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EF78B9-1911-4689-A48A-1524A28AAE8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50C8C76F-4D28-4010-93F7-D90190A27FF1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53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7C7C6039-EC15-4A4D-A122-92853C65E9A1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71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704021F6-61D6-43B2-A27A-5110E64EC9C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74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BF62FD89-A868-4E15-9C3F-33A1A6CFEEF9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77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DA49F7EF-286A-4728-8215-F59D1AE6990F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80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3560481D-483F-4059-8244-16E25E11AB6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83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9E926DCE-601B-43D8-8C05-C89A925E49C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86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88FC722E-597E-4708-8CC3-6FED788990F0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89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45F04E31-0595-4D00-8CA0-34201A88F7A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92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15CBE2D6-D713-4C9B-8001-6548A5744F97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56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414BF3F8-9C54-412E-ACB2-6B720E41100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59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AF22B94B-6FB4-493A-B6A6-91F65AA58B44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62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F8896061-B8E5-44AB-A5C0-8FB8C8A8154F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65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295B2E4B-8B9A-4A03-839F-43A27E8D05FB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</p:spPr>
      </p:sp>
      <p:sp>
        <p:nvSpPr>
          <p:cNvPr id="168" name="CustomShape 3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10423440" y="52560"/>
            <a:ext cx="1647360" cy="5900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-12600" y="688680"/>
            <a:ext cx="12191760" cy="180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3" descr=""/>
          <p:cNvPicPr/>
          <p:nvPr/>
        </p:nvPicPr>
        <p:blipFill>
          <a:blip r:embed="rId3"/>
          <a:stretch/>
        </p:blipFill>
        <p:spPr>
          <a:xfrm>
            <a:off x="10423440" y="52560"/>
            <a:ext cx="1647360" cy="59004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600" y="688680"/>
            <a:ext cx="12191760" cy="180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3"/>
          <p:cNvSpPr/>
          <p:nvPr/>
        </p:nvSpPr>
        <p:spPr>
          <a:xfrm>
            <a:off x="4894200" y="4236840"/>
            <a:ext cx="2401920" cy="792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4"/>
          <p:cNvSpPr/>
          <p:nvPr/>
        </p:nvSpPr>
        <p:spPr>
          <a:xfrm>
            <a:off x="4894200" y="4236840"/>
            <a:ext cx="2401920" cy="792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523880" y="1406520"/>
            <a:ext cx="9131040" cy="23745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98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"/>
          <p:cNvPicPr/>
          <p:nvPr/>
        </p:nvPicPr>
        <p:blipFill>
          <a:blip r:embed="rId2"/>
          <a:stretch/>
        </p:blipFill>
        <p:spPr>
          <a:xfrm>
            <a:off x="10423440" y="52560"/>
            <a:ext cx="1647360" cy="5900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-12600" y="688680"/>
            <a:ext cx="12191760" cy="180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3" descr=""/>
          <p:cNvPicPr/>
          <p:nvPr/>
        </p:nvPicPr>
        <p:blipFill>
          <a:blip r:embed="rId3"/>
          <a:stretch/>
        </p:blipFill>
        <p:spPr>
          <a:xfrm>
            <a:off x="10423440" y="52560"/>
            <a:ext cx="1647360" cy="59004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-12600" y="688680"/>
            <a:ext cx="12191760" cy="180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23880" y="1125000"/>
            <a:ext cx="9143640" cy="26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en-US" sz="6600" spc="-1" strike="noStrike">
                <a:solidFill>
                  <a:srgbClr val="bf9000"/>
                </a:solidFill>
                <a:latin typeface="Calibri"/>
              </a:rPr>
              <a:t>Create a symbols and integrate multiple symbols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23880" y="4481640"/>
            <a:ext cx="920880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0" lang="en-IN" sz="3200" spc="-1" strike="noStrike">
                <a:solidFill>
                  <a:srgbClr val="ed7d31"/>
                </a:solidFill>
                <a:latin typeface="Arial"/>
              </a:rPr>
              <a:t>Organised &amp; Supported by </a:t>
            </a:r>
            <a:r>
              <a:rPr b="1" lang="en-IN" sz="3200" spc="-1" strike="noStrike">
                <a:solidFill>
                  <a:srgbClr val="ed7d31"/>
                </a:solidFill>
                <a:latin typeface="Arial"/>
              </a:rPr>
              <a:t>RuggedBOARD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49680"/>
            <a:ext cx="8730000" cy="5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Function call by value &amp; call by reference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9080" y="1043280"/>
            <a:ext cx="7878240" cy="26398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-The call by value method of passing arguments to a function copies the actual value of an argument into the formal parameter of the function.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-In this case, changes made to the parameter inside the function have no effect on the argument.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Calibri"/>
              </a:rPr>
              <a:t>C programming language uses 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call by value</a:t>
            </a:r>
            <a:r>
              <a:rPr b="0" lang="en-IN" sz="1800" spc="-1" strike="noStrike">
                <a:solidFill>
                  <a:srgbClr val="00b050"/>
                </a:solidFill>
                <a:latin typeface="Calibri"/>
              </a:rPr>
              <a:t> method to pass arguments. In general, this means that code within a function cannot alter the arguments used to call the function.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681720" y="3809880"/>
            <a:ext cx="8300160" cy="28947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 Call by reference method of passing arguments to a function copies the address of an argument into the formal parameter.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b0f0"/>
                </a:solidFill>
                <a:latin typeface="Calibri"/>
              </a:rPr>
              <a:t>- Inside the function, the address is used to access the actual argument used in the call.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-This means that changes made to the parameter affect the passed argument.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b0f0"/>
                </a:solidFill>
                <a:latin typeface="Calibri"/>
              </a:rPr>
              <a:t>- To pass the value by reference, argument pointers are passed to the functions just like any other value.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Local &amp; Global Variables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7160" y="762120"/>
            <a:ext cx="8722440" cy="27219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 Variables that are declared inside a function or block are called local variables.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- Used only by statements that are inside that function or block of code.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 Local variables are not known to functions outside their own.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int d;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int main ()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      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/* local variable declaration */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       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int a, b;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       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int c;  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</a:rPr>
              <a:t>}</a:t>
            </a:r>
            <a:r>
              <a:rPr b="0" lang="en-IN" sz="1600" spc="-1" strike="noStrike">
                <a:solidFill>
                  <a:srgbClr val="ff0000"/>
                </a:solidFill>
                <a:latin typeface="Calibri"/>
              </a:rPr>
              <a:t>    //Here all the variables a, b and c are local to main() function.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05680" y="3493440"/>
            <a:ext cx="8159760" cy="3457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 Global variables are defined outside of a function, usually on top of the program.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- The global variables will hold their value throughout the lifetime of your program and they can be accessed inside any of the functions defined for the program.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 A global variable is available for use throughout your entire program after its declaration.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int d;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int main ()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      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/* local variable declaration */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       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int a, b;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       </a:t>
            </a: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int c;  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r>
              <a:rPr b="0" lang="en-IN" sz="1600" spc="-1" strike="noStrike">
                <a:solidFill>
                  <a:srgbClr val="ff0000"/>
                </a:solidFill>
                <a:latin typeface="Calibri"/>
                <a:ea typeface="Calibri"/>
              </a:rPr>
              <a:t>    //Here variable d global  to main() function.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Storage Classes</a:t>
            </a: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348560" y="1312920"/>
            <a:ext cx="9496080" cy="5248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Storage class refers to the </a:t>
            </a: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permanence or longevity</a:t>
            </a: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 of a variable and its scope within the program, that is the part of the program over which the variable is recognized.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C supports the following storage classes –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automatic (local)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extern (global)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register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The general syntax for declaring a variable is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            </a:t>
            </a: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storage-class data-type variable_name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Automatic </a:t>
            </a: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 </a:t>
            </a:r>
            <a:r>
              <a:rPr b="1" lang="en-US" sz="3200" spc="-1" strike="noStrike">
                <a:solidFill>
                  <a:srgbClr val="595959"/>
                </a:solidFill>
                <a:latin typeface="Ubuntu"/>
              </a:rPr>
              <a:t> 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22280" y="1055160"/>
            <a:ext cx="8300160" cy="2385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 Automatic variables are always declared within a function and are local to the function in which they are defined.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- Any variable declared within a function is interpreted as an automatic variable unless a different storage-class specification is included within the declaration.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-Automatic variables defined in different functions are independent of one another, even if they have the same name.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180880" y="3798360"/>
            <a:ext cx="6635520" cy="26398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main()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auto int a = 28;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b = 8;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value of auto variable : %d\n", a);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sun of auto variable &amp; integer variable : %d\n", (a+b));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Extern </a:t>
            </a:r>
            <a:r>
              <a:rPr b="1" lang="en-US" sz="3200" spc="-1" strike="noStrike">
                <a:solidFill>
                  <a:srgbClr val="595959"/>
                </a:solidFill>
                <a:latin typeface="Ubuntu"/>
              </a:rPr>
              <a:t> 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54600" y="1535760"/>
            <a:ext cx="7901640" cy="856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The </a:t>
            </a:r>
            <a:r>
              <a:rPr b="1" lang="en-IN" sz="1800" spc="-1" strike="noStrike">
                <a:solidFill>
                  <a:srgbClr val="0070c0"/>
                </a:solidFill>
                <a:latin typeface="Calibri"/>
              </a:rPr>
              <a:t>extern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 storage class does not create a variable, but merely informs the compiler of its existence. Their scope extends from the point of definition through the remainder of the program.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54600" y="3177000"/>
            <a:ext cx="7901640" cy="28947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When a global 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extern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declaration is made (outside a function), it indicates that the variable referred to is declared in another file, which will be linked with the file containing the 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extern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declaration.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For example, the global declaration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extern int ram;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Within this program file,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ram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is a global variable.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The actual storage for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</a:t>
            </a:r>
            <a:r>
              <a:rPr b="1" lang="en-IN" sz="1800" spc="-1" strike="noStrike">
                <a:solidFill>
                  <a:srgbClr val="0070c0"/>
                </a:solidFill>
                <a:latin typeface="Calibri"/>
              </a:rPr>
              <a:t>ram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 is allocated in another program file and in that file ram is also global.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604480" y="4068000"/>
            <a:ext cx="3352680" cy="8557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Format: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extern data_type variable_name;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54000"/>
            <a:ext cx="10235880" cy="62028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Extern  </a:t>
            </a:r>
            <a:r>
              <a:rPr b="1" lang="en-US" sz="3200" spc="-1" strike="noStrike">
                <a:solidFill>
                  <a:srgbClr val="595959"/>
                </a:solidFill>
                <a:latin typeface="Ubuntu"/>
              </a:rPr>
              <a:t> 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8320" y="1453680"/>
            <a:ext cx="6037560" cy="4933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Filename : extern.c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#include"extern.h"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extern int x;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b = 8;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auto int a = 28;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 = 32;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extern int b;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value of auto variable : %d\n", a);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value of extern variables x and b : %d,%d\n",x,b);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 = 15;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value of modified extern variable x : %d\n",x);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823800" y="1535760"/>
            <a:ext cx="2144880" cy="8557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Filename:extern.h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x;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 flipH="1">
            <a:off x="2414520" y="1705680"/>
            <a:ext cx="4525560" cy="69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Static Variables</a:t>
            </a: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3960" y="820440"/>
            <a:ext cx="9437760" cy="111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- Static variables are local to a particular function but their values are retained across function calls.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- They remain in existence throughout the life of the program rather than coming and going each time the function is activated.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313280" y="1899000"/>
            <a:ext cx="6506280" cy="4933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void func(void);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func();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func();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func();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void func(void)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      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num1=1;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static int num2;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num1++;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num2++;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printf("num1 is : %d \n static num2 is : %d\n",num1,num2);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Register </a:t>
            </a: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38160" y="1195920"/>
            <a:ext cx="9297000" cy="1111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The compiler can be told to keep a variable in one of the machine's registers, instead of the memory, Since a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b="1" lang="en-IN" sz="1800" spc="-1" strike="noStrike">
                <a:solidFill>
                  <a:srgbClr val="0070c0"/>
                </a:solidFill>
                <a:latin typeface="Calibri"/>
              </a:rPr>
              <a:t>register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 access is much faster than a memory access, keeping the frequently accessed variables like loop control variables in the register, will lead to faster execution of programs.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462400" y="2989440"/>
            <a:ext cx="6060960" cy="31496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register char x = 'S';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register int a = 10;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auto int b = 8;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value of register variable b : %c\n",x);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printf("The sum of auto and register variable : %d\n",(a+b));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Command line arguments</a:t>
            </a: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 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04920" y="832320"/>
            <a:ext cx="10914840" cy="213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It is possible to pass some values from the command line to your C programs when they are executed.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These values are called 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command line arguments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 and many times they are important for your program especially when you want to control your program from outside instead of hard coding those values inside the code.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The command line arguments are handled using main() function arguments where 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argc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refers to the number of arguments passed, and 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argv[]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is a pointer array which points to each argument passed to the program.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556000" y="2696400"/>
            <a:ext cx="6143040" cy="366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&lt;stdlib.h&gt;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main(int argc, char *argv[])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arg;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for(arg = 0; arg &lt; argc; arg++) 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if(argv[arg][0] == '-')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printf("option: %s\n", argv[arg]+1);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else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printf("argument %d: %s\n", arg, argv[arg]);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  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Execution: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./cmd_line -i -lr 'hi there' -f file.c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103640" y="2649240"/>
            <a:ext cx="274284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3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2920" y="54000"/>
            <a:ext cx="1009296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Agenda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9240" y="1515960"/>
            <a:ext cx="10728000" cy="32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Functions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Library Functions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User-defined functions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Function call by value &amp; call by reference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Local &amp; Global Variables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Storage Classes</a:t>
            </a:r>
            <a:endParaRPr b="0" lang="en-IN" sz="3200" spc="-1" strike="noStrike">
              <a:latin typeface="Arial"/>
            </a:endParaRPr>
          </a:p>
          <a:p>
            <a:pPr marL="457200" indent="-456840">
              <a:lnSpc>
                <a:spcPct val="93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en-IN" sz="3200" spc="-1" strike="noStrike">
                <a:solidFill>
                  <a:srgbClr val="ff0000"/>
                </a:solidFill>
                <a:latin typeface="Calibri"/>
              </a:rPr>
              <a:t>Command line Arguments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Functions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209480" y="4243680"/>
            <a:ext cx="7174800" cy="1621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Two types of functions: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Calibri"/>
              </a:rPr>
              <a:t>Library functionctions: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 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Pre-defined functions. are called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​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'Library functions'.These are defined in the header files.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b050"/>
                </a:solidFill>
                <a:latin typeface="Calibri"/>
              </a:rPr>
              <a:t>User-defined functionctions: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 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These functions are defined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​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by programmer only.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03800" y="1523880"/>
            <a:ext cx="7128000" cy="2385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Def: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     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A self contained block of code performing a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specific job of some kind.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Meaning: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        </a:t>
            </a:r>
            <a:r>
              <a:rPr b="1" lang="en-IN" sz="1800" spc="-1" strike="noStrike">
                <a:solidFill>
                  <a:srgbClr val="0070c0"/>
                </a:solidFill>
                <a:latin typeface="Calibri"/>
              </a:rPr>
              <a:t>'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Do something' in a program.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Repesentation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        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Any name followed by a pair parenthesis.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Syn: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      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Functionname ( 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6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46240" y="923760"/>
            <a:ext cx="5568840" cy="474048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100" name="Picture 7" descr=""/>
          <p:cNvPicPr/>
          <p:nvPr/>
        </p:nvPicPr>
        <p:blipFill>
          <a:blip r:embed="rId2"/>
          <a:stretch/>
        </p:blipFill>
        <p:spPr>
          <a:xfrm>
            <a:off x="6249240" y="1982520"/>
            <a:ext cx="5697720" cy="4615920"/>
          </a:xfrm>
          <a:prstGeom prst="rect">
            <a:avLst/>
          </a:prstGeom>
          <a:ln cap="sq" w="22860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101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Library Functions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4160" y="1348200"/>
            <a:ext cx="6682320" cy="3404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#include &lt;math.h&gt;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// Driver code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double number, squareRoot;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number = 12.5;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// Computing the square root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squareRoot = 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sqrt(number);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printf("Square root of %.2lf = %.2lf",number, squareRoot);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Library Functions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589440" y="5181480"/>
            <a:ext cx="4818240" cy="111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Note:  Compile above program with 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–lm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option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gcc  -c file.c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        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gcc  file.o -o file -lm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User-defined Functions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06" name="Group 2"/>
          <p:cNvGrpSpPr/>
          <p:nvPr/>
        </p:nvGrpSpPr>
        <p:grpSpPr>
          <a:xfrm>
            <a:off x="609840" y="1359720"/>
            <a:ext cx="10680480" cy="3660120"/>
            <a:chOff x="609840" y="1359720"/>
            <a:chExt cx="10680480" cy="3660120"/>
          </a:xfrm>
        </p:grpSpPr>
        <p:sp>
          <p:nvSpPr>
            <p:cNvPr id="107" name="CustomShape 3"/>
            <p:cNvSpPr/>
            <p:nvPr/>
          </p:nvSpPr>
          <p:spPr>
            <a:xfrm>
              <a:off x="609840" y="1359720"/>
              <a:ext cx="10680480" cy="366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>
              <a:spAutoFit/>
            </a:bodyPr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main()</a:t>
              </a: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 is a function. 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It has collection of function. 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Each and every C program must start its execution from this function only.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 Any number of functions can be used in a program.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 A function can be used any number of times in a program.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 Any function can return a value with return statement.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Here,</a:t>
              </a: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 </a:t>
              </a:r>
              <a:r>
                <a:rPr b="1" lang="en-IN" sz="1800" spc="-1" strike="noStrike">
                  <a:solidFill>
                    <a:srgbClr val="00b050"/>
                  </a:solidFill>
                  <a:latin typeface="Calibri"/>
                </a:rPr>
                <a:t>return</a:t>
              </a: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 </a:t>
              </a: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is a key word.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1" lang="en-IN" sz="1800" spc="-1" strike="noStrike">
                  <a:solidFill>
                    <a:srgbClr val="ff0000"/>
                  </a:solidFill>
                  <a:latin typeface="Calibri"/>
                </a:rPr>
                <a:t>Syn:</a:t>
              </a:r>
              <a:r>
                <a:rPr b="0" lang="en-IN" sz="1800" spc="-1" strike="noStrike">
                  <a:solidFill>
                    <a:srgbClr val="ff0000"/>
                  </a:solidFill>
                  <a:latin typeface="Calibri"/>
                </a:rPr>
                <a:t> </a:t>
              </a:r>
              <a:r>
                <a:rPr b="0" lang="en-IN" sz="1800" spc="-1" strike="noStrike">
                  <a:solidFill>
                    <a:srgbClr val="00b050"/>
                  </a:solidFill>
                  <a:latin typeface="Calibri"/>
                </a:rPr>
                <a:t>return (var / constant / exprn ) ;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 It can be used as the last statement in every definition.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 The void function does not return any value. 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 The word void is also a keyword.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IN" sz="1800" spc="-1" strike="noStrike">
                  <a:solidFill>
                    <a:srgbClr val="0070c0"/>
                  </a:solidFill>
                  <a:latin typeface="Calibri"/>
                </a:rPr>
                <a:t>- A function can be called from another one.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08" name="CustomShape 4"/>
            <p:cNvSpPr/>
            <p:nvPr/>
          </p:nvSpPr>
          <p:spPr>
            <a:xfrm>
              <a:off x="7890840" y="3235680"/>
              <a:ext cx="2742840" cy="136548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>
              <a:spAutoFit/>
            </a:bodyPr>
            <a:p>
              <a:pPr algn="just">
                <a:lnSpc>
                  <a:spcPct val="93000"/>
                </a:lnSpc>
              </a:pPr>
              <a:r>
                <a:rPr b="0" lang="en-US" sz="1800" spc="-1" strike="noStrike">
                  <a:solidFill>
                    <a:srgbClr val="c00000"/>
                  </a:solidFill>
                  <a:latin typeface="Calibri"/>
                </a:rPr>
                <a:t>main()  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US" sz="1800" spc="-1" strike="noStrike">
                  <a:solidFill>
                    <a:srgbClr val="c00000"/>
                  </a:solidFill>
                  <a:latin typeface="Calibri"/>
                </a:rPr>
                <a:t>{  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US" sz="1800" spc="-1" strike="noStrike">
                  <a:solidFill>
                    <a:srgbClr val="c00000"/>
                  </a:solidFill>
                  <a:latin typeface="Calibri"/>
                </a:rPr>
                <a:t>// codes start from here  ​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93000"/>
                </a:lnSpc>
              </a:pPr>
              <a:r>
                <a:rPr b="0" lang="en-US" sz="1800" spc="-1" strike="noStrike">
                  <a:solidFill>
                    <a:srgbClr val="c00000"/>
                  </a:solidFill>
                  <a:latin typeface="Calibri"/>
                </a:rPr>
                <a:t>}  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Arguments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6800" y="1852200"/>
            <a:ext cx="5029200" cy="23857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Actual arguments 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      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The vars., which are passing through a function called 'Actual arguments'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Syn: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     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functionname (argslist) ;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Eg.  add(a, b);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            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</a:rPr>
              <a:t>Here, the variables 'a' and 'b' are called actual args.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604480" y="2743200"/>
            <a:ext cx="6354000" cy="4169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  <a:ea typeface="Calibri"/>
              </a:rPr>
              <a:t>Formal arguments: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The variables, which are declared in a pair of parentheses at the function definition called 'Formal arguments'.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ea typeface="Calibri"/>
              </a:rPr>
              <a:t>Syn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  <a:ea typeface="Calibri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returntype  functionname(args list)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// body of the function.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ea typeface="Calibri"/>
              </a:rPr>
              <a:t>Eg: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void add ( int x, int y)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// body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  <a:ea typeface="Calibri"/>
              </a:rPr>
              <a:t>Here, the vars.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'x' and 'y'</a:t>
            </a:r>
            <a:r>
              <a:rPr b="0" lang="en-IN" sz="1800" spc="-1" strike="noStrike">
                <a:solidFill>
                  <a:srgbClr val="ff0000"/>
                </a:solidFill>
                <a:latin typeface="Calibri"/>
                <a:ea typeface="Calibri"/>
              </a:rPr>
              <a:t> are called 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formal arguments.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071880" y="773640"/>
            <a:ext cx="667044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3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Calibri"/>
              </a:rPr>
              <a:t>Arguments Types:   </a:t>
            </a:r>
            <a:r>
              <a:rPr b="1" lang="en-IN" sz="3200" spc="-1" strike="noStrike">
                <a:solidFill>
                  <a:srgbClr val="0070c0"/>
                </a:solidFill>
                <a:latin typeface="Calibri"/>
              </a:rPr>
              <a:t>Actual and Formal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​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Rules for calling a specific function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01760" y="2016360"/>
            <a:ext cx="9379080" cy="4455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>
              <a:lnSpc>
                <a:spcPct val="93000"/>
              </a:lnSpc>
            </a:pPr>
            <a:r>
              <a:rPr b="1" lang="en-IN" sz="2800" spc="-1" strike="noStrike">
                <a:solidFill>
                  <a:srgbClr val="ff0000"/>
                </a:solidFill>
                <a:latin typeface="Calibri"/>
              </a:rPr>
              <a:t>Rules for calling a specific function</a:t>
            </a: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1.Calling function name should be matched with function name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in the function definition.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2.No. of Actual arguments = No. of Formal arguments.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3.The order, data types and returns must be matched.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680" y="2532240"/>
            <a:ext cx="3059280" cy="4678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void sum(void);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 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sum ();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void sum 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a,b,c;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printf("enter 2 numbers:\n");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scanf ("%d%d", &amp;a, &amp;b);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 = a+b;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printf("sum = %d\n",c);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0" y="54000"/>
            <a:ext cx="10235880" cy="56160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</a:tabLst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</a:rPr>
              <a:t>User-defined function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3760" y="738720"/>
            <a:ext cx="4255200" cy="28947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Types of User-defined functions 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n-IN" sz="1800" spc="-1" strike="noStrike">
                <a:solidFill>
                  <a:srgbClr val="c00000"/>
                </a:solidFill>
                <a:latin typeface="Calibri"/>
              </a:rPr>
              <a:t>There are 4 types of user-defined functions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without passing args., with no return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Calibri"/>
              </a:rPr>
              <a:t>without passing args, with return 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with passing args. , with no return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r>
              <a:rPr b="0" lang="en-IN" sz="1800" spc="-1" strike="noStrike">
                <a:solidFill>
                  <a:srgbClr val="0070c0"/>
                </a:solidFill>
                <a:latin typeface="Calibri"/>
                <a:ea typeface="Calibri"/>
              </a:rPr>
              <a:t>with passing args., with return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​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259440" y="2250720"/>
            <a:ext cx="3246840" cy="4678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sum (void);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 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c; 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c= sum ();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printf("sum = %d\n",c);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sum 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a,b,c;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printf("enter 2 numbers:");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scanf ("%d%d", &amp;a, &amp;b);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 = a+b;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5979600" y="891000"/>
            <a:ext cx="2965680" cy="4933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void sum (int, int 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 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a,b;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printf("enter 2 numbers :");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scanf("%d%d", &amp;a,&amp;b);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sum (a,b);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void sum ( int a, int b)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c= a+b;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 ("sum=%d\n", c);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9023400" y="2051640"/>
            <a:ext cx="2965680" cy="51886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#include&lt;stdio.h&gt;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sum ( int,int);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main ()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a,b,c;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printf("enter 2 numbers: ");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scanf("%d%d", &amp;a,&amp;b);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c= sum (a,b);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printf ("sum=%d\n", c);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sum ( int a, int b 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{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c= a+b;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   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c;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1BEA0-64B7-49A6-9C8A-C4D44F370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F8756D-FB22-4406-A84D-2BE9F5275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2020-07-17T15:31:28Z</dcterms:created>
  <dc:creator>arif</dc:creator>
  <dc:description/>
  <dc:language>en-IN</dc:language>
  <cp:lastModifiedBy/>
  <cp:lastPrinted>1601-01-01T00:00:00Z</cp:lastPrinted>
  <dcterms:modified xsi:type="dcterms:W3CDTF">2023-03-30T15:17:54Z</dcterms:modified>
  <cp:revision>1277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