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5" d="100"/>
          <a:sy n="95" d="100"/>
        </p:scale>
        <p:origin x="-109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8635-C008-4A15-8375-7619CA5E2047}" type="datetimeFigureOut">
              <a:rPr lang="en-IN" smtClean="0"/>
              <a:t>27/04/2025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337F83-3074-4D88-9A47-9123C663DEEB}" type="slidenum">
              <a:rPr lang="en-IN" smtClean="0"/>
              <a:t>‹#›</a:t>
            </a:fld>
            <a:endParaRPr lang="en-IN"/>
          </a:p>
        </p:txBody>
      </p:sp>
    </p:spTree>
    <p:extLst>
      <p:ext uri="{BB962C8B-B14F-4D97-AF65-F5344CB8AC3E}">
        <p14:creationId xmlns:p14="http://schemas.microsoft.com/office/powerpoint/2010/main" val="339679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Hello everyone, welcome to our presentation. Our project focuses on applying convolutional neural networks to classify land cover types using satellite imagery from the EuroSAT dataset. We are Satyawan Singh and Shreyash Wankhade.</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 are addressing the problem of automated land cover classification using remote sensing. Accurately understanding land use supports many critical fields like agriculture, urban planning, and environmental monitoring.</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dataset is EuroSAT, derived from Sentinel-2 satellite images. It consists of over 27,000 labeled images covering ten land use classes, providing a rich and diverse training base.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 used a ResNet-18 architecture pretrained on ImageNet. Transfer learning allowed us to adapt this network to our land cover classification problem by fine-tuning only the final layer.</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For preprocessing, images were resized to 224x224, normalized, and split into training, validation, and testing sets. We trained the model using the Adam optimizer across three epochs.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model achieved around 90% test accuracy. Precision, recall, and F1-scores were consistently high, indicating that the model could generalize well across different land cover classes.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is our confusion matrix. As shown, most classes are correctly predicted, especially dominant ones like Forest and SeaLake. There is slight confusion between visually similar classes, which is expected.</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conclusion, we demonstrated the effectiveness of CNNs with transfer learning for remote sensing classification. Future work could involve testing with deeper architectures and exploring advanced augmentation methods to push performance even further.</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BCAD085-E8A6-8845-BD4E-CB4CCA059FC4}" type="datetimeFigureOut">
              <a:rPr lang="en-US" smtClean="0"/>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BCAD085-E8A6-8845-BD4E-CB4CCA059FC4}" type="datetimeFigureOut">
              <a:rPr lang="en-US" smtClean="0"/>
              <a:t>4/27/2025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1FF6DA9-008F-8B48-92A6-B652298478B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06315"/>
            <a:ext cx="8229600" cy="2654969"/>
          </a:xfrm>
        </p:spPr>
        <p:txBody>
          <a:bodyPr>
            <a:normAutofit fontScale="92500"/>
          </a:bodyPr>
          <a:lstStyle/>
          <a:p>
            <a:endParaRPr lang="en-US" sz="2800" dirty="0" smtClean="0"/>
          </a:p>
          <a:p>
            <a:r>
              <a:rPr lang="en-US" sz="2800" dirty="0" smtClean="0">
                <a:latin typeface="Calibri" pitchFamily="34" charset="0"/>
                <a:ea typeface="Calibri" pitchFamily="34" charset="0"/>
                <a:cs typeface="Calibri" pitchFamily="34" charset="0"/>
              </a:rPr>
              <a:t>Group No </a:t>
            </a:r>
            <a:r>
              <a:rPr lang="en-US" sz="2800" smtClean="0">
                <a:latin typeface="Calibri" pitchFamily="34" charset="0"/>
                <a:ea typeface="Calibri" pitchFamily="34" charset="0"/>
                <a:cs typeface="Calibri" pitchFamily="34" charset="0"/>
              </a:rPr>
              <a:t>: </a:t>
            </a:r>
            <a:r>
              <a:rPr lang="en-US" sz="2800" dirty="0" smtClean="0">
                <a:latin typeface="Calibri" pitchFamily="34" charset="0"/>
                <a:ea typeface="Calibri" pitchFamily="34" charset="0"/>
                <a:cs typeface="Calibri" pitchFamily="34" charset="0"/>
              </a:rPr>
              <a:t>8</a:t>
            </a:r>
            <a:endParaRPr lang="en-US" sz="2800" dirty="0" smtClean="0">
              <a:latin typeface="Calibri" pitchFamily="34" charset="0"/>
              <a:ea typeface="Calibri" pitchFamily="34" charset="0"/>
              <a:cs typeface="Calibri" pitchFamily="34" charset="0"/>
            </a:endParaRPr>
          </a:p>
          <a:p>
            <a:r>
              <a:rPr sz="2800" dirty="0" smtClean="0">
                <a:latin typeface="Calibri" pitchFamily="34" charset="0"/>
                <a:ea typeface="Calibri" pitchFamily="34" charset="0"/>
                <a:cs typeface="Calibri" pitchFamily="34" charset="0"/>
              </a:rPr>
              <a:t>Group Members: </a:t>
            </a:r>
            <a:r>
              <a:rPr sz="2800" dirty="0" err="1" smtClean="0">
                <a:latin typeface="Calibri" pitchFamily="34" charset="0"/>
                <a:ea typeface="Calibri" pitchFamily="34" charset="0"/>
                <a:cs typeface="Calibri" pitchFamily="34" charset="0"/>
              </a:rPr>
              <a:t>Satyawan</a:t>
            </a:r>
            <a:r>
              <a:rPr sz="2800" dirty="0" smtClean="0">
                <a:latin typeface="Calibri" pitchFamily="34" charset="0"/>
                <a:ea typeface="Calibri" pitchFamily="34" charset="0"/>
                <a:cs typeface="Calibri" pitchFamily="34" charset="0"/>
              </a:rPr>
              <a:t> Sin</a:t>
            </a:r>
            <a:r>
              <a:rPr lang="en-US" sz="2800" dirty="0" smtClean="0">
                <a:latin typeface="Calibri" pitchFamily="34" charset="0"/>
                <a:ea typeface="Calibri" pitchFamily="34" charset="0"/>
                <a:cs typeface="Calibri" pitchFamily="34" charset="0"/>
              </a:rPr>
              <a:t>g</a:t>
            </a:r>
            <a:r>
              <a:rPr sz="2800" dirty="0" smtClean="0">
                <a:latin typeface="Calibri" pitchFamily="34" charset="0"/>
                <a:ea typeface="Calibri" pitchFamily="34" charset="0"/>
                <a:cs typeface="Calibri" pitchFamily="34" charset="0"/>
              </a:rPr>
              <a:t>h, </a:t>
            </a:r>
            <a:r>
              <a:rPr sz="2800" dirty="0">
                <a:latin typeface="Calibri" pitchFamily="34" charset="0"/>
                <a:ea typeface="Calibri" pitchFamily="34" charset="0"/>
                <a:cs typeface="Calibri" pitchFamily="34" charset="0"/>
              </a:rPr>
              <a:t>Shreyash Wankhade</a:t>
            </a:r>
          </a:p>
          <a:p>
            <a:r>
              <a:rPr sz="2800" dirty="0">
                <a:latin typeface="Calibri" pitchFamily="34" charset="0"/>
                <a:ea typeface="Calibri" pitchFamily="34" charset="0"/>
                <a:cs typeface="Calibri" pitchFamily="34" charset="0"/>
              </a:rPr>
              <a:t>Module: CO3113/CO7113 — </a:t>
            </a:r>
            <a:r>
              <a:rPr lang="en-US" sz="2800" dirty="0" smtClean="0">
                <a:latin typeface="Calibri" pitchFamily="34" charset="0"/>
                <a:ea typeface="Calibri" pitchFamily="34" charset="0"/>
                <a:cs typeface="Calibri" pitchFamily="34" charset="0"/>
              </a:rPr>
              <a:t>AI FOR SPACE</a:t>
            </a:r>
          </a:p>
          <a:p>
            <a:r>
              <a:rPr lang="en-US" sz="2800" dirty="0" smtClean="0">
                <a:latin typeface="Calibri" pitchFamily="34" charset="0"/>
                <a:ea typeface="Calibri" pitchFamily="34" charset="0"/>
                <a:cs typeface="Calibri" pitchFamily="34" charset="0"/>
              </a:rPr>
              <a:t>Assignment : 3</a:t>
            </a:r>
          </a:p>
          <a:p>
            <a:endParaRPr dirty="0"/>
          </a:p>
        </p:txBody>
      </p:sp>
      <p:sp>
        <p:nvSpPr>
          <p:cNvPr id="2" name="Title 1"/>
          <p:cNvSpPr>
            <a:spLocks noGrp="1"/>
          </p:cNvSpPr>
          <p:nvPr>
            <p:ph type="title"/>
          </p:nvPr>
        </p:nvSpPr>
        <p:spPr>
          <a:xfrm>
            <a:off x="457200" y="274637"/>
            <a:ext cx="8229600" cy="1746667"/>
          </a:xfrm>
        </p:spPr>
        <p:txBody>
          <a:bodyPr>
            <a:normAutofit/>
          </a:bodyPr>
          <a:lstStyle/>
          <a:p>
            <a:r>
              <a:rPr dirty="0">
                <a:solidFill>
                  <a:schemeClr val="tx1"/>
                </a:solidFill>
              </a:rPr>
              <a:t>Land Cover Classification using CNNs on </a:t>
            </a:r>
            <a:r>
              <a:rPr dirty="0" err="1">
                <a:solidFill>
                  <a:schemeClr val="tx1"/>
                </a:solidFill>
              </a:rPr>
              <a:t>EuroSAT</a:t>
            </a:r>
            <a:r>
              <a:rPr dirty="0">
                <a:solidFill>
                  <a:schemeClr val="tx1"/>
                </a:solidFill>
              </a:rPr>
              <a:t> </a:t>
            </a:r>
            <a:r>
              <a:rPr dirty="0" smtClean="0">
                <a:solidFill>
                  <a:schemeClr val="tx1"/>
                </a:solidFill>
              </a:rPr>
              <a:t>Dataset</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dirty="0"/>
              <a:t>• Remote sensing = Earth surface observation</a:t>
            </a:r>
          </a:p>
          <a:p>
            <a:pPr marL="0" indent="0">
              <a:buNone/>
            </a:pPr>
            <a:r>
              <a:rPr dirty="0"/>
              <a:t>• Goal: Classify land cover types from satellite images</a:t>
            </a:r>
          </a:p>
          <a:p>
            <a:pPr marL="0" indent="0">
              <a:buNone/>
            </a:pPr>
            <a:r>
              <a:rPr dirty="0"/>
              <a:t>• Importance: Agriculture, urban planning, environment monitoring</a:t>
            </a:r>
          </a:p>
        </p:txBody>
      </p:sp>
      <p:sp>
        <p:nvSpPr>
          <p:cNvPr id="2" name="Title 1"/>
          <p:cNvSpPr>
            <a:spLocks noGrp="1"/>
          </p:cNvSpPr>
          <p:nvPr>
            <p:ph type="title"/>
          </p:nvPr>
        </p:nvSpPr>
        <p:spPr/>
        <p:txBody>
          <a:bodyPr/>
          <a:lstStyle/>
          <a:p>
            <a:r>
              <a:t>Problem Definition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 Dataset: EuroSAT (Sentinel-2 imagery)</a:t>
            </a:r>
          </a:p>
          <a:p>
            <a:r>
              <a:t>• 27,000+ RGB images, 10 classes</a:t>
            </a:r>
          </a:p>
          <a:p>
            <a:r>
              <a:t>• Image Size: 64x64 pixels</a:t>
            </a:r>
          </a:p>
          <a:p>
            <a:r>
              <a:t>• Classes: Forest, River, SeaLake, etc.</a:t>
            </a:r>
          </a:p>
        </p:txBody>
      </p:sp>
      <p:sp>
        <p:nvSpPr>
          <p:cNvPr id="2" name="Title 1"/>
          <p:cNvSpPr>
            <a:spLocks noGrp="1"/>
          </p:cNvSpPr>
          <p:nvPr>
            <p:ph type="title"/>
          </p:nvPr>
        </p:nvSpPr>
        <p:spPr/>
        <p:txBody>
          <a:bodyPr/>
          <a:lstStyle/>
          <a:p>
            <a:r>
              <a:t>Dataset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 Used ResNet-18 CNN model</a:t>
            </a:r>
          </a:p>
          <a:p>
            <a:r>
              <a:t>• Transfer learning (pre-trained on ImageNet)</a:t>
            </a:r>
          </a:p>
          <a:p>
            <a:r>
              <a:t>• Fine-tuned for 10-class classification</a:t>
            </a:r>
          </a:p>
          <a:p>
            <a:r>
              <a:t>• Adjusted the final fully connected layer</a:t>
            </a:r>
          </a:p>
        </p:txBody>
      </p:sp>
      <p:sp>
        <p:nvSpPr>
          <p:cNvPr id="2" name="Title 1"/>
          <p:cNvSpPr>
            <a:spLocks noGrp="1"/>
          </p:cNvSpPr>
          <p:nvPr>
            <p:ph type="title"/>
          </p:nvPr>
        </p:nvSpPr>
        <p:spPr/>
        <p:txBody>
          <a:bodyPr/>
          <a:lstStyle/>
          <a:p>
            <a:r>
              <a:t>Methodology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 Input images resized to 224x224</a:t>
            </a:r>
          </a:p>
          <a:p>
            <a:r>
              <a:rPr dirty="0"/>
              <a:t>• Dataset split: 70% train, 15% </a:t>
            </a:r>
            <a:r>
              <a:rPr dirty="0" err="1"/>
              <a:t>val</a:t>
            </a:r>
            <a:r>
              <a:rPr dirty="0"/>
              <a:t>, 15% test</a:t>
            </a:r>
          </a:p>
          <a:p>
            <a:r>
              <a:rPr dirty="0"/>
              <a:t>• Batch size: 64</a:t>
            </a:r>
          </a:p>
          <a:p>
            <a:r>
              <a:rPr dirty="0"/>
              <a:t>• Epochs: </a:t>
            </a:r>
            <a:r>
              <a:rPr lang="en-US" dirty="0" smtClean="0"/>
              <a:t>10</a:t>
            </a:r>
            <a:endParaRPr dirty="0"/>
          </a:p>
          <a:p>
            <a:r>
              <a:rPr dirty="0"/>
              <a:t>• Optimizer: Adam</a:t>
            </a:r>
          </a:p>
        </p:txBody>
      </p:sp>
      <p:sp>
        <p:nvSpPr>
          <p:cNvPr id="2" name="Title 1"/>
          <p:cNvSpPr>
            <a:spLocks noGrp="1"/>
          </p:cNvSpPr>
          <p:nvPr>
            <p:ph type="title"/>
          </p:nvPr>
        </p:nvSpPr>
        <p:spPr/>
        <p:txBody>
          <a:bodyPr/>
          <a:lstStyle/>
          <a:p>
            <a:r>
              <a:t>Training Setup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245895"/>
            <a:ext cx="7408333" cy="3880268"/>
          </a:xfrm>
        </p:spPr>
        <p:txBody>
          <a:bodyPr/>
          <a:lstStyle/>
          <a:p>
            <a:r>
              <a:rPr dirty="0"/>
              <a:t>• Test Accuracy: ~89–92%</a:t>
            </a:r>
          </a:p>
          <a:p>
            <a:r>
              <a:rPr dirty="0"/>
              <a:t>• High precision, recall, and F1-score</a:t>
            </a:r>
          </a:p>
          <a:p>
            <a:r>
              <a:rPr dirty="0"/>
              <a:t>• Strong generalization across </a:t>
            </a:r>
            <a:r>
              <a:rPr dirty="0" smtClean="0"/>
              <a:t>classes</a:t>
            </a:r>
            <a:endParaRPr lang="en-IN" dirty="0" smtClean="0"/>
          </a:p>
          <a:p>
            <a:endParaRPr lang="en-IN" dirty="0" smtClean="0"/>
          </a:p>
          <a:p>
            <a:endParaRPr dirty="0"/>
          </a:p>
        </p:txBody>
      </p:sp>
      <p:sp>
        <p:nvSpPr>
          <p:cNvPr id="2" name="Title 1"/>
          <p:cNvSpPr>
            <a:spLocks noGrp="1"/>
          </p:cNvSpPr>
          <p:nvPr>
            <p:ph type="title"/>
          </p:nvPr>
        </p:nvSpPr>
        <p:spPr/>
        <p:txBody>
          <a:bodyPr/>
          <a:lstStyle/>
          <a:p>
            <a:r>
              <a:t>Results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921" y="3575011"/>
            <a:ext cx="5059480" cy="30182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 Strong </a:t>
            </a:r>
            <a:r>
              <a:rPr dirty="0" smtClean="0"/>
              <a:t>performance</a:t>
            </a:r>
            <a:endParaRPr lang="en-IN" dirty="0" smtClean="0"/>
          </a:p>
          <a:p>
            <a:pPr marL="0" indent="0">
              <a:buNone/>
            </a:pPr>
            <a:r>
              <a:rPr lang="en-IN" dirty="0" smtClean="0"/>
              <a:t>      </a:t>
            </a:r>
            <a:r>
              <a:rPr dirty="0" smtClean="0"/>
              <a:t> </a:t>
            </a:r>
            <a:r>
              <a:rPr dirty="0"/>
              <a:t>for Forest, </a:t>
            </a:r>
            <a:r>
              <a:rPr dirty="0" err="1" smtClean="0"/>
              <a:t>SeaLake</a:t>
            </a:r>
            <a:endParaRPr lang="en-IN" dirty="0" smtClean="0"/>
          </a:p>
          <a:p>
            <a:pPr marL="0" indent="0">
              <a:buNone/>
            </a:pPr>
            <a:endParaRPr dirty="0"/>
          </a:p>
          <a:p>
            <a:r>
              <a:rPr dirty="0"/>
              <a:t>• Minor confusion </a:t>
            </a:r>
            <a:endParaRPr lang="en-IN" dirty="0" smtClean="0"/>
          </a:p>
          <a:p>
            <a:pPr marL="301943" lvl="1" indent="0">
              <a:buNone/>
            </a:pPr>
            <a:r>
              <a:rPr lang="en-IN" dirty="0"/>
              <a:t> </a:t>
            </a:r>
            <a:r>
              <a:rPr lang="en-IN" dirty="0" smtClean="0"/>
              <a:t> </a:t>
            </a:r>
            <a:r>
              <a:rPr dirty="0" smtClean="0"/>
              <a:t>for </a:t>
            </a:r>
            <a:r>
              <a:rPr dirty="0"/>
              <a:t>similar classes</a:t>
            </a:r>
          </a:p>
          <a:p>
            <a:pPr marL="0" indent="0">
              <a:buNone/>
            </a:pPr>
            <a:endParaRPr dirty="0"/>
          </a:p>
        </p:txBody>
      </p:sp>
      <p:sp>
        <p:nvSpPr>
          <p:cNvPr id="2" name="Title 1"/>
          <p:cNvSpPr>
            <a:spLocks noGrp="1"/>
          </p:cNvSpPr>
          <p:nvPr>
            <p:ph type="title"/>
          </p:nvPr>
        </p:nvSpPr>
        <p:spPr/>
        <p:txBody>
          <a:bodyPr/>
          <a:lstStyle/>
          <a:p>
            <a:r>
              <a:t>Confusion Matrix</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033" y="2603278"/>
            <a:ext cx="4675752" cy="38616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 CNNs + Transfer learning = Effective</a:t>
            </a:r>
          </a:p>
          <a:p>
            <a:r>
              <a:t>• EuroSAT + ResNet-18 gave strong results</a:t>
            </a:r>
          </a:p>
          <a:p>
            <a:r>
              <a:t>• Future:</a:t>
            </a:r>
          </a:p>
          <a:p>
            <a:r>
              <a:t>  - Test deeper models</a:t>
            </a:r>
          </a:p>
          <a:p>
            <a:r>
              <a:t>  - Use advanced augmentation</a:t>
            </a:r>
          </a:p>
          <a:p>
            <a:r>
              <a:t>  - Larger deployment</a:t>
            </a:r>
          </a:p>
        </p:txBody>
      </p:sp>
      <p:sp>
        <p:nvSpPr>
          <p:cNvPr id="2" name="Title 1"/>
          <p:cNvSpPr>
            <a:spLocks noGrp="1"/>
          </p:cNvSpPr>
          <p:nvPr>
            <p:ph type="title"/>
          </p:nvPr>
        </p:nvSpPr>
        <p:spPr/>
        <p:txBody>
          <a:bodyPr>
            <a:normAutofit/>
          </a:bodyPr>
          <a:lstStyle/>
          <a:p>
            <a:r>
              <a:t>Conclusion &amp; Future 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IN" sz="6000" dirty="0" smtClean="0"/>
              <a:t>THANK YOU</a:t>
            </a:r>
            <a:endParaRPr lang="en-IN" sz="6000" dirty="0"/>
          </a:p>
        </p:txBody>
      </p:sp>
      <p:sp>
        <p:nvSpPr>
          <p:cNvPr id="3" name="Title 2"/>
          <p:cNvSpPr>
            <a:spLocks noGrp="1"/>
          </p:cNvSpPr>
          <p:nvPr>
            <p:ph type="title"/>
          </p:nvPr>
        </p:nvSpPr>
        <p:spPr/>
        <p:txBody>
          <a:bodyPr/>
          <a:lstStyle/>
          <a:p>
            <a:endParaRPr lang="en-IN" dirty="0"/>
          </a:p>
        </p:txBody>
      </p:sp>
    </p:spTree>
    <p:extLst>
      <p:ext uri="{BB962C8B-B14F-4D97-AF65-F5344CB8AC3E}">
        <p14:creationId xmlns:p14="http://schemas.microsoft.com/office/powerpoint/2010/main" val="2854774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33</TotalTime>
  <Words>502</Words>
  <Application>Microsoft Office PowerPoint</Application>
  <PresentationFormat>On-screen Show (4:3)</PresentationFormat>
  <Paragraphs>52</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Waveform</vt:lpstr>
      <vt:lpstr>Land Cover Classification using CNNs on EuroSAT Dataset</vt:lpstr>
      <vt:lpstr>Problem Definition</vt:lpstr>
      <vt:lpstr>Dataset Overview</vt:lpstr>
      <vt:lpstr>Methodology</vt:lpstr>
      <vt:lpstr>Training Setup</vt:lpstr>
      <vt:lpstr>Results</vt:lpstr>
      <vt:lpstr>Confusion Matrix</vt:lpstr>
      <vt:lpstr>Conclusion &amp; Future Work</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Cover Classification using CNNs on EuroSAT Dataset</dc:title>
  <dc:creator>Shreyash Wankhade</dc:creator>
  <dc:description>generated using python-pptx</dc:description>
  <cp:lastModifiedBy>acer</cp:lastModifiedBy>
  <cp:revision>7</cp:revision>
  <dcterms:created xsi:type="dcterms:W3CDTF">2013-01-27T09:14:16Z</dcterms:created>
  <dcterms:modified xsi:type="dcterms:W3CDTF">2025-04-27T21:11:35Z</dcterms:modified>
</cp:coreProperties>
</file>