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58" r:id="rId4"/>
    <p:sldId id="259" r:id="rId5"/>
    <p:sldId id="260" r:id="rId6"/>
    <p:sldId id="261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FFCE"/>
    <a:srgbClr val="DDFFE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9446-0759-735A-94EA-2E585FDB8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35E1D-6F4D-0007-CE2C-4D3C8D9E8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7E326-DDE4-AF18-CE53-1338DE9A0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1783-3D60-461D-AE00-25FE068121F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072CE-4C4F-1FA6-912E-13D243C7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7CC71-B4E4-D9EA-4F94-BEBCE6CDC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4844-ECFB-44EB-99BF-D298BAA5B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8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97B85-2FA8-A9F1-3CE8-5FA84E5A3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FFB6AB-3027-4DAD-713E-22048A35C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FA0A3-578E-4684-FBDC-43E8877ED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1783-3D60-461D-AE00-25FE068121F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7ED85-6523-0EBF-6E5E-A61407C23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BD7CD-DC21-0FC4-65F2-5730F165A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4844-ECFB-44EB-99BF-D298BAA5B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4C99B7-596B-B456-8213-95395D94A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29B8B0-E693-F55A-4053-66A430950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DE595-17F8-A18F-7320-A03C78536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1783-3D60-461D-AE00-25FE068121F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6D2E4-64B7-5B8A-806F-DA2A3A19A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47BBF-0ED5-D898-DC07-D8B4A1990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4844-ECFB-44EB-99BF-D298BAA5B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4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690C6-0BE6-9A5B-AB66-F5E48A8D6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344EF-E989-3A14-D7C5-2227BB61F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35667-F35D-6E38-6BDA-89AA1CBDE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1783-3D60-461D-AE00-25FE068121F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19974-84CC-93EA-7270-DDF1A5EB5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31939-D566-75D9-E47E-B8BD82D6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4844-ECFB-44EB-99BF-D298BAA5B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8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3636A-7199-6BF8-8EE2-A75891BCE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DA587-6979-AB4A-87C0-E875946AC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16F07-AD2D-9BC0-ACB4-EE422DB18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1783-3D60-461D-AE00-25FE068121F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11885-7E6E-2FB0-DDE1-4771D128B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8C1AA-E596-0E3F-9F25-E3D143FEF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4844-ECFB-44EB-99BF-D298BAA5B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7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39244-B5B6-10C2-C68B-8D788A8C1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4CEE4-9D81-BBD9-71FE-D1B649A451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D20724-677F-6D98-F80C-C94276A41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25832-90D8-FA19-62F4-7C72F8884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1783-3D60-461D-AE00-25FE068121F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FEACA-0AC6-2D9A-C049-995954E1E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C8377-28E8-AF3D-22A2-EE0AE4ACD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4844-ECFB-44EB-99BF-D298BAA5B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0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88C6E-E49B-892D-3F81-082968346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D6577-1420-E06E-EBA4-7E3219937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D8F2D7-C7E3-618C-500A-5B21E86F7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A15469-C1FB-10E3-C9BA-FE266D7470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045819-66FA-C307-0B44-AB70109227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84C176-FF0D-7545-9D95-C374178A7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1783-3D60-461D-AE00-25FE068121F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471064-A03A-0A4A-7194-4669C4131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30B930-783F-74C4-E872-53295E31C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4844-ECFB-44EB-99BF-D298BAA5B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8C75C-D676-3B90-D96B-B2E734EC2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58F598-2054-DD06-DF6D-2E40F1C05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1783-3D60-461D-AE00-25FE068121F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DE2980-1A3E-177B-A227-3A846ED43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66EC66-E05A-108C-C413-2A58EE0EC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4844-ECFB-44EB-99BF-D298BAA5B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9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EC6F31-DB1D-8F08-2E4B-18F1E81FF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1783-3D60-461D-AE00-25FE068121F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C9C246-AA98-E5CE-CCE5-DC8F6A924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6FD29-2D1D-B44F-99D1-B66CA0575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4844-ECFB-44EB-99BF-D298BAA5B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8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5BCB6-5B14-6DB5-2793-01D237AE5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AC4A3-18B0-26E9-C630-C55F515DB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46EB8-D676-235D-A3C2-77D8D8EA7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139A0-413B-ABB0-7766-B5065F4AA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1783-3D60-461D-AE00-25FE068121F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5571E-C5B4-D044-EEBB-73CD79E87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F5C77-665E-5233-6DDA-A302A67A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4844-ECFB-44EB-99BF-D298BAA5B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9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CA7A9-15D0-2BD2-30E2-F78A3BC94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9BAB33-C9F4-DA2F-C4FA-64CA6C23E7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9E2E4-2C65-3EE9-D529-9C73E5269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5AA54-6F4B-063C-4791-A1B480A6D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1783-3D60-461D-AE00-25FE068121F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9DDF4-D38C-0AB8-59B6-D7568AED0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F2EC9-10FF-6C61-3566-9D60BD978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4844-ECFB-44EB-99BF-D298BAA5B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8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FF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D4A10B-D682-C2A2-4C1E-C84D6D893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A7FED-893D-533C-82EC-7D959D94C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9CB75-91A2-1536-1793-8F96594CAD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381783-3D60-461D-AE00-25FE068121F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902C1-BB8E-ECCC-D808-8041E1C39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2E37E-3EE8-99A4-9460-4B505B870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D34844-ECFB-44EB-99BF-D298BAA5B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59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tack of photos of a beach and a blue ocean">
            <a:extLst>
              <a:ext uri="{FF2B5EF4-FFF2-40B4-BE49-F238E27FC236}">
                <a16:creationId xmlns:a16="http://schemas.microsoft.com/office/drawing/2014/main" id="{080C86C6-154C-3BBB-6B04-431117ED0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68941"/>
            <a:ext cx="2541494" cy="24446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02ED53-2782-1AB0-BA8E-A840271454AA}"/>
              </a:ext>
            </a:extLst>
          </p:cNvPr>
          <p:cNvSpPr txBox="1"/>
          <p:nvPr/>
        </p:nvSpPr>
        <p:spPr>
          <a:xfrm>
            <a:off x="2505915" y="843677"/>
            <a:ext cx="718016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000" dirty="0">
                <a:cs typeface="B Nazanin" panose="00000700000000000000" pitchFamily="2" charset="-78"/>
              </a:rPr>
              <a:t>عکاسی</a:t>
            </a:r>
          </a:p>
          <a:p>
            <a:pPr algn="r" rtl="1"/>
            <a:endParaRPr lang="fa-IR" sz="3000" dirty="0">
              <a:cs typeface="B Nazanin" panose="00000700000000000000" pitchFamily="2" charset="-78"/>
            </a:endParaRPr>
          </a:p>
          <a:p>
            <a:pPr algn="r" rtl="1"/>
            <a:r>
              <a:rPr lang="fa-IR" sz="3000" dirty="0">
                <a:cs typeface="B Nazanin" panose="00000700000000000000" pitchFamily="2" charset="-78"/>
              </a:rPr>
              <a:t>چاپ عکس در ابعاد مختلف</a:t>
            </a:r>
          </a:p>
          <a:p>
            <a:pPr algn="r" rtl="1"/>
            <a:endParaRPr lang="fa-IR" sz="3000" dirty="0">
              <a:cs typeface="B Nazanin" panose="00000700000000000000" pitchFamily="2" charset="-78"/>
            </a:endParaRPr>
          </a:p>
          <a:p>
            <a:pPr algn="r" rtl="1"/>
            <a:r>
              <a:rPr lang="fa-IR" sz="3000" dirty="0">
                <a:cs typeface="B Nazanin" panose="00000700000000000000" pitchFamily="2" charset="-78"/>
              </a:rPr>
              <a:t>چاپ عکس‌های ۳×۴ و پاسپورتی</a:t>
            </a:r>
          </a:p>
          <a:p>
            <a:pPr algn="l" rtl="1"/>
            <a:endParaRPr lang="fa-IR" sz="3000" dirty="0">
              <a:cs typeface="B Nazanin" panose="00000700000000000000" pitchFamily="2" charset="-78"/>
            </a:endParaRPr>
          </a:p>
          <a:p>
            <a:pPr algn="r" rtl="1"/>
            <a:r>
              <a:rPr lang="fa-IR" sz="3000" dirty="0">
                <a:cs typeface="B Nazanin" panose="00000700000000000000" pitchFamily="2" charset="-78"/>
              </a:rPr>
              <a:t>تهیه آلبوم‌های تصویری</a:t>
            </a:r>
          </a:p>
          <a:p>
            <a:pPr algn="r" rtl="1"/>
            <a:endParaRPr lang="fa-IR" sz="3000" dirty="0">
              <a:cs typeface="B Nazanin" panose="00000700000000000000" pitchFamily="2" charset="-78"/>
            </a:endParaRPr>
          </a:p>
          <a:p>
            <a:pPr algn="r" rtl="1"/>
            <a:r>
              <a:rPr lang="fa-IR" sz="3000" dirty="0">
                <a:cs typeface="B Nazanin" panose="00000700000000000000" pitchFamily="2" charset="-78"/>
              </a:rPr>
              <a:t>نمونه‌گیری و بررسی رنگ‌ها</a:t>
            </a:r>
          </a:p>
          <a:p>
            <a:pPr algn="r" rtl="1"/>
            <a:endParaRPr lang="fa-IR" sz="3000" dirty="0">
              <a:cs typeface="B Nazanin" panose="00000700000000000000" pitchFamily="2" charset="-78"/>
            </a:endParaRPr>
          </a:p>
          <a:p>
            <a:pPr algn="r" rtl="1"/>
            <a:r>
              <a:rPr lang="fa-IR" sz="3000" dirty="0">
                <a:cs typeface="B Nazanin" panose="00000700000000000000" pitchFamily="2" charset="-78"/>
              </a:rPr>
              <a:t>استفاده از کاغذ مخصوص چاپ عکس‌های حرفه‌ای</a:t>
            </a:r>
            <a:endParaRPr lang="en-US" sz="3000" dirty="0">
              <a:cs typeface="B Nazanin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7757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F5F04D-E660-15D6-7207-E66C115308E8}"/>
              </a:ext>
            </a:extLst>
          </p:cNvPr>
          <p:cNvSpPr txBox="1"/>
          <p:nvPr/>
        </p:nvSpPr>
        <p:spPr>
          <a:xfrm>
            <a:off x="4740086" y="134470"/>
            <a:ext cx="2951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400" dirty="0"/>
              <a:t>مدرسه علامه طباطبائی</a:t>
            </a:r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2689E8-2892-2553-66D2-3E7C811CB0F5}"/>
              </a:ext>
            </a:extLst>
          </p:cNvPr>
          <p:cNvSpPr/>
          <p:nvPr/>
        </p:nvSpPr>
        <p:spPr>
          <a:xfrm>
            <a:off x="8431306" y="0"/>
            <a:ext cx="3760694" cy="233978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4ED61E-15A9-6C20-FC6B-67C5BCEDA290}"/>
              </a:ext>
            </a:extLst>
          </p:cNvPr>
          <p:cNvSpPr txBox="1"/>
          <p:nvPr/>
        </p:nvSpPr>
        <p:spPr>
          <a:xfrm>
            <a:off x="9585511" y="800562"/>
            <a:ext cx="1452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/>
              <a:t>شینگیلی نای نا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F7807E-9FE3-4CC9-7722-214D6E9BEA76}"/>
              </a:ext>
            </a:extLst>
          </p:cNvPr>
          <p:cNvSpPr/>
          <p:nvPr/>
        </p:nvSpPr>
        <p:spPr>
          <a:xfrm>
            <a:off x="0" y="0"/>
            <a:ext cx="3254188" cy="220531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9B7AED-B1DA-40B1-CB48-F529588AA42A}"/>
              </a:ext>
            </a:extLst>
          </p:cNvPr>
          <p:cNvSpPr txBox="1"/>
          <p:nvPr/>
        </p:nvSpPr>
        <p:spPr>
          <a:xfrm>
            <a:off x="974912" y="733327"/>
            <a:ext cx="1304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/>
              <a:t>ایل لا لرده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7264C2-77C3-CB43-A7D1-1B54F6EE218B}"/>
              </a:ext>
            </a:extLst>
          </p:cNvPr>
          <p:cNvSpPr/>
          <p:nvPr/>
        </p:nvSpPr>
        <p:spPr>
          <a:xfrm>
            <a:off x="33615" y="2218766"/>
            <a:ext cx="4894729" cy="24473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483B3D-45F0-23D1-AB4B-63FB63A0C548}"/>
              </a:ext>
            </a:extLst>
          </p:cNvPr>
          <p:cNvSpPr txBox="1"/>
          <p:nvPr/>
        </p:nvSpPr>
        <p:spPr>
          <a:xfrm>
            <a:off x="1922929" y="3123312"/>
            <a:ext cx="1667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/>
              <a:t>جای ویدیو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0B8D58-9ADC-89EA-D9C4-6FD0885CDD4B}"/>
              </a:ext>
            </a:extLst>
          </p:cNvPr>
          <p:cNvSpPr/>
          <p:nvPr/>
        </p:nvSpPr>
        <p:spPr>
          <a:xfrm>
            <a:off x="4894729" y="2339789"/>
            <a:ext cx="7297271" cy="24473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9AF4A7-59CD-DC55-ED7A-C16C12F84461}"/>
              </a:ext>
            </a:extLst>
          </p:cNvPr>
          <p:cNvSpPr txBox="1"/>
          <p:nvPr/>
        </p:nvSpPr>
        <p:spPr>
          <a:xfrm>
            <a:off x="7126940" y="3325017"/>
            <a:ext cx="2662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/>
              <a:t>اخبار مدرسه و آموزش پرورش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92A646-509F-D9CB-936F-4818A1CFF651}"/>
              </a:ext>
            </a:extLst>
          </p:cNvPr>
          <p:cNvSpPr/>
          <p:nvPr/>
        </p:nvSpPr>
        <p:spPr>
          <a:xfrm>
            <a:off x="4894729" y="4787152"/>
            <a:ext cx="7297271" cy="20708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E4E09F-B232-1C36-12F8-96C311662F3D}"/>
              </a:ext>
            </a:extLst>
          </p:cNvPr>
          <p:cNvSpPr/>
          <p:nvPr/>
        </p:nvSpPr>
        <p:spPr>
          <a:xfrm>
            <a:off x="1" y="4787152"/>
            <a:ext cx="4740086" cy="20708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ED01B7-5669-01DF-473A-908BC1106C39}"/>
              </a:ext>
            </a:extLst>
          </p:cNvPr>
          <p:cNvSpPr txBox="1"/>
          <p:nvPr/>
        </p:nvSpPr>
        <p:spPr>
          <a:xfrm>
            <a:off x="2110980" y="5705145"/>
            <a:ext cx="1291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/>
              <a:t>مناسبت روز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5B9286-9A9F-9AAD-0387-A90CA11C4A60}"/>
              </a:ext>
            </a:extLst>
          </p:cNvPr>
          <p:cNvSpPr txBox="1"/>
          <p:nvPr/>
        </p:nvSpPr>
        <p:spPr>
          <a:xfrm>
            <a:off x="7691717" y="5695289"/>
            <a:ext cx="147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/>
              <a:t>کادر اجرایی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91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document&#10;&#10;AI-generated content may be incorrect.">
            <a:extLst>
              <a:ext uri="{FF2B5EF4-FFF2-40B4-BE49-F238E27FC236}">
                <a16:creationId xmlns:a16="http://schemas.microsoft.com/office/drawing/2014/main" id="{CBC604BF-2AFC-D4EC-6FF9-F43CE5EB8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47" y="147917"/>
            <a:ext cx="2729753" cy="30424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A2A345-F0C9-2BAC-FC13-F228CACC12A8}"/>
              </a:ext>
            </a:extLst>
          </p:cNvPr>
          <p:cNvSpPr txBox="1"/>
          <p:nvPr/>
        </p:nvSpPr>
        <p:spPr>
          <a:xfrm>
            <a:off x="3009900" y="843677"/>
            <a:ext cx="617219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000" dirty="0">
                <a:cs typeface="B Nazanin" panose="00000700000000000000" pitchFamily="2" charset="-78"/>
              </a:rPr>
              <a:t> بانک</a:t>
            </a:r>
          </a:p>
          <a:p>
            <a:pPr algn="r" rtl="1"/>
            <a:endParaRPr lang="fa-IR" sz="3000" dirty="0">
              <a:cs typeface="B Nazanin" panose="00000700000000000000" pitchFamily="2" charset="-78"/>
            </a:endParaRPr>
          </a:p>
          <a:p>
            <a:pPr algn="r" rtl="1"/>
            <a:r>
              <a:rPr lang="fa-IR" sz="3000" dirty="0">
                <a:cs typeface="B Nazanin" panose="00000700000000000000" pitchFamily="2" charset="-78"/>
              </a:rPr>
              <a:t>چاپ رسیدهای تراکنش مالی</a:t>
            </a:r>
          </a:p>
          <a:p>
            <a:pPr algn="r" rtl="1"/>
            <a:endParaRPr lang="fa-IR" sz="3000" dirty="0">
              <a:cs typeface="B Nazanin" panose="00000700000000000000" pitchFamily="2" charset="-78"/>
            </a:endParaRPr>
          </a:p>
          <a:p>
            <a:pPr algn="r" rtl="1"/>
            <a:r>
              <a:rPr lang="fa-IR" sz="3000" dirty="0">
                <a:cs typeface="B Nazanin" panose="00000700000000000000" pitchFamily="2" charset="-78"/>
              </a:rPr>
              <a:t>چاپ چک و اسناد بانکی</a:t>
            </a:r>
          </a:p>
          <a:p>
            <a:pPr algn="r" rtl="1"/>
            <a:endParaRPr lang="fa-IR" sz="3000" dirty="0">
              <a:cs typeface="B Nazanin" panose="00000700000000000000" pitchFamily="2" charset="-78"/>
            </a:endParaRPr>
          </a:p>
          <a:p>
            <a:pPr algn="r" rtl="1"/>
            <a:r>
              <a:rPr lang="fa-IR" sz="3000" dirty="0">
                <a:cs typeface="B Nazanin" panose="00000700000000000000" pitchFamily="2" charset="-78"/>
              </a:rPr>
              <a:t>ثبت و نگهداری مدارک مالی و فرم‌ها</a:t>
            </a:r>
          </a:p>
          <a:p>
            <a:pPr algn="r" rtl="1"/>
            <a:endParaRPr lang="fa-IR" sz="3000" dirty="0">
              <a:cs typeface="B Nazanin" panose="00000700000000000000" pitchFamily="2" charset="-78"/>
            </a:endParaRPr>
          </a:p>
          <a:p>
            <a:pPr algn="r" rtl="1"/>
            <a:r>
              <a:rPr lang="fa-IR" sz="3000" dirty="0">
                <a:cs typeface="B Nazanin" panose="00000700000000000000" pitchFamily="2" charset="-78"/>
              </a:rPr>
              <a:t>استفاده از کاغذ برای بایگانی اسناد</a:t>
            </a:r>
          </a:p>
          <a:p>
            <a:pPr algn="r" rtl="1"/>
            <a:endParaRPr lang="fa-IR" sz="3000" dirty="0">
              <a:cs typeface="B Nazanin" panose="00000700000000000000" pitchFamily="2" charset="-78"/>
            </a:endParaRPr>
          </a:p>
          <a:p>
            <a:pPr algn="r" rtl="1"/>
            <a:r>
              <a:rPr lang="fa-IR" sz="3000" dirty="0">
                <a:cs typeface="B Nazanin" panose="00000700000000000000" pitchFamily="2" charset="-78"/>
              </a:rPr>
              <a:t>چاپ فرم‌ها و اطلاعیه‌های رسمی</a:t>
            </a:r>
            <a:endParaRPr lang="en-US" sz="3000" dirty="0">
              <a:cs typeface="B Nazanin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7190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notebooks and pens&#10;&#10;AI-generated content may be incorrect.">
            <a:extLst>
              <a:ext uri="{FF2B5EF4-FFF2-40B4-BE49-F238E27FC236}">
                <a16:creationId xmlns:a16="http://schemas.microsoft.com/office/drawing/2014/main" id="{FE31526F-D979-174B-3AE3-75FB6FD60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41" y="309283"/>
            <a:ext cx="3053084" cy="23263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65202F-BC21-3F70-1EBC-69BC3D48AD9E}"/>
              </a:ext>
            </a:extLst>
          </p:cNvPr>
          <p:cNvSpPr txBox="1"/>
          <p:nvPr/>
        </p:nvSpPr>
        <p:spPr>
          <a:xfrm>
            <a:off x="2983006" y="843677"/>
            <a:ext cx="622598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000" dirty="0">
                <a:cs typeface="B Nazanin" panose="00000700000000000000" pitchFamily="2" charset="-78"/>
              </a:rPr>
              <a:t>دانش‌آموز</a:t>
            </a:r>
          </a:p>
          <a:p>
            <a:pPr algn="r" rtl="1"/>
            <a:endParaRPr lang="fa-IR" sz="3000" dirty="0">
              <a:cs typeface="B Nazanin" panose="00000700000000000000" pitchFamily="2" charset="-78"/>
            </a:endParaRPr>
          </a:p>
          <a:p>
            <a:pPr algn="r" rtl="1"/>
            <a:r>
              <a:rPr lang="fa-IR" sz="3000" dirty="0">
                <a:cs typeface="B Nazanin" panose="00000700000000000000" pitchFamily="2" charset="-78"/>
              </a:rPr>
              <a:t>نوشتن تکالیف و جزوه‌ها</a:t>
            </a:r>
          </a:p>
          <a:p>
            <a:pPr algn="r" rtl="1"/>
            <a:endParaRPr lang="fa-IR" sz="3000" dirty="0">
              <a:cs typeface="B Nazanin" panose="00000700000000000000" pitchFamily="2" charset="-78"/>
            </a:endParaRPr>
          </a:p>
          <a:p>
            <a:pPr algn="r" rtl="1"/>
            <a:r>
              <a:rPr lang="fa-IR" sz="3000" dirty="0">
                <a:cs typeface="B Nazanin" panose="00000700000000000000" pitchFamily="2" charset="-78"/>
              </a:rPr>
              <a:t>رسم نمودارها و نقشه‌ها</a:t>
            </a:r>
          </a:p>
          <a:p>
            <a:pPr algn="r" rtl="1"/>
            <a:endParaRPr lang="fa-IR" sz="3000" dirty="0">
              <a:cs typeface="B Nazanin" panose="00000700000000000000" pitchFamily="2" charset="-78"/>
            </a:endParaRPr>
          </a:p>
          <a:p>
            <a:pPr algn="r" rtl="1"/>
            <a:r>
              <a:rPr lang="fa-IR" sz="3000" dirty="0">
                <a:cs typeface="B Nazanin" panose="00000700000000000000" pitchFamily="2" charset="-78"/>
              </a:rPr>
              <a:t>تهیه پروژه و تحقیق</a:t>
            </a:r>
          </a:p>
          <a:p>
            <a:pPr algn="r" rtl="1"/>
            <a:endParaRPr lang="fa-IR" sz="3000" dirty="0">
              <a:cs typeface="B Nazanin" panose="00000700000000000000" pitchFamily="2" charset="-78"/>
            </a:endParaRPr>
          </a:p>
          <a:p>
            <a:pPr algn="r" rtl="1"/>
            <a:r>
              <a:rPr lang="fa-IR" sz="3000" dirty="0">
                <a:cs typeface="B Nazanin" panose="00000700000000000000" pitchFamily="2" charset="-78"/>
              </a:rPr>
              <a:t>ساخت کاردستی آموزشی</a:t>
            </a:r>
          </a:p>
          <a:p>
            <a:pPr algn="r" rtl="1"/>
            <a:endParaRPr lang="fa-IR" sz="3000" dirty="0">
              <a:cs typeface="B Nazanin" panose="00000700000000000000" pitchFamily="2" charset="-78"/>
            </a:endParaRPr>
          </a:p>
          <a:p>
            <a:pPr algn="r" rtl="1"/>
            <a:r>
              <a:rPr lang="fa-IR" sz="3000" dirty="0">
                <a:cs typeface="B Nazanin" panose="00000700000000000000" pitchFamily="2" charset="-78"/>
              </a:rPr>
              <a:t>یادداشت‌برداری و مرور درس‌ها</a:t>
            </a:r>
            <a:endParaRPr lang="en-US" sz="3000" dirty="0">
              <a:cs typeface="B Nazanin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7466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aper patterns&#10;&#10;AI-generated content may be incorrect.">
            <a:extLst>
              <a:ext uri="{FF2B5EF4-FFF2-40B4-BE49-F238E27FC236}">
                <a16:creationId xmlns:a16="http://schemas.microsoft.com/office/drawing/2014/main" id="{1DA51D0B-C896-E49F-9A75-AB2102717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13" y="201704"/>
            <a:ext cx="3190517" cy="28776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66097F7-4673-6062-DE01-D2B292E6793D}"/>
              </a:ext>
            </a:extLst>
          </p:cNvPr>
          <p:cNvSpPr txBox="1"/>
          <p:nvPr/>
        </p:nvSpPr>
        <p:spPr>
          <a:xfrm>
            <a:off x="3030070" y="843677"/>
            <a:ext cx="613185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000" dirty="0">
                <a:cs typeface="B Nazanin" panose="00000700000000000000" pitchFamily="2" charset="-78"/>
              </a:rPr>
              <a:t>خیاط</a:t>
            </a:r>
          </a:p>
          <a:p>
            <a:pPr algn="r" rtl="1"/>
            <a:endParaRPr lang="fa-IR" sz="3000" dirty="0">
              <a:cs typeface="B Nazanin" panose="00000700000000000000" pitchFamily="2" charset="-78"/>
            </a:endParaRPr>
          </a:p>
          <a:p>
            <a:pPr algn="r" rtl="1"/>
            <a:r>
              <a:rPr lang="fa-IR" sz="3000" dirty="0">
                <a:cs typeface="B Nazanin" panose="00000700000000000000" pitchFamily="2" charset="-78"/>
              </a:rPr>
              <a:t>طراحی الگوهای لباس</a:t>
            </a:r>
          </a:p>
          <a:p>
            <a:pPr algn="r" rtl="1"/>
            <a:endParaRPr lang="fa-IR" sz="3000" dirty="0">
              <a:cs typeface="B Nazanin" panose="00000700000000000000" pitchFamily="2" charset="-78"/>
            </a:endParaRPr>
          </a:p>
          <a:p>
            <a:pPr algn="r" rtl="1"/>
            <a:r>
              <a:rPr lang="fa-IR" sz="3000" dirty="0">
                <a:cs typeface="B Nazanin" panose="00000700000000000000" pitchFamily="2" charset="-78"/>
              </a:rPr>
              <a:t>برش دقیق پارچه بر اساس الگو</a:t>
            </a:r>
          </a:p>
          <a:p>
            <a:pPr algn="r" rtl="1"/>
            <a:endParaRPr lang="fa-IR" sz="3000" dirty="0">
              <a:cs typeface="B Nazanin" panose="00000700000000000000" pitchFamily="2" charset="-78"/>
            </a:endParaRPr>
          </a:p>
          <a:p>
            <a:pPr algn="r" rtl="1"/>
            <a:r>
              <a:rPr lang="fa-IR" sz="3000" dirty="0">
                <a:cs typeface="B Nazanin" panose="00000700000000000000" pitchFamily="2" charset="-78"/>
              </a:rPr>
              <a:t>ثبت اندازه‌ها و مشخصات دوخت</a:t>
            </a:r>
          </a:p>
          <a:p>
            <a:pPr algn="r" rtl="1"/>
            <a:endParaRPr lang="fa-IR" sz="3000" dirty="0">
              <a:cs typeface="B Nazanin" panose="00000700000000000000" pitchFamily="2" charset="-78"/>
            </a:endParaRPr>
          </a:p>
          <a:p>
            <a:pPr algn="r" rtl="1"/>
            <a:r>
              <a:rPr lang="fa-IR" sz="3000" dirty="0">
                <a:cs typeface="B Nazanin" panose="00000700000000000000" pitchFamily="2" charset="-78"/>
              </a:rPr>
              <a:t>استفاده از کاغذ برای نمونه‌سازی طرح‌ها</a:t>
            </a:r>
          </a:p>
          <a:p>
            <a:pPr algn="r" rtl="1"/>
            <a:endParaRPr lang="fa-IR" sz="3000" dirty="0">
              <a:cs typeface="B Nazanin" panose="00000700000000000000" pitchFamily="2" charset="-78"/>
            </a:endParaRPr>
          </a:p>
          <a:p>
            <a:pPr algn="r" rtl="1"/>
            <a:r>
              <a:rPr lang="fa-IR" sz="3000" dirty="0">
                <a:cs typeface="B Nazanin" panose="00000700000000000000" pitchFamily="2" charset="-78"/>
              </a:rPr>
              <a:t>تست و اصلاح الگو پیش از دوخت نهایی</a:t>
            </a:r>
            <a:endParaRPr lang="en-US" sz="3000" dirty="0">
              <a:cs typeface="B Nazanin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478431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brown paper rolls&#10;&#10;AI-generated content may be incorrect.">
            <a:extLst>
              <a:ext uri="{FF2B5EF4-FFF2-40B4-BE49-F238E27FC236}">
                <a16:creationId xmlns:a16="http://schemas.microsoft.com/office/drawing/2014/main" id="{AF6974DF-0378-64C8-BE37-622254C65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88" y="255493"/>
            <a:ext cx="4404725" cy="29045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690163-3429-7124-FA0C-AFA5192560FD}"/>
              </a:ext>
            </a:extLst>
          </p:cNvPr>
          <p:cNvSpPr txBox="1"/>
          <p:nvPr/>
        </p:nvSpPr>
        <p:spPr>
          <a:xfrm>
            <a:off x="2357717" y="843677"/>
            <a:ext cx="747656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000" dirty="0">
                <a:cs typeface="B Nazanin" panose="00000700000000000000" pitchFamily="2" charset="-78"/>
              </a:rPr>
              <a:t>مرغداری</a:t>
            </a:r>
          </a:p>
          <a:p>
            <a:pPr algn="r" rtl="1"/>
            <a:endParaRPr lang="fa-IR" sz="3000" dirty="0">
              <a:cs typeface="B Nazanin" panose="00000700000000000000" pitchFamily="2" charset="-78"/>
            </a:endParaRPr>
          </a:p>
          <a:p>
            <a:pPr algn="r" rtl="1"/>
            <a:r>
              <a:rPr lang="fa-IR" sz="3000" dirty="0">
                <a:cs typeface="B Nazanin" panose="00000700000000000000" pitchFamily="2" charset="-78"/>
              </a:rPr>
              <a:t>بسته‌بندی تخم‌مرغ‌ها</a:t>
            </a:r>
          </a:p>
          <a:p>
            <a:pPr algn="r" rtl="1"/>
            <a:endParaRPr lang="fa-IR" sz="3000" dirty="0">
              <a:cs typeface="B Nazanin" panose="00000700000000000000" pitchFamily="2" charset="-78"/>
            </a:endParaRPr>
          </a:p>
          <a:p>
            <a:pPr algn="r" rtl="1"/>
            <a:r>
              <a:rPr lang="fa-IR" sz="3000" dirty="0">
                <a:cs typeface="B Nazanin" panose="00000700000000000000" pitchFamily="2" charset="-78"/>
              </a:rPr>
              <a:t>ثبت آمار تولید روزانه</a:t>
            </a:r>
          </a:p>
          <a:p>
            <a:pPr algn="r" rtl="1"/>
            <a:endParaRPr lang="fa-IR" sz="3000" dirty="0">
              <a:cs typeface="B Nazanin" panose="00000700000000000000" pitchFamily="2" charset="-78"/>
            </a:endParaRPr>
          </a:p>
          <a:p>
            <a:pPr algn="r" rtl="1"/>
            <a:r>
              <a:rPr lang="fa-IR" sz="3000" dirty="0">
                <a:cs typeface="B Nazanin" panose="00000700000000000000" pitchFamily="2" charset="-78"/>
              </a:rPr>
              <a:t>استفاده به عنوان زیرانداز موقت جوجه‌ها</a:t>
            </a:r>
          </a:p>
          <a:p>
            <a:pPr algn="r" rtl="1"/>
            <a:endParaRPr lang="fa-IR" sz="3000" dirty="0">
              <a:cs typeface="B Nazanin" panose="00000700000000000000" pitchFamily="2" charset="-78"/>
            </a:endParaRPr>
          </a:p>
          <a:p>
            <a:pPr algn="r" rtl="1"/>
            <a:r>
              <a:rPr lang="fa-IR" sz="3000" dirty="0">
                <a:cs typeface="B Nazanin" panose="00000700000000000000" pitchFamily="2" charset="-78"/>
              </a:rPr>
              <a:t>یادداشت‌برداری از تغذیه و نگهداری مرغ‌ها</a:t>
            </a:r>
          </a:p>
          <a:p>
            <a:pPr algn="r" rtl="1"/>
            <a:endParaRPr lang="fa-IR" sz="3000" dirty="0">
              <a:cs typeface="B Nazanin" panose="00000700000000000000" pitchFamily="2" charset="-78"/>
            </a:endParaRPr>
          </a:p>
          <a:p>
            <a:pPr algn="r" rtl="1"/>
            <a:r>
              <a:rPr lang="fa-IR" sz="3000" dirty="0">
                <a:cs typeface="B Nazanin" panose="00000700000000000000" pitchFamily="2" charset="-78"/>
              </a:rPr>
              <a:t>چاپ دستورالعمل‌ها و نکات آموزشی کارکنان</a:t>
            </a:r>
            <a:endParaRPr lang="en-US" sz="3000" dirty="0">
              <a:cs typeface="B Nazanin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022803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airplan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box with a window&#10;&#10;AI-generated content may be incorrect.">
            <a:extLst>
              <a:ext uri="{FF2B5EF4-FFF2-40B4-BE49-F238E27FC236}">
                <a16:creationId xmlns:a16="http://schemas.microsoft.com/office/drawing/2014/main" id="{C01F34CA-B3D4-6747-8F30-6241B5C9F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07" y="282388"/>
            <a:ext cx="3146612" cy="31466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265FDC-1D76-05D0-247B-B5A74873E070}"/>
              </a:ext>
            </a:extLst>
          </p:cNvPr>
          <p:cNvSpPr txBox="1"/>
          <p:nvPr/>
        </p:nvSpPr>
        <p:spPr>
          <a:xfrm>
            <a:off x="2714065" y="843677"/>
            <a:ext cx="676386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000" dirty="0">
                <a:cs typeface="B Nazanin" panose="00000700000000000000" pitchFamily="2" charset="-78"/>
              </a:rPr>
              <a:t>قناد</a:t>
            </a:r>
          </a:p>
          <a:p>
            <a:pPr algn="r" rtl="1"/>
            <a:endParaRPr lang="fa-IR" sz="3000" dirty="0">
              <a:cs typeface="B Nazanin" panose="00000700000000000000" pitchFamily="2" charset="-78"/>
            </a:endParaRPr>
          </a:p>
          <a:p>
            <a:pPr algn="r" rtl="1"/>
            <a:r>
              <a:rPr lang="fa-IR" sz="3000" dirty="0">
                <a:cs typeface="B Nazanin" panose="00000700000000000000" pitchFamily="2" charset="-78"/>
              </a:rPr>
              <a:t>بسته‌بندی شیرینی‌ها و کیک‌ها</a:t>
            </a:r>
          </a:p>
          <a:p>
            <a:pPr algn="r" rtl="1"/>
            <a:endParaRPr lang="fa-IR" sz="3000" dirty="0">
              <a:cs typeface="B Nazanin" panose="00000700000000000000" pitchFamily="2" charset="-78"/>
            </a:endParaRPr>
          </a:p>
          <a:p>
            <a:pPr algn="r" rtl="1"/>
            <a:r>
              <a:rPr lang="fa-IR" sz="3000" dirty="0">
                <a:cs typeface="B Nazanin" panose="00000700000000000000" pitchFamily="2" charset="-78"/>
              </a:rPr>
              <a:t>جدا کردن لایه‌های شیرینی و کیک</a:t>
            </a:r>
          </a:p>
          <a:p>
            <a:pPr algn="r" rtl="1"/>
            <a:endParaRPr lang="fa-IR" sz="3000" dirty="0">
              <a:cs typeface="B Nazanin" panose="00000700000000000000" pitchFamily="2" charset="-78"/>
            </a:endParaRPr>
          </a:p>
          <a:p>
            <a:pPr algn="r" rtl="1"/>
            <a:r>
              <a:rPr lang="fa-IR" sz="3000" dirty="0">
                <a:cs typeface="B Nazanin" panose="00000700000000000000" pitchFamily="2" charset="-78"/>
              </a:rPr>
              <a:t>چاپ برچسب و منو محصولات</a:t>
            </a:r>
          </a:p>
          <a:p>
            <a:pPr algn="r" rtl="1"/>
            <a:endParaRPr lang="fa-IR" sz="3000" dirty="0">
              <a:cs typeface="B Nazanin" panose="00000700000000000000" pitchFamily="2" charset="-78"/>
            </a:endParaRPr>
          </a:p>
          <a:p>
            <a:pPr algn="r" rtl="1"/>
            <a:r>
              <a:rPr lang="fa-IR" sz="3000" dirty="0">
                <a:cs typeface="B Nazanin" panose="00000700000000000000" pitchFamily="2" charset="-78"/>
              </a:rPr>
              <a:t>استفاده از کاغذهای مومی برای حفظ بهداشت</a:t>
            </a:r>
          </a:p>
          <a:p>
            <a:pPr algn="r" rtl="1"/>
            <a:endParaRPr lang="fa-IR" sz="3000" dirty="0">
              <a:cs typeface="B Nazanin" panose="00000700000000000000" pitchFamily="2" charset="-78"/>
            </a:endParaRPr>
          </a:p>
          <a:p>
            <a:pPr algn="r" rtl="1"/>
            <a:r>
              <a:rPr lang="fa-IR" sz="3000" dirty="0">
                <a:cs typeface="B Nazanin" panose="00000700000000000000" pitchFamily="2" charset="-78"/>
              </a:rPr>
              <a:t>تزئین و آماده‌سازی جعبه‌های هدیه</a:t>
            </a:r>
            <a:endParaRPr lang="en-US" sz="3000" dirty="0">
              <a:cs typeface="B Nazanin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845352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889FC2-2D87-2C56-E1ED-9014BE3103E9}"/>
              </a:ext>
            </a:extLst>
          </p:cNvPr>
          <p:cNvSpPr txBox="1"/>
          <p:nvPr/>
        </p:nvSpPr>
        <p:spPr>
          <a:xfrm>
            <a:off x="-747105" y="420484"/>
            <a:ext cx="13686210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3500">
                <a:cs typeface="B Nazanin" panose="00000700000000000000" pitchFamily="2" charset="-78"/>
              </a:rPr>
              <a:t>نتیجه‌گیری</a:t>
            </a:r>
            <a:endParaRPr lang="fa-IR" sz="3500" dirty="0">
              <a:cs typeface="B Nazanin" panose="00000700000000000000" pitchFamily="2" charset="-78"/>
            </a:endParaRPr>
          </a:p>
          <a:p>
            <a:pPr algn="ctr" rtl="1"/>
            <a:endParaRPr lang="fa-IR" sz="3500" dirty="0">
              <a:cs typeface="B Nazanin" panose="00000700000000000000" pitchFamily="2" charset="-78"/>
            </a:endParaRPr>
          </a:p>
          <a:p>
            <a:pPr algn="ctr" rtl="1"/>
            <a:r>
              <a:rPr lang="fa-IR" sz="3500" dirty="0">
                <a:cs typeface="B Nazanin" panose="00000700000000000000" pitchFamily="2" charset="-78"/>
              </a:rPr>
              <a:t>کاغذ هنوز ابزار اصلی در مشاغل مختلف است</a:t>
            </a:r>
          </a:p>
          <a:p>
            <a:pPr algn="ctr" rtl="1"/>
            <a:endParaRPr lang="fa-IR" sz="3500" dirty="0">
              <a:cs typeface="B Nazanin" panose="00000700000000000000" pitchFamily="2" charset="-78"/>
            </a:endParaRPr>
          </a:p>
          <a:p>
            <a:pPr algn="ctr" rtl="1"/>
            <a:r>
              <a:rPr lang="fa-IR" sz="3500" dirty="0">
                <a:cs typeface="B Nazanin" panose="00000700000000000000" pitchFamily="2" charset="-78"/>
              </a:rPr>
              <a:t>استفاده گسترده در آموزش، تجارت و صنایع</a:t>
            </a:r>
          </a:p>
          <a:p>
            <a:pPr algn="ctr" rtl="1"/>
            <a:endParaRPr lang="fa-IR" sz="3500" dirty="0">
              <a:cs typeface="B Nazanin" panose="00000700000000000000" pitchFamily="2" charset="-78"/>
            </a:endParaRPr>
          </a:p>
          <a:p>
            <a:pPr algn="ctr" rtl="1"/>
            <a:r>
              <a:rPr lang="fa-IR" sz="3500" dirty="0">
                <a:cs typeface="B Nazanin" panose="00000700000000000000" pitchFamily="2" charset="-78"/>
              </a:rPr>
              <a:t>ابزار ثبت و نگهداری اطلاعات</a:t>
            </a:r>
          </a:p>
          <a:p>
            <a:pPr algn="ctr" rtl="1"/>
            <a:endParaRPr lang="fa-IR" sz="3500" dirty="0">
              <a:cs typeface="B Nazanin" panose="00000700000000000000" pitchFamily="2" charset="-78"/>
            </a:endParaRPr>
          </a:p>
          <a:p>
            <a:pPr algn="ctr" rtl="1"/>
            <a:r>
              <a:rPr lang="fa-IR" sz="3500" dirty="0">
                <a:cs typeface="B Nazanin" panose="00000700000000000000" pitchFamily="2" charset="-78"/>
              </a:rPr>
              <a:t>نقش مهم در ارائه و تبلیغات</a:t>
            </a:r>
          </a:p>
          <a:p>
            <a:pPr algn="ctr" rtl="1"/>
            <a:endParaRPr lang="fa-IR" sz="3500" dirty="0">
              <a:cs typeface="B Nazanin" panose="00000700000000000000" pitchFamily="2" charset="-78"/>
            </a:endParaRPr>
          </a:p>
          <a:p>
            <a:pPr algn="ctr" rtl="1"/>
            <a:r>
              <a:rPr lang="fa-IR" sz="3500" dirty="0">
                <a:cs typeface="B Nazanin" panose="00000700000000000000" pitchFamily="2" charset="-78"/>
              </a:rPr>
              <a:t>با وجود فناوری دیجیتال، کاربرد کاغذ کمرنگ نشده</a:t>
            </a:r>
            <a:endParaRPr lang="en-US" sz="3500" dirty="0">
              <a:cs typeface="B Nazanin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9727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14:vortex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213</Words>
  <Application>Microsoft Office PowerPoint</Application>
  <PresentationFormat>Widescreen</PresentationFormat>
  <Paragraphs>84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B Nazanin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Sobhan .</dc:creator>
  <cp:lastModifiedBy>Sobhan .</cp:lastModifiedBy>
  <cp:revision>12</cp:revision>
  <dcterms:created xsi:type="dcterms:W3CDTF">2025-10-13T10:13:51Z</dcterms:created>
  <dcterms:modified xsi:type="dcterms:W3CDTF">2025-10-15T12:52:56Z</dcterms:modified>
</cp:coreProperties>
</file>