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5" r:id="rId7"/>
    <p:sldId id="283" r:id="rId8"/>
    <p:sldId id="262" r:id="rId9"/>
    <p:sldId id="269" r:id="rId10"/>
    <p:sldId id="270" r:id="rId11"/>
    <p:sldId id="263" r:id="rId12"/>
    <p:sldId id="268" r:id="rId13"/>
    <p:sldId id="274" r:id="rId14"/>
    <p:sldId id="273" r:id="rId15"/>
    <p:sldId id="271" r:id="rId16"/>
    <p:sldId id="272" r:id="rId17"/>
    <p:sldId id="276" r:id="rId18"/>
    <p:sldId id="278" r:id="rId19"/>
    <p:sldId id="279" r:id="rId20"/>
    <p:sldId id="275" r:id="rId21"/>
    <p:sldId id="280" r:id="rId22"/>
    <p:sldId id="287" r:id="rId23"/>
    <p:sldId id="277" r:id="rId24"/>
    <p:sldId id="281" r:id="rId25"/>
    <p:sldId id="288" r:id="rId26"/>
    <p:sldId id="286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1FD"/>
    <a:srgbClr val="D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2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7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2B75-D1D2-4678-8A61-61325A82551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6FB6-66B8-4209-8020-FB73540A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bile_applic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" TargetMode="External"/><Relationship Id="rId4" Type="http://schemas.openxmlformats.org/officeDocument/2006/relationships/hyperlink" Target="https://en.wikipedia.org/wiki/Web_applica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yperisland.com/programs-and-courses/digital-data-strategi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rjet.net/archives/V4/i10/IRJET-V4I106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1.png" descr="C:\Users\shash\Desktop\smart-home-2005993_1024x102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07039" y="1085041"/>
            <a:ext cx="4980162" cy="495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7562" y="1094814"/>
            <a:ext cx="9144000" cy="1087437"/>
          </a:xfrm>
        </p:spPr>
        <p:txBody>
          <a:bodyPr>
            <a:normAutofit/>
          </a:bodyPr>
          <a:lstStyle/>
          <a:p>
            <a:r>
              <a:rPr lang="en-US" b="1" dirty="0"/>
              <a:t>Home Automation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17562" y="2209800"/>
            <a:ext cx="9144000" cy="38290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/>
              <a:t>Project Members: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sz="2800" dirty="0" err="1" smtClean="0"/>
              <a:t>Shubam</a:t>
            </a:r>
            <a:r>
              <a:rPr lang="en-US" sz="2800" dirty="0" smtClean="0"/>
              <a:t> </a:t>
            </a:r>
            <a:r>
              <a:rPr lang="en-US" sz="2800" dirty="0" err="1" smtClean="0"/>
              <a:t>Pandit</a:t>
            </a:r>
            <a:r>
              <a:rPr lang="en-US" sz="2800" dirty="0" smtClean="0"/>
              <a:t>(85/15)</a:t>
            </a:r>
            <a:br>
              <a:rPr lang="en-US" sz="2800" dirty="0" smtClean="0"/>
            </a:br>
            <a:r>
              <a:rPr lang="en-US" sz="2800" dirty="0" err="1" smtClean="0"/>
              <a:t>Rachit</a:t>
            </a:r>
            <a:r>
              <a:rPr lang="en-US" sz="2800" dirty="0" smtClean="0"/>
              <a:t> Gupta(256/15)</a:t>
            </a:r>
            <a:br>
              <a:rPr lang="en-US" sz="2800" dirty="0" smtClean="0"/>
            </a:br>
            <a:r>
              <a:rPr lang="en-US" sz="2800" dirty="0" smtClean="0"/>
              <a:t>Ajay Singh(103/15)</a:t>
            </a:r>
            <a:br>
              <a:rPr lang="en-US" sz="2800" dirty="0" smtClean="0"/>
            </a:br>
            <a:r>
              <a:rPr lang="en-US" sz="2800" dirty="0" err="1" smtClean="0"/>
              <a:t>Shashvat</a:t>
            </a:r>
            <a:r>
              <a:rPr lang="en-US" sz="2800" dirty="0" smtClean="0"/>
              <a:t> Sharma(202/15)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Mentor: </a:t>
            </a:r>
            <a:r>
              <a:rPr lang="en-US" sz="2800" dirty="0" err="1"/>
              <a:t>Er</a:t>
            </a:r>
            <a:r>
              <a:rPr lang="en-US" sz="2800" dirty="0"/>
              <a:t>. </a:t>
            </a:r>
            <a:r>
              <a:rPr lang="en-US" sz="2800" dirty="0" err="1"/>
              <a:t>Neeraj</a:t>
            </a:r>
            <a:r>
              <a:rPr lang="en-US" sz="2800" dirty="0"/>
              <a:t> Dubey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5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323850"/>
            <a:ext cx="7772400" cy="5334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1543050" y="5657850"/>
            <a:ext cx="962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 picture of the top  view of the model house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95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350" y="2308225"/>
            <a:ext cx="10515600" cy="1325563"/>
          </a:xfrm>
        </p:spPr>
        <p:txBody>
          <a:bodyPr/>
          <a:lstStyle/>
          <a:p>
            <a:r>
              <a:rPr lang="en-US" dirty="0" smtClean="0"/>
              <a:t>IOT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958779"/>
              </p:ext>
            </p:extLst>
          </p:nvPr>
        </p:nvGraphicFramePr>
        <p:xfrm>
          <a:off x="1690493" y="686088"/>
          <a:ext cx="8654603" cy="658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5405"/>
                <a:gridCol w="4329198"/>
              </a:tblGrid>
              <a:tr h="477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Components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Specifications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47759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 dirty="0">
                          <a:effectLst/>
                        </a:rPr>
                        <a:t>Arduino Uno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22 pins, operating voltage 6-20 v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47759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>
                          <a:effectLst/>
                        </a:rPr>
                        <a:t>NodeMCU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Esp8266 CPU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47759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 dirty="0">
                          <a:effectLst/>
                        </a:rPr>
                        <a:t>LED’S(also includes </a:t>
                      </a:r>
                      <a:r>
                        <a:rPr lang="en-IN" sz="2400" dirty="0" err="1">
                          <a:effectLst/>
                        </a:rPr>
                        <a:t>rgb</a:t>
                      </a:r>
                      <a:r>
                        <a:rPr lang="en-IN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5V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47759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 dirty="0">
                          <a:effectLst/>
                        </a:rPr>
                        <a:t>LCD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16 X 2 Display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47759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>
                          <a:effectLst/>
                        </a:rPr>
                        <a:t>PIR Sensor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 Voltage: DC 3-5 v, Range: 2-30 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47759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>
                          <a:effectLst/>
                        </a:rPr>
                        <a:t>Step up Motor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highlight>
                            <a:srgbClr val="FFFFFF"/>
                          </a:highlight>
                        </a:rPr>
                        <a:t>24BYJ48 Stepper Motor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955183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>
                          <a:effectLst/>
                        </a:rPr>
                        <a:t>Infrared Flame Detection Sensor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highlight>
                            <a:srgbClr val="FFFFFF"/>
                          </a:highlight>
                        </a:rPr>
                        <a:t>3 Pins ; 5 v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47759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>
                          <a:effectLst/>
                        </a:rPr>
                        <a:t>Buzzer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 5 v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47759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>
                          <a:effectLst/>
                        </a:rPr>
                        <a:t>Jump Wire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 M-M, M-, F-F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  <a:tr h="47759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2400">
                          <a:effectLst/>
                        </a:rPr>
                        <a:t>Breadboard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 Standard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675" marR="58675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64972" y="39757"/>
            <a:ext cx="1059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Components used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187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0417" y="371061"/>
            <a:ext cx="1062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Circuit Diagram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842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350" y="2308225"/>
            <a:ext cx="10515600" cy="1325563"/>
          </a:xfrm>
        </p:spPr>
        <p:txBody>
          <a:bodyPr/>
          <a:lstStyle/>
          <a:p>
            <a:r>
              <a:rPr lang="en-US" dirty="0" smtClean="0"/>
              <a:t>Cloud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imag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4871243"/>
            <a:ext cx="3705225" cy="101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82402"/>
            <a:ext cx="98107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Firebase is a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mobile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web application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development platform developed  by Firebase, Inc. in 2011, then acquired by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Google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2014. As of October 2018, the Firebase platform has 18 products, which are used by 1.5 million apps.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460375"/>
            <a:ext cx="10515600" cy="1325563"/>
          </a:xfrm>
        </p:spPr>
        <p:txBody>
          <a:bodyPr/>
          <a:lstStyle/>
          <a:p>
            <a:r>
              <a:rPr lang="en-US" dirty="0" smtClean="0"/>
              <a:t>We are using Firebase as a cloud automation platform for our cross-platform applications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1501" y="2230212"/>
            <a:ext cx="8629649" cy="2246769"/>
          </a:xfrm>
          <a:prstGeom prst="rect">
            <a:avLst/>
          </a:prstGeom>
          <a:solidFill>
            <a:srgbClr val="DDF1F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Firebase Services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Firebase real-time database (NOSQL)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Firebase  hosting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Firebase</a:t>
            </a:r>
            <a:r>
              <a:rPr kumimoji="0" lang="en-US" altLang="en-US" b="0" i="0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cloud functions</a:t>
            </a:r>
            <a:endParaRPr kumimoji="0" lang="en-US" altLang="en-US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2365375"/>
            <a:ext cx="10515600" cy="1325563"/>
          </a:xfrm>
        </p:spPr>
        <p:txBody>
          <a:bodyPr/>
          <a:lstStyle/>
          <a:p>
            <a:r>
              <a:rPr lang="en-US" dirty="0" smtClean="0"/>
              <a:t>Data analytics and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want to visualize data </a:t>
            </a:r>
            <a:r>
              <a:rPr lang="en-US" dirty="0" smtClean="0"/>
              <a:t>that is analyzed by some formulated algorithms, </a:t>
            </a:r>
            <a:r>
              <a:rPr lang="en-US" dirty="0"/>
              <a:t>on your site, or in a presentation</a:t>
            </a:r>
            <a:r>
              <a:rPr lang="en-US" dirty="0" smtClean="0"/>
              <a:t>, chart.js is a very helpful library in such case. It is </a:t>
            </a:r>
            <a:r>
              <a:rPr lang="en-US" dirty="0"/>
              <a:t>one of the essential tools that’s included in the </a:t>
            </a:r>
            <a:r>
              <a:rPr lang="en-US" dirty="0">
                <a:hlinkClick r:id="rId2"/>
              </a:rPr>
              <a:t>Data Strategist</a:t>
            </a:r>
            <a:r>
              <a:rPr lang="en-US" dirty="0"/>
              <a:t> </a:t>
            </a:r>
            <a:r>
              <a:rPr lang="en-US" dirty="0" smtClean="0"/>
              <a:t>program. It is  </a:t>
            </a:r>
            <a:r>
              <a:rPr lang="en-US" dirty="0"/>
              <a:t>powerful enough to cover more than just your basic needs.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project, chart.js was used to analyze and visualize data about power consumption patterns of the user on specific time instants.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158" y="829994"/>
            <a:ext cx="6884670" cy="52510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083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8125" y="1882724"/>
            <a:ext cx="116776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Internet of things is a growing network of everyday object-from industrial machine to consumer goods that can share information and complete tasks while everybody is busy with other activities.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704850"/>
            <a:ext cx="1053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What is IOT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9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900" y="2308225"/>
            <a:ext cx="10515600" cy="1325563"/>
          </a:xfrm>
        </p:spPr>
        <p:txBody>
          <a:bodyPr/>
          <a:lstStyle/>
          <a:p>
            <a:r>
              <a:rPr lang="en-US" dirty="0" smtClean="0"/>
              <a:t>Website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Technology Stack used for Website</a:t>
            </a:r>
            <a:endParaRPr lang="en-US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81474" y="3539726"/>
            <a:ext cx="2419350" cy="1735852"/>
          </a:xfrm>
          <a:prstGeom prst="rect">
            <a:avLst/>
          </a:prstGeom>
        </p:spPr>
      </p:pic>
      <p:pic>
        <p:nvPicPr>
          <p:cNvPr id="5" name="image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79264" y="3028631"/>
            <a:ext cx="2223770" cy="952500"/>
          </a:xfrm>
          <a:prstGeom prst="rect">
            <a:avLst/>
          </a:prstGeom>
        </p:spPr>
      </p:pic>
      <p:pic>
        <p:nvPicPr>
          <p:cNvPr id="6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233929" y="1762442"/>
            <a:ext cx="1714500" cy="1714500"/>
          </a:xfrm>
          <a:prstGeom prst="rect">
            <a:avLst/>
          </a:prstGeom>
        </p:spPr>
      </p:pic>
      <p:pic>
        <p:nvPicPr>
          <p:cNvPr id="8" name="image21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343650" y="1762442"/>
            <a:ext cx="2981324" cy="1810068"/>
          </a:xfrm>
          <a:prstGeom prst="rect">
            <a:avLst/>
          </a:prstGeom>
        </p:spPr>
      </p:pic>
      <p:pic>
        <p:nvPicPr>
          <p:cNvPr id="9" name="image20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476749" y="1339533"/>
            <a:ext cx="1619250" cy="1547495"/>
          </a:xfrm>
          <a:prstGeom prst="rect">
            <a:avLst/>
          </a:prstGeom>
        </p:spPr>
      </p:pic>
      <p:pic>
        <p:nvPicPr>
          <p:cNvPr id="10" name="image18.pn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686300" y="5399429"/>
            <a:ext cx="1409699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50" y="2632075"/>
            <a:ext cx="10515600" cy="1325563"/>
          </a:xfrm>
        </p:spPr>
        <p:txBody>
          <a:bodyPr/>
          <a:lstStyle/>
          <a:p>
            <a:r>
              <a:rPr lang="en-US" dirty="0" smtClean="0"/>
              <a:t>Android app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Technology stack used for android</a:t>
            </a:r>
            <a:endParaRPr lang="en-US" dirty="0"/>
          </a:p>
        </p:txBody>
      </p:sp>
      <p:pic>
        <p:nvPicPr>
          <p:cNvPr id="4" name="image14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43250" y="5791201"/>
            <a:ext cx="5095875" cy="1066800"/>
          </a:xfrm>
          <a:prstGeom prst="rect">
            <a:avLst/>
          </a:prstGeom>
        </p:spPr>
      </p:pic>
      <p:pic>
        <p:nvPicPr>
          <p:cNvPr id="5" name="image3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24300" y="952500"/>
            <a:ext cx="3009900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8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281123" y="721216"/>
            <a:ext cx="3150763" cy="5025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4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28629" y="721217"/>
            <a:ext cx="3082008" cy="5025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6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51973"/>
            <a:ext cx="981075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References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[1] R. A.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Ramlee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D. H. Z. Tang, and M. M. Ismail, "Smart home system for Disabled People via Wireless Bluetooth," in System Engineering and Technology (ICSET), 2012 International Conference on, 2012, pp. 1-4.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[2] M. Yan and H. Shi, "SMART LIVING USING BLUETOOTH-BASED ANDROID SMARTPHONE," International Journal of Wireless &amp; Mobile Networks (IJWMN), vol. 5, pp. 65-72, 2013.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[3]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Deepali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Javale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Mohd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Mohsin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Shreerang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Nandanwar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and M.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Shingate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"Home Automation and Security System Using Android ADK," International Journal of Electronics Communication and Computer Technology, vol. 3, pp. 382-385, 2013.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[4] S. V. A. Syed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Anwaarullah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"RTOS based Home Automation System using Android," International Journal of Advanced Trends in Computer Science and Engineering, vol. 2, pp. 480-484, 2013.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[5] A.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ElShafee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K. A.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Hamed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"Design and Implementation of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WiFi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Based Home Automation System," World Academy of Science, Engineering and Technology, pp. 2177-2180, 2012.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[6] A. Z.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Alkar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U.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Buhur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"An Internet based wireless home automation system for multifunctional devices," Consumer Electronics, IEEE Transactions on, vol. 51, pp. 1169-1174, 2005.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[7] http://ijettjournal.org/Special%20issue/NCEITCS-2017/NCEITCS-141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[8]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https://www.irjet.net/archives/V4/i10/IRJET-V4I1061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450" y="2536825"/>
            <a:ext cx="10515600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450" y="2536825"/>
            <a:ext cx="10515600" cy="1325563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2235926"/>
            <a:ext cx="10532721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Home automation refers to the ability to automate manual tasks that we perform at home.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n-US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be realized in many different ways.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Wireless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Home Automation system(WHAS) using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IoT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system that uses computers or mobile devices to control basic home functions and features automatically through internet from anywhere around the world.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10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WHAS(Wireless Home Automation system)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768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0"/>
            <a:ext cx="10515600" cy="1325563"/>
          </a:xfrm>
        </p:spPr>
        <p:txBody>
          <a:bodyPr/>
          <a:lstStyle/>
          <a:p>
            <a:r>
              <a:rPr lang="en-US" b="1" dirty="0" smtClean="0"/>
              <a:t>Motivation for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1450" y="7410450"/>
            <a:ext cx="10515600" cy="25461121"/>
          </a:xfrm>
        </p:spPr>
        <p:txBody>
          <a:bodyPr/>
          <a:lstStyle/>
          <a:p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4825" y="1079303"/>
            <a:ext cx="1118235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Many existing, well-established home automation systems are based on wired communication. This does not pose a problem until the system is planned well in advance and installed during the physical construction of the building. But for already existing buildings the implementation cost goes very high.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Engineers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are rapidly inventing new gadgets to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 the lifestyle of people.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price of microcontrollers with the ability to talk over a network keeps decreasing year after year and developers can now tinker and build things inexpensively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advent of new libraries and frameworks it is possible to make the homes of 21</a:t>
            </a:r>
            <a:r>
              <a:rPr lang="en-IN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century much smarter and automated.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17" y="2158448"/>
            <a:ext cx="10515600" cy="5224463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use of latest technology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stack and hardware modules, we try to provide a more cost efficient solution for automation.</a:t>
            </a:r>
          </a:p>
          <a:p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altLang="en-US" baseline="0" dirty="0" smtClean="0">
                <a:latin typeface="Arial" panose="020B0604020202020204" pitchFamily="34" charset="0"/>
                <a:ea typeface="Arial" panose="020B0604020202020204" pitchFamily="34" charset="0"/>
              </a:rPr>
              <a:t>o make the home more smart by actuating</a:t>
            </a:r>
            <a:r>
              <a:rPr lang="en-US" altLang="en-US" dirty="0" smtClean="0">
                <a:latin typeface="Arial" panose="020B0604020202020204" pitchFamily="34" charset="0"/>
                <a:ea typeface="Arial" panose="020B0604020202020204" pitchFamily="34" charset="0"/>
              </a:rPr>
              <a:t> actions on change of state of database.</a:t>
            </a:r>
          </a:p>
          <a:p>
            <a:r>
              <a:rPr lang="en-US" altLang="en-US" dirty="0" smtClean="0">
                <a:latin typeface="Arial" panose="020B0604020202020204" pitchFamily="34" charset="0"/>
                <a:ea typeface="Arial" panose="020B0604020202020204" pitchFamily="34" charset="0"/>
              </a:rPr>
              <a:t>To provide more than one feature related to home automation.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system secure and scalable.</a:t>
            </a:r>
          </a:p>
          <a:p>
            <a:r>
              <a:rPr lang="en-US" altLang="en-US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use the data about the appliances in a better way.</a:t>
            </a: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9417" y="512928"/>
            <a:ext cx="10515600" cy="1325563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325563"/>
            <a:ext cx="10947042" cy="5437568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Automated Lights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Automated Garage Door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Temperature and Humidity Display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Intrusion Detection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Fire Alarm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RGB Smart Light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Energy consumption data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304" y="0"/>
            <a:ext cx="10534650" cy="1325563"/>
          </a:xfrm>
        </p:spPr>
        <p:txBody>
          <a:bodyPr/>
          <a:lstStyle/>
          <a:p>
            <a:r>
              <a:rPr lang="en-US" b="1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3099622" y="746976"/>
            <a:ext cx="5439467" cy="57945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773510" y="0"/>
            <a:ext cx="10953750" cy="746975"/>
          </a:xfrm>
        </p:spPr>
        <p:txBody>
          <a:bodyPr/>
          <a:lstStyle/>
          <a:p>
            <a:r>
              <a:rPr lang="en-US" dirty="0" smtClean="0"/>
              <a:t>Model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Our home automation system uses following technologies: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IOT automation</a:t>
            </a:r>
          </a:p>
          <a:p>
            <a:r>
              <a:rPr lang="en-US" dirty="0" smtClean="0"/>
              <a:t>Cloud automation</a:t>
            </a:r>
          </a:p>
          <a:p>
            <a:r>
              <a:rPr lang="en-US" dirty="0" smtClean="0"/>
              <a:t>Data analytics and visualization </a:t>
            </a:r>
          </a:p>
          <a:p>
            <a:r>
              <a:rPr lang="en-US" dirty="0" smtClean="0"/>
              <a:t>Website development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0" y="2270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 anything to be used in automating the home, we need a home itself.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IN" dirty="0" smtClean="0"/>
              <a:t>We </a:t>
            </a:r>
            <a:r>
              <a:rPr lang="en-IN" dirty="0"/>
              <a:t>used a three dimensional sectioned model in order to replicate a house. For that we used mount sheet and some recycled material to be mounted on top of a hard cardboard. The cut outs in the sheet is used to represent various rooms in a </a:t>
            </a:r>
            <a:r>
              <a:rPr lang="en-IN" dirty="0" smtClean="0"/>
              <a:t>house.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806</Words>
  <Application>Microsoft Office PowerPoint</Application>
  <PresentationFormat>Widescreen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Home Automation </vt:lpstr>
      <vt:lpstr>PowerPoint Presentation</vt:lpstr>
      <vt:lpstr>PowerPoint Presentation</vt:lpstr>
      <vt:lpstr>Motivation for the project</vt:lpstr>
      <vt:lpstr>Objectives</vt:lpstr>
      <vt:lpstr>Goals</vt:lpstr>
      <vt:lpstr>Model Diagram</vt:lpstr>
      <vt:lpstr>Technologies used</vt:lpstr>
      <vt:lpstr>Before anything to be used in automating the home, we need a home itself.   We used a three dimensional sectioned model in order to replicate a house. For that we used mount sheet and some recycled material to be mounted on top of a hard cardboard. The cut outs in the sheet is used to represent various rooms in a house.</vt:lpstr>
      <vt:lpstr>PowerPoint Presentation</vt:lpstr>
      <vt:lpstr>IOT automation</vt:lpstr>
      <vt:lpstr>PowerPoint Presentation</vt:lpstr>
      <vt:lpstr>PowerPoint Presentation</vt:lpstr>
      <vt:lpstr>Cloud automation</vt:lpstr>
      <vt:lpstr>Firebase</vt:lpstr>
      <vt:lpstr>We are using Firebase as a cloud automation platform for our cross-platform applications</vt:lpstr>
      <vt:lpstr>Data analytics and visualization</vt:lpstr>
      <vt:lpstr>Chart.js</vt:lpstr>
      <vt:lpstr>PowerPoint Presentation</vt:lpstr>
      <vt:lpstr>Website development</vt:lpstr>
      <vt:lpstr>Technology Stack used for Website</vt:lpstr>
      <vt:lpstr>PowerPoint Presentation</vt:lpstr>
      <vt:lpstr>Android app development</vt:lpstr>
      <vt:lpstr>Technology stack used for android</vt:lpstr>
      <vt:lpstr>PowerPoint Presentation</vt:lpstr>
      <vt:lpstr>PowerPoint Presentation</vt:lpstr>
      <vt:lpstr>THANK YOU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</dc:title>
  <dc:creator>Ajay Singh</dc:creator>
  <cp:lastModifiedBy>Ajay Singh</cp:lastModifiedBy>
  <cp:revision>26</cp:revision>
  <dcterms:created xsi:type="dcterms:W3CDTF">2019-06-14T10:08:56Z</dcterms:created>
  <dcterms:modified xsi:type="dcterms:W3CDTF">2019-06-18T04:34:08Z</dcterms:modified>
</cp:coreProperties>
</file>