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79" r:id="rId5"/>
    <p:sldId id="286" r:id="rId6"/>
    <p:sldId id="289" r:id="rId7"/>
    <p:sldId id="291" r:id="rId8"/>
    <p:sldId id="290" r:id="rId9"/>
    <p:sldId id="292" r:id="rId10"/>
    <p:sldId id="287" r:id="rId11"/>
    <p:sldId id="293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1C475-AEB9-4D5E-A794-AC6924532B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742AD-3CA0-48FD-9DDC-F5FAC653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7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F918-35B6-4563-AF9F-EAC067683AFE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6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D869-6459-4908-8CB0-C5974D378BD9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2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554-88EA-434E-A86F-EA69C882B955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565-060C-456C-8BFF-91FB81B28638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7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7B3-A852-4574-8F61-BB8FA83F65E2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6826-CAC6-4930-B067-BAC0285E9887}" type="datetime1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3A5-1530-4983-BE83-8D48CB00ECDC}" type="datetime1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A65C-9DE9-44C6-B515-88719409261B}" type="datetime1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111F-BF2C-430F-966C-40154FA18AC2}" type="datetime1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9DFC-328F-4CE4-A87F-42C732F32DF9}" type="datetime1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2498-844C-45E0-8C99-3963FAE101E2}" type="datetime1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FD19-DD31-4517-BFB2-5EC232807E32}" type="datetime1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ICTACS'23, DITE, AMITY UNIVERSITY, TASHKENT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AAEA-AD82-44BE-92E0-5294F4A8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49" y="5299546"/>
            <a:ext cx="11882101" cy="11157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Richard David               Vishwanath Singh               Sachin Singh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M24CSE019                     M24CSE030                    M24CSE033</a:t>
            </a:r>
          </a:p>
          <a:p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endParaRPr lang="en-IN" b="1" dirty="0">
              <a:latin typeface="Arial Narrow" panose="020B0606020202030204" pitchFamily="34" charset="0"/>
            </a:endParaRPr>
          </a:p>
          <a:p>
            <a:pPr algn="l"/>
            <a:endParaRPr lang="en-IN" b="1" i="1" dirty="0">
              <a:latin typeface="Arial Narrow" panose="020B0606020202030204" pitchFamily="34" charset="0"/>
            </a:endParaRPr>
          </a:p>
          <a:p>
            <a:pPr algn="l"/>
            <a:endParaRPr lang="en-IN" i="1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3AC08A-A8A5-5C54-2F2E-D60FD59183ED}"/>
              </a:ext>
            </a:extLst>
          </p:cNvPr>
          <p:cNvCxnSpPr>
            <a:cxnSpLocks/>
          </p:cNvCxnSpPr>
          <p:nvPr/>
        </p:nvCxnSpPr>
        <p:spPr>
          <a:xfrm>
            <a:off x="116825" y="1796430"/>
            <a:ext cx="1188210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6F9840-2D32-BB91-D90C-086D1AA61E5E}"/>
              </a:ext>
            </a:extLst>
          </p:cNvPr>
          <p:cNvCxnSpPr>
            <a:cxnSpLocks/>
          </p:cNvCxnSpPr>
          <p:nvPr/>
        </p:nvCxnSpPr>
        <p:spPr>
          <a:xfrm>
            <a:off x="154947" y="4991852"/>
            <a:ext cx="1188210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>
            <a:extLst>
              <a:ext uri="{FF2B5EF4-FFF2-40B4-BE49-F238E27FC236}">
                <a16:creationId xmlns:a16="http://schemas.microsoft.com/office/drawing/2014/main" id="{C76EB1B9-62AA-A6C7-6D88-17D577800F2A}"/>
              </a:ext>
            </a:extLst>
          </p:cNvPr>
          <p:cNvSpPr txBox="1"/>
          <p:nvPr/>
        </p:nvSpPr>
        <p:spPr>
          <a:xfrm>
            <a:off x="1596574" y="2005276"/>
            <a:ext cx="867802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Open Sans 1"/>
              </a:rPr>
              <a:t>Group No.: 44 - MINI PROJECT</a:t>
            </a:r>
          </a:p>
          <a:p>
            <a:pPr algn="ctr"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Open Sans 1"/>
            </a:endParaRPr>
          </a:p>
          <a:p>
            <a:pPr algn="ctr"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Open Sans 1"/>
            </a:endParaRPr>
          </a:p>
          <a:p>
            <a:pPr algn="ctr"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Open Sans 1"/>
            </a:endParaRPr>
          </a:p>
          <a:p>
            <a:pPr algn="ctr"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Open Sans 1"/>
            </a:endParaRPr>
          </a:p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Open Sans 1"/>
              </a:rPr>
              <a:t>Software and Data Engineering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B8F6437B-A32E-8A63-BF7A-DD2604115AED}"/>
              </a:ext>
            </a:extLst>
          </p:cNvPr>
          <p:cNvSpPr txBox="1"/>
          <p:nvPr/>
        </p:nvSpPr>
        <p:spPr>
          <a:xfrm>
            <a:off x="1975094" y="2541707"/>
            <a:ext cx="82418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64792"/>
                </a:solidFill>
                <a:latin typeface="Calibri (MS) Bold"/>
              </a:rPr>
              <a:t>“ETL pipeline for Sales Data Analysis using Google cloud”</a:t>
            </a:r>
          </a:p>
        </p:txBody>
      </p:sp>
      <p:pic>
        <p:nvPicPr>
          <p:cNvPr id="1028" name="Picture 4" descr="IITJ-Indian Institute of Technology Jodhpur">
            <a:extLst>
              <a:ext uri="{FF2B5EF4-FFF2-40B4-BE49-F238E27FC236}">
                <a16:creationId xmlns:a16="http://schemas.microsoft.com/office/drawing/2014/main" id="{BFB66A57-6181-4422-6D23-7DFE4BCE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0" y="87129"/>
            <a:ext cx="1436914" cy="1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4794DB4D-AFC3-637F-8572-D4CA62561D12}"/>
              </a:ext>
            </a:extLst>
          </p:cNvPr>
          <p:cNvSpPr txBox="1"/>
          <p:nvPr/>
        </p:nvSpPr>
        <p:spPr>
          <a:xfrm>
            <a:off x="1975094" y="388820"/>
            <a:ext cx="867802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err="1">
                <a:solidFill>
                  <a:srgbClr val="000000"/>
                </a:solidFill>
                <a:latin typeface="Open Sans 1"/>
              </a:rPr>
              <a:t>M.Tech</a:t>
            </a:r>
            <a:r>
              <a:rPr lang="en-US" sz="3200" b="1" dirty="0">
                <a:solidFill>
                  <a:srgbClr val="000000"/>
                </a:solidFill>
                <a:latin typeface="Open Sans 1"/>
              </a:rPr>
              <a:t> Computer Science and Engineering</a:t>
            </a:r>
          </a:p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Open Sans 1"/>
              </a:rPr>
              <a:t>IIT Jodhpur</a:t>
            </a:r>
          </a:p>
        </p:txBody>
      </p:sp>
    </p:spTree>
    <p:extLst>
      <p:ext uri="{BB962C8B-B14F-4D97-AF65-F5344CB8AC3E}">
        <p14:creationId xmlns:p14="http://schemas.microsoft.com/office/powerpoint/2010/main" val="325070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0946C-4354-DB22-E51B-9B0CA696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ACFE-3A82-01F9-9787-ED81E0E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392853"/>
            <a:ext cx="5366657" cy="60552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3D842-8AF9-BCAE-9A0B-9E107673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426154"/>
            <a:ext cx="10998926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C31B-6734-3236-9282-FDCD094A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10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581D1D-A559-DB2E-21F8-FD07B71FFFD3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9CA80-CCB1-AE52-507C-B7B1A57AF4D6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B330D01-493F-62DC-D266-FC1C1020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9920"/>
              </p:ext>
            </p:extLst>
          </p:nvPr>
        </p:nvGraphicFramePr>
        <p:xfrm>
          <a:off x="721860" y="1341788"/>
          <a:ext cx="10998926" cy="470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5111">
                  <a:extLst>
                    <a:ext uri="{9D8B030D-6E8A-4147-A177-3AD203B41FA5}">
                      <a16:colId xmlns:a16="http://schemas.microsoft.com/office/drawing/2014/main" val="2879904643"/>
                    </a:ext>
                  </a:extLst>
                </a:gridCol>
                <a:gridCol w="4125318">
                  <a:extLst>
                    <a:ext uri="{9D8B030D-6E8A-4147-A177-3AD203B41FA5}">
                      <a16:colId xmlns:a16="http://schemas.microsoft.com/office/drawing/2014/main" val="812971296"/>
                    </a:ext>
                  </a:extLst>
                </a:gridCol>
                <a:gridCol w="4338497">
                  <a:extLst>
                    <a:ext uri="{9D8B030D-6E8A-4147-A177-3AD203B41FA5}">
                      <a16:colId xmlns:a16="http://schemas.microsoft.com/office/drawing/2014/main" val="3469058164"/>
                    </a:ext>
                  </a:extLst>
                </a:gridCol>
              </a:tblGrid>
              <a:tr h="30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Aspect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Cloud Platform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Non-Cloud Implementation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83168"/>
                  </a:ext>
                </a:extLst>
              </a:tr>
              <a:tr h="10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Scalability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Highly scalable; handles large datasets with automatic resource allocation (e.g., GCS, </a:t>
                      </a:r>
                      <a:r>
                        <a:rPr lang="en-US" sz="1800" u="none" strike="noStrike" dirty="0" err="1">
                          <a:effectLst/>
                        </a:rPr>
                        <a:t>BigQuery</a:t>
                      </a:r>
                      <a:r>
                        <a:rPr lang="en-US" sz="1800" u="none" strike="noStrike" dirty="0">
                          <a:effectLst/>
                        </a:rPr>
                        <a:t>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Limited by local hardware (CPU, memory, storage); performance degrades with large datasets.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31605"/>
                  </a:ext>
                </a:extLst>
              </a:tr>
              <a:tr h="120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Automation &amp; Workflow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Automated with Cloud Composer (Airflow); schedules and orchestrates tasks with minimal manual intervention.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Lacks automation; requires manual script execution or complex local scheduling tools (e.g., </a:t>
                      </a:r>
                      <a:r>
                        <a:rPr lang="en-US" sz="1800" u="none" strike="noStrike" dirty="0" err="1">
                          <a:effectLst/>
                        </a:rPr>
                        <a:t>cron</a:t>
                      </a:r>
                      <a:r>
                        <a:rPr lang="en-US" sz="1800" u="none" strike="noStrike" dirty="0">
                          <a:effectLst/>
                        </a:rPr>
                        <a:t> jobs).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80251"/>
                  </a:ext>
                </a:extLst>
              </a:tr>
              <a:tr h="120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Data Security &amp; Privacy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Built-in security (encryption, IAM, VPC); Cloud Data Fusion supports data masking and compliance with industry standards.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Depends on local infrastructure and policies; lacks built-in security features, increasing risk of data breaches.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57190"/>
                  </a:ext>
                </a:extLst>
              </a:tr>
              <a:tr h="10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Real-Time Data Processing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Real-time data querying and analytics with </a:t>
                      </a:r>
                      <a:r>
                        <a:rPr lang="en-US" sz="1800" u="none" strike="noStrike" dirty="0" err="1">
                          <a:effectLst/>
                        </a:rPr>
                        <a:t>BigQuery</a:t>
                      </a:r>
                      <a:r>
                        <a:rPr lang="en-US" sz="1800" u="none" strike="noStrike" dirty="0">
                          <a:effectLst/>
                        </a:rPr>
                        <a:t>; Looker Studio provides live, interactive dashboards.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Lacks real-time processing; data is manually processed in batches, and visualizations are static with no live updates.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8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0946C-4354-DB22-E51B-9B0CA696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ACFE-3A82-01F9-9787-ED81E0E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392853"/>
            <a:ext cx="5366657" cy="60552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3D842-8AF9-BCAE-9A0B-9E107673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426154"/>
            <a:ext cx="10998926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C31B-6734-3236-9282-FDCD094A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11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581D1D-A559-DB2E-21F8-FD07B71FFFD3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9CA80-CCB1-AE52-507C-B7B1A57AF4D6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B330D01-493F-62DC-D266-FC1C1020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79219"/>
              </p:ext>
            </p:extLst>
          </p:nvPr>
        </p:nvGraphicFramePr>
        <p:xfrm>
          <a:off x="721860" y="1341788"/>
          <a:ext cx="10998926" cy="470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5111">
                  <a:extLst>
                    <a:ext uri="{9D8B030D-6E8A-4147-A177-3AD203B41FA5}">
                      <a16:colId xmlns:a16="http://schemas.microsoft.com/office/drawing/2014/main" val="2879904643"/>
                    </a:ext>
                  </a:extLst>
                </a:gridCol>
                <a:gridCol w="4125318">
                  <a:extLst>
                    <a:ext uri="{9D8B030D-6E8A-4147-A177-3AD203B41FA5}">
                      <a16:colId xmlns:a16="http://schemas.microsoft.com/office/drawing/2014/main" val="812971296"/>
                    </a:ext>
                  </a:extLst>
                </a:gridCol>
                <a:gridCol w="4338497">
                  <a:extLst>
                    <a:ext uri="{9D8B030D-6E8A-4147-A177-3AD203B41FA5}">
                      <a16:colId xmlns:a16="http://schemas.microsoft.com/office/drawing/2014/main" val="3469058164"/>
                    </a:ext>
                  </a:extLst>
                </a:gridCol>
              </a:tblGrid>
              <a:tr h="30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Aspect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Cloud Platform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Non-Cloud Implementation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59" marR="9459" marT="9459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83168"/>
                  </a:ext>
                </a:extLst>
              </a:tr>
              <a:tr h="10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Efficiency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Pay-as-you-go pricing model; cost-effective as resources are scaled gradually based on need.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direct infrastructure costs beyond local hardware, but upgrades for larger datasets can be expensive.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31605"/>
                  </a:ext>
                </a:extLst>
              </a:tr>
              <a:tr h="120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Visualization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Dynamic, real-time dashboards via Looker Studio; ideal for collaboration and live data interaction.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Static visualizations via Matplotlib (e.g., pie charts, bar graphs); limited to one-time reporting without real-time updates or interactivity.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80251"/>
                  </a:ext>
                </a:extLst>
              </a:tr>
              <a:tr h="120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Maintenance &amp; Upkeep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Minimal maintenance; Google Cloud handles infrastructure updates, scaling, and security patches.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Requires significant local maintenance (hardware, software updates, performance monitoring); issues resolved manually.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57190"/>
                  </a:ext>
                </a:extLst>
              </a:tr>
              <a:tr h="10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Collaboration &amp; Accessibility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 real-time collaboration; multiple users can access and interact with data from anywhere using BigQuery and Looker Studio.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Restricted to local environment; requires manual export for sharing, leading to version control issues and inefficient workflows.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8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877B1-D6A5-2F1E-B149-B5E54EC1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99CC-F915-79CB-23CC-3051BD097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041" y="2946211"/>
            <a:ext cx="10781211" cy="23847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Thank You</a:t>
            </a:r>
            <a:br>
              <a:rPr lang="en-IN" sz="4800" i="1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br>
              <a:rPr lang="en-IN" sz="2800" i="1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b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endParaRPr lang="en-IN" i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39C1-1D65-9D22-B64A-D2BAB788E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3" y="5367729"/>
            <a:ext cx="10902508" cy="1074461"/>
          </a:xfrm>
        </p:spPr>
        <p:txBody>
          <a:bodyPr>
            <a:normAutofit/>
          </a:bodyPr>
          <a:lstStyle/>
          <a:p>
            <a:pPr algn="l"/>
            <a:endParaRPr lang="en-IN" sz="1800" b="1" dirty="0">
              <a:latin typeface="Arial Narrow" panose="020B0606020202030204" pitchFamily="34" charset="0"/>
            </a:endParaRPr>
          </a:p>
          <a:p>
            <a:pPr algn="l"/>
            <a:endParaRPr lang="en-IN" sz="1800" b="1" i="1" dirty="0">
              <a:latin typeface="Arial Narrow" panose="020B0606020202030204" pitchFamily="34" charset="0"/>
            </a:endParaRPr>
          </a:p>
          <a:p>
            <a:pPr algn="l"/>
            <a:endParaRPr lang="en-IN" i="1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D08969-286C-EDB9-65DA-C56228C6E484}"/>
              </a:ext>
            </a:extLst>
          </p:cNvPr>
          <p:cNvCxnSpPr>
            <a:cxnSpLocks/>
          </p:cNvCxnSpPr>
          <p:nvPr/>
        </p:nvCxnSpPr>
        <p:spPr>
          <a:xfrm>
            <a:off x="103573" y="1115522"/>
            <a:ext cx="1188210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614D5C-B8AE-949E-7C33-E424456A9C7D}"/>
              </a:ext>
            </a:extLst>
          </p:cNvPr>
          <p:cNvCxnSpPr>
            <a:cxnSpLocks/>
          </p:cNvCxnSpPr>
          <p:nvPr/>
        </p:nvCxnSpPr>
        <p:spPr>
          <a:xfrm>
            <a:off x="154949" y="5294166"/>
            <a:ext cx="1188210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881" y="392853"/>
            <a:ext cx="5366657" cy="605524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537" y="1850572"/>
            <a:ext cx="10998926" cy="37527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Overview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 based Implementation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Non-Cloud Implementation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Comparison</a:t>
            </a:r>
          </a:p>
          <a:p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2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3FF8B-5B3B-3B12-45E2-C7782C899CB3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8F4D-8362-F0A4-0855-18C559108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E168-B4BC-82C7-7117-BAB96BE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392853"/>
            <a:ext cx="5366657" cy="605524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092E6-3855-228C-FA25-7A8A17D3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426154"/>
            <a:ext cx="10998926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4D17-8C62-F6CC-02A3-B538A027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3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46A4D1-D267-16B3-942B-1F465AC0B705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97F73-6159-181C-3F03-754B9FDF6A4F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72322-3E15-B76C-3E2E-E9547F1C225E}"/>
              </a:ext>
            </a:extLst>
          </p:cNvPr>
          <p:cNvSpPr txBox="1"/>
          <p:nvPr/>
        </p:nvSpPr>
        <p:spPr>
          <a:xfrm>
            <a:off x="949519" y="1426153"/>
            <a:ext cx="10614802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is tasked with creating a data pipeline to extract sales data from various sources, mask sensitive information within the data, and load it into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BigQuery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Additionally, a dashboard must be developed to visualize sales data securely.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Requirements: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Extraction: Extract sales data from multiple sources such as databases, CSV files, or APIs.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masking: Identify sensitive information within the sales data, such as phone number numbers, address, and personal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Loading into </a:t>
            </a:r>
            <a:r>
              <a:rPr lang="en-US" dirty="0" err="1"/>
              <a:t>BigQuery</a:t>
            </a:r>
            <a:r>
              <a:rPr lang="en-US" dirty="0"/>
              <a:t>: Design a process to securely load the extracted and masked sales data into Google </a:t>
            </a:r>
            <a:r>
              <a:rPr lang="en-US" dirty="0" err="1"/>
              <a:t>BigQuery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Dashboard Visualization: Develop a web-based dashboard using visualization tools (e.g., Google Data Studio, Tableau, or ca dashboards).</a:t>
            </a:r>
          </a:p>
        </p:txBody>
      </p:sp>
    </p:spTree>
    <p:extLst>
      <p:ext uri="{BB962C8B-B14F-4D97-AF65-F5344CB8AC3E}">
        <p14:creationId xmlns:p14="http://schemas.microsoft.com/office/powerpoint/2010/main" val="241888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2F79-D175-3DDE-D70D-5894CB60E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670-39CC-070B-3E3C-8B275C07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392853"/>
            <a:ext cx="5366657" cy="605524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05FD1-3DB1-F730-B887-ACFD0BAC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426154"/>
            <a:ext cx="10998926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CC8-C4BD-D523-61D2-A3E3A6EF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4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F8918B-32E6-1488-4A35-5E8A9D343638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09684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12C21-5EAE-1764-093A-8CCC0BB5B6B7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5F26-B882-CEFE-AC4B-570B793BB221}"/>
              </a:ext>
            </a:extLst>
          </p:cNvPr>
          <p:cNvSpPr txBox="1">
            <a:spLocks/>
          </p:cNvSpPr>
          <p:nvPr/>
        </p:nvSpPr>
        <p:spPr>
          <a:xfrm>
            <a:off x="627018" y="1438010"/>
            <a:ext cx="6833325" cy="496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project focuses on building a comprehensive sales data pipeline leveraging Google Cloud Platform for automated data processing, transformation, and visualization. The pipeline ensures data privacy by incorporating techniques like data masking, while efficiently handling large-scale datasets through Cloud Composer, Cloud Data Fusion,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BigQuery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Looker Studio. Additionally, a non-cloud implementation using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PySpark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Matplotlib was developed for comparison, demonstrating an alternative approach for smaller datasets or limited-resource environments. The project highlights the strengths and limitations of both cloud and non-cloud solutions, offering insights into their applicability based on different business needs.</a:t>
            </a:r>
          </a:p>
        </p:txBody>
      </p:sp>
      <p:pic>
        <p:nvPicPr>
          <p:cNvPr id="1027" name="Picture 3" descr="Google Cloud Platform as a Service">
            <a:extLst>
              <a:ext uri="{FF2B5EF4-FFF2-40B4-BE49-F238E27FC236}">
                <a16:creationId xmlns:a16="http://schemas.microsoft.com/office/drawing/2014/main" id="{9E2D5007-B4EB-D290-593F-3E0702BA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40" y="2372886"/>
            <a:ext cx="3824404" cy="215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BC83-3823-2611-1FAF-A2F67D9A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F284-CCF8-35F1-4949-E0F52F5A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411775"/>
            <a:ext cx="5366657" cy="60552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D2E4-7847-3A83-CF5F-06D64EF8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5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82DB24-81F8-A1F1-393A-81F75331D2DD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5FCE9-638A-78E1-F3A0-F277ABAD0866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B2DF-1C16-89DF-C92F-0A652F37F01B}"/>
              </a:ext>
            </a:extLst>
          </p:cNvPr>
          <p:cNvSpPr txBox="1"/>
          <p:nvPr/>
        </p:nvSpPr>
        <p:spPr>
          <a:xfrm>
            <a:off x="583285" y="1931179"/>
            <a:ext cx="6688372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aims to perform the following tasks: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Extraction: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Extract data using python.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Masking: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data masking &amp; encoding techniques to sensitive information in Cloud Data Fusion before loading it into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Loading: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transformed data into Google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Orchestration: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 complete Data pipeline using Airflow (Cloud Composer )</a:t>
            </a:r>
            <a:endParaRPr lang="en-US" dirty="0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E2F1879C-F507-6D42-962F-C2B24F1B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79" y="2372886"/>
            <a:ext cx="4337174" cy="24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8EE9-74F0-E488-AB40-85D2A72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6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86754-E960-099A-E0C1-48EDD65455B3}"/>
              </a:ext>
            </a:extLst>
          </p:cNvPr>
          <p:cNvSpPr txBox="1">
            <a:spLocks/>
          </p:cNvSpPr>
          <p:nvPr/>
        </p:nvSpPr>
        <p:spPr>
          <a:xfrm>
            <a:off x="3573592" y="411775"/>
            <a:ext cx="5366657" cy="60552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based Implementation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7F43E7A-0A5F-CCA6-7F77-C1AF9B64D80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74AAEA-AD82-44BE-92E0-5294F4A8EE73}" type="slidenum">
              <a:rPr lang="en-IN" smtClean="0"/>
              <a:pPr/>
              <a:t>6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1E6323-865A-9933-873F-FA5FFF967D7F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1304-AA61-3D87-209D-073C06559C2B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diagram of a cloud storage system&#10;&#10;Description automatically generated">
            <a:extLst>
              <a:ext uri="{FF2B5EF4-FFF2-40B4-BE49-F238E27FC236}">
                <a16:creationId xmlns:a16="http://schemas.microsoft.com/office/drawing/2014/main" id="{7B7412B0-81C6-1404-E1FE-C63469F6C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362157"/>
            <a:ext cx="5790649" cy="48867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3BC82D-441D-B58B-66D2-28CAE2F96854}"/>
              </a:ext>
            </a:extLst>
          </p:cNvPr>
          <p:cNvSpPr txBox="1"/>
          <p:nvPr/>
        </p:nvSpPr>
        <p:spPr>
          <a:xfrm>
            <a:off x="7018446" y="1726390"/>
            <a:ext cx="4366448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Airflow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(Cloud Composer) 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(Cloud Bucket)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Data 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(Wrangler)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(Looker)</a:t>
            </a:r>
          </a:p>
        </p:txBody>
      </p:sp>
    </p:spTree>
    <p:extLst>
      <p:ext uri="{BB962C8B-B14F-4D97-AF65-F5344CB8AC3E}">
        <p14:creationId xmlns:p14="http://schemas.microsoft.com/office/powerpoint/2010/main" val="68975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8EE9-74F0-E488-AB40-85D2A72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7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86754-E960-099A-E0C1-48EDD65455B3}"/>
              </a:ext>
            </a:extLst>
          </p:cNvPr>
          <p:cNvSpPr txBox="1">
            <a:spLocks/>
          </p:cNvSpPr>
          <p:nvPr/>
        </p:nvSpPr>
        <p:spPr>
          <a:xfrm>
            <a:off x="3412671" y="416241"/>
            <a:ext cx="5366657" cy="60552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7F43E7A-0A5F-CCA6-7F77-C1AF9B64D80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74AAEA-AD82-44BE-92E0-5294F4A8EE73}" type="slidenum">
              <a:rPr lang="en-IN" smtClean="0"/>
              <a:pPr/>
              <a:t>7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1E6323-865A-9933-873F-FA5FFF967D7F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1304-AA61-3D87-209D-073C06559C2B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96320-74B2-177D-CC13-F452F1AB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63" y="1436905"/>
            <a:ext cx="6295714" cy="47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BC83-3823-2611-1FAF-A2F67D9A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F284-CCF8-35F1-4949-E0F52F5A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92" y="411775"/>
            <a:ext cx="5366657" cy="60552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Non-Cloud Implementation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D2E4-7847-3A83-CF5F-06D64EF8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8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82DB24-81F8-A1F1-393A-81F75331D2DD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5FCE9-638A-78E1-F3A0-F277ABAD0866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40E1E-0C32-A97F-E101-344491D75292}"/>
              </a:ext>
            </a:extLst>
          </p:cNvPr>
          <p:cNvSpPr txBox="1"/>
          <p:nvPr/>
        </p:nvSpPr>
        <p:spPr>
          <a:xfrm>
            <a:off x="708582" y="2323845"/>
            <a:ext cx="4366448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(Python):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(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4" name="Picture 3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D41D3404-A8C7-39CA-A6F2-3CDA83AD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82" y="1458374"/>
            <a:ext cx="5724933" cy="45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8EE9-74F0-E488-AB40-85D2A72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AAEA-AD82-44BE-92E0-5294F4A8EE73}" type="slidenum">
              <a:rPr lang="en-IN" smtClean="0"/>
              <a:t>9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86754-E960-099A-E0C1-48EDD65455B3}"/>
              </a:ext>
            </a:extLst>
          </p:cNvPr>
          <p:cNvSpPr txBox="1">
            <a:spLocks/>
          </p:cNvSpPr>
          <p:nvPr/>
        </p:nvSpPr>
        <p:spPr>
          <a:xfrm>
            <a:off x="3412671" y="416241"/>
            <a:ext cx="5366657" cy="60552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7F43E7A-0A5F-CCA6-7F77-C1AF9B64D80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74AAEA-AD82-44BE-92E0-5294F4A8EE73}" type="slidenum">
              <a:rPr lang="en-IN" smtClean="0"/>
              <a:pPr/>
              <a:t>9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1E6323-865A-9933-873F-FA5FFF967D7F}"/>
              </a:ext>
            </a:extLst>
          </p:cNvPr>
          <p:cNvCxnSpPr>
            <a:cxnSpLocks/>
          </p:cNvCxnSpPr>
          <p:nvPr/>
        </p:nvCxnSpPr>
        <p:spPr>
          <a:xfrm>
            <a:off x="627017" y="1254705"/>
            <a:ext cx="112598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1304-AA61-3D87-209D-073C06559C2B}"/>
              </a:ext>
            </a:extLst>
          </p:cNvPr>
          <p:cNvSpPr/>
          <p:nvPr/>
        </p:nvSpPr>
        <p:spPr>
          <a:xfrm>
            <a:off x="154745" y="136525"/>
            <a:ext cx="11830930" cy="621982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46AA5E2-7B0C-BA42-2508-7D9B2217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8" y="1487646"/>
            <a:ext cx="4557925" cy="45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750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Agency FB</vt:lpstr>
      <vt:lpstr>Aptos Narrow</vt:lpstr>
      <vt:lpstr>Arial</vt:lpstr>
      <vt:lpstr>Arial Narrow</vt:lpstr>
      <vt:lpstr>Bookman Old Style</vt:lpstr>
      <vt:lpstr>Calibri</vt:lpstr>
      <vt:lpstr>Calibri (MS) Bold</vt:lpstr>
      <vt:lpstr>Calibri Light</vt:lpstr>
      <vt:lpstr>Cambria</vt:lpstr>
      <vt:lpstr>Open Sans 1</vt:lpstr>
      <vt:lpstr>Times New Roman</vt:lpstr>
      <vt:lpstr>Office Theme</vt:lpstr>
      <vt:lpstr>PowerPoint Presentation</vt:lpstr>
      <vt:lpstr> Contents</vt:lpstr>
      <vt:lpstr>Problem Statement</vt:lpstr>
      <vt:lpstr>INTRODUCTION</vt:lpstr>
      <vt:lpstr>Overview</vt:lpstr>
      <vt:lpstr>PowerPoint Presentation</vt:lpstr>
      <vt:lpstr>PowerPoint Presentation</vt:lpstr>
      <vt:lpstr>Non-Cloud Implementation</vt:lpstr>
      <vt:lpstr>PowerPoint Presentation</vt:lpstr>
      <vt:lpstr>Comparison</vt:lpstr>
      <vt:lpstr>Comparison</vt:lpstr>
      <vt:lpstr>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 Course Code</dc:title>
  <dc:creator>User</dc:creator>
  <cp:lastModifiedBy>. ..</cp:lastModifiedBy>
  <cp:revision>120</cp:revision>
  <dcterms:created xsi:type="dcterms:W3CDTF">2020-07-18T13:49:01Z</dcterms:created>
  <dcterms:modified xsi:type="dcterms:W3CDTF">2024-09-30T15:08:30Z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2024-03-01T05:07:58Z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bc400461-5f46-4917-a857-b2f3c4a4bbcc</vt:lpwstr>
  </property>
  <property fmtid="{D5CDD505-2E9C-101B-9397-08002B2CF9AE}" pid="7" name="MSIP_Label_defa4170-0d19-0005-0004-bc88714345d2_ActionId">
    <vt:lpwstr>a78a46db-4a49-4bba-85db-6ccd01bd18b7</vt:lpwstr>
  </property>
  <property fmtid="{D5CDD505-2E9C-101B-9397-08002B2CF9AE}" pid="8" name="MSIP_Label_defa4170-0d19-0005-0004-bc88714345d2_ContentBits">
    <vt:lpwstr>0</vt:lpwstr>
  </property>
</Properties>
</file>