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7" r:id="rId3"/>
    <p:sldId id="278" r:id="rId4"/>
    <p:sldId id="279" r:id="rId5"/>
    <p:sldId id="290" r:id="rId6"/>
    <p:sldId id="281" r:id="rId7"/>
    <p:sldId id="282" r:id="rId8"/>
    <p:sldId id="284" r:id="rId9"/>
    <p:sldId id="285" r:id="rId10"/>
    <p:sldId id="286" r:id="rId11"/>
    <p:sldId id="287" r:id="rId12"/>
    <p:sldId id="289" r:id="rId13"/>
    <p:sldId id="28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2" d="100"/>
          <a:sy n="112" d="100"/>
        </p:scale>
        <p:origin x="6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1C475-AEB9-4D5E-A794-AC6924532B70}" type="datetimeFigureOut">
              <a:rPr lang="en-IN" smtClean="0"/>
              <a:t>01/03/24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742AD-3CA0-48FD-9DDC-F5FAC6530511}" type="slidenum">
              <a:rPr lang="en-IN" smtClean="0"/>
              <a:t>‹#›</a:t>
            </a:fld>
            <a:endParaRPr lang="en-IN"/>
          </a:p>
        </p:txBody>
      </p:sp>
    </p:spTree>
    <p:extLst>
      <p:ext uri="{BB962C8B-B14F-4D97-AF65-F5344CB8AC3E}">
        <p14:creationId xmlns:p14="http://schemas.microsoft.com/office/powerpoint/2010/main" val="1523471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081F918-35B6-4563-AF9F-EAC067683AFE}" type="datetime1">
              <a:rPr lang="en-IN" smtClean="0"/>
              <a:t>01/03/24</a:t>
            </a:fld>
            <a:endParaRPr lang="en-IN"/>
          </a:p>
        </p:txBody>
      </p:sp>
      <p:sp>
        <p:nvSpPr>
          <p:cNvPr id="5" name="Footer Placeholder 4"/>
          <p:cNvSpPr>
            <a:spLocks noGrp="1"/>
          </p:cNvSpPr>
          <p:nvPr>
            <p:ph type="ftr" sz="quarter" idx="11"/>
          </p:nvPr>
        </p:nvSpPr>
        <p:spPr/>
        <p:txBody>
          <a:bodyPr/>
          <a:lstStyle/>
          <a:p>
            <a:r>
              <a:rPr lang="en-GB"/>
              <a:t>ICTACS'23, DITE, AMITY UNIVERSITY, TASHKENT</a:t>
            </a:r>
            <a:endParaRPr lang="en-IN"/>
          </a:p>
        </p:txBody>
      </p:sp>
      <p:sp>
        <p:nvSpPr>
          <p:cNvPr id="6" name="Slide Number Placeholder 5"/>
          <p:cNvSpPr>
            <a:spLocks noGrp="1"/>
          </p:cNvSpPr>
          <p:nvPr>
            <p:ph type="sldNum" sz="quarter" idx="12"/>
          </p:nvPr>
        </p:nvSpPr>
        <p:spPr/>
        <p:txBody>
          <a:bodyPr/>
          <a:lstStyle/>
          <a:p>
            <a:fld id="{0074AAEA-AD82-44BE-92E0-5294F4A8EE73}" type="slidenum">
              <a:rPr lang="en-IN" smtClean="0"/>
              <a:t>‹#›</a:t>
            </a:fld>
            <a:endParaRPr lang="en-IN"/>
          </a:p>
        </p:txBody>
      </p:sp>
    </p:spTree>
    <p:extLst>
      <p:ext uri="{BB962C8B-B14F-4D97-AF65-F5344CB8AC3E}">
        <p14:creationId xmlns:p14="http://schemas.microsoft.com/office/powerpoint/2010/main" val="734861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E3D869-6459-4908-8CB0-C5974D378BD9}" type="datetime1">
              <a:rPr lang="en-IN" smtClean="0"/>
              <a:t>01/03/24</a:t>
            </a:fld>
            <a:endParaRPr lang="en-IN"/>
          </a:p>
        </p:txBody>
      </p:sp>
      <p:sp>
        <p:nvSpPr>
          <p:cNvPr id="5" name="Footer Placeholder 4"/>
          <p:cNvSpPr>
            <a:spLocks noGrp="1"/>
          </p:cNvSpPr>
          <p:nvPr>
            <p:ph type="ftr" sz="quarter" idx="11"/>
          </p:nvPr>
        </p:nvSpPr>
        <p:spPr/>
        <p:txBody>
          <a:bodyPr/>
          <a:lstStyle/>
          <a:p>
            <a:r>
              <a:rPr lang="en-GB"/>
              <a:t>ICTACS'23, DITE, AMITY UNIVERSITY, TASHKENT</a:t>
            </a:r>
            <a:endParaRPr lang="en-IN"/>
          </a:p>
        </p:txBody>
      </p:sp>
      <p:sp>
        <p:nvSpPr>
          <p:cNvPr id="6" name="Slide Number Placeholder 5"/>
          <p:cNvSpPr>
            <a:spLocks noGrp="1"/>
          </p:cNvSpPr>
          <p:nvPr>
            <p:ph type="sldNum" sz="quarter" idx="12"/>
          </p:nvPr>
        </p:nvSpPr>
        <p:spPr/>
        <p:txBody>
          <a:bodyPr/>
          <a:lstStyle/>
          <a:p>
            <a:fld id="{0074AAEA-AD82-44BE-92E0-5294F4A8EE73}" type="slidenum">
              <a:rPr lang="en-IN" smtClean="0"/>
              <a:t>‹#›</a:t>
            </a:fld>
            <a:endParaRPr lang="en-IN"/>
          </a:p>
        </p:txBody>
      </p:sp>
    </p:spTree>
    <p:extLst>
      <p:ext uri="{BB962C8B-B14F-4D97-AF65-F5344CB8AC3E}">
        <p14:creationId xmlns:p14="http://schemas.microsoft.com/office/powerpoint/2010/main" val="1813527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76F0554-88EA-434E-A86F-EA69C882B955}" type="datetime1">
              <a:rPr lang="en-IN" smtClean="0"/>
              <a:t>01/03/24</a:t>
            </a:fld>
            <a:endParaRPr lang="en-IN"/>
          </a:p>
        </p:txBody>
      </p:sp>
      <p:sp>
        <p:nvSpPr>
          <p:cNvPr id="5" name="Footer Placeholder 4"/>
          <p:cNvSpPr>
            <a:spLocks noGrp="1"/>
          </p:cNvSpPr>
          <p:nvPr>
            <p:ph type="ftr" sz="quarter" idx="11"/>
          </p:nvPr>
        </p:nvSpPr>
        <p:spPr/>
        <p:txBody>
          <a:bodyPr/>
          <a:lstStyle/>
          <a:p>
            <a:r>
              <a:rPr lang="en-GB"/>
              <a:t>ICTACS'23, DITE, AMITY UNIVERSITY, TASHKENT</a:t>
            </a:r>
            <a:endParaRPr lang="en-IN"/>
          </a:p>
        </p:txBody>
      </p:sp>
      <p:sp>
        <p:nvSpPr>
          <p:cNvPr id="6" name="Slide Number Placeholder 5"/>
          <p:cNvSpPr>
            <a:spLocks noGrp="1"/>
          </p:cNvSpPr>
          <p:nvPr>
            <p:ph type="sldNum" sz="quarter" idx="12"/>
          </p:nvPr>
        </p:nvSpPr>
        <p:spPr/>
        <p:txBody>
          <a:bodyPr/>
          <a:lstStyle/>
          <a:p>
            <a:fld id="{0074AAEA-AD82-44BE-92E0-5294F4A8EE73}" type="slidenum">
              <a:rPr lang="en-IN" smtClean="0"/>
              <a:t>‹#›</a:t>
            </a:fld>
            <a:endParaRPr lang="en-IN"/>
          </a:p>
        </p:txBody>
      </p:sp>
    </p:spTree>
    <p:extLst>
      <p:ext uri="{BB962C8B-B14F-4D97-AF65-F5344CB8AC3E}">
        <p14:creationId xmlns:p14="http://schemas.microsoft.com/office/powerpoint/2010/main" val="1380360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B508565-060C-456C-8BFF-91FB81B28638}" type="datetime1">
              <a:rPr lang="en-IN" smtClean="0"/>
              <a:t>01/03/24</a:t>
            </a:fld>
            <a:endParaRPr lang="en-IN"/>
          </a:p>
        </p:txBody>
      </p:sp>
      <p:sp>
        <p:nvSpPr>
          <p:cNvPr id="5" name="Footer Placeholder 4"/>
          <p:cNvSpPr>
            <a:spLocks noGrp="1"/>
          </p:cNvSpPr>
          <p:nvPr>
            <p:ph type="ftr" sz="quarter" idx="11"/>
          </p:nvPr>
        </p:nvSpPr>
        <p:spPr/>
        <p:txBody>
          <a:bodyPr/>
          <a:lstStyle/>
          <a:p>
            <a:r>
              <a:rPr lang="en-GB"/>
              <a:t>ICTACS'23, DITE, AMITY UNIVERSITY, TASHKENT</a:t>
            </a:r>
            <a:endParaRPr lang="en-IN"/>
          </a:p>
        </p:txBody>
      </p:sp>
      <p:sp>
        <p:nvSpPr>
          <p:cNvPr id="6" name="Slide Number Placeholder 5"/>
          <p:cNvSpPr>
            <a:spLocks noGrp="1"/>
          </p:cNvSpPr>
          <p:nvPr>
            <p:ph type="sldNum" sz="quarter" idx="12"/>
          </p:nvPr>
        </p:nvSpPr>
        <p:spPr/>
        <p:txBody>
          <a:bodyPr/>
          <a:lstStyle/>
          <a:p>
            <a:fld id="{0074AAEA-AD82-44BE-92E0-5294F4A8EE73}" type="slidenum">
              <a:rPr lang="en-IN" smtClean="0"/>
              <a:t>‹#›</a:t>
            </a:fld>
            <a:endParaRPr lang="en-IN"/>
          </a:p>
        </p:txBody>
      </p:sp>
    </p:spTree>
    <p:extLst>
      <p:ext uri="{BB962C8B-B14F-4D97-AF65-F5344CB8AC3E}">
        <p14:creationId xmlns:p14="http://schemas.microsoft.com/office/powerpoint/2010/main" val="1650473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9507B3-A852-4574-8F61-BB8FA83F65E2}" type="datetime1">
              <a:rPr lang="en-IN" smtClean="0"/>
              <a:t>01/03/24</a:t>
            </a:fld>
            <a:endParaRPr lang="en-IN"/>
          </a:p>
        </p:txBody>
      </p:sp>
      <p:sp>
        <p:nvSpPr>
          <p:cNvPr id="5" name="Footer Placeholder 4"/>
          <p:cNvSpPr>
            <a:spLocks noGrp="1"/>
          </p:cNvSpPr>
          <p:nvPr>
            <p:ph type="ftr" sz="quarter" idx="11"/>
          </p:nvPr>
        </p:nvSpPr>
        <p:spPr/>
        <p:txBody>
          <a:bodyPr/>
          <a:lstStyle/>
          <a:p>
            <a:r>
              <a:rPr lang="en-GB"/>
              <a:t>ICTACS'23, DITE, AMITY UNIVERSITY, TASHKENT</a:t>
            </a:r>
            <a:endParaRPr lang="en-IN"/>
          </a:p>
        </p:txBody>
      </p:sp>
      <p:sp>
        <p:nvSpPr>
          <p:cNvPr id="6" name="Slide Number Placeholder 5"/>
          <p:cNvSpPr>
            <a:spLocks noGrp="1"/>
          </p:cNvSpPr>
          <p:nvPr>
            <p:ph type="sldNum" sz="quarter" idx="12"/>
          </p:nvPr>
        </p:nvSpPr>
        <p:spPr/>
        <p:txBody>
          <a:bodyPr/>
          <a:lstStyle/>
          <a:p>
            <a:fld id="{0074AAEA-AD82-44BE-92E0-5294F4A8EE73}" type="slidenum">
              <a:rPr lang="en-IN" smtClean="0"/>
              <a:t>‹#›</a:t>
            </a:fld>
            <a:endParaRPr lang="en-IN"/>
          </a:p>
        </p:txBody>
      </p:sp>
    </p:spTree>
    <p:extLst>
      <p:ext uri="{BB962C8B-B14F-4D97-AF65-F5344CB8AC3E}">
        <p14:creationId xmlns:p14="http://schemas.microsoft.com/office/powerpoint/2010/main" val="3932106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B416826-CAC6-4930-B067-BAC0285E9887}" type="datetime1">
              <a:rPr lang="en-IN" smtClean="0"/>
              <a:t>01/03/24</a:t>
            </a:fld>
            <a:endParaRPr lang="en-IN"/>
          </a:p>
        </p:txBody>
      </p:sp>
      <p:sp>
        <p:nvSpPr>
          <p:cNvPr id="6" name="Footer Placeholder 5"/>
          <p:cNvSpPr>
            <a:spLocks noGrp="1"/>
          </p:cNvSpPr>
          <p:nvPr>
            <p:ph type="ftr" sz="quarter" idx="11"/>
          </p:nvPr>
        </p:nvSpPr>
        <p:spPr/>
        <p:txBody>
          <a:bodyPr/>
          <a:lstStyle/>
          <a:p>
            <a:r>
              <a:rPr lang="en-GB"/>
              <a:t>ICTACS'23, DITE, AMITY UNIVERSITY, TASHKENT</a:t>
            </a:r>
            <a:endParaRPr lang="en-IN"/>
          </a:p>
        </p:txBody>
      </p:sp>
      <p:sp>
        <p:nvSpPr>
          <p:cNvPr id="7" name="Slide Number Placeholder 6"/>
          <p:cNvSpPr>
            <a:spLocks noGrp="1"/>
          </p:cNvSpPr>
          <p:nvPr>
            <p:ph type="sldNum" sz="quarter" idx="12"/>
          </p:nvPr>
        </p:nvSpPr>
        <p:spPr/>
        <p:txBody>
          <a:bodyPr/>
          <a:lstStyle/>
          <a:p>
            <a:fld id="{0074AAEA-AD82-44BE-92E0-5294F4A8EE73}" type="slidenum">
              <a:rPr lang="en-IN" smtClean="0"/>
              <a:t>‹#›</a:t>
            </a:fld>
            <a:endParaRPr lang="en-IN"/>
          </a:p>
        </p:txBody>
      </p:sp>
    </p:spTree>
    <p:extLst>
      <p:ext uri="{BB962C8B-B14F-4D97-AF65-F5344CB8AC3E}">
        <p14:creationId xmlns:p14="http://schemas.microsoft.com/office/powerpoint/2010/main" val="342737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E5253A5-1530-4983-BE83-8D48CB00ECDC}" type="datetime1">
              <a:rPr lang="en-IN" smtClean="0"/>
              <a:t>01/03/24</a:t>
            </a:fld>
            <a:endParaRPr lang="en-IN"/>
          </a:p>
        </p:txBody>
      </p:sp>
      <p:sp>
        <p:nvSpPr>
          <p:cNvPr id="8" name="Footer Placeholder 7"/>
          <p:cNvSpPr>
            <a:spLocks noGrp="1"/>
          </p:cNvSpPr>
          <p:nvPr>
            <p:ph type="ftr" sz="quarter" idx="11"/>
          </p:nvPr>
        </p:nvSpPr>
        <p:spPr/>
        <p:txBody>
          <a:bodyPr/>
          <a:lstStyle/>
          <a:p>
            <a:r>
              <a:rPr lang="en-GB"/>
              <a:t>ICTACS'23, DITE, AMITY UNIVERSITY, TASHKENT</a:t>
            </a:r>
            <a:endParaRPr lang="en-IN"/>
          </a:p>
        </p:txBody>
      </p:sp>
      <p:sp>
        <p:nvSpPr>
          <p:cNvPr id="9" name="Slide Number Placeholder 8"/>
          <p:cNvSpPr>
            <a:spLocks noGrp="1"/>
          </p:cNvSpPr>
          <p:nvPr>
            <p:ph type="sldNum" sz="quarter" idx="12"/>
          </p:nvPr>
        </p:nvSpPr>
        <p:spPr/>
        <p:txBody>
          <a:bodyPr/>
          <a:lstStyle/>
          <a:p>
            <a:fld id="{0074AAEA-AD82-44BE-92E0-5294F4A8EE73}" type="slidenum">
              <a:rPr lang="en-IN" smtClean="0"/>
              <a:t>‹#›</a:t>
            </a:fld>
            <a:endParaRPr lang="en-IN"/>
          </a:p>
        </p:txBody>
      </p:sp>
    </p:spTree>
    <p:extLst>
      <p:ext uri="{BB962C8B-B14F-4D97-AF65-F5344CB8AC3E}">
        <p14:creationId xmlns:p14="http://schemas.microsoft.com/office/powerpoint/2010/main" val="365449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CE4A65C-9DE9-44C6-B515-88719409261B}" type="datetime1">
              <a:rPr lang="en-IN" smtClean="0"/>
              <a:t>01/03/24</a:t>
            </a:fld>
            <a:endParaRPr lang="en-IN"/>
          </a:p>
        </p:txBody>
      </p:sp>
      <p:sp>
        <p:nvSpPr>
          <p:cNvPr id="4" name="Footer Placeholder 3"/>
          <p:cNvSpPr>
            <a:spLocks noGrp="1"/>
          </p:cNvSpPr>
          <p:nvPr>
            <p:ph type="ftr" sz="quarter" idx="11"/>
          </p:nvPr>
        </p:nvSpPr>
        <p:spPr/>
        <p:txBody>
          <a:bodyPr/>
          <a:lstStyle/>
          <a:p>
            <a:r>
              <a:rPr lang="en-GB"/>
              <a:t>ICTACS'23, DITE, AMITY UNIVERSITY, TASHKENT</a:t>
            </a:r>
            <a:endParaRPr lang="en-IN"/>
          </a:p>
        </p:txBody>
      </p:sp>
      <p:sp>
        <p:nvSpPr>
          <p:cNvPr id="5" name="Slide Number Placeholder 4"/>
          <p:cNvSpPr>
            <a:spLocks noGrp="1"/>
          </p:cNvSpPr>
          <p:nvPr>
            <p:ph type="sldNum" sz="quarter" idx="12"/>
          </p:nvPr>
        </p:nvSpPr>
        <p:spPr/>
        <p:txBody>
          <a:bodyPr/>
          <a:lstStyle/>
          <a:p>
            <a:fld id="{0074AAEA-AD82-44BE-92E0-5294F4A8EE73}" type="slidenum">
              <a:rPr lang="en-IN" smtClean="0"/>
              <a:t>‹#›</a:t>
            </a:fld>
            <a:endParaRPr lang="en-IN"/>
          </a:p>
        </p:txBody>
      </p:sp>
    </p:spTree>
    <p:extLst>
      <p:ext uri="{BB962C8B-B14F-4D97-AF65-F5344CB8AC3E}">
        <p14:creationId xmlns:p14="http://schemas.microsoft.com/office/powerpoint/2010/main" val="1078978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D0111F-BF2C-430F-966C-40154FA18AC2}" type="datetime1">
              <a:rPr lang="en-IN" smtClean="0"/>
              <a:t>01/03/24</a:t>
            </a:fld>
            <a:endParaRPr lang="en-IN"/>
          </a:p>
        </p:txBody>
      </p:sp>
      <p:sp>
        <p:nvSpPr>
          <p:cNvPr id="3" name="Footer Placeholder 2"/>
          <p:cNvSpPr>
            <a:spLocks noGrp="1"/>
          </p:cNvSpPr>
          <p:nvPr>
            <p:ph type="ftr" sz="quarter" idx="11"/>
          </p:nvPr>
        </p:nvSpPr>
        <p:spPr/>
        <p:txBody>
          <a:bodyPr/>
          <a:lstStyle/>
          <a:p>
            <a:r>
              <a:rPr lang="en-GB"/>
              <a:t>ICTACS'23, DITE, AMITY UNIVERSITY, TASHKENT</a:t>
            </a:r>
            <a:endParaRPr lang="en-IN"/>
          </a:p>
        </p:txBody>
      </p:sp>
      <p:sp>
        <p:nvSpPr>
          <p:cNvPr id="4" name="Slide Number Placeholder 3"/>
          <p:cNvSpPr>
            <a:spLocks noGrp="1"/>
          </p:cNvSpPr>
          <p:nvPr>
            <p:ph type="sldNum" sz="quarter" idx="12"/>
          </p:nvPr>
        </p:nvSpPr>
        <p:spPr/>
        <p:txBody>
          <a:bodyPr/>
          <a:lstStyle/>
          <a:p>
            <a:fld id="{0074AAEA-AD82-44BE-92E0-5294F4A8EE73}" type="slidenum">
              <a:rPr lang="en-IN" smtClean="0"/>
              <a:t>‹#›</a:t>
            </a:fld>
            <a:endParaRPr lang="en-IN"/>
          </a:p>
        </p:txBody>
      </p:sp>
    </p:spTree>
    <p:extLst>
      <p:ext uri="{BB962C8B-B14F-4D97-AF65-F5344CB8AC3E}">
        <p14:creationId xmlns:p14="http://schemas.microsoft.com/office/powerpoint/2010/main" val="1942103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239DFC-328F-4CE4-A87F-42C732F32DF9}" type="datetime1">
              <a:rPr lang="en-IN" smtClean="0"/>
              <a:t>01/03/24</a:t>
            </a:fld>
            <a:endParaRPr lang="en-IN"/>
          </a:p>
        </p:txBody>
      </p:sp>
      <p:sp>
        <p:nvSpPr>
          <p:cNvPr id="6" name="Footer Placeholder 5"/>
          <p:cNvSpPr>
            <a:spLocks noGrp="1"/>
          </p:cNvSpPr>
          <p:nvPr>
            <p:ph type="ftr" sz="quarter" idx="11"/>
          </p:nvPr>
        </p:nvSpPr>
        <p:spPr/>
        <p:txBody>
          <a:bodyPr/>
          <a:lstStyle/>
          <a:p>
            <a:r>
              <a:rPr lang="en-GB"/>
              <a:t>ICTACS'23, DITE, AMITY UNIVERSITY, TASHKENT</a:t>
            </a:r>
            <a:endParaRPr lang="en-IN"/>
          </a:p>
        </p:txBody>
      </p:sp>
      <p:sp>
        <p:nvSpPr>
          <p:cNvPr id="7" name="Slide Number Placeholder 6"/>
          <p:cNvSpPr>
            <a:spLocks noGrp="1"/>
          </p:cNvSpPr>
          <p:nvPr>
            <p:ph type="sldNum" sz="quarter" idx="12"/>
          </p:nvPr>
        </p:nvSpPr>
        <p:spPr/>
        <p:txBody>
          <a:bodyPr/>
          <a:lstStyle/>
          <a:p>
            <a:fld id="{0074AAEA-AD82-44BE-92E0-5294F4A8EE73}" type="slidenum">
              <a:rPr lang="en-IN" smtClean="0"/>
              <a:t>‹#›</a:t>
            </a:fld>
            <a:endParaRPr lang="en-IN"/>
          </a:p>
        </p:txBody>
      </p:sp>
    </p:spTree>
    <p:extLst>
      <p:ext uri="{BB962C8B-B14F-4D97-AF65-F5344CB8AC3E}">
        <p14:creationId xmlns:p14="http://schemas.microsoft.com/office/powerpoint/2010/main" val="1934050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012498-844C-45E0-8C99-3963FAE101E2}" type="datetime1">
              <a:rPr lang="en-IN" smtClean="0"/>
              <a:t>01/03/24</a:t>
            </a:fld>
            <a:endParaRPr lang="en-IN"/>
          </a:p>
        </p:txBody>
      </p:sp>
      <p:sp>
        <p:nvSpPr>
          <p:cNvPr id="6" name="Footer Placeholder 5"/>
          <p:cNvSpPr>
            <a:spLocks noGrp="1"/>
          </p:cNvSpPr>
          <p:nvPr>
            <p:ph type="ftr" sz="quarter" idx="11"/>
          </p:nvPr>
        </p:nvSpPr>
        <p:spPr/>
        <p:txBody>
          <a:bodyPr/>
          <a:lstStyle/>
          <a:p>
            <a:r>
              <a:rPr lang="en-GB"/>
              <a:t>ICTACS'23, DITE, AMITY UNIVERSITY, TASHKENT</a:t>
            </a:r>
            <a:endParaRPr lang="en-IN"/>
          </a:p>
        </p:txBody>
      </p:sp>
      <p:sp>
        <p:nvSpPr>
          <p:cNvPr id="7" name="Slide Number Placeholder 6"/>
          <p:cNvSpPr>
            <a:spLocks noGrp="1"/>
          </p:cNvSpPr>
          <p:nvPr>
            <p:ph type="sldNum" sz="quarter" idx="12"/>
          </p:nvPr>
        </p:nvSpPr>
        <p:spPr/>
        <p:txBody>
          <a:bodyPr/>
          <a:lstStyle/>
          <a:p>
            <a:fld id="{0074AAEA-AD82-44BE-92E0-5294F4A8EE73}" type="slidenum">
              <a:rPr lang="en-IN" smtClean="0"/>
              <a:t>‹#›</a:t>
            </a:fld>
            <a:endParaRPr lang="en-IN"/>
          </a:p>
        </p:txBody>
      </p:sp>
    </p:spTree>
    <p:extLst>
      <p:ext uri="{BB962C8B-B14F-4D97-AF65-F5344CB8AC3E}">
        <p14:creationId xmlns:p14="http://schemas.microsoft.com/office/powerpoint/2010/main" val="2111656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61FD19-DD31-4517-BFB2-5EC232807E32}" type="datetime1">
              <a:rPr lang="en-IN" smtClean="0"/>
              <a:t>01/03/24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ICTACS'23, DITE, AMITY UNIVERSITY, TASHKENT</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74AAEA-AD82-44BE-92E0-5294F4A8EE73}" type="slidenum">
              <a:rPr lang="en-IN" smtClean="0"/>
              <a:t>‹#›</a:t>
            </a:fld>
            <a:endParaRPr lang="en-IN"/>
          </a:p>
        </p:txBody>
      </p:sp>
    </p:spTree>
    <p:extLst>
      <p:ext uri="{BB962C8B-B14F-4D97-AF65-F5344CB8AC3E}">
        <p14:creationId xmlns:p14="http://schemas.microsoft.com/office/powerpoint/2010/main" val="126999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cdc.gov/sleep/about_sleep/how_much_sleep.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26690" y="4407775"/>
            <a:ext cx="10781211" cy="2384737"/>
          </a:xfrm>
        </p:spPr>
        <p:txBody>
          <a:bodyPr>
            <a:normAutofit fontScale="90000"/>
          </a:bodyPr>
          <a:lstStyle/>
          <a:p>
            <a:pPr algn="ctr"/>
            <a:r>
              <a:rPr lang="en-US" sz="3100" b="1" dirty="0">
                <a:latin typeface="Bookman Old Style" panose="02050604050505020204" pitchFamily="18" charset="0"/>
              </a:rPr>
              <a:t>INTERNATIONAL CONFERENCE ON ADVANCED </a:t>
            </a:r>
            <a:br>
              <a:rPr lang="en-IN" sz="3100" b="1" dirty="0">
                <a:latin typeface="Bookman Old Style" panose="02050604050505020204" pitchFamily="18" charset="0"/>
              </a:rPr>
            </a:br>
            <a:r>
              <a:rPr lang="en-US" sz="3100" b="1" dirty="0">
                <a:latin typeface="Bookman Old Style" panose="02050604050505020204" pitchFamily="18" charset="0"/>
              </a:rPr>
              <a:t>DATA-DRIVEN INTELLIGENCE AND ENGINEERING </a:t>
            </a:r>
            <a:r>
              <a:rPr lang="en-IN" sz="4000" b="1" dirty="0">
                <a:solidFill>
                  <a:schemeClr val="accent5">
                    <a:lumMod val="50000"/>
                  </a:schemeClr>
                </a:solidFill>
                <a:latin typeface="Century Schoolbook" panose="02040604050505020304" pitchFamily="18" charset="0"/>
              </a:rPr>
              <a:t>ICADIE 2024</a:t>
            </a:r>
            <a:r>
              <a:rPr lang="en-IN" dirty="0">
                <a:solidFill>
                  <a:schemeClr val="accent5">
                    <a:lumMod val="50000"/>
                  </a:schemeClr>
                </a:solidFill>
                <a:latin typeface="Bookman Old Style" panose="02050604050505020204" pitchFamily="18" charset="0"/>
              </a:rPr>
              <a:t> </a:t>
            </a:r>
            <a:r>
              <a:rPr lang="en-IN" sz="4000" dirty="0">
                <a:solidFill>
                  <a:schemeClr val="accent5">
                    <a:lumMod val="50000"/>
                  </a:schemeClr>
                </a:solidFill>
                <a:latin typeface="Bookman Old Style" panose="02050604050505020204" pitchFamily="18" charset="0"/>
              </a:rPr>
              <a:t>[7</a:t>
            </a:r>
            <a:r>
              <a:rPr lang="en-IN" sz="4000" baseline="30000" dirty="0">
                <a:solidFill>
                  <a:schemeClr val="accent5">
                    <a:lumMod val="50000"/>
                  </a:schemeClr>
                </a:solidFill>
                <a:latin typeface="Bookman Old Style" panose="02050604050505020204" pitchFamily="18" charset="0"/>
              </a:rPr>
              <a:t>th</a:t>
            </a:r>
            <a:r>
              <a:rPr lang="en-IN" sz="4000" dirty="0">
                <a:solidFill>
                  <a:schemeClr val="accent5">
                    <a:lumMod val="50000"/>
                  </a:schemeClr>
                </a:solidFill>
                <a:latin typeface="Bookman Old Style" panose="02050604050505020204" pitchFamily="18" charset="0"/>
              </a:rPr>
              <a:t>-8</a:t>
            </a:r>
            <a:r>
              <a:rPr lang="en-IN" sz="4000" baseline="30000" dirty="0">
                <a:solidFill>
                  <a:schemeClr val="accent5">
                    <a:lumMod val="50000"/>
                  </a:schemeClr>
                </a:solidFill>
                <a:latin typeface="Bookman Old Style" panose="02050604050505020204" pitchFamily="18" charset="0"/>
              </a:rPr>
              <a:t>th </a:t>
            </a:r>
            <a:r>
              <a:rPr lang="en-IN" sz="4000" dirty="0">
                <a:solidFill>
                  <a:schemeClr val="accent5">
                    <a:lumMod val="50000"/>
                  </a:schemeClr>
                </a:solidFill>
                <a:latin typeface="Bookman Old Style" panose="02050604050505020204" pitchFamily="18" charset="0"/>
              </a:rPr>
              <a:t>March]</a:t>
            </a:r>
            <a:r>
              <a:rPr lang="en-IN" sz="4000" dirty="0">
                <a:latin typeface="Bookman Old Style" panose="02050604050505020204" pitchFamily="18" charset="0"/>
              </a:rPr>
              <a:t> </a:t>
            </a:r>
            <a:r>
              <a:rPr lang="en-IN" dirty="0">
                <a:latin typeface="Bookman Old Style" panose="02050604050505020204" pitchFamily="18" charset="0"/>
              </a:rPr>
              <a:t> </a:t>
            </a:r>
            <a:br>
              <a:rPr lang="en-IN" dirty="0">
                <a:latin typeface="Bookman Old Style" panose="02050604050505020204" pitchFamily="18" charset="0"/>
              </a:rPr>
            </a:br>
            <a:br>
              <a:rPr lang="en-IN" sz="1000" dirty="0">
                <a:latin typeface="Bookman Old Style" panose="02050604050505020204" pitchFamily="18" charset="0"/>
              </a:rPr>
            </a:br>
            <a:br>
              <a:rPr lang="en-IN" sz="2800" i="1" dirty="0">
                <a:solidFill>
                  <a:srgbClr val="FF0000"/>
                </a:solidFill>
                <a:latin typeface="Bookman Old Style" panose="02050604050505020204" pitchFamily="18" charset="0"/>
              </a:rPr>
            </a:br>
            <a:r>
              <a:rPr lang="en-US" sz="4000" b="1" i="1" dirty="0">
                <a:solidFill>
                  <a:schemeClr val="accent6">
                    <a:lumMod val="50000"/>
                  </a:schemeClr>
                </a:solidFill>
                <a:latin typeface="Bookman Old Style" panose="02050604050505020204" pitchFamily="18" charset="0"/>
              </a:rPr>
              <a:t>Sleep Monitoring System Using Machine Learning</a:t>
            </a:r>
            <a:br>
              <a:rPr lang="en-IN" sz="1800" dirty="0">
                <a:effectLst/>
                <a:latin typeface="Times New Roman" panose="02020603050405020304" pitchFamily="18" charset="0"/>
                <a:ea typeface="Times New Roman" panose="02020603050405020304" pitchFamily="18" charset="0"/>
              </a:rPr>
            </a:br>
            <a:br>
              <a:rPr lang="en-IN" sz="2800" i="1" dirty="0">
                <a:solidFill>
                  <a:srgbClr val="FF0000"/>
                </a:solidFill>
                <a:latin typeface="Bookman Old Style" panose="02050604050505020204" pitchFamily="18" charset="0"/>
              </a:rPr>
            </a:br>
            <a:br>
              <a:rPr lang="en-IN" sz="2800" i="1" dirty="0">
                <a:solidFill>
                  <a:srgbClr val="FF0000"/>
                </a:solidFill>
                <a:latin typeface="Bookman Old Style" panose="02050604050505020204" pitchFamily="18" charset="0"/>
              </a:rPr>
            </a:br>
            <a:br>
              <a:rPr lang="en-IN" sz="3200" dirty="0">
                <a:solidFill>
                  <a:srgbClr val="FF0000"/>
                </a:solidFill>
                <a:latin typeface="Bookman Old Style" panose="02050604050505020204" pitchFamily="18" charset="0"/>
              </a:rPr>
            </a:br>
            <a:endParaRPr lang="en-IN" i="1" dirty="0">
              <a:latin typeface="Bookman Old Style" panose="02050604050505020204" pitchFamily="18" charset="0"/>
            </a:endParaRPr>
          </a:p>
        </p:txBody>
      </p:sp>
      <p:sp>
        <p:nvSpPr>
          <p:cNvPr id="3" name="Subtitle 2"/>
          <p:cNvSpPr>
            <a:spLocks noGrp="1"/>
          </p:cNvSpPr>
          <p:nvPr>
            <p:ph type="subTitle" idx="1"/>
          </p:nvPr>
        </p:nvSpPr>
        <p:spPr>
          <a:xfrm>
            <a:off x="705393" y="5182201"/>
            <a:ext cx="2581146" cy="1074461"/>
          </a:xfrm>
        </p:spPr>
        <p:txBody>
          <a:bodyPr>
            <a:normAutofit/>
          </a:bodyPr>
          <a:lstStyle/>
          <a:p>
            <a:r>
              <a:rPr lang="en-IN" dirty="0">
                <a:solidFill>
                  <a:srgbClr val="000000"/>
                </a:solidFill>
                <a:effectLst/>
                <a:latin typeface="Times New Roman" panose="02020603050405020304" pitchFamily="18" charset="0"/>
                <a:ea typeface="SimSun" panose="02010600030101010101" pitchFamily="2" charset="-122"/>
              </a:rPr>
              <a:t>Sachin Singh</a:t>
            </a:r>
          </a:p>
          <a:p>
            <a:r>
              <a:rPr lang="en-IN" dirty="0">
                <a:solidFill>
                  <a:srgbClr val="000000"/>
                </a:solidFill>
                <a:latin typeface="Times New Roman" panose="02020603050405020304" pitchFamily="18" charset="0"/>
                <a:ea typeface="SimSun" panose="02010600030101010101" pitchFamily="2" charset="-122"/>
              </a:rPr>
              <a:t>Manish Yadav</a:t>
            </a:r>
          </a:p>
          <a:p>
            <a:endParaRPr lang="en-IN" dirty="0">
              <a:effectLst/>
              <a:latin typeface="Times New Roman" panose="02020603050405020304" pitchFamily="18" charset="0"/>
              <a:ea typeface="SimSun" panose="02010600030101010101" pitchFamily="2" charset="-122"/>
            </a:endParaRPr>
          </a:p>
          <a:p>
            <a:pPr algn="l"/>
            <a:endParaRPr lang="en-IN" b="1" dirty="0">
              <a:latin typeface="Arial Narrow" panose="020B0606020202030204" pitchFamily="34" charset="0"/>
            </a:endParaRPr>
          </a:p>
          <a:p>
            <a:pPr algn="l"/>
            <a:endParaRPr lang="en-IN" b="1" i="1" dirty="0">
              <a:latin typeface="Arial Narrow" panose="020B0606020202030204" pitchFamily="34" charset="0"/>
            </a:endParaRPr>
          </a:p>
          <a:p>
            <a:pPr algn="l"/>
            <a:endParaRPr lang="en-IN" i="1" dirty="0">
              <a:latin typeface="Arial Narrow" panose="020B0606020202030204" pitchFamily="34" charset="0"/>
            </a:endParaRPr>
          </a:p>
        </p:txBody>
      </p:sp>
      <p:cxnSp>
        <p:nvCxnSpPr>
          <p:cNvPr id="8" name="Straight Connector 7">
            <a:extLst>
              <a:ext uri="{FF2B5EF4-FFF2-40B4-BE49-F238E27FC236}">
                <a16:creationId xmlns:a16="http://schemas.microsoft.com/office/drawing/2014/main" id="{6A3AC08A-A8A5-5C54-2F2E-D60FD59183ED}"/>
              </a:ext>
            </a:extLst>
          </p:cNvPr>
          <p:cNvCxnSpPr>
            <a:cxnSpLocks/>
          </p:cNvCxnSpPr>
          <p:nvPr/>
        </p:nvCxnSpPr>
        <p:spPr>
          <a:xfrm>
            <a:off x="103573" y="1115522"/>
            <a:ext cx="11882101"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6F9840-2D32-BB91-D90C-086D1AA61E5E}"/>
              </a:ext>
            </a:extLst>
          </p:cNvPr>
          <p:cNvCxnSpPr>
            <a:cxnSpLocks/>
          </p:cNvCxnSpPr>
          <p:nvPr/>
        </p:nvCxnSpPr>
        <p:spPr>
          <a:xfrm>
            <a:off x="154947" y="5084616"/>
            <a:ext cx="11882101"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Image 1">
            <a:extLst>
              <a:ext uri="{FF2B5EF4-FFF2-40B4-BE49-F238E27FC236}">
                <a16:creationId xmlns:a16="http://schemas.microsoft.com/office/drawing/2014/main" id="{C2BE6641-2F5E-B457-F156-B1B767D99A73}"/>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05752" y="172915"/>
            <a:ext cx="3818573" cy="659496"/>
          </a:xfrm>
          <a:prstGeom prst="rect">
            <a:avLst/>
          </a:prstGeom>
        </p:spPr>
      </p:pic>
      <p:pic>
        <p:nvPicPr>
          <p:cNvPr id="7" name="Picture 6">
            <a:extLst>
              <a:ext uri="{FF2B5EF4-FFF2-40B4-BE49-F238E27FC236}">
                <a16:creationId xmlns:a16="http://schemas.microsoft.com/office/drawing/2014/main" id="{344DA0FD-9A38-B608-E3A3-36F54AA1C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7930" y="78029"/>
            <a:ext cx="1308317" cy="958249"/>
          </a:xfrm>
          <a:prstGeom prst="rect">
            <a:avLst/>
          </a:prstGeom>
        </p:spPr>
      </p:pic>
      <p:sp>
        <p:nvSpPr>
          <p:cNvPr id="4" name="Subtitle 2">
            <a:extLst>
              <a:ext uri="{FF2B5EF4-FFF2-40B4-BE49-F238E27FC236}">
                <a16:creationId xmlns:a16="http://schemas.microsoft.com/office/drawing/2014/main" id="{8D48DE25-3251-09FB-0EB8-11B660714FBC}"/>
              </a:ext>
            </a:extLst>
          </p:cNvPr>
          <p:cNvSpPr txBox="1">
            <a:spLocks/>
          </p:cNvSpPr>
          <p:nvPr/>
        </p:nvSpPr>
        <p:spPr>
          <a:xfrm>
            <a:off x="4462664" y="5182199"/>
            <a:ext cx="3266665" cy="10744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a:solidFill>
                  <a:srgbClr val="000000"/>
                </a:solidFill>
                <a:latin typeface="Times New Roman" panose="02020603050405020304" pitchFamily="18" charset="0"/>
                <a:ea typeface="SimSun" panose="02010600030101010101" pitchFamily="2" charset="-122"/>
              </a:rPr>
              <a:t>Priyanka Kumari</a:t>
            </a:r>
          </a:p>
          <a:p>
            <a:r>
              <a:rPr lang="en-IN" dirty="0" err="1">
                <a:solidFill>
                  <a:srgbClr val="000000"/>
                </a:solidFill>
                <a:latin typeface="Times New Roman" panose="02020603050405020304" pitchFamily="18" charset="0"/>
                <a:ea typeface="SimSun" panose="02010600030101010101" pitchFamily="2" charset="-122"/>
              </a:rPr>
              <a:t>Aayushma</a:t>
            </a:r>
            <a:r>
              <a:rPr lang="en-IN" dirty="0">
                <a:solidFill>
                  <a:srgbClr val="000000"/>
                </a:solidFill>
                <a:latin typeface="Times New Roman" panose="02020603050405020304" pitchFamily="18" charset="0"/>
                <a:ea typeface="SimSun" panose="02010600030101010101" pitchFamily="2" charset="-122"/>
              </a:rPr>
              <a:t> Thapa</a:t>
            </a:r>
          </a:p>
          <a:p>
            <a:endParaRPr lang="en-IN" dirty="0">
              <a:latin typeface="Times New Roman" panose="02020603050405020304" pitchFamily="18" charset="0"/>
              <a:ea typeface="SimSun" panose="02010600030101010101" pitchFamily="2" charset="-122"/>
            </a:endParaRPr>
          </a:p>
          <a:p>
            <a:pPr algn="l"/>
            <a:endParaRPr lang="en-IN" b="1" dirty="0">
              <a:latin typeface="Arial Narrow" panose="020B0606020202030204" pitchFamily="34" charset="0"/>
            </a:endParaRPr>
          </a:p>
          <a:p>
            <a:pPr algn="l"/>
            <a:endParaRPr lang="en-IN" b="1" i="1" dirty="0">
              <a:latin typeface="Arial Narrow" panose="020B0606020202030204" pitchFamily="34" charset="0"/>
            </a:endParaRPr>
          </a:p>
          <a:p>
            <a:pPr algn="l"/>
            <a:endParaRPr lang="en-IN" i="1" dirty="0">
              <a:latin typeface="Arial Narrow" panose="020B0606020202030204" pitchFamily="34" charset="0"/>
            </a:endParaRPr>
          </a:p>
        </p:txBody>
      </p:sp>
      <p:sp>
        <p:nvSpPr>
          <p:cNvPr id="5" name="Subtitle 2">
            <a:extLst>
              <a:ext uri="{FF2B5EF4-FFF2-40B4-BE49-F238E27FC236}">
                <a16:creationId xmlns:a16="http://schemas.microsoft.com/office/drawing/2014/main" id="{FE1EB705-8DBB-7790-1190-5AC7436415CF}"/>
              </a:ext>
            </a:extLst>
          </p:cNvPr>
          <p:cNvSpPr txBox="1">
            <a:spLocks/>
          </p:cNvSpPr>
          <p:nvPr/>
        </p:nvSpPr>
        <p:spPr>
          <a:xfrm>
            <a:off x="8280632" y="5182199"/>
            <a:ext cx="3605615" cy="10744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a:solidFill>
                  <a:srgbClr val="000000"/>
                </a:solidFill>
                <a:latin typeface="Times New Roman" panose="02020603050405020304" pitchFamily="18" charset="0"/>
                <a:ea typeface="SimSun" panose="02010600030101010101" pitchFamily="2" charset="-122"/>
              </a:rPr>
              <a:t>Samyak </a:t>
            </a:r>
            <a:r>
              <a:rPr lang="en-IN" dirty="0" err="1">
                <a:solidFill>
                  <a:srgbClr val="000000"/>
                </a:solidFill>
                <a:latin typeface="Times New Roman" panose="02020603050405020304" pitchFamily="18" charset="0"/>
                <a:ea typeface="SimSun" panose="02010600030101010101" pitchFamily="2" charset="-122"/>
              </a:rPr>
              <a:t>Maharjan</a:t>
            </a:r>
            <a:endParaRPr lang="en-IN" dirty="0">
              <a:solidFill>
                <a:srgbClr val="000000"/>
              </a:solidFill>
              <a:latin typeface="Times New Roman" panose="02020603050405020304" pitchFamily="18" charset="0"/>
              <a:ea typeface="SimSun" panose="02010600030101010101" pitchFamily="2" charset="-122"/>
            </a:endParaRPr>
          </a:p>
          <a:p>
            <a:r>
              <a:rPr lang="en-IN" dirty="0">
                <a:solidFill>
                  <a:srgbClr val="000000"/>
                </a:solidFill>
                <a:latin typeface="Times New Roman" panose="02020603050405020304" pitchFamily="18" charset="0"/>
                <a:ea typeface="SimSun" panose="02010600030101010101" pitchFamily="2" charset="-122"/>
              </a:rPr>
              <a:t>Preeti Kurmi</a:t>
            </a:r>
          </a:p>
          <a:p>
            <a:endParaRPr lang="en-IN" dirty="0">
              <a:latin typeface="Times New Roman" panose="02020603050405020304" pitchFamily="18" charset="0"/>
              <a:ea typeface="SimSun" panose="02010600030101010101" pitchFamily="2" charset="-122"/>
            </a:endParaRPr>
          </a:p>
          <a:p>
            <a:pPr algn="l"/>
            <a:endParaRPr lang="en-IN" b="1" dirty="0">
              <a:latin typeface="Arial Narrow" panose="020B0606020202030204" pitchFamily="34" charset="0"/>
            </a:endParaRPr>
          </a:p>
          <a:p>
            <a:pPr algn="l"/>
            <a:endParaRPr lang="en-IN" b="1" i="1" dirty="0">
              <a:latin typeface="Arial Narrow" panose="020B0606020202030204" pitchFamily="34" charset="0"/>
            </a:endParaRPr>
          </a:p>
          <a:p>
            <a:pPr algn="l"/>
            <a:endParaRPr lang="en-IN" i="1" dirty="0">
              <a:latin typeface="Arial Narrow" panose="020B0606020202030204" pitchFamily="34" charset="0"/>
            </a:endParaRPr>
          </a:p>
        </p:txBody>
      </p:sp>
      <p:sp>
        <p:nvSpPr>
          <p:cNvPr id="9" name="Subtitle 2">
            <a:extLst>
              <a:ext uri="{FF2B5EF4-FFF2-40B4-BE49-F238E27FC236}">
                <a16:creationId xmlns:a16="http://schemas.microsoft.com/office/drawing/2014/main" id="{CD82564F-8C8A-524D-1304-82CCFB6BE48B}"/>
              </a:ext>
            </a:extLst>
          </p:cNvPr>
          <p:cNvSpPr txBox="1">
            <a:spLocks/>
          </p:cNvSpPr>
          <p:nvPr/>
        </p:nvSpPr>
        <p:spPr>
          <a:xfrm>
            <a:off x="3958282" y="6256660"/>
            <a:ext cx="5635125" cy="387975"/>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lvl="0" indent="0" algn="l" rtl="0">
              <a:spcBef>
                <a:spcPts val="1000"/>
              </a:spcBef>
              <a:spcAft>
                <a:spcPts val="0"/>
              </a:spcAft>
              <a:buSzPct val="100000"/>
              <a:buNone/>
            </a:pPr>
            <a:r>
              <a:rPr lang="en-US" b="1" dirty="0"/>
              <a:t>Under the guidance of Mr. Santhosh S</a:t>
            </a:r>
          </a:p>
        </p:txBody>
      </p:sp>
    </p:spTree>
    <p:extLst>
      <p:ext uri="{BB962C8B-B14F-4D97-AF65-F5344CB8AC3E}">
        <p14:creationId xmlns:p14="http://schemas.microsoft.com/office/powerpoint/2010/main" val="3250704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2BC83-3823-2611-1FAF-A2F67D9AE2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07F284-CCF8-35F1-4949-E0F52F5AA89D}"/>
              </a:ext>
            </a:extLst>
          </p:cNvPr>
          <p:cNvSpPr>
            <a:spLocks noGrp="1"/>
          </p:cNvSpPr>
          <p:nvPr>
            <p:ph type="title"/>
          </p:nvPr>
        </p:nvSpPr>
        <p:spPr>
          <a:xfrm>
            <a:off x="4314824" y="392853"/>
            <a:ext cx="5366657" cy="605524"/>
          </a:xfrm>
          <a:solidFill>
            <a:srgbClr val="FFFF00"/>
          </a:solidFill>
        </p:spPr>
        <p:txBody>
          <a:bodyPr>
            <a:normAutofit/>
          </a:bodyPr>
          <a:lstStyle/>
          <a:p>
            <a:pPr algn="ctr"/>
            <a:r>
              <a:rPr lang="en-IN" sz="3600" dirty="0">
                <a:solidFill>
                  <a:srgbClr val="002060"/>
                </a:solidFill>
                <a:latin typeface="Times New Roman" panose="02020603050405020304" pitchFamily="18" charset="0"/>
                <a:cs typeface="Times New Roman" panose="02020603050405020304" pitchFamily="18" charset="0"/>
              </a:rPr>
              <a:t>CONCLUSION</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C76F2C4-44EF-B7B9-6474-FAA369F7AE5E}"/>
              </a:ext>
            </a:extLst>
          </p:cNvPr>
          <p:cNvSpPr>
            <a:spLocks noGrp="1"/>
          </p:cNvSpPr>
          <p:nvPr>
            <p:ph idx="1"/>
          </p:nvPr>
        </p:nvSpPr>
        <p:spPr>
          <a:xfrm>
            <a:off x="596537" y="1426154"/>
            <a:ext cx="10998926" cy="5007429"/>
          </a:xfrm>
        </p:spPr>
        <p:txBody>
          <a:bodyPr>
            <a:normAutofit/>
          </a:bodyPr>
          <a:lstStyle/>
          <a:p>
            <a:pPr marL="0" indent="0">
              <a:buNone/>
            </a:pPr>
            <a:endParaRPr lang="en-IN" sz="2400"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p:txBody>
      </p:sp>
      <p:sp>
        <p:nvSpPr>
          <p:cNvPr id="7" name="Slide Number Placeholder 6">
            <a:extLst>
              <a:ext uri="{FF2B5EF4-FFF2-40B4-BE49-F238E27FC236}">
                <a16:creationId xmlns:a16="http://schemas.microsoft.com/office/drawing/2014/main" id="{D78BD2E4-7847-3A83-CF5F-06D64EF8A953}"/>
              </a:ext>
            </a:extLst>
          </p:cNvPr>
          <p:cNvSpPr>
            <a:spLocks noGrp="1"/>
          </p:cNvSpPr>
          <p:nvPr>
            <p:ph type="sldNum" sz="quarter" idx="12"/>
          </p:nvPr>
        </p:nvSpPr>
        <p:spPr/>
        <p:txBody>
          <a:bodyPr/>
          <a:lstStyle/>
          <a:p>
            <a:fld id="{0074AAEA-AD82-44BE-92E0-5294F4A8EE73}" type="slidenum">
              <a:rPr lang="en-IN" smtClean="0"/>
              <a:t>10</a:t>
            </a:fld>
            <a:endParaRPr lang="en-IN" dirty="0"/>
          </a:p>
        </p:txBody>
      </p:sp>
      <p:cxnSp>
        <p:nvCxnSpPr>
          <p:cNvPr id="9" name="Straight Connector 8">
            <a:extLst>
              <a:ext uri="{FF2B5EF4-FFF2-40B4-BE49-F238E27FC236}">
                <a16:creationId xmlns:a16="http://schemas.microsoft.com/office/drawing/2014/main" id="{0882DB24-81F8-A1F1-393A-81F75331D2DD}"/>
              </a:ext>
            </a:extLst>
          </p:cNvPr>
          <p:cNvCxnSpPr>
            <a:cxnSpLocks/>
          </p:cNvCxnSpPr>
          <p:nvPr/>
        </p:nvCxnSpPr>
        <p:spPr>
          <a:xfrm>
            <a:off x="627017" y="1254705"/>
            <a:ext cx="1125980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B95FCE9-638A-78E1-F3A0-F277ABAD0866}"/>
              </a:ext>
            </a:extLst>
          </p:cNvPr>
          <p:cNvSpPr/>
          <p:nvPr/>
        </p:nvSpPr>
        <p:spPr>
          <a:xfrm>
            <a:off x="154745" y="136525"/>
            <a:ext cx="11830930" cy="6219826"/>
          </a:xfrm>
          <a:prstGeom prst="rect">
            <a:avLst/>
          </a:prstGeom>
          <a:noFill/>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 name="Image 1">
            <a:extLst>
              <a:ext uri="{FF2B5EF4-FFF2-40B4-BE49-F238E27FC236}">
                <a16:creationId xmlns:a16="http://schemas.microsoft.com/office/drawing/2014/main" id="{AE4944B0-4CB4-D9A9-6234-E3AC0D308FA0}"/>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72427" y="403229"/>
            <a:ext cx="3818573" cy="659496"/>
          </a:xfrm>
          <a:prstGeom prst="rect">
            <a:avLst/>
          </a:prstGeom>
        </p:spPr>
      </p:pic>
      <p:pic>
        <p:nvPicPr>
          <p:cNvPr id="12" name="Picture 11">
            <a:extLst>
              <a:ext uri="{FF2B5EF4-FFF2-40B4-BE49-F238E27FC236}">
                <a16:creationId xmlns:a16="http://schemas.microsoft.com/office/drawing/2014/main" id="{8DEB9C6D-E6B4-8318-945B-974B080C48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8508" y="229782"/>
            <a:ext cx="1308317" cy="958249"/>
          </a:xfrm>
          <a:prstGeom prst="rect">
            <a:avLst/>
          </a:prstGeom>
        </p:spPr>
      </p:pic>
      <p:sp>
        <p:nvSpPr>
          <p:cNvPr id="6" name="Footer Placeholder 2">
            <a:extLst>
              <a:ext uri="{FF2B5EF4-FFF2-40B4-BE49-F238E27FC236}">
                <a16:creationId xmlns:a16="http://schemas.microsoft.com/office/drawing/2014/main" id="{739666BD-63B3-B177-0CA7-65F54FB2010D}"/>
              </a:ext>
            </a:extLst>
          </p:cNvPr>
          <p:cNvSpPr>
            <a:spLocks noGrp="1"/>
          </p:cNvSpPr>
          <p:nvPr>
            <p:ph type="ftr" sz="quarter" idx="11"/>
          </p:nvPr>
        </p:nvSpPr>
        <p:spPr>
          <a:xfrm>
            <a:off x="4038600" y="6356350"/>
            <a:ext cx="4114800" cy="365125"/>
          </a:xfrm>
        </p:spPr>
        <p:txBody>
          <a:bodyPr/>
          <a:lstStyle/>
          <a:p>
            <a:r>
              <a:rPr lang="en-GB" dirty="0"/>
              <a:t>ICADIE’24, JAIN (DEEMED-TO-BE UNIVERSITY), BANGALORE</a:t>
            </a:r>
            <a:endParaRPr lang="en-IN" dirty="0"/>
          </a:p>
        </p:txBody>
      </p:sp>
      <p:sp>
        <p:nvSpPr>
          <p:cNvPr id="8" name="Date Placeholder 3">
            <a:extLst>
              <a:ext uri="{FF2B5EF4-FFF2-40B4-BE49-F238E27FC236}">
                <a16:creationId xmlns:a16="http://schemas.microsoft.com/office/drawing/2014/main" id="{93D94A06-E051-A970-1B14-B7A952820FFD}"/>
              </a:ext>
            </a:extLst>
          </p:cNvPr>
          <p:cNvSpPr>
            <a:spLocks noGrp="1"/>
          </p:cNvSpPr>
          <p:nvPr>
            <p:ph type="dt" sz="half" idx="10"/>
          </p:nvPr>
        </p:nvSpPr>
        <p:spPr>
          <a:xfrm>
            <a:off x="838200" y="6356350"/>
            <a:ext cx="2743200" cy="365125"/>
          </a:xfrm>
        </p:spPr>
        <p:txBody>
          <a:bodyPr/>
          <a:lstStyle/>
          <a:p>
            <a:r>
              <a:rPr lang="en-IN" dirty="0"/>
              <a:t>07-09 March 2024</a:t>
            </a:r>
          </a:p>
        </p:txBody>
      </p:sp>
      <p:sp>
        <p:nvSpPr>
          <p:cNvPr id="4" name="TextBox 3">
            <a:extLst>
              <a:ext uri="{FF2B5EF4-FFF2-40B4-BE49-F238E27FC236}">
                <a16:creationId xmlns:a16="http://schemas.microsoft.com/office/drawing/2014/main" id="{BDC9B2DF-1C16-89DF-C92F-0A652F37F01B}"/>
              </a:ext>
            </a:extLst>
          </p:cNvPr>
          <p:cNvSpPr txBox="1"/>
          <p:nvPr/>
        </p:nvSpPr>
        <p:spPr>
          <a:xfrm>
            <a:off x="583285" y="1292549"/>
            <a:ext cx="8401689" cy="503387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conclusion, a sleep monitoring system uses a smartwatch and machine learning algorithms provides recommendations for improving their sleep quality. </a:t>
            </a:r>
          </a:p>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By collecting data on sleep duration, sleep quality, and other sleep-related metrics, the system can provide personalized insights into sleep patterns, such as when the user is most likely to wake up and how often they wake up during the night. </a:t>
            </a:r>
          </a:p>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system can provide users with a comprehensive set of recommendations for improving their overall health and well-being.</a:t>
            </a:r>
          </a:p>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A sleep monitoring system that uses a smartwatch and machine learning algorithms has the potential to be a powerful tool for individuals looking to improve their sleep quality and overall health. </a:t>
            </a:r>
          </a:p>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This system can provide users with valuable insights and personalized recommendations, ultimately leading to better sleep and a better quality of life.</a:t>
            </a:r>
            <a:endParaRPr lang="en-US" dirty="0"/>
          </a:p>
        </p:txBody>
      </p:sp>
      <p:pic>
        <p:nvPicPr>
          <p:cNvPr id="13" name="Picture 12">
            <a:extLst>
              <a:ext uri="{FF2B5EF4-FFF2-40B4-BE49-F238E27FC236}">
                <a16:creationId xmlns:a16="http://schemas.microsoft.com/office/drawing/2014/main" id="{0C501A76-313E-8C74-A30D-6F53FA16462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30937" y="1388311"/>
            <a:ext cx="2610489" cy="4676237"/>
          </a:xfrm>
          <a:prstGeom prst="rect">
            <a:avLst/>
          </a:prstGeom>
          <a:noFill/>
          <a:ln>
            <a:noFill/>
          </a:ln>
        </p:spPr>
      </p:pic>
    </p:spTree>
    <p:extLst>
      <p:ext uri="{BB962C8B-B14F-4D97-AF65-F5344CB8AC3E}">
        <p14:creationId xmlns:p14="http://schemas.microsoft.com/office/powerpoint/2010/main" val="2326346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0946C-4354-DB22-E51B-9B0CA696A4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42ACFE-3A82-01F9-9787-ED81E0E69E12}"/>
              </a:ext>
            </a:extLst>
          </p:cNvPr>
          <p:cNvSpPr>
            <a:spLocks noGrp="1"/>
          </p:cNvSpPr>
          <p:nvPr>
            <p:ph type="title"/>
          </p:nvPr>
        </p:nvSpPr>
        <p:spPr>
          <a:xfrm>
            <a:off x="4314824" y="392853"/>
            <a:ext cx="5366657" cy="605524"/>
          </a:xfrm>
          <a:solidFill>
            <a:srgbClr val="FFFF00"/>
          </a:solidFill>
        </p:spPr>
        <p:txBody>
          <a:bodyPr>
            <a:normAutofit/>
          </a:bodyPr>
          <a:lstStyle/>
          <a:p>
            <a:pPr algn="ctr"/>
            <a:r>
              <a:rPr lang="en-IN" sz="3600" dirty="0">
                <a:solidFill>
                  <a:srgbClr val="002060"/>
                </a:solidFill>
                <a:latin typeface="Times New Roman" panose="02020603050405020304" pitchFamily="18" charset="0"/>
                <a:cs typeface="Times New Roman" panose="02020603050405020304" pitchFamily="18" charset="0"/>
              </a:rPr>
              <a:t>REFERENCES</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793D842-8AF9-BCAE-9A0B-9E10767366D5}"/>
              </a:ext>
            </a:extLst>
          </p:cNvPr>
          <p:cNvSpPr>
            <a:spLocks noGrp="1"/>
          </p:cNvSpPr>
          <p:nvPr>
            <p:ph idx="1"/>
          </p:nvPr>
        </p:nvSpPr>
        <p:spPr>
          <a:xfrm>
            <a:off x="596537" y="1426154"/>
            <a:ext cx="10998926" cy="5007429"/>
          </a:xfrm>
        </p:spPr>
        <p:txBody>
          <a:bodyPr>
            <a:normAutofit/>
          </a:bodyPr>
          <a:lstStyle/>
          <a:p>
            <a:pPr marL="0" indent="0">
              <a:buNone/>
            </a:pPr>
            <a:endParaRPr lang="en-IN" sz="2400"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p:txBody>
      </p:sp>
      <p:sp>
        <p:nvSpPr>
          <p:cNvPr id="7" name="Slide Number Placeholder 6">
            <a:extLst>
              <a:ext uri="{FF2B5EF4-FFF2-40B4-BE49-F238E27FC236}">
                <a16:creationId xmlns:a16="http://schemas.microsoft.com/office/drawing/2014/main" id="{1B20C31B-6734-3236-9282-FDCD094A0B0B}"/>
              </a:ext>
            </a:extLst>
          </p:cNvPr>
          <p:cNvSpPr>
            <a:spLocks noGrp="1"/>
          </p:cNvSpPr>
          <p:nvPr>
            <p:ph type="sldNum" sz="quarter" idx="12"/>
          </p:nvPr>
        </p:nvSpPr>
        <p:spPr/>
        <p:txBody>
          <a:bodyPr/>
          <a:lstStyle/>
          <a:p>
            <a:fld id="{0074AAEA-AD82-44BE-92E0-5294F4A8EE73}" type="slidenum">
              <a:rPr lang="en-IN" smtClean="0"/>
              <a:t>11</a:t>
            </a:fld>
            <a:endParaRPr lang="en-IN" dirty="0"/>
          </a:p>
        </p:txBody>
      </p:sp>
      <p:cxnSp>
        <p:nvCxnSpPr>
          <p:cNvPr id="9" name="Straight Connector 8">
            <a:extLst>
              <a:ext uri="{FF2B5EF4-FFF2-40B4-BE49-F238E27FC236}">
                <a16:creationId xmlns:a16="http://schemas.microsoft.com/office/drawing/2014/main" id="{BC581D1D-A559-DB2E-21F8-FD07B71FFFD3}"/>
              </a:ext>
            </a:extLst>
          </p:cNvPr>
          <p:cNvCxnSpPr>
            <a:cxnSpLocks/>
          </p:cNvCxnSpPr>
          <p:nvPr/>
        </p:nvCxnSpPr>
        <p:spPr>
          <a:xfrm>
            <a:off x="627017" y="1254705"/>
            <a:ext cx="1125980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BF9CA80-CCB1-AE52-507C-B7B1A57AF4D6}"/>
              </a:ext>
            </a:extLst>
          </p:cNvPr>
          <p:cNvSpPr/>
          <p:nvPr/>
        </p:nvSpPr>
        <p:spPr>
          <a:xfrm>
            <a:off x="154745" y="136525"/>
            <a:ext cx="11830930" cy="6219826"/>
          </a:xfrm>
          <a:prstGeom prst="rect">
            <a:avLst/>
          </a:prstGeom>
          <a:noFill/>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 name="Image 1">
            <a:extLst>
              <a:ext uri="{FF2B5EF4-FFF2-40B4-BE49-F238E27FC236}">
                <a16:creationId xmlns:a16="http://schemas.microsoft.com/office/drawing/2014/main" id="{A5DC3ECD-5421-F0E3-BB68-598BCF71067C}"/>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72427" y="403229"/>
            <a:ext cx="3818573" cy="659496"/>
          </a:xfrm>
          <a:prstGeom prst="rect">
            <a:avLst/>
          </a:prstGeom>
        </p:spPr>
      </p:pic>
      <p:pic>
        <p:nvPicPr>
          <p:cNvPr id="12" name="Picture 11">
            <a:extLst>
              <a:ext uri="{FF2B5EF4-FFF2-40B4-BE49-F238E27FC236}">
                <a16:creationId xmlns:a16="http://schemas.microsoft.com/office/drawing/2014/main" id="{60875747-382A-87AC-053F-B57415222D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8508" y="229782"/>
            <a:ext cx="1308317" cy="958249"/>
          </a:xfrm>
          <a:prstGeom prst="rect">
            <a:avLst/>
          </a:prstGeom>
        </p:spPr>
      </p:pic>
      <p:sp>
        <p:nvSpPr>
          <p:cNvPr id="6" name="Footer Placeholder 2">
            <a:extLst>
              <a:ext uri="{FF2B5EF4-FFF2-40B4-BE49-F238E27FC236}">
                <a16:creationId xmlns:a16="http://schemas.microsoft.com/office/drawing/2014/main" id="{46E30E74-5D3E-BF3E-687F-CD16291B7652}"/>
              </a:ext>
            </a:extLst>
          </p:cNvPr>
          <p:cNvSpPr>
            <a:spLocks noGrp="1"/>
          </p:cNvSpPr>
          <p:nvPr>
            <p:ph type="ftr" sz="quarter" idx="11"/>
          </p:nvPr>
        </p:nvSpPr>
        <p:spPr>
          <a:xfrm>
            <a:off x="4038600" y="6356350"/>
            <a:ext cx="4114800" cy="365125"/>
          </a:xfrm>
        </p:spPr>
        <p:txBody>
          <a:bodyPr/>
          <a:lstStyle/>
          <a:p>
            <a:r>
              <a:rPr lang="en-GB" dirty="0"/>
              <a:t>ICADIE’24, JAIN (DEEMED-TO-BE UNIVERSITY), BANGALORE</a:t>
            </a:r>
            <a:endParaRPr lang="en-IN" dirty="0"/>
          </a:p>
        </p:txBody>
      </p:sp>
      <p:sp>
        <p:nvSpPr>
          <p:cNvPr id="8" name="Date Placeholder 3">
            <a:extLst>
              <a:ext uri="{FF2B5EF4-FFF2-40B4-BE49-F238E27FC236}">
                <a16:creationId xmlns:a16="http://schemas.microsoft.com/office/drawing/2014/main" id="{871BC81A-3122-558D-3B79-6D7E99C3EB8E}"/>
              </a:ext>
            </a:extLst>
          </p:cNvPr>
          <p:cNvSpPr>
            <a:spLocks noGrp="1"/>
          </p:cNvSpPr>
          <p:nvPr>
            <p:ph type="dt" sz="half" idx="10"/>
          </p:nvPr>
        </p:nvSpPr>
        <p:spPr>
          <a:xfrm>
            <a:off x="838200" y="6356350"/>
            <a:ext cx="2743200" cy="365125"/>
          </a:xfrm>
        </p:spPr>
        <p:txBody>
          <a:bodyPr/>
          <a:lstStyle/>
          <a:p>
            <a:r>
              <a:rPr lang="en-IN" dirty="0"/>
              <a:t>07-09 March 2024</a:t>
            </a:r>
          </a:p>
        </p:txBody>
      </p:sp>
      <p:sp>
        <p:nvSpPr>
          <p:cNvPr id="4" name="TextBox 3">
            <a:extLst>
              <a:ext uri="{FF2B5EF4-FFF2-40B4-BE49-F238E27FC236}">
                <a16:creationId xmlns:a16="http://schemas.microsoft.com/office/drawing/2014/main" id="{74F838B4-7CB9-C9EA-9930-31412877A906}"/>
              </a:ext>
            </a:extLst>
          </p:cNvPr>
          <p:cNvSpPr txBox="1"/>
          <p:nvPr/>
        </p:nvSpPr>
        <p:spPr>
          <a:xfrm>
            <a:off x="229960" y="1385313"/>
            <a:ext cx="11680500" cy="4832092"/>
          </a:xfrm>
          <a:prstGeom prst="rect">
            <a:avLst/>
          </a:prstGeom>
          <a:noFill/>
        </p:spPr>
        <p:txBody>
          <a:bodyPr wrap="square">
            <a:spAutoFit/>
          </a:bodyPr>
          <a:lstStyle/>
          <a:p>
            <a:pPr marL="342900" marR="0" lvl="0" indent="-342900" algn="just" hangingPunct="0">
              <a:spcBef>
                <a:spcPts val="0"/>
              </a:spcBef>
              <a:spcAft>
                <a:spcPts val="0"/>
              </a:spcAft>
              <a:buFont typeface="+mj-lt"/>
              <a:buAutoNum type="arabicPeriod"/>
              <a:tabLst>
                <a:tab pos="215900" algn="l"/>
              </a:tabLst>
            </a:pPr>
            <a:r>
              <a:rPr lang="en-US" sz="1400" dirty="0">
                <a:effectLst/>
                <a:latin typeface="Times New Roman" panose="02020603050405020304" pitchFamily="18" charset="0"/>
                <a:ea typeface="Times New Roman" panose="02020603050405020304" pitchFamily="18" charset="0"/>
              </a:rPr>
              <a:t>“How Much Sleep Do I Need? | CDC.” Accessed: Feb. 08, 2024. [Online]. Available: </a:t>
            </a:r>
            <a:r>
              <a:rPr lang="en-US" sz="1400" u="none" strike="noStrike" dirty="0">
                <a:effectLst/>
                <a:latin typeface="Times New Roman" panose="02020603050405020304" pitchFamily="18" charset="0"/>
                <a:ea typeface="Times New Roman" panose="02020603050405020304" pitchFamily="18" charset="0"/>
                <a:hlinkClick r:id="rId4"/>
              </a:rPr>
              <a:t>https://www.cdc.gov/sleep/about_sleep/how_much_sleep.html</a:t>
            </a:r>
            <a:endParaRPr lang="en-US" sz="1400" dirty="0">
              <a:effectLst/>
              <a:latin typeface="Times New Roman" panose="02020603050405020304" pitchFamily="18" charset="0"/>
              <a:ea typeface="Times New Roman" panose="02020603050405020304" pitchFamily="18" charset="0"/>
            </a:endParaRPr>
          </a:p>
          <a:p>
            <a:pPr marL="342900" marR="0" lvl="0" indent="-342900" algn="just" hangingPunct="0">
              <a:spcBef>
                <a:spcPts val="0"/>
              </a:spcBef>
              <a:spcAft>
                <a:spcPts val="0"/>
              </a:spcAft>
              <a:buFont typeface="+mj-lt"/>
              <a:buAutoNum type="arabicPeriod"/>
              <a:tabLst>
                <a:tab pos="215900" algn="l"/>
              </a:tabLst>
            </a:pPr>
            <a:r>
              <a:rPr lang="en-US" sz="1400" dirty="0">
                <a:effectLst/>
                <a:latin typeface="Times New Roman" panose="02020603050405020304" pitchFamily="18" charset="0"/>
                <a:ea typeface="Times New Roman" panose="02020603050405020304" pitchFamily="18" charset="0"/>
              </a:rPr>
              <a:t>. Bhaskar, D. </a:t>
            </a:r>
            <a:r>
              <a:rPr lang="en-US" sz="1400" dirty="0" err="1">
                <a:effectLst/>
                <a:latin typeface="Times New Roman" panose="02020603050405020304" pitchFamily="18" charset="0"/>
                <a:ea typeface="Times New Roman" panose="02020603050405020304" pitchFamily="18" charset="0"/>
              </a:rPr>
              <a:t>Hemavathy</a:t>
            </a:r>
            <a:r>
              <a:rPr lang="en-US" sz="1400" dirty="0">
                <a:effectLst/>
                <a:latin typeface="Times New Roman" panose="02020603050405020304" pitchFamily="18" charset="0"/>
                <a:ea typeface="Times New Roman" panose="02020603050405020304" pitchFamily="18" charset="0"/>
              </a:rPr>
              <a:t>, and S. Prasad, “Prevalence of chronic insomnia in adult patients and its correlation with medical comorbidities,” </a:t>
            </a:r>
            <a:r>
              <a:rPr lang="en-US" sz="1400" i="1" dirty="0">
                <a:effectLst/>
                <a:latin typeface="Times New Roman" panose="02020603050405020304" pitchFamily="18" charset="0"/>
                <a:ea typeface="Times New Roman" panose="02020603050405020304" pitchFamily="18" charset="0"/>
              </a:rPr>
              <a:t>J Family Med Prim Care</a:t>
            </a:r>
            <a:r>
              <a:rPr lang="en-US" sz="1400" dirty="0">
                <a:effectLst/>
                <a:latin typeface="Times New Roman" panose="02020603050405020304" pitchFamily="18" charset="0"/>
                <a:ea typeface="Times New Roman" panose="02020603050405020304" pitchFamily="18" charset="0"/>
              </a:rPr>
              <a:t>, vol. 5, no. 4, p. 780, 2016, </a:t>
            </a:r>
            <a:r>
              <a:rPr lang="en-US" sz="1400" dirty="0" err="1">
                <a:effectLst/>
                <a:latin typeface="Times New Roman" panose="02020603050405020304" pitchFamily="18" charset="0"/>
                <a:ea typeface="Times New Roman" panose="02020603050405020304" pitchFamily="18" charset="0"/>
              </a:rPr>
              <a:t>doi</a:t>
            </a:r>
            <a:r>
              <a:rPr lang="en-US" sz="1400" dirty="0">
                <a:effectLst/>
                <a:latin typeface="Times New Roman" panose="02020603050405020304" pitchFamily="18" charset="0"/>
                <a:ea typeface="Times New Roman" panose="02020603050405020304" pitchFamily="18" charset="0"/>
              </a:rPr>
              <a:t>: 10.4103/2249-4863.201153</a:t>
            </a:r>
          </a:p>
          <a:p>
            <a:pPr marL="342900" marR="0" lvl="0" indent="-342900" algn="just" hangingPunct="0">
              <a:spcBef>
                <a:spcPts val="0"/>
              </a:spcBef>
              <a:spcAft>
                <a:spcPts val="0"/>
              </a:spcAft>
              <a:buFont typeface="+mj-lt"/>
              <a:buAutoNum type="arabicPeriod"/>
              <a:tabLst>
                <a:tab pos="215900" algn="l"/>
              </a:tabLst>
            </a:pPr>
            <a:r>
              <a:rPr lang="en-US" sz="1400" dirty="0">
                <a:effectLst/>
                <a:latin typeface="Times New Roman" panose="02020603050405020304" pitchFamily="18" charset="0"/>
                <a:ea typeface="Times New Roman" panose="02020603050405020304" pitchFamily="18" charset="0"/>
              </a:rPr>
              <a:t>Q. Pan, D. </a:t>
            </a:r>
            <a:r>
              <a:rPr lang="en-US" sz="1400" dirty="0" err="1">
                <a:effectLst/>
                <a:latin typeface="Times New Roman" panose="02020603050405020304" pitchFamily="18" charset="0"/>
                <a:ea typeface="Times New Roman" panose="02020603050405020304" pitchFamily="18" charset="0"/>
              </a:rPr>
              <a:t>Brulin</a:t>
            </a:r>
            <a:r>
              <a:rPr lang="en-US" sz="1400" dirty="0">
                <a:effectLst/>
                <a:latin typeface="Times New Roman" panose="02020603050405020304" pitchFamily="18" charset="0"/>
                <a:ea typeface="Times New Roman" panose="02020603050405020304" pitchFamily="18" charset="0"/>
              </a:rPr>
              <a:t>, and E. Campo, “Current Status and Future Challenges of Sleep Monitoring Systems: Systematic Review,” </a:t>
            </a:r>
            <a:r>
              <a:rPr lang="en-US" sz="1400" i="1" dirty="0">
                <a:effectLst/>
                <a:latin typeface="Times New Roman" panose="02020603050405020304" pitchFamily="18" charset="0"/>
                <a:ea typeface="Times New Roman" panose="02020603050405020304" pitchFamily="18" charset="0"/>
              </a:rPr>
              <a:t>JMIR Biomed Eng</a:t>
            </a:r>
            <a:r>
              <a:rPr lang="en-US" sz="1400" dirty="0">
                <a:effectLst/>
                <a:latin typeface="Times New Roman" panose="02020603050405020304" pitchFamily="18" charset="0"/>
                <a:ea typeface="Times New Roman" panose="02020603050405020304" pitchFamily="18" charset="0"/>
              </a:rPr>
              <a:t>, vol. 5, no. 1, p. e20921, Aug. 2020, </a:t>
            </a:r>
            <a:r>
              <a:rPr lang="en-US" sz="1400" dirty="0" err="1">
                <a:effectLst/>
                <a:latin typeface="Times New Roman" panose="02020603050405020304" pitchFamily="18" charset="0"/>
                <a:ea typeface="Times New Roman" panose="02020603050405020304" pitchFamily="18" charset="0"/>
              </a:rPr>
              <a:t>doi</a:t>
            </a:r>
            <a:r>
              <a:rPr lang="en-US" sz="1400" dirty="0">
                <a:effectLst/>
                <a:latin typeface="Times New Roman" panose="02020603050405020304" pitchFamily="18" charset="0"/>
                <a:ea typeface="Times New Roman" panose="02020603050405020304" pitchFamily="18" charset="0"/>
              </a:rPr>
              <a:t>: 10.2196/20921.</a:t>
            </a:r>
          </a:p>
          <a:p>
            <a:pPr marL="342900" marR="0" lvl="0" indent="-342900" algn="just" hangingPunct="0">
              <a:spcBef>
                <a:spcPts val="0"/>
              </a:spcBef>
              <a:spcAft>
                <a:spcPts val="0"/>
              </a:spcAft>
              <a:buFont typeface="+mj-lt"/>
              <a:buAutoNum type="arabicPeriod"/>
              <a:tabLst>
                <a:tab pos="215900" algn="l"/>
              </a:tabLst>
            </a:pPr>
            <a:r>
              <a:rPr lang="en-US" sz="1400" dirty="0">
                <a:effectLst/>
                <a:latin typeface="Times New Roman" panose="02020603050405020304" pitchFamily="18" charset="0"/>
                <a:ea typeface="Times New Roman" panose="02020603050405020304" pitchFamily="18" charset="0"/>
              </a:rPr>
              <a:t>T. Y. Han, S. D. Min, and Y. Nam, “A Real-Time Sleep Monitoring System with a Smartphone,” in </a:t>
            </a:r>
            <a:r>
              <a:rPr lang="en-US" sz="1400" i="1" dirty="0">
                <a:effectLst/>
                <a:latin typeface="Times New Roman" panose="02020603050405020304" pitchFamily="18" charset="0"/>
                <a:ea typeface="Times New Roman" panose="02020603050405020304" pitchFamily="18" charset="0"/>
              </a:rPr>
              <a:t>Proceedings - 2015 9th International Conference on Innovative Mobile and Internet Services in Ubiquitous Computing, IMIS 2015</a:t>
            </a:r>
            <a:r>
              <a:rPr lang="en-US" sz="1400" dirty="0">
                <a:effectLst/>
                <a:latin typeface="Times New Roman" panose="02020603050405020304" pitchFamily="18" charset="0"/>
                <a:ea typeface="Times New Roman" panose="02020603050405020304" pitchFamily="18" charset="0"/>
              </a:rPr>
              <a:t>, Institute of Electrical and Electronics Engineers Inc., Sep. 2015, pp. 458–461. </a:t>
            </a:r>
            <a:r>
              <a:rPr lang="en-US" sz="1400" dirty="0" err="1">
                <a:effectLst/>
                <a:latin typeface="Times New Roman" panose="02020603050405020304" pitchFamily="18" charset="0"/>
                <a:ea typeface="Times New Roman" panose="02020603050405020304" pitchFamily="18" charset="0"/>
              </a:rPr>
              <a:t>doi</a:t>
            </a:r>
            <a:r>
              <a:rPr lang="en-US" sz="1400" dirty="0">
                <a:effectLst/>
                <a:latin typeface="Times New Roman" panose="02020603050405020304" pitchFamily="18" charset="0"/>
                <a:ea typeface="Times New Roman" panose="02020603050405020304" pitchFamily="18" charset="0"/>
              </a:rPr>
              <a:t>: 10.1109/IMIS.2015.69.</a:t>
            </a:r>
          </a:p>
          <a:p>
            <a:pPr marL="342900" marR="0" lvl="0" indent="-342900" algn="just" hangingPunct="0">
              <a:spcBef>
                <a:spcPts val="0"/>
              </a:spcBef>
              <a:spcAft>
                <a:spcPts val="0"/>
              </a:spcAft>
              <a:buFont typeface="+mj-lt"/>
              <a:buAutoNum type="arabicPeriod"/>
              <a:tabLst>
                <a:tab pos="215900" algn="l"/>
              </a:tabLst>
            </a:pPr>
            <a:r>
              <a:rPr lang="en-US" sz="1400" dirty="0">
                <a:effectLst/>
                <a:latin typeface="Times New Roman" panose="02020603050405020304" pitchFamily="18" charset="0"/>
                <a:ea typeface="Times New Roman" panose="02020603050405020304" pitchFamily="18" charset="0"/>
              </a:rPr>
              <a:t>Universitas Bina Nusantara, Institute of Electrical and Electronics Engineers, and Institute of Electrical and Electronics Engineers. Indonesia Section, </a:t>
            </a:r>
            <a:r>
              <a:rPr lang="en-US" sz="1400" i="1" dirty="0">
                <a:effectLst/>
                <a:latin typeface="Times New Roman" panose="02020603050405020304" pitchFamily="18" charset="0"/>
                <a:ea typeface="Times New Roman" panose="02020603050405020304" pitchFamily="18" charset="0"/>
              </a:rPr>
              <a:t>Proceedings, the Eleventh 2016 International Conference on Knowledge, Information and Creativity Support Systems (The KICSS 2016) : 10-11 November 2016, Royal </a:t>
            </a:r>
            <a:r>
              <a:rPr lang="en-US" sz="1400" i="1" dirty="0" err="1">
                <a:effectLst/>
                <a:latin typeface="Times New Roman" panose="02020603050405020304" pitchFamily="18" charset="0"/>
                <a:ea typeface="Times New Roman" panose="02020603050405020304" pitchFamily="18" charset="0"/>
              </a:rPr>
              <a:t>Ambarrukmo</a:t>
            </a:r>
            <a:r>
              <a:rPr lang="en-US" sz="1400" i="1" dirty="0">
                <a:effectLst/>
                <a:latin typeface="Times New Roman" panose="02020603050405020304" pitchFamily="18" charset="0"/>
                <a:ea typeface="Times New Roman" panose="02020603050405020304" pitchFamily="18" charset="0"/>
              </a:rPr>
              <a:t> Yogyakarta Hotel, Yogyakarta, Indonesia.</a:t>
            </a:r>
            <a:r>
              <a:rPr lang="en-US" sz="1400" dirty="0">
                <a:effectLst/>
                <a:latin typeface="Times New Roman" panose="02020603050405020304" pitchFamily="18" charset="0"/>
                <a:ea typeface="Times New Roman" panose="02020603050405020304" pitchFamily="18" charset="0"/>
              </a:rPr>
              <a:t> </a:t>
            </a:r>
          </a:p>
          <a:p>
            <a:pPr marL="342900" marR="0" lvl="0" indent="-342900" algn="just" hangingPunct="0">
              <a:spcBef>
                <a:spcPts val="0"/>
              </a:spcBef>
              <a:spcAft>
                <a:spcPts val="0"/>
              </a:spcAft>
              <a:buFont typeface="+mj-lt"/>
              <a:buAutoNum type="arabicPeriod"/>
              <a:tabLst>
                <a:tab pos="215900" algn="l"/>
              </a:tabLst>
            </a:pPr>
            <a:r>
              <a:rPr lang="en-US" sz="1400" dirty="0">
                <a:effectLst/>
                <a:latin typeface="Times New Roman" panose="02020603050405020304" pitchFamily="18" charset="0"/>
                <a:ea typeface="Times New Roman" panose="02020603050405020304" pitchFamily="18" charset="0"/>
              </a:rPr>
              <a:t>K. </a:t>
            </a:r>
            <a:r>
              <a:rPr lang="en-US" sz="1400" dirty="0" err="1">
                <a:effectLst/>
                <a:latin typeface="Times New Roman" panose="02020603050405020304" pitchFamily="18" charset="0"/>
                <a:ea typeface="Times New Roman" panose="02020603050405020304" pitchFamily="18" charset="0"/>
              </a:rPr>
              <a:t>Ouchi</a:t>
            </a:r>
            <a:r>
              <a:rPr lang="en-US" sz="1400" dirty="0">
                <a:effectLst/>
                <a:latin typeface="Times New Roman" panose="02020603050405020304" pitchFamily="18" charset="0"/>
                <a:ea typeface="Times New Roman" panose="02020603050405020304" pitchFamily="18" charset="0"/>
              </a:rPr>
              <a:t>, T. Suzuki, K.-I. </a:t>
            </a:r>
            <a:r>
              <a:rPr lang="en-US" sz="1400" dirty="0" err="1">
                <a:effectLst/>
                <a:latin typeface="Times New Roman" panose="02020603050405020304" pitchFamily="18" charset="0"/>
                <a:ea typeface="Times New Roman" panose="02020603050405020304" pitchFamily="18" charset="0"/>
              </a:rPr>
              <a:t>Kameyama</a:t>
            </a:r>
            <a:r>
              <a:rPr lang="en-US" sz="1400" dirty="0">
                <a:effectLst/>
                <a:latin typeface="Times New Roman" panose="02020603050405020304" pitchFamily="18" charset="0"/>
                <a:ea typeface="Times New Roman" panose="02020603050405020304" pitchFamily="18" charset="0"/>
              </a:rPr>
              <a:t>, and M. Takahashi, “Development of a Sleep Monitoring System with Wearable Vital Sensor for Home Use. DEVELOPMENT OF A SLEEP MONITORING SYSTEM WITH WEARABLE VITAL SENSOR FOR HOME USE,” 2009. [Online]. Available: https://www.researchgate.net/publication/221335140</a:t>
            </a:r>
          </a:p>
          <a:p>
            <a:pPr marL="342900" marR="0" lvl="0" indent="-342900" algn="just" hangingPunct="0">
              <a:spcBef>
                <a:spcPts val="0"/>
              </a:spcBef>
              <a:spcAft>
                <a:spcPts val="0"/>
              </a:spcAft>
              <a:buFont typeface="+mj-lt"/>
              <a:buAutoNum type="arabicPeriod"/>
              <a:tabLst>
                <a:tab pos="215900" algn="l"/>
              </a:tabLst>
            </a:pPr>
            <a:r>
              <a:rPr lang="en-US" sz="1400" dirty="0">
                <a:effectLst/>
                <a:latin typeface="Times New Roman" panose="02020603050405020304" pitchFamily="18" charset="0"/>
                <a:ea typeface="Times New Roman" panose="02020603050405020304" pitchFamily="18" charset="0"/>
              </a:rPr>
              <a:t>J. H. Shin, Y. J. Chee, D. U. Jeong, and K. S. Park, “</a:t>
            </a:r>
            <a:r>
              <a:rPr lang="en-US" sz="1400" dirty="0" err="1">
                <a:effectLst/>
                <a:latin typeface="Times New Roman" panose="02020603050405020304" pitchFamily="18" charset="0"/>
                <a:ea typeface="Times New Roman" panose="02020603050405020304" pitchFamily="18" charset="0"/>
              </a:rPr>
              <a:t>Nonconstrained</a:t>
            </a:r>
            <a:r>
              <a:rPr lang="en-US" sz="1400" dirty="0">
                <a:effectLst/>
                <a:latin typeface="Times New Roman" panose="02020603050405020304" pitchFamily="18" charset="0"/>
                <a:ea typeface="Times New Roman" panose="02020603050405020304" pitchFamily="18" charset="0"/>
              </a:rPr>
              <a:t> sleep monitoring system and algorithms using air-mattress with balancing tube method,” in </a:t>
            </a:r>
            <a:r>
              <a:rPr lang="en-US" sz="1400" i="1" dirty="0">
                <a:effectLst/>
                <a:latin typeface="Times New Roman" panose="02020603050405020304" pitchFamily="18" charset="0"/>
                <a:ea typeface="Times New Roman" panose="02020603050405020304" pitchFamily="18" charset="0"/>
              </a:rPr>
              <a:t>IEEE Transactions on Information Technology in Biomedicine</a:t>
            </a:r>
            <a:r>
              <a:rPr lang="en-US" sz="1400" dirty="0">
                <a:effectLst/>
                <a:latin typeface="Times New Roman" panose="02020603050405020304" pitchFamily="18" charset="0"/>
                <a:ea typeface="Times New Roman" panose="02020603050405020304" pitchFamily="18" charset="0"/>
              </a:rPr>
              <a:t>, Jan. 2010, pp. 147–156. </a:t>
            </a:r>
            <a:r>
              <a:rPr lang="en-US" sz="1400" dirty="0" err="1">
                <a:effectLst/>
                <a:latin typeface="Times New Roman" panose="02020603050405020304" pitchFamily="18" charset="0"/>
                <a:ea typeface="Times New Roman" panose="02020603050405020304" pitchFamily="18" charset="0"/>
              </a:rPr>
              <a:t>doi</a:t>
            </a:r>
            <a:r>
              <a:rPr lang="en-US" sz="1400" dirty="0">
                <a:effectLst/>
                <a:latin typeface="Times New Roman" panose="02020603050405020304" pitchFamily="18" charset="0"/>
                <a:ea typeface="Times New Roman" panose="02020603050405020304" pitchFamily="18" charset="0"/>
              </a:rPr>
              <a:t>: 10.1109/TITB.2009.2034011.</a:t>
            </a:r>
          </a:p>
          <a:p>
            <a:pPr marL="342900" marR="0" lvl="0" indent="-342900" algn="just" hangingPunct="0">
              <a:spcBef>
                <a:spcPts val="0"/>
              </a:spcBef>
              <a:spcAft>
                <a:spcPts val="0"/>
              </a:spcAft>
              <a:buFont typeface="+mj-lt"/>
              <a:buAutoNum type="arabicPeriod"/>
              <a:tabLst>
                <a:tab pos="215900" algn="l"/>
              </a:tabLst>
            </a:pPr>
            <a:r>
              <a:rPr lang="en-US" sz="1400" dirty="0">
                <a:effectLst/>
                <a:latin typeface="Times New Roman" panose="02020603050405020304" pitchFamily="18" charset="0"/>
                <a:ea typeface="Times New Roman" panose="02020603050405020304" pitchFamily="18" charset="0"/>
              </a:rPr>
              <a:t>D. C. Mack, J. T. </a:t>
            </a:r>
            <a:r>
              <a:rPr lang="en-US" sz="1400" dirty="0" err="1">
                <a:effectLst/>
                <a:latin typeface="Times New Roman" panose="02020603050405020304" pitchFamily="18" charset="0"/>
                <a:ea typeface="Times New Roman" panose="02020603050405020304" pitchFamily="18" charset="0"/>
              </a:rPr>
              <a:t>Patrie</a:t>
            </a:r>
            <a:r>
              <a:rPr lang="en-US" sz="1400" dirty="0">
                <a:effectLst/>
                <a:latin typeface="Times New Roman" panose="02020603050405020304" pitchFamily="18" charset="0"/>
                <a:ea typeface="Times New Roman" panose="02020603050405020304" pitchFamily="18" charset="0"/>
              </a:rPr>
              <a:t>, P. M. </a:t>
            </a:r>
            <a:r>
              <a:rPr lang="en-US" sz="1400" dirty="0" err="1">
                <a:effectLst/>
                <a:latin typeface="Times New Roman" panose="02020603050405020304" pitchFamily="18" charset="0"/>
                <a:ea typeface="Times New Roman" panose="02020603050405020304" pitchFamily="18" charset="0"/>
              </a:rPr>
              <a:t>Suratt</a:t>
            </a:r>
            <a:r>
              <a:rPr lang="en-US" sz="1400" dirty="0">
                <a:effectLst/>
                <a:latin typeface="Times New Roman" panose="02020603050405020304" pitchFamily="18" charset="0"/>
                <a:ea typeface="Times New Roman" panose="02020603050405020304" pitchFamily="18" charset="0"/>
              </a:rPr>
              <a:t>, R. A. Felder, and M. </a:t>
            </a:r>
            <a:r>
              <a:rPr lang="en-US" sz="1400" dirty="0" err="1">
                <a:effectLst/>
                <a:latin typeface="Times New Roman" panose="02020603050405020304" pitchFamily="18" charset="0"/>
                <a:ea typeface="Times New Roman" panose="02020603050405020304" pitchFamily="18" charset="0"/>
              </a:rPr>
              <a:t>Alwan</a:t>
            </a:r>
            <a:r>
              <a:rPr lang="en-US" sz="1400" dirty="0">
                <a:effectLst/>
                <a:latin typeface="Times New Roman" panose="02020603050405020304" pitchFamily="18" charset="0"/>
                <a:ea typeface="Times New Roman" panose="02020603050405020304" pitchFamily="18" charset="0"/>
              </a:rPr>
              <a:t>, “Development and preliminary validation of heart rate and breathing rate detection using a passive, </a:t>
            </a:r>
            <a:r>
              <a:rPr lang="en-US" sz="1400" dirty="0" err="1">
                <a:effectLst/>
                <a:latin typeface="Times New Roman" panose="02020603050405020304" pitchFamily="18" charset="0"/>
                <a:ea typeface="Times New Roman" panose="02020603050405020304" pitchFamily="18" charset="0"/>
              </a:rPr>
              <a:t>ballistocardiography</a:t>
            </a:r>
            <a:r>
              <a:rPr lang="en-US" sz="1400" dirty="0">
                <a:effectLst/>
                <a:latin typeface="Times New Roman" panose="02020603050405020304" pitchFamily="18" charset="0"/>
                <a:ea typeface="Times New Roman" panose="02020603050405020304" pitchFamily="18" charset="0"/>
              </a:rPr>
              <a:t>-based sleep monitoring system,” </a:t>
            </a:r>
            <a:r>
              <a:rPr lang="en-US" sz="1400" i="1" dirty="0">
                <a:effectLst/>
                <a:latin typeface="Times New Roman" panose="02020603050405020304" pitchFamily="18" charset="0"/>
                <a:ea typeface="Times New Roman" panose="02020603050405020304" pitchFamily="18" charset="0"/>
              </a:rPr>
              <a:t>IEEE Transactions on Information Technology in Biomedicine</a:t>
            </a:r>
            <a:r>
              <a:rPr lang="en-US" sz="1400" dirty="0">
                <a:effectLst/>
                <a:latin typeface="Times New Roman" panose="02020603050405020304" pitchFamily="18" charset="0"/>
                <a:ea typeface="Times New Roman" panose="02020603050405020304" pitchFamily="18" charset="0"/>
              </a:rPr>
              <a:t>, vol. 13, no. 1, pp. 111–120, 2009, </a:t>
            </a:r>
            <a:r>
              <a:rPr lang="en-US" sz="1400" dirty="0" err="1">
                <a:effectLst/>
                <a:latin typeface="Times New Roman" panose="02020603050405020304" pitchFamily="18" charset="0"/>
                <a:ea typeface="Times New Roman" panose="02020603050405020304" pitchFamily="18" charset="0"/>
              </a:rPr>
              <a:t>doi</a:t>
            </a:r>
            <a:r>
              <a:rPr lang="en-US" sz="1400" dirty="0">
                <a:effectLst/>
                <a:latin typeface="Times New Roman" panose="02020603050405020304" pitchFamily="18" charset="0"/>
                <a:ea typeface="Times New Roman" panose="02020603050405020304" pitchFamily="18" charset="0"/>
              </a:rPr>
              <a:t>: 10.1109/TITB.2008.2007194.</a:t>
            </a:r>
          </a:p>
          <a:p>
            <a:pPr marL="342900" marR="0" lvl="0" indent="-342900" algn="just" hangingPunct="0">
              <a:spcBef>
                <a:spcPts val="0"/>
              </a:spcBef>
              <a:spcAft>
                <a:spcPts val="0"/>
              </a:spcAft>
              <a:buFont typeface="+mj-lt"/>
              <a:buAutoNum type="arabicPeriod"/>
              <a:tabLst>
                <a:tab pos="215900" algn="l"/>
              </a:tabLst>
            </a:pPr>
            <a:r>
              <a:rPr lang="en-US" sz="1400" dirty="0">
                <a:effectLst/>
                <a:latin typeface="Times New Roman" panose="02020603050405020304" pitchFamily="18" charset="0"/>
                <a:ea typeface="Times New Roman" panose="02020603050405020304" pitchFamily="18" charset="0"/>
              </a:rPr>
              <a:t>J. Shin, Y. Chee, and K. Park, “Long-term Sleep Monitoring System and Long-term Sleep Parameters using Unconstrained Method,” </a:t>
            </a:r>
            <a:r>
              <a:rPr lang="en-US" sz="1400" i="1" dirty="0">
                <a:effectLst/>
                <a:latin typeface="Times New Roman" panose="02020603050405020304" pitchFamily="18" charset="0"/>
                <a:ea typeface="Times New Roman" panose="02020603050405020304" pitchFamily="18" charset="0"/>
              </a:rPr>
              <a:t>IEEE</a:t>
            </a:r>
            <a:r>
              <a:rPr lang="en-US" sz="1400" dirty="0">
                <a:effectLst/>
                <a:latin typeface="Times New Roman" panose="02020603050405020304" pitchFamily="18" charset="0"/>
                <a:ea typeface="Times New Roman" panose="02020603050405020304" pitchFamily="18" charset="0"/>
              </a:rPr>
              <a:t>, 2018.</a:t>
            </a:r>
          </a:p>
          <a:p>
            <a:pPr marL="342900" marR="0" lvl="0" indent="-342900" algn="just" hangingPunct="0">
              <a:spcBef>
                <a:spcPts val="0"/>
              </a:spcBef>
              <a:spcAft>
                <a:spcPts val="0"/>
              </a:spcAft>
              <a:buFont typeface="+mj-lt"/>
              <a:buAutoNum type="arabicPeriod"/>
              <a:tabLst>
                <a:tab pos="215900" algn="l"/>
              </a:tabLst>
            </a:pPr>
            <a:r>
              <a:rPr lang="en-US" sz="1400" dirty="0">
                <a:effectLst/>
                <a:latin typeface="Times New Roman" panose="02020603050405020304" pitchFamily="18" charset="0"/>
                <a:ea typeface="Times New Roman" panose="02020603050405020304" pitchFamily="18" charset="0"/>
              </a:rPr>
              <a:t>M. De </a:t>
            </a:r>
            <a:r>
              <a:rPr lang="en-US" sz="1400" dirty="0" err="1">
                <a:effectLst/>
                <a:latin typeface="Times New Roman" panose="02020603050405020304" pitchFamily="18" charset="0"/>
                <a:ea typeface="Times New Roman" panose="02020603050405020304" pitchFamily="18" charset="0"/>
              </a:rPr>
              <a:t>Zambotti</a:t>
            </a:r>
            <a:r>
              <a:rPr lang="en-US" sz="1400" dirty="0">
                <a:effectLst/>
                <a:latin typeface="Times New Roman" panose="02020603050405020304" pitchFamily="18" charset="0"/>
                <a:ea typeface="Times New Roman" panose="02020603050405020304" pitchFamily="18" charset="0"/>
              </a:rPr>
              <a:t>, F. C. Baker, and I. M. Colrain, “Validation of sleep-tracking technology compared with polysomnography in adolescents,” </a:t>
            </a:r>
            <a:r>
              <a:rPr lang="en-US" sz="1400" i="1" dirty="0">
                <a:effectLst/>
                <a:latin typeface="Times New Roman" panose="02020603050405020304" pitchFamily="18" charset="0"/>
                <a:ea typeface="Times New Roman" panose="02020603050405020304" pitchFamily="18" charset="0"/>
              </a:rPr>
              <a:t>Sleep</a:t>
            </a:r>
            <a:r>
              <a:rPr lang="en-US" sz="1400" dirty="0">
                <a:effectLst/>
                <a:latin typeface="Times New Roman" panose="02020603050405020304" pitchFamily="18" charset="0"/>
                <a:ea typeface="Times New Roman" panose="02020603050405020304" pitchFamily="18" charset="0"/>
              </a:rPr>
              <a:t>, vol. 38, no. 9, pp. 1461–1468, Sep. 2015, </a:t>
            </a:r>
            <a:r>
              <a:rPr lang="en-US" sz="1400" dirty="0" err="1">
                <a:effectLst/>
                <a:latin typeface="Times New Roman" panose="02020603050405020304" pitchFamily="18" charset="0"/>
                <a:ea typeface="Times New Roman" panose="02020603050405020304" pitchFamily="18" charset="0"/>
              </a:rPr>
              <a:t>doi</a:t>
            </a:r>
            <a:r>
              <a:rPr lang="en-US" sz="1400" dirty="0">
                <a:effectLst/>
                <a:latin typeface="Times New Roman" panose="02020603050405020304" pitchFamily="18" charset="0"/>
                <a:ea typeface="Times New Roman" panose="02020603050405020304" pitchFamily="18" charset="0"/>
              </a:rPr>
              <a:t>: 10.5665/sleep.4990.</a:t>
            </a:r>
          </a:p>
        </p:txBody>
      </p:sp>
    </p:spTree>
    <p:extLst>
      <p:ext uri="{BB962C8B-B14F-4D97-AF65-F5344CB8AC3E}">
        <p14:creationId xmlns:p14="http://schemas.microsoft.com/office/powerpoint/2010/main" val="3835385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E307890-612D-3C0A-43D3-22D26943F8D2}"/>
              </a:ext>
            </a:extLst>
          </p:cNvPr>
          <p:cNvSpPr>
            <a:spLocks noGrp="1"/>
          </p:cNvSpPr>
          <p:nvPr>
            <p:ph type="dt" sz="half" idx="10"/>
          </p:nvPr>
        </p:nvSpPr>
        <p:spPr/>
        <p:txBody>
          <a:bodyPr/>
          <a:lstStyle/>
          <a:p>
            <a:fld id="{4B508565-060C-456C-8BFF-91FB81B28638}" type="datetime1">
              <a:rPr lang="en-IN" smtClean="0"/>
              <a:t>01/03/24</a:t>
            </a:fld>
            <a:endParaRPr lang="en-IN"/>
          </a:p>
        </p:txBody>
      </p:sp>
      <p:sp>
        <p:nvSpPr>
          <p:cNvPr id="5" name="Footer Placeholder 4">
            <a:extLst>
              <a:ext uri="{FF2B5EF4-FFF2-40B4-BE49-F238E27FC236}">
                <a16:creationId xmlns:a16="http://schemas.microsoft.com/office/drawing/2014/main" id="{407EB38F-1869-AB9E-06A9-A43F3FB7185E}"/>
              </a:ext>
            </a:extLst>
          </p:cNvPr>
          <p:cNvSpPr>
            <a:spLocks noGrp="1"/>
          </p:cNvSpPr>
          <p:nvPr>
            <p:ph type="ftr" sz="quarter" idx="11"/>
          </p:nvPr>
        </p:nvSpPr>
        <p:spPr/>
        <p:txBody>
          <a:bodyPr/>
          <a:lstStyle/>
          <a:p>
            <a:r>
              <a:rPr lang="en-GB"/>
              <a:t>ICTACS'23, DITE, AMITY UNIVERSITY, TASHKENT</a:t>
            </a:r>
            <a:endParaRPr lang="en-IN"/>
          </a:p>
        </p:txBody>
      </p:sp>
      <p:sp>
        <p:nvSpPr>
          <p:cNvPr id="6" name="Slide Number Placeholder 5">
            <a:extLst>
              <a:ext uri="{FF2B5EF4-FFF2-40B4-BE49-F238E27FC236}">
                <a16:creationId xmlns:a16="http://schemas.microsoft.com/office/drawing/2014/main" id="{DBA1B607-3DA0-F6DF-F618-97AE7573B142}"/>
              </a:ext>
            </a:extLst>
          </p:cNvPr>
          <p:cNvSpPr>
            <a:spLocks noGrp="1"/>
          </p:cNvSpPr>
          <p:nvPr>
            <p:ph type="sldNum" sz="quarter" idx="12"/>
          </p:nvPr>
        </p:nvSpPr>
        <p:spPr/>
        <p:txBody>
          <a:bodyPr/>
          <a:lstStyle/>
          <a:p>
            <a:fld id="{0074AAEA-AD82-44BE-92E0-5294F4A8EE73}" type="slidenum">
              <a:rPr lang="en-IN" smtClean="0"/>
              <a:t>12</a:t>
            </a:fld>
            <a:endParaRPr lang="en-IN"/>
          </a:p>
        </p:txBody>
      </p:sp>
      <p:sp>
        <p:nvSpPr>
          <p:cNvPr id="7" name="Title 1">
            <a:extLst>
              <a:ext uri="{FF2B5EF4-FFF2-40B4-BE49-F238E27FC236}">
                <a16:creationId xmlns:a16="http://schemas.microsoft.com/office/drawing/2014/main" id="{5CEDFC34-E52F-68EB-9E20-9D1EDD7FD9B8}"/>
              </a:ext>
            </a:extLst>
          </p:cNvPr>
          <p:cNvSpPr>
            <a:spLocks noGrp="1"/>
          </p:cNvSpPr>
          <p:nvPr>
            <p:ph type="title"/>
          </p:nvPr>
        </p:nvSpPr>
        <p:spPr>
          <a:xfrm>
            <a:off x="4314824" y="392853"/>
            <a:ext cx="5366657" cy="605524"/>
          </a:xfrm>
          <a:solidFill>
            <a:srgbClr val="FFFF00"/>
          </a:solidFill>
        </p:spPr>
        <p:txBody>
          <a:bodyPr>
            <a:normAutofit/>
          </a:bodyPr>
          <a:lstStyle/>
          <a:p>
            <a:pPr algn="ctr"/>
            <a:r>
              <a:rPr lang="en-IN" sz="3600" dirty="0">
                <a:solidFill>
                  <a:srgbClr val="002060"/>
                </a:solidFill>
                <a:latin typeface="Times New Roman" panose="02020603050405020304" pitchFamily="18" charset="0"/>
                <a:cs typeface="Times New Roman" panose="02020603050405020304" pitchFamily="18" charset="0"/>
              </a:rPr>
              <a:t>REFERENCES</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9" name="Slide Number Placeholder 6">
            <a:extLst>
              <a:ext uri="{FF2B5EF4-FFF2-40B4-BE49-F238E27FC236}">
                <a16:creationId xmlns:a16="http://schemas.microsoft.com/office/drawing/2014/main" id="{4DD84325-084D-ADD5-3C9E-1C7DB2B75E8B}"/>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74AAEA-AD82-44BE-92E0-5294F4A8EE73}" type="slidenum">
              <a:rPr lang="en-IN" smtClean="0"/>
              <a:pPr/>
              <a:t>12</a:t>
            </a:fld>
            <a:endParaRPr lang="en-IN" dirty="0"/>
          </a:p>
        </p:txBody>
      </p:sp>
      <p:cxnSp>
        <p:nvCxnSpPr>
          <p:cNvPr id="10" name="Straight Connector 9">
            <a:extLst>
              <a:ext uri="{FF2B5EF4-FFF2-40B4-BE49-F238E27FC236}">
                <a16:creationId xmlns:a16="http://schemas.microsoft.com/office/drawing/2014/main" id="{622E5B94-B306-63CF-727F-84B37B736E02}"/>
              </a:ext>
            </a:extLst>
          </p:cNvPr>
          <p:cNvCxnSpPr>
            <a:cxnSpLocks/>
          </p:cNvCxnSpPr>
          <p:nvPr/>
        </p:nvCxnSpPr>
        <p:spPr>
          <a:xfrm>
            <a:off x="627017" y="1254705"/>
            <a:ext cx="1125980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9E2F513-13FD-54FF-2D0F-93DBEE9BD065}"/>
              </a:ext>
            </a:extLst>
          </p:cNvPr>
          <p:cNvSpPr/>
          <p:nvPr/>
        </p:nvSpPr>
        <p:spPr>
          <a:xfrm>
            <a:off x="154745" y="136525"/>
            <a:ext cx="11830930" cy="6219826"/>
          </a:xfrm>
          <a:prstGeom prst="rect">
            <a:avLst/>
          </a:prstGeom>
          <a:noFill/>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2" name="Image 1">
            <a:extLst>
              <a:ext uri="{FF2B5EF4-FFF2-40B4-BE49-F238E27FC236}">
                <a16:creationId xmlns:a16="http://schemas.microsoft.com/office/drawing/2014/main" id="{C07A7D65-C69B-B2ED-7D76-8BFC6B3DDF7D}"/>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72427" y="403229"/>
            <a:ext cx="3818573" cy="659496"/>
          </a:xfrm>
          <a:prstGeom prst="rect">
            <a:avLst/>
          </a:prstGeom>
        </p:spPr>
      </p:pic>
      <p:pic>
        <p:nvPicPr>
          <p:cNvPr id="13" name="Picture 12">
            <a:extLst>
              <a:ext uri="{FF2B5EF4-FFF2-40B4-BE49-F238E27FC236}">
                <a16:creationId xmlns:a16="http://schemas.microsoft.com/office/drawing/2014/main" id="{D9CC9202-91A7-0A80-975E-9CCEA2E645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8508" y="229782"/>
            <a:ext cx="1308317" cy="958249"/>
          </a:xfrm>
          <a:prstGeom prst="rect">
            <a:avLst/>
          </a:prstGeom>
        </p:spPr>
      </p:pic>
      <p:sp>
        <p:nvSpPr>
          <p:cNvPr id="16" name="TextBox 15">
            <a:extLst>
              <a:ext uri="{FF2B5EF4-FFF2-40B4-BE49-F238E27FC236}">
                <a16:creationId xmlns:a16="http://schemas.microsoft.com/office/drawing/2014/main" id="{F97AC76B-AB3C-44B2-3DB1-8B3988A3388D}"/>
              </a:ext>
            </a:extLst>
          </p:cNvPr>
          <p:cNvSpPr txBox="1"/>
          <p:nvPr/>
        </p:nvSpPr>
        <p:spPr>
          <a:xfrm>
            <a:off x="229960" y="1385313"/>
            <a:ext cx="11680500" cy="4832092"/>
          </a:xfrm>
          <a:prstGeom prst="rect">
            <a:avLst/>
          </a:prstGeom>
          <a:noFill/>
        </p:spPr>
        <p:txBody>
          <a:bodyPr wrap="square">
            <a:spAutoFit/>
          </a:bodyPr>
          <a:lstStyle/>
          <a:p>
            <a:pPr marL="342900" indent="-342900" algn="just" hangingPunct="0">
              <a:buClrTx/>
              <a:buSzPts val="1100"/>
              <a:buFont typeface="+mj-lt"/>
              <a:buAutoNum type="arabicPeriod" startAt="11"/>
              <a:tabLst>
                <a:tab pos="215900" algn="l"/>
              </a:tabLst>
            </a:pPr>
            <a:r>
              <a:rPr lang="en-US" sz="1400" dirty="0">
                <a:latin typeface="Times New Roman" panose="02020603050405020304" pitchFamily="18" charset="0"/>
              </a:rPr>
              <a:t>Z. Liang and B. </a:t>
            </a:r>
            <a:r>
              <a:rPr lang="en-US" sz="1400" dirty="0" err="1">
                <a:latin typeface="Times New Roman" panose="02020603050405020304" pitchFamily="18" charset="0"/>
              </a:rPr>
              <a:t>Ploderer</a:t>
            </a:r>
            <a:r>
              <a:rPr lang="en-US" sz="1400" dirty="0">
                <a:latin typeface="Times New Roman" panose="02020603050405020304" pitchFamily="18" charset="0"/>
              </a:rPr>
              <a:t>, “Sleep tracking in the real world: A qualitative study into barriers for improving sleep,” in Proceedings of the 28th Australian Computer-Human Interaction Conference, </a:t>
            </a:r>
            <a:r>
              <a:rPr lang="en-US" sz="1400" dirty="0" err="1">
                <a:latin typeface="Times New Roman" panose="02020603050405020304" pitchFamily="18" charset="0"/>
              </a:rPr>
              <a:t>OzCHI</a:t>
            </a:r>
            <a:r>
              <a:rPr lang="en-US" sz="1400" dirty="0">
                <a:latin typeface="Times New Roman" panose="02020603050405020304" pitchFamily="18" charset="0"/>
              </a:rPr>
              <a:t> 2016, Association for Computing Machinery, Inc, Nov. 2016, pp. 537–541. </a:t>
            </a:r>
            <a:r>
              <a:rPr lang="en-US" sz="1400" dirty="0" err="1">
                <a:latin typeface="Times New Roman" panose="02020603050405020304" pitchFamily="18" charset="0"/>
              </a:rPr>
              <a:t>doi</a:t>
            </a:r>
            <a:r>
              <a:rPr lang="en-US" sz="1400" dirty="0">
                <a:latin typeface="Times New Roman" panose="02020603050405020304" pitchFamily="18" charset="0"/>
              </a:rPr>
              <a:t>: 10.1145/3010915.3010988.</a:t>
            </a:r>
          </a:p>
          <a:p>
            <a:pPr marL="342900" indent="-342900" algn="just" hangingPunct="0">
              <a:buFont typeface="+mj-lt"/>
              <a:buAutoNum type="arabicPeriod" startAt="11"/>
              <a:tabLst>
                <a:tab pos="215900" algn="l"/>
              </a:tabLst>
            </a:pPr>
            <a:r>
              <a:rPr lang="en-US" sz="1400" dirty="0">
                <a:latin typeface="Times New Roman" panose="02020603050405020304" pitchFamily="18" charset="0"/>
              </a:rPr>
              <a:t>M. W. Driller et al., “</a:t>
            </a:r>
            <a:r>
              <a:rPr lang="en-US" sz="1400" dirty="0" err="1">
                <a:latin typeface="Times New Roman" panose="02020603050405020304" pitchFamily="18" charset="0"/>
              </a:rPr>
              <a:t>Pyjamas</a:t>
            </a:r>
            <a:r>
              <a:rPr lang="en-US" sz="1400" dirty="0">
                <a:latin typeface="Times New Roman" panose="02020603050405020304" pitchFamily="18" charset="0"/>
              </a:rPr>
              <a:t>, Polysomnography and Professional Athletes: The Role of Sleep Tracking Technology in Sport,” Sports, vol. 11, no. 1. MDPI, Jan. 01, 2023. </a:t>
            </a:r>
            <a:r>
              <a:rPr lang="en-US" sz="1400" dirty="0" err="1">
                <a:latin typeface="Times New Roman" panose="02020603050405020304" pitchFamily="18" charset="0"/>
              </a:rPr>
              <a:t>doi</a:t>
            </a:r>
            <a:r>
              <a:rPr lang="en-US" sz="1400" dirty="0">
                <a:latin typeface="Times New Roman" panose="02020603050405020304" pitchFamily="18" charset="0"/>
              </a:rPr>
              <a:t>: 10.3390/sports11010014.</a:t>
            </a:r>
          </a:p>
          <a:p>
            <a:pPr marL="342900" indent="-342900" algn="just" hangingPunct="0">
              <a:buFont typeface="+mj-lt"/>
              <a:buAutoNum type="arabicPeriod" startAt="11"/>
              <a:tabLst>
                <a:tab pos="215900" algn="l"/>
              </a:tabLst>
            </a:pPr>
            <a:r>
              <a:rPr lang="en-US" sz="1400" dirty="0">
                <a:latin typeface="Times New Roman" panose="02020603050405020304" pitchFamily="18" charset="0"/>
              </a:rPr>
              <a:t>E. </a:t>
            </a:r>
            <a:r>
              <a:rPr lang="en-US" sz="1400" dirty="0" err="1">
                <a:latin typeface="Times New Roman" panose="02020603050405020304" pitchFamily="18" charset="0"/>
              </a:rPr>
              <a:t>Kuosmanen</a:t>
            </a:r>
            <a:r>
              <a:rPr lang="en-US" sz="1400" dirty="0">
                <a:latin typeface="Times New Roman" panose="02020603050405020304" pitchFamily="18" charset="0"/>
              </a:rPr>
              <a:t>, “How Does Sleep Tracking Influence Your Life? Experiences from a Longitudinal Field Study with a Wearable Ring.” [Online]. Available: https://www.withings.com/mx/en/sleep</a:t>
            </a:r>
          </a:p>
          <a:p>
            <a:pPr marL="342900" indent="-342900" algn="just" hangingPunct="0">
              <a:buFont typeface="+mj-lt"/>
              <a:buAutoNum type="arabicPeriod" startAt="11"/>
              <a:tabLst>
                <a:tab pos="215900" algn="l"/>
              </a:tabLst>
            </a:pPr>
            <a:r>
              <a:rPr lang="en-US" sz="1400" dirty="0">
                <a:latin typeface="Times New Roman" panose="02020603050405020304" pitchFamily="18" charset="0"/>
              </a:rPr>
              <a:t>G. Chen, Institute of Electrical and Electronics Engineers. Beijing Section. Reliability Society Chapter, and Institute of Electrical and Electronics Engineers, 2019 2nd International Conference on Safety Produce Informatization (IICSPI) : proceedings : Chongqing, China, November 28-30, 2019. </a:t>
            </a:r>
          </a:p>
          <a:p>
            <a:pPr marL="342900" indent="-342900" algn="just" hangingPunct="0">
              <a:buFont typeface="+mj-lt"/>
              <a:buAutoNum type="arabicPeriod" startAt="11"/>
              <a:tabLst>
                <a:tab pos="215900" algn="l"/>
              </a:tabLst>
            </a:pPr>
            <a:r>
              <a:rPr lang="en-US" sz="1400" dirty="0">
                <a:latin typeface="Times New Roman" panose="02020603050405020304" pitchFamily="18" charset="0"/>
              </a:rPr>
              <a:t>2020 IEEE 91st Vehicular Technology Conference (VTC Spring) : proceedings : Antwerp, Belgium, 25-28 May 2020. </a:t>
            </a:r>
          </a:p>
          <a:p>
            <a:pPr marL="342900" indent="-342900" algn="just" hangingPunct="0">
              <a:buFont typeface="+mj-lt"/>
              <a:buAutoNum type="arabicPeriod" startAt="11"/>
              <a:tabLst>
                <a:tab pos="215900" algn="l"/>
              </a:tabLst>
            </a:pPr>
            <a:r>
              <a:rPr lang="en-US" sz="1400" dirty="0">
                <a:latin typeface="Times New Roman" panose="02020603050405020304" pitchFamily="18" charset="0"/>
              </a:rPr>
              <a:t>IEEE Poland Section and Institute of Electrical and Electronics Engineers, 7th IEEE International Conference on Cognitive </a:t>
            </a:r>
            <a:r>
              <a:rPr lang="en-US" sz="1400" dirty="0" err="1">
                <a:latin typeface="Times New Roman" panose="02020603050405020304" pitchFamily="18" charset="0"/>
              </a:rPr>
              <a:t>Infocommunications</a:t>
            </a:r>
            <a:r>
              <a:rPr lang="en-US" sz="1400" dirty="0">
                <a:latin typeface="Times New Roman" panose="02020603050405020304" pitchFamily="18" charset="0"/>
              </a:rPr>
              <a:t> : </a:t>
            </a:r>
            <a:r>
              <a:rPr lang="en-US" sz="1400" dirty="0" err="1">
                <a:latin typeface="Times New Roman" panose="02020603050405020304" pitchFamily="18" charset="0"/>
              </a:rPr>
              <a:t>CogInfoCom</a:t>
            </a:r>
            <a:r>
              <a:rPr lang="en-US" sz="1400" dirty="0">
                <a:latin typeface="Times New Roman" panose="02020603050405020304" pitchFamily="18" charset="0"/>
              </a:rPr>
              <a:t> 2016 : proceedings : October 16-18, 2016, </a:t>
            </a:r>
            <a:r>
              <a:rPr lang="en-US" sz="1400" dirty="0" err="1">
                <a:latin typeface="Times New Roman" panose="02020603050405020304" pitchFamily="18" charset="0"/>
              </a:rPr>
              <a:t>Wrocław</a:t>
            </a:r>
            <a:r>
              <a:rPr lang="en-US" sz="1400" dirty="0">
                <a:latin typeface="Times New Roman" panose="02020603050405020304" pitchFamily="18" charset="0"/>
              </a:rPr>
              <a:t>. Poland. </a:t>
            </a:r>
          </a:p>
          <a:p>
            <a:pPr marL="342900" indent="-342900" algn="just" hangingPunct="0">
              <a:buFont typeface="+mj-lt"/>
              <a:buAutoNum type="arabicPeriod" startAt="11"/>
              <a:tabLst>
                <a:tab pos="215900" algn="l"/>
              </a:tabLst>
            </a:pPr>
            <a:r>
              <a:rPr lang="en-US" sz="1400" dirty="0">
                <a:latin typeface="Times New Roman" panose="02020603050405020304" pitchFamily="18" charset="0"/>
              </a:rPr>
              <a:t>V. Ibáñez, J. Silva, and O. Cauli, “A survey on sleep assessment methods,” </a:t>
            </a:r>
            <a:r>
              <a:rPr lang="en-US" sz="1400" dirty="0" err="1">
                <a:latin typeface="Times New Roman" panose="02020603050405020304" pitchFamily="18" charset="0"/>
              </a:rPr>
              <a:t>PeerJ</a:t>
            </a:r>
            <a:r>
              <a:rPr lang="en-US" sz="1400" dirty="0">
                <a:latin typeface="Times New Roman" panose="02020603050405020304" pitchFamily="18" charset="0"/>
              </a:rPr>
              <a:t>, vol. 2018, no. 5, 2018, </a:t>
            </a:r>
            <a:r>
              <a:rPr lang="en-US" sz="1400" dirty="0" err="1">
                <a:latin typeface="Times New Roman" panose="02020603050405020304" pitchFamily="18" charset="0"/>
              </a:rPr>
              <a:t>doi</a:t>
            </a:r>
            <a:r>
              <a:rPr lang="en-US" sz="1400" dirty="0">
                <a:latin typeface="Times New Roman" panose="02020603050405020304" pitchFamily="18" charset="0"/>
              </a:rPr>
              <a:t>: 10.7717/peerj.4849.</a:t>
            </a:r>
          </a:p>
          <a:p>
            <a:pPr marL="342900" indent="-342900" algn="just" hangingPunct="0">
              <a:buFont typeface="+mj-lt"/>
              <a:buAutoNum type="arabicPeriod" startAt="11"/>
              <a:tabLst>
                <a:tab pos="215900" algn="l"/>
              </a:tabLst>
            </a:pPr>
            <a:r>
              <a:rPr lang="en-US" sz="1400" dirty="0">
                <a:latin typeface="Times New Roman" panose="02020603050405020304" pitchFamily="18" charset="0"/>
              </a:rPr>
              <a:t>A. </a:t>
            </a:r>
            <a:r>
              <a:rPr lang="en-US" sz="1400" dirty="0" err="1">
                <a:latin typeface="Times New Roman" panose="02020603050405020304" pitchFamily="18" charset="0"/>
              </a:rPr>
              <a:t>Biajar</a:t>
            </a:r>
            <a:r>
              <a:rPr lang="en-US" sz="1400" dirty="0">
                <a:latin typeface="Times New Roman" panose="02020603050405020304" pitchFamily="18" charset="0"/>
              </a:rPr>
              <a:t>, T. </a:t>
            </a:r>
            <a:r>
              <a:rPr lang="en-US" sz="1400" dirty="0" err="1">
                <a:latin typeface="Times New Roman" panose="02020603050405020304" pitchFamily="18" charset="0"/>
              </a:rPr>
              <a:t>Mollayeva</a:t>
            </a:r>
            <a:r>
              <a:rPr lang="en-US" sz="1400" dirty="0">
                <a:latin typeface="Times New Roman" panose="02020603050405020304" pitchFamily="18" charset="0"/>
              </a:rPr>
              <a:t>, S. Sokoloff, and A. </a:t>
            </a:r>
            <a:r>
              <a:rPr lang="en-US" sz="1400" dirty="0" err="1">
                <a:latin typeface="Times New Roman" panose="02020603050405020304" pitchFamily="18" charset="0"/>
              </a:rPr>
              <a:t>Colantonio</a:t>
            </a:r>
            <a:r>
              <a:rPr lang="en-US" sz="1400" dirty="0">
                <a:latin typeface="Times New Roman" panose="02020603050405020304" pitchFamily="18" charset="0"/>
              </a:rPr>
              <a:t>, “Assistive technology to enable sleep function in patients with acquired brain injury: Issues and opportunities,” British Journal of Occupational Therapy, vol. 80, no. 4. SAGE Publications Inc., pp. 225–249, Apr. 01, 2017. </a:t>
            </a:r>
            <a:r>
              <a:rPr lang="en-US" sz="1400" dirty="0" err="1">
                <a:latin typeface="Times New Roman" panose="02020603050405020304" pitchFamily="18" charset="0"/>
              </a:rPr>
              <a:t>doi</a:t>
            </a:r>
            <a:r>
              <a:rPr lang="en-US" sz="1400" dirty="0">
                <a:latin typeface="Times New Roman" panose="02020603050405020304" pitchFamily="18" charset="0"/>
              </a:rPr>
              <a:t>: 10.1177/0308022616688017.</a:t>
            </a:r>
          </a:p>
          <a:p>
            <a:pPr marL="342900" indent="-342900" algn="just" hangingPunct="0">
              <a:buFont typeface="+mj-lt"/>
              <a:buAutoNum type="arabicPeriod" startAt="11"/>
              <a:tabLst>
                <a:tab pos="215900" algn="l"/>
              </a:tabLst>
            </a:pPr>
            <a:r>
              <a:rPr lang="en-US" sz="1400" dirty="0">
                <a:latin typeface="Times New Roman" panose="02020603050405020304" pitchFamily="18" charset="0"/>
              </a:rPr>
              <a:t>V. </a:t>
            </a:r>
            <a:r>
              <a:rPr lang="en-US" sz="1400" dirty="0" err="1">
                <a:latin typeface="Times New Roman" panose="02020603050405020304" pitchFamily="18" charset="0"/>
              </a:rPr>
              <a:t>Metsis</a:t>
            </a:r>
            <a:r>
              <a:rPr lang="en-US" sz="1400" dirty="0">
                <a:latin typeface="Times New Roman" panose="02020603050405020304" pitchFamily="18" charset="0"/>
              </a:rPr>
              <a:t>, D. </a:t>
            </a:r>
            <a:r>
              <a:rPr lang="en-US" sz="1400" dirty="0" err="1">
                <a:latin typeface="Times New Roman" panose="02020603050405020304" pitchFamily="18" charset="0"/>
              </a:rPr>
              <a:t>Kosmopoulos</a:t>
            </a:r>
            <a:r>
              <a:rPr lang="en-US" sz="1400" dirty="0">
                <a:latin typeface="Times New Roman" panose="02020603050405020304" pitchFamily="18" charset="0"/>
              </a:rPr>
              <a:t>, V. </a:t>
            </a:r>
            <a:r>
              <a:rPr lang="en-US" sz="1400" dirty="0" err="1">
                <a:latin typeface="Times New Roman" panose="02020603050405020304" pitchFamily="18" charset="0"/>
              </a:rPr>
              <a:t>Athitsos</a:t>
            </a:r>
            <a:r>
              <a:rPr lang="en-US" sz="1400" dirty="0">
                <a:latin typeface="Times New Roman" panose="02020603050405020304" pitchFamily="18" charset="0"/>
              </a:rPr>
              <a:t>, and F. </a:t>
            </a:r>
            <a:r>
              <a:rPr lang="en-US" sz="1400" dirty="0" err="1">
                <a:latin typeface="Times New Roman" panose="02020603050405020304" pitchFamily="18" charset="0"/>
              </a:rPr>
              <a:t>Makedon</a:t>
            </a:r>
            <a:r>
              <a:rPr lang="en-US" sz="1400" dirty="0">
                <a:latin typeface="Times New Roman" panose="02020603050405020304" pitchFamily="18" charset="0"/>
              </a:rPr>
              <a:t>, “Non-invasive analysis of sleep patterns via multimodal sensor input,” in Personal and Ubiquitous Computing, Springer London, Jan. 2014, pp. 19–26. </a:t>
            </a:r>
            <a:r>
              <a:rPr lang="en-US" sz="1400" dirty="0" err="1">
                <a:latin typeface="Times New Roman" panose="02020603050405020304" pitchFamily="18" charset="0"/>
              </a:rPr>
              <a:t>doi</a:t>
            </a:r>
            <a:r>
              <a:rPr lang="en-US" sz="1400" dirty="0">
                <a:latin typeface="Times New Roman" panose="02020603050405020304" pitchFamily="18" charset="0"/>
              </a:rPr>
              <a:t>: 10.1007/s00779-012-0623-1.</a:t>
            </a:r>
          </a:p>
          <a:p>
            <a:pPr marL="342900" indent="-342900" algn="just" hangingPunct="0">
              <a:buFont typeface="+mj-lt"/>
              <a:buAutoNum type="arabicPeriod" startAt="11"/>
              <a:tabLst>
                <a:tab pos="215900" algn="l"/>
              </a:tabLst>
            </a:pPr>
            <a:r>
              <a:rPr lang="en-US" sz="1400" dirty="0">
                <a:latin typeface="Times New Roman" panose="02020603050405020304" pitchFamily="18" charset="0"/>
              </a:rPr>
              <a:t>X. K. Lee et al., “Validation of a consumer sleep wearable device with actigraphy and polysomnography in adolescents across sleep opportunity manipulations,” Journal of Clinical Sleep Medicine, vol. 15, no. 9, pp. 1337–1346, Sep. 2019, </a:t>
            </a:r>
            <a:r>
              <a:rPr lang="en-US" sz="1400" dirty="0" err="1">
                <a:latin typeface="Times New Roman" panose="02020603050405020304" pitchFamily="18" charset="0"/>
              </a:rPr>
              <a:t>doi</a:t>
            </a:r>
            <a:r>
              <a:rPr lang="en-US" sz="1400" dirty="0">
                <a:latin typeface="Times New Roman" panose="02020603050405020304" pitchFamily="18" charset="0"/>
              </a:rPr>
              <a:t>: 10.5664/jcsm.7932.</a:t>
            </a:r>
          </a:p>
          <a:p>
            <a:pPr marL="342900" indent="-342900" algn="just" hangingPunct="0">
              <a:buFont typeface="+mj-lt"/>
              <a:buAutoNum type="arabicPeriod" startAt="11"/>
              <a:tabLst>
                <a:tab pos="215900" algn="l"/>
              </a:tabLst>
            </a:pPr>
            <a:r>
              <a:rPr lang="en-US" sz="1400" dirty="0">
                <a:latin typeface="Times New Roman" panose="02020603050405020304" pitchFamily="18" charset="0"/>
              </a:rPr>
              <a:t>E. </a:t>
            </a:r>
            <a:r>
              <a:rPr lang="en-US" sz="1400" dirty="0" err="1">
                <a:latin typeface="Times New Roman" panose="02020603050405020304" pitchFamily="18" charset="0"/>
              </a:rPr>
              <a:t>Tobaldini</a:t>
            </a:r>
            <a:r>
              <a:rPr lang="en-US" sz="1400" dirty="0">
                <a:latin typeface="Times New Roman" panose="02020603050405020304" pitchFamily="18" charset="0"/>
              </a:rPr>
              <a:t>, L. Nobili, S. Strada, K. R. </a:t>
            </a:r>
            <a:r>
              <a:rPr lang="en-US" sz="1400" dirty="0" err="1">
                <a:latin typeface="Times New Roman" panose="02020603050405020304" pitchFamily="18" charset="0"/>
              </a:rPr>
              <a:t>Casali</a:t>
            </a:r>
            <a:r>
              <a:rPr lang="en-US" sz="1400" dirty="0">
                <a:latin typeface="Times New Roman" panose="02020603050405020304" pitchFamily="18" charset="0"/>
              </a:rPr>
              <a:t>, A. </a:t>
            </a:r>
            <a:r>
              <a:rPr lang="en-US" sz="1400" dirty="0" err="1">
                <a:latin typeface="Times New Roman" panose="02020603050405020304" pitchFamily="18" charset="0"/>
              </a:rPr>
              <a:t>Braghiroli</a:t>
            </a:r>
            <a:r>
              <a:rPr lang="en-US" sz="1400" dirty="0">
                <a:latin typeface="Times New Roman" panose="02020603050405020304" pitchFamily="18" charset="0"/>
              </a:rPr>
              <a:t>, and N. Montano, “Heart rate variability in normal and pathological sleep,” Front </a:t>
            </a:r>
            <a:r>
              <a:rPr lang="en-US" sz="1400" dirty="0" err="1">
                <a:latin typeface="Times New Roman" panose="02020603050405020304" pitchFamily="18" charset="0"/>
              </a:rPr>
              <a:t>Physiol</a:t>
            </a:r>
            <a:r>
              <a:rPr lang="en-US" sz="1400" dirty="0">
                <a:latin typeface="Times New Roman" panose="02020603050405020304" pitchFamily="18" charset="0"/>
              </a:rPr>
              <a:t>, vol. 4, pp. 1–11, Oct. 2013, </a:t>
            </a:r>
            <a:r>
              <a:rPr lang="en-US" sz="1400" dirty="0" err="1">
                <a:latin typeface="Times New Roman" panose="02020603050405020304" pitchFamily="18" charset="0"/>
              </a:rPr>
              <a:t>doi</a:t>
            </a:r>
            <a:r>
              <a:rPr lang="en-US" sz="1400" dirty="0">
                <a:latin typeface="Times New Roman" panose="02020603050405020304" pitchFamily="18" charset="0"/>
              </a:rPr>
              <a:t>: 10.3389/fphys.2013.00294.</a:t>
            </a:r>
          </a:p>
        </p:txBody>
      </p:sp>
    </p:spTree>
    <p:extLst>
      <p:ext uri="{BB962C8B-B14F-4D97-AF65-F5344CB8AC3E}">
        <p14:creationId xmlns:p14="http://schemas.microsoft.com/office/powerpoint/2010/main" val="4105236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877B1-D6A5-2F1E-B149-B5E54EC1B9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2199CC-F915-79CB-23CC-3051BD097D68}"/>
              </a:ext>
            </a:extLst>
          </p:cNvPr>
          <p:cNvSpPr>
            <a:spLocks noGrp="1"/>
          </p:cNvSpPr>
          <p:nvPr>
            <p:ph type="ctrTitle"/>
          </p:nvPr>
        </p:nvSpPr>
        <p:spPr>
          <a:xfrm>
            <a:off x="766041" y="2946211"/>
            <a:ext cx="10781211" cy="2384737"/>
          </a:xfrm>
        </p:spPr>
        <p:txBody>
          <a:bodyPr>
            <a:normAutofit fontScale="90000"/>
          </a:bodyPr>
          <a:lstStyle/>
          <a:p>
            <a:pPr algn="ctr"/>
            <a:r>
              <a:rPr lang="en-IN" sz="4800" i="1" dirty="0">
                <a:solidFill>
                  <a:srgbClr val="FF0000"/>
                </a:solidFill>
                <a:latin typeface="Bookman Old Style" panose="02050604050505020204" pitchFamily="18" charset="0"/>
              </a:rPr>
              <a:t>Thank You</a:t>
            </a:r>
            <a:br>
              <a:rPr lang="en-IN" sz="4800" i="1" dirty="0">
                <a:solidFill>
                  <a:srgbClr val="FF0000"/>
                </a:solidFill>
                <a:latin typeface="Bookman Old Style" panose="02050604050505020204" pitchFamily="18" charset="0"/>
              </a:rPr>
            </a:br>
            <a:br>
              <a:rPr lang="en-IN" sz="2800" i="1" dirty="0">
                <a:solidFill>
                  <a:srgbClr val="FF0000"/>
                </a:solidFill>
                <a:latin typeface="Bookman Old Style" panose="02050604050505020204" pitchFamily="18" charset="0"/>
              </a:rPr>
            </a:br>
            <a:br>
              <a:rPr lang="en-IN" sz="3200" dirty="0">
                <a:solidFill>
                  <a:srgbClr val="FF0000"/>
                </a:solidFill>
                <a:latin typeface="Bookman Old Style" panose="02050604050505020204" pitchFamily="18" charset="0"/>
              </a:rPr>
            </a:br>
            <a:endParaRPr lang="en-IN" i="1" dirty="0">
              <a:latin typeface="Bookman Old Style" panose="02050604050505020204" pitchFamily="18" charset="0"/>
            </a:endParaRPr>
          </a:p>
        </p:txBody>
      </p:sp>
      <p:sp>
        <p:nvSpPr>
          <p:cNvPr id="3" name="Subtitle 2">
            <a:extLst>
              <a:ext uri="{FF2B5EF4-FFF2-40B4-BE49-F238E27FC236}">
                <a16:creationId xmlns:a16="http://schemas.microsoft.com/office/drawing/2014/main" id="{97EC39C1-1D65-9D22-B64A-D2BAB788E10F}"/>
              </a:ext>
            </a:extLst>
          </p:cNvPr>
          <p:cNvSpPr>
            <a:spLocks noGrp="1"/>
          </p:cNvSpPr>
          <p:nvPr>
            <p:ph type="subTitle" idx="1"/>
          </p:nvPr>
        </p:nvSpPr>
        <p:spPr>
          <a:xfrm>
            <a:off x="705393" y="5367729"/>
            <a:ext cx="10902508" cy="1074461"/>
          </a:xfrm>
        </p:spPr>
        <p:txBody>
          <a:bodyPr>
            <a:normAutofit/>
          </a:bodyPr>
          <a:lstStyle/>
          <a:p>
            <a:pPr algn="l"/>
            <a:endParaRPr lang="en-IN" sz="1800" b="1" dirty="0">
              <a:latin typeface="Arial Narrow" panose="020B0606020202030204" pitchFamily="34" charset="0"/>
            </a:endParaRPr>
          </a:p>
          <a:p>
            <a:pPr algn="l"/>
            <a:endParaRPr lang="en-IN" sz="1800" b="1" i="1" dirty="0">
              <a:latin typeface="Arial Narrow" panose="020B0606020202030204" pitchFamily="34" charset="0"/>
            </a:endParaRPr>
          </a:p>
          <a:p>
            <a:pPr algn="l"/>
            <a:endParaRPr lang="en-IN" i="1" dirty="0">
              <a:latin typeface="Arial Narrow" panose="020B0606020202030204" pitchFamily="34" charset="0"/>
            </a:endParaRPr>
          </a:p>
        </p:txBody>
      </p:sp>
      <p:cxnSp>
        <p:nvCxnSpPr>
          <p:cNvPr id="8" name="Straight Connector 7">
            <a:extLst>
              <a:ext uri="{FF2B5EF4-FFF2-40B4-BE49-F238E27FC236}">
                <a16:creationId xmlns:a16="http://schemas.microsoft.com/office/drawing/2014/main" id="{46D08969-286C-EDB9-65DA-C56228C6E484}"/>
              </a:ext>
            </a:extLst>
          </p:cNvPr>
          <p:cNvCxnSpPr>
            <a:cxnSpLocks/>
          </p:cNvCxnSpPr>
          <p:nvPr/>
        </p:nvCxnSpPr>
        <p:spPr>
          <a:xfrm>
            <a:off x="103573" y="1115522"/>
            <a:ext cx="11882101"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4614D5C-B8AE-949E-7C33-E424456A9C7D}"/>
              </a:ext>
            </a:extLst>
          </p:cNvPr>
          <p:cNvCxnSpPr>
            <a:cxnSpLocks/>
          </p:cNvCxnSpPr>
          <p:nvPr/>
        </p:nvCxnSpPr>
        <p:spPr>
          <a:xfrm>
            <a:off x="154949" y="5294166"/>
            <a:ext cx="11882101"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Image 1">
            <a:extLst>
              <a:ext uri="{FF2B5EF4-FFF2-40B4-BE49-F238E27FC236}">
                <a16:creationId xmlns:a16="http://schemas.microsoft.com/office/drawing/2014/main" id="{F2D75CD0-2853-1A79-CB72-B619E7925CD6}"/>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05752" y="172915"/>
            <a:ext cx="3818573" cy="659496"/>
          </a:xfrm>
          <a:prstGeom prst="rect">
            <a:avLst/>
          </a:prstGeom>
        </p:spPr>
      </p:pic>
      <p:pic>
        <p:nvPicPr>
          <p:cNvPr id="7" name="Picture 6">
            <a:extLst>
              <a:ext uri="{FF2B5EF4-FFF2-40B4-BE49-F238E27FC236}">
                <a16:creationId xmlns:a16="http://schemas.microsoft.com/office/drawing/2014/main" id="{EAFA00FA-5FA7-7459-5449-FD29863E9D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7930" y="78029"/>
            <a:ext cx="1308317" cy="958249"/>
          </a:xfrm>
          <a:prstGeom prst="rect">
            <a:avLst/>
          </a:prstGeom>
        </p:spPr>
      </p:pic>
    </p:spTree>
    <p:extLst>
      <p:ext uri="{BB962C8B-B14F-4D97-AF65-F5344CB8AC3E}">
        <p14:creationId xmlns:p14="http://schemas.microsoft.com/office/powerpoint/2010/main" val="2876885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4824" y="392853"/>
            <a:ext cx="5366657" cy="605524"/>
          </a:xfrm>
          <a:solidFill>
            <a:srgbClr val="FFFF00"/>
          </a:solidFill>
        </p:spPr>
        <p:txBody>
          <a:bodyPr/>
          <a:lstStyle/>
          <a:p>
            <a:pPr algn="ctr"/>
            <a:r>
              <a:rPr lang="en-IN" sz="3600" dirty="0">
                <a:solidFill>
                  <a:srgbClr val="002060"/>
                </a:solidFill>
                <a:latin typeface="Agency FB" panose="020B0503020202020204" pitchFamily="34" charset="0"/>
              </a:rPr>
              <a:t> </a:t>
            </a:r>
            <a:r>
              <a:rPr lang="en-IN" sz="3600" dirty="0">
                <a:solidFill>
                  <a:srgbClr val="002060"/>
                </a:solidFill>
                <a:latin typeface="Times New Roman" panose="02020603050405020304" pitchFamily="18" charset="0"/>
                <a:cs typeface="Times New Roman" panose="02020603050405020304" pitchFamily="18" charset="0"/>
              </a:rPr>
              <a:t>Contents</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596537" y="1850572"/>
            <a:ext cx="10998926" cy="3752724"/>
          </a:xfrm>
        </p:spPr>
        <p:txBody>
          <a:bodyPr>
            <a:normAutofit/>
          </a:bodyPr>
          <a:lstStyle/>
          <a:p>
            <a:r>
              <a:rPr lang="en-IN" sz="2400" dirty="0">
                <a:latin typeface="Times New Roman" panose="02020603050405020304" pitchFamily="18" charset="0"/>
                <a:ea typeface="Cambria" panose="02040503050406030204" pitchFamily="18" charset="0"/>
                <a:cs typeface="Times New Roman" panose="02020603050405020304" pitchFamily="18" charset="0"/>
              </a:rPr>
              <a:t>Abstract</a:t>
            </a:r>
          </a:p>
          <a:p>
            <a:r>
              <a:rPr lang="en-IN" sz="2400" dirty="0">
                <a:latin typeface="Times New Roman" panose="02020603050405020304" pitchFamily="18" charset="0"/>
                <a:ea typeface="Cambria" panose="02040503050406030204" pitchFamily="18" charset="0"/>
                <a:cs typeface="Times New Roman" panose="02020603050405020304" pitchFamily="18" charset="0"/>
              </a:rPr>
              <a:t>Introduction</a:t>
            </a:r>
          </a:p>
          <a:p>
            <a:r>
              <a:rPr lang="en-IN" sz="2400" dirty="0">
                <a:latin typeface="Times New Roman" panose="02020603050405020304" pitchFamily="18" charset="0"/>
                <a:ea typeface="Cambria" panose="02040503050406030204" pitchFamily="18" charset="0"/>
                <a:cs typeface="Times New Roman" panose="02020603050405020304" pitchFamily="18" charset="0"/>
              </a:rPr>
              <a:t>Problem Definition</a:t>
            </a:r>
          </a:p>
          <a:p>
            <a:r>
              <a:rPr lang="en-IN" sz="2400" dirty="0">
                <a:latin typeface="Times New Roman" panose="02020603050405020304" pitchFamily="18" charset="0"/>
                <a:ea typeface="Cambria" panose="02040503050406030204" pitchFamily="18" charset="0"/>
                <a:cs typeface="Times New Roman" panose="02020603050405020304" pitchFamily="18" charset="0"/>
              </a:rPr>
              <a:t>Literature Survey</a:t>
            </a:r>
          </a:p>
          <a:p>
            <a:r>
              <a:rPr lang="en-IN" sz="2400" dirty="0">
                <a:latin typeface="Times New Roman" panose="02020603050405020304" pitchFamily="18" charset="0"/>
                <a:ea typeface="Cambria" panose="02040503050406030204" pitchFamily="18" charset="0"/>
                <a:cs typeface="Times New Roman" panose="02020603050405020304" pitchFamily="18" charset="0"/>
              </a:rPr>
              <a:t>Proposed Architecture</a:t>
            </a:r>
          </a:p>
          <a:p>
            <a:r>
              <a:rPr lang="en-IN" sz="2400" dirty="0">
                <a:latin typeface="Times New Roman" panose="02020603050405020304" pitchFamily="18" charset="0"/>
                <a:ea typeface="Cambria" panose="02040503050406030204" pitchFamily="18" charset="0"/>
                <a:cs typeface="Times New Roman" panose="02020603050405020304" pitchFamily="18" charset="0"/>
              </a:rPr>
              <a:t>Results &amp; Discussion</a:t>
            </a:r>
          </a:p>
          <a:p>
            <a:r>
              <a:rPr lang="en-IN" sz="2400" dirty="0">
                <a:latin typeface="Times New Roman" panose="02020603050405020304" pitchFamily="18" charset="0"/>
                <a:ea typeface="Cambria" panose="02040503050406030204" pitchFamily="18" charset="0"/>
                <a:cs typeface="Times New Roman" panose="02020603050405020304" pitchFamily="18" charset="0"/>
              </a:rPr>
              <a:t>Conclusion</a:t>
            </a:r>
          </a:p>
          <a:p>
            <a:r>
              <a:rPr lang="en-IN" sz="2400" dirty="0">
                <a:latin typeface="Times New Roman" panose="02020603050405020304" pitchFamily="18" charset="0"/>
                <a:ea typeface="Cambria" panose="02040503050406030204" pitchFamily="18" charset="0"/>
                <a:cs typeface="Times New Roman" panose="02020603050405020304" pitchFamily="18" charset="0"/>
              </a:rPr>
              <a:t>References</a:t>
            </a:r>
          </a:p>
          <a:p>
            <a:endParaRPr lang="en-IN" sz="2400"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p:txBody>
      </p:sp>
      <p:sp>
        <p:nvSpPr>
          <p:cNvPr id="7" name="Slide Number Placeholder 6"/>
          <p:cNvSpPr>
            <a:spLocks noGrp="1"/>
          </p:cNvSpPr>
          <p:nvPr>
            <p:ph type="sldNum" sz="quarter" idx="12"/>
          </p:nvPr>
        </p:nvSpPr>
        <p:spPr/>
        <p:txBody>
          <a:bodyPr/>
          <a:lstStyle/>
          <a:p>
            <a:fld id="{0074AAEA-AD82-44BE-92E0-5294F4A8EE73}" type="slidenum">
              <a:rPr lang="en-IN" smtClean="0"/>
              <a:t>2</a:t>
            </a:fld>
            <a:endParaRPr lang="en-IN" dirty="0"/>
          </a:p>
        </p:txBody>
      </p:sp>
      <p:cxnSp>
        <p:nvCxnSpPr>
          <p:cNvPr id="9" name="Straight Connector 8"/>
          <p:cNvCxnSpPr>
            <a:cxnSpLocks/>
          </p:cNvCxnSpPr>
          <p:nvPr/>
        </p:nvCxnSpPr>
        <p:spPr>
          <a:xfrm>
            <a:off x="627017" y="1254705"/>
            <a:ext cx="1125980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70162DE5-3B0A-DA38-5878-7B59FBA402C6}"/>
              </a:ext>
            </a:extLst>
          </p:cNvPr>
          <p:cNvSpPr>
            <a:spLocks noGrp="1"/>
          </p:cNvSpPr>
          <p:nvPr>
            <p:ph type="ftr" sz="quarter" idx="11"/>
          </p:nvPr>
        </p:nvSpPr>
        <p:spPr/>
        <p:txBody>
          <a:bodyPr/>
          <a:lstStyle/>
          <a:p>
            <a:r>
              <a:rPr lang="en-GB" dirty="0"/>
              <a:t>ICADIE’24, JAIN (DEEMED-TO-BE UNIVERSITY), BANGALORE</a:t>
            </a:r>
            <a:endParaRPr lang="en-IN" dirty="0"/>
          </a:p>
        </p:txBody>
      </p:sp>
      <p:sp>
        <p:nvSpPr>
          <p:cNvPr id="4" name="Date Placeholder 3">
            <a:extLst>
              <a:ext uri="{FF2B5EF4-FFF2-40B4-BE49-F238E27FC236}">
                <a16:creationId xmlns:a16="http://schemas.microsoft.com/office/drawing/2014/main" id="{F266C963-5935-7648-9C23-90B7B3489F48}"/>
              </a:ext>
            </a:extLst>
          </p:cNvPr>
          <p:cNvSpPr>
            <a:spLocks noGrp="1"/>
          </p:cNvSpPr>
          <p:nvPr>
            <p:ph type="dt" sz="half" idx="10"/>
          </p:nvPr>
        </p:nvSpPr>
        <p:spPr/>
        <p:txBody>
          <a:bodyPr/>
          <a:lstStyle/>
          <a:p>
            <a:r>
              <a:rPr lang="en-IN" dirty="0"/>
              <a:t>07-09 March 2024</a:t>
            </a:r>
          </a:p>
        </p:txBody>
      </p:sp>
      <p:sp>
        <p:nvSpPr>
          <p:cNvPr id="11" name="Rectangle 10">
            <a:extLst>
              <a:ext uri="{FF2B5EF4-FFF2-40B4-BE49-F238E27FC236}">
                <a16:creationId xmlns:a16="http://schemas.microsoft.com/office/drawing/2014/main" id="{D9B3FF8B-5B3B-3B12-45E2-C7782C899CB3}"/>
              </a:ext>
            </a:extLst>
          </p:cNvPr>
          <p:cNvSpPr/>
          <p:nvPr/>
        </p:nvSpPr>
        <p:spPr>
          <a:xfrm>
            <a:off x="154745" y="136525"/>
            <a:ext cx="11830930" cy="6219826"/>
          </a:xfrm>
          <a:prstGeom prst="rect">
            <a:avLst/>
          </a:prstGeom>
          <a:noFill/>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 name="Image 1">
            <a:extLst>
              <a:ext uri="{FF2B5EF4-FFF2-40B4-BE49-F238E27FC236}">
                <a16:creationId xmlns:a16="http://schemas.microsoft.com/office/drawing/2014/main" id="{B669FF42-6A00-9ABB-C062-89160380C942}"/>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72427" y="403229"/>
            <a:ext cx="3818573" cy="659496"/>
          </a:xfrm>
          <a:prstGeom prst="rect">
            <a:avLst/>
          </a:prstGeom>
        </p:spPr>
      </p:pic>
      <p:pic>
        <p:nvPicPr>
          <p:cNvPr id="12" name="Picture 11">
            <a:extLst>
              <a:ext uri="{FF2B5EF4-FFF2-40B4-BE49-F238E27FC236}">
                <a16:creationId xmlns:a16="http://schemas.microsoft.com/office/drawing/2014/main" id="{8648F86C-62B9-8558-415A-C9FDAA80B8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8508" y="229782"/>
            <a:ext cx="1308317" cy="958249"/>
          </a:xfrm>
          <a:prstGeom prst="rect">
            <a:avLst/>
          </a:prstGeom>
        </p:spPr>
      </p:pic>
    </p:spTree>
    <p:extLst>
      <p:ext uri="{BB962C8B-B14F-4D97-AF65-F5344CB8AC3E}">
        <p14:creationId xmlns:p14="http://schemas.microsoft.com/office/powerpoint/2010/main" val="193828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F8F4D-8362-F0A4-0855-18C5591084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BCE168-B4BC-82C7-7117-BAB96BE7DE3B}"/>
              </a:ext>
            </a:extLst>
          </p:cNvPr>
          <p:cNvSpPr>
            <a:spLocks noGrp="1"/>
          </p:cNvSpPr>
          <p:nvPr>
            <p:ph type="title"/>
          </p:nvPr>
        </p:nvSpPr>
        <p:spPr>
          <a:xfrm>
            <a:off x="4314824" y="392853"/>
            <a:ext cx="5366657" cy="605524"/>
          </a:xfrm>
          <a:solidFill>
            <a:srgbClr val="FFFF00"/>
          </a:solidFill>
        </p:spPr>
        <p:txBody>
          <a:bodyPr/>
          <a:lstStyle/>
          <a:p>
            <a:pPr algn="ctr"/>
            <a:r>
              <a:rPr lang="en-IN" sz="3600" dirty="0">
                <a:solidFill>
                  <a:srgbClr val="002060"/>
                </a:solidFill>
                <a:latin typeface="Times New Roman" panose="02020603050405020304" pitchFamily="18" charset="0"/>
                <a:cs typeface="Times New Roman" panose="02020603050405020304" pitchFamily="18" charset="0"/>
              </a:rPr>
              <a:t>ABSTRACT</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6F092E6-3855-228C-FA25-7A8A17D3EE4F}"/>
              </a:ext>
            </a:extLst>
          </p:cNvPr>
          <p:cNvSpPr>
            <a:spLocks noGrp="1"/>
          </p:cNvSpPr>
          <p:nvPr>
            <p:ph idx="1"/>
          </p:nvPr>
        </p:nvSpPr>
        <p:spPr>
          <a:xfrm>
            <a:off x="596537" y="1426154"/>
            <a:ext cx="10998926" cy="5007429"/>
          </a:xfrm>
        </p:spPr>
        <p:txBody>
          <a:bodyPr>
            <a:normAutofit/>
          </a:bodyPr>
          <a:lstStyle/>
          <a:p>
            <a:pPr marL="0" indent="0">
              <a:buNone/>
            </a:pPr>
            <a:endParaRPr lang="en-IN" sz="2400"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p:txBody>
      </p:sp>
      <p:sp>
        <p:nvSpPr>
          <p:cNvPr id="7" name="Slide Number Placeholder 6">
            <a:extLst>
              <a:ext uri="{FF2B5EF4-FFF2-40B4-BE49-F238E27FC236}">
                <a16:creationId xmlns:a16="http://schemas.microsoft.com/office/drawing/2014/main" id="{BAB84D17-8C62-F6CC-02A3-B538A027DC91}"/>
              </a:ext>
            </a:extLst>
          </p:cNvPr>
          <p:cNvSpPr>
            <a:spLocks noGrp="1"/>
          </p:cNvSpPr>
          <p:nvPr>
            <p:ph type="sldNum" sz="quarter" idx="12"/>
          </p:nvPr>
        </p:nvSpPr>
        <p:spPr/>
        <p:txBody>
          <a:bodyPr/>
          <a:lstStyle/>
          <a:p>
            <a:fld id="{0074AAEA-AD82-44BE-92E0-5294F4A8EE73}" type="slidenum">
              <a:rPr lang="en-IN" smtClean="0"/>
              <a:t>3</a:t>
            </a:fld>
            <a:endParaRPr lang="en-IN" dirty="0"/>
          </a:p>
        </p:txBody>
      </p:sp>
      <p:cxnSp>
        <p:nvCxnSpPr>
          <p:cNvPr id="9" name="Straight Connector 8">
            <a:extLst>
              <a:ext uri="{FF2B5EF4-FFF2-40B4-BE49-F238E27FC236}">
                <a16:creationId xmlns:a16="http://schemas.microsoft.com/office/drawing/2014/main" id="{1F46A4D1-D267-16B3-942B-1F465AC0B705}"/>
              </a:ext>
            </a:extLst>
          </p:cNvPr>
          <p:cNvCxnSpPr>
            <a:cxnSpLocks/>
          </p:cNvCxnSpPr>
          <p:nvPr/>
        </p:nvCxnSpPr>
        <p:spPr>
          <a:xfrm>
            <a:off x="627017" y="1254705"/>
            <a:ext cx="1125980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7F97F73-6159-181C-3F03-754B9FDF6A4F}"/>
              </a:ext>
            </a:extLst>
          </p:cNvPr>
          <p:cNvSpPr/>
          <p:nvPr/>
        </p:nvSpPr>
        <p:spPr>
          <a:xfrm>
            <a:off x="154745" y="136525"/>
            <a:ext cx="11830930" cy="6219826"/>
          </a:xfrm>
          <a:prstGeom prst="rect">
            <a:avLst/>
          </a:prstGeom>
          <a:noFill/>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 name="Image 1">
            <a:extLst>
              <a:ext uri="{FF2B5EF4-FFF2-40B4-BE49-F238E27FC236}">
                <a16:creationId xmlns:a16="http://schemas.microsoft.com/office/drawing/2014/main" id="{D0AE149E-235C-5C03-3C8C-A1808AA5395A}"/>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72427" y="403229"/>
            <a:ext cx="3818573" cy="659496"/>
          </a:xfrm>
          <a:prstGeom prst="rect">
            <a:avLst/>
          </a:prstGeom>
        </p:spPr>
      </p:pic>
      <p:pic>
        <p:nvPicPr>
          <p:cNvPr id="12" name="Picture 11">
            <a:extLst>
              <a:ext uri="{FF2B5EF4-FFF2-40B4-BE49-F238E27FC236}">
                <a16:creationId xmlns:a16="http://schemas.microsoft.com/office/drawing/2014/main" id="{B1773F92-EB5A-3B8F-E4D2-BBDFB762A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8508" y="229782"/>
            <a:ext cx="1308317" cy="958249"/>
          </a:xfrm>
          <a:prstGeom prst="rect">
            <a:avLst/>
          </a:prstGeom>
        </p:spPr>
      </p:pic>
      <p:sp>
        <p:nvSpPr>
          <p:cNvPr id="6" name="Footer Placeholder 2">
            <a:extLst>
              <a:ext uri="{FF2B5EF4-FFF2-40B4-BE49-F238E27FC236}">
                <a16:creationId xmlns:a16="http://schemas.microsoft.com/office/drawing/2014/main" id="{F209AEAF-0950-0087-A4F6-E34B0E67C4D9}"/>
              </a:ext>
            </a:extLst>
          </p:cNvPr>
          <p:cNvSpPr>
            <a:spLocks noGrp="1"/>
          </p:cNvSpPr>
          <p:nvPr>
            <p:ph type="ftr" sz="quarter" idx="11"/>
          </p:nvPr>
        </p:nvSpPr>
        <p:spPr>
          <a:xfrm>
            <a:off x="4038600" y="6356350"/>
            <a:ext cx="4114800" cy="365125"/>
          </a:xfrm>
        </p:spPr>
        <p:txBody>
          <a:bodyPr/>
          <a:lstStyle/>
          <a:p>
            <a:r>
              <a:rPr lang="en-GB" dirty="0"/>
              <a:t>ICADIE’24, JAIN (DEEMED-TO-BE UNIVERSITY), BANGALORE</a:t>
            </a:r>
            <a:endParaRPr lang="en-IN" dirty="0"/>
          </a:p>
        </p:txBody>
      </p:sp>
      <p:sp>
        <p:nvSpPr>
          <p:cNvPr id="8" name="Date Placeholder 3">
            <a:extLst>
              <a:ext uri="{FF2B5EF4-FFF2-40B4-BE49-F238E27FC236}">
                <a16:creationId xmlns:a16="http://schemas.microsoft.com/office/drawing/2014/main" id="{E3544266-6708-C5B6-7F39-90DF792B39A6}"/>
              </a:ext>
            </a:extLst>
          </p:cNvPr>
          <p:cNvSpPr>
            <a:spLocks noGrp="1"/>
          </p:cNvSpPr>
          <p:nvPr>
            <p:ph type="dt" sz="half" idx="10"/>
          </p:nvPr>
        </p:nvSpPr>
        <p:spPr>
          <a:xfrm>
            <a:off x="838200" y="6356350"/>
            <a:ext cx="2743200" cy="365125"/>
          </a:xfrm>
        </p:spPr>
        <p:txBody>
          <a:bodyPr/>
          <a:lstStyle/>
          <a:p>
            <a:r>
              <a:rPr lang="en-IN" dirty="0"/>
              <a:t>07-09 March 2024</a:t>
            </a:r>
          </a:p>
        </p:txBody>
      </p:sp>
      <p:sp>
        <p:nvSpPr>
          <p:cNvPr id="13" name="TextBox 12">
            <a:extLst>
              <a:ext uri="{FF2B5EF4-FFF2-40B4-BE49-F238E27FC236}">
                <a16:creationId xmlns:a16="http://schemas.microsoft.com/office/drawing/2014/main" id="{E3E72322-3E15-B76C-3E2E-E9547F1C225E}"/>
              </a:ext>
            </a:extLst>
          </p:cNvPr>
          <p:cNvSpPr txBox="1"/>
          <p:nvPr/>
        </p:nvSpPr>
        <p:spPr>
          <a:xfrm>
            <a:off x="949520" y="1380011"/>
            <a:ext cx="10614802" cy="4618380"/>
          </a:xfrm>
          <a:prstGeom prst="rect">
            <a:avLst/>
          </a:prstGeom>
          <a:noFill/>
        </p:spPr>
        <p:txBody>
          <a:bodyPr wrap="square">
            <a:spAutoFit/>
          </a:bodyPr>
          <a:lstStyle/>
          <a:p>
            <a:pPr>
              <a:lnSpc>
                <a:spcPct val="150000"/>
              </a:lnSpc>
            </a:pPr>
            <a:r>
              <a:rPr lang="en-US" sz="1800" dirty="0">
                <a:effectLst/>
                <a:latin typeface="Times New Roman" panose="02020603050405020304" pitchFamily="18" charset="0"/>
                <a:ea typeface="Times New Roman" panose="02020603050405020304" pitchFamily="18" charset="0"/>
              </a:rPr>
              <a:t>Sleep is a crucial component of overall human health, and many people struggle to get enough high-quality sleep. To help individuals improve their sleep quality, we propose a sleep monitoring system that uses a smartwatch and machine learning algorithms. This system gathers data on different elements related to sleep such as duration, quality, and physiological factors, which are analyzed using Naive Bayes machine learning algorithms to provide personalized insights and recommendations for improving sleep. These recommendations could include adjustments to sleep schedules, changes to sleep hygiene practices, or dietary changes that can improve sleep. By providing personalized recommendations tailored to each individual's unique sleep patterns and physiological factors, this system has the potential to be a powerful tool for improving sleep quality and overall health. With the increasing popularity of wearable technology and the growing demand for personalized health solutions, a sleep monitoring system that uses a smartwatch and machine learning algorithms could be a valuable tool for improving sleep quality and overall well-being</a:t>
            </a:r>
            <a:endParaRPr lang="en-US" dirty="0"/>
          </a:p>
        </p:txBody>
      </p:sp>
    </p:spTree>
    <p:extLst>
      <p:ext uri="{BB962C8B-B14F-4D97-AF65-F5344CB8AC3E}">
        <p14:creationId xmlns:p14="http://schemas.microsoft.com/office/powerpoint/2010/main" val="241888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F2F79-D175-3DDE-D70D-5894CB60E864}"/>
            </a:ext>
          </a:extLst>
        </p:cNvPr>
        <p:cNvGrpSpPr/>
        <p:nvPr/>
      </p:nvGrpSpPr>
      <p:grpSpPr>
        <a:xfrm>
          <a:off x="0" y="0"/>
          <a:ext cx="0" cy="0"/>
          <a:chOff x="0" y="0"/>
          <a:chExt cx="0" cy="0"/>
        </a:xfrm>
      </p:grpSpPr>
      <p:pic>
        <p:nvPicPr>
          <p:cNvPr id="4" name="Picture 3" descr="A graph of a sleep number&#10;&#10;Description automatically generated with medium confidence">
            <a:extLst>
              <a:ext uri="{FF2B5EF4-FFF2-40B4-BE49-F238E27FC236}">
                <a16:creationId xmlns:a16="http://schemas.microsoft.com/office/drawing/2014/main" id="{F4D21A42-323F-7350-1E86-E448964137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56921" y="1346186"/>
            <a:ext cx="5546319" cy="4406027"/>
          </a:xfrm>
          <a:prstGeom prst="rect">
            <a:avLst/>
          </a:prstGeom>
          <a:noFill/>
          <a:ln>
            <a:noFill/>
          </a:ln>
        </p:spPr>
      </p:pic>
      <p:sp>
        <p:nvSpPr>
          <p:cNvPr id="2" name="Title 1">
            <a:extLst>
              <a:ext uri="{FF2B5EF4-FFF2-40B4-BE49-F238E27FC236}">
                <a16:creationId xmlns:a16="http://schemas.microsoft.com/office/drawing/2014/main" id="{AA1BD670-39CC-070B-3E3C-8B275C07B14B}"/>
              </a:ext>
            </a:extLst>
          </p:cNvPr>
          <p:cNvSpPr>
            <a:spLocks noGrp="1"/>
          </p:cNvSpPr>
          <p:nvPr>
            <p:ph type="title"/>
          </p:nvPr>
        </p:nvSpPr>
        <p:spPr>
          <a:xfrm>
            <a:off x="4314824" y="392853"/>
            <a:ext cx="5366657" cy="605524"/>
          </a:xfrm>
          <a:solidFill>
            <a:srgbClr val="FFFF00"/>
          </a:solidFill>
        </p:spPr>
        <p:txBody>
          <a:bodyPr/>
          <a:lstStyle/>
          <a:p>
            <a:pPr algn="ctr"/>
            <a:r>
              <a:rPr lang="en-IN" sz="3600" dirty="0">
                <a:solidFill>
                  <a:srgbClr val="002060"/>
                </a:solidFill>
                <a:latin typeface="Times New Roman" panose="02020603050405020304" pitchFamily="18" charset="0"/>
                <a:cs typeface="Times New Roman" panose="02020603050405020304" pitchFamily="18" charset="0"/>
              </a:rPr>
              <a:t>INTRODUCTION</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8405FD1-3DB1-F730-B887-ACFD0BAC557C}"/>
              </a:ext>
            </a:extLst>
          </p:cNvPr>
          <p:cNvSpPr>
            <a:spLocks noGrp="1"/>
          </p:cNvSpPr>
          <p:nvPr>
            <p:ph idx="1"/>
          </p:nvPr>
        </p:nvSpPr>
        <p:spPr>
          <a:xfrm>
            <a:off x="596537" y="1426154"/>
            <a:ext cx="10998926" cy="5007429"/>
          </a:xfrm>
        </p:spPr>
        <p:txBody>
          <a:bodyPr>
            <a:normAutofit/>
          </a:bodyPr>
          <a:lstStyle/>
          <a:p>
            <a:pPr marL="0" indent="0">
              <a:buNone/>
            </a:pPr>
            <a:endParaRPr lang="en-IN" sz="2400"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p:txBody>
      </p:sp>
      <p:sp>
        <p:nvSpPr>
          <p:cNvPr id="7" name="Slide Number Placeholder 6">
            <a:extLst>
              <a:ext uri="{FF2B5EF4-FFF2-40B4-BE49-F238E27FC236}">
                <a16:creationId xmlns:a16="http://schemas.microsoft.com/office/drawing/2014/main" id="{C2C5CCC8-C4BD-D523-61D2-A3E3A6EFBE98}"/>
              </a:ext>
            </a:extLst>
          </p:cNvPr>
          <p:cNvSpPr>
            <a:spLocks noGrp="1"/>
          </p:cNvSpPr>
          <p:nvPr>
            <p:ph type="sldNum" sz="quarter" idx="12"/>
          </p:nvPr>
        </p:nvSpPr>
        <p:spPr/>
        <p:txBody>
          <a:bodyPr/>
          <a:lstStyle/>
          <a:p>
            <a:fld id="{0074AAEA-AD82-44BE-92E0-5294F4A8EE73}" type="slidenum">
              <a:rPr lang="en-IN" smtClean="0"/>
              <a:t>4</a:t>
            </a:fld>
            <a:endParaRPr lang="en-IN" dirty="0"/>
          </a:p>
        </p:txBody>
      </p:sp>
      <p:cxnSp>
        <p:nvCxnSpPr>
          <p:cNvPr id="9" name="Straight Connector 8">
            <a:extLst>
              <a:ext uri="{FF2B5EF4-FFF2-40B4-BE49-F238E27FC236}">
                <a16:creationId xmlns:a16="http://schemas.microsoft.com/office/drawing/2014/main" id="{53F8918B-32E6-1488-4A35-5E8A9D343638}"/>
              </a:ext>
            </a:extLst>
          </p:cNvPr>
          <p:cNvCxnSpPr>
            <a:cxnSpLocks/>
          </p:cNvCxnSpPr>
          <p:nvPr/>
        </p:nvCxnSpPr>
        <p:spPr>
          <a:xfrm>
            <a:off x="627017" y="1254705"/>
            <a:ext cx="1125980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F212C21-5EAE-1764-093A-8CCC0BB5B6B7}"/>
              </a:ext>
            </a:extLst>
          </p:cNvPr>
          <p:cNvSpPr/>
          <p:nvPr/>
        </p:nvSpPr>
        <p:spPr>
          <a:xfrm>
            <a:off x="154745" y="136525"/>
            <a:ext cx="11830930" cy="6219826"/>
          </a:xfrm>
          <a:prstGeom prst="rect">
            <a:avLst/>
          </a:prstGeom>
          <a:noFill/>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 name="Image 1">
            <a:extLst>
              <a:ext uri="{FF2B5EF4-FFF2-40B4-BE49-F238E27FC236}">
                <a16:creationId xmlns:a16="http://schemas.microsoft.com/office/drawing/2014/main" id="{62D321F9-7B36-4859-A7E3-CB5AD0B2134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72427" y="403229"/>
            <a:ext cx="3818573" cy="659496"/>
          </a:xfrm>
          <a:prstGeom prst="rect">
            <a:avLst/>
          </a:prstGeom>
        </p:spPr>
      </p:pic>
      <p:pic>
        <p:nvPicPr>
          <p:cNvPr id="12" name="Picture 11">
            <a:extLst>
              <a:ext uri="{FF2B5EF4-FFF2-40B4-BE49-F238E27FC236}">
                <a16:creationId xmlns:a16="http://schemas.microsoft.com/office/drawing/2014/main" id="{08F0A700-42A6-A396-1775-2F614E1989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8508" y="229782"/>
            <a:ext cx="1308317" cy="958249"/>
          </a:xfrm>
          <a:prstGeom prst="rect">
            <a:avLst/>
          </a:prstGeom>
        </p:spPr>
      </p:pic>
      <p:sp>
        <p:nvSpPr>
          <p:cNvPr id="6" name="Footer Placeholder 2">
            <a:extLst>
              <a:ext uri="{FF2B5EF4-FFF2-40B4-BE49-F238E27FC236}">
                <a16:creationId xmlns:a16="http://schemas.microsoft.com/office/drawing/2014/main" id="{7CA2958D-6B0D-9396-581F-7C49EB177068}"/>
              </a:ext>
            </a:extLst>
          </p:cNvPr>
          <p:cNvSpPr>
            <a:spLocks noGrp="1"/>
          </p:cNvSpPr>
          <p:nvPr>
            <p:ph type="ftr" sz="quarter" idx="11"/>
          </p:nvPr>
        </p:nvSpPr>
        <p:spPr>
          <a:xfrm>
            <a:off x="4038600" y="6356350"/>
            <a:ext cx="4114800" cy="365125"/>
          </a:xfrm>
        </p:spPr>
        <p:txBody>
          <a:bodyPr/>
          <a:lstStyle/>
          <a:p>
            <a:r>
              <a:rPr lang="en-GB" dirty="0"/>
              <a:t>ICADIE’24, JAIN (DEEMED-TO-BE UNIVERSITY), BANGALORE</a:t>
            </a:r>
            <a:endParaRPr lang="en-IN" dirty="0"/>
          </a:p>
        </p:txBody>
      </p:sp>
      <p:sp>
        <p:nvSpPr>
          <p:cNvPr id="8" name="Date Placeholder 3">
            <a:extLst>
              <a:ext uri="{FF2B5EF4-FFF2-40B4-BE49-F238E27FC236}">
                <a16:creationId xmlns:a16="http://schemas.microsoft.com/office/drawing/2014/main" id="{4E45355C-C7FD-F782-4A96-09A981542183}"/>
              </a:ext>
            </a:extLst>
          </p:cNvPr>
          <p:cNvSpPr>
            <a:spLocks noGrp="1"/>
          </p:cNvSpPr>
          <p:nvPr>
            <p:ph type="dt" sz="half" idx="10"/>
          </p:nvPr>
        </p:nvSpPr>
        <p:spPr>
          <a:xfrm>
            <a:off x="838200" y="6356350"/>
            <a:ext cx="2743200" cy="365125"/>
          </a:xfrm>
        </p:spPr>
        <p:txBody>
          <a:bodyPr/>
          <a:lstStyle/>
          <a:p>
            <a:r>
              <a:rPr lang="en-IN" dirty="0"/>
              <a:t>07-09 March 2024</a:t>
            </a:r>
          </a:p>
        </p:txBody>
      </p:sp>
      <p:sp>
        <p:nvSpPr>
          <p:cNvPr id="3" name="Content Placeholder 2">
            <a:extLst>
              <a:ext uri="{FF2B5EF4-FFF2-40B4-BE49-F238E27FC236}">
                <a16:creationId xmlns:a16="http://schemas.microsoft.com/office/drawing/2014/main" id="{FDCF5F26-B882-CEFE-AC4B-570B793BB221}"/>
              </a:ext>
            </a:extLst>
          </p:cNvPr>
          <p:cNvSpPr txBox="1">
            <a:spLocks/>
          </p:cNvSpPr>
          <p:nvPr/>
        </p:nvSpPr>
        <p:spPr>
          <a:xfrm>
            <a:off x="154745" y="1225976"/>
            <a:ext cx="6646105" cy="496712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36950" marR="533400" indent="-285750" algn="just">
              <a:lnSpc>
                <a:spcPct val="150000"/>
              </a:lnSpc>
              <a:spcBef>
                <a:spcPts val="0"/>
              </a:spcBef>
              <a:buFont typeface="Wingdings" panose="05000000000000000000" pitchFamily="2" charset="2"/>
              <a:buChar char="q"/>
            </a:pPr>
            <a:r>
              <a:rPr lang="en-US" sz="1800"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Unicode MS"/>
              </a:rPr>
              <a:t>Sleeping is the need of the human body for their survivals and allows the user to remain fresh. </a:t>
            </a:r>
          </a:p>
          <a:p>
            <a:pPr marL="436950" marR="533400" indent="-285750" algn="just">
              <a:lnSpc>
                <a:spcPct val="150000"/>
              </a:lnSpc>
              <a:spcBef>
                <a:spcPts val="0"/>
              </a:spcBef>
              <a:buFont typeface="Wingdings" panose="05000000000000000000" pitchFamily="2" charset="2"/>
              <a:buChar char="q"/>
            </a:pPr>
            <a:r>
              <a:rPr lang="en-US" sz="1800"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Unicode MS"/>
              </a:rPr>
              <a:t>There are many benefits which user gets while having the sufficient sleep which includes sleep keep heart healthy, prevent cancer, reduces stress, reduces inflammation, makes you more alert, improves your memory, help you lose weight, makes you smarter. </a:t>
            </a:r>
            <a:endParaRPr lang="en-US" sz="1800" dirty="0">
              <a:solidFill>
                <a:srgbClr val="000000"/>
              </a:solidFill>
              <a:uFill>
                <a:solidFill>
                  <a:srgbClr val="000000"/>
                </a:solidFill>
              </a:uFill>
              <a:latin typeface="Calibri" panose="020F0502020204030204" pitchFamily="34" charset="0"/>
              <a:ea typeface="Arial Unicode MS"/>
              <a:cs typeface="Arial Unicode MS"/>
            </a:endParaRPr>
          </a:p>
          <a:p>
            <a:pPr marL="436950" marR="533400" indent="-285750" algn="just">
              <a:lnSpc>
                <a:spcPct val="150000"/>
              </a:lnSpc>
              <a:spcBef>
                <a:spcPts val="0"/>
              </a:spcBef>
              <a:buFont typeface="Wingdings" panose="05000000000000000000" pitchFamily="2" charset="2"/>
              <a:buChar char="q"/>
            </a:pPr>
            <a:r>
              <a:rPr lang="en-US" sz="1800"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Unicode MS"/>
              </a:rPr>
              <a:t>The system which we implement will senses the activities whether we are sleeping in a right posture or not it detects our daily sleeping routines. It will monitor the sleeping activity of a person and will provide feedback that will help person in improving quality of sleep.</a:t>
            </a:r>
            <a:endParaRPr lang="en-US" sz="1800" dirty="0">
              <a:solidFill>
                <a:srgbClr val="000000"/>
              </a:solidFill>
              <a:uFill>
                <a:solidFill>
                  <a:srgbClr val="000000"/>
                </a:solidFill>
              </a:uFill>
              <a:latin typeface="Calibri" panose="020F0502020204030204" pitchFamily="34" charset="0"/>
              <a:ea typeface="Arial Unicode MS"/>
              <a:cs typeface="Arial Unicode MS"/>
            </a:endParaRP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261090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0ACD6-E90E-289A-DDCE-0DB9B8FA68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1E01D3-2991-9147-3116-6E38403E2E76}"/>
              </a:ext>
            </a:extLst>
          </p:cNvPr>
          <p:cNvSpPr>
            <a:spLocks noGrp="1"/>
          </p:cNvSpPr>
          <p:nvPr>
            <p:ph type="title"/>
          </p:nvPr>
        </p:nvSpPr>
        <p:spPr>
          <a:xfrm>
            <a:off x="4314824" y="392853"/>
            <a:ext cx="5366657" cy="605524"/>
          </a:xfrm>
          <a:solidFill>
            <a:srgbClr val="FFFF00"/>
          </a:solidFill>
        </p:spPr>
        <p:txBody>
          <a:bodyPr/>
          <a:lstStyle/>
          <a:p>
            <a:pPr algn="ctr"/>
            <a:r>
              <a:rPr lang="en-IN" sz="3600" dirty="0">
                <a:solidFill>
                  <a:srgbClr val="002060"/>
                </a:solidFill>
                <a:latin typeface="Times New Roman" panose="02020603050405020304" pitchFamily="18" charset="0"/>
                <a:cs typeface="Times New Roman" panose="02020603050405020304" pitchFamily="18" charset="0"/>
              </a:rPr>
              <a:t>PROBLEM DEFINITION</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1F3674E0-513B-1D57-134A-22B3762540A0}"/>
              </a:ext>
            </a:extLst>
          </p:cNvPr>
          <p:cNvSpPr>
            <a:spLocks noGrp="1"/>
          </p:cNvSpPr>
          <p:nvPr>
            <p:ph idx="1"/>
          </p:nvPr>
        </p:nvSpPr>
        <p:spPr>
          <a:xfrm>
            <a:off x="596537" y="1426154"/>
            <a:ext cx="10998926" cy="5007429"/>
          </a:xfrm>
        </p:spPr>
        <p:txBody>
          <a:bodyPr>
            <a:normAutofit/>
          </a:bodyPr>
          <a:lstStyle/>
          <a:p>
            <a:pPr marL="0" indent="0">
              <a:buNone/>
            </a:pPr>
            <a:endParaRPr lang="en-IN" sz="2400"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p:txBody>
      </p:sp>
      <p:sp>
        <p:nvSpPr>
          <p:cNvPr id="7" name="Slide Number Placeholder 6">
            <a:extLst>
              <a:ext uri="{FF2B5EF4-FFF2-40B4-BE49-F238E27FC236}">
                <a16:creationId xmlns:a16="http://schemas.microsoft.com/office/drawing/2014/main" id="{D948086E-FC0C-2679-BEDA-D42358ED1CE3}"/>
              </a:ext>
            </a:extLst>
          </p:cNvPr>
          <p:cNvSpPr>
            <a:spLocks noGrp="1"/>
          </p:cNvSpPr>
          <p:nvPr>
            <p:ph type="sldNum" sz="quarter" idx="12"/>
          </p:nvPr>
        </p:nvSpPr>
        <p:spPr/>
        <p:txBody>
          <a:bodyPr/>
          <a:lstStyle/>
          <a:p>
            <a:fld id="{0074AAEA-AD82-44BE-92E0-5294F4A8EE73}" type="slidenum">
              <a:rPr lang="en-IN" smtClean="0"/>
              <a:t>5</a:t>
            </a:fld>
            <a:endParaRPr lang="en-IN" dirty="0"/>
          </a:p>
        </p:txBody>
      </p:sp>
      <p:cxnSp>
        <p:nvCxnSpPr>
          <p:cNvPr id="9" name="Straight Connector 8">
            <a:extLst>
              <a:ext uri="{FF2B5EF4-FFF2-40B4-BE49-F238E27FC236}">
                <a16:creationId xmlns:a16="http://schemas.microsoft.com/office/drawing/2014/main" id="{0056E7C2-5C58-C440-D880-0FA7CC4C7086}"/>
              </a:ext>
            </a:extLst>
          </p:cNvPr>
          <p:cNvCxnSpPr>
            <a:cxnSpLocks/>
          </p:cNvCxnSpPr>
          <p:nvPr/>
        </p:nvCxnSpPr>
        <p:spPr>
          <a:xfrm>
            <a:off x="627017" y="1254705"/>
            <a:ext cx="1125980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8398EBA-2E16-26D5-CBB9-E7CA3029C5DE}"/>
              </a:ext>
            </a:extLst>
          </p:cNvPr>
          <p:cNvSpPr/>
          <p:nvPr/>
        </p:nvSpPr>
        <p:spPr>
          <a:xfrm>
            <a:off x="154745" y="136525"/>
            <a:ext cx="11830930" cy="6219826"/>
          </a:xfrm>
          <a:prstGeom prst="rect">
            <a:avLst/>
          </a:prstGeom>
          <a:noFill/>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 name="Image 1">
            <a:extLst>
              <a:ext uri="{FF2B5EF4-FFF2-40B4-BE49-F238E27FC236}">
                <a16:creationId xmlns:a16="http://schemas.microsoft.com/office/drawing/2014/main" id="{F4ECE46C-4639-042B-0275-1A4597B83E2E}"/>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72427" y="403229"/>
            <a:ext cx="3818573" cy="659496"/>
          </a:xfrm>
          <a:prstGeom prst="rect">
            <a:avLst/>
          </a:prstGeom>
        </p:spPr>
      </p:pic>
      <p:pic>
        <p:nvPicPr>
          <p:cNvPr id="12" name="Picture 11">
            <a:extLst>
              <a:ext uri="{FF2B5EF4-FFF2-40B4-BE49-F238E27FC236}">
                <a16:creationId xmlns:a16="http://schemas.microsoft.com/office/drawing/2014/main" id="{31931144-77CD-286E-2515-538F1F490B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8508" y="229782"/>
            <a:ext cx="1308317" cy="958249"/>
          </a:xfrm>
          <a:prstGeom prst="rect">
            <a:avLst/>
          </a:prstGeom>
        </p:spPr>
      </p:pic>
      <p:sp>
        <p:nvSpPr>
          <p:cNvPr id="6" name="Footer Placeholder 2">
            <a:extLst>
              <a:ext uri="{FF2B5EF4-FFF2-40B4-BE49-F238E27FC236}">
                <a16:creationId xmlns:a16="http://schemas.microsoft.com/office/drawing/2014/main" id="{41EAC4CB-1694-0ADC-CF2D-8170ABD753C0}"/>
              </a:ext>
            </a:extLst>
          </p:cNvPr>
          <p:cNvSpPr>
            <a:spLocks noGrp="1"/>
          </p:cNvSpPr>
          <p:nvPr>
            <p:ph type="ftr" sz="quarter" idx="11"/>
          </p:nvPr>
        </p:nvSpPr>
        <p:spPr>
          <a:xfrm>
            <a:off x="4038600" y="6356350"/>
            <a:ext cx="4114800" cy="365125"/>
          </a:xfrm>
        </p:spPr>
        <p:txBody>
          <a:bodyPr/>
          <a:lstStyle/>
          <a:p>
            <a:r>
              <a:rPr lang="en-GB" dirty="0"/>
              <a:t>ICADIE’24, JAIN (DEEMED-TO-BE UNIVERSITY), BANGALORE</a:t>
            </a:r>
            <a:endParaRPr lang="en-IN" dirty="0"/>
          </a:p>
        </p:txBody>
      </p:sp>
      <p:sp>
        <p:nvSpPr>
          <p:cNvPr id="8" name="Date Placeholder 3">
            <a:extLst>
              <a:ext uri="{FF2B5EF4-FFF2-40B4-BE49-F238E27FC236}">
                <a16:creationId xmlns:a16="http://schemas.microsoft.com/office/drawing/2014/main" id="{48816742-854F-E139-165E-9A259834685D}"/>
              </a:ext>
            </a:extLst>
          </p:cNvPr>
          <p:cNvSpPr>
            <a:spLocks noGrp="1"/>
          </p:cNvSpPr>
          <p:nvPr>
            <p:ph type="dt" sz="half" idx="10"/>
          </p:nvPr>
        </p:nvSpPr>
        <p:spPr>
          <a:xfrm>
            <a:off x="838200" y="6356350"/>
            <a:ext cx="2743200" cy="365125"/>
          </a:xfrm>
        </p:spPr>
        <p:txBody>
          <a:bodyPr/>
          <a:lstStyle/>
          <a:p>
            <a:r>
              <a:rPr lang="en-IN" dirty="0"/>
              <a:t>07-09 March 2024</a:t>
            </a:r>
          </a:p>
        </p:txBody>
      </p:sp>
      <p:sp>
        <p:nvSpPr>
          <p:cNvPr id="3" name="Content Placeholder 2">
            <a:extLst>
              <a:ext uri="{FF2B5EF4-FFF2-40B4-BE49-F238E27FC236}">
                <a16:creationId xmlns:a16="http://schemas.microsoft.com/office/drawing/2014/main" id="{240D92AB-A32A-3B08-46F0-74B1761D310A}"/>
              </a:ext>
            </a:extLst>
          </p:cNvPr>
          <p:cNvSpPr txBox="1">
            <a:spLocks/>
          </p:cNvSpPr>
          <p:nvPr/>
        </p:nvSpPr>
        <p:spPr>
          <a:xfrm>
            <a:off x="7646503" y="1281289"/>
            <a:ext cx="4240322" cy="514173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just" hangingPunct="0">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In addressing the significant health issue of inadequate sleep, which affects a considerable portion of the population and can lead to serious physical and mental health problems such as obesity, diabetes, hypertension, depression, and anxiety, it is crucial to acknowledge the varying impact on different socioeconomic groups. Insomnia prevalently affects people from diverse socioeconomic backgrounds in distinct ways. For instance, individuals with basic schooling or those unemployed show higher instances of insomnia compared to other groups. Such disparities highlight the need for a tailored approach to sleep improvement.</a:t>
            </a:r>
          </a:p>
        </p:txBody>
      </p:sp>
      <p:pic>
        <p:nvPicPr>
          <p:cNvPr id="13" name="Picture 12" descr="A graph with blue and orange bars">
            <a:extLst>
              <a:ext uri="{FF2B5EF4-FFF2-40B4-BE49-F238E27FC236}">
                <a16:creationId xmlns:a16="http://schemas.microsoft.com/office/drawing/2014/main" id="{DB9DB247-7BED-F303-1225-0C44EB64C69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6190" y="1329429"/>
            <a:ext cx="7420313" cy="4918975"/>
          </a:xfrm>
          <a:prstGeom prst="rect">
            <a:avLst/>
          </a:prstGeom>
          <a:noFill/>
          <a:ln>
            <a:noFill/>
          </a:ln>
        </p:spPr>
      </p:pic>
    </p:spTree>
    <p:extLst>
      <p:ext uri="{BB962C8B-B14F-4D97-AF65-F5344CB8AC3E}">
        <p14:creationId xmlns:p14="http://schemas.microsoft.com/office/powerpoint/2010/main" val="2412258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8BD6D-36B3-0660-C34C-25BAF307F8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E182BC-5057-8D13-990C-419E48D432EF}"/>
              </a:ext>
            </a:extLst>
          </p:cNvPr>
          <p:cNvSpPr>
            <a:spLocks noGrp="1"/>
          </p:cNvSpPr>
          <p:nvPr>
            <p:ph type="title"/>
          </p:nvPr>
        </p:nvSpPr>
        <p:spPr>
          <a:xfrm>
            <a:off x="4314824" y="392853"/>
            <a:ext cx="5366657" cy="605524"/>
          </a:xfrm>
          <a:solidFill>
            <a:srgbClr val="FFFF00"/>
          </a:solidFill>
        </p:spPr>
        <p:txBody>
          <a:bodyPr/>
          <a:lstStyle/>
          <a:p>
            <a:pPr algn="ctr"/>
            <a:r>
              <a:rPr lang="en-IN" sz="3600" dirty="0">
                <a:solidFill>
                  <a:srgbClr val="002060"/>
                </a:solidFill>
                <a:latin typeface="Times New Roman" panose="02020603050405020304" pitchFamily="18" charset="0"/>
                <a:cs typeface="Times New Roman" panose="02020603050405020304" pitchFamily="18" charset="0"/>
              </a:rPr>
              <a:t>LITERATURE SURVEY</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5196BDF-C42D-55FC-FB80-3EFD04A2135A}"/>
              </a:ext>
            </a:extLst>
          </p:cNvPr>
          <p:cNvSpPr>
            <a:spLocks noGrp="1"/>
          </p:cNvSpPr>
          <p:nvPr>
            <p:ph idx="1"/>
          </p:nvPr>
        </p:nvSpPr>
        <p:spPr>
          <a:xfrm>
            <a:off x="596537" y="1426154"/>
            <a:ext cx="10998926" cy="5007429"/>
          </a:xfrm>
        </p:spPr>
        <p:txBody>
          <a:bodyPr>
            <a:normAutofit/>
          </a:bodyPr>
          <a:lstStyle/>
          <a:p>
            <a:pPr marL="0" indent="0">
              <a:buNone/>
            </a:pPr>
            <a:endParaRPr lang="en-IN" sz="2400"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p:txBody>
      </p:sp>
      <p:sp>
        <p:nvSpPr>
          <p:cNvPr id="7" name="Slide Number Placeholder 6">
            <a:extLst>
              <a:ext uri="{FF2B5EF4-FFF2-40B4-BE49-F238E27FC236}">
                <a16:creationId xmlns:a16="http://schemas.microsoft.com/office/drawing/2014/main" id="{C6387401-768B-1682-FC52-D40AE52C2DC9}"/>
              </a:ext>
            </a:extLst>
          </p:cNvPr>
          <p:cNvSpPr>
            <a:spLocks noGrp="1"/>
          </p:cNvSpPr>
          <p:nvPr>
            <p:ph type="sldNum" sz="quarter" idx="12"/>
          </p:nvPr>
        </p:nvSpPr>
        <p:spPr/>
        <p:txBody>
          <a:bodyPr/>
          <a:lstStyle/>
          <a:p>
            <a:fld id="{0074AAEA-AD82-44BE-92E0-5294F4A8EE73}" type="slidenum">
              <a:rPr lang="en-IN" smtClean="0"/>
              <a:t>6</a:t>
            </a:fld>
            <a:endParaRPr lang="en-IN" dirty="0"/>
          </a:p>
        </p:txBody>
      </p:sp>
      <p:cxnSp>
        <p:nvCxnSpPr>
          <p:cNvPr id="9" name="Straight Connector 8">
            <a:extLst>
              <a:ext uri="{FF2B5EF4-FFF2-40B4-BE49-F238E27FC236}">
                <a16:creationId xmlns:a16="http://schemas.microsoft.com/office/drawing/2014/main" id="{389649D5-AEAE-D97E-15F9-F001A318BCC6}"/>
              </a:ext>
            </a:extLst>
          </p:cNvPr>
          <p:cNvCxnSpPr>
            <a:cxnSpLocks/>
          </p:cNvCxnSpPr>
          <p:nvPr/>
        </p:nvCxnSpPr>
        <p:spPr>
          <a:xfrm>
            <a:off x="627017" y="1254705"/>
            <a:ext cx="1125980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9C5D216-2704-724A-8369-18990F7104A8}"/>
              </a:ext>
            </a:extLst>
          </p:cNvPr>
          <p:cNvSpPr/>
          <p:nvPr/>
        </p:nvSpPr>
        <p:spPr>
          <a:xfrm>
            <a:off x="154745" y="136525"/>
            <a:ext cx="11830930" cy="6219826"/>
          </a:xfrm>
          <a:prstGeom prst="rect">
            <a:avLst/>
          </a:prstGeom>
          <a:noFill/>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 name="Image 1">
            <a:extLst>
              <a:ext uri="{FF2B5EF4-FFF2-40B4-BE49-F238E27FC236}">
                <a16:creationId xmlns:a16="http://schemas.microsoft.com/office/drawing/2014/main" id="{85C2BACF-8B81-8F4C-65A7-B3310D357024}"/>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72427" y="403229"/>
            <a:ext cx="3818573" cy="659496"/>
          </a:xfrm>
          <a:prstGeom prst="rect">
            <a:avLst/>
          </a:prstGeom>
        </p:spPr>
      </p:pic>
      <p:pic>
        <p:nvPicPr>
          <p:cNvPr id="12" name="Picture 11">
            <a:extLst>
              <a:ext uri="{FF2B5EF4-FFF2-40B4-BE49-F238E27FC236}">
                <a16:creationId xmlns:a16="http://schemas.microsoft.com/office/drawing/2014/main" id="{871E95ED-15CA-851F-74A5-C849C6E494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8508" y="229782"/>
            <a:ext cx="1308317" cy="958249"/>
          </a:xfrm>
          <a:prstGeom prst="rect">
            <a:avLst/>
          </a:prstGeom>
        </p:spPr>
      </p:pic>
      <p:sp>
        <p:nvSpPr>
          <p:cNvPr id="17" name="Date Placeholder 3">
            <a:extLst>
              <a:ext uri="{FF2B5EF4-FFF2-40B4-BE49-F238E27FC236}">
                <a16:creationId xmlns:a16="http://schemas.microsoft.com/office/drawing/2014/main" id="{74C3C1B2-E0B5-6470-4C1C-1E238A84A842}"/>
              </a:ext>
            </a:extLst>
          </p:cNvPr>
          <p:cNvSpPr>
            <a:spLocks noGrp="1"/>
          </p:cNvSpPr>
          <p:nvPr>
            <p:ph type="dt" sz="half" idx="10"/>
          </p:nvPr>
        </p:nvSpPr>
        <p:spPr>
          <a:xfrm>
            <a:off x="838200" y="6356350"/>
            <a:ext cx="2743200" cy="365125"/>
          </a:xfrm>
        </p:spPr>
        <p:txBody>
          <a:bodyPr/>
          <a:lstStyle/>
          <a:p>
            <a:r>
              <a:rPr lang="en-IN" dirty="0"/>
              <a:t>07-09 March 2024</a:t>
            </a:r>
          </a:p>
        </p:txBody>
      </p:sp>
      <p:sp>
        <p:nvSpPr>
          <p:cNvPr id="18" name="Footer Placeholder 2">
            <a:extLst>
              <a:ext uri="{FF2B5EF4-FFF2-40B4-BE49-F238E27FC236}">
                <a16:creationId xmlns:a16="http://schemas.microsoft.com/office/drawing/2014/main" id="{5DE00CF6-6BC0-4539-8B1D-2EF62FEF3EC9}"/>
              </a:ext>
            </a:extLst>
          </p:cNvPr>
          <p:cNvSpPr>
            <a:spLocks noGrp="1"/>
          </p:cNvSpPr>
          <p:nvPr>
            <p:ph type="ftr" sz="quarter" idx="11"/>
          </p:nvPr>
        </p:nvSpPr>
        <p:spPr>
          <a:xfrm>
            <a:off x="4038600" y="6356350"/>
            <a:ext cx="4114800" cy="365125"/>
          </a:xfrm>
        </p:spPr>
        <p:txBody>
          <a:bodyPr/>
          <a:lstStyle/>
          <a:p>
            <a:r>
              <a:rPr lang="en-GB" dirty="0"/>
              <a:t>ICADIE’24, JAIN (DEEMED-TO-BE UNIVERSITY), BANGALORE</a:t>
            </a:r>
            <a:endParaRPr lang="en-IN" dirty="0"/>
          </a:p>
        </p:txBody>
      </p:sp>
      <p:graphicFrame>
        <p:nvGraphicFramePr>
          <p:cNvPr id="3" name="Table 8">
            <a:extLst>
              <a:ext uri="{FF2B5EF4-FFF2-40B4-BE49-F238E27FC236}">
                <a16:creationId xmlns:a16="http://schemas.microsoft.com/office/drawing/2014/main" id="{09888641-1585-2966-12F8-A64A80A605A9}"/>
              </a:ext>
            </a:extLst>
          </p:cNvPr>
          <p:cNvGraphicFramePr>
            <a:graphicFrameLocks noGrp="1"/>
          </p:cNvGraphicFramePr>
          <p:nvPr>
            <p:extLst>
              <p:ext uri="{D42A27DB-BD31-4B8C-83A1-F6EECF244321}">
                <p14:modId xmlns:p14="http://schemas.microsoft.com/office/powerpoint/2010/main" val="2570780083"/>
              </p:ext>
            </p:extLst>
          </p:nvPr>
        </p:nvGraphicFramePr>
        <p:xfrm>
          <a:off x="596537" y="1454735"/>
          <a:ext cx="11029617" cy="4370325"/>
        </p:xfrm>
        <a:graphic>
          <a:graphicData uri="http://schemas.openxmlformats.org/drawingml/2006/table">
            <a:tbl>
              <a:tblPr firstRow="1" bandRow="1">
                <a:tableStyleId>{5C22544A-7EE6-4342-B048-85BDC9FD1C3A}</a:tableStyleId>
              </a:tblPr>
              <a:tblGrid>
                <a:gridCol w="776553">
                  <a:extLst>
                    <a:ext uri="{9D8B030D-6E8A-4147-A177-3AD203B41FA5}">
                      <a16:colId xmlns:a16="http://schemas.microsoft.com/office/drawing/2014/main" val="1370483784"/>
                    </a:ext>
                  </a:extLst>
                </a:gridCol>
                <a:gridCol w="3519055">
                  <a:extLst>
                    <a:ext uri="{9D8B030D-6E8A-4147-A177-3AD203B41FA5}">
                      <a16:colId xmlns:a16="http://schemas.microsoft.com/office/drawing/2014/main" val="671040585"/>
                    </a:ext>
                  </a:extLst>
                </a:gridCol>
                <a:gridCol w="6734009">
                  <a:extLst>
                    <a:ext uri="{9D8B030D-6E8A-4147-A177-3AD203B41FA5}">
                      <a16:colId xmlns:a16="http://schemas.microsoft.com/office/drawing/2014/main" val="3913290044"/>
                    </a:ext>
                  </a:extLst>
                </a:gridCol>
              </a:tblGrid>
              <a:tr h="370840">
                <a:tc>
                  <a:txBody>
                    <a:bodyPr/>
                    <a:lstStyle/>
                    <a:p>
                      <a:pPr algn="ctr"/>
                      <a:r>
                        <a:rPr lang="en-US" sz="2400" dirty="0"/>
                        <a:t>S.N.</a:t>
                      </a:r>
                    </a:p>
                  </a:txBody>
                  <a:tcPr/>
                </a:tc>
                <a:tc>
                  <a:txBody>
                    <a:bodyPr/>
                    <a:lstStyle/>
                    <a:p>
                      <a:pPr algn="just"/>
                      <a:r>
                        <a:rPr lang="en-US" sz="2400" dirty="0"/>
                        <a:t>Title</a:t>
                      </a:r>
                    </a:p>
                  </a:txBody>
                  <a:tcPr/>
                </a:tc>
                <a:tc>
                  <a:txBody>
                    <a:bodyPr/>
                    <a:lstStyle/>
                    <a:p>
                      <a:pPr algn="just"/>
                      <a:r>
                        <a:rPr lang="en-US" sz="2400" dirty="0"/>
                        <a:t>Summery</a:t>
                      </a:r>
                    </a:p>
                  </a:txBody>
                  <a:tcPr/>
                </a:tc>
                <a:extLst>
                  <a:ext uri="{0D108BD9-81ED-4DB2-BD59-A6C34878D82A}">
                    <a16:rowId xmlns:a16="http://schemas.microsoft.com/office/drawing/2014/main" val="3292895081"/>
                  </a:ext>
                </a:extLst>
              </a:tr>
              <a:tr h="370840">
                <a:tc>
                  <a:txBody>
                    <a:bodyPr/>
                    <a:lstStyle/>
                    <a:p>
                      <a:pPr algn="ctr"/>
                      <a:r>
                        <a:rPr lang="en-US" sz="2400" dirty="0"/>
                        <a:t>1.</a:t>
                      </a:r>
                    </a:p>
                  </a:txBody>
                  <a:tcPr/>
                </a:tc>
                <a:tc>
                  <a:txBody>
                    <a:bodyPr/>
                    <a:lstStyle/>
                    <a:p>
                      <a:pPr marL="0" marR="0" algn="just">
                        <a:lnSpc>
                          <a:spcPct val="107000"/>
                        </a:lnSpc>
                        <a:spcBef>
                          <a:spcPts val="0"/>
                        </a:spcBef>
                        <a:spcAft>
                          <a:spcPts val="0"/>
                        </a:spcAft>
                      </a:pPr>
                      <a:r>
                        <a:rPr lang="en-US" sz="2400" kern="1200" dirty="0">
                          <a:solidFill>
                            <a:schemeClr val="dk1"/>
                          </a:solidFill>
                          <a:effectLst/>
                          <a:latin typeface="+mn-lt"/>
                          <a:ea typeface="+mn-ea"/>
                          <a:cs typeface="+mn-cs"/>
                        </a:rPr>
                        <a:t>Sleep Monitoring Systems: Current Status and Future Challenges</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 article highlights the accuracy and practicality issues with current sleep monitoring methods and calls for the development of new monitoring technologies, standardization of measurement techniques, increased collaboration, and more research into the relationship between sleep and health.</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790206770"/>
                  </a:ext>
                </a:extLst>
              </a:tr>
              <a:tr h="370840">
                <a:tc>
                  <a:txBody>
                    <a:bodyPr/>
                    <a:lstStyle/>
                    <a:p>
                      <a:pPr algn="ctr"/>
                      <a:r>
                        <a:rPr lang="en-US" sz="2400" dirty="0"/>
                        <a:t>2.</a:t>
                      </a:r>
                    </a:p>
                  </a:txBody>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A Real-Time Sleep Monitoring System with a Smartphone</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 study describes a real-time sleep monitoring system using a smartphone's sensors and machine learning algorithms to track sleep patterns and stages, addressing the shortcomings of existing technology.</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1761442321"/>
                  </a:ext>
                </a:extLst>
              </a:tr>
            </a:tbl>
          </a:graphicData>
        </a:graphic>
      </p:graphicFrame>
    </p:spTree>
    <p:extLst>
      <p:ext uri="{BB962C8B-B14F-4D97-AF65-F5344CB8AC3E}">
        <p14:creationId xmlns:p14="http://schemas.microsoft.com/office/powerpoint/2010/main" val="370467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1E82B-EEBC-952A-0CA1-B3A8477F1F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2AE096-2B4F-3BF5-2E84-450B535600B3}"/>
              </a:ext>
            </a:extLst>
          </p:cNvPr>
          <p:cNvSpPr>
            <a:spLocks noGrp="1"/>
          </p:cNvSpPr>
          <p:nvPr>
            <p:ph type="title"/>
          </p:nvPr>
        </p:nvSpPr>
        <p:spPr>
          <a:xfrm>
            <a:off x="4314824" y="392853"/>
            <a:ext cx="5366657" cy="605524"/>
          </a:xfrm>
          <a:solidFill>
            <a:srgbClr val="FFFF00"/>
          </a:solidFill>
        </p:spPr>
        <p:txBody>
          <a:bodyPr/>
          <a:lstStyle/>
          <a:p>
            <a:pPr algn="ctr"/>
            <a:r>
              <a:rPr lang="en-IN" sz="3600" dirty="0">
                <a:solidFill>
                  <a:srgbClr val="002060"/>
                </a:solidFill>
                <a:latin typeface="Times New Roman" panose="02020603050405020304" pitchFamily="18" charset="0"/>
                <a:cs typeface="Times New Roman" panose="02020603050405020304" pitchFamily="18" charset="0"/>
              </a:rPr>
              <a:t>LITERATURE SURVEY</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EAE6BE9-D7CE-E7E9-F2F9-7EA992DD60C3}"/>
              </a:ext>
            </a:extLst>
          </p:cNvPr>
          <p:cNvSpPr>
            <a:spLocks noGrp="1"/>
          </p:cNvSpPr>
          <p:nvPr>
            <p:ph idx="1"/>
          </p:nvPr>
        </p:nvSpPr>
        <p:spPr>
          <a:xfrm>
            <a:off x="596537" y="1426154"/>
            <a:ext cx="10998926" cy="5007429"/>
          </a:xfrm>
        </p:spPr>
        <p:txBody>
          <a:bodyPr>
            <a:normAutofit/>
          </a:bodyPr>
          <a:lstStyle/>
          <a:p>
            <a:pPr marL="0" indent="0">
              <a:buNone/>
            </a:pPr>
            <a:endParaRPr lang="en-IN" sz="2400"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p:txBody>
      </p:sp>
      <p:sp>
        <p:nvSpPr>
          <p:cNvPr id="7" name="Slide Number Placeholder 6">
            <a:extLst>
              <a:ext uri="{FF2B5EF4-FFF2-40B4-BE49-F238E27FC236}">
                <a16:creationId xmlns:a16="http://schemas.microsoft.com/office/drawing/2014/main" id="{4DD8DC25-E0EB-C84C-EE4E-A578F47F6DDE}"/>
              </a:ext>
            </a:extLst>
          </p:cNvPr>
          <p:cNvSpPr>
            <a:spLocks noGrp="1"/>
          </p:cNvSpPr>
          <p:nvPr>
            <p:ph type="sldNum" sz="quarter" idx="12"/>
          </p:nvPr>
        </p:nvSpPr>
        <p:spPr/>
        <p:txBody>
          <a:bodyPr/>
          <a:lstStyle/>
          <a:p>
            <a:fld id="{0074AAEA-AD82-44BE-92E0-5294F4A8EE73}" type="slidenum">
              <a:rPr lang="en-IN" smtClean="0"/>
              <a:t>7</a:t>
            </a:fld>
            <a:endParaRPr lang="en-IN" dirty="0"/>
          </a:p>
        </p:txBody>
      </p:sp>
      <p:cxnSp>
        <p:nvCxnSpPr>
          <p:cNvPr id="9" name="Straight Connector 8">
            <a:extLst>
              <a:ext uri="{FF2B5EF4-FFF2-40B4-BE49-F238E27FC236}">
                <a16:creationId xmlns:a16="http://schemas.microsoft.com/office/drawing/2014/main" id="{BAB22287-59C9-74FB-BAF9-50754A8173CB}"/>
              </a:ext>
            </a:extLst>
          </p:cNvPr>
          <p:cNvCxnSpPr>
            <a:cxnSpLocks/>
          </p:cNvCxnSpPr>
          <p:nvPr/>
        </p:nvCxnSpPr>
        <p:spPr>
          <a:xfrm>
            <a:off x="627017" y="1254705"/>
            <a:ext cx="1125980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341043D-A5BF-8F4E-5F25-74AE6C1EE274}"/>
              </a:ext>
            </a:extLst>
          </p:cNvPr>
          <p:cNvSpPr/>
          <p:nvPr/>
        </p:nvSpPr>
        <p:spPr>
          <a:xfrm>
            <a:off x="154745" y="136525"/>
            <a:ext cx="11830930" cy="6219826"/>
          </a:xfrm>
          <a:prstGeom prst="rect">
            <a:avLst/>
          </a:prstGeom>
          <a:noFill/>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 name="Image 1">
            <a:extLst>
              <a:ext uri="{FF2B5EF4-FFF2-40B4-BE49-F238E27FC236}">
                <a16:creationId xmlns:a16="http://schemas.microsoft.com/office/drawing/2014/main" id="{B55C90E6-9E74-BC4E-E989-8B5C0BCE4D34}"/>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72427" y="403229"/>
            <a:ext cx="3818573" cy="659496"/>
          </a:xfrm>
          <a:prstGeom prst="rect">
            <a:avLst/>
          </a:prstGeom>
        </p:spPr>
      </p:pic>
      <p:pic>
        <p:nvPicPr>
          <p:cNvPr id="12" name="Picture 11">
            <a:extLst>
              <a:ext uri="{FF2B5EF4-FFF2-40B4-BE49-F238E27FC236}">
                <a16:creationId xmlns:a16="http://schemas.microsoft.com/office/drawing/2014/main" id="{E41A160A-4788-37FF-18EC-A0E685BCD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8508" y="229782"/>
            <a:ext cx="1308317" cy="958249"/>
          </a:xfrm>
          <a:prstGeom prst="rect">
            <a:avLst/>
          </a:prstGeom>
        </p:spPr>
      </p:pic>
      <p:sp>
        <p:nvSpPr>
          <p:cNvPr id="6" name="Footer Placeholder 2">
            <a:extLst>
              <a:ext uri="{FF2B5EF4-FFF2-40B4-BE49-F238E27FC236}">
                <a16:creationId xmlns:a16="http://schemas.microsoft.com/office/drawing/2014/main" id="{673CD98C-5ACD-697A-A64D-DB7B5AC99A40}"/>
              </a:ext>
            </a:extLst>
          </p:cNvPr>
          <p:cNvSpPr>
            <a:spLocks noGrp="1"/>
          </p:cNvSpPr>
          <p:nvPr>
            <p:ph type="ftr" sz="quarter" idx="11"/>
          </p:nvPr>
        </p:nvSpPr>
        <p:spPr>
          <a:xfrm>
            <a:off x="4038600" y="6356350"/>
            <a:ext cx="4114800" cy="365125"/>
          </a:xfrm>
        </p:spPr>
        <p:txBody>
          <a:bodyPr/>
          <a:lstStyle/>
          <a:p>
            <a:r>
              <a:rPr lang="en-GB" dirty="0"/>
              <a:t>ICADIE’24, JAIN (DEEMED-TO-BE UNIVERSITY), BANGALORE</a:t>
            </a:r>
            <a:endParaRPr lang="en-IN" dirty="0"/>
          </a:p>
        </p:txBody>
      </p:sp>
      <p:sp>
        <p:nvSpPr>
          <p:cNvPr id="8" name="Date Placeholder 3">
            <a:extLst>
              <a:ext uri="{FF2B5EF4-FFF2-40B4-BE49-F238E27FC236}">
                <a16:creationId xmlns:a16="http://schemas.microsoft.com/office/drawing/2014/main" id="{27A31FD3-240F-E548-98E5-5E666FDB7B8F}"/>
              </a:ext>
            </a:extLst>
          </p:cNvPr>
          <p:cNvSpPr>
            <a:spLocks noGrp="1"/>
          </p:cNvSpPr>
          <p:nvPr>
            <p:ph type="dt" sz="half" idx="10"/>
          </p:nvPr>
        </p:nvSpPr>
        <p:spPr>
          <a:xfrm>
            <a:off x="838200" y="6356350"/>
            <a:ext cx="2743200" cy="365125"/>
          </a:xfrm>
        </p:spPr>
        <p:txBody>
          <a:bodyPr/>
          <a:lstStyle/>
          <a:p>
            <a:r>
              <a:rPr lang="en-IN" dirty="0"/>
              <a:t>07-09 March 2024</a:t>
            </a:r>
          </a:p>
        </p:txBody>
      </p:sp>
      <p:graphicFrame>
        <p:nvGraphicFramePr>
          <p:cNvPr id="3" name="Table 8">
            <a:extLst>
              <a:ext uri="{FF2B5EF4-FFF2-40B4-BE49-F238E27FC236}">
                <a16:creationId xmlns:a16="http://schemas.microsoft.com/office/drawing/2014/main" id="{CAE414EF-F4D5-B956-1FF2-95E332252328}"/>
              </a:ext>
            </a:extLst>
          </p:cNvPr>
          <p:cNvGraphicFramePr>
            <a:graphicFrameLocks noGrp="1"/>
          </p:cNvGraphicFramePr>
          <p:nvPr>
            <p:extLst>
              <p:ext uri="{D42A27DB-BD31-4B8C-83A1-F6EECF244321}">
                <p14:modId xmlns:p14="http://schemas.microsoft.com/office/powerpoint/2010/main" val="367942190"/>
              </p:ext>
            </p:extLst>
          </p:nvPr>
        </p:nvGraphicFramePr>
        <p:xfrm>
          <a:off x="596537" y="1319053"/>
          <a:ext cx="11029617" cy="4761675"/>
        </p:xfrm>
        <a:graphic>
          <a:graphicData uri="http://schemas.openxmlformats.org/drawingml/2006/table">
            <a:tbl>
              <a:tblPr firstRow="1" bandRow="1">
                <a:tableStyleId>{5C22544A-7EE6-4342-B048-85BDC9FD1C3A}</a:tableStyleId>
              </a:tblPr>
              <a:tblGrid>
                <a:gridCol w="804263">
                  <a:extLst>
                    <a:ext uri="{9D8B030D-6E8A-4147-A177-3AD203B41FA5}">
                      <a16:colId xmlns:a16="http://schemas.microsoft.com/office/drawing/2014/main" val="1370483784"/>
                    </a:ext>
                  </a:extLst>
                </a:gridCol>
                <a:gridCol w="4156363">
                  <a:extLst>
                    <a:ext uri="{9D8B030D-6E8A-4147-A177-3AD203B41FA5}">
                      <a16:colId xmlns:a16="http://schemas.microsoft.com/office/drawing/2014/main" val="671040585"/>
                    </a:ext>
                  </a:extLst>
                </a:gridCol>
                <a:gridCol w="6068991">
                  <a:extLst>
                    <a:ext uri="{9D8B030D-6E8A-4147-A177-3AD203B41FA5}">
                      <a16:colId xmlns:a16="http://schemas.microsoft.com/office/drawing/2014/main" val="3913290044"/>
                    </a:ext>
                  </a:extLst>
                </a:gridCol>
              </a:tblGrid>
              <a:tr h="370840">
                <a:tc>
                  <a:txBody>
                    <a:bodyPr/>
                    <a:lstStyle/>
                    <a:p>
                      <a:pPr algn="ctr"/>
                      <a:r>
                        <a:rPr lang="en-US" sz="2400" dirty="0"/>
                        <a:t>S.N.</a:t>
                      </a:r>
                    </a:p>
                  </a:txBody>
                  <a:tcPr/>
                </a:tc>
                <a:tc>
                  <a:txBody>
                    <a:bodyPr/>
                    <a:lstStyle/>
                    <a:p>
                      <a:pPr algn="just"/>
                      <a:r>
                        <a:rPr lang="en-US" sz="2400" dirty="0"/>
                        <a:t>Title</a:t>
                      </a:r>
                    </a:p>
                  </a:txBody>
                  <a:tcPr/>
                </a:tc>
                <a:tc>
                  <a:txBody>
                    <a:bodyPr/>
                    <a:lstStyle/>
                    <a:p>
                      <a:pPr algn="just"/>
                      <a:r>
                        <a:rPr lang="en-US" sz="2400" dirty="0"/>
                        <a:t>Summery</a:t>
                      </a:r>
                    </a:p>
                  </a:txBody>
                  <a:tcPr/>
                </a:tc>
                <a:extLst>
                  <a:ext uri="{0D108BD9-81ED-4DB2-BD59-A6C34878D82A}">
                    <a16:rowId xmlns:a16="http://schemas.microsoft.com/office/drawing/2014/main" val="3292895081"/>
                  </a:ext>
                </a:extLst>
              </a:tr>
              <a:tr h="370840">
                <a:tc>
                  <a:txBody>
                    <a:bodyPr/>
                    <a:lstStyle/>
                    <a:p>
                      <a:pPr algn="ctr"/>
                      <a:r>
                        <a:rPr lang="en-US" sz="2400" dirty="0"/>
                        <a:t>3.</a:t>
                      </a:r>
                    </a:p>
                  </a:txBody>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Internet of Things for Sleep Quality Monitoring System: A Survey</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 study reviews the use of the Internet of Things (IoT) for sleep quality monitoring, discussing sensor technology, data analytics, privacy and security concerns, and proposes combining sensors with data analytics techniques to improve precision.</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790206770"/>
                  </a:ext>
                </a:extLst>
              </a:tr>
              <a:tr h="370840">
                <a:tc>
                  <a:txBody>
                    <a:bodyPr/>
                    <a:lstStyle/>
                    <a:p>
                      <a:pPr algn="ctr"/>
                      <a:r>
                        <a:rPr lang="en-US" sz="2400" dirty="0"/>
                        <a:t>4.</a:t>
                      </a:r>
                    </a:p>
                  </a:txBody>
                  <a:tcP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Development of a sleep monitoring system with wearable vital sensor for home use</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gn="just">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 study aims to develop a wearable home sleep monitoring system to enhance sleep quality and identify sleep disorders, utilizing a wearable sensor to measure vital signs and evaluating challenges in creating such a system.</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1761442321"/>
                  </a:ext>
                </a:extLst>
              </a:tr>
            </a:tbl>
          </a:graphicData>
        </a:graphic>
      </p:graphicFrame>
    </p:spTree>
    <p:extLst>
      <p:ext uri="{BB962C8B-B14F-4D97-AF65-F5344CB8AC3E}">
        <p14:creationId xmlns:p14="http://schemas.microsoft.com/office/powerpoint/2010/main" val="20819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D7A93-B049-CFB3-48A2-664A109DB7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8C09F-9291-A3DD-430A-3A5A7B5F9257}"/>
              </a:ext>
            </a:extLst>
          </p:cNvPr>
          <p:cNvSpPr>
            <a:spLocks noGrp="1"/>
          </p:cNvSpPr>
          <p:nvPr>
            <p:ph type="title"/>
          </p:nvPr>
        </p:nvSpPr>
        <p:spPr>
          <a:xfrm>
            <a:off x="4314824" y="392853"/>
            <a:ext cx="5366657" cy="605524"/>
          </a:xfrm>
          <a:solidFill>
            <a:srgbClr val="FFFF00"/>
          </a:solidFill>
        </p:spPr>
        <p:txBody>
          <a:bodyPr>
            <a:normAutofit fontScale="90000"/>
          </a:bodyPr>
          <a:lstStyle/>
          <a:p>
            <a:pPr algn="ctr"/>
            <a:r>
              <a:rPr lang="en-IN" sz="3600" dirty="0">
                <a:solidFill>
                  <a:srgbClr val="002060"/>
                </a:solidFill>
                <a:latin typeface="Times New Roman" panose="02020603050405020304" pitchFamily="18" charset="0"/>
                <a:cs typeface="Times New Roman" panose="02020603050405020304" pitchFamily="18" charset="0"/>
              </a:rPr>
              <a:t>PROPOSED ARCHITECURE</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D8F64AA-3669-B688-F37C-C0F4E2EA6955}"/>
              </a:ext>
            </a:extLst>
          </p:cNvPr>
          <p:cNvSpPr>
            <a:spLocks noGrp="1"/>
          </p:cNvSpPr>
          <p:nvPr>
            <p:ph idx="1"/>
          </p:nvPr>
        </p:nvSpPr>
        <p:spPr>
          <a:xfrm>
            <a:off x="596537" y="1426154"/>
            <a:ext cx="10998926" cy="5007429"/>
          </a:xfrm>
        </p:spPr>
        <p:txBody>
          <a:bodyPr>
            <a:normAutofit/>
          </a:bodyPr>
          <a:lstStyle/>
          <a:p>
            <a:pPr marL="0" indent="0">
              <a:buNone/>
            </a:pPr>
            <a:endParaRPr lang="en-IN" sz="2400"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p:txBody>
      </p:sp>
      <p:sp>
        <p:nvSpPr>
          <p:cNvPr id="7" name="Slide Number Placeholder 6">
            <a:extLst>
              <a:ext uri="{FF2B5EF4-FFF2-40B4-BE49-F238E27FC236}">
                <a16:creationId xmlns:a16="http://schemas.microsoft.com/office/drawing/2014/main" id="{F27C619E-49D5-51A5-40B2-E69CEAF668D3}"/>
              </a:ext>
            </a:extLst>
          </p:cNvPr>
          <p:cNvSpPr>
            <a:spLocks noGrp="1"/>
          </p:cNvSpPr>
          <p:nvPr>
            <p:ph type="sldNum" sz="quarter" idx="12"/>
          </p:nvPr>
        </p:nvSpPr>
        <p:spPr/>
        <p:txBody>
          <a:bodyPr/>
          <a:lstStyle/>
          <a:p>
            <a:fld id="{0074AAEA-AD82-44BE-92E0-5294F4A8EE73}" type="slidenum">
              <a:rPr lang="en-IN" smtClean="0"/>
              <a:t>8</a:t>
            </a:fld>
            <a:endParaRPr lang="en-IN" dirty="0"/>
          </a:p>
        </p:txBody>
      </p:sp>
      <p:cxnSp>
        <p:nvCxnSpPr>
          <p:cNvPr id="9" name="Straight Connector 8">
            <a:extLst>
              <a:ext uri="{FF2B5EF4-FFF2-40B4-BE49-F238E27FC236}">
                <a16:creationId xmlns:a16="http://schemas.microsoft.com/office/drawing/2014/main" id="{513EF28D-E27F-C149-6C44-00E5B3809D54}"/>
              </a:ext>
            </a:extLst>
          </p:cNvPr>
          <p:cNvCxnSpPr>
            <a:cxnSpLocks/>
          </p:cNvCxnSpPr>
          <p:nvPr/>
        </p:nvCxnSpPr>
        <p:spPr>
          <a:xfrm>
            <a:off x="627017" y="1254705"/>
            <a:ext cx="1125980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85FB0A7-E9E5-DFFC-42FF-7B76885882CD}"/>
              </a:ext>
            </a:extLst>
          </p:cNvPr>
          <p:cNvSpPr/>
          <p:nvPr/>
        </p:nvSpPr>
        <p:spPr>
          <a:xfrm>
            <a:off x="154745" y="136525"/>
            <a:ext cx="11830930" cy="6219826"/>
          </a:xfrm>
          <a:prstGeom prst="rect">
            <a:avLst/>
          </a:prstGeom>
          <a:noFill/>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 name="Image 1">
            <a:extLst>
              <a:ext uri="{FF2B5EF4-FFF2-40B4-BE49-F238E27FC236}">
                <a16:creationId xmlns:a16="http://schemas.microsoft.com/office/drawing/2014/main" id="{B29A4912-0AC3-43EF-3C6C-590D020E4789}"/>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72427" y="403229"/>
            <a:ext cx="3818573" cy="659496"/>
          </a:xfrm>
          <a:prstGeom prst="rect">
            <a:avLst/>
          </a:prstGeom>
        </p:spPr>
      </p:pic>
      <p:pic>
        <p:nvPicPr>
          <p:cNvPr id="12" name="Picture 11">
            <a:extLst>
              <a:ext uri="{FF2B5EF4-FFF2-40B4-BE49-F238E27FC236}">
                <a16:creationId xmlns:a16="http://schemas.microsoft.com/office/drawing/2014/main" id="{92EA18F4-0E65-7FFF-4E5E-95029B4C9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8508" y="229782"/>
            <a:ext cx="1308317" cy="958249"/>
          </a:xfrm>
          <a:prstGeom prst="rect">
            <a:avLst/>
          </a:prstGeom>
        </p:spPr>
      </p:pic>
      <p:sp>
        <p:nvSpPr>
          <p:cNvPr id="6" name="Footer Placeholder 2">
            <a:extLst>
              <a:ext uri="{FF2B5EF4-FFF2-40B4-BE49-F238E27FC236}">
                <a16:creationId xmlns:a16="http://schemas.microsoft.com/office/drawing/2014/main" id="{3E346EDC-3A7A-A3AA-62AE-0D3FE961186D}"/>
              </a:ext>
            </a:extLst>
          </p:cNvPr>
          <p:cNvSpPr>
            <a:spLocks noGrp="1"/>
          </p:cNvSpPr>
          <p:nvPr>
            <p:ph type="ftr" sz="quarter" idx="11"/>
          </p:nvPr>
        </p:nvSpPr>
        <p:spPr>
          <a:xfrm>
            <a:off x="4038600" y="6356350"/>
            <a:ext cx="4114800" cy="365125"/>
          </a:xfrm>
        </p:spPr>
        <p:txBody>
          <a:bodyPr/>
          <a:lstStyle/>
          <a:p>
            <a:r>
              <a:rPr lang="en-GB" dirty="0"/>
              <a:t>ICADIE’24, JAIN (DEEMED-TO-BE UNIVERSITY), BANGALORE</a:t>
            </a:r>
            <a:endParaRPr lang="en-IN" dirty="0"/>
          </a:p>
        </p:txBody>
      </p:sp>
      <p:sp>
        <p:nvSpPr>
          <p:cNvPr id="8" name="Date Placeholder 3">
            <a:extLst>
              <a:ext uri="{FF2B5EF4-FFF2-40B4-BE49-F238E27FC236}">
                <a16:creationId xmlns:a16="http://schemas.microsoft.com/office/drawing/2014/main" id="{FA34E927-6D74-E68A-6253-810F9FE828E9}"/>
              </a:ext>
            </a:extLst>
          </p:cNvPr>
          <p:cNvSpPr>
            <a:spLocks noGrp="1"/>
          </p:cNvSpPr>
          <p:nvPr>
            <p:ph type="dt" sz="half" idx="10"/>
          </p:nvPr>
        </p:nvSpPr>
        <p:spPr>
          <a:xfrm>
            <a:off x="838200" y="6356350"/>
            <a:ext cx="2743200" cy="365125"/>
          </a:xfrm>
        </p:spPr>
        <p:txBody>
          <a:bodyPr/>
          <a:lstStyle/>
          <a:p>
            <a:r>
              <a:rPr lang="en-IN" dirty="0"/>
              <a:t>07-09 March 2024</a:t>
            </a:r>
          </a:p>
        </p:txBody>
      </p:sp>
      <p:pic>
        <p:nvPicPr>
          <p:cNvPr id="3" name="Picture 2" descr="A diagram of a machine learning algorithm&#10;&#10;Description automatically generated">
            <a:extLst>
              <a:ext uri="{FF2B5EF4-FFF2-40B4-BE49-F238E27FC236}">
                <a16:creationId xmlns:a16="http://schemas.microsoft.com/office/drawing/2014/main" id="{FD7AB587-C790-DDA7-F501-972DF1A584F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1280381"/>
            <a:ext cx="3352800" cy="5007428"/>
          </a:xfrm>
          <a:prstGeom prst="rect">
            <a:avLst/>
          </a:prstGeom>
          <a:noFill/>
          <a:ln>
            <a:noFill/>
          </a:ln>
        </p:spPr>
      </p:pic>
      <p:sp>
        <p:nvSpPr>
          <p:cNvPr id="4" name="TextBox 3">
            <a:extLst>
              <a:ext uri="{FF2B5EF4-FFF2-40B4-BE49-F238E27FC236}">
                <a16:creationId xmlns:a16="http://schemas.microsoft.com/office/drawing/2014/main" id="{1C8E2CEB-B81F-2779-1CDA-3E64EEA5C3E5}"/>
              </a:ext>
            </a:extLst>
          </p:cNvPr>
          <p:cNvSpPr txBox="1"/>
          <p:nvPr/>
        </p:nvSpPr>
        <p:spPr>
          <a:xfrm>
            <a:off x="5694569" y="1668870"/>
            <a:ext cx="6096000" cy="3520259"/>
          </a:xfrm>
          <a:prstGeom prst="rect">
            <a:avLst/>
          </a:prstGeom>
          <a:noFill/>
        </p:spPr>
        <p:txBody>
          <a:bodyPr wrap="square">
            <a:spAutoFit/>
          </a:bodyPr>
          <a:lstStyle/>
          <a:p>
            <a:pPr marL="346075" marR="0" indent="-346075" algn="just">
              <a:lnSpc>
                <a:spcPct val="150000"/>
              </a:lnSpc>
              <a:spcBef>
                <a:spcPts val="0"/>
              </a:spcBef>
              <a:spcAft>
                <a:spcPts val="1200"/>
              </a:spcAft>
            </a:pPr>
            <a:r>
              <a:rPr lang="en-US" sz="1800" dirty="0">
                <a:effectLst/>
                <a:latin typeface="Times New Roman" panose="02020603050405020304" pitchFamily="18" charset="0"/>
                <a:ea typeface="Times New Roman" panose="02020603050405020304" pitchFamily="18" charset="0"/>
              </a:rPr>
              <a:t>The components in the System are :</a:t>
            </a:r>
            <a:endParaRPr lang="en-US" sz="1600" dirty="0">
              <a:effectLst/>
              <a:latin typeface="Times New Roman" panose="02020603050405020304" pitchFamily="18" charset="0"/>
              <a:ea typeface="Times New Roman" panose="02020603050405020304" pitchFamily="18" charset="0"/>
            </a:endParaRPr>
          </a:p>
          <a:p>
            <a:pPr marL="346075" marR="0" lvl="0" indent="-346075" algn="just">
              <a:lnSpc>
                <a:spcPct val="150000"/>
              </a:lnSpc>
              <a:spcBef>
                <a:spcPts val="0"/>
              </a:spcBef>
              <a:spcAft>
                <a:spcPts val="0"/>
              </a:spcAft>
              <a:buFont typeface="+mj-lt"/>
              <a:buAutoNum type="arabicPeriod"/>
            </a:pPr>
            <a:r>
              <a:rPr lang="en-US" sz="1800" kern="100" dirty="0">
                <a:effectLst/>
                <a:latin typeface="Cambria" panose="02040503050406030204" pitchFamily="18" charset="0"/>
                <a:ea typeface="Cambria" panose="02040503050406030204" pitchFamily="18" charset="0"/>
                <a:cs typeface="Mangal" panose="02040503050203030202" pitchFamily="18" charset="0"/>
              </a:rPr>
              <a:t>Smartwatch</a:t>
            </a:r>
          </a:p>
          <a:p>
            <a:pPr marL="346075" marR="0" lvl="0" indent="-346075" algn="just">
              <a:lnSpc>
                <a:spcPct val="150000"/>
              </a:lnSpc>
              <a:spcBef>
                <a:spcPts val="0"/>
              </a:spcBef>
              <a:spcAft>
                <a:spcPts val="0"/>
              </a:spcAft>
              <a:buFont typeface="+mj-lt"/>
              <a:buAutoNum type="arabicPeriod"/>
            </a:pPr>
            <a:r>
              <a:rPr lang="en-US" sz="1800" kern="100" dirty="0">
                <a:effectLst/>
                <a:latin typeface="Cambria" panose="02040503050406030204" pitchFamily="18" charset="0"/>
                <a:ea typeface="Cambria" panose="02040503050406030204" pitchFamily="18" charset="0"/>
                <a:cs typeface="Mangal" panose="02040503050203030202" pitchFamily="18" charset="0"/>
              </a:rPr>
              <a:t>Sleep Monitoring Algorithm</a:t>
            </a:r>
          </a:p>
          <a:p>
            <a:pPr marL="346075" marR="0" lvl="0" indent="-346075" algn="just">
              <a:lnSpc>
                <a:spcPct val="150000"/>
              </a:lnSpc>
              <a:spcBef>
                <a:spcPts val="0"/>
              </a:spcBef>
              <a:spcAft>
                <a:spcPts val="0"/>
              </a:spcAft>
              <a:buFont typeface="+mj-lt"/>
              <a:buAutoNum type="arabicPeriod"/>
            </a:pPr>
            <a:r>
              <a:rPr lang="en-US" sz="1800" kern="100" dirty="0">
                <a:effectLst/>
                <a:latin typeface="Cambria" panose="02040503050406030204" pitchFamily="18" charset="0"/>
                <a:ea typeface="Cambria" panose="02040503050406030204" pitchFamily="18" charset="0"/>
                <a:cs typeface="Mangal" panose="02040503050203030202" pitchFamily="18" charset="0"/>
              </a:rPr>
              <a:t>Machine Learning Algorithms</a:t>
            </a:r>
          </a:p>
          <a:p>
            <a:pPr marL="346075" marR="0" lvl="0" indent="-346075" algn="just">
              <a:lnSpc>
                <a:spcPct val="150000"/>
              </a:lnSpc>
              <a:spcBef>
                <a:spcPts val="0"/>
              </a:spcBef>
              <a:spcAft>
                <a:spcPts val="0"/>
              </a:spcAft>
              <a:buFont typeface="+mj-lt"/>
              <a:buAutoNum type="arabicPeriod"/>
            </a:pPr>
            <a:r>
              <a:rPr lang="en-US" sz="1800" kern="100" dirty="0">
                <a:effectLst/>
                <a:latin typeface="Cambria" panose="02040503050406030204" pitchFamily="18" charset="0"/>
                <a:ea typeface="Cambria" panose="02040503050406030204" pitchFamily="18" charset="0"/>
                <a:cs typeface="Mangal" panose="02040503050203030202" pitchFamily="18" charset="0"/>
              </a:rPr>
              <a:t>Sleep Analysis and Insights</a:t>
            </a:r>
            <a:endParaRPr lang="en-US" sz="1600" kern="100" dirty="0">
              <a:effectLst/>
              <a:latin typeface="Cambria" panose="02040503050406030204" pitchFamily="18" charset="0"/>
              <a:ea typeface="Cambria" panose="02040503050406030204" pitchFamily="18" charset="0"/>
              <a:cs typeface="Mangal" panose="02040503050203030202" pitchFamily="18" charset="0"/>
            </a:endParaRPr>
          </a:p>
          <a:p>
            <a:pPr marL="346075" marR="0" lvl="0" indent="-346075" algn="just">
              <a:lnSpc>
                <a:spcPct val="150000"/>
              </a:lnSpc>
              <a:spcBef>
                <a:spcPts val="0"/>
              </a:spcBef>
              <a:spcAft>
                <a:spcPts val="0"/>
              </a:spcAft>
              <a:buFont typeface="+mj-lt"/>
              <a:buAutoNum type="arabicPeriod"/>
            </a:pPr>
            <a:r>
              <a:rPr lang="en-US" sz="1800" kern="100" dirty="0">
                <a:effectLst/>
                <a:latin typeface="Cambria" panose="02040503050406030204" pitchFamily="18" charset="0"/>
                <a:ea typeface="Cambria" panose="02040503050406030204" pitchFamily="18" charset="0"/>
                <a:cs typeface="Mangal" panose="02040503050203030202" pitchFamily="18" charset="0"/>
              </a:rPr>
              <a:t>Personalized Sleep Improvements and Diet</a:t>
            </a:r>
          </a:p>
          <a:p>
            <a:pPr marL="346075" marR="0" lvl="0" indent="-346075" algn="just">
              <a:lnSpc>
                <a:spcPct val="150000"/>
              </a:lnSpc>
              <a:spcBef>
                <a:spcPts val="0"/>
              </a:spcBef>
              <a:spcAft>
                <a:spcPts val="0"/>
              </a:spcAft>
              <a:buFont typeface="+mj-lt"/>
              <a:buAutoNum type="arabicPeriod"/>
            </a:pPr>
            <a:r>
              <a:rPr lang="en-US" sz="1800" kern="100" dirty="0">
                <a:effectLst/>
                <a:latin typeface="Cambria" panose="02040503050406030204" pitchFamily="18" charset="0"/>
                <a:ea typeface="Cambria" panose="02040503050406030204" pitchFamily="18" charset="0"/>
                <a:cs typeface="Mangal" panose="02040503050203030202" pitchFamily="18" charset="0"/>
              </a:rPr>
              <a:t>Feedback System for Sleep Activity</a:t>
            </a:r>
          </a:p>
          <a:p>
            <a:pPr marL="346075" marR="0" lvl="0" indent="-346075"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Sleep Data Storage</a:t>
            </a:r>
            <a:endParaRPr lang="en-US" dirty="0"/>
          </a:p>
        </p:txBody>
      </p:sp>
    </p:spTree>
    <p:extLst>
      <p:ext uri="{BB962C8B-B14F-4D97-AF65-F5344CB8AC3E}">
        <p14:creationId xmlns:p14="http://schemas.microsoft.com/office/powerpoint/2010/main" val="3904091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A52FB-DC21-D759-9649-6C7068E64C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1B1509-6D78-2D35-1BD6-7EE4A864AE94}"/>
              </a:ext>
            </a:extLst>
          </p:cNvPr>
          <p:cNvSpPr>
            <a:spLocks noGrp="1"/>
          </p:cNvSpPr>
          <p:nvPr>
            <p:ph type="title"/>
          </p:nvPr>
        </p:nvSpPr>
        <p:spPr>
          <a:xfrm>
            <a:off x="4314824" y="392853"/>
            <a:ext cx="5366657" cy="605524"/>
          </a:xfrm>
          <a:solidFill>
            <a:srgbClr val="FFFF00"/>
          </a:solidFill>
        </p:spPr>
        <p:txBody>
          <a:bodyPr>
            <a:normAutofit fontScale="90000"/>
          </a:bodyPr>
          <a:lstStyle/>
          <a:p>
            <a:pPr algn="ctr"/>
            <a:r>
              <a:rPr lang="en-IN" sz="3600" dirty="0">
                <a:solidFill>
                  <a:srgbClr val="002060"/>
                </a:solidFill>
                <a:latin typeface="Times New Roman" panose="02020603050405020304" pitchFamily="18" charset="0"/>
                <a:cs typeface="Times New Roman" panose="02020603050405020304" pitchFamily="18" charset="0"/>
              </a:rPr>
              <a:t>RESULTS &amp; DISCUSSION</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D48E72A-F597-F803-FCA3-110F6A9A173E}"/>
              </a:ext>
            </a:extLst>
          </p:cNvPr>
          <p:cNvSpPr>
            <a:spLocks noGrp="1"/>
          </p:cNvSpPr>
          <p:nvPr>
            <p:ph idx="1"/>
          </p:nvPr>
        </p:nvSpPr>
        <p:spPr>
          <a:xfrm>
            <a:off x="596537" y="1426154"/>
            <a:ext cx="10998926" cy="5007429"/>
          </a:xfrm>
        </p:spPr>
        <p:txBody>
          <a:bodyPr>
            <a:normAutofit/>
          </a:bodyPr>
          <a:lstStyle/>
          <a:p>
            <a:pPr marL="0" indent="0">
              <a:buNone/>
            </a:pPr>
            <a:endParaRPr lang="en-IN" sz="2400"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p:txBody>
      </p:sp>
      <p:sp>
        <p:nvSpPr>
          <p:cNvPr id="7" name="Slide Number Placeholder 6">
            <a:extLst>
              <a:ext uri="{FF2B5EF4-FFF2-40B4-BE49-F238E27FC236}">
                <a16:creationId xmlns:a16="http://schemas.microsoft.com/office/drawing/2014/main" id="{0939A31D-87AF-4EBE-18A9-F0F835775CB9}"/>
              </a:ext>
            </a:extLst>
          </p:cNvPr>
          <p:cNvSpPr>
            <a:spLocks noGrp="1"/>
          </p:cNvSpPr>
          <p:nvPr>
            <p:ph type="sldNum" sz="quarter" idx="12"/>
          </p:nvPr>
        </p:nvSpPr>
        <p:spPr/>
        <p:txBody>
          <a:bodyPr/>
          <a:lstStyle/>
          <a:p>
            <a:fld id="{0074AAEA-AD82-44BE-92E0-5294F4A8EE73}" type="slidenum">
              <a:rPr lang="en-IN" smtClean="0"/>
              <a:t>9</a:t>
            </a:fld>
            <a:endParaRPr lang="en-IN" dirty="0"/>
          </a:p>
        </p:txBody>
      </p:sp>
      <p:cxnSp>
        <p:nvCxnSpPr>
          <p:cNvPr id="9" name="Straight Connector 8">
            <a:extLst>
              <a:ext uri="{FF2B5EF4-FFF2-40B4-BE49-F238E27FC236}">
                <a16:creationId xmlns:a16="http://schemas.microsoft.com/office/drawing/2014/main" id="{38BB323B-7373-4673-2B84-1E04690C2694}"/>
              </a:ext>
            </a:extLst>
          </p:cNvPr>
          <p:cNvCxnSpPr>
            <a:cxnSpLocks/>
          </p:cNvCxnSpPr>
          <p:nvPr/>
        </p:nvCxnSpPr>
        <p:spPr>
          <a:xfrm>
            <a:off x="627017" y="1254705"/>
            <a:ext cx="1125980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0DCAC79-081E-8351-EDB0-67FA6727A53D}"/>
              </a:ext>
            </a:extLst>
          </p:cNvPr>
          <p:cNvSpPr/>
          <p:nvPr/>
        </p:nvSpPr>
        <p:spPr>
          <a:xfrm>
            <a:off x="154745" y="136525"/>
            <a:ext cx="11830930" cy="6219826"/>
          </a:xfrm>
          <a:prstGeom prst="rect">
            <a:avLst/>
          </a:prstGeom>
          <a:noFill/>
          <a:ln w="508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 name="Image 1">
            <a:extLst>
              <a:ext uri="{FF2B5EF4-FFF2-40B4-BE49-F238E27FC236}">
                <a16:creationId xmlns:a16="http://schemas.microsoft.com/office/drawing/2014/main" id="{86A05AF7-7365-3081-7A2F-FAC4C6A3A5A9}"/>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72427" y="403229"/>
            <a:ext cx="3818573" cy="659496"/>
          </a:xfrm>
          <a:prstGeom prst="rect">
            <a:avLst/>
          </a:prstGeom>
        </p:spPr>
      </p:pic>
      <p:pic>
        <p:nvPicPr>
          <p:cNvPr id="12" name="Picture 11">
            <a:extLst>
              <a:ext uri="{FF2B5EF4-FFF2-40B4-BE49-F238E27FC236}">
                <a16:creationId xmlns:a16="http://schemas.microsoft.com/office/drawing/2014/main" id="{2BB7C367-3083-537E-0368-0092B34388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8508" y="229782"/>
            <a:ext cx="1308317" cy="958249"/>
          </a:xfrm>
          <a:prstGeom prst="rect">
            <a:avLst/>
          </a:prstGeom>
        </p:spPr>
      </p:pic>
      <p:sp>
        <p:nvSpPr>
          <p:cNvPr id="6" name="Footer Placeholder 2">
            <a:extLst>
              <a:ext uri="{FF2B5EF4-FFF2-40B4-BE49-F238E27FC236}">
                <a16:creationId xmlns:a16="http://schemas.microsoft.com/office/drawing/2014/main" id="{B2C975A6-16F2-480C-EE95-FF71E4567E89}"/>
              </a:ext>
            </a:extLst>
          </p:cNvPr>
          <p:cNvSpPr>
            <a:spLocks noGrp="1"/>
          </p:cNvSpPr>
          <p:nvPr>
            <p:ph type="ftr" sz="quarter" idx="11"/>
          </p:nvPr>
        </p:nvSpPr>
        <p:spPr>
          <a:xfrm>
            <a:off x="4038600" y="6356350"/>
            <a:ext cx="4114800" cy="365125"/>
          </a:xfrm>
        </p:spPr>
        <p:txBody>
          <a:bodyPr/>
          <a:lstStyle/>
          <a:p>
            <a:r>
              <a:rPr lang="en-GB" dirty="0"/>
              <a:t>ICADIE’24, JAIN (DEEMED-TO-BE UNIVERSITY), BANGALORE</a:t>
            </a:r>
            <a:endParaRPr lang="en-IN" dirty="0"/>
          </a:p>
        </p:txBody>
      </p:sp>
      <p:sp>
        <p:nvSpPr>
          <p:cNvPr id="8" name="Date Placeholder 3">
            <a:extLst>
              <a:ext uri="{FF2B5EF4-FFF2-40B4-BE49-F238E27FC236}">
                <a16:creationId xmlns:a16="http://schemas.microsoft.com/office/drawing/2014/main" id="{6A7C5B47-E4DB-576A-776E-CAA592A66794}"/>
              </a:ext>
            </a:extLst>
          </p:cNvPr>
          <p:cNvSpPr>
            <a:spLocks noGrp="1"/>
          </p:cNvSpPr>
          <p:nvPr>
            <p:ph type="dt" sz="half" idx="10"/>
          </p:nvPr>
        </p:nvSpPr>
        <p:spPr>
          <a:xfrm>
            <a:off x="838200" y="6356350"/>
            <a:ext cx="2743200" cy="365125"/>
          </a:xfrm>
        </p:spPr>
        <p:txBody>
          <a:bodyPr/>
          <a:lstStyle/>
          <a:p>
            <a:r>
              <a:rPr lang="en-IN" dirty="0"/>
              <a:t>07-09 March 2024</a:t>
            </a:r>
          </a:p>
        </p:txBody>
      </p:sp>
      <p:pic>
        <p:nvPicPr>
          <p:cNvPr id="3" name="Picture 2" descr="A line graph with blue dots">
            <a:extLst>
              <a:ext uri="{FF2B5EF4-FFF2-40B4-BE49-F238E27FC236}">
                <a16:creationId xmlns:a16="http://schemas.microsoft.com/office/drawing/2014/main" id="{61666884-E29B-F50F-A606-0ED595E42D6B}"/>
              </a:ext>
            </a:extLst>
          </p:cNvPr>
          <p:cNvPicPr>
            <a:picLocks noChangeAspect="1"/>
          </p:cNvPicPr>
          <p:nvPr/>
        </p:nvPicPr>
        <p:blipFill>
          <a:blip r:embed="rId4"/>
          <a:stretch>
            <a:fillRect/>
          </a:stretch>
        </p:blipFill>
        <p:spPr>
          <a:xfrm>
            <a:off x="476154" y="1546239"/>
            <a:ext cx="6521998" cy="4197901"/>
          </a:xfrm>
          <a:prstGeom prst="rect">
            <a:avLst/>
          </a:prstGeom>
        </p:spPr>
      </p:pic>
      <p:sp>
        <p:nvSpPr>
          <p:cNvPr id="4" name="TextBox 3">
            <a:extLst>
              <a:ext uri="{FF2B5EF4-FFF2-40B4-BE49-F238E27FC236}">
                <a16:creationId xmlns:a16="http://schemas.microsoft.com/office/drawing/2014/main" id="{7B96CD29-636A-C4AC-7D7B-679664171307}"/>
              </a:ext>
            </a:extLst>
          </p:cNvPr>
          <p:cNvSpPr txBox="1"/>
          <p:nvPr/>
        </p:nvSpPr>
        <p:spPr>
          <a:xfrm>
            <a:off x="6904383" y="1293219"/>
            <a:ext cx="4982441" cy="50285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This section presents a comparative analysis of several machine learning algorithms, including Logistic Regression, SVM, KNN, Random Forest, Naive Bayes, and Decision Tree</a:t>
            </a:r>
          </a:p>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an extensive comparison of available sleep monitoring algorithms, the Naive Bayes algorithm emerged as the most accurate.</a:t>
            </a:r>
            <a:endParaRPr lang="en-US" dirty="0">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accuracy of Naive Bayes in our tests underscores its potential as a reliable tool in sleep quality assessment, aligning with the system's goal to deliver precise and personalized sleep health insights.</a:t>
            </a:r>
          </a:p>
        </p:txBody>
      </p:sp>
    </p:spTree>
    <p:extLst>
      <p:ext uri="{BB962C8B-B14F-4D97-AF65-F5344CB8AC3E}">
        <p14:creationId xmlns:p14="http://schemas.microsoft.com/office/powerpoint/2010/main" val="345360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3862</TotalTime>
  <Words>2168</Words>
  <Application>Microsoft Macintosh PowerPoint</Application>
  <PresentationFormat>Widescreen</PresentationFormat>
  <Paragraphs>129</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Agency FB</vt:lpstr>
      <vt:lpstr>Arial</vt:lpstr>
      <vt:lpstr>Arial Narrow</vt:lpstr>
      <vt:lpstr>Bookman Old Style</vt:lpstr>
      <vt:lpstr>Calibri</vt:lpstr>
      <vt:lpstr>Calibri Light</vt:lpstr>
      <vt:lpstr>Cambria</vt:lpstr>
      <vt:lpstr>Century Schoolbook</vt:lpstr>
      <vt:lpstr>Times New Roman</vt:lpstr>
      <vt:lpstr>Wingdings</vt:lpstr>
      <vt:lpstr>Office Theme</vt:lpstr>
      <vt:lpstr>INTERNATIONAL CONFERENCE ON ADVANCED  DATA-DRIVEN INTELLIGENCE AND ENGINEERING ICADIE 2024 [7th-8th March]     Sleep Monitoring System Using Machine Learning    </vt:lpstr>
      <vt:lpstr> Contents</vt:lpstr>
      <vt:lpstr>ABSTRACT</vt:lpstr>
      <vt:lpstr>INTRODUCTION</vt:lpstr>
      <vt:lpstr>PROBLEM DEFINITION</vt:lpstr>
      <vt:lpstr>LITERATURE SURVEY</vt:lpstr>
      <vt:lpstr>LITERATURE SURVEY</vt:lpstr>
      <vt:lpstr>PROPOSED ARCHITECURE</vt:lpstr>
      <vt:lpstr>RESULTS &amp; DISCUSSION</vt:lpstr>
      <vt:lpstr>CONCLUSION</vt:lpstr>
      <vt:lpstr>REFERENCES</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  Course Code</dc:title>
  <dc:creator>User</dc:creator>
  <cp:lastModifiedBy>Microsoft Office User</cp:lastModifiedBy>
  <cp:revision>68</cp:revision>
  <dcterms:created xsi:type="dcterms:W3CDTF">2020-07-18T13:49:01Z</dcterms:created>
  <dcterms:modified xsi:type="dcterms:W3CDTF">2024-03-01T17:09:03Z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2024-03-01T05:07:58Z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bc400461-5f46-4917-a857-b2f3c4a4bbcc</vt:lpwstr>
  </property>
  <property fmtid="{D5CDD505-2E9C-101B-9397-08002B2CF9AE}" pid="7" name="MSIP_Label_defa4170-0d19-0005-0004-bc88714345d2_ActionId">
    <vt:lpwstr>a78a46db-4a49-4bba-85db-6ccd01bd18b7</vt:lpwstr>
  </property>
  <property fmtid="{D5CDD505-2E9C-101B-9397-08002B2CF9AE}" pid="8" name="MSIP_Label_defa4170-0d19-0005-0004-bc88714345d2_ContentBits">
    <vt:lpwstr>0</vt:lpwstr>
  </property>
</Properties>
</file>