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73" r:id="rId5"/>
    <p:sldId id="288" r:id="rId6"/>
    <p:sldId id="289" r:id="rId7"/>
    <p:sldId id="292" r:id="rId8"/>
    <p:sldId id="291" r:id="rId9"/>
    <p:sldId id="319" r:id="rId10"/>
    <p:sldId id="339" r:id="rId11"/>
    <p:sldId id="340" r:id="rId12"/>
    <p:sldId id="320" r:id="rId13"/>
    <p:sldId id="321" r:id="rId14"/>
    <p:sldId id="322" r:id="rId15"/>
    <p:sldId id="323" r:id="rId16"/>
    <p:sldId id="324" r:id="rId17"/>
    <p:sldId id="333" r:id="rId18"/>
    <p:sldId id="334" r:id="rId19"/>
    <p:sldId id="335" r:id="rId20"/>
    <p:sldId id="336" r:id="rId21"/>
    <p:sldId id="337" r:id="rId22"/>
    <p:sldId id="338" r:id="rId23"/>
    <p:sldId id="341" r:id="rId24"/>
    <p:sldId id="342" r:id="rId25"/>
    <p:sldId id="343" r:id="rId26"/>
    <p:sldId id="344" r:id="rId27"/>
    <p:sldId id="330" r:id="rId28"/>
    <p:sldId id="331" r:id="rId29"/>
    <p:sldId id="332" r:id="rId30"/>
    <p:sldId id="30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8" d="100"/>
          <a:sy n="68"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7DE13-216C-4C57-A143-EC5259F7DDFD}" type="datetimeFigureOut">
              <a:rPr lang="en-US" smtClean="0"/>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26865-AC36-4644-8163-C6571901E4A9}" type="slidenum">
              <a:rPr lang="en-US" smtClean="0"/>
              <a:t>‹#›</a:t>
            </a:fld>
            <a:endParaRPr lang="en-US"/>
          </a:p>
        </p:txBody>
      </p:sp>
    </p:spTree>
    <p:extLst>
      <p:ext uri="{BB962C8B-B14F-4D97-AF65-F5344CB8AC3E}">
        <p14:creationId xmlns:p14="http://schemas.microsoft.com/office/powerpoint/2010/main" val="4284831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09041A9-D2B9-46A1-86DC-024E8FA8569F}" type="datetime1">
              <a:rPr lang="en-US" smtClean="0"/>
              <a:t>11/24/2023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A0227E23-7CC0-49C7-BED0-4E3506CC53EE}" type="datetime1">
              <a:rPr lang="en-US" smtClean="0"/>
              <a:t>11/24/2023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3509869F-8AAC-4789-9922-A37FFE0E9E35}" type="datetime1">
              <a:rPr lang="en-US" smtClean="0"/>
              <a:t>11/24/2023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38CE77-3BFB-4CDA-8794-D47A434CB971}" type="datetime1">
              <a:rPr lang="en-US" smtClean="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DF507E-85C1-4E42-921D-34C284FA7CDF}" type="datetime1">
              <a:rPr lang="en-US" smtClean="0"/>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90FBD0-4039-4E0B-B602-EF566C1F8648}" type="datetime1">
              <a:rPr lang="en-US" smtClean="0"/>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6656C-3DD0-4849-8280-6FD94AAAD4BE}" type="datetime1">
              <a:rPr lang="en-US" smtClean="0"/>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2FE9B25C-06EE-4AE8-8896-A5AF533FFBEB}" type="datetime1">
              <a:rPr lang="en-US" smtClean="0"/>
              <a:t>11/24/2023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0CBB96-ACC8-4C38-96CC-E7B7308977E2}" type="datetime1">
              <a:rPr lang="en-US" smtClean="0"/>
              <a:t>11/24/2023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BF244FDD-BC4C-488D-8809-846795DC577E}" type="datetime1">
              <a:rPr lang="en-US" smtClean="0"/>
              <a:t>11/24/2023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bin"/></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bin"/><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 name="Group 1">
            <a:extLst>
              <a:ext uri="{FF2B5EF4-FFF2-40B4-BE49-F238E27FC236}">
                <a16:creationId xmlns:a16="http://schemas.microsoft.com/office/drawing/2014/main" id="{6BD6DDE5-EB8E-4D6B-B50B-8E480C92B884}"/>
              </a:ext>
            </a:extLst>
          </p:cNvPr>
          <p:cNvGrpSpPr/>
          <p:nvPr/>
        </p:nvGrpSpPr>
        <p:grpSpPr>
          <a:xfrm>
            <a:off x="138028" y="5203446"/>
            <a:ext cx="8054350" cy="1015401"/>
            <a:chOff x="270727" y="5182042"/>
            <a:chExt cx="8653082" cy="1015401"/>
          </a:xfrm>
        </p:grpSpPr>
        <p:grpSp>
          <p:nvGrpSpPr>
            <p:cNvPr id="10" name="Group 9">
              <a:extLst>
                <a:ext uri="{FF2B5EF4-FFF2-40B4-BE49-F238E27FC236}">
                  <a16:creationId xmlns:a16="http://schemas.microsoft.com/office/drawing/2014/main" id="{CAB38F69-3D36-4466-9776-8B6F290FF6A8}"/>
                </a:ext>
              </a:extLst>
            </p:cNvPr>
            <p:cNvGrpSpPr/>
            <p:nvPr/>
          </p:nvGrpSpPr>
          <p:grpSpPr>
            <a:xfrm>
              <a:off x="270727" y="5543222"/>
              <a:ext cx="8653082" cy="654221"/>
              <a:chOff x="-946422" y="5390985"/>
              <a:chExt cx="8653082" cy="654221"/>
            </a:xfrm>
          </p:grpSpPr>
          <p:sp>
            <p:nvSpPr>
              <p:cNvPr id="13" name="TextBox 12">
                <a:extLst>
                  <a:ext uri="{FF2B5EF4-FFF2-40B4-BE49-F238E27FC236}">
                    <a16:creationId xmlns:a16="http://schemas.microsoft.com/office/drawing/2014/main" id="{F27A9876-D9F7-45A3-B028-20A16538BC30}"/>
                  </a:ext>
                </a:extLst>
              </p:cNvPr>
              <p:cNvSpPr txBox="1"/>
              <p:nvPr/>
            </p:nvSpPr>
            <p:spPr>
              <a:xfrm>
                <a:off x="5277128" y="5390986"/>
                <a:ext cx="2429532" cy="646331"/>
              </a:xfrm>
              <a:prstGeom prst="rect">
                <a:avLst/>
              </a:prstGeom>
              <a:noFill/>
            </p:spPr>
            <p:txBody>
              <a:bodyPr wrap="square" rtlCol="0">
                <a:spAutoFit/>
              </a:bodyPr>
              <a:lstStyle/>
              <a:p>
                <a:r>
                  <a:rPr lang="en-US" dirty="0"/>
                  <a:t>SAMYAK MAHARJAN</a:t>
                </a:r>
              </a:p>
              <a:p>
                <a:r>
                  <a:rPr lang="en-US" dirty="0"/>
                  <a:t>   20BTRSE076</a:t>
                </a:r>
              </a:p>
            </p:txBody>
          </p:sp>
          <p:sp>
            <p:nvSpPr>
              <p:cNvPr id="17" name="TextBox 16">
                <a:extLst>
                  <a:ext uri="{FF2B5EF4-FFF2-40B4-BE49-F238E27FC236}">
                    <a16:creationId xmlns:a16="http://schemas.microsoft.com/office/drawing/2014/main" id="{1AEB9231-1FC9-4A92-A021-198B2265B446}"/>
                  </a:ext>
                </a:extLst>
              </p:cNvPr>
              <p:cNvSpPr txBox="1"/>
              <p:nvPr/>
            </p:nvSpPr>
            <p:spPr>
              <a:xfrm>
                <a:off x="-946422" y="5396037"/>
                <a:ext cx="2429532" cy="646331"/>
              </a:xfrm>
              <a:prstGeom prst="rect">
                <a:avLst/>
              </a:prstGeom>
              <a:noFill/>
            </p:spPr>
            <p:txBody>
              <a:bodyPr wrap="square" rtlCol="0">
                <a:spAutoFit/>
              </a:bodyPr>
              <a:lstStyle/>
              <a:p>
                <a:r>
                  <a:rPr lang="en-US" dirty="0"/>
                  <a:t>SACHIN SINGH</a:t>
                </a:r>
              </a:p>
              <a:p>
                <a:r>
                  <a:rPr lang="en-US" dirty="0"/>
                  <a:t> 20BTRCS170</a:t>
                </a:r>
              </a:p>
            </p:txBody>
          </p:sp>
          <p:sp>
            <p:nvSpPr>
              <p:cNvPr id="18" name="TextBox 17">
                <a:extLst>
                  <a:ext uri="{FF2B5EF4-FFF2-40B4-BE49-F238E27FC236}">
                    <a16:creationId xmlns:a16="http://schemas.microsoft.com/office/drawing/2014/main" id="{63B3E1D0-9C11-4752-B48F-E375A979D080}"/>
                  </a:ext>
                </a:extLst>
              </p:cNvPr>
              <p:cNvSpPr txBox="1"/>
              <p:nvPr/>
            </p:nvSpPr>
            <p:spPr>
              <a:xfrm>
                <a:off x="2951837" y="5390985"/>
                <a:ext cx="2429532" cy="646331"/>
              </a:xfrm>
              <a:prstGeom prst="rect">
                <a:avLst/>
              </a:prstGeom>
              <a:noFill/>
            </p:spPr>
            <p:txBody>
              <a:bodyPr wrap="square" rtlCol="0">
                <a:spAutoFit/>
              </a:bodyPr>
              <a:lstStyle/>
              <a:p>
                <a:r>
                  <a:rPr lang="en-US" dirty="0"/>
                  <a:t>AAYUSHMA THAPA</a:t>
                </a:r>
              </a:p>
              <a:p>
                <a:r>
                  <a:rPr lang="en-US" dirty="0"/>
                  <a:t>    20BTRSE072</a:t>
                </a:r>
              </a:p>
            </p:txBody>
          </p:sp>
          <p:sp>
            <p:nvSpPr>
              <p:cNvPr id="19" name="TextBox 18">
                <a:extLst>
                  <a:ext uri="{FF2B5EF4-FFF2-40B4-BE49-F238E27FC236}">
                    <a16:creationId xmlns:a16="http://schemas.microsoft.com/office/drawing/2014/main" id="{BCE2ACB6-FDD6-4D41-BCE1-D3189DB7F8B9}"/>
                  </a:ext>
                </a:extLst>
              </p:cNvPr>
              <p:cNvSpPr txBox="1"/>
              <p:nvPr/>
            </p:nvSpPr>
            <p:spPr>
              <a:xfrm>
                <a:off x="977240" y="5398875"/>
                <a:ext cx="2429532" cy="646331"/>
              </a:xfrm>
              <a:prstGeom prst="rect">
                <a:avLst/>
              </a:prstGeom>
              <a:noFill/>
            </p:spPr>
            <p:txBody>
              <a:bodyPr wrap="square" rtlCol="0">
                <a:spAutoFit/>
              </a:bodyPr>
              <a:lstStyle/>
              <a:p>
                <a:r>
                  <a:rPr lang="en-US" dirty="0"/>
                  <a:t>MANISH YADAV</a:t>
                </a:r>
              </a:p>
              <a:p>
                <a:r>
                  <a:rPr lang="en-US" dirty="0"/>
                  <a:t> 20BTRSE037</a:t>
                </a:r>
              </a:p>
            </p:txBody>
          </p:sp>
        </p:grpSp>
        <p:sp>
          <p:nvSpPr>
            <p:cNvPr id="11" name="TextBox 10">
              <a:extLst>
                <a:ext uri="{FF2B5EF4-FFF2-40B4-BE49-F238E27FC236}">
                  <a16:creationId xmlns:a16="http://schemas.microsoft.com/office/drawing/2014/main" id="{D57AA999-EDEF-4BF8-8312-09F4BDE5389D}"/>
                </a:ext>
              </a:extLst>
            </p:cNvPr>
            <p:cNvSpPr txBox="1"/>
            <p:nvPr/>
          </p:nvSpPr>
          <p:spPr>
            <a:xfrm>
              <a:off x="271291" y="5182042"/>
              <a:ext cx="1894960" cy="369332"/>
            </a:xfrm>
            <a:prstGeom prst="rect">
              <a:avLst/>
            </a:prstGeom>
            <a:noFill/>
          </p:spPr>
          <p:txBody>
            <a:bodyPr wrap="square" rtlCol="0">
              <a:spAutoFit/>
            </a:bodyPr>
            <a:lstStyle/>
            <a:p>
              <a:r>
                <a:rPr lang="en-US" b="1" dirty="0"/>
                <a:t>Submitted by : </a:t>
              </a:r>
            </a:p>
          </p:txBody>
        </p:sp>
      </p:grpSp>
      <p:sp>
        <p:nvSpPr>
          <p:cNvPr id="28" name="TextBox 27">
            <a:extLst>
              <a:ext uri="{FF2B5EF4-FFF2-40B4-BE49-F238E27FC236}">
                <a16:creationId xmlns:a16="http://schemas.microsoft.com/office/drawing/2014/main" id="{9B703F10-69C7-4C89-A915-035989D95E4B}"/>
              </a:ext>
            </a:extLst>
          </p:cNvPr>
          <p:cNvSpPr txBox="1"/>
          <p:nvPr/>
        </p:nvSpPr>
        <p:spPr>
          <a:xfrm>
            <a:off x="8560718" y="5444276"/>
            <a:ext cx="2809640" cy="836126"/>
          </a:xfrm>
          <a:prstGeom prst="rect">
            <a:avLst/>
          </a:prstGeom>
          <a:noFill/>
        </p:spPr>
        <p:txBody>
          <a:bodyPr wrap="square">
            <a:spAutoFit/>
          </a:bodyPr>
          <a:lstStyle/>
          <a:p>
            <a:pPr marL="0" lvl="0" indent="0" algn="ctr" rtl="0">
              <a:spcBef>
                <a:spcPts val="1000"/>
              </a:spcBef>
              <a:spcAft>
                <a:spcPts val="0"/>
              </a:spcAft>
              <a:buSzPct val="100000"/>
              <a:buNone/>
            </a:pPr>
            <a:r>
              <a:rPr lang="en-US" sz="2000" b="1" dirty="0">
                <a:solidFill>
                  <a:schemeClr val="bg1"/>
                </a:solidFill>
              </a:rPr>
              <a:t>Under the guidance of </a:t>
            </a:r>
          </a:p>
          <a:p>
            <a:pPr marL="0" lvl="0" indent="0" algn="ctr" rtl="0">
              <a:spcBef>
                <a:spcPts val="1000"/>
              </a:spcBef>
              <a:spcAft>
                <a:spcPts val="0"/>
              </a:spcAft>
              <a:buSzPct val="100000"/>
              <a:buNone/>
            </a:pPr>
            <a:r>
              <a:rPr lang="en-US" sz="2000" b="1" dirty="0">
                <a:solidFill>
                  <a:schemeClr val="bg1"/>
                </a:solidFill>
              </a:rPr>
              <a:t>Mr. Karthikeyan S</a:t>
            </a:r>
          </a:p>
        </p:txBody>
      </p:sp>
      <p:pic>
        <p:nvPicPr>
          <p:cNvPr id="20" name="Google Shape;170;p18">
            <a:extLst>
              <a:ext uri="{FF2B5EF4-FFF2-40B4-BE49-F238E27FC236}">
                <a16:creationId xmlns:a16="http://schemas.microsoft.com/office/drawing/2014/main" id="{4D4ABC0C-0508-4721-A1E4-11AB625FBA89}"/>
              </a:ext>
            </a:extLst>
          </p:cNvPr>
          <p:cNvPicPr preferRelativeResize="0"/>
          <p:nvPr/>
        </p:nvPicPr>
        <p:blipFill rotWithShape="1">
          <a:blip r:embed="rId3">
            <a:alphaModFix/>
          </a:blip>
          <a:srcRect/>
          <a:stretch/>
        </p:blipFill>
        <p:spPr>
          <a:xfrm>
            <a:off x="8119870" y="0"/>
            <a:ext cx="3618827" cy="686820"/>
          </a:xfrm>
          <a:prstGeom prst="rect">
            <a:avLst/>
          </a:prstGeom>
          <a:noFill/>
          <a:ln>
            <a:noFill/>
          </a:ln>
        </p:spPr>
      </p:pic>
      <p:sp>
        <p:nvSpPr>
          <p:cNvPr id="22" name="Google Shape;173;p18">
            <a:extLst>
              <a:ext uri="{FF2B5EF4-FFF2-40B4-BE49-F238E27FC236}">
                <a16:creationId xmlns:a16="http://schemas.microsoft.com/office/drawing/2014/main" id="{F3B242D2-FF5F-45D8-9870-414433CD5B74}"/>
              </a:ext>
            </a:extLst>
          </p:cNvPr>
          <p:cNvSpPr txBox="1"/>
          <p:nvPr/>
        </p:nvSpPr>
        <p:spPr>
          <a:xfrm>
            <a:off x="8119870" y="748022"/>
            <a:ext cx="3618827"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bg2">
                    <a:lumMod val="10000"/>
                  </a:schemeClr>
                </a:solidFill>
                <a:latin typeface="Century Gothic"/>
                <a:ea typeface="Century Gothic"/>
                <a:cs typeface="Century Gothic"/>
                <a:sym typeface="Century Gothic"/>
              </a:rPr>
              <a:t>MAJOR PROJECT</a:t>
            </a:r>
            <a:endParaRPr sz="2800" b="1" dirty="0">
              <a:solidFill>
                <a:schemeClr val="bg2">
                  <a:lumMod val="10000"/>
                </a:schemeClr>
              </a:solidFill>
              <a:latin typeface="Century Gothic"/>
              <a:ea typeface="Century Gothic"/>
              <a:cs typeface="Century Gothic"/>
              <a:sym typeface="Century Gothic"/>
            </a:endParaRPr>
          </a:p>
        </p:txBody>
      </p:sp>
      <p:sp>
        <p:nvSpPr>
          <p:cNvPr id="23" name="Google Shape;174;p18">
            <a:extLst>
              <a:ext uri="{FF2B5EF4-FFF2-40B4-BE49-F238E27FC236}">
                <a16:creationId xmlns:a16="http://schemas.microsoft.com/office/drawing/2014/main" id="{2304F6D9-237C-45E1-83E0-95BC059A5326}"/>
              </a:ext>
            </a:extLst>
          </p:cNvPr>
          <p:cNvSpPr txBox="1"/>
          <p:nvPr/>
        </p:nvSpPr>
        <p:spPr>
          <a:xfrm>
            <a:off x="8115780" y="1736698"/>
            <a:ext cx="3618827" cy="25391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chemeClr val="tx1">
                    <a:lumMod val="85000"/>
                    <a:lumOff val="15000"/>
                  </a:schemeClr>
                </a:solidFill>
                <a:latin typeface="Century Gothic"/>
                <a:ea typeface="Century Gothic"/>
                <a:cs typeface="Century Gothic"/>
                <a:sym typeface="Century Gothic"/>
              </a:rPr>
              <a:t>BACHELOR OF TECHNOLOGY </a:t>
            </a:r>
            <a:endParaRPr sz="1600" dirty="0">
              <a:solidFill>
                <a:schemeClr val="tx1">
                  <a:lumMod val="85000"/>
                  <a:lumOff val="15000"/>
                </a:schemeClr>
              </a:solidFill>
              <a:latin typeface="Century Gothic"/>
              <a:ea typeface="Century Gothic"/>
              <a:cs typeface="Century Gothic"/>
              <a:sym typeface="Century Gothic"/>
            </a:endParaRPr>
          </a:p>
          <a:p>
            <a:pPr marL="0" marR="0" lvl="0" indent="0" algn="ctr" rtl="0">
              <a:spcBef>
                <a:spcPts val="0"/>
              </a:spcBef>
              <a:spcAft>
                <a:spcPts val="0"/>
              </a:spcAft>
              <a:buNone/>
            </a:pPr>
            <a:r>
              <a:rPr lang="en-US" sz="1600" dirty="0">
                <a:solidFill>
                  <a:schemeClr val="tx1">
                    <a:lumMod val="85000"/>
                    <a:lumOff val="15000"/>
                  </a:schemeClr>
                </a:solidFill>
                <a:latin typeface="Century Gothic"/>
                <a:ea typeface="Century Gothic"/>
                <a:cs typeface="Century Gothic"/>
                <a:sym typeface="Century Gothic"/>
              </a:rPr>
              <a:t>	IN	</a:t>
            </a:r>
            <a:endParaRPr sz="1600" dirty="0">
              <a:solidFill>
                <a:schemeClr val="tx1">
                  <a:lumMod val="85000"/>
                  <a:lumOff val="15000"/>
                </a:schemeClr>
              </a:solidFill>
              <a:latin typeface="Century Gothic"/>
              <a:ea typeface="Century Gothic"/>
              <a:cs typeface="Century Gothic"/>
              <a:sym typeface="Century Gothic"/>
            </a:endParaRPr>
          </a:p>
          <a:p>
            <a:pPr marL="0" marR="0" lvl="0" indent="0" algn="ctr" rtl="0">
              <a:spcBef>
                <a:spcPts val="0"/>
              </a:spcBef>
              <a:spcAft>
                <a:spcPts val="0"/>
              </a:spcAft>
              <a:buNone/>
            </a:pPr>
            <a:r>
              <a:rPr lang="en-US" sz="1500" dirty="0">
                <a:solidFill>
                  <a:schemeClr val="tx1">
                    <a:lumMod val="85000"/>
                    <a:lumOff val="15000"/>
                  </a:schemeClr>
                </a:solidFill>
                <a:latin typeface="Century Gothic"/>
                <a:ea typeface="Century Gothic"/>
                <a:cs typeface="Century Gothic"/>
                <a:sym typeface="Century Gothic"/>
              </a:rPr>
              <a:t>COMPUTER SCIENCE &amp; ENGINEERING</a:t>
            </a:r>
            <a:endParaRPr sz="1500" dirty="0">
              <a:solidFill>
                <a:schemeClr val="tx1">
                  <a:lumMod val="85000"/>
                  <a:lumOff val="15000"/>
                </a:schemeClr>
              </a:solidFill>
              <a:latin typeface="Century Gothic"/>
              <a:ea typeface="Century Gothic"/>
              <a:cs typeface="Century Gothic"/>
              <a:sym typeface="Century Gothic"/>
            </a:endParaRPr>
          </a:p>
          <a:p>
            <a:pPr marL="0" marR="0" lvl="0" indent="0" algn="ctr" rtl="0">
              <a:spcBef>
                <a:spcPts val="0"/>
              </a:spcBef>
              <a:spcAft>
                <a:spcPts val="0"/>
              </a:spcAft>
              <a:buNone/>
            </a:pPr>
            <a:r>
              <a:rPr lang="en-US" sz="1600" dirty="0">
                <a:solidFill>
                  <a:schemeClr val="tx1">
                    <a:lumMod val="85000"/>
                    <a:lumOff val="15000"/>
                  </a:schemeClr>
                </a:solidFill>
                <a:latin typeface="Century Gothic"/>
                <a:ea typeface="Century Gothic"/>
                <a:cs typeface="Century Gothic"/>
                <a:sym typeface="Century Gothic"/>
              </a:rPr>
              <a:t>(SOFTWARE ENGINEERING)</a:t>
            </a:r>
            <a:endParaRPr sz="1600" dirty="0">
              <a:solidFill>
                <a:schemeClr val="tx1">
                  <a:lumMod val="85000"/>
                  <a:lumOff val="15000"/>
                </a:schemeClr>
              </a:solidFill>
            </a:endParaRPr>
          </a:p>
          <a:p>
            <a:pPr marL="0" marR="0" lvl="0" indent="0" algn="ctr" rtl="0">
              <a:spcBef>
                <a:spcPts val="0"/>
              </a:spcBef>
              <a:spcAft>
                <a:spcPts val="0"/>
              </a:spcAft>
              <a:buNone/>
            </a:pPr>
            <a:endParaRPr sz="1600" dirty="0">
              <a:solidFill>
                <a:schemeClr val="tx1">
                  <a:lumMod val="85000"/>
                  <a:lumOff val="15000"/>
                </a:schemeClr>
              </a:solidFill>
              <a:latin typeface="Century Gothic"/>
              <a:ea typeface="Century Gothic"/>
              <a:cs typeface="Century Gothic"/>
              <a:sym typeface="Century Gothic"/>
            </a:endParaRPr>
          </a:p>
          <a:p>
            <a:pPr marL="0" marR="0" lvl="0" indent="0" algn="ctr" rtl="0">
              <a:spcBef>
                <a:spcPts val="0"/>
              </a:spcBef>
              <a:spcAft>
                <a:spcPts val="0"/>
              </a:spcAft>
              <a:buNone/>
            </a:pPr>
            <a:r>
              <a:rPr lang="en-US" sz="1600" dirty="0">
                <a:solidFill>
                  <a:schemeClr val="tx1">
                    <a:lumMod val="85000"/>
                    <a:lumOff val="15000"/>
                  </a:schemeClr>
                </a:solidFill>
                <a:latin typeface="Century Gothic"/>
                <a:ea typeface="Century Gothic"/>
                <a:cs typeface="Century Gothic"/>
                <a:sym typeface="Century Gothic"/>
              </a:rPr>
              <a:t>Faculty of Engineering &amp; Technology </a:t>
            </a:r>
            <a:endParaRPr sz="1600" dirty="0">
              <a:solidFill>
                <a:schemeClr val="tx1">
                  <a:lumMod val="85000"/>
                  <a:lumOff val="15000"/>
                </a:schemeClr>
              </a:solidFill>
              <a:latin typeface="Century Gothic"/>
              <a:ea typeface="Century Gothic"/>
              <a:cs typeface="Century Gothic"/>
              <a:sym typeface="Century Gothic"/>
            </a:endParaRPr>
          </a:p>
          <a:p>
            <a:pPr marL="0" marR="0" lvl="0" indent="0" algn="ctr" rtl="0">
              <a:spcBef>
                <a:spcPts val="0"/>
              </a:spcBef>
              <a:spcAft>
                <a:spcPts val="0"/>
              </a:spcAft>
              <a:buNone/>
            </a:pPr>
            <a:r>
              <a:rPr lang="en-US" sz="1600" dirty="0">
                <a:solidFill>
                  <a:schemeClr val="tx1">
                    <a:lumMod val="85000"/>
                    <a:lumOff val="15000"/>
                  </a:schemeClr>
                </a:solidFill>
                <a:latin typeface="Century Gothic"/>
                <a:ea typeface="Century Gothic"/>
                <a:cs typeface="Century Gothic"/>
                <a:sym typeface="Century Gothic"/>
              </a:rPr>
              <a:t>Jain (Deemed-To-Be University) </a:t>
            </a:r>
            <a:endParaRPr sz="1600" dirty="0">
              <a:solidFill>
                <a:schemeClr val="tx1">
                  <a:lumMod val="85000"/>
                  <a:lumOff val="15000"/>
                </a:schemeClr>
              </a:solidFill>
              <a:latin typeface="Century Gothic"/>
              <a:ea typeface="Century Gothic"/>
              <a:cs typeface="Century Gothic"/>
              <a:sym typeface="Century Gothic"/>
            </a:endParaRPr>
          </a:p>
          <a:p>
            <a:pPr marL="0" marR="0" lvl="0" indent="0" algn="ctr" rtl="0">
              <a:spcBef>
                <a:spcPts val="0"/>
              </a:spcBef>
              <a:spcAft>
                <a:spcPts val="0"/>
              </a:spcAft>
              <a:buNone/>
            </a:pPr>
            <a:r>
              <a:rPr lang="en-US" sz="1600" dirty="0">
                <a:solidFill>
                  <a:schemeClr val="tx1">
                    <a:lumMod val="85000"/>
                    <a:lumOff val="15000"/>
                  </a:schemeClr>
                </a:solidFill>
                <a:latin typeface="Century Gothic"/>
                <a:ea typeface="Century Gothic"/>
                <a:cs typeface="Century Gothic"/>
                <a:sym typeface="Century Gothic"/>
              </a:rPr>
              <a:t>Department of Computer Science &amp; Technology</a:t>
            </a:r>
            <a:endParaRPr sz="1600" dirty="0">
              <a:solidFill>
                <a:schemeClr val="tx1">
                  <a:lumMod val="85000"/>
                  <a:lumOff val="15000"/>
                </a:schemeClr>
              </a:solidFill>
              <a:latin typeface="Century Gothic"/>
              <a:ea typeface="Century Gothic"/>
              <a:cs typeface="Century Gothic"/>
              <a:sym typeface="Century Gothic"/>
            </a:endParaRPr>
          </a:p>
        </p:txBody>
      </p:sp>
      <p:sp>
        <p:nvSpPr>
          <p:cNvPr id="3" name="Slide Number Placeholder 2">
            <a:extLst>
              <a:ext uri="{FF2B5EF4-FFF2-40B4-BE49-F238E27FC236}">
                <a16:creationId xmlns:a16="http://schemas.microsoft.com/office/drawing/2014/main" id="{3C948615-D21A-41CE-AD28-F5EFCF6DAB90}"/>
              </a:ext>
            </a:extLst>
          </p:cNvPr>
          <p:cNvSpPr>
            <a:spLocks noGrp="1"/>
          </p:cNvSpPr>
          <p:nvPr>
            <p:ph type="sldNum" sz="quarter" idx="12"/>
          </p:nvPr>
        </p:nvSpPr>
        <p:spPr/>
        <p:txBody>
          <a:bodyPr/>
          <a:lstStyle/>
          <a:p>
            <a:fld id="{3A98EE3D-8CD1-4C3F-BD1C-C98C9596463C}" type="slidenum">
              <a:rPr lang="en-US" smtClean="0"/>
              <a:t>1</a:t>
            </a:fld>
            <a:endParaRPr lang="en-US" dirty="0"/>
          </a:p>
        </p:txBody>
      </p:sp>
      <p:sp>
        <p:nvSpPr>
          <p:cNvPr id="24" name="Rectangle 23">
            <a:extLst>
              <a:ext uri="{FF2B5EF4-FFF2-40B4-BE49-F238E27FC236}">
                <a16:creationId xmlns:a16="http://schemas.microsoft.com/office/drawing/2014/main" id="{5F33F882-D2CD-44F6-936F-DB8542F4D628}"/>
              </a:ext>
            </a:extLst>
          </p:cNvPr>
          <p:cNvSpPr/>
          <p:nvPr/>
        </p:nvSpPr>
        <p:spPr>
          <a:xfrm>
            <a:off x="0" y="-13108"/>
            <a:ext cx="8115780" cy="1200329"/>
          </a:xfrm>
          <a:prstGeom prst="rect">
            <a:avLst/>
          </a:prstGeom>
          <a:noFill/>
        </p:spPr>
        <p:txBody>
          <a:bodyPr wrap="square" lIns="91440" tIns="45720" rIns="91440" bIns="45720">
            <a:spAutoFit/>
          </a:bodyPr>
          <a:lstStyle/>
          <a:p>
            <a:pPr algn="ctr"/>
            <a:r>
              <a:rPr lang="en-US" sz="36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highlight>
                  <a:srgbClr val="C0C0C0"/>
                </a:highlight>
                <a:latin typeface="Arial Rounded MT Bold" panose="020F0704030504030204" pitchFamily="34" charset="0"/>
              </a:rPr>
              <a:t>ACADEMATES: PATH TO YOUR PERSONALIZED LEARNING</a:t>
            </a:r>
            <a:endParaRPr lang="en-US" sz="3600" b="1" cap="none" spc="0"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highlight>
                <a:srgbClr val="C0C0C0"/>
              </a:highlight>
              <a:latin typeface="Arial Rounded MT Bold" panose="020F0704030504030204" pitchFamily="34" charset="0"/>
            </a:endParaRPr>
          </a:p>
        </p:txBody>
      </p:sp>
      <p:pic>
        <p:nvPicPr>
          <p:cNvPr id="6" name="Picture 5">
            <a:extLst>
              <a:ext uri="{FF2B5EF4-FFF2-40B4-BE49-F238E27FC236}">
                <a16:creationId xmlns:a16="http://schemas.microsoft.com/office/drawing/2014/main" id="{7AEB750E-C72E-3648-58DD-1623849EB591}"/>
              </a:ext>
            </a:extLst>
          </p:cNvPr>
          <p:cNvPicPr>
            <a:picLocks noChangeAspect="1"/>
          </p:cNvPicPr>
          <p:nvPr/>
        </p:nvPicPr>
        <p:blipFill rotWithShape="1">
          <a:blip r:embed="rId4"/>
          <a:srcRect l="909"/>
          <a:stretch/>
        </p:blipFill>
        <p:spPr>
          <a:xfrm>
            <a:off x="0" y="1145488"/>
            <a:ext cx="7956473" cy="4014734"/>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7E42E-5788-EA81-0B45-EFD1B90FCEA3}"/>
              </a:ext>
            </a:extLst>
          </p:cNvPr>
          <p:cNvSpPr>
            <a:spLocks noGrp="1"/>
          </p:cNvSpPr>
          <p:nvPr>
            <p:ph idx="1"/>
          </p:nvPr>
        </p:nvSpPr>
        <p:spPr>
          <a:xfrm>
            <a:off x="581192" y="1115023"/>
            <a:ext cx="11029615" cy="4860327"/>
          </a:xfrm>
        </p:spPr>
        <p:txBody>
          <a:bodyPr/>
          <a:lstStyle/>
          <a:p>
            <a:pPr>
              <a:lnSpc>
                <a:spcPct val="12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Payment Gateway Integration:</a:t>
            </a:r>
          </a:p>
          <a:p>
            <a:pPr lvl="1">
              <a:lnSpc>
                <a:spcPct val="120000"/>
              </a:lnSpc>
            </a:pPr>
            <a:r>
              <a:rPr lang="en-US" dirty="0">
                <a:latin typeface="Times New Roman" panose="02020603050405020304" pitchFamily="18" charset="0"/>
                <a:cs typeface="Times New Roman" panose="02020603050405020304" pitchFamily="18" charset="0"/>
              </a:rPr>
              <a:t>Stripe, PayPal, or similar: To handle secure payment transactions between students and teachers.</a:t>
            </a:r>
          </a:p>
          <a:p>
            <a:pPr>
              <a:lnSpc>
                <a:spcPct val="12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Authentication and Authorization:</a:t>
            </a:r>
          </a:p>
          <a:p>
            <a:pPr lvl="1">
              <a:lnSpc>
                <a:spcPct val="120000"/>
              </a:lnSpc>
            </a:pPr>
            <a:r>
              <a:rPr lang="en-US" dirty="0">
                <a:latin typeface="Times New Roman" panose="02020603050405020304" pitchFamily="18" charset="0"/>
                <a:cs typeface="Times New Roman" panose="02020603050405020304" pitchFamily="18" charset="0"/>
              </a:rPr>
              <a:t>JSON Web Tokens (JWT): For secure authentication and authorization of users.</a:t>
            </a:r>
          </a:p>
          <a:p>
            <a:pPr>
              <a:lnSpc>
                <a:spcPct val="12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Version Control:</a:t>
            </a:r>
          </a:p>
          <a:p>
            <a:pPr lvl="1">
              <a:lnSpc>
                <a:spcPct val="120000"/>
              </a:lnSpc>
            </a:pPr>
            <a:r>
              <a:rPr lang="en-US" dirty="0">
                <a:latin typeface="Times New Roman" panose="02020603050405020304" pitchFamily="18" charset="0"/>
                <a:cs typeface="Times New Roman" panose="02020603050405020304" pitchFamily="18" charset="0"/>
              </a:rPr>
              <a:t>Git/GitHub: For collaborative development and version control.</a:t>
            </a:r>
          </a:p>
          <a:p>
            <a:pPr>
              <a:lnSpc>
                <a:spcPct val="12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Deployment:</a:t>
            </a:r>
          </a:p>
          <a:p>
            <a:pPr lvl="1">
              <a:lnSpc>
                <a:spcPct val="120000"/>
              </a:lnSpc>
            </a:pPr>
            <a:r>
              <a:rPr lang="en-US" dirty="0">
                <a:latin typeface="Times New Roman" panose="02020603050405020304" pitchFamily="18" charset="0"/>
                <a:cs typeface="Times New Roman" panose="02020603050405020304" pitchFamily="18" charset="0"/>
              </a:rPr>
              <a:t>Cloud Platform (e.g., AWS, Google Cloud, or Heroku): To host and deploy the application.</a:t>
            </a:r>
          </a:p>
        </p:txBody>
      </p:sp>
      <p:sp>
        <p:nvSpPr>
          <p:cNvPr id="4" name="Slide Number Placeholder 3">
            <a:extLst>
              <a:ext uri="{FF2B5EF4-FFF2-40B4-BE49-F238E27FC236}">
                <a16:creationId xmlns:a16="http://schemas.microsoft.com/office/drawing/2014/main" id="{458154BB-C27D-9D13-A6E7-7AEF65E6D71A}"/>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5" name="Title 1">
            <a:extLst>
              <a:ext uri="{FF2B5EF4-FFF2-40B4-BE49-F238E27FC236}">
                <a16:creationId xmlns:a16="http://schemas.microsoft.com/office/drawing/2014/main" id="{5075DB7D-EE1B-770E-5E3B-E9F52A6A01A3}"/>
              </a:ext>
            </a:extLst>
          </p:cNvPr>
          <p:cNvSpPr>
            <a:spLocks noGrp="1"/>
          </p:cNvSpPr>
          <p:nvPr>
            <p:ph type="title"/>
          </p:nvPr>
        </p:nvSpPr>
        <p:spPr>
          <a:xfrm>
            <a:off x="581192" y="-73697"/>
            <a:ext cx="11029616" cy="1188720"/>
          </a:xfrm>
        </p:spPr>
        <p:txBody>
          <a:bodyPr/>
          <a:lstStyle/>
          <a:p>
            <a:r>
              <a:rPr lang="en-US" dirty="0"/>
              <a:t>Methodology</a:t>
            </a:r>
          </a:p>
        </p:txBody>
      </p:sp>
      <p:pic>
        <p:nvPicPr>
          <p:cNvPr id="6" name="Google Shape;170;p18">
            <a:extLst>
              <a:ext uri="{FF2B5EF4-FFF2-40B4-BE49-F238E27FC236}">
                <a16:creationId xmlns:a16="http://schemas.microsoft.com/office/drawing/2014/main" id="{7AD32ED1-2DA0-1E5E-1C19-68D137C89B38}"/>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pic>
        <p:nvPicPr>
          <p:cNvPr id="7" name="Picture 6">
            <a:extLst>
              <a:ext uri="{FF2B5EF4-FFF2-40B4-BE49-F238E27FC236}">
                <a16:creationId xmlns:a16="http://schemas.microsoft.com/office/drawing/2014/main" id="{9D014E82-286C-07A6-845B-E4FC6D0C2D4A}"/>
              </a:ext>
            </a:extLst>
          </p:cNvPr>
          <p:cNvPicPr>
            <a:picLocks noChangeAspect="1"/>
          </p:cNvPicPr>
          <p:nvPr/>
        </p:nvPicPr>
        <p:blipFill>
          <a:blip r:embed="rId3"/>
          <a:stretch>
            <a:fillRect/>
          </a:stretch>
        </p:blipFill>
        <p:spPr>
          <a:xfrm>
            <a:off x="9878989" y="1077861"/>
            <a:ext cx="1787585" cy="1765943"/>
          </a:xfrm>
          <a:prstGeom prst="rect">
            <a:avLst/>
          </a:prstGeom>
        </p:spPr>
      </p:pic>
      <p:pic>
        <p:nvPicPr>
          <p:cNvPr id="9" name="Picture 8">
            <a:extLst>
              <a:ext uri="{FF2B5EF4-FFF2-40B4-BE49-F238E27FC236}">
                <a16:creationId xmlns:a16="http://schemas.microsoft.com/office/drawing/2014/main" id="{8DE2961E-139F-6BF5-FFA6-1D7693AC3D96}"/>
              </a:ext>
            </a:extLst>
          </p:cNvPr>
          <p:cNvPicPr>
            <a:picLocks noChangeAspect="1"/>
          </p:cNvPicPr>
          <p:nvPr/>
        </p:nvPicPr>
        <p:blipFill>
          <a:blip r:embed="rId4"/>
          <a:stretch>
            <a:fillRect/>
          </a:stretch>
        </p:blipFill>
        <p:spPr>
          <a:xfrm>
            <a:off x="7280039" y="2843804"/>
            <a:ext cx="3436976" cy="1933299"/>
          </a:xfrm>
          <a:prstGeom prst="rect">
            <a:avLst/>
          </a:prstGeom>
        </p:spPr>
      </p:pic>
      <p:pic>
        <p:nvPicPr>
          <p:cNvPr id="11" name="Picture 10">
            <a:extLst>
              <a:ext uri="{FF2B5EF4-FFF2-40B4-BE49-F238E27FC236}">
                <a16:creationId xmlns:a16="http://schemas.microsoft.com/office/drawing/2014/main" id="{1787B040-1420-B46E-3488-BDE066E8F003}"/>
              </a:ext>
            </a:extLst>
          </p:cNvPr>
          <p:cNvPicPr>
            <a:picLocks noChangeAspect="1"/>
          </p:cNvPicPr>
          <p:nvPr/>
        </p:nvPicPr>
        <p:blipFill>
          <a:blip r:embed="rId5"/>
          <a:stretch>
            <a:fillRect/>
          </a:stretch>
        </p:blipFill>
        <p:spPr>
          <a:xfrm>
            <a:off x="9595361" y="5057629"/>
            <a:ext cx="2243308" cy="1345985"/>
          </a:xfrm>
          <a:prstGeom prst="rect">
            <a:avLst/>
          </a:prstGeom>
        </p:spPr>
      </p:pic>
    </p:spTree>
    <p:extLst>
      <p:ext uri="{BB962C8B-B14F-4D97-AF65-F5344CB8AC3E}">
        <p14:creationId xmlns:p14="http://schemas.microsoft.com/office/powerpoint/2010/main" val="398385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1C808-CCA6-F241-4EC3-00A647D43B25}"/>
              </a:ext>
            </a:extLst>
          </p:cNvPr>
          <p:cNvSpPr>
            <a:spLocks noGrp="1"/>
          </p:cNvSpPr>
          <p:nvPr>
            <p:ph idx="1"/>
          </p:nvPr>
        </p:nvSpPr>
        <p:spPr>
          <a:xfrm>
            <a:off x="581192" y="1115023"/>
            <a:ext cx="11029615" cy="5308891"/>
          </a:xfrm>
        </p:spPr>
        <p:txBody>
          <a:bodyPr>
            <a:normAutofit/>
          </a:bodyPr>
          <a:lstStyle/>
          <a:p>
            <a:pPr marL="0" indent="0">
              <a:lnSpc>
                <a:spcPct val="100000"/>
              </a:lnSpc>
              <a:buNone/>
            </a:pPr>
            <a:r>
              <a:rPr lang="en-US" sz="2200" b="1" u="sng" dirty="0">
                <a:latin typeface="Times New Roman" panose="02020603050405020304" pitchFamily="18" charset="0"/>
                <a:cs typeface="Times New Roman" panose="02020603050405020304" pitchFamily="18" charset="0"/>
              </a:rPr>
              <a:t>Development Requirement</a:t>
            </a:r>
          </a:p>
          <a:p>
            <a:pPr>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User Authentication System:</a:t>
            </a:r>
          </a:p>
          <a:p>
            <a:pPr lvl="1"/>
            <a:r>
              <a:rPr lang="en-US" dirty="0">
                <a:latin typeface="Times New Roman" panose="02020603050405020304" pitchFamily="18" charset="0"/>
                <a:cs typeface="Times New Roman" panose="02020603050405020304" pitchFamily="18" charset="0"/>
              </a:rPr>
              <a:t>Implement a robust authentication system to securely manage user accounts and sessions.</a:t>
            </a:r>
          </a:p>
          <a:p>
            <a:pPr>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Teacher and Student Profiles:</a:t>
            </a:r>
          </a:p>
          <a:p>
            <a:pPr lvl="1"/>
            <a:r>
              <a:rPr lang="en-US" dirty="0">
                <a:latin typeface="Times New Roman" panose="02020603050405020304" pitchFamily="18" charset="0"/>
                <a:cs typeface="Times New Roman" panose="02020603050405020304" pitchFamily="18" charset="0"/>
              </a:rPr>
              <a:t>Create user interfaces for teachers to register, add profile information, and specify their teaching subjects and topics.</a:t>
            </a:r>
          </a:p>
          <a:p>
            <a:pPr lvl="1"/>
            <a:r>
              <a:rPr lang="en-US" dirty="0">
                <a:latin typeface="Times New Roman" panose="02020603050405020304" pitchFamily="18" charset="0"/>
                <a:cs typeface="Times New Roman" panose="02020603050405020304" pitchFamily="18" charset="0"/>
              </a:rPr>
              <a:t>Develop student profiles for searching and connecting with teachers.</a:t>
            </a:r>
          </a:p>
          <a:p>
            <a:pPr>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Search and Matching Algorithm:</a:t>
            </a:r>
          </a:p>
          <a:p>
            <a:pPr lvl="1"/>
            <a:r>
              <a:rPr lang="en-US" dirty="0">
                <a:latin typeface="Times New Roman" panose="02020603050405020304" pitchFamily="18" charset="0"/>
                <a:cs typeface="Times New Roman" panose="02020603050405020304" pitchFamily="18" charset="0"/>
              </a:rPr>
              <a:t>Design an algorithm to match students with suitable teachers based on subjects, topics, and availability.</a:t>
            </a:r>
          </a:p>
          <a:p>
            <a:pPr>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Appointment Scheduling System:</a:t>
            </a:r>
          </a:p>
          <a:p>
            <a:pPr lvl="1"/>
            <a:r>
              <a:rPr lang="en-US" dirty="0">
                <a:latin typeface="Times New Roman" panose="02020603050405020304" pitchFamily="18" charset="0"/>
                <a:cs typeface="Times New Roman" panose="02020603050405020304" pitchFamily="18" charset="0"/>
              </a:rPr>
              <a:t>Develop a calendar-based scheduling system for teachers to set availability and for students to book appointments.</a:t>
            </a:r>
          </a:p>
          <a:p>
            <a:pPr>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Video Conferencing and Collaboration Tools:</a:t>
            </a:r>
          </a:p>
          <a:p>
            <a:pPr lvl="1"/>
            <a:r>
              <a:rPr lang="en-US" dirty="0">
                <a:latin typeface="Times New Roman" panose="02020603050405020304" pitchFamily="18" charset="0"/>
                <a:cs typeface="Times New Roman" panose="02020603050405020304" pitchFamily="18" charset="0"/>
              </a:rPr>
              <a:t>Integrate WebRTC for video meetings with features like whiteboard and screen sharing for interactive learning sessions.</a:t>
            </a:r>
          </a:p>
          <a:p>
            <a:pPr>
              <a:lnSpc>
                <a:spcPct val="1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Payment System:</a:t>
            </a:r>
          </a:p>
          <a:p>
            <a:pPr lvl="1"/>
            <a:r>
              <a:rPr lang="en-US" dirty="0">
                <a:latin typeface="Times New Roman" panose="02020603050405020304" pitchFamily="18" charset="0"/>
                <a:cs typeface="Times New Roman" panose="02020603050405020304" pitchFamily="18" charset="0"/>
              </a:rPr>
              <a:t>Integrate a payment gateway to handle transactions between students and teachers, including platform fees.</a:t>
            </a:r>
          </a:p>
        </p:txBody>
      </p:sp>
      <p:sp>
        <p:nvSpPr>
          <p:cNvPr id="4" name="Slide Number Placeholder 3">
            <a:extLst>
              <a:ext uri="{FF2B5EF4-FFF2-40B4-BE49-F238E27FC236}">
                <a16:creationId xmlns:a16="http://schemas.microsoft.com/office/drawing/2014/main" id="{2C696DBB-7EBE-3999-029E-45D7A421DA50}"/>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5" name="Title 1">
            <a:extLst>
              <a:ext uri="{FF2B5EF4-FFF2-40B4-BE49-F238E27FC236}">
                <a16:creationId xmlns:a16="http://schemas.microsoft.com/office/drawing/2014/main" id="{91C0CC2A-B14C-76D3-B9AB-7F80B5D3D9B0}"/>
              </a:ext>
            </a:extLst>
          </p:cNvPr>
          <p:cNvSpPr>
            <a:spLocks noGrp="1"/>
          </p:cNvSpPr>
          <p:nvPr>
            <p:ph type="title"/>
          </p:nvPr>
        </p:nvSpPr>
        <p:spPr>
          <a:xfrm>
            <a:off x="581192" y="-73697"/>
            <a:ext cx="11029616" cy="1188720"/>
          </a:xfrm>
        </p:spPr>
        <p:txBody>
          <a:bodyPr/>
          <a:lstStyle/>
          <a:p>
            <a:r>
              <a:rPr lang="en-US" dirty="0"/>
              <a:t>Methodology</a:t>
            </a:r>
          </a:p>
        </p:txBody>
      </p:sp>
      <p:pic>
        <p:nvPicPr>
          <p:cNvPr id="6" name="Google Shape;170;p18">
            <a:extLst>
              <a:ext uri="{FF2B5EF4-FFF2-40B4-BE49-F238E27FC236}">
                <a16:creationId xmlns:a16="http://schemas.microsoft.com/office/drawing/2014/main" id="{131A2642-37F9-3CC8-4725-232C4FDE7A71}"/>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pic>
        <p:nvPicPr>
          <p:cNvPr id="7" name="Picture 6">
            <a:extLst>
              <a:ext uri="{FF2B5EF4-FFF2-40B4-BE49-F238E27FC236}">
                <a16:creationId xmlns:a16="http://schemas.microsoft.com/office/drawing/2014/main" id="{A7DD990A-1F06-8F5F-0424-D9EF7D136D4F}"/>
              </a:ext>
            </a:extLst>
          </p:cNvPr>
          <p:cNvPicPr>
            <a:picLocks noChangeAspect="1"/>
          </p:cNvPicPr>
          <p:nvPr/>
        </p:nvPicPr>
        <p:blipFill rotWithShape="1">
          <a:blip r:embed="rId3"/>
          <a:srcRect l="21818" t="8733" r="27273" b="12041"/>
          <a:stretch/>
        </p:blipFill>
        <p:spPr>
          <a:xfrm>
            <a:off x="9601200" y="2890596"/>
            <a:ext cx="2258989" cy="1757744"/>
          </a:xfrm>
          <a:prstGeom prst="rect">
            <a:avLst/>
          </a:prstGeom>
        </p:spPr>
      </p:pic>
    </p:spTree>
    <p:extLst>
      <p:ext uri="{BB962C8B-B14F-4D97-AF65-F5344CB8AC3E}">
        <p14:creationId xmlns:p14="http://schemas.microsoft.com/office/powerpoint/2010/main" val="343340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DE1068-9AA7-E0A6-F53C-224ACF81E1A8}"/>
              </a:ext>
            </a:extLst>
          </p:cNvPr>
          <p:cNvSpPr>
            <a:spLocks noGrp="1"/>
          </p:cNvSpPr>
          <p:nvPr>
            <p:ph idx="1"/>
          </p:nvPr>
        </p:nvSpPr>
        <p:spPr>
          <a:xfrm>
            <a:off x="581192" y="955965"/>
            <a:ext cx="11029615" cy="5652654"/>
          </a:xfrm>
        </p:spPr>
        <p:txBody>
          <a:bodyPr>
            <a:normAutofit fontScale="92500" lnSpcReduction="10000"/>
          </a:bodyPr>
          <a:lstStyle/>
          <a:p>
            <a:pPr marL="0" indent="0">
              <a:buNone/>
            </a:pPr>
            <a:r>
              <a:rPr lang="en-US" sz="2200" b="1" u="sng" dirty="0">
                <a:latin typeface="Times New Roman" panose="02020603050405020304" pitchFamily="18" charset="0"/>
                <a:cs typeface="Times New Roman" panose="02020603050405020304" pitchFamily="18" charset="0"/>
              </a:rPr>
              <a:t>Hardware and Software Requirements: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Server and Hosting:</a:t>
            </a:r>
          </a:p>
          <a:p>
            <a:pPr lvl="1"/>
            <a:r>
              <a:rPr lang="en-US" dirty="0">
                <a:latin typeface="Times New Roman" panose="02020603050405020304" pitchFamily="18" charset="0"/>
                <a:cs typeface="Times New Roman" panose="02020603050405020304" pitchFamily="18" charset="0"/>
              </a:rPr>
              <a:t>A robust server capable of handling concurrent video sessions.</a:t>
            </a:r>
          </a:p>
          <a:p>
            <a:pPr lvl="1"/>
            <a:r>
              <a:rPr lang="en-US" dirty="0">
                <a:latin typeface="Times New Roman" panose="02020603050405020304" pitchFamily="18" charset="0"/>
                <a:cs typeface="Times New Roman" panose="02020603050405020304" pitchFamily="18" charset="0"/>
              </a:rPr>
              <a:t>Cloud hosting services like AWS, Google Cloud, or Heroku for deployment.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Database Server:</a:t>
            </a:r>
          </a:p>
          <a:p>
            <a:pPr lvl="1"/>
            <a:r>
              <a:rPr lang="en-US" dirty="0">
                <a:latin typeface="Times New Roman" panose="02020603050405020304" pitchFamily="18" charset="0"/>
                <a:cs typeface="Times New Roman" panose="02020603050405020304" pitchFamily="18" charset="0"/>
              </a:rPr>
              <a:t>Suitable hardware for hosting and managing the database.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Development Environments:</a:t>
            </a:r>
          </a:p>
          <a:p>
            <a:pPr lvl="1"/>
            <a:r>
              <a:rPr lang="en-US" dirty="0">
                <a:latin typeface="Times New Roman" panose="02020603050405020304" pitchFamily="18" charset="0"/>
                <a:cs typeface="Times New Roman" panose="02020603050405020304" pitchFamily="18" charset="0"/>
              </a:rPr>
              <a:t>Computers/laptops with sufficient processing power and memory for development work.</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Development Tools:</a:t>
            </a:r>
          </a:p>
          <a:p>
            <a:pPr lvl="1"/>
            <a:r>
              <a:rPr lang="en-US" dirty="0">
                <a:latin typeface="Times New Roman" panose="02020603050405020304" pitchFamily="18" charset="0"/>
                <a:cs typeface="Times New Roman" panose="02020603050405020304" pitchFamily="18" charset="0"/>
              </a:rPr>
              <a:t>Code editors (e.g., Visual Studio Code, Sublime Text) for writing and editing code.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Git for version control.</a:t>
            </a:r>
          </a:p>
          <a:p>
            <a:pPr lvl="1"/>
            <a:r>
              <a:rPr lang="en-US" dirty="0">
                <a:latin typeface="Times New Roman" panose="02020603050405020304" pitchFamily="18" charset="0"/>
                <a:cs typeface="Times New Roman" panose="02020603050405020304" pitchFamily="18" charset="0"/>
              </a:rPr>
              <a:t>Node.js and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(Node Package Manager) for managing dependencies.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Video Conferencing Equipment:</a:t>
            </a:r>
          </a:p>
          <a:p>
            <a:pPr lvl="1"/>
            <a:r>
              <a:rPr lang="en-US" dirty="0">
                <a:latin typeface="Times New Roman" panose="02020603050405020304" pitchFamily="18" charset="0"/>
                <a:cs typeface="Times New Roman" panose="02020603050405020304" pitchFamily="18" charset="0"/>
              </a:rPr>
              <a:t>High-quality cameras and microphones for teachers and students participating in video sessions.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Browser Compatibility:</a:t>
            </a:r>
          </a:p>
          <a:p>
            <a:pPr lvl="1"/>
            <a:r>
              <a:rPr lang="en-US" dirty="0">
                <a:latin typeface="Times New Roman" panose="02020603050405020304" pitchFamily="18" charset="0"/>
                <a:cs typeface="Times New Roman" panose="02020603050405020304" pitchFamily="18" charset="0"/>
              </a:rPr>
              <a:t>Ensure the platform is compatible with popular web browsers like Chrome, Firefox, Safari, and Edge.</a:t>
            </a:r>
          </a:p>
        </p:txBody>
      </p:sp>
      <p:sp>
        <p:nvSpPr>
          <p:cNvPr id="4" name="Slide Number Placeholder 3">
            <a:extLst>
              <a:ext uri="{FF2B5EF4-FFF2-40B4-BE49-F238E27FC236}">
                <a16:creationId xmlns:a16="http://schemas.microsoft.com/office/drawing/2014/main" id="{7C58B1BC-6AEF-54C4-AF3F-969111243658}"/>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7" name="Title 1">
            <a:extLst>
              <a:ext uri="{FF2B5EF4-FFF2-40B4-BE49-F238E27FC236}">
                <a16:creationId xmlns:a16="http://schemas.microsoft.com/office/drawing/2014/main" id="{750906CF-D691-9593-AB90-E05B439EB76C}"/>
              </a:ext>
            </a:extLst>
          </p:cNvPr>
          <p:cNvSpPr>
            <a:spLocks noGrp="1"/>
          </p:cNvSpPr>
          <p:nvPr>
            <p:ph type="title"/>
          </p:nvPr>
        </p:nvSpPr>
        <p:spPr>
          <a:xfrm>
            <a:off x="581192" y="-73697"/>
            <a:ext cx="11029616" cy="1188720"/>
          </a:xfrm>
        </p:spPr>
        <p:txBody>
          <a:bodyPr/>
          <a:lstStyle/>
          <a:p>
            <a:r>
              <a:rPr lang="en-US" dirty="0"/>
              <a:t>Methodology</a:t>
            </a:r>
          </a:p>
        </p:txBody>
      </p:sp>
      <p:pic>
        <p:nvPicPr>
          <p:cNvPr id="8" name="Google Shape;170;p18">
            <a:extLst>
              <a:ext uri="{FF2B5EF4-FFF2-40B4-BE49-F238E27FC236}">
                <a16:creationId xmlns:a16="http://schemas.microsoft.com/office/drawing/2014/main" id="{43C60253-541B-8343-E0F8-98DE2EF1724B}"/>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pic>
        <p:nvPicPr>
          <p:cNvPr id="5" name="Picture 4">
            <a:extLst>
              <a:ext uri="{FF2B5EF4-FFF2-40B4-BE49-F238E27FC236}">
                <a16:creationId xmlns:a16="http://schemas.microsoft.com/office/drawing/2014/main" id="{2E5D5241-D387-5BA7-76E5-7C2A45C4E374}"/>
              </a:ext>
            </a:extLst>
          </p:cNvPr>
          <p:cNvPicPr>
            <a:picLocks noChangeAspect="1"/>
          </p:cNvPicPr>
          <p:nvPr/>
        </p:nvPicPr>
        <p:blipFill>
          <a:blip r:embed="rId3"/>
          <a:stretch>
            <a:fillRect/>
          </a:stretch>
        </p:blipFill>
        <p:spPr>
          <a:xfrm>
            <a:off x="7695753" y="1040257"/>
            <a:ext cx="4205650" cy="2821564"/>
          </a:xfrm>
          <a:prstGeom prst="rect">
            <a:avLst/>
          </a:prstGeom>
        </p:spPr>
      </p:pic>
      <p:pic>
        <p:nvPicPr>
          <p:cNvPr id="9" name="Picture 8">
            <a:extLst>
              <a:ext uri="{FF2B5EF4-FFF2-40B4-BE49-F238E27FC236}">
                <a16:creationId xmlns:a16="http://schemas.microsoft.com/office/drawing/2014/main" id="{4682CEB4-10A5-3018-8308-0D769351EA98}"/>
              </a:ext>
            </a:extLst>
          </p:cNvPr>
          <p:cNvPicPr>
            <a:picLocks noChangeAspect="1"/>
          </p:cNvPicPr>
          <p:nvPr/>
        </p:nvPicPr>
        <p:blipFill>
          <a:blip r:embed="rId4"/>
          <a:stretch>
            <a:fillRect/>
          </a:stretch>
        </p:blipFill>
        <p:spPr>
          <a:xfrm>
            <a:off x="10418968" y="4081194"/>
            <a:ext cx="1482435" cy="1523050"/>
          </a:xfrm>
          <a:prstGeom prst="rect">
            <a:avLst/>
          </a:prstGeom>
        </p:spPr>
      </p:pic>
      <p:pic>
        <p:nvPicPr>
          <p:cNvPr id="11" name="Picture 10">
            <a:extLst>
              <a:ext uri="{FF2B5EF4-FFF2-40B4-BE49-F238E27FC236}">
                <a16:creationId xmlns:a16="http://schemas.microsoft.com/office/drawing/2014/main" id="{757277B2-39AB-9419-65B0-828ED06E9622}"/>
              </a:ext>
            </a:extLst>
          </p:cNvPr>
          <p:cNvPicPr>
            <a:picLocks noChangeAspect="1"/>
          </p:cNvPicPr>
          <p:nvPr/>
        </p:nvPicPr>
        <p:blipFill>
          <a:blip r:embed="rId5"/>
          <a:stretch>
            <a:fillRect/>
          </a:stretch>
        </p:blipFill>
        <p:spPr>
          <a:xfrm>
            <a:off x="8195313" y="4532551"/>
            <a:ext cx="2072391" cy="2064327"/>
          </a:xfrm>
          <a:prstGeom prst="rect">
            <a:avLst/>
          </a:prstGeom>
        </p:spPr>
      </p:pic>
    </p:spTree>
    <p:extLst>
      <p:ext uri="{BB962C8B-B14F-4D97-AF65-F5344CB8AC3E}">
        <p14:creationId xmlns:p14="http://schemas.microsoft.com/office/powerpoint/2010/main" val="1602782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7EAB8D-FA08-677D-88DB-7E47A8FBEF53}"/>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6" name="Title 5">
            <a:extLst>
              <a:ext uri="{FF2B5EF4-FFF2-40B4-BE49-F238E27FC236}">
                <a16:creationId xmlns:a16="http://schemas.microsoft.com/office/drawing/2014/main" id="{4C2075B6-0944-EE63-BDDE-B09EBB2B12AA}"/>
              </a:ext>
            </a:extLst>
          </p:cNvPr>
          <p:cNvSpPr>
            <a:spLocks noGrp="1"/>
          </p:cNvSpPr>
          <p:nvPr>
            <p:ph type="title"/>
          </p:nvPr>
        </p:nvSpPr>
        <p:spPr>
          <a:xfrm>
            <a:off x="317953" y="-21976"/>
            <a:ext cx="11029616" cy="1188720"/>
          </a:xfrm>
        </p:spPr>
        <p:txBody>
          <a:bodyPr/>
          <a:lstStyle/>
          <a:p>
            <a:r>
              <a:rPr lang="en-US" dirty="0"/>
              <a:t>Literature survey</a:t>
            </a:r>
          </a:p>
        </p:txBody>
      </p:sp>
      <p:pic>
        <p:nvPicPr>
          <p:cNvPr id="8" name="Google Shape;170;p18">
            <a:extLst>
              <a:ext uri="{FF2B5EF4-FFF2-40B4-BE49-F238E27FC236}">
                <a16:creationId xmlns:a16="http://schemas.microsoft.com/office/drawing/2014/main" id="{A0C174C4-E280-1727-E59F-1B4D91BD4651}"/>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graphicFrame>
        <p:nvGraphicFramePr>
          <p:cNvPr id="10" name="Table 9">
            <a:extLst>
              <a:ext uri="{FF2B5EF4-FFF2-40B4-BE49-F238E27FC236}">
                <a16:creationId xmlns:a16="http://schemas.microsoft.com/office/drawing/2014/main" id="{B155DFCD-E639-0C69-2352-FF3119B81EF4}"/>
              </a:ext>
            </a:extLst>
          </p:cNvPr>
          <p:cNvGraphicFramePr>
            <a:graphicFrameLocks noGrp="1"/>
          </p:cNvGraphicFramePr>
          <p:nvPr>
            <p:extLst>
              <p:ext uri="{D42A27DB-BD31-4B8C-83A1-F6EECF244321}">
                <p14:modId xmlns:p14="http://schemas.microsoft.com/office/powerpoint/2010/main" val="2847142101"/>
              </p:ext>
            </p:extLst>
          </p:nvPr>
        </p:nvGraphicFramePr>
        <p:xfrm>
          <a:off x="580860" y="1462694"/>
          <a:ext cx="11186704" cy="4686900"/>
        </p:xfrm>
        <a:graphic>
          <a:graphicData uri="http://schemas.openxmlformats.org/drawingml/2006/table">
            <a:tbl>
              <a:tblPr>
                <a:tableStyleId>{3C2FFA5D-87B4-456A-9821-1D502468CF0F}</a:tableStyleId>
              </a:tblPr>
              <a:tblGrid>
                <a:gridCol w="457059">
                  <a:extLst>
                    <a:ext uri="{9D8B030D-6E8A-4147-A177-3AD203B41FA5}">
                      <a16:colId xmlns:a16="http://schemas.microsoft.com/office/drawing/2014/main" val="1785596298"/>
                    </a:ext>
                  </a:extLst>
                </a:gridCol>
                <a:gridCol w="3766324">
                  <a:extLst>
                    <a:ext uri="{9D8B030D-6E8A-4147-A177-3AD203B41FA5}">
                      <a16:colId xmlns:a16="http://schemas.microsoft.com/office/drawing/2014/main" val="2634807196"/>
                    </a:ext>
                  </a:extLst>
                </a:gridCol>
                <a:gridCol w="3453507">
                  <a:extLst>
                    <a:ext uri="{9D8B030D-6E8A-4147-A177-3AD203B41FA5}">
                      <a16:colId xmlns:a16="http://schemas.microsoft.com/office/drawing/2014/main" val="3565453232"/>
                    </a:ext>
                  </a:extLst>
                </a:gridCol>
                <a:gridCol w="3509814">
                  <a:extLst>
                    <a:ext uri="{9D8B030D-6E8A-4147-A177-3AD203B41FA5}">
                      <a16:colId xmlns:a16="http://schemas.microsoft.com/office/drawing/2014/main" val="1663162401"/>
                    </a:ext>
                  </a:extLst>
                </a:gridCol>
              </a:tblGrid>
              <a:tr h="98538">
                <a:tc>
                  <a:txBody>
                    <a:bodyPr/>
                    <a:lstStyle/>
                    <a:p>
                      <a:pPr algn="ctr" fontAlgn="b"/>
                      <a:r>
                        <a:rPr lang="en-US" sz="1800" b="1" u="none" strike="noStrike" dirty="0">
                          <a:effectLst/>
                        </a:rPr>
                        <a:t>S.N.</a:t>
                      </a:r>
                      <a:endParaRPr lang="en-US" sz="1800" b="1" i="0" u="none" strike="noStrike" dirty="0">
                        <a:solidFill>
                          <a:srgbClr val="000000"/>
                        </a:solidFill>
                        <a:effectLst/>
                        <a:latin typeface="Calibri" panose="020F0502020204030204" pitchFamily="34" charset="0"/>
                      </a:endParaRPr>
                    </a:p>
                  </a:txBody>
                  <a:tcPr marL="4692" marR="4692" marT="4692" marB="0" anchor="b"/>
                </a:tc>
                <a:tc>
                  <a:txBody>
                    <a:bodyPr/>
                    <a:lstStyle/>
                    <a:p>
                      <a:pPr algn="ctr" fontAlgn="ctr"/>
                      <a:r>
                        <a:rPr lang="en-US" sz="1800" b="1" u="none" strike="noStrike" dirty="0">
                          <a:effectLst/>
                        </a:rPr>
                        <a:t>Paper Name</a:t>
                      </a:r>
                      <a:endParaRPr lang="en-US" sz="1800" b="1" i="0" u="none" strike="noStrike" dirty="0">
                        <a:solidFill>
                          <a:srgbClr val="000000"/>
                        </a:solidFill>
                        <a:effectLst/>
                        <a:latin typeface="Times New Roman" panose="02020603050405020304" pitchFamily="18" charset="0"/>
                      </a:endParaRPr>
                    </a:p>
                  </a:txBody>
                  <a:tcPr marL="4692" marR="4692" marT="4692" marB="0" anchor="ctr"/>
                </a:tc>
                <a:tc>
                  <a:txBody>
                    <a:bodyPr/>
                    <a:lstStyle/>
                    <a:p>
                      <a:pPr algn="ctr" fontAlgn="ctr"/>
                      <a:r>
                        <a:rPr lang="en-US" sz="1800" b="1" u="none" strike="noStrike" dirty="0">
                          <a:effectLst/>
                        </a:rPr>
                        <a:t>Main Idea of the Paper</a:t>
                      </a:r>
                      <a:endParaRPr lang="en-US" sz="1800" b="1" i="0" u="none" strike="noStrike" dirty="0">
                        <a:solidFill>
                          <a:srgbClr val="000000"/>
                        </a:solidFill>
                        <a:effectLst/>
                        <a:latin typeface="Times New Roman" panose="02020603050405020304" pitchFamily="18" charset="0"/>
                      </a:endParaRPr>
                    </a:p>
                  </a:txBody>
                  <a:tcPr marL="4692" marR="4692" marT="4692" marB="0" anchor="ctr"/>
                </a:tc>
                <a:tc>
                  <a:txBody>
                    <a:bodyPr/>
                    <a:lstStyle/>
                    <a:p>
                      <a:pPr algn="ctr" fontAlgn="ctr"/>
                      <a:r>
                        <a:rPr lang="en-US" sz="1800" b="1" u="none" strike="noStrike" dirty="0">
                          <a:effectLst/>
                        </a:rPr>
                        <a:t>Solution Provided by </a:t>
                      </a:r>
                      <a:r>
                        <a:rPr lang="en-US" sz="1800" b="1" u="none" strike="noStrike" dirty="0" err="1">
                          <a:effectLst/>
                        </a:rPr>
                        <a:t>Academates</a:t>
                      </a:r>
                      <a:endParaRPr lang="en-US" sz="1800" b="1" i="0" u="none" strike="noStrike" dirty="0">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631525328"/>
                  </a:ext>
                </a:extLst>
              </a:tr>
              <a:tr h="184875">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Smart Education Platform to Enhance Student Learning Experience during COVID-19</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Implementing Smart Education to enhance learning during COVID-19, emphasizing Smart Cities and tools like Zoom.</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Academates offers a virtual learning environment with similar tools to enable continued education during disruptions.</a:t>
                      </a:r>
                      <a:endParaRPr lang="en-US" sz="1800" b="0" i="0" u="none" strike="noStrike">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713539136"/>
                  </a:ext>
                </a:extLst>
              </a:tr>
              <a:tr h="98538">
                <a:tc>
                  <a:txBody>
                    <a:bodyPr/>
                    <a:lstStyle/>
                    <a:p>
                      <a:pPr algn="ct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Technological Spotlights of Digital Transformation in Tertiary Education</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The role of digital transformation in globalized tertiary education, highlighting AI, IoT, and blockchain.</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Academates could incorporate these technologies to enhance its educational services and platform efficiency.</a:t>
                      </a:r>
                      <a:endParaRPr lang="en-US" sz="1800" b="0" i="0" u="none" strike="noStrike">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1864417990"/>
                  </a:ext>
                </a:extLst>
              </a:tr>
              <a:tr h="98538">
                <a:tc>
                  <a:txBody>
                    <a:bodyPr/>
                    <a:lstStyle/>
                    <a:p>
                      <a:pPr algn="ctr" fontAlgn="b"/>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A Comparative Study of Implementing Innovation in Education Sector Due to COVID–19</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Comparative study on innovation in education due to COVID-19, with a focus on adaptability to technologies.</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Academates adapts to new technologies, offering online teaching and video meetings to facilitate education.</a:t>
                      </a:r>
                      <a:endParaRPr lang="en-US" sz="1800" b="0" i="0" u="none" strike="noStrike">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2852922690"/>
                  </a:ext>
                </a:extLst>
              </a:tr>
              <a:tr h="184875">
                <a:tc>
                  <a:txBody>
                    <a:bodyPr/>
                    <a:lstStyle/>
                    <a:p>
                      <a:pPr algn="ct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E-Learning Platform of STEAM Aesthetic Course Materials Based on User Experience</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Integrating Kolb's experiential learning cycle into e-learning platforms for enhanced user intention and performance.</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dirty="0" err="1">
                          <a:effectLst/>
                        </a:rPr>
                        <a:t>Academates</a:t>
                      </a:r>
                      <a:r>
                        <a:rPr lang="en-US" sz="1800" u="none" strike="noStrike" dirty="0">
                          <a:effectLst/>
                        </a:rPr>
                        <a:t> could use similar educational theories to design its platform for improved learning outcomes.</a:t>
                      </a:r>
                      <a:endParaRPr lang="en-US" sz="1800" b="0" i="0" u="none" strike="noStrike" dirty="0">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3998429278"/>
                  </a:ext>
                </a:extLst>
              </a:tr>
            </a:tbl>
          </a:graphicData>
        </a:graphic>
      </p:graphicFrame>
    </p:spTree>
    <p:extLst>
      <p:ext uri="{BB962C8B-B14F-4D97-AF65-F5344CB8AC3E}">
        <p14:creationId xmlns:p14="http://schemas.microsoft.com/office/powerpoint/2010/main" val="155553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A371BC-258B-D02A-36C3-073D39A29051}"/>
              </a:ext>
            </a:extLst>
          </p:cNvPr>
          <p:cNvSpPr>
            <a:spLocks noGrp="1"/>
          </p:cNvSpPr>
          <p:nvPr>
            <p:ph type="sldNum" sz="quarter" idx="12"/>
          </p:nvPr>
        </p:nvSpPr>
        <p:spPr/>
        <p:txBody>
          <a:bodyPr/>
          <a:lstStyle/>
          <a:p>
            <a:fld id="{3A98EE3D-8CD1-4C3F-BD1C-C98C9596463C}" type="slidenum">
              <a:rPr lang="en-US" smtClean="0"/>
              <a:t>14</a:t>
            </a:fld>
            <a:endParaRPr lang="en-US" dirty="0"/>
          </a:p>
        </p:txBody>
      </p:sp>
      <p:graphicFrame>
        <p:nvGraphicFramePr>
          <p:cNvPr id="10" name="Content Placeholder 9">
            <a:extLst>
              <a:ext uri="{FF2B5EF4-FFF2-40B4-BE49-F238E27FC236}">
                <a16:creationId xmlns:a16="http://schemas.microsoft.com/office/drawing/2014/main" id="{7362E7A9-51F7-1661-BA41-9C8E8A765142}"/>
              </a:ext>
            </a:extLst>
          </p:cNvPr>
          <p:cNvGraphicFramePr>
            <a:graphicFrameLocks noGrp="1"/>
          </p:cNvGraphicFramePr>
          <p:nvPr>
            <p:ph idx="1"/>
            <p:extLst>
              <p:ext uri="{D42A27DB-BD31-4B8C-83A1-F6EECF244321}">
                <p14:modId xmlns:p14="http://schemas.microsoft.com/office/powerpoint/2010/main" val="3702708755"/>
              </p:ext>
            </p:extLst>
          </p:nvPr>
        </p:nvGraphicFramePr>
        <p:xfrm>
          <a:off x="581025" y="1314719"/>
          <a:ext cx="11186704" cy="4686900"/>
        </p:xfrm>
        <a:graphic>
          <a:graphicData uri="http://schemas.openxmlformats.org/drawingml/2006/table">
            <a:tbl>
              <a:tblPr>
                <a:tableStyleId>{3C2FFA5D-87B4-456A-9821-1D502468CF0F}</a:tableStyleId>
              </a:tblPr>
              <a:tblGrid>
                <a:gridCol w="457059">
                  <a:extLst>
                    <a:ext uri="{9D8B030D-6E8A-4147-A177-3AD203B41FA5}">
                      <a16:colId xmlns:a16="http://schemas.microsoft.com/office/drawing/2014/main" val="1321897718"/>
                    </a:ext>
                  </a:extLst>
                </a:gridCol>
                <a:gridCol w="3766324">
                  <a:extLst>
                    <a:ext uri="{9D8B030D-6E8A-4147-A177-3AD203B41FA5}">
                      <a16:colId xmlns:a16="http://schemas.microsoft.com/office/drawing/2014/main" val="1674348923"/>
                    </a:ext>
                  </a:extLst>
                </a:gridCol>
                <a:gridCol w="3453507">
                  <a:extLst>
                    <a:ext uri="{9D8B030D-6E8A-4147-A177-3AD203B41FA5}">
                      <a16:colId xmlns:a16="http://schemas.microsoft.com/office/drawing/2014/main" val="2114201654"/>
                    </a:ext>
                  </a:extLst>
                </a:gridCol>
                <a:gridCol w="3509814">
                  <a:extLst>
                    <a:ext uri="{9D8B030D-6E8A-4147-A177-3AD203B41FA5}">
                      <a16:colId xmlns:a16="http://schemas.microsoft.com/office/drawing/2014/main" val="3986254090"/>
                    </a:ext>
                  </a:extLst>
                </a:gridCol>
              </a:tblGrid>
              <a:tr h="98538">
                <a:tc>
                  <a:txBody>
                    <a:bodyPr/>
                    <a:lstStyle/>
                    <a:p>
                      <a:pPr algn="ctr" fontAlgn="b"/>
                      <a:r>
                        <a:rPr lang="en-US" sz="1800" b="1" u="none" strike="noStrike" dirty="0">
                          <a:effectLst/>
                        </a:rPr>
                        <a:t>S.N.</a:t>
                      </a:r>
                      <a:endParaRPr lang="en-US" sz="1800" b="1" i="0" u="none" strike="noStrike" dirty="0">
                        <a:solidFill>
                          <a:srgbClr val="000000"/>
                        </a:solidFill>
                        <a:effectLst/>
                        <a:latin typeface="Calibri" panose="020F0502020204030204" pitchFamily="34" charset="0"/>
                      </a:endParaRPr>
                    </a:p>
                  </a:txBody>
                  <a:tcPr marL="4692" marR="4692" marT="4692" marB="0" anchor="b"/>
                </a:tc>
                <a:tc>
                  <a:txBody>
                    <a:bodyPr/>
                    <a:lstStyle/>
                    <a:p>
                      <a:pPr algn="ctr" fontAlgn="ctr"/>
                      <a:r>
                        <a:rPr lang="en-US" sz="1800" b="1" u="none" strike="noStrike" dirty="0">
                          <a:effectLst/>
                        </a:rPr>
                        <a:t>Paper Name</a:t>
                      </a:r>
                      <a:endParaRPr lang="en-US" sz="1800" b="1" i="0" u="none" strike="noStrike" dirty="0">
                        <a:solidFill>
                          <a:srgbClr val="000000"/>
                        </a:solidFill>
                        <a:effectLst/>
                        <a:latin typeface="Times New Roman" panose="02020603050405020304" pitchFamily="18" charset="0"/>
                      </a:endParaRPr>
                    </a:p>
                  </a:txBody>
                  <a:tcPr marL="4692" marR="4692" marT="4692" marB="0" anchor="ctr"/>
                </a:tc>
                <a:tc>
                  <a:txBody>
                    <a:bodyPr/>
                    <a:lstStyle/>
                    <a:p>
                      <a:pPr algn="ctr" fontAlgn="ctr"/>
                      <a:r>
                        <a:rPr lang="en-US" sz="1800" b="1" u="none" strike="noStrike" dirty="0">
                          <a:effectLst/>
                        </a:rPr>
                        <a:t>Main Idea of the Paper</a:t>
                      </a:r>
                      <a:endParaRPr lang="en-US" sz="1800" b="1" i="0" u="none" strike="noStrike" dirty="0">
                        <a:solidFill>
                          <a:srgbClr val="000000"/>
                        </a:solidFill>
                        <a:effectLst/>
                        <a:latin typeface="Times New Roman" panose="02020603050405020304" pitchFamily="18" charset="0"/>
                      </a:endParaRPr>
                    </a:p>
                  </a:txBody>
                  <a:tcPr marL="4692" marR="4692" marT="4692" marB="0" anchor="ctr"/>
                </a:tc>
                <a:tc>
                  <a:txBody>
                    <a:bodyPr/>
                    <a:lstStyle/>
                    <a:p>
                      <a:pPr algn="ctr" fontAlgn="ctr"/>
                      <a:r>
                        <a:rPr lang="en-US" sz="1800" b="1" u="none" strike="noStrike" dirty="0">
                          <a:effectLst/>
                        </a:rPr>
                        <a:t>Solution Provided by </a:t>
                      </a:r>
                      <a:r>
                        <a:rPr lang="en-US" sz="1800" b="1" u="none" strike="noStrike" dirty="0" err="1">
                          <a:effectLst/>
                        </a:rPr>
                        <a:t>Academates</a:t>
                      </a:r>
                      <a:endParaRPr lang="en-US" sz="1800" b="1" i="0" u="none" strike="noStrike" dirty="0">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773448320"/>
                  </a:ext>
                </a:extLst>
              </a:tr>
              <a:tr h="184875">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Unified and Flexible Online Experimental Framework for Control Engineering Education</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A unified experimental framework for control education using a front-end and back-end separation scheme.</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dirty="0" err="1">
                          <a:effectLst/>
                        </a:rPr>
                        <a:t>Academates</a:t>
                      </a:r>
                      <a:r>
                        <a:rPr lang="en-US" sz="1800" u="none" strike="noStrike" dirty="0">
                          <a:effectLst/>
                        </a:rPr>
                        <a:t> can adopt a similar architectural approach to create a seamless user experience in online control education.</a:t>
                      </a:r>
                      <a:endParaRPr lang="en-US" sz="1800" b="0" i="0" u="none" strike="noStrike" dirty="0">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3107615793"/>
                  </a:ext>
                </a:extLst>
              </a:tr>
              <a:tr h="98538">
                <a:tc>
                  <a:txBody>
                    <a:bodyPr/>
                    <a:lstStyle/>
                    <a:p>
                      <a:pPr algn="ctr" fontAlgn="b"/>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dirty="0">
                          <a:effectLst/>
                        </a:rPr>
                        <a:t>Usability Evaluation of Learning Management System</a:t>
                      </a:r>
                      <a:endParaRPr lang="en-US" sz="1800" b="0" i="0" u="none" strike="noStrike" dirty="0">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dirty="0">
                          <a:effectLst/>
                        </a:rPr>
                        <a:t>The importance of LMS in education, focusing on UI/UX evaluation methods like usability measurement.</a:t>
                      </a:r>
                      <a:endParaRPr lang="en-US" sz="1800" b="0" i="0" u="none" strike="noStrike" dirty="0">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dirty="0" err="1">
                          <a:effectLst/>
                        </a:rPr>
                        <a:t>Academates</a:t>
                      </a:r>
                      <a:r>
                        <a:rPr lang="en-US" sz="1800" u="none" strike="noStrike" dirty="0">
                          <a:effectLst/>
                        </a:rPr>
                        <a:t> prioritizes UI/UX in its LMS, ensuring an effective and user-friendly platform for its users.</a:t>
                      </a:r>
                      <a:endParaRPr lang="en-US" sz="1800" b="0" i="0" u="none" strike="noStrike" dirty="0">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1896126485"/>
                  </a:ext>
                </a:extLst>
              </a:tr>
              <a:tr h="117307">
                <a:tc>
                  <a:txBody>
                    <a:bodyPr/>
                    <a:lstStyle/>
                    <a:p>
                      <a:pPr algn="ctr" fontAlgn="b"/>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Attaining 21</a:t>
                      </a:r>
                      <a:r>
                        <a:rPr lang="en-US" sz="1800" u="none" strike="noStrike" baseline="30000">
                          <a:effectLst/>
                        </a:rPr>
                        <a:t>st</a:t>
                      </a:r>
                      <a:r>
                        <a:rPr lang="en-US" sz="1800" u="none" strike="noStrike">
                          <a:effectLst/>
                        </a:rPr>
                        <a:t> Century Skills In A Virtual Classroom</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Using virtual classrooms to develop 21st-century skills, with a focus on digital resources' enhancement.</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Academates provides a virtual classroom environment that fosters the development of these essential skills.</a:t>
                      </a:r>
                      <a:endParaRPr lang="en-US" sz="1800" b="0" i="0" u="none" strike="noStrike">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355903083"/>
                  </a:ext>
                </a:extLst>
              </a:tr>
              <a:tr h="184875">
                <a:tc>
                  <a:txBody>
                    <a:bodyPr/>
                    <a:lstStyle/>
                    <a:p>
                      <a:pPr algn="ctr"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The importance of interaction mechanisms in blended learning courses involving problem solving e-tivities</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Identifying interaction mechanisms in blended learning to enhance problem-solving e-tivities.</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dirty="0" err="1">
                          <a:effectLst/>
                        </a:rPr>
                        <a:t>Academates</a:t>
                      </a:r>
                      <a:r>
                        <a:rPr lang="en-US" sz="1800" u="none" strike="noStrike" dirty="0">
                          <a:effectLst/>
                        </a:rPr>
                        <a:t> can implement similar interaction mechanisms to improve collaborative problem-solving in its courses.</a:t>
                      </a:r>
                      <a:endParaRPr lang="en-US" sz="1800" b="0" i="0" u="none" strike="noStrike" dirty="0">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3781179122"/>
                  </a:ext>
                </a:extLst>
              </a:tr>
            </a:tbl>
          </a:graphicData>
        </a:graphic>
      </p:graphicFrame>
      <p:sp>
        <p:nvSpPr>
          <p:cNvPr id="8" name="Title 5">
            <a:extLst>
              <a:ext uri="{FF2B5EF4-FFF2-40B4-BE49-F238E27FC236}">
                <a16:creationId xmlns:a16="http://schemas.microsoft.com/office/drawing/2014/main" id="{4F5712E1-93D8-D819-3511-13DE6D891040}"/>
              </a:ext>
            </a:extLst>
          </p:cNvPr>
          <p:cNvSpPr>
            <a:spLocks noGrp="1"/>
          </p:cNvSpPr>
          <p:nvPr>
            <p:ph type="title"/>
          </p:nvPr>
        </p:nvSpPr>
        <p:spPr>
          <a:xfrm>
            <a:off x="317953" y="-21976"/>
            <a:ext cx="11029616" cy="1188720"/>
          </a:xfrm>
        </p:spPr>
        <p:txBody>
          <a:bodyPr/>
          <a:lstStyle/>
          <a:p>
            <a:r>
              <a:rPr lang="en-US" dirty="0"/>
              <a:t>Literature survey</a:t>
            </a:r>
          </a:p>
        </p:txBody>
      </p:sp>
      <p:pic>
        <p:nvPicPr>
          <p:cNvPr id="9" name="Google Shape;170;p18">
            <a:extLst>
              <a:ext uri="{FF2B5EF4-FFF2-40B4-BE49-F238E27FC236}">
                <a16:creationId xmlns:a16="http://schemas.microsoft.com/office/drawing/2014/main" id="{F5FA662E-E062-8A05-1BDC-47BADF8AB659}"/>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387715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13ED31FA-1BFA-2CF8-2CCE-851A8FEA04AD}"/>
              </a:ext>
            </a:extLst>
          </p:cNvPr>
          <p:cNvGraphicFramePr>
            <a:graphicFrameLocks noGrp="1"/>
          </p:cNvGraphicFramePr>
          <p:nvPr>
            <p:ph idx="1"/>
            <p:extLst>
              <p:ext uri="{D42A27DB-BD31-4B8C-83A1-F6EECF244321}">
                <p14:modId xmlns:p14="http://schemas.microsoft.com/office/powerpoint/2010/main" val="1305849526"/>
              </p:ext>
            </p:extLst>
          </p:nvPr>
        </p:nvGraphicFramePr>
        <p:xfrm>
          <a:off x="502648" y="1589039"/>
          <a:ext cx="11186704" cy="4412580"/>
        </p:xfrm>
        <a:graphic>
          <a:graphicData uri="http://schemas.openxmlformats.org/drawingml/2006/table">
            <a:tbl>
              <a:tblPr>
                <a:tableStyleId>{3C2FFA5D-87B4-456A-9821-1D502468CF0F}</a:tableStyleId>
              </a:tblPr>
              <a:tblGrid>
                <a:gridCol w="457059">
                  <a:extLst>
                    <a:ext uri="{9D8B030D-6E8A-4147-A177-3AD203B41FA5}">
                      <a16:colId xmlns:a16="http://schemas.microsoft.com/office/drawing/2014/main" val="2629201314"/>
                    </a:ext>
                  </a:extLst>
                </a:gridCol>
                <a:gridCol w="3766324">
                  <a:extLst>
                    <a:ext uri="{9D8B030D-6E8A-4147-A177-3AD203B41FA5}">
                      <a16:colId xmlns:a16="http://schemas.microsoft.com/office/drawing/2014/main" val="3001001560"/>
                    </a:ext>
                  </a:extLst>
                </a:gridCol>
                <a:gridCol w="3453507">
                  <a:extLst>
                    <a:ext uri="{9D8B030D-6E8A-4147-A177-3AD203B41FA5}">
                      <a16:colId xmlns:a16="http://schemas.microsoft.com/office/drawing/2014/main" val="3417458280"/>
                    </a:ext>
                  </a:extLst>
                </a:gridCol>
                <a:gridCol w="3509814">
                  <a:extLst>
                    <a:ext uri="{9D8B030D-6E8A-4147-A177-3AD203B41FA5}">
                      <a16:colId xmlns:a16="http://schemas.microsoft.com/office/drawing/2014/main" val="3480099418"/>
                    </a:ext>
                  </a:extLst>
                </a:gridCol>
              </a:tblGrid>
              <a:tr h="98538">
                <a:tc>
                  <a:txBody>
                    <a:bodyPr/>
                    <a:lstStyle/>
                    <a:p>
                      <a:pPr algn="ctr" fontAlgn="b"/>
                      <a:r>
                        <a:rPr lang="en-US" sz="1800" b="1" u="none" strike="noStrike" dirty="0">
                          <a:effectLst/>
                        </a:rPr>
                        <a:t>S.N.</a:t>
                      </a:r>
                      <a:endParaRPr lang="en-US" sz="1800" b="1" i="0" u="none" strike="noStrike" dirty="0">
                        <a:solidFill>
                          <a:srgbClr val="000000"/>
                        </a:solidFill>
                        <a:effectLst/>
                        <a:latin typeface="Calibri" panose="020F0502020204030204" pitchFamily="34" charset="0"/>
                      </a:endParaRPr>
                    </a:p>
                  </a:txBody>
                  <a:tcPr marL="4692" marR="4692" marT="4692" marB="0" anchor="b"/>
                </a:tc>
                <a:tc>
                  <a:txBody>
                    <a:bodyPr/>
                    <a:lstStyle/>
                    <a:p>
                      <a:pPr algn="ctr" fontAlgn="ctr"/>
                      <a:r>
                        <a:rPr lang="en-US" sz="1800" b="1" u="none" strike="noStrike" dirty="0">
                          <a:effectLst/>
                        </a:rPr>
                        <a:t>Paper Name</a:t>
                      </a:r>
                      <a:endParaRPr lang="en-US" sz="1800" b="1" i="0" u="none" strike="noStrike" dirty="0">
                        <a:solidFill>
                          <a:srgbClr val="000000"/>
                        </a:solidFill>
                        <a:effectLst/>
                        <a:latin typeface="Times New Roman" panose="02020603050405020304" pitchFamily="18" charset="0"/>
                      </a:endParaRPr>
                    </a:p>
                  </a:txBody>
                  <a:tcPr marL="4692" marR="4692" marT="4692" marB="0" anchor="ctr"/>
                </a:tc>
                <a:tc>
                  <a:txBody>
                    <a:bodyPr/>
                    <a:lstStyle/>
                    <a:p>
                      <a:pPr algn="ctr" fontAlgn="ctr"/>
                      <a:r>
                        <a:rPr lang="en-US" sz="1800" b="1" u="none" strike="noStrike" dirty="0">
                          <a:effectLst/>
                        </a:rPr>
                        <a:t>Main Idea of the Paper</a:t>
                      </a:r>
                      <a:endParaRPr lang="en-US" sz="1800" b="1" i="0" u="none" strike="noStrike" dirty="0">
                        <a:solidFill>
                          <a:srgbClr val="000000"/>
                        </a:solidFill>
                        <a:effectLst/>
                        <a:latin typeface="Times New Roman" panose="02020603050405020304" pitchFamily="18" charset="0"/>
                      </a:endParaRPr>
                    </a:p>
                  </a:txBody>
                  <a:tcPr marL="4692" marR="4692" marT="4692" marB="0" anchor="ctr"/>
                </a:tc>
                <a:tc>
                  <a:txBody>
                    <a:bodyPr/>
                    <a:lstStyle/>
                    <a:p>
                      <a:pPr algn="ctr" fontAlgn="ctr"/>
                      <a:r>
                        <a:rPr lang="en-US" sz="1800" b="1" u="none" strike="noStrike" dirty="0">
                          <a:effectLst/>
                        </a:rPr>
                        <a:t>Solution Provided by </a:t>
                      </a:r>
                      <a:r>
                        <a:rPr lang="en-US" sz="1800" b="1" u="none" strike="noStrike" dirty="0" err="1">
                          <a:effectLst/>
                        </a:rPr>
                        <a:t>Academates</a:t>
                      </a:r>
                      <a:endParaRPr lang="en-US" sz="1800" b="1" i="0" u="none" strike="noStrike" dirty="0">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2090129879"/>
                  </a:ext>
                </a:extLst>
              </a:tr>
              <a:tr h="98538">
                <a:tc>
                  <a:txBody>
                    <a:bodyPr/>
                    <a:lstStyle/>
                    <a:p>
                      <a:pPr algn="ctr" fontAlgn="b"/>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MetaClassroom: A WebXR-based Hybrid Virtual Reality Classroom</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Designing a virtual reality classroom using WebXR technology to offer an immersive learning experience.</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Academates might explore VR to provide an immersive experience in its virtual classrooms.</a:t>
                      </a:r>
                      <a:endParaRPr lang="en-US" sz="1800" b="0" i="0" u="none" strike="noStrike">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3849746304"/>
                  </a:ext>
                </a:extLst>
              </a:tr>
              <a:tr h="98538">
                <a:tc>
                  <a:txBody>
                    <a:bodyPr/>
                    <a:lstStyle/>
                    <a:p>
                      <a:pPr algn="ctr" fontAlgn="b"/>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dirty="0" err="1">
                          <a:effectLst/>
                        </a:rPr>
                        <a:t>Payatron</a:t>
                      </a:r>
                      <a:r>
                        <a:rPr lang="en-US" sz="1800" u="none" strike="noStrike" dirty="0">
                          <a:effectLst/>
                        </a:rPr>
                        <a:t> – Secure electronic transaction processing system</a:t>
                      </a:r>
                      <a:endParaRPr lang="en-US" sz="1800" b="0" i="0" u="none" strike="noStrike" dirty="0">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The significance of secure online payment systems in e-commerce, presenting Payatron as a solution.</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Academates could use secure payment solutions like Payatron to handle transactions within its platform.</a:t>
                      </a:r>
                      <a:endParaRPr lang="en-US" sz="1800" b="0" i="0" u="none" strike="noStrike">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95109881"/>
                  </a:ext>
                </a:extLst>
              </a:tr>
              <a:tr h="98538">
                <a:tc>
                  <a:txBody>
                    <a:bodyPr/>
                    <a:lstStyle/>
                    <a:p>
                      <a:pPr algn="ctr" fontAlgn="b"/>
                      <a:r>
                        <a:rPr lang="en-US" sz="1800" u="none" strike="noStrike">
                          <a:effectLst/>
                        </a:rPr>
                        <a:t>11</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Web based Payment Tracking and Accounting Application</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Introducing the Payment Tracking System (PTS) for efficient management of vendor payments.</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Academates could incorporate a tracking system to manage and streamline its financial transactions.</a:t>
                      </a:r>
                      <a:endParaRPr lang="en-US" sz="1800" b="0" i="0" u="none" strike="noStrike">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2777155783"/>
                  </a:ext>
                </a:extLst>
              </a:tr>
              <a:tr h="98538">
                <a:tc>
                  <a:txBody>
                    <a:bodyPr/>
                    <a:lstStyle/>
                    <a:p>
                      <a:pPr algn="ctr" fontAlgn="b"/>
                      <a:r>
                        <a:rPr lang="en-US" sz="1800" u="none" strike="noStrike">
                          <a:effectLst/>
                        </a:rPr>
                        <a:t>12</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Unified Payment Interface—An Advancement in Payment Systems</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Exploration of UPI as a real-time interbank payment system, emphasizing its architecture and security.</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dirty="0" err="1">
                          <a:effectLst/>
                        </a:rPr>
                        <a:t>Academates</a:t>
                      </a:r>
                      <a:r>
                        <a:rPr lang="en-US" sz="1800" u="none" strike="noStrike" dirty="0">
                          <a:effectLst/>
                        </a:rPr>
                        <a:t> could adopt UPI principles to enhance its payment infrastructure for user convenience.</a:t>
                      </a:r>
                      <a:endParaRPr lang="en-US" sz="1800" b="0" i="0" u="none" strike="noStrike" dirty="0">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3653716492"/>
                  </a:ext>
                </a:extLst>
              </a:tr>
            </a:tbl>
          </a:graphicData>
        </a:graphic>
      </p:graphicFrame>
      <p:sp>
        <p:nvSpPr>
          <p:cNvPr id="4" name="Slide Number Placeholder 3">
            <a:extLst>
              <a:ext uri="{FF2B5EF4-FFF2-40B4-BE49-F238E27FC236}">
                <a16:creationId xmlns:a16="http://schemas.microsoft.com/office/drawing/2014/main" id="{B1C09163-1B7C-99F0-90CD-4993CF73849B}"/>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7" name="Title 5">
            <a:extLst>
              <a:ext uri="{FF2B5EF4-FFF2-40B4-BE49-F238E27FC236}">
                <a16:creationId xmlns:a16="http://schemas.microsoft.com/office/drawing/2014/main" id="{65C89C07-4BAA-60C9-7B1C-3B356CDA6148}"/>
              </a:ext>
            </a:extLst>
          </p:cNvPr>
          <p:cNvSpPr>
            <a:spLocks noGrp="1"/>
          </p:cNvSpPr>
          <p:nvPr>
            <p:ph type="title"/>
          </p:nvPr>
        </p:nvSpPr>
        <p:spPr>
          <a:xfrm>
            <a:off x="317953" y="-21976"/>
            <a:ext cx="11029616" cy="1188720"/>
          </a:xfrm>
        </p:spPr>
        <p:txBody>
          <a:bodyPr/>
          <a:lstStyle/>
          <a:p>
            <a:r>
              <a:rPr lang="en-US" dirty="0"/>
              <a:t>Literature survey</a:t>
            </a:r>
          </a:p>
        </p:txBody>
      </p:sp>
      <p:pic>
        <p:nvPicPr>
          <p:cNvPr id="8" name="Google Shape;170;p18">
            <a:extLst>
              <a:ext uri="{FF2B5EF4-FFF2-40B4-BE49-F238E27FC236}">
                <a16:creationId xmlns:a16="http://schemas.microsoft.com/office/drawing/2014/main" id="{F89C3635-5906-09D0-E56F-73A71563833D}"/>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3676983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4A7F40-0EAF-CBDE-00AD-890B77ABA54E}"/>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5" name="Title 5">
            <a:extLst>
              <a:ext uri="{FF2B5EF4-FFF2-40B4-BE49-F238E27FC236}">
                <a16:creationId xmlns:a16="http://schemas.microsoft.com/office/drawing/2014/main" id="{812B755A-B193-35D9-AED4-A45397729B72}"/>
              </a:ext>
            </a:extLst>
          </p:cNvPr>
          <p:cNvSpPr>
            <a:spLocks noGrp="1"/>
          </p:cNvSpPr>
          <p:nvPr>
            <p:ph type="title"/>
          </p:nvPr>
        </p:nvSpPr>
        <p:spPr>
          <a:xfrm>
            <a:off x="317953" y="-21976"/>
            <a:ext cx="11029616" cy="1188720"/>
          </a:xfrm>
        </p:spPr>
        <p:txBody>
          <a:bodyPr/>
          <a:lstStyle/>
          <a:p>
            <a:r>
              <a:rPr lang="en-US" dirty="0"/>
              <a:t>Literature survey</a:t>
            </a:r>
          </a:p>
        </p:txBody>
      </p:sp>
      <p:pic>
        <p:nvPicPr>
          <p:cNvPr id="6" name="Google Shape;170;p18">
            <a:extLst>
              <a:ext uri="{FF2B5EF4-FFF2-40B4-BE49-F238E27FC236}">
                <a16:creationId xmlns:a16="http://schemas.microsoft.com/office/drawing/2014/main" id="{5DDD073F-2D26-07FC-1C3A-C9A4E1E323DB}"/>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graphicFrame>
        <p:nvGraphicFramePr>
          <p:cNvPr id="10" name="Content Placeholder 9">
            <a:extLst>
              <a:ext uri="{FF2B5EF4-FFF2-40B4-BE49-F238E27FC236}">
                <a16:creationId xmlns:a16="http://schemas.microsoft.com/office/drawing/2014/main" id="{C474616F-8EDB-D9F5-31FA-41EE6BE222FD}"/>
              </a:ext>
            </a:extLst>
          </p:cNvPr>
          <p:cNvGraphicFramePr>
            <a:graphicFrameLocks noGrp="1"/>
          </p:cNvGraphicFramePr>
          <p:nvPr>
            <p:ph idx="1"/>
            <p:extLst>
              <p:ext uri="{D42A27DB-BD31-4B8C-83A1-F6EECF244321}">
                <p14:modId xmlns:p14="http://schemas.microsoft.com/office/powerpoint/2010/main" val="1748743651"/>
              </p:ext>
            </p:extLst>
          </p:nvPr>
        </p:nvGraphicFramePr>
        <p:xfrm>
          <a:off x="581025" y="1839330"/>
          <a:ext cx="11186704" cy="3310608"/>
        </p:xfrm>
        <a:graphic>
          <a:graphicData uri="http://schemas.openxmlformats.org/drawingml/2006/table">
            <a:tbl>
              <a:tblPr>
                <a:tableStyleId>{3C2FFA5D-87B4-456A-9821-1D502468CF0F}</a:tableStyleId>
              </a:tblPr>
              <a:tblGrid>
                <a:gridCol w="457059">
                  <a:extLst>
                    <a:ext uri="{9D8B030D-6E8A-4147-A177-3AD203B41FA5}">
                      <a16:colId xmlns:a16="http://schemas.microsoft.com/office/drawing/2014/main" val="4107421990"/>
                    </a:ext>
                  </a:extLst>
                </a:gridCol>
                <a:gridCol w="3766324">
                  <a:extLst>
                    <a:ext uri="{9D8B030D-6E8A-4147-A177-3AD203B41FA5}">
                      <a16:colId xmlns:a16="http://schemas.microsoft.com/office/drawing/2014/main" val="1723052998"/>
                    </a:ext>
                  </a:extLst>
                </a:gridCol>
                <a:gridCol w="3453507">
                  <a:extLst>
                    <a:ext uri="{9D8B030D-6E8A-4147-A177-3AD203B41FA5}">
                      <a16:colId xmlns:a16="http://schemas.microsoft.com/office/drawing/2014/main" val="402731824"/>
                    </a:ext>
                  </a:extLst>
                </a:gridCol>
                <a:gridCol w="3509814">
                  <a:extLst>
                    <a:ext uri="{9D8B030D-6E8A-4147-A177-3AD203B41FA5}">
                      <a16:colId xmlns:a16="http://schemas.microsoft.com/office/drawing/2014/main" val="3303509570"/>
                    </a:ext>
                  </a:extLst>
                </a:gridCol>
              </a:tblGrid>
              <a:tr h="98538">
                <a:tc>
                  <a:txBody>
                    <a:bodyPr/>
                    <a:lstStyle/>
                    <a:p>
                      <a:pPr algn="ctr" fontAlgn="b"/>
                      <a:r>
                        <a:rPr lang="en-US" sz="1800" b="1" u="none" strike="noStrike" dirty="0">
                          <a:effectLst/>
                        </a:rPr>
                        <a:t>S.N.</a:t>
                      </a:r>
                      <a:endParaRPr lang="en-US" sz="1800" b="1" i="0" u="none" strike="noStrike" dirty="0">
                        <a:solidFill>
                          <a:srgbClr val="000000"/>
                        </a:solidFill>
                        <a:effectLst/>
                        <a:latin typeface="Calibri" panose="020F0502020204030204" pitchFamily="34" charset="0"/>
                      </a:endParaRPr>
                    </a:p>
                  </a:txBody>
                  <a:tcPr marL="4692" marR="4692" marT="4692" marB="0" anchor="b"/>
                </a:tc>
                <a:tc>
                  <a:txBody>
                    <a:bodyPr/>
                    <a:lstStyle/>
                    <a:p>
                      <a:pPr algn="ctr" fontAlgn="ctr"/>
                      <a:r>
                        <a:rPr lang="en-US" sz="1800" b="1" u="none" strike="noStrike" dirty="0">
                          <a:effectLst/>
                        </a:rPr>
                        <a:t>Paper Name</a:t>
                      </a:r>
                      <a:endParaRPr lang="en-US" sz="1800" b="1" i="0" u="none" strike="noStrike" dirty="0">
                        <a:solidFill>
                          <a:srgbClr val="000000"/>
                        </a:solidFill>
                        <a:effectLst/>
                        <a:latin typeface="Times New Roman" panose="02020603050405020304" pitchFamily="18" charset="0"/>
                      </a:endParaRPr>
                    </a:p>
                  </a:txBody>
                  <a:tcPr marL="4692" marR="4692" marT="4692" marB="0" anchor="ctr"/>
                </a:tc>
                <a:tc>
                  <a:txBody>
                    <a:bodyPr/>
                    <a:lstStyle/>
                    <a:p>
                      <a:pPr algn="ctr" fontAlgn="ctr"/>
                      <a:r>
                        <a:rPr lang="en-US" sz="1800" b="1" u="none" strike="noStrike" dirty="0">
                          <a:effectLst/>
                        </a:rPr>
                        <a:t>Main Idea of the Paper</a:t>
                      </a:r>
                      <a:endParaRPr lang="en-US" sz="1800" b="1" i="0" u="none" strike="noStrike" dirty="0">
                        <a:solidFill>
                          <a:srgbClr val="000000"/>
                        </a:solidFill>
                        <a:effectLst/>
                        <a:latin typeface="Times New Roman" panose="02020603050405020304" pitchFamily="18" charset="0"/>
                      </a:endParaRPr>
                    </a:p>
                  </a:txBody>
                  <a:tcPr marL="4692" marR="4692" marT="4692" marB="0" anchor="ctr"/>
                </a:tc>
                <a:tc>
                  <a:txBody>
                    <a:bodyPr/>
                    <a:lstStyle/>
                    <a:p>
                      <a:pPr algn="ctr" fontAlgn="ctr"/>
                      <a:r>
                        <a:rPr lang="en-US" sz="1800" b="1" u="none" strike="noStrike" dirty="0">
                          <a:effectLst/>
                        </a:rPr>
                        <a:t>Solution Provided by </a:t>
                      </a:r>
                      <a:r>
                        <a:rPr lang="en-US" sz="1800" b="1" u="none" strike="noStrike" dirty="0" err="1">
                          <a:effectLst/>
                        </a:rPr>
                        <a:t>Academates</a:t>
                      </a:r>
                      <a:endParaRPr lang="en-US" sz="1800" b="1" i="0" u="none" strike="noStrike" dirty="0">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389288240"/>
                  </a:ext>
                </a:extLst>
              </a:tr>
              <a:tr h="184875">
                <a:tc>
                  <a:txBody>
                    <a:bodyPr/>
                    <a:lstStyle/>
                    <a:p>
                      <a:pPr algn="ctr" fontAlgn="b"/>
                      <a:r>
                        <a:rPr lang="en-US" sz="1800" u="none" strike="noStrike">
                          <a:effectLst/>
                        </a:rPr>
                        <a:t>13</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Data security and protection: a mechanism For managing data theft and cybercrime in Online platforms of educational Institutions</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Addressing cybercrime and data theft in educational institutions with robust security mechanisms.</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Academates ensures data security and protection to prevent unauthorized access and safeguard user data.</a:t>
                      </a:r>
                      <a:endParaRPr lang="en-US" sz="1800" b="0" i="0" u="none" strike="noStrike">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3099897596"/>
                  </a:ext>
                </a:extLst>
              </a:tr>
              <a:tr h="98538">
                <a:tc>
                  <a:txBody>
                    <a:bodyPr/>
                    <a:lstStyle/>
                    <a:p>
                      <a:pPr algn="ctr" fontAlgn="b"/>
                      <a:r>
                        <a:rPr lang="en-US" sz="1800" u="none" strike="noStrike">
                          <a:effectLst/>
                        </a:rPr>
                        <a:t>14</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Data Privacy Protection from the Perspective of GDPR - A Case Study on E-learning Platform "SHCneo"</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Safeguarding data privacy in e-learning platforms in accordance with GDPR, using SHCneo as a case study.</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Academates can implement GDPR-compliant data privacy measures to protect users' personal information.</a:t>
                      </a:r>
                      <a:endParaRPr lang="en-US" sz="1800" b="0" i="0" u="none" strike="noStrike">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2871778648"/>
                  </a:ext>
                </a:extLst>
              </a:tr>
              <a:tr h="98538">
                <a:tc>
                  <a:txBody>
                    <a:bodyPr/>
                    <a:lstStyle/>
                    <a:p>
                      <a:pPr algn="ctr" fontAlgn="b"/>
                      <a:r>
                        <a:rPr lang="en-US" sz="1800" u="none" strike="noStrike">
                          <a:effectLst/>
                        </a:rPr>
                        <a:t>15</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Securing E-learning Platforms</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The importance of securing e-learning platforms and the use of information security tools.</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dirty="0" err="1">
                          <a:effectLst/>
                        </a:rPr>
                        <a:t>Academates</a:t>
                      </a:r>
                      <a:r>
                        <a:rPr lang="en-US" sz="1800" u="none" strike="noStrike" dirty="0">
                          <a:effectLst/>
                        </a:rPr>
                        <a:t> utilizes security tools and protocols to protect its e-learning platform and user data.</a:t>
                      </a:r>
                      <a:endParaRPr lang="en-US" sz="1800" b="0" i="0" u="none" strike="noStrike" dirty="0">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652056710"/>
                  </a:ext>
                </a:extLst>
              </a:tr>
            </a:tbl>
          </a:graphicData>
        </a:graphic>
      </p:graphicFrame>
    </p:spTree>
    <p:extLst>
      <p:ext uri="{BB962C8B-B14F-4D97-AF65-F5344CB8AC3E}">
        <p14:creationId xmlns:p14="http://schemas.microsoft.com/office/powerpoint/2010/main" val="318465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6E6FD00C-039A-7C11-62D0-B269DAE80792}"/>
              </a:ext>
            </a:extLst>
          </p:cNvPr>
          <p:cNvGraphicFramePr>
            <a:graphicFrameLocks noGrp="1"/>
          </p:cNvGraphicFramePr>
          <p:nvPr>
            <p:ph idx="1"/>
            <p:extLst>
              <p:ext uri="{D42A27DB-BD31-4B8C-83A1-F6EECF244321}">
                <p14:modId xmlns:p14="http://schemas.microsoft.com/office/powerpoint/2010/main" val="3189533401"/>
              </p:ext>
            </p:extLst>
          </p:nvPr>
        </p:nvGraphicFramePr>
        <p:xfrm>
          <a:off x="626800" y="1702170"/>
          <a:ext cx="11186704" cy="3584928"/>
        </p:xfrm>
        <a:graphic>
          <a:graphicData uri="http://schemas.openxmlformats.org/drawingml/2006/table">
            <a:tbl>
              <a:tblPr>
                <a:tableStyleId>{3C2FFA5D-87B4-456A-9821-1D502468CF0F}</a:tableStyleId>
              </a:tblPr>
              <a:tblGrid>
                <a:gridCol w="457059">
                  <a:extLst>
                    <a:ext uri="{9D8B030D-6E8A-4147-A177-3AD203B41FA5}">
                      <a16:colId xmlns:a16="http://schemas.microsoft.com/office/drawing/2014/main" val="712913221"/>
                    </a:ext>
                  </a:extLst>
                </a:gridCol>
                <a:gridCol w="3766324">
                  <a:extLst>
                    <a:ext uri="{9D8B030D-6E8A-4147-A177-3AD203B41FA5}">
                      <a16:colId xmlns:a16="http://schemas.microsoft.com/office/drawing/2014/main" val="1977533830"/>
                    </a:ext>
                  </a:extLst>
                </a:gridCol>
                <a:gridCol w="3453507">
                  <a:extLst>
                    <a:ext uri="{9D8B030D-6E8A-4147-A177-3AD203B41FA5}">
                      <a16:colId xmlns:a16="http://schemas.microsoft.com/office/drawing/2014/main" val="1063264014"/>
                    </a:ext>
                  </a:extLst>
                </a:gridCol>
                <a:gridCol w="3509814">
                  <a:extLst>
                    <a:ext uri="{9D8B030D-6E8A-4147-A177-3AD203B41FA5}">
                      <a16:colId xmlns:a16="http://schemas.microsoft.com/office/drawing/2014/main" val="465939427"/>
                    </a:ext>
                  </a:extLst>
                </a:gridCol>
              </a:tblGrid>
              <a:tr h="98538">
                <a:tc>
                  <a:txBody>
                    <a:bodyPr/>
                    <a:lstStyle/>
                    <a:p>
                      <a:pPr algn="ctr" fontAlgn="b"/>
                      <a:r>
                        <a:rPr lang="en-US" sz="1800" b="1" u="none" strike="noStrike" dirty="0">
                          <a:effectLst/>
                        </a:rPr>
                        <a:t>S.N.</a:t>
                      </a:r>
                      <a:endParaRPr lang="en-US" sz="1800" b="1" i="0" u="none" strike="noStrike" dirty="0">
                        <a:solidFill>
                          <a:srgbClr val="000000"/>
                        </a:solidFill>
                        <a:effectLst/>
                        <a:latin typeface="Calibri" panose="020F0502020204030204" pitchFamily="34" charset="0"/>
                      </a:endParaRPr>
                    </a:p>
                  </a:txBody>
                  <a:tcPr marL="4692" marR="4692" marT="4692" marB="0" anchor="b"/>
                </a:tc>
                <a:tc>
                  <a:txBody>
                    <a:bodyPr/>
                    <a:lstStyle/>
                    <a:p>
                      <a:pPr algn="ctr" fontAlgn="ctr"/>
                      <a:r>
                        <a:rPr lang="en-US" sz="1800" b="1" u="none" strike="noStrike" dirty="0">
                          <a:effectLst/>
                        </a:rPr>
                        <a:t>Paper Name</a:t>
                      </a:r>
                      <a:endParaRPr lang="en-US" sz="1800" b="1" i="0" u="none" strike="noStrike" dirty="0">
                        <a:solidFill>
                          <a:srgbClr val="000000"/>
                        </a:solidFill>
                        <a:effectLst/>
                        <a:latin typeface="Times New Roman" panose="02020603050405020304" pitchFamily="18" charset="0"/>
                      </a:endParaRPr>
                    </a:p>
                  </a:txBody>
                  <a:tcPr marL="4692" marR="4692" marT="4692" marB="0" anchor="ctr"/>
                </a:tc>
                <a:tc>
                  <a:txBody>
                    <a:bodyPr/>
                    <a:lstStyle/>
                    <a:p>
                      <a:pPr algn="ctr" fontAlgn="ctr"/>
                      <a:r>
                        <a:rPr lang="en-US" sz="1800" b="1" u="none" strike="noStrike" dirty="0">
                          <a:effectLst/>
                        </a:rPr>
                        <a:t>Main Idea of the Paper</a:t>
                      </a:r>
                      <a:endParaRPr lang="en-US" sz="1800" b="1" i="0" u="none" strike="noStrike" dirty="0">
                        <a:solidFill>
                          <a:srgbClr val="000000"/>
                        </a:solidFill>
                        <a:effectLst/>
                        <a:latin typeface="Times New Roman" panose="02020603050405020304" pitchFamily="18" charset="0"/>
                      </a:endParaRPr>
                    </a:p>
                  </a:txBody>
                  <a:tcPr marL="4692" marR="4692" marT="4692" marB="0" anchor="ctr"/>
                </a:tc>
                <a:tc>
                  <a:txBody>
                    <a:bodyPr/>
                    <a:lstStyle/>
                    <a:p>
                      <a:pPr algn="ctr" fontAlgn="ctr"/>
                      <a:r>
                        <a:rPr lang="en-US" sz="1800" b="1" u="none" strike="noStrike" dirty="0">
                          <a:effectLst/>
                        </a:rPr>
                        <a:t>Solution Provided by </a:t>
                      </a:r>
                      <a:r>
                        <a:rPr lang="en-US" sz="1800" b="1" u="none" strike="noStrike" dirty="0" err="1">
                          <a:effectLst/>
                        </a:rPr>
                        <a:t>Academates</a:t>
                      </a:r>
                      <a:endParaRPr lang="en-US" sz="1800" b="1" i="0" u="none" strike="noStrike" dirty="0">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3828405253"/>
                  </a:ext>
                </a:extLst>
              </a:tr>
              <a:tr h="98538">
                <a:tc>
                  <a:txBody>
                    <a:bodyPr/>
                    <a:lstStyle/>
                    <a:p>
                      <a:pPr algn="ctr" fontAlgn="b"/>
                      <a:r>
                        <a:rPr lang="en-US" sz="1800" u="none" strike="noStrike">
                          <a:effectLst/>
                        </a:rPr>
                        <a:t>16</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Profiling Users’ Behavior, and Identifying Important Features of Review ‘‘Helpfulness’’</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Impact of user rating behavior on review helpfulness and the interest of businesses and reviewers.</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Academates could consider user rating behaviors to enhance the relevance and usefulness of teacher reviews.</a:t>
                      </a:r>
                      <a:endParaRPr lang="en-US" sz="1800" b="0" i="0" u="none" strike="noStrike">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720082470"/>
                  </a:ext>
                </a:extLst>
              </a:tr>
              <a:tr h="98538">
                <a:tc>
                  <a:txBody>
                    <a:bodyPr/>
                    <a:lstStyle/>
                    <a:p>
                      <a:pPr algn="ctr" fontAlgn="b"/>
                      <a:r>
                        <a:rPr lang="en-US" sz="1800" u="none" strike="noStrike">
                          <a:effectLst/>
                        </a:rPr>
                        <a:t>17</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Student Satisfaction and Churn Predicting using Machine Learning Algorithms for EdTech course</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Using machine learning algorithms to predict student satisfaction and churn in EdTech courses.</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Academates could employ predictive analytics to identify and address student dissatisfaction proactively.</a:t>
                      </a:r>
                      <a:endParaRPr lang="en-US" sz="1800" b="0" i="0" u="none" strike="noStrike">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1929642214"/>
                  </a:ext>
                </a:extLst>
              </a:tr>
              <a:tr h="98538">
                <a:tc>
                  <a:txBody>
                    <a:bodyPr/>
                    <a:lstStyle/>
                    <a:p>
                      <a:pPr algn="ctr" fontAlgn="b"/>
                      <a:r>
                        <a:rPr lang="en-US" sz="1800" u="none" strike="noStrike">
                          <a:effectLst/>
                        </a:rPr>
                        <a:t>18</a:t>
                      </a:r>
                      <a:endParaRPr lang="en-US" sz="1800" b="0" i="0" u="none" strike="noStrike">
                        <a:solidFill>
                          <a:srgbClr val="000000"/>
                        </a:solidFill>
                        <a:effectLst/>
                        <a:latin typeface="Calibri" panose="020F0502020204030204" pitchFamily="34" charset="0"/>
                      </a:endParaRPr>
                    </a:p>
                  </a:txBody>
                  <a:tcPr marL="4692" marR="4692" marT="4692" marB="0" anchor="b"/>
                </a:tc>
                <a:tc>
                  <a:txBody>
                    <a:bodyPr/>
                    <a:lstStyle/>
                    <a:p>
                      <a:pPr algn="l" fontAlgn="ctr"/>
                      <a:r>
                        <a:rPr lang="en-US" sz="1800" u="none" strike="noStrike">
                          <a:effectLst/>
                        </a:rPr>
                        <a:t>Perception and Practices of EdTech Platform: A Sentiment Analysis</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a:effectLst/>
                        </a:rPr>
                        <a:t>Sentiment analysis on user perceptions of EdTech platforms during the pandemic.</a:t>
                      </a:r>
                      <a:endParaRPr lang="en-US" sz="1800" b="0" i="0" u="none" strike="noStrike">
                        <a:solidFill>
                          <a:srgbClr val="000000"/>
                        </a:solidFill>
                        <a:effectLst/>
                        <a:latin typeface="Times New Roman" panose="02020603050405020304" pitchFamily="18" charset="0"/>
                      </a:endParaRPr>
                    </a:p>
                  </a:txBody>
                  <a:tcPr marL="4692" marR="4692" marT="4692" marB="0" anchor="ctr"/>
                </a:tc>
                <a:tc>
                  <a:txBody>
                    <a:bodyPr/>
                    <a:lstStyle/>
                    <a:p>
                      <a:pPr algn="l" fontAlgn="ctr"/>
                      <a:r>
                        <a:rPr lang="en-US" sz="1800" u="none" strike="noStrike" dirty="0" err="1">
                          <a:effectLst/>
                        </a:rPr>
                        <a:t>Academates</a:t>
                      </a:r>
                      <a:r>
                        <a:rPr lang="en-US" sz="1800" u="none" strike="noStrike" dirty="0">
                          <a:effectLst/>
                        </a:rPr>
                        <a:t> can analyze user feedback to improve its services and adapt to the educational landscape.</a:t>
                      </a:r>
                      <a:endParaRPr lang="en-US" sz="1800" b="0" i="0" u="none" strike="noStrike" dirty="0">
                        <a:solidFill>
                          <a:srgbClr val="000000"/>
                        </a:solidFill>
                        <a:effectLst/>
                        <a:latin typeface="Times New Roman" panose="02020603050405020304" pitchFamily="18" charset="0"/>
                      </a:endParaRPr>
                    </a:p>
                  </a:txBody>
                  <a:tcPr marL="4692" marR="4692" marT="4692" marB="0" anchor="ctr"/>
                </a:tc>
                <a:extLst>
                  <a:ext uri="{0D108BD9-81ED-4DB2-BD59-A6C34878D82A}">
                    <a16:rowId xmlns:a16="http://schemas.microsoft.com/office/drawing/2014/main" val="1447946466"/>
                  </a:ext>
                </a:extLst>
              </a:tr>
            </a:tbl>
          </a:graphicData>
        </a:graphic>
      </p:graphicFrame>
      <p:sp>
        <p:nvSpPr>
          <p:cNvPr id="4" name="Slide Number Placeholder 3">
            <a:extLst>
              <a:ext uri="{FF2B5EF4-FFF2-40B4-BE49-F238E27FC236}">
                <a16:creationId xmlns:a16="http://schemas.microsoft.com/office/drawing/2014/main" id="{C792C46D-1B56-4711-FBE5-08F25916D72A}"/>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5" name="Title 5">
            <a:extLst>
              <a:ext uri="{FF2B5EF4-FFF2-40B4-BE49-F238E27FC236}">
                <a16:creationId xmlns:a16="http://schemas.microsoft.com/office/drawing/2014/main" id="{41385D7E-0258-615F-5E51-DC5B3691B3D2}"/>
              </a:ext>
            </a:extLst>
          </p:cNvPr>
          <p:cNvSpPr>
            <a:spLocks noGrp="1"/>
          </p:cNvSpPr>
          <p:nvPr>
            <p:ph type="title"/>
          </p:nvPr>
        </p:nvSpPr>
        <p:spPr>
          <a:xfrm>
            <a:off x="317953" y="-21976"/>
            <a:ext cx="11029616" cy="1188720"/>
          </a:xfrm>
        </p:spPr>
        <p:txBody>
          <a:bodyPr/>
          <a:lstStyle/>
          <a:p>
            <a:r>
              <a:rPr lang="en-US" dirty="0"/>
              <a:t>Literature survey</a:t>
            </a:r>
          </a:p>
        </p:txBody>
      </p:sp>
      <p:pic>
        <p:nvPicPr>
          <p:cNvPr id="6" name="Google Shape;170;p18">
            <a:extLst>
              <a:ext uri="{FF2B5EF4-FFF2-40B4-BE49-F238E27FC236}">
                <a16:creationId xmlns:a16="http://schemas.microsoft.com/office/drawing/2014/main" id="{CCE4F9AD-4770-E238-347F-3AB62D363DC2}"/>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83678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38D8-0540-6AE9-240F-E83C653F63C0}"/>
              </a:ext>
            </a:extLst>
          </p:cNvPr>
          <p:cNvSpPr>
            <a:spLocks noGrp="1"/>
          </p:cNvSpPr>
          <p:nvPr>
            <p:ph type="title"/>
          </p:nvPr>
        </p:nvSpPr>
        <p:spPr>
          <a:xfrm>
            <a:off x="581192" y="420802"/>
            <a:ext cx="11029616" cy="1188720"/>
          </a:xfrm>
        </p:spPr>
        <p:txBody>
          <a:bodyPr/>
          <a:lstStyle/>
          <a:p>
            <a:r>
              <a:rPr lang="en-US" dirty="0"/>
              <a:t>Existing work</a:t>
            </a:r>
          </a:p>
        </p:txBody>
      </p:sp>
      <p:sp>
        <p:nvSpPr>
          <p:cNvPr id="3" name="Content Placeholder 2">
            <a:extLst>
              <a:ext uri="{FF2B5EF4-FFF2-40B4-BE49-F238E27FC236}">
                <a16:creationId xmlns:a16="http://schemas.microsoft.com/office/drawing/2014/main" id="{48253E78-6394-B617-B866-5529EB5C611D}"/>
              </a:ext>
            </a:extLst>
          </p:cNvPr>
          <p:cNvSpPr>
            <a:spLocks noGrp="1"/>
          </p:cNvSpPr>
          <p:nvPr>
            <p:ph idx="1"/>
          </p:nvPr>
        </p:nvSpPr>
        <p:spPr/>
        <p:txBody>
          <a:bodyPr>
            <a:noAutofit/>
          </a:bodyPr>
          <a:lstStyle/>
          <a:p>
            <a:pPr marL="0" marR="0" indent="0" algn="just">
              <a:lnSpc>
                <a:spcPct val="150000"/>
              </a:lnSpc>
              <a:spcBef>
                <a:spcPts val="0"/>
              </a:spcBef>
              <a:spcAft>
                <a:spcPts val="1200"/>
              </a:spcAft>
              <a:buNone/>
            </a:pPr>
            <a:r>
              <a:rPr lang="en-US" sz="1900" dirty="0">
                <a:effectLst/>
                <a:latin typeface="Times New Roman" panose="02020603050405020304" pitchFamily="18" charset="0"/>
                <a:ea typeface="Calibri" panose="020F0502020204030204" pitchFamily="34" charset="0"/>
                <a:cs typeface="Mangal" panose="02040503050203030202" pitchFamily="18" charset="0"/>
              </a:rPr>
              <a:t>There are several online platforms that provide services similar to what </a:t>
            </a:r>
            <a:r>
              <a:rPr lang="en-US" sz="1900" dirty="0" err="1">
                <a:effectLst/>
                <a:latin typeface="Times New Roman" panose="02020603050405020304" pitchFamily="18" charset="0"/>
                <a:ea typeface="Calibri" panose="020F0502020204030204" pitchFamily="34" charset="0"/>
                <a:cs typeface="Mangal" panose="02040503050203030202" pitchFamily="18" charset="0"/>
              </a:rPr>
              <a:t>Academates</a:t>
            </a:r>
            <a:r>
              <a:rPr lang="en-US" sz="1900" dirty="0">
                <a:effectLst/>
                <a:latin typeface="Times New Roman" panose="02020603050405020304" pitchFamily="18" charset="0"/>
                <a:ea typeface="Calibri" panose="020F0502020204030204" pitchFamily="34" charset="0"/>
                <a:cs typeface="Mangal" panose="02040503050203030202" pitchFamily="18" charset="0"/>
              </a:rPr>
              <a:t> offers. Some well-known examples include:</a:t>
            </a:r>
            <a:endParaRPr lang="en-US" sz="1900" dirty="0">
              <a:effectLst/>
              <a:latin typeface="Calibri" panose="020F0502020204030204" pitchFamily="34" charset="0"/>
              <a:ea typeface="Calibri" panose="020F0502020204030204" pitchFamily="34" charset="0"/>
              <a:cs typeface="Mangal" panose="02040503050203030202" pitchFamily="18" charset="0"/>
            </a:endParaRPr>
          </a:p>
          <a:p>
            <a:pPr marL="666900" lvl="1" indent="-342900" algn="just">
              <a:lnSpc>
                <a:spcPct val="150000"/>
              </a:lnSpc>
              <a:spcBef>
                <a:spcPts val="0"/>
              </a:spcBef>
              <a:spcAft>
                <a:spcPts val="1200"/>
              </a:spcAft>
              <a:buFont typeface="Wingdings" panose="05000000000000000000" pitchFamily="2" charset="2"/>
              <a:buChar char=""/>
            </a:pPr>
            <a:r>
              <a:rPr lang="en-US" sz="1900" b="1" dirty="0">
                <a:effectLst/>
                <a:latin typeface="Times New Roman" panose="02020603050405020304" pitchFamily="18" charset="0"/>
                <a:ea typeface="Calibri" panose="020F0502020204030204" pitchFamily="34" charset="0"/>
                <a:cs typeface="Mangal" panose="02040503050203030202" pitchFamily="18" charset="0"/>
              </a:rPr>
              <a:t>Udemy</a:t>
            </a:r>
          </a:p>
          <a:p>
            <a:pPr marL="666900" lvl="1" indent="-342900" algn="just">
              <a:lnSpc>
                <a:spcPct val="150000"/>
              </a:lnSpc>
              <a:spcBef>
                <a:spcPts val="0"/>
              </a:spcBef>
              <a:spcAft>
                <a:spcPts val="1200"/>
              </a:spcAft>
              <a:buFont typeface="Wingdings" panose="05000000000000000000" pitchFamily="2" charset="2"/>
              <a:buChar char=""/>
            </a:pPr>
            <a:r>
              <a:rPr lang="en-US" sz="1900" b="1" dirty="0">
                <a:effectLst/>
                <a:latin typeface="Times New Roman" panose="02020603050405020304" pitchFamily="18" charset="0"/>
                <a:ea typeface="Calibri" panose="020F0502020204030204" pitchFamily="34" charset="0"/>
                <a:cs typeface="Mangal" panose="02040503050203030202" pitchFamily="18" charset="0"/>
              </a:rPr>
              <a:t>Coursera</a:t>
            </a:r>
          </a:p>
          <a:p>
            <a:pPr marL="666900" lvl="1" indent="-342900" algn="just">
              <a:lnSpc>
                <a:spcPct val="150000"/>
              </a:lnSpc>
              <a:spcBef>
                <a:spcPts val="0"/>
              </a:spcBef>
              <a:spcAft>
                <a:spcPts val="1200"/>
              </a:spcAft>
              <a:buFont typeface="Wingdings" panose="05000000000000000000" pitchFamily="2" charset="2"/>
              <a:buChar char=""/>
            </a:pPr>
            <a:r>
              <a:rPr lang="en-US" sz="1900" b="1" dirty="0">
                <a:effectLst/>
                <a:latin typeface="Times New Roman" panose="02020603050405020304" pitchFamily="18" charset="0"/>
                <a:ea typeface="Calibri" panose="020F0502020204030204" pitchFamily="34" charset="0"/>
                <a:cs typeface="Mangal" panose="02040503050203030202" pitchFamily="18" charset="0"/>
              </a:rPr>
              <a:t>edX</a:t>
            </a:r>
          </a:p>
          <a:p>
            <a:pPr marL="666900" lvl="1" indent="-342900" algn="just">
              <a:lnSpc>
                <a:spcPct val="150000"/>
              </a:lnSpc>
              <a:spcBef>
                <a:spcPts val="0"/>
              </a:spcBef>
              <a:spcAft>
                <a:spcPts val="1200"/>
              </a:spcAft>
              <a:buFont typeface="Wingdings" panose="05000000000000000000" pitchFamily="2" charset="2"/>
              <a:buChar char=""/>
            </a:pPr>
            <a:r>
              <a:rPr lang="en-US" sz="1900" b="1" dirty="0" err="1">
                <a:effectLst/>
                <a:latin typeface="Times New Roman" panose="02020603050405020304" pitchFamily="18" charset="0"/>
                <a:ea typeface="Calibri" panose="020F0502020204030204" pitchFamily="34" charset="0"/>
                <a:cs typeface="Mangal" panose="02040503050203030202" pitchFamily="18" charset="0"/>
              </a:rPr>
              <a:t>Skillshare</a:t>
            </a:r>
            <a:endParaRPr lang="en-US" sz="1900" b="1" dirty="0">
              <a:effectLst/>
              <a:latin typeface="Times New Roman" panose="02020603050405020304" pitchFamily="18" charset="0"/>
              <a:ea typeface="Calibri" panose="020F0502020204030204" pitchFamily="34" charset="0"/>
              <a:cs typeface="Mangal" panose="02040503050203030202" pitchFamily="18" charset="0"/>
            </a:endParaRPr>
          </a:p>
          <a:p>
            <a:pPr marL="666900" lvl="1" indent="-342900" algn="just">
              <a:lnSpc>
                <a:spcPct val="150000"/>
              </a:lnSpc>
              <a:spcBef>
                <a:spcPts val="0"/>
              </a:spcBef>
              <a:spcAft>
                <a:spcPts val="1200"/>
              </a:spcAft>
              <a:buFont typeface="Wingdings" panose="05000000000000000000" pitchFamily="2" charset="2"/>
              <a:buChar char=""/>
            </a:pPr>
            <a:r>
              <a:rPr lang="en-US" sz="1900" b="1" dirty="0">
                <a:effectLst/>
                <a:latin typeface="Times New Roman" panose="02020603050405020304" pitchFamily="18" charset="0"/>
                <a:ea typeface="Calibri" panose="020F0502020204030204" pitchFamily="34" charset="0"/>
                <a:cs typeface="Mangal" panose="02040503050203030202" pitchFamily="18" charset="0"/>
              </a:rPr>
              <a:t>Chegg Tutors</a:t>
            </a:r>
          </a:p>
          <a:p>
            <a:pPr marL="666900" lvl="1" indent="-342900" algn="just">
              <a:lnSpc>
                <a:spcPct val="150000"/>
              </a:lnSpc>
              <a:spcBef>
                <a:spcPts val="0"/>
              </a:spcBef>
              <a:spcAft>
                <a:spcPts val="1200"/>
              </a:spcAft>
              <a:buFont typeface="Wingdings" panose="05000000000000000000" pitchFamily="2" charset="2"/>
              <a:buChar char=""/>
            </a:pPr>
            <a:r>
              <a:rPr lang="en-US" sz="1900" b="1" dirty="0" err="1">
                <a:effectLst/>
                <a:latin typeface="Times New Roman" panose="02020603050405020304" pitchFamily="18" charset="0"/>
                <a:ea typeface="Calibri" panose="020F0502020204030204" pitchFamily="34" charset="0"/>
                <a:cs typeface="Mangal" panose="02040503050203030202" pitchFamily="18" charset="0"/>
              </a:rPr>
              <a:t>Wyzant</a:t>
            </a:r>
            <a:endParaRPr lang="en-US" sz="1900" dirty="0"/>
          </a:p>
        </p:txBody>
      </p:sp>
      <p:sp>
        <p:nvSpPr>
          <p:cNvPr id="4" name="Slide Number Placeholder 3">
            <a:extLst>
              <a:ext uri="{FF2B5EF4-FFF2-40B4-BE49-F238E27FC236}">
                <a16:creationId xmlns:a16="http://schemas.microsoft.com/office/drawing/2014/main" id="{E6A4ED69-BF60-1876-4D8E-4680BA10A88D}"/>
              </a:ext>
            </a:extLst>
          </p:cNvPr>
          <p:cNvSpPr>
            <a:spLocks noGrp="1"/>
          </p:cNvSpPr>
          <p:nvPr>
            <p:ph type="sldNum" sz="quarter" idx="12"/>
          </p:nvPr>
        </p:nvSpPr>
        <p:spPr/>
        <p:txBody>
          <a:bodyPr/>
          <a:lstStyle/>
          <a:p>
            <a:fld id="{3A98EE3D-8CD1-4C3F-BD1C-C98C9596463C}" type="slidenum">
              <a:rPr lang="en-US" smtClean="0"/>
              <a:t>18</a:t>
            </a:fld>
            <a:endParaRPr lang="en-US" dirty="0"/>
          </a:p>
        </p:txBody>
      </p:sp>
      <p:pic>
        <p:nvPicPr>
          <p:cNvPr id="5" name="Google Shape;170;p18">
            <a:extLst>
              <a:ext uri="{FF2B5EF4-FFF2-40B4-BE49-F238E27FC236}">
                <a16:creationId xmlns:a16="http://schemas.microsoft.com/office/drawing/2014/main" id="{A4D61AF1-D8C4-81DF-F0A8-4AB39F2ED3BA}"/>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1758574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8D17-F1F1-1165-EEC2-F67E97850F1B}"/>
              </a:ext>
            </a:extLst>
          </p:cNvPr>
          <p:cNvSpPr>
            <a:spLocks noGrp="1"/>
          </p:cNvSpPr>
          <p:nvPr>
            <p:ph type="title"/>
          </p:nvPr>
        </p:nvSpPr>
        <p:spPr/>
        <p:txBody>
          <a:bodyPr/>
          <a:lstStyle/>
          <a:p>
            <a:r>
              <a:rPr lang="en-US" dirty="0"/>
              <a:t>Limitation of existing works</a:t>
            </a:r>
          </a:p>
        </p:txBody>
      </p:sp>
      <p:sp>
        <p:nvSpPr>
          <p:cNvPr id="3" name="Content Placeholder 2">
            <a:extLst>
              <a:ext uri="{FF2B5EF4-FFF2-40B4-BE49-F238E27FC236}">
                <a16:creationId xmlns:a16="http://schemas.microsoft.com/office/drawing/2014/main" id="{B48B2CDF-514E-783F-84F7-EFE03AC14393}"/>
              </a:ext>
            </a:extLst>
          </p:cNvPr>
          <p:cNvSpPr>
            <a:spLocks noGrp="1"/>
          </p:cNvSpPr>
          <p:nvPr>
            <p:ph idx="1"/>
          </p:nvPr>
        </p:nvSpPr>
        <p:spPr/>
        <p:txBody>
          <a:bodyPr>
            <a:normAutofit/>
          </a:bodyPr>
          <a:lstStyle/>
          <a:p>
            <a:pPr marL="342900" marR="0" lvl="0" indent="-342900" algn="just">
              <a:lnSpc>
                <a:spcPct val="150000"/>
              </a:lnSpc>
              <a:spcBef>
                <a:spcPts val="0"/>
              </a:spcBef>
              <a:spcAft>
                <a:spcPts val="1200"/>
              </a:spcAft>
              <a:buFont typeface="+mj-lt"/>
              <a:buAutoNum type="arabicPeriod"/>
            </a:pPr>
            <a:r>
              <a:rPr lang="en-US" sz="2000" b="1" dirty="0">
                <a:effectLst/>
                <a:latin typeface="Times New Roman" panose="02020603050405020304" pitchFamily="18" charset="0"/>
                <a:ea typeface="Calibri" panose="020F0502020204030204" pitchFamily="34" charset="0"/>
                <a:cs typeface="Mangal" panose="02040503050203030202" pitchFamily="18" charset="0"/>
              </a:rPr>
              <a:t>Lack of Personalization</a:t>
            </a:r>
          </a:p>
          <a:p>
            <a:pPr marL="342900" marR="0" lvl="0" indent="-342900" algn="just">
              <a:lnSpc>
                <a:spcPct val="150000"/>
              </a:lnSpc>
              <a:spcBef>
                <a:spcPts val="0"/>
              </a:spcBef>
              <a:spcAft>
                <a:spcPts val="1200"/>
              </a:spcAft>
              <a:buFont typeface="+mj-lt"/>
              <a:buAutoNum type="arabicPeriod"/>
            </a:pPr>
            <a:r>
              <a:rPr lang="en-US" sz="2000" b="1" dirty="0">
                <a:effectLst/>
                <a:latin typeface="Times New Roman" panose="02020603050405020304" pitchFamily="18" charset="0"/>
                <a:ea typeface="Calibri" panose="020F0502020204030204" pitchFamily="34" charset="0"/>
                <a:cs typeface="Mangal" panose="02040503050203030202" pitchFamily="18" charset="0"/>
              </a:rPr>
              <a:t>Quality Control</a:t>
            </a:r>
          </a:p>
          <a:p>
            <a:pPr marL="342900" marR="0" lvl="0" indent="-342900" algn="just">
              <a:lnSpc>
                <a:spcPct val="150000"/>
              </a:lnSpc>
              <a:spcBef>
                <a:spcPts val="0"/>
              </a:spcBef>
              <a:spcAft>
                <a:spcPts val="1200"/>
              </a:spcAft>
              <a:buFont typeface="+mj-lt"/>
              <a:buAutoNum type="arabicPeriod"/>
            </a:pPr>
            <a:r>
              <a:rPr lang="en-US" sz="2000" b="1" dirty="0">
                <a:effectLst/>
                <a:latin typeface="Times New Roman" panose="02020603050405020304" pitchFamily="18" charset="0"/>
                <a:ea typeface="Calibri" panose="020F0502020204030204" pitchFamily="34" charset="0"/>
                <a:cs typeface="Mangal" panose="02040503050203030202" pitchFamily="18" charset="0"/>
              </a:rPr>
              <a:t>Limited Interactivity</a:t>
            </a:r>
          </a:p>
          <a:p>
            <a:pPr marL="342900" marR="0" lvl="0" indent="-342900" algn="just">
              <a:lnSpc>
                <a:spcPct val="150000"/>
              </a:lnSpc>
              <a:spcBef>
                <a:spcPts val="0"/>
              </a:spcBef>
              <a:spcAft>
                <a:spcPts val="1200"/>
              </a:spcAft>
              <a:buFont typeface="+mj-lt"/>
              <a:buAutoNum type="arabicPeriod"/>
            </a:pPr>
            <a:r>
              <a:rPr lang="en-US" sz="2000" b="1" dirty="0">
                <a:effectLst/>
                <a:latin typeface="Times New Roman" panose="02020603050405020304" pitchFamily="18" charset="0"/>
                <a:ea typeface="Calibri" panose="020F0502020204030204" pitchFamily="34" charset="0"/>
                <a:cs typeface="Mangal" panose="02040503050203030202" pitchFamily="18" charset="0"/>
              </a:rPr>
              <a:t>Instructor Credibility</a:t>
            </a:r>
          </a:p>
          <a:p>
            <a:pPr marL="342900" marR="0" lvl="0" indent="-342900" algn="just">
              <a:lnSpc>
                <a:spcPct val="150000"/>
              </a:lnSpc>
              <a:spcBef>
                <a:spcPts val="0"/>
              </a:spcBef>
              <a:spcAft>
                <a:spcPts val="1200"/>
              </a:spcAft>
              <a:buFont typeface="+mj-lt"/>
              <a:buAutoNum type="arabicPeriod"/>
            </a:pPr>
            <a:r>
              <a:rPr lang="en-US" sz="2000" b="1" dirty="0">
                <a:effectLst/>
                <a:latin typeface="Times New Roman" panose="02020603050405020304" pitchFamily="18" charset="0"/>
                <a:ea typeface="Calibri" panose="020F0502020204030204" pitchFamily="34" charset="0"/>
                <a:cs typeface="Mangal" panose="02040503050203030202" pitchFamily="18" charset="0"/>
              </a:rPr>
              <a:t>Limited Hands-On Learning</a:t>
            </a:r>
          </a:p>
          <a:p>
            <a:pPr marL="342900" marR="0" lvl="0" indent="-342900" algn="just">
              <a:lnSpc>
                <a:spcPct val="150000"/>
              </a:lnSpc>
              <a:spcBef>
                <a:spcPts val="0"/>
              </a:spcBef>
              <a:spcAft>
                <a:spcPts val="1200"/>
              </a:spcAft>
              <a:buFont typeface="+mj-lt"/>
              <a:buAutoNum type="arabicPeriod"/>
            </a:pPr>
            <a:r>
              <a:rPr lang="en-US" sz="2000" b="1" dirty="0">
                <a:effectLst/>
                <a:latin typeface="Times New Roman" panose="02020603050405020304" pitchFamily="18" charset="0"/>
                <a:ea typeface="Calibri" panose="020F0502020204030204" pitchFamily="34" charset="0"/>
                <a:cs typeface="Mangal" panose="02040503050203030202" pitchFamily="18" charset="0"/>
              </a:rPr>
              <a:t>High Competition</a:t>
            </a:r>
            <a:endParaRPr lang="en-US" sz="2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Slide Number Placeholder 3">
            <a:extLst>
              <a:ext uri="{FF2B5EF4-FFF2-40B4-BE49-F238E27FC236}">
                <a16:creationId xmlns:a16="http://schemas.microsoft.com/office/drawing/2014/main" id="{6C78A155-7BC8-0A48-28E0-FBFA5FBD1FB7}"/>
              </a:ext>
            </a:extLst>
          </p:cNvPr>
          <p:cNvSpPr>
            <a:spLocks noGrp="1"/>
          </p:cNvSpPr>
          <p:nvPr>
            <p:ph type="sldNum" sz="quarter" idx="12"/>
          </p:nvPr>
        </p:nvSpPr>
        <p:spPr/>
        <p:txBody>
          <a:bodyPr/>
          <a:lstStyle/>
          <a:p>
            <a:fld id="{3A98EE3D-8CD1-4C3F-BD1C-C98C9596463C}" type="slidenum">
              <a:rPr lang="en-US" smtClean="0"/>
              <a:t>19</a:t>
            </a:fld>
            <a:endParaRPr lang="en-US" dirty="0"/>
          </a:p>
        </p:txBody>
      </p:sp>
      <p:pic>
        <p:nvPicPr>
          <p:cNvPr id="5" name="Google Shape;170;p18">
            <a:extLst>
              <a:ext uri="{FF2B5EF4-FFF2-40B4-BE49-F238E27FC236}">
                <a16:creationId xmlns:a16="http://schemas.microsoft.com/office/drawing/2014/main" id="{2175D9C6-56AC-0304-6547-3C61A201E76A}"/>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388864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index</a:t>
            </a:r>
          </a:p>
        </p:txBody>
      </p:sp>
      <p:sp>
        <p:nvSpPr>
          <p:cNvPr id="4" name="Content Placeholder 3">
            <a:extLst>
              <a:ext uri="{FF2B5EF4-FFF2-40B4-BE49-F238E27FC236}">
                <a16:creationId xmlns:a16="http://schemas.microsoft.com/office/drawing/2014/main" id="{426E5D9D-A0D6-4A97-8A51-34B64CBC1E58}"/>
              </a:ext>
            </a:extLst>
          </p:cNvPr>
          <p:cNvSpPr>
            <a:spLocks noGrp="1"/>
          </p:cNvSpPr>
          <p:nvPr>
            <p:ph idx="1"/>
          </p:nvPr>
        </p:nvSpPr>
        <p:spPr>
          <a:xfrm>
            <a:off x="581192" y="1987826"/>
            <a:ext cx="11029615" cy="4436088"/>
          </a:xfrm>
        </p:spPr>
        <p:txBody>
          <a:bodyPr numCol="2">
            <a:normAutofit fontScale="92500" lnSpcReduction="10000"/>
          </a:bodyPr>
          <a:lstStyle/>
          <a:p>
            <a:pPr lvl="0" algn="l" rtl="0">
              <a:spcBef>
                <a:spcPts val="1000"/>
              </a:spcBef>
              <a:spcAft>
                <a:spcPts val="0"/>
              </a:spcAft>
              <a:buSzPts val="18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Abstract</a:t>
            </a:r>
          </a:p>
          <a:p>
            <a:pPr>
              <a:spcBef>
                <a:spcPts val="1000"/>
              </a:spcBef>
              <a:spcAft>
                <a:spcPts val="0"/>
              </a:spcAft>
              <a:buSzPts val="18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Problem Statement </a:t>
            </a:r>
          </a:p>
          <a:p>
            <a:pPr lvl="0" algn="l" rtl="0">
              <a:spcBef>
                <a:spcPts val="1000"/>
              </a:spcBef>
              <a:spcAft>
                <a:spcPts val="0"/>
              </a:spcAft>
              <a:buSzPts val="18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Introduction</a:t>
            </a:r>
          </a:p>
          <a:p>
            <a:pPr>
              <a:spcBef>
                <a:spcPts val="1000"/>
              </a:spcBef>
              <a:spcAft>
                <a:spcPts val="0"/>
              </a:spcAft>
              <a:buSzPts val="18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Objective</a:t>
            </a:r>
          </a:p>
          <a:p>
            <a:pPr>
              <a:spcBef>
                <a:spcPts val="1000"/>
              </a:spcBef>
              <a:spcAft>
                <a:spcPts val="0"/>
              </a:spcAft>
              <a:buSzPts val="18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Methodology</a:t>
            </a:r>
          </a:p>
          <a:p>
            <a:pPr>
              <a:spcBef>
                <a:spcPts val="1000"/>
              </a:spcBef>
              <a:spcAft>
                <a:spcPts val="0"/>
              </a:spcAft>
              <a:buSzPts val="18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Literature survey</a:t>
            </a:r>
          </a:p>
          <a:p>
            <a:pPr>
              <a:spcBef>
                <a:spcPts val="1000"/>
              </a:spcBef>
              <a:spcAft>
                <a:spcPts val="0"/>
              </a:spcAft>
              <a:buSzPts val="18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Existing work</a:t>
            </a:r>
          </a:p>
          <a:p>
            <a:pPr>
              <a:spcBef>
                <a:spcPts val="1000"/>
              </a:spcBef>
              <a:spcAft>
                <a:spcPts val="0"/>
              </a:spcAft>
              <a:buSzPts val="18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Limitation</a:t>
            </a:r>
          </a:p>
          <a:p>
            <a:pPr>
              <a:spcBef>
                <a:spcPts val="1000"/>
              </a:spcBef>
              <a:spcAft>
                <a:spcPts val="0"/>
              </a:spcAft>
              <a:buSzPts val="18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Proposed System</a:t>
            </a:r>
          </a:p>
          <a:p>
            <a:pPr>
              <a:spcBef>
                <a:spcPts val="1000"/>
              </a:spcBef>
              <a:spcAft>
                <a:spcPts val="0"/>
              </a:spcAft>
              <a:buSzPts val="18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Use-Case Diagram</a:t>
            </a:r>
          </a:p>
          <a:p>
            <a:pPr>
              <a:spcBef>
                <a:spcPts val="1000"/>
              </a:spcBef>
              <a:spcAft>
                <a:spcPts val="0"/>
              </a:spcAft>
              <a:buSzPts val="18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Activity Diagram</a:t>
            </a:r>
          </a:p>
          <a:p>
            <a:pPr>
              <a:spcBef>
                <a:spcPts val="1000"/>
              </a:spcBef>
              <a:spcAft>
                <a:spcPts val="0"/>
              </a:spcAft>
              <a:buSzPts val="18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Sequence Diagram</a:t>
            </a:r>
          </a:p>
          <a:p>
            <a:pPr>
              <a:spcBef>
                <a:spcPts val="1000"/>
              </a:spcBef>
              <a:spcAft>
                <a:spcPts val="0"/>
              </a:spcAft>
              <a:buSzPts val="18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Implementation</a:t>
            </a:r>
          </a:p>
        </p:txBody>
      </p:sp>
      <p:sp>
        <p:nvSpPr>
          <p:cNvPr id="3" name="Slide Number Placeholder 2">
            <a:extLst>
              <a:ext uri="{FF2B5EF4-FFF2-40B4-BE49-F238E27FC236}">
                <a16:creationId xmlns:a16="http://schemas.microsoft.com/office/drawing/2014/main" id="{2958303B-1A57-49C1-A2C7-E51B96E57953}"/>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5" name="Google Shape;170;p18">
            <a:extLst>
              <a:ext uri="{FF2B5EF4-FFF2-40B4-BE49-F238E27FC236}">
                <a16:creationId xmlns:a16="http://schemas.microsoft.com/office/drawing/2014/main" id="{EDA6D269-F917-16B9-86AA-5AF6FE998DE0}"/>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3966093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EA3E8D4-D7FD-06AD-1931-E355BFC1124D}"/>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a:solidFill>
                  <a:schemeClr val="tx1"/>
                </a:solidFill>
              </a:rPr>
              <a:t>Use-case diagram</a:t>
            </a:r>
          </a:p>
        </p:txBody>
      </p:sp>
      <p:sp>
        <p:nvSpPr>
          <p:cNvPr id="22"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CBC8F45F-AB25-1035-8B17-36AFCC4577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951" b="2"/>
          <a:stretch/>
        </p:blipFill>
        <p:spPr bwMode="auto">
          <a:xfrm>
            <a:off x="4654295" y="10"/>
            <a:ext cx="7537705" cy="6857990"/>
          </a:xfrm>
          <a:prstGeom prst="rect">
            <a:avLst/>
          </a:prstGeom>
          <a:noFill/>
        </p:spPr>
      </p:pic>
      <p:sp>
        <p:nvSpPr>
          <p:cNvPr id="4" name="Slide Number Placeholder 3">
            <a:extLst>
              <a:ext uri="{FF2B5EF4-FFF2-40B4-BE49-F238E27FC236}">
                <a16:creationId xmlns:a16="http://schemas.microsoft.com/office/drawing/2014/main" id="{3D270A27-9041-6A7D-4724-19B223F7CD20}"/>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20</a:t>
            </a:fld>
            <a:endParaRPr lang="en-US">
              <a:solidFill>
                <a:srgbClr val="FFFFFF"/>
              </a:solidFill>
            </a:endParaRPr>
          </a:p>
        </p:txBody>
      </p:sp>
      <p:pic>
        <p:nvPicPr>
          <p:cNvPr id="6" name="Google Shape;170;p18">
            <a:extLst>
              <a:ext uri="{FF2B5EF4-FFF2-40B4-BE49-F238E27FC236}">
                <a16:creationId xmlns:a16="http://schemas.microsoft.com/office/drawing/2014/main" id="{97E8ACB9-446A-7D97-8272-C3521085C489}"/>
              </a:ext>
            </a:extLst>
          </p:cNvPr>
          <p:cNvPicPr preferRelativeResize="0"/>
          <p:nvPr/>
        </p:nvPicPr>
        <p:blipFill rotWithShape="1">
          <a:blip r:embed="rId3">
            <a:alphaModFix/>
          </a:blip>
          <a:srcRect/>
          <a:stretch/>
        </p:blipFill>
        <p:spPr>
          <a:xfrm>
            <a:off x="288345" y="0"/>
            <a:ext cx="4211782" cy="839674"/>
          </a:xfrm>
          <a:prstGeom prst="rect">
            <a:avLst/>
          </a:prstGeom>
          <a:noFill/>
          <a:ln>
            <a:noFill/>
          </a:ln>
        </p:spPr>
      </p:pic>
    </p:spTree>
    <p:extLst>
      <p:ext uri="{BB962C8B-B14F-4D97-AF65-F5344CB8AC3E}">
        <p14:creationId xmlns:p14="http://schemas.microsoft.com/office/powerpoint/2010/main" val="402543496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A54F-51F9-94C0-D3D6-6AD2A8627B22}"/>
              </a:ext>
            </a:extLst>
          </p:cNvPr>
          <p:cNvSpPr>
            <a:spLocks noGrp="1"/>
          </p:cNvSpPr>
          <p:nvPr>
            <p:ph type="title"/>
          </p:nvPr>
        </p:nvSpPr>
        <p:spPr>
          <a:xfrm>
            <a:off x="440515" y="0"/>
            <a:ext cx="11029616" cy="1188720"/>
          </a:xfrm>
        </p:spPr>
        <p:txBody>
          <a:bodyPr/>
          <a:lstStyle/>
          <a:p>
            <a:r>
              <a:rPr lang="en-US"/>
              <a:t>Activity diagram</a:t>
            </a:r>
            <a:endParaRPr lang="en-US" dirty="0"/>
          </a:p>
        </p:txBody>
      </p:sp>
      <p:sp>
        <p:nvSpPr>
          <p:cNvPr id="4" name="Slide Number Placeholder 3">
            <a:extLst>
              <a:ext uri="{FF2B5EF4-FFF2-40B4-BE49-F238E27FC236}">
                <a16:creationId xmlns:a16="http://schemas.microsoft.com/office/drawing/2014/main" id="{8B0FC5F5-1FD7-9789-849A-ECBD711416FA}"/>
              </a:ext>
            </a:extLst>
          </p:cNvPr>
          <p:cNvSpPr>
            <a:spLocks noGrp="1"/>
          </p:cNvSpPr>
          <p:nvPr>
            <p:ph type="sldNum" sz="quarter" idx="12"/>
          </p:nvPr>
        </p:nvSpPr>
        <p:spPr/>
        <p:txBody>
          <a:bodyPr/>
          <a:lstStyle/>
          <a:p>
            <a:fld id="{3A98EE3D-8CD1-4C3F-BD1C-C98C9596463C}" type="slidenum">
              <a:rPr lang="en-US" smtClean="0"/>
              <a:t>21</a:t>
            </a:fld>
            <a:endParaRPr lang="en-US" dirty="0"/>
          </a:p>
        </p:txBody>
      </p:sp>
      <p:pic>
        <p:nvPicPr>
          <p:cNvPr id="5" name="Content Placeholder 4">
            <a:extLst>
              <a:ext uri="{FF2B5EF4-FFF2-40B4-BE49-F238E27FC236}">
                <a16:creationId xmlns:a16="http://schemas.microsoft.com/office/drawing/2014/main" id="{41FAAE0C-5016-DC33-2D31-C6268F76B17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5935" y="534572"/>
            <a:ext cx="3144940" cy="6323428"/>
          </a:xfrm>
          <a:prstGeom prst="rect">
            <a:avLst/>
          </a:prstGeom>
          <a:noFill/>
          <a:ln>
            <a:noFill/>
          </a:ln>
        </p:spPr>
      </p:pic>
      <p:pic>
        <p:nvPicPr>
          <p:cNvPr id="6" name="Google Shape;170;p18">
            <a:extLst>
              <a:ext uri="{FF2B5EF4-FFF2-40B4-BE49-F238E27FC236}">
                <a16:creationId xmlns:a16="http://schemas.microsoft.com/office/drawing/2014/main" id="{41A7CBF3-CB3C-551C-0F5A-FDE255025ADA}"/>
              </a:ext>
            </a:extLst>
          </p:cNvPr>
          <p:cNvPicPr preferRelativeResize="0"/>
          <p:nvPr/>
        </p:nvPicPr>
        <p:blipFill rotWithShape="1">
          <a:blip r:embed="rId3">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4215354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0728C5-E1D2-EFEA-9547-2499A2D4CAA1}"/>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a:solidFill>
                  <a:schemeClr val="tx1"/>
                </a:solidFill>
              </a:rPr>
              <a:t>Sequence diagram</a:t>
            </a:r>
          </a:p>
        </p:txBody>
      </p:sp>
      <p:sp>
        <p:nvSpPr>
          <p:cNvPr id="22"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5EFCFD57-78BC-52CA-A2D9-D19478B3814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928" b="1"/>
          <a:stretch/>
        </p:blipFill>
        <p:spPr bwMode="auto">
          <a:xfrm>
            <a:off x="4654295" y="9"/>
            <a:ext cx="7537705" cy="7271647"/>
          </a:xfrm>
          <a:prstGeom prst="rect">
            <a:avLst/>
          </a:prstGeom>
          <a:noFill/>
        </p:spPr>
      </p:pic>
      <p:sp>
        <p:nvSpPr>
          <p:cNvPr id="4" name="Slide Number Placeholder 3">
            <a:extLst>
              <a:ext uri="{FF2B5EF4-FFF2-40B4-BE49-F238E27FC236}">
                <a16:creationId xmlns:a16="http://schemas.microsoft.com/office/drawing/2014/main" id="{23DD36BB-CCFB-D9BD-AEC4-76A1A2DBD37C}"/>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22</a:t>
            </a:fld>
            <a:endParaRPr lang="en-US">
              <a:solidFill>
                <a:srgbClr val="FFFFFF"/>
              </a:solidFill>
            </a:endParaRPr>
          </a:p>
        </p:txBody>
      </p:sp>
      <p:pic>
        <p:nvPicPr>
          <p:cNvPr id="6" name="Google Shape;170;p18">
            <a:extLst>
              <a:ext uri="{FF2B5EF4-FFF2-40B4-BE49-F238E27FC236}">
                <a16:creationId xmlns:a16="http://schemas.microsoft.com/office/drawing/2014/main" id="{4E9354E3-00D5-B25D-044B-72D1CA77D2BD}"/>
              </a:ext>
            </a:extLst>
          </p:cNvPr>
          <p:cNvPicPr preferRelativeResize="0"/>
          <p:nvPr/>
        </p:nvPicPr>
        <p:blipFill rotWithShape="1">
          <a:blip r:embed="rId3">
            <a:alphaModFix/>
          </a:blip>
          <a:srcRect/>
          <a:stretch/>
        </p:blipFill>
        <p:spPr>
          <a:xfrm>
            <a:off x="288345" y="37363"/>
            <a:ext cx="4211782" cy="839674"/>
          </a:xfrm>
          <a:prstGeom prst="rect">
            <a:avLst/>
          </a:prstGeom>
          <a:noFill/>
          <a:ln>
            <a:noFill/>
          </a:ln>
        </p:spPr>
      </p:pic>
    </p:spTree>
    <p:extLst>
      <p:ext uri="{BB962C8B-B14F-4D97-AF65-F5344CB8AC3E}">
        <p14:creationId xmlns:p14="http://schemas.microsoft.com/office/powerpoint/2010/main" val="193213920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login form&#10;&#10;Description automatically generated">
            <a:extLst>
              <a:ext uri="{FF2B5EF4-FFF2-40B4-BE49-F238E27FC236}">
                <a16:creationId xmlns:a16="http://schemas.microsoft.com/office/drawing/2014/main" id="{4712E9FD-A678-2D45-1AA0-97C5B2D94F8D}"/>
              </a:ext>
            </a:extLst>
          </p:cNvPr>
          <p:cNvPicPr>
            <a:picLocks noGrp="1" noChangeAspect="1"/>
          </p:cNvPicPr>
          <p:nvPr>
            <p:ph idx="1"/>
          </p:nvPr>
        </p:nvPicPr>
        <p:blipFill>
          <a:blip r:embed="rId2"/>
          <a:stretch>
            <a:fillRect/>
          </a:stretch>
        </p:blipFill>
        <p:spPr>
          <a:xfrm>
            <a:off x="1833971" y="1184286"/>
            <a:ext cx="9066258" cy="5666412"/>
          </a:xfrm>
        </p:spPr>
      </p:pic>
      <p:sp>
        <p:nvSpPr>
          <p:cNvPr id="4" name="Slide Number Placeholder 3">
            <a:extLst>
              <a:ext uri="{FF2B5EF4-FFF2-40B4-BE49-F238E27FC236}">
                <a16:creationId xmlns:a16="http://schemas.microsoft.com/office/drawing/2014/main" id="{2CDCE142-8C8A-B4B2-FE59-8A2E0CD31E51}"/>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5" name="Title 1">
            <a:extLst>
              <a:ext uri="{FF2B5EF4-FFF2-40B4-BE49-F238E27FC236}">
                <a16:creationId xmlns:a16="http://schemas.microsoft.com/office/drawing/2014/main" id="{27F2FD5A-FCF7-3F14-6C9B-AE47A43B4752}"/>
              </a:ext>
            </a:extLst>
          </p:cNvPr>
          <p:cNvSpPr>
            <a:spLocks noGrp="1"/>
          </p:cNvSpPr>
          <p:nvPr>
            <p:ph type="title"/>
          </p:nvPr>
        </p:nvSpPr>
        <p:spPr>
          <a:xfrm>
            <a:off x="581192" y="-4434"/>
            <a:ext cx="11029616" cy="1188720"/>
          </a:xfrm>
        </p:spPr>
        <p:txBody>
          <a:bodyPr/>
          <a:lstStyle/>
          <a:p>
            <a:r>
              <a:rPr lang="en-US" dirty="0"/>
              <a:t>Implementation</a:t>
            </a:r>
          </a:p>
        </p:txBody>
      </p:sp>
      <p:pic>
        <p:nvPicPr>
          <p:cNvPr id="8" name="Google Shape;170;p18">
            <a:extLst>
              <a:ext uri="{FF2B5EF4-FFF2-40B4-BE49-F238E27FC236}">
                <a16:creationId xmlns:a16="http://schemas.microsoft.com/office/drawing/2014/main" id="{5CA29600-0D41-88D7-2929-E96DD55D70CD}"/>
              </a:ext>
            </a:extLst>
          </p:cNvPr>
          <p:cNvPicPr preferRelativeResize="0"/>
          <p:nvPr/>
        </p:nvPicPr>
        <p:blipFill rotWithShape="1">
          <a:blip r:embed="rId3">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653338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1D3DD59-58B6-E8FE-CD2B-D25DD1A7F666}"/>
              </a:ext>
            </a:extLst>
          </p:cNvPr>
          <p:cNvPicPr>
            <a:picLocks noGrp="1" noChangeAspect="1"/>
          </p:cNvPicPr>
          <p:nvPr>
            <p:ph idx="1"/>
          </p:nvPr>
        </p:nvPicPr>
        <p:blipFill>
          <a:blip r:embed="rId2"/>
          <a:stretch>
            <a:fillRect/>
          </a:stretch>
        </p:blipFill>
        <p:spPr>
          <a:xfrm>
            <a:off x="1089731" y="840990"/>
            <a:ext cx="9778829" cy="5948049"/>
          </a:xfrm>
        </p:spPr>
      </p:pic>
      <p:sp>
        <p:nvSpPr>
          <p:cNvPr id="4" name="Slide Number Placeholder 3">
            <a:extLst>
              <a:ext uri="{FF2B5EF4-FFF2-40B4-BE49-F238E27FC236}">
                <a16:creationId xmlns:a16="http://schemas.microsoft.com/office/drawing/2014/main" id="{56DC503D-6DEA-723D-0126-F174DCC5AAB4}"/>
              </a:ext>
            </a:extLst>
          </p:cNvPr>
          <p:cNvSpPr>
            <a:spLocks noGrp="1"/>
          </p:cNvSpPr>
          <p:nvPr>
            <p:ph type="sldNum" sz="quarter" idx="12"/>
          </p:nvPr>
        </p:nvSpPr>
        <p:spPr/>
        <p:txBody>
          <a:bodyPr/>
          <a:lstStyle/>
          <a:p>
            <a:fld id="{3A98EE3D-8CD1-4C3F-BD1C-C98C9596463C}" type="slidenum">
              <a:rPr lang="en-US" smtClean="0"/>
              <a:t>24</a:t>
            </a:fld>
            <a:endParaRPr lang="en-US" dirty="0"/>
          </a:p>
        </p:txBody>
      </p:sp>
      <p:pic>
        <p:nvPicPr>
          <p:cNvPr id="7" name="Google Shape;170;p18">
            <a:extLst>
              <a:ext uri="{FF2B5EF4-FFF2-40B4-BE49-F238E27FC236}">
                <a16:creationId xmlns:a16="http://schemas.microsoft.com/office/drawing/2014/main" id="{E18E8620-4148-6E52-473C-0794D2FD35BE}"/>
              </a:ext>
            </a:extLst>
          </p:cNvPr>
          <p:cNvPicPr preferRelativeResize="0"/>
          <p:nvPr/>
        </p:nvPicPr>
        <p:blipFill rotWithShape="1">
          <a:blip r:embed="rId3">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134275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0A5E29-0E06-64EA-6088-CD2A8C3D5713}"/>
              </a:ext>
            </a:extLst>
          </p:cNvPr>
          <p:cNvSpPr>
            <a:spLocks noGrp="1"/>
          </p:cNvSpPr>
          <p:nvPr>
            <p:ph type="sldNum" sz="quarter" idx="12"/>
          </p:nvPr>
        </p:nvSpPr>
        <p:spPr/>
        <p:txBody>
          <a:bodyPr/>
          <a:lstStyle/>
          <a:p>
            <a:fld id="{3A98EE3D-8CD1-4C3F-BD1C-C98C9596463C}" type="slidenum">
              <a:rPr lang="en-US" smtClean="0"/>
              <a:t>25</a:t>
            </a:fld>
            <a:endParaRPr lang="en-US" dirty="0"/>
          </a:p>
        </p:txBody>
      </p:sp>
      <p:pic>
        <p:nvPicPr>
          <p:cNvPr id="6" name="Picture 5">
            <a:extLst>
              <a:ext uri="{FF2B5EF4-FFF2-40B4-BE49-F238E27FC236}">
                <a16:creationId xmlns:a16="http://schemas.microsoft.com/office/drawing/2014/main" id="{63C89602-7C23-4EB6-3DF2-1BC4D295A36E}"/>
              </a:ext>
            </a:extLst>
          </p:cNvPr>
          <p:cNvPicPr>
            <a:picLocks noChangeAspect="1"/>
          </p:cNvPicPr>
          <p:nvPr/>
        </p:nvPicPr>
        <p:blipFill>
          <a:blip r:embed="rId2"/>
          <a:stretch>
            <a:fillRect/>
          </a:stretch>
        </p:blipFill>
        <p:spPr>
          <a:xfrm>
            <a:off x="965285" y="652519"/>
            <a:ext cx="9771987" cy="6065037"/>
          </a:xfrm>
          <a:prstGeom prst="rect">
            <a:avLst/>
          </a:prstGeom>
        </p:spPr>
      </p:pic>
      <p:pic>
        <p:nvPicPr>
          <p:cNvPr id="7" name="Google Shape;170;p18">
            <a:extLst>
              <a:ext uri="{FF2B5EF4-FFF2-40B4-BE49-F238E27FC236}">
                <a16:creationId xmlns:a16="http://schemas.microsoft.com/office/drawing/2014/main" id="{C2B17FB2-60FD-ACAB-5456-3D161300F0E0}"/>
              </a:ext>
            </a:extLst>
          </p:cNvPr>
          <p:cNvPicPr preferRelativeResize="0"/>
          <p:nvPr/>
        </p:nvPicPr>
        <p:blipFill rotWithShape="1">
          <a:blip r:embed="rId3">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273422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22BA7A-A27B-9CE0-2534-9EF694146A9E}"/>
              </a:ext>
            </a:extLst>
          </p:cNvPr>
          <p:cNvSpPr>
            <a:spLocks noGrp="1"/>
          </p:cNvSpPr>
          <p:nvPr>
            <p:ph type="sldNum" sz="quarter" idx="12"/>
          </p:nvPr>
        </p:nvSpPr>
        <p:spPr/>
        <p:txBody>
          <a:bodyPr/>
          <a:lstStyle/>
          <a:p>
            <a:fld id="{3A98EE3D-8CD1-4C3F-BD1C-C98C9596463C}" type="slidenum">
              <a:rPr lang="en-US" smtClean="0"/>
              <a:t>26</a:t>
            </a:fld>
            <a:endParaRPr lang="en-US" dirty="0"/>
          </a:p>
        </p:txBody>
      </p:sp>
      <p:pic>
        <p:nvPicPr>
          <p:cNvPr id="6" name="Picture 5">
            <a:extLst>
              <a:ext uri="{FF2B5EF4-FFF2-40B4-BE49-F238E27FC236}">
                <a16:creationId xmlns:a16="http://schemas.microsoft.com/office/drawing/2014/main" id="{A2E143A1-8610-F1A5-CB9E-7CA1C7AA1F61}"/>
              </a:ext>
            </a:extLst>
          </p:cNvPr>
          <p:cNvPicPr>
            <a:picLocks noChangeAspect="1"/>
          </p:cNvPicPr>
          <p:nvPr/>
        </p:nvPicPr>
        <p:blipFill>
          <a:blip r:embed="rId2"/>
          <a:stretch>
            <a:fillRect/>
          </a:stretch>
        </p:blipFill>
        <p:spPr>
          <a:xfrm>
            <a:off x="1679761" y="765274"/>
            <a:ext cx="8878539" cy="5658640"/>
          </a:xfrm>
          <a:prstGeom prst="rect">
            <a:avLst/>
          </a:prstGeom>
        </p:spPr>
      </p:pic>
      <p:pic>
        <p:nvPicPr>
          <p:cNvPr id="7" name="Google Shape;170;p18">
            <a:extLst>
              <a:ext uri="{FF2B5EF4-FFF2-40B4-BE49-F238E27FC236}">
                <a16:creationId xmlns:a16="http://schemas.microsoft.com/office/drawing/2014/main" id="{D75C1BCC-D5FF-8715-B015-78B8C54E250B}"/>
              </a:ext>
            </a:extLst>
          </p:cNvPr>
          <p:cNvPicPr preferRelativeResize="0"/>
          <p:nvPr/>
        </p:nvPicPr>
        <p:blipFill rotWithShape="1">
          <a:blip r:embed="rId3">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3016868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1B8BF1A-2C6C-4BD7-9620-161AA19446D5}"/>
              </a:ext>
            </a:extLst>
          </p:cNvPr>
          <p:cNvSpPr txBox="1"/>
          <p:nvPr/>
        </p:nvSpPr>
        <p:spPr>
          <a:xfrm>
            <a:off x="2127167" y="5687703"/>
            <a:ext cx="6119446" cy="774571"/>
          </a:xfrm>
          <a:prstGeom prst="rect">
            <a:avLst/>
          </a:prstGeom>
          <a:noFill/>
        </p:spPr>
        <p:txBody>
          <a:bodyPr wrap="square">
            <a:spAutoFit/>
          </a:bodyPr>
          <a:lstStyle/>
          <a:p>
            <a:pPr marL="0" lvl="0" indent="0" algn="l" rtl="0">
              <a:spcBef>
                <a:spcPts val="1000"/>
              </a:spcBef>
              <a:spcAft>
                <a:spcPts val="0"/>
              </a:spcAft>
              <a:buSzPct val="100000"/>
              <a:buNone/>
            </a:pPr>
            <a:r>
              <a:rPr lang="en-US" b="1" dirty="0"/>
              <a:t>Under the guidance of </a:t>
            </a:r>
          </a:p>
          <a:p>
            <a:pPr marL="0" lvl="0" indent="0" algn="l" rtl="0">
              <a:spcBef>
                <a:spcPts val="1000"/>
              </a:spcBef>
              <a:spcAft>
                <a:spcPts val="0"/>
              </a:spcAft>
              <a:buSzPct val="100000"/>
              <a:buNone/>
            </a:pPr>
            <a:r>
              <a:rPr lang="en-US" dirty="0"/>
              <a:t>Mr. Karthikeyan S</a:t>
            </a:r>
          </a:p>
        </p:txBody>
      </p:sp>
      <p:sp>
        <p:nvSpPr>
          <p:cNvPr id="15" name="Rectangle 14">
            <a:extLst>
              <a:ext uri="{FF2B5EF4-FFF2-40B4-BE49-F238E27FC236}">
                <a16:creationId xmlns:a16="http://schemas.microsoft.com/office/drawing/2014/main" id="{0917B1D7-6D3D-4010-89F0-644E3BEC62B8}"/>
              </a:ext>
            </a:extLst>
          </p:cNvPr>
          <p:cNvSpPr/>
          <p:nvPr/>
        </p:nvSpPr>
        <p:spPr>
          <a:xfrm>
            <a:off x="2329990" y="1747086"/>
            <a:ext cx="6891130" cy="1569660"/>
          </a:xfrm>
          <a:prstGeom prst="rect">
            <a:avLst/>
          </a:prstGeom>
          <a:noFill/>
        </p:spPr>
        <p:txBody>
          <a:bodyPr wrap="square" lIns="91440" tIns="45720" rIns="91440" bIns="45720">
            <a:spAutoFit/>
          </a:bodyPr>
          <a:lstStyle/>
          <a:p>
            <a:pPr algn="ctr"/>
            <a:r>
              <a:rPr lang="en-US" sz="9600" b="1" dirty="0">
                <a:ln w="22225">
                  <a:solidFill>
                    <a:schemeClr val="accent2"/>
                  </a:solidFill>
                  <a:prstDash val="solid"/>
                </a:ln>
                <a:solidFill>
                  <a:srgbClr val="FF0000"/>
                </a:solidFill>
              </a:rPr>
              <a:t>THANK YOU</a:t>
            </a:r>
          </a:p>
        </p:txBody>
      </p:sp>
      <p:sp>
        <p:nvSpPr>
          <p:cNvPr id="2" name="Slide Number Placeholder 1">
            <a:extLst>
              <a:ext uri="{FF2B5EF4-FFF2-40B4-BE49-F238E27FC236}">
                <a16:creationId xmlns:a16="http://schemas.microsoft.com/office/drawing/2014/main" id="{6625AF85-2C39-413C-B233-65244FD91B0A}"/>
              </a:ext>
            </a:extLst>
          </p:cNvPr>
          <p:cNvSpPr>
            <a:spLocks noGrp="1"/>
          </p:cNvSpPr>
          <p:nvPr>
            <p:ph type="sldNum" sz="quarter" idx="12"/>
          </p:nvPr>
        </p:nvSpPr>
        <p:spPr/>
        <p:txBody>
          <a:bodyPr/>
          <a:lstStyle/>
          <a:p>
            <a:fld id="{3A98EE3D-8CD1-4C3F-BD1C-C98C9596463C}" type="slidenum">
              <a:rPr lang="en-US" smtClean="0"/>
              <a:t>27</a:t>
            </a:fld>
            <a:endParaRPr lang="en-US" dirty="0"/>
          </a:p>
        </p:txBody>
      </p:sp>
      <p:grpSp>
        <p:nvGrpSpPr>
          <p:cNvPr id="3" name="Group 2">
            <a:extLst>
              <a:ext uri="{FF2B5EF4-FFF2-40B4-BE49-F238E27FC236}">
                <a16:creationId xmlns:a16="http://schemas.microsoft.com/office/drawing/2014/main" id="{5BF36DB5-7550-9529-B951-6943005C64C3}"/>
              </a:ext>
            </a:extLst>
          </p:cNvPr>
          <p:cNvGrpSpPr/>
          <p:nvPr/>
        </p:nvGrpSpPr>
        <p:grpSpPr>
          <a:xfrm>
            <a:off x="2127167" y="4224158"/>
            <a:ext cx="8289360" cy="957143"/>
            <a:chOff x="18246" y="5237462"/>
            <a:chExt cx="8905563" cy="957143"/>
          </a:xfrm>
        </p:grpSpPr>
        <p:grpSp>
          <p:nvGrpSpPr>
            <p:cNvPr id="4" name="Group 3">
              <a:extLst>
                <a:ext uri="{FF2B5EF4-FFF2-40B4-BE49-F238E27FC236}">
                  <a16:creationId xmlns:a16="http://schemas.microsoft.com/office/drawing/2014/main" id="{EDCC0B8A-99D4-981A-C24F-8ADCA4D8D0E8}"/>
                </a:ext>
              </a:extLst>
            </p:cNvPr>
            <p:cNvGrpSpPr/>
            <p:nvPr/>
          </p:nvGrpSpPr>
          <p:grpSpPr>
            <a:xfrm>
              <a:off x="270727" y="5534703"/>
              <a:ext cx="8653082" cy="659902"/>
              <a:chOff x="-946422" y="5382466"/>
              <a:chExt cx="8653082" cy="659902"/>
            </a:xfrm>
          </p:grpSpPr>
          <p:sp>
            <p:nvSpPr>
              <p:cNvPr id="17" name="TextBox 16">
                <a:extLst>
                  <a:ext uri="{FF2B5EF4-FFF2-40B4-BE49-F238E27FC236}">
                    <a16:creationId xmlns:a16="http://schemas.microsoft.com/office/drawing/2014/main" id="{939F97AC-1B4E-2023-B1EF-5792A20F0234}"/>
                  </a:ext>
                </a:extLst>
              </p:cNvPr>
              <p:cNvSpPr txBox="1"/>
              <p:nvPr/>
            </p:nvSpPr>
            <p:spPr>
              <a:xfrm>
                <a:off x="5277128" y="5390986"/>
                <a:ext cx="2429532" cy="646331"/>
              </a:xfrm>
              <a:prstGeom prst="rect">
                <a:avLst/>
              </a:prstGeom>
              <a:noFill/>
            </p:spPr>
            <p:txBody>
              <a:bodyPr wrap="square" rtlCol="0">
                <a:spAutoFit/>
              </a:bodyPr>
              <a:lstStyle/>
              <a:p>
                <a:r>
                  <a:rPr lang="en-US" dirty="0"/>
                  <a:t>SAMYAK MAHARJAN</a:t>
                </a:r>
              </a:p>
              <a:p>
                <a:r>
                  <a:rPr lang="en-US" dirty="0"/>
                  <a:t>   20BTRSE076</a:t>
                </a:r>
              </a:p>
            </p:txBody>
          </p:sp>
          <p:sp>
            <p:nvSpPr>
              <p:cNvPr id="18" name="TextBox 17">
                <a:extLst>
                  <a:ext uri="{FF2B5EF4-FFF2-40B4-BE49-F238E27FC236}">
                    <a16:creationId xmlns:a16="http://schemas.microsoft.com/office/drawing/2014/main" id="{91BF3777-C444-C637-EA94-85D5ECEA71B3}"/>
                  </a:ext>
                </a:extLst>
              </p:cNvPr>
              <p:cNvSpPr txBox="1"/>
              <p:nvPr/>
            </p:nvSpPr>
            <p:spPr>
              <a:xfrm>
                <a:off x="-946422" y="5396037"/>
                <a:ext cx="2429532" cy="646331"/>
              </a:xfrm>
              <a:prstGeom prst="rect">
                <a:avLst/>
              </a:prstGeom>
              <a:noFill/>
            </p:spPr>
            <p:txBody>
              <a:bodyPr wrap="square" rtlCol="0">
                <a:spAutoFit/>
              </a:bodyPr>
              <a:lstStyle/>
              <a:p>
                <a:r>
                  <a:rPr lang="en-US" dirty="0"/>
                  <a:t>SACHIN SINGH</a:t>
                </a:r>
              </a:p>
              <a:p>
                <a:r>
                  <a:rPr lang="en-US" dirty="0"/>
                  <a:t> 20BTRCS170</a:t>
                </a:r>
              </a:p>
            </p:txBody>
          </p:sp>
          <p:sp>
            <p:nvSpPr>
              <p:cNvPr id="19" name="TextBox 18">
                <a:extLst>
                  <a:ext uri="{FF2B5EF4-FFF2-40B4-BE49-F238E27FC236}">
                    <a16:creationId xmlns:a16="http://schemas.microsoft.com/office/drawing/2014/main" id="{DDFB91DD-0464-397C-A098-FB80B5CA89DB}"/>
                  </a:ext>
                </a:extLst>
              </p:cNvPr>
              <p:cNvSpPr txBox="1"/>
              <p:nvPr/>
            </p:nvSpPr>
            <p:spPr>
              <a:xfrm>
                <a:off x="3034560" y="5396036"/>
                <a:ext cx="2429532" cy="646331"/>
              </a:xfrm>
              <a:prstGeom prst="rect">
                <a:avLst/>
              </a:prstGeom>
              <a:noFill/>
            </p:spPr>
            <p:txBody>
              <a:bodyPr wrap="square" rtlCol="0">
                <a:spAutoFit/>
              </a:bodyPr>
              <a:lstStyle/>
              <a:p>
                <a:r>
                  <a:rPr lang="en-US" dirty="0"/>
                  <a:t>AAYUSHMA THAPA</a:t>
                </a:r>
              </a:p>
              <a:p>
                <a:r>
                  <a:rPr lang="en-US" dirty="0"/>
                  <a:t>    20BTRSE072</a:t>
                </a:r>
              </a:p>
            </p:txBody>
          </p:sp>
          <p:sp>
            <p:nvSpPr>
              <p:cNvPr id="20" name="TextBox 19">
                <a:extLst>
                  <a:ext uri="{FF2B5EF4-FFF2-40B4-BE49-F238E27FC236}">
                    <a16:creationId xmlns:a16="http://schemas.microsoft.com/office/drawing/2014/main" id="{00D81889-F99F-0798-A7FD-06ED25E8A4F7}"/>
                  </a:ext>
                </a:extLst>
              </p:cNvPr>
              <p:cNvSpPr txBox="1"/>
              <p:nvPr/>
            </p:nvSpPr>
            <p:spPr>
              <a:xfrm>
                <a:off x="1055397" y="5382466"/>
                <a:ext cx="2429532" cy="646331"/>
              </a:xfrm>
              <a:prstGeom prst="rect">
                <a:avLst/>
              </a:prstGeom>
              <a:noFill/>
            </p:spPr>
            <p:txBody>
              <a:bodyPr wrap="square" rtlCol="0">
                <a:spAutoFit/>
              </a:bodyPr>
              <a:lstStyle/>
              <a:p>
                <a:r>
                  <a:rPr lang="en-US" dirty="0"/>
                  <a:t>MANISH YADAV</a:t>
                </a:r>
              </a:p>
              <a:p>
                <a:r>
                  <a:rPr lang="en-US" dirty="0"/>
                  <a:t> 20BTRSE037</a:t>
                </a:r>
              </a:p>
            </p:txBody>
          </p:sp>
        </p:grpSp>
        <p:sp>
          <p:nvSpPr>
            <p:cNvPr id="5" name="TextBox 4">
              <a:extLst>
                <a:ext uri="{FF2B5EF4-FFF2-40B4-BE49-F238E27FC236}">
                  <a16:creationId xmlns:a16="http://schemas.microsoft.com/office/drawing/2014/main" id="{DA5113D2-3348-4274-C859-FAC37560C1CD}"/>
                </a:ext>
              </a:extLst>
            </p:cNvPr>
            <p:cNvSpPr txBox="1"/>
            <p:nvPr/>
          </p:nvSpPr>
          <p:spPr>
            <a:xfrm>
              <a:off x="18246" y="5237462"/>
              <a:ext cx="1894960" cy="369332"/>
            </a:xfrm>
            <a:prstGeom prst="rect">
              <a:avLst/>
            </a:prstGeom>
            <a:noFill/>
          </p:spPr>
          <p:txBody>
            <a:bodyPr wrap="square" rtlCol="0">
              <a:spAutoFit/>
            </a:bodyPr>
            <a:lstStyle/>
            <a:p>
              <a:r>
                <a:rPr lang="en-US" b="1" dirty="0"/>
                <a:t>Submitted by : </a:t>
              </a:r>
            </a:p>
          </p:txBody>
        </p:sp>
      </p:grpSp>
      <p:pic>
        <p:nvPicPr>
          <p:cNvPr id="6" name="Google Shape;170;p18">
            <a:extLst>
              <a:ext uri="{FF2B5EF4-FFF2-40B4-BE49-F238E27FC236}">
                <a16:creationId xmlns:a16="http://schemas.microsoft.com/office/drawing/2014/main" id="{C3B92C64-003F-5FBC-5257-1EFD861E2B51}"/>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281593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E9C4-5AE4-4637-B5F8-EA4B8AE75884}"/>
              </a:ext>
            </a:extLst>
          </p:cNvPr>
          <p:cNvSpPr>
            <a:spLocks noGrp="1"/>
          </p:cNvSpPr>
          <p:nvPr>
            <p:ph type="title"/>
          </p:nvPr>
        </p:nvSpPr>
        <p:spPr>
          <a:xfrm>
            <a:off x="581192" y="245314"/>
            <a:ext cx="11029616" cy="1188720"/>
          </a:xfrm>
        </p:spPr>
        <p:txBody>
          <a:bodyPr/>
          <a:lstStyle/>
          <a:p>
            <a:r>
              <a:rPr lang="en-US" dirty="0"/>
              <a:t>Abstract</a:t>
            </a:r>
          </a:p>
        </p:txBody>
      </p:sp>
      <p:sp>
        <p:nvSpPr>
          <p:cNvPr id="3" name="Content Placeholder 2">
            <a:extLst>
              <a:ext uri="{FF2B5EF4-FFF2-40B4-BE49-F238E27FC236}">
                <a16:creationId xmlns:a16="http://schemas.microsoft.com/office/drawing/2014/main" id="{D67921E4-A03A-4343-8ECB-E23681D6125C}"/>
              </a:ext>
            </a:extLst>
          </p:cNvPr>
          <p:cNvSpPr>
            <a:spLocks noGrp="1"/>
          </p:cNvSpPr>
          <p:nvPr>
            <p:ph idx="1"/>
          </p:nvPr>
        </p:nvSpPr>
        <p:spPr>
          <a:xfrm>
            <a:off x="637747" y="1679348"/>
            <a:ext cx="10570579" cy="4402797"/>
          </a:xfrm>
        </p:spPr>
        <p:txBody>
          <a:bodyPr>
            <a:noAutofit/>
          </a:bodyPr>
          <a:lstStyle/>
          <a:p>
            <a:pPr marL="0" indent="0" algn="just">
              <a:buNone/>
            </a:pPr>
            <a:r>
              <a:rPr lang="en-US" sz="2400" dirty="0" err="1">
                <a:ln>
                  <a:noFill/>
                </a:ln>
                <a:effectLst/>
                <a:latin typeface="Times New Roman" panose="02020603050405020304" pitchFamily="18" charset="0"/>
                <a:ea typeface="Arial Unicode MS"/>
                <a:cs typeface="Arial Unicode MS"/>
              </a:rPr>
              <a:t>Academates</a:t>
            </a:r>
            <a:r>
              <a:rPr lang="en-US" sz="2400" dirty="0">
                <a:ln>
                  <a:noFill/>
                </a:ln>
                <a:effectLst/>
                <a:latin typeface="Times New Roman" panose="02020603050405020304" pitchFamily="18" charset="0"/>
                <a:ea typeface="Arial Unicode MS"/>
                <a:cs typeface="Arial Unicode MS"/>
              </a:rPr>
              <a:t> is an innovative online education platform designed to bridge the gap between teachers and students. With a user-friendly interface built on React, teachers can register, create detailed profiles, and specify their expertise in subjects and topics. Students, in turn, can search for teachers based on their learning needs, viewing a curated list complete with teacher ratings. The platform facilitates seamless appointment scheduling with integrated video meetings featuring a whiteboard and screen sharing options. Payment transactions are securely processed through the platform, with a percentage allocated as the platform's service fee. With a robust rating and review system, </a:t>
            </a:r>
            <a:r>
              <a:rPr lang="en-US" sz="2400" dirty="0" err="1">
                <a:ln>
                  <a:noFill/>
                </a:ln>
                <a:effectLst/>
                <a:latin typeface="Times New Roman" panose="02020603050405020304" pitchFamily="18" charset="0"/>
                <a:ea typeface="Arial Unicode MS"/>
                <a:cs typeface="Arial Unicode MS"/>
              </a:rPr>
              <a:t>Academates</a:t>
            </a:r>
            <a:r>
              <a:rPr lang="en-US" sz="2400" dirty="0">
                <a:ln>
                  <a:noFill/>
                </a:ln>
                <a:effectLst/>
                <a:latin typeface="Times New Roman" panose="02020603050405020304" pitchFamily="18" charset="0"/>
                <a:ea typeface="Arial Unicode MS"/>
                <a:cs typeface="Arial Unicode MS"/>
              </a:rPr>
              <a:t> aims to foster a thriving educational community, offering a dynamic, secure, and personalized learning experience for both teachers and students.</a:t>
            </a:r>
            <a:endParaRPr lang="en-US" sz="2400" dirty="0">
              <a:effectLst/>
              <a:latin typeface="Times New Roman" panose="02020603050405020304" pitchFamily="18" charset="0"/>
              <a:ea typeface="Times New Roman" panose="02020603050405020304" pitchFamily="18" charset="0"/>
            </a:endParaRPr>
          </a:p>
        </p:txBody>
      </p:sp>
      <p:sp>
        <p:nvSpPr>
          <p:cNvPr id="6" name="Slide Number Placeholder 5">
            <a:extLst>
              <a:ext uri="{FF2B5EF4-FFF2-40B4-BE49-F238E27FC236}">
                <a16:creationId xmlns:a16="http://schemas.microsoft.com/office/drawing/2014/main" id="{CD162979-C935-4234-BA1C-977496161133}"/>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4" name="Google Shape;170;p18">
            <a:extLst>
              <a:ext uri="{FF2B5EF4-FFF2-40B4-BE49-F238E27FC236}">
                <a16:creationId xmlns:a16="http://schemas.microsoft.com/office/drawing/2014/main" id="{BE2281AF-59F4-9B52-1386-036E45D3A335}"/>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171741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4FD7-93AF-41A3-845D-EE6A0A1B1890}"/>
              </a:ext>
            </a:extLst>
          </p:cNvPr>
          <p:cNvSpPr>
            <a:spLocks noGrp="1"/>
          </p:cNvSpPr>
          <p:nvPr>
            <p:ph type="title"/>
          </p:nvPr>
        </p:nvSpPr>
        <p:spPr>
          <a:xfrm>
            <a:off x="581192" y="245314"/>
            <a:ext cx="11029616" cy="1188720"/>
          </a:xfrm>
        </p:spPr>
        <p:txBody>
          <a:bodyPr/>
          <a:lstStyle/>
          <a:p>
            <a:r>
              <a:rPr lang="en-US" dirty="0"/>
              <a:t>Problem statement</a:t>
            </a:r>
          </a:p>
        </p:txBody>
      </p:sp>
      <p:sp>
        <p:nvSpPr>
          <p:cNvPr id="3" name="Content Placeholder 2">
            <a:extLst>
              <a:ext uri="{FF2B5EF4-FFF2-40B4-BE49-F238E27FC236}">
                <a16:creationId xmlns:a16="http://schemas.microsoft.com/office/drawing/2014/main" id="{D82257ED-1274-4003-A7F1-BF066D0AE3B6}"/>
              </a:ext>
            </a:extLst>
          </p:cNvPr>
          <p:cNvSpPr>
            <a:spLocks noGrp="1"/>
          </p:cNvSpPr>
          <p:nvPr>
            <p:ph idx="1"/>
          </p:nvPr>
        </p:nvSpPr>
        <p:spPr>
          <a:xfrm>
            <a:off x="428792" y="2221357"/>
            <a:ext cx="8091753" cy="3634486"/>
          </a:xfrm>
        </p:spPr>
        <p:txBody>
          <a:bodyPr>
            <a:noAutofit/>
          </a:bodyPr>
          <a:lstStyle/>
          <a:p>
            <a:pPr marL="151200" marR="53340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In the rapidly evolving landscape of education, there exists a significant gap between qualified teachers and eager learners seeking personalized instruction. Traditional avenues of finding and engaging with educators are often cumbersome and lack transparency in terms of teacher proficiency and availability. Additionally, the absence of a seamless virtual learning environment with integrated collaboration tools inhibits effective remote instruction. To address these challenges, </a:t>
            </a:r>
            <a:r>
              <a:rPr lang="en-US" sz="1800" dirty="0" err="1">
                <a:effectLst/>
                <a:latin typeface="Times New Roman" panose="02020603050405020304" pitchFamily="18" charset="0"/>
                <a:ea typeface="Times New Roman" panose="02020603050405020304" pitchFamily="18" charset="0"/>
              </a:rPr>
              <a:t>Academates</a:t>
            </a:r>
            <a:r>
              <a:rPr lang="en-US" sz="1800" dirty="0">
                <a:effectLst/>
                <a:latin typeface="Times New Roman" panose="02020603050405020304" pitchFamily="18" charset="0"/>
                <a:ea typeface="Times New Roman" panose="02020603050405020304" pitchFamily="18" charset="0"/>
              </a:rPr>
              <a:t> endeavors to create a user-centric online platform that connects teachers and students, streamlining the process of discovering, scheduling, and conducting virtual lessons while ensuring transparency, security, and quality education. This platform will serve as a transformative intermediary in the education sector, revolutionizing the way knowledge is accessed and shared in the digital age.</a:t>
            </a:r>
          </a:p>
        </p:txBody>
      </p:sp>
      <p:sp>
        <p:nvSpPr>
          <p:cNvPr id="6" name="Slide Number Placeholder 5">
            <a:extLst>
              <a:ext uri="{FF2B5EF4-FFF2-40B4-BE49-F238E27FC236}">
                <a16:creationId xmlns:a16="http://schemas.microsoft.com/office/drawing/2014/main" id="{65B840B5-7AE8-41C5-A19B-8FA4E4BCD4B8}"/>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7" name="Picture 6">
            <a:extLst>
              <a:ext uri="{FF2B5EF4-FFF2-40B4-BE49-F238E27FC236}">
                <a16:creationId xmlns:a16="http://schemas.microsoft.com/office/drawing/2014/main" id="{F322DB08-C224-209B-3FE7-69F6EB02F327}"/>
              </a:ext>
            </a:extLst>
          </p:cNvPr>
          <p:cNvPicPr>
            <a:picLocks noChangeAspect="1"/>
          </p:cNvPicPr>
          <p:nvPr/>
        </p:nvPicPr>
        <p:blipFill rotWithShape="1">
          <a:blip r:embed="rId2"/>
          <a:srcRect l="9641" r="11556"/>
          <a:stretch/>
        </p:blipFill>
        <p:spPr>
          <a:xfrm>
            <a:off x="8044070" y="1260852"/>
            <a:ext cx="3963099" cy="2535294"/>
          </a:xfrm>
          <a:prstGeom prst="rect">
            <a:avLst/>
          </a:prstGeom>
        </p:spPr>
      </p:pic>
      <p:pic>
        <p:nvPicPr>
          <p:cNvPr id="9" name="Picture 8">
            <a:extLst>
              <a:ext uri="{FF2B5EF4-FFF2-40B4-BE49-F238E27FC236}">
                <a16:creationId xmlns:a16="http://schemas.microsoft.com/office/drawing/2014/main" id="{3889B284-FCBE-142D-1FDF-31577B715776}"/>
              </a:ext>
            </a:extLst>
          </p:cNvPr>
          <p:cNvPicPr>
            <a:picLocks noChangeAspect="1"/>
          </p:cNvPicPr>
          <p:nvPr/>
        </p:nvPicPr>
        <p:blipFill>
          <a:blip r:embed="rId3"/>
          <a:stretch>
            <a:fillRect/>
          </a:stretch>
        </p:blipFill>
        <p:spPr>
          <a:xfrm>
            <a:off x="8089849" y="4038600"/>
            <a:ext cx="3917319" cy="2201533"/>
          </a:xfrm>
          <a:prstGeom prst="rect">
            <a:avLst/>
          </a:prstGeom>
        </p:spPr>
      </p:pic>
      <p:pic>
        <p:nvPicPr>
          <p:cNvPr id="10" name="Google Shape;170;p18">
            <a:extLst>
              <a:ext uri="{FF2B5EF4-FFF2-40B4-BE49-F238E27FC236}">
                <a16:creationId xmlns:a16="http://schemas.microsoft.com/office/drawing/2014/main" id="{3882054C-7AC1-E3CB-EEF8-1C099D49901E}"/>
              </a:ext>
            </a:extLst>
          </p:cNvPr>
          <p:cNvPicPr preferRelativeResize="0"/>
          <p:nvPr/>
        </p:nvPicPr>
        <p:blipFill rotWithShape="1">
          <a:blip r:embed="rId4">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313522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007E-4E8B-4C3D-9986-5340E5ABCD86}"/>
              </a:ext>
            </a:extLst>
          </p:cNvPr>
          <p:cNvSpPr>
            <a:spLocks noGrp="1"/>
          </p:cNvSpPr>
          <p:nvPr>
            <p:ph type="title"/>
          </p:nvPr>
        </p:nvSpPr>
        <p:spPr>
          <a:xfrm>
            <a:off x="401078" y="-125321"/>
            <a:ext cx="11029616" cy="1188720"/>
          </a:xfrm>
        </p:spPr>
        <p:txBody>
          <a:bodyPr/>
          <a:lstStyle/>
          <a:p>
            <a:r>
              <a:rPr lang="en-US" dirty="0"/>
              <a:t>Introduction</a:t>
            </a:r>
          </a:p>
        </p:txBody>
      </p:sp>
      <p:sp>
        <p:nvSpPr>
          <p:cNvPr id="3" name="Content Placeholder 2">
            <a:extLst>
              <a:ext uri="{FF2B5EF4-FFF2-40B4-BE49-F238E27FC236}">
                <a16:creationId xmlns:a16="http://schemas.microsoft.com/office/drawing/2014/main" id="{CE2A2B84-4864-49CF-A5F9-3EC53FC05260}"/>
              </a:ext>
            </a:extLst>
          </p:cNvPr>
          <p:cNvSpPr>
            <a:spLocks noGrp="1"/>
          </p:cNvSpPr>
          <p:nvPr>
            <p:ph idx="1"/>
          </p:nvPr>
        </p:nvSpPr>
        <p:spPr>
          <a:xfrm>
            <a:off x="179410" y="4003964"/>
            <a:ext cx="11832481" cy="2419950"/>
          </a:xfrm>
        </p:spPr>
        <p:txBody>
          <a:bodyPr>
            <a:noAutofit/>
          </a:bodyPr>
          <a:lstStyle/>
          <a:p>
            <a:pPr marL="514350" marR="533400" algn="just">
              <a:lnSpc>
                <a:spcPct val="150000"/>
              </a:lnSpc>
              <a:spcBef>
                <a:spcPts val="0"/>
              </a:spcBef>
              <a:spcAft>
                <a:spcPts val="0"/>
              </a:spcAft>
            </a:pPr>
            <a:r>
              <a:rPr lang="en-US" sz="1900" dirty="0">
                <a:effectLst/>
                <a:latin typeface="Times New Roman" panose="02020603050405020304" pitchFamily="18" charset="0"/>
                <a:ea typeface="Times New Roman" panose="02020603050405020304" pitchFamily="18" charset="0"/>
              </a:rPr>
              <a:t>By integrating cutting-edge video conferencing technology with collaborative tools like a virtual whiteboard and screen sharing, </a:t>
            </a:r>
            <a:r>
              <a:rPr lang="en-US" sz="1900" dirty="0" err="1">
                <a:effectLst/>
                <a:latin typeface="Times New Roman" panose="02020603050405020304" pitchFamily="18" charset="0"/>
                <a:ea typeface="Times New Roman" panose="02020603050405020304" pitchFamily="18" charset="0"/>
              </a:rPr>
              <a:t>Academates</a:t>
            </a:r>
            <a:r>
              <a:rPr lang="en-US" sz="1900" dirty="0">
                <a:effectLst/>
                <a:latin typeface="Times New Roman" panose="02020603050405020304" pitchFamily="18" charset="0"/>
                <a:ea typeface="Times New Roman" panose="02020603050405020304" pitchFamily="18" charset="0"/>
              </a:rPr>
              <a:t> transforms the virtual classroom into an engaging, interactive space. </a:t>
            </a:r>
          </a:p>
          <a:p>
            <a:pPr marL="514350" marR="533400" algn="just">
              <a:lnSpc>
                <a:spcPct val="150000"/>
              </a:lnSpc>
              <a:spcBef>
                <a:spcPts val="0"/>
              </a:spcBef>
              <a:spcAft>
                <a:spcPts val="0"/>
              </a:spcAft>
            </a:pPr>
            <a:r>
              <a:rPr lang="en-US" sz="1900" dirty="0">
                <a:effectLst/>
                <a:latin typeface="Times New Roman" panose="02020603050405020304" pitchFamily="18" charset="0"/>
                <a:ea typeface="Times New Roman" panose="02020603050405020304" pitchFamily="18" charset="0"/>
              </a:rPr>
              <a:t>Moreover, our secure payment gateway ensures transparent and reliable financial transactions, benefiting both teachers and students alike. </a:t>
            </a:r>
          </a:p>
          <a:p>
            <a:pPr marL="514350" marR="533400" algn="just">
              <a:lnSpc>
                <a:spcPct val="150000"/>
              </a:lnSpc>
              <a:spcBef>
                <a:spcPts val="0"/>
              </a:spcBef>
              <a:spcAft>
                <a:spcPts val="0"/>
              </a:spcAft>
            </a:pPr>
            <a:r>
              <a:rPr lang="en-US" sz="1900" dirty="0">
                <a:effectLst/>
                <a:latin typeface="Times New Roman" panose="02020603050405020304" pitchFamily="18" charset="0"/>
                <a:ea typeface="Times New Roman" panose="02020603050405020304" pitchFamily="18" charset="0"/>
              </a:rPr>
              <a:t>With a vision to reinvigorate the educational landscape, </a:t>
            </a:r>
            <a:r>
              <a:rPr lang="en-US" sz="1900" dirty="0" err="1">
                <a:effectLst/>
                <a:latin typeface="Times New Roman" panose="02020603050405020304" pitchFamily="18" charset="0"/>
                <a:ea typeface="Times New Roman" panose="02020603050405020304" pitchFamily="18" charset="0"/>
              </a:rPr>
              <a:t>Academates</a:t>
            </a:r>
            <a:r>
              <a:rPr lang="en-US" sz="1900" dirty="0">
                <a:effectLst/>
                <a:latin typeface="Times New Roman" panose="02020603050405020304" pitchFamily="18" charset="0"/>
                <a:ea typeface="Times New Roman" panose="02020603050405020304" pitchFamily="18" charset="0"/>
              </a:rPr>
              <a:t> is poised to democratize access to quality education in an ever-evolving digital world.</a:t>
            </a:r>
          </a:p>
        </p:txBody>
      </p:sp>
      <p:pic>
        <p:nvPicPr>
          <p:cNvPr id="5" name="Google Shape;170;p18">
            <a:extLst>
              <a:ext uri="{FF2B5EF4-FFF2-40B4-BE49-F238E27FC236}">
                <a16:creationId xmlns:a16="http://schemas.microsoft.com/office/drawing/2014/main" id="{FD1656B6-68C3-457B-BEC4-7E9FB9EC9571}"/>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sp>
        <p:nvSpPr>
          <p:cNvPr id="6" name="Slide Number Placeholder 5">
            <a:extLst>
              <a:ext uri="{FF2B5EF4-FFF2-40B4-BE49-F238E27FC236}">
                <a16:creationId xmlns:a16="http://schemas.microsoft.com/office/drawing/2014/main" id="{75EDB85F-ACF1-456A-9A5E-A50FFC2E9E29}"/>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TextBox 3">
            <a:extLst>
              <a:ext uri="{FF2B5EF4-FFF2-40B4-BE49-F238E27FC236}">
                <a16:creationId xmlns:a16="http://schemas.microsoft.com/office/drawing/2014/main" id="{D0832CB0-B5E0-97AF-55F4-EE1301B01454}"/>
              </a:ext>
            </a:extLst>
          </p:cNvPr>
          <p:cNvSpPr txBox="1"/>
          <p:nvPr/>
        </p:nvSpPr>
        <p:spPr>
          <a:xfrm>
            <a:off x="179409" y="917046"/>
            <a:ext cx="8479682" cy="3439403"/>
          </a:xfrm>
          <a:prstGeom prst="rect">
            <a:avLst/>
          </a:prstGeom>
          <a:noFill/>
        </p:spPr>
        <p:txBody>
          <a:bodyPr wrap="square" rtlCol="0">
            <a:spAutoFit/>
          </a:bodyPr>
          <a:lstStyle/>
          <a:p>
            <a:pPr marL="514350" marR="533400" indent="-306000" algn="just" defTabSz="457200">
              <a:lnSpc>
                <a:spcPct val="150000"/>
              </a:lnSpc>
              <a:buClr>
                <a:schemeClr val="accent1"/>
              </a:buClr>
              <a:buSzPct val="92000"/>
              <a:buFont typeface="Wingdings 2" panose="05020102010507070707" pitchFamily="18" charset="2"/>
              <a:buChar char=""/>
            </a:pPr>
            <a:r>
              <a:rPr lang="en-US" sz="1900" dirty="0">
                <a:solidFill>
                  <a:schemeClr val="tx1">
                    <a:lumMod val="75000"/>
                    <a:lumOff val="25000"/>
                  </a:schemeClr>
                </a:solidFill>
                <a:latin typeface="Times New Roman" panose="02020603050405020304" pitchFamily="18" charset="0"/>
              </a:rPr>
              <a:t>In an era defined by digital connectivity, education too must adapt to a more accessible, personalized, and interactive format. </a:t>
            </a:r>
          </a:p>
          <a:p>
            <a:pPr marL="514350" marR="533400" indent="-306000" algn="just" defTabSz="457200">
              <a:lnSpc>
                <a:spcPct val="150000"/>
              </a:lnSpc>
              <a:buClr>
                <a:schemeClr val="accent1"/>
              </a:buClr>
              <a:buSzPct val="92000"/>
              <a:buFont typeface="Wingdings 2" panose="05020102010507070707" pitchFamily="18" charset="2"/>
              <a:buChar char=""/>
            </a:pPr>
            <a:r>
              <a:rPr lang="en-US" sz="1900" dirty="0">
                <a:solidFill>
                  <a:schemeClr val="tx1">
                    <a:lumMod val="75000"/>
                    <a:lumOff val="25000"/>
                  </a:schemeClr>
                </a:solidFill>
                <a:latin typeface="Times New Roman" panose="02020603050405020304" pitchFamily="18" charset="0"/>
              </a:rPr>
              <a:t>Introducing </a:t>
            </a:r>
            <a:r>
              <a:rPr lang="en-US" sz="1900" dirty="0" err="1">
                <a:solidFill>
                  <a:schemeClr val="tx1">
                    <a:lumMod val="75000"/>
                    <a:lumOff val="25000"/>
                  </a:schemeClr>
                </a:solidFill>
                <a:latin typeface="Times New Roman" panose="02020603050405020304" pitchFamily="18" charset="0"/>
              </a:rPr>
              <a:t>Academates</a:t>
            </a:r>
            <a:r>
              <a:rPr lang="en-US" sz="1900" dirty="0">
                <a:solidFill>
                  <a:schemeClr val="tx1">
                    <a:lumMod val="75000"/>
                    <a:lumOff val="25000"/>
                  </a:schemeClr>
                </a:solidFill>
                <a:latin typeface="Times New Roman" panose="02020603050405020304" pitchFamily="18" charset="0"/>
              </a:rPr>
              <a:t>, a forward-thinking online education platform that acts as the conduit between dedicated teachers and eager learners. This revolutionizes the way knowledge is shared, providing a seamless interface for educators to showcase their expertise and for students to find the perfect mentor for their learning journey.</a:t>
            </a:r>
          </a:p>
          <a:p>
            <a:endParaRPr lang="en-US" dirty="0"/>
          </a:p>
        </p:txBody>
      </p:sp>
      <p:pic>
        <p:nvPicPr>
          <p:cNvPr id="8" name="Picture 7">
            <a:extLst>
              <a:ext uri="{FF2B5EF4-FFF2-40B4-BE49-F238E27FC236}">
                <a16:creationId xmlns:a16="http://schemas.microsoft.com/office/drawing/2014/main" id="{E3C79F2C-83EF-ECC4-4B29-112488695999}"/>
              </a:ext>
            </a:extLst>
          </p:cNvPr>
          <p:cNvPicPr>
            <a:picLocks noChangeAspect="1"/>
          </p:cNvPicPr>
          <p:nvPr/>
        </p:nvPicPr>
        <p:blipFill>
          <a:blip r:embed="rId3"/>
          <a:stretch>
            <a:fillRect/>
          </a:stretch>
        </p:blipFill>
        <p:spPr>
          <a:xfrm>
            <a:off x="8138519" y="801270"/>
            <a:ext cx="3812748" cy="3241098"/>
          </a:xfrm>
          <a:prstGeom prst="rect">
            <a:avLst/>
          </a:prstGeom>
        </p:spPr>
      </p:pic>
    </p:spTree>
    <p:extLst>
      <p:ext uri="{BB962C8B-B14F-4D97-AF65-F5344CB8AC3E}">
        <p14:creationId xmlns:p14="http://schemas.microsoft.com/office/powerpoint/2010/main" val="365846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0CC4-7F91-F250-27E0-F4ACDEEFEDDE}"/>
              </a:ext>
            </a:extLst>
          </p:cNvPr>
          <p:cNvSpPr>
            <a:spLocks noGrp="1"/>
          </p:cNvSpPr>
          <p:nvPr>
            <p:ph type="title"/>
          </p:nvPr>
        </p:nvSpPr>
        <p:spPr>
          <a:xfrm>
            <a:off x="581192" y="68961"/>
            <a:ext cx="11029616" cy="1188720"/>
          </a:xfrm>
        </p:spPr>
        <p:txBody>
          <a:bodyPr/>
          <a:lstStyle/>
          <a:p>
            <a:r>
              <a:rPr lang="en-US" dirty="0"/>
              <a:t>Objectives</a:t>
            </a:r>
          </a:p>
        </p:txBody>
      </p:sp>
      <p:sp>
        <p:nvSpPr>
          <p:cNvPr id="3" name="Content Placeholder 2">
            <a:extLst>
              <a:ext uri="{FF2B5EF4-FFF2-40B4-BE49-F238E27FC236}">
                <a16:creationId xmlns:a16="http://schemas.microsoft.com/office/drawing/2014/main" id="{6987EE09-9DFC-FCDC-6C4A-C8CC136FA3E4}"/>
              </a:ext>
            </a:extLst>
          </p:cNvPr>
          <p:cNvSpPr>
            <a:spLocks noGrp="1"/>
          </p:cNvSpPr>
          <p:nvPr>
            <p:ph idx="1"/>
          </p:nvPr>
        </p:nvSpPr>
        <p:spPr>
          <a:xfrm>
            <a:off x="581192" y="2202320"/>
            <a:ext cx="8258008" cy="3634486"/>
          </a:xfrm>
        </p:spPr>
        <p:txBody>
          <a:bodyPr>
            <a:noAutofit/>
          </a:bodyPr>
          <a:lstStyle/>
          <a:p>
            <a:pPr marL="342900" marR="533400" lvl="0" indent="-342900" algn="just">
              <a:lnSpc>
                <a:spcPct val="150000"/>
              </a:lnSpc>
              <a:spcBef>
                <a:spcPts val="0"/>
              </a:spcBef>
              <a:spcAft>
                <a:spcPts val="70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Facilitate Seamless Connection: </a:t>
            </a:r>
            <a:r>
              <a:rPr lang="en-US" sz="1800" dirty="0">
                <a:effectLst/>
                <a:latin typeface="Times New Roman" panose="02020603050405020304" pitchFamily="18" charset="0"/>
                <a:ea typeface="Times New Roman" panose="02020603050405020304" pitchFamily="18" charset="0"/>
              </a:rPr>
              <a:t>Develop a user-friendly interface that enables teachers to easily register, create comprehensive profiles, and specify their areas of expertise, while allowing students to effortlessly search and connect with suitable educators based on subjects and topics of interest.</a:t>
            </a:r>
          </a:p>
          <a:p>
            <a:pPr marL="342900" marR="533400" lvl="0" indent="-342900" algn="just">
              <a:lnSpc>
                <a:spcPct val="150000"/>
              </a:lnSpc>
              <a:spcBef>
                <a:spcPts val="0"/>
              </a:spcBef>
              <a:spcAft>
                <a:spcPts val="70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Promote Educator Empowerment:</a:t>
            </a:r>
            <a:r>
              <a:rPr lang="en-US" sz="1800" dirty="0">
                <a:effectLst/>
                <a:latin typeface="Times New Roman" panose="02020603050405020304" pitchFamily="18" charset="0"/>
                <a:ea typeface="Times New Roman" panose="02020603050405020304" pitchFamily="18" charset="0"/>
              </a:rPr>
              <a:t> Provide teachers with a platform to showcase their expertise, thereby expanding their reach and enabling them to share their knowledge with a broader audience, ultimately enhancing their professional development.</a:t>
            </a:r>
          </a:p>
          <a:p>
            <a:pPr marL="342900" marR="533400" lvl="0" indent="-342900" algn="just">
              <a:lnSpc>
                <a:spcPct val="150000"/>
              </a:lnSpc>
              <a:spcBef>
                <a:spcPts val="0"/>
              </a:spcBef>
              <a:spcAft>
                <a:spcPts val="70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Optimize Learning Experience:</a:t>
            </a:r>
            <a:r>
              <a:rPr lang="en-US" sz="1800" dirty="0">
                <a:effectLst/>
                <a:latin typeface="Times New Roman" panose="02020603050405020304" pitchFamily="18" charset="0"/>
                <a:ea typeface="Times New Roman" panose="02020603050405020304" pitchFamily="18" charset="0"/>
              </a:rPr>
              <a:t> Integrate video conferencing capabilities with an inbuilt whiteboard and screen sharing options to create an interactive and engaging virtual classroom experience, empowering teachers to effectively convey complex concepts.</a:t>
            </a:r>
          </a:p>
        </p:txBody>
      </p:sp>
      <p:sp>
        <p:nvSpPr>
          <p:cNvPr id="4" name="Slide Number Placeholder 3">
            <a:extLst>
              <a:ext uri="{FF2B5EF4-FFF2-40B4-BE49-F238E27FC236}">
                <a16:creationId xmlns:a16="http://schemas.microsoft.com/office/drawing/2014/main" id="{333F581F-C761-7D8E-6D4E-548DFBACC464}"/>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7" name="Picture 6">
            <a:extLst>
              <a:ext uri="{FF2B5EF4-FFF2-40B4-BE49-F238E27FC236}">
                <a16:creationId xmlns:a16="http://schemas.microsoft.com/office/drawing/2014/main" id="{5418AD58-F91A-A5D6-BB8B-DCA8FC066695}"/>
              </a:ext>
            </a:extLst>
          </p:cNvPr>
          <p:cNvPicPr>
            <a:picLocks noChangeAspect="1"/>
          </p:cNvPicPr>
          <p:nvPr/>
        </p:nvPicPr>
        <p:blipFill>
          <a:blip r:embed="rId2"/>
          <a:stretch>
            <a:fillRect/>
          </a:stretch>
        </p:blipFill>
        <p:spPr>
          <a:xfrm>
            <a:off x="8453224" y="2359333"/>
            <a:ext cx="3524597" cy="2202873"/>
          </a:xfrm>
          <a:prstGeom prst="rect">
            <a:avLst/>
          </a:prstGeom>
        </p:spPr>
      </p:pic>
      <p:pic>
        <p:nvPicPr>
          <p:cNvPr id="9" name="Picture 8">
            <a:extLst>
              <a:ext uri="{FF2B5EF4-FFF2-40B4-BE49-F238E27FC236}">
                <a16:creationId xmlns:a16="http://schemas.microsoft.com/office/drawing/2014/main" id="{0EAA0AB6-F944-C408-536A-52584BD69951}"/>
              </a:ext>
            </a:extLst>
          </p:cNvPr>
          <p:cNvPicPr>
            <a:picLocks noChangeAspect="1"/>
          </p:cNvPicPr>
          <p:nvPr/>
        </p:nvPicPr>
        <p:blipFill>
          <a:blip r:embed="rId3"/>
          <a:stretch>
            <a:fillRect/>
          </a:stretch>
        </p:blipFill>
        <p:spPr>
          <a:xfrm>
            <a:off x="9284597" y="839674"/>
            <a:ext cx="1666875" cy="1657350"/>
          </a:xfrm>
          <a:prstGeom prst="rect">
            <a:avLst/>
          </a:prstGeom>
        </p:spPr>
      </p:pic>
      <p:pic>
        <p:nvPicPr>
          <p:cNvPr id="11" name="Picture 10">
            <a:extLst>
              <a:ext uri="{FF2B5EF4-FFF2-40B4-BE49-F238E27FC236}">
                <a16:creationId xmlns:a16="http://schemas.microsoft.com/office/drawing/2014/main" id="{FA838DC6-0D46-92BB-B942-A8BDAB02D233}"/>
              </a:ext>
            </a:extLst>
          </p:cNvPr>
          <p:cNvPicPr>
            <a:picLocks noChangeAspect="1"/>
          </p:cNvPicPr>
          <p:nvPr/>
        </p:nvPicPr>
        <p:blipFill>
          <a:blip r:embed="rId4"/>
          <a:stretch>
            <a:fillRect/>
          </a:stretch>
        </p:blipFill>
        <p:spPr>
          <a:xfrm>
            <a:off x="8686801" y="4646017"/>
            <a:ext cx="3177884" cy="1777897"/>
          </a:xfrm>
          <a:prstGeom prst="rect">
            <a:avLst/>
          </a:prstGeom>
        </p:spPr>
      </p:pic>
      <p:pic>
        <p:nvPicPr>
          <p:cNvPr id="12" name="Google Shape;170;p18">
            <a:extLst>
              <a:ext uri="{FF2B5EF4-FFF2-40B4-BE49-F238E27FC236}">
                <a16:creationId xmlns:a16="http://schemas.microsoft.com/office/drawing/2014/main" id="{936DCFFD-A074-A1AE-66F5-23C007140711}"/>
              </a:ext>
            </a:extLst>
          </p:cNvPr>
          <p:cNvPicPr preferRelativeResize="0"/>
          <p:nvPr/>
        </p:nvPicPr>
        <p:blipFill rotWithShape="1">
          <a:blip r:embed="rId5">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168688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8399D-057A-D412-1F69-72BF51D29452}"/>
              </a:ext>
            </a:extLst>
          </p:cNvPr>
          <p:cNvSpPr>
            <a:spLocks noGrp="1"/>
          </p:cNvSpPr>
          <p:nvPr>
            <p:ph type="title"/>
          </p:nvPr>
        </p:nvSpPr>
        <p:spPr>
          <a:xfrm>
            <a:off x="581192" y="-57496"/>
            <a:ext cx="11029616" cy="1188720"/>
          </a:xfrm>
        </p:spPr>
        <p:txBody>
          <a:bodyPr/>
          <a:lstStyle/>
          <a:p>
            <a:r>
              <a:rPr lang="en-US" dirty="0"/>
              <a:t>Proposed System</a:t>
            </a:r>
          </a:p>
        </p:txBody>
      </p:sp>
      <p:sp>
        <p:nvSpPr>
          <p:cNvPr id="4" name="Slide Number Placeholder 3">
            <a:extLst>
              <a:ext uri="{FF2B5EF4-FFF2-40B4-BE49-F238E27FC236}">
                <a16:creationId xmlns:a16="http://schemas.microsoft.com/office/drawing/2014/main" id="{0EB116D4-D162-7B23-080F-E160C365CDC6}"/>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5" name="Content Placeholder 4">
            <a:extLst>
              <a:ext uri="{FF2B5EF4-FFF2-40B4-BE49-F238E27FC236}">
                <a16:creationId xmlns:a16="http://schemas.microsoft.com/office/drawing/2014/main" id="{6BC1B542-8436-B9C1-B6E3-B10A237DF16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2538"/>
          <a:stretch/>
        </p:blipFill>
        <p:spPr bwMode="auto">
          <a:xfrm>
            <a:off x="6879102" y="812630"/>
            <a:ext cx="4346916" cy="5990924"/>
          </a:xfrm>
          <a:prstGeom prst="rect">
            <a:avLst/>
          </a:prstGeom>
          <a:noFill/>
          <a:ln>
            <a:noFill/>
          </a:ln>
        </p:spPr>
      </p:pic>
      <p:sp>
        <p:nvSpPr>
          <p:cNvPr id="6" name="TextBox 5">
            <a:extLst>
              <a:ext uri="{FF2B5EF4-FFF2-40B4-BE49-F238E27FC236}">
                <a16:creationId xmlns:a16="http://schemas.microsoft.com/office/drawing/2014/main" id="{5D723680-88D4-4447-572A-905A512949BB}"/>
              </a:ext>
            </a:extLst>
          </p:cNvPr>
          <p:cNvSpPr txBox="1"/>
          <p:nvPr/>
        </p:nvSpPr>
        <p:spPr>
          <a:xfrm>
            <a:off x="581192" y="1833447"/>
            <a:ext cx="6129097" cy="3888244"/>
          </a:xfrm>
          <a:prstGeom prst="rect">
            <a:avLst/>
          </a:prstGeom>
          <a:noFill/>
        </p:spPr>
        <p:txBody>
          <a:bodyPr wrap="square" rtlCol="0">
            <a:spAutoFit/>
          </a:bodyPr>
          <a:lstStyle/>
          <a:p>
            <a:pPr marL="0" marR="0">
              <a:spcBef>
                <a:spcPts val="0"/>
              </a:spcBef>
              <a:spcAft>
                <a:spcPts val="800"/>
              </a:spcAft>
            </a:pPr>
            <a:r>
              <a:rPr lang="en-IN" sz="2000" b="1" dirty="0">
                <a:effectLst/>
                <a:latin typeface="Times New Roman" panose="02020603050405020304" pitchFamily="18" charset="0"/>
                <a:ea typeface="Calibri" panose="020F0502020204030204" pitchFamily="34" charset="0"/>
                <a:cs typeface="Mangal" panose="02040503050203030202" pitchFamily="18" charset="0"/>
              </a:rPr>
              <a:t>Teacher Side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effectLst/>
                <a:latin typeface="Times New Roman" panose="02020603050405020304" pitchFamily="18" charset="0"/>
                <a:ea typeface="Calibri" panose="020F0502020204030204" pitchFamily="34" charset="0"/>
                <a:cs typeface="Mangal" panose="02040503050203030202" pitchFamily="18" charset="0"/>
              </a:rPr>
              <a:t>Step 1: Teacher login</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effectLst/>
                <a:latin typeface="Times New Roman" panose="02020603050405020304" pitchFamily="18" charset="0"/>
                <a:ea typeface="Calibri" panose="020F0502020204030204" pitchFamily="34" charset="0"/>
                <a:cs typeface="Mangal" panose="02040503050203030202" pitchFamily="18" charset="0"/>
              </a:rPr>
              <a:t>Step 2: Teacher opens his profile.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effectLst/>
                <a:latin typeface="Times New Roman" panose="02020603050405020304" pitchFamily="18" charset="0"/>
                <a:ea typeface="Calibri" panose="020F0502020204030204" pitchFamily="34" charset="0"/>
                <a:cs typeface="Mangal" panose="02040503050203030202" pitchFamily="18" charset="0"/>
              </a:rPr>
              <a:t>step 3: Teacher checks the lecture requests.</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effectLst/>
                <a:latin typeface="Times New Roman" panose="02020603050405020304" pitchFamily="18" charset="0"/>
                <a:ea typeface="Calibri" panose="020F0502020204030204" pitchFamily="34" charset="0"/>
                <a:cs typeface="Mangal" panose="02040503050203030202" pitchFamily="18" charset="0"/>
              </a:rPr>
              <a:t>step 4: If lecture request is there, teacher accept or decline the request.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effectLst/>
                <a:latin typeface="Times New Roman" panose="02020603050405020304" pitchFamily="18" charset="0"/>
                <a:ea typeface="Calibri" panose="020F0502020204030204" pitchFamily="34" charset="0"/>
                <a:cs typeface="Mangal" panose="02040503050203030202" pitchFamily="18" charset="0"/>
              </a:rPr>
              <a:t>step 5: After accepting, teacher can come back on the accepted time and take class.</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effectLst/>
                <a:latin typeface="Times New Roman" panose="02020603050405020304" pitchFamily="18" charset="0"/>
                <a:ea typeface="Calibri" panose="020F0502020204030204" pitchFamily="34" charset="0"/>
                <a:cs typeface="Mangal" panose="02040503050203030202" pitchFamily="18" charset="0"/>
              </a:rPr>
              <a:t>step 6: Add feedback about the students.</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effectLst/>
                <a:latin typeface="Times New Roman" panose="02020603050405020304" pitchFamily="18" charset="0"/>
                <a:ea typeface="Calibri" panose="020F0502020204030204" pitchFamily="34" charset="0"/>
                <a:cs typeface="Mangal" panose="02040503050203030202" pitchFamily="18" charset="0"/>
              </a:rPr>
              <a:t>step 7: Get the payment.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7" name="Google Shape;170;p18">
            <a:extLst>
              <a:ext uri="{FF2B5EF4-FFF2-40B4-BE49-F238E27FC236}">
                <a16:creationId xmlns:a16="http://schemas.microsoft.com/office/drawing/2014/main" id="{8168C6B1-2ADF-8060-292C-EA3ACC97DF18}"/>
              </a:ext>
            </a:extLst>
          </p:cNvPr>
          <p:cNvPicPr preferRelativeResize="0"/>
          <p:nvPr/>
        </p:nvPicPr>
        <p:blipFill rotWithShape="1">
          <a:blip r:embed="rId3">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330191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7FB30-0285-E57D-201C-24617FE993C8}"/>
              </a:ext>
            </a:extLst>
          </p:cNvPr>
          <p:cNvSpPr>
            <a:spLocks noGrp="1"/>
          </p:cNvSpPr>
          <p:nvPr>
            <p:ph idx="1"/>
          </p:nvPr>
        </p:nvSpPr>
        <p:spPr>
          <a:xfrm>
            <a:off x="581196" y="1890698"/>
            <a:ext cx="6132527" cy="3634486"/>
          </a:xfrm>
        </p:spPr>
        <p:txBody>
          <a:bodyPr>
            <a:noAutofit/>
          </a:bodyPr>
          <a:lstStyle/>
          <a:p>
            <a:pPr marL="0" marR="0" indent="0">
              <a:spcBef>
                <a:spcPts val="0"/>
              </a:spcBef>
              <a:spcAft>
                <a:spcPts val="800"/>
              </a:spcAft>
              <a:buNone/>
            </a:pPr>
            <a:r>
              <a:rPr lang="en-IN" sz="2000" b="1"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Student side</a:t>
            </a:r>
            <a:endParaRPr lang="en-US"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Step 1: Student login</a:t>
            </a:r>
            <a:endParaRPr lang="en-US"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Step 2: Search for the desired lecture from the available teachers</a:t>
            </a:r>
            <a:endParaRPr lang="en-US"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Step 3: Submit a lecture request to the teacher.</a:t>
            </a:r>
            <a:endParaRPr lang="en-US"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Step 4: Wait for the teacher to accept or decline the request.</a:t>
            </a:r>
            <a:endParaRPr lang="en-US"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Step 5: If the request is accepted, be present at the scheduled time for the class.</a:t>
            </a:r>
            <a:endParaRPr lang="en-US"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Step 6: Participate actively in the class and take notes.</a:t>
            </a:r>
            <a:endParaRPr lang="en-US"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Step 7: After the class, review the feedback provided by the teacher, if any and provide feedback to the teacher for overall studying experience.</a:t>
            </a:r>
            <a:endParaRPr lang="en-US"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Step 8: Make the payment for the attended class.</a:t>
            </a:r>
            <a:endParaRPr lang="en-US" sz="2000" dirty="0">
              <a:solidFill>
                <a:schemeClr val="tx1"/>
              </a:solidFill>
              <a:latin typeface="Calibri" panose="020F0502020204030204" pitchFamily="34" charset="0"/>
              <a:ea typeface="Calibri" panose="020F0502020204030204" pitchFamily="34" charset="0"/>
              <a:cs typeface="Mangal" panose="02040503050203030202" pitchFamily="18" charset="0"/>
            </a:endParaRPr>
          </a:p>
          <a:p>
            <a:pPr marL="457200" marR="0">
              <a:spcBef>
                <a:spcPts val="0"/>
              </a:spcBef>
              <a:spcAft>
                <a:spcPts val="800"/>
              </a:spcAft>
            </a:pPr>
            <a:r>
              <a:rPr lang="en-IN" sz="2000" dirty="0">
                <a:solidFill>
                  <a:schemeClr val="tx1"/>
                </a:solidFill>
                <a:effectLst/>
                <a:latin typeface="Times New Roman" panose="02020603050405020304" pitchFamily="18" charset="0"/>
                <a:ea typeface="Calibri" panose="020F0502020204030204" pitchFamily="34" charset="0"/>
              </a:rPr>
              <a:t>Step 9: Check own profile for the progress</a:t>
            </a:r>
            <a:endParaRPr lang="en-US" sz="2000" dirty="0">
              <a:solidFill>
                <a:schemeClr val="tx1"/>
              </a:solidFill>
            </a:endParaRPr>
          </a:p>
        </p:txBody>
      </p:sp>
      <p:sp>
        <p:nvSpPr>
          <p:cNvPr id="4" name="Slide Number Placeholder 3">
            <a:extLst>
              <a:ext uri="{FF2B5EF4-FFF2-40B4-BE49-F238E27FC236}">
                <a16:creationId xmlns:a16="http://schemas.microsoft.com/office/drawing/2014/main" id="{7CE173EE-D8E4-B672-A567-63BC829E00DC}"/>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6146" name="Picture 2" descr="5 online learning platforms that revolutionised learning for students in  2021 - India Today">
            <a:extLst>
              <a:ext uri="{FF2B5EF4-FFF2-40B4-BE49-F238E27FC236}">
                <a16:creationId xmlns:a16="http://schemas.microsoft.com/office/drawing/2014/main" id="{F56873F5-A78B-2E0E-3B5A-88D7739D7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3723" y="1682502"/>
            <a:ext cx="4735014" cy="4123213"/>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170;p18">
            <a:extLst>
              <a:ext uri="{FF2B5EF4-FFF2-40B4-BE49-F238E27FC236}">
                <a16:creationId xmlns:a16="http://schemas.microsoft.com/office/drawing/2014/main" id="{11CF1AEE-A3E0-0AF8-0161-55E67C743F1A}"/>
              </a:ext>
            </a:extLst>
          </p:cNvPr>
          <p:cNvPicPr preferRelativeResize="0"/>
          <p:nvPr/>
        </p:nvPicPr>
        <p:blipFill rotWithShape="1">
          <a:blip r:embed="rId3">
            <a:alphaModFix/>
          </a:blip>
          <a:srcRect/>
          <a:stretch/>
        </p:blipFill>
        <p:spPr>
          <a:xfrm>
            <a:off x="7980218" y="0"/>
            <a:ext cx="4211782" cy="839674"/>
          </a:xfrm>
          <a:prstGeom prst="rect">
            <a:avLst/>
          </a:prstGeom>
          <a:noFill/>
          <a:ln>
            <a:noFill/>
          </a:ln>
        </p:spPr>
      </p:pic>
    </p:spTree>
    <p:extLst>
      <p:ext uri="{BB962C8B-B14F-4D97-AF65-F5344CB8AC3E}">
        <p14:creationId xmlns:p14="http://schemas.microsoft.com/office/powerpoint/2010/main" val="386580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EEC1-8259-965C-6D14-AD9F2C6B6A9D}"/>
              </a:ext>
            </a:extLst>
          </p:cNvPr>
          <p:cNvSpPr>
            <a:spLocks noGrp="1"/>
          </p:cNvSpPr>
          <p:nvPr>
            <p:ph type="title"/>
          </p:nvPr>
        </p:nvSpPr>
        <p:spPr>
          <a:xfrm>
            <a:off x="581192" y="-73697"/>
            <a:ext cx="11029616" cy="1188720"/>
          </a:xfrm>
        </p:spPr>
        <p:txBody>
          <a:bodyPr/>
          <a:lstStyle/>
          <a:p>
            <a:r>
              <a:rPr lang="en-US" dirty="0"/>
              <a:t>Methodology</a:t>
            </a:r>
          </a:p>
        </p:txBody>
      </p:sp>
      <p:sp>
        <p:nvSpPr>
          <p:cNvPr id="3" name="Content Placeholder 2">
            <a:extLst>
              <a:ext uri="{FF2B5EF4-FFF2-40B4-BE49-F238E27FC236}">
                <a16:creationId xmlns:a16="http://schemas.microsoft.com/office/drawing/2014/main" id="{8ACC9893-8EE6-0590-A669-18B083252A03}"/>
              </a:ext>
            </a:extLst>
          </p:cNvPr>
          <p:cNvSpPr>
            <a:spLocks noGrp="1"/>
          </p:cNvSpPr>
          <p:nvPr>
            <p:ph idx="1"/>
          </p:nvPr>
        </p:nvSpPr>
        <p:spPr>
          <a:xfrm>
            <a:off x="581192" y="921056"/>
            <a:ext cx="11029615" cy="5674016"/>
          </a:xfrm>
        </p:spPr>
        <p:txBody>
          <a:bodyPr>
            <a:normAutofit/>
          </a:bodyPr>
          <a:lstStyle/>
          <a:p>
            <a:pPr marL="0" indent="0">
              <a:lnSpc>
                <a:spcPct val="120000"/>
              </a:lnSpc>
              <a:buNone/>
            </a:pPr>
            <a:r>
              <a:rPr lang="en-US" sz="2000" b="1" u="sng" dirty="0">
                <a:latin typeface="Times New Roman" panose="02020603050405020304" pitchFamily="18" charset="0"/>
                <a:cs typeface="Times New Roman" panose="02020603050405020304" pitchFamily="18" charset="0"/>
              </a:rPr>
              <a:t>Technology Used</a:t>
            </a:r>
          </a:p>
          <a:p>
            <a:pPr>
              <a:lnSpc>
                <a:spcPct val="12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Front-End Development:</a:t>
            </a:r>
          </a:p>
          <a:p>
            <a:pPr lvl="1">
              <a:lnSpc>
                <a:spcPct val="120000"/>
              </a:lnSpc>
            </a:pPr>
            <a:r>
              <a:rPr lang="en-US" dirty="0">
                <a:latin typeface="Times New Roman" panose="02020603050405020304" pitchFamily="18" charset="0"/>
                <a:cs typeface="Times New Roman" panose="02020603050405020304" pitchFamily="18" charset="0"/>
              </a:rPr>
              <a:t>React: For building the user interface and ensuring a dynamic, interactive user experience.</a:t>
            </a:r>
          </a:p>
          <a:p>
            <a:pPr lvl="1">
              <a:lnSpc>
                <a:spcPct val="120000"/>
              </a:lnSpc>
            </a:pPr>
            <a:r>
              <a:rPr lang="en-US" dirty="0">
                <a:latin typeface="Times New Roman" panose="02020603050405020304" pitchFamily="18" charset="0"/>
                <a:cs typeface="Times New Roman" panose="02020603050405020304" pitchFamily="18" charset="0"/>
              </a:rPr>
              <a:t>HTML/CSS/JavaScript: Fundamental web technologies for structuring content, styling, and adding interactivity.</a:t>
            </a:r>
          </a:p>
          <a:p>
            <a:pPr>
              <a:lnSpc>
                <a:spcPct val="12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Back-End Development:</a:t>
            </a:r>
          </a:p>
          <a:p>
            <a:pPr lvl="1">
              <a:lnSpc>
                <a:spcPct val="120000"/>
              </a:lnSpc>
            </a:pPr>
            <a:r>
              <a:rPr lang="en-US" dirty="0">
                <a:latin typeface="Times New Roman" panose="02020603050405020304" pitchFamily="18" charset="0"/>
                <a:cs typeface="Times New Roman" panose="02020603050405020304" pitchFamily="18" charset="0"/>
              </a:rPr>
              <a:t>Node.js with Express.js (or alternative backend framework): For handling server-side operations, managing routes, and handling database interactions.</a:t>
            </a:r>
          </a:p>
          <a:p>
            <a:pPr lvl="1">
              <a:lnSpc>
                <a:spcPct val="120000"/>
              </a:lnSpc>
            </a:pPr>
            <a:r>
              <a:rPr lang="en-US" dirty="0">
                <a:latin typeface="Times New Roman" panose="02020603050405020304" pitchFamily="18" charset="0"/>
                <a:cs typeface="Times New Roman" panose="02020603050405020304" pitchFamily="18" charset="0"/>
              </a:rPr>
              <a:t>Database (e.g., PostgreSQL, MongoDB): To store user information, teacher profiles, subjects, appointments, reviews, and more.</a:t>
            </a:r>
          </a:p>
          <a:p>
            <a:pPr>
              <a:lnSpc>
                <a:spcPct val="12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Database Management:</a:t>
            </a:r>
          </a:p>
          <a:p>
            <a:pPr lvl="1">
              <a:lnSpc>
                <a:spcPct val="120000"/>
              </a:lnSpc>
            </a:pPr>
            <a:r>
              <a:rPr lang="en-US" dirty="0">
                <a:latin typeface="Times New Roman" panose="02020603050405020304" pitchFamily="18" charset="0"/>
                <a:cs typeface="Times New Roman" panose="02020603050405020304" pitchFamily="18" charset="0"/>
              </a:rPr>
              <a:t>PostgreSQL/MySQL (or MongoDB): For structured data management, querying, and retrieval.</a:t>
            </a:r>
          </a:p>
          <a:p>
            <a:pPr>
              <a:lnSpc>
                <a:spcPct val="12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Video Conferencing Integration:</a:t>
            </a:r>
          </a:p>
          <a:p>
            <a:pPr lvl="1">
              <a:lnSpc>
                <a:spcPct val="120000"/>
              </a:lnSpc>
            </a:pPr>
            <a:r>
              <a:rPr lang="en-US" dirty="0">
                <a:latin typeface="Times New Roman" panose="02020603050405020304" pitchFamily="18" charset="0"/>
                <a:cs typeface="Times New Roman" panose="02020603050405020304" pitchFamily="18" charset="0"/>
              </a:rPr>
              <a:t>WebRTC: For enabling real-time video meetings between teachers and students.</a:t>
            </a:r>
          </a:p>
          <a:p>
            <a:pPr lvl="1">
              <a:lnSpc>
                <a:spcPct val="120000"/>
              </a:lnSpc>
            </a:pPr>
            <a:r>
              <a:rPr lang="en-US" dirty="0">
                <a:latin typeface="Times New Roman" panose="02020603050405020304" pitchFamily="18" charset="0"/>
                <a:cs typeface="Times New Roman" panose="02020603050405020304" pitchFamily="18" charset="0"/>
              </a:rPr>
              <a:t>Socket.io: To facilitate real-time communication during video sessions.</a:t>
            </a:r>
          </a:p>
        </p:txBody>
      </p:sp>
      <p:sp>
        <p:nvSpPr>
          <p:cNvPr id="4" name="Slide Number Placeholder 3">
            <a:extLst>
              <a:ext uri="{FF2B5EF4-FFF2-40B4-BE49-F238E27FC236}">
                <a16:creationId xmlns:a16="http://schemas.microsoft.com/office/drawing/2014/main" id="{E56ABE16-BEA4-8521-9EA4-AB8F3C23D266}"/>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5" name="TextBox 4">
            <a:extLst>
              <a:ext uri="{FF2B5EF4-FFF2-40B4-BE49-F238E27FC236}">
                <a16:creationId xmlns:a16="http://schemas.microsoft.com/office/drawing/2014/main" id="{4356B4E4-6B42-9A58-FD63-B855BAFAC666}"/>
              </a:ext>
            </a:extLst>
          </p:cNvPr>
          <p:cNvSpPr txBox="1"/>
          <p:nvPr/>
        </p:nvSpPr>
        <p:spPr>
          <a:xfrm>
            <a:off x="9615055" y="6138058"/>
            <a:ext cx="1648690" cy="369332"/>
          </a:xfrm>
          <a:prstGeom prst="rect">
            <a:avLst/>
          </a:prstGeom>
          <a:noFill/>
        </p:spPr>
        <p:txBody>
          <a:bodyPr wrap="square" rtlCol="0">
            <a:spAutoFit/>
          </a:bodyPr>
          <a:lstStyle/>
          <a:p>
            <a:r>
              <a:rPr lang="en-US" dirty="0" err="1"/>
              <a:t>Cont</a:t>
            </a:r>
            <a:r>
              <a:rPr lang="en-US" dirty="0"/>
              <a:t>…..</a:t>
            </a:r>
          </a:p>
        </p:txBody>
      </p:sp>
      <p:pic>
        <p:nvPicPr>
          <p:cNvPr id="6" name="Google Shape;170;p18">
            <a:extLst>
              <a:ext uri="{FF2B5EF4-FFF2-40B4-BE49-F238E27FC236}">
                <a16:creationId xmlns:a16="http://schemas.microsoft.com/office/drawing/2014/main" id="{E6278B85-37EF-50BB-8B59-5C14CB638DCD}"/>
              </a:ext>
            </a:extLst>
          </p:cNvPr>
          <p:cNvPicPr preferRelativeResize="0"/>
          <p:nvPr/>
        </p:nvPicPr>
        <p:blipFill rotWithShape="1">
          <a:blip r:embed="rId2">
            <a:alphaModFix/>
          </a:blip>
          <a:srcRect/>
          <a:stretch/>
        </p:blipFill>
        <p:spPr>
          <a:xfrm>
            <a:off x="7980218" y="0"/>
            <a:ext cx="4211782" cy="839674"/>
          </a:xfrm>
          <a:prstGeom prst="rect">
            <a:avLst/>
          </a:prstGeom>
          <a:noFill/>
          <a:ln>
            <a:noFill/>
          </a:ln>
        </p:spPr>
      </p:pic>
      <p:pic>
        <p:nvPicPr>
          <p:cNvPr id="8" name="Picture 7">
            <a:extLst>
              <a:ext uri="{FF2B5EF4-FFF2-40B4-BE49-F238E27FC236}">
                <a16:creationId xmlns:a16="http://schemas.microsoft.com/office/drawing/2014/main" id="{016EC6D1-EC06-B32C-B574-269FFBA5BD5A}"/>
              </a:ext>
            </a:extLst>
          </p:cNvPr>
          <p:cNvPicPr>
            <a:picLocks noChangeAspect="1"/>
          </p:cNvPicPr>
          <p:nvPr/>
        </p:nvPicPr>
        <p:blipFill>
          <a:blip r:embed="rId3"/>
          <a:stretch>
            <a:fillRect/>
          </a:stretch>
        </p:blipFill>
        <p:spPr>
          <a:xfrm>
            <a:off x="9718937" y="1877773"/>
            <a:ext cx="2008857" cy="739737"/>
          </a:xfrm>
          <a:prstGeom prst="rect">
            <a:avLst/>
          </a:prstGeom>
        </p:spPr>
      </p:pic>
      <p:pic>
        <p:nvPicPr>
          <p:cNvPr id="10" name="Picture 9">
            <a:extLst>
              <a:ext uri="{FF2B5EF4-FFF2-40B4-BE49-F238E27FC236}">
                <a16:creationId xmlns:a16="http://schemas.microsoft.com/office/drawing/2014/main" id="{74896CC6-1F88-5F80-0D87-AFE8FFD2DB05}"/>
              </a:ext>
            </a:extLst>
          </p:cNvPr>
          <p:cNvPicPr>
            <a:picLocks noChangeAspect="1"/>
          </p:cNvPicPr>
          <p:nvPr/>
        </p:nvPicPr>
        <p:blipFill>
          <a:blip r:embed="rId4"/>
          <a:stretch>
            <a:fillRect/>
          </a:stretch>
        </p:blipFill>
        <p:spPr>
          <a:xfrm>
            <a:off x="10563603" y="3852245"/>
            <a:ext cx="1400283" cy="1673645"/>
          </a:xfrm>
          <a:prstGeom prst="rect">
            <a:avLst/>
          </a:prstGeom>
        </p:spPr>
      </p:pic>
    </p:spTree>
    <p:extLst>
      <p:ext uri="{BB962C8B-B14F-4D97-AF65-F5344CB8AC3E}">
        <p14:creationId xmlns:p14="http://schemas.microsoft.com/office/powerpoint/2010/main" val="2983408676"/>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B3242A4-1E6A-4E02-809C-4A24066EC0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{3BD939FC-44E3-400C-A475-14B4093E2EC3}tf67061901_win32</Template>
  <TotalTime>2038</TotalTime>
  <Words>2279</Words>
  <Application>Microsoft Office PowerPoint</Application>
  <PresentationFormat>Widescreen</PresentationFormat>
  <Paragraphs>278</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 Rounded MT Bold</vt:lpstr>
      <vt:lpstr>Calibri</vt:lpstr>
      <vt:lpstr>Century Gothic</vt:lpstr>
      <vt:lpstr>Franklin Gothic Book</vt:lpstr>
      <vt:lpstr>Franklin Gothic Demi</vt:lpstr>
      <vt:lpstr>Gill Sans MT</vt:lpstr>
      <vt:lpstr>Symbol</vt:lpstr>
      <vt:lpstr>Times New Roman</vt:lpstr>
      <vt:lpstr>Wingdings</vt:lpstr>
      <vt:lpstr>Wingdings 2</vt:lpstr>
      <vt:lpstr>DividendVTI</vt:lpstr>
      <vt:lpstr>PowerPoint Presentation</vt:lpstr>
      <vt:lpstr>index</vt:lpstr>
      <vt:lpstr>Abstract</vt:lpstr>
      <vt:lpstr>Problem statement</vt:lpstr>
      <vt:lpstr>Introduction</vt:lpstr>
      <vt:lpstr>Objectives</vt:lpstr>
      <vt:lpstr>Proposed System</vt:lpstr>
      <vt:lpstr>PowerPoint Presentation</vt:lpstr>
      <vt:lpstr>Methodology</vt:lpstr>
      <vt:lpstr>Methodology</vt:lpstr>
      <vt:lpstr>Methodology</vt:lpstr>
      <vt:lpstr>Methodology</vt:lpstr>
      <vt:lpstr>Literature survey</vt:lpstr>
      <vt:lpstr>Literature survey</vt:lpstr>
      <vt:lpstr>Literature survey</vt:lpstr>
      <vt:lpstr>Literature survey</vt:lpstr>
      <vt:lpstr>Literature survey</vt:lpstr>
      <vt:lpstr>Existing work</vt:lpstr>
      <vt:lpstr>Limitation of existing works</vt:lpstr>
      <vt:lpstr>Use-case diagram</vt:lpstr>
      <vt:lpstr>Activity diagram</vt:lpstr>
      <vt:lpstr>Sequence diagram</vt:lpstr>
      <vt:lpstr>Implementation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sachin singh</dc:creator>
  <cp:lastModifiedBy>. ..</cp:lastModifiedBy>
  <cp:revision>173</cp:revision>
  <dcterms:created xsi:type="dcterms:W3CDTF">2022-06-22T10:52:58Z</dcterms:created>
  <dcterms:modified xsi:type="dcterms:W3CDTF">2023-11-23T18:52:00Z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2023-11-23T18:19:24Z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bc400461-5f46-4917-a857-b2f3c4a4bbcc</vt:lpwstr>
  </property>
  <property fmtid="{D5CDD505-2E9C-101B-9397-08002B2CF9AE}" pid="8" name="MSIP_Label_defa4170-0d19-0005-0004-bc88714345d2_ActionId">
    <vt:lpwstr>98f6596d-fd0d-4130-8ee3-1521cd2e4065</vt:lpwstr>
  </property>
  <property fmtid="{D5CDD505-2E9C-101B-9397-08002B2CF9AE}" pid="9" name="MSIP_Label_defa4170-0d19-0005-0004-bc88714345d2_ContentBits">
    <vt:lpwstr>0</vt:lpwstr>
  </property>
</Properties>
</file>