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43"/>
  </p:notesMasterIdLst>
  <p:sldIdLst>
    <p:sldId id="273" r:id="rId5"/>
    <p:sldId id="288" r:id="rId6"/>
    <p:sldId id="290" r:id="rId7"/>
    <p:sldId id="289" r:id="rId8"/>
    <p:sldId id="322" r:id="rId9"/>
    <p:sldId id="291" r:id="rId10"/>
    <p:sldId id="294" r:id="rId11"/>
    <p:sldId id="295" r:id="rId12"/>
    <p:sldId id="313" r:id="rId13"/>
    <p:sldId id="323" r:id="rId14"/>
    <p:sldId id="298" r:id="rId15"/>
    <p:sldId id="296" r:id="rId16"/>
    <p:sldId id="324" r:id="rId17"/>
    <p:sldId id="325" r:id="rId18"/>
    <p:sldId id="326" r:id="rId19"/>
    <p:sldId id="327" r:id="rId20"/>
    <p:sldId id="328" r:id="rId21"/>
    <p:sldId id="329" r:id="rId22"/>
    <p:sldId id="330" r:id="rId23"/>
    <p:sldId id="331" r:id="rId24"/>
    <p:sldId id="332" r:id="rId25"/>
    <p:sldId id="301" r:id="rId26"/>
    <p:sldId id="302" r:id="rId27"/>
    <p:sldId id="303" r:id="rId28"/>
    <p:sldId id="308" r:id="rId29"/>
    <p:sldId id="309" r:id="rId30"/>
    <p:sldId id="310" r:id="rId31"/>
    <p:sldId id="333" r:id="rId32"/>
    <p:sldId id="311" r:id="rId33"/>
    <p:sldId id="317" r:id="rId34"/>
    <p:sldId id="336" r:id="rId35"/>
    <p:sldId id="337" r:id="rId36"/>
    <p:sldId id="338" r:id="rId37"/>
    <p:sldId id="339" r:id="rId38"/>
    <p:sldId id="334" r:id="rId39"/>
    <p:sldId id="304" r:id="rId40"/>
    <p:sldId id="335" r:id="rId41"/>
    <p:sldId id="30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619" autoAdjust="0"/>
  </p:normalViewPr>
  <p:slideViewPr>
    <p:cSldViewPr snapToGrid="0">
      <p:cViewPr varScale="1">
        <p:scale>
          <a:sx n="68" d="100"/>
          <a:sy n="68" d="100"/>
        </p:scale>
        <p:origin x="81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885705-D518-4E3C-9700-3953BF11451D}" type="doc">
      <dgm:prSet loTypeId="urn:microsoft.com/office/officeart/2005/8/layout/radial3" loCatId="cycle" qsTypeId="urn:microsoft.com/office/officeart/2005/8/quickstyle/3d5" qsCatId="3D" csTypeId="urn:microsoft.com/office/officeart/2005/8/colors/colorful1" csCatId="colorful" phldr="1"/>
      <dgm:spPr>
        <a:scene3d>
          <a:camera prst="orthographicFront" zoom="95000">
            <a:rot lat="0" lon="0" rev="0"/>
          </a:camera>
          <a:lightRig rig="contrasting" dir="t">
            <a:rot lat="0" lon="0" rev="7800000"/>
          </a:lightRig>
        </a:scene3d>
      </dgm:spPr>
      <dgm:t>
        <a:bodyPr/>
        <a:lstStyle/>
        <a:p>
          <a:endParaRPr lang="en-US"/>
        </a:p>
      </dgm:t>
    </dgm:pt>
    <dgm:pt modelId="{99340971-4DC0-4A92-B9FA-D7C8FED84872}">
      <dgm:prSet phldrT="[Text]"/>
      <dgm:spPr>
        <a:ln>
          <a:noFill/>
        </a:ln>
        <a:effectLst/>
        <a:scene3d>
          <a:camera prst="orthographicFront" zoom="95000">
            <a:rot lat="0" lon="0" rev="0"/>
          </a:camera>
          <a:lightRig rig="contrasting" dir="t">
            <a:rot lat="0" lon="0" rev="7800000"/>
          </a:lightRig>
        </a:scene3d>
        <a:sp3d>
          <a:bevelT w="139700" h="139700"/>
        </a:sp3d>
      </dgm:spPr>
      <dgm:t>
        <a:bodyPr/>
        <a:lstStyle/>
        <a:p>
          <a:r>
            <a:rPr lang="en-US" b="1" dirty="0"/>
            <a:t>Sleep monitoring</a:t>
          </a:r>
        </a:p>
      </dgm:t>
    </dgm:pt>
    <dgm:pt modelId="{58C20D6B-CB58-4037-AA00-9D552589F161}" type="parTrans" cxnId="{79AFC524-E518-487F-B7CD-0771AC5757A7}">
      <dgm:prSet/>
      <dgm:spPr/>
      <dgm:t>
        <a:bodyPr/>
        <a:lstStyle/>
        <a:p>
          <a:endParaRPr lang="en-US"/>
        </a:p>
      </dgm:t>
    </dgm:pt>
    <dgm:pt modelId="{31A17BFC-B433-4F7A-9CD7-10BDF2549780}" type="sibTrans" cxnId="{79AFC524-E518-487F-B7CD-0771AC5757A7}">
      <dgm:prSet/>
      <dgm:spPr/>
      <dgm:t>
        <a:bodyPr/>
        <a:lstStyle/>
        <a:p>
          <a:endParaRPr lang="en-US"/>
        </a:p>
      </dgm:t>
    </dgm:pt>
    <dgm:pt modelId="{B0EC2256-01C8-4566-ACC5-723308F5F5A6}">
      <dgm:prSet phldrT="[Text]"/>
      <dgm:spPr/>
      <dgm:t>
        <a:bodyPr/>
        <a:lstStyle/>
        <a:p>
          <a:r>
            <a:rPr lang="en-US" b="1" dirty="0"/>
            <a:t>Brain activity</a:t>
          </a:r>
        </a:p>
      </dgm:t>
    </dgm:pt>
    <dgm:pt modelId="{49BB10B7-72A0-4C30-832B-3392BEA4673A}" type="parTrans" cxnId="{427320A7-31E0-4B2C-BFF0-4BA5757BBD71}">
      <dgm:prSet/>
      <dgm:spPr/>
      <dgm:t>
        <a:bodyPr/>
        <a:lstStyle/>
        <a:p>
          <a:endParaRPr lang="en-US"/>
        </a:p>
      </dgm:t>
    </dgm:pt>
    <dgm:pt modelId="{DE73065D-4E7B-498D-8AA3-B39A17C563CC}" type="sibTrans" cxnId="{427320A7-31E0-4B2C-BFF0-4BA5757BBD71}">
      <dgm:prSet/>
      <dgm:spPr/>
      <dgm:t>
        <a:bodyPr/>
        <a:lstStyle/>
        <a:p>
          <a:endParaRPr lang="en-US"/>
        </a:p>
      </dgm:t>
    </dgm:pt>
    <dgm:pt modelId="{D18AAB9F-A0DC-44BA-9D9C-461B74C30D06}">
      <dgm:prSet phldrT="[Text]"/>
      <dgm:spPr/>
      <dgm:t>
        <a:bodyPr/>
        <a:lstStyle/>
        <a:p>
          <a:r>
            <a:rPr lang="en-US" b="1" dirty="0"/>
            <a:t>Bed Based</a:t>
          </a:r>
        </a:p>
      </dgm:t>
    </dgm:pt>
    <dgm:pt modelId="{FDF47C76-7825-4101-8E2C-9B1909B92104}" type="parTrans" cxnId="{7A65FEA4-EF63-48A8-A10C-AC923A8C502E}">
      <dgm:prSet/>
      <dgm:spPr/>
      <dgm:t>
        <a:bodyPr/>
        <a:lstStyle/>
        <a:p>
          <a:endParaRPr lang="en-US"/>
        </a:p>
      </dgm:t>
    </dgm:pt>
    <dgm:pt modelId="{1E41ABA5-F377-4F5A-8DB6-09F353A34E04}" type="sibTrans" cxnId="{7A65FEA4-EF63-48A8-A10C-AC923A8C502E}">
      <dgm:prSet/>
      <dgm:spPr/>
      <dgm:t>
        <a:bodyPr/>
        <a:lstStyle/>
        <a:p>
          <a:endParaRPr lang="en-US"/>
        </a:p>
      </dgm:t>
    </dgm:pt>
    <dgm:pt modelId="{BAA4A904-E7C0-4749-BCAB-50D1D9B37F4E}">
      <dgm:prSet phldrT="[Text]"/>
      <dgm:spPr/>
      <dgm:t>
        <a:bodyPr/>
        <a:lstStyle/>
        <a:p>
          <a:r>
            <a:rPr lang="en-US" b="1" dirty="0"/>
            <a:t>Movement based</a:t>
          </a:r>
        </a:p>
      </dgm:t>
    </dgm:pt>
    <dgm:pt modelId="{EF0625DB-D3C7-4E16-AC4E-5B3C599FAA48}" type="parTrans" cxnId="{4C9C6369-5DD6-4FD2-B00A-B71410F48092}">
      <dgm:prSet/>
      <dgm:spPr/>
      <dgm:t>
        <a:bodyPr/>
        <a:lstStyle/>
        <a:p>
          <a:endParaRPr lang="en-US"/>
        </a:p>
      </dgm:t>
    </dgm:pt>
    <dgm:pt modelId="{0F54BD70-E480-4FDE-8B2B-3ADBD1C22B09}" type="sibTrans" cxnId="{4C9C6369-5DD6-4FD2-B00A-B71410F48092}">
      <dgm:prSet/>
      <dgm:spPr/>
      <dgm:t>
        <a:bodyPr/>
        <a:lstStyle/>
        <a:p>
          <a:endParaRPr lang="en-US"/>
        </a:p>
      </dgm:t>
    </dgm:pt>
    <dgm:pt modelId="{0A585D54-F89D-47FE-8456-77BF82106EE7}">
      <dgm:prSet phldrT="[Text]"/>
      <dgm:spPr/>
      <dgm:t>
        <a:bodyPr/>
        <a:lstStyle/>
        <a:p>
          <a:r>
            <a:rPr lang="en-US" b="1" dirty="0"/>
            <a:t>Autonomic signals</a:t>
          </a:r>
        </a:p>
      </dgm:t>
    </dgm:pt>
    <dgm:pt modelId="{7D81B5F3-C15B-4EC1-96E0-5AB5E41A6546}" type="parTrans" cxnId="{C1645482-71B9-4AF0-92E9-8831E0AA9C03}">
      <dgm:prSet/>
      <dgm:spPr/>
      <dgm:t>
        <a:bodyPr/>
        <a:lstStyle/>
        <a:p>
          <a:endParaRPr lang="en-US"/>
        </a:p>
      </dgm:t>
    </dgm:pt>
    <dgm:pt modelId="{9972EFB6-F43C-42D5-B238-9722B9799C95}" type="sibTrans" cxnId="{C1645482-71B9-4AF0-92E9-8831E0AA9C03}">
      <dgm:prSet/>
      <dgm:spPr/>
      <dgm:t>
        <a:bodyPr/>
        <a:lstStyle/>
        <a:p>
          <a:endParaRPr lang="en-US"/>
        </a:p>
      </dgm:t>
    </dgm:pt>
    <dgm:pt modelId="{7C67DEE2-E807-4473-9207-C2E400FE9D9C}" type="pres">
      <dgm:prSet presAssocID="{77885705-D518-4E3C-9700-3953BF11451D}" presName="composite" presStyleCnt="0">
        <dgm:presLayoutVars>
          <dgm:chMax val="1"/>
          <dgm:dir/>
          <dgm:resizeHandles val="exact"/>
        </dgm:presLayoutVars>
      </dgm:prSet>
      <dgm:spPr/>
    </dgm:pt>
    <dgm:pt modelId="{094943E9-E8C7-4B62-8F0E-67AEC3E011D0}" type="pres">
      <dgm:prSet presAssocID="{77885705-D518-4E3C-9700-3953BF11451D}" presName="radial" presStyleCnt="0">
        <dgm:presLayoutVars>
          <dgm:animLvl val="ctr"/>
        </dgm:presLayoutVars>
      </dgm:prSet>
      <dgm:spPr/>
    </dgm:pt>
    <dgm:pt modelId="{FD32E088-8A3D-409C-B993-93EA6B115FD4}" type="pres">
      <dgm:prSet presAssocID="{99340971-4DC0-4A92-B9FA-D7C8FED84872}" presName="centerShape" presStyleLbl="vennNode1" presStyleIdx="0" presStyleCnt="5"/>
      <dgm:spPr/>
    </dgm:pt>
    <dgm:pt modelId="{344197AF-4553-4C9F-BEB7-ACFD357A3762}" type="pres">
      <dgm:prSet presAssocID="{B0EC2256-01C8-4566-ACC5-723308F5F5A6}" presName="node" presStyleLbl="vennNode1" presStyleIdx="1" presStyleCnt="5">
        <dgm:presLayoutVars>
          <dgm:bulletEnabled val="1"/>
        </dgm:presLayoutVars>
      </dgm:prSet>
      <dgm:spPr/>
    </dgm:pt>
    <dgm:pt modelId="{B3C3257E-2AF7-4FD7-AC3C-5CE133183E31}" type="pres">
      <dgm:prSet presAssocID="{D18AAB9F-A0DC-44BA-9D9C-461B74C30D06}" presName="node" presStyleLbl="vennNode1" presStyleIdx="2" presStyleCnt="5">
        <dgm:presLayoutVars>
          <dgm:bulletEnabled val="1"/>
        </dgm:presLayoutVars>
      </dgm:prSet>
      <dgm:spPr/>
    </dgm:pt>
    <dgm:pt modelId="{2290B185-ED94-449B-AD3C-C0B66813754F}" type="pres">
      <dgm:prSet presAssocID="{BAA4A904-E7C0-4749-BCAB-50D1D9B37F4E}" presName="node" presStyleLbl="vennNode1" presStyleIdx="3" presStyleCnt="5">
        <dgm:presLayoutVars>
          <dgm:bulletEnabled val="1"/>
        </dgm:presLayoutVars>
      </dgm:prSet>
      <dgm:spPr/>
    </dgm:pt>
    <dgm:pt modelId="{EE1CFBB8-40A8-46A9-AC50-4CCD65D0E69D}" type="pres">
      <dgm:prSet presAssocID="{0A585D54-F89D-47FE-8456-77BF82106EE7}" presName="node" presStyleLbl="vennNode1" presStyleIdx="4" presStyleCnt="5">
        <dgm:presLayoutVars>
          <dgm:bulletEnabled val="1"/>
        </dgm:presLayoutVars>
      </dgm:prSet>
      <dgm:spPr/>
    </dgm:pt>
  </dgm:ptLst>
  <dgm:cxnLst>
    <dgm:cxn modelId="{1A0FDD03-156F-4262-8286-F096BEF9E669}" type="presOf" srcId="{B0EC2256-01C8-4566-ACC5-723308F5F5A6}" destId="{344197AF-4553-4C9F-BEB7-ACFD357A3762}" srcOrd="0" destOrd="0" presId="urn:microsoft.com/office/officeart/2005/8/layout/radial3"/>
    <dgm:cxn modelId="{79AFC524-E518-487F-B7CD-0771AC5757A7}" srcId="{77885705-D518-4E3C-9700-3953BF11451D}" destId="{99340971-4DC0-4A92-B9FA-D7C8FED84872}" srcOrd="0" destOrd="0" parTransId="{58C20D6B-CB58-4037-AA00-9D552589F161}" sibTransId="{31A17BFC-B433-4F7A-9CD7-10BDF2549780}"/>
    <dgm:cxn modelId="{C77E0032-1505-432D-89A8-DC79152DF84A}" type="presOf" srcId="{77885705-D518-4E3C-9700-3953BF11451D}" destId="{7C67DEE2-E807-4473-9207-C2E400FE9D9C}" srcOrd="0" destOrd="0" presId="urn:microsoft.com/office/officeart/2005/8/layout/radial3"/>
    <dgm:cxn modelId="{4C9C6369-5DD6-4FD2-B00A-B71410F48092}" srcId="{99340971-4DC0-4A92-B9FA-D7C8FED84872}" destId="{BAA4A904-E7C0-4749-BCAB-50D1D9B37F4E}" srcOrd="2" destOrd="0" parTransId="{EF0625DB-D3C7-4E16-AC4E-5B3C599FAA48}" sibTransId="{0F54BD70-E480-4FDE-8B2B-3ADBD1C22B09}"/>
    <dgm:cxn modelId="{7A9D8549-B790-4846-B859-0C3481550257}" type="presOf" srcId="{0A585D54-F89D-47FE-8456-77BF82106EE7}" destId="{EE1CFBB8-40A8-46A9-AC50-4CCD65D0E69D}" srcOrd="0" destOrd="0" presId="urn:microsoft.com/office/officeart/2005/8/layout/radial3"/>
    <dgm:cxn modelId="{2123F17C-B1C8-46B4-9400-FB752A8FCB3D}" type="presOf" srcId="{99340971-4DC0-4A92-B9FA-D7C8FED84872}" destId="{FD32E088-8A3D-409C-B993-93EA6B115FD4}" srcOrd="0" destOrd="0" presId="urn:microsoft.com/office/officeart/2005/8/layout/radial3"/>
    <dgm:cxn modelId="{C1645482-71B9-4AF0-92E9-8831E0AA9C03}" srcId="{99340971-4DC0-4A92-B9FA-D7C8FED84872}" destId="{0A585D54-F89D-47FE-8456-77BF82106EE7}" srcOrd="3" destOrd="0" parTransId="{7D81B5F3-C15B-4EC1-96E0-5AB5E41A6546}" sibTransId="{9972EFB6-F43C-42D5-B238-9722B9799C95}"/>
    <dgm:cxn modelId="{2722E596-4952-41FD-A858-BAE0D066833E}" type="presOf" srcId="{BAA4A904-E7C0-4749-BCAB-50D1D9B37F4E}" destId="{2290B185-ED94-449B-AD3C-C0B66813754F}" srcOrd="0" destOrd="0" presId="urn:microsoft.com/office/officeart/2005/8/layout/radial3"/>
    <dgm:cxn modelId="{7A65FEA4-EF63-48A8-A10C-AC923A8C502E}" srcId="{99340971-4DC0-4A92-B9FA-D7C8FED84872}" destId="{D18AAB9F-A0DC-44BA-9D9C-461B74C30D06}" srcOrd="1" destOrd="0" parTransId="{FDF47C76-7825-4101-8E2C-9B1909B92104}" sibTransId="{1E41ABA5-F377-4F5A-8DB6-09F353A34E04}"/>
    <dgm:cxn modelId="{427320A7-31E0-4B2C-BFF0-4BA5757BBD71}" srcId="{99340971-4DC0-4A92-B9FA-D7C8FED84872}" destId="{B0EC2256-01C8-4566-ACC5-723308F5F5A6}" srcOrd="0" destOrd="0" parTransId="{49BB10B7-72A0-4C30-832B-3392BEA4673A}" sibTransId="{DE73065D-4E7B-498D-8AA3-B39A17C563CC}"/>
    <dgm:cxn modelId="{E33593A7-558A-42BF-9365-ED71DDAC7842}" type="presOf" srcId="{D18AAB9F-A0DC-44BA-9D9C-461B74C30D06}" destId="{B3C3257E-2AF7-4FD7-AC3C-5CE133183E31}" srcOrd="0" destOrd="0" presId="urn:microsoft.com/office/officeart/2005/8/layout/radial3"/>
    <dgm:cxn modelId="{33EF1039-A15A-43E3-9225-26622142B53A}" type="presParOf" srcId="{7C67DEE2-E807-4473-9207-C2E400FE9D9C}" destId="{094943E9-E8C7-4B62-8F0E-67AEC3E011D0}" srcOrd="0" destOrd="0" presId="urn:microsoft.com/office/officeart/2005/8/layout/radial3"/>
    <dgm:cxn modelId="{42872A9F-B54E-4D7E-B08D-12166A5EB73E}" type="presParOf" srcId="{094943E9-E8C7-4B62-8F0E-67AEC3E011D0}" destId="{FD32E088-8A3D-409C-B993-93EA6B115FD4}" srcOrd="0" destOrd="0" presId="urn:microsoft.com/office/officeart/2005/8/layout/radial3"/>
    <dgm:cxn modelId="{E6B73E62-C2C3-439D-8F20-6A21C2EBF22B}" type="presParOf" srcId="{094943E9-E8C7-4B62-8F0E-67AEC3E011D0}" destId="{344197AF-4553-4C9F-BEB7-ACFD357A3762}" srcOrd="1" destOrd="0" presId="urn:microsoft.com/office/officeart/2005/8/layout/radial3"/>
    <dgm:cxn modelId="{58C7EF1A-1513-4F8B-87CF-D94A9F59C49F}" type="presParOf" srcId="{094943E9-E8C7-4B62-8F0E-67AEC3E011D0}" destId="{B3C3257E-2AF7-4FD7-AC3C-5CE133183E31}" srcOrd="2" destOrd="0" presId="urn:microsoft.com/office/officeart/2005/8/layout/radial3"/>
    <dgm:cxn modelId="{04EA3D2B-CE63-4AED-8A4B-37F762193D5C}" type="presParOf" srcId="{094943E9-E8C7-4B62-8F0E-67AEC3E011D0}" destId="{2290B185-ED94-449B-AD3C-C0B66813754F}" srcOrd="3" destOrd="0" presId="urn:microsoft.com/office/officeart/2005/8/layout/radial3"/>
    <dgm:cxn modelId="{01A411B0-1C02-4098-A4B2-31A6387593FD}" type="presParOf" srcId="{094943E9-E8C7-4B62-8F0E-67AEC3E011D0}" destId="{EE1CFBB8-40A8-46A9-AC50-4CCD65D0E69D}" srcOrd="4"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32E088-8A3D-409C-B993-93EA6B115FD4}">
      <dsp:nvSpPr>
        <dsp:cNvPr id="0" name=""/>
        <dsp:cNvSpPr/>
      </dsp:nvSpPr>
      <dsp:spPr>
        <a:xfrm>
          <a:off x="2083070" y="937794"/>
          <a:ext cx="2336258" cy="2336258"/>
        </a:xfrm>
        <a:prstGeom prst="ellipse">
          <a:avLst/>
        </a:prstGeom>
        <a:solidFill>
          <a:schemeClr val="accent2">
            <a:alpha val="50000"/>
            <a:hueOff val="0"/>
            <a:satOff val="0"/>
            <a:lumOff val="0"/>
            <a:alphaOff val="0"/>
          </a:schemeClr>
        </a:solidFill>
        <a:ln>
          <a:noFill/>
        </a:ln>
        <a:effectLst/>
        <a:scene3d>
          <a:camera prst="orthographicFront" zoom="95000">
            <a:rot lat="0" lon="0" rev="0"/>
          </a:camera>
          <a:lightRig rig="contrasting" dir="t">
            <a:rot lat="0" lon="0" rev="7800000"/>
          </a:lightRig>
        </a:scene3d>
        <a:sp3d>
          <a:bevelT w="139700" h="139700"/>
        </a:sp3d>
      </dsp:spPr>
      <dsp:style>
        <a:lnRef idx="0">
          <a:scrgbClr r="0" g="0" b="0"/>
        </a:lnRef>
        <a:fillRef idx="1">
          <a:scrgbClr r="0" g="0" b="0"/>
        </a:fillRef>
        <a:effectRef idx="0">
          <a:scrgbClr r="0" g="0" b="0"/>
        </a:effectRef>
        <a:fontRef idx="minor">
          <a:schemeClr val="tx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b="1" kern="1200" dirty="0"/>
            <a:t>Sleep monitoring</a:t>
          </a:r>
        </a:p>
      </dsp:txBody>
      <dsp:txXfrm>
        <a:off x="2425207" y="1279931"/>
        <a:ext cx="1651984" cy="1651984"/>
      </dsp:txXfrm>
    </dsp:sp>
    <dsp:sp modelId="{344197AF-4553-4C9F-BEB7-ACFD357A3762}">
      <dsp:nvSpPr>
        <dsp:cNvPr id="0" name=""/>
        <dsp:cNvSpPr/>
      </dsp:nvSpPr>
      <dsp:spPr>
        <a:xfrm>
          <a:off x="2667135" y="417"/>
          <a:ext cx="1168129" cy="1168129"/>
        </a:xfrm>
        <a:prstGeom prst="ellipse">
          <a:avLst/>
        </a:prstGeom>
        <a:solidFill>
          <a:schemeClr val="accent3">
            <a:alpha val="50000"/>
            <a:hueOff val="0"/>
            <a:satOff val="0"/>
            <a:lumOff val="0"/>
            <a:alphaOff val="0"/>
          </a:schemeClr>
        </a:solidFill>
        <a:ln>
          <a:noFill/>
        </a:ln>
        <a:effectLst/>
        <a:scene3d>
          <a:camera prst="orthographicFront" zoom="95000">
            <a:rot lat="0" lon="0" rev="0"/>
          </a:camera>
          <a:lightRig rig="contrasting" dir="t">
            <a:rot lat="0" lon="0" rev="7800000"/>
          </a:lightRig>
        </a:scene3d>
        <a:sp3d extrusionH="381000" contourW="38100" prstMaterial="matte">
          <a:contourClr>
            <a:schemeClr val="lt1"/>
          </a:contourClr>
        </a:sp3d>
      </dsp:spPr>
      <dsp:style>
        <a:lnRef idx="0">
          <a:scrgbClr r="0" g="0" b="0"/>
        </a:lnRef>
        <a:fillRef idx="1">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1" kern="1200" dirty="0"/>
            <a:t>Brain activity</a:t>
          </a:r>
        </a:p>
      </dsp:txBody>
      <dsp:txXfrm>
        <a:off x="2838204" y="171486"/>
        <a:ext cx="825991" cy="825991"/>
      </dsp:txXfrm>
    </dsp:sp>
    <dsp:sp modelId="{B3C3257E-2AF7-4FD7-AC3C-5CE133183E31}">
      <dsp:nvSpPr>
        <dsp:cNvPr id="0" name=""/>
        <dsp:cNvSpPr/>
      </dsp:nvSpPr>
      <dsp:spPr>
        <a:xfrm>
          <a:off x="4188577" y="1521858"/>
          <a:ext cx="1168129" cy="1168129"/>
        </a:xfrm>
        <a:prstGeom prst="ellipse">
          <a:avLst/>
        </a:prstGeom>
        <a:solidFill>
          <a:schemeClr val="accent4">
            <a:alpha val="50000"/>
            <a:hueOff val="0"/>
            <a:satOff val="0"/>
            <a:lumOff val="0"/>
            <a:alphaOff val="0"/>
          </a:schemeClr>
        </a:solidFill>
        <a:ln>
          <a:noFill/>
        </a:ln>
        <a:effectLst/>
        <a:scene3d>
          <a:camera prst="orthographicFront" zoom="95000">
            <a:rot lat="0" lon="0" rev="0"/>
          </a:camera>
          <a:lightRig rig="contrasting" dir="t">
            <a:rot lat="0" lon="0" rev="7800000"/>
          </a:lightRig>
        </a:scene3d>
        <a:sp3d extrusionH="381000" contourW="38100" prstMaterial="matte">
          <a:contourClr>
            <a:schemeClr val="lt1"/>
          </a:contourClr>
        </a:sp3d>
      </dsp:spPr>
      <dsp:style>
        <a:lnRef idx="0">
          <a:scrgbClr r="0" g="0" b="0"/>
        </a:lnRef>
        <a:fillRef idx="1">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1" kern="1200" dirty="0"/>
            <a:t>Bed Based</a:t>
          </a:r>
        </a:p>
      </dsp:txBody>
      <dsp:txXfrm>
        <a:off x="4359646" y="1692927"/>
        <a:ext cx="825991" cy="825991"/>
      </dsp:txXfrm>
    </dsp:sp>
    <dsp:sp modelId="{2290B185-ED94-449B-AD3C-C0B66813754F}">
      <dsp:nvSpPr>
        <dsp:cNvPr id="0" name=""/>
        <dsp:cNvSpPr/>
      </dsp:nvSpPr>
      <dsp:spPr>
        <a:xfrm>
          <a:off x="2667135" y="3043300"/>
          <a:ext cx="1168129" cy="1168129"/>
        </a:xfrm>
        <a:prstGeom prst="ellipse">
          <a:avLst/>
        </a:prstGeom>
        <a:solidFill>
          <a:schemeClr val="accent5">
            <a:alpha val="50000"/>
            <a:hueOff val="0"/>
            <a:satOff val="0"/>
            <a:lumOff val="0"/>
            <a:alphaOff val="0"/>
          </a:schemeClr>
        </a:solidFill>
        <a:ln>
          <a:noFill/>
        </a:ln>
        <a:effectLst/>
        <a:scene3d>
          <a:camera prst="orthographicFront" zoom="95000">
            <a:rot lat="0" lon="0" rev="0"/>
          </a:camera>
          <a:lightRig rig="contrasting" dir="t">
            <a:rot lat="0" lon="0" rev="7800000"/>
          </a:lightRig>
        </a:scene3d>
        <a:sp3d extrusionH="381000" contourW="38100" prstMaterial="matte">
          <a:contourClr>
            <a:schemeClr val="lt1"/>
          </a:contourClr>
        </a:sp3d>
      </dsp:spPr>
      <dsp:style>
        <a:lnRef idx="0">
          <a:scrgbClr r="0" g="0" b="0"/>
        </a:lnRef>
        <a:fillRef idx="1">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1" kern="1200" dirty="0"/>
            <a:t>Movement based</a:t>
          </a:r>
        </a:p>
      </dsp:txBody>
      <dsp:txXfrm>
        <a:off x="2838204" y="3214369"/>
        <a:ext cx="825991" cy="825991"/>
      </dsp:txXfrm>
    </dsp:sp>
    <dsp:sp modelId="{EE1CFBB8-40A8-46A9-AC50-4CCD65D0E69D}">
      <dsp:nvSpPr>
        <dsp:cNvPr id="0" name=""/>
        <dsp:cNvSpPr/>
      </dsp:nvSpPr>
      <dsp:spPr>
        <a:xfrm>
          <a:off x="1145693" y="1521858"/>
          <a:ext cx="1168129" cy="1168129"/>
        </a:xfrm>
        <a:prstGeom prst="ellipse">
          <a:avLst/>
        </a:prstGeom>
        <a:solidFill>
          <a:schemeClr val="accent6">
            <a:alpha val="50000"/>
            <a:hueOff val="0"/>
            <a:satOff val="0"/>
            <a:lumOff val="0"/>
            <a:alphaOff val="0"/>
          </a:schemeClr>
        </a:solidFill>
        <a:ln>
          <a:noFill/>
        </a:ln>
        <a:effectLst/>
        <a:scene3d>
          <a:camera prst="orthographicFront" zoom="95000">
            <a:rot lat="0" lon="0" rev="0"/>
          </a:camera>
          <a:lightRig rig="contrasting" dir="t">
            <a:rot lat="0" lon="0" rev="7800000"/>
          </a:lightRig>
        </a:scene3d>
        <a:sp3d extrusionH="381000" contourW="38100" prstMaterial="matte">
          <a:contourClr>
            <a:schemeClr val="lt1"/>
          </a:contourClr>
        </a:sp3d>
      </dsp:spPr>
      <dsp:style>
        <a:lnRef idx="0">
          <a:scrgbClr r="0" g="0" b="0"/>
        </a:lnRef>
        <a:fillRef idx="1">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1" kern="1200" dirty="0"/>
            <a:t>Autonomic signals</a:t>
          </a:r>
        </a:p>
      </dsp:txBody>
      <dsp:txXfrm>
        <a:off x="1316762" y="1692927"/>
        <a:ext cx="825991" cy="825991"/>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B7DE13-216C-4C57-A143-EC5259F7DDFD}" type="datetimeFigureOut">
              <a:rPr lang="en-US" smtClean="0"/>
              <a:t>11/21/2023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C26865-AC36-4644-8163-C6571901E4A9}" type="slidenum">
              <a:rPr lang="en-US" smtClean="0"/>
              <a:t>‹#›</a:t>
            </a:fld>
            <a:endParaRPr lang="en-US"/>
          </a:p>
        </p:txBody>
      </p:sp>
    </p:spTree>
    <p:extLst>
      <p:ext uri="{BB962C8B-B14F-4D97-AF65-F5344CB8AC3E}">
        <p14:creationId xmlns:p14="http://schemas.microsoft.com/office/powerpoint/2010/main" val="4284831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3FF7D347-B6EC-4E64-A65C-1F7463E95830}" type="datetime1">
              <a:rPr lang="en-US" smtClean="0"/>
              <a:t>11/21/2023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958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EC6335FE-6671-4367-8551-79BC0350F65F}" type="datetime1">
              <a:rPr lang="en-US" smtClean="0"/>
              <a:t>11/21/2023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90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CB125A60-06FE-4444-A734-191AD2404C38}" type="datetime1">
              <a:rPr lang="en-US" smtClean="0"/>
              <a:t>11/21/2023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122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11788F-52F4-4CAE-8C73-1A3D7991F887}" type="datetime1">
              <a:rPr lang="en-US" smtClean="0"/>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78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AF635C-2CC7-423B-9CD9-05358415496B}" type="datetime1">
              <a:rPr lang="en-US" smtClean="0"/>
              <a:t>11/21/2023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755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4128C0-EF08-4D88-873F-58FF5B2D8CEF}" type="datetime1">
              <a:rPr lang="en-US" smtClean="0"/>
              <a:t>11/21/2023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46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7146BA-F469-451C-90A3-31698DF438DB}" type="datetime1">
              <a:rPr lang="en-US" smtClean="0"/>
              <a:t>11/21/2023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59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A1F07C74-FA4A-4502-A153-A9DC88B733B2}" type="datetime1">
              <a:rPr lang="en-US" smtClean="0"/>
              <a:t>11/21/2023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098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E92A2C-2EF5-4199-8AEE-71BA5A90DDA0}" type="datetime1">
              <a:rPr lang="en-US" smtClean="0"/>
              <a:t>11/21/2023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905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09E98DED-5D5F-49CB-9FB9-66EBD8AF506F}" type="datetime1">
              <a:rPr lang="en-US" smtClean="0"/>
              <a:t>11/21/2023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082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hyperlink" Target="https://colab.research.google.com/drive/1ASp8yV3zpagfjuPe5pTvYBAhFbYu-djX"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s://patents.google.com/?inventor=Kody+Lee+Karschnik" TargetMode="External"/><Relationship Id="rId13" Type="http://schemas.openxmlformats.org/officeDocument/2006/relationships/image" Target="../media/image2.png"/><Relationship Id="rId3" Type="http://schemas.openxmlformats.org/officeDocument/2006/relationships/hyperlink" Target="https://doi.org/10.1007/s00779-012-0623-1" TargetMode="External"/><Relationship Id="rId7" Type="http://schemas.openxmlformats.org/officeDocument/2006/relationships/hyperlink" Target="https://patents.google.com/?inventor=Tara+Youngblood" TargetMode="External"/><Relationship Id="rId12" Type="http://schemas.openxmlformats.org/officeDocument/2006/relationships/hyperlink" Target="https://ieeexplore.ieee.org/stamp/stamp.jsp?tp=&amp;arnumber=5290162&amp;tag=1" TargetMode="External"/><Relationship Id="rId2" Type="http://schemas.openxmlformats.org/officeDocument/2006/relationships/hyperlink" Target="https://doi.org/10.1177/0308022616688017" TargetMode="External"/><Relationship Id="rId1" Type="http://schemas.openxmlformats.org/officeDocument/2006/relationships/slideLayout" Target="../slideLayouts/slideLayout2.xml"/><Relationship Id="rId6" Type="http://schemas.openxmlformats.org/officeDocument/2006/relationships/hyperlink" Target="https://patents.google.com/?inventor=Todd+Youngblood" TargetMode="External"/><Relationship Id="rId11" Type="http://schemas.openxmlformats.org/officeDocument/2006/relationships/hyperlink" Target="https://patents.google.com/?inventor=Saurabh+Chhaparwal" TargetMode="External"/><Relationship Id="rId5" Type="http://schemas.openxmlformats.org/officeDocument/2006/relationships/hyperlink" Target="https://patents.google.com/?inventor=Ryan+Cameron+DENOMME" TargetMode="External"/><Relationship Id="rId10" Type="http://schemas.openxmlformats.org/officeDocument/2006/relationships/hyperlink" Target="https://patents.google.com/?inventor=Wade+Daniel+Palashewski" TargetMode="External"/><Relationship Id="rId4" Type="http://schemas.openxmlformats.org/officeDocument/2006/relationships/hyperlink" Target="https://patents.google.com/?inventor=Ronald+Stuart+BENSON" TargetMode="External"/><Relationship Id="rId9" Type="http://schemas.openxmlformats.org/officeDocument/2006/relationships/hyperlink" Target="https://patents.google.com/patent/US20210289947A1/en?oq=US20210289947A1"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s://forms.gle/pmdy45LKJJ6htHd19" TargetMode="External"/><Relationship Id="rId3" Type="http://schemas.openxmlformats.org/officeDocument/2006/relationships/hyperlink" Target="https://ieeexplore.ieee.org/stamp/stamp.jsp?tp=&amp;arnumber=8309286" TargetMode="External"/><Relationship Id="rId7" Type="http://schemas.openxmlformats.org/officeDocument/2006/relationships/hyperlink" Target="https://doi.org/10.1145/3546720" TargetMode="External"/><Relationship Id="rId2" Type="http://schemas.openxmlformats.org/officeDocument/2006/relationships/hyperlink" Target="https://ieeexplore.ieee.org/stamp/stamp.jsp?tp=&amp;arnumber=4663856" TargetMode="External"/><Relationship Id="rId1" Type="http://schemas.openxmlformats.org/officeDocument/2006/relationships/slideLayout" Target="../slideLayouts/slideLayout2.xml"/><Relationship Id="rId6" Type="http://schemas.openxmlformats.org/officeDocument/2006/relationships/hyperlink" Target="https://doi.org/10.3390/sports11010014" TargetMode="External"/><Relationship Id="rId5" Type="http://schemas.openxmlformats.org/officeDocument/2006/relationships/hyperlink" Target="https://doi.org/10.1145/3010915.3010988" TargetMode="External"/><Relationship Id="rId10" Type="http://schemas.openxmlformats.org/officeDocument/2006/relationships/image" Target="../media/image2.png"/><Relationship Id="rId4" Type="http://schemas.openxmlformats.org/officeDocument/2006/relationships/hyperlink" Target="https://citeseerx.ist.psu.edu/document?repid=rep1&amp;type=pdf&amp;doi=7bb91d3bbf05f30ba1dcaa7d4ebf9ffb0c7042f9" TargetMode="External"/><Relationship Id="rId9" Type="http://schemas.openxmlformats.org/officeDocument/2006/relationships/hyperlink" Target="https://docs.google.com/spreadsheets/d/1U6WLk7Ne0LV79moamtNjVPHlrR2nn_6hfSQIf1csSro/edit?usp=sharing"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sp>
        <p:nvSpPr>
          <p:cNvPr id="40" name="Rectangle 3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 name="Rectangle 4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 name="Group 1">
            <a:extLst>
              <a:ext uri="{FF2B5EF4-FFF2-40B4-BE49-F238E27FC236}">
                <a16:creationId xmlns:a16="http://schemas.microsoft.com/office/drawing/2014/main" id="{6BD6DDE5-EB8E-4D6B-B50B-8E480C92B884}"/>
              </a:ext>
            </a:extLst>
          </p:cNvPr>
          <p:cNvGrpSpPr/>
          <p:nvPr/>
        </p:nvGrpSpPr>
        <p:grpSpPr>
          <a:xfrm>
            <a:off x="4892" y="5226803"/>
            <a:ext cx="7942569" cy="1526296"/>
            <a:chOff x="4893" y="5237462"/>
            <a:chExt cx="7779746" cy="1526296"/>
          </a:xfrm>
        </p:grpSpPr>
        <p:grpSp>
          <p:nvGrpSpPr>
            <p:cNvPr id="10" name="Group 9">
              <a:extLst>
                <a:ext uri="{FF2B5EF4-FFF2-40B4-BE49-F238E27FC236}">
                  <a16:creationId xmlns:a16="http://schemas.microsoft.com/office/drawing/2014/main" id="{CAB38F69-3D36-4466-9776-8B6F290FF6A8}"/>
                </a:ext>
              </a:extLst>
            </p:cNvPr>
            <p:cNvGrpSpPr/>
            <p:nvPr/>
          </p:nvGrpSpPr>
          <p:grpSpPr>
            <a:xfrm>
              <a:off x="4893" y="5475421"/>
              <a:ext cx="7779746" cy="1288337"/>
              <a:chOff x="-1212256" y="5323184"/>
              <a:chExt cx="7779746" cy="1288337"/>
            </a:xfrm>
          </p:grpSpPr>
          <p:sp>
            <p:nvSpPr>
              <p:cNvPr id="13" name="TextBox 12">
                <a:extLst>
                  <a:ext uri="{FF2B5EF4-FFF2-40B4-BE49-F238E27FC236}">
                    <a16:creationId xmlns:a16="http://schemas.microsoft.com/office/drawing/2014/main" id="{F27A9876-D9F7-45A3-B028-20A16538BC30}"/>
                  </a:ext>
                </a:extLst>
              </p:cNvPr>
              <p:cNvSpPr txBox="1"/>
              <p:nvPr/>
            </p:nvSpPr>
            <p:spPr>
              <a:xfrm>
                <a:off x="1011" y="5918279"/>
                <a:ext cx="2429532" cy="646331"/>
              </a:xfrm>
              <a:prstGeom prst="rect">
                <a:avLst/>
              </a:prstGeom>
              <a:noFill/>
            </p:spPr>
            <p:txBody>
              <a:bodyPr wrap="square" rtlCol="0">
                <a:spAutoFit/>
              </a:bodyPr>
              <a:lstStyle/>
              <a:p>
                <a:r>
                  <a:rPr lang="en-US" dirty="0"/>
                  <a:t>PRIYANKA KUMARI</a:t>
                </a:r>
              </a:p>
              <a:p>
                <a:r>
                  <a:rPr lang="en-US" dirty="0"/>
                  <a:t>   20BTRCO072</a:t>
                </a:r>
              </a:p>
            </p:txBody>
          </p:sp>
          <p:sp>
            <p:nvSpPr>
              <p:cNvPr id="16" name="TextBox 15">
                <a:extLst>
                  <a:ext uri="{FF2B5EF4-FFF2-40B4-BE49-F238E27FC236}">
                    <a16:creationId xmlns:a16="http://schemas.microsoft.com/office/drawing/2014/main" id="{53408D7C-69B7-40F7-B892-084A8A7A4842}"/>
                  </a:ext>
                </a:extLst>
              </p:cNvPr>
              <p:cNvSpPr txBox="1"/>
              <p:nvPr/>
            </p:nvSpPr>
            <p:spPr>
              <a:xfrm>
                <a:off x="2838755" y="5965190"/>
                <a:ext cx="2429532" cy="646331"/>
              </a:xfrm>
              <a:prstGeom prst="rect">
                <a:avLst/>
              </a:prstGeom>
              <a:noFill/>
            </p:spPr>
            <p:txBody>
              <a:bodyPr wrap="square" rtlCol="0">
                <a:spAutoFit/>
              </a:bodyPr>
              <a:lstStyle/>
              <a:p>
                <a:r>
                  <a:rPr lang="en-US" dirty="0"/>
                  <a:t>PREETI KURMI</a:t>
                </a:r>
              </a:p>
              <a:p>
                <a:r>
                  <a:rPr lang="en-US" dirty="0"/>
                  <a:t> 20BTRCO071</a:t>
                </a:r>
              </a:p>
            </p:txBody>
          </p:sp>
          <p:sp>
            <p:nvSpPr>
              <p:cNvPr id="17" name="TextBox 16">
                <a:extLst>
                  <a:ext uri="{FF2B5EF4-FFF2-40B4-BE49-F238E27FC236}">
                    <a16:creationId xmlns:a16="http://schemas.microsoft.com/office/drawing/2014/main" id="{1AEB9231-1FC9-4A92-A021-198B2265B446}"/>
                  </a:ext>
                </a:extLst>
              </p:cNvPr>
              <p:cNvSpPr txBox="1"/>
              <p:nvPr/>
            </p:nvSpPr>
            <p:spPr>
              <a:xfrm>
                <a:off x="-1212256" y="5366601"/>
                <a:ext cx="2429532" cy="646331"/>
              </a:xfrm>
              <a:prstGeom prst="rect">
                <a:avLst/>
              </a:prstGeom>
              <a:noFill/>
            </p:spPr>
            <p:txBody>
              <a:bodyPr wrap="square" rtlCol="0">
                <a:spAutoFit/>
              </a:bodyPr>
              <a:lstStyle/>
              <a:p>
                <a:r>
                  <a:rPr lang="en-US" dirty="0"/>
                  <a:t>SACHIN SINGH</a:t>
                </a:r>
              </a:p>
              <a:p>
                <a:r>
                  <a:rPr lang="en-US" dirty="0"/>
                  <a:t> 20BTRCS170</a:t>
                </a:r>
              </a:p>
            </p:txBody>
          </p:sp>
          <p:sp>
            <p:nvSpPr>
              <p:cNvPr id="18" name="TextBox 17">
                <a:extLst>
                  <a:ext uri="{FF2B5EF4-FFF2-40B4-BE49-F238E27FC236}">
                    <a16:creationId xmlns:a16="http://schemas.microsoft.com/office/drawing/2014/main" id="{63B3E1D0-9C11-4752-B48F-E375A979D080}"/>
                  </a:ext>
                </a:extLst>
              </p:cNvPr>
              <p:cNvSpPr txBox="1"/>
              <p:nvPr/>
            </p:nvSpPr>
            <p:spPr>
              <a:xfrm>
                <a:off x="1385550" y="5323184"/>
                <a:ext cx="2429532" cy="646331"/>
              </a:xfrm>
              <a:prstGeom prst="rect">
                <a:avLst/>
              </a:prstGeom>
              <a:noFill/>
            </p:spPr>
            <p:txBody>
              <a:bodyPr wrap="square" rtlCol="0">
                <a:spAutoFit/>
              </a:bodyPr>
              <a:lstStyle/>
              <a:p>
                <a:r>
                  <a:rPr lang="en-US" dirty="0"/>
                  <a:t>AAYUSHMA THAPA</a:t>
                </a:r>
              </a:p>
              <a:p>
                <a:r>
                  <a:rPr lang="en-US" dirty="0"/>
                  <a:t>    20BTRSE072</a:t>
                </a:r>
              </a:p>
            </p:txBody>
          </p:sp>
          <p:sp>
            <p:nvSpPr>
              <p:cNvPr id="19" name="TextBox 18">
                <a:extLst>
                  <a:ext uri="{FF2B5EF4-FFF2-40B4-BE49-F238E27FC236}">
                    <a16:creationId xmlns:a16="http://schemas.microsoft.com/office/drawing/2014/main" id="{BCE2ACB6-FDD6-4D41-BCE1-D3189DB7F8B9}"/>
                  </a:ext>
                </a:extLst>
              </p:cNvPr>
              <p:cNvSpPr txBox="1"/>
              <p:nvPr/>
            </p:nvSpPr>
            <p:spPr>
              <a:xfrm>
                <a:off x="4137958" y="5347183"/>
                <a:ext cx="2429532" cy="646331"/>
              </a:xfrm>
              <a:prstGeom prst="rect">
                <a:avLst/>
              </a:prstGeom>
              <a:noFill/>
            </p:spPr>
            <p:txBody>
              <a:bodyPr wrap="square" rtlCol="0">
                <a:spAutoFit/>
              </a:bodyPr>
              <a:lstStyle/>
              <a:p>
                <a:r>
                  <a:rPr lang="en-US" dirty="0"/>
                  <a:t>MANISH YADAV</a:t>
                </a:r>
              </a:p>
              <a:p>
                <a:r>
                  <a:rPr lang="en-US" dirty="0"/>
                  <a:t> 20BTRSE037</a:t>
                </a:r>
              </a:p>
            </p:txBody>
          </p:sp>
        </p:grpSp>
        <p:sp>
          <p:nvSpPr>
            <p:cNvPr id="11" name="TextBox 10">
              <a:extLst>
                <a:ext uri="{FF2B5EF4-FFF2-40B4-BE49-F238E27FC236}">
                  <a16:creationId xmlns:a16="http://schemas.microsoft.com/office/drawing/2014/main" id="{D57AA999-EDEF-4BF8-8312-09F4BDE5389D}"/>
                </a:ext>
              </a:extLst>
            </p:cNvPr>
            <p:cNvSpPr txBox="1"/>
            <p:nvPr/>
          </p:nvSpPr>
          <p:spPr>
            <a:xfrm>
              <a:off x="18246" y="5237462"/>
              <a:ext cx="1894960" cy="369332"/>
            </a:xfrm>
            <a:prstGeom prst="rect">
              <a:avLst/>
            </a:prstGeom>
            <a:noFill/>
          </p:spPr>
          <p:txBody>
            <a:bodyPr wrap="square" rtlCol="0">
              <a:spAutoFit/>
            </a:bodyPr>
            <a:lstStyle/>
            <a:p>
              <a:r>
                <a:rPr lang="en-US" b="1" dirty="0"/>
                <a:t>Submitted by : </a:t>
              </a:r>
            </a:p>
          </p:txBody>
        </p:sp>
      </p:grpSp>
      <p:sp>
        <p:nvSpPr>
          <p:cNvPr id="28" name="TextBox 27">
            <a:extLst>
              <a:ext uri="{FF2B5EF4-FFF2-40B4-BE49-F238E27FC236}">
                <a16:creationId xmlns:a16="http://schemas.microsoft.com/office/drawing/2014/main" id="{9B703F10-69C7-4C89-A915-035989D95E4B}"/>
              </a:ext>
            </a:extLst>
          </p:cNvPr>
          <p:cNvSpPr txBox="1"/>
          <p:nvPr/>
        </p:nvSpPr>
        <p:spPr>
          <a:xfrm>
            <a:off x="8551087" y="5464762"/>
            <a:ext cx="6119446" cy="774571"/>
          </a:xfrm>
          <a:prstGeom prst="rect">
            <a:avLst/>
          </a:prstGeom>
          <a:noFill/>
        </p:spPr>
        <p:txBody>
          <a:bodyPr wrap="square">
            <a:spAutoFit/>
          </a:bodyPr>
          <a:lstStyle/>
          <a:p>
            <a:pPr marL="0" lvl="0" indent="0" algn="l" rtl="0">
              <a:spcBef>
                <a:spcPts val="1000"/>
              </a:spcBef>
              <a:spcAft>
                <a:spcPts val="0"/>
              </a:spcAft>
              <a:buSzPct val="100000"/>
              <a:buNone/>
            </a:pPr>
            <a:r>
              <a:rPr lang="en-US" b="1" dirty="0"/>
              <a:t>Under the guidance of </a:t>
            </a:r>
          </a:p>
          <a:p>
            <a:pPr marL="0" lvl="0" indent="0" algn="l" rtl="0">
              <a:spcBef>
                <a:spcPts val="1000"/>
              </a:spcBef>
              <a:spcAft>
                <a:spcPts val="0"/>
              </a:spcAft>
              <a:buSzPct val="100000"/>
              <a:buNone/>
            </a:pPr>
            <a:r>
              <a:rPr lang="en-US" dirty="0"/>
              <a:t>Mr. Santhosh S</a:t>
            </a:r>
          </a:p>
        </p:txBody>
      </p:sp>
      <p:pic>
        <p:nvPicPr>
          <p:cNvPr id="20" name="Google Shape;170;p18">
            <a:extLst>
              <a:ext uri="{FF2B5EF4-FFF2-40B4-BE49-F238E27FC236}">
                <a16:creationId xmlns:a16="http://schemas.microsoft.com/office/drawing/2014/main" id="{4D4ABC0C-0508-4721-A1E4-11AB625FBA89}"/>
              </a:ext>
            </a:extLst>
          </p:cNvPr>
          <p:cNvPicPr preferRelativeResize="0"/>
          <p:nvPr/>
        </p:nvPicPr>
        <p:blipFill rotWithShape="1">
          <a:blip r:embed="rId3">
            <a:alphaModFix/>
          </a:blip>
          <a:srcRect/>
          <a:stretch/>
        </p:blipFill>
        <p:spPr>
          <a:xfrm>
            <a:off x="8119870" y="0"/>
            <a:ext cx="3618827" cy="686820"/>
          </a:xfrm>
          <a:prstGeom prst="rect">
            <a:avLst/>
          </a:prstGeom>
          <a:noFill/>
          <a:ln>
            <a:noFill/>
          </a:ln>
        </p:spPr>
      </p:pic>
      <p:sp>
        <p:nvSpPr>
          <p:cNvPr id="22" name="Google Shape;173;p18">
            <a:extLst>
              <a:ext uri="{FF2B5EF4-FFF2-40B4-BE49-F238E27FC236}">
                <a16:creationId xmlns:a16="http://schemas.microsoft.com/office/drawing/2014/main" id="{F3B242D2-FF5F-45D8-9870-414433CD5B74}"/>
              </a:ext>
            </a:extLst>
          </p:cNvPr>
          <p:cNvSpPr txBox="1"/>
          <p:nvPr/>
        </p:nvSpPr>
        <p:spPr>
          <a:xfrm>
            <a:off x="8119870" y="748022"/>
            <a:ext cx="3618827"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bg2">
                    <a:lumMod val="10000"/>
                  </a:schemeClr>
                </a:solidFill>
                <a:latin typeface="Century Gothic"/>
                <a:ea typeface="Century Gothic"/>
                <a:cs typeface="Century Gothic"/>
                <a:sym typeface="Century Gothic"/>
              </a:rPr>
              <a:t>Fundamentals of Innovation and Venture Development in Entrepreneurship</a:t>
            </a:r>
            <a:endParaRPr dirty="0">
              <a:solidFill>
                <a:schemeClr val="bg2">
                  <a:lumMod val="10000"/>
                </a:schemeClr>
              </a:solidFill>
            </a:endParaRPr>
          </a:p>
          <a:p>
            <a:pPr marL="0" marR="0" lvl="0" indent="0" algn="r" rtl="0">
              <a:spcBef>
                <a:spcPts val="0"/>
              </a:spcBef>
              <a:spcAft>
                <a:spcPts val="0"/>
              </a:spcAft>
              <a:buNone/>
            </a:pPr>
            <a:r>
              <a:rPr lang="en-US" sz="1800" b="1" dirty="0">
                <a:solidFill>
                  <a:schemeClr val="bg2">
                    <a:lumMod val="10000"/>
                  </a:schemeClr>
                </a:solidFill>
                <a:latin typeface="Century Gothic"/>
                <a:ea typeface="Century Gothic"/>
                <a:cs typeface="Century Gothic"/>
                <a:sym typeface="Century Gothic"/>
              </a:rPr>
              <a:t>(21PC3ED58)</a:t>
            </a:r>
            <a:endParaRPr sz="1800" dirty="0">
              <a:solidFill>
                <a:schemeClr val="bg2">
                  <a:lumMod val="10000"/>
                </a:schemeClr>
              </a:solidFill>
              <a:latin typeface="Century Gothic"/>
              <a:ea typeface="Century Gothic"/>
              <a:cs typeface="Century Gothic"/>
              <a:sym typeface="Century Gothic"/>
            </a:endParaRPr>
          </a:p>
        </p:txBody>
      </p:sp>
      <p:sp>
        <p:nvSpPr>
          <p:cNvPr id="23" name="Google Shape;174;p18">
            <a:extLst>
              <a:ext uri="{FF2B5EF4-FFF2-40B4-BE49-F238E27FC236}">
                <a16:creationId xmlns:a16="http://schemas.microsoft.com/office/drawing/2014/main" id="{2304F6D9-237C-45E1-83E0-95BC059A5326}"/>
              </a:ext>
            </a:extLst>
          </p:cNvPr>
          <p:cNvSpPr txBox="1"/>
          <p:nvPr/>
        </p:nvSpPr>
        <p:spPr>
          <a:xfrm>
            <a:off x="8119870" y="2386176"/>
            <a:ext cx="3618827" cy="255450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dirty="0">
                <a:solidFill>
                  <a:schemeClr val="tx1">
                    <a:lumMod val="85000"/>
                    <a:lumOff val="15000"/>
                  </a:schemeClr>
                </a:solidFill>
                <a:latin typeface="Century Gothic"/>
                <a:ea typeface="Century Gothic"/>
                <a:cs typeface="Century Gothic"/>
                <a:sym typeface="Century Gothic"/>
              </a:rPr>
              <a:t>BACHELOR OF TECHNOLOGY </a:t>
            </a:r>
            <a:endParaRPr sz="1600" dirty="0">
              <a:solidFill>
                <a:schemeClr val="tx1">
                  <a:lumMod val="85000"/>
                  <a:lumOff val="15000"/>
                </a:schemeClr>
              </a:solidFill>
              <a:latin typeface="Century Gothic"/>
              <a:ea typeface="Century Gothic"/>
              <a:cs typeface="Century Gothic"/>
              <a:sym typeface="Century Gothic"/>
            </a:endParaRPr>
          </a:p>
          <a:p>
            <a:pPr marL="0" marR="0" lvl="0" indent="0" algn="ctr" rtl="0">
              <a:spcBef>
                <a:spcPts val="0"/>
              </a:spcBef>
              <a:spcAft>
                <a:spcPts val="0"/>
              </a:spcAft>
              <a:buNone/>
            </a:pPr>
            <a:r>
              <a:rPr lang="en-US" sz="1600" dirty="0">
                <a:solidFill>
                  <a:schemeClr val="tx1">
                    <a:lumMod val="85000"/>
                    <a:lumOff val="15000"/>
                  </a:schemeClr>
                </a:solidFill>
                <a:latin typeface="Century Gothic"/>
                <a:ea typeface="Century Gothic"/>
                <a:cs typeface="Century Gothic"/>
                <a:sym typeface="Century Gothic"/>
              </a:rPr>
              <a:t>	IN	</a:t>
            </a:r>
            <a:endParaRPr sz="1600" dirty="0">
              <a:solidFill>
                <a:schemeClr val="tx1">
                  <a:lumMod val="85000"/>
                  <a:lumOff val="15000"/>
                </a:schemeClr>
              </a:solidFill>
              <a:latin typeface="Century Gothic"/>
              <a:ea typeface="Century Gothic"/>
              <a:cs typeface="Century Gothic"/>
              <a:sym typeface="Century Gothic"/>
            </a:endParaRPr>
          </a:p>
          <a:p>
            <a:pPr marL="0" marR="0" lvl="0" indent="0" algn="ctr" rtl="0">
              <a:spcBef>
                <a:spcPts val="0"/>
              </a:spcBef>
              <a:spcAft>
                <a:spcPts val="0"/>
              </a:spcAft>
              <a:buNone/>
            </a:pPr>
            <a:r>
              <a:rPr lang="en-US" sz="1600" dirty="0">
                <a:solidFill>
                  <a:schemeClr val="tx1">
                    <a:lumMod val="85000"/>
                    <a:lumOff val="15000"/>
                  </a:schemeClr>
                </a:solidFill>
                <a:latin typeface="Century Gothic"/>
                <a:ea typeface="Century Gothic"/>
                <a:cs typeface="Century Gothic"/>
                <a:sym typeface="Century Gothic"/>
              </a:rPr>
              <a:t>COMPUTER ENGINEERING</a:t>
            </a:r>
            <a:endParaRPr sz="1600" dirty="0">
              <a:solidFill>
                <a:schemeClr val="tx1">
                  <a:lumMod val="85000"/>
                  <a:lumOff val="15000"/>
                </a:schemeClr>
              </a:solidFill>
              <a:latin typeface="Century Gothic"/>
              <a:ea typeface="Century Gothic"/>
              <a:cs typeface="Century Gothic"/>
              <a:sym typeface="Century Gothic"/>
            </a:endParaRPr>
          </a:p>
          <a:p>
            <a:pPr marL="0" marR="0" lvl="0" indent="0" algn="ctr" rtl="0">
              <a:spcBef>
                <a:spcPts val="0"/>
              </a:spcBef>
              <a:spcAft>
                <a:spcPts val="0"/>
              </a:spcAft>
              <a:buNone/>
            </a:pPr>
            <a:r>
              <a:rPr lang="en-US" sz="1600" dirty="0">
                <a:solidFill>
                  <a:schemeClr val="tx1">
                    <a:lumMod val="85000"/>
                    <a:lumOff val="15000"/>
                  </a:schemeClr>
                </a:solidFill>
                <a:latin typeface="Century Gothic"/>
                <a:ea typeface="Century Gothic"/>
                <a:cs typeface="Century Gothic"/>
                <a:sym typeface="Century Gothic"/>
              </a:rPr>
              <a:t>(SOFTWARE ENGINEERING)</a:t>
            </a:r>
            <a:endParaRPr sz="1600" dirty="0">
              <a:solidFill>
                <a:schemeClr val="tx1">
                  <a:lumMod val="85000"/>
                  <a:lumOff val="15000"/>
                </a:schemeClr>
              </a:solidFill>
            </a:endParaRPr>
          </a:p>
          <a:p>
            <a:pPr marL="0" marR="0" lvl="0" indent="0" algn="ctr" rtl="0">
              <a:spcBef>
                <a:spcPts val="0"/>
              </a:spcBef>
              <a:spcAft>
                <a:spcPts val="0"/>
              </a:spcAft>
              <a:buNone/>
            </a:pPr>
            <a:endParaRPr sz="1600" dirty="0">
              <a:solidFill>
                <a:schemeClr val="tx1">
                  <a:lumMod val="85000"/>
                  <a:lumOff val="15000"/>
                </a:schemeClr>
              </a:solidFill>
              <a:latin typeface="Century Gothic"/>
              <a:ea typeface="Century Gothic"/>
              <a:cs typeface="Century Gothic"/>
              <a:sym typeface="Century Gothic"/>
            </a:endParaRPr>
          </a:p>
          <a:p>
            <a:pPr marL="0" marR="0" lvl="0" indent="0" algn="ctr" rtl="0">
              <a:spcBef>
                <a:spcPts val="0"/>
              </a:spcBef>
              <a:spcAft>
                <a:spcPts val="0"/>
              </a:spcAft>
              <a:buNone/>
            </a:pPr>
            <a:r>
              <a:rPr lang="en-US" sz="1600" dirty="0">
                <a:solidFill>
                  <a:schemeClr val="tx1">
                    <a:lumMod val="85000"/>
                    <a:lumOff val="15000"/>
                  </a:schemeClr>
                </a:solidFill>
                <a:latin typeface="Century Gothic"/>
                <a:ea typeface="Century Gothic"/>
                <a:cs typeface="Century Gothic"/>
                <a:sym typeface="Century Gothic"/>
              </a:rPr>
              <a:t>Faculty of Engineering &amp; Technology </a:t>
            </a:r>
            <a:endParaRPr sz="1600" dirty="0">
              <a:solidFill>
                <a:schemeClr val="tx1">
                  <a:lumMod val="85000"/>
                  <a:lumOff val="15000"/>
                </a:schemeClr>
              </a:solidFill>
              <a:latin typeface="Century Gothic"/>
              <a:ea typeface="Century Gothic"/>
              <a:cs typeface="Century Gothic"/>
              <a:sym typeface="Century Gothic"/>
            </a:endParaRPr>
          </a:p>
          <a:p>
            <a:pPr marL="0" marR="0" lvl="0" indent="0" algn="ctr" rtl="0">
              <a:spcBef>
                <a:spcPts val="0"/>
              </a:spcBef>
              <a:spcAft>
                <a:spcPts val="0"/>
              </a:spcAft>
              <a:buNone/>
            </a:pPr>
            <a:r>
              <a:rPr lang="en-US" sz="1600" dirty="0">
                <a:solidFill>
                  <a:schemeClr val="tx1">
                    <a:lumMod val="85000"/>
                    <a:lumOff val="15000"/>
                  </a:schemeClr>
                </a:solidFill>
                <a:latin typeface="Century Gothic"/>
                <a:ea typeface="Century Gothic"/>
                <a:cs typeface="Century Gothic"/>
                <a:sym typeface="Century Gothic"/>
              </a:rPr>
              <a:t>Jain (Deemed-To-Be University) </a:t>
            </a:r>
            <a:endParaRPr sz="1600" dirty="0">
              <a:solidFill>
                <a:schemeClr val="tx1">
                  <a:lumMod val="85000"/>
                  <a:lumOff val="15000"/>
                </a:schemeClr>
              </a:solidFill>
              <a:latin typeface="Century Gothic"/>
              <a:ea typeface="Century Gothic"/>
              <a:cs typeface="Century Gothic"/>
              <a:sym typeface="Century Gothic"/>
            </a:endParaRPr>
          </a:p>
          <a:p>
            <a:pPr marL="0" marR="0" lvl="0" indent="0" algn="ctr" rtl="0">
              <a:spcBef>
                <a:spcPts val="0"/>
              </a:spcBef>
              <a:spcAft>
                <a:spcPts val="0"/>
              </a:spcAft>
              <a:buNone/>
            </a:pPr>
            <a:r>
              <a:rPr lang="en-US" sz="1600" dirty="0">
                <a:solidFill>
                  <a:schemeClr val="tx1">
                    <a:lumMod val="85000"/>
                    <a:lumOff val="15000"/>
                  </a:schemeClr>
                </a:solidFill>
                <a:latin typeface="Century Gothic"/>
                <a:ea typeface="Century Gothic"/>
                <a:cs typeface="Century Gothic"/>
                <a:sym typeface="Century Gothic"/>
              </a:rPr>
              <a:t>Department of Computer Science &amp; Technology</a:t>
            </a:r>
            <a:endParaRPr sz="1600" dirty="0">
              <a:solidFill>
                <a:schemeClr val="tx1">
                  <a:lumMod val="85000"/>
                  <a:lumOff val="15000"/>
                </a:schemeClr>
              </a:solidFill>
              <a:latin typeface="Century Gothic"/>
              <a:ea typeface="Century Gothic"/>
              <a:cs typeface="Century Gothic"/>
              <a:sym typeface="Century Gothic"/>
            </a:endParaRPr>
          </a:p>
        </p:txBody>
      </p:sp>
      <p:sp>
        <p:nvSpPr>
          <p:cNvPr id="24" name="Rectangle 23">
            <a:extLst>
              <a:ext uri="{FF2B5EF4-FFF2-40B4-BE49-F238E27FC236}">
                <a16:creationId xmlns:a16="http://schemas.microsoft.com/office/drawing/2014/main" id="{5F33F882-D2CD-44F6-936F-DB8542F4D628}"/>
              </a:ext>
            </a:extLst>
          </p:cNvPr>
          <p:cNvSpPr/>
          <p:nvPr/>
        </p:nvSpPr>
        <p:spPr>
          <a:xfrm>
            <a:off x="-23620" y="-52864"/>
            <a:ext cx="8143489" cy="738664"/>
          </a:xfrm>
          <a:prstGeom prst="rect">
            <a:avLst/>
          </a:prstGeom>
          <a:noFill/>
        </p:spPr>
        <p:txBody>
          <a:bodyPr wrap="square" lIns="91440" tIns="45720" rIns="91440" bIns="45720">
            <a:spAutoFit/>
          </a:bodyPr>
          <a:lstStyle/>
          <a:p>
            <a:pPr algn="ctr"/>
            <a:r>
              <a:rPr lang="en-US" sz="4200" b="1" cap="none" spc="0" dirty="0">
                <a:ln w="9525">
                  <a:solidFill>
                    <a:schemeClr val="bg1"/>
                  </a:solidFill>
                  <a:prstDash val="solid"/>
                </a:ln>
                <a:solidFill>
                  <a:schemeClr val="tx1">
                    <a:lumMod val="95000"/>
                    <a:lumOff val="5000"/>
                  </a:schemeClr>
                </a:solidFill>
                <a:effectLst>
                  <a:outerShdw blurRad="12700" dist="38100" dir="2700000" algn="tl" rotWithShape="0">
                    <a:schemeClr val="bg1">
                      <a:lumMod val="50000"/>
                    </a:schemeClr>
                  </a:outerShdw>
                </a:effectLst>
              </a:rPr>
              <a:t>SLEEP </a:t>
            </a:r>
            <a:r>
              <a:rPr lang="en-US" sz="4200" b="1" dirty="0">
                <a:ln w="9525">
                  <a:solidFill>
                    <a:schemeClr val="bg1"/>
                  </a:solidFill>
                  <a:prstDash val="solid"/>
                </a:ln>
                <a:solidFill>
                  <a:schemeClr val="tx1">
                    <a:lumMod val="95000"/>
                    <a:lumOff val="5000"/>
                  </a:schemeClr>
                </a:solidFill>
                <a:effectLst>
                  <a:outerShdw blurRad="12700" dist="38100" dir="2700000" algn="tl" rotWithShape="0">
                    <a:schemeClr val="bg1">
                      <a:lumMod val="50000"/>
                    </a:schemeClr>
                  </a:outerShdw>
                </a:effectLst>
              </a:rPr>
              <a:t>MONITORING SYSTEM</a:t>
            </a:r>
            <a:endParaRPr lang="en-US" sz="4200" b="1" cap="none" spc="0" dirty="0">
              <a:ln w="9525">
                <a:solidFill>
                  <a:schemeClr val="bg1"/>
                </a:solidFill>
                <a:prstDash val="solid"/>
              </a:ln>
              <a:solidFill>
                <a:schemeClr val="tx1">
                  <a:lumMod val="95000"/>
                  <a:lumOff val="5000"/>
                </a:schemeClr>
              </a:solidFill>
              <a:effectLst>
                <a:outerShdw blurRad="12700" dist="38100" dir="2700000" algn="tl" rotWithShape="0">
                  <a:schemeClr val="bg1">
                    <a:lumMod val="50000"/>
                  </a:schemeClr>
                </a:outerShdw>
              </a:effectLst>
            </a:endParaRPr>
          </a:p>
        </p:txBody>
      </p:sp>
      <p:pic>
        <p:nvPicPr>
          <p:cNvPr id="6" name="Picture 5">
            <a:extLst>
              <a:ext uri="{FF2B5EF4-FFF2-40B4-BE49-F238E27FC236}">
                <a16:creationId xmlns:a16="http://schemas.microsoft.com/office/drawing/2014/main" id="{6AA46BF1-BB4F-4396-ACA5-9FCE7D92F99A}"/>
              </a:ext>
            </a:extLst>
          </p:cNvPr>
          <p:cNvPicPr>
            <a:picLocks noChangeAspect="1"/>
          </p:cNvPicPr>
          <p:nvPr/>
        </p:nvPicPr>
        <p:blipFill>
          <a:blip r:embed="rId4"/>
          <a:stretch>
            <a:fillRect/>
          </a:stretch>
        </p:blipFill>
        <p:spPr>
          <a:xfrm>
            <a:off x="0" y="684526"/>
            <a:ext cx="8119869" cy="4595140"/>
          </a:xfrm>
          <a:prstGeom prst="rect">
            <a:avLst/>
          </a:prstGeom>
        </p:spPr>
      </p:pic>
      <p:pic>
        <p:nvPicPr>
          <p:cNvPr id="21" name="Picture 20">
            <a:extLst>
              <a:ext uri="{FF2B5EF4-FFF2-40B4-BE49-F238E27FC236}">
                <a16:creationId xmlns:a16="http://schemas.microsoft.com/office/drawing/2014/main" id="{D89C407F-68FF-4B59-8A2A-3EF6F42CC289}"/>
              </a:ext>
            </a:extLst>
          </p:cNvPr>
          <p:cNvPicPr>
            <a:picLocks noChangeAspect="1"/>
          </p:cNvPicPr>
          <p:nvPr/>
        </p:nvPicPr>
        <p:blipFill>
          <a:blip r:embed="rId5"/>
          <a:stretch>
            <a:fillRect/>
          </a:stretch>
        </p:blipFill>
        <p:spPr>
          <a:xfrm>
            <a:off x="0" y="703491"/>
            <a:ext cx="8096250" cy="4576175"/>
          </a:xfrm>
          <a:prstGeom prst="rect">
            <a:avLst/>
          </a:prstGeom>
        </p:spPr>
      </p:pic>
      <p:sp>
        <p:nvSpPr>
          <p:cNvPr id="4" name="Slide Number Placeholder 3">
            <a:extLst>
              <a:ext uri="{FF2B5EF4-FFF2-40B4-BE49-F238E27FC236}">
                <a16:creationId xmlns:a16="http://schemas.microsoft.com/office/drawing/2014/main" id="{01E7076B-6CE9-B833-FADF-CF4CA2FE38D5}"/>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2424003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93E8-3521-B7AF-2B93-81FC5F91574A}"/>
              </a:ext>
            </a:extLst>
          </p:cNvPr>
          <p:cNvSpPr>
            <a:spLocks noGrp="1"/>
          </p:cNvSpPr>
          <p:nvPr>
            <p:ph idx="1"/>
          </p:nvPr>
        </p:nvSpPr>
        <p:spPr>
          <a:xfrm>
            <a:off x="581192" y="1470007"/>
            <a:ext cx="6778985" cy="3634486"/>
          </a:xfrm>
        </p:spPr>
        <p:txBody>
          <a:bodyPr/>
          <a:lstStyle/>
          <a:p>
            <a:r>
              <a:rPr lang="en-US" sz="2000" b="1"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Microcontroller</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24000" lvl="1" indent="0" algn="just">
              <a:buNone/>
            </a:pPr>
            <a:r>
              <a:rPr lang="en-US" sz="1600" dirty="0"/>
              <a:t>Depending on the individual watch brand and model, a smartwatch's microprocessor can change. The ARM Cortex-M series and the STMicroelectronics STM32 series are two prominent microcontrollers found in smartwatches. A bespoke Apple S7 processor built on the ARM Cortex-M architecture, for instance, is used in the Apple Watch Series 7's </a:t>
            </a:r>
            <a:r>
              <a:rPr lang="en-US" sz="1600" dirty="0" err="1"/>
              <a:t>SiP</a:t>
            </a:r>
            <a:r>
              <a:rPr lang="en-US" sz="1600" dirty="0"/>
              <a:t> (System in Package). Similar to this, Samsung Electronics' </a:t>
            </a:r>
            <a:r>
              <a:rPr lang="en-US" sz="1600" dirty="0" err="1"/>
              <a:t>Exynos</a:t>
            </a:r>
            <a:r>
              <a:rPr lang="en-US" sz="1600" dirty="0"/>
              <a:t> W920, a CPU designed exclusively for wearables and based on the ARM Cortex-M architecture, powers the Samsung Galaxy Watch 4. Various microcontrollers may be used by other smartwatches, depending on their individual needs and design factors. The final decision on the microcontroller will be based on elements like the needed performance, power consumption, and price</a:t>
            </a:r>
          </a:p>
        </p:txBody>
      </p:sp>
      <p:pic>
        <p:nvPicPr>
          <p:cNvPr id="5" name="Picture 4">
            <a:extLst>
              <a:ext uri="{FF2B5EF4-FFF2-40B4-BE49-F238E27FC236}">
                <a16:creationId xmlns:a16="http://schemas.microsoft.com/office/drawing/2014/main" id="{C5F0C1E1-B742-DC1C-95EA-7248ADF001C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60177" y="2471493"/>
            <a:ext cx="4831823" cy="2882773"/>
          </a:xfrm>
          <a:prstGeom prst="rect">
            <a:avLst/>
          </a:prstGeom>
          <a:noFill/>
          <a:ln>
            <a:noFill/>
          </a:ln>
        </p:spPr>
      </p:pic>
      <p:sp>
        <p:nvSpPr>
          <p:cNvPr id="2" name="Slide Number Placeholder 1">
            <a:extLst>
              <a:ext uri="{FF2B5EF4-FFF2-40B4-BE49-F238E27FC236}">
                <a16:creationId xmlns:a16="http://schemas.microsoft.com/office/drawing/2014/main" id="{C25C4A58-CBC2-8285-3743-1A8B65A200E4}"/>
              </a:ext>
            </a:extLst>
          </p:cNvPr>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3175358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1AA3C7-7F18-4EE5-B926-09EB64C77B91}"/>
              </a:ext>
            </a:extLst>
          </p:cNvPr>
          <p:cNvSpPr>
            <a:spLocks noGrp="1"/>
          </p:cNvSpPr>
          <p:nvPr>
            <p:ph idx="1"/>
          </p:nvPr>
        </p:nvSpPr>
        <p:spPr>
          <a:xfrm>
            <a:off x="448673" y="2148886"/>
            <a:ext cx="8827849" cy="3634486"/>
          </a:xfrm>
        </p:spPr>
        <p:txBody>
          <a:bodyPr>
            <a:noAutofit/>
          </a:bodyPr>
          <a:lstStyle/>
          <a:p>
            <a:pPr algn="just"/>
            <a:endParaRPr lang="en-US" sz="1800" dirty="0">
              <a:solidFill>
                <a:srgbClr val="000000"/>
              </a:solidFill>
              <a:effectLst/>
              <a:latin typeface="Times New Roman" panose="02020603050405020304" pitchFamily="18" charset="0"/>
              <a:ea typeface="Times New Roman" panose="02020603050405020304" pitchFamily="18" charset="0"/>
            </a:endParaRPr>
          </a:p>
          <a:p>
            <a:pPr algn="just"/>
            <a:r>
              <a:rPr lang="en-US" sz="1800" dirty="0">
                <a:solidFill>
                  <a:srgbClr val="000000"/>
                </a:solidFill>
                <a:effectLst/>
                <a:latin typeface="Times New Roman" panose="02020603050405020304" pitchFamily="18" charset="0"/>
                <a:ea typeface="Times New Roman" panose="02020603050405020304" pitchFamily="18" charset="0"/>
              </a:rPr>
              <a:t>A tiny Android app that displays a patient's current sleep quality status will be created. This app makes it easier to see the patient's sleep quality</a:t>
            </a:r>
            <a:endParaRPr lang="en-US" sz="1800" dirty="0">
              <a:solidFill>
                <a:srgbClr val="000000"/>
              </a:solidFill>
              <a:latin typeface="Times New Roman" panose="02020603050405020304" pitchFamily="18" charset="0"/>
              <a:ea typeface="Times New Roman" panose="02020603050405020304" pitchFamily="18" charset="0"/>
            </a:endParaRPr>
          </a:p>
          <a:p>
            <a:pPr algn="just"/>
            <a:r>
              <a:rPr lang="en-US" sz="1800" dirty="0">
                <a:solidFill>
                  <a:srgbClr val="000000"/>
                </a:solidFill>
                <a:effectLst/>
                <a:latin typeface="Times New Roman" panose="02020603050405020304" pitchFamily="18" charset="0"/>
                <a:ea typeface="Times New Roman" panose="02020603050405020304" pitchFamily="18" charset="0"/>
              </a:rPr>
              <a:t>It will be simple to determine the patient's general sleep condition thanks to calculated findings that the app may retrieve and display in a pie chart.</a:t>
            </a:r>
          </a:p>
          <a:p>
            <a:pPr algn="just"/>
            <a:endParaRPr lang="en-US" sz="2400" dirty="0"/>
          </a:p>
        </p:txBody>
      </p:sp>
      <p:pic>
        <p:nvPicPr>
          <p:cNvPr id="4" name="Picture 3" descr="Image">
            <a:extLst>
              <a:ext uri="{FF2B5EF4-FFF2-40B4-BE49-F238E27FC236}">
                <a16:creationId xmlns:a16="http://schemas.microsoft.com/office/drawing/2014/main" id="{F727CB4B-0AB0-4329-8EDF-9D6D8190114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4417" y="1649623"/>
            <a:ext cx="2054280" cy="4071463"/>
          </a:xfrm>
          <a:prstGeom prst="rect">
            <a:avLst/>
          </a:prstGeom>
          <a:noFill/>
          <a:ln>
            <a:noFill/>
          </a:ln>
        </p:spPr>
      </p:pic>
      <p:pic>
        <p:nvPicPr>
          <p:cNvPr id="6" name="Google Shape;170;p18">
            <a:extLst>
              <a:ext uri="{FF2B5EF4-FFF2-40B4-BE49-F238E27FC236}">
                <a16:creationId xmlns:a16="http://schemas.microsoft.com/office/drawing/2014/main" id="{7A22B20A-F660-4718-9FB4-7F7EB7C81947}"/>
              </a:ext>
            </a:extLst>
          </p:cNvPr>
          <p:cNvPicPr preferRelativeResize="0"/>
          <p:nvPr/>
        </p:nvPicPr>
        <p:blipFill rotWithShape="1">
          <a:blip r:embed="rId3">
            <a:alphaModFix/>
          </a:blip>
          <a:srcRect/>
          <a:stretch/>
        </p:blipFill>
        <p:spPr>
          <a:xfrm>
            <a:off x="8044070" y="-39757"/>
            <a:ext cx="4147930" cy="839674"/>
          </a:xfrm>
          <a:prstGeom prst="rect">
            <a:avLst/>
          </a:prstGeom>
          <a:noFill/>
          <a:ln>
            <a:noFill/>
          </a:ln>
        </p:spPr>
      </p:pic>
      <p:sp>
        <p:nvSpPr>
          <p:cNvPr id="7" name="Title 1">
            <a:extLst>
              <a:ext uri="{FF2B5EF4-FFF2-40B4-BE49-F238E27FC236}">
                <a16:creationId xmlns:a16="http://schemas.microsoft.com/office/drawing/2014/main" id="{FBA210DA-0FCB-4C51-B063-B155BF8BD6F6}"/>
              </a:ext>
            </a:extLst>
          </p:cNvPr>
          <p:cNvSpPr>
            <a:spLocks noGrp="1"/>
          </p:cNvSpPr>
          <p:nvPr>
            <p:ph type="title"/>
          </p:nvPr>
        </p:nvSpPr>
        <p:spPr>
          <a:xfrm>
            <a:off x="581192" y="68961"/>
            <a:ext cx="11029616" cy="1188720"/>
          </a:xfrm>
        </p:spPr>
        <p:txBody>
          <a:bodyPr/>
          <a:lstStyle/>
          <a:p>
            <a:r>
              <a:rPr lang="en-US" dirty="0"/>
              <a:t>Mobile application</a:t>
            </a:r>
          </a:p>
        </p:txBody>
      </p:sp>
      <p:sp>
        <p:nvSpPr>
          <p:cNvPr id="5" name="Slide Number Placeholder 4">
            <a:extLst>
              <a:ext uri="{FF2B5EF4-FFF2-40B4-BE49-F238E27FC236}">
                <a16:creationId xmlns:a16="http://schemas.microsoft.com/office/drawing/2014/main" id="{08F9AE7E-A7ED-A9B0-8889-1A8E1093B5CA}"/>
              </a:ext>
            </a:extLst>
          </p:cNvPr>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2621172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E3FD7-675D-41C4-B00D-581C0776C199}"/>
              </a:ext>
            </a:extLst>
          </p:cNvPr>
          <p:cNvSpPr>
            <a:spLocks noGrp="1"/>
          </p:cNvSpPr>
          <p:nvPr>
            <p:ph type="title"/>
          </p:nvPr>
        </p:nvSpPr>
        <p:spPr>
          <a:xfrm>
            <a:off x="581192" y="522971"/>
            <a:ext cx="11029616" cy="1188720"/>
          </a:xfrm>
        </p:spPr>
        <p:txBody>
          <a:bodyPr/>
          <a:lstStyle/>
          <a:p>
            <a:r>
              <a:rPr lang="en-US" dirty="0"/>
              <a:t>Literature survey</a:t>
            </a:r>
          </a:p>
        </p:txBody>
      </p:sp>
      <p:pic>
        <p:nvPicPr>
          <p:cNvPr id="5" name="Google Shape;170;p18">
            <a:extLst>
              <a:ext uri="{FF2B5EF4-FFF2-40B4-BE49-F238E27FC236}">
                <a16:creationId xmlns:a16="http://schemas.microsoft.com/office/drawing/2014/main" id="{5C54C8ED-2373-4DD4-BCD2-9C7CB8D7A663}"/>
              </a:ext>
            </a:extLst>
          </p:cNvPr>
          <p:cNvPicPr preferRelativeResize="0"/>
          <p:nvPr/>
        </p:nvPicPr>
        <p:blipFill rotWithShape="1">
          <a:blip r:embed="rId2">
            <a:alphaModFix/>
          </a:blip>
          <a:srcRect/>
          <a:stretch/>
        </p:blipFill>
        <p:spPr>
          <a:xfrm>
            <a:off x="8044070" y="0"/>
            <a:ext cx="4147930" cy="839674"/>
          </a:xfrm>
          <a:prstGeom prst="rect">
            <a:avLst/>
          </a:prstGeom>
          <a:noFill/>
          <a:ln>
            <a:noFill/>
          </a:ln>
        </p:spPr>
      </p:pic>
      <p:graphicFrame>
        <p:nvGraphicFramePr>
          <p:cNvPr id="8" name="Table 8">
            <a:extLst>
              <a:ext uri="{FF2B5EF4-FFF2-40B4-BE49-F238E27FC236}">
                <a16:creationId xmlns:a16="http://schemas.microsoft.com/office/drawing/2014/main" id="{7C4988FB-3452-7216-6A0A-37307CC00913}"/>
              </a:ext>
            </a:extLst>
          </p:cNvPr>
          <p:cNvGraphicFramePr>
            <a:graphicFrameLocks noGrp="1"/>
          </p:cNvGraphicFramePr>
          <p:nvPr>
            <p:extLst>
              <p:ext uri="{D42A27DB-BD31-4B8C-83A1-F6EECF244321}">
                <p14:modId xmlns:p14="http://schemas.microsoft.com/office/powerpoint/2010/main" val="257018396"/>
              </p:ext>
            </p:extLst>
          </p:nvPr>
        </p:nvGraphicFramePr>
        <p:xfrm>
          <a:off x="581192" y="2053589"/>
          <a:ext cx="11029617" cy="4370325"/>
        </p:xfrm>
        <a:graphic>
          <a:graphicData uri="http://schemas.openxmlformats.org/drawingml/2006/table">
            <a:tbl>
              <a:tblPr firstRow="1" bandRow="1">
                <a:tableStyleId>{5C22544A-7EE6-4342-B048-85BDC9FD1C3A}</a:tableStyleId>
              </a:tblPr>
              <a:tblGrid>
                <a:gridCol w="776553">
                  <a:extLst>
                    <a:ext uri="{9D8B030D-6E8A-4147-A177-3AD203B41FA5}">
                      <a16:colId xmlns:a16="http://schemas.microsoft.com/office/drawing/2014/main" val="1370483784"/>
                    </a:ext>
                  </a:extLst>
                </a:gridCol>
                <a:gridCol w="3519055">
                  <a:extLst>
                    <a:ext uri="{9D8B030D-6E8A-4147-A177-3AD203B41FA5}">
                      <a16:colId xmlns:a16="http://schemas.microsoft.com/office/drawing/2014/main" val="671040585"/>
                    </a:ext>
                  </a:extLst>
                </a:gridCol>
                <a:gridCol w="6734009">
                  <a:extLst>
                    <a:ext uri="{9D8B030D-6E8A-4147-A177-3AD203B41FA5}">
                      <a16:colId xmlns:a16="http://schemas.microsoft.com/office/drawing/2014/main" val="3913290044"/>
                    </a:ext>
                  </a:extLst>
                </a:gridCol>
              </a:tblGrid>
              <a:tr h="370840">
                <a:tc>
                  <a:txBody>
                    <a:bodyPr/>
                    <a:lstStyle/>
                    <a:p>
                      <a:pPr algn="ctr"/>
                      <a:r>
                        <a:rPr lang="en-US" sz="2400" dirty="0"/>
                        <a:t>S.N.</a:t>
                      </a:r>
                    </a:p>
                  </a:txBody>
                  <a:tcPr/>
                </a:tc>
                <a:tc>
                  <a:txBody>
                    <a:bodyPr/>
                    <a:lstStyle/>
                    <a:p>
                      <a:pPr algn="just"/>
                      <a:r>
                        <a:rPr lang="en-US" sz="2400" dirty="0"/>
                        <a:t>Title</a:t>
                      </a:r>
                    </a:p>
                  </a:txBody>
                  <a:tcPr/>
                </a:tc>
                <a:tc>
                  <a:txBody>
                    <a:bodyPr/>
                    <a:lstStyle/>
                    <a:p>
                      <a:pPr algn="just"/>
                      <a:r>
                        <a:rPr lang="en-US" sz="2400" dirty="0"/>
                        <a:t>Summery</a:t>
                      </a:r>
                    </a:p>
                  </a:txBody>
                  <a:tcPr/>
                </a:tc>
                <a:extLst>
                  <a:ext uri="{0D108BD9-81ED-4DB2-BD59-A6C34878D82A}">
                    <a16:rowId xmlns:a16="http://schemas.microsoft.com/office/drawing/2014/main" val="3292895081"/>
                  </a:ext>
                </a:extLst>
              </a:tr>
              <a:tr h="370840">
                <a:tc>
                  <a:txBody>
                    <a:bodyPr/>
                    <a:lstStyle/>
                    <a:p>
                      <a:pPr algn="ctr"/>
                      <a:r>
                        <a:rPr lang="en-US" sz="2400" dirty="0"/>
                        <a:t>1.</a:t>
                      </a:r>
                    </a:p>
                  </a:txBody>
                  <a:tcPr/>
                </a:tc>
                <a:tc>
                  <a:txBody>
                    <a:bodyPr/>
                    <a:lstStyle/>
                    <a:p>
                      <a:pPr marL="0" marR="0" algn="just">
                        <a:lnSpc>
                          <a:spcPct val="107000"/>
                        </a:lnSpc>
                        <a:spcBef>
                          <a:spcPts val="0"/>
                        </a:spcBef>
                        <a:spcAft>
                          <a:spcPts val="0"/>
                        </a:spcAft>
                      </a:pPr>
                      <a:r>
                        <a:rPr lang="en-US" sz="2400" kern="1200" dirty="0">
                          <a:solidFill>
                            <a:schemeClr val="dk1"/>
                          </a:solidFill>
                          <a:effectLst/>
                          <a:latin typeface="+mn-lt"/>
                          <a:ea typeface="+mn-ea"/>
                          <a:cs typeface="+mn-cs"/>
                        </a:rPr>
                        <a:t>Sleep Monitoring Systems: Current Status and Future Challenges</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The article highlights the accuracy and practicality issues with current sleep monitoring methods and calls for the development of new monitoring technologies, standardization of measurement techniques, increased collaboration, and more research into the relationship between sleep and health.</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extLst>
                  <a:ext uri="{0D108BD9-81ED-4DB2-BD59-A6C34878D82A}">
                    <a16:rowId xmlns:a16="http://schemas.microsoft.com/office/drawing/2014/main" val="790206770"/>
                  </a:ext>
                </a:extLst>
              </a:tr>
              <a:tr h="370840">
                <a:tc>
                  <a:txBody>
                    <a:bodyPr/>
                    <a:lstStyle/>
                    <a:p>
                      <a:pPr algn="ctr"/>
                      <a:r>
                        <a:rPr lang="en-US" sz="2400" dirty="0"/>
                        <a:t>2.</a:t>
                      </a:r>
                    </a:p>
                  </a:txBody>
                  <a:tcP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A Real-Time Sleep Monitoring System with a Smartphone</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The study describes a real-time sleep monitoring system using a smartphone's sensors and machine learning algorithms to track sleep patterns and stages, addressing the shortcomings of existing technology.</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extLst>
                  <a:ext uri="{0D108BD9-81ED-4DB2-BD59-A6C34878D82A}">
                    <a16:rowId xmlns:a16="http://schemas.microsoft.com/office/drawing/2014/main" val="1761442321"/>
                  </a:ext>
                </a:extLst>
              </a:tr>
            </a:tbl>
          </a:graphicData>
        </a:graphic>
      </p:graphicFrame>
      <p:sp>
        <p:nvSpPr>
          <p:cNvPr id="9" name="Slide Number Placeholder 8">
            <a:extLst>
              <a:ext uri="{FF2B5EF4-FFF2-40B4-BE49-F238E27FC236}">
                <a16:creationId xmlns:a16="http://schemas.microsoft.com/office/drawing/2014/main" id="{8F6D6890-251C-5C2A-BE37-C1F75F456E48}"/>
              </a:ext>
            </a:extLst>
          </p:cNvPr>
          <p:cNvSpPr>
            <a:spLocks noGrp="1"/>
          </p:cNvSpPr>
          <p:nvPr>
            <p:ph type="sldNum" sz="quarter" idx="12"/>
          </p:nvPr>
        </p:nvSpPr>
        <p:spPr/>
        <p:txBody>
          <a:bodyPr/>
          <a:lstStyle/>
          <a:p>
            <a:fld id="{3A98EE3D-8CD1-4C3F-BD1C-C98C9596463C}" type="slidenum">
              <a:rPr lang="en-US" smtClean="0"/>
              <a:t>12</a:t>
            </a:fld>
            <a:endParaRPr lang="en-US" dirty="0"/>
          </a:p>
        </p:txBody>
      </p:sp>
    </p:spTree>
    <p:extLst>
      <p:ext uri="{BB962C8B-B14F-4D97-AF65-F5344CB8AC3E}">
        <p14:creationId xmlns:p14="http://schemas.microsoft.com/office/powerpoint/2010/main" val="1113198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8">
            <a:extLst>
              <a:ext uri="{FF2B5EF4-FFF2-40B4-BE49-F238E27FC236}">
                <a16:creationId xmlns:a16="http://schemas.microsoft.com/office/drawing/2014/main" id="{F66076C2-0D0F-192E-1ABC-6EDB149432A4}"/>
              </a:ext>
            </a:extLst>
          </p:cNvPr>
          <p:cNvGraphicFramePr>
            <a:graphicFrameLocks noGrp="1"/>
          </p:cNvGraphicFramePr>
          <p:nvPr>
            <p:extLst>
              <p:ext uri="{D42A27DB-BD31-4B8C-83A1-F6EECF244321}">
                <p14:modId xmlns:p14="http://schemas.microsoft.com/office/powerpoint/2010/main" val="1775835640"/>
              </p:ext>
            </p:extLst>
          </p:nvPr>
        </p:nvGraphicFramePr>
        <p:xfrm>
          <a:off x="456501" y="1305492"/>
          <a:ext cx="11029617" cy="4761675"/>
        </p:xfrm>
        <a:graphic>
          <a:graphicData uri="http://schemas.openxmlformats.org/drawingml/2006/table">
            <a:tbl>
              <a:tblPr firstRow="1" bandRow="1">
                <a:tableStyleId>{5C22544A-7EE6-4342-B048-85BDC9FD1C3A}</a:tableStyleId>
              </a:tblPr>
              <a:tblGrid>
                <a:gridCol w="804263">
                  <a:extLst>
                    <a:ext uri="{9D8B030D-6E8A-4147-A177-3AD203B41FA5}">
                      <a16:colId xmlns:a16="http://schemas.microsoft.com/office/drawing/2014/main" val="1370483784"/>
                    </a:ext>
                  </a:extLst>
                </a:gridCol>
                <a:gridCol w="4156363">
                  <a:extLst>
                    <a:ext uri="{9D8B030D-6E8A-4147-A177-3AD203B41FA5}">
                      <a16:colId xmlns:a16="http://schemas.microsoft.com/office/drawing/2014/main" val="671040585"/>
                    </a:ext>
                  </a:extLst>
                </a:gridCol>
                <a:gridCol w="6068991">
                  <a:extLst>
                    <a:ext uri="{9D8B030D-6E8A-4147-A177-3AD203B41FA5}">
                      <a16:colId xmlns:a16="http://schemas.microsoft.com/office/drawing/2014/main" val="3913290044"/>
                    </a:ext>
                  </a:extLst>
                </a:gridCol>
              </a:tblGrid>
              <a:tr h="370840">
                <a:tc>
                  <a:txBody>
                    <a:bodyPr/>
                    <a:lstStyle/>
                    <a:p>
                      <a:pPr algn="ctr"/>
                      <a:r>
                        <a:rPr lang="en-US" sz="2400" dirty="0"/>
                        <a:t>S.N.</a:t>
                      </a:r>
                    </a:p>
                  </a:txBody>
                  <a:tcPr/>
                </a:tc>
                <a:tc>
                  <a:txBody>
                    <a:bodyPr/>
                    <a:lstStyle/>
                    <a:p>
                      <a:pPr algn="just"/>
                      <a:r>
                        <a:rPr lang="en-US" sz="2400" dirty="0"/>
                        <a:t>Title</a:t>
                      </a:r>
                    </a:p>
                  </a:txBody>
                  <a:tcPr/>
                </a:tc>
                <a:tc>
                  <a:txBody>
                    <a:bodyPr/>
                    <a:lstStyle/>
                    <a:p>
                      <a:pPr algn="just"/>
                      <a:r>
                        <a:rPr lang="en-US" sz="2400" dirty="0"/>
                        <a:t>Summery</a:t>
                      </a:r>
                    </a:p>
                  </a:txBody>
                  <a:tcPr/>
                </a:tc>
                <a:extLst>
                  <a:ext uri="{0D108BD9-81ED-4DB2-BD59-A6C34878D82A}">
                    <a16:rowId xmlns:a16="http://schemas.microsoft.com/office/drawing/2014/main" val="3292895081"/>
                  </a:ext>
                </a:extLst>
              </a:tr>
              <a:tr h="370840">
                <a:tc>
                  <a:txBody>
                    <a:bodyPr/>
                    <a:lstStyle/>
                    <a:p>
                      <a:pPr algn="ctr"/>
                      <a:r>
                        <a:rPr lang="en-US" sz="2400" dirty="0"/>
                        <a:t>3.</a:t>
                      </a:r>
                    </a:p>
                  </a:txBody>
                  <a:tcP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Internet of Things for Sleep Quality Monitoring System: A Survey</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The study reviews the use of the Internet of Things (IoT) for sleep quality monitoring, discussing sensor technology, data analytics, privacy and security concerns, and proposes combining sensors with data analytics techniques to improve precision.</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extLst>
                  <a:ext uri="{0D108BD9-81ED-4DB2-BD59-A6C34878D82A}">
                    <a16:rowId xmlns:a16="http://schemas.microsoft.com/office/drawing/2014/main" val="790206770"/>
                  </a:ext>
                </a:extLst>
              </a:tr>
              <a:tr h="370840">
                <a:tc>
                  <a:txBody>
                    <a:bodyPr/>
                    <a:lstStyle/>
                    <a:p>
                      <a:pPr algn="ctr"/>
                      <a:r>
                        <a:rPr lang="en-US" sz="2400" dirty="0"/>
                        <a:t>4.</a:t>
                      </a:r>
                    </a:p>
                  </a:txBody>
                  <a:tcP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Development of a sleep monitoring system with wearable vital sensor for home use</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The study aims to develop a wearable home sleep monitoring system to enhance sleep quality and identify sleep disorders, utilizing a wearable sensor to measure vital signs and evaluating challenges in creating such a system.</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extLst>
                  <a:ext uri="{0D108BD9-81ED-4DB2-BD59-A6C34878D82A}">
                    <a16:rowId xmlns:a16="http://schemas.microsoft.com/office/drawing/2014/main" val="1761442321"/>
                  </a:ext>
                </a:extLst>
              </a:tr>
            </a:tbl>
          </a:graphicData>
        </a:graphic>
      </p:graphicFrame>
      <p:pic>
        <p:nvPicPr>
          <p:cNvPr id="6" name="Google Shape;170;p18">
            <a:extLst>
              <a:ext uri="{FF2B5EF4-FFF2-40B4-BE49-F238E27FC236}">
                <a16:creationId xmlns:a16="http://schemas.microsoft.com/office/drawing/2014/main" id="{88D07195-B708-9203-BC80-FB8969D19976}"/>
              </a:ext>
            </a:extLst>
          </p:cNvPr>
          <p:cNvPicPr preferRelativeResize="0"/>
          <p:nvPr/>
        </p:nvPicPr>
        <p:blipFill rotWithShape="1">
          <a:blip r:embed="rId2">
            <a:alphaModFix/>
          </a:blip>
          <a:srcRect/>
          <a:stretch/>
        </p:blipFill>
        <p:spPr>
          <a:xfrm>
            <a:off x="8044070" y="0"/>
            <a:ext cx="4147930" cy="839674"/>
          </a:xfrm>
          <a:prstGeom prst="rect">
            <a:avLst/>
          </a:prstGeom>
          <a:noFill/>
          <a:ln>
            <a:noFill/>
          </a:ln>
        </p:spPr>
      </p:pic>
      <p:sp>
        <p:nvSpPr>
          <p:cNvPr id="7" name="Slide Number Placeholder 6">
            <a:extLst>
              <a:ext uri="{FF2B5EF4-FFF2-40B4-BE49-F238E27FC236}">
                <a16:creationId xmlns:a16="http://schemas.microsoft.com/office/drawing/2014/main" id="{E00280EC-F92B-EE02-57A0-99D6782B0DFD}"/>
              </a:ext>
            </a:extLst>
          </p:cNvPr>
          <p:cNvSpPr>
            <a:spLocks noGrp="1"/>
          </p:cNvSpPr>
          <p:nvPr>
            <p:ph type="sldNum" sz="quarter" idx="12"/>
          </p:nvPr>
        </p:nvSpPr>
        <p:spPr/>
        <p:txBody>
          <a:bodyPr/>
          <a:lstStyle/>
          <a:p>
            <a:fld id="{3A98EE3D-8CD1-4C3F-BD1C-C98C9596463C}" type="slidenum">
              <a:rPr lang="en-US" smtClean="0"/>
              <a:t>13</a:t>
            </a:fld>
            <a:endParaRPr lang="en-US" dirty="0"/>
          </a:p>
        </p:txBody>
      </p:sp>
    </p:spTree>
    <p:extLst>
      <p:ext uri="{BB962C8B-B14F-4D97-AF65-F5344CB8AC3E}">
        <p14:creationId xmlns:p14="http://schemas.microsoft.com/office/powerpoint/2010/main" val="2888257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8">
            <a:extLst>
              <a:ext uri="{FF2B5EF4-FFF2-40B4-BE49-F238E27FC236}">
                <a16:creationId xmlns:a16="http://schemas.microsoft.com/office/drawing/2014/main" id="{4AA79EE9-373E-A255-9FFF-B7C091535E94}"/>
              </a:ext>
            </a:extLst>
          </p:cNvPr>
          <p:cNvGraphicFramePr>
            <a:graphicFrameLocks noGrp="1"/>
          </p:cNvGraphicFramePr>
          <p:nvPr>
            <p:extLst>
              <p:ext uri="{D42A27DB-BD31-4B8C-83A1-F6EECF244321}">
                <p14:modId xmlns:p14="http://schemas.microsoft.com/office/powerpoint/2010/main" val="678007648"/>
              </p:ext>
            </p:extLst>
          </p:nvPr>
        </p:nvGraphicFramePr>
        <p:xfrm>
          <a:off x="581193" y="1166947"/>
          <a:ext cx="11029617" cy="4761675"/>
        </p:xfrm>
        <a:graphic>
          <a:graphicData uri="http://schemas.openxmlformats.org/drawingml/2006/table">
            <a:tbl>
              <a:tblPr firstRow="1" bandRow="1">
                <a:tableStyleId>{5C22544A-7EE6-4342-B048-85BDC9FD1C3A}</a:tableStyleId>
              </a:tblPr>
              <a:tblGrid>
                <a:gridCol w="734989">
                  <a:extLst>
                    <a:ext uri="{9D8B030D-6E8A-4147-A177-3AD203B41FA5}">
                      <a16:colId xmlns:a16="http://schemas.microsoft.com/office/drawing/2014/main" val="1370483784"/>
                    </a:ext>
                  </a:extLst>
                </a:gridCol>
                <a:gridCol w="4225637">
                  <a:extLst>
                    <a:ext uri="{9D8B030D-6E8A-4147-A177-3AD203B41FA5}">
                      <a16:colId xmlns:a16="http://schemas.microsoft.com/office/drawing/2014/main" val="671040585"/>
                    </a:ext>
                  </a:extLst>
                </a:gridCol>
                <a:gridCol w="6068991">
                  <a:extLst>
                    <a:ext uri="{9D8B030D-6E8A-4147-A177-3AD203B41FA5}">
                      <a16:colId xmlns:a16="http://schemas.microsoft.com/office/drawing/2014/main" val="3913290044"/>
                    </a:ext>
                  </a:extLst>
                </a:gridCol>
              </a:tblGrid>
              <a:tr h="370840">
                <a:tc>
                  <a:txBody>
                    <a:bodyPr/>
                    <a:lstStyle/>
                    <a:p>
                      <a:pPr algn="ctr"/>
                      <a:r>
                        <a:rPr lang="en-US" sz="2400" dirty="0"/>
                        <a:t>S.N.</a:t>
                      </a:r>
                    </a:p>
                  </a:txBody>
                  <a:tcPr/>
                </a:tc>
                <a:tc>
                  <a:txBody>
                    <a:bodyPr/>
                    <a:lstStyle/>
                    <a:p>
                      <a:pPr algn="ctr"/>
                      <a:r>
                        <a:rPr lang="en-US" sz="2400" dirty="0"/>
                        <a:t>Title</a:t>
                      </a:r>
                    </a:p>
                  </a:txBody>
                  <a:tcPr/>
                </a:tc>
                <a:tc>
                  <a:txBody>
                    <a:bodyPr/>
                    <a:lstStyle/>
                    <a:p>
                      <a:pPr algn="ctr"/>
                      <a:r>
                        <a:rPr lang="en-US" sz="2400" dirty="0"/>
                        <a:t>Summery</a:t>
                      </a:r>
                    </a:p>
                  </a:txBody>
                  <a:tcPr/>
                </a:tc>
                <a:extLst>
                  <a:ext uri="{0D108BD9-81ED-4DB2-BD59-A6C34878D82A}">
                    <a16:rowId xmlns:a16="http://schemas.microsoft.com/office/drawing/2014/main" val="3292895081"/>
                  </a:ext>
                </a:extLst>
              </a:tr>
              <a:tr h="370840">
                <a:tc>
                  <a:txBody>
                    <a:bodyPr/>
                    <a:lstStyle/>
                    <a:p>
                      <a:pPr algn="ctr"/>
                      <a:r>
                        <a:rPr lang="en-US" sz="2400" dirty="0"/>
                        <a:t>5.</a:t>
                      </a:r>
                    </a:p>
                  </a:txBody>
                  <a:tcPr/>
                </a:tc>
                <a:tc>
                  <a:txBody>
                    <a:bodyPr/>
                    <a:lstStyle/>
                    <a:p>
                      <a:pPr marL="0" marR="0" algn="just">
                        <a:lnSpc>
                          <a:spcPct val="107000"/>
                        </a:lnSpc>
                        <a:spcBef>
                          <a:spcPts val="0"/>
                        </a:spcBef>
                        <a:spcAft>
                          <a:spcPts val="0"/>
                        </a:spcAft>
                      </a:pPr>
                      <a:r>
                        <a:rPr lang="en-US" sz="2400" dirty="0" err="1">
                          <a:effectLst/>
                          <a:latin typeface="Times New Roman" panose="02020603050405020304" pitchFamily="18" charset="0"/>
                          <a:ea typeface="Times New Roman" panose="02020603050405020304" pitchFamily="18" charset="0"/>
                          <a:cs typeface="Mangal" panose="02040503050203030202" pitchFamily="18" charset="0"/>
                        </a:rPr>
                        <a:t>Nonconstrained</a:t>
                      </a:r>
                      <a:r>
                        <a:rPr lang="en-US" sz="2400" dirty="0">
                          <a:effectLst/>
                          <a:latin typeface="Times New Roman" panose="02020603050405020304" pitchFamily="18" charset="0"/>
                          <a:ea typeface="Times New Roman" panose="02020603050405020304" pitchFamily="18" charset="0"/>
                          <a:cs typeface="Mangal" panose="02040503050203030202" pitchFamily="18" charset="0"/>
                        </a:rPr>
                        <a:t> Sleep Monitoring System and Algorithms Using Air-Mattress with Balancing Tube Method</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The study presents a non-invasive sleep monitoring system using an air-mattress with advanced algorithms to gather data on heart rate, breathing rate, body movements, and sleep stages, showing high accuracy compared to polysomnography.</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extLst>
                  <a:ext uri="{0D108BD9-81ED-4DB2-BD59-A6C34878D82A}">
                    <a16:rowId xmlns:a16="http://schemas.microsoft.com/office/drawing/2014/main" val="790206770"/>
                  </a:ext>
                </a:extLst>
              </a:tr>
              <a:tr h="370840">
                <a:tc>
                  <a:txBody>
                    <a:bodyPr/>
                    <a:lstStyle/>
                    <a:p>
                      <a:pPr algn="ctr"/>
                      <a:r>
                        <a:rPr lang="en-US" sz="2400" dirty="0"/>
                        <a:t>6.</a:t>
                      </a:r>
                    </a:p>
                  </a:txBody>
                  <a:tcP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Development and Preliminary Validation of Heart Rate and Breathing Rate Detection Using a Passive, </a:t>
                      </a:r>
                      <a:r>
                        <a:rPr lang="en-US" sz="2400" dirty="0" err="1">
                          <a:effectLst/>
                          <a:latin typeface="Times New Roman" panose="02020603050405020304" pitchFamily="18" charset="0"/>
                          <a:ea typeface="Times New Roman" panose="02020603050405020304" pitchFamily="18" charset="0"/>
                          <a:cs typeface="Mangal" panose="02040503050203030202" pitchFamily="18" charset="0"/>
                        </a:rPr>
                        <a:t>Ballistocardiography</a:t>
                      </a:r>
                      <a:r>
                        <a:rPr lang="en-US" sz="2400" dirty="0">
                          <a:effectLst/>
                          <a:latin typeface="Times New Roman" panose="02020603050405020304" pitchFamily="18" charset="0"/>
                          <a:ea typeface="Times New Roman" panose="02020603050405020304" pitchFamily="18" charset="0"/>
                          <a:cs typeface="Mangal" panose="02040503050203030202" pitchFamily="18" charset="0"/>
                        </a:rPr>
                        <a:t>-Based Sleep Monitoring System</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The paper describes a passive sleep monitoring system using a pressure-sensitive pad under the mattress to detect </a:t>
                      </a:r>
                      <a:r>
                        <a:rPr lang="en-US" sz="2400" dirty="0" err="1">
                          <a:effectLst/>
                          <a:latin typeface="Times New Roman" panose="02020603050405020304" pitchFamily="18" charset="0"/>
                          <a:ea typeface="Times New Roman" panose="02020603050405020304" pitchFamily="18" charset="0"/>
                          <a:cs typeface="Mangal" panose="02040503050203030202" pitchFamily="18" charset="0"/>
                        </a:rPr>
                        <a:t>ballistocardiographic</a:t>
                      </a:r>
                      <a:r>
                        <a:rPr lang="en-US" sz="2400" dirty="0">
                          <a:effectLst/>
                          <a:latin typeface="Times New Roman" panose="02020603050405020304" pitchFamily="18" charset="0"/>
                          <a:ea typeface="Times New Roman" panose="02020603050405020304" pitchFamily="18" charset="0"/>
                          <a:cs typeface="Mangal" panose="02040503050203030202" pitchFamily="18" charset="0"/>
                        </a:rPr>
                        <a:t> signals, providing accurate heart rate and breathing rate detection compared to polysomnography.</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extLst>
                  <a:ext uri="{0D108BD9-81ED-4DB2-BD59-A6C34878D82A}">
                    <a16:rowId xmlns:a16="http://schemas.microsoft.com/office/drawing/2014/main" val="1761442321"/>
                  </a:ext>
                </a:extLst>
              </a:tr>
            </a:tbl>
          </a:graphicData>
        </a:graphic>
      </p:graphicFrame>
      <p:pic>
        <p:nvPicPr>
          <p:cNvPr id="4" name="Google Shape;170;p18">
            <a:extLst>
              <a:ext uri="{FF2B5EF4-FFF2-40B4-BE49-F238E27FC236}">
                <a16:creationId xmlns:a16="http://schemas.microsoft.com/office/drawing/2014/main" id="{216C2ACD-C137-5540-9703-BCB0BB1DCDFC}"/>
              </a:ext>
            </a:extLst>
          </p:cNvPr>
          <p:cNvPicPr preferRelativeResize="0"/>
          <p:nvPr/>
        </p:nvPicPr>
        <p:blipFill rotWithShape="1">
          <a:blip r:embed="rId2">
            <a:alphaModFix/>
          </a:blip>
          <a:srcRect/>
          <a:stretch/>
        </p:blipFill>
        <p:spPr>
          <a:xfrm>
            <a:off x="8044070" y="0"/>
            <a:ext cx="4147930" cy="839674"/>
          </a:xfrm>
          <a:prstGeom prst="rect">
            <a:avLst/>
          </a:prstGeom>
          <a:noFill/>
          <a:ln>
            <a:noFill/>
          </a:ln>
        </p:spPr>
      </p:pic>
      <p:sp>
        <p:nvSpPr>
          <p:cNvPr id="5" name="Slide Number Placeholder 4">
            <a:extLst>
              <a:ext uri="{FF2B5EF4-FFF2-40B4-BE49-F238E27FC236}">
                <a16:creationId xmlns:a16="http://schemas.microsoft.com/office/drawing/2014/main" id="{4C771EA9-1019-8661-9EFA-A3649D96A76C}"/>
              </a:ext>
            </a:extLst>
          </p:cNvPr>
          <p:cNvSpPr>
            <a:spLocks noGrp="1"/>
          </p:cNvSpPr>
          <p:nvPr>
            <p:ph type="sldNum" sz="quarter" idx="12"/>
          </p:nvPr>
        </p:nvSpPr>
        <p:spPr/>
        <p:txBody>
          <a:bodyPr/>
          <a:lstStyle/>
          <a:p>
            <a:fld id="{3A98EE3D-8CD1-4C3F-BD1C-C98C9596463C}" type="slidenum">
              <a:rPr lang="en-US" smtClean="0"/>
              <a:t>14</a:t>
            </a:fld>
            <a:endParaRPr lang="en-US" dirty="0"/>
          </a:p>
        </p:txBody>
      </p:sp>
    </p:spTree>
    <p:extLst>
      <p:ext uri="{BB962C8B-B14F-4D97-AF65-F5344CB8AC3E}">
        <p14:creationId xmlns:p14="http://schemas.microsoft.com/office/powerpoint/2010/main" val="993835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8">
            <a:extLst>
              <a:ext uri="{FF2B5EF4-FFF2-40B4-BE49-F238E27FC236}">
                <a16:creationId xmlns:a16="http://schemas.microsoft.com/office/drawing/2014/main" id="{71126C62-C6E8-39F1-E0B8-AFF1AF45EDD0}"/>
              </a:ext>
            </a:extLst>
          </p:cNvPr>
          <p:cNvGraphicFramePr>
            <a:graphicFrameLocks noGrp="1"/>
          </p:cNvGraphicFramePr>
          <p:nvPr>
            <p:extLst>
              <p:ext uri="{D42A27DB-BD31-4B8C-83A1-F6EECF244321}">
                <p14:modId xmlns:p14="http://schemas.microsoft.com/office/powerpoint/2010/main" val="3571143382"/>
              </p:ext>
            </p:extLst>
          </p:nvPr>
        </p:nvGraphicFramePr>
        <p:xfrm>
          <a:off x="581193" y="1028401"/>
          <a:ext cx="11029617" cy="4761675"/>
        </p:xfrm>
        <a:graphic>
          <a:graphicData uri="http://schemas.openxmlformats.org/drawingml/2006/table">
            <a:tbl>
              <a:tblPr firstRow="1" bandRow="1">
                <a:tableStyleId>{5C22544A-7EE6-4342-B048-85BDC9FD1C3A}</a:tableStyleId>
              </a:tblPr>
              <a:tblGrid>
                <a:gridCol w="901244">
                  <a:extLst>
                    <a:ext uri="{9D8B030D-6E8A-4147-A177-3AD203B41FA5}">
                      <a16:colId xmlns:a16="http://schemas.microsoft.com/office/drawing/2014/main" val="1370483784"/>
                    </a:ext>
                  </a:extLst>
                </a:gridCol>
                <a:gridCol w="4322618">
                  <a:extLst>
                    <a:ext uri="{9D8B030D-6E8A-4147-A177-3AD203B41FA5}">
                      <a16:colId xmlns:a16="http://schemas.microsoft.com/office/drawing/2014/main" val="671040585"/>
                    </a:ext>
                  </a:extLst>
                </a:gridCol>
                <a:gridCol w="5805755">
                  <a:extLst>
                    <a:ext uri="{9D8B030D-6E8A-4147-A177-3AD203B41FA5}">
                      <a16:colId xmlns:a16="http://schemas.microsoft.com/office/drawing/2014/main" val="3913290044"/>
                    </a:ext>
                  </a:extLst>
                </a:gridCol>
              </a:tblGrid>
              <a:tr h="370840">
                <a:tc>
                  <a:txBody>
                    <a:bodyPr/>
                    <a:lstStyle/>
                    <a:p>
                      <a:pPr algn="ctr"/>
                      <a:r>
                        <a:rPr lang="en-US" sz="2400" dirty="0"/>
                        <a:t>S.N.</a:t>
                      </a:r>
                    </a:p>
                  </a:txBody>
                  <a:tcPr/>
                </a:tc>
                <a:tc>
                  <a:txBody>
                    <a:bodyPr/>
                    <a:lstStyle/>
                    <a:p>
                      <a:pPr algn="ctr"/>
                      <a:r>
                        <a:rPr lang="en-US" sz="2400" dirty="0"/>
                        <a:t>Title</a:t>
                      </a:r>
                    </a:p>
                  </a:txBody>
                  <a:tcPr/>
                </a:tc>
                <a:tc>
                  <a:txBody>
                    <a:bodyPr/>
                    <a:lstStyle/>
                    <a:p>
                      <a:pPr algn="ctr"/>
                      <a:r>
                        <a:rPr lang="en-US" sz="2400" dirty="0"/>
                        <a:t>Summery</a:t>
                      </a:r>
                    </a:p>
                  </a:txBody>
                  <a:tcPr/>
                </a:tc>
                <a:extLst>
                  <a:ext uri="{0D108BD9-81ED-4DB2-BD59-A6C34878D82A}">
                    <a16:rowId xmlns:a16="http://schemas.microsoft.com/office/drawing/2014/main" val="3292895081"/>
                  </a:ext>
                </a:extLst>
              </a:tr>
              <a:tr h="370840">
                <a:tc>
                  <a:txBody>
                    <a:bodyPr/>
                    <a:lstStyle/>
                    <a:p>
                      <a:pPr algn="ctr"/>
                      <a:r>
                        <a:rPr lang="en-US" sz="2400" dirty="0"/>
                        <a:t>7.</a:t>
                      </a:r>
                    </a:p>
                  </a:txBody>
                  <a:tcP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Long-term Sleep Monitoring System and Long-term Sleep Parameters using Unconstrained Method</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The study presents a long-term sleep monitoring system using a bed-based sensor system to detect body movements, respiratory signals, and heart rate, accurately measuring sleep parameters over extended periods of time.</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extLst>
                  <a:ext uri="{0D108BD9-81ED-4DB2-BD59-A6C34878D82A}">
                    <a16:rowId xmlns:a16="http://schemas.microsoft.com/office/drawing/2014/main" val="790206770"/>
                  </a:ext>
                </a:extLst>
              </a:tr>
              <a:tr h="370840">
                <a:tc>
                  <a:txBody>
                    <a:bodyPr/>
                    <a:lstStyle/>
                    <a:p>
                      <a:pPr algn="ctr"/>
                      <a:r>
                        <a:rPr lang="en-US" sz="2400" dirty="0"/>
                        <a:t>8.</a:t>
                      </a:r>
                    </a:p>
                  </a:txBody>
                  <a:tcP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Validation of Sleep-Tracking Technology Compared with Polysomnography in Adolescents</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The study compares the accuracy of sleep-tracking technology with polysomnography in teens, highlighting the limitations of sleep monitoring technologies and the need for improvement.</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extLst>
                  <a:ext uri="{0D108BD9-81ED-4DB2-BD59-A6C34878D82A}">
                    <a16:rowId xmlns:a16="http://schemas.microsoft.com/office/drawing/2014/main" val="1761442321"/>
                  </a:ext>
                </a:extLst>
              </a:tr>
            </a:tbl>
          </a:graphicData>
        </a:graphic>
      </p:graphicFrame>
      <p:pic>
        <p:nvPicPr>
          <p:cNvPr id="4" name="Google Shape;170;p18">
            <a:extLst>
              <a:ext uri="{FF2B5EF4-FFF2-40B4-BE49-F238E27FC236}">
                <a16:creationId xmlns:a16="http://schemas.microsoft.com/office/drawing/2014/main" id="{D4E80F80-7E45-6539-0E6F-655E5D6B73BF}"/>
              </a:ext>
            </a:extLst>
          </p:cNvPr>
          <p:cNvPicPr preferRelativeResize="0"/>
          <p:nvPr/>
        </p:nvPicPr>
        <p:blipFill rotWithShape="1">
          <a:blip r:embed="rId2">
            <a:alphaModFix/>
          </a:blip>
          <a:srcRect/>
          <a:stretch/>
        </p:blipFill>
        <p:spPr>
          <a:xfrm>
            <a:off x="8044070" y="0"/>
            <a:ext cx="4147930" cy="839674"/>
          </a:xfrm>
          <a:prstGeom prst="rect">
            <a:avLst/>
          </a:prstGeom>
          <a:noFill/>
          <a:ln>
            <a:noFill/>
          </a:ln>
        </p:spPr>
      </p:pic>
      <p:sp>
        <p:nvSpPr>
          <p:cNvPr id="5" name="Slide Number Placeholder 4">
            <a:extLst>
              <a:ext uri="{FF2B5EF4-FFF2-40B4-BE49-F238E27FC236}">
                <a16:creationId xmlns:a16="http://schemas.microsoft.com/office/drawing/2014/main" id="{6B050AD1-1B83-AD5E-7E24-FD2D3EE890DD}"/>
              </a:ext>
            </a:extLst>
          </p:cNvPr>
          <p:cNvSpPr>
            <a:spLocks noGrp="1"/>
          </p:cNvSpPr>
          <p:nvPr>
            <p:ph type="sldNum" sz="quarter" idx="12"/>
          </p:nvPr>
        </p:nvSpPr>
        <p:spPr/>
        <p:txBody>
          <a:bodyPr/>
          <a:lstStyle/>
          <a:p>
            <a:fld id="{3A98EE3D-8CD1-4C3F-BD1C-C98C9596463C}" type="slidenum">
              <a:rPr lang="en-US" smtClean="0"/>
              <a:t>15</a:t>
            </a:fld>
            <a:endParaRPr lang="en-US" dirty="0"/>
          </a:p>
        </p:txBody>
      </p:sp>
    </p:spTree>
    <p:extLst>
      <p:ext uri="{BB962C8B-B14F-4D97-AF65-F5344CB8AC3E}">
        <p14:creationId xmlns:p14="http://schemas.microsoft.com/office/powerpoint/2010/main" val="2309577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8">
            <a:extLst>
              <a:ext uri="{FF2B5EF4-FFF2-40B4-BE49-F238E27FC236}">
                <a16:creationId xmlns:a16="http://schemas.microsoft.com/office/drawing/2014/main" id="{2700DD0E-8C52-AAE0-59CF-BAF71C07A435}"/>
              </a:ext>
            </a:extLst>
          </p:cNvPr>
          <p:cNvGraphicFramePr>
            <a:graphicFrameLocks noGrp="1"/>
          </p:cNvGraphicFramePr>
          <p:nvPr>
            <p:extLst>
              <p:ext uri="{D42A27DB-BD31-4B8C-83A1-F6EECF244321}">
                <p14:modId xmlns:p14="http://schemas.microsoft.com/office/powerpoint/2010/main" val="240128383"/>
              </p:ext>
            </p:extLst>
          </p:nvPr>
        </p:nvGraphicFramePr>
        <p:xfrm>
          <a:off x="581193" y="1236219"/>
          <a:ext cx="11029617" cy="3978974"/>
        </p:xfrm>
        <a:graphic>
          <a:graphicData uri="http://schemas.openxmlformats.org/drawingml/2006/table">
            <a:tbl>
              <a:tblPr firstRow="1" bandRow="1">
                <a:tableStyleId>{5C22544A-7EE6-4342-B048-85BDC9FD1C3A}</a:tableStyleId>
              </a:tblPr>
              <a:tblGrid>
                <a:gridCol w="901244">
                  <a:extLst>
                    <a:ext uri="{9D8B030D-6E8A-4147-A177-3AD203B41FA5}">
                      <a16:colId xmlns:a16="http://schemas.microsoft.com/office/drawing/2014/main" val="1370483784"/>
                    </a:ext>
                  </a:extLst>
                </a:gridCol>
                <a:gridCol w="4059382">
                  <a:extLst>
                    <a:ext uri="{9D8B030D-6E8A-4147-A177-3AD203B41FA5}">
                      <a16:colId xmlns:a16="http://schemas.microsoft.com/office/drawing/2014/main" val="671040585"/>
                    </a:ext>
                  </a:extLst>
                </a:gridCol>
                <a:gridCol w="6068991">
                  <a:extLst>
                    <a:ext uri="{9D8B030D-6E8A-4147-A177-3AD203B41FA5}">
                      <a16:colId xmlns:a16="http://schemas.microsoft.com/office/drawing/2014/main" val="3913290044"/>
                    </a:ext>
                  </a:extLst>
                </a:gridCol>
              </a:tblGrid>
              <a:tr h="370840">
                <a:tc>
                  <a:txBody>
                    <a:bodyPr/>
                    <a:lstStyle/>
                    <a:p>
                      <a:pPr algn="ctr"/>
                      <a:r>
                        <a:rPr lang="en-US" sz="2400" dirty="0"/>
                        <a:t>S.N.</a:t>
                      </a:r>
                    </a:p>
                  </a:txBody>
                  <a:tcPr/>
                </a:tc>
                <a:tc>
                  <a:txBody>
                    <a:bodyPr/>
                    <a:lstStyle/>
                    <a:p>
                      <a:pPr algn="ctr"/>
                      <a:r>
                        <a:rPr lang="en-US" sz="2400" dirty="0"/>
                        <a:t>Title</a:t>
                      </a:r>
                    </a:p>
                  </a:txBody>
                  <a:tcPr/>
                </a:tc>
                <a:tc>
                  <a:txBody>
                    <a:bodyPr/>
                    <a:lstStyle/>
                    <a:p>
                      <a:pPr algn="ctr"/>
                      <a:r>
                        <a:rPr lang="en-US" sz="2400" dirty="0"/>
                        <a:t>Summery</a:t>
                      </a:r>
                    </a:p>
                  </a:txBody>
                  <a:tcPr/>
                </a:tc>
                <a:extLst>
                  <a:ext uri="{0D108BD9-81ED-4DB2-BD59-A6C34878D82A}">
                    <a16:rowId xmlns:a16="http://schemas.microsoft.com/office/drawing/2014/main" val="3292895081"/>
                  </a:ext>
                </a:extLst>
              </a:tr>
              <a:tr h="370840">
                <a:tc>
                  <a:txBody>
                    <a:bodyPr/>
                    <a:lstStyle/>
                    <a:p>
                      <a:pPr algn="ctr"/>
                      <a:r>
                        <a:rPr lang="en-US" sz="2400" dirty="0"/>
                        <a:t>9.</a:t>
                      </a:r>
                    </a:p>
                  </a:txBody>
                  <a:tcP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Sleep tracking in the real world: a qualitative study into barriers for improving sleep</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The qualitative study investigates challenges associated with using sleep-tracking technology to improve sleep, emphasizing accuracy, reliability, and the need for behavioral changes.</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extLst>
                  <a:ext uri="{0D108BD9-81ED-4DB2-BD59-A6C34878D82A}">
                    <a16:rowId xmlns:a16="http://schemas.microsoft.com/office/drawing/2014/main" val="790206770"/>
                  </a:ext>
                </a:extLst>
              </a:tr>
              <a:tr h="370840">
                <a:tc>
                  <a:txBody>
                    <a:bodyPr/>
                    <a:lstStyle/>
                    <a:p>
                      <a:pPr algn="ctr"/>
                      <a:r>
                        <a:rPr lang="en-US" sz="2400" dirty="0"/>
                        <a:t>10.</a:t>
                      </a:r>
                    </a:p>
                  </a:txBody>
                  <a:tcP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Pajama’s, Polysomnography and Professional Athletes: The Role of Sleep Tracking Technology in Sport</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The paper discusses the use of sleep tracking technology in professional athletes, highlighting its benefits in optimizing recovery, improving performance, and addressing challenges such as data accuracy and privacy.</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extLst>
                  <a:ext uri="{0D108BD9-81ED-4DB2-BD59-A6C34878D82A}">
                    <a16:rowId xmlns:a16="http://schemas.microsoft.com/office/drawing/2014/main" val="1761442321"/>
                  </a:ext>
                </a:extLst>
              </a:tr>
            </a:tbl>
          </a:graphicData>
        </a:graphic>
      </p:graphicFrame>
      <p:pic>
        <p:nvPicPr>
          <p:cNvPr id="4" name="Google Shape;170;p18">
            <a:extLst>
              <a:ext uri="{FF2B5EF4-FFF2-40B4-BE49-F238E27FC236}">
                <a16:creationId xmlns:a16="http://schemas.microsoft.com/office/drawing/2014/main" id="{9726EF94-EBA0-CCB7-D194-E5391820277B}"/>
              </a:ext>
            </a:extLst>
          </p:cNvPr>
          <p:cNvPicPr preferRelativeResize="0"/>
          <p:nvPr/>
        </p:nvPicPr>
        <p:blipFill rotWithShape="1">
          <a:blip r:embed="rId2">
            <a:alphaModFix/>
          </a:blip>
          <a:srcRect/>
          <a:stretch/>
        </p:blipFill>
        <p:spPr>
          <a:xfrm>
            <a:off x="8044070" y="0"/>
            <a:ext cx="4147930" cy="839674"/>
          </a:xfrm>
          <a:prstGeom prst="rect">
            <a:avLst/>
          </a:prstGeom>
          <a:noFill/>
          <a:ln>
            <a:noFill/>
          </a:ln>
        </p:spPr>
      </p:pic>
      <p:sp>
        <p:nvSpPr>
          <p:cNvPr id="5" name="Slide Number Placeholder 4">
            <a:extLst>
              <a:ext uri="{FF2B5EF4-FFF2-40B4-BE49-F238E27FC236}">
                <a16:creationId xmlns:a16="http://schemas.microsoft.com/office/drawing/2014/main" id="{80CE790C-A401-58E6-B57D-97DCAB4483C1}"/>
              </a:ext>
            </a:extLst>
          </p:cNvPr>
          <p:cNvSpPr>
            <a:spLocks noGrp="1"/>
          </p:cNvSpPr>
          <p:nvPr>
            <p:ph type="sldNum" sz="quarter" idx="12"/>
          </p:nvPr>
        </p:nvSpPr>
        <p:spPr/>
        <p:txBody>
          <a:bodyPr/>
          <a:lstStyle/>
          <a:p>
            <a:r>
              <a:rPr lang="en-US" dirty="0"/>
              <a:t>16</a:t>
            </a:r>
          </a:p>
        </p:txBody>
      </p:sp>
    </p:spTree>
    <p:extLst>
      <p:ext uri="{BB962C8B-B14F-4D97-AF65-F5344CB8AC3E}">
        <p14:creationId xmlns:p14="http://schemas.microsoft.com/office/powerpoint/2010/main" val="1385096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8">
            <a:extLst>
              <a:ext uri="{FF2B5EF4-FFF2-40B4-BE49-F238E27FC236}">
                <a16:creationId xmlns:a16="http://schemas.microsoft.com/office/drawing/2014/main" id="{4D8502D1-A9D0-86E2-73F4-7F4FB4AB1C09}"/>
              </a:ext>
            </a:extLst>
          </p:cNvPr>
          <p:cNvGraphicFramePr>
            <a:graphicFrameLocks noGrp="1"/>
          </p:cNvGraphicFramePr>
          <p:nvPr>
            <p:extLst>
              <p:ext uri="{D42A27DB-BD31-4B8C-83A1-F6EECF244321}">
                <p14:modId xmlns:p14="http://schemas.microsoft.com/office/powerpoint/2010/main" val="1197752572"/>
              </p:ext>
            </p:extLst>
          </p:nvPr>
        </p:nvGraphicFramePr>
        <p:xfrm>
          <a:off x="581191" y="1416328"/>
          <a:ext cx="11029617" cy="4370324"/>
        </p:xfrm>
        <a:graphic>
          <a:graphicData uri="http://schemas.openxmlformats.org/drawingml/2006/table">
            <a:tbl>
              <a:tblPr firstRow="1" bandRow="1">
                <a:tableStyleId>{5C22544A-7EE6-4342-B048-85BDC9FD1C3A}</a:tableStyleId>
              </a:tblPr>
              <a:tblGrid>
                <a:gridCol w="901244">
                  <a:extLst>
                    <a:ext uri="{9D8B030D-6E8A-4147-A177-3AD203B41FA5}">
                      <a16:colId xmlns:a16="http://schemas.microsoft.com/office/drawing/2014/main" val="1370483784"/>
                    </a:ext>
                  </a:extLst>
                </a:gridCol>
                <a:gridCol w="4059382">
                  <a:extLst>
                    <a:ext uri="{9D8B030D-6E8A-4147-A177-3AD203B41FA5}">
                      <a16:colId xmlns:a16="http://schemas.microsoft.com/office/drawing/2014/main" val="671040585"/>
                    </a:ext>
                  </a:extLst>
                </a:gridCol>
                <a:gridCol w="6068991">
                  <a:extLst>
                    <a:ext uri="{9D8B030D-6E8A-4147-A177-3AD203B41FA5}">
                      <a16:colId xmlns:a16="http://schemas.microsoft.com/office/drawing/2014/main" val="3913290044"/>
                    </a:ext>
                  </a:extLst>
                </a:gridCol>
              </a:tblGrid>
              <a:tr h="370840">
                <a:tc>
                  <a:txBody>
                    <a:bodyPr/>
                    <a:lstStyle/>
                    <a:p>
                      <a:pPr algn="ctr"/>
                      <a:r>
                        <a:rPr lang="en-US" sz="2400" dirty="0"/>
                        <a:t>S.N.</a:t>
                      </a:r>
                    </a:p>
                  </a:txBody>
                  <a:tcPr/>
                </a:tc>
                <a:tc>
                  <a:txBody>
                    <a:bodyPr/>
                    <a:lstStyle/>
                    <a:p>
                      <a:pPr algn="ctr"/>
                      <a:r>
                        <a:rPr lang="en-US" sz="2400" dirty="0"/>
                        <a:t>Title</a:t>
                      </a:r>
                    </a:p>
                  </a:txBody>
                  <a:tcPr/>
                </a:tc>
                <a:tc>
                  <a:txBody>
                    <a:bodyPr/>
                    <a:lstStyle/>
                    <a:p>
                      <a:pPr algn="ctr"/>
                      <a:r>
                        <a:rPr lang="en-US" sz="2400" dirty="0"/>
                        <a:t>Summery</a:t>
                      </a:r>
                    </a:p>
                  </a:txBody>
                  <a:tcPr/>
                </a:tc>
                <a:extLst>
                  <a:ext uri="{0D108BD9-81ED-4DB2-BD59-A6C34878D82A}">
                    <a16:rowId xmlns:a16="http://schemas.microsoft.com/office/drawing/2014/main" val="3292895081"/>
                  </a:ext>
                </a:extLst>
              </a:tr>
              <a:tr h="370840">
                <a:tc>
                  <a:txBody>
                    <a:bodyPr/>
                    <a:lstStyle/>
                    <a:p>
                      <a:pPr algn="ctr"/>
                      <a:r>
                        <a:rPr lang="en-US" sz="2400" dirty="0"/>
                        <a:t>11.</a:t>
                      </a:r>
                    </a:p>
                  </a:txBody>
                  <a:tcP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How Does Sleep Tracking Influence Your Life?</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The study explores how sleep monitoring technologies affect behavior and perceptions of sleep, demonstrating improved awareness and behavior changes but also concerns around data privacy and accuracy.</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extLst>
                  <a:ext uri="{0D108BD9-81ED-4DB2-BD59-A6C34878D82A}">
                    <a16:rowId xmlns:a16="http://schemas.microsoft.com/office/drawing/2014/main" val="790206770"/>
                  </a:ext>
                </a:extLst>
              </a:tr>
              <a:tr h="370840">
                <a:tc>
                  <a:txBody>
                    <a:bodyPr/>
                    <a:lstStyle/>
                    <a:p>
                      <a:pPr algn="ctr"/>
                      <a:r>
                        <a:rPr lang="en-US" sz="2400" dirty="0"/>
                        <a:t>12.</a:t>
                      </a:r>
                    </a:p>
                  </a:txBody>
                  <a:tcP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The Design and Realization of Sleep-monitoring System Based on Body-movement Signals</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The paper proposes a non-invasive sleep monitoring system using body movement signals and an algorithm based on Fast Fourier Transform and linear discriminant analysis, demonstrating accurate sleep stage classification.</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extLst>
                  <a:ext uri="{0D108BD9-81ED-4DB2-BD59-A6C34878D82A}">
                    <a16:rowId xmlns:a16="http://schemas.microsoft.com/office/drawing/2014/main" val="1761442321"/>
                  </a:ext>
                </a:extLst>
              </a:tr>
            </a:tbl>
          </a:graphicData>
        </a:graphic>
      </p:graphicFrame>
      <p:pic>
        <p:nvPicPr>
          <p:cNvPr id="4" name="Google Shape;170;p18">
            <a:extLst>
              <a:ext uri="{FF2B5EF4-FFF2-40B4-BE49-F238E27FC236}">
                <a16:creationId xmlns:a16="http://schemas.microsoft.com/office/drawing/2014/main" id="{6D1B114F-F29E-7F9F-91B3-AEA919A6FE9B}"/>
              </a:ext>
            </a:extLst>
          </p:cNvPr>
          <p:cNvPicPr preferRelativeResize="0"/>
          <p:nvPr/>
        </p:nvPicPr>
        <p:blipFill rotWithShape="1">
          <a:blip r:embed="rId2">
            <a:alphaModFix/>
          </a:blip>
          <a:srcRect/>
          <a:stretch/>
        </p:blipFill>
        <p:spPr>
          <a:xfrm>
            <a:off x="8044070" y="0"/>
            <a:ext cx="4147930" cy="839674"/>
          </a:xfrm>
          <a:prstGeom prst="rect">
            <a:avLst/>
          </a:prstGeom>
          <a:noFill/>
          <a:ln>
            <a:noFill/>
          </a:ln>
        </p:spPr>
      </p:pic>
      <p:sp>
        <p:nvSpPr>
          <p:cNvPr id="5" name="Slide Number Placeholder 4">
            <a:extLst>
              <a:ext uri="{FF2B5EF4-FFF2-40B4-BE49-F238E27FC236}">
                <a16:creationId xmlns:a16="http://schemas.microsoft.com/office/drawing/2014/main" id="{400105D7-6B27-9688-1D45-5743FAED06FE}"/>
              </a:ext>
            </a:extLst>
          </p:cNvPr>
          <p:cNvSpPr>
            <a:spLocks noGrp="1"/>
          </p:cNvSpPr>
          <p:nvPr>
            <p:ph type="sldNum" sz="quarter" idx="12"/>
          </p:nvPr>
        </p:nvSpPr>
        <p:spPr/>
        <p:txBody>
          <a:bodyPr/>
          <a:lstStyle/>
          <a:p>
            <a:fld id="{3A98EE3D-8CD1-4C3F-BD1C-C98C9596463C}" type="slidenum">
              <a:rPr lang="en-US" smtClean="0"/>
              <a:t>17</a:t>
            </a:fld>
            <a:endParaRPr lang="en-US" dirty="0"/>
          </a:p>
        </p:txBody>
      </p:sp>
    </p:spTree>
    <p:extLst>
      <p:ext uri="{BB962C8B-B14F-4D97-AF65-F5344CB8AC3E}">
        <p14:creationId xmlns:p14="http://schemas.microsoft.com/office/powerpoint/2010/main" val="304690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8">
            <a:extLst>
              <a:ext uri="{FF2B5EF4-FFF2-40B4-BE49-F238E27FC236}">
                <a16:creationId xmlns:a16="http://schemas.microsoft.com/office/drawing/2014/main" id="{FDA478F3-701E-4297-232C-88EFDC407317}"/>
              </a:ext>
            </a:extLst>
          </p:cNvPr>
          <p:cNvGraphicFramePr>
            <a:graphicFrameLocks noGrp="1"/>
          </p:cNvGraphicFramePr>
          <p:nvPr>
            <p:extLst>
              <p:ext uri="{D42A27DB-BD31-4B8C-83A1-F6EECF244321}">
                <p14:modId xmlns:p14="http://schemas.microsoft.com/office/powerpoint/2010/main" val="4185095062"/>
              </p:ext>
            </p:extLst>
          </p:nvPr>
        </p:nvGraphicFramePr>
        <p:xfrm>
          <a:off x="581193" y="1305492"/>
          <a:ext cx="11029617" cy="4761675"/>
        </p:xfrm>
        <a:graphic>
          <a:graphicData uri="http://schemas.openxmlformats.org/drawingml/2006/table">
            <a:tbl>
              <a:tblPr firstRow="1" bandRow="1">
                <a:tableStyleId>{5C22544A-7EE6-4342-B048-85BDC9FD1C3A}</a:tableStyleId>
              </a:tblPr>
              <a:tblGrid>
                <a:gridCol w="901244">
                  <a:extLst>
                    <a:ext uri="{9D8B030D-6E8A-4147-A177-3AD203B41FA5}">
                      <a16:colId xmlns:a16="http://schemas.microsoft.com/office/drawing/2014/main" val="1370483784"/>
                    </a:ext>
                  </a:extLst>
                </a:gridCol>
                <a:gridCol w="4059382">
                  <a:extLst>
                    <a:ext uri="{9D8B030D-6E8A-4147-A177-3AD203B41FA5}">
                      <a16:colId xmlns:a16="http://schemas.microsoft.com/office/drawing/2014/main" val="671040585"/>
                    </a:ext>
                  </a:extLst>
                </a:gridCol>
                <a:gridCol w="6068991">
                  <a:extLst>
                    <a:ext uri="{9D8B030D-6E8A-4147-A177-3AD203B41FA5}">
                      <a16:colId xmlns:a16="http://schemas.microsoft.com/office/drawing/2014/main" val="3913290044"/>
                    </a:ext>
                  </a:extLst>
                </a:gridCol>
              </a:tblGrid>
              <a:tr h="370840">
                <a:tc>
                  <a:txBody>
                    <a:bodyPr/>
                    <a:lstStyle/>
                    <a:p>
                      <a:pPr algn="ctr"/>
                      <a:r>
                        <a:rPr lang="en-US" sz="2400" dirty="0"/>
                        <a:t>S.N.</a:t>
                      </a:r>
                    </a:p>
                  </a:txBody>
                  <a:tcPr/>
                </a:tc>
                <a:tc>
                  <a:txBody>
                    <a:bodyPr/>
                    <a:lstStyle/>
                    <a:p>
                      <a:pPr algn="ctr"/>
                      <a:r>
                        <a:rPr lang="en-US" sz="2400" dirty="0"/>
                        <a:t>Title</a:t>
                      </a:r>
                    </a:p>
                  </a:txBody>
                  <a:tcPr/>
                </a:tc>
                <a:tc>
                  <a:txBody>
                    <a:bodyPr/>
                    <a:lstStyle/>
                    <a:p>
                      <a:pPr algn="ctr"/>
                      <a:r>
                        <a:rPr lang="en-US" sz="2400" dirty="0"/>
                        <a:t>Summery</a:t>
                      </a:r>
                    </a:p>
                  </a:txBody>
                  <a:tcPr/>
                </a:tc>
                <a:extLst>
                  <a:ext uri="{0D108BD9-81ED-4DB2-BD59-A6C34878D82A}">
                    <a16:rowId xmlns:a16="http://schemas.microsoft.com/office/drawing/2014/main" val="3292895081"/>
                  </a:ext>
                </a:extLst>
              </a:tr>
              <a:tr h="370840">
                <a:tc>
                  <a:txBody>
                    <a:bodyPr/>
                    <a:lstStyle/>
                    <a:p>
                      <a:pPr algn="ctr"/>
                      <a:r>
                        <a:rPr lang="en-US" sz="2400" dirty="0"/>
                        <a:t>13.</a:t>
                      </a:r>
                    </a:p>
                  </a:txBody>
                  <a:tcP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High-Performance and Resource-Efficient IoT-based Sleep Monitoring System</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The paper describes a resource-efficient IoT-based sleep monitoring system that accurately identifies sleep stages and related events, showcasing potential for real-world sleep monitoring and management.</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extLst>
                  <a:ext uri="{0D108BD9-81ED-4DB2-BD59-A6C34878D82A}">
                    <a16:rowId xmlns:a16="http://schemas.microsoft.com/office/drawing/2014/main" val="790206770"/>
                  </a:ext>
                </a:extLst>
              </a:tr>
              <a:tr h="370840">
                <a:tc>
                  <a:txBody>
                    <a:bodyPr/>
                    <a:lstStyle/>
                    <a:p>
                      <a:pPr algn="ctr"/>
                      <a:r>
                        <a:rPr lang="en-US" sz="2400" dirty="0"/>
                        <a:t>14.</a:t>
                      </a:r>
                    </a:p>
                  </a:txBody>
                  <a:tcP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An unobtrusive sleep monitoring system for the understanding of human sleep behavior</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The study presents an inconspicuous sleep monitoring system using a bed sensor and a smartphone application to gather sleep-related body movements and self-reported data, providing insights into sleep behavior and potential disorders.</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extLst>
                  <a:ext uri="{0D108BD9-81ED-4DB2-BD59-A6C34878D82A}">
                    <a16:rowId xmlns:a16="http://schemas.microsoft.com/office/drawing/2014/main" val="1761442321"/>
                  </a:ext>
                </a:extLst>
              </a:tr>
            </a:tbl>
          </a:graphicData>
        </a:graphic>
      </p:graphicFrame>
      <p:pic>
        <p:nvPicPr>
          <p:cNvPr id="4" name="Google Shape;170;p18">
            <a:extLst>
              <a:ext uri="{FF2B5EF4-FFF2-40B4-BE49-F238E27FC236}">
                <a16:creationId xmlns:a16="http://schemas.microsoft.com/office/drawing/2014/main" id="{41C56006-308D-880E-E604-F38920DCD628}"/>
              </a:ext>
            </a:extLst>
          </p:cNvPr>
          <p:cNvPicPr preferRelativeResize="0"/>
          <p:nvPr/>
        </p:nvPicPr>
        <p:blipFill rotWithShape="1">
          <a:blip r:embed="rId2">
            <a:alphaModFix/>
          </a:blip>
          <a:srcRect/>
          <a:stretch/>
        </p:blipFill>
        <p:spPr>
          <a:xfrm>
            <a:off x="8044070" y="0"/>
            <a:ext cx="4147930" cy="839674"/>
          </a:xfrm>
          <a:prstGeom prst="rect">
            <a:avLst/>
          </a:prstGeom>
          <a:noFill/>
          <a:ln>
            <a:noFill/>
          </a:ln>
        </p:spPr>
      </p:pic>
      <p:sp>
        <p:nvSpPr>
          <p:cNvPr id="5" name="Slide Number Placeholder 4">
            <a:extLst>
              <a:ext uri="{FF2B5EF4-FFF2-40B4-BE49-F238E27FC236}">
                <a16:creationId xmlns:a16="http://schemas.microsoft.com/office/drawing/2014/main" id="{CCA2C807-9883-3C88-977D-71E28D186D5B}"/>
              </a:ext>
            </a:extLst>
          </p:cNvPr>
          <p:cNvSpPr>
            <a:spLocks noGrp="1"/>
          </p:cNvSpPr>
          <p:nvPr>
            <p:ph type="sldNum" sz="quarter" idx="12"/>
          </p:nvPr>
        </p:nvSpPr>
        <p:spPr/>
        <p:txBody>
          <a:bodyPr/>
          <a:lstStyle/>
          <a:p>
            <a:fld id="{3A98EE3D-8CD1-4C3F-BD1C-C98C9596463C}" type="slidenum">
              <a:rPr lang="en-US" smtClean="0"/>
              <a:t>18</a:t>
            </a:fld>
            <a:endParaRPr lang="en-US" dirty="0"/>
          </a:p>
        </p:txBody>
      </p:sp>
    </p:spTree>
    <p:extLst>
      <p:ext uri="{BB962C8B-B14F-4D97-AF65-F5344CB8AC3E}">
        <p14:creationId xmlns:p14="http://schemas.microsoft.com/office/powerpoint/2010/main" val="183281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8">
            <a:extLst>
              <a:ext uri="{FF2B5EF4-FFF2-40B4-BE49-F238E27FC236}">
                <a16:creationId xmlns:a16="http://schemas.microsoft.com/office/drawing/2014/main" id="{C266F91E-2B6D-66FF-36C0-8FBC3615D1FC}"/>
              </a:ext>
            </a:extLst>
          </p:cNvPr>
          <p:cNvGraphicFramePr>
            <a:graphicFrameLocks noGrp="1"/>
          </p:cNvGraphicFramePr>
          <p:nvPr>
            <p:extLst>
              <p:ext uri="{D42A27DB-BD31-4B8C-83A1-F6EECF244321}">
                <p14:modId xmlns:p14="http://schemas.microsoft.com/office/powerpoint/2010/main" val="2424996912"/>
              </p:ext>
            </p:extLst>
          </p:nvPr>
        </p:nvGraphicFramePr>
        <p:xfrm>
          <a:off x="581193" y="1568729"/>
          <a:ext cx="11029617" cy="3978974"/>
        </p:xfrm>
        <a:graphic>
          <a:graphicData uri="http://schemas.openxmlformats.org/drawingml/2006/table">
            <a:tbl>
              <a:tblPr firstRow="1" bandRow="1">
                <a:tableStyleId>{5C22544A-7EE6-4342-B048-85BDC9FD1C3A}</a:tableStyleId>
              </a:tblPr>
              <a:tblGrid>
                <a:gridCol w="901244">
                  <a:extLst>
                    <a:ext uri="{9D8B030D-6E8A-4147-A177-3AD203B41FA5}">
                      <a16:colId xmlns:a16="http://schemas.microsoft.com/office/drawing/2014/main" val="1370483784"/>
                    </a:ext>
                  </a:extLst>
                </a:gridCol>
                <a:gridCol w="4059382">
                  <a:extLst>
                    <a:ext uri="{9D8B030D-6E8A-4147-A177-3AD203B41FA5}">
                      <a16:colId xmlns:a16="http://schemas.microsoft.com/office/drawing/2014/main" val="671040585"/>
                    </a:ext>
                  </a:extLst>
                </a:gridCol>
                <a:gridCol w="6068991">
                  <a:extLst>
                    <a:ext uri="{9D8B030D-6E8A-4147-A177-3AD203B41FA5}">
                      <a16:colId xmlns:a16="http://schemas.microsoft.com/office/drawing/2014/main" val="3913290044"/>
                    </a:ext>
                  </a:extLst>
                </a:gridCol>
              </a:tblGrid>
              <a:tr h="370840">
                <a:tc>
                  <a:txBody>
                    <a:bodyPr/>
                    <a:lstStyle/>
                    <a:p>
                      <a:pPr algn="ctr"/>
                      <a:r>
                        <a:rPr lang="en-US" sz="2400" dirty="0"/>
                        <a:t>S.N.</a:t>
                      </a:r>
                    </a:p>
                  </a:txBody>
                  <a:tcPr/>
                </a:tc>
                <a:tc>
                  <a:txBody>
                    <a:bodyPr/>
                    <a:lstStyle/>
                    <a:p>
                      <a:pPr algn="ctr"/>
                      <a:r>
                        <a:rPr lang="en-US" sz="2400" dirty="0"/>
                        <a:t>Title</a:t>
                      </a:r>
                    </a:p>
                  </a:txBody>
                  <a:tcPr/>
                </a:tc>
                <a:tc>
                  <a:txBody>
                    <a:bodyPr/>
                    <a:lstStyle/>
                    <a:p>
                      <a:pPr algn="ctr"/>
                      <a:r>
                        <a:rPr lang="en-US" sz="2400" dirty="0"/>
                        <a:t>Summery</a:t>
                      </a:r>
                    </a:p>
                  </a:txBody>
                  <a:tcPr/>
                </a:tc>
                <a:extLst>
                  <a:ext uri="{0D108BD9-81ED-4DB2-BD59-A6C34878D82A}">
                    <a16:rowId xmlns:a16="http://schemas.microsoft.com/office/drawing/2014/main" val="3292895081"/>
                  </a:ext>
                </a:extLst>
              </a:tr>
              <a:tr h="370840">
                <a:tc>
                  <a:txBody>
                    <a:bodyPr/>
                    <a:lstStyle/>
                    <a:p>
                      <a:pPr algn="ctr"/>
                      <a:r>
                        <a:rPr lang="en-US" sz="2400" dirty="0"/>
                        <a:t>15.</a:t>
                      </a:r>
                    </a:p>
                  </a:txBody>
                  <a:tcP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A survey on sleep assessment methods</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The literature review summarizes and compares sleep assessment methods, categorizing them based on accuracy and discussing the limitations and advantages of subjective and objective techniques.</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extLst>
                  <a:ext uri="{0D108BD9-81ED-4DB2-BD59-A6C34878D82A}">
                    <a16:rowId xmlns:a16="http://schemas.microsoft.com/office/drawing/2014/main" val="790206770"/>
                  </a:ext>
                </a:extLst>
              </a:tr>
              <a:tr h="370840">
                <a:tc>
                  <a:txBody>
                    <a:bodyPr/>
                    <a:lstStyle/>
                    <a:p>
                      <a:pPr algn="ctr"/>
                      <a:r>
                        <a:rPr lang="en-US" sz="2400" dirty="0"/>
                        <a:t>16.</a:t>
                      </a:r>
                    </a:p>
                  </a:txBody>
                  <a:tcP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Assistive technology to enable sleep function in patients with acquired brain injury: Issues and opportunities</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The article suggests different treatments for sleeping difficulties in patients with brain injury, including CPAP therapy, light therapy, and cognitive behavioral therapy.</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extLst>
                  <a:ext uri="{0D108BD9-81ED-4DB2-BD59-A6C34878D82A}">
                    <a16:rowId xmlns:a16="http://schemas.microsoft.com/office/drawing/2014/main" val="1761442321"/>
                  </a:ext>
                </a:extLst>
              </a:tr>
            </a:tbl>
          </a:graphicData>
        </a:graphic>
      </p:graphicFrame>
      <p:pic>
        <p:nvPicPr>
          <p:cNvPr id="4" name="Google Shape;170;p18">
            <a:extLst>
              <a:ext uri="{FF2B5EF4-FFF2-40B4-BE49-F238E27FC236}">
                <a16:creationId xmlns:a16="http://schemas.microsoft.com/office/drawing/2014/main" id="{C6F9F431-692E-5F35-302B-98207FDF0356}"/>
              </a:ext>
            </a:extLst>
          </p:cNvPr>
          <p:cNvPicPr preferRelativeResize="0"/>
          <p:nvPr/>
        </p:nvPicPr>
        <p:blipFill rotWithShape="1">
          <a:blip r:embed="rId2">
            <a:alphaModFix/>
          </a:blip>
          <a:srcRect/>
          <a:stretch/>
        </p:blipFill>
        <p:spPr>
          <a:xfrm>
            <a:off x="8044070" y="0"/>
            <a:ext cx="4147930" cy="839674"/>
          </a:xfrm>
          <a:prstGeom prst="rect">
            <a:avLst/>
          </a:prstGeom>
          <a:noFill/>
          <a:ln>
            <a:noFill/>
          </a:ln>
        </p:spPr>
      </p:pic>
      <p:sp>
        <p:nvSpPr>
          <p:cNvPr id="5" name="Slide Number Placeholder 4">
            <a:extLst>
              <a:ext uri="{FF2B5EF4-FFF2-40B4-BE49-F238E27FC236}">
                <a16:creationId xmlns:a16="http://schemas.microsoft.com/office/drawing/2014/main" id="{D0C15592-62EA-800D-79F9-748DB5AA265C}"/>
              </a:ext>
            </a:extLst>
          </p:cNvPr>
          <p:cNvSpPr>
            <a:spLocks noGrp="1"/>
          </p:cNvSpPr>
          <p:nvPr>
            <p:ph type="sldNum" sz="quarter" idx="12"/>
          </p:nvPr>
        </p:nvSpPr>
        <p:spPr/>
        <p:txBody>
          <a:bodyPr/>
          <a:lstStyle/>
          <a:p>
            <a:fld id="{3A98EE3D-8CD1-4C3F-BD1C-C98C9596463C}" type="slidenum">
              <a:rPr lang="en-US" smtClean="0"/>
              <a:t>19</a:t>
            </a:fld>
            <a:endParaRPr lang="en-US" dirty="0"/>
          </a:p>
        </p:txBody>
      </p:sp>
    </p:spTree>
    <p:extLst>
      <p:ext uri="{BB962C8B-B14F-4D97-AF65-F5344CB8AC3E}">
        <p14:creationId xmlns:p14="http://schemas.microsoft.com/office/powerpoint/2010/main" val="1083500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39EE-4A36-4CA3-94D4-F7FEA2D2411B}"/>
              </a:ext>
            </a:extLst>
          </p:cNvPr>
          <p:cNvSpPr>
            <a:spLocks noGrp="1"/>
          </p:cNvSpPr>
          <p:nvPr>
            <p:ph type="title"/>
          </p:nvPr>
        </p:nvSpPr>
        <p:spPr>
          <a:xfrm>
            <a:off x="581192" y="-127835"/>
            <a:ext cx="11029616" cy="1188720"/>
          </a:xfrm>
        </p:spPr>
        <p:txBody>
          <a:bodyPr>
            <a:normAutofit/>
          </a:bodyPr>
          <a:lstStyle/>
          <a:p>
            <a:r>
              <a:rPr lang="en-US" dirty="0">
                <a:solidFill>
                  <a:schemeClr val="tx1">
                    <a:lumMod val="85000"/>
                    <a:lumOff val="15000"/>
                  </a:schemeClr>
                </a:solidFill>
              </a:rPr>
              <a:t>indices</a:t>
            </a:r>
          </a:p>
        </p:txBody>
      </p:sp>
      <p:sp>
        <p:nvSpPr>
          <p:cNvPr id="4" name="Content Placeholder 3">
            <a:extLst>
              <a:ext uri="{FF2B5EF4-FFF2-40B4-BE49-F238E27FC236}">
                <a16:creationId xmlns:a16="http://schemas.microsoft.com/office/drawing/2014/main" id="{426E5D9D-A0D6-4A97-8A51-34B64CBC1E58}"/>
              </a:ext>
            </a:extLst>
          </p:cNvPr>
          <p:cNvSpPr>
            <a:spLocks noGrp="1"/>
          </p:cNvSpPr>
          <p:nvPr>
            <p:ph idx="1"/>
          </p:nvPr>
        </p:nvSpPr>
        <p:spPr>
          <a:xfrm>
            <a:off x="581190" y="1060885"/>
            <a:ext cx="11029617" cy="5363029"/>
          </a:xfrm>
        </p:spPr>
        <p:txBody>
          <a:bodyPr numCol="2">
            <a:normAutofit/>
          </a:bodyPr>
          <a:lstStyle/>
          <a:p>
            <a:pPr lvl="0" algn="l" rtl="0">
              <a:spcBef>
                <a:spcPts val="0"/>
              </a:spcBef>
              <a:spcAft>
                <a:spcPts val="0"/>
              </a:spcAft>
              <a:buSzPts val="1800"/>
              <a:buFont typeface="Wingdings" panose="05000000000000000000" pitchFamily="2" charset="2"/>
              <a:buChar char="q"/>
            </a:pPr>
            <a:r>
              <a:rPr lang="en-US" sz="2800" dirty="0"/>
              <a:t>Keywords</a:t>
            </a:r>
          </a:p>
          <a:p>
            <a:pPr lvl="0" algn="l" rtl="0">
              <a:spcBef>
                <a:spcPts val="1000"/>
              </a:spcBef>
              <a:spcAft>
                <a:spcPts val="0"/>
              </a:spcAft>
              <a:buSzPts val="1800"/>
              <a:buFont typeface="Wingdings" panose="05000000000000000000" pitchFamily="2" charset="2"/>
              <a:buChar char="q"/>
            </a:pPr>
            <a:r>
              <a:rPr lang="en-US" sz="2800" dirty="0"/>
              <a:t>Abstract</a:t>
            </a:r>
          </a:p>
          <a:p>
            <a:pPr lvl="0" algn="l" rtl="0">
              <a:spcBef>
                <a:spcPts val="1000"/>
              </a:spcBef>
              <a:spcAft>
                <a:spcPts val="0"/>
              </a:spcAft>
              <a:buSzPts val="1800"/>
              <a:buFont typeface="Wingdings" panose="05000000000000000000" pitchFamily="2" charset="2"/>
              <a:buChar char="q"/>
            </a:pPr>
            <a:r>
              <a:rPr lang="en-US" sz="2800" dirty="0"/>
              <a:t>Problem definition</a:t>
            </a:r>
          </a:p>
          <a:p>
            <a:pPr lvl="0" algn="l" rtl="0">
              <a:spcBef>
                <a:spcPts val="1000"/>
              </a:spcBef>
              <a:spcAft>
                <a:spcPts val="0"/>
              </a:spcAft>
              <a:buSzPts val="1800"/>
              <a:buFont typeface="Wingdings" panose="05000000000000000000" pitchFamily="2" charset="2"/>
              <a:buChar char="q"/>
            </a:pPr>
            <a:r>
              <a:rPr lang="en-US" sz="2800" dirty="0"/>
              <a:t>Introduction</a:t>
            </a:r>
          </a:p>
          <a:p>
            <a:pPr lvl="0" algn="l" rtl="0">
              <a:spcBef>
                <a:spcPts val="1000"/>
              </a:spcBef>
              <a:spcAft>
                <a:spcPts val="0"/>
              </a:spcAft>
              <a:buSzPts val="1800"/>
              <a:buFont typeface="Wingdings" panose="05000000000000000000" pitchFamily="2" charset="2"/>
              <a:buChar char="q"/>
            </a:pPr>
            <a:r>
              <a:rPr lang="en-US" sz="2800" dirty="0"/>
              <a:t>Objective </a:t>
            </a:r>
          </a:p>
          <a:p>
            <a:pPr>
              <a:spcBef>
                <a:spcPts val="1000"/>
              </a:spcBef>
              <a:spcAft>
                <a:spcPts val="0"/>
              </a:spcAft>
              <a:buSzPts val="1800"/>
              <a:buFont typeface="Wingdings" panose="05000000000000000000" pitchFamily="2" charset="2"/>
              <a:buChar char="q"/>
            </a:pPr>
            <a:r>
              <a:rPr lang="en-US" sz="2800" dirty="0"/>
              <a:t>Methodology , Hardware and Software tools used</a:t>
            </a:r>
          </a:p>
          <a:p>
            <a:pPr lvl="0" algn="l" rtl="0">
              <a:spcBef>
                <a:spcPts val="1000"/>
              </a:spcBef>
              <a:spcAft>
                <a:spcPts val="0"/>
              </a:spcAft>
              <a:buSzPts val="1800"/>
              <a:buFont typeface="Wingdings" panose="05000000000000000000" pitchFamily="2" charset="2"/>
              <a:buChar char="q"/>
            </a:pPr>
            <a:r>
              <a:rPr lang="en-US" sz="2800" dirty="0"/>
              <a:t>Literature Survey</a:t>
            </a:r>
          </a:p>
          <a:p>
            <a:pPr lvl="0" algn="l" rtl="0">
              <a:spcBef>
                <a:spcPts val="1000"/>
              </a:spcBef>
              <a:spcAft>
                <a:spcPts val="0"/>
              </a:spcAft>
              <a:buSzPts val="1800"/>
              <a:buFont typeface="Wingdings" panose="05000000000000000000" pitchFamily="2" charset="2"/>
              <a:buChar char="q"/>
            </a:pPr>
            <a:r>
              <a:rPr lang="en-US" sz="2800" dirty="0"/>
              <a:t>Related Work</a:t>
            </a:r>
          </a:p>
          <a:p>
            <a:pPr lvl="0" algn="l" rtl="0">
              <a:spcBef>
                <a:spcPts val="1000"/>
              </a:spcBef>
              <a:spcAft>
                <a:spcPts val="0"/>
              </a:spcAft>
              <a:buSzPts val="1800"/>
              <a:buFont typeface="Wingdings" panose="05000000000000000000" pitchFamily="2" charset="2"/>
              <a:buChar char="q"/>
            </a:pPr>
            <a:r>
              <a:rPr lang="en-US" sz="2800" dirty="0"/>
              <a:t>Existing System</a:t>
            </a:r>
          </a:p>
          <a:p>
            <a:pPr lvl="0" algn="l" rtl="0">
              <a:spcBef>
                <a:spcPts val="1000"/>
              </a:spcBef>
              <a:spcAft>
                <a:spcPts val="0"/>
              </a:spcAft>
              <a:buSzPts val="1800"/>
              <a:buFont typeface="Wingdings" panose="05000000000000000000" pitchFamily="2" charset="2"/>
              <a:buChar char="q"/>
            </a:pPr>
            <a:r>
              <a:rPr lang="en-US" sz="2800" dirty="0"/>
              <a:t>Limitation of Existing System</a:t>
            </a:r>
          </a:p>
          <a:p>
            <a:pPr lvl="0" algn="l" rtl="0">
              <a:spcBef>
                <a:spcPts val="1000"/>
              </a:spcBef>
              <a:spcAft>
                <a:spcPts val="0"/>
              </a:spcAft>
              <a:buSzPts val="1800"/>
              <a:buFont typeface="Wingdings" panose="05000000000000000000" pitchFamily="2" charset="2"/>
              <a:buChar char="q"/>
            </a:pPr>
            <a:r>
              <a:rPr lang="en-US" sz="2800" dirty="0"/>
              <a:t>Market Survey</a:t>
            </a:r>
          </a:p>
          <a:p>
            <a:pPr lvl="0" algn="l" rtl="0">
              <a:spcBef>
                <a:spcPts val="1000"/>
              </a:spcBef>
              <a:spcAft>
                <a:spcPts val="0"/>
              </a:spcAft>
              <a:buSzPts val="1800"/>
              <a:buFont typeface="Wingdings" panose="05000000000000000000" pitchFamily="2" charset="2"/>
              <a:buChar char="q"/>
            </a:pPr>
            <a:r>
              <a:rPr lang="en-US" sz="2800" dirty="0"/>
              <a:t>Proposed system</a:t>
            </a:r>
          </a:p>
          <a:p>
            <a:pPr lvl="0" algn="l" rtl="0">
              <a:spcBef>
                <a:spcPts val="1000"/>
              </a:spcBef>
              <a:spcAft>
                <a:spcPts val="0"/>
              </a:spcAft>
              <a:buSzPts val="1800"/>
              <a:buFont typeface="Wingdings" panose="05000000000000000000" pitchFamily="2" charset="2"/>
              <a:buChar char="q"/>
            </a:pPr>
            <a:r>
              <a:rPr lang="en-US" sz="2800" dirty="0"/>
              <a:t>System Design</a:t>
            </a:r>
          </a:p>
          <a:p>
            <a:pPr lvl="0" algn="l" rtl="0">
              <a:spcBef>
                <a:spcPts val="1000"/>
              </a:spcBef>
              <a:spcAft>
                <a:spcPts val="0"/>
              </a:spcAft>
              <a:buSzPts val="1800"/>
              <a:buFont typeface="Wingdings" panose="05000000000000000000" pitchFamily="2" charset="2"/>
              <a:buChar char="q"/>
            </a:pPr>
            <a:r>
              <a:rPr lang="en-US" sz="2800" dirty="0"/>
              <a:t>Implementation</a:t>
            </a:r>
          </a:p>
          <a:p>
            <a:pPr lvl="0" algn="l" rtl="0">
              <a:spcBef>
                <a:spcPts val="1000"/>
              </a:spcBef>
              <a:spcAft>
                <a:spcPts val="0"/>
              </a:spcAft>
              <a:buSzPts val="1800"/>
              <a:buFont typeface="Wingdings" panose="05000000000000000000" pitchFamily="2" charset="2"/>
              <a:buChar char="q"/>
            </a:pPr>
            <a:r>
              <a:rPr lang="en-US" sz="2800" dirty="0"/>
              <a:t>Conclusion </a:t>
            </a:r>
          </a:p>
          <a:p>
            <a:pPr lvl="0" algn="l" rtl="0">
              <a:spcBef>
                <a:spcPts val="1000"/>
              </a:spcBef>
              <a:spcAft>
                <a:spcPts val="0"/>
              </a:spcAft>
              <a:buSzPts val="1800"/>
              <a:buFont typeface="Wingdings" panose="05000000000000000000" pitchFamily="2" charset="2"/>
              <a:buChar char="q"/>
            </a:pPr>
            <a:r>
              <a:rPr lang="en-US" sz="2800" dirty="0"/>
              <a:t>References </a:t>
            </a:r>
          </a:p>
        </p:txBody>
      </p:sp>
      <p:pic>
        <p:nvPicPr>
          <p:cNvPr id="6" name="Google Shape;170;p18">
            <a:extLst>
              <a:ext uri="{FF2B5EF4-FFF2-40B4-BE49-F238E27FC236}">
                <a16:creationId xmlns:a16="http://schemas.microsoft.com/office/drawing/2014/main" id="{8F49221E-8DCE-4276-AF5F-0EB6EB19EE0B}"/>
              </a:ext>
            </a:extLst>
          </p:cNvPr>
          <p:cNvPicPr preferRelativeResize="0"/>
          <p:nvPr/>
        </p:nvPicPr>
        <p:blipFill rotWithShape="1">
          <a:blip r:embed="rId2">
            <a:alphaModFix/>
          </a:blip>
          <a:srcRect/>
          <a:stretch/>
        </p:blipFill>
        <p:spPr>
          <a:xfrm>
            <a:off x="8044070" y="0"/>
            <a:ext cx="4147930" cy="839674"/>
          </a:xfrm>
          <a:prstGeom prst="rect">
            <a:avLst/>
          </a:prstGeom>
          <a:noFill/>
          <a:ln>
            <a:noFill/>
          </a:ln>
        </p:spPr>
      </p:pic>
      <p:sp>
        <p:nvSpPr>
          <p:cNvPr id="5" name="Slide Number Placeholder 4">
            <a:extLst>
              <a:ext uri="{FF2B5EF4-FFF2-40B4-BE49-F238E27FC236}">
                <a16:creationId xmlns:a16="http://schemas.microsoft.com/office/drawing/2014/main" id="{92C5819D-327F-7CD7-ACA3-9D3CF946022C}"/>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3966093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8">
            <a:extLst>
              <a:ext uri="{FF2B5EF4-FFF2-40B4-BE49-F238E27FC236}">
                <a16:creationId xmlns:a16="http://schemas.microsoft.com/office/drawing/2014/main" id="{BFF30B53-9CB0-86D6-FB78-CAAB3D0DC88B}"/>
              </a:ext>
            </a:extLst>
          </p:cNvPr>
          <p:cNvGraphicFramePr>
            <a:graphicFrameLocks noGrp="1"/>
          </p:cNvGraphicFramePr>
          <p:nvPr>
            <p:extLst>
              <p:ext uri="{D42A27DB-BD31-4B8C-83A1-F6EECF244321}">
                <p14:modId xmlns:p14="http://schemas.microsoft.com/office/powerpoint/2010/main" val="3255348161"/>
              </p:ext>
            </p:extLst>
          </p:nvPr>
        </p:nvGraphicFramePr>
        <p:xfrm>
          <a:off x="581193" y="1360910"/>
          <a:ext cx="11029617" cy="4370325"/>
        </p:xfrm>
        <a:graphic>
          <a:graphicData uri="http://schemas.openxmlformats.org/drawingml/2006/table">
            <a:tbl>
              <a:tblPr firstRow="1" bandRow="1">
                <a:tableStyleId>{5C22544A-7EE6-4342-B048-85BDC9FD1C3A}</a:tableStyleId>
              </a:tblPr>
              <a:tblGrid>
                <a:gridCol w="901244">
                  <a:extLst>
                    <a:ext uri="{9D8B030D-6E8A-4147-A177-3AD203B41FA5}">
                      <a16:colId xmlns:a16="http://schemas.microsoft.com/office/drawing/2014/main" val="1370483784"/>
                    </a:ext>
                  </a:extLst>
                </a:gridCol>
                <a:gridCol w="4059382">
                  <a:extLst>
                    <a:ext uri="{9D8B030D-6E8A-4147-A177-3AD203B41FA5}">
                      <a16:colId xmlns:a16="http://schemas.microsoft.com/office/drawing/2014/main" val="671040585"/>
                    </a:ext>
                  </a:extLst>
                </a:gridCol>
                <a:gridCol w="6068991">
                  <a:extLst>
                    <a:ext uri="{9D8B030D-6E8A-4147-A177-3AD203B41FA5}">
                      <a16:colId xmlns:a16="http://schemas.microsoft.com/office/drawing/2014/main" val="3913290044"/>
                    </a:ext>
                  </a:extLst>
                </a:gridCol>
              </a:tblGrid>
              <a:tr h="370840">
                <a:tc>
                  <a:txBody>
                    <a:bodyPr/>
                    <a:lstStyle/>
                    <a:p>
                      <a:pPr algn="ctr"/>
                      <a:r>
                        <a:rPr lang="en-US" sz="2400" dirty="0"/>
                        <a:t>S.N.</a:t>
                      </a:r>
                    </a:p>
                  </a:txBody>
                  <a:tcPr/>
                </a:tc>
                <a:tc>
                  <a:txBody>
                    <a:bodyPr/>
                    <a:lstStyle/>
                    <a:p>
                      <a:pPr algn="ctr"/>
                      <a:r>
                        <a:rPr lang="en-US" sz="2400" dirty="0"/>
                        <a:t>Title</a:t>
                      </a:r>
                    </a:p>
                  </a:txBody>
                  <a:tcPr/>
                </a:tc>
                <a:tc>
                  <a:txBody>
                    <a:bodyPr/>
                    <a:lstStyle/>
                    <a:p>
                      <a:pPr algn="ctr"/>
                      <a:r>
                        <a:rPr lang="en-US" sz="2400" dirty="0"/>
                        <a:t>Summery</a:t>
                      </a:r>
                    </a:p>
                  </a:txBody>
                  <a:tcPr/>
                </a:tc>
                <a:extLst>
                  <a:ext uri="{0D108BD9-81ED-4DB2-BD59-A6C34878D82A}">
                    <a16:rowId xmlns:a16="http://schemas.microsoft.com/office/drawing/2014/main" val="3292895081"/>
                  </a:ext>
                </a:extLst>
              </a:tr>
              <a:tr h="370840">
                <a:tc>
                  <a:txBody>
                    <a:bodyPr/>
                    <a:lstStyle/>
                    <a:p>
                      <a:pPr algn="ctr"/>
                      <a:r>
                        <a:rPr lang="en-US" sz="2400" dirty="0"/>
                        <a:t>17.</a:t>
                      </a:r>
                    </a:p>
                  </a:txBody>
                  <a:tcP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Non-invasive analysis of sleep patterns via multimodal sensor input</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The study uses Microsoft Kinect and a bed pressure mat sensor to examine sleep habits, gathering information on sleep patterns and activities to provide a comprehensive analysis.</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extLst>
                  <a:ext uri="{0D108BD9-81ED-4DB2-BD59-A6C34878D82A}">
                    <a16:rowId xmlns:a16="http://schemas.microsoft.com/office/drawing/2014/main" val="790206770"/>
                  </a:ext>
                </a:extLst>
              </a:tr>
              <a:tr h="370840">
                <a:tc>
                  <a:txBody>
                    <a:bodyPr/>
                    <a:lstStyle/>
                    <a:p>
                      <a:pPr algn="ctr"/>
                      <a:r>
                        <a:rPr lang="en-US" sz="2400" dirty="0"/>
                        <a:t>18.</a:t>
                      </a:r>
                    </a:p>
                  </a:txBody>
                  <a:tcP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Validation of a Consumer Sleep Wearable Device with Actigraphy and Polysomnography in Adolescents Across Sleep Opportunity Manipulations</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The research validates a consumer sleep wearable device for monitoring sleep stages and parameters in adolescents, highlighting its accuracy for certain measurements but cautioning against sole reliance on its results.</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extLst>
                  <a:ext uri="{0D108BD9-81ED-4DB2-BD59-A6C34878D82A}">
                    <a16:rowId xmlns:a16="http://schemas.microsoft.com/office/drawing/2014/main" val="1761442321"/>
                  </a:ext>
                </a:extLst>
              </a:tr>
            </a:tbl>
          </a:graphicData>
        </a:graphic>
      </p:graphicFrame>
      <p:pic>
        <p:nvPicPr>
          <p:cNvPr id="4" name="Google Shape;170;p18">
            <a:extLst>
              <a:ext uri="{FF2B5EF4-FFF2-40B4-BE49-F238E27FC236}">
                <a16:creationId xmlns:a16="http://schemas.microsoft.com/office/drawing/2014/main" id="{892DD5EB-4668-3698-1AB8-3C48784125CE}"/>
              </a:ext>
            </a:extLst>
          </p:cNvPr>
          <p:cNvPicPr preferRelativeResize="0"/>
          <p:nvPr/>
        </p:nvPicPr>
        <p:blipFill rotWithShape="1">
          <a:blip r:embed="rId2">
            <a:alphaModFix/>
          </a:blip>
          <a:srcRect/>
          <a:stretch/>
        </p:blipFill>
        <p:spPr>
          <a:xfrm>
            <a:off x="8044070" y="0"/>
            <a:ext cx="4147930" cy="839674"/>
          </a:xfrm>
          <a:prstGeom prst="rect">
            <a:avLst/>
          </a:prstGeom>
          <a:noFill/>
          <a:ln>
            <a:noFill/>
          </a:ln>
        </p:spPr>
      </p:pic>
      <p:sp>
        <p:nvSpPr>
          <p:cNvPr id="5" name="Slide Number Placeholder 4">
            <a:extLst>
              <a:ext uri="{FF2B5EF4-FFF2-40B4-BE49-F238E27FC236}">
                <a16:creationId xmlns:a16="http://schemas.microsoft.com/office/drawing/2014/main" id="{FD1C8DBA-0DF4-2A30-5EEE-A4CC8D815BA7}"/>
              </a:ext>
            </a:extLst>
          </p:cNvPr>
          <p:cNvSpPr>
            <a:spLocks noGrp="1"/>
          </p:cNvSpPr>
          <p:nvPr>
            <p:ph type="sldNum" sz="quarter" idx="12"/>
          </p:nvPr>
        </p:nvSpPr>
        <p:spPr/>
        <p:txBody>
          <a:bodyPr/>
          <a:lstStyle/>
          <a:p>
            <a:fld id="{3A98EE3D-8CD1-4C3F-BD1C-C98C9596463C}" type="slidenum">
              <a:rPr lang="en-US" smtClean="0"/>
              <a:t>20</a:t>
            </a:fld>
            <a:endParaRPr lang="en-US" dirty="0"/>
          </a:p>
        </p:txBody>
      </p:sp>
    </p:spTree>
    <p:extLst>
      <p:ext uri="{BB962C8B-B14F-4D97-AF65-F5344CB8AC3E}">
        <p14:creationId xmlns:p14="http://schemas.microsoft.com/office/powerpoint/2010/main" val="2521028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8">
            <a:extLst>
              <a:ext uri="{FF2B5EF4-FFF2-40B4-BE49-F238E27FC236}">
                <a16:creationId xmlns:a16="http://schemas.microsoft.com/office/drawing/2014/main" id="{16539CBA-42FC-D94E-EF29-2FB1CA74A01C}"/>
              </a:ext>
            </a:extLst>
          </p:cNvPr>
          <p:cNvGraphicFramePr>
            <a:graphicFrameLocks noGrp="1"/>
          </p:cNvGraphicFramePr>
          <p:nvPr>
            <p:extLst>
              <p:ext uri="{D42A27DB-BD31-4B8C-83A1-F6EECF244321}">
                <p14:modId xmlns:p14="http://schemas.microsoft.com/office/powerpoint/2010/main" val="1514612526"/>
              </p:ext>
            </p:extLst>
          </p:nvPr>
        </p:nvGraphicFramePr>
        <p:xfrm>
          <a:off x="581193" y="1333201"/>
          <a:ext cx="11029617" cy="3562033"/>
        </p:xfrm>
        <a:graphic>
          <a:graphicData uri="http://schemas.openxmlformats.org/drawingml/2006/table">
            <a:tbl>
              <a:tblPr firstRow="1" bandRow="1">
                <a:tableStyleId>{5C22544A-7EE6-4342-B048-85BDC9FD1C3A}</a:tableStyleId>
              </a:tblPr>
              <a:tblGrid>
                <a:gridCol w="679572">
                  <a:extLst>
                    <a:ext uri="{9D8B030D-6E8A-4147-A177-3AD203B41FA5}">
                      <a16:colId xmlns:a16="http://schemas.microsoft.com/office/drawing/2014/main" val="1370483784"/>
                    </a:ext>
                  </a:extLst>
                </a:gridCol>
                <a:gridCol w="4281054">
                  <a:extLst>
                    <a:ext uri="{9D8B030D-6E8A-4147-A177-3AD203B41FA5}">
                      <a16:colId xmlns:a16="http://schemas.microsoft.com/office/drawing/2014/main" val="671040585"/>
                    </a:ext>
                  </a:extLst>
                </a:gridCol>
                <a:gridCol w="6068991">
                  <a:extLst>
                    <a:ext uri="{9D8B030D-6E8A-4147-A177-3AD203B41FA5}">
                      <a16:colId xmlns:a16="http://schemas.microsoft.com/office/drawing/2014/main" val="3913290044"/>
                    </a:ext>
                  </a:extLst>
                </a:gridCol>
              </a:tblGrid>
              <a:tr h="370840">
                <a:tc>
                  <a:txBody>
                    <a:bodyPr/>
                    <a:lstStyle/>
                    <a:p>
                      <a:pPr algn="ctr"/>
                      <a:r>
                        <a:rPr lang="en-US" sz="2400" dirty="0"/>
                        <a:t>S.N.</a:t>
                      </a:r>
                    </a:p>
                  </a:txBody>
                  <a:tcPr/>
                </a:tc>
                <a:tc>
                  <a:txBody>
                    <a:bodyPr/>
                    <a:lstStyle/>
                    <a:p>
                      <a:pPr algn="ctr"/>
                      <a:r>
                        <a:rPr lang="en-US" sz="2400" dirty="0"/>
                        <a:t>Title</a:t>
                      </a:r>
                    </a:p>
                  </a:txBody>
                  <a:tcPr/>
                </a:tc>
                <a:tc>
                  <a:txBody>
                    <a:bodyPr/>
                    <a:lstStyle/>
                    <a:p>
                      <a:pPr algn="ctr"/>
                      <a:r>
                        <a:rPr lang="en-US" sz="2400" dirty="0"/>
                        <a:t>Summery</a:t>
                      </a:r>
                    </a:p>
                  </a:txBody>
                  <a:tcPr/>
                </a:tc>
                <a:extLst>
                  <a:ext uri="{0D108BD9-81ED-4DB2-BD59-A6C34878D82A}">
                    <a16:rowId xmlns:a16="http://schemas.microsoft.com/office/drawing/2014/main" val="3292895081"/>
                  </a:ext>
                </a:extLst>
              </a:tr>
              <a:tr h="370840">
                <a:tc>
                  <a:txBody>
                    <a:bodyPr/>
                    <a:lstStyle/>
                    <a:p>
                      <a:pPr algn="ctr"/>
                      <a:r>
                        <a:rPr lang="en-US" sz="2400" dirty="0"/>
                        <a:t>19.</a:t>
                      </a:r>
                    </a:p>
                  </a:txBody>
                  <a:tcP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A system, method, and item for stress reduction and sleep promotion</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The patent describes a system for reducing stress and promoting sleep, incorporating temperature regulation and additional components like a pulsed electromagnetic frequency device.</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extLst>
                  <a:ext uri="{0D108BD9-81ED-4DB2-BD59-A6C34878D82A}">
                    <a16:rowId xmlns:a16="http://schemas.microsoft.com/office/drawing/2014/main" val="790206770"/>
                  </a:ext>
                </a:extLst>
              </a:tr>
              <a:tr h="146979">
                <a:tc>
                  <a:txBody>
                    <a:bodyPr/>
                    <a:lstStyle/>
                    <a:p>
                      <a:pPr algn="ctr"/>
                      <a:r>
                        <a:rPr lang="en-US" sz="2400" dirty="0"/>
                        <a:t>20.</a:t>
                      </a:r>
                    </a:p>
                  </a:txBody>
                  <a:tcP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Bed with mattress and foot warming system</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The patent presents a bed design with a foot warming system, utilizing a heating unit and an envelope for temperature control.</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extLst>
                  <a:ext uri="{0D108BD9-81ED-4DB2-BD59-A6C34878D82A}">
                    <a16:rowId xmlns:a16="http://schemas.microsoft.com/office/drawing/2014/main" val="1761442321"/>
                  </a:ext>
                </a:extLst>
              </a:tr>
            </a:tbl>
          </a:graphicData>
        </a:graphic>
      </p:graphicFrame>
      <p:pic>
        <p:nvPicPr>
          <p:cNvPr id="4" name="Google Shape;170;p18">
            <a:extLst>
              <a:ext uri="{FF2B5EF4-FFF2-40B4-BE49-F238E27FC236}">
                <a16:creationId xmlns:a16="http://schemas.microsoft.com/office/drawing/2014/main" id="{EA6AB09C-914F-1DCD-308E-BA7960EF76F9}"/>
              </a:ext>
            </a:extLst>
          </p:cNvPr>
          <p:cNvPicPr preferRelativeResize="0"/>
          <p:nvPr/>
        </p:nvPicPr>
        <p:blipFill rotWithShape="1">
          <a:blip r:embed="rId2">
            <a:alphaModFix/>
          </a:blip>
          <a:srcRect/>
          <a:stretch/>
        </p:blipFill>
        <p:spPr>
          <a:xfrm>
            <a:off x="8044070" y="0"/>
            <a:ext cx="4147930" cy="839674"/>
          </a:xfrm>
          <a:prstGeom prst="rect">
            <a:avLst/>
          </a:prstGeom>
          <a:noFill/>
          <a:ln>
            <a:noFill/>
          </a:ln>
        </p:spPr>
      </p:pic>
      <p:sp>
        <p:nvSpPr>
          <p:cNvPr id="5" name="Slide Number Placeholder 4">
            <a:extLst>
              <a:ext uri="{FF2B5EF4-FFF2-40B4-BE49-F238E27FC236}">
                <a16:creationId xmlns:a16="http://schemas.microsoft.com/office/drawing/2014/main" id="{0AB17F6C-A1FC-E95C-972E-AF1B374185B2}"/>
              </a:ext>
            </a:extLst>
          </p:cNvPr>
          <p:cNvSpPr>
            <a:spLocks noGrp="1"/>
          </p:cNvSpPr>
          <p:nvPr>
            <p:ph type="sldNum" sz="quarter" idx="12"/>
          </p:nvPr>
        </p:nvSpPr>
        <p:spPr/>
        <p:txBody>
          <a:bodyPr/>
          <a:lstStyle/>
          <a:p>
            <a:fld id="{3A98EE3D-8CD1-4C3F-BD1C-C98C9596463C}" type="slidenum">
              <a:rPr lang="en-US" smtClean="0"/>
              <a:t>21</a:t>
            </a:fld>
            <a:endParaRPr lang="en-US" dirty="0"/>
          </a:p>
        </p:txBody>
      </p:sp>
    </p:spTree>
    <p:extLst>
      <p:ext uri="{BB962C8B-B14F-4D97-AF65-F5344CB8AC3E}">
        <p14:creationId xmlns:p14="http://schemas.microsoft.com/office/powerpoint/2010/main" val="302271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7E80-7C12-499E-A73B-8DE4FBF572CF}"/>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65E9BCA7-940F-4805-94D5-A5C36F06BF60}"/>
              </a:ext>
            </a:extLst>
          </p:cNvPr>
          <p:cNvSpPr>
            <a:spLocks noGrp="1"/>
          </p:cNvSpPr>
          <p:nvPr>
            <p:ph idx="1"/>
          </p:nvPr>
        </p:nvSpPr>
        <p:spPr>
          <a:xfrm>
            <a:off x="581192" y="1983056"/>
            <a:ext cx="11029615" cy="3634486"/>
          </a:xfrm>
        </p:spPr>
        <p:txBody>
          <a:bodyPr/>
          <a:lstStyle/>
          <a:p>
            <a:r>
              <a:rPr lang="en-US" sz="1800" dirty="0">
                <a:effectLst/>
                <a:latin typeface="Times New Roman" panose="02020603050405020304" pitchFamily="18" charset="0"/>
                <a:ea typeface="Times New Roman" panose="02020603050405020304" pitchFamily="18" charset="0"/>
              </a:rPr>
              <a:t>There are four categories, in which we can classify modern sleep monitoring technologies, currently under study.</a:t>
            </a:r>
          </a:p>
          <a:p>
            <a:endParaRPr lang="en-US" sz="1800" dirty="0">
              <a:latin typeface="Times New Roman" panose="02020603050405020304" pitchFamily="18" charset="0"/>
              <a:ea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a:p>
            <a:endParaRPr lang="en-US" sz="1800"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p:txBody>
      </p:sp>
      <p:pic>
        <p:nvPicPr>
          <p:cNvPr id="6" name="Google Shape;170;p18">
            <a:extLst>
              <a:ext uri="{FF2B5EF4-FFF2-40B4-BE49-F238E27FC236}">
                <a16:creationId xmlns:a16="http://schemas.microsoft.com/office/drawing/2014/main" id="{60A6A0A7-01B6-44D6-8DD0-D33A15EAA7BE}"/>
              </a:ext>
            </a:extLst>
          </p:cNvPr>
          <p:cNvPicPr preferRelativeResize="0"/>
          <p:nvPr/>
        </p:nvPicPr>
        <p:blipFill rotWithShape="1">
          <a:blip r:embed="rId2">
            <a:alphaModFix/>
          </a:blip>
          <a:srcRect/>
          <a:stretch/>
        </p:blipFill>
        <p:spPr>
          <a:xfrm>
            <a:off x="8044070" y="0"/>
            <a:ext cx="4147930" cy="839674"/>
          </a:xfrm>
          <a:prstGeom prst="rect">
            <a:avLst/>
          </a:prstGeom>
          <a:noFill/>
          <a:ln>
            <a:noFill/>
          </a:ln>
        </p:spPr>
      </p:pic>
      <p:graphicFrame>
        <p:nvGraphicFramePr>
          <p:cNvPr id="5" name="Diagram 4">
            <a:extLst>
              <a:ext uri="{FF2B5EF4-FFF2-40B4-BE49-F238E27FC236}">
                <a16:creationId xmlns:a16="http://schemas.microsoft.com/office/drawing/2014/main" id="{3549B112-CC13-478D-8E6C-4064EDD49B65}"/>
              </a:ext>
            </a:extLst>
          </p:cNvPr>
          <p:cNvGraphicFramePr/>
          <p:nvPr>
            <p:extLst>
              <p:ext uri="{D42A27DB-BD31-4B8C-83A1-F6EECF244321}">
                <p14:modId xmlns:p14="http://schemas.microsoft.com/office/powerpoint/2010/main" val="1739473999"/>
              </p:ext>
            </p:extLst>
          </p:nvPr>
        </p:nvGraphicFramePr>
        <p:xfrm>
          <a:off x="2486991" y="2559546"/>
          <a:ext cx="6502400" cy="42118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15BBFD04-5C4D-A05C-2B1B-B8917C1283B0}"/>
              </a:ext>
            </a:extLst>
          </p:cNvPr>
          <p:cNvSpPr>
            <a:spLocks noGrp="1"/>
          </p:cNvSpPr>
          <p:nvPr>
            <p:ph type="sldNum" sz="quarter" idx="12"/>
          </p:nvPr>
        </p:nvSpPr>
        <p:spPr/>
        <p:txBody>
          <a:bodyPr/>
          <a:lstStyle/>
          <a:p>
            <a:fld id="{3A98EE3D-8CD1-4C3F-BD1C-C98C9596463C}" type="slidenum">
              <a:rPr lang="en-US" smtClean="0"/>
              <a:t>22</a:t>
            </a:fld>
            <a:endParaRPr lang="en-US" dirty="0"/>
          </a:p>
        </p:txBody>
      </p:sp>
    </p:spTree>
    <p:extLst>
      <p:ext uri="{BB962C8B-B14F-4D97-AF65-F5344CB8AC3E}">
        <p14:creationId xmlns:p14="http://schemas.microsoft.com/office/powerpoint/2010/main" val="4217621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E96FD-421D-4575-B813-C8D7BA03717D}"/>
              </a:ext>
            </a:extLst>
          </p:cNvPr>
          <p:cNvSpPr>
            <a:spLocks noGrp="1"/>
          </p:cNvSpPr>
          <p:nvPr>
            <p:ph type="title"/>
          </p:nvPr>
        </p:nvSpPr>
        <p:spPr/>
        <p:txBody>
          <a:bodyPr/>
          <a:lstStyle/>
          <a:p>
            <a:r>
              <a:rPr lang="en-US" dirty="0"/>
              <a:t>Existing system</a:t>
            </a:r>
          </a:p>
        </p:txBody>
      </p:sp>
      <p:sp>
        <p:nvSpPr>
          <p:cNvPr id="3" name="Content Placeholder 2">
            <a:extLst>
              <a:ext uri="{FF2B5EF4-FFF2-40B4-BE49-F238E27FC236}">
                <a16:creationId xmlns:a16="http://schemas.microsoft.com/office/drawing/2014/main" id="{892962CB-A8B3-4B93-8F9C-9E117AC9362E}"/>
              </a:ext>
            </a:extLst>
          </p:cNvPr>
          <p:cNvSpPr>
            <a:spLocks noGrp="1"/>
          </p:cNvSpPr>
          <p:nvPr>
            <p:ph idx="1"/>
          </p:nvPr>
        </p:nvSpPr>
        <p:spPr>
          <a:xfrm>
            <a:off x="581193" y="1890876"/>
            <a:ext cx="11029615" cy="3634486"/>
          </a:xfrm>
        </p:spPr>
        <p:txBody>
          <a:bodyPr/>
          <a:lstStyle/>
          <a:p>
            <a:pPr algn="just"/>
            <a:r>
              <a:rPr lang="en-US" sz="1800" dirty="0">
                <a:effectLst/>
                <a:latin typeface="Times New Roman" panose="02020603050405020304" pitchFamily="18" charset="0"/>
                <a:ea typeface="Times New Roman" panose="02020603050405020304" pitchFamily="18" charset="0"/>
              </a:rPr>
              <a:t>Several devices are also available which are currently used for sleep evaluation at home as shown in Table. Many of these are accessible in the market for purchase. The following table shows the comparison between various sleep monitoring devices where REM (rapid eye movement) and NREM (nonrapid eye movement) are sleep stages.</a:t>
            </a:r>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6F57570C-A1A1-475B-889C-1BE22D05746E}"/>
              </a:ext>
            </a:extLst>
          </p:cNvPr>
          <p:cNvPicPr/>
          <p:nvPr/>
        </p:nvPicPr>
        <p:blipFill rotWithShape="1">
          <a:blip r:embed="rId2" cstate="print">
            <a:extLst>
              <a:ext uri="{28A0092B-C50C-407E-A947-70E740481C1C}">
                <a14:useLocalDpi xmlns:a14="http://schemas.microsoft.com/office/drawing/2010/main" val="0"/>
              </a:ext>
            </a:extLst>
          </a:blip>
          <a:srcRect t="22462"/>
          <a:stretch/>
        </p:blipFill>
        <p:spPr bwMode="auto">
          <a:xfrm>
            <a:off x="2994993" y="2928730"/>
            <a:ext cx="6163586" cy="3929270"/>
          </a:xfrm>
          <a:prstGeom prst="rect">
            <a:avLst/>
          </a:prstGeom>
          <a:noFill/>
          <a:ln>
            <a:noFill/>
          </a:ln>
          <a:extLst>
            <a:ext uri="{53640926-AAD7-44D8-BBD7-CCE9431645EC}">
              <a14:shadowObscured xmlns:a14="http://schemas.microsoft.com/office/drawing/2010/main"/>
            </a:ext>
          </a:extLst>
        </p:spPr>
      </p:pic>
      <p:pic>
        <p:nvPicPr>
          <p:cNvPr id="6" name="Google Shape;170;p18">
            <a:extLst>
              <a:ext uri="{FF2B5EF4-FFF2-40B4-BE49-F238E27FC236}">
                <a16:creationId xmlns:a16="http://schemas.microsoft.com/office/drawing/2014/main" id="{8BECCF2F-DA6D-488F-86F8-9F88D92B382B}"/>
              </a:ext>
            </a:extLst>
          </p:cNvPr>
          <p:cNvPicPr preferRelativeResize="0"/>
          <p:nvPr/>
        </p:nvPicPr>
        <p:blipFill rotWithShape="1">
          <a:blip r:embed="rId3">
            <a:alphaModFix/>
          </a:blip>
          <a:srcRect/>
          <a:stretch/>
        </p:blipFill>
        <p:spPr>
          <a:xfrm>
            <a:off x="8044070" y="0"/>
            <a:ext cx="4147930" cy="839674"/>
          </a:xfrm>
          <a:prstGeom prst="rect">
            <a:avLst/>
          </a:prstGeom>
          <a:noFill/>
          <a:ln>
            <a:noFill/>
          </a:ln>
        </p:spPr>
      </p:pic>
      <p:sp>
        <p:nvSpPr>
          <p:cNvPr id="5" name="Slide Number Placeholder 4">
            <a:extLst>
              <a:ext uri="{FF2B5EF4-FFF2-40B4-BE49-F238E27FC236}">
                <a16:creationId xmlns:a16="http://schemas.microsoft.com/office/drawing/2014/main" id="{AC09FC1A-B296-C8F6-5EBF-F071F31B458E}"/>
              </a:ext>
            </a:extLst>
          </p:cNvPr>
          <p:cNvSpPr>
            <a:spLocks noGrp="1"/>
          </p:cNvSpPr>
          <p:nvPr>
            <p:ph type="sldNum" sz="quarter" idx="12"/>
          </p:nvPr>
        </p:nvSpPr>
        <p:spPr/>
        <p:txBody>
          <a:bodyPr/>
          <a:lstStyle/>
          <a:p>
            <a:fld id="{3A98EE3D-8CD1-4C3F-BD1C-C98C9596463C}" type="slidenum">
              <a:rPr lang="en-US" smtClean="0"/>
              <a:t>23</a:t>
            </a:fld>
            <a:endParaRPr lang="en-US" dirty="0"/>
          </a:p>
        </p:txBody>
      </p:sp>
    </p:spTree>
    <p:extLst>
      <p:ext uri="{BB962C8B-B14F-4D97-AF65-F5344CB8AC3E}">
        <p14:creationId xmlns:p14="http://schemas.microsoft.com/office/powerpoint/2010/main" val="738468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F9126-29F9-4D2D-8DE8-7678473BC764}"/>
              </a:ext>
            </a:extLst>
          </p:cNvPr>
          <p:cNvSpPr>
            <a:spLocks noGrp="1"/>
          </p:cNvSpPr>
          <p:nvPr>
            <p:ph type="title"/>
          </p:nvPr>
        </p:nvSpPr>
        <p:spPr>
          <a:xfrm>
            <a:off x="581193" y="245314"/>
            <a:ext cx="11029616" cy="1188720"/>
          </a:xfrm>
        </p:spPr>
        <p:txBody>
          <a:bodyPr/>
          <a:lstStyle/>
          <a:p>
            <a:r>
              <a:rPr lang="en-US" dirty="0"/>
              <a:t>Problems in existing system</a:t>
            </a:r>
          </a:p>
        </p:txBody>
      </p:sp>
      <p:sp>
        <p:nvSpPr>
          <p:cNvPr id="3" name="Content Placeholder 2">
            <a:extLst>
              <a:ext uri="{FF2B5EF4-FFF2-40B4-BE49-F238E27FC236}">
                <a16:creationId xmlns:a16="http://schemas.microsoft.com/office/drawing/2014/main" id="{713D19BF-EB4F-473A-9015-822B2726CC27}"/>
              </a:ext>
            </a:extLst>
          </p:cNvPr>
          <p:cNvSpPr>
            <a:spLocks noGrp="1"/>
          </p:cNvSpPr>
          <p:nvPr>
            <p:ph idx="1"/>
          </p:nvPr>
        </p:nvSpPr>
        <p:spPr>
          <a:xfrm>
            <a:off x="581194" y="1784540"/>
            <a:ext cx="11029615" cy="4517136"/>
          </a:xfrm>
        </p:spPr>
        <p:txBody>
          <a:bodyPr>
            <a:noAutofit/>
          </a:bodyPr>
          <a:lstStyle/>
          <a:p>
            <a:pPr marL="433705" marR="476250" algn="just">
              <a:lnSpc>
                <a:spcPct val="150000"/>
              </a:lnSpc>
              <a:spcBef>
                <a:spcPts val="0"/>
              </a:spcBef>
              <a:spcAft>
                <a:spcPts val="0"/>
              </a:spcAft>
            </a:pPr>
            <a:r>
              <a:rPr lang="en-US" sz="2400" b="0" dirty="0">
                <a:effectLst/>
                <a:latin typeface="Times New Roman" panose="02020603050405020304" pitchFamily="18" charset="0"/>
                <a:ea typeface="Times New Roman" panose="02020603050405020304" pitchFamily="18" charset="0"/>
              </a:rPr>
              <a:t>More focused on providing the assistance to guide the user to get relaxed while sleeping using various attachments. </a:t>
            </a:r>
          </a:p>
          <a:p>
            <a:pPr marL="433705" marR="476250" algn="just">
              <a:lnSpc>
                <a:spcPct val="150000"/>
              </a:lnSpc>
              <a:spcBef>
                <a:spcPts val="0"/>
              </a:spcBef>
              <a:spcAft>
                <a:spcPts val="0"/>
              </a:spcAft>
            </a:pPr>
            <a:r>
              <a:rPr lang="en-US" sz="2400" b="0" dirty="0">
                <a:effectLst/>
                <a:latin typeface="Times New Roman" panose="02020603050405020304" pitchFamily="18" charset="0"/>
                <a:ea typeface="Times New Roman" panose="02020603050405020304" pitchFamily="18" charset="0"/>
              </a:rPr>
              <a:t>Not focused monitors the real time health related parameters of the user while they take nap and does not provide the user with favorable ambient conditions and no means to determine their real time location at the time of nap.</a:t>
            </a:r>
            <a:endParaRPr lang="en-US" sz="2400" dirty="0">
              <a:latin typeface="Times New Roman" panose="02020603050405020304" pitchFamily="18" charset="0"/>
              <a:ea typeface="Times New Roman" panose="02020603050405020304" pitchFamily="18" charset="0"/>
            </a:endParaRPr>
          </a:p>
          <a:p>
            <a:pPr marL="433705" marR="476250" algn="just">
              <a:lnSpc>
                <a:spcPct val="150000"/>
              </a:lnSpc>
              <a:spcBef>
                <a:spcPts val="0"/>
              </a:spcBef>
              <a:spcAft>
                <a:spcPts val="0"/>
              </a:spcAft>
            </a:pPr>
            <a:r>
              <a:rPr lang="en-US" sz="2400" b="0" dirty="0">
                <a:effectLst/>
                <a:latin typeface="Times New Roman" panose="02020603050405020304" pitchFamily="18" charset="0"/>
                <a:ea typeface="Times New Roman" panose="02020603050405020304" pitchFamily="18" charset="0"/>
              </a:rPr>
              <a:t>All the existing system is based on sleep monitoring. They do not provide a proper solution or a routine to be followed.</a:t>
            </a:r>
          </a:p>
        </p:txBody>
      </p:sp>
      <p:pic>
        <p:nvPicPr>
          <p:cNvPr id="5" name="Google Shape;170;p18">
            <a:extLst>
              <a:ext uri="{FF2B5EF4-FFF2-40B4-BE49-F238E27FC236}">
                <a16:creationId xmlns:a16="http://schemas.microsoft.com/office/drawing/2014/main" id="{2148238B-3E75-42CF-B680-64E92E5A5EF1}"/>
              </a:ext>
            </a:extLst>
          </p:cNvPr>
          <p:cNvPicPr preferRelativeResize="0"/>
          <p:nvPr/>
        </p:nvPicPr>
        <p:blipFill rotWithShape="1">
          <a:blip r:embed="rId2">
            <a:alphaModFix/>
          </a:blip>
          <a:srcRect/>
          <a:stretch/>
        </p:blipFill>
        <p:spPr>
          <a:xfrm>
            <a:off x="8044070" y="0"/>
            <a:ext cx="4147930" cy="839674"/>
          </a:xfrm>
          <a:prstGeom prst="rect">
            <a:avLst/>
          </a:prstGeom>
          <a:noFill/>
          <a:ln>
            <a:noFill/>
          </a:ln>
        </p:spPr>
      </p:pic>
      <p:sp>
        <p:nvSpPr>
          <p:cNvPr id="4" name="Slide Number Placeholder 3">
            <a:extLst>
              <a:ext uri="{FF2B5EF4-FFF2-40B4-BE49-F238E27FC236}">
                <a16:creationId xmlns:a16="http://schemas.microsoft.com/office/drawing/2014/main" id="{655BBAE1-671D-31A7-6786-AA121BD39CF3}"/>
              </a:ext>
            </a:extLst>
          </p:cNvPr>
          <p:cNvSpPr>
            <a:spLocks noGrp="1"/>
          </p:cNvSpPr>
          <p:nvPr>
            <p:ph type="sldNum" sz="quarter" idx="12"/>
          </p:nvPr>
        </p:nvSpPr>
        <p:spPr/>
        <p:txBody>
          <a:bodyPr/>
          <a:lstStyle/>
          <a:p>
            <a:fld id="{3A98EE3D-8CD1-4C3F-BD1C-C98C9596463C}" type="slidenum">
              <a:rPr lang="en-US" smtClean="0"/>
              <a:t>24</a:t>
            </a:fld>
            <a:endParaRPr lang="en-US" dirty="0"/>
          </a:p>
        </p:txBody>
      </p:sp>
    </p:spTree>
    <p:extLst>
      <p:ext uri="{BB962C8B-B14F-4D97-AF65-F5344CB8AC3E}">
        <p14:creationId xmlns:p14="http://schemas.microsoft.com/office/powerpoint/2010/main" val="749304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5F58A-03DE-4E45-831E-5964759EAF07}"/>
              </a:ext>
            </a:extLst>
          </p:cNvPr>
          <p:cNvSpPr>
            <a:spLocks noGrp="1"/>
          </p:cNvSpPr>
          <p:nvPr>
            <p:ph type="title"/>
          </p:nvPr>
        </p:nvSpPr>
        <p:spPr>
          <a:xfrm>
            <a:off x="581191" y="401549"/>
            <a:ext cx="11029616" cy="1188720"/>
          </a:xfrm>
        </p:spPr>
        <p:txBody>
          <a:bodyPr/>
          <a:lstStyle/>
          <a:p>
            <a:r>
              <a:rPr lang="en-US" dirty="0"/>
              <a:t>Market survey</a:t>
            </a:r>
          </a:p>
        </p:txBody>
      </p:sp>
      <p:sp>
        <p:nvSpPr>
          <p:cNvPr id="3" name="Content Placeholder 2">
            <a:extLst>
              <a:ext uri="{FF2B5EF4-FFF2-40B4-BE49-F238E27FC236}">
                <a16:creationId xmlns:a16="http://schemas.microsoft.com/office/drawing/2014/main" id="{DF92C64D-3B0C-494A-883E-7ACC186CB230}"/>
              </a:ext>
            </a:extLst>
          </p:cNvPr>
          <p:cNvSpPr>
            <a:spLocks noGrp="1"/>
          </p:cNvSpPr>
          <p:nvPr>
            <p:ph idx="1"/>
          </p:nvPr>
        </p:nvSpPr>
        <p:spPr/>
        <p:txBody>
          <a:bodyPr>
            <a:noAutofit/>
          </a:bodyPr>
          <a:lstStyle/>
          <a:p>
            <a:pPr marL="433705" marR="476250" algn="just">
              <a:lnSpc>
                <a:spcPct val="150000"/>
              </a:lnSpc>
              <a:spcBef>
                <a:spcPts val="0"/>
              </a:spcBef>
              <a:spcAft>
                <a:spcPts val="0"/>
              </a:spcAft>
            </a:pPr>
            <a:r>
              <a:rPr lang="en-US" sz="2000" dirty="0">
                <a:ln>
                  <a:noFill/>
                </a:ln>
                <a:solidFill>
                  <a:srgbClr val="000000"/>
                </a:solidFill>
                <a:effectLst/>
                <a:uFill>
                  <a:solidFill>
                    <a:srgbClr val="000000"/>
                  </a:solidFill>
                </a:uFill>
                <a:latin typeface="Times New Roman" panose="02020603050405020304" pitchFamily="18" charset="0"/>
                <a:ea typeface="Arial Unicode MS"/>
                <a:cs typeface="Arial Unicode MS"/>
              </a:rPr>
              <a:t>Survey was created online through goggle forms. </a:t>
            </a:r>
          </a:p>
          <a:p>
            <a:pPr marL="433705" marR="476250" algn="just">
              <a:lnSpc>
                <a:spcPct val="150000"/>
              </a:lnSpc>
              <a:spcBef>
                <a:spcPts val="0"/>
              </a:spcBef>
              <a:spcAft>
                <a:spcPts val="0"/>
              </a:spcAft>
            </a:pPr>
            <a:r>
              <a:rPr lang="en-US" sz="2000" dirty="0">
                <a:ln>
                  <a:noFill/>
                </a:ln>
                <a:solidFill>
                  <a:srgbClr val="000000"/>
                </a:solidFill>
                <a:effectLst/>
                <a:uFill>
                  <a:solidFill>
                    <a:srgbClr val="000000"/>
                  </a:solidFill>
                </a:uFill>
                <a:latin typeface="Times New Roman" panose="02020603050405020304" pitchFamily="18" charset="0"/>
                <a:ea typeface="Arial Unicode MS"/>
                <a:cs typeface="Arial Unicode MS"/>
              </a:rPr>
              <a:t>In our survey persons from every age group participated but our main target audience was persons of age group between 18 to 30 years.</a:t>
            </a:r>
          </a:p>
          <a:p>
            <a:pPr marL="433705" marR="476250" algn="just">
              <a:lnSpc>
                <a:spcPct val="150000"/>
              </a:lnSpc>
              <a:spcBef>
                <a:spcPts val="0"/>
              </a:spcBef>
              <a:spcAft>
                <a:spcPts val="0"/>
              </a:spcAft>
            </a:pPr>
            <a:r>
              <a:rPr lang="en-US" sz="2000" b="1" dirty="0">
                <a:solidFill>
                  <a:srgbClr val="000000"/>
                </a:solidFill>
                <a:uFill>
                  <a:solidFill>
                    <a:srgbClr val="000000"/>
                  </a:solidFill>
                </a:uFill>
                <a:latin typeface="Times New Roman" panose="02020603050405020304" pitchFamily="18" charset="0"/>
                <a:ea typeface="Arial Unicode MS"/>
                <a:cs typeface="Arial Unicode MS"/>
              </a:rPr>
              <a:t>Survey questions</a:t>
            </a:r>
          </a:p>
          <a:p>
            <a:pPr marL="666900" marR="476250" lvl="1" indent="-342900" algn="just">
              <a:lnSpc>
                <a:spcPct val="150000"/>
              </a:lnSpc>
              <a:spcBef>
                <a:spcPts val="0"/>
              </a:spcBef>
              <a:spcAft>
                <a:spcPts val="0"/>
              </a:spcAft>
              <a:buFont typeface="+mj-lt"/>
              <a:buAutoNum type="arabicPeriod"/>
            </a:pPr>
            <a:r>
              <a:rPr lang="en-US" sz="2000" dirty="0">
                <a:ln>
                  <a:noFill/>
                </a:ln>
                <a:solidFill>
                  <a:srgbClr val="000000"/>
                </a:solidFill>
                <a:effectLst/>
                <a:uFill>
                  <a:solidFill>
                    <a:srgbClr val="000000"/>
                  </a:solidFill>
                </a:uFill>
                <a:latin typeface="Times New Roman" panose="02020603050405020304" pitchFamily="18" charset="0"/>
                <a:ea typeface="Arial Unicode MS"/>
                <a:cs typeface="Arial Unicode MS"/>
              </a:rPr>
              <a:t>Do you know about Insomnia?</a:t>
            </a:r>
            <a:endParaRPr lang="en-US" sz="2000" dirty="0">
              <a:ln>
                <a:noFill/>
              </a:ln>
              <a:solidFill>
                <a:srgbClr val="000000"/>
              </a:solidFill>
              <a:effectLst/>
              <a:uFill>
                <a:solidFill>
                  <a:srgbClr val="000000"/>
                </a:solidFill>
              </a:uFill>
              <a:latin typeface="Calibri" panose="020F0502020204030204" pitchFamily="34" charset="0"/>
              <a:ea typeface="Arial Unicode MS"/>
              <a:cs typeface="Arial Unicode MS"/>
            </a:endParaRPr>
          </a:p>
          <a:p>
            <a:pPr marL="666900" marR="476250" lvl="1" indent="-342900" algn="just">
              <a:lnSpc>
                <a:spcPct val="150000"/>
              </a:lnSpc>
              <a:spcBef>
                <a:spcPts val="0"/>
              </a:spcBef>
              <a:spcAft>
                <a:spcPts val="0"/>
              </a:spcAft>
              <a:buFont typeface="+mj-lt"/>
              <a:buAutoNum type="arabicPeriod"/>
            </a:pPr>
            <a:r>
              <a:rPr lang="en-US" sz="2000" dirty="0">
                <a:ln>
                  <a:noFill/>
                </a:ln>
                <a:solidFill>
                  <a:srgbClr val="000000"/>
                </a:solidFill>
                <a:effectLst/>
                <a:uFill>
                  <a:solidFill>
                    <a:srgbClr val="000000"/>
                  </a:solidFill>
                </a:uFill>
                <a:latin typeface="Times New Roman" panose="02020603050405020304" pitchFamily="18" charset="0"/>
                <a:ea typeface="Arial Unicode MS"/>
                <a:cs typeface="Arial Unicode MS"/>
              </a:rPr>
              <a:t>Have you ever felt sleeplessness?</a:t>
            </a:r>
            <a:endParaRPr lang="en-US" sz="2000" dirty="0">
              <a:ln>
                <a:noFill/>
              </a:ln>
              <a:solidFill>
                <a:srgbClr val="000000"/>
              </a:solidFill>
              <a:effectLst/>
              <a:uFill>
                <a:solidFill>
                  <a:srgbClr val="000000"/>
                </a:solidFill>
              </a:uFill>
              <a:latin typeface="Calibri" panose="020F0502020204030204" pitchFamily="34" charset="0"/>
              <a:ea typeface="Arial Unicode MS"/>
              <a:cs typeface="Arial Unicode MS"/>
            </a:endParaRPr>
          </a:p>
          <a:p>
            <a:pPr marL="666900" marR="476250" lvl="1" indent="-342900" algn="just">
              <a:lnSpc>
                <a:spcPct val="150000"/>
              </a:lnSpc>
              <a:spcBef>
                <a:spcPts val="0"/>
              </a:spcBef>
              <a:spcAft>
                <a:spcPts val="0"/>
              </a:spcAft>
              <a:buFont typeface="+mj-lt"/>
              <a:buAutoNum type="arabicPeriod"/>
            </a:pPr>
            <a:r>
              <a:rPr lang="en-US" sz="2000" dirty="0">
                <a:ln>
                  <a:noFill/>
                </a:ln>
                <a:solidFill>
                  <a:srgbClr val="000000"/>
                </a:solidFill>
                <a:effectLst/>
                <a:uFill>
                  <a:solidFill>
                    <a:srgbClr val="000000"/>
                  </a:solidFill>
                </a:uFill>
                <a:latin typeface="Times New Roman" panose="02020603050405020304" pitchFamily="18" charset="0"/>
                <a:ea typeface="Arial Unicode MS"/>
                <a:cs typeface="Arial Unicode MS"/>
              </a:rPr>
              <a:t>If yes than what measures did you take to overcome it?</a:t>
            </a:r>
            <a:endParaRPr lang="en-US" sz="2000" dirty="0">
              <a:ln>
                <a:noFill/>
              </a:ln>
              <a:solidFill>
                <a:srgbClr val="000000"/>
              </a:solidFill>
              <a:effectLst/>
              <a:uFill>
                <a:solidFill>
                  <a:srgbClr val="000000"/>
                </a:solidFill>
              </a:uFill>
              <a:latin typeface="Calibri" panose="020F0502020204030204" pitchFamily="34" charset="0"/>
              <a:ea typeface="Arial Unicode MS"/>
              <a:cs typeface="Arial Unicode MS"/>
            </a:endParaRPr>
          </a:p>
          <a:p>
            <a:pPr marL="666900" marR="476250" lvl="1" indent="-342900" algn="just">
              <a:lnSpc>
                <a:spcPct val="150000"/>
              </a:lnSpc>
              <a:spcBef>
                <a:spcPts val="0"/>
              </a:spcBef>
              <a:spcAft>
                <a:spcPts val="0"/>
              </a:spcAft>
              <a:buFont typeface="+mj-lt"/>
              <a:buAutoNum type="arabicPeriod"/>
            </a:pPr>
            <a:r>
              <a:rPr lang="en-US" sz="2000" dirty="0">
                <a:ln>
                  <a:noFill/>
                </a:ln>
                <a:solidFill>
                  <a:srgbClr val="000000"/>
                </a:solidFill>
                <a:effectLst/>
                <a:uFill>
                  <a:solidFill>
                    <a:srgbClr val="000000"/>
                  </a:solidFill>
                </a:uFill>
                <a:latin typeface="Times New Roman" panose="02020603050405020304" pitchFamily="18" charset="0"/>
                <a:ea typeface="Arial Unicode MS"/>
                <a:cs typeface="Arial Unicode MS"/>
              </a:rPr>
              <a:t>Do you wish a device that will track your sleeping activities and provide you a proper routine for healthy sleep?</a:t>
            </a:r>
            <a:endParaRPr lang="en-US" sz="2000" dirty="0">
              <a:ln>
                <a:noFill/>
              </a:ln>
              <a:solidFill>
                <a:srgbClr val="000000"/>
              </a:solidFill>
              <a:effectLst/>
              <a:uFill>
                <a:solidFill>
                  <a:srgbClr val="000000"/>
                </a:solidFill>
              </a:uFill>
              <a:latin typeface="Calibri" panose="020F0502020204030204" pitchFamily="34" charset="0"/>
              <a:ea typeface="Arial Unicode MS"/>
              <a:cs typeface="Arial Unicode MS"/>
            </a:endParaRPr>
          </a:p>
          <a:p>
            <a:pPr marL="666900" marR="476250" lvl="1" indent="-342900" algn="just">
              <a:lnSpc>
                <a:spcPct val="150000"/>
              </a:lnSpc>
              <a:spcBef>
                <a:spcPts val="0"/>
              </a:spcBef>
              <a:spcAft>
                <a:spcPts val="0"/>
              </a:spcAft>
              <a:buFont typeface="+mj-lt"/>
              <a:buAutoNum type="arabicPeriod"/>
            </a:pPr>
            <a:r>
              <a:rPr lang="en-US" sz="2000" dirty="0">
                <a:ln>
                  <a:noFill/>
                </a:ln>
                <a:solidFill>
                  <a:srgbClr val="000000"/>
                </a:solidFill>
                <a:effectLst/>
                <a:uFill>
                  <a:solidFill>
                    <a:srgbClr val="000000"/>
                  </a:solidFill>
                </a:uFill>
                <a:latin typeface="Times New Roman" panose="02020603050405020304" pitchFamily="18" charset="0"/>
                <a:ea typeface="Arial Unicode MS"/>
                <a:cs typeface="Arial Unicode MS"/>
              </a:rPr>
              <a:t>What valuable feature will you suggest to be added in that sleep monitoring system?</a:t>
            </a:r>
            <a:endParaRPr lang="en-US" sz="2000" dirty="0"/>
          </a:p>
        </p:txBody>
      </p:sp>
      <p:pic>
        <p:nvPicPr>
          <p:cNvPr id="5" name="Google Shape;170;p18">
            <a:extLst>
              <a:ext uri="{FF2B5EF4-FFF2-40B4-BE49-F238E27FC236}">
                <a16:creationId xmlns:a16="http://schemas.microsoft.com/office/drawing/2014/main" id="{616E7CA8-CBA1-4440-8F75-DDDDBDF85D7E}"/>
              </a:ext>
            </a:extLst>
          </p:cNvPr>
          <p:cNvPicPr preferRelativeResize="0"/>
          <p:nvPr/>
        </p:nvPicPr>
        <p:blipFill rotWithShape="1">
          <a:blip r:embed="rId2">
            <a:alphaModFix/>
          </a:blip>
          <a:srcRect/>
          <a:stretch/>
        </p:blipFill>
        <p:spPr>
          <a:xfrm>
            <a:off x="8044070" y="0"/>
            <a:ext cx="4147930" cy="839674"/>
          </a:xfrm>
          <a:prstGeom prst="rect">
            <a:avLst/>
          </a:prstGeom>
          <a:noFill/>
          <a:ln>
            <a:noFill/>
          </a:ln>
        </p:spPr>
      </p:pic>
      <p:sp>
        <p:nvSpPr>
          <p:cNvPr id="6" name="Slide Number Placeholder 5">
            <a:extLst>
              <a:ext uri="{FF2B5EF4-FFF2-40B4-BE49-F238E27FC236}">
                <a16:creationId xmlns:a16="http://schemas.microsoft.com/office/drawing/2014/main" id="{D347A63A-A08F-F832-0361-C5DDF14E2254}"/>
              </a:ext>
            </a:extLst>
          </p:cNvPr>
          <p:cNvSpPr>
            <a:spLocks noGrp="1"/>
          </p:cNvSpPr>
          <p:nvPr>
            <p:ph type="sldNum" sz="quarter" idx="12"/>
          </p:nvPr>
        </p:nvSpPr>
        <p:spPr/>
        <p:txBody>
          <a:bodyPr/>
          <a:lstStyle/>
          <a:p>
            <a:fld id="{3A98EE3D-8CD1-4C3F-BD1C-C98C9596463C}" type="slidenum">
              <a:rPr lang="en-US" smtClean="0"/>
              <a:t>25</a:t>
            </a:fld>
            <a:endParaRPr lang="en-US" dirty="0"/>
          </a:p>
        </p:txBody>
      </p:sp>
    </p:spTree>
    <p:extLst>
      <p:ext uri="{BB962C8B-B14F-4D97-AF65-F5344CB8AC3E}">
        <p14:creationId xmlns:p14="http://schemas.microsoft.com/office/powerpoint/2010/main" val="1219120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170;p18">
            <a:extLst>
              <a:ext uri="{FF2B5EF4-FFF2-40B4-BE49-F238E27FC236}">
                <a16:creationId xmlns:a16="http://schemas.microsoft.com/office/drawing/2014/main" id="{148F5B00-D0A1-41F1-9D0A-9722A2421B12}"/>
              </a:ext>
            </a:extLst>
          </p:cNvPr>
          <p:cNvPicPr preferRelativeResize="0"/>
          <p:nvPr/>
        </p:nvPicPr>
        <p:blipFill rotWithShape="1">
          <a:blip r:embed="rId2">
            <a:alphaModFix/>
          </a:blip>
          <a:srcRect/>
          <a:stretch/>
        </p:blipFill>
        <p:spPr>
          <a:xfrm>
            <a:off x="8044070" y="0"/>
            <a:ext cx="4147930" cy="839674"/>
          </a:xfrm>
          <a:prstGeom prst="rect">
            <a:avLst/>
          </a:prstGeom>
          <a:noFill/>
          <a:ln>
            <a:noFill/>
          </a:ln>
        </p:spPr>
      </p:pic>
      <p:pic>
        <p:nvPicPr>
          <p:cNvPr id="1030" name="Picture 6" descr="Forms response chart. Question title: Do you wish a device that will track your sleeping activities and provide you a proper routine for healthy sleep?. Number of responses: 74 responses.">
            <a:extLst>
              <a:ext uri="{FF2B5EF4-FFF2-40B4-BE49-F238E27FC236}">
                <a16:creationId xmlns:a16="http://schemas.microsoft.com/office/drawing/2014/main" id="{F9811039-3ACF-4A75-9CD1-7DF10033AB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86" t="5488" r="4767" b="72692"/>
          <a:stretch/>
        </p:blipFill>
        <p:spPr bwMode="auto">
          <a:xfrm>
            <a:off x="2928730" y="3843128"/>
            <a:ext cx="7112736" cy="75081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Forms response chart. Question title: Do you wish a device that will track your sleeping activities and provide you a proper routine for healthy sleep?. Number of responses: 74 responses.">
            <a:extLst>
              <a:ext uri="{FF2B5EF4-FFF2-40B4-BE49-F238E27FC236}">
                <a16:creationId xmlns:a16="http://schemas.microsoft.com/office/drawing/2014/main" id="{2C8B5019-FCBD-4581-A0D3-164947C5F9A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09" t="34138" r="30274" b="9181"/>
          <a:stretch/>
        </p:blipFill>
        <p:spPr bwMode="auto">
          <a:xfrm>
            <a:off x="3723861" y="4572261"/>
            <a:ext cx="5075582" cy="194391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C787E7E1-FD35-4472-B9A2-F0E43E96361C}"/>
              </a:ext>
            </a:extLst>
          </p:cNvPr>
          <p:cNvSpPr>
            <a:spLocks noGrp="1"/>
          </p:cNvSpPr>
          <p:nvPr>
            <p:ph type="title"/>
          </p:nvPr>
        </p:nvSpPr>
        <p:spPr>
          <a:xfrm>
            <a:off x="259869" y="0"/>
            <a:ext cx="11029616" cy="1188720"/>
          </a:xfrm>
        </p:spPr>
        <p:txBody>
          <a:bodyPr/>
          <a:lstStyle/>
          <a:p>
            <a:r>
              <a:rPr lang="en-US" dirty="0"/>
              <a:t>responses</a:t>
            </a:r>
          </a:p>
        </p:txBody>
      </p:sp>
      <p:pic>
        <p:nvPicPr>
          <p:cNvPr id="9" name="Picture 2" descr="Forms response chart. Question title: Do you know about Insomnia?. Number of responses: 74 responses.">
            <a:extLst>
              <a:ext uri="{FF2B5EF4-FFF2-40B4-BE49-F238E27FC236}">
                <a16:creationId xmlns:a16="http://schemas.microsoft.com/office/drawing/2014/main" id="{8449553F-FB4A-4B8E-9145-6BD04418A4C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7450" r="30978" b="9356"/>
          <a:stretch/>
        </p:blipFill>
        <p:spPr bwMode="auto">
          <a:xfrm>
            <a:off x="259869" y="1320584"/>
            <a:ext cx="4890052" cy="247968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Forms response chart. Question title: Have you ever felt sleeplessness?. Number of responses: 74 responses.">
            <a:extLst>
              <a:ext uri="{FF2B5EF4-FFF2-40B4-BE49-F238E27FC236}">
                <a16:creationId xmlns:a16="http://schemas.microsoft.com/office/drawing/2014/main" id="{E8EA8228-6691-48D5-8D9A-5D2907726D1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608" t="6933" r="30000" b="10648"/>
          <a:stretch/>
        </p:blipFill>
        <p:spPr bwMode="auto">
          <a:xfrm>
            <a:off x="6732104" y="1498282"/>
            <a:ext cx="4557381" cy="2344846"/>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641DA236-6B34-DAA5-49A7-100D304F7969}"/>
              </a:ext>
            </a:extLst>
          </p:cNvPr>
          <p:cNvSpPr>
            <a:spLocks noGrp="1"/>
          </p:cNvSpPr>
          <p:nvPr>
            <p:ph type="sldNum" sz="quarter" idx="12"/>
          </p:nvPr>
        </p:nvSpPr>
        <p:spPr/>
        <p:txBody>
          <a:bodyPr/>
          <a:lstStyle/>
          <a:p>
            <a:fld id="{3A98EE3D-8CD1-4C3F-BD1C-C98C9596463C}" type="slidenum">
              <a:rPr lang="en-US" smtClean="0"/>
              <a:t>26</a:t>
            </a:fld>
            <a:endParaRPr lang="en-US" dirty="0"/>
          </a:p>
        </p:txBody>
      </p:sp>
    </p:spTree>
    <p:extLst>
      <p:ext uri="{BB962C8B-B14F-4D97-AF65-F5344CB8AC3E}">
        <p14:creationId xmlns:p14="http://schemas.microsoft.com/office/powerpoint/2010/main" val="1567243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0B20C5B-D3A9-48FE-9B3C-87BAB49DAED8}"/>
              </a:ext>
            </a:extLst>
          </p:cNvPr>
          <p:cNvPicPr>
            <a:picLocks noChangeAspect="1"/>
          </p:cNvPicPr>
          <p:nvPr/>
        </p:nvPicPr>
        <p:blipFill>
          <a:blip r:embed="rId2"/>
          <a:stretch>
            <a:fillRect/>
          </a:stretch>
        </p:blipFill>
        <p:spPr>
          <a:xfrm>
            <a:off x="8013701" y="0"/>
            <a:ext cx="4178300" cy="838200"/>
          </a:xfrm>
          <a:prstGeom prst="rect">
            <a:avLst/>
          </a:prstGeom>
        </p:spPr>
      </p:pic>
      <p:pic>
        <p:nvPicPr>
          <p:cNvPr id="8" name="Picture 7">
            <a:extLst>
              <a:ext uri="{FF2B5EF4-FFF2-40B4-BE49-F238E27FC236}">
                <a16:creationId xmlns:a16="http://schemas.microsoft.com/office/drawing/2014/main" id="{5914008F-BC1C-4223-B8BF-6E026C890FC6}"/>
              </a:ext>
            </a:extLst>
          </p:cNvPr>
          <p:cNvPicPr>
            <a:picLocks noChangeAspect="1"/>
          </p:cNvPicPr>
          <p:nvPr/>
        </p:nvPicPr>
        <p:blipFill>
          <a:blip r:embed="rId3"/>
          <a:stretch>
            <a:fillRect/>
          </a:stretch>
        </p:blipFill>
        <p:spPr>
          <a:xfrm>
            <a:off x="371060" y="838200"/>
            <a:ext cx="4933044" cy="612130"/>
          </a:xfrm>
          <a:prstGeom prst="rect">
            <a:avLst/>
          </a:prstGeom>
        </p:spPr>
      </p:pic>
      <p:pic>
        <p:nvPicPr>
          <p:cNvPr id="10" name="Picture 9">
            <a:extLst>
              <a:ext uri="{FF2B5EF4-FFF2-40B4-BE49-F238E27FC236}">
                <a16:creationId xmlns:a16="http://schemas.microsoft.com/office/drawing/2014/main" id="{3F444F23-C8CC-46B4-B0BA-043C19329396}"/>
              </a:ext>
            </a:extLst>
          </p:cNvPr>
          <p:cNvPicPr>
            <a:picLocks noChangeAspect="1"/>
          </p:cNvPicPr>
          <p:nvPr/>
        </p:nvPicPr>
        <p:blipFill>
          <a:blip r:embed="rId4"/>
          <a:stretch>
            <a:fillRect/>
          </a:stretch>
        </p:blipFill>
        <p:spPr>
          <a:xfrm>
            <a:off x="5914616" y="838200"/>
            <a:ext cx="6242814" cy="513522"/>
          </a:xfrm>
          <a:prstGeom prst="rect">
            <a:avLst/>
          </a:prstGeom>
        </p:spPr>
      </p:pic>
      <p:graphicFrame>
        <p:nvGraphicFramePr>
          <p:cNvPr id="11" name="Table 10">
            <a:extLst>
              <a:ext uri="{FF2B5EF4-FFF2-40B4-BE49-F238E27FC236}">
                <a16:creationId xmlns:a16="http://schemas.microsoft.com/office/drawing/2014/main" id="{98FF5FD3-610F-4065-A605-41FDCDEC87AC}"/>
              </a:ext>
            </a:extLst>
          </p:cNvPr>
          <p:cNvGraphicFramePr>
            <a:graphicFrameLocks noGrp="1"/>
          </p:cNvGraphicFramePr>
          <p:nvPr>
            <p:extLst>
              <p:ext uri="{D42A27DB-BD31-4B8C-83A1-F6EECF244321}">
                <p14:modId xmlns:p14="http://schemas.microsoft.com/office/powerpoint/2010/main" val="2970407772"/>
              </p:ext>
            </p:extLst>
          </p:nvPr>
        </p:nvGraphicFramePr>
        <p:xfrm>
          <a:off x="378723" y="1450330"/>
          <a:ext cx="5049079" cy="5060262"/>
        </p:xfrm>
        <a:graphic>
          <a:graphicData uri="http://schemas.openxmlformats.org/drawingml/2006/table">
            <a:tbl>
              <a:tblPr>
                <a:tableStyleId>{5C22544A-7EE6-4342-B048-85BDC9FD1C3A}</a:tableStyleId>
              </a:tblPr>
              <a:tblGrid>
                <a:gridCol w="5049079">
                  <a:extLst>
                    <a:ext uri="{9D8B030D-6E8A-4147-A177-3AD203B41FA5}">
                      <a16:colId xmlns:a16="http://schemas.microsoft.com/office/drawing/2014/main" val="1047620226"/>
                    </a:ext>
                  </a:extLst>
                </a:gridCol>
              </a:tblGrid>
              <a:tr h="309002">
                <a:tc>
                  <a:txBody>
                    <a:bodyPr/>
                    <a:lstStyle/>
                    <a:p>
                      <a:pPr algn="l" fontAlgn="b"/>
                      <a:r>
                        <a:rPr lang="en-US" sz="1400" u="none" strike="noStrike" dirty="0">
                          <a:effectLst/>
                        </a:rPr>
                        <a:t>Try to improve my sleeping routine </a:t>
                      </a:r>
                      <a:endParaRPr lang="en-US" sz="14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786329743"/>
                  </a:ext>
                </a:extLst>
              </a:tr>
              <a:tr h="309002">
                <a:tc>
                  <a:txBody>
                    <a:bodyPr/>
                    <a:lstStyle/>
                    <a:p>
                      <a:pPr algn="l" fontAlgn="b"/>
                      <a:r>
                        <a:rPr lang="en-US" sz="1400" u="none" strike="noStrike">
                          <a:effectLst/>
                        </a:rPr>
                        <a:t>Music, meditation</a:t>
                      </a:r>
                      <a:endParaRPr lang="en-US" sz="14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752796532"/>
                  </a:ext>
                </a:extLst>
              </a:tr>
              <a:tr h="309002">
                <a:tc>
                  <a:txBody>
                    <a:bodyPr/>
                    <a:lstStyle/>
                    <a:p>
                      <a:pPr algn="l" fontAlgn="b"/>
                      <a:r>
                        <a:rPr lang="en-US" sz="1400" u="none" strike="noStrike">
                          <a:effectLst/>
                        </a:rPr>
                        <a:t>Medicine, proper diet, follow time table</a:t>
                      </a:r>
                      <a:endParaRPr lang="en-US" sz="14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906927439"/>
                  </a:ext>
                </a:extLst>
              </a:tr>
              <a:tr h="309002">
                <a:tc>
                  <a:txBody>
                    <a:bodyPr/>
                    <a:lstStyle/>
                    <a:p>
                      <a:pPr algn="l" fontAlgn="b"/>
                      <a:r>
                        <a:rPr lang="en-US" sz="1400" u="none" strike="noStrike">
                          <a:effectLst/>
                        </a:rPr>
                        <a:t>Drinking lots of water </a:t>
                      </a:r>
                      <a:endParaRPr lang="en-US" sz="14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745020329"/>
                  </a:ext>
                </a:extLst>
              </a:tr>
              <a:tr h="309002">
                <a:tc>
                  <a:txBody>
                    <a:bodyPr/>
                    <a:lstStyle/>
                    <a:p>
                      <a:pPr algn="l" fontAlgn="b"/>
                      <a:r>
                        <a:rPr lang="en-US" sz="1400" u="none" strike="noStrike" dirty="0">
                          <a:effectLst/>
                        </a:rPr>
                        <a:t>One sheep, two sheep</a:t>
                      </a:r>
                      <a:endParaRPr lang="en-US" sz="14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583831584"/>
                  </a:ext>
                </a:extLst>
              </a:tr>
              <a:tr h="309002">
                <a:tc>
                  <a:txBody>
                    <a:bodyPr/>
                    <a:lstStyle/>
                    <a:p>
                      <a:pPr algn="l" fontAlgn="b"/>
                      <a:r>
                        <a:rPr lang="en-US" sz="1400" u="none" strike="noStrike">
                          <a:effectLst/>
                        </a:rPr>
                        <a:t>Study my medicine books.</a:t>
                      </a:r>
                      <a:endParaRPr lang="en-US" sz="14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52252877"/>
                  </a:ext>
                </a:extLst>
              </a:tr>
              <a:tr h="309002">
                <a:tc>
                  <a:txBody>
                    <a:bodyPr/>
                    <a:lstStyle/>
                    <a:p>
                      <a:pPr algn="l" fontAlgn="b"/>
                      <a:r>
                        <a:rPr lang="en-US" sz="1400" u="none" strike="noStrike">
                          <a:effectLst/>
                        </a:rPr>
                        <a:t>I did pranayam and them slept</a:t>
                      </a:r>
                      <a:endParaRPr lang="en-US" sz="14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052453225"/>
                  </a:ext>
                </a:extLst>
              </a:tr>
              <a:tr h="507242">
                <a:tc>
                  <a:txBody>
                    <a:bodyPr/>
                    <a:lstStyle/>
                    <a:p>
                      <a:pPr algn="l" fontAlgn="b"/>
                      <a:r>
                        <a:rPr lang="en-US" sz="1400" u="none" strike="noStrike" dirty="0">
                          <a:effectLst/>
                        </a:rPr>
                        <a:t>Drank lots of water. Removed all the electronic devices from my side.</a:t>
                      </a:r>
                      <a:endParaRPr lang="en-US" sz="14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064162428"/>
                  </a:ext>
                </a:extLst>
              </a:tr>
              <a:tr h="309002">
                <a:tc>
                  <a:txBody>
                    <a:bodyPr/>
                    <a:lstStyle/>
                    <a:p>
                      <a:pPr algn="l" fontAlgn="b"/>
                      <a:r>
                        <a:rPr lang="en-US" sz="1400" u="none" strike="noStrike">
                          <a:effectLst/>
                        </a:rPr>
                        <a:t>Try to watch movies </a:t>
                      </a:r>
                      <a:endParaRPr lang="en-US" sz="14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285981908"/>
                  </a:ext>
                </a:extLst>
              </a:tr>
              <a:tr h="309002">
                <a:tc>
                  <a:txBody>
                    <a:bodyPr/>
                    <a:lstStyle/>
                    <a:p>
                      <a:pPr algn="l" fontAlgn="b"/>
                      <a:r>
                        <a:rPr lang="en-US" sz="1400" u="none" strike="noStrike" dirty="0">
                          <a:effectLst/>
                        </a:rPr>
                        <a:t>Exercise, Reducing Stress </a:t>
                      </a:r>
                      <a:endParaRPr lang="en-US" sz="14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937299164"/>
                  </a:ext>
                </a:extLst>
              </a:tr>
              <a:tr h="310631">
                <a:tc>
                  <a:txBody>
                    <a:bodyPr/>
                    <a:lstStyle/>
                    <a:p>
                      <a:pPr algn="l" fontAlgn="b"/>
                      <a:r>
                        <a:rPr lang="en-US" sz="1400" u="none" strike="noStrike" dirty="0">
                          <a:effectLst/>
                        </a:rPr>
                        <a:t>Therapy and pills</a:t>
                      </a:r>
                      <a:endParaRPr lang="en-US" sz="14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504576600"/>
                  </a:ext>
                </a:extLst>
              </a:tr>
              <a:tr h="407122">
                <a:tc>
                  <a:txBody>
                    <a:bodyPr/>
                    <a:lstStyle/>
                    <a:p>
                      <a:pPr algn="l" fontAlgn="b">
                        <a:lnSpc>
                          <a:spcPct val="200000"/>
                        </a:lnSpc>
                      </a:pPr>
                      <a:r>
                        <a:rPr lang="en-US" sz="1400" u="none" strike="noStrike" dirty="0">
                          <a:effectLst/>
                        </a:rPr>
                        <a:t>Try hard to sleep, empty my mind and blink my eyes. If these does</a:t>
                      </a:r>
                      <a:endParaRPr lang="en-US" sz="14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022651027"/>
                  </a:ext>
                </a:extLst>
              </a:tr>
              <a:tr h="309002">
                <a:tc>
                  <a:txBody>
                    <a:bodyPr/>
                    <a:lstStyle/>
                    <a:p>
                      <a:pPr algn="l" fontAlgn="b"/>
                      <a:r>
                        <a:rPr lang="en-US" sz="1400" u="none" strike="noStrike">
                          <a:effectLst/>
                        </a:rPr>
                        <a:t>Washing face , seeing horror movies </a:t>
                      </a:r>
                      <a:endParaRPr lang="en-US" sz="14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756096295"/>
                  </a:ext>
                </a:extLst>
              </a:tr>
              <a:tr h="309002">
                <a:tc>
                  <a:txBody>
                    <a:bodyPr/>
                    <a:lstStyle/>
                    <a:p>
                      <a:pPr algn="l" fontAlgn="b"/>
                      <a:r>
                        <a:rPr lang="en-US" sz="1400" u="none" strike="noStrike">
                          <a:effectLst/>
                        </a:rPr>
                        <a:t>Counting sheeps</a:t>
                      </a:r>
                      <a:endParaRPr lang="en-US" sz="14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556284224"/>
                  </a:ext>
                </a:extLst>
              </a:tr>
              <a:tr h="392714">
                <a:tc>
                  <a:txBody>
                    <a:bodyPr/>
                    <a:lstStyle/>
                    <a:p>
                      <a:pPr algn="l" fontAlgn="b"/>
                      <a:r>
                        <a:rPr lang="en-US" sz="1400" u="none" strike="noStrike" dirty="0">
                          <a:effectLst/>
                        </a:rPr>
                        <a:t>Initially I reduced my screen time. After 8pm, no more screen time. No mobiles and laptops. That helped a lot</a:t>
                      </a:r>
                      <a:endParaRPr lang="en-US" sz="14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935853858"/>
                  </a:ext>
                </a:extLst>
              </a:tr>
            </a:tbl>
          </a:graphicData>
        </a:graphic>
      </p:graphicFrame>
      <p:graphicFrame>
        <p:nvGraphicFramePr>
          <p:cNvPr id="12" name="Table 11">
            <a:extLst>
              <a:ext uri="{FF2B5EF4-FFF2-40B4-BE49-F238E27FC236}">
                <a16:creationId xmlns:a16="http://schemas.microsoft.com/office/drawing/2014/main" id="{097F9C67-EE2B-4539-975A-D3F1595351AF}"/>
              </a:ext>
            </a:extLst>
          </p:cNvPr>
          <p:cNvGraphicFramePr>
            <a:graphicFrameLocks noGrp="1"/>
          </p:cNvGraphicFramePr>
          <p:nvPr>
            <p:extLst>
              <p:ext uri="{D42A27DB-BD31-4B8C-83A1-F6EECF244321}">
                <p14:modId xmlns:p14="http://schemas.microsoft.com/office/powerpoint/2010/main" val="3106477100"/>
              </p:ext>
            </p:extLst>
          </p:nvPr>
        </p:nvGraphicFramePr>
        <p:xfrm>
          <a:off x="5914616" y="1450329"/>
          <a:ext cx="6144862" cy="5347287"/>
        </p:xfrm>
        <a:graphic>
          <a:graphicData uri="http://schemas.openxmlformats.org/drawingml/2006/table">
            <a:tbl>
              <a:tblPr>
                <a:tableStyleId>{5C22544A-7EE6-4342-B048-85BDC9FD1C3A}</a:tableStyleId>
              </a:tblPr>
              <a:tblGrid>
                <a:gridCol w="6144862">
                  <a:extLst>
                    <a:ext uri="{9D8B030D-6E8A-4147-A177-3AD203B41FA5}">
                      <a16:colId xmlns:a16="http://schemas.microsoft.com/office/drawing/2014/main" val="3845774937"/>
                    </a:ext>
                  </a:extLst>
                </a:gridCol>
              </a:tblGrid>
              <a:tr h="266935">
                <a:tc>
                  <a:txBody>
                    <a:bodyPr/>
                    <a:lstStyle/>
                    <a:p>
                      <a:pPr algn="l" fontAlgn="b"/>
                      <a:r>
                        <a:rPr lang="en-US" sz="1400" u="none" strike="noStrike">
                          <a:effectLst/>
                        </a:rPr>
                        <a:t>Peaceful tune should be given in order to do keep mind meditate &amp; silence </a:t>
                      </a:r>
                      <a:endParaRPr lang="en-US" sz="14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122702327"/>
                  </a:ext>
                </a:extLst>
              </a:tr>
              <a:tr h="533871">
                <a:tc>
                  <a:txBody>
                    <a:bodyPr/>
                    <a:lstStyle/>
                    <a:p>
                      <a:pPr algn="l" fontAlgn="b"/>
                      <a:r>
                        <a:rPr lang="en-US" sz="1400" u="none" strike="noStrike">
                          <a:effectLst/>
                        </a:rPr>
                        <a:t>That sleep monitoring device must track the active sleepness period of time as well as track and notify about the reason why we dont get sleep if possible!</a:t>
                      </a:r>
                      <a:endParaRPr lang="en-US" sz="14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089539650"/>
                  </a:ext>
                </a:extLst>
              </a:tr>
              <a:tr h="266935">
                <a:tc>
                  <a:txBody>
                    <a:bodyPr/>
                    <a:lstStyle/>
                    <a:p>
                      <a:pPr algn="l" fontAlgn="b"/>
                      <a:r>
                        <a:rPr lang="en-US" sz="1400" u="none" strike="noStrike">
                          <a:effectLst/>
                        </a:rPr>
                        <a:t>Detect interrupted sleep</a:t>
                      </a:r>
                      <a:endParaRPr lang="en-US" sz="14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150792664"/>
                  </a:ext>
                </a:extLst>
              </a:tr>
              <a:tr h="533871">
                <a:tc>
                  <a:txBody>
                    <a:bodyPr/>
                    <a:lstStyle/>
                    <a:p>
                      <a:pPr algn="l" fontAlgn="b"/>
                      <a:r>
                        <a:rPr lang="en-US" sz="1400" u="none" strike="noStrike">
                          <a:effectLst/>
                        </a:rPr>
                        <a:t>To suggest tips for maintain a healthy sleep cycle and measures to be taken to induce sleep</a:t>
                      </a:r>
                      <a:endParaRPr lang="en-US" sz="14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332464463"/>
                  </a:ext>
                </a:extLst>
              </a:tr>
              <a:tr h="266935">
                <a:tc>
                  <a:txBody>
                    <a:bodyPr/>
                    <a:lstStyle/>
                    <a:p>
                      <a:pPr algn="l" fontAlgn="b"/>
                      <a:r>
                        <a:rPr lang="en-US" sz="1400" u="none" strike="noStrike">
                          <a:effectLst/>
                        </a:rPr>
                        <a:t>Some kind of peaceful music could be added too</a:t>
                      </a:r>
                      <a:endParaRPr lang="en-US" sz="14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75326309"/>
                  </a:ext>
                </a:extLst>
              </a:tr>
              <a:tr h="266935">
                <a:tc>
                  <a:txBody>
                    <a:bodyPr/>
                    <a:lstStyle/>
                    <a:p>
                      <a:pPr algn="l" fontAlgn="b"/>
                      <a:r>
                        <a:rPr lang="en-US" sz="1400" u="none" strike="noStrike">
                          <a:effectLst/>
                        </a:rPr>
                        <a:t>Daly routine alarm for sleep and everything and easy to use </a:t>
                      </a:r>
                      <a:endParaRPr lang="en-US" sz="14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844657702"/>
                  </a:ext>
                </a:extLst>
              </a:tr>
              <a:tr h="266935">
                <a:tc>
                  <a:txBody>
                    <a:bodyPr/>
                    <a:lstStyle/>
                    <a:p>
                      <a:pPr algn="l" fontAlgn="b"/>
                      <a:r>
                        <a:rPr lang="en-US" sz="1400" u="none" strike="noStrike">
                          <a:effectLst/>
                        </a:rPr>
                        <a:t>Heart and blood pressure monitor</a:t>
                      </a:r>
                      <a:endParaRPr lang="en-US" sz="14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124607686"/>
                  </a:ext>
                </a:extLst>
              </a:tr>
              <a:tr h="266935">
                <a:tc>
                  <a:txBody>
                    <a:bodyPr/>
                    <a:lstStyle/>
                    <a:p>
                      <a:pPr algn="l" fontAlgn="b"/>
                      <a:r>
                        <a:rPr lang="en-US" sz="1400" u="none" strike="noStrike">
                          <a:effectLst/>
                        </a:rPr>
                        <a:t>Louder alarm clock.</a:t>
                      </a:r>
                      <a:endParaRPr lang="en-US" sz="14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691414888"/>
                  </a:ext>
                </a:extLst>
              </a:tr>
              <a:tr h="266935">
                <a:tc>
                  <a:txBody>
                    <a:bodyPr/>
                    <a:lstStyle/>
                    <a:p>
                      <a:pPr algn="l" fontAlgn="b"/>
                      <a:r>
                        <a:rPr lang="en-US" sz="1400" u="none" strike="noStrike">
                          <a:effectLst/>
                        </a:rPr>
                        <a:t>Remind user to sleep in time to complete sleep cycle.</a:t>
                      </a:r>
                      <a:endParaRPr lang="en-US" sz="14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511272725"/>
                  </a:ext>
                </a:extLst>
              </a:tr>
              <a:tr h="266935">
                <a:tc>
                  <a:txBody>
                    <a:bodyPr/>
                    <a:lstStyle/>
                    <a:p>
                      <a:pPr algn="l" fontAlgn="b"/>
                      <a:r>
                        <a:rPr lang="en-US" sz="1400" u="none" strike="noStrike">
                          <a:effectLst/>
                        </a:rPr>
                        <a:t>Set a goal</a:t>
                      </a:r>
                      <a:endParaRPr lang="en-US" sz="14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002193713"/>
                  </a:ext>
                </a:extLst>
              </a:tr>
              <a:tr h="266935">
                <a:tc>
                  <a:txBody>
                    <a:bodyPr/>
                    <a:lstStyle/>
                    <a:p>
                      <a:pPr algn="l" fontAlgn="b"/>
                      <a:r>
                        <a:rPr lang="en-US" sz="1400" u="none" strike="noStrike">
                          <a:effectLst/>
                        </a:rPr>
                        <a:t>To Monetize Weekly Basis Time Duration of Sleeping Time.</a:t>
                      </a:r>
                      <a:endParaRPr lang="en-US" sz="14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021482662"/>
                  </a:ext>
                </a:extLst>
              </a:tr>
              <a:tr h="266935">
                <a:tc>
                  <a:txBody>
                    <a:bodyPr/>
                    <a:lstStyle/>
                    <a:p>
                      <a:pPr algn="l" fontAlgn="b"/>
                      <a:r>
                        <a:rPr lang="en-US" sz="1400" u="none" strike="noStrike" dirty="0">
                          <a:effectLst/>
                        </a:rPr>
                        <a:t>How much time we will take get a deep sleep</a:t>
                      </a:r>
                      <a:endParaRPr lang="en-US" sz="14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537865929"/>
                  </a:ext>
                </a:extLst>
              </a:tr>
              <a:tr h="266935">
                <a:tc>
                  <a:txBody>
                    <a:bodyPr/>
                    <a:lstStyle/>
                    <a:p>
                      <a:pPr algn="l" fontAlgn="b"/>
                      <a:r>
                        <a:rPr lang="en-US" sz="1400" u="none" strike="noStrike">
                          <a:effectLst/>
                        </a:rPr>
                        <a:t>The device algorithm should be offline and data shouldn't leave my device.</a:t>
                      </a:r>
                      <a:endParaRPr lang="en-US" sz="14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209696411"/>
                  </a:ext>
                </a:extLst>
              </a:tr>
              <a:tr h="1067742">
                <a:tc>
                  <a:txBody>
                    <a:bodyPr/>
                    <a:lstStyle/>
                    <a:p>
                      <a:pPr algn="l" fontAlgn="b"/>
                      <a:r>
                        <a:rPr lang="en-US" sz="1400" u="none" strike="noStrike">
                          <a:effectLst/>
                        </a:rPr>
                        <a:t>Active body and body movement tracking, in-depth summary of the sleep activity. The app should not conclude the sleep time rather it should leave the user an optional report of the sleep time, (when the device/app is unable to detect the sleep of the user) where the user can select all the time slots he was actually asleep.</a:t>
                      </a:r>
                      <a:endParaRPr lang="en-US" sz="14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503802175"/>
                  </a:ext>
                </a:extLst>
              </a:tr>
              <a:tr h="266935">
                <a:tc>
                  <a:txBody>
                    <a:bodyPr/>
                    <a:lstStyle/>
                    <a:p>
                      <a:pPr algn="l" fontAlgn="b"/>
                      <a:r>
                        <a:rPr lang="en-US" sz="1400" u="none" strike="noStrike" dirty="0">
                          <a:effectLst/>
                        </a:rPr>
                        <a:t>Snore tracking</a:t>
                      </a:r>
                      <a:endParaRPr lang="en-US" sz="14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535399575"/>
                  </a:ext>
                </a:extLst>
              </a:tr>
            </a:tbl>
          </a:graphicData>
        </a:graphic>
      </p:graphicFrame>
      <p:sp>
        <p:nvSpPr>
          <p:cNvPr id="2" name="Slide Number Placeholder 1">
            <a:extLst>
              <a:ext uri="{FF2B5EF4-FFF2-40B4-BE49-F238E27FC236}">
                <a16:creationId xmlns:a16="http://schemas.microsoft.com/office/drawing/2014/main" id="{1D290E1F-B414-F93C-2716-B16A630F1DD9}"/>
              </a:ext>
            </a:extLst>
          </p:cNvPr>
          <p:cNvSpPr>
            <a:spLocks noGrp="1"/>
          </p:cNvSpPr>
          <p:nvPr>
            <p:ph type="sldNum" sz="quarter" idx="12"/>
          </p:nvPr>
        </p:nvSpPr>
        <p:spPr/>
        <p:txBody>
          <a:bodyPr/>
          <a:lstStyle/>
          <a:p>
            <a:fld id="{3A98EE3D-8CD1-4C3F-BD1C-C98C9596463C}" type="slidenum">
              <a:rPr lang="en-US" smtClean="0"/>
              <a:t>27</a:t>
            </a:fld>
            <a:endParaRPr lang="en-US" dirty="0"/>
          </a:p>
        </p:txBody>
      </p:sp>
    </p:spTree>
    <p:extLst>
      <p:ext uri="{BB962C8B-B14F-4D97-AF65-F5344CB8AC3E}">
        <p14:creationId xmlns:p14="http://schemas.microsoft.com/office/powerpoint/2010/main" val="654885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C697-0BD9-BCB1-7CAE-D09AA293BF87}"/>
              </a:ext>
            </a:extLst>
          </p:cNvPr>
          <p:cNvSpPr>
            <a:spLocks noGrp="1"/>
          </p:cNvSpPr>
          <p:nvPr>
            <p:ph type="title"/>
          </p:nvPr>
        </p:nvSpPr>
        <p:spPr>
          <a:xfrm>
            <a:off x="581191" y="68961"/>
            <a:ext cx="11029616" cy="1188720"/>
          </a:xfrm>
        </p:spPr>
        <p:txBody>
          <a:bodyPr/>
          <a:lstStyle/>
          <a:p>
            <a:r>
              <a:rPr lang="en-US" dirty="0"/>
              <a:t>Proposed system</a:t>
            </a:r>
          </a:p>
        </p:txBody>
      </p:sp>
      <p:pic>
        <p:nvPicPr>
          <p:cNvPr id="5" name="Picture 4">
            <a:extLst>
              <a:ext uri="{FF2B5EF4-FFF2-40B4-BE49-F238E27FC236}">
                <a16:creationId xmlns:a16="http://schemas.microsoft.com/office/drawing/2014/main" id="{E7FD46C3-5271-BD80-32D2-0E9C7BED85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5799973" y="635185"/>
            <a:ext cx="3847386" cy="6140852"/>
          </a:xfrm>
          <a:prstGeom prst="rect">
            <a:avLst/>
          </a:prstGeom>
          <a:noFill/>
          <a:ln>
            <a:noFill/>
          </a:ln>
        </p:spPr>
      </p:pic>
      <p:sp>
        <p:nvSpPr>
          <p:cNvPr id="7" name="TextBox 6">
            <a:extLst>
              <a:ext uri="{FF2B5EF4-FFF2-40B4-BE49-F238E27FC236}">
                <a16:creationId xmlns:a16="http://schemas.microsoft.com/office/drawing/2014/main" id="{46884342-1D2B-14A7-3B2E-DA7C1EA042F2}"/>
              </a:ext>
            </a:extLst>
          </p:cNvPr>
          <p:cNvSpPr txBox="1"/>
          <p:nvPr/>
        </p:nvSpPr>
        <p:spPr>
          <a:xfrm>
            <a:off x="581191" y="2270797"/>
            <a:ext cx="6096000" cy="3520259"/>
          </a:xfrm>
          <a:prstGeom prst="rect">
            <a:avLst/>
          </a:prstGeom>
          <a:noFill/>
        </p:spPr>
        <p:txBody>
          <a:bodyPr wrap="square">
            <a:spAutoFit/>
          </a:bodyPr>
          <a:lstStyle/>
          <a:p>
            <a:pPr marL="346075" marR="0" indent="-346075" algn="just">
              <a:lnSpc>
                <a:spcPct val="150000"/>
              </a:lnSpc>
              <a:spcBef>
                <a:spcPts val="0"/>
              </a:spcBef>
              <a:spcAft>
                <a:spcPts val="1200"/>
              </a:spcAft>
            </a:pPr>
            <a:r>
              <a:rPr lang="en-US" sz="1800" dirty="0">
                <a:effectLst/>
                <a:latin typeface="Times New Roman" panose="02020603050405020304" pitchFamily="18" charset="0"/>
                <a:ea typeface="Times New Roman" panose="02020603050405020304" pitchFamily="18" charset="0"/>
              </a:rPr>
              <a:t>The components in the System are :</a:t>
            </a:r>
            <a:endParaRPr lang="en-US" sz="1600" dirty="0">
              <a:effectLst/>
              <a:latin typeface="Times New Roman" panose="02020603050405020304" pitchFamily="18" charset="0"/>
              <a:ea typeface="Times New Roman" panose="02020603050405020304" pitchFamily="18" charset="0"/>
            </a:endParaRPr>
          </a:p>
          <a:p>
            <a:pPr marL="346075" marR="0" lvl="0" indent="-346075" algn="just">
              <a:lnSpc>
                <a:spcPct val="150000"/>
              </a:lnSpc>
              <a:spcBef>
                <a:spcPts val="0"/>
              </a:spcBef>
              <a:spcAft>
                <a:spcPts val="0"/>
              </a:spcAft>
              <a:buFont typeface="+mj-lt"/>
              <a:buAutoNum type="arabicPeriod"/>
            </a:pPr>
            <a:r>
              <a:rPr lang="en-US" sz="1800" kern="100" dirty="0">
                <a:effectLst/>
                <a:latin typeface="Cambria" panose="02040503050406030204" pitchFamily="18" charset="0"/>
                <a:ea typeface="Cambria" panose="02040503050406030204" pitchFamily="18" charset="0"/>
                <a:cs typeface="Mangal" panose="02040503050203030202" pitchFamily="18" charset="0"/>
              </a:rPr>
              <a:t>Smartwatch</a:t>
            </a:r>
          </a:p>
          <a:p>
            <a:pPr marL="346075" marR="0" lvl="0" indent="-346075" algn="just">
              <a:lnSpc>
                <a:spcPct val="150000"/>
              </a:lnSpc>
              <a:spcBef>
                <a:spcPts val="0"/>
              </a:spcBef>
              <a:spcAft>
                <a:spcPts val="0"/>
              </a:spcAft>
              <a:buFont typeface="+mj-lt"/>
              <a:buAutoNum type="arabicPeriod"/>
            </a:pPr>
            <a:r>
              <a:rPr lang="en-US" sz="1800" kern="100" dirty="0">
                <a:effectLst/>
                <a:latin typeface="Cambria" panose="02040503050406030204" pitchFamily="18" charset="0"/>
                <a:ea typeface="Cambria" panose="02040503050406030204" pitchFamily="18" charset="0"/>
                <a:cs typeface="Mangal" panose="02040503050203030202" pitchFamily="18" charset="0"/>
              </a:rPr>
              <a:t>Sleep Monitoring Algorithm</a:t>
            </a:r>
          </a:p>
          <a:p>
            <a:pPr marL="346075" marR="0" lvl="0" indent="-346075" algn="just">
              <a:lnSpc>
                <a:spcPct val="150000"/>
              </a:lnSpc>
              <a:spcBef>
                <a:spcPts val="0"/>
              </a:spcBef>
              <a:spcAft>
                <a:spcPts val="0"/>
              </a:spcAft>
              <a:buFont typeface="+mj-lt"/>
              <a:buAutoNum type="arabicPeriod"/>
            </a:pPr>
            <a:r>
              <a:rPr lang="en-US" sz="1800" kern="100" dirty="0">
                <a:effectLst/>
                <a:latin typeface="Cambria" panose="02040503050406030204" pitchFamily="18" charset="0"/>
                <a:ea typeface="Cambria" panose="02040503050406030204" pitchFamily="18" charset="0"/>
                <a:cs typeface="Mangal" panose="02040503050203030202" pitchFamily="18" charset="0"/>
              </a:rPr>
              <a:t>Machine Learning Algorithms</a:t>
            </a:r>
          </a:p>
          <a:p>
            <a:pPr marL="346075" marR="0" lvl="0" indent="-346075" algn="just">
              <a:lnSpc>
                <a:spcPct val="150000"/>
              </a:lnSpc>
              <a:spcBef>
                <a:spcPts val="0"/>
              </a:spcBef>
              <a:spcAft>
                <a:spcPts val="0"/>
              </a:spcAft>
              <a:buFont typeface="+mj-lt"/>
              <a:buAutoNum type="arabicPeriod"/>
            </a:pPr>
            <a:r>
              <a:rPr lang="en-US" sz="1800" kern="100" dirty="0">
                <a:effectLst/>
                <a:latin typeface="Cambria" panose="02040503050406030204" pitchFamily="18" charset="0"/>
                <a:ea typeface="Cambria" panose="02040503050406030204" pitchFamily="18" charset="0"/>
                <a:cs typeface="Mangal" panose="02040503050203030202" pitchFamily="18" charset="0"/>
              </a:rPr>
              <a:t>Sleep Analysis and Insights</a:t>
            </a:r>
            <a:endParaRPr lang="en-US" sz="1600" kern="100" dirty="0">
              <a:effectLst/>
              <a:latin typeface="Cambria" panose="02040503050406030204" pitchFamily="18" charset="0"/>
              <a:ea typeface="Cambria" panose="02040503050406030204" pitchFamily="18" charset="0"/>
              <a:cs typeface="Mangal" panose="02040503050203030202" pitchFamily="18" charset="0"/>
            </a:endParaRPr>
          </a:p>
          <a:p>
            <a:pPr marL="346075" marR="0" lvl="0" indent="-346075" algn="just">
              <a:lnSpc>
                <a:spcPct val="150000"/>
              </a:lnSpc>
              <a:spcBef>
                <a:spcPts val="0"/>
              </a:spcBef>
              <a:spcAft>
                <a:spcPts val="0"/>
              </a:spcAft>
              <a:buFont typeface="+mj-lt"/>
              <a:buAutoNum type="arabicPeriod"/>
            </a:pPr>
            <a:r>
              <a:rPr lang="en-US" sz="1800" kern="100" dirty="0">
                <a:effectLst/>
                <a:latin typeface="Cambria" panose="02040503050406030204" pitchFamily="18" charset="0"/>
                <a:ea typeface="Cambria" panose="02040503050406030204" pitchFamily="18" charset="0"/>
                <a:cs typeface="Mangal" panose="02040503050203030202" pitchFamily="18" charset="0"/>
              </a:rPr>
              <a:t>Personalized Sleep Improvements and Diet</a:t>
            </a:r>
          </a:p>
          <a:p>
            <a:pPr marL="346075" marR="0" lvl="0" indent="-346075" algn="just">
              <a:lnSpc>
                <a:spcPct val="150000"/>
              </a:lnSpc>
              <a:spcBef>
                <a:spcPts val="0"/>
              </a:spcBef>
              <a:spcAft>
                <a:spcPts val="0"/>
              </a:spcAft>
              <a:buFont typeface="+mj-lt"/>
              <a:buAutoNum type="arabicPeriod"/>
            </a:pPr>
            <a:r>
              <a:rPr lang="en-US" sz="1800" kern="100" dirty="0">
                <a:effectLst/>
                <a:latin typeface="Cambria" panose="02040503050406030204" pitchFamily="18" charset="0"/>
                <a:ea typeface="Cambria" panose="02040503050406030204" pitchFamily="18" charset="0"/>
                <a:cs typeface="Mangal" panose="02040503050203030202" pitchFamily="18" charset="0"/>
              </a:rPr>
              <a:t>Feedback System for Sleep Activity</a:t>
            </a:r>
          </a:p>
          <a:p>
            <a:pPr marL="346075" marR="0" lvl="0" indent="-346075" algn="just">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Sleep Data Storage</a:t>
            </a:r>
            <a:endParaRPr lang="en-US" dirty="0"/>
          </a:p>
        </p:txBody>
      </p:sp>
      <p:pic>
        <p:nvPicPr>
          <p:cNvPr id="8" name="Picture 7">
            <a:extLst>
              <a:ext uri="{FF2B5EF4-FFF2-40B4-BE49-F238E27FC236}">
                <a16:creationId xmlns:a16="http://schemas.microsoft.com/office/drawing/2014/main" id="{CD58D9DF-566E-DC1F-A80A-682D80517055}"/>
              </a:ext>
            </a:extLst>
          </p:cNvPr>
          <p:cNvPicPr>
            <a:picLocks noChangeAspect="1"/>
          </p:cNvPicPr>
          <p:nvPr/>
        </p:nvPicPr>
        <p:blipFill>
          <a:blip r:embed="rId3"/>
          <a:stretch>
            <a:fillRect/>
          </a:stretch>
        </p:blipFill>
        <p:spPr>
          <a:xfrm>
            <a:off x="9379527" y="0"/>
            <a:ext cx="2812474" cy="564205"/>
          </a:xfrm>
          <a:prstGeom prst="rect">
            <a:avLst/>
          </a:prstGeom>
        </p:spPr>
      </p:pic>
      <p:sp>
        <p:nvSpPr>
          <p:cNvPr id="9" name="Slide Number Placeholder 8">
            <a:extLst>
              <a:ext uri="{FF2B5EF4-FFF2-40B4-BE49-F238E27FC236}">
                <a16:creationId xmlns:a16="http://schemas.microsoft.com/office/drawing/2014/main" id="{5544BBE5-5871-9B0C-823C-96253B7E2A4A}"/>
              </a:ext>
            </a:extLst>
          </p:cNvPr>
          <p:cNvSpPr>
            <a:spLocks noGrp="1"/>
          </p:cNvSpPr>
          <p:nvPr>
            <p:ph type="sldNum" sz="quarter" idx="12"/>
          </p:nvPr>
        </p:nvSpPr>
        <p:spPr/>
        <p:txBody>
          <a:bodyPr/>
          <a:lstStyle/>
          <a:p>
            <a:fld id="{3A98EE3D-8CD1-4C3F-BD1C-C98C9596463C}" type="slidenum">
              <a:rPr lang="en-US" smtClean="0"/>
              <a:t>28</a:t>
            </a:fld>
            <a:endParaRPr lang="en-US" dirty="0"/>
          </a:p>
        </p:txBody>
      </p:sp>
    </p:spTree>
    <p:extLst>
      <p:ext uri="{BB962C8B-B14F-4D97-AF65-F5344CB8AC3E}">
        <p14:creationId xmlns:p14="http://schemas.microsoft.com/office/powerpoint/2010/main" val="359314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0BADC-86B4-4365-A144-43FF0A838E06}"/>
              </a:ext>
            </a:extLst>
          </p:cNvPr>
          <p:cNvSpPr>
            <a:spLocks noGrp="1"/>
          </p:cNvSpPr>
          <p:nvPr>
            <p:ph type="title"/>
          </p:nvPr>
        </p:nvSpPr>
        <p:spPr>
          <a:xfrm>
            <a:off x="581194" y="68961"/>
            <a:ext cx="11029616" cy="1188720"/>
          </a:xfrm>
        </p:spPr>
        <p:txBody>
          <a:bodyPr/>
          <a:lstStyle/>
          <a:p>
            <a:r>
              <a:rPr lang="en-US" dirty="0"/>
              <a:t>System architecture</a:t>
            </a:r>
          </a:p>
        </p:txBody>
      </p:sp>
      <p:pic>
        <p:nvPicPr>
          <p:cNvPr id="6" name="Google Shape;170;p18">
            <a:extLst>
              <a:ext uri="{FF2B5EF4-FFF2-40B4-BE49-F238E27FC236}">
                <a16:creationId xmlns:a16="http://schemas.microsoft.com/office/drawing/2014/main" id="{9E205766-7B33-4820-BD62-EEF4FCFACDDB}"/>
              </a:ext>
            </a:extLst>
          </p:cNvPr>
          <p:cNvPicPr preferRelativeResize="0"/>
          <p:nvPr/>
        </p:nvPicPr>
        <p:blipFill rotWithShape="1">
          <a:blip r:embed="rId2">
            <a:alphaModFix/>
          </a:blip>
          <a:srcRect/>
          <a:stretch/>
        </p:blipFill>
        <p:spPr>
          <a:xfrm>
            <a:off x="8044070" y="-39756"/>
            <a:ext cx="4147930" cy="839674"/>
          </a:xfrm>
          <a:prstGeom prst="rect">
            <a:avLst/>
          </a:prstGeom>
          <a:noFill/>
          <a:ln>
            <a:noFill/>
          </a:ln>
        </p:spPr>
      </p:pic>
      <p:pic>
        <p:nvPicPr>
          <p:cNvPr id="9" name="Content Placeholder 8">
            <a:extLst>
              <a:ext uri="{FF2B5EF4-FFF2-40B4-BE49-F238E27FC236}">
                <a16:creationId xmlns:a16="http://schemas.microsoft.com/office/drawing/2014/main" id="{933AA80D-ED81-4F63-8747-F3209F2B1CBB}"/>
              </a:ext>
            </a:extLst>
          </p:cNvPr>
          <p:cNvPicPr>
            <a:picLocks noGrp="1" noChangeAspect="1"/>
          </p:cNvPicPr>
          <p:nvPr>
            <p:ph idx="1"/>
          </p:nvPr>
        </p:nvPicPr>
        <p:blipFill>
          <a:blip r:embed="rId3"/>
          <a:stretch>
            <a:fillRect/>
          </a:stretch>
        </p:blipFill>
        <p:spPr>
          <a:xfrm>
            <a:off x="2385391" y="1253797"/>
            <a:ext cx="8593501" cy="5604203"/>
          </a:xfrm>
        </p:spPr>
      </p:pic>
      <p:sp>
        <p:nvSpPr>
          <p:cNvPr id="3" name="Slide Number Placeholder 2">
            <a:extLst>
              <a:ext uri="{FF2B5EF4-FFF2-40B4-BE49-F238E27FC236}">
                <a16:creationId xmlns:a16="http://schemas.microsoft.com/office/drawing/2014/main" id="{CC898FEC-4754-3422-E952-6F47A7ACB130}"/>
              </a:ext>
            </a:extLst>
          </p:cNvPr>
          <p:cNvSpPr>
            <a:spLocks noGrp="1"/>
          </p:cNvSpPr>
          <p:nvPr>
            <p:ph type="sldNum" sz="quarter" idx="12"/>
          </p:nvPr>
        </p:nvSpPr>
        <p:spPr/>
        <p:txBody>
          <a:bodyPr/>
          <a:lstStyle/>
          <a:p>
            <a:fld id="{3A98EE3D-8CD1-4C3F-BD1C-C98C9596463C}" type="slidenum">
              <a:rPr lang="en-US" smtClean="0"/>
              <a:t>29</a:t>
            </a:fld>
            <a:endParaRPr lang="en-US" dirty="0"/>
          </a:p>
        </p:txBody>
      </p:sp>
    </p:spTree>
    <p:extLst>
      <p:ext uri="{BB962C8B-B14F-4D97-AF65-F5344CB8AC3E}">
        <p14:creationId xmlns:p14="http://schemas.microsoft.com/office/powerpoint/2010/main" val="478705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2B9B0-40DD-43F1-BAC8-1598399A789D}"/>
              </a:ext>
            </a:extLst>
          </p:cNvPr>
          <p:cNvSpPr>
            <a:spLocks noGrp="1"/>
          </p:cNvSpPr>
          <p:nvPr>
            <p:ph type="title"/>
          </p:nvPr>
        </p:nvSpPr>
        <p:spPr>
          <a:xfrm>
            <a:off x="581192" y="0"/>
            <a:ext cx="11029616" cy="1188720"/>
          </a:xfrm>
        </p:spPr>
        <p:txBody>
          <a:bodyPr/>
          <a:lstStyle/>
          <a:p>
            <a:r>
              <a:rPr lang="en-US" dirty="0"/>
              <a:t>Keywords</a:t>
            </a:r>
          </a:p>
        </p:txBody>
      </p:sp>
      <p:pic>
        <p:nvPicPr>
          <p:cNvPr id="9" name="Picture 8">
            <a:extLst>
              <a:ext uri="{FF2B5EF4-FFF2-40B4-BE49-F238E27FC236}">
                <a16:creationId xmlns:a16="http://schemas.microsoft.com/office/drawing/2014/main" id="{B1002C80-BEED-452A-8F0B-6AADA88CBF2D}"/>
              </a:ext>
            </a:extLst>
          </p:cNvPr>
          <p:cNvPicPr>
            <a:picLocks noChangeAspect="1"/>
          </p:cNvPicPr>
          <p:nvPr/>
        </p:nvPicPr>
        <p:blipFill rotWithShape="1">
          <a:blip r:embed="rId2"/>
          <a:srcRect l="15683" t="14991" r="9971" b="16958"/>
          <a:stretch/>
        </p:blipFill>
        <p:spPr>
          <a:xfrm>
            <a:off x="2553446" y="1033670"/>
            <a:ext cx="9532230" cy="5798993"/>
          </a:xfrm>
          <a:prstGeom prst="rect">
            <a:avLst/>
          </a:prstGeom>
        </p:spPr>
      </p:pic>
      <p:pic>
        <p:nvPicPr>
          <p:cNvPr id="5" name="Google Shape;170;p18">
            <a:extLst>
              <a:ext uri="{FF2B5EF4-FFF2-40B4-BE49-F238E27FC236}">
                <a16:creationId xmlns:a16="http://schemas.microsoft.com/office/drawing/2014/main" id="{96210852-1816-44B4-9F47-A4ECD8B4CC5A}"/>
              </a:ext>
            </a:extLst>
          </p:cNvPr>
          <p:cNvPicPr preferRelativeResize="0"/>
          <p:nvPr/>
        </p:nvPicPr>
        <p:blipFill rotWithShape="1">
          <a:blip r:embed="rId3">
            <a:alphaModFix/>
          </a:blip>
          <a:srcRect/>
          <a:stretch/>
        </p:blipFill>
        <p:spPr>
          <a:xfrm>
            <a:off x="8044070" y="0"/>
            <a:ext cx="4147930" cy="839674"/>
          </a:xfrm>
          <a:prstGeom prst="rect">
            <a:avLst/>
          </a:prstGeom>
          <a:noFill/>
          <a:ln>
            <a:noFill/>
          </a:ln>
        </p:spPr>
      </p:pic>
      <p:sp>
        <p:nvSpPr>
          <p:cNvPr id="4" name="Slide Number Placeholder 3">
            <a:extLst>
              <a:ext uri="{FF2B5EF4-FFF2-40B4-BE49-F238E27FC236}">
                <a16:creationId xmlns:a16="http://schemas.microsoft.com/office/drawing/2014/main" id="{1F73B3C7-0610-3EFD-69B4-AC0AF12233CB}"/>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25115720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350F-FAA2-53B4-8CA2-04E65218AB28}"/>
              </a:ext>
            </a:extLst>
          </p:cNvPr>
          <p:cNvSpPr>
            <a:spLocks noGrp="1"/>
          </p:cNvSpPr>
          <p:nvPr>
            <p:ph type="title"/>
          </p:nvPr>
        </p:nvSpPr>
        <p:spPr>
          <a:xfrm>
            <a:off x="581192" y="195719"/>
            <a:ext cx="11029616" cy="1188720"/>
          </a:xfrm>
        </p:spPr>
        <p:txBody>
          <a:bodyPr/>
          <a:lstStyle/>
          <a:p>
            <a:r>
              <a:rPr lang="en-US" dirty="0"/>
              <a:t>Use case diagram</a:t>
            </a:r>
          </a:p>
        </p:txBody>
      </p:sp>
      <p:pic>
        <p:nvPicPr>
          <p:cNvPr id="5" name="Google Shape;170;p18">
            <a:extLst>
              <a:ext uri="{FF2B5EF4-FFF2-40B4-BE49-F238E27FC236}">
                <a16:creationId xmlns:a16="http://schemas.microsoft.com/office/drawing/2014/main" id="{F31DE5A3-9E7C-6F70-C44D-132BD62C1A08}"/>
              </a:ext>
            </a:extLst>
          </p:cNvPr>
          <p:cNvPicPr preferRelativeResize="0"/>
          <p:nvPr/>
        </p:nvPicPr>
        <p:blipFill rotWithShape="1">
          <a:blip r:embed="rId2">
            <a:alphaModFix/>
          </a:blip>
          <a:srcRect/>
          <a:stretch/>
        </p:blipFill>
        <p:spPr>
          <a:xfrm>
            <a:off x="8044070" y="-39756"/>
            <a:ext cx="4147930" cy="839674"/>
          </a:xfrm>
          <a:prstGeom prst="rect">
            <a:avLst/>
          </a:prstGeom>
          <a:noFill/>
          <a:ln>
            <a:noFill/>
          </a:ln>
        </p:spPr>
      </p:pic>
      <p:sp>
        <p:nvSpPr>
          <p:cNvPr id="6" name="Slide Number Placeholder 5">
            <a:extLst>
              <a:ext uri="{FF2B5EF4-FFF2-40B4-BE49-F238E27FC236}">
                <a16:creationId xmlns:a16="http://schemas.microsoft.com/office/drawing/2014/main" id="{9AC4538A-D11C-63CB-9FFA-14ECEF8FEDDE}"/>
              </a:ext>
            </a:extLst>
          </p:cNvPr>
          <p:cNvSpPr>
            <a:spLocks noGrp="1"/>
          </p:cNvSpPr>
          <p:nvPr>
            <p:ph type="sldNum" sz="quarter" idx="12"/>
          </p:nvPr>
        </p:nvSpPr>
        <p:spPr/>
        <p:txBody>
          <a:bodyPr/>
          <a:lstStyle/>
          <a:p>
            <a:fld id="{3A98EE3D-8CD1-4C3F-BD1C-C98C9596463C}" type="slidenum">
              <a:rPr lang="en-US" smtClean="0"/>
              <a:t>30</a:t>
            </a:fld>
            <a:endParaRPr lang="en-US" dirty="0"/>
          </a:p>
        </p:txBody>
      </p:sp>
      <p:pic>
        <p:nvPicPr>
          <p:cNvPr id="8" name="Picture 7">
            <a:extLst>
              <a:ext uri="{FF2B5EF4-FFF2-40B4-BE49-F238E27FC236}">
                <a16:creationId xmlns:a16="http://schemas.microsoft.com/office/drawing/2014/main" id="{6EA10BE4-6CD7-1CA8-0CA0-4BFEEE7A972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9816" y="1364810"/>
            <a:ext cx="5919777" cy="5424230"/>
          </a:xfrm>
          <a:prstGeom prst="rect">
            <a:avLst/>
          </a:prstGeom>
          <a:noFill/>
          <a:ln>
            <a:noFill/>
          </a:ln>
        </p:spPr>
      </p:pic>
    </p:spTree>
    <p:extLst>
      <p:ext uri="{BB962C8B-B14F-4D97-AF65-F5344CB8AC3E}">
        <p14:creationId xmlns:p14="http://schemas.microsoft.com/office/powerpoint/2010/main" val="34484873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BD07A-758D-C92F-7383-C16778EC0578}"/>
              </a:ext>
            </a:extLst>
          </p:cNvPr>
          <p:cNvSpPr>
            <a:spLocks noGrp="1"/>
          </p:cNvSpPr>
          <p:nvPr>
            <p:ph type="title"/>
          </p:nvPr>
        </p:nvSpPr>
        <p:spPr>
          <a:xfrm>
            <a:off x="581192" y="-99701"/>
            <a:ext cx="11029616" cy="1188720"/>
          </a:xfrm>
        </p:spPr>
        <p:txBody>
          <a:bodyPr/>
          <a:lstStyle/>
          <a:p>
            <a:r>
              <a:rPr lang="en-US" dirty="0"/>
              <a:t>Class Diagram</a:t>
            </a:r>
          </a:p>
        </p:txBody>
      </p:sp>
      <p:sp>
        <p:nvSpPr>
          <p:cNvPr id="4" name="Slide Number Placeholder 3">
            <a:extLst>
              <a:ext uri="{FF2B5EF4-FFF2-40B4-BE49-F238E27FC236}">
                <a16:creationId xmlns:a16="http://schemas.microsoft.com/office/drawing/2014/main" id="{A3AEE117-1BA0-F803-BEC8-BE6ADA54EBE6}"/>
              </a:ext>
            </a:extLst>
          </p:cNvPr>
          <p:cNvSpPr>
            <a:spLocks noGrp="1"/>
          </p:cNvSpPr>
          <p:nvPr>
            <p:ph type="sldNum" sz="quarter" idx="12"/>
          </p:nvPr>
        </p:nvSpPr>
        <p:spPr/>
        <p:txBody>
          <a:bodyPr/>
          <a:lstStyle/>
          <a:p>
            <a:fld id="{3A98EE3D-8CD1-4C3F-BD1C-C98C9596463C}" type="slidenum">
              <a:rPr lang="en-US" smtClean="0"/>
              <a:t>31</a:t>
            </a:fld>
            <a:endParaRPr lang="en-US" dirty="0"/>
          </a:p>
        </p:txBody>
      </p:sp>
      <p:pic>
        <p:nvPicPr>
          <p:cNvPr id="5" name="Picture 4">
            <a:extLst>
              <a:ext uri="{FF2B5EF4-FFF2-40B4-BE49-F238E27FC236}">
                <a16:creationId xmlns:a16="http://schemas.microsoft.com/office/drawing/2014/main" id="{03F41B10-67C4-9F3F-7530-36881D04F4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19047" y="765617"/>
            <a:ext cx="5575935" cy="5981700"/>
          </a:xfrm>
          <a:prstGeom prst="rect">
            <a:avLst/>
          </a:prstGeom>
          <a:noFill/>
          <a:ln>
            <a:noFill/>
          </a:ln>
        </p:spPr>
      </p:pic>
    </p:spTree>
    <p:extLst>
      <p:ext uri="{BB962C8B-B14F-4D97-AF65-F5344CB8AC3E}">
        <p14:creationId xmlns:p14="http://schemas.microsoft.com/office/powerpoint/2010/main" val="667706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F3D00-E483-8183-8B9B-F43AFE0325C8}"/>
              </a:ext>
            </a:extLst>
          </p:cNvPr>
          <p:cNvSpPr>
            <a:spLocks noGrp="1"/>
          </p:cNvSpPr>
          <p:nvPr>
            <p:ph type="title"/>
          </p:nvPr>
        </p:nvSpPr>
        <p:spPr>
          <a:xfrm>
            <a:off x="581192" y="-99701"/>
            <a:ext cx="11029616" cy="1188720"/>
          </a:xfrm>
        </p:spPr>
        <p:txBody>
          <a:bodyPr/>
          <a:lstStyle/>
          <a:p>
            <a:r>
              <a:rPr lang="en-US" dirty="0"/>
              <a:t>Activity diagram</a:t>
            </a:r>
          </a:p>
        </p:txBody>
      </p:sp>
      <p:sp>
        <p:nvSpPr>
          <p:cNvPr id="4" name="Slide Number Placeholder 3">
            <a:extLst>
              <a:ext uri="{FF2B5EF4-FFF2-40B4-BE49-F238E27FC236}">
                <a16:creationId xmlns:a16="http://schemas.microsoft.com/office/drawing/2014/main" id="{B9D1BD8E-D35A-0EB9-27C3-39D5C9E95CD5}"/>
              </a:ext>
            </a:extLst>
          </p:cNvPr>
          <p:cNvSpPr>
            <a:spLocks noGrp="1"/>
          </p:cNvSpPr>
          <p:nvPr>
            <p:ph type="sldNum" sz="quarter" idx="12"/>
          </p:nvPr>
        </p:nvSpPr>
        <p:spPr/>
        <p:txBody>
          <a:bodyPr/>
          <a:lstStyle/>
          <a:p>
            <a:fld id="{3A98EE3D-8CD1-4C3F-BD1C-C98C9596463C}" type="slidenum">
              <a:rPr lang="en-US" smtClean="0"/>
              <a:t>32</a:t>
            </a:fld>
            <a:endParaRPr lang="en-US" dirty="0"/>
          </a:p>
        </p:txBody>
      </p:sp>
      <p:pic>
        <p:nvPicPr>
          <p:cNvPr id="5" name="Picture 4">
            <a:extLst>
              <a:ext uri="{FF2B5EF4-FFF2-40B4-BE49-F238E27FC236}">
                <a16:creationId xmlns:a16="http://schemas.microsoft.com/office/drawing/2014/main" id="{0C3C2E20-6FD6-71CD-62AB-7B5BD392D8E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7540" y="681414"/>
            <a:ext cx="1753260" cy="6071206"/>
          </a:xfrm>
          <a:prstGeom prst="rect">
            <a:avLst/>
          </a:prstGeom>
          <a:noFill/>
          <a:ln>
            <a:noFill/>
          </a:ln>
        </p:spPr>
      </p:pic>
    </p:spTree>
    <p:extLst>
      <p:ext uri="{BB962C8B-B14F-4D97-AF65-F5344CB8AC3E}">
        <p14:creationId xmlns:p14="http://schemas.microsoft.com/office/powerpoint/2010/main" val="11854741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DE2AF-0C3E-60EF-045A-890B156AAAEC}"/>
              </a:ext>
            </a:extLst>
          </p:cNvPr>
          <p:cNvSpPr>
            <a:spLocks noGrp="1"/>
          </p:cNvSpPr>
          <p:nvPr>
            <p:ph type="title"/>
          </p:nvPr>
        </p:nvSpPr>
        <p:spPr>
          <a:xfrm>
            <a:off x="581192" y="-99705"/>
            <a:ext cx="11029616" cy="1188720"/>
          </a:xfrm>
        </p:spPr>
        <p:txBody>
          <a:bodyPr/>
          <a:lstStyle/>
          <a:p>
            <a:r>
              <a:rPr lang="en-US" dirty="0"/>
              <a:t>Sequence Diagram</a:t>
            </a:r>
          </a:p>
        </p:txBody>
      </p:sp>
      <p:sp>
        <p:nvSpPr>
          <p:cNvPr id="4" name="Slide Number Placeholder 3">
            <a:extLst>
              <a:ext uri="{FF2B5EF4-FFF2-40B4-BE49-F238E27FC236}">
                <a16:creationId xmlns:a16="http://schemas.microsoft.com/office/drawing/2014/main" id="{E2EB254A-2601-FA3E-1D40-D6FD0FA8A17A}"/>
              </a:ext>
            </a:extLst>
          </p:cNvPr>
          <p:cNvSpPr>
            <a:spLocks noGrp="1"/>
          </p:cNvSpPr>
          <p:nvPr>
            <p:ph type="sldNum" sz="quarter" idx="12"/>
          </p:nvPr>
        </p:nvSpPr>
        <p:spPr/>
        <p:txBody>
          <a:bodyPr/>
          <a:lstStyle/>
          <a:p>
            <a:fld id="{3A98EE3D-8CD1-4C3F-BD1C-C98C9596463C}" type="slidenum">
              <a:rPr lang="en-US" smtClean="0"/>
              <a:t>33</a:t>
            </a:fld>
            <a:endParaRPr lang="en-US" dirty="0"/>
          </a:p>
        </p:txBody>
      </p:sp>
      <p:pic>
        <p:nvPicPr>
          <p:cNvPr id="5" name="Picture 4">
            <a:extLst>
              <a:ext uri="{FF2B5EF4-FFF2-40B4-BE49-F238E27FC236}">
                <a16:creationId xmlns:a16="http://schemas.microsoft.com/office/drawing/2014/main" id="{1A05D93F-6288-8A08-C2CB-7F1168D3A9C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67132" y="1089015"/>
            <a:ext cx="8257736" cy="5712002"/>
          </a:xfrm>
          <a:prstGeom prst="rect">
            <a:avLst/>
          </a:prstGeom>
          <a:noFill/>
          <a:ln>
            <a:noFill/>
          </a:ln>
        </p:spPr>
      </p:pic>
    </p:spTree>
    <p:extLst>
      <p:ext uri="{BB962C8B-B14F-4D97-AF65-F5344CB8AC3E}">
        <p14:creationId xmlns:p14="http://schemas.microsoft.com/office/powerpoint/2010/main" val="31471969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652B8-D643-6542-2758-5D2AF4DD5C09}"/>
              </a:ext>
            </a:extLst>
          </p:cNvPr>
          <p:cNvSpPr>
            <a:spLocks noGrp="1"/>
          </p:cNvSpPr>
          <p:nvPr>
            <p:ph type="title"/>
          </p:nvPr>
        </p:nvSpPr>
        <p:spPr/>
        <p:txBody>
          <a:bodyPr/>
          <a:lstStyle/>
          <a:p>
            <a:r>
              <a:rPr lang="en-US" dirty="0"/>
              <a:t>Implementation</a:t>
            </a:r>
          </a:p>
        </p:txBody>
      </p:sp>
      <p:sp>
        <p:nvSpPr>
          <p:cNvPr id="4" name="Slide Number Placeholder 3">
            <a:extLst>
              <a:ext uri="{FF2B5EF4-FFF2-40B4-BE49-F238E27FC236}">
                <a16:creationId xmlns:a16="http://schemas.microsoft.com/office/drawing/2014/main" id="{AE45B72B-C3DE-76A7-66AD-B23816C2E950}"/>
              </a:ext>
            </a:extLst>
          </p:cNvPr>
          <p:cNvSpPr>
            <a:spLocks noGrp="1"/>
          </p:cNvSpPr>
          <p:nvPr>
            <p:ph type="sldNum" sz="quarter" idx="12"/>
          </p:nvPr>
        </p:nvSpPr>
        <p:spPr/>
        <p:txBody>
          <a:bodyPr/>
          <a:lstStyle/>
          <a:p>
            <a:fld id="{3A98EE3D-8CD1-4C3F-BD1C-C98C9596463C}" type="slidenum">
              <a:rPr lang="en-US" smtClean="0"/>
              <a:t>34</a:t>
            </a:fld>
            <a:endParaRPr lang="en-US" dirty="0"/>
          </a:p>
        </p:txBody>
      </p:sp>
      <p:pic>
        <p:nvPicPr>
          <p:cNvPr id="8" name="Picture 7">
            <a:hlinkClick r:id="rId2" tooltip="https://colab.research.google.com/drive/1ASp8yV3zpagfjuPe5pTvYBAhFbYu-djX"/>
            <a:extLst>
              <a:ext uri="{FF2B5EF4-FFF2-40B4-BE49-F238E27FC236}">
                <a16:creationId xmlns:a16="http://schemas.microsoft.com/office/drawing/2014/main" id="{06E38607-F342-1658-37BB-83FDC4ABF89E}"/>
              </a:ext>
            </a:extLst>
          </p:cNvPr>
          <p:cNvPicPr>
            <a:picLocks noChangeAspect="1"/>
          </p:cNvPicPr>
          <p:nvPr/>
        </p:nvPicPr>
        <p:blipFill>
          <a:blip r:embed="rId3"/>
          <a:stretch>
            <a:fillRect/>
          </a:stretch>
        </p:blipFill>
        <p:spPr>
          <a:xfrm>
            <a:off x="4149969" y="1970269"/>
            <a:ext cx="3475682" cy="4636207"/>
          </a:xfrm>
          <a:prstGeom prst="rect">
            <a:avLst/>
          </a:prstGeom>
        </p:spPr>
      </p:pic>
    </p:spTree>
    <p:extLst>
      <p:ext uri="{BB962C8B-B14F-4D97-AF65-F5344CB8AC3E}">
        <p14:creationId xmlns:p14="http://schemas.microsoft.com/office/powerpoint/2010/main" val="26218797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14DEC-7700-C993-E6CF-DEF2CE73556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B9DC749-CF4F-749E-742D-BD1D76DB33A4}"/>
              </a:ext>
            </a:extLst>
          </p:cNvPr>
          <p:cNvSpPr>
            <a:spLocks noGrp="1"/>
          </p:cNvSpPr>
          <p:nvPr>
            <p:ph idx="1"/>
          </p:nvPr>
        </p:nvSpPr>
        <p:spPr/>
        <p:txBody>
          <a:bodyPr>
            <a:normAutofit lnSpcReduction="10000"/>
          </a:bodyPr>
          <a:lstStyle/>
          <a:p>
            <a:pPr algn="just"/>
            <a:r>
              <a:rPr lang="en-US" sz="1800" dirty="0">
                <a:effectLst/>
                <a:latin typeface="Times New Roman" panose="02020603050405020304" pitchFamily="18" charset="0"/>
                <a:ea typeface="Times New Roman" panose="02020603050405020304" pitchFamily="18" charset="0"/>
              </a:rPr>
              <a:t>In conclusion, a sleep monitoring system that uses a smartwatch and machine learning algorithms can provide users with valuable insights into their sleep patterns and recommendations for improving their sleep quality. By collecting data on sleep duration, sleep quality, and other sleep-related metrics, the system can provide personalized insights into sleep patterns, such as when the user is most likely to wake up and how often they wake up during the night. Machine learning algorithms can then analyze this data and provide tailored recommendations for improving sleep, such as adjusting sleep schedules or changing sleeping positions. Additionally, by including a feedback system that provides suggestions on sleep activity and diet, the system can provide users with a comprehensive set of recommendations for improving their overall health and well-being. For people wishing to enhance their sleep quality and general health, a sleep monitoring system that makes use of a smartwatch and machine learning algorithms has the potential to be an effective tool. With the right design and implementation, such a system can provide users with valuable insights and personalized recommendations, ultimately leading to better sleep and a better quality of life.</a:t>
            </a:r>
          </a:p>
        </p:txBody>
      </p:sp>
      <p:pic>
        <p:nvPicPr>
          <p:cNvPr id="5" name="Google Shape;170;p18">
            <a:extLst>
              <a:ext uri="{FF2B5EF4-FFF2-40B4-BE49-F238E27FC236}">
                <a16:creationId xmlns:a16="http://schemas.microsoft.com/office/drawing/2014/main" id="{B03C6D0A-B268-1F39-0A76-57EA6B1F6469}"/>
              </a:ext>
            </a:extLst>
          </p:cNvPr>
          <p:cNvPicPr preferRelativeResize="0"/>
          <p:nvPr/>
        </p:nvPicPr>
        <p:blipFill rotWithShape="1">
          <a:blip r:embed="rId2">
            <a:alphaModFix/>
          </a:blip>
          <a:srcRect/>
          <a:stretch/>
        </p:blipFill>
        <p:spPr>
          <a:xfrm>
            <a:off x="8044070" y="-39756"/>
            <a:ext cx="4147930" cy="839674"/>
          </a:xfrm>
          <a:prstGeom prst="rect">
            <a:avLst/>
          </a:prstGeom>
          <a:noFill/>
          <a:ln>
            <a:noFill/>
          </a:ln>
        </p:spPr>
      </p:pic>
      <p:sp>
        <p:nvSpPr>
          <p:cNvPr id="6" name="Slide Number Placeholder 5">
            <a:extLst>
              <a:ext uri="{FF2B5EF4-FFF2-40B4-BE49-F238E27FC236}">
                <a16:creationId xmlns:a16="http://schemas.microsoft.com/office/drawing/2014/main" id="{4E4F9675-7297-E355-BC77-9D33F04FB24D}"/>
              </a:ext>
            </a:extLst>
          </p:cNvPr>
          <p:cNvSpPr>
            <a:spLocks noGrp="1"/>
          </p:cNvSpPr>
          <p:nvPr>
            <p:ph type="sldNum" sz="quarter" idx="12"/>
          </p:nvPr>
        </p:nvSpPr>
        <p:spPr/>
        <p:txBody>
          <a:bodyPr/>
          <a:lstStyle/>
          <a:p>
            <a:fld id="{3A98EE3D-8CD1-4C3F-BD1C-C98C9596463C}" type="slidenum">
              <a:rPr lang="en-US" smtClean="0"/>
              <a:t>35</a:t>
            </a:fld>
            <a:endParaRPr lang="en-US" dirty="0"/>
          </a:p>
        </p:txBody>
      </p:sp>
    </p:spTree>
    <p:extLst>
      <p:ext uri="{BB962C8B-B14F-4D97-AF65-F5344CB8AC3E}">
        <p14:creationId xmlns:p14="http://schemas.microsoft.com/office/powerpoint/2010/main" val="27520858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5C2E8-C723-4EAC-B27B-93C548E60438}"/>
              </a:ext>
            </a:extLst>
          </p:cNvPr>
          <p:cNvSpPr>
            <a:spLocks noGrp="1"/>
          </p:cNvSpPr>
          <p:nvPr>
            <p:ph type="title"/>
          </p:nvPr>
        </p:nvSpPr>
        <p:spPr>
          <a:xfrm>
            <a:off x="581192" y="0"/>
            <a:ext cx="11029616" cy="1188720"/>
          </a:xfrm>
        </p:spPr>
        <p:txBody>
          <a:bodyPr/>
          <a:lstStyle/>
          <a:p>
            <a:r>
              <a:rPr lang="en-US" dirty="0"/>
              <a:t>references</a:t>
            </a:r>
          </a:p>
        </p:txBody>
      </p:sp>
      <p:sp>
        <p:nvSpPr>
          <p:cNvPr id="3" name="Content Placeholder 2">
            <a:extLst>
              <a:ext uri="{FF2B5EF4-FFF2-40B4-BE49-F238E27FC236}">
                <a16:creationId xmlns:a16="http://schemas.microsoft.com/office/drawing/2014/main" id="{5D6CF862-A0D4-4EF0-93F4-DFE6A9A5072F}"/>
              </a:ext>
            </a:extLst>
          </p:cNvPr>
          <p:cNvSpPr>
            <a:spLocks noGrp="1"/>
          </p:cNvSpPr>
          <p:nvPr>
            <p:ph idx="1"/>
          </p:nvPr>
        </p:nvSpPr>
        <p:spPr>
          <a:xfrm>
            <a:off x="581193" y="1456790"/>
            <a:ext cx="11029615" cy="4967124"/>
          </a:xfrm>
        </p:spPr>
        <p:txBody>
          <a:bodyPr>
            <a:noAutofit/>
          </a:bodyPr>
          <a:lstStyle/>
          <a:p>
            <a:pPr marL="342900" marR="450850" lvl="0" indent="-342900" algn="just">
              <a:lnSpc>
                <a:spcPct val="150000"/>
              </a:lnSpc>
              <a:spcBef>
                <a:spcPts val="35"/>
              </a:spcBef>
              <a:spcAft>
                <a:spcPts val="0"/>
              </a:spcAft>
              <a:buFont typeface="+mj-lt"/>
              <a:buAutoNum type="arabicPeriod"/>
            </a:pPr>
            <a:r>
              <a:rPr lang="en-US" sz="1100" dirty="0">
                <a:solidFill>
                  <a:srgbClr val="000000"/>
                </a:solidFill>
                <a:effectLst/>
                <a:latin typeface="Times New Roman" panose="02020603050405020304" pitchFamily="18" charset="0"/>
                <a:ea typeface="Times New Roman" panose="02020603050405020304" pitchFamily="18" charset="0"/>
              </a:rPr>
              <a:t>Ibáñez V, Silva J, Cauli O. A survey on sleep assessment methods. </a:t>
            </a:r>
            <a:r>
              <a:rPr lang="en-US" sz="1100" dirty="0" err="1">
                <a:solidFill>
                  <a:srgbClr val="000000"/>
                </a:solidFill>
                <a:effectLst/>
                <a:latin typeface="Times New Roman" panose="02020603050405020304" pitchFamily="18" charset="0"/>
                <a:ea typeface="Times New Roman" panose="02020603050405020304" pitchFamily="18" charset="0"/>
              </a:rPr>
              <a:t>PeerJ</a:t>
            </a:r>
            <a:r>
              <a:rPr lang="en-US" sz="1100" dirty="0">
                <a:solidFill>
                  <a:srgbClr val="000000"/>
                </a:solidFill>
                <a:effectLst/>
                <a:latin typeface="Times New Roman" panose="02020603050405020304" pitchFamily="18" charset="0"/>
                <a:ea typeface="Times New Roman" panose="02020603050405020304" pitchFamily="18" charset="0"/>
              </a:rPr>
              <a:t>. 2018 May 25;6:e4849. </a:t>
            </a:r>
            <a:r>
              <a:rPr lang="en-US" sz="1100" dirty="0" err="1">
                <a:solidFill>
                  <a:srgbClr val="000000"/>
                </a:solidFill>
                <a:effectLst/>
                <a:latin typeface="Times New Roman" panose="02020603050405020304" pitchFamily="18" charset="0"/>
                <a:ea typeface="Times New Roman" panose="02020603050405020304" pitchFamily="18" charset="0"/>
              </a:rPr>
              <a:t>doi</a:t>
            </a:r>
            <a:r>
              <a:rPr lang="en-US" sz="1100" dirty="0">
                <a:solidFill>
                  <a:srgbClr val="000000"/>
                </a:solidFill>
                <a:effectLst/>
                <a:latin typeface="Times New Roman" panose="02020603050405020304" pitchFamily="18" charset="0"/>
                <a:ea typeface="Times New Roman" panose="02020603050405020304" pitchFamily="18" charset="0"/>
              </a:rPr>
              <a:t>: 10.7717/peerj.4849. PMID: 29844990; PMCID: PMC5971842.</a:t>
            </a:r>
          </a:p>
          <a:p>
            <a:pPr marL="342900" marR="450850" lvl="0" indent="-342900" algn="just">
              <a:lnSpc>
                <a:spcPct val="150000"/>
              </a:lnSpc>
              <a:spcBef>
                <a:spcPts val="35"/>
              </a:spcBef>
              <a:spcAft>
                <a:spcPts val="0"/>
              </a:spcAft>
              <a:buFont typeface="+mj-lt"/>
              <a:buAutoNum type="arabicPeriod"/>
            </a:pPr>
            <a:r>
              <a:rPr lang="en-US" sz="1100" dirty="0" err="1">
                <a:solidFill>
                  <a:srgbClr val="000000"/>
                </a:solidFill>
                <a:effectLst/>
                <a:latin typeface="Times New Roman" panose="02020603050405020304" pitchFamily="18" charset="0"/>
                <a:ea typeface="Times New Roman" panose="02020603050405020304" pitchFamily="18" charset="0"/>
              </a:rPr>
              <a:t>Biajar</a:t>
            </a:r>
            <a:r>
              <a:rPr lang="en-US" sz="1100" dirty="0">
                <a:solidFill>
                  <a:srgbClr val="000000"/>
                </a:solidFill>
                <a:effectLst/>
                <a:latin typeface="Times New Roman" panose="02020603050405020304" pitchFamily="18" charset="0"/>
                <a:ea typeface="Times New Roman" panose="02020603050405020304" pitchFamily="18" charset="0"/>
              </a:rPr>
              <a:t>, Anmol, Tatyana </a:t>
            </a:r>
            <a:r>
              <a:rPr lang="en-US" sz="1100" dirty="0" err="1">
                <a:solidFill>
                  <a:srgbClr val="000000"/>
                </a:solidFill>
                <a:effectLst/>
                <a:latin typeface="Times New Roman" panose="02020603050405020304" pitchFamily="18" charset="0"/>
                <a:ea typeface="Times New Roman" panose="02020603050405020304" pitchFamily="18" charset="0"/>
              </a:rPr>
              <a:t>Mollayeva</a:t>
            </a:r>
            <a:r>
              <a:rPr lang="en-US" sz="1100" dirty="0">
                <a:solidFill>
                  <a:srgbClr val="000000"/>
                </a:solidFill>
                <a:effectLst/>
                <a:latin typeface="Times New Roman" panose="02020603050405020304" pitchFamily="18" charset="0"/>
                <a:ea typeface="Times New Roman" panose="02020603050405020304" pitchFamily="18" charset="0"/>
              </a:rPr>
              <a:t>, Sandra Sokoloff, and Angela </a:t>
            </a:r>
            <a:r>
              <a:rPr lang="en-US" sz="1100" dirty="0" err="1">
                <a:solidFill>
                  <a:srgbClr val="000000"/>
                </a:solidFill>
                <a:effectLst/>
                <a:latin typeface="Times New Roman" panose="02020603050405020304" pitchFamily="18" charset="0"/>
                <a:ea typeface="Times New Roman" panose="02020603050405020304" pitchFamily="18" charset="0"/>
              </a:rPr>
              <a:t>Colantonio</a:t>
            </a:r>
            <a:r>
              <a:rPr lang="en-US" sz="1100" dirty="0">
                <a:solidFill>
                  <a:srgbClr val="000000"/>
                </a:solidFill>
                <a:effectLst/>
                <a:latin typeface="Times New Roman" panose="02020603050405020304" pitchFamily="18" charset="0"/>
                <a:ea typeface="Times New Roman" panose="02020603050405020304" pitchFamily="18" charset="0"/>
              </a:rPr>
              <a:t>. “Assistive Technology to Enable Sleep Function in Patients with Acquired Brain Injury: Issues and Opportunities.” British Journal of Occupational Therapy 80, no. 4 (April 2017): 225–49. </a:t>
            </a:r>
            <a:r>
              <a:rPr lang="en-US" sz="1100" u="sng" dirty="0">
                <a:solidFill>
                  <a:srgbClr val="000000"/>
                </a:solidFill>
                <a:effectLst/>
                <a:latin typeface="Times New Roman" panose="02020603050405020304" pitchFamily="18" charset="0"/>
                <a:ea typeface="Times New Roman" panose="02020603050405020304" pitchFamily="18" charset="0"/>
                <a:hlinkClick r:id="rId2"/>
              </a:rPr>
              <a:t>https://doi.org/10.1177/0308022616688017</a:t>
            </a:r>
            <a:r>
              <a:rPr lang="en-US" sz="1100" dirty="0">
                <a:solidFill>
                  <a:srgbClr val="000000"/>
                </a:solidFill>
                <a:effectLst/>
                <a:latin typeface="Times New Roman" panose="02020603050405020304" pitchFamily="18" charset="0"/>
                <a:ea typeface="Times New Roman" panose="02020603050405020304" pitchFamily="18" charset="0"/>
              </a:rPr>
              <a:t>.</a:t>
            </a:r>
          </a:p>
          <a:p>
            <a:pPr marL="342900" marR="450850" lvl="0" indent="-342900" algn="just">
              <a:lnSpc>
                <a:spcPct val="150000"/>
              </a:lnSpc>
              <a:spcBef>
                <a:spcPts val="35"/>
              </a:spcBef>
              <a:spcAft>
                <a:spcPts val="0"/>
              </a:spcAft>
              <a:buFont typeface="+mj-lt"/>
              <a:buAutoNum type="arabicPeriod"/>
            </a:pPr>
            <a:r>
              <a:rPr lang="en-US" sz="1100" dirty="0" err="1">
                <a:solidFill>
                  <a:srgbClr val="000000"/>
                </a:solidFill>
                <a:effectLst/>
                <a:latin typeface="Times New Roman" panose="02020603050405020304" pitchFamily="18" charset="0"/>
                <a:ea typeface="Times New Roman" panose="02020603050405020304" pitchFamily="18" charset="0"/>
              </a:rPr>
              <a:t>Metsis</a:t>
            </a:r>
            <a:r>
              <a:rPr lang="en-US" sz="1100" dirty="0">
                <a:solidFill>
                  <a:srgbClr val="000000"/>
                </a:solidFill>
                <a:effectLst/>
                <a:latin typeface="Times New Roman" panose="02020603050405020304" pitchFamily="18" charset="0"/>
                <a:ea typeface="Times New Roman" panose="02020603050405020304" pitchFamily="18" charset="0"/>
              </a:rPr>
              <a:t>, V., </a:t>
            </a:r>
            <a:r>
              <a:rPr lang="en-US" sz="1100" dirty="0" err="1">
                <a:solidFill>
                  <a:srgbClr val="000000"/>
                </a:solidFill>
                <a:effectLst/>
                <a:latin typeface="Times New Roman" panose="02020603050405020304" pitchFamily="18" charset="0"/>
                <a:ea typeface="Times New Roman" panose="02020603050405020304" pitchFamily="18" charset="0"/>
              </a:rPr>
              <a:t>Kosmopoulos</a:t>
            </a:r>
            <a:r>
              <a:rPr lang="en-US" sz="1100" dirty="0">
                <a:solidFill>
                  <a:srgbClr val="000000"/>
                </a:solidFill>
                <a:effectLst/>
                <a:latin typeface="Times New Roman" panose="02020603050405020304" pitchFamily="18" charset="0"/>
                <a:ea typeface="Times New Roman" panose="02020603050405020304" pitchFamily="18" charset="0"/>
              </a:rPr>
              <a:t>, D., </a:t>
            </a:r>
            <a:r>
              <a:rPr lang="en-US" sz="1100" dirty="0" err="1">
                <a:solidFill>
                  <a:srgbClr val="000000"/>
                </a:solidFill>
                <a:effectLst/>
                <a:latin typeface="Times New Roman" panose="02020603050405020304" pitchFamily="18" charset="0"/>
                <a:ea typeface="Times New Roman" panose="02020603050405020304" pitchFamily="18" charset="0"/>
              </a:rPr>
              <a:t>Athitsos</a:t>
            </a:r>
            <a:r>
              <a:rPr lang="en-US" sz="1100" dirty="0">
                <a:solidFill>
                  <a:srgbClr val="000000"/>
                </a:solidFill>
                <a:effectLst/>
                <a:latin typeface="Times New Roman" panose="02020603050405020304" pitchFamily="18" charset="0"/>
                <a:ea typeface="Times New Roman" panose="02020603050405020304" pitchFamily="18" charset="0"/>
              </a:rPr>
              <a:t>, V. et al. Non-invasive analysis of sleep patterns via multimodal sensor input. Pers </a:t>
            </a:r>
            <a:r>
              <a:rPr lang="en-US" sz="1100" dirty="0" err="1">
                <a:solidFill>
                  <a:srgbClr val="000000"/>
                </a:solidFill>
                <a:effectLst/>
                <a:latin typeface="Times New Roman" panose="02020603050405020304" pitchFamily="18" charset="0"/>
                <a:ea typeface="Times New Roman" panose="02020603050405020304" pitchFamily="18" charset="0"/>
              </a:rPr>
              <a:t>Ubiquit</a:t>
            </a:r>
            <a:r>
              <a:rPr lang="en-US" sz="1100" dirty="0">
                <a:solidFill>
                  <a:srgbClr val="000000"/>
                </a:solidFill>
                <a:effectLst/>
                <a:latin typeface="Times New Roman" panose="02020603050405020304" pitchFamily="18" charset="0"/>
                <a:ea typeface="Times New Roman" panose="02020603050405020304" pitchFamily="18" charset="0"/>
              </a:rPr>
              <a:t> </a:t>
            </a:r>
            <a:r>
              <a:rPr lang="en-US" sz="1100" dirty="0" err="1">
                <a:solidFill>
                  <a:srgbClr val="000000"/>
                </a:solidFill>
                <a:effectLst/>
                <a:latin typeface="Times New Roman" panose="02020603050405020304" pitchFamily="18" charset="0"/>
                <a:ea typeface="Times New Roman" panose="02020603050405020304" pitchFamily="18" charset="0"/>
              </a:rPr>
              <a:t>Comput</a:t>
            </a:r>
            <a:r>
              <a:rPr lang="en-US" sz="1100" dirty="0">
                <a:solidFill>
                  <a:srgbClr val="000000"/>
                </a:solidFill>
                <a:effectLst/>
                <a:latin typeface="Times New Roman" panose="02020603050405020304" pitchFamily="18" charset="0"/>
                <a:ea typeface="Times New Roman" panose="02020603050405020304" pitchFamily="18" charset="0"/>
              </a:rPr>
              <a:t> 18, 19–26 (2014). </a:t>
            </a:r>
            <a:r>
              <a:rPr lang="en-US" sz="1100" u="sng" dirty="0">
                <a:solidFill>
                  <a:srgbClr val="000000"/>
                </a:solidFill>
                <a:effectLst/>
                <a:latin typeface="Times New Roman" panose="02020603050405020304" pitchFamily="18" charset="0"/>
                <a:ea typeface="Times New Roman" panose="02020603050405020304" pitchFamily="18" charset="0"/>
                <a:hlinkClick r:id="rId3"/>
              </a:rPr>
              <a:t>https://doi.org/10.1007/s00779-012-0623-1</a:t>
            </a:r>
            <a:endParaRPr lang="en-US" sz="1100" dirty="0">
              <a:solidFill>
                <a:srgbClr val="000000"/>
              </a:solidFill>
              <a:effectLst/>
              <a:latin typeface="Times New Roman" panose="02020603050405020304" pitchFamily="18" charset="0"/>
              <a:ea typeface="Times New Roman" panose="02020603050405020304" pitchFamily="18" charset="0"/>
            </a:endParaRPr>
          </a:p>
          <a:p>
            <a:pPr marL="342900" marR="450850" lvl="0" indent="-342900" algn="just">
              <a:lnSpc>
                <a:spcPct val="150000"/>
              </a:lnSpc>
              <a:spcBef>
                <a:spcPts val="35"/>
              </a:spcBef>
              <a:spcAft>
                <a:spcPts val="0"/>
              </a:spcAft>
              <a:buFont typeface="+mj-lt"/>
              <a:buAutoNum type="arabicPeriod"/>
            </a:pPr>
            <a:r>
              <a:rPr lang="en-US" sz="1100" dirty="0">
                <a:solidFill>
                  <a:srgbClr val="000000"/>
                </a:solidFill>
                <a:effectLst/>
                <a:latin typeface="Times New Roman" panose="02020603050405020304" pitchFamily="18" charset="0"/>
                <a:ea typeface="Times New Roman" panose="02020603050405020304" pitchFamily="18" charset="0"/>
              </a:rPr>
              <a:t>Lee XK, Chee NIYN, Ong JL, Teo TB, van Rijn E, Lo JC, Chee MWL. Validation of a Consumer Sleep Wearable Device With Actigraphy and Polysomnography in Adolescents Across Sleep Opportunity Manipulations. J Clin Sleep Med. 2019 Sep 15;15(9):1337-1346. </a:t>
            </a:r>
            <a:r>
              <a:rPr lang="en-US" sz="1100" dirty="0" err="1">
                <a:solidFill>
                  <a:srgbClr val="000000"/>
                </a:solidFill>
                <a:effectLst/>
                <a:latin typeface="Times New Roman" panose="02020603050405020304" pitchFamily="18" charset="0"/>
                <a:ea typeface="Times New Roman" panose="02020603050405020304" pitchFamily="18" charset="0"/>
              </a:rPr>
              <a:t>doi</a:t>
            </a:r>
            <a:r>
              <a:rPr lang="en-US" sz="1100" dirty="0">
                <a:solidFill>
                  <a:srgbClr val="000000"/>
                </a:solidFill>
                <a:effectLst/>
                <a:latin typeface="Times New Roman" panose="02020603050405020304" pitchFamily="18" charset="0"/>
                <a:ea typeface="Times New Roman" panose="02020603050405020304" pitchFamily="18" charset="0"/>
              </a:rPr>
              <a:t>: 10.5664/jcsm.7932. PMID: 31538605; PMCID: PMC6760396.</a:t>
            </a:r>
          </a:p>
          <a:p>
            <a:pPr marL="342900" marR="450850" lvl="0" indent="-342900" algn="just">
              <a:lnSpc>
                <a:spcPct val="150000"/>
              </a:lnSpc>
              <a:spcBef>
                <a:spcPts val="35"/>
              </a:spcBef>
              <a:spcAft>
                <a:spcPts val="0"/>
              </a:spcAft>
              <a:buFont typeface="+mj-lt"/>
              <a:buAutoNum type="arabicPeriod"/>
            </a:pPr>
            <a:r>
              <a:rPr lang="en-US" sz="1100" u="none" strike="noStrike" dirty="0">
                <a:solidFill>
                  <a:srgbClr val="000000"/>
                </a:solidFill>
                <a:effectLst/>
                <a:latin typeface="Times New Roman" panose="02020603050405020304" pitchFamily="18" charset="0"/>
                <a:ea typeface="Times New Roman" panose="02020603050405020304" pitchFamily="18" charset="0"/>
                <a:hlinkClick r:id="rId4"/>
              </a:rPr>
              <a:t>Ronald Stuart BENSON</a:t>
            </a:r>
            <a:r>
              <a:rPr lang="en-US" sz="1100" dirty="0">
                <a:solidFill>
                  <a:srgbClr val="000000"/>
                </a:solidFill>
                <a:effectLst/>
                <a:latin typeface="Times New Roman" panose="02020603050405020304" pitchFamily="18" charset="0"/>
                <a:ea typeface="Times New Roman" panose="02020603050405020304" pitchFamily="18" charset="0"/>
              </a:rPr>
              <a:t>, </a:t>
            </a:r>
            <a:r>
              <a:rPr lang="en-US" sz="1100" u="none" strike="noStrike" dirty="0">
                <a:solidFill>
                  <a:srgbClr val="000000"/>
                </a:solidFill>
                <a:effectLst/>
                <a:latin typeface="Times New Roman" panose="02020603050405020304" pitchFamily="18" charset="0"/>
                <a:ea typeface="Times New Roman" panose="02020603050405020304" pitchFamily="18" charset="0"/>
                <a:hlinkClick r:id="rId5"/>
              </a:rPr>
              <a:t>Ryan Cameron DENOMME</a:t>
            </a:r>
            <a:r>
              <a:rPr lang="en-US" sz="1100" dirty="0">
                <a:solidFill>
                  <a:srgbClr val="000000"/>
                </a:solidFill>
                <a:effectLst/>
                <a:latin typeface="Times New Roman" panose="02020603050405020304" pitchFamily="18" charset="0"/>
                <a:ea typeface="Times New Roman" panose="02020603050405020304" pitchFamily="18" charset="0"/>
              </a:rPr>
              <a:t>. Sleep monitoring system (2018) U.S. Pat. No.10874350B2</a:t>
            </a:r>
          </a:p>
          <a:p>
            <a:pPr marL="342900" marR="450850" lvl="0" indent="-342900" algn="just">
              <a:lnSpc>
                <a:spcPct val="150000"/>
              </a:lnSpc>
              <a:spcBef>
                <a:spcPts val="35"/>
              </a:spcBef>
              <a:spcAft>
                <a:spcPts val="0"/>
              </a:spcAft>
              <a:buFont typeface="+mj-lt"/>
              <a:buAutoNum type="arabicPeriod"/>
            </a:pPr>
            <a:r>
              <a:rPr lang="en-US" sz="1100" u="none" strike="noStrike" dirty="0">
                <a:solidFill>
                  <a:srgbClr val="000000"/>
                </a:solidFill>
                <a:effectLst/>
                <a:latin typeface="Times New Roman" panose="02020603050405020304" pitchFamily="18" charset="0"/>
                <a:ea typeface="Times New Roman" panose="02020603050405020304" pitchFamily="18" charset="0"/>
                <a:hlinkClick r:id="rId6"/>
              </a:rPr>
              <a:t>Todd Youngblood</a:t>
            </a:r>
            <a:r>
              <a:rPr lang="en-US" sz="1100" dirty="0">
                <a:solidFill>
                  <a:srgbClr val="000000"/>
                </a:solidFill>
                <a:effectLst/>
                <a:latin typeface="Times New Roman" panose="02020603050405020304" pitchFamily="18" charset="0"/>
                <a:ea typeface="Times New Roman" panose="02020603050405020304" pitchFamily="18" charset="0"/>
              </a:rPr>
              <a:t>, </a:t>
            </a:r>
            <a:r>
              <a:rPr lang="en-US" sz="1100" u="none" strike="noStrike" dirty="0">
                <a:solidFill>
                  <a:srgbClr val="000000"/>
                </a:solidFill>
                <a:effectLst/>
                <a:latin typeface="Times New Roman" panose="02020603050405020304" pitchFamily="18" charset="0"/>
                <a:ea typeface="Times New Roman" panose="02020603050405020304" pitchFamily="18" charset="0"/>
                <a:hlinkClick r:id="rId7"/>
              </a:rPr>
              <a:t>Tara Youngblood</a:t>
            </a:r>
            <a:r>
              <a:rPr lang="en-US" sz="1100" dirty="0">
                <a:solidFill>
                  <a:srgbClr val="000000"/>
                </a:solidFill>
                <a:effectLst/>
                <a:latin typeface="Times New Roman" panose="02020603050405020304" pitchFamily="18" charset="0"/>
                <a:ea typeface="Times New Roman" panose="02020603050405020304" pitchFamily="18" charset="0"/>
              </a:rPr>
              <a:t> Stress reduction and sleep promotion system (2021) U.S. Pat No.11013883B2</a:t>
            </a:r>
          </a:p>
          <a:p>
            <a:pPr marL="342900" marR="450850" lvl="0" indent="-342900" algn="just">
              <a:lnSpc>
                <a:spcPct val="150000"/>
              </a:lnSpc>
              <a:spcBef>
                <a:spcPts val="0"/>
              </a:spcBef>
              <a:spcAft>
                <a:spcPts val="0"/>
              </a:spcAft>
              <a:buFont typeface="+mj-lt"/>
              <a:buAutoNum type="arabicPeriod"/>
            </a:pPr>
            <a:r>
              <a:rPr lang="en-US" sz="1100" u="none" strike="noStrike" dirty="0">
                <a:solidFill>
                  <a:srgbClr val="000000"/>
                </a:solidFill>
                <a:effectLst/>
                <a:latin typeface="Times New Roman" panose="02020603050405020304" pitchFamily="18" charset="0"/>
                <a:ea typeface="Times New Roman" panose="02020603050405020304" pitchFamily="18" charset="0"/>
                <a:hlinkClick r:id="rId8"/>
              </a:rPr>
              <a:t>Kody Lee </a:t>
            </a:r>
            <a:r>
              <a:rPr lang="en-US" sz="1100" u="none" strike="noStrike" dirty="0" err="1">
                <a:solidFill>
                  <a:srgbClr val="000000"/>
                </a:solidFill>
                <a:effectLst/>
                <a:latin typeface="Times New Roman" panose="02020603050405020304" pitchFamily="18" charset="0"/>
                <a:ea typeface="Times New Roman" panose="02020603050405020304" pitchFamily="18" charset="0"/>
                <a:hlinkClick r:id="rId8"/>
              </a:rPr>
              <a:t>Karschnik</a:t>
            </a:r>
            <a:r>
              <a:rPr lang="en-US" sz="1100" dirty="0">
                <a:solidFill>
                  <a:srgbClr val="000000"/>
                </a:solidFill>
                <a:effectLst/>
                <a:latin typeface="Times New Roman" panose="02020603050405020304" pitchFamily="18" charset="0"/>
                <a:ea typeface="Times New Roman" panose="02020603050405020304" pitchFamily="18" charset="0"/>
              </a:rPr>
              <a:t>, </a:t>
            </a:r>
            <a:r>
              <a:rPr lang="en-US" sz="1100" u="none" strike="noStrike" dirty="0">
                <a:solidFill>
                  <a:srgbClr val="000000"/>
                </a:solidFill>
                <a:effectLst/>
                <a:latin typeface="Times New Roman" panose="02020603050405020304" pitchFamily="18" charset="0"/>
                <a:ea typeface="Times New Roman" panose="02020603050405020304" pitchFamily="18" charset="0"/>
                <a:hlinkClick r:id="rId9"/>
              </a:rPr>
              <a:t>Omid </a:t>
            </a:r>
            <a:r>
              <a:rPr lang="en-US" sz="1100" u="none" strike="noStrike" dirty="0" err="1">
                <a:solidFill>
                  <a:srgbClr val="000000"/>
                </a:solidFill>
                <a:effectLst/>
                <a:latin typeface="Times New Roman" panose="02020603050405020304" pitchFamily="18" charset="0"/>
                <a:ea typeface="Times New Roman" panose="02020603050405020304" pitchFamily="18" charset="0"/>
                <a:hlinkClick r:id="rId9"/>
              </a:rPr>
              <a:t>Sayadi</a:t>
            </a:r>
            <a:r>
              <a:rPr lang="en-US" sz="1100" dirty="0">
                <a:solidFill>
                  <a:srgbClr val="000000"/>
                </a:solidFill>
                <a:effectLst/>
                <a:latin typeface="Times New Roman" panose="02020603050405020304" pitchFamily="18" charset="0"/>
                <a:ea typeface="Times New Roman" panose="02020603050405020304" pitchFamily="18" charset="0"/>
              </a:rPr>
              <a:t>, </a:t>
            </a:r>
            <a:r>
              <a:rPr lang="en-US" sz="1100" u="none" strike="noStrike" dirty="0">
                <a:solidFill>
                  <a:srgbClr val="000000"/>
                </a:solidFill>
                <a:effectLst/>
                <a:latin typeface="Times New Roman" panose="02020603050405020304" pitchFamily="18" charset="0"/>
                <a:ea typeface="Times New Roman" panose="02020603050405020304" pitchFamily="18" charset="0"/>
                <a:hlinkClick r:id="rId10"/>
              </a:rPr>
              <a:t>Wade Daniel </a:t>
            </a:r>
            <a:r>
              <a:rPr lang="en-US" sz="1100" u="none" strike="noStrike" dirty="0" err="1">
                <a:solidFill>
                  <a:srgbClr val="000000"/>
                </a:solidFill>
                <a:effectLst/>
                <a:latin typeface="Times New Roman" panose="02020603050405020304" pitchFamily="18" charset="0"/>
                <a:ea typeface="Times New Roman" panose="02020603050405020304" pitchFamily="18" charset="0"/>
                <a:hlinkClick r:id="rId10"/>
              </a:rPr>
              <a:t>Palashewski</a:t>
            </a:r>
            <a:r>
              <a:rPr lang="en-US" sz="1100" dirty="0">
                <a:solidFill>
                  <a:srgbClr val="000000"/>
                </a:solidFill>
                <a:effectLst/>
                <a:latin typeface="Times New Roman" panose="02020603050405020304" pitchFamily="18" charset="0"/>
                <a:ea typeface="Times New Roman" panose="02020603050405020304" pitchFamily="18" charset="0"/>
              </a:rPr>
              <a:t>, </a:t>
            </a:r>
            <a:r>
              <a:rPr lang="en-US" sz="1100" u="none" strike="noStrike" dirty="0">
                <a:solidFill>
                  <a:srgbClr val="000000"/>
                </a:solidFill>
                <a:effectLst/>
                <a:latin typeface="Times New Roman" panose="02020603050405020304" pitchFamily="18" charset="0"/>
                <a:ea typeface="Times New Roman" panose="02020603050405020304" pitchFamily="18" charset="0"/>
                <a:hlinkClick r:id="rId9"/>
              </a:rPr>
              <a:t>Ramazan </a:t>
            </a:r>
            <a:r>
              <a:rPr lang="en-US" sz="1100" u="none" strike="noStrike" dirty="0" err="1">
                <a:solidFill>
                  <a:srgbClr val="000000"/>
                </a:solidFill>
                <a:effectLst/>
                <a:latin typeface="Times New Roman" panose="02020603050405020304" pitchFamily="18" charset="0"/>
                <a:ea typeface="Times New Roman" panose="02020603050405020304" pitchFamily="18" charset="0"/>
                <a:hlinkClick r:id="rId9"/>
              </a:rPr>
              <a:t>Demirli</a:t>
            </a:r>
            <a:r>
              <a:rPr lang="en-US" sz="1100" dirty="0">
                <a:solidFill>
                  <a:srgbClr val="000000"/>
                </a:solidFill>
                <a:effectLst/>
                <a:latin typeface="Times New Roman" panose="02020603050405020304" pitchFamily="18" charset="0"/>
                <a:ea typeface="Times New Roman" panose="02020603050405020304" pitchFamily="18" charset="0"/>
              </a:rPr>
              <a:t>, </a:t>
            </a:r>
            <a:r>
              <a:rPr lang="en-US" sz="1100" u="none" strike="noStrike" dirty="0">
                <a:solidFill>
                  <a:srgbClr val="000000"/>
                </a:solidFill>
                <a:effectLst/>
                <a:latin typeface="Times New Roman" panose="02020603050405020304" pitchFamily="18" charset="0"/>
                <a:ea typeface="Times New Roman" panose="02020603050405020304" pitchFamily="18" charset="0"/>
                <a:hlinkClick r:id="rId9"/>
              </a:rPr>
              <a:t>Eric Rose</a:t>
            </a:r>
            <a:r>
              <a:rPr lang="en-US" sz="1100" dirty="0">
                <a:solidFill>
                  <a:srgbClr val="000000"/>
                </a:solidFill>
                <a:effectLst/>
                <a:latin typeface="Times New Roman" panose="02020603050405020304" pitchFamily="18" charset="0"/>
                <a:ea typeface="Times New Roman" panose="02020603050405020304" pitchFamily="18" charset="0"/>
              </a:rPr>
              <a:t>, </a:t>
            </a:r>
            <a:r>
              <a:rPr lang="en-US" sz="1100" u="none" strike="noStrike" dirty="0">
                <a:solidFill>
                  <a:srgbClr val="000000"/>
                </a:solidFill>
                <a:effectLst/>
                <a:latin typeface="Times New Roman" panose="02020603050405020304" pitchFamily="18" charset="0"/>
                <a:ea typeface="Times New Roman" panose="02020603050405020304" pitchFamily="18" charset="0"/>
                <a:hlinkClick r:id="rId11"/>
              </a:rPr>
              <a:t>Saurabh </a:t>
            </a:r>
            <a:r>
              <a:rPr lang="en-US" sz="1100" u="none" strike="noStrike" dirty="0" err="1">
                <a:solidFill>
                  <a:srgbClr val="000000"/>
                </a:solidFill>
                <a:effectLst/>
                <a:latin typeface="Times New Roman" panose="02020603050405020304" pitchFamily="18" charset="0"/>
                <a:ea typeface="Times New Roman" panose="02020603050405020304" pitchFamily="18" charset="0"/>
                <a:hlinkClick r:id="rId11"/>
              </a:rPr>
              <a:t>Chhaparwal</a:t>
            </a:r>
            <a:r>
              <a:rPr lang="en-US" sz="1100" dirty="0">
                <a:solidFill>
                  <a:srgbClr val="000000"/>
                </a:solidFill>
                <a:effectLst/>
                <a:latin typeface="Times New Roman" panose="02020603050405020304" pitchFamily="18" charset="0"/>
                <a:ea typeface="Times New Roman" panose="02020603050405020304" pitchFamily="18" charset="0"/>
              </a:rPr>
              <a:t> Bed with foot warming system (2020) U.S. Pat No. 20210289947A1.</a:t>
            </a:r>
          </a:p>
          <a:p>
            <a:pPr marL="342900" marR="450850" lvl="0" indent="-342900" algn="just">
              <a:lnSpc>
                <a:spcPct val="150000"/>
              </a:lnSpc>
              <a:spcBef>
                <a:spcPts val="0"/>
              </a:spcBef>
              <a:spcAft>
                <a:spcPts val="0"/>
              </a:spcAft>
              <a:buFont typeface="+mj-lt"/>
              <a:buAutoNum type="arabicPeriod"/>
            </a:pPr>
            <a:r>
              <a:rPr lang="en-US" sz="1100" dirty="0">
                <a:solidFill>
                  <a:srgbClr val="000000"/>
                </a:solidFill>
                <a:effectLst/>
                <a:latin typeface="Times New Roman" panose="02020603050405020304" pitchFamily="18" charset="0"/>
                <a:ea typeface="Times New Roman" panose="02020603050405020304" pitchFamily="18" charset="0"/>
              </a:rPr>
              <a:t>PAN, </a:t>
            </a:r>
            <a:r>
              <a:rPr lang="en-US" sz="1100" dirty="0" err="1">
                <a:solidFill>
                  <a:srgbClr val="000000"/>
                </a:solidFill>
                <a:effectLst/>
                <a:latin typeface="Times New Roman" panose="02020603050405020304" pitchFamily="18" charset="0"/>
                <a:ea typeface="Times New Roman" panose="02020603050405020304" pitchFamily="18" charset="0"/>
              </a:rPr>
              <a:t>Qiang</a:t>
            </a:r>
            <a:r>
              <a:rPr lang="en-US" sz="1100" dirty="0">
                <a:solidFill>
                  <a:srgbClr val="000000"/>
                </a:solidFill>
                <a:effectLst/>
                <a:latin typeface="Times New Roman" panose="02020603050405020304" pitchFamily="18" charset="0"/>
                <a:ea typeface="Times New Roman" panose="02020603050405020304" pitchFamily="18" charset="0"/>
              </a:rPr>
              <a:t> &amp; </a:t>
            </a:r>
            <a:r>
              <a:rPr lang="en-US" sz="1100" dirty="0" err="1">
                <a:solidFill>
                  <a:srgbClr val="000000"/>
                </a:solidFill>
                <a:effectLst/>
                <a:latin typeface="Times New Roman" panose="02020603050405020304" pitchFamily="18" charset="0"/>
                <a:ea typeface="Times New Roman" panose="02020603050405020304" pitchFamily="18" charset="0"/>
              </a:rPr>
              <a:t>Brulin</a:t>
            </a:r>
            <a:r>
              <a:rPr lang="en-US" sz="1100" dirty="0">
                <a:solidFill>
                  <a:srgbClr val="000000"/>
                </a:solidFill>
                <a:effectLst/>
                <a:latin typeface="Times New Roman" panose="02020603050405020304" pitchFamily="18" charset="0"/>
                <a:ea typeface="Times New Roman" panose="02020603050405020304" pitchFamily="18" charset="0"/>
              </a:rPr>
              <a:t>, Damien &amp; Campo, Eric. (2020). Sleep monitoring systems: Current status and future challenges (Preprint). JMIR Biomedical Engineering. 5. 10.2196/20921. </a:t>
            </a:r>
          </a:p>
          <a:p>
            <a:pPr marL="342900" marR="450850" lvl="0" indent="-342900" algn="just">
              <a:lnSpc>
                <a:spcPct val="150000"/>
              </a:lnSpc>
              <a:spcBef>
                <a:spcPts val="0"/>
              </a:spcBef>
              <a:spcAft>
                <a:spcPts val="0"/>
              </a:spcAft>
              <a:buFont typeface="+mj-lt"/>
              <a:buAutoNum type="arabicPeriod"/>
            </a:pPr>
            <a:r>
              <a:rPr lang="en-US" sz="1100" dirty="0">
                <a:solidFill>
                  <a:srgbClr val="000000"/>
                </a:solidFill>
                <a:effectLst/>
                <a:latin typeface="Times New Roman" panose="02020603050405020304" pitchFamily="18" charset="0"/>
                <a:ea typeface="Times New Roman" panose="02020603050405020304" pitchFamily="18" charset="0"/>
              </a:rPr>
              <a:t>T. -Y. Han, S. -D. Min and Y. Nam, "A Real-Time Sleep Monitoring System with a Smartphone," 2015 9th International Conference on Innovative Mobile and Internet Services in Ubiquitous Computing, Santa Catarina, Brazil, 2015, pp. 458-461, </a:t>
            </a:r>
            <a:r>
              <a:rPr lang="en-US" sz="1100" dirty="0" err="1">
                <a:solidFill>
                  <a:srgbClr val="000000"/>
                </a:solidFill>
                <a:effectLst/>
                <a:latin typeface="Times New Roman" panose="02020603050405020304" pitchFamily="18" charset="0"/>
                <a:ea typeface="Times New Roman" panose="02020603050405020304" pitchFamily="18" charset="0"/>
              </a:rPr>
              <a:t>doi</a:t>
            </a:r>
            <a:r>
              <a:rPr lang="en-US" sz="1100" dirty="0">
                <a:solidFill>
                  <a:srgbClr val="000000"/>
                </a:solidFill>
                <a:effectLst/>
                <a:latin typeface="Times New Roman" panose="02020603050405020304" pitchFamily="18" charset="0"/>
                <a:ea typeface="Times New Roman" panose="02020603050405020304" pitchFamily="18" charset="0"/>
              </a:rPr>
              <a:t>: 10.1109/IMIS.2015.69.</a:t>
            </a:r>
            <a:endParaRPr lang="en-US" sz="1100" dirty="0">
              <a:effectLst/>
              <a:latin typeface="Times New Roman" panose="02020603050405020304" pitchFamily="18" charset="0"/>
              <a:ea typeface="Times New Roman" panose="02020603050405020304" pitchFamily="18" charset="0"/>
            </a:endParaRPr>
          </a:p>
          <a:p>
            <a:pPr marL="342900" marR="450850" lvl="0" indent="-342900" algn="just">
              <a:lnSpc>
                <a:spcPct val="150000"/>
              </a:lnSpc>
              <a:spcBef>
                <a:spcPts val="0"/>
              </a:spcBef>
              <a:spcAft>
                <a:spcPts val="0"/>
              </a:spcAft>
              <a:buFont typeface="+mj-lt"/>
              <a:buAutoNum type="arabicPeriod"/>
            </a:pPr>
            <a:r>
              <a:rPr lang="en-US" sz="1100" dirty="0">
                <a:solidFill>
                  <a:srgbClr val="000000"/>
                </a:solidFill>
                <a:effectLst/>
                <a:latin typeface="Times New Roman" panose="02020603050405020304" pitchFamily="18" charset="0"/>
                <a:ea typeface="Times New Roman" panose="02020603050405020304" pitchFamily="18" charset="0"/>
              </a:rPr>
              <a:t>N. </a:t>
            </a:r>
            <a:r>
              <a:rPr lang="en-US" sz="1100" dirty="0" err="1">
                <a:solidFill>
                  <a:srgbClr val="000000"/>
                </a:solidFill>
                <a:effectLst/>
                <a:latin typeface="Times New Roman" panose="02020603050405020304" pitchFamily="18" charset="0"/>
                <a:ea typeface="Times New Roman" panose="02020603050405020304" pitchFamily="18" charset="0"/>
              </a:rPr>
              <a:t>Surantha</a:t>
            </a:r>
            <a:r>
              <a:rPr lang="en-US" sz="1100" dirty="0">
                <a:solidFill>
                  <a:srgbClr val="000000"/>
                </a:solidFill>
                <a:effectLst/>
                <a:latin typeface="Times New Roman" panose="02020603050405020304" pitchFamily="18" charset="0"/>
                <a:ea typeface="Times New Roman" panose="02020603050405020304" pitchFamily="18" charset="0"/>
              </a:rPr>
              <a:t>, G. P. Kusuma and S. M. Isa, "Internet of things for sleep quality monitoring system: A survey," 2016 11th International Conference on Knowledge, Information and Creativity Support Systems (KICSS), Yogyakarta, Indonesia, 2016, pp. 1-6, </a:t>
            </a:r>
            <a:r>
              <a:rPr lang="en-US" sz="1100" dirty="0" err="1">
                <a:solidFill>
                  <a:srgbClr val="000000"/>
                </a:solidFill>
                <a:effectLst/>
                <a:latin typeface="Times New Roman" panose="02020603050405020304" pitchFamily="18" charset="0"/>
                <a:ea typeface="Times New Roman" panose="02020603050405020304" pitchFamily="18" charset="0"/>
              </a:rPr>
              <a:t>doi</a:t>
            </a:r>
            <a:r>
              <a:rPr lang="en-US" sz="1100" dirty="0">
                <a:solidFill>
                  <a:srgbClr val="000000"/>
                </a:solidFill>
                <a:effectLst/>
                <a:latin typeface="Times New Roman" panose="02020603050405020304" pitchFamily="18" charset="0"/>
                <a:ea typeface="Times New Roman" panose="02020603050405020304" pitchFamily="18" charset="0"/>
              </a:rPr>
              <a:t>: 10.1109/KICSS.2016.7951426.</a:t>
            </a:r>
            <a:endParaRPr lang="en-US" sz="1100" dirty="0">
              <a:effectLst/>
              <a:latin typeface="Times New Roman" panose="02020603050405020304" pitchFamily="18" charset="0"/>
              <a:ea typeface="Times New Roman" panose="02020603050405020304" pitchFamily="18" charset="0"/>
            </a:endParaRPr>
          </a:p>
          <a:p>
            <a:pPr marL="342900" marR="450850" lvl="0" indent="-342900" algn="just">
              <a:lnSpc>
                <a:spcPct val="150000"/>
              </a:lnSpc>
              <a:spcBef>
                <a:spcPts val="0"/>
              </a:spcBef>
              <a:spcAft>
                <a:spcPts val="0"/>
              </a:spcAft>
              <a:buFont typeface="+mj-lt"/>
              <a:buAutoNum type="arabicPeriod"/>
            </a:pPr>
            <a:r>
              <a:rPr lang="en-US" sz="1100" dirty="0">
                <a:solidFill>
                  <a:srgbClr val="000000"/>
                </a:solidFill>
                <a:effectLst/>
                <a:latin typeface="Times New Roman" panose="02020603050405020304" pitchFamily="18" charset="0"/>
                <a:ea typeface="Times New Roman" panose="02020603050405020304" pitchFamily="18" charset="0"/>
              </a:rPr>
              <a:t>Suzuki, </a:t>
            </a:r>
            <a:r>
              <a:rPr lang="en-US" sz="1100" dirty="0" err="1">
                <a:solidFill>
                  <a:srgbClr val="000000"/>
                </a:solidFill>
                <a:effectLst/>
                <a:latin typeface="Times New Roman" panose="02020603050405020304" pitchFamily="18" charset="0"/>
                <a:ea typeface="Times New Roman" panose="02020603050405020304" pitchFamily="18" charset="0"/>
              </a:rPr>
              <a:t>Takuji</a:t>
            </a:r>
            <a:r>
              <a:rPr lang="en-US" sz="1100" dirty="0">
                <a:solidFill>
                  <a:srgbClr val="000000"/>
                </a:solidFill>
                <a:effectLst/>
                <a:latin typeface="Times New Roman" panose="02020603050405020304" pitchFamily="18" charset="0"/>
                <a:ea typeface="Times New Roman" panose="02020603050405020304" pitchFamily="18" charset="0"/>
              </a:rPr>
              <a:t> &amp; </a:t>
            </a:r>
            <a:r>
              <a:rPr lang="en-US" sz="1100" dirty="0" err="1">
                <a:solidFill>
                  <a:srgbClr val="000000"/>
                </a:solidFill>
                <a:effectLst/>
                <a:latin typeface="Times New Roman" panose="02020603050405020304" pitchFamily="18" charset="0"/>
                <a:ea typeface="Times New Roman" panose="02020603050405020304" pitchFamily="18" charset="0"/>
              </a:rPr>
              <a:t>Ouchi</a:t>
            </a:r>
            <a:r>
              <a:rPr lang="en-US" sz="1100" dirty="0">
                <a:solidFill>
                  <a:srgbClr val="000000"/>
                </a:solidFill>
                <a:effectLst/>
                <a:latin typeface="Times New Roman" panose="02020603050405020304" pitchFamily="18" charset="0"/>
                <a:ea typeface="Times New Roman" panose="02020603050405020304" pitchFamily="18" charset="0"/>
              </a:rPr>
              <a:t>, Kazushige &amp; </a:t>
            </a:r>
            <a:r>
              <a:rPr lang="en-US" sz="1100" dirty="0" err="1">
                <a:solidFill>
                  <a:srgbClr val="000000"/>
                </a:solidFill>
                <a:effectLst/>
                <a:latin typeface="Times New Roman" panose="02020603050405020304" pitchFamily="18" charset="0"/>
                <a:ea typeface="Times New Roman" panose="02020603050405020304" pitchFamily="18" charset="0"/>
              </a:rPr>
              <a:t>Kameyama</a:t>
            </a:r>
            <a:r>
              <a:rPr lang="en-US" sz="1100" dirty="0">
                <a:solidFill>
                  <a:srgbClr val="000000"/>
                </a:solidFill>
                <a:effectLst/>
                <a:latin typeface="Times New Roman" panose="02020603050405020304" pitchFamily="18" charset="0"/>
                <a:ea typeface="Times New Roman" panose="02020603050405020304" pitchFamily="18" charset="0"/>
              </a:rPr>
              <a:t>, Ken-</a:t>
            </a:r>
            <a:r>
              <a:rPr lang="en-US" sz="1100" dirty="0" err="1">
                <a:solidFill>
                  <a:srgbClr val="000000"/>
                </a:solidFill>
                <a:effectLst/>
                <a:latin typeface="Times New Roman" panose="02020603050405020304" pitchFamily="18" charset="0"/>
                <a:ea typeface="Times New Roman" panose="02020603050405020304" pitchFamily="18" charset="0"/>
              </a:rPr>
              <a:t>Ichi</a:t>
            </a:r>
            <a:r>
              <a:rPr lang="en-US" sz="1100" dirty="0">
                <a:solidFill>
                  <a:srgbClr val="000000"/>
                </a:solidFill>
                <a:effectLst/>
                <a:latin typeface="Times New Roman" panose="02020603050405020304" pitchFamily="18" charset="0"/>
                <a:ea typeface="Times New Roman" panose="02020603050405020304" pitchFamily="18" charset="0"/>
              </a:rPr>
              <a:t> &amp; Takahashi, Masaya. (2009). Development of a Sleep Monitoring System with Wearable Vital Sensor for Home Use.. 326-331. </a:t>
            </a:r>
            <a:endParaRPr lang="en-US" sz="1100" dirty="0">
              <a:effectLst/>
              <a:latin typeface="Times New Roman" panose="02020603050405020304" pitchFamily="18" charset="0"/>
              <a:ea typeface="Times New Roman" panose="02020603050405020304" pitchFamily="18" charset="0"/>
            </a:endParaRPr>
          </a:p>
          <a:p>
            <a:pPr marL="342900" marR="450850" lvl="0" indent="-342900" algn="just">
              <a:lnSpc>
                <a:spcPct val="150000"/>
              </a:lnSpc>
              <a:spcBef>
                <a:spcPts val="0"/>
              </a:spcBef>
              <a:spcAft>
                <a:spcPts val="0"/>
              </a:spcAft>
              <a:buFont typeface="+mj-lt"/>
              <a:buAutoNum type="arabicPeriod"/>
            </a:pPr>
            <a:r>
              <a:rPr lang="en-US" sz="1100" i="1" dirty="0" err="1">
                <a:effectLst/>
                <a:latin typeface="Times New Roman" panose="02020603050405020304" pitchFamily="18" charset="0"/>
                <a:ea typeface="Times New Roman" panose="02020603050405020304" pitchFamily="18" charset="0"/>
              </a:rPr>
              <a:t>Nonconstrained</a:t>
            </a:r>
            <a:r>
              <a:rPr lang="en-US" sz="1100" i="1" dirty="0">
                <a:effectLst/>
                <a:latin typeface="Times New Roman" panose="02020603050405020304" pitchFamily="18" charset="0"/>
                <a:ea typeface="Times New Roman" panose="02020603050405020304" pitchFamily="18" charset="0"/>
              </a:rPr>
              <a:t> Sleep Monitoring System and Algorithms Using Air-Mattress With Balancing Tube Method</a:t>
            </a:r>
            <a:r>
              <a:rPr lang="en-US" sz="1100" dirty="0">
                <a:effectLst/>
                <a:latin typeface="Times New Roman" panose="02020603050405020304" pitchFamily="18" charset="0"/>
                <a:ea typeface="Times New Roman" panose="02020603050405020304" pitchFamily="18" charset="0"/>
              </a:rPr>
              <a:t>. (2010, January 1). IEEE Journals &amp; Magazine | IEEE Xplore. </a:t>
            </a:r>
            <a:r>
              <a:rPr lang="en-US" sz="1100" u="sng" dirty="0">
                <a:solidFill>
                  <a:srgbClr val="0000FF"/>
                </a:solidFill>
                <a:effectLst/>
                <a:latin typeface="Times New Roman" panose="02020603050405020304" pitchFamily="18" charset="0"/>
                <a:ea typeface="Times New Roman" panose="02020603050405020304" pitchFamily="18" charset="0"/>
                <a:hlinkClick r:id="rId12"/>
              </a:rPr>
              <a:t>https://ieeexplore.ieee.org/stamp/stamp.jsp?tp=&amp;arnumber=5290162&amp;tag=1</a:t>
            </a:r>
            <a:endParaRPr lang="en-US" sz="1100" dirty="0">
              <a:effectLst/>
              <a:latin typeface="Times New Roman" panose="02020603050405020304" pitchFamily="18" charset="0"/>
              <a:ea typeface="Times New Roman" panose="02020603050405020304" pitchFamily="18" charset="0"/>
            </a:endParaRPr>
          </a:p>
        </p:txBody>
      </p:sp>
      <p:pic>
        <p:nvPicPr>
          <p:cNvPr id="4" name="Google Shape;170;p18">
            <a:extLst>
              <a:ext uri="{FF2B5EF4-FFF2-40B4-BE49-F238E27FC236}">
                <a16:creationId xmlns:a16="http://schemas.microsoft.com/office/drawing/2014/main" id="{7F938C7D-0CBB-4CC3-A950-F0E304566984}"/>
              </a:ext>
            </a:extLst>
          </p:cNvPr>
          <p:cNvPicPr preferRelativeResize="0"/>
          <p:nvPr/>
        </p:nvPicPr>
        <p:blipFill rotWithShape="1">
          <a:blip r:embed="rId13">
            <a:alphaModFix/>
          </a:blip>
          <a:srcRect/>
          <a:stretch/>
        </p:blipFill>
        <p:spPr>
          <a:xfrm>
            <a:off x="8044070" y="0"/>
            <a:ext cx="4147930" cy="839674"/>
          </a:xfrm>
          <a:prstGeom prst="rect">
            <a:avLst/>
          </a:prstGeom>
          <a:noFill/>
          <a:ln>
            <a:noFill/>
          </a:ln>
        </p:spPr>
      </p:pic>
      <p:sp>
        <p:nvSpPr>
          <p:cNvPr id="6" name="Slide Number Placeholder 5">
            <a:extLst>
              <a:ext uri="{FF2B5EF4-FFF2-40B4-BE49-F238E27FC236}">
                <a16:creationId xmlns:a16="http://schemas.microsoft.com/office/drawing/2014/main" id="{E1327B84-321F-31DD-AE99-9C5BFF35951A}"/>
              </a:ext>
            </a:extLst>
          </p:cNvPr>
          <p:cNvSpPr>
            <a:spLocks noGrp="1"/>
          </p:cNvSpPr>
          <p:nvPr>
            <p:ph type="sldNum" sz="quarter" idx="12"/>
          </p:nvPr>
        </p:nvSpPr>
        <p:spPr/>
        <p:txBody>
          <a:bodyPr/>
          <a:lstStyle/>
          <a:p>
            <a:fld id="{3A98EE3D-8CD1-4C3F-BD1C-C98C9596463C}" type="slidenum">
              <a:rPr lang="en-US" smtClean="0"/>
              <a:t>36</a:t>
            </a:fld>
            <a:endParaRPr lang="en-US" dirty="0"/>
          </a:p>
        </p:txBody>
      </p:sp>
    </p:spTree>
    <p:extLst>
      <p:ext uri="{BB962C8B-B14F-4D97-AF65-F5344CB8AC3E}">
        <p14:creationId xmlns:p14="http://schemas.microsoft.com/office/powerpoint/2010/main" val="6524108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5EB728-6249-5E21-61D8-401FFC0FFAEA}"/>
              </a:ext>
            </a:extLst>
          </p:cNvPr>
          <p:cNvSpPr>
            <a:spLocks noGrp="1"/>
          </p:cNvSpPr>
          <p:nvPr>
            <p:ph idx="1"/>
          </p:nvPr>
        </p:nvSpPr>
        <p:spPr>
          <a:xfrm>
            <a:off x="581195" y="2008355"/>
            <a:ext cx="11029615" cy="3634486"/>
          </a:xfrm>
        </p:spPr>
        <p:txBody>
          <a:bodyPr>
            <a:noAutofit/>
          </a:bodyPr>
          <a:lstStyle/>
          <a:p>
            <a:pPr marL="342900" marR="450850" indent="-342900" algn="just">
              <a:lnSpc>
                <a:spcPct val="150000"/>
              </a:lnSpc>
              <a:spcBef>
                <a:spcPts val="0"/>
              </a:spcBef>
              <a:spcAft>
                <a:spcPts val="0"/>
              </a:spcAft>
              <a:buFont typeface="+mj-lt"/>
              <a:buAutoNum type="arabicPeriod" startAt="13"/>
            </a:pPr>
            <a:r>
              <a:rPr lang="en-US" sz="1100" dirty="0">
                <a:solidFill>
                  <a:srgbClr val="000000"/>
                </a:solidFill>
                <a:latin typeface="Times New Roman" panose="02020603050405020304" pitchFamily="18" charset="0"/>
              </a:rPr>
              <a:t>Development and Preliminary Validation of Heart Rate and Breathing Rate Detection Using a Passive, </a:t>
            </a:r>
            <a:r>
              <a:rPr lang="en-US" sz="1100" dirty="0" err="1">
                <a:solidFill>
                  <a:srgbClr val="000000"/>
                </a:solidFill>
                <a:latin typeface="Times New Roman" panose="02020603050405020304" pitchFamily="18" charset="0"/>
              </a:rPr>
              <a:t>Ballistocardiography</a:t>
            </a:r>
            <a:r>
              <a:rPr lang="en-US" sz="1100" dirty="0">
                <a:solidFill>
                  <a:srgbClr val="000000"/>
                </a:solidFill>
                <a:latin typeface="Times New Roman" panose="02020603050405020304" pitchFamily="18" charset="0"/>
              </a:rPr>
              <a:t>-Based Sleep Monitoring System David C. Mack, James T. </a:t>
            </a:r>
            <a:r>
              <a:rPr lang="en-US" sz="1100" dirty="0" err="1">
                <a:solidFill>
                  <a:srgbClr val="000000"/>
                </a:solidFill>
                <a:latin typeface="Times New Roman" panose="02020603050405020304" pitchFamily="18" charset="0"/>
              </a:rPr>
              <a:t>Patrie</a:t>
            </a:r>
            <a:r>
              <a:rPr lang="en-US" sz="1100" dirty="0">
                <a:solidFill>
                  <a:srgbClr val="000000"/>
                </a:solidFill>
                <a:latin typeface="Times New Roman" panose="02020603050405020304" pitchFamily="18" charset="0"/>
              </a:rPr>
              <a:t>, Paul M. </a:t>
            </a:r>
            <a:r>
              <a:rPr lang="en-US" sz="1100" dirty="0" err="1">
                <a:solidFill>
                  <a:srgbClr val="000000"/>
                </a:solidFill>
                <a:latin typeface="Times New Roman" panose="02020603050405020304" pitchFamily="18" charset="0"/>
              </a:rPr>
              <a:t>Suratt</a:t>
            </a:r>
            <a:r>
              <a:rPr lang="en-US" sz="1100" dirty="0">
                <a:solidFill>
                  <a:srgbClr val="000000"/>
                </a:solidFill>
                <a:latin typeface="Times New Roman" panose="02020603050405020304" pitchFamily="18" charset="0"/>
              </a:rPr>
              <a:t>, Robin A. Felder, and </a:t>
            </a:r>
            <a:r>
              <a:rPr lang="en-US" sz="1100" dirty="0" err="1">
                <a:solidFill>
                  <a:srgbClr val="000000"/>
                </a:solidFill>
                <a:latin typeface="Times New Roman" panose="02020603050405020304" pitchFamily="18" charset="0"/>
              </a:rPr>
              <a:t>Majd</a:t>
            </a:r>
            <a:r>
              <a:rPr lang="en-US" sz="1100" dirty="0">
                <a:solidFill>
                  <a:srgbClr val="000000"/>
                </a:solidFill>
                <a:latin typeface="Times New Roman" panose="02020603050405020304" pitchFamily="18" charset="0"/>
              </a:rPr>
              <a:t> </a:t>
            </a:r>
            <a:r>
              <a:rPr lang="en-US" sz="1100" dirty="0" err="1">
                <a:solidFill>
                  <a:srgbClr val="000000"/>
                </a:solidFill>
                <a:latin typeface="Times New Roman" panose="02020603050405020304" pitchFamily="18" charset="0"/>
              </a:rPr>
              <a:t>Alwan</a:t>
            </a:r>
            <a:r>
              <a:rPr lang="en-US" sz="1100" dirty="0">
                <a:solidFill>
                  <a:srgbClr val="000000"/>
                </a:solidFill>
                <a:latin typeface="Times New Roman" panose="02020603050405020304" pitchFamily="18" charset="0"/>
              </a:rPr>
              <a:t>, Senior Member, IEEE </a:t>
            </a:r>
            <a:r>
              <a:rPr lang="en-US" sz="1100" dirty="0">
                <a:solidFill>
                  <a:srgbClr val="000000"/>
                </a:solidFill>
                <a:latin typeface="Times New Roman" panose="02020603050405020304" pitchFamily="18" charset="0"/>
                <a:hlinkClick r:id="rId2">
                  <a:extLst>
                    <a:ext uri="{A12FA001-AC4F-418D-AE19-62706E023703}">
                      <ahyp:hlinkClr xmlns:ahyp="http://schemas.microsoft.com/office/drawing/2018/hyperlinkcolor" val="tx"/>
                    </a:ext>
                  </a:extLst>
                </a:hlinkClick>
              </a:rPr>
              <a:t>https://ieeexplore.ieee.org/stamp/stamp.jsp?tp=&amp;arnumber=4663856</a:t>
            </a:r>
            <a:endParaRPr lang="en-US" sz="1100" dirty="0">
              <a:solidFill>
                <a:srgbClr val="000000"/>
              </a:solidFill>
              <a:latin typeface="Times New Roman" panose="02020603050405020304" pitchFamily="18" charset="0"/>
            </a:endParaRPr>
          </a:p>
          <a:p>
            <a:pPr marL="342900" marR="450850" indent="-342900" algn="just">
              <a:lnSpc>
                <a:spcPct val="150000"/>
              </a:lnSpc>
              <a:spcBef>
                <a:spcPts val="0"/>
              </a:spcBef>
              <a:spcAft>
                <a:spcPts val="0"/>
              </a:spcAft>
              <a:buFont typeface="+mj-lt"/>
              <a:buAutoNum type="arabicPeriod" startAt="13"/>
            </a:pPr>
            <a:r>
              <a:rPr lang="en-US" sz="1100" dirty="0">
                <a:solidFill>
                  <a:srgbClr val="000000"/>
                </a:solidFill>
                <a:latin typeface="Times New Roman" panose="02020603050405020304" pitchFamily="18" charset="0"/>
              </a:rPr>
              <a:t>Promises and Challenges in the Use of Consumer-Grade Devices for Sleep Monitoring </a:t>
            </a:r>
            <a:r>
              <a:rPr lang="en-US" sz="1100" dirty="0" err="1">
                <a:solidFill>
                  <a:srgbClr val="000000"/>
                </a:solidFill>
                <a:latin typeface="Times New Roman" panose="02020603050405020304" pitchFamily="18" charset="0"/>
              </a:rPr>
              <a:t>Sirinthip</a:t>
            </a:r>
            <a:r>
              <a:rPr lang="en-US" sz="1100" dirty="0">
                <a:solidFill>
                  <a:srgbClr val="000000"/>
                </a:solidFill>
                <a:latin typeface="Times New Roman" panose="02020603050405020304" pitchFamily="18" charset="0"/>
              </a:rPr>
              <a:t> </a:t>
            </a:r>
            <a:r>
              <a:rPr lang="en-US" sz="1100" dirty="0" err="1">
                <a:solidFill>
                  <a:srgbClr val="000000"/>
                </a:solidFill>
                <a:latin typeface="Times New Roman" panose="02020603050405020304" pitchFamily="18" charset="0"/>
              </a:rPr>
              <a:t>Roomkham</a:t>
            </a:r>
            <a:r>
              <a:rPr lang="en-US" sz="1100" dirty="0">
                <a:solidFill>
                  <a:srgbClr val="000000"/>
                </a:solidFill>
                <a:latin typeface="Times New Roman" panose="02020603050405020304" pitchFamily="18" charset="0"/>
              </a:rPr>
              <a:t> , David Lovell , Joseph Cheung , and Dimitri Perrin. </a:t>
            </a:r>
            <a:r>
              <a:rPr lang="en-US" sz="1100" dirty="0">
                <a:solidFill>
                  <a:srgbClr val="000000"/>
                </a:solidFill>
                <a:latin typeface="Times New Roman" panose="02020603050405020304" pitchFamily="18" charset="0"/>
                <a:hlinkClick r:id="rId3">
                  <a:extLst>
                    <a:ext uri="{A12FA001-AC4F-418D-AE19-62706E023703}">
                      <ahyp:hlinkClr xmlns:ahyp="http://schemas.microsoft.com/office/drawing/2018/hyperlinkcolor" val="tx"/>
                    </a:ext>
                  </a:extLst>
                </a:hlinkClick>
              </a:rPr>
              <a:t>https://ieeexplore.ieee.org/stamp/stamp.jsp?tp=&amp;arnumber=8309286</a:t>
            </a:r>
            <a:endParaRPr lang="en-US" sz="1100" dirty="0">
              <a:solidFill>
                <a:srgbClr val="000000"/>
              </a:solidFill>
              <a:latin typeface="Times New Roman" panose="02020603050405020304" pitchFamily="18" charset="0"/>
            </a:endParaRPr>
          </a:p>
          <a:p>
            <a:pPr marL="342900" marR="450850" indent="-342900" algn="just">
              <a:lnSpc>
                <a:spcPct val="150000"/>
              </a:lnSpc>
              <a:spcBef>
                <a:spcPts val="0"/>
              </a:spcBef>
              <a:spcAft>
                <a:spcPts val="0"/>
              </a:spcAft>
              <a:buFont typeface="+mj-lt"/>
              <a:buAutoNum type="arabicPeriod" startAt="13"/>
            </a:pPr>
            <a:r>
              <a:rPr lang="en-US" sz="1100" dirty="0">
                <a:solidFill>
                  <a:srgbClr val="000000"/>
                </a:solidFill>
                <a:latin typeface="Times New Roman" panose="02020603050405020304" pitchFamily="18" charset="0"/>
              </a:rPr>
              <a:t>Long-term Sleep Monitoring System and Long-term Sleep Parameters using Unconstrained Method </a:t>
            </a:r>
            <a:r>
              <a:rPr lang="en-US" sz="1100" dirty="0" err="1">
                <a:solidFill>
                  <a:srgbClr val="000000"/>
                </a:solidFill>
                <a:latin typeface="Times New Roman" panose="02020603050405020304" pitchFamily="18" charset="0"/>
              </a:rPr>
              <a:t>Jaehyuk</a:t>
            </a:r>
            <a:r>
              <a:rPr lang="en-US" sz="1100" dirty="0">
                <a:solidFill>
                  <a:srgbClr val="000000"/>
                </a:solidFill>
                <a:latin typeface="Times New Roman" panose="02020603050405020304" pitchFamily="18" charset="0"/>
              </a:rPr>
              <a:t> Shin, </a:t>
            </a:r>
            <a:r>
              <a:rPr lang="en-US" sz="1100" dirty="0" err="1">
                <a:solidFill>
                  <a:srgbClr val="000000"/>
                </a:solidFill>
                <a:latin typeface="Times New Roman" panose="02020603050405020304" pitchFamily="18" charset="0"/>
              </a:rPr>
              <a:t>Youngjoon</a:t>
            </a:r>
            <a:r>
              <a:rPr lang="en-US" sz="1100" dirty="0">
                <a:solidFill>
                  <a:srgbClr val="000000"/>
                </a:solidFill>
                <a:latin typeface="Times New Roman" panose="02020603050405020304" pitchFamily="18" charset="0"/>
              </a:rPr>
              <a:t> Chee, and </a:t>
            </a:r>
            <a:r>
              <a:rPr lang="en-US" sz="1100" dirty="0" err="1">
                <a:solidFill>
                  <a:srgbClr val="000000"/>
                </a:solidFill>
                <a:latin typeface="Times New Roman" panose="02020603050405020304" pitchFamily="18" charset="0"/>
              </a:rPr>
              <a:t>Kwangsuk</a:t>
            </a:r>
            <a:r>
              <a:rPr lang="en-US" sz="1100" dirty="0">
                <a:solidFill>
                  <a:srgbClr val="000000"/>
                </a:solidFill>
                <a:latin typeface="Times New Roman" panose="02020603050405020304" pitchFamily="18" charset="0"/>
              </a:rPr>
              <a:t> Park, Member, IEEE </a:t>
            </a:r>
            <a:r>
              <a:rPr lang="en-US" sz="1100" dirty="0">
                <a:solidFill>
                  <a:srgbClr val="000000"/>
                </a:solidFill>
                <a:latin typeface="Times New Roman" panose="02020603050405020304" pitchFamily="18" charset="0"/>
                <a:hlinkClick r:id="rId4">
                  <a:extLst>
                    <a:ext uri="{A12FA001-AC4F-418D-AE19-62706E023703}">
                      <ahyp:hlinkClr xmlns:ahyp="http://schemas.microsoft.com/office/drawing/2018/hyperlinkcolor" val="tx"/>
                    </a:ext>
                  </a:extLst>
                </a:hlinkClick>
              </a:rPr>
              <a:t>https://citeseerx.ist.psu.edu/document?repid=rep1&amp;type=pdf&amp;doi=7bb91d3bbf05f30ba1dcaa7d4ebf9ffb0c7042f9</a:t>
            </a:r>
            <a:endParaRPr lang="en-US" sz="1100" dirty="0">
              <a:solidFill>
                <a:srgbClr val="000000"/>
              </a:solidFill>
              <a:latin typeface="Times New Roman" panose="02020603050405020304" pitchFamily="18" charset="0"/>
            </a:endParaRPr>
          </a:p>
          <a:p>
            <a:pPr marL="342900" marR="450850" indent="-342900" algn="just">
              <a:lnSpc>
                <a:spcPct val="150000"/>
              </a:lnSpc>
              <a:spcBef>
                <a:spcPts val="0"/>
              </a:spcBef>
              <a:spcAft>
                <a:spcPts val="0"/>
              </a:spcAft>
              <a:buFont typeface="+mj-lt"/>
              <a:buAutoNum type="arabicPeriod" startAt="13"/>
            </a:pPr>
            <a:r>
              <a:rPr lang="en-US" sz="1100" dirty="0">
                <a:solidFill>
                  <a:srgbClr val="000000"/>
                </a:solidFill>
                <a:latin typeface="Times New Roman" panose="02020603050405020304" pitchFamily="18" charset="0"/>
              </a:rPr>
              <a:t>de </a:t>
            </a:r>
            <a:r>
              <a:rPr lang="en-US" sz="1100" dirty="0" err="1">
                <a:solidFill>
                  <a:srgbClr val="000000"/>
                </a:solidFill>
                <a:latin typeface="Times New Roman" panose="02020603050405020304" pitchFamily="18" charset="0"/>
              </a:rPr>
              <a:t>Zambotti</a:t>
            </a:r>
            <a:r>
              <a:rPr lang="en-US" sz="1100" dirty="0">
                <a:solidFill>
                  <a:srgbClr val="000000"/>
                </a:solidFill>
                <a:latin typeface="Times New Roman" panose="02020603050405020304" pitchFamily="18" charset="0"/>
              </a:rPr>
              <a:t> M, Baker FC, Colrain IM. Validation of Sleep-Tracking Technology Compared with Polysomnography in Adolescents. Sleep. 2015 Sep 1;38(9):1461-8. </a:t>
            </a:r>
            <a:r>
              <a:rPr lang="en-US" sz="1100" dirty="0" err="1">
                <a:solidFill>
                  <a:srgbClr val="000000"/>
                </a:solidFill>
                <a:latin typeface="Times New Roman" panose="02020603050405020304" pitchFamily="18" charset="0"/>
              </a:rPr>
              <a:t>doi</a:t>
            </a:r>
            <a:r>
              <a:rPr lang="en-US" sz="1100" dirty="0">
                <a:solidFill>
                  <a:srgbClr val="000000"/>
                </a:solidFill>
                <a:latin typeface="Times New Roman" panose="02020603050405020304" pitchFamily="18" charset="0"/>
              </a:rPr>
              <a:t>: 10.5665/sleep.4990. PMID: 26158896; PMCID: PMC4531414.</a:t>
            </a:r>
          </a:p>
          <a:p>
            <a:pPr marL="342900" marR="450850" indent="-342900" algn="just">
              <a:lnSpc>
                <a:spcPct val="150000"/>
              </a:lnSpc>
              <a:spcBef>
                <a:spcPts val="0"/>
              </a:spcBef>
              <a:spcAft>
                <a:spcPts val="0"/>
              </a:spcAft>
              <a:buFont typeface="+mj-lt"/>
              <a:buAutoNum type="arabicPeriod" startAt="13"/>
            </a:pPr>
            <a:r>
              <a:rPr lang="en-US" sz="1100" dirty="0" err="1">
                <a:solidFill>
                  <a:srgbClr val="000000"/>
                </a:solidFill>
                <a:latin typeface="Times New Roman" panose="02020603050405020304" pitchFamily="18" charset="0"/>
              </a:rPr>
              <a:t>Zilu</a:t>
            </a:r>
            <a:r>
              <a:rPr lang="en-US" sz="1100" dirty="0">
                <a:solidFill>
                  <a:srgbClr val="000000"/>
                </a:solidFill>
                <a:latin typeface="Times New Roman" panose="02020603050405020304" pitchFamily="18" charset="0"/>
              </a:rPr>
              <a:t> Liang and Bernd </a:t>
            </a:r>
            <a:r>
              <a:rPr lang="en-US" sz="1100" dirty="0" err="1">
                <a:solidFill>
                  <a:srgbClr val="000000"/>
                </a:solidFill>
                <a:latin typeface="Times New Roman" panose="02020603050405020304" pitchFamily="18" charset="0"/>
              </a:rPr>
              <a:t>Ploderer</a:t>
            </a:r>
            <a:r>
              <a:rPr lang="en-US" sz="1100" dirty="0">
                <a:solidFill>
                  <a:srgbClr val="000000"/>
                </a:solidFill>
                <a:latin typeface="Times New Roman" panose="02020603050405020304" pitchFamily="18" charset="0"/>
              </a:rPr>
              <a:t>. 2016. Sleep tracking in the real world: a qualitative study into barriers for improving sleep. In Proceedings of the 28th Australian Conference on Computer-Human Interaction (</a:t>
            </a:r>
            <a:r>
              <a:rPr lang="en-US" sz="1100" dirty="0" err="1">
                <a:solidFill>
                  <a:srgbClr val="000000"/>
                </a:solidFill>
                <a:latin typeface="Times New Roman" panose="02020603050405020304" pitchFamily="18" charset="0"/>
              </a:rPr>
              <a:t>OzCHI</a:t>
            </a:r>
            <a:r>
              <a:rPr lang="en-US" sz="1100" dirty="0">
                <a:solidFill>
                  <a:srgbClr val="000000"/>
                </a:solidFill>
                <a:latin typeface="Times New Roman" panose="02020603050405020304" pitchFamily="18" charset="0"/>
              </a:rPr>
              <a:t> '16). Association for Computing Machinery, New York, NY, USA, 537–541. </a:t>
            </a:r>
            <a:r>
              <a:rPr lang="en-US" sz="1100" dirty="0">
                <a:solidFill>
                  <a:srgbClr val="000000"/>
                </a:solidFill>
                <a:latin typeface="Times New Roman" panose="02020603050405020304" pitchFamily="18" charset="0"/>
                <a:hlinkClick r:id="rId5">
                  <a:extLst>
                    <a:ext uri="{A12FA001-AC4F-418D-AE19-62706E023703}">
                      <ahyp:hlinkClr xmlns:ahyp="http://schemas.microsoft.com/office/drawing/2018/hyperlinkcolor" val="tx"/>
                    </a:ext>
                  </a:extLst>
                </a:hlinkClick>
              </a:rPr>
              <a:t>https://doi.org/10.1145/3010915.3010988</a:t>
            </a:r>
            <a:endParaRPr lang="en-US" sz="1100" dirty="0">
              <a:solidFill>
                <a:srgbClr val="000000"/>
              </a:solidFill>
              <a:latin typeface="Times New Roman" panose="02020603050405020304" pitchFamily="18" charset="0"/>
            </a:endParaRPr>
          </a:p>
          <a:p>
            <a:pPr marL="342900" marR="450850" indent="-342900" algn="just">
              <a:lnSpc>
                <a:spcPct val="150000"/>
              </a:lnSpc>
              <a:spcBef>
                <a:spcPts val="0"/>
              </a:spcBef>
              <a:spcAft>
                <a:spcPts val="0"/>
              </a:spcAft>
              <a:buFont typeface="+mj-lt"/>
              <a:buAutoNum type="arabicPeriod" startAt="13"/>
            </a:pPr>
            <a:r>
              <a:rPr lang="en-US" sz="1100" dirty="0">
                <a:solidFill>
                  <a:srgbClr val="000000"/>
                </a:solidFill>
                <a:latin typeface="Times New Roman" panose="02020603050405020304" pitchFamily="18" charset="0"/>
              </a:rPr>
              <a:t>Driller, M. W., </a:t>
            </a:r>
            <a:r>
              <a:rPr lang="en-US" sz="1100" dirty="0" err="1">
                <a:solidFill>
                  <a:srgbClr val="000000"/>
                </a:solidFill>
                <a:latin typeface="Times New Roman" panose="02020603050405020304" pitchFamily="18" charset="0"/>
              </a:rPr>
              <a:t>Dunican</a:t>
            </a:r>
            <a:r>
              <a:rPr lang="en-US" sz="1100" dirty="0">
                <a:solidFill>
                  <a:srgbClr val="000000"/>
                </a:solidFill>
                <a:latin typeface="Times New Roman" panose="02020603050405020304" pitchFamily="18" charset="0"/>
              </a:rPr>
              <a:t>, I. C., </a:t>
            </a:r>
            <a:r>
              <a:rPr lang="en-US" sz="1100" dirty="0" err="1">
                <a:solidFill>
                  <a:srgbClr val="000000"/>
                </a:solidFill>
                <a:latin typeface="Times New Roman" panose="02020603050405020304" pitchFamily="18" charset="0"/>
              </a:rPr>
              <a:t>Omond</a:t>
            </a:r>
            <a:r>
              <a:rPr lang="en-US" sz="1100" dirty="0">
                <a:solidFill>
                  <a:srgbClr val="000000"/>
                </a:solidFill>
                <a:latin typeface="Times New Roman" panose="02020603050405020304" pitchFamily="18" charset="0"/>
              </a:rPr>
              <a:t>, S. E. T., </a:t>
            </a:r>
            <a:r>
              <a:rPr lang="en-US" sz="1100" dirty="0" err="1">
                <a:solidFill>
                  <a:srgbClr val="000000"/>
                </a:solidFill>
                <a:latin typeface="Times New Roman" panose="02020603050405020304" pitchFamily="18" charset="0"/>
              </a:rPr>
              <a:t>Boukhris</a:t>
            </a:r>
            <a:r>
              <a:rPr lang="en-US" sz="1100" dirty="0">
                <a:solidFill>
                  <a:srgbClr val="000000"/>
                </a:solidFill>
                <a:latin typeface="Times New Roman" panose="02020603050405020304" pitchFamily="18" charset="0"/>
              </a:rPr>
              <a:t>, O., Stevenson, S., Lambing, K., &amp; Bender, A. (2023). </a:t>
            </a:r>
            <a:r>
              <a:rPr lang="en-US" sz="1100" dirty="0" err="1">
                <a:solidFill>
                  <a:srgbClr val="000000"/>
                </a:solidFill>
                <a:latin typeface="Times New Roman" panose="02020603050405020304" pitchFamily="18" charset="0"/>
              </a:rPr>
              <a:t>Pyjamas</a:t>
            </a:r>
            <a:r>
              <a:rPr lang="en-US" sz="1100" dirty="0">
                <a:solidFill>
                  <a:srgbClr val="000000"/>
                </a:solidFill>
                <a:latin typeface="Times New Roman" panose="02020603050405020304" pitchFamily="18" charset="0"/>
              </a:rPr>
              <a:t>, Polysomnography and Professional Athletes: The Role of Sleep Tracking Technology in Sport. Sports, 11(1), 14. </a:t>
            </a:r>
            <a:r>
              <a:rPr lang="en-US" sz="1100" dirty="0">
                <a:solidFill>
                  <a:srgbClr val="000000"/>
                </a:solidFill>
                <a:latin typeface="Times New Roman" panose="02020603050405020304" pitchFamily="18" charset="0"/>
                <a:hlinkClick r:id="rId6">
                  <a:extLst>
                    <a:ext uri="{A12FA001-AC4F-418D-AE19-62706E023703}">
                      <ahyp:hlinkClr xmlns:ahyp="http://schemas.microsoft.com/office/drawing/2018/hyperlinkcolor" val="tx"/>
                    </a:ext>
                  </a:extLst>
                </a:hlinkClick>
              </a:rPr>
              <a:t>https://doi.org/10.3390/sports11010014</a:t>
            </a:r>
            <a:endParaRPr lang="en-US" sz="1100" dirty="0">
              <a:solidFill>
                <a:srgbClr val="000000"/>
              </a:solidFill>
              <a:latin typeface="Times New Roman" panose="02020603050405020304" pitchFamily="18" charset="0"/>
            </a:endParaRPr>
          </a:p>
          <a:p>
            <a:pPr marL="342900" marR="450850" indent="-342900" algn="just">
              <a:lnSpc>
                <a:spcPct val="150000"/>
              </a:lnSpc>
              <a:spcBef>
                <a:spcPts val="0"/>
              </a:spcBef>
              <a:spcAft>
                <a:spcPts val="0"/>
              </a:spcAft>
              <a:buFont typeface="+mj-lt"/>
              <a:buAutoNum type="arabicPeriod" startAt="13"/>
            </a:pPr>
            <a:r>
              <a:rPr lang="en-US" sz="1100" dirty="0" err="1">
                <a:solidFill>
                  <a:srgbClr val="000000"/>
                </a:solidFill>
                <a:latin typeface="Times New Roman" panose="02020603050405020304" pitchFamily="18" charset="0"/>
              </a:rPr>
              <a:t>Kuosmanen</a:t>
            </a:r>
            <a:r>
              <a:rPr lang="en-US" sz="1100" dirty="0">
                <a:solidFill>
                  <a:srgbClr val="000000"/>
                </a:solidFill>
                <a:latin typeface="Times New Roman" panose="02020603050405020304" pitchFamily="18" charset="0"/>
              </a:rPr>
              <a:t>, E., </a:t>
            </a:r>
            <a:r>
              <a:rPr lang="en-US" sz="1100" dirty="0" err="1">
                <a:solidFill>
                  <a:srgbClr val="000000"/>
                </a:solidFill>
                <a:latin typeface="Times New Roman" panose="02020603050405020304" pitchFamily="18" charset="0"/>
              </a:rPr>
              <a:t>Visuri</a:t>
            </a:r>
            <a:r>
              <a:rPr lang="en-US" sz="1100" dirty="0">
                <a:solidFill>
                  <a:srgbClr val="000000"/>
                </a:solidFill>
                <a:latin typeface="Times New Roman" panose="02020603050405020304" pitchFamily="18" charset="0"/>
              </a:rPr>
              <a:t>, A., </a:t>
            </a:r>
            <a:r>
              <a:rPr lang="en-US" sz="1100" dirty="0" err="1">
                <a:solidFill>
                  <a:srgbClr val="000000"/>
                </a:solidFill>
                <a:latin typeface="Times New Roman" panose="02020603050405020304" pitchFamily="18" charset="0"/>
              </a:rPr>
              <a:t>Kheirinejad</a:t>
            </a:r>
            <a:r>
              <a:rPr lang="en-US" sz="1100" dirty="0">
                <a:solidFill>
                  <a:srgbClr val="000000"/>
                </a:solidFill>
                <a:latin typeface="Times New Roman" panose="02020603050405020304" pitchFamily="18" charset="0"/>
              </a:rPr>
              <a:t>, S., Van </a:t>
            </a:r>
            <a:r>
              <a:rPr lang="en-US" sz="1100" dirty="0" err="1">
                <a:solidFill>
                  <a:srgbClr val="000000"/>
                </a:solidFill>
                <a:latin typeface="Times New Roman" panose="02020603050405020304" pitchFamily="18" charset="0"/>
              </a:rPr>
              <a:t>Berkel</a:t>
            </a:r>
            <a:r>
              <a:rPr lang="en-US" sz="1100" dirty="0">
                <a:solidFill>
                  <a:srgbClr val="000000"/>
                </a:solidFill>
                <a:latin typeface="Times New Roman" panose="02020603050405020304" pitchFamily="18" charset="0"/>
              </a:rPr>
              <a:t>, N., </a:t>
            </a:r>
            <a:r>
              <a:rPr lang="en-US" sz="1100" dirty="0" err="1">
                <a:solidFill>
                  <a:srgbClr val="000000"/>
                </a:solidFill>
                <a:latin typeface="Times New Roman" panose="02020603050405020304" pitchFamily="18" charset="0"/>
              </a:rPr>
              <a:t>Koskimäki</a:t>
            </a:r>
            <a:r>
              <a:rPr lang="en-US" sz="1100" dirty="0">
                <a:solidFill>
                  <a:srgbClr val="000000"/>
                </a:solidFill>
                <a:latin typeface="Times New Roman" panose="02020603050405020304" pitchFamily="18" charset="0"/>
              </a:rPr>
              <a:t>, H., Ferreira, D., &amp; </a:t>
            </a:r>
            <a:r>
              <a:rPr lang="en-US" sz="1100" dirty="0" err="1">
                <a:solidFill>
                  <a:srgbClr val="000000"/>
                </a:solidFill>
                <a:latin typeface="Times New Roman" panose="02020603050405020304" pitchFamily="18" charset="0"/>
              </a:rPr>
              <a:t>Hosio</a:t>
            </a:r>
            <a:r>
              <a:rPr lang="en-US" sz="1100" dirty="0">
                <a:solidFill>
                  <a:srgbClr val="000000"/>
                </a:solidFill>
                <a:latin typeface="Times New Roman" panose="02020603050405020304" pitchFamily="18" charset="0"/>
              </a:rPr>
              <a:t>, S. (2022). How Does Sleep Tracking Influence Your Life? Proceedings of the ACM on Human-computer Interaction, 6(MHCI), 1–19. </a:t>
            </a:r>
            <a:r>
              <a:rPr lang="en-US" sz="1100" dirty="0">
                <a:solidFill>
                  <a:srgbClr val="000000"/>
                </a:solidFill>
                <a:latin typeface="Times New Roman" panose="02020603050405020304" pitchFamily="18" charset="0"/>
                <a:hlinkClick r:id="rId7">
                  <a:extLst>
                    <a:ext uri="{A12FA001-AC4F-418D-AE19-62706E023703}">
                      <ahyp:hlinkClr xmlns:ahyp="http://schemas.microsoft.com/office/drawing/2018/hyperlinkcolor" val="tx"/>
                    </a:ext>
                  </a:extLst>
                </a:hlinkClick>
              </a:rPr>
              <a:t>https://doi.org/10.1145/3546720</a:t>
            </a:r>
            <a:endParaRPr lang="en-US" sz="1100" dirty="0">
              <a:solidFill>
                <a:srgbClr val="000000"/>
              </a:solidFill>
              <a:latin typeface="Times New Roman" panose="02020603050405020304" pitchFamily="18" charset="0"/>
            </a:endParaRPr>
          </a:p>
          <a:p>
            <a:pPr marL="342900" marR="450850" indent="-342900" algn="just">
              <a:lnSpc>
                <a:spcPct val="150000"/>
              </a:lnSpc>
              <a:spcBef>
                <a:spcPts val="0"/>
              </a:spcBef>
              <a:spcAft>
                <a:spcPts val="0"/>
              </a:spcAft>
              <a:buFont typeface="+mj-lt"/>
              <a:buAutoNum type="arabicPeriod" startAt="13"/>
            </a:pPr>
            <a:r>
              <a:rPr lang="en-US" sz="1100" dirty="0">
                <a:solidFill>
                  <a:srgbClr val="000000"/>
                </a:solidFill>
                <a:latin typeface="Times New Roman" panose="02020603050405020304" pitchFamily="18" charset="0"/>
              </a:rPr>
              <a:t>Y. Wei et al., "The Design and Realization of Sleep-monitoring System Based on Body-movement Signals," 2019 2nd International Conference on Safety Produce Informatization (IICSPI), Chongqing, China, 2019, pp. 533-536, </a:t>
            </a:r>
            <a:r>
              <a:rPr lang="en-US" sz="1100" dirty="0" err="1">
                <a:solidFill>
                  <a:srgbClr val="000000"/>
                </a:solidFill>
                <a:latin typeface="Times New Roman" panose="02020603050405020304" pitchFamily="18" charset="0"/>
              </a:rPr>
              <a:t>doi</a:t>
            </a:r>
            <a:r>
              <a:rPr lang="en-US" sz="1100" dirty="0">
                <a:solidFill>
                  <a:srgbClr val="000000"/>
                </a:solidFill>
                <a:latin typeface="Times New Roman" panose="02020603050405020304" pitchFamily="18" charset="0"/>
              </a:rPr>
              <a:t>: 10.1109/IICSPI48186.2019.9096055.</a:t>
            </a:r>
          </a:p>
          <a:p>
            <a:pPr marL="342900" marR="450850" indent="-342900" algn="just">
              <a:lnSpc>
                <a:spcPct val="150000"/>
              </a:lnSpc>
              <a:spcBef>
                <a:spcPts val="0"/>
              </a:spcBef>
              <a:spcAft>
                <a:spcPts val="0"/>
              </a:spcAft>
              <a:buFont typeface="+mj-lt"/>
              <a:buAutoNum type="arabicPeriod" startAt="13"/>
            </a:pPr>
            <a:r>
              <a:rPr lang="en-US" sz="1100" dirty="0">
                <a:solidFill>
                  <a:srgbClr val="000000"/>
                </a:solidFill>
                <a:latin typeface="Times New Roman" panose="02020603050405020304" pitchFamily="18" charset="0"/>
              </a:rPr>
              <a:t>N. </a:t>
            </a:r>
            <a:r>
              <a:rPr lang="en-US" sz="1100" dirty="0" err="1">
                <a:solidFill>
                  <a:srgbClr val="000000"/>
                </a:solidFill>
                <a:latin typeface="Times New Roman" panose="02020603050405020304" pitchFamily="18" charset="0"/>
              </a:rPr>
              <a:t>Surantha</a:t>
            </a:r>
            <a:r>
              <a:rPr lang="en-US" sz="1100" dirty="0">
                <a:solidFill>
                  <a:srgbClr val="000000"/>
                </a:solidFill>
                <a:latin typeface="Times New Roman" panose="02020603050405020304" pitchFamily="18" charset="0"/>
              </a:rPr>
              <a:t>, O. K. </a:t>
            </a:r>
            <a:r>
              <a:rPr lang="en-US" sz="1100" dirty="0" err="1">
                <a:solidFill>
                  <a:srgbClr val="000000"/>
                </a:solidFill>
                <a:latin typeface="Times New Roman" panose="02020603050405020304" pitchFamily="18" charset="0"/>
              </a:rPr>
              <a:t>Utomo</a:t>
            </a:r>
            <a:r>
              <a:rPr lang="en-US" sz="1100" dirty="0">
                <a:solidFill>
                  <a:srgbClr val="000000"/>
                </a:solidFill>
                <a:latin typeface="Times New Roman" panose="02020603050405020304" pitchFamily="18" charset="0"/>
              </a:rPr>
              <a:t> and S. M. Isa, "High-Performance and Resource-Efficient IoT-based Sleep Monitoring System," 2020 IEEE 91st Vehicular Technology Conference (VTC2020-Spring), Antwerp, Belgium, 2020, pp. 1-5, </a:t>
            </a:r>
            <a:r>
              <a:rPr lang="en-US" sz="1100" dirty="0" err="1">
                <a:solidFill>
                  <a:srgbClr val="000000"/>
                </a:solidFill>
                <a:latin typeface="Times New Roman" panose="02020603050405020304" pitchFamily="18" charset="0"/>
              </a:rPr>
              <a:t>doi</a:t>
            </a:r>
            <a:r>
              <a:rPr lang="en-US" sz="1100" dirty="0">
                <a:solidFill>
                  <a:srgbClr val="000000"/>
                </a:solidFill>
                <a:latin typeface="Times New Roman" panose="02020603050405020304" pitchFamily="18" charset="0"/>
              </a:rPr>
              <a:t>: 10.1109/VTC2020-Spring48590.2020.9129521.</a:t>
            </a:r>
          </a:p>
          <a:p>
            <a:pPr marL="342900" marR="450850" indent="-342900" algn="just">
              <a:lnSpc>
                <a:spcPct val="150000"/>
              </a:lnSpc>
              <a:spcBef>
                <a:spcPts val="0"/>
              </a:spcBef>
              <a:spcAft>
                <a:spcPts val="0"/>
              </a:spcAft>
              <a:buFont typeface="+mj-lt"/>
              <a:buAutoNum type="arabicPeriod" startAt="13"/>
            </a:pPr>
            <a:r>
              <a:rPr lang="en-US" sz="1100" dirty="0">
                <a:solidFill>
                  <a:srgbClr val="000000"/>
                </a:solidFill>
                <a:latin typeface="Times New Roman" panose="02020603050405020304" pitchFamily="18" charset="0"/>
              </a:rPr>
              <a:t>P. </a:t>
            </a:r>
            <a:r>
              <a:rPr lang="en-US" sz="1100" dirty="0" err="1">
                <a:solidFill>
                  <a:srgbClr val="000000"/>
                </a:solidFill>
                <a:latin typeface="Times New Roman" panose="02020603050405020304" pitchFamily="18" charset="0"/>
              </a:rPr>
              <a:t>Barsocchi</a:t>
            </a:r>
            <a:r>
              <a:rPr lang="en-US" sz="1100" dirty="0">
                <a:solidFill>
                  <a:srgbClr val="000000"/>
                </a:solidFill>
                <a:latin typeface="Times New Roman" panose="02020603050405020304" pitchFamily="18" charset="0"/>
              </a:rPr>
              <a:t>, M. </a:t>
            </a:r>
            <a:r>
              <a:rPr lang="en-US" sz="1100" dirty="0" err="1">
                <a:solidFill>
                  <a:srgbClr val="000000"/>
                </a:solidFill>
                <a:latin typeface="Times New Roman" panose="02020603050405020304" pitchFamily="18" charset="0"/>
              </a:rPr>
              <a:t>Bianchini</a:t>
            </a:r>
            <a:r>
              <a:rPr lang="en-US" sz="1100" dirty="0">
                <a:solidFill>
                  <a:srgbClr val="000000"/>
                </a:solidFill>
                <a:latin typeface="Times New Roman" panose="02020603050405020304" pitchFamily="18" charset="0"/>
              </a:rPr>
              <a:t>, A. Crivello, D. La Rosa, F. Palumbo and F. </a:t>
            </a:r>
            <a:r>
              <a:rPr lang="en-US" sz="1100" dirty="0" err="1">
                <a:solidFill>
                  <a:srgbClr val="000000"/>
                </a:solidFill>
                <a:latin typeface="Times New Roman" panose="02020603050405020304" pitchFamily="18" charset="0"/>
              </a:rPr>
              <a:t>Scarselli</a:t>
            </a:r>
            <a:r>
              <a:rPr lang="en-US" sz="1100" dirty="0">
                <a:solidFill>
                  <a:srgbClr val="000000"/>
                </a:solidFill>
                <a:latin typeface="Times New Roman" panose="02020603050405020304" pitchFamily="18" charset="0"/>
              </a:rPr>
              <a:t>, "An unobtrusive sleep monitoring system for the human sleep </a:t>
            </a:r>
            <a:r>
              <a:rPr lang="en-US" sz="1100" dirty="0" err="1">
                <a:solidFill>
                  <a:srgbClr val="000000"/>
                </a:solidFill>
                <a:latin typeface="Times New Roman" panose="02020603050405020304" pitchFamily="18" charset="0"/>
              </a:rPr>
              <a:t>behaviour</a:t>
            </a:r>
            <a:r>
              <a:rPr lang="en-US" sz="1100" dirty="0">
                <a:solidFill>
                  <a:srgbClr val="000000"/>
                </a:solidFill>
                <a:latin typeface="Times New Roman" panose="02020603050405020304" pitchFamily="18" charset="0"/>
              </a:rPr>
              <a:t> understanding," 2016 7th IEEE International Conference on Cognitive </a:t>
            </a:r>
            <a:r>
              <a:rPr lang="en-US" sz="1100" dirty="0" err="1">
                <a:solidFill>
                  <a:srgbClr val="000000"/>
                </a:solidFill>
                <a:latin typeface="Times New Roman" panose="02020603050405020304" pitchFamily="18" charset="0"/>
              </a:rPr>
              <a:t>Infocommunications</a:t>
            </a:r>
            <a:r>
              <a:rPr lang="en-US" sz="1100" dirty="0">
                <a:solidFill>
                  <a:srgbClr val="000000"/>
                </a:solidFill>
                <a:latin typeface="Times New Roman" panose="02020603050405020304" pitchFamily="18" charset="0"/>
              </a:rPr>
              <a:t> (</a:t>
            </a:r>
            <a:r>
              <a:rPr lang="en-US" sz="1100" dirty="0" err="1">
                <a:solidFill>
                  <a:srgbClr val="000000"/>
                </a:solidFill>
                <a:latin typeface="Times New Roman" panose="02020603050405020304" pitchFamily="18" charset="0"/>
              </a:rPr>
              <a:t>CogInfoCom</a:t>
            </a:r>
            <a:r>
              <a:rPr lang="en-US" sz="1100" dirty="0">
                <a:solidFill>
                  <a:srgbClr val="000000"/>
                </a:solidFill>
                <a:latin typeface="Times New Roman" panose="02020603050405020304" pitchFamily="18" charset="0"/>
              </a:rPr>
              <a:t>), Wroclaw, Poland, 2016, pp. 000091-000096, </a:t>
            </a:r>
            <a:r>
              <a:rPr lang="en-US" sz="1100" dirty="0" err="1">
                <a:solidFill>
                  <a:srgbClr val="000000"/>
                </a:solidFill>
                <a:latin typeface="Times New Roman" panose="02020603050405020304" pitchFamily="18" charset="0"/>
              </a:rPr>
              <a:t>doi</a:t>
            </a:r>
            <a:r>
              <a:rPr lang="en-US" sz="1100" dirty="0">
                <a:solidFill>
                  <a:srgbClr val="000000"/>
                </a:solidFill>
                <a:latin typeface="Times New Roman" panose="02020603050405020304" pitchFamily="18" charset="0"/>
              </a:rPr>
              <a:t>: 10.1109/CogInfoCom.2016.7804531.</a:t>
            </a:r>
          </a:p>
          <a:p>
            <a:pPr marL="342900" marR="450850" indent="-342900" algn="just">
              <a:lnSpc>
                <a:spcPct val="150000"/>
              </a:lnSpc>
              <a:spcBef>
                <a:spcPts val="0"/>
              </a:spcBef>
              <a:spcAft>
                <a:spcPts val="0"/>
              </a:spcAft>
              <a:buFont typeface="+mj-lt"/>
              <a:buAutoNum type="arabicPeriod" startAt="13"/>
            </a:pPr>
            <a:r>
              <a:rPr lang="en-US" sz="1100" dirty="0">
                <a:solidFill>
                  <a:srgbClr val="000000"/>
                </a:solidFill>
                <a:latin typeface="Times New Roman" panose="02020603050405020304" pitchFamily="18" charset="0"/>
              </a:rPr>
              <a:t>S. T. -B. Hamida and B. Ahmed, "A remote deep sleep monitoring system based on a single channel for in-home insomnia diagnosis," 2015 7th International Conference on New Technologies, Mobility and Security (NTMS), Paris, France, 2015, pp. 1-2, </a:t>
            </a:r>
            <a:r>
              <a:rPr lang="en-US" sz="1100" dirty="0" err="1">
                <a:solidFill>
                  <a:srgbClr val="000000"/>
                </a:solidFill>
                <a:latin typeface="Times New Roman" panose="02020603050405020304" pitchFamily="18" charset="0"/>
              </a:rPr>
              <a:t>doi</a:t>
            </a:r>
            <a:r>
              <a:rPr lang="en-US" sz="1100" dirty="0">
                <a:solidFill>
                  <a:srgbClr val="000000"/>
                </a:solidFill>
                <a:latin typeface="Times New Roman" panose="02020603050405020304" pitchFamily="18" charset="0"/>
              </a:rPr>
              <a:t>: 10.1109/NTMS.2015.7266469.</a:t>
            </a:r>
          </a:p>
          <a:p>
            <a:pPr marL="342900" marR="450850" indent="-342900" algn="just">
              <a:lnSpc>
                <a:spcPct val="150000"/>
              </a:lnSpc>
              <a:spcBef>
                <a:spcPts val="0"/>
              </a:spcBef>
              <a:spcAft>
                <a:spcPts val="0"/>
              </a:spcAft>
              <a:buFont typeface="+mj-lt"/>
              <a:buAutoNum type="arabicPeriod" startAt="13"/>
            </a:pPr>
            <a:r>
              <a:rPr lang="en-US" sz="1100" dirty="0">
                <a:solidFill>
                  <a:srgbClr val="000000"/>
                </a:solidFill>
                <a:latin typeface="Times New Roman" panose="02020603050405020304" pitchFamily="18" charset="0"/>
              </a:rPr>
              <a:t>Survey form link : </a:t>
            </a:r>
            <a:r>
              <a:rPr lang="en-US" sz="1100" dirty="0">
                <a:solidFill>
                  <a:srgbClr val="000000"/>
                </a:solidFill>
                <a:latin typeface="Times New Roman" panose="02020603050405020304" pitchFamily="18" charset="0"/>
                <a:hlinkClick r:id="rId8">
                  <a:extLst>
                    <a:ext uri="{A12FA001-AC4F-418D-AE19-62706E023703}">
                      <ahyp:hlinkClr xmlns:ahyp="http://schemas.microsoft.com/office/drawing/2018/hyperlinkcolor" val="tx"/>
                    </a:ext>
                  </a:extLst>
                </a:hlinkClick>
              </a:rPr>
              <a:t>https://forms.gle/pmdy45LKJJ6htHd19</a:t>
            </a:r>
            <a:endParaRPr lang="en-US" sz="1100" dirty="0">
              <a:solidFill>
                <a:srgbClr val="000000"/>
              </a:solidFill>
              <a:latin typeface="Times New Roman" panose="02020603050405020304" pitchFamily="18" charset="0"/>
            </a:endParaRPr>
          </a:p>
          <a:p>
            <a:pPr marL="151200" marR="450850" indent="0" algn="just">
              <a:lnSpc>
                <a:spcPct val="150000"/>
              </a:lnSpc>
              <a:spcBef>
                <a:spcPts val="0"/>
              </a:spcBef>
              <a:spcAft>
                <a:spcPts val="0"/>
              </a:spcAft>
              <a:buNone/>
            </a:pPr>
            <a:r>
              <a:rPr lang="en-US" sz="1100" dirty="0" err="1">
                <a:solidFill>
                  <a:srgbClr val="000000"/>
                </a:solidFill>
                <a:effectLst/>
                <a:latin typeface="Times New Roman" panose="02020603050405020304" pitchFamily="18" charset="0"/>
                <a:ea typeface="Times New Roman" panose="02020603050405020304" pitchFamily="18" charset="0"/>
              </a:rPr>
              <a:t>Resposes</a:t>
            </a:r>
            <a:r>
              <a:rPr lang="en-US" sz="1100" dirty="0">
                <a:solidFill>
                  <a:srgbClr val="000000"/>
                </a:solidFill>
                <a:effectLst/>
                <a:latin typeface="Times New Roman" panose="02020603050405020304" pitchFamily="18" charset="0"/>
                <a:ea typeface="Times New Roman" panose="02020603050405020304" pitchFamily="18" charset="0"/>
              </a:rPr>
              <a:t> of the survey : </a:t>
            </a:r>
            <a:r>
              <a:rPr lang="en-US" sz="1100" u="sng" dirty="0">
                <a:solidFill>
                  <a:srgbClr val="0000FF"/>
                </a:solidFill>
                <a:effectLst/>
                <a:latin typeface="Times New Roman" panose="02020603050405020304" pitchFamily="18" charset="0"/>
                <a:ea typeface="Times New Roman" panose="02020603050405020304" pitchFamily="18" charset="0"/>
                <a:hlinkClick r:id="rId9"/>
              </a:rPr>
              <a:t>https://docs.google.com/spreadsheets/d/1U6WLk7Ne0LV79moamtNjVPHlrR2nn_6hfSQIf1csSro/edit?usp=sharing</a:t>
            </a:r>
            <a:endParaRPr lang="en-US" sz="1100" dirty="0">
              <a:effectLst/>
              <a:latin typeface="Times New Roman" panose="02020603050405020304" pitchFamily="18" charset="0"/>
              <a:ea typeface="Times New Roman" panose="02020603050405020304" pitchFamily="18" charset="0"/>
            </a:endParaRPr>
          </a:p>
          <a:p>
            <a:pPr>
              <a:buFont typeface="+mj-lt"/>
              <a:buAutoNum type="arabicPeriod" startAt="13"/>
            </a:pPr>
            <a:endParaRPr lang="en-US" sz="1100" dirty="0"/>
          </a:p>
        </p:txBody>
      </p:sp>
      <p:pic>
        <p:nvPicPr>
          <p:cNvPr id="5" name="Google Shape;170;p18">
            <a:extLst>
              <a:ext uri="{FF2B5EF4-FFF2-40B4-BE49-F238E27FC236}">
                <a16:creationId xmlns:a16="http://schemas.microsoft.com/office/drawing/2014/main" id="{EE74B862-29F5-265A-216C-37C9CEDA1C73}"/>
              </a:ext>
            </a:extLst>
          </p:cNvPr>
          <p:cNvPicPr preferRelativeResize="0"/>
          <p:nvPr/>
        </p:nvPicPr>
        <p:blipFill rotWithShape="1">
          <a:blip r:embed="rId10">
            <a:alphaModFix/>
          </a:blip>
          <a:srcRect/>
          <a:stretch/>
        </p:blipFill>
        <p:spPr>
          <a:xfrm>
            <a:off x="9712036" y="0"/>
            <a:ext cx="2479964" cy="623455"/>
          </a:xfrm>
          <a:prstGeom prst="rect">
            <a:avLst/>
          </a:prstGeom>
          <a:noFill/>
          <a:ln>
            <a:noFill/>
          </a:ln>
        </p:spPr>
      </p:pic>
      <p:sp>
        <p:nvSpPr>
          <p:cNvPr id="6" name="Slide Number Placeholder 5">
            <a:extLst>
              <a:ext uri="{FF2B5EF4-FFF2-40B4-BE49-F238E27FC236}">
                <a16:creationId xmlns:a16="http://schemas.microsoft.com/office/drawing/2014/main" id="{38B087D5-0C59-2DC7-2B29-8B6A522C6A15}"/>
              </a:ext>
            </a:extLst>
          </p:cNvPr>
          <p:cNvSpPr>
            <a:spLocks noGrp="1"/>
          </p:cNvSpPr>
          <p:nvPr>
            <p:ph type="sldNum" sz="quarter" idx="12"/>
          </p:nvPr>
        </p:nvSpPr>
        <p:spPr/>
        <p:txBody>
          <a:bodyPr/>
          <a:lstStyle/>
          <a:p>
            <a:fld id="{3A98EE3D-8CD1-4C3F-BD1C-C98C9596463C}" type="slidenum">
              <a:rPr lang="en-US" smtClean="0"/>
              <a:t>37</a:t>
            </a:fld>
            <a:endParaRPr lang="en-US" dirty="0"/>
          </a:p>
        </p:txBody>
      </p:sp>
    </p:spTree>
    <p:extLst>
      <p:ext uri="{BB962C8B-B14F-4D97-AF65-F5344CB8AC3E}">
        <p14:creationId xmlns:p14="http://schemas.microsoft.com/office/powerpoint/2010/main" val="33368329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64D5DB8-E75F-4F54-A00F-322CE7FCE36F}"/>
              </a:ext>
            </a:extLst>
          </p:cNvPr>
          <p:cNvGrpSpPr/>
          <p:nvPr/>
        </p:nvGrpSpPr>
        <p:grpSpPr>
          <a:xfrm>
            <a:off x="2127167" y="3676298"/>
            <a:ext cx="7937665" cy="1684061"/>
            <a:chOff x="18246" y="5237462"/>
            <a:chExt cx="7937665" cy="1684061"/>
          </a:xfrm>
        </p:grpSpPr>
        <p:grpSp>
          <p:nvGrpSpPr>
            <p:cNvPr id="7" name="Group 6">
              <a:extLst>
                <a:ext uri="{FF2B5EF4-FFF2-40B4-BE49-F238E27FC236}">
                  <a16:creationId xmlns:a16="http://schemas.microsoft.com/office/drawing/2014/main" id="{6A2A34CC-CDC4-4D6F-B6F7-DD46348C7CF7}"/>
                </a:ext>
              </a:extLst>
            </p:cNvPr>
            <p:cNvGrpSpPr/>
            <p:nvPr/>
          </p:nvGrpSpPr>
          <p:grpSpPr>
            <a:xfrm>
              <a:off x="1237102" y="5516970"/>
              <a:ext cx="6718809" cy="1404553"/>
              <a:chOff x="19953" y="5364733"/>
              <a:chExt cx="6718809" cy="1404553"/>
            </a:xfrm>
          </p:grpSpPr>
          <p:sp>
            <p:nvSpPr>
              <p:cNvPr id="9" name="TextBox 8">
                <a:extLst>
                  <a:ext uri="{FF2B5EF4-FFF2-40B4-BE49-F238E27FC236}">
                    <a16:creationId xmlns:a16="http://schemas.microsoft.com/office/drawing/2014/main" id="{551857DD-41B4-4854-BDC3-7C14C04B009D}"/>
                  </a:ext>
                </a:extLst>
              </p:cNvPr>
              <p:cNvSpPr txBox="1"/>
              <p:nvPr/>
            </p:nvSpPr>
            <p:spPr>
              <a:xfrm>
                <a:off x="1002985" y="6122955"/>
                <a:ext cx="2429532" cy="646331"/>
              </a:xfrm>
              <a:prstGeom prst="rect">
                <a:avLst/>
              </a:prstGeom>
              <a:noFill/>
            </p:spPr>
            <p:txBody>
              <a:bodyPr wrap="square" rtlCol="0">
                <a:spAutoFit/>
              </a:bodyPr>
              <a:lstStyle/>
              <a:p>
                <a:r>
                  <a:rPr lang="en-US" dirty="0"/>
                  <a:t>PRIYANKA KUMARI</a:t>
                </a:r>
              </a:p>
              <a:p>
                <a:r>
                  <a:rPr lang="en-US" dirty="0"/>
                  <a:t>   20BTRCO072</a:t>
                </a:r>
              </a:p>
            </p:txBody>
          </p:sp>
          <p:sp>
            <p:nvSpPr>
              <p:cNvPr id="10" name="TextBox 9">
                <a:extLst>
                  <a:ext uri="{FF2B5EF4-FFF2-40B4-BE49-F238E27FC236}">
                    <a16:creationId xmlns:a16="http://schemas.microsoft.com/office/drawing/2014/main" id="{DC1DA4CD-6832-4FC0-9988-D873A704A70D}"/>
                  </a:ext>
                </a:extLst>
              </p:cNvPr>
              <p:cNvSpPr txBox="1"/>
              <p:nvPr/>
            </p:nvSpPr>
            <p:spPr>
              <a:xfrm>
                <a:off x="3220736" y="6122955"/>
                <a:ext cx="2429532" cy="646331"/>
              </a:xfrm>
              <a:prstGeom prst="rect">
                <a:avLst/>
              </a:prstGeom>
              <a:noFill/>
            </p:spPr>
            <p:txBody>
              <a:bodyPr wrap="square" rtlCol="0">
                <a:spAutoFit/>
              </a:bodyPr>
              <a:lstStyle/>
              <a:p>
                <a:r>
                  <a:rPr lang="en-US" dirty="0"/>
                  <a:t>PREETI KURMI</a:t>
                </a:r>
              </a:p>
              <a:p>
                <a:r>
                  <a:rPr lang="en-US" dirty="0"/>
                  <a:t> 20BTRCO071</a:t>
                </a:r>
              </a:p>
            </p:txBody>
          </p:sp>
          <p:sp>
            <p:nvSpPr>
              <p:cNvPr id="11" name="TextBox 10">
                <a:extLst>
                  <a:ext uri="{FF2B5EF4-FFF2-40B4-BE49-F238E27FC236}">
                    <a16:creationId xmlns:a16="http://schemas.microsoft.com/office/drawing/2014/main" id="{69CC89B4-1130-4A1E-AAFF-BB698BCDC7CC}"/>
                  </a:ext>
                </a:extLst>
              </p:cNvPr>
              <p:cNvSpPr txBox="1"/>
              <p:nvPr/>
            </p:nvSpPr>
            <p:spPr>
              <a:xfrm>
                <a:off x="19953" y="5364733"/>
                <a:ext cx="2429532" cy="646331"/>
              </a:xfrm>
              <a:prstGeom prst="rect">
                <a:avLst/>
              </a:prstGeom>
              <a:noFill/>
            </p:spPr>
            <p:txBody>
              <a:bodyPr wrap="square" rtlCol="0">
                <a:spAutoFit/>
              </a:bodyPr>
              <a:lstStyle/>
              <a:p>
                <a:r>
                  <a:rPr lang="en-US" dirty="0"/>
                  <a:t>SACHIN SINGH</a:t>
                </a:r>
              </a:p>
              <a:p>
                <a:r>
                  <a:rPr lang="en-US" dirty="0"/>
                  <a:t> 20BTRCS170</a:t>
                </a:r>
              </a:p>
            </p:txBody>
          </p:sp>
          <p:sp>
            <p:nvSpPr>
              <p:cNvPr id="12" name="TextBox 11">
                <a:extLst>
                  <a:ext uri="{FF2B5EF4-FFF2-40B4-BE49-F238E27FC236}">
                    <a16:creationId xmlns:a16="http://schemas.microsoft.com/office/drawing/2014/main" id="{F966BB02-61DF-4F59-9297-16D212B48380}"/>
                  </a:ext>
                </a:extLst>
              </p:cNvPr>
              <p:cNvSpPr txBox="1"/>
              <p:nvPr/>
            </p:nvSpPr>
            <p:spPr>
              <a:xfrm>
                <a:off x="1959928" y="5386347"/>
                <a:ext cx="2429532" cy="646331"/>
              </a:xfrm>
              <a:prstGeom prst="rect">
                <a:avLst/>
              </a:prstGeom>
              <a:noFill/>
            </p:spPr>
            <p:txBody>
              <a:bodyPr wrap="square" rtlCol="0">
                <a:spAutoFit/>
              </a:bodyPr>
              <a:lstStyle/>
              <a:p>
                <a:r>
                  <a:rPr lang="en-US" dirty="0"/>
                  <a:t>AAYUSHMA THAPA</a:t>
                </a:r>
              </a:p>
              <a:p>
                <a:r>
                  <a:rPr lang="en-US" dirty="0"/>
                  <a:t>    20BTRSE072</a:t>
                </a:r>
              </a:p>
            </p:txBody>
          </p:sp>
          <p:sp>
            <p:nvSpPr>
              <p:cNvPr id="13" name="TextBox 12">
                <a:extLst>
                  <a:ext uri="{FF2B5EF4-FFF2-40B4-BE49-F238E27FC236}">
                    <a16:creationId xmlns:a16="http://schemas.microsoft.com/office/drawing/2014/main" id="{7A95F0F7-B842-4E6A-8FA7-0BD0C819AF64}"/>
                  </a:ext>
                </a:extLst>
              </p:cNvPr>
              <p:cNvSpPr txBox="1"/>
              <p:nvPr/>
            </p:nvSpPr>
            <p:spPr>
              <a:xfrm>
                <a:off x="4309230" y="5419896"/>
                <a:ext cx="2429532" cy="646331"/>
              </a:xfrm>
              <a:prstGeom prst="rect">
                <a:avLst/>
              </a:prstGeom>
              <a:noFill/>
            </p:spPr>
            <p:txBody>
              <a:bodyPr wrap="square" rtlCol="0">
                <a:spAutoFit/>
              </a:bodyPr>
              <a:lstStyle/>
              <a:p>
                <a:r>
                  <a:rPr lang="en-US" dirty="0"/>
                  <a:t>MANISH YADAV</a:t>
                </a:r>
              </a:p>
              <a:p>
                <a:r>
                  <a:rPr lang="en-US" dirty="0"/>
                  <a:t> 20BTRSE037</a:t>
                </a:r>
              </a:p>
            </p:txBody>
          </p:sp>
        </p:grpSp>
        <p:sp>
          <p:nvSpPr>
            <p:cNvPr id="8" name="TextBox 7">
              <a:extLst>
                <a:ext uri="{FF2B5EF4-FFF2-40B4-BE49-F238E27FC236}">
                  <a16:creationId xmlns:a16="http://schemas.microsoft.com/office/drawing/2014/main" id="{39B68E2B-D6F1-4770-BDF8-3A34E4404423}"/>
                </a:ext>
              </a:extLst>
            </p:cNvPr>
            <p:cNvSpPr txBox="1"/>
            <p:nvPr/>
          </p:nvSpPr>
          <p:spPr>
            <a:xfrm>
              <a:off x="18246" y="5237462"/>
              <a:ext cx="1894960" cy="369332"/>
            </a:xfrm>
            <a:prstGeom prst="rect">
              <a:avLst/>
            </a:prstGeom>
            <a:noFill/>
          </p:spPr>
          <p:txBody>
            <a:bodyPr wrap="square" rtlCol="0">
              <a:spAutoFit/>
            </a:bodyPr>
            <a:lstStyle/>
            <a:p>
              <a:r>
                <a:rPr lang="en-US" b="1" dirty="0"/>
                <a:t>Submitted by : </a:t>
              </a:r>
            </a:p>
          </p:txBody>
        </p:sp>
      </p:grpSp>
      <p:sp>
        <p:nvSpPr>
          <p:cNvPr id="14" name="TextBox 13">
            <a:extLst>
              <a:ext uri="{FF2B5EF4-FFF2-40B4-BE49-F238E27FC236}">
                <a16:creationId xmlns:a16="http://schemas.microsoft.com/office/drawing/2014/main" id="{91B8BF1A-2C6C-4BD7-9620-161AA19446D5}"/>
              </a:ext>
            </a:extLst>
          </p:cNvPr>
          <p:cNvSpPr txBox="1"/>
          <p:nvPr/>
        </p:nvSpPr>
        <p:spPr>
          <a:xfrm>
            <a:off x="2127167" y="5687703"/>
            <a:ext cx="6119446" cy="774571"/>
          </a:xfrm>
          <a:prstGeom prst="rect">
            <a:avLst/>
          </a:prstGeom>
          <a:noFill/>
        </p:spPr>
        <p:txBody>
          <a:bodyPr wrap="square">
            <a:spAutoFit/>
          </a:bodyPr>
          <a:lstStyle/>
          <a:p>
            <a:pPr marL="0" lvl="0" indent="0" algn="l" rtl="0">
              <a:spcBef>
                <a:spcPts val="1000"/>
              </a:spcBef>
              <a:spcAft>
                <a:spcPts val="0"/>
              </a:spcAft>
              <a:buSzPct val="100000"/>
              <a:buNone/>
            </a:pPr>
            <a:r>
              <a:rPr lang="en-US" b="1" dirty="0"/>
              <a:t>Under the guidance of </a:t>
            </a:r>
          </a:p>
          <a:p>
            <a:pPr marL="0" lvl="0" indent="0" algn="l" rtl="0">
              <a:spcBef>
                <a:spcPts val="1000"/>
              </a:spcBef>
              <a:spcAft>
                <a:spcPts val="0"/>
              </a:spcAft>
              <a:buSzPct val="100000"/>
              <a:buNone/>
            </a:pPr>
            <a:r>
              <a:rPr lang="en-US" dirty="0"/>
              <a:t>Mr. Santhosh S</a:t>
            </a:r>
          </a:p>
        </p:txBody>
      </p:sp>
      <p:sp>
        <p:nvSpPr>
          <p:cNvPr id="15" name="Rectangle 14">
            <a:extLst>
              <a:ext uri="{FF2B5EF4-FFF2-40B4-BE49-F238E27FC236}">
                <a16:creationId xmlns:a16="http://schemas.microsoft.com/office/drawing/2014/main" id="{0917B1D7-6D3D-4010-89F0-644E3BEC62B8}"/>
              </a:ext>
            </a:extLst>
          </p:cNvPr>
          <p:cNvSpPr/>
          <p:nvPr/>
        </p:nvSpPr>
        <p:spPr>
          <a:xfrm>
            <a:off x="2329990" y="1747086"/>
            <a:ext cx="6891130" cy="1569660"/>
          </a:xfrm>
          <a:prstGeom prst="rect">
            <a:avLst/>
          </a:prstGeom>
          <a:noFill/>
        </p:spPr>
        <p:txBody>
          <a:bodyPr wrap="square" lIns="91440" tIns="45720" rIns="91440" bIns="45720">
            <a:spAutoFit/>
          </a:bodyPr>
          <a:lstStyle/>
          <a:p>
            <a:pPr algn="ctr"/>
            <a:r>
              <a:rPr lang="en-US" sz="9600" b="1" dirty="0">
                <a:ln w="22225">
                  <a:solidFill>
                    <a:schemeClr val="accent2"/>
                  </a:solidFill>
                  <a:prstDash val="solid"/>
                </a:ln>
                <a:solidFill>
                  <a:srgbClr val="FF0000"/>
                </a:solidFill>
              </a:rPr>
              <a:t>THANK YOU</a:t>
            </a:r>
          </a:p>
        </p:txBody>
      </p:sp>
      <p:pic>
        <p:nvPicPr>
          <p:cNvPr id="16" name="Google Shape;170;p18">
            <a:extLst>
              <a:ext uri="{FF2B5EF4-FFF2-40B4-BE49-F238E27FC236}">
                <a16:creationId xmlns:a16="http://schemas.microsoft.com/office/drawing/2014/main" id="{3856CA75-4E6F-4320-9445-13447F5267D7}"/>
              </a:ext>
            </a:extLst>
          </p:cNvPr>
          <p:cNvPicPr preferRelativeResize="0"/>
          <p:nvPr/>
        </p:nvPicPr>
        <p:blipFill rotWithShape="1">
          <a:blip r:embed="rId2">
            <a:alphaModFix/>
          </a:blip>
          <a:srcRect/>
          <a:stretch/>
        </p:blipFill>
        <p:spPr>
          <a:xfrm>
            <a:off x="8044070" y="0"/>
            <a:ext cx="4147930" cy="839674"/>
          </a:xfrm>
          <a:prstGeom prst="rect">
            <a:avLst/>
          </a:prstGeom>
          <a:noFill/>
          <a:ln>
            <a:noFill/>
          </a:ln>
        </p:spPr>
      </p:pic>
      <p:sp>
        <p:nvSpPr>
          <p:cNvPr id="3" name="Slide Number Placeholder 2">
            <a:extLst>
              <a:ext uri="{FF2B5EF4-FFF2-40B4-BE49-F238E27FC236}">
                <a16:creationId xmlns:a16="http://schemas.microsoft.com/office/drawing/2014/main" id="{B6D772CC-BD36-04F3-F660-F3EB909B99D5}"/>
              </a:ext>
            </a:extLst>
          </p:cNvPr>
          <p:cNvSpPr>
            <a:spLocks noGrp="1"/>
          </p:cNvSpPr>
          <p:nvPr>
            <p:ph type="sldNum" sz="quarter" idx="12"/>
          </p:nvPr>
        </p:nvSpPr>
        <p:spPr/>
        <p:txBody>
          <a:bodyPr/>
          <a:lstStyle/>
          <a:p>
            <a:fld id="{3A98EE3D-8CD1-4C3F-BD1C-C98C9596463C}" type="slidenum">
              <a:rPr lang="en-US" smtClean="0"/>
              <a:t>38</a:t>
            </a:fld>
            <a:endParaRPr lang="en-US" dirty="0"/>
          </a:p>
        </p:txBody>
      </p:sp>
    </p:spTree>
    <p:extLst>
      <p:ext uri="{BB962C8B-B14F-4D97-AF65-F5344CB8AC3E}">
        <p14:creationId xmlns:p14="http://schemas.microsoft.com/office/powerpoint/2010/main" val="2815936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3E9C4-5AE4-4637-B5F8-EA4B8AE75884}"/>
              </a:ext>
            </a:extLst>
          </p:cNvPr>
          <p:cNvSpPr>
            <a:spLocks noGrp="1"/>
          </p:cNvSpPr>
          <p:nvPr>
            <p:ph type="title"/>
          </p:nvPr>
        </p:nvSpPr>
        <p:spPr>
          <a:xfrm>
            <a:off x="581192" y="245314"/>
            <a:ext cx="11029616" cy="1188720"/>
          </a:xfrm>
        </p:spPr>
        <p:txBody>
          <a:bodyPr/>
          <a:lstStyle/>
          <a:p>
            <a:r>
              <a:rPr lang="en-US" dirty="0"/>
              <a:t>Abstract</a:t>
            </a:r>
          </a:p>
        </p:txBody>
      </p:sp>
      <p:sp>
        <p:nvSpPr>
          <p:cNvPr id="3" name="Content Placeholder 2">
            <a:extLst>
              <a:ext uri="{FF2B5EF4-FFF2-40B4-BE49-F238E27FC236}">
                <a16:creationId xmlns:a16="http://schemas.microsoft.com/office/drawing/2014/main" id="{D67921E4-A03A-4343-8ECB-E23681D6125C}"/>
              </a:ext>
            </a:extLst>
          </p:cNvPr>
          <p:cNvSpPr>
            <a:spLocks noGrp="1"/>
          </p:cNvSpPr>
          <p:nvPr>
            <p:ph idx="1"/>
          </p:nvPr>
        </p:nvSpPr>
        <p:spPr>
          <a:xfrm>
            <a:off x="581192" y="1434034"/>
            <a:ext cx="11029615" cy="5423966"/>
          </a:xfrm>
        </p:spPr>
        <p:txBody>
          <a:bodyPr>
            <a:normAutofit/>
          </a:bodyPr>
          <a:lstStyle/>
          <a:p>
            <a:pPr marL="0" indent="0" algn="just">
              <a:buNone/>
            </a:pPr>
            <a:r>
              <a:rPr lang="en-US" sz="1800" dirty="0">
                <a:ln>
                  <a:noFill/>
                </a:ln>
                <a:solidFill>
                  <a:srgbClr val="000000"/>
                </a:solidFill>
                <a:effectLst/>
                <a:latin typeface="Times New Roman" panose="02020603050405020304" pitchFamily="18" charset="0"/>
                <a:ea typeface="Arial Unicode MS"/>
                <a:cs typeface="Arial Unicode MS"/>
              </a:rPr>
              <a:t>Sleep is a crucial aspect of overall health and well-being, and many people struggle to get enough high-quality sleep. To help individuals improve their sleep quality, we propose a sleep monitoring system that uses a smartwatch and machine learning algorithms. This system collects data on sleep duration, sleep quality, heart rate, and other physiological factors, which are analyzed using machine learning algorithms to provide personalized insights and recommendations for improving sleep. These recommendations could include adjustments to sleep schedules, changes to sleep hygiene practices, or dietary changes that can improve sleep. By providing personalized recommendations tailored to each individual's unique sleep patterns and physiological factors, this system has the potential to be a powerful tool for improving sleep quality and overall health. With the increasing popularity of wearable technology and the growing demand for personalized health solutions, a sleep monitoring system that uses a smartwatch and machine learning algorithms could be a valuable tool for individuals looking to improve their sleep quality and overall well-being.</a:t>
            </a:r>
            <a:endParaRPr lang="en-US" dirty="0"/>
          </a:p>
        </p:txBody>
      </p:sp>
      <p:pic>
        <p:nvPicPr>
          <p:cNvPr id="5" name="Google Shape;170;p18">
            <a:extLst>
              <a:ext uri="{FF2B5EF4-FFF2-40B4-BE49-F238E27FC236}">
                <a16:creationId xmlns:a16="http://schemas.microsoft.com/office/drawing/2014/main" id="{07619E66-D2F2-46D1-8238-9BBB9AFC539F}"/>
              </a:ext>
            </a:extLst>
          </p:cNvPr>
          <p:cNvPicPr preferRelativeResize="0"/>
          <p:nvPr/>
        </p:nvPicPr>
        <p:blipFill rotWithShape="1">
          <a:blip r:embed="rId2">
            <a:alphaModFix/>
          </a:blip>
          <a:srcRect/>
          <a:stretch/>
        </p:blipFill>
        <p:spPr>
          <a:xfrm>
            <a:off x="8044070" y="0"/>
            <a:ext cx="4147930" cy="839674"/>
          </a:xfrm>
          <a:prstGeom prst="rect">
            <a:avLst/>
          </a:prstGeom>
          <a:noFill/>
          <a:ln>
            <a:noFill/>
          </a:ln>
        </p:spPr>
      </p:pic>
      <p:sp>
        <p:nvSpPr>
          <p:cNvPr id="4" name="Slide Number Placeholder 3">
            <a:extLst>
              <a:ext uri="{FF2B5EF4-FFF2-40B4-BE49-F238E27FC236}">
                <a16:creationId xmlns:a16="http://schemas.microsoft.com/office/drawing/2014/main" id="{ACCBB9FC-A8E6-509F-19BA-C887ADED543D}"/>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1717418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E3118-C5E4-713B-166C-309C6EE83918}"/>
              </a:ext>
            </a:extLst>
          </p:cNvPr>
          <p:cNvSpPr>
            <a:spLocks noGrp="1"/>
          </p:cNvSpPr>
          <p:nvPr>
            <p:ph type="title"/>
          </p:nvPr>
        </p:nvSpPr>
        <p:spPr/>
        <p:txBody>
          <a:bodyPr/>
          <a:lstStyle/>
          <a:p>
            <a:r>
              <a:rPr lang="en-US" dirty="0"/>
              <a:t>Problem definition	</a:t>
            </a:r>
          </a:p>
        </p:txBody>
      </p:sp>
      <p:sp>
        <p:nvSpPr>
          <p:cNvPr id="3" name="Content Placeholder 2">
            <a:extLst>
              <a:ext uri="{FF2B5EF4-FFF2-40B4-BE49-F238E27FC236}">
                <a16:creationId xmlns:a16="http://schemas.microsoft.com/office/drawing/2014/main" id="{6378F6CA-7282-84CE-93D9-C7BF98F5962D}"/>
              </a:ext>
            </a:extLst>
          </p:cNvPr>
          <p:cNvSpPr>
            <a:spLocks noGrp="1"/>
          </p:cNvSpPr>
          <p:nvPr>
            <p:ph idx="1"/>
          </p:nvPr>
        </p:nvSpPr>
        <p:spPr/>
        <p:txBody>
          <a:bodyPr>
            <a:noAutofit/>
          </a:bodyPr>
          <a:lstStyle/>
          <a:p>
            <a:pPr marL="457200" marR="533400" algn="just">
              <a:lnSpc>
                <a:spcPct val="150000"/>
              </a:lnSpc>
              <a:spcBef>
                <a:spcPts val="0"/>
              </a:spcBef>
              <a:spcAft>
                <a:spcPts val="800"/>
              </a:spcAft>
            </a:pPr>
            <a:r>
              <a:rPr lang="en-US" sz="1600" dirty="0">
                <a:solidFill>
                  <a:srgbClr val="000000"/>
                </a:solidFill>
                <a:effectLst/>
                <a:latin typeface="Times New Roman" panose="02020603050405020304" pitchFamily="18" charset="0"/>
                <a:ea typeface="Times New Roman" panose="02020603050405020304" pitchFamily="18" charset="0"/>
              </a:rPr>
              <a:t>A serious health problem that a sizable portion of the population faces is inadequate sleep. Obesity, diabetes, hypertension, melancholy, and anxiety are just a few of the physical and mental health issues that can result from getting too little sleep. Many people find it difficult to comprehend their sleep patterns and implement significant changes to enhance their sleep. People can track their sleep and receive individualized recommendations for improvement with the use of a sleep monitoring system that uses a smartwatch and machine learning.</a:t>
            </a:r>
          </a:p>
          <a:p>
            <a:pPr marL="457200" marR="533400" algn="just">
              <a:lnSpc>
                <a:spcPct val="150000"/>
              </a:lnSpc>
              <a:spcBef>
                <a:spcPts val="0"/>
              </a:spcBef>
              <a:spcAft>
                <a:spcPts val="800"/>
              </a:spcAft>
            </a:pPr>
            <a:r>
              <a:rPr lang="en-US" sz="1600" dirty="0">
                <a:solidFill>
                  <a:srgbClr val="000000"/>
                </a:solidFill>
                <a:effectLst/>
                <a:latin typeface="Times New Roman" panose="02020603050405020304" pitchFamily="18" charset="0"/>
                <a:ea typeface="Times New Roman" panose="02020603050405020304" pitchFamily="18" charset="0"/>
              </a:rPr>
              <a:t>The answer is to create a sleep monitoring system that employs a smartwatch to gather information about a user's sleep patterns and machine learning algorithms to analyze the information and offer individualized insights and suggestions. The system will monitor a number of sleep metrics, including REM sleep, sleep length, and quality, and utilize this information to produce a sleep score. Once the sleep score has been analyzed, the system will give users information about their sleeping habits, including when they are most likely to wake up, how often they wake up during the night, and how much deep and REM sleep they are obtaining. The system would offer the user personalized suggestions for enhancing their sleep based on this data, such as altering their sleep routine, boosting</a:t>
            </a:r>
          </a:p>
        </p:txBody>
      </p:sp>
      <p:sp>
        <p:nvSpPr>
          <p:cNvPr id="5" name="Slide Number Placeholder 4">
            <a:extLst>
              <a:ext uri="{FF2B5EF4-FFF2-40B4-BE49-F238E27FC236}">
                <a16:creationId xmlns:a16="http://schemas.microsoft.com/office/drawing/2014/main" id="{E0CA03B4-AC86-087B-A897-0EB1BE70FE2A}"/>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1556793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B007E-4E8B-4C3D-9986-5340E5ABCD8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E2A2B84-4864-49CF-A5F9-3EC53FC05260}"/>
              </a:ext>
            </a:extLst>
          </p:cNvPr>
          <p:cNvSpPr>
            <a:spLocks noGrp="1"/>
          </p:cNvSpPr>
          <p:nvPr>
            <p:ph idx="1"/>
          </p:nvPr>
        </p:nvSpPr>
        <p:spPr>
          <a:xfrm>
            <a:off x="581192" y="1890876"/>
            <a:ext cx="11029615" cy="4967124"/>
          </a:xfrm>
        </p:spPr>
        <p:txBody>
          <a:bodyPr>
            <a:normAutofit/>
          </a:bodyPr>
          <a:lstStyle/>
          <a:p>
            <a:pPr marL="436950" marR="533400" indent="-285750" algn="just">
              <a:lnSpc>
                <a:spcPct val="150000"/>
              </a:lnSpc>
              <a:spcBef>
                <a:spcPts val="0"/>
              </a:spcBef>
              <a:spcAft>
                <a:spcPts val="0"/>
              </a:spcAft>
              <a:buFont typeface="Wingdings" panose="05000000000000000000" pitchFamily="2" charset="2"/>
              <a:buChar char="q"/>
            </a:pPr>
            <a:r>
              <a:rPr lang="en-US" sz="1800" dirty="0">
                <a:ln>
                  <a:noFill/>
                </a:ln>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Unicode MS"/>
              </a:rPr>
              <a:t>Sleeping is the need of the human body for their survivals and allows the user to remain fresh. </a:t>
            </a:r>
          </a:p>
          <a:p>
            <a:pPr marL="436950" marR="533400" indent="-285750" algn="just">
              <a:lnSpc>
                <a:spcPct val="150000"/>
              </a:lnSpc>
              <a:spcBef>
                <a:spcPts val="0"/>
              </a:spcBef>
              <a:spcAft>
                <a:spcPts val="0"/>
              </a:spcAft>
              <a:buFont typeface="Wingdings" panose="05000000000000000000" pitchFamily="2" charset="2"/>
              <a:buChar char="q"/>
            </a:pPr>
            <a:r>
              <a:rPr lang="en-US" sz="1800" dirty="0">
                <a:ln>
                  <a:noFill/>
                </a:ln>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Unicode MS"/>
              </a:rPr>
              <a:t>There are many benefits which user gets while having the sufficient sleep which includes sleep keep heart healthy, prevent cancer, reduces stress, reduces inflammation, makes you more alert, improves your memory, help you lose weight, makes you smarter. </a:t>
            </a:r>
            <a:endParaRPr lang="en-US" sz="1800" dirty="0">
              <a:ln>
                <a:noFill/>
              </a:ln>
              <a:solidFill>
                <a:srgbClr val="000000"/>
              </a:solidFill>
              <a:effectLst/>
              <a:uFill>
                <a:solidFill>
                  <a:srgbClr val="000000"/>
                </a:solidFill>
              </a:uFill>
              <a:latin typeface="Calibri" panose="020F0502020204030204" pitchFamily="34" charset="0"/>
              <a:ea typeface="Arial Unicode MS"/>
              <a:cs typeface="Arial Unicode MS"/>
            </a:endParaRPr>
          </a:p>
          <a:p>
            <a:pPr marL="436950" marR="533400" indent="-285750" algn="just">
              <a:lnSpc>
                <a:spcPct val="150000"/>
              </a:lnSpc>
              <a:spcBef>
                <a:spcPts val="0"/>
              </a:spcBef>
              <a:spcAft>
                <a:spcPts val="0"/>
              </a:spcAft>
              <a:buFont typeface="Wingdings" panose="05000000000000000000" pitchFamily="2" charset="2"/>
              <a:buChar char="q"/>
            </a:pPr>
            <a:r>
              <a:rPr lang="en-US" sz="1800" dirty="0">
                <a:ln>
                  <a:noFill/>
                </a:ln>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Unicode MS"/>
              </a:rPr>
              <a:t>In the past, some methods using Electroencephalograms (EEG) or Electromyograms (EMG) have been proposed for sleep disorder monitoring. However, these methods are very inconvenient for the patients due to the cumbersome wiring that is required for the bio signal acquisition. </a:t>
            </a:r>
          </a:p>
          <a:p>
            <a:pPr marL="436950" marR="533400" indent="-285750" algn="just">
              <a:lnSpc>
                <a:spcPct val="150000"/>
              </a:lnSpc>
              <a:spcBef>
                <a:spcPts val="0"/>
              </a:spcBef>
              <a:spcAft>
                <a:spcPts val="0"/>
              </a:spcAft>
              <a:buFont typeface="Wingdings" panose="05000000000000000000" pitchFamily="2" charset="2"/>
              <a:buChar char="q"/>
            </a:pPr>
            <a:r>
              <a:rPr lang="en-US" sz="1800" dirty="0">
                <a:ln>
                  <a:noFill/>
                </a:ln>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Unicode MS"/>
              </a:rPr>
              <a:t>The system which we implement will senses the activities whether we are sleeping in a right posture or not it detects our daily sleeping routines. It will monitor the sleeping activity of a person and will provide feedback that will help person in improving quality of sleep.</a:t>
            </a:r>
            <a:endParaRPr lang="en-US" sz="1800" dirty="0">
              <a:ln>
                <a:noFill/>
              </a:ln>
              <a:solidFill>
                <a:srgbClr val="000000"/>
              </a:solidFill>
              <a:effectLst/>
              <a:uFill>
                <a:solidFill>
                  <a:srgbClr val="000000"/>
                </a:solidFill>
              </a:uFill>
              <a:latin typeface="Calibri" panose="020F0502020204030204" pitchFamily="34" charset="0"/>
              <a:ea typeface="Arial Unicode MS"/>
              <a:cs typeface="Arial Unicode MS"/>
            </a:endParaRPr>
          </a:p>
          <a:p>
            <a:pPr marL="0" indent="0">
              <a:buNone/>
            </a:pPr>
            <a:endParaRPr lang="en-US" dirty="0"/>
          </a:p>
        </p:txBody>
      </p:sp>
      <p:pic>
        <p:nvPicPr>
          <p:cNvPr id="5" name="Google Shape;170;p18">
            <a:extLst>
              <a:ext uri="{FF2B5EF4-FFF2-40B4-BE49-F238E27FC236}">
                <a16:creationId xmlns:a16="http://schemas.microsoft.com/office/drawing/2014/main" id="{FD1656B6-68C3-457B-BEC4-7E9FB9EC9571}"/>
              </a:ext>
            </a:extLst>
          </p:cNvPr>
          <p:cNvPicPr preferRelativeResize="0"/>
          <p:nvPr/>
        </p:nvPicPr>
        <p:blipFill rotWithShape="1">
          <a:blip r:embed="rId2">
            <a:alphaModFix/>
          </a:blip>
          <a:srcRect/>
          <a:stretch/>
        </p:blipFill>
        <p:spPr>
          <a:xfrm>
            <a:off x="8044070" y="0"/>
            <a:ext cx="4147930" cy="839674"/>
          </a:xfrm>
          <a:prstGeom prst="rect">
            <a:avLst/>
          </a:prstGeom>
          <a:noFill/>
          <a:ln>
            <a:noFill/>
          </a:ln>
        </p:spPr>
      </p:pic>
      <p:sp>
        <p:nvSpPr>
          <p:cNvPr id="4" name="Slide Number Placeholder 3">
            <a:extLst>
              <a:ext uri="{FF2B5EF4-FFF2-40B4-BE49-F238E27FC236}">
                <a16:creationId xmlns:a16="http://schemas.microsoft.com/office/drawing/2014/main" id="{2F7BF404-D100-6778-3025-6538ECDFD0DA}"/>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3658462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6A6BA-0BC1-48A6-AC79-133BCCBB6117}"/>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4183603D-A4BF-4407-886D-1898BAED7877}"/>
              </a:ext>
            </a:extLst>
          </p:cNvPr>
          <p:cNvSpPr>
            <a:spLocks noGrp="1"/>
          </p:cNvSpPr>
          <p:nvPr>
            <p:ph idx="1"/>
          </p:nvPr>
        </p:nvSpPr>
        <p:spPr/>
        <p:txBody>
          <a:bodyPr>
            <a:noAutofit/>
          </a:bodyPr>
          <a:lstStyle/>
          <a:p>
            <a:pPr marR="476250" lvl="0" algn="just">
              <a:lnSpc>
                <a:spcPct val="150000"/>
              </a:lnSpc>
              <a:spcBef>
                <a:spcPts val="0"/>
              </a:spcBef>
              <a:spcAft>
                <a:spcPts val="800"/>
              </a:spcAft>
              <a:buFont typeface="Wingdings" panose="05000000000000000000" pitchFamily="2" charset="2"/>
              <a:buChar char="q"/>
            </a:pPr>
            <a:r>
              <a:rPr lang="en-US" sz="2000" dirty="0">
                <a:effectLst/>
                <a:latin typeface="Times New Roman" panose="02020603050405020304" pitchFamily="18" charset="0"/>
                <a:ea typeface="Times New Roman" panose="02020603050405020304" pitchFamily="18" charset="0"/>
              </a:rPr>
              <a:t>Understanding individual sleep</a:t>
            </a:r>
          </a:p>
          <a:p>
            <a:pPr marR="476250" lvl="0" algn="just">
              <a:lnSpc>
                <a:spcPct val="150000"/>
              </a:lnSpc>
              <a:spcBef>
                <a:spcPts val="0"/>
              </a:spcBef>
              <a:spcAft>
                <a:spcPts val="0"/>
              </a:spcAft>
              <a:buFont typeface="Wingdings" panose="05000000000000000000" pitchFamily="2" charset="2"/>
              <a:buChar char="q"/>
            </a:pPr>
            <a:r>
              <a:rPr lang="en-US" sz="2000" dirty="0">
                <a:latin typeface="Times New Roman" panose="02020603050405020304" pitchFamily="18" charset="0"/>
                <a:ea typeface="Times New Roman" panose="02020603050405020304" pitchFamily="18" charset="0"/>
              </a:rPr>
              <a:t>R</a:t>
            </a:r>
            <a:r>
              <a:rPr lang="en-US" sz="2000" dirty="0">
                <a:effectLst/>
                <a:latin typeface="Times New Roman" panose="02020603050405020304" pitchFamily="18" charset="0"/>
                <a:ea typeface="Times New Roman" panose="02020603050405020304" pitchFamily="18" charset="0"/>
              </a:rPr>
              <a:t>educe the chances of Insomnia.</a:t>
            </a:r>
          </a:p>
          <a:p>
            <a:pPr marR="476250" algn="just">
              <a:lnSpc>
                <a:spcPct val="150000"/>
              </a:lnSpc>
              <a:spcBef>
                <a:spcPts val="0"/>
              </a:spcBef>
              <a:spcAft>
                <a:spcPts val="0"/>
              </a:spcAft>
              <a:buFont typeface="Wingdings" panose="05000000000000000000" pitchFamily="2" charset="2"/>
              <a:buChar char="q"/>
            </a:pPr>
            <a:r>
              <a:rPr lang="en-US" sz="2000" dirty="0">
                <a:latin typeface="Times New Roman" panose="02020603050405020304" pitchFamily="18" charset="0"/>
                <a:ea typeface="Times New Roman" panose="02020603050405020304" pitchFamily="18" charset="0"/>
              </a:rPr>
              <a:t>Develop a that will sense the blood oxygen levels, hand and body movement while sleeping.</a:t>
            </a:r>
          </a:p>
          <a:p>
            <a:pPr marR="476250" lvl="0" algn="just">
              <a:lnSpc>
                <a:spcPct val="150000"/>
              </a:lnSpc>
              <a:spcBef>
                <a:spcPts val="0"/>
              </a:spcBef>
              <a:spcAft>
                <a:spcPts val="0"/>
              </a:spcAft>
              <a:buFont typeface="Wingdings" panose="05000000000000000000" pitchFamily="2" charset="2"/>
              <a:buChar char="q"/>
            </a:pPr>
            <a:r>
              <a:rPr lang="en-US" sz="2000" dirty="0">
                <a:effectLst/>
                <a:latin typeface="Times New Roman" panose="02020603050405020304" pitchFamily="18" charset="0"/>
                <a:ea typeface="Times New Roman" panose="02020603050405020304" pitchFamily="18" charset="0"/>
              </a:rPr>
              <a:t>Develop a mobile application to keep track of their sleeping</a:t>
            </a:r>
          </a:p>
          <a:p>
            <a:pPr marR="476250" lvl="0" algn="just">
              <a:lnSpc>
                <a:spcPct val="150000"/>
              </a:lnSpc>
              <a:spcBef>
                <a:spcPts val="0"/>
              </a:spcBef>
              <a:spcAft>
                <a:spcPts val="0"/>
              </a:spcAft>
              <a:buFont typeface="Wingdings" panose="05000000000000000000" pitchFamily="2" charset="2"/>
              <a:buChar char="q"/>
            </a:pPr>
            <a:r>
              <a:rPr lang="en-US" sz="2000" dirty="0">
                <a:latin typeface="Times New Roman" panose="02020603050405020304" pitchFamily="18" charset="0"/>
                <a:ea typeface="Times New Roman" panose="02020603050405020304" pitchFamily="18" charset="0"/>
              </a:rPr>
              <a:t>U</a:t>
            </a:r>
            <a:r>
              <a:rPr lang="en-US" sz="2000" dirty="0">
                <a:effectLst/>
                <a:latin typeface="Times New Roman" panose="02020603050405020304" pitchFamily="18" charset="0"/>
                <a:ea typeface="Times New Roman" panose="02020603050405020304" pitchFamily="18" charset="0"/>
              </a:rPr>
              <a:t>pgrading the monitoring system, </a:t>
            </a:r>
            <a:r>
              <a:rPr lang="en-US" sz="2000" dirty="0">
                <a:latin typeface="Times New Roman" panose="02020603050405020304" pitchFamily="18" charset="0"/>
                <a:ea typeface="Times New Roman" panose="02020603050405020304" pitchFamily="18" charset="0"/>
              </a:rPr>
              <a:t>to </a:t>
            </a:r>
            <a:r>
              <a:rPr lang="en-US" sz="2000" dirty="0">
                <a:effectLst/>
                <a:latin typeface="Times New Roman" panose="02020603050405020304" pitchFamily="18" charset="0"/>
                <a:ea typeface="Times New Roman" panose="02020603050405020304" pitchFamily="18" charset="0"/>
              </a:rPr>
              <a:t>detect the time of sleeping, posture of sleeping and our sleep quality.</a:t>
            </a:r>
          </a:p>
          <a:p>
            <a:pPr marR="476250" lvl="0" algn="just">
              <a:lnSpc>
                <a:spcPct val="150000"/>
              </a:lnSpc>
              <a:spcBef>
                <a:spcPts val="0"/>
              </a:spcBef>
              <a:spcAft>
                <a:spcPts val="0"/>
              </a:spcAft>
              <a:buFont typeface="Wingdings" panose="05000000000000000000" pitchFamily="2" charset="2"/>
              <a:buChar char="q"/>
            </a:pPr>
            <a:r>
              <a:rPr lang="en-US" sz="2000" dirty="0">
                <a:effectLst/>
                <a:latin typeface="Times New Roman" panose="02020603050405020304" pitchFamily="18" charset="0"/>
                <a:ea typeface="Times New Roman" panose="02020603050405020304" pitchFamily="18" charset="0"/>
              </a:rPr>
              <a:t>The device will monitor the sleeping activity of a person and will provide the feedback that will help person in improving quality of sleep.</a:t>
            </a:r>
            <a:endParaRPr lang="en-US" sz="2000" dirty="0"/>
          </a:p>
        </p:txBody>
      </p:sp>
      <p:pic>
        <p:nvPicPr>
          <p:cNvPr id="5" name="Google Shape;170;p18">
            <a:extLst>
              <a:ext uri="{FF2B5EF4-FFF2-40B4-BE49-F238E27FC236}">
                <a16:creationId xmlns:a16="http://schemas.microsoft.com/office/drawing/2014/main" id="{6ADA63A4-6FCB-41C0-9F0A-CAC008F2DF70}"/>
              </a:ext>
            </a:extLst>
          </p:cNvPr>
          <p:cNvPicPr preferRelativeResize="0"/>
          <p:nvPr/>
        </p:nvPicPr>
        <p:blipFill rotWithShape="1">
          <a:blip r:embed="rId2">
            <a:alphaModFix/>
          </a:blip>
          <a:srcRect/>
          <a:stretch/>
        </p:blipFill>
        <p:spPr>
          <a:xfrm>
            <a:off x="8044070" y="0"/>
            <a:ext cx="4147930" cy="839674"/>
          </a:xfrm>
          <a:prstGeom prst="rect">
            <a:avLst/>
          </a:prstGeom>
          <a:noFill/>
          <a:ln>
            <a:noFill/>
          </a:ln>
        </p:spPr>
      </p:pic>
      <p:sp>
        <p:nvSpPr>
          <p:cNvPr id="4" name="Slide Number Placeholder 3">
            <a:extLst>
              <a:ext uri="{FF2B5EF4-FFF2-40B4-BE49-F238E27FC236}">
                <a16:creationId xmlns:a16="http://schemas.microsoft.com/office/drawing/2014/main" id="{B2CECCF8-B7F3-E545-0FA7-7D0176766D41}"/>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663367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96A1D-9AC4-4F3A-BFE8-1D00707CDAA9}"/>
              </a:ext>
            </a:extLst>
          </p:cNvPr>
          <p:cNvSpPr>
            <a:spLocks noGrp="1"/>
          </p:cNvSpPr>
          <p:nvPr>
            <p:ph type="title"/>
          </p:nvPr>
        </p:nvSpPr>
        <p:spPr>
          <a:xfrm>
            <a:off x="581192" y="556384"/>
            <a:ext cx="11029616" cy="1188720"/>
          </a:xfrm>
        </p:spPr>
        <p:txBody>
          <a:bodyPr/>
          <a:lstStyle/>
          <a:p>
            <a:r>
              <a:rPr lang="en-US" dirty="0"/>
              <a:t>Methodology</a:t>
            </a:r>
          </a:p>
        </p:txBody>
      </p:sp>
      <p:sp>
        <p:nvSpPr>
          <p:cNvPr id="7" name="Content Placeholder 6">
            <a:extLst>
              <a:ext uri="{FF2B5EF4-FFF2-40B4-BE49-F238E27FC236}">
                <a16:creationId xmlns:a16="http://schemas.microsoft.com/office/drawing/2014/main" id="{991E0646-154C-463E-BC5F-AF22EAFEF714}"/>
              </a:ext>
            </a:extLst>
          </p:cNvPr>
          <p:cNvSpPr>
            <a:spLocks noGrp="1"/>
          </p:cNvSpPr>
          <p:nvPr>
            <p:ph idx="1"/>
          </p:nvPr>
        </p:nvSpPr>
        <p:spPr>
          <a:xfrm>
            <a:off x="581193" y="1890876"/>
            <a:ext cx="11029615" cy="3634486"/>
          </a:xfrm>
        </p:spPr>
        <p:txBody>
          <a:bodyPr>
            <a:normAutofit fontScale="92500"/>
          </a:bodyPr>
          <a:lstStyle/>
          <a:p>
            <a:pPr marL="436950" marR="533400" indent="-285750" algn="just">
              <a:lnSpc>
                <a:spcPct val="150000"/>
              </a:lnSpc>
              <a:spcBef>
                <a:spcPts val="0"/>
              </a:spcBef>
              <a:spcAft>
                <a:spcPts val="0"/>
              </a:spcAft>
              <a:buFont typeface="Wingdings" panose="05000000000000000000" pitchFamily="2" charset="2"/>
              <a:buChar char="q"/>
            </a:pPr>
            <a:r>
              <a:rPr lang="en-US" sz="1800" dirty="0">
                <a:solidFill>
                  <a:srgbClr val="000000"/>
                </a:solidFill>
                <a:uFill>
                  <a:solidFill>
                    <a:srgbClr val="000000"/>
                  </a:solidFill>
                </a:uFill>
                <a:latin typeface="Times New Roman" panose="02020603050405020304" pitchFamily="18" charset="0"/>
              </a:rPr>
              <a:t>When a person is sleeping, their hand is connected to a wearable smartwatch called a Sleep Monitoring Device. Our body temperature and blood pressure drop as we sleep as the physiological demands are reduced. </a:t>
            </a:r>
          </a:p>
          <a:p>
            <a:pPr marL="436950" marR="533400" indent="-285750" algn="just">
              <a:lnSpc>
                <a:spcPct val="150000"/>
              </a:lnSpc>
              <a:spcBef>
                <a:spcPts val="0"/>
              </a:spcBef>
              <a:spcAft>
                <a:spcPts val="0"/>
              </a:spcAft>
              <a:buFont typeface="Wingdings" panose="05000000000000000000" pitchFamily="2" charset="2"/>
              <a:buChar char="q"/>
            </a:pPr>
            <a:r>
              <a:rPr lang="en-US" sz="1800" dirty="0">
                <a:solidFill>
                  <a:srgbClr val="000000"/>
                </a:solidFill>
                <a:uFill>
                  <a:solidFill>
                    <a:srgbClr val="000000"/>
                  </a:solidFill>
                </a:uFill>
                <a:latin typeface="Times New Roman" panose="02020603050405020304" pitchFamily="18" charset="0"/>
              </a:rPr>
              <a:t>The majority of our physiological functions, such as heart rate, breathing, and brain wave activity, are very predictable during non-REM sleep but fairly changeable when we are awake or during REM sleep. </a:t>
            </a:r>
          </a:p>
          <a:p>
            <a:pPr marL="436950" marR="533400" indent="-285750" algn="just">
              <a:lnSpc>
                <a:spcPct val="150000"/>
              </a:lnSpc>
              <a:spcBef>
                <a:spcPts val="0"/>
              </a:spcBef>
              <a:spcAft>
                <a:spcPts val="0"/>
              </a:spcAft>
              <a:buFont typeface="Wingdings" panose="05000000000000000000" pitchFamily="2" charset="2"/>
              <a:buChar char="q"/>
            </a:pPr>
            <a:r>
              <a:rPr lang="en-US" sz="1800" dirty="0">
                <a:solidFill>
                  <a:srgbClr val="000000"/>
                </a:solidFill>
                <a:uFill>
                  <a:solidFill>
                    <a:srgbClr val="000000"/>
                  </a:solidFill>
                </a:uFill>
                <a:latin typeface="Times New Roman" panose="02020603050405020304" pitchFamily="18" charset="0"/>
              </a:rPr>
              <a:t>Periodically throughout the night, REM sleep occurs, which is characterized by rapid eye movement, increased bodily activity while dreaming, a faster heartbeat, and shallower breathing. </a:t>
            </a:r>
          </a:p>
          <a:p>
            <a:pPr marL="436950" marR="533400" indent="-285750" algn="just">
              <a:lnSpc>
                <a:spcPct val="150000"/>
              </a:lnSpc>
              <a:spcBef>
                <a:spcPts val="0"/>
              </a:spcBef>
              <a:spcAft>
                <a:spcPts val="0"/>
              </a:spcAft>
              <a:buFont typeface="Wingdings" panose="05000000000000000000" pitchFamily="2" charset="2"/>
              <a:buChar char="q"/>
            </a:pPr>
            <a:r>
              <a:rPr lang="en-US" sz="1800" dirty="0">
                <a:solidFill>
                  <a:srgbClr val="000000"/>
                </a:solidFill>
                <a:uFill>
                  <a:solidFill>
                    <a:srgbClr val="000000"/>
                  </a:solidFill>
                </a:uFill>
                <a:latin typeface="Times New Roman" panose="02020603050405020304" pitchFamily="18" charset="0"/>
              </a:rPr>
              <a:t>Non-REM sleep is a relaxed state of sleep characterized by low levels of autonomic physiological activity, delta wave brain activity, and dreaming. It always happens during a typical sleep cycle.</a:t>
            </a:r>
          </a:p>
          <a:p>
            <a:pPr marL="436950" marR="533400" indent="-285750" algn="just">
              <a:lnSpc>
                <a:spcPct val="150000"/>
              </a:lnSpc>
              <a:spcBef>
                <a:spcPts val="0"/>
              </a:spcBef>
              <a:spcAft>
                <a:spcPts val="0"/>
              </a:spcAft>
              <a:buFont typeface="Wingdings" panose="05000000000000000000" pitchFamily="2" charset="2"/>
              <a:buChar char="q"/>
            </a:pPr>
            <a:r>
              <a:rPr lang="en-US" sz="1800" dirty="0">
                <a:solidFill>
                  <a:srgbClr val="000000"/>
                </a:solidFill>
                <a:uFill>
                  <a:solidFill>
                    <a:srgbClr val="000000"/>
                  </a:solidFill>
                </a:uFill>
                <a:latin typeface="Times New Roman" panose="02020603050405020304" pitchFamily="18" charset="0"/>
              </a:rPr>
              <a:t>So, with the help of sleep monitoring device, we are going to measure different aspect of REM sleep</a:t>
            </a:r>
            <a:r>
              <a:rPr lang="en-US" dirty="0"/>
              <a:t>. </a:t>
            </a:r>
          </a:p>
        </p:txBody>
      </p:sp>
      <p:pic>
        <p:nvPicPr>
          <p:cNvPr id="6" name="Google Shape;170;p18">
            <a:extLst>
              <a:ext uri="{FF2B5EF4-FFF2-40B4-BE49-F238E27FC236}">
                <a16:creationId xmlns:a16="http://schemas.microsoft.com/office/drawing/2014/main" id="{5E1CD6D3-0439-47F8-8DE1-E47052092F56}"/>
              </a:ext>
            </a:extLst>
          </p:cNvPr>
          <p:cNvPicPr preferRelativeResize="0"/>
          <p:nvPr/>
        </p:nvPicPr>
        <p:blipFill rotWithShape="1">
          <a:blip r:embed="rId2">
            <a:alphaModFix/>
          </a:blip>
          <a:srcRect/>
          <a:stretch/>
        </p:blipFill>
        <p:spPr>
          <a:xfrm>
            <a:off x="8044070" y="-39757"/>
            <a:ext cx="4147930" cy="839674"/>
          </a:xfrm>
          <a:prstGeom prst="rect">
            <a:avLst/>
          </a:prstGeom>
          <a:noFill/>
          <a:ln>
            <a:noFill/>
          </a:ln>
        </p:spPr>
      </p:pic>
      <p:sp>
        <p:nvSpPr>
          <p:cNvPr id="4" name="Slide Number Placeholder 3">
            <a:extLst>
              <a:ext uri="{FF2B5EF4-FFF2-40B4-BE49-F238E27FC236}">
                <a16:creationId xmlns:a16="http://schemas.microsoft.com/office/drawing/2014/main" id="{6872B925-2E86-5793-BF06-0D7BF4191925}"/>
              </a:ext>
            </a:extLst>
          </p:cNvPr>
          <p:cNvSpPr>
            <a:spLocks noGrp="1"/>
          </p:cNvSpPr>
          <p:nvPr>
            <p:ph type="sldNum" sz="quarter" idx="12"/>
          </p:nvPr>
        </p:nvSpPr>
        <p:spPr/>
        <p:txBody>
          <a:bodyPr/>
          <a:lstStyle/>
          <a:p>
            <a:fld id="{3A98EE3D-8CD1-4C3F-BD1C-C98C9596463C}" type="slidenum">
              <a:rPr lang="en-US" smtClean="0"/>
              <a:t>8</a:t>
            </a:fld>
            <a:endParaRPr lang="en-US" dirty="0"/>
          </a:p>
        </p:txBody>
      </p:sp>
    </p:spTree>
    <p:extLst>
      <p:ext uri="{BB962C8B-B14F-4D97-AF65-F5344CB8AC3E}">
        <p14:creationId xmlns:p14="http://schemas.microsoft.com/office/powerpoint/2010/main" val="893684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ccelerometer Sensor">
            <a:extLst>
              <a:ext uri="{FF2B5EF4-FFF2-40B4-BE49-F238E27FC236}">
                <a16:creationId xmlns:a16="http://schemas.microsoft.com/office/drawing/2014/main" id="{31A36D00-B0F4-4D7C-8D7D-3EFF3EE60C60}"/>
              </a:ext>
            </a:extLst>
          </p:cNvPr>
          <p:cNvPicPr>
            <a:picLocks noChangeAspect="1"/>
          </p:cNvPicPr>
          <p:nvPr/>
        </p:nvPicPr>
        <p:blipFill rotWithShape="1">
          <a:blip r:embed="rId2">
            <a:extLst>
              <a:ext uri="{28A0092B-C50C-407E-A947-70E740481C1C}">
                <a14:useLocalDpi xmlns:a14="http://schemas.microsoft.com/office/drawing/2010/main" val="0"/>
              </a:ext>
            </a:extLst>
          </a:blip>
          <a:srcRect l="2612" t="18281" r="3348" b="17477"/>
          <a:stretch/>
        </p:blipFill>
        <p:spPr bwMode="auto">
          <a:xfrm>
            <a:off x="6852467" y="3624968"/>
            <a:ext cx="2312302" cy="1579364"/>
          </a:xfrm>
          <a:prstGeom prst="rect">
            <a:avLst/>
          </a:prstGeom>
          <a:noFill/>
          <a:ln>
            <a:noFill/>
          </a:ln>
          <a:extLst>
            <a:ext uri="{53640926-AAD7-44D8-BBD7-CCE9431645EC}">
              <a14:shadowObscured xmlns:a14="http://schemas.microsoft.com/office/drawing/2010/main"/>
            </a:ext>
          </a:extLst>
        </p:spPr>
      </p:pic>
      <p:sp>
        <p:nvSpPr>
          <p:cNvPr id="2" name="Title 1">
            <a:extLst>
              <a:ext uri="{FF2B5EF4-FFF2-40B4-BE49-F238E27FC236}">
                <a16:creationId xmlns:a16="http://schemas.microsoft.com/office/drawing/2014/main" id="{07D9EB44-0138-4FEB-9A4F-8B0A6F16E9D4}"/>
              </a:ext>
            </a:extLst>
          </p:cNvPr>
          <p:cNvSpPr>
            <a:spLocks noGrp="1"/>
          </p:cNvSpPr>
          <p:nvPr>
            <p:ph type="title"/>
          </p:nvPr>
        </p:nvSpPr>
        <p:spPr>
          <a:xfrm>
            <a:off x="581192" y="-46197"/>
            <a:ext cx="11029616" cy="1188720"/>
          </a:xfrm>
        </p:spPr>
        <p:txBody>
          <a:bodyPr/>
          <a:lstStyle/>
          <a:p>
            <a:r>
              <a:rPr lang="en-US" dirty="0"/>
              <a:t>hardware</a:t>
            </a:r>
          </a:p>
        </p:txBody>
      </p:sp>
      <p:sp>
        <p:nvSpPr>
          <p:cNvPr id="3" name="Content Placeholder 2">
            <a:extLst>
              <a:ext uri="{FF2B5EF4-FFF2-40B4-BE49-F238E27FC236}">
                <a16:creationId xmlns:a16="http://schemas.microsoft.com/office/drawing/2014/main" id="{5E18315B-BF2D-4022-9F70-60BD85D82824}"/>
              </a:ext>
            </a:extLst>
          </p:cNvPr>
          <p:cNvSpPr>
            <a:spLocks noGrp="1"/>
          </p:cNvSpPr>
          <p:nvPr>
            <p:ph idx="1"/>
          </p:nvPr>
        </p:nvSpPr>
        <p:spPr>
          <a:xfrm>
            <a:off x="476267" y="1886435"/>
            <a:ext cx="6376200" cy="3634486"/>
          </a:xfrm>
        </p:spPr>
        <p:txBody>
          <a:bodyPr>
            <a:noAutofit/>
          </a:bodyPr>
          <a:lstStyle/>
          <a:p>
            <a:pPr algn="just"/>
            <a:r>
              <a:rPr lang="en-US" sz="1600" b="1" dirty="0">
                <a:solidFill>
                  <a:schemeClr val="tx1"/>
                </a:solidFill>
                <a:effectLst/>
                <a:latin typeface="Times New Roman" panose="02020603050405020304" pitchFamily="18" charset="0"/>
                <a:ea typeface="Times New Roman" panose="02020603050405020304" pitchFamily="18" charset="0"/>
              </a:rPr>
              <a:t>Optical heart rate sensor</a:t>
            </a:r>
          </a:p>
          <a:p>
            <a:pPr marL="324000" lvl="1" indent="0" algn="just">
              <a:buNone/>
            </a:pPr>
            <a:r>
              <a:rPr lang="en-US" sz="1600" dirty="0">
                <a:solidFill>
                  <a:schemeClr val="tx1"/>
                </a:solidFill>
                <a:effectLst/>
                <a:latin typeface="Times New Roman" panose="02020603050405020304" pitchFamily="18" charset="0"/>
                <a:ea typeface="Times New Roman" panose="02020603050405020304" pitchFamily="18" charset="0"/>
              </a:rPr>
              <a:t>An optical heart rate sensor measures pulse waves, which are changes in the volume of a blood vessel that occur when the heart pumps blood.</a:t>
            </a:r>
          </a:p>
          <a:p>
            <a:pPr algn="just"/>
            <a:r>
              <a:rPr lang="en-US" sz="1600" b="1" dirty="0">
                <a:solidFill>
                  <a:schemeClr val="tx1"/>
                </a:solidFill>
                <a:effectLst/>
                <a:latin typeface="Times New Roman" panose="02020603050405020304" pitchFamily="18" charset="0"/>
                <a:ea typeface="Times New Roman" panose="02020603050405020304" pitchFamily="18" charset="0"/>
              </a:rPr>
              <a:t>Accelerometer sensor</a:t>
            </a:r>
          </a:p>
          <a:p>
            <a:pPr marL="324000" lvl="1" indent="0" algn="just">
              <a:buNone/>
            </a:pPr>
            <a:r>
              <a:rPr lang="en-US" sz="1600" dirty="0">
                <a:solidFill>
                  <a:schemeClr val="tx1"/>
                </a:solidFill>
                <a:effectLst/>
                <a:latin typeface="Times New Roman" panose="02020603050405020304" pitchFamily="18" charset="0"/>
                <a:ea typeface="Times New Roman" panose="02020603050405020304" pitchFamily="18" charset="0"/>
              </a:rPr>
              <a:t>An accelerometer sensor is a tool that measures the acceleration of any body or object in its instantaneous rest frame</a:t>
            </a:r>
          </a:p>
          <a:p>
            <a:pPr marL="306000" lvl="1" algn="just">
              <a:lnSpc>
                <a:spcPct val="110000"/>
              </a:lnSpc>
            </a:pPr>
            <a:r>
              <a:rPr lang="en-US" sz="1600" b="1" dirty="0">
                <a:solidFill>
                  <a:schemeClr val="tx1"/>
                </a:solidFill>
                <a:latin typeface="Times New Roman" panose="02020603050405020304" pitchFamily="18" charset="0"/>
              </a:rPr>
              <a:t>Gyroscope</a:t>
            </a:r>
          </a:p>
          <a:p>
            <a:pPr marL="324000" lvl="1" indent="0" algn="just">
              <a:lnSpc>
                <a:spcPct val="110000"/>
              </a:lnSpc>
              <a:buNone/>
            </a:pPr>
            <a:r>
              <a:rPr lang="en-US" sz="1600" dirty="0">
                <a:solidFill>
                  <a:schemeClr val="tx1"/>
                </a:solidFill>
                <a:latin typeface="Times New Roman" panose="02020603050405020304" pitchFamily="18" charset="0"/>
              </a:rPr>
              <a:t>The gyroscope can detect minute changes in orientation brought on by breathing and heart rate during sleep, as well as more obvious movements like turning over or changing postures. </a:t>
            </a:r>
          </a:p>
          <a:p>
            <a:pPr marL="306000" marR="361950" lvl="1" algn="just">
              <a:lnSpc>
                <a:spcPct val="110000"/>
              </a:lnSpc>
            </a:pPr>
            <a:r>
              <a:rPr lang="en-US" sz="1600" b="1" dirty="0">
                <a:solidFill>
                  <a:schemeClr val="tx1"/>
                </a:solidFill>
                <a:latin typeface="Times New Roman" panose="02020603050405020304" pitchFamily="18" charset="0"/>
              </a:rPr>
              <a:t>Ambient Light Sensor</a:t>
            </a:r>
          </a:p>
          <a:p>
            <a:pPr marL="324000" lvl="1" indent="0" algn="just">
              <a:buNone/>
            </a:pPr>
            <a:r>
              <a:rPr lang="en-US" sz="1600" dirty="0">
                <a:solidFill>
                  <a:schemeClr val="tx1"/>
                </a:solidFill>
                <a:effectLst/>
                <a:latin typeface="Times New Roman" panose="02020603050405020304" pitchFamily="18" charset="0"/>
                <a:ea typeface="Times New Roman" panose="02020603050405020304" pitchFamily="18" charset="0"/>
              </a:rPr>
              <a:t>Ambient light sensors is used in sleep monitoring by detecting changes in the lighting conditions in a room.</a:t>
            </a:r>
          </a:p>
        </p:txBody>
      </p:sp>
      <p:pic>
        <p:nvPicPr>
          <p:cNvPr id="7" name="Picture 6" descr="Pulse Sensor">
            <a:extLst>
              <a:ext uri="{FF2B5EF4-FFF2-40B4-BE49-F238E27FC236}">
                <a16:creationId xmlns:a16="http://schemas.microsoft.com/office/drawing/2014/main" id="{D4DFD2B8-5F71-4F3B-9786-89C47FDFE3E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238320" y="1263438"/>
            <a:ext cx="2447541" cy="1245995"/>
          </a:xfrm>
          <a:prstGeom prst="rect">
            <a:avLst/>
          </a:prstGeom>
          <a:noFill/>
          <a:ln>
            <a:noFill/>
          </a:ln>
        </p:spPr>
      </p:pic>
      <p:sp>
        <p:nvSpPr>
          <p:cNvPr id="9" name="TextBox 8">
            <a:extLst>
              <a:ext uri="{FF2B5EF4-FFF2-40B4-BE49-F238E27FC236}">
                <a16:creationId xmlns:a16="http://schemas.microsoft.com/office/drawing/2014/main" id="{1CBB45B6-4448-4A12-8065-6B1FB5B71B60}"/>
              </a:ext>
            </a:extLst>
          </p:cNvPr>
          <p:cNvSpPr txBox="1"/>
          <p:nvPr/>
        </p:nvSpPr>
        <p:spPr>
          <a:xfrm>
            <a:off x="6876842" y="2782117"/>
            <a:ext cx="1889049" cy="307777"/>
          </a:xfrm>
          <a:prstGeom prst="rect">
            <a:avLst/>
          </a:prstGeom>
          <a:noFill/>
        </p:spPr>
        <p:txBody>
          <a:bodyPr wrap="square" rtlCol="0">
            <a:spAutoFit/>
          </a:bodyPr>
          <a:lstStyle/>
          <a:p>
            <a:pPr algn="ctr"/>
            <a:r>
              <a:rPr lang="en-US" sz="1400" i="1" dirty="0">
                <a:ln>
                  <a:noFill/>
                </a:ln>
                <a:solidFill>
                  <a:srgbClr val="000000"/>
                </a:solidFill>
                <a:effectLst/>
                <a:latin typeface="Times New Roman" panose="02020603050405020304" pitchFamily="18" charset="0"/>
                <a:ea typeface="Arial Unicode MS"/>
                <a:cs typeface="Arial Unicode MS"/>
              </a:rPr>
              <a:t>Fig. </a:t>
            </a:r>
            <a:r>
              <a:rPr lang="en-US" sz="1400" i="1" dirty="0">
                <a:solidFill>
                  <a:srgbClr val="000000"/>
                </a:solidFill>
                <a:latin typeface="Times New Roman" panose="02020603050405020304" pitchFamily="18" charset="0"/>
                <a:ea typeface="Arial Unicode MS"/>
                <a:cs typeface="Arial Unicode MS"/>
              </a:rPr>
              <a:t>Gyroscope</a:t>
            </a:r>
            <a:endParaRPr lang="en-US" sz="1400" i="1" dirty="0">
              <a:ln>
                <a:noFill/>
              </a:ln>
              <a:solidFill>
                <a:srgbClr val="000000"/>
              </a:solidFill>
              <a:effectLst/>
              <a:latin typeface="Helvetica Neue"/>
              <a:ea typeface="Arial Unicode MS"/>
              <a:cs typeface="Arial Unicode MS"/>
            </a:endParaRPr>
          </a:p>
        </p:txBody>
      </p:sp>
      <p:sp>
        <p:nvSpPr>
          <p:cNvPr id="10" name="TextBox 9">
            <a:extLst>
              <a:ext uri="{FF2B5EF4-FFF2-40B4-BE49-F238E27FC236}">
                <a16:creationId xmlns:a16="http://schemas.microsoft.com/office/drawing/2014/main" id="{FB222D4D-ECCD-43CF-B8E5-429B2302C19D}"/>
              </a:ext>
            </a:extLst>
          </p:cNvPr>
          <p:cNvSpPr txBox="1"/>
          <p:nvPr/>
        </p:nvSpPr>
        <p:spPr>
          <a:xfrm>
            <a:off x="9517565" y="2782117"/>
            <a:ext cx="1889049" cy="523220"/>
          </a:xfrm>
          <a:prstGeom prst="rect">
            <a:avLst/>
          </a:prstGeom>
          <a:noFill/>
        </p:spPr>
        <p:txBody>
          <a:bodyPr wrap="square" rtlCol="0">
            <a:spAutoFit/>
          </a:bodyPr>
          <a:lstStyle/>
          <a:p>
            <a:pPr algn="ctr"/>
            <a:r>
              <a:rPr lang="en-US" sz="1400" i="1" dirty="0">
                <a:solidFill>
                  <a:srgbClr val="000000"/>
                </a:solidFill>
                <a:effectLst/>
                <a:latin typeface="Times New Roman" panose="02020603050405020304" pitchFamily="18" charset="0"/>
                <a:ea typeface="Times New Roman" panose="02020603050405020304" pitchFamily="18" charset="0"/>
              </a:rPr>
              <a:t>Fig. Optical heart rate sensor</a:t>
            </a:r>
            <a:endParaRPr lang="en-US" sz="1400" i="1" dirty="0">
              <a:effectLst/>
              <a:latin typeface="Times New Roman" panose="02020603050405020304"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B4925D3C-4A07-4BCB-82D8-4E055A1F9C87}"/>
              </a:ext>
            </a:extLst>
          </p:cNvPr>
          <p:cNvSpPr txBox="1"/>
          <p:nvPr/>
        </p:nvSpPr>
        <p:spPr>
          <a:xfrm>
            <a:off x="10059979" y="5386917"/>
            <a:ext cx="1346635" cy="523220"/>
          </a:xfrm>
          <a:prstGeom prst="rect">
            <a:avLst/>
          </a:prstGeom>
          <a:noFill/>
        </p:spPr>
        <p:txBody>
          <a:bodyPr wrap="square" rtlCol="0">
            <a:spAutoFit/>
          </a:bodyPr>
          <a:lstStyle/>
          <a:p>
            <a:pPr algn="ctr"/>
            <a:r>
              <a:rPr lang="en-US" sz="1400" i="1" dirty="0">
                <a:solidFill>
                  <a:srgbClr val="000000"/>
                </a:solidFill>
                <a:effectLst/>
                <a:latin typeface="Times New Roman" panose="02020603050405020304" pitchFamily="18" charset="0"/>
                <a:ea typeface="Times New Roman" panose="02020603050405020304" pitchFamily="18" charset="0"/>
              </a:rPr>
              <a:t>Fig. Ambient Light Sensor</a:t>
            </a:r>
            <a:endParaRPr lang="en-US" sz="1400" i="1" dirty="0">
              <a:effectLst/>
              <a:latin typeface="Times New Roman" panose="02020603050405020304" pitchFamily="18" charset="0"/>
              <a:ea typeface="Times New Roman" panose="02020603050405020304" pitchFamily="18" charset="0"/>
            </a:endParaRPr>
          </a:p>
        </p:txBody>
      </p:sp>
      <p:sp>
        <p:nvSpPr>
          <p:cNvPr id="14" name="TextBox 13">
            <a:extLst>
              <a:ext uri="{FF2B5EF4-FFF2-40B4-BE49-F238E27FC236}">
                <a16:creationId xmlns:a16="http://schemas.microsoft.com/office/drawing/2014/main" id="{F552C778-FB54-4497-89B7-5E03AD8A7397}"/>
              </a:ext>
            </a:extLst>
          </p:cNvPr>
          <p:cNvSpPr txBox="1"/>
          <p:nvPr/>
        </p:nvSpPr>
        <p:spPr>
          <a:xfrm>
            <a:off x="7170183" y="5414802"/>
            <a:ext cx="1676871" cy="523220"/>
          </a:xfrm>
          <a:prstGeom prst="rect">
            <a:avLst/>
          </a:prstGeom>
          <a:noFill/>
        </p:spPr>
        <p:txBody>
          <a:bodyPr wrap="square" rtlCol="0">
            <a:spAutoFit/>
          </a:bodyPr>
          <a:lstStyle/>
          <a:p>
            <a:pPr algn="ctr"/>
            <a:r>
              <a:rPr lang="en-US" sz="1400" i="1" dirty="0">
                <a:ln>
                  <a:noFill/>
                </a:ln>
                <a:solidFill>
                  <a:srgbClr val="000000"/>
                </a:solidFill>
                <a:effectLst/>
                <a:latin typeface="Times New Roman" panose="02020603050405020304" pitchFamily="18" charset="0"/>
                <a:ea typeface="Arial Unicode MS"/>
                <a:cs typeface="Arial Unicode MS"/>
              </a:rPr>
              <a:t>Fig. </a:t>
            </a:r>
            <a:r>
              <a:rPr lang="en-US" sz="1400" i="1" dirty="0">
                <a:solidFill>
                  <a:schemeClr val="tx1"/>
                </a:solidFill>
                <a:effectLst/>
                <a:latin typeface="Times New Roman" panose="02020603050405020304" pitchFamily="18" charset="0"/>
                <a:ea typeface="Times New Roman" panose="02020603050405020304" pitchFamily="18" charset="0"/>
              </a:rPr>
              <a:t>Accelerometer sensor</a:t>
            </a:r>
          </a:p>
        </p:txBody>
      </p:sp>
      <p:pic>
        <p:nvPicPr>
          <p:cNvPr id="16" name="Google Shape;170;p18">
            <a:extLst>
              <a:ext uri="{FF2B5EF4-FFF2-40B4-BE49-F238E27FC236}">
                <a16:creationId xmlns:a16="http://schemas.microsoft.com/office/drawing/2014/main" id="{17200832-E557-4626-951A-B571E5F2A8CE}"/>
              </a:ext>
            </a:extLst>
          </p:cNvPr>
          <p:cNvPicPr preferRelativeResize="0"/>
          <p:nvPr/>
        </p:nvPicPr>
        <p:blipFill rotWithShape="1">
          <a:blip r:embed="rId4">
            <a:alphaModFix/>
          </a:blip>
          <a:srcRect/>
          <a:stretch/>
        </p:blipFill>
        <p:spPr>
          <a:xfrm>
            <a:off x="8044070" y="-39757"/>
            <a:ext cx="4147930" cy="839674"/>
          </a:xfrm>
          <a:prstGeom prst="rect">
            <a:avLst/>
          </a:prstGeom>
          <a:noFill/>
          <a:ln>
            <a:noFill/>
          </a:ln>
        </p:spPr>
      </p:pic>
      <p:pic>
        <p:nvPicPr>
          <p:cNvPr id="17" name="Picture 16" descr="Pulse Sensor">
            <a:extLst>
              <a:ext uri="{FF2B5EF4-FFF2-40B4-BE49-F238E27FC236}">
                <a16:creationId xmlns:a16="http://schemas.microsoft.com/office/drawing/2014/main" id="{5B222919-6282-4CC6-B577-E046905A5F3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268192" y="1263437"/>
            <a:ext cx="2447541" cy="1245995"/>
          </a:xfrm>
          <a:prstGeom prst="rect">
            <a:avLst/>
          </a:prstGeom>
          <a:noFill/>
          <a:ln>
            <a:noFill/>
          </a:ln>
        </p:spPr>
      </p:pic>
      <p:pic>
        <p:nvPicPr>
          <p:cNvPr id="6" name="image2.png">
            <a:extLst>
              <a:ext uri="{FF2B5EF4-FFF2-40B4-BE49-F238E27FC236}">
                <a16:creationId xmlns:a16="http://schemas.microsoft.com/office/drawing/2014/main" id="{CA501B07-A8BE-F345-26AF-26A16AFC4A3C}"/>
              </a:ext>
            </a:extLst>
          </p:cNvPr>
          <p:cNvPicPr/>
          <p:nvPr/>
        </p:nvPicPr>
        <p:blipFill>
          <a:blip r:embed="rId5"/>
          <a:srcRect/>
          <a:stretch>
            <a:fillRect/>
          </a:stretch>
        </p:blipFill>
        <p:spPr>
          <a:xfrm>
            <a:off x="6876842" y="1263437"/>
            <a:ext cx="1889049" cy="1413445"/>
          </a:xfrm>
          <a:prstGeom prst="rect">
            <a:avLst/>
          </a:prstGeom>
          <a:ln/>
        </p:spPr>
      </p:pic>
      <p:pic>
        <p:nvPicPr>
          <p:cNvPr id="8" name="image9.png">
            <a:extLst>
              <a:ext uri="{FF2B5EF4-FFF2-40B4-BE49-F238E27FC236}">
                <a16:creationId xmlns:a16="http://schemas.microsoft.com/office/drawing/2014/main" id="{5F8951E3-8FA5-D132-2269-22114B570D41}"/>
              </a:ext>
            </a:extLst>
          </p:cNvPr>
          <p:cNvPicPr/>
          <p:nvPr/>
        </p:nvPicPr>
        <p:blipFill>
          <a:blip r:embed="rId6"/>
          <a:srcRect/>
          <a:stretch>
            <a:fillRect/>
          </a:stretch>
        </p:blipFill>
        <p:spPr>
          <a:xfrm>
            <a:off x="9278802" y="3496259"/>
            <a:ext cx="2243689" cy="1836781"/>
          </a:xfrm>
          <a:prstGeom prst="rect">
            <a:avLst/>
          </a:prstGeom>
          <a:ln/>
        </p:spPr>
      </p:pic>
      <p:sp>
        <p:nvSpPr>
          <p:cNvPr id="5" name="Slide Number Placeholder 4">
            <a:extLst>
              <a:ext uri="{FF2B5EF4-FFF2-40B4-BE49-F238E27FC236}">
                <a16:creationId xmlns:a16="http://schemas.microsoft.com/office/drawing/2014/main" id="{D6A5DEE6-D9B9-DCB1-4226-06CB902DE353}"/>
              </a:ext>
            </a:extLst>
          </p:cNvPr>
          <p:cNvSpPr>
            <a:spLocks noGrp="1"/>
          </p:cNvSpPr>
          <p:nvPr>
            <p:ph type="sldNum" sz="quarter" idx="12"/>
          </p:nvPr>
        </p:nvSpPr>
        <p:spPr/>
        <p:txBody>
          <a:bodyPr/>
          <a:lstStyle/>
          <a:p>
            <a:fld id="{3A98EE3D-8CD1-4C3F-BD1C-C98C9596463C}" type="slidenum">
              <a:rPr lang="en-US" smtClean="0"/>
              <a:t>9</a:t>
            </a:fld>
            <a:endParaRPr lang="en-US" dirty="0"/>
          </a:p>
        </p:txBody>
      </p:sp>
    </p:spTree>
    <p:extLst>
      <p:ext uri="{BB962C8B-B14F-4D97-AF65-F5344CB8AC3E}">
        <p14:creationId xmlns:p14="http://schemas.microsoft.com/office/powerpoint/2010/main" val="3477258681"/>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65255AC-12AC-4323-AA35-9BAC798B6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B3242A4-1E6A-4E02-809C-4A24066EC01D}">
  <ds:schemaRefs>
    <ds:schemaRef ds:uri="http://schemas.microsoft.com/sharepoint/v3/contenttype/forms"/>
  </ds:schemaRefs>
</ds:datastoreItem>
</file>

<file path=customXml/itemProps3.xml><?xml version="1.0" encoding="utf-8"?>
<ds:datastoreItem xmlns:ds="http://schemas.openxmlformats.org/officeDocument/2006/customXml" ds:itemID="{FBD2D995-20F0-4C14-BF62-1248AB4B484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{3BD939FC-44E3-400C-A475-14B4093E2EC3}tf67061901_win32</Template>
  <TotalTime>2167</TotalTime>
  <Words>4303</Words>
  <Application>Microsoft Office PowerPoint</Application>
  <PresentationFormat>Widescreen</PresentationFormat>
  <Paragraphs>332</Paragraphs>
  <Slides>38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38</vt:i4>
      </vt:variant>
    </vt:vector>
  </HeadingPairs>
  <TitlesOfParts>
    <vt:vector size="50" baseType="lpstr">
      <vt:lpstr>Arial</vt:lpstr>
      <vt:lpstr>Calibri</vt:lpstr>
      <vt:lpstr>Cambria</vt:lpstr>
      <vt:lpstr>Century Gothic</vt:lpstr>
      <vt:lpstr>Franklin Gothic Book</vt:lpstr>
      <vt:lpstr>Franklin Gothic Demi</vt:lpstr>
      <vt:lpstr>Gill Sans MT</vt:lpstr>
      <vt:lpstr>Helvetica Neue</vt:lpstr>
      <vt:lpstr>Times New Roman</vt:lpstr>
      <vt:lpstr>Wingdings</vt:lpstr>
      <vt:lpstr>Wingdings 2</vt:lpstr>
      <vt:lpstr>DividendVTI</vt:lpstr>
      <vt:lpstr>PowerPoint Presentation</vt:lpstr>
      <vt:lpstr>indices</vt:lpstr>
      <vt:lpstr>Keywords</vt:lpstr>
      <vt:lpstr>Abstract</vt:lpstr>
      <vt:lpstr>Problem definition </vt:lpstr>
      <vt:lpstr>Introduction</vt:lpstr>
      <vt:lpstr>objectives</vt:lpstr>
      <vt:lpstr>Methodology</vt:lpstr>
      <vt:lpstr>hardware</vt:lpstr>
      <vt:lpstr>PowerPoint Presentation</vt:lpstr>
      <vt:lpstr>Mobile application</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Related work</vt:lpstr>
      <vt:lpstr>Existing system</vt:lpstr>
      <vt:lpstr>Problems in existing system</vt:lpstr>
      <vt:lpstr>Market survey</vt:lpstr>
      <vt:lpstr>responses</vt:lpstr>
      <vt:lpstr>PowerPoint Presentation</vt:lpstr>
      <vt:lpstr>Proposed system</vt:lpstr>
      <vt:lpstr>System architecture</vt:lpstr>
      <vt:lpstr>Use case diagram</vt:lpstr>
      <vt:lpstr>Class Diagram</vt:lpstr>
      <vt:lpstr>Activity diagram</vt:lpstr>
      <vt:lpstr>Sequence Diagram</vt:lpstr>
      <vt:lpstr>Implementation</vt:lpstr>
      <vt:lpstr>conclusion</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sachin singh</dc:creator>
  <cp:lastModifiedBy>. ..</cp:lastModifiedBy>
  <cp:revision>122</cp:revision>
  <dcterms:created xsi:type="dcterms:W3CDTF">2022-06-22T10:52:58Z</dcterms:created>
  <dcterms:modified xsi:type="dcterms:W3CDTF">2023-11-20T18:53:26Z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2023-11-20T18:41:32Z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bc400461-5f46-4917-a857-b2f3c4a4bbcc</vt:lpwstr>
  </property>
  <property fmtid="{D5CDD505-2E9C-101B-9397-08002B2CF9AE}" pid="8" name="MSIP_Label_defa4170-0d19-0005-0004-bc88714345d2_ActionId">
    <vt:lpwstr>e4f95929-0689-4aff-ae4d-c881116892c0</vt:lpwstr>
  </property>
  <property fmtid="{D5CDD505-2E9C-101B-9397-08002B2CF9AE}" pid="9" name="MSIP_Label_defa4170-0d19-0005-0004-bc88714345d2_ContentBits">
    <vt:lpwstr>0</vt:lpwstr>
  </property>
</Properties>
</file>