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79.xml" ContentType="application/vnd.openxmlformats-officedocument.presentationml.slide+xml"/>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88" r:id="rId7"/>
    <p:sldId id="260" r:id="rId8"/>
    <p:sldId id="261" r:id="rId9"/>
    <p:sldId id="262" r:id="rId10"/>
    <p:sldId id="263" r:id="rId11"/>
    <p:sldId id="264" r:id="rId12"/>
    <p:sldId id="265" r:id="rId13"/>
    <p:sldId id="266" r:id="rId14"/>
    <p:sldId id="267" r:id="rId15"/>
    <p:sldId id="268" r:id="rId16"/>
    <p:sldId id="269" r:id="rId17"/>
    <p:sldId id="315" r:id="rId18"/>
    <p:sldId id="316" r:id="rId19"/>
    <p:sldId id="270" r:id="rId20"/>
    <p:sldId id="317" r:id="rId21"/>
    <p:sldId id="318" r:id="rId22"/>
    <p:sldId id="271" r:id="rId23"/>
    <p:sldId id="272" r:id="rId24"/>
    <p:sldId id="273" r:id="rId25"/>
    <p:sldId id="357" r:id="rId26"/>
    <p:sldId id="274" r:id="rId27"/>
    <p:sldId id="275" r:id="rId28"/>
    <p:sldId id="276" r:id="rId29"/>
    <p:sldId id="277" r:id="rId30"/>
    <p:sldId id="319" r:id="rId31"/>
    <p:sldId id="358" r:id="rId32"/>
    <p:sldId id="278" r:id="rId33"/>
    <p:sldId id="289" r:id="rId34"/>
    <p:sldId id="290" r:id="rId35"/>
    <p:sldId id="291" r:id="rId36"/>
    <p:sldId id="292" r:id="rId37"/>
    <p:sldId id="279" r:id="rId38"/>
    <p:sldId id="280" r:id="rId39"/>
    <p:sldId id="281" r:id="rId40"/>
    <p:sldId id="282" r:id="rId41"/>
    <p:sldId id="283" r:id="rId42"/>
    <p:sldId id="284" r:id="rId43"/>
    <p:sldId id="285" r:id="rId44"/>
    <p:sldId id="293" r:id="rId45"/>
    <p:sldId id="294" r:id="rId46"/>
    <p:sldId id="346" r:id="rId47"/>
    <p:sldId id="341" r:id="rId48"/>
    <p:sldId id="295" r:id="rId49"/>
    <p:sldId id="296" r:id="rId50"/>
    <p:sldId id="286" r:id="rId51"/>
    <p:sldId id="307" r:id="rId52"/>
    <p:sldId id="297" r:id="rId53"/>
    <p:sldId id="298" r:id="rId54"/>
    <p:sldId id="299" r:id="rId55"/>
    <p:sldId id="359" r:id="rId56"/>
    <p:sldId id="342" r:id="rId57"/>
    <p:sldId id="300" r:id="rId58"/>
    <p:sldId id="320" r:id="rId59"/>
    <p:sldId id="321" r:id="rId60"/>
    <p:sldId id="322" r:id="rId61"/>
    <p:sldId id="336" r:id="rId62"/>
    <p:sldId id="323" r:id="rId63"/>
    <p:sldId id="324" r:id="rId64"/>
    <p:sldId id="340" r:id="rId65"/>
    <p:sldId id="344" r:id="rId66"/>
    <p:sldId id="337" r:id="rId67"/>
    <p:sldId id="345" r:id="rId68"/>
    <p:sldId id="338" r:id="rId69"/>
    <p:sldId id="339" r:id="rId70"/>
    <p:sldId id="306" r:id="rId71"/>
    <p:sldId id="313" r:id="rId72"/>
    <p:sldId id="333" r:id="rId73"/>
    <p:sldId id="334" r:id="rId74"/>
    <p:sldId id="311" r:id="rId75"/>
    <p:sldId id="331" r:id="rId76"/>
    <p:sldId id="332" r:id="rId77"/>
    <p:sldId id="314" r:id="rId78"/>
    <p:sldId id="328" r:id="rId79"/>
    <p:sldId id="330" r:id="rId80"/>
    <p:sldId id="329" r:id="rId81"/>
    <p:sldId id="308" r:id="rId82"/>
    <p:sldId id="309" r:id="rId83"/>
    <p:sldId id="310" r:id="rId84"/>
    <p:sldId id="347" r:id="rId85"/>
    <p:sldId id="348" r:id="rId86"/>
    <p:sldId id="349" r:id="rId87"/>
    <p:sldId id="350" r:id="rId88"/>
    <p:sldId id="351" r:id="rId89"/>
    <p:sldId id="352" r:id="rId90"/>
    <p:sldId id="353" r:id="rId91"/>
    <p:sldId id="354" r:id="rId92"/>
    <p:sldId id="355" r:id="rId93"/>
    <p:sldId id="356" r:id="rId9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C0869507-494A-4F26-BBAF-D646946D7A2B}" type="slidenum">
              <a:rPr lang="en-US"/>
              <a:pPr>
                <a:defRPr/>
              </a:pPr>
              <a:t>‹#›</a:t>
            </a:fld>
            <a:endParaRPr lang="en-US"/>
          </a:p>
        </p:txBody>
      </p:sp>
      <p:sp>
        <p:nvSpPr>
          <p:cNvPr id="7"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17.xml"/><Relationship Id="rId1" Type="http://schemas.openxmlformats.org/officeDocument/2006/relationships/vmlDrawing" Target="../drawings/vmlDrawing1.vml"/><Relationship Id="rId5" Type="http://schemas.openxmlformats.org/officeDocument/2006/relationships/oleObject" Target="../embeddings/Microsoft_Office_Word_97_-_2003_Document3.doc"/><Relationship Id="rId4" Type="http://schemas.openxmlformats.org/officeDocument/2006/relationships/oleObject" Target="../embeddings/Microsoft_Office_Word_97_-_2003_Document2.doc"/></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solidFill>
                  <a:srgbClr val="FFFF00"/>
                </a:solidFill>
              </a:rPr>
              <a:t>Supply Chain Management</a:t>
            </a:r>
            <a:br>
              <a:rPr lang="en-US" dirty="0" smtClean="0">
                <a:solidFill>
                  <a:srgbClr val="FFFF00"/>
                </a:solidFill>
              </a:rPr>
            </a:br>
            <a:r>
              <a:rPr lang="en-US" dirty="0" smtClean="0">
                <a:solidFill>
                  <a:srgbClr val="FFFF00"/>
                </a:solidFill>
              </a:rPr>
              <a:t>Unit 2 – Logistics strategy</a:t>
            </a:r>
            <a:endParaRPr lang="en-US" dirty="0">
              <a:solidFill>
                <a:srgbClr val="FFFF00"/>
              </a:solidFill>
            </a:endParaRPr>
          </a:p>
        </p:txBody>
      </p:sp>
      <p:sp>
        <p:nvSpPr>
          <p:cNvPr id="3" name="Subtitle 2"/>
          <p:cNvSpPr>
            <a:spLocks noGrp="1"/>
          </p:cNvSpPr>
          <p:nvPr>
            <p:ph type="subTitle" idx="1"/>
          </p:nvPr>
        </p:nvSpPr>
        <p:spPr/>
        <p:txBody>
          <a:bodyPr>
            <a:normAutofit fontScale="85000" lnSpcReduction="20000"/>
          </a:bodyPr>
          <a:lstStyle/>
          <a:p>
            <a:r>
              <a:rPr lang="en-US" dirty="0" err="1" smtClean="0">
                <a:solidFill>
                  <a:schemeClr val="bg1"/>
                </a:solidFill>
              </a:rPr>
              <a:t>Venkadeshwaran</a:t>
            </a:r>
            <a:r>
              <a:rPr lang="en-US" dirty="0" smtClean="0">
                <a:solidFill>
                  <a:schemeClr val="bg1"/>
                </a:solidFill>
              </a:rPr>
              <a:t> K</a:t>
            </a:r>
          </a:p>
          <a:p>
            <a:r>
              <a:rPr lang="en-US" dirty="0" smtClean="0">
                <a:solidFill>
                  <a:schemeClr val="bg1"/>
                </a:solidFill>
              </a:rPr>
              <a:t>Associate Professor</a:t>
            </a:r>
          </a:p>
          <a:p>
            <a:r>
              <a:rPr lang="en-US" dirty="0" smtClean="0">
                <a:solidFill>
                  <a:schemeClr val="bg1"/>
                </a:solidFill>
              </a:rPr>
              <a:t>School of Mechanical Engineering</a:t>
            </a:r>
          </a:p>
          <a:p>
            <a:r>
              <a:rPr lang="en-US" dirty="0" smtClean="0">
                <a:solidFill>
                  <a:schemeClr val="bg1"/>
                </a:solidFill>
              </a:rPr>
              <a:t>FET, JAIN (Deemed to be University)</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rmAutofit fontScale="90000"/>
          </a:bodyPr>
          <a:lstStyle/>
          <a:p>
            <a:r>
              <a:rPr lang="en-US" b="1" spc="-5" dirty="0" smtClean="0">
                <a:solidFill>
                  <a:srgbClr val="352062"/>
                </a:solidFill>
                <a:latin typeface="Times New Roman"/>
                <a:cs typeface="Times New Roman"/>
              </a:rPr>
              <a:t>Focus of Logistics</a:t>
            </a:r>
            <a:r>
              <a:rPr lang="en-US" b="1" spc="-15" dirty="0" smtClean="0">
                <a:solidFill>
                  <a:srgbClr val="352062"/>
                </a:solidFill>
                <a:latin typeface="Times New Roman"/>
                <a:cs typeface="Times New Roman"/>
              </a:rPr>
              <a:t> </a:t>
            </a:r>
            <a:r>
              <a:rPr lang="en-US" b="1" spc="-5" dirty="0" smtClean="0">
                <a:solidFill>
                  <a:srgbClr val="352062"/>
                </a:solidFill>
                <a:latin typeface="Times New Roman"/>
                <a:cs typeface="Times New Roman"/>
              </a:rPr>
              <a:t>Strategy</a:t>
            </a:r>
            <a:endParaRPr lang="en-US" dirty="0"/>
          </a:p>
        </p:txBody>
      </p:sp>
      <p:sp>
        <p:nvSpPr>
          <p:cNvPr id="3" name="Content Placeholder 2"/>
          <p:cNvSpPr>
            <a:spLocks noGrp="1"/>
          </p:cNvSpPr>
          <p:nvPr>
            <p:ph idx="1"/>
          </p:nvPr>
        </p:nvSpPr>
        <p:spPr>
          <a:xfrm>
            <a:off x="609600" y="609600"/>
            <a:ext cx="8229600" cy="5516563"/>
          </a:xfrm>
        </p:spPr>
        <p:txBody>
          <a:bodyPr>
            <a:noAutofit/>
          </a:bodyPr>
          <a:lstStyle/>
          <a:p>
            <a:pPr marL="643254" marR="288925" lvl="1" indent="-231140">
              <a:lnSpc>
                <a:spcPts val="1870"/>
              </a:lnSpc>
              <a:spcBef>
                <a:spcPts val="335"/>
              </a:spcBef>
              <a:buClr>
                <a:srgbClr val="659A9A"/>
              </a:buClr>
              <a:buSzPct val="70588"/>
              <a:buFont typeface="Wingdings"/>
              <a:buChar char=""/>
              <a:tabLst>
                <a:tab pos="243840" algn="l"/>
              </a:tabLst>
            </a:pPr>
            <a:r>
              <a:rPr lang="en-US" sz="2400" b="1" spc="10" dirty="0" smtClean="0">
                <a:solidFill>
                  <a:schemeClr val="bg1"/>
                </a:solidFill>
                <a:latin typeface="Times New Roman"/>
                <a:cs typeface="Times New Roman"/>
              </a:rPr>
              <a:t>Quality: </a:t>
            </a:r>
            <a:r>
              <a:rPr lang="en-US" sz="2400" spc="10" dirty="0" smtClean="0">
                <a:solidFill>
                  <a:schemeClr val="bg1"/>
                </a:solidFill>
                <a:latin typeface="Times New Roman"/>
                <a:cs typeface="Times New Roman"/>
              </a:rPr>
              <a:t>a common </a:t>
            </a:r>
            <a:r>
              <a:rPr lang="en-US" sz="2400" spc="5" dirty="0" smtClean="0">
                <a:solidFill>
                  <a:schemeClr val="bg1"/>
                </a:solidFill>
                <a:latin typeface="Times New Roman"/>
                <a:cs typeface="Times New Roman"/>
              </a:rPr>
              <a:t>logistics strategy guarantees high  quality service to satisfy</a:t>
            </a:r>
            <a:r>
              <a:rPr lang="en-US" sz="2400" spc="-15" dirty="0" smtClean="0">
                <a:solidFill>
                  <a:schemeClr val="bg1"/>
                </a:solidFill>
                <a:latin typeface="Times New Roman"/>
                <a:cs typeface="Times New Roman"/>
              </a:rPr>
              <a:t> </a:t>
            </a:r>
            <a:r>
              <a:rPr lang="en-US" sz="2400" spc="5" dirty="0" smtClean="0">
                <a:solidFill>
                  <a:schemeClr val="bg1"/>
                </a:solidFill>
                <a:latin typeface="Times New Roman"/>
                <a:cs typeface="Times New Roman"/>
              </a:rPr>
              <a:t>customers.</a:t>
            </a:r>
          </a:p>
          <a:p>
            <a:pPr marL="643254" marR="288925" lvl="1" indent="-231140">
              <a:lnSpc>
                <a:spcPts val="1870"/>
              </a:lnSpc>
              <a:spcBef>
                <a:spcPts val="335"/>
              </a:spcBef>
              <a:buClr>
                <a:srgbClr val="659A9A"/>
              </a:buClr>
              <a:buSzPct val="70588"/>
              <a:buFont typeface="Wingdings"/>
              <a:buChar char=""/>
              <a:tabLst>
                <a:tab pos="243840" algn="l"/>
              </a:tabLst>
            </a:pPr>
            <a:endParaRPr lang="en-US" sz="2400" dirty="0" smtClean="0">
              <a:solidFill>
                <a:schemeClr val="bg1"/>
              </a:solidFill>
              <a:latin typeface="Times New Roman"/>
              <a:cs typeface="Times New Roman"/>
            </a:endParaRPr>
          </a:p>
          <a:p>
            <a:pPr marL="643254" marR="154940" lvl="1" indent="-231140">
              <a:lnSpc>
                <a:spcPts val="1870"/>
              </a:lnSpc>
              <a:spcBef>
                <a:spcPts val="405"/>
              </a:spcBef>
              <a:buClr>
                <a:srgbClr val="659A9A"/>
              </a:buClr>
              <a:buSzPct val="70588"/>
              <a:buFont typeface="Wingdings"/>
              <a:buChar char=""/>
              <a:tabLst>
                <a:tab pos="243840" algn="l"/>
              </a:tabLst>
            </a:pPr>
            <a:r>
              <a:rPr lang="en-US" sz="2400" b="1" spc="15" dirty="0" smtClean="0">
                <a:solidFill>
                  <a:schemeClr val="bg1"/>
                </a:solidFill>
                <a:latin typeface="Times New Roman"/>
                <a:cs typeface="Times New Roman"/>
              </a:rPr>
              <a:t>Product </a:t>
            </a:r>
            <a:r>
              <a:rPr lang="en-US" sz="2400" b="1" spc="5" dirty="0" smtClean="0">
                <a:solidFill>
                  <a:schemeClr val="bg1"/>
                </a:solidFill>
                <a:latin typeface="Times New Roman"/>
                <a:cs typeface="Times New Roman"/>
              </a:rPr>
              <a:t>flexibility: </a:t>
            </a:r>
            <a:r>
              <a:rPr lang="en-US" sz="2400" spc="15" dirty="0" smtClean="0">
                <a:solidFill>
                  <a:schemeClr val="bg1"/>
                </a:solidFill>
                <a:latin typeface="Times New Roman"/>
                <a:cs typeface="Times New Roman"/>
              </a:rPr>
              <a:t>one </a:t>
            </a:r>
            <a:r>
              <a:rPr lang="en-US" sz="2400" spc="10" dirty="0" smtClean="0">
                <a:solidFill>
                  <a:schemeClr val="bg1"/>
                </a:solidFill>
                <a:latin typeface="Times New Roman"/>
                <a:cs typeface="Times New Roman"/>
              </a:rPr>
              <a:t>logistics strategy is based </a:t>
            </a:r>
            <a:r>
              <a:rPr lang="en-US" sz="2400" spc="15" dirty="0" smtClean="0">
                <a:solidFill>
                  <a:schemeClr val="bg1"/>
                </a:solidFill>
                <a:latin typeface="Times New Roman"/>
                <a:cs typeface="Times New Roman"/>
              </a:rPr>
              <a:t>on</a:t>
            </a:r>
            <a:r>
              <a:rPr lang="en-US" sz="2400" spc="-100" dirty="0" smtClean="0">
                <a:solidFill>
                  <a:schemeClr val="bg1"/>
                </a:solidFill>
                <a:latin typeface="Times New Roman"/>
                <a:cs typeface="Times New Roman"/>
              </a:rPr>
              <a:t> </a:t>
            </a:r>
            <a:r>
              <a:rPr lang="en-US" sz="2400" spc="10" dirty="0" smtClean="0">
                <a:solidFill>
                  <a:schemeClr val="bg1"/>
                </a:solidFill>
                <a:latin typeface="Times New Roman"/>
                <a:cs typeface="Times New Roman"/>
              </a:rPr>
              <a:t>a  </a:t>
            </a:r>
            <a:r>
              <a:rPr lang="en-US" sz="2400" spc="5" dirty="0" smtClean="0">
                <a:solidFill>
                  <a:schemeClr val="bg1"/>
                </a:solidFill>
                <a:latin typeface="Times New Roman"/>
                <a:cs typeface="Times New Roman"/>
              </a:rPr>
              <a:t>specialized </a:t>
            </a:r>
            <a:r>
              <a:rPr lang="en-US" sz="2400" spc="10" dirty="0" smtClean="0">
                <a:solidFill>
                  <a:schemeClr val="bg1"/>
                </a:solidFill>
                <a:latin typeface="Times New Roman"/>
                <a:cs typeface="Times New Roman"/>
              </a:rPr>
              <a:t>or </a:t>
            </a:r>
            <a:r>
              <a:rPr lang="en-US" sz="2400" spc="5" dirty="0" smtClean="0">
                <a:solidFill>
                  <a:schemeClr val="bg1"/>
                </a:solidFill>
                <a:latin typeface="Times New Roman"/>
                <a:cs typeface="Times New Roman"/>
              </a:rPr>
              <a:t>customized service to individual  specifications.</a:t>
            </a:r>
          </a:p>
          <a:p>
            <a:pPr marL="643254" marR="154940" lvl="1" indent="-231140">
              <a:lnSpc>
                <a:spcPts val="1870"/>
              </a:lnSpc>
              <a:spcBef>
                <a:spcPts val="405"/>
              </a:spcBef>
              <a:buClr>
                <a:srgbClr val="659A9A"/>
              </a:buClr>
              <a:buSzPct val="70588"/>
              <a:buFont typeface="Wingdings"/>
              <a:buChar char=""/>
              <a:tabLst>
                <a:tab pos="243840" algn="l"/>
              </a:tabLst>
            </a:pPr>
            <a:endParaRPr lang="en-US" sz="2400" dirty="0" smtClean="0">
              <a:solidFill>
                <a:schemeClr val="bg1"/>
              </a:solidFill>
              <a:latin typeface="Times New Roman"/>
              <a:cs typeface="Times New Roman"/>
            </a:endParaRPr>
          </a:p>
          <a:p>
            <a:pPr marL="643254" marR="75565" lvl="1" indent="-231140">
              <a:lnSpc>
                <a:spcPts val="1870"/>
              </a:lnSpc>
              <a:spcBef>
                <a:spcPts val="405"/>
              </a:spcBef>
              <a:buClr>
                <a:srgbClr val="659A9A"/>
              </a:buClr>
              <a:buSzPct val="70588"/>
              <a:buFont typeface="Wingdings"/>
              <a:buChar char=""/>
              <a:tabLst>
                <a:tab pos="243840" algn="l"/>
              </a:tabLst>
            </a:pPr>
            <a:r>
              <a:rPr lang="en-US" sz="2400" b="1" spc="15" dirty="0" smtClean="0">
                <a:solidFill>
                  <a:schemeClr val="bg1"/>
                </a:solidFill>
                <a:latin typeface="Times New Roman"/>
                <a:cs typeface="Times New Roman"/>
              </a:rPr>
              <a:t>Volume </a:t>
            </a:r>
            <a:r>
              <a:rPr lang="en-US" sz="2400" b="1" spc="10" dirty="0" smtClean="0">
                <a:solidFill>
                  <a:schemeClr val="bg1"/>
                </a:solidFill>
                <a:latin typeface="Times New Roman"/>
                <a:cs typeface="Times New Roman"/>
              </a:rPr>
              <a:t>flexibility: </a:t>
            </a:r>
            <a:r>
              <a:rPr lang="en-US" sz="2400" spc="5" dirty="0" smtClean="0">
                <a:solidFill>
                  <a:schemeClr val="bg1"/>
                </a:solidFill>
                <a:latin typeface="Times New Roman"/>
                <a:cs typeface="Times New Roman"/>
              </a:rPr>
              <a:t>it </a:t>
            </a:r>
            <a:r>
              <a:rPr lang="en-US" sz="2400" spc="10" dirty="0" smtClean="0">
                <a:solidFill>
                  <a:schemeClr val="bg1"/>
                </a:solidFill>
                <a:latin typeface="Times New Roman"/>
                <a:cs typeface="Times New Roman"/>
              </a:rPr>
              <a:t>allows an organization to</a:t>
            </a:r>
            <a:r>
              <a:rPr lang="en-US" sz="2400" spc="-40" dirty="0" smtClean="0">
                <a:solidFill>
                  <a:schemeClr val="bg1"/>
                </a:solidFill>
                <a:latin typeface="Times New Roman"/>
                <a:cs typeface="Times New Roman"/>
              </a:rPr>
              <a:t> </a:t>
            </a:r>
            <a:r>
              <a:rPr lang="en-US" sz="2400" spc="10" dirty="0" smtClean="0">
                <a:solidFill>
                  <a:schemeClr val="bg1"/>
                </a:solidFill>
                <a:latin typeface="Times New Roman"/>
                <a:cs typeface="Times New Roman"/>
              </a:rPr>
              <a:t>respond  quickly to changing levels of</a:t>
            </a:r>
            <a:r>
              <a:rPr lang="en-US" sz="2400" spc="-60" dirty="0" smtClean="0">
                <a:solidFill>
                  <a:schemeClr val="bg1"/>
                </a:solidFill>
                <a:latin typeface="Times New Roman"/>
                <a:cs typeface="Times New Roman"/>
              </a:rPr>
              <a:t> </a:t>
            </a:r>
            <a:r>
              <a:rPr lang="en-US" sz="2400" spc="15" dirty="0" smtClean="0">
                <a:solidFill>
                  <a:schemeClr val="bg1"/>
                </a:solidFill>
                <a:latin typeface="Times New Roman"/>
                <a:cs typeface="Times New Roman"/>
              </a:rPr>
              <a:t>demand.</a:t>
            </a:r>
          </a:p>
          <a:p>
            <a:pPr marL="643254" marR="75565" lvl="1" indent="-231140">
              <a:lnSpc>
                <a:spcPts val="1870"/>
              </a:lnSpc>
              <a:spcBef>
                <a:spcPts val="405"/>
              </a:spcBef>
              <a:buClr>
                <a:srgbClr val="659A9A"/>
              </a:buClr>
              <a:buSzPct val="70588"/>
              <a:buFont typeface="Wingdings"/>
              <a:buChar char=""/>
              <a:tabLst>
                <a:tab pos="243840" algn="l"/>
              </a:tabLst>
            </a:pPr>
            <a:endParaRPr lang="en-US" sz="2400" dirty="0" smtClean="0">
              <a:solidFill>
                <a:schemeClr val="bg1"/>
              </a:solidFill>
              <a:latin typeface="Times New Roman"/>
              <a:cs typeface="Times New Roman"/>
            </a:endParaRPr>
          </a:p>
          <a:p>
            <a:pPr marL="643254" marR="218440" lvl="1" indent="-231140">
              <a:lnSpc>
                <a:spcPts val="1870"/>
              </a:lnSpc>
              <a:spcBef>
                <a:spcPts val="409"/>
              </a:spcBef>
              <a:buClr>
                <a:srgbClr val="659A9A"/>
              </a:buClr>
              <a:buSzPct val="70588"/>
              <a:buFont typeface="Wingdings"/>
              <a:buChar char=""/>
              <a:tabLst>
                <a:tab pos="243840" algn="l"/>
              </a:tabLst>
            </a:pPr>
            <a:r>
              <a:rPr lang="en-US" sz="2400" b="1" spc="10" dirty="0" smtClean="0">
                <a:solidFill>
                  <a:schemeClr val="bg1"/>
                </a:solidFill>
                <a:latin typeface="Times New Roman"/>
                <a:cs typeface="Times New Roman"/>
              </a:rPr>
              <a:t>Technology: </a:t>
            </a:r>
            <a:r>
              <a:rPr lang="en-US" sz="2400" spc="10" dirty="0" smtClean="0">
                <a:solidFill>
                  <a:schemeClr val="bg1"/>
                </a:solidFill>
                <a:latin typeface="Times New Roman"/>
                <a:cs typeface="Times New Roman"/>
              </a:rPr>
              <a:t>a logistics </a:t>
            </a:r>
            <a:r>
              <a:rPr lang="en-US" sz="2400" spc="5" dirty="0" smtClean="0">
                <a:solidFill>
                  <a:schemeClr val="bg1"/>
                </a:solidFill>
                <a:latin typeface="Times New Roman"/>
                <a:cs typeface="Times New Roman"/>
              </a:rPr>
              <a:t>strategy </a:t>
            </a:r>
            <a:r>
              <a:rPr lang="en-US" sz="2400" spc="10" dirty="0" smtClean="0">
                <a:solidFill>
                  <a:schemeClr val="bg1"/>
                </a:solidFill>
                <a:latin typeface="Times New Roman"/>
                <a:cs typeface="Times New Roman"/>
              </a:rPr>
              <a:t>can be </a:t>
            </a:r>
            <a:r>
              <a:rPr lang="en-US" sz="2400" spc="5" dirty="0" smtClean="0">
                <a:solidFill>
                  <a:schemeClr val="bg1"/>
                </a:solidFill>
                <a:latin typeface="Times New Roman"/>
                <a:cs typeface="Times New Roman"/>
              </a:rPr>
              <a:t>focused </a:t>
            </a:r>
            <a:r>
              <a:rPr lang="en-US" sz="2400" spc="10" dirty="0" smtClean="0">
                <a:solidFill>
                  <a:schemeClr val="bg1"/>
                </a:solidFill>
                <a:latin typeface="Times New Roman"/>
                <a:cs typeface="Times New Roman"/>
              </a:rPr>
              <a:t>on the  development </a:t>
            </a:r>
            <a:r>
              <a:rPr lang="en-US" sz="2400" spc="15" dirty="0" smtClean="0">
                <a:solidFill>
                  <a:schemeClr val="bg1"/>
                </a:solidFill>
                <a:latin typeface="Times New Roman"/>
                <a:cs typeface="Times New Roman"/>
              </a:rPr>
              <a:t>and </a:t>
            </a:r>
            <a:r>
              <a:rPr lang="en-US" sz="2400" spc="10" dirty="0" smtClean="0">
                <a:solidFill>
                  <a:schemeClr val="bg1"/>
                </a:solidFill>
                <a:latin typeface="Times New Roman"/>
                <a:cs typeface="Times New Roman"/>
              </a:rPr>
              <a:t>use of the latest technologies </a:t>
            </a:r>
            <a:r>
              <a:rPr lang="en-US" sz="2400" spc="5" dirty="0" smtClean="0">
                <a:solidFill>
                  <a:schemeClr val="bg1"/>
                </a:solidFill>
                <a:latin typeface="Times New Roman"/>
                <a:cs typeface="Times New Roman"/>
              </a:rPr>
              <a:t>for  </a:t>
            </a:r>
            <a:r>
              <a:rPr lang="en-US" sz="2400" spc="10" dirty="0" smtClean="0">
                <a:solidFill>
                  <a:schemeClr val="bg1"/>
                </a:solidFill>
                <a:latin typeface="Times New Roman"/>
                <a:cs typeface="Times New Roman"/>
              </a:rPr>
              <a:t>communications, tracking loads, identifying product,  recording stock </a:t>
            </a:r>
            <a:r>
              <a:rPr lang="en-US" sz="2400" spc="15" dirty="0" smtClean="0">
                <a:solidFill>
                  <a:schemeClr val="bg1"/>
                </a:solidFill>
                <a:latin typeface="Times New Roman"/>
                <a:cs typeface="Times New Roman"/>
              </a:rPr>
              <a:t>movements and </a:t>
            </a:r>
            <a:r>
              <a:rPr lang="en-US" sz="2400" spc="10" dirty="0" smtClean="0">
                <a:solidFill>
                  <a:schemeClr val="bg1"/>
                </a:solidFill>
                <a:latin typeface="Times New Roman"/>
                <a:cs typeface="Times New Roman"/>
              </a:rPr>
              <a:t>so</a:t>
            </a:r>
            <a:r>
              <a:rPr lang="en-US" sz="2400" spc="-75" dirty="0" smtClean="0">
                <a:solidFill>
                  <a:schemeClr val="bg1"/>
                </a:solidFill>
                <a:latin typeface="Times New Roman"/>
                <a:cs typeface="Times New Roman"/>
              </a:rPr>
              <a:t> </a:t>
            </a:r>
            <a:r>
              <a:rPr lang="en-US" sz="2400" spc="10" dirty="0" smtClean="0">
                <a:solidFill>
                  <a:schemeClr val="bg1"/>
                </a:solidFill>
                <a:latin typeface="Times New Roman"/>
                <a:cs typeface="Times New Roman"/>
              </a:rPr>
              <a:t>on.</a:t>
            </a:r>
          </a:p>
          <a:p>
            <a:pPr marL="643254" marR="218440" lvl="1" indent="-231140">
              <a:lnSpc>
                <a:spcPts val="1870"/>
              </a:lnSpc>
              <a:spcBef>
                <a:spcPts val="409"/>
              </a:spcBef>
              <a:buClr>
                <a:srgbClr val="659A9A"/>
              </a:buClr>
              <a:buSzPct val="70588"/>
              <a:buFont typeface="Wingdings"/>
              <a:buChar char=""/>
              <a:tabLst>
                <a:tab pos="243840" algn="l"/>
              </a:tabLst>
            </a:pPr>
            <a:endParaRPr lang="en-US" sz="2400" dirty="0" smtClean="0">
              <a:solidFill>
                <a:schemeClr val="bg1"/>
              </a:solidFill>
              <a:latin typeface="Times New Roman"/>
              <a:cs typeface="Times New Roman"/>
            </a:endParaRPr>
          </a:p>
          <a:p>
            <a:pPr marL="643254" marR="5080" lvl="1" indent="-231140" algn="just">
              <a:lnSpc>
                <a:spcPts val="1870"/>
              </a:lnSpc>
              <a:spcBef>
                <a:spcPts val="400"/>
              </a:spcBef>
              <a:buClr>
                <a:srgbClr val="659A9A"/>
              </a:buClr>
              <a:buSzPct val="70588"/>
              <a:buFont typeface="Wingdings"/>
              <a:buChar char=""/>
              <a:tabLst>
                <a:tab pos="243840" algn="l"/>
              </a:tabLst>
            </a:pPr>
            <a:r>
              <a:rPr lang="en-US" sz="2400" b="1" spc="10" dirty="0" smtClean="0">
                <a:solidFill>
                  <a:schemeClr val="bg1"/>
                </a:solidFill>
                <a:latin typeface="Times New Roman"/>
                <a:cs typeface="Times New Roman"/>
              </a:rPr>
              <a:t>Location: </a:t>
            </a:r>
            <a:r>
              <a:rPr lang="en-US" sz="2400" spc="10" dirty="0" smtClean="0">
                <a:solidFill>
                  <a:schemeClr val="bg1"/>
                </a:solidFill>
                <a:latin typeface="Times New Roman"/>
                <a:cs typeface="Times New Roman"/>
              </a:rPr>
              <a:t>one </a:t>
            </a:r>
            <a:r>
              <a:rPr lang="en-US" sz="2400" spc="5" dirty="0" smtClean="0">
                <a:solidFill>
                  <a:schemeClr val="bg1"/>
                </a:solidFill>
                <a:latin typeface="Times New Roman"/>
                <a:cs typeface="Times New Roman"/>
              </a:rPr>
              <a:t>logistics strategy is to provide </a:t>
            </a:r>
            <a:r>
              <a:rPr lang="en-US" sz="2400" spc="10" dirty="0" smtClean="0">
                <a:solidFill>
                  <a:schemeClr val="bg1"/>
                </a:solidFill>
                <a:latin typeface="Times New Roman"/>
                <a:cs typeface="Times New Roman"/>
              </a:rPr>
              <a:t>a </a:t>
            </a:r>
            <a:r>
              <a:rPr lang="en-US" sz="2400" spc="5" dirty="0" smtClean="0">
                <a:solidFill>
                  <a:schemeClr val="bg1"/>
                </a:solidFill>
                <a:latin typeface="Times New Roman"/>
                <a:cs typeface="Times New Roman"/>
              </a:rPr>
              <a:t>service in  the best possible location since </a:t>
            </a:r>
            <a:r>
              <a:rPr lang="en-US" sz="2400" spc="5" dirty="0" smtClean="0">
                <a:latin typeface="Times New Roman"/>
                <a:cs typeface="Times New Roman"/>
              </a:rPr>
              <a:t>customers generally </a:t>
            </a:r>
            <a:r>
              <a:rPr lang="en-US" sz="2400" spc="10" dirty="0" smtClean="0">
                <a:latin typeface="Times New Roman"/>
                <a:cs typeface="Times New Roman"/>
              </a:rPr>
              <a:t>want  </a:t>
            </a:r>
            <a:r>
              <a:rPr lang="en-US" sz="2400" spc="5" dirty="0" smtClean="0">
                <a:latin typeface="Times New Roman"/>
                <a:cs typeface="Times New Roman"/>
              </a:rPr>
              <a:t>products to </a:t>
            </a:r>
            <a:r>
              <a:rPr lang="en-US" sz="2400" spc="10" dirty="0" smtClean="0">
                <a:latin typeface="Times New Roman"/>
                <a:cs typeface="Times New Roman"/>
              </a:rPr>
              <a:t>be </a:t>
            </a:r>
            <a:r>
              <a:rPr lang="en-US" sz="2400" spc="5" dirty="0" smtClean="0">
                <a:latin typeface="Times New Roman"/>
                <a:cs typeface="Times New Roman"/>
              </a:rPr>
              <a:t>delivered </a:t>
            </a:r>
            <a:r>
              <a:rPr lang="en-US" sz="2400" spc="10" dirty="0" smtClean="0">
                <a:latin typeface="Times New Roman"/>
                <a:cs typeface="Times New Roman"/>
              </a:rPr>
              <a:t>as </a:t>
            </a:r>
            <a:r>
              <a:rPr lang="en-US" sz="2400" spc="5" dirty="0" smtClean="0">
                <a:latin typeface="Times New Roman"/>
                <a:cs typeface="Times New Roman"/>
              </a:rPr>
              <a:t>close to </a:t>
            </a:r>
            <a:r>
              <a:rPr lang="en-US" sz="2400" spc="10" dirty="0" smtClean="0">
                <a:latin typeface="Times New Roman"/>
                <a:cs typeface="Times New Roman"/>
              </a:rPr>
              <a:t>them as</a:t>
            </a:r>
            <a:r>
              <a:rPr lang="en-US" sz="2400" spc="-35" dirty="0" smtClean="0">
                <a:latin typeface="Times New Roman"/>
                <a:cs typeface="Times New Roman"/>
              </a:rPr>
              <a:t> </a:t>
            </a:r>
            <a:r>
              <a:rPr lang="en-US" sz="2400" spc="5" dirty="0" smtClean="0">
                <a:latin typeface="Times New Roman"/>
                <a:cs typeface="Times New Roman"/>
              </a:rPr>
              <a:t>possible.</a:t>
            </a:r>
            <a:endParaRPr lang="en-US" sz="2400" dirty="0" smtClean="0">
              <a:latin typeface="Times New Roman"/>
              <a:cs typeface="Times New Roman"/>
            </a:endParaRPr>
          </a:p>
          <a:p>
            <a:pPr marR="45085" algn="r">
              <a:lnSpc>
                <a:spcPct val="100000"/>
              </a:lnSpc>
              <a:spcBef>
                <a:spcPts val="185"/>
              </a:spcBef>
            </a:pPr>
            <a:r>
              <a:rPr lang="en-US" sz="2800" dirty="0" smtClean="0">
                <a:solidFill>
                  <a:schemeClr val="bg1"/>
                </a:solidFill>
                <a:latin typeface="Arial"/>
                <a:cs typeface="Arial"/>
              </a:rPr>
              <a:t>11</a:t>
            </a:r>
          </a:p>
          <a:p>
            <a:endParaRPr lang="en-US" sz="2800"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rmAutofit fontScale="90000"/>
          </a:bodyPr>
          <a:lstStyle/>
          <a:p>
            <a:r>
              <a:rPr lang="en-US" b="1" spc="-5" dirty="0" smtClean="0">
                <a:solidFill>
                  <a:srgbClr val="352062"/>
                </a:solidFill>
                <a:latin typeface="Times New Roman"/>
                <a:cs typeface="Times New Roman"/>
              </a:rPr>
              <a:t>Focus of Logistics</a:t>
            </a:r>
            <a:r>
              <a:rPr lang="en-US" b="1" spc="-15" dirty="0" smtClean="0">
                <a:solidFill>
                  <a:srgbClr val="352062"/>
                </a:solidFill>
                <a:latin typeface="Times New Roman"/>
                <a:cs typeface="Times New Roman"/>
              </a:rPr>
              <a:t> </a:t>
            </a:r>
            <a:r>
              <a:rPr lang="en-US" b="1" spc="-5" dirty="0" smtClean="0">
                <a:solidFill>
                  <a:srgbClr val="352062"/>
                </a:solidFill>
                <a:latin typeface="Times New Roman"/>
                <a:cs typeface="Times New Roman"/>
              </a:rPr>
              <a:t>Strategy</a:t>
            </a:r>
            <a:endParaRPr lang="en-US" dirty="0"/>
          </a:p>
        </p:txBody>
      </p:sp>
      <p:sp>
        <p:nvSpPr>
          <p:cNvPr id="3" name="Content Placeholder 2"/>
          <p:cNvSpPr>
            <a:spLocks noGrp="1"/>
          </p:cNvSpPr>
          <p:nvPr>
            <p:ph idx="1"/>
          </p:nvPr>
        </p:nvSpPr>
        <p:spPr>
          <a:xfrm>
            <a:off x="457200" y="838200"/>
            <a:ext cx="8229600" cy="5287963"/>
          </a:xfrm>
        </p:spPr>
        <p:txBody>
          <a:bodyPr>
            <a:normAutofit lnSpcReduction="10000"/>
          </a:bodyPr>
          <a:lstStyle/>
          <a:p>
            <a:pPr marL="240029" marR="160655" indent="-227965">
              <a:lnSpc>
                <a:spcPct val="100000"/>
              </a:lnSpc>
              <a:spcBef>
                <a:spcPts val="1775"/>
              </a:spcBef>
              <a:buClr>
                <a:srgbClr val="352062"/>
              </a:buClr>
              <a:buSzPct val="70000"/>
              <a:buFont typeface="Wingdings"/>
              <a:buChar char=""/>
              <a:tabLst>
                <a:tab pos="240665" algn="l"/>
              </a:tabLst>
            </a:pPr>
            <a:r>
              <a:rPr lang="en-US" spc="-5" dirty="0" smtClean="0">
                <a:solidFill>
                  <a:schemeClr val="bg1"/>
                </a:solidFill>
                <a:latin typeface="Times New Roman"/>
                <a:cs typeface="Times New Roman"/>
              </a:rPr>
              <a:t>In </a:t>
            </a:r>
            <a:r>
              <a:rPr lang="en-US" spc="-10" dirty="0" smtClean="0">
                <a:solidFill>
                  <a:schemeClr val="bg1"/>
                </a:solidFill>
                <a:latin typeface="Times New Roman"/>
                <a:cs typeface="Times New Roman"/>
              </a:rPr>
              <a:t>principle, organizations should do everything  </a:t>
            </a:r>
            <a:r>
              <a:rPr lang="en-US" spc="-5" dirty="0" smtClean="0">
                <a:solidFill>
                  <a:schemeClr val="bg1"/>
                </a:solidFill>
                <a:latin typeface="Times New Roman"/>
                <a:cs typeface="Times New Roman"/>
              </a:rPr>
              <a:t>well, giving low cost, good customer service, fast  </a:t>
            </a:r>
            <a:r>
              <a:rPr lang="en-US" spc="-10" dirty="0" smtClean="0">
                <a:solidFill>
                  <a:schemeClr val="bg1"/>
                </a:solidFill>
                <a:latin typeface="Times New Roman"/>
                <a:cs typeface="Times New Roman"/>
              </a:rPr>
              <a:t>delivery, flexibility, using high technology, and so  </a:t>
            </a:r>
            <a:r>
              <a:rPr lang="en-US" spc="-5" dirty="0" smtClean="0">
                <a:solidFill>
                  <a:schemeClr val="bg1"/>
                </a:solidFill>
                <a:latin typeface="Times New Roman"/>
                <a:cs typeface="Times New Roman"/>
              </a:rPr>
              <a:t>on.</a:t>
            </a:r>
            <a:endParaRPr lang="en-US" dirty="0" smtClean="0">
              <a:solidFill>
                <a:schemeClr val="bg1"/>
              </a:solidFill>
              <a:latin typeface="Times New Roman"/>
              <a:cs typeface="Times New Roman"/>
            </a:endParaRPr>
          </a:p>
          <a:p>
            <a:pPr marL="240029" marR="5080" indent="-227965" algn="just">
              <a:lnSpc>
                <a:spcPct val="100000"/>
              </a:lnSpc>
              <a:spcBef>
                <a:spcPts val="450"/>
              </a:spcBef>
              <a:buClr>
                <a:srgbClr val="352062"/>
              </a:buClr>
              <a:buSzPct val="70000"/>
              <a:buFont typeface="Wingdings"/>
              <a:buChar char=""/>
              <a:tabLst>
                <a:tab pos="240665" algn="l"/>
              </a:tabLst>
            </a:pPr>
            <a:r>
              <a:rPr lang="en-US" spc="-5" dirty="0" smtClean="0">
                <a:solidFill>
                  <a:schemeClr val="bg1"/>
                </a:solidFill>
                <a:latin typeface="Times New Roman"/>
                <a:cs typeface="Times New Roman"/>
              </a:rPr>
              <a:t>In </a:t>
            </a:r>
            <a:r>
              <a:rPr lang="en-US" spc="-10" dirty="0" smtClean="0">
                <a:solidFill>
                  <a:schemeClr val="bg1"/>
                </a:solidFill>
                <a:latin typeface="Times New Roman"/>
                <a:cs typeface="Times New Roman"/>
              </a:rPr>
              <a:t>practice, this </a:t>
            </a:r>
            <a:r>
              <a:rPr lang="en-US" spc="-5" dirty="0" smtClean="0">
                <a:solidFill>
                  <a:schemeClr val="bg1"/>
                </a:solidFill>
                <a:latin typeface="Times New Roman"/>
                <a:cs typeface="Times New Roman"/>
              </a:rPr>
              <a:t>is </a:t>
            </a:r>
            <a:r>
              <a:rPr lang="en-US" spc="-10" dirty="0" smtClean="0">
                <a:solidFill>
                  <a:schemeClr val="bg1"/>
                </a:solidFill>
                <a:latin typeface="Times New Roman"/>
                <a:cs typeface="Times New Roman"/>
              </a:rPr>
              <a:t>unrealistic. </a:t>
            </a:r>
          </a:p>
          <a:p>
            <a:pPr marL="240029" marR="5080" indent="-227965" algn="just">
              <a:lnSpc>
                <a:spcPct val="100000"/>
              </a:lnSpc>
              <a:spcBef>
                <a:spcPts val="450"/>
              </a:spcBef>
              <a:buClr>
                <a:srgbClr val="352062"/>
              </a:buClr>
              <a:buSzPct val="70000"/>
              <a:buFont typeface="Wingdings"/>
              <a:buChar char=""/>
              <a:tabLst>
                <a:tab pos="240665" algn="l"/>
              </a:tabLst>
            </a:pPr>
            <a:r>
              <a:rPr lang="en-US" spc="-10" dirty="0" smtClean="0">
                <a:solidFill>
                  <a:schemeClr val="bg1"/>
                </a:solidFill>
                <a:latin typeface="Times New Roman"/>
                <a:cs typeface="Times New Roman"/>
              </a:rPr>
              <a:t>Organizations have to  compromise, perhaps balancing the level </a:t>
            </a:r>
            <a:r>
              <a:rPr lang="en-US" spc="-5" dirty="0" smtClean="0">
                <a:solidFill>
                  <a:schemeClr val="bg1"/>
                </a:solidFill>
                <a:latin typeface="Times New Roman"/>
                <a:cs typeface="Times New Roman"/>
              </a:rPr>
              <a:t>of </a:t>
            </a:r>
            <a:r>
              <a:rPr lang="en-US" spc="-10" dirty="0" smtClean="0">
                <a:solidFill>
                  <a:schemeClr val="bg1"/>
                </a:solidFill>
                <a:latin typeface="Times New Roman"/>
                <a:cs typeface="Times New Roman"/>
              </a:rPr>
              <a:t>service  </a:t>
            </a:r>
            <a:r>
              <a:rPr lang="en-US" spc="-5" dirty="0" smtClean="0">
                <a:solidFill>
                  <a:schemeClr val="bg1"/>
                </a:solidFill>
                <a:latin typeface="Times New Roman"/>
                <a:cs typeface="Times New Roman"/>
              </a:rPr>
              <a:t>with the cost of providing</a:t>
            </a:r>
            <a:r>
              <a:rPr lang="en-US" spc="40" dirty="0" smtClean="0">
                <a:solidFill>
                  <a:schemeClr val="bg1"/>
                </a:solidFill>
                <a:latin typeface="Times New Roman"/>
                <a:cs typeface="Times New Roman"/>
              </a:rPr>
              <a:t> </a:t>
            </a:r>
            <a:r>
              <a:rPr lang="en-US" spc="-5" dirty="0" smtClean="0">
                <a:solidFill>
                  <a:schemeClr val="bg1"/>
                </a:solidFill>
                <a:latin typeface="Times New Roman"/>
                <a:cs typeface="Times New Roman"/>
              </a:rPr>
              <a:t>it.</a:t>
            </a:r>
            <a:endParaRPr lang="en-US" dirty="0" smtClean="0">
              <a:solidFill>
                <a:schemeClr val="bg1"/>
              </a:solidFill>
              <a:latin typeface="Times New Roman"/>
              <a:cs typeface="Times New Roman"/>
            </a:endParaRPr>
          </a:p>
          <a:p>
            <a:pPr marL="240029" marR="347345" indent="-227965">
              <a:lnSpc>
                <a:spcPct val="100000"/>
              </a:lnSpc>
              <a:spcBef>
                <a:spcPts val="459"/>
              </a:spcBef>
              <a:buClr>
                <a:srgbClr val="352062"/>
              </a:buClr>
              <a:buSzPct val="70000"/>
              <a:buFont typeface="Wingdings"/>
              <a:buChar char=""/>
              <a:tabLst>
                <a:tab pos="240665" algn="l"/>
              </a:tabLst>
            </a:pPr>
            <a:r>
              <a:rPr lang="en-US" spc="-10" dirty="0" smtClean="0">
                <a:solidFill>
                  <a:srgbClr val="FFFF00"/>
                </a:solidFill>
                <a:latin typeface="Times New Roman"/>
                <a:cs typeface="Times New Roman"/>
              </a:rPr>
              <a:t>Effectively they choose </a:t>
            </a:r>
            <a:r>
              <a:rPr lang="en-US" spc="-5" dirty="0" smtClean="0">
                <a:solidFill>
                  <a:srgbClr val="FFFF00"/>
                </a:solidFill>
                <a:latin typeface="Times New Roman"/>
                <a:cs typeface="Times New Roman"/>
              </a:rPr>
              <a:t>a </a:t>
            </a:r>
            <a:r>
              <a:rPr lang="en-US" spc="-10" dirty="0" smtClean="0">
                <a:solidFill>
                  <a:srgbClr val="FFFF00"/>
                </a:solidFill>
                <a:latin typeface="Times New Roman"/>
                <a:cs typeface="Times New Roman"/>
              </a:rPr>
              <a:t>specific </a:t>
            </a:r>
            <a:r>
              <a:rPr lang="en-US" b="1" spc="-10" dirty="0" smtClean="0">
                <a:solidFill>
                  <a:srgbClr val="FFFF00"/>
                </a:solidFill>
                <a:latin typeface="Times New Roman"/>
                <a:cs typeface="Times New Roman"/>
              </a:rPr>
              <a:t>focus </a:t>
            </a:r>
            <a:r>
              <a:rPr lang="en-US" spc="-10" dirty="0" smtClean="0">
                <a:solidFill>
                  <a:srgbClr val="FFFF00"/>
                </a:solidFill>
                <a:latin typeface="Times New Roman"/>
                <a:cs typeface="Times New Roman"/>
              </a:rPr>
              <a:t>for their  logistics strategy,</a:t>
            </a:r>
            <a:r>
              <a:rPr lang="en-US" spc="-10" dirty="0" smtClean="0">
                <a:solidFill>
                  <a:schemeClr val="bg1"/>
                </a:solidFill>
                <a:latin typeface="Times New Roman"/>
                <a:cs typeface="Times New Roman"/>
              </a:rPr>
              <a:t> showing which factor they  </a:t>
            </a:r>
            <a:r>
              <a:rPr lang="en-US" spc="-10" dirty="0" smtClean="0">
                <a:latin typeface="Times New Roman"/>
                <a:cs typeface="Times New Roman"/>
              </a:rPr>
              <a:t>consider</a:t>
            </a:r>
            <a:r>
              <a:rPr lang="en-US" spc="-10" dirty="0" smtClean="0">
                <a:solidFill>
                  <a:schemeClr val="bg1"/>
                </a:solidFill>
                <a:latin typeface="Times New Roman"/>
                <a:cs typeface="Times New Roman"/>
              </a:rPr>
              <a:t> </a:t>
            </a:r>
            <a:r>
              <a:rPr lang="en-US" spc="-5" dirty="0" smtClean="0">
                <a:solidFill>
                  <a:schemeClr val="bg1"/>
                </a:solidFill>
                <a:latin typeface="Times New Roman"/>
                <a:cs typeface="Times New Roman"/>
              </a:rPr>
              <a:t>to </a:t>
            </a:r>
            <a:r>
              <a:rPr lang="en-US" spc="-10" dirty="0" smtClean="0">
                <a:solidFill>
                  <a:schemeClr val="bg1"/>
                </a:solidFill>
                <a:latin typeface="Times New Roman"/>
                <a:cs typeface="Times New Roman"/>
              </a:rPr>
              <a:t>be most</a:t>
            </a:r>
            <a:r>
              <a:rPr lang="en-US" spc="40" dirty="0" smtClean="0">
                <a:solidFill>
                  <a:schemeClr val="bg1"/>
                </a:solidFill>
                <a:latin typeface="Times New Roman"/>
                <a:cs typeface="Times New Roman"/>
              </a:rPr>
              <a:t> </a:t>
            </a:r>
            <a:r>
              <a:rPr lang="en-US" spc="-10" dirty="0" smtClean="0">
                <a:solidFill>
                  <a:schemeClr val="bg1"/>
                </a:solidFill>
                <a:latin typeface="Times New Roman"/>
                <a:cs typeface="Times New Roman"/>
              </a:rPr>
              <a:t>important.</a:t>
            </a:r>
            <a:endParaRPr lang="en-US" dirty="0" smtClean="0">
              <a:solidFill>
                <a:schemeClr val="bg1"/>
              </a:solidFill>
              <a:latin typeface="Times New Roman"/>
              <a:cs typeface="Times New Roman"/>
            </a:endParaRPr>
          </a:p>
          <a:p>
            <a:endParaRPr lang="en-US"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rmAutofit fontScale="90000"/>
          </a:bodyPr>
          <a:lstStyle/>
          <a:p>
            <a:r>
              <a:rPr lang="en-US" spc="-5" dirty="0" smtClean="0"/>
              <a:t>Strategy</a:t>
            </a:r>
            <a:r>
              <a:rPr lang="en-US" spc="-85" dirty="0" smtClean="0"/>
              <a:t> </a:t>
            </a:r>
            <a:r>
              <a:rPr lang="en-US" spc="-5" dirty="0" smtClean="0"/>
              <a:t>Option</a:t>
            </a:r>
            <a:endParaRPr lang="en-US" dirty="0"/>
          </a:p>
        </p:txBody>
      </p:sp>
      <p:sp>
        <p:nvSpPr>
          <p:cNvPr id="3" name="Content Placeholder 2"/>
          <p:cNvSpPr>
            <a:spLocks noGrp="1"/>
          </p:cNvSpPr>
          <p:nvPr>
            <p:ph idx="1"/>
          </p:nvPr>
        </p:nvSpPr>
        <p:spPr>
          <a:xfrm>
            <a:off x="457200" y="381000"/>
            <a:ext cx="8229600" cy="5440363"/>
          </a:xfrm>
        </p:spPr>
        <p:txBody>
          <a:bodyPr>
            <a:noAutofit/>
          </a:bodyPr>
          <a:lstStyle/>
          <a:p>
            <a:pPr marL="240029" indent="-227965">
              <a:lnSpc>
                <a:spcPct val="100000"/>
              </a:lnSpc>
              <a:spcBef>
                <a:spcPts val="580"/>
              </a:spcBef>
              <a:buClr>
                <a:srgbClr val="352062"/>
              </a:buClr>
              <a:buSzPct val="70000"/>
              <a:buFont typeface="Wingdings"/>
              <a:buChar char=""/>
              <a:tabLst>
                <a:tab pos="240665" algn="l"/>
              </a:tabLst>
            </a:pPr>
            <a:r>
              <a:rPr lang="en-US" sz="2600" spc="-10" dirty="0" smtClean="0">
                <a:solidFill>
                  <a:schemeClr val="bg1"/>
                </a:solidFill>
                <a:latin typeface="Times New Roman"/>
                <a:cs typeface="Times New Roman"/>
              </a:rPr>
              <a:t>Michael Porter suggested two basic</a:t>
            </a:r>
            <a:r>
              <a:rPr lang="en-US" sz="2600" spc="75" dirty="0" smtClean="0">
                <a:solidFill>
                  <a:schemeClr val="bg1"/>
                </a:solidFill>
                <a:latin typeface="Times New Roman"/>
                <a:cs typeface="Times New Roman"/>
              </a:rPr>
              <a:t> </a:t>
            </a:r>
            <a:r>
              <a:rPr lang="en-US" sz="2600" spc="-10" dirty="0" smtClean="0">
                <a:solidFill>
                  <a:schemeClr val="bg1"/>
                </a:solidFill>
                <a:latin typeface="Times New Roman"/>
                <a:cs typeface="Times New Roman"/>
              </a:rPr>
              <a:t>strategies:</a:t>
            </a:r>
            <a:endParaRPr lang="en-US" sz="2600" dirty="0" smtClean="0">
              <a:solidFill>
                <a:schemeClr val="bg1"/>
              </a:solidFill>
              <a:latin typeface="Times New Roman"/>
              <a:cs typeface="Times New Roman"/>
            </a:endParaRPr>
          </a:p>
          <a:p>
            <a:pPr marL="472440" marR="595630" lvl="1" indent="-231140">
              <a:lnSpc>
                <a:spcPct val="101699"/>
              </a:lnSpc>
              <a:spcBef>
                <a:spcPts val="420"/>
              </a:spcBef>
              <a:buClr>
                <a:srgbClr val="659A9A"/>
              </a:buClr>
              <a:buSzPct val="70588"/>
              <a:buFont typeface="Wingdings"/>
              <a:buChar char=""/>
              <a:tabLst>
                <a:tab pos="473075" algn="l"/>
              </a:tabLst>
            </a:pPr>
            <a:r>
              <a:rPr lang="en-US" sz="2600" b="1" spc="10" dirty="0" smtClean="0">
                <a:solidFill>
                  <a:schemeClr val="bg1"/>
                </a:solidFill>
                <a:latin typeface="Times New Roman"/>
                <a:cs typeface="Times New Roman"/>
              </a:rPr>
              <a:t>Cost </a:t>
            </a:r>
            <a:r>
              <a:rPr lang="en-US" sz="2600" b="1" spc="5" dirty="0" smtClean="0">
                <a:solidFill>
                  <a:schemeClr val="bg1"/>
                </a:solidFill>
                <a:latin typeface="Times New Roman"/>
                <a:cs typeface="Times New Roman"/>
              </a:rPr>
              <a:t>leadership: </a:t>
            </a:r>
            <a:r>
              <a:rPr lang="en-US" sz="2600" spc="10" dirty="0" smtClean="0">
                <a:solidFill>
                  <a:schemeClr val="bg1"/>
                </a:solidFill>
                <a:latin typeface="Times New Roman"/>
                <a:cs typeface="Times New Roman"/>
              </a:rPr>
              <a:t>makes </a:t>
            </a:r>
            <a:r>
              <a:rPr lang="en-US" sz="2600" spc="5" dirty="0" smtClean="0">
                <a:solidFill>
                  <a:schemeClr val="bg1"/>
                </a:solidFill>
                <a:latin typeface="Times New Roman"/>
                <a:cs typeface="Times New Roman"/>
              </a:rPr>
              <a:t>the </a:t>
            </a:r>
            <a:r>
              <a:rPr lang="en-US" sz="2600" spc="10" dirty="0" smtClean="0">
                <a:solidFill>
                  <a:schemeClr val="bg1"/>
                </a:solidFill>
                <a:latin typeface="Times New Roman"/>
                <a:cs typeface="Times New Roman"/>
              </a:rPr>
              <a:t>same, or </a:t>
            </a:r>
            <a:r>
              <a:rPr lang="en-US" sz="2600" spc="5" dirty="0" smtClean="0">
                <a:solidFill>
                  <a:schemeClr val="bg1"/>
                </a:solidFill>
                <a:latin typeface="Times New Roman"/>
                <a:cs typeface="Times New Roman"/>
              </a:rPr>
              <a:t>comparable,  </a:t>
            </a:r>
            <a:r>
              <a:rPr lang="en-US" sz="2600" spc="10" dirty="0" smtClean="0">
                <a:solidFill>
                  <a:schemeClr val="bg1"/>
                </a:solidFill>
                <a:latin typeface="Times New Roman"/>
                <a:cs typeface="Times New Roman"/>
              </a:rPr>
              <a:t>products </a:t>
            </a:r>
            <a:r>
              <a:rPr lang="en-US" sz="2600" spc="15" dirty="0" smtClean="0">
                <a:solidFill>
                  <a:schemeClr val="bg1"/>
                </a:solidFill>
                <a:latin typeface="Times New Roman"/>
                <a:cs typeface="Times New Roman"/>
              </a:rPr>
              <a:t>more</a:t>
            </a:r>
            <a:r>
              <a:rPr lang="en-US" sz="2600" spc="-25" dirty="0" smtClean="0">
                <a:solidFill>
                  <a:schemeClr val="bg1"/>
                </a:solidFill>
                <a:latin typeface="Times New Roman"/>
                <a:cs typeface="Times New Roman"/>
              </a:rPr>
              <a:t> </a:t>
            </a:r>
            <a:r>
              <a:rPr lang="en-US" sz="2600" spc="10" dirty="0" smtClean="0">
                <a:solidFill>
                  <a:schemeClr val="bg1"/>
                </a:solidFill>
                <a:latin typeface="Times New Roman"/>
                <a:cs typeface="Times New Roman"/>
              </a:rPr>
              <a:t>cheaply.</a:t>
            </a:r>
            <a:endParaRPr lang="en-US" sz="2600" dirty="0" smtClean="0">
              <a:solidFill>
                <a:schemeClr val="bg1"/>
              </a:solidFill>
              <a:latin typeface="Times New Roman"/>
              <a:cs typeface="Times New Roman"/>
            </a:endParaRPr>
          </a:p>
          <a:p>
            <a:pPr marL="472440" marR="5080" lvl="1" indent="-231140">
              <a:lnSpc>
                <a:spcPct val="101699"/>
              </a:lnSpc>
              <a:spcBef>
                <a:spcPts val="409"/>
              </a:spcBef>
              <a:buClr>
                <a:srgbClr val="659A9A"/>
              </a:buClr>
              <a:buSzPct val="70588"/>
              <a:buFont typeface="Wingdings"/>
              <a:buChar char=""/>
              <a:tabLst>
                <a:tab pos="473075" algn="l"/>
              </a:tabLst>
            </a:pPr>
            <a:r>
              <a:rPr lang="en-US" sz="2600" b="1" spc="10" dirty="0" smtClean="0">
                <a:solidFill>
                  <a:schemeClr val="bg1"/>
                </a:solidFill>
                <a:latin typeface="Times New Roman"/>
                <a:cs typeface="Times New Roman"/>
              </a:rPr>
              <a:t>Product </a:t>
            </a:r>
            <a:r>
              <a:rPr lang="en-US" sz="2600" b="1" spc="5" dirty="0" smtClean="0">
                <a:solidFill>
                  <a:schemeClr val="bg1"/>
                </a:solidFill>
                <a:latin typeface="Times New Roman"/>
                <a:cs typeface="Times New Roman"/>
              </a:rPr>
              <a:t>differentiation: </a:t>
            </a:r>
            <a:r>
              <a:rPr lang="en-US" sz="2600" spc="10" dirty="0" smtClean="0">
                <a:solidFill>
                  <a:schemeClr val="bg1"/>
                </a:solidFill>
                <a:latin typeface="Times New Roman"/>
                <a:cs typeface="Times New Roman"/>
              </a:rPr>
              <a:t>makes </a:t>
            </a:r>
            <a:r>
              <a:rPr lang="en-US" sz="2600" spc="5" dirty="0" smtClean="0">
                <a:solidFill>
                  <a:schemeClr val="bg1"/>
                </a:solidFill>
                <a:latin typeface="Times New Roman"/>
                <a:cs typeface="Times New Roman"/>
              </a:rPr>
              <a:t>products that customers  cannot get </a:t>
            </a:r>
            <a:r>
              <a:rPr lang="en-US" sz="2600" spc="10" dirty="0" smtClean="0">
                <a:solidFill>
                  <a:schemeClr val="bg1"/>
                </a:solidFill>
                <a:latin typeface="Times New Roman"/>
                <a:cs typeface="Times New Roman"/>
              </a:rPr>
              <a:t>from </a:t>
            </a:r>
            <a:r>
              <a:rPr lang="en-US" sz="2600" spc="5" dirty="0" smtClean="0">
                <a:solidFill>
                  <a:schemeClr val="bg1"/>
                </a:solidFill>
                <a:latin typeface="Times New Roman"/>
                <a:cs typeface="Times New Roman"/>
              </a:rPr>
              <a:t>other</a:t>
            </a:r>
            <a:r>
              <a:rPr lang="en-US" sz="2600" spc="-40" dirty="0" smtClean="0">
                <a:solidFill>
                  <a:schemeClr val="bg1"/>
                </a:solidFill>
                <a:latin typeface="Times New Roman"/>
                <a:cs typeface="Times New Roman"/>
              </a:rPr>
              <a:t> </a:t>
            </a:r>
            <a:r>
              <a:rPr lang="en-US" sz="2600" spc="5" dirty="0" smtClean="0">
                <a:solidFill>
                  <a:schemeClr val="bg1"/>
                </a:solidFill>
                <a:latin typeface="Times New Roman"/>
                <a:cs typeface="Times New Roman"/>
              </a:rPr>
              <a:t>suppliers.</a:t>
            </a:r>
            <a:endParaRPr lang="en-US" sz="2600" dirty="0" smtClean="0">
              <a:solidFill>
                <a:schemeClr val="bg1"/>
              </a:solidFill>
              <a:latin typeface="Times New Roman"/>
              <a:cs typeface="Times New Roman"/>
            </a:endParaRPr>
          </a:p>
          <a:p>
            <a:pPr marL="240029" indent="-227965">
              <a:lnSpc>
                <a:spcPct val="100000"/>
              </a:lnSpc>
              <a:spcBef>
                <a:spcPts val="470"/>
              </a:spcBef>
              <a:buClr>
                <a:srgbClr val="352062"/>
              </a:buClr>
              <a:buSzPct val="70000"/>
              <a:buFont typeface="Wingdings"/>
              <a:buChar char=""/>
              <a:tabLst>
                <a:tab pos="240665" algn="l"/>
              </a:tabLst>
            </a:pPr>
            <a:r>
              <a:rPr lang="en-US" sz="2600" spc="-10" dirty="0" smtClean="0">
                <a:solidFill>
                  <a:schemeClr val="bg1"/>
                </a:solidFill>
                <a:latin typeface="Times New Roman"/>
                <a:cs typeface="Times New Roman"/>
              </a:rPr>
              <a:t>Example:</a:t>
            </a:r>
            <a:endParaRPr lang="en-US" sz="2600" dirty="0" smtClean="0">
              <a:solidFill>
                <a:schemeClr val="bg1"/>
              </a:solidFill>
              <a:latin typeface="Times New Roman"/>
              <a:cs typeface="Times New Roman"/>
            </a:endParaRPr>
          </a:p>
          <a:p>
            <a:pPr marL="472440" marR="492125" lvl="1" indent="-231140">
              <a:lnSpc>
                <a:spcPct val="101699"/>
              </a:lnSpc>
              <a:spcBef>
                <a:spcPts val="420"/>
              </a:spcBef>
              <a:buClr>
                <a:srgbClr val="659A9A"/>
              </a:buClr>
              <a:buSzPct val="70588"/>
              <a:buFont typeface="Wingdings"/>
              <a:buChar char=""/>
              <a:tabLst>
                <a:tab pos="473075" algn="l"/>
              </a:tabLst>
            </a:pPr>
            <a:r>
              <a:rPr lang="en-US" sz="2600" spc="10" dirty="0" smtClean="0">
                <a:solidFill>
                  <a:schemeClr val="bg1"/>
                </a:solidFill>
                <a:latin typeface="Times New Roman"/>
                <a:cs typeface="Times New Roman"/>
              </a:rPr>
              <a:t>Lyons </a:t>
            </a:r>
            <a:r>
              <a:rPr lang="en-US" sz="2600" spc="5" dirty="0" smtClean="0">
                <a:solidFill>
                  <a:schemeClr val="bg1"/>
                </a:solidFill>
                <a:latin typeface="Times New Roman"/>
                <a:cs typeface="Times New Roman"/>
              </a:rPr>
              <a:t>Bakeries </a:t>
            </a:r>
            <a:r>
              <a:rPr lang="en-US" sz="2600" spc="10" dirty="0" smtClean="0">
                <a:solidFill>
                  <a:schemeClr val="bg1"/>
                </a:solidFill>
                <a:latin typeface="Times New Roman"/>
                <a:cs typeface="Times New Roman"/>
              </a:rPr>
              <a:t>compete by </a:t>
            </a:r>
            <a:r>
              <a:rPr lang="en-US" sz="2600" spc="5" dirty="0" smtClean="0">
                <a:solidFill>
                  <a:schemeClr val="bg1"/>
                </a:solidFill>
                <a:latin typeface="Times New Roman"/>
                <a:cs typeface="Times New Roman"/>
              </a:rPr>
              <a:t>cost leadership, selling  standard cakes at </a:t>
            </a:r>
            <a:r>
              <a:rPr lang="en-US" sz="2600" spc="10" dirty="0" smtClean="0">
                <a:solidFill>
                  <a:schemeClr val="bg1"/>
                </a:solidFill>
                <a:latin typeface="Times New Roman"/>
                <a:cs typeface="Times New Roman"/>
              </a:rPr>
              <a:t>low</a:t>
            </a:r>
            <a:r>
              <a:rPr lang="en-US" sz="2600" spc="-35" dirty="0" smtClean="0">
                <a:solidFill>
                  <a:schemeClr val="bg1"/>
                </a:solidFill>
                <a:latin typeface="Times New Roman"/>
                <a:cs typeface="Times New Roman"/>
              </a:rPr>
              <a:t> </a:t>
            </a:r>
            <a:r>
              <a:rPr lang="en-US" sz="2600" spc="5" dirty="0" smtClean="0">
                <a:solidFill>
                  <a:schemeClr val="bg1"/>
                </a:solidFill>
                <a:latin typeface="Times New Roman"/>
                <a:cs typeface="Times New Roman"/>
              </a:rPr>
              <a:t>prices.</a:t>
            </a:r>
            <a:endParaRPr lang="en-US" sz="2600" dirty="0" smtClean="0">
              <a:solidFill>
                <a:schemeClr val="bg1"/>
              </a:solidFill>
              <a:latin typeface="Times New Roman"/>
              <a:cs typeface="Times New Roman"/>
            </a:endParaRPr>
          </a:p>
          <a:p>
            <a:pPr marL="472440" marR="615950" lvl="1" indent="-231140">
              <a:lnSpc>
                <a:spcPct val="101699"/>
              </a:lnSpc>
              <a:spcBef>
                <a:spcPts val="409"/>
              </a:spcBef>
              <a:buClr>
                <a:srgbClr val="659A9A"/>
              </a:buClr>
              <a:buSzPct val="70588"/>
              <a:buFont typeface="Wingdings"/>
              <a:buChar char=""/>
              <a:tabLst>
                <a:tab pos="473075" algn="l"/>
              </a:tabLst>
            </a:pPr>
            <a:r>
              <a:rPr lang="en-US" sz="2600" spc="10" dirty="0" smtClean="0">
                <a:solidFill>
                  <a:schemeClr val="bg1"/>
                </a:solidFill>
                <a:latin typeface="Times New Roman"/>
                <a:cs typeface="Times New Roman"/>
              </a:rPr>
              <a:t>La </a:t>
            </a:r>
            <a:r>
              <a:rPr lang="en-US" sz="2600" spc="5" dirty="0" smtClean="0">
                <a:solidFill>
                  <a:schemeClr val="bg1"/>
                </a:solidFill>
                <a:latin typeface="Times New Roman"/>
                <a:cs typeface="Times New Roman"/>
              </a:rPr>
              <a:t>Patisserie </a:t>
            </a:r>
            <a:r>
              <a:rPr lang="en-US" sz="2600" spc="5" dirty="0" err="1" smtClean="0">
                <a:solidFill>
                  <a:schemeClr val="bg1"/>
                </a:solidFill>
                <a:latin typeface="Times New Roman"/>
                <a:cs typeface="Times New Roman"/>
              </a:rPr>
              <a:t>Française</a:t>
            </a:r>
            <a:r>
              <a:rPr lang="en-US" sz="2600" spc="5" dirty="0" smtClean="0">
                <a:solidFill>
                  <a:schemeClr val="bg1"/>
                </a:solidFill>
                <a:latin typeface="Times New Roman"/>
                <a:cs typeface="Times New Roman"/>
              </a:rPr>
              <a:t> </a:t>
            </a:r>
            <a:r>
              <a:rPr lang="en-US" sz="2600" spc="10" dirty="0" smtClean="0">
                <a:solidFill>
                  <a:schemeClr val="bg1"/>
                </a:solidFill>
                <a:latin typeface="Times New Roman"/>
                <a:cs typeface="Times New Roman"/>
              </a:rPr>
              <a:t>competes by </a:t>
            </a:r>
            <a:r>
              <a:rPr lang="en-US" sz="2600" spc="5" dirty="0" smtClean="0">
                <a:solidFill>
                  <a:schemeClr val="bg1"/>
                </a:solidFill>
                <a:latin typeface="Times New Roman"/>
                <a:cs typeface="Times New Roman"/>
              </a:rPr>
              <a:t>product  differentiation, selling cakes that are not available  </a:t>
            </a:r>
            <a:r>
              <a:rPr lang="en-US" sz="2600" spc="10" dirty="0" smtClean="0">
                <a:solidFill>
                  <a:schemeClr val="bg1"/>
                </a:solidFill>
                <a:latin typeface="Times New Roman"/>
                <a:cs typeface="Times New Roman"/>
              </a:rPr>
              <a:t>anywhere</a:t>
            </a:r>
            <a:r>
              <a:rPr lang="en-US" sz="2600" spc="-25" dirty="0" smtClean="0">
                <a:solidFill>
                  <a:schemeClr val="bg1"/>
                </a:solidFill>
                <a:latin typeface="Times New Roman"/>
                <a:cs typeface="Times New Roman"/>
              </a:rPr>
              <a:t> </a:t>
            </a:r>
            <a:r>
              <a:rPr lang="en-US" sz="2600" spc="5" dirty="0" smtClean="0">
                <a:solidFill>
                  <a:schemeClr val="bg1"/>
                </a:solidFill>
                <a:latin typeface="Times New Roman"/>
                <a:cs typeface="Times New Roman"/>
              </a:rPr>
              <a:t>else.</a:t>
            </a:r>
            <a:endParaRPr lang="en-US" sz="2600" dirty="0" smtClean="0">
              <a:solidFill>
                <a:schemeClr val="bg1"/>
              </a:solidFill>
              <a:latin typeface="Times New Roman"/>
              <a:cs typeface="Times New Roman"/>
            </a:endParaRPr>
          </a:p>
          <a:p>
            <a:r>
              <a:rPr lang="en-US" sz="2600" b="1" spc="10" dirty="0" err="1" smtClean="0">
                <a:latin typeface="Times New Roman"/>
                <a:cs typeface="Times New Roman"/>
              </a:rPr>
              <a:t>EasyJet</a:t>
            </a:r>
            <a:r>
              <a:rPr lang="en-US" sz="2600" b="1" spc="10" dirty="0" smtClean="0">
                <a:latin typeface="Times New Roman"/>
                <a:cs typeface="Times New Roman"/>
              </a:rPr>
              <a:t> competes by cost leadership, offering the cheapest fares. </a:t>
            </a:r>
            <a:r>
              <a:rPr lang="en-US" sz="2600" b="1" spc="10" dirty="0" err="1" smtClean="0">
                <a:latin typeface="Times New Roman"/>
                <a:cs typeface="Times New Roman"/>
              </a:rPr>
              <a:t>Execujet</a:t>
            </a:r>
            <a:r>
              <a:rPr lang="en-US" sz="2600" b="1" spc="10" dirty="0" smtClean="0">
                <a:latin typeface="Times New Roman"/>
                <a:cs typeface="Times New Roman"/>
              </a:rPr>
              <a:t> compete by offering a uniquely luxurious service</a:t>
            </a:r>
            <a:r>
              <a:rPr lang="en-US" sz="2600" spc="10" dirty="0" smtClean="0">
                <a:latin typeface="Times New Roman"/>
                <a:cs typeface="Times New Roman"/>
              </a:rPr>
              <a:t>.</a:t>
            </a:r>
            <a:r>
              <a:rPr lang="en-US" dirty="0" smtClean="0"/>
              <a:t> </a:t>
            </a:r>
            <a:endParaRPr lang="en-US" sz="2000" dirty="0" smtClean="0"/>
          </a:p>
          <a:p>
            <a:pPr marL="472440" lvl="1" indent="-231775">
              <a:spcBef>
                <a:spcPts val="450"/>
              </a:spcBef>
              <a:buClr>
                <a:srgbClr val="659A9A"/>
              </a:buClr>
              <a:buSzPct val="70588"/>
              <a:buFont typeface="Wingdings"/>
              <a:buChar char=""/>
              <a:tabLst>
                <a:tab pos="473075" algn="l"/>
              </a:tabLst>
            </a:pPr>
            <a:endParaRPr lang="en-US" sz="2600" dirty="0" smtClean="0">
              <a:latin typeface="Times New Roman"/>
              <a:cs typeface="Times New Roman"/>
            </a:endParaRPr>
          </a:p>
          <a:p>
            <a:pPr marL="472440" lvl="1" indent="-231775">
              <a:lnSpc>
                <a:spcPct val="100000"/>
              </a:lnSpc>
              <a:spcBef>
                <a:spcPts val="450"/>
              </a:spcBef>
              <a:buClr>
                <a:srgbClr val="659A9A"/>
              </a:buClr>
              <a:buSzPct val="70588"/>
              <a:buFont typeface="Wingdings"/>
              <a:buChar char=""/>
              <a:tabLst>
                <a:tab pos="473075" algn="l"/>
              </a:tabLst>
            </a:pPr>
            <a:endParaRPr lang="en-US" sz="2600" dirty="0" smtClean="0">
              <a:solidFill>
                <a:schemeClr val="bg1"/>
              </a:solidFill>
              <a:latin typeface="Times New Roman"/>
              <a:cs typeface="Times New Roman"/>
            </a:endParaRPr>
          </a:p>
          <a:p>
            <a:endParaRPr lang="en-US" sz="260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rmAutofit fontScale="90000"/>
          </a:bodyPr>
          <a:lstStyle/>
          <a:p>
            <a:r>
              <a:rPr lang="en-US" spc="-5" dirty="0" smtClean="0"/>
              <a:t>Strategy</a:t>
            </a:r>
            <a:r>
              <a:rPr lang="en-US" spc="-85" dirty="0" smtClean="0"/>
              <a:t> </a:t>
            </a:r>
            <a:r>
              <a:rPr lang="en-US" spc="-5" dirty="0" smtClean="0"/>
              <a:t>Option</a:t>
            </a:r>
            <a:endParaRPr lang="en-US" dirty="0"/>
          </a:p>
        </p:txBody>
      </p:sp>
      <p:sp>
        <p:nvSpPr>
          <p:cNvPr id="3" name="Content Placeholder 2"/>
          <p:cNvSpPr>
            <a:spLocks noGrp="1"/>
          </p:cNvSpPr>
          <p:nvPr>
            <p:ph idx="1"/>
          </p:nvPr>
        </p:nvSpPr>
        <p:spPr>
          <a:xfrm>
            <a:off x="457200" y="609600"/>
            <a:ext cx="8229600" cy="5516563"/>
          </a:xfrm>
        </p:spPr>
        <p:txBody>
          <a:bodyPr>
            <a:normAutofit/>
          </a:bodyPr>
          <a:lstStyle/>
          <a:p>
            <a:pPr marL="495934" marR="393700" indent="-227965">
              <a:lnSpc>
                <a:spcPct val="100000"/>
              </a:lnSpc>
              <a:spcBef>
                <a:spcPts val="1955"/>
              </a:spcBef>
              <a:buClr>
                <a:srgbClr val="352062"/>
              </a:buClr>
              <a:buSzPct val="70000"/>
              <a:buFont typeface="Wingdings"/>
              <a:buChar char=""/>
              <a:tabLst>
                <a:tab pos="496570" algn="l"/>
              </a:tabLst>
            </a:pPr>
            <a:endParaRPr lang="en-US" sz="2800" spc="-5" dirty="0" smtClean="0">
              <a:solidFill>
                <a:schemeClr val="bg1"/>
              </a:solidFill>
              <a:latin typeface="Times New Roman"/>
              <a:cs typeface="Times New Roman"/>
            </a:endParaRPr>
          </a:p>
          <a:p>
            <a:r>
              <a:rPr lang="en-US" sz="2800" u="sng" dirty="0" smtClean="0">
                <a:solidFill>
                  <a:schemeClr val="bg1"/>
                </a:solidFill>
              </a:rPr>
              <a:t>In logistics, these two approaches are usually phrased in terms of </a:t>
            </a:r>
            <a:r>
              <a:rPr lang="en-US" sz="2800" b="1" u="sng" dirty="0" smtClean="0">
                <a:solidFill>
                  <a:schemeClr val="bg1"/>
                </a:solidFill>
              </a:rPr>
              <a:t>lean </a:t>
            </a:r>
            <a:r>
              <a:rPr lang="en-US" sz="2800" u="sng" dirty="0" smtClean="0">
                <a:solidFill>
                  <a:schemeClr val="bg1"/>
                </a:solidFill>
              </a:rPr>
              <a:t>and </a:t>
            </a:r>
            <a:r>
              <a:rPr lang="en-US" sz="2800" b="1" u="sng" dirty="0" smtClean="0">
                <a:solidFill>
                  <a:schemeClr val="bg1"/>
                </a:solidFill>
              </a:rPr>
              <a:t>agile </a:t>
            </a:r>
            <a:r>
              <a:rPr lang="en-US" sz="2800" u="sng" dirty="0" smtClean="0">
                <a:solidFill>
                  <a:schemeClr val="bg1"/>
                </a:solidFill>
              </a:rPr>
              <a:t>strategies.</a:t>
            </a:r>
            <a:endParaRPr lang="en-US" sz="2800" dirty="0" smtClean="0">
              <a:solidFill>
                <a:schemeClr val="bg1"/>
              </a:solidFill>
            </a:endParaRPr>
          </a:p>
          <a:p>
            <a:r>
              <a:rPr lang="en-US" sz="2800" dirty="0" err="1" smtClean="0">
                <a:solidFill>
                  <a:schemeClr val="bg1"/>
                </a:solidFill>
              </a:rPr>
              <a:t>Organisations</a:t>
            </a:r>
            <a:r>
              <a:rPr lang="en-US" sz="2800" dirty="0" smtClean="0">
                <a:solidFill>
                  <a:schemeClr val="bg1"/>
                </a:solidFill>
              </a:rPr>
              <a:t> with a focus on </a:t>
            </a:r>
            <a:r>
              <a:rPr lang="en-US" sz="2800" dirty="0" smtClean="0">
                <a:solidFill>
                  <a:srgbClr val="FFFF00"/>
                </a:solidFill>
              </a:rPr>
              <a:t>lean logistics </a:t>
            </a:r>
            <a:r>
              <a:rPr lang="en-US" sz="2800" dirty="0" smtClean="0">
                <a:solidFill>
                  <a:schemeClr val="bg1"/>
                </a:solidFill>
              </a:rPr>
              <a:t>are aiming at low costs;</a:t>
            </a:r>
          </a:p>
          <a:p>
            <a:r>
              <a:rPr lang="en-US" sz="2800" dirty="0" smtClean="0">
                <a:solidFill>
                  <a:schemeClr val="bg1"/>
                </a:solidFill>
              </a:rPr>
              <a:t>those with a focus on </a:t>
            </a:r>
            <a:r>
              <a:rPr lang="en-US" sz="2800" dirty="0" smtClean="0">
                <a:solidFill>
                  <a:srgbClr val="FFFF00"/>
                </a:solidFill>
              </a:rPr>
              <a:t>agile logistics </a:t>
            </a:r>
            <a:r>
              <a:rPr lang="en-US" sz="2800" dirty="0" smtClean="0">
                <a:solidFill>
                  <a:schemeClr val="bg1"/>
                </a:solidFill>
              </a:rPr>
              <a:t>are aiming at high customer satisfaction.</a:t>
            </a:r>
          </a:p>
          <a:p>
            <a:r>
              <a:rPr lang="en-US" sz="2800" dirty="0" smtClean="0">
                <a:solidFill>
                  <a:schemeClr val="bg1"/>
                </a:solidFill>
              </a:rPr>
              <a:t> </a:t>
            </a:r>
          </a:p>
          <a:p>
            <a:endParaRPr lang="en-US" sz="2800"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rmAutofit fontScale="90000"/>
          </a:bodyPr>
          <a:lstStyle/>
          <a:p>
            <a:r>
              <a:rPr lang="en-US" spc="-10" dirty="0" smtClean="0"/>
              <a:t>Lean</a:t>
            </a:r>
            <a:r>
              <a:rPr lang="en-US" spc="-75" dirty="0" smtClean="0"/>
              <a:t> </a:t>
            </a:r>
            <a:r>
              <a:rPr lang="en-US" spc="-10" dirty="0" smtClean="0"/>
              <a:t>Strategies</a:t>
            </a:r>
            <a:endParaRPr lang="en-US" dirty="0"/>
          </a:p>
        </p:txBody>
      </p:sp>
      <p:sp>
        <p:nvSpPr>
          <p:cNvPr id="3" name="Content Placeholder 2"/>
          <p:cNvSpPr>
            <a:spLocks noGrp="1"/>
          </p:cNvSpPr>
          <p:nvPr>
            <p:ph idx="1"/>
          </p:nvPr>
        </p:nvSpPr>
        <p:spPr>
          <a:xfrm>
            <a:off x="457200" y="609600"/>
            <a:ext cx="8229600" cy="5516563"/>
          </a:xfrm>
        </p:spPr>
        <p:txBody>
          <a:bodyPr/>
          <a:lstStyle/>
          <a:p>
            <a:pPr marL="240029" marR="5080" indent="-227965" algn="just">
              <a:lnSpc>
                <a:spcPct val="100000"/>
              </a:lnSpc>
              <a:spcBef>
                <a:spcPts val="95"/>
              </a:spcBef>
              <a:buClr>
                <a:srgbClr val="352062"/>
              </a:buClr>
              <a:buSzPct val="70000"/>
              <a:buFont typeface="Wingdings"/>
              <a:buChar char=""/>
              <a:tabLst>
                <a:tab pos="240665" algn="l"/>
              </a:tabLst>
            </a:pPr>
            <a:r>
              <a:rPr lang="en-US" spc="-5" dirty="0" smtClean="0">
                <a:solidFill>
                  <a:srgbClr val="FFFF00"/>
                </a:solidFill>
                <a:latin typeface="Times New Roman"/>
                <a:cs typeface="Times New Roman"/>
              </a:rPr>
              <a:t>Lean strategy </a:t>
            </a:r>
            <a:r>
              <a:rPr lang="en-US" spc="-5" dirty="0" smtClean="0">
                <a:solidFill>
                  <a:schemeClr val="bg1"/>
                </a:solidFill>
                <a:latin typeface="Times New Roman"/>
                <a:cs typeface="Times New Roman"/>
              </a:rPr>
              <a:t>is aimed at low costs. It is to do every  </a:t>
            </a:r>
            <a:r>
              <a:rPr lang="en-US" spc="-10" dirty="0" smtClean="0">
                <a:solidFill>
                  <a:schemeClr val="bg1"/>
                </a:solidFill>
                <a:latin typeface="Times New Roman"/>
                <a:cs typeface="Times New Roman"/>
              </a:rPr>
              <a:t>operation using </a:t>
            </a:r>
            <a:r>
              <a:rPr lang="en-US" spc="-5" dirty="0" smtClean="0">
                <a:solidFill>
                  <a:schemeClr val="bg1"/>
                </a:solidFill>
                <a:latin typeface="Times New Roman"/>
                <a:cs typeface="Times New Roman"/>
              </a:rPr>
              <a:t>less of each </a:t>
            </a:r>
            <a:r>
              <a:rPr lang="en-US" spc="-10" dirty="0" smtClean="0">
                <a:solidFill>
                  <a:schemeClr val="bg1"/>
                </a:solidFill>
                <a:latin typeface="Times New Roman"/>
                <a:cs typeface="Times New Roman"/>
              </a:rPr>
              <a:t>resource (people, space,  </a:t>
            </a:r>
            <a:r>
              <a:rPr lang="en-US" spc="-5" dirty="0" smtClean="0">
                <a:solidFill>
                  <a:schemeClr val="bg1"/>
                </a:solidFill>
                <a:latin typeface="Times New Roman"/>
                <a:cs typeface="Times New Roman"/>
              </a:rPr>
              <a:t>stock, equipment, time,</a:t>
            </a:r>
            <a:r>
              <a:rPr lang="en-US" spc="35" dirty="0" smtClean="0">
                <a:solidFill>
                  <a:schemeClr val="bg1"/>
                </a:solidFill>
                <a:latin typeface="Times New Roman"/>
                <a:cs typeface="Times New Roman"/>
              </a:rPr>
              <a:t> </a:t>
            </a:r>
            <a:r>
              <a:rPr lang="en-US" spc="-5" dirty="0" smtClean="0">
                <a:solidFill>
                  <a:schemeClr val="bg1"/>
                </a:solidFill>
                <a:latin typeface="Times New Roman"/>
                <a:cs typeface="Times New Roman"/>
              </a:rPr>
              <a:t>etc.).</a:t>
            </a:r>
            <a:endParaRPr lang="en-US" dirty="0" smtClean="0">
              <a:solidFill>
                <a:schemeClr val="bg1"/>
              </a:solidFill>
              <a:latin typeface="Times New Roman"/>
              <a:cs typeface="Times New Roman"/>
            </a:endParaRPr>
          </a:p>
          <a:p>
            <a:pPr marL="240029" marR="90170" indent="-227965" algn="just">
              <a:lnSpc>
                <a:spcPct val="100000"/>
              </a:lnSpc>
              <a:spcBef>
                <a:spcPts val="455"/>
              </a:spcBef>
              <a:buClr>
                <a:srgbClr val="352062"/>
              </a:buClr>
              <a:buSzPct val="70000"/>
              <a:buFont typeface="Wingdings"/>
              <a:buChar char=""/>
              <a:tabLst>
                <a:tab pos="240665" algn="l"/>
              </a:tabLst>
            </a:pPr>
            <a:r>
              <a:rPr lang="en-US" spc="-10" dirty="0" smtClean="0">
                <a:solidFill>
                  <a:schemeClr val="bg1"/>
                </a:solidFill>
                <a:latin typeface="Times New Roman"/>
                <a:cs typeface="Times New Roman"/>
              </a:rPr>
              <a:t>Therefore, </a:t>
            </a:r>
            <a:r>
              <a:rPr lang="en-US" spc="-10" dirty="0" smtClean="0">
                <a:solidFill>
                  <a:srgbClr val="FFFF00"/>
                </a:solidFill>
                <a:latin typeface="Times New Roman"/>
                <a:cs typeface="Times New Roman"/>
              </a:rPr>
              <a:t>lean logistics </a:t>
            </a:r>
            <a:r>
              <a:rPr lang="en-US" spc="-5" dirty="0" smtClean="0">
                <a:solidFill>
                  <a:schemeClr val="bg1"/>
                </a:solidFill>
                <a:latin typeface="Times New Roman"/>
                <a:cs typeface="Times New Roman"/>
              </a:rPr>
              <a:t>is </a:t>
            </a:r>
            <a:r>
              <a:rPr lang="en-US" spc="-10" dirty="0" smtClean="0">
                <a:solidFill>
                  <a:schemeClr val="bg1"/>
                </a:solidFill>
                <a:latin typeface="Times New Roman"/>
                <a:cs typeface="Times New Roman"/>
              </a:rPr>
              <a:t>aimed </a:t>
            </a:r>
            <a:r>
              <a:rPr lang="en-US" spc="-5" dirty="0" smtClean="0">
                <a:solidFill>
                  <a:schemeClr val="bg1"/>
                </a:solidFill>
                <a:latin typeface="Times New Roman"/>
                <a:cs typeface="Times New Roman"/>
              </a:rPr>
              <a:t>at </a:t>
            </a:r>
            <a:r>
              <a:rPr lang="en-US" spc="-10" dirty="0" smtClean="0">
                <a:solidFill>
                  <a:schemeClr val="bg1"/>
                </a:solidFill>
                <a:latin typeface="Times New Roman"/>
                <a:cs typeface="Times New Roman"/>
              </a:rPr>
              <a:t>minimizing the  total cost </a:t>
            </a:r>
            <a:r>
              <a:rPr lang="en-US" spc="-5" dirty="0" smtClean="0">
                <a:solidFill>
                  <a:schemeClr val="bg1"/>
                </a:solidFill>
                <a:latin typeface="Times New Roman"/>
                <a:cs typeface="Times New Roman"/>
              </a:rPr>
              <a:t>of</a:t>
            </a:r>
            <a:r>
              <a:rPr lang="en-US" spc="35" dirty="0" smtClean="0">
                <a:solidFill>
                  <a:schemeClr val="bg1"/>
                </a:solidFill>
                <a:latin typeface="Times New Roman"/>
                <a:cs typeface="Times New Roman"/>
              </a:rPr>
              <a:t> </a:t>
            </a:r>
            <a:r>
              <a:rPr lang="en-US" spc="-10" dirty="0" smtClean="0">
                <a:solidFill>
                  <a:schemeClr val="bg1"/>
                </a:solidFill>
                <a:latin typeface="Times New Roman"/>
                <a:cs typeface="Times New Roman"/>
              </a:rPr>
              <a:t>logistics.</a:t>
            </a:r>
            <a:endParaRPr lang="en-US" dirty="0" smtClean="0">
              <a:solidFill>
                <a:schemeClr val="bg1"/>
              </a:solidFill>
              <a:latin typeface="Times New Roman"/>
              <a:cs typeface="Times New Roman"/>
            </a:endParaRPr>
          </a:p>
          <a:p>
            <a:pPr marL="240029" marR="168910" indent="-227965" algn="just">
              <a:lnSpc>
                <a:spcPct val="100000"/>
              </a:lnSpc>
              <a:spcBef>
                <a:spcPts val="465"/>
              </a:spcBef>
              <a:buClr>
                <a:srgbClr val="352062"/>
              </a:buClr>
              <a:buSzPct val="70000"/>
              <a:buFont typeface="Wingdings"/>
              <a:buChar char=""/>
              <a:tabLst>
                <a:tab pos="240665" algn="l"/>
              </a:tabLst>
            </a:pPr>
            <a:r>
              <a:rPr lang="en-US" spc="-10" dirty="0" smtClean="0">
                <a:solidFill>
                  <a:schemeClr val="bg1"/>
                </a:solidFill>
                <a:latin typeface="Times New Roman"/>
                <a:cs typeface="Times New Roman"/>
              </a:rPr>
              <a:t>One warning </a:t>
            </a:r>
            <a:r>
              <a:rPr lang="en-US" spc="-5" dirty="0" smtClean="0">
                <a:solidFill>
                  <a:schemeClr val="bg1"/>
                </a:solidFill>
                <a:latin typeface="Times New Roman"/>
                <a:cs typeface="Times New Roman"/>
              </a:rPr>
              <a:t>is that</a:t>
            </a:r>
            <a:r>
              <a:rPr lang="en-US" spc="-10" dirty="0" smtClean="0">
                <a:solidFill>
                  <a:schemeClr val="bg1"/>
                </a:solidFill>
                <a:latin typeface="Times New Roman"/>
                <a:cs typeface="Times New Roman"/>
              </a:rPr>
              <a:t>.</a:t>
            </a:r>
            <a:r>
              <a:rPr lang="en-US" spc="-5" dirty="0" smtClean="0">
                <a:solidFill>
                  <a:srgbClr val="FFFF00"/>
                </a:solidFill>
                <a:latin typeface="Times New Roman"/>
                <a:cs typeface="Times New Roman"/>
              </a:rPr>
              <a:t> low costs </a:t>
            </a:r>
            <a:r>
              <a:rPr lang="en-US" spc="-10" dirty="0" smtClean="0">
                <a:solidFill>
                  <a:srgbClr val="FFFF00"/>
                </a:solidFill>
                <a:latin typeface="Times New Roman"/>
                <a:cs typeface="Times New Roman"/>
              </a:rPr>
              <a:t>do not </a:t>
            </a:r>
            <a:r>
              <a:rPr lang="en-US" spc="-5" dirty="0" smtClean="0">
                <a:solidFill>
                  <a:srgbClr val="FFFF00"/>
                </a:solidFill>
                <a:latin typeface="Times New Roman"/>
                <a:cs typeface="Times New Roman"/>
              </a:rPr>
              <a:t>automatically  mean lean</a:t>
            </a:r>
            <a:r>
              <a:rPr lang="en-US" spc="20" dirty="0" smtClean="0">
                <a:solidFill>
                  <a:srgbClr val="FFFF00"/>
                </a:solidFill>
                <a:latin typeface="Times New Roman"/>
                <a:cs typeface="Times New Roman"/>
              </a:rPr>
              <a:t> </a:t>
            </a:r>
            <a:r>
              <a:rPr lang="en-US" spc="-10" dirty="0" smtClean="0">
                <a:solidFill>
                  <a:srgbClr val="FFFF00"/>
                </a:solidFill>
                <a:latin typeface="Times New Roman"/>
                <a:cs typeface="Times New Roman"/>
              </a:rPr>
              <a:t>operation</a:t>
            </a:r>
            <a:r>
              <a:rPr lang="en-US" spc="-10" dirty="0" smtClean="0">
                <a:solidFill>
                  <a:schemeClr val="bg1"/>
                </a:solidFill>
                <a:latin typeface="Times New Roman"/>
                <a:cs typeface="Times New Roman"/>
              </a:rPr>
              <a:t>s</a:t>
            </a:r>
            <a:endParaRPr lang="en-US" dirty="0" smtClean="0">
              <a:solidFill>
                <a:schemeClr val="bg1"/>
              </a:solidFill>
              <a:latin typeface="Times New Roman"/>
              <a:cs typeface="Times New Roman"/>
            </a:endParaRPr>
          </a:p>
          <a:p>
            <a:pPr marL="240029" marR="269240" indent="-227965" algn="just">
              <a:lnSpc>
                <a:spcPct val="100000"/>
              </a:lnSpc>
              <a:spcBef>
                <a:spcPts val="465"/>
              </a:spcBef>
              <a:buClr>
                <a:srgbClr val="352062"/>
              </a:buClr>
              <a:buSzPct val="70000"/>
              <a:buFont typeface="Wingdings"/>
              <a:buChar char=""/>
              <a:tabLst>
                <a:tab pos="240665" algn="l"/>
              </a:tabLst>
            </a:pPr>
            <a:r>
              <a:rPr lang="en-US" spc="-10" dirty="0" smtClean="0">
                <a:solidFill>
                  <a:schemeClr val="bg1"/>
                </a:solidFill>
                <a:latin typeface="Times New Roman"/>
                <a:cs typeface="Times New Roman"/>
              </a:rPr>
              <a:t>Lean operations maintain customer service while  using fewer resources </a:t>
            </a:r>
            <a:r>
              <a:rPr lang="en-US" spc="-5" dirty="0" smtClean="0">
                <a:solidFill>
                  <a:schemeClr val="bg1"/>
                </a:solidFill>
                <a:latin typeface="Times New Roman"/>
                <a:cs typeface="Times New Roman"/>
              </a:rPr>
              <a:t>– </a:t>
            </a:r>
            <a:r>
              <a:rPr lang="en-US" spc="-10" dirty="0" smtClean="0">
                <a:solidFill>
                  <a:schemeClr val="bg1"/>
                </a:solidFill>
                <a:latin typeface="Times New Roman"/>
                <a:cs typeface="Times New Roman"/>
              </a:rPr>
              <a:t>they do not just minimize  </a:t>
            </a:r>
            <a:r>
              <a:rPr lang="en-US" spc="-5" dirty="0" smtClean="0">
                <a:solidFill>
                  <a:schemeClr val="bg1"/>
                </a:solidFill>
                <a:latin typeface="Times New Roman"/>
                <a:cs typeface="Times New Roman"/>
              </a:rPr>
              <a:t>costs.</a:t>
            </a:r>
            <a:endParaRPr lang="en-US" dirty="0" smtClean="0">
              <a:solidFill>
                <a:schemeClr val="bg1"/>
              </a:solidFill>
              <a:latin typeface="Times New Roman"/>
              <a:cs typeface="Times New Roman"/>
            </a:endParaRPr>
          </a:p>
          <a:p>
            <a:endParaRPr lang="en-US"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rmAutofit fontScale="90000"/>
          </a:bodyPr>
          <a:lstStyle/>
          <a:p>
            <a:r>
              <a:rPr lang="en-US" spc="-10" dirty="0" smtClean="0"/>
              <a:t>Lean</a:t>
            </a:r>
            <a:r>
              <a:rPr lang="en-US" spc="-75" dirty="0" smtClean="0"/>
              <a:t> </a:t>
            </a:r>
            <a:r>
              <a:rPr lang="en-US" spc="-10" dirty="0" smtClean="0"/>
              <a:t>Strategies</a:t>
            </a:r>
            <a:endParaRPr lang="en-US" dirty="0"/>
          </a:p>
        </p:txBody>
      </p:sp>
      <p:sp>
        <p:nvSpPr>
          <p:cNvPr id="3" name="Content Placeholder 2"/>
          <p:cNvSpPr>
            <a:spLocks noGrp="1"/>
          </p:cNvSpPr>
          <p:nvPr>
            <p:ph idx="1"/>
          </p:nvPr>
        </p:nvSpPr>
        <p:spPr>
          <a:xfrm>
            <a:off x="457200" y="609600"/>
            <a:ext cx="8229600" cy="5516563"/>
          </a:xfrm>
        </p:spPr>
        <p:txBody>
          <a:bodyPr>
            <a:noAutofit/>
          </a:bodyPr>
          <a:lstStyle/>
          <a:p>
            <a:pPr marL="240029" indent="-227965">
              <a:lnSpc>
                <a:spcPct val="100000"/>
              </a:lnSpc>
              <a:spcBef>
                <a:spcPts val="640"/>
              </a:spcBef>
              <a:buClr>
                <a:srgbClr val="352062"/>
              </a:buClr>
              <a:buSzPct val="70000"/>
              <a:buFont typeface="Wingdings"/>
              <a:buChar char=""/>
              <a:tabLst>
                <a:tab pos="240665" algn="l"/>
              </a:tabLst>
            </a:pPr>
            <a:r>
              <a:rPr lang="en-US" sz="2400" spc="-10" dirty="0" smtClean="0">
                <a:solidFill>
                  <a:schemeClr val="bg1"/>
                </a:solidFill>
                <a:latin typeface="Times New Roman"/>
                <a:cs typeface="Times New Roman"/>
              </a:rPr>
              <a:t>Five main</a:t>
            </a:r>
            <a:r>
              <a:rPr lang="en-US" sz="2400" spc="20" dirty="0" smtClean="0">
                <a:solidFill>
                  <a:schemeClr val="bg1"/>
                </a:solidFill>
                <a:latin typeface="Times New Roman"/>
                <a:cs typeface="Times New Roman"/>
              </a:rPr>
              <a:t> </a:t>
            </a:r>
            <a:r>
              <a:rPr lang="en-US" sz="2400" spc="-10" dirty="0" smtClean="0">
                <a:solidFill>
                  <a:schemeClr val="bg1"/>
                </a:solidFill>
                <a:latin typeface="Times New Roman"/>
                <a:cs typeface="Times New Roman"/>
              </a:rPr>
              <a:t>principles:</a:t>
            </a:r>
            <a:endParaRPr lang="en-US" sz="2400" dirty="0" smtClean="0">
              <a:solidFill>
                <a:schemeClr val="bg1"/>
              </a:solidFill>
              <a:latin typeface="Times New Roman"/>
              <a:cs typeface="Times New Roman"/>
            </a:endParaRPr>
          </a:p>
          <a:p>
            <a:pPr marL="240029" marR="768350" lvl="1">
              <a:lnSpc>
                <a:spcPct val="100000"/>
              </a:lnSpc>
              <a:spcBef>
                <a:spcPts val="434"/>
              </a:spcBef>
              <a:buAutoNum type="arabicPeriod"/>
              <a:tabLst>
                <a:tab pos="468630" algn="l"/>
              </a:tabLst>
            </a:pPr>
            <a:r>
              <a:rPr lang="en-US" sz="2400" b="1" i="1" spc="-5" dirty="0" smtClean="0">
                <a:solidFill>
                  <a:schemeClr val="bg1"/>
                </a:solidFill>
                <a:latin typeface="Times New Roman"/>
                <a:cs typeface="Times New Roman"/>
              </a:rPr>
              <a:t>Value: </a:t>
            </a:r>
            <a:r>
              <a:rPr lang="en-US" sz="2400" spc="-5" dirty="0" smtClean="0">
                <a:solidFill>
                  <a:schemeClr val="bg1"/>
                </a:solidFill>
                <a:latin typeface="Times New Roman"/>
                <a:cs typeface="Times New Roman"/>
              </a:rPr>
              <a:t>designing a product that has value from a  customer’s</a:t>
            </a:r>
            <a:r>
              <a:rPr lang="en-US" sz="2400" spc="-15" dirty="0" smtClean="0">
                <a:solidFill>
                  <a:schemeClr val="bg1"/>
                </a:solidFill>
                <a:latin typeface="Times New Roman"/>
                <a:cs typeface="Times New Roman"/>
              </a:rPr>
              <a:t> </a:t>
            </a:r>
            <a:r>
              <a:rPr lang="en-US" sz="2400" spc="-5" dirty="0" smtClean="0">
                <a:solidFill>
                  <a:schemeClr val="bg1"/>
                </a:solidFill>
                <a:latin typeface="Times New Roman"/>
                <a:cs typeface="Times New Roman"/>
              </a:rPr>
              <a:t>perspective.</a:t>
            </a:r>
            <a:endParaRPr lang="en-US" sz="2400" dirty="0" smtClean="0">
              <a:solidFill>
                <a:schemeClr val="bg1"/>
              </a:solidFill>
              <a:latin typeface="Times New Roman"/>
              <a:cs typeface="Times New Roman"/>
            </a:endParaRPr>
          </a:p>
          <a:p>
            <a:pPr marL="240029" marR="334645" lvl="1">
              <a:lnSpc>
                <a:spcPct val="100000"/>
              </a:lnSpc>
              <a:spcBef>
                <a:spcPts val="415"/>
              </a:spcBef>
              <a:buAutoNum type="arabicPeriod"/>
              <a:tabLst>
                <a:tab pos="468630" algn="l"/>
              </a:tabLst>
            </a:pPr>
            <a:r>
              <a:rPr lang="en-US" sz="2400" b="1" i="1" spc="-5" dirty="0" smtClean="0">
                <a:solidFill>
                  <a:schemeClr val="bg1"/>
                </a:solidFill>
                <a:latin typeface="Times New Roman"/>
                <a:cs typeface="Times New Roman"/>
              </a:rPr>
              <a:t>Value stream: </a:t>
            </a:r>
            <a:r>
              <a:rPr lang="en-US" sz="2400" spc="-5" dirty="0" smtClean="0">
                <a:solidFill>
                  <a:schemeClr val="bg1"/>
                </a:solidFill>
                <a:latin typeface="Times New Roman"/>
                <a:cs typeface="Times New Roman"/>
              </a:rPr>
              <a:t>designing the best process to </a:t>
            </a:r>
            <a:r>
              <a:rPr lang="en-US" sz="2400" spc="-10" dirty="0" smtClean="0">
                <a:solidFill>
                  <a:schemeClr val="bg1"/>
                </a:solidFill>
                <a:latin typeface="Times New Roman"/>
                <a:cs typeface="Times New Roman"/>
              </a:rPr>
              <a:t>make </a:t>
            </a:r>
            <a:r>
              <a:rPr lang="en-US" sz="2400" spc="-5" dirty="0" smtClean="0">
                <a:solidFill>
                  <a:schemeClr val="bg1"/>
                </a:solidFill>
                <a:latin typeface="Times New Roman"/>
                <a:cs typeface="Times New Roman"/>
              </a:rPr>
              <a:t>the  product.</a:t>
            </a:r>
            <a:endParaRPr lang="en-US" sz="2400" dirty="0" smtClean="0">
              <a:solidFill>
                <a:schemeClr val="bg1"/>
              </a:solidFill>
              <a:latin typeface="Times New Roman"/>
              <a:cs typeface="Times New Roman"/>
            </a:endParaRPr>
          </a:p>
          <a:p>
            <a:pPr marL="240029" marR="121920" lvl="1">
              <a:lnSpc>
                <a:spcPct val="100000"/>
              </a:lnSpc>
              <a:spcBef>
                <a:spcPts val="420"/>
              </a:spcBef>
              <a:buAutoNum type="arabicPeriod"/>
              <a:tabLst>
                <a:tab pos="468630" algn="l"/>
              </a:tabLst>
            </a:pPr>
            <a:r>
              <a:rPr lang="en-US" sz="2400" b="1" i="1" spc="-5" dirty="0" smtClean="0">
                <a:solidFill>
                  <a:schemeClr val="bg1"/>
                </a:solidFill>
                <a:latin typeface="Times New Roman"/>
                <a:cs typeface="Times New Roman"/>
              </a:rPr>
              <a:t>Value flow: </a:t>
            </a:r>
            <a:r>
              <a:rPr lang="en-US" sz="2400" spc="-5" dirty="0" smtClean="0">
                <a:solidFill>
                  <a:schemeClr val="bg1"/>
                </a:solidFill>
                <a:latin typeface="Times New Roman"/>
                <a:cs typeface="Times New Roman"/>
              </a:rPr>
              <a:t>managing the flow of materials through the  supply chain – getting an efficient flow of materials,  eliminating waste, interruptions, waiting and</a:t>
            </a:r>
            <a:r>
              <a:rPr lang="en-US" sz="2400" spc="-45" dirty="0" smtClean="0">
                <a:solidFill>
                  <a:schemeClr val="bg1"/>
                </a:solidFill>
                <a:latin typeface="Times New Roman"/>
                <a:cs typeface="Times New Roman"/>
              </a:rPr>
              <a:t> </a:t>
            </a:r>
            <a:r>
              <a:rPr lang="en-US" sz="2400" spc="-5" dirty="0" smtClean="0">
                <a:solidFill>
                  <a:schemeClr val="bg1"/>
                </a:solidFill>
                <a:latin typeface="Times New Roman"/>
                <a:cs typeface="Times New Roman"/>
              </a:rPr>
              <a:t>detours.</a:t>
            </a:r>
            <a:endParaRPr lang="en-US" sz="2400" dirty="0" smtClean="0">
              <a:solidFill>
                <a:schemeClr val="bg1"/>
              </a:solidFill>
              <a:latin typeface="Times New Roman"/>
              <a:cs typeface="Times New Roman"/>
            </a:endParaRPr>
          </a:p>
          <a:p>
            <a:pPr marL="240029" marR="544830" lvl="1">
              <a:lnSpc>
                <a:spcPct val="100000"/>
              </a:lnSpc>
              <a:spcBef>
                <a:spcPts val="409"/>
              </a:spcBef>
              <a:buAutoNum type="arabicPeriod"/>
              <a:tabLst>
                <a:tab pos="468630" algn="l"/>
              </a:tabLst>
            </a:pPr>
            <a:r>
              <a:rPr lang="en-US" sz="2400" b="1" i="1" spc="-5" dirty="0" smtClean="0">
                <a:solidFill>
                  <a:schemeClr val="bg1"/>
                </a:solidFill>
                <a:latin typeface="Times New Roman"/>
                <a:cs typeface="Times New Roman"/>
              </a:rPr>
              <a:t>Pull: </a:t>
            </a:r>
            <a:r>
              <a:rPr lang="en-US" sz="2400" spc="-5" dirty="0" smtClean="0">
                <a:solidFill>
                  <a:schemeClr val="bg1"/>
                </a:solidFill>
                <a:latin typeface="Times New Roman"/>
                <a:cs typeface="Times New Roman"/>
              </a:rPr>
              <a:t>only making products when there is customer  demand</a:t>
            </a:r>
            <a:endParaRPr lang="en-US" sz="2400" dirty="0" smtClean="0">
              <a:solidFill>
                <a:schemeClr val="bg1"/>
              </a:solidFill>
              <a:latin typeface="Times New Roman"/>
              <a:cs typeface="Times New Roman"/>
            </a:endParaRPr>
          </a:p>
          <a:p>
            <a:pPr marL="240029" marR="5080" lvl="1">
              <a:lnSpc>
                <a:spcPct val="100000"/>
              </a:lnSpc>
              <a:spcBef>
                <a:spcPts val="420"/>
              </a:spcBef>
              <a:buAutoNum type="arabicPeriod"/>
              <a:tabLst>
                <a:tab pos="468630" algn="l"/>
              </a:tabLst>
            </a:pPr>
            <a:r>
              <a:rPr lang="en-US" sz="2400" b="1" i="1" spc="-5" dirty="0" smtClean="0">
                <a:solidFill>
                  <a:schemeClr val="bg1"/>
                </a:solidFill>
                <a:latin typeface="Times New Roman"/>
                <a:cs typeface="Times New Roman"/>
              </a:rPr>
              <a:t>Aim of perfection: </a:t>
            </a:r>
            <a:r>
              <a:rPr lang="en-US" sz="2400" spc="-5" dirty="0" smtClean="0">
                <a:solidFill>
                  <a:schemeClr val="bg1"/>
                </a:solidFill>
                <a:latin typeface="Times New Roman"/>
                <a:cs typeface="Times New Roman"/>
              </a:rPr>
              <a:t>looking </a:t>
            </a:r>
            <a:r>
              <a:rPr lang="en-US" sz="2400" spc="-10" dirty="0" smtClean="0">
                <a:solidFill>
                  <a:schemeClr val="bg1"/>
                </a:solidFill>
                <a:latin typeface="Times New Roman"/>
                <a:cs typeface="Times New Roman"/>
              </a:rPr>
              <a:t>for </a:t>
            </a:r>
            <a:r>
              <a:rPr lang="en-US" sz="2400" spc="-5" dirty="0" smtClean="0">
                <a:solidFill>
                  <a:schemeClr val="bg1"/>
                </a:solidFill>
                <a:latin typeface="Times New Roman"/>
                <a:cs typeface="Times New Roman"/>
              </a:rPr>
              <a:t>continuous improvements  to get closer to the aim of perfect</a:t>
            </a:r>
            <a:r>
              <a:rPr lang="en-US" sz="2400" spc="-35" dirty="0" smtClean="0">
                <a:solidFill>
                  <a:schemeClr val="bg1"/>
                </a:solidFill>
                <a:latin typeface="Times New Roman"/>
                <a:cs typeface="Times New Roman"/>
              </a:rPr>
              <a:t> </a:t>
            </a:r>
            <a:r>
              <a:rPr lang="en-US" sz="2400" spc="-5" dirty="0" smtClean="0">
                <a:solidFill>
                  <a:schemeClr val="bg1"/>
                </a:solidFill>
                <a:latin typeface="Times New Roman"/>
                <a:cs typeface="Times New Roman"/>
              </a:rPr>
              <a:t>operations.</a:t>
            </a:r>
            <a:endParaRPr lang="en-US" sz="2400" dirty="0" smtClean="0">
              <a:solidFill>
                <a:schemeClr val="bg1"/>
              </a:solidFill>
              <a:latin typeface="Times New Roman"/>
              <a:cs typeface="Times New Roman"/>
            </a:endParaRPr>
          </a:p>
          <a:p>
            <a:endParaRPr lang="en-US" sz="2400"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457200"/>
          </a:xfrm>
        </p:spPr>
        <p:txBody>
          <a:bodyPr>
            <a:normAutofit fontScale="90000"/>
          </a:bodyPr>
          <a:lstStyle/>
          <a:p>
            <a:r>
              <a:rPr lang="en-US" spc="-10" dirty="0" smtClean="0"/>
              <a:t>Lean</a:t>
            </a:r>
            <a:r>
              <a:rPr lang="en-US" spc="-75" dirty="0" smtClean="0"/>
              <a:t> </a:t>
            </a:r>
            <a:r>
              <a:rPr lang="en-US" spc="-10" dirty="0" smtClean="0"/>
              <a:t>Strategies</a:t>
            </a:r>
            <a:endParaRPr lang="en-US" dirty="0"/>
          </a:p>
        </p:txBody>
      </p:sp>
      <p:sp>
        <p:nvSpPr>
          <p:cNvPr id="3" name="Content Placeholder 2"/>
          <p:cNvSpPr>
            <a:spLocks noGrp="1"/>
          </p:cNvSpPr>
          <p:nvPr>
            <p:ph idx="1"/>
          </p:nvPr>
        </p:nvSpPr>
        <p:spPr>
          <a:xfrm>
            <a:off x="457200" y="533400"/>
            <a:ext cx="8229600" cy="5592763"/>
          </a:xfrm>
        </p:spPr>
        <p:txBody>
          <a:bodyPr>
            <a:noAutofit/>
          </a:bodyPr>
          <a:lstStyle/>
          <a:p>
            <a:r>
              <a:rPr lang="en-US" sz="2400" dirty="0" smtClean="0">
                <a:solidFill>
                  <a:schemeClr val="bg1"/>
                </a:solidFill>
              </a:rPr>
              <a:t>Robert Townsend says that, ‘All </a:t>
            </a:r>
            <a:r>
              <a:rPr lang="en-US" sz="2400" dirty="0" err="1" smtClean="0">
                <a:solidFill>
                  <a:schemeClr val="bg1"/>
                </a:solidFill>
              </a:rPr>
              <a:t>organisations</a:t>
            </a:r>
            <a:r>
              <a:rPr lang="en-US" sz="2400" dirty="0" smtClean="0">
                <a:solidFill>
                  <a:schemeClr val="bg1"/>
                </a:solidFill>
              </a:rPr>
              <a:t> are at least 50% waste – waste people, waste effort, waste space and waste time’.</a:t>
            </a:r>
          </a:p>
          <a:p>
            <a:r>
              <a:rPr lang="en-US" sz="2400" dirty="0" smtClean="0">
                <a:solidFill>
                  <a:schemeClr val="bg1"/>
                </a:solidFill>
              </a:rPr>
              <a:t> During their development work, Toyota identified the following areas of the supply chain where this waste is most likely to occur:</a:t>
            </a:r>
          </a:p>
          <a:p>
            <a:pPr lvl="1"/>
            <a:r>
              <a:rPr lang="en-US" sz="2200" i="1" dirty="0" smtClean="0">
                <a:solidFill>
                  <a:srgbClr val="FFFF00"/>
                </a:solidFill>
              </a:rPr>
              <a:t>Quality</a:t>
            </a:r>
            <a:r>
              <a:rPr lang="en-US" sz="2200" i="1" dirty="0" smtClean="0">
                <a:solidFill>
                  <a:schemeClr val="bg1"/>
                </a:solidFill>
              </a:rPr>
              <a:t> </a:t>
            </a:r>
            <a:r>
              <a:rPr lang="en-US" sz="2200" dirty="0" smtClean="0">
                <a:solidFill>
                  <a:schemeClr val="bg1"/>
                </a:solidFill>
              </a:rPr>
              <a:t>– that is t</a:t>
            </a:r>
            <a:r>
              <a:rPr lang="en-US" sz="2400" dirty="0" smtClean="0">
                <a:solidFill>
                  <a:schemeClr val="bg1"/>
                </a:solidFill>
              </a:rPr>
              <a:t>oo poor to satisfy customers (either external or internal).</a:t>
            </a:r>
          </a:p>
          <a:p>
            <a:pPr lvl="1"/>
            <a:r>
              <a:rPr lang="en-US" sz="2400" i="1" dirty="0" smtClean="0">
                <a:solidFill>
                  <a:srgbClr val="FFFF00"/>
                </a:solidFill>
              </a:rPr>
              <a:t>Wrong production level or capacity</a:t>
            </a:r>
            <a:r>
              <a:rPr lang="en-US" sz="2400" i="1" dirty="0" smtClean="0">
                <a:solidFill>
                  <a:schemeClr val="bg1"/>
                </a:solidFill>
              </a:rPr>
              <a:t> </a:t>
            </a:r>
            <a:r>
              <a:rPr lang="en-US" sz="2400" dirty="0" smtClean="0">
                <a:solidFill>
                  <a:schemeClr val="bg1"/>
                </a:solidFill>
              </a:rPr>
              <a:t>– making products, or having capacity, that is not currently needed.</a:t>
            </a:r>
          </a:p>
          <a:p>
            <a:pPr lvl="1"/>
            <a:r>
              <a:rPr lang="en-US" sz="2400" i="1" dirty="0" smtClean="0">
                <a:solidFill>
                  <a:srgbClr val="FFFF00"/>
                </a:solidFill>
              </a:rPr>
              <a:t>Poor process </a:t>
            </a:r>
            <a:r>
              <a:rPr lang="en-US" sz="2400" dirty="0" smtClean="0">
                <a:solidFill>
                  <a:schemeClr val="bg1"/>
                </a:solidFill>
              </a:rPr>
              <a:t>– having unnecessary, too complicated or time-consuming operations.</a:t>
            </a:r>
          </a:p>
          <a:p>
            <a:pPr>
              <a:buNone/>
            </a:pPr>
            <a:endParaRPr lang="en-US" sz="2400" dirty="0" smtClean="0">
              <a:solidFill>
                <a:schemeClr val="bg1"/>
              </a:solidFill>
            </a:endParaRPr>
          </a:p>
          <a:p>
            <a:endParaRPr lang="en-US" sz="2400"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spc="-10" dirty="0" smtClean="0"/>
              <a:t>Lean</a:t>
            </a:r>
            <a:r>
              <a:rPr lang="en-US" spc="-75" dirty="0" smtClean="0"/>
              <a:t> </a:t>
            </a:r>
            <a:r>
              <a:rPr lang="en-US" spc="-10" dirty="0" smtClean="0"/>
              <a:t>Strategies</a:t>
            </a:r>
            <a:endParaRPr lang="en-US" dirty="0"/>
          </a:p>
        </p:txBody>
      </p:sp>
      <p:sp>
        <p:nvSpPr>
          <p:cNvPr id="3" name="Content Placeholder 2"/>
          <p:cNvSpPr>
            <a:spLocks noGrp="1"/>
          </p:cNvSpPr>
          <p:nvPr>
            <p:ph idx="1"/>
          </p:nvPr>
        </p:nvSpPr>
        <p:spPr>
          <a:xfrm>
            <a:off x="457200" y="762000"/>
            <a:ext cx="8229600" cy="5364163"/>
          </a:xfrm>
        </p:spPr>
        <p:txBody>
          <a:bodyPr>
            <a:normAutofit/>
          </a:bodyPr>
          <a:lstStyle/>
          <a:p>
            <a:pPr lvl="1"/>
            <a:r>
              <a:rPr lang="en-US" i="1" dirty="0" smtClean="0">
                <a:solidFill>
                  <a:srgbClr val="FFFF00"/>
                </a:solidFill>
              </a:rPr>
              <a:t>Waiting</a:t>
            </a:r>
            <a:r>
              <a:rPr lang="en-US" i="1" dirty="0" smtClean="0">
                <a:solidFill>
                  <a:schemeClr val="bg1"/>
                </a:solidFill>
              </a:rPr>
              <a:t> </a:t>
            </a:r>
            <a:r>
              <a:rPr lang="en-US" dirty="0" smtClean="0">
                <a:solidFill>
                  <a:schemeClr val="bg1"/>
                </a:solidFill>
              </a:rPr>
              <a:t>– for operations to start or finish, for materials to arrive, for equipment to be repaired, and so on.</a:t>
            </a:r>
          </a:p>
          <a:p>
            <a:pPr lvl="1"/>
            <a:r>
              <a:rPr lang="en-US" i="1" dirty="0" smtClean="0">
                <a:solidFill>
                  <a:srgbClr val="FFFF00"/>
                </a:solidFill>
              </a:rPr>
              <a:t>Movement</a:t>
            </a:r>
            <a:r>
              <a:rPr lang="en-US" i="1" dirty="0" smtClean="0">
                <a:solidFill>
                  <a:schemeClr val="bg1"/>
                </a:solidFill>
              </a:rPr>
              <a:t> </a:t>
            </a:r>
            <a:r>
              <a:rPr lang="en-US" dirty="0" smtClean="0">
                <a:solidFill>
                  <a:schemeClr val="bg1"/>
                </a:solidFill>
              </a:rPr>
              <a:t>– with products making unnecessary, long, or inconvenient movements during operations.</a:t>
            </a:r>
          </a:p>
          <a:p>
            <a:pPr lvl="1"/>
            <a:r>
              <a:rPr lang="en-US" i="1" dirty="0" smtClean="0">
                <a:solidFill>
                  <a:srgbClr val="FFFF00"/>
                </a:solidFill>
              </a:rPr>
              <a:t>Stock</a:t>
            </a:r>
            <a:r>
              <a:rPr lang="en-US" i="1" dirty="0" smtClean="0">
                <a:solidFill>
                  <a:schemeClr val="bg1"/>
                </a:solidFill>
              </a:rPr>
              <a:t> </a:t>
            </a:r>
            <a:r>
              <a:rPr lang="en-US" dirty="0" smtClean="0">
                <a:solidFill>
                  <a:schemeClr val="bg1"/>
                </a:solidFill>
              </a:rPr>
              <a:t>– holding too much stock, increasing </a:t>
            </a:r>
            <a:r>
              <a:rPr lang="en-US" dirty="0" smtClean="0"/>
              <a:t>complexity </a:t>
            </a:r>
            <a:r>
              <a:rPr lang="en-US" dirty="0" smtClean="0">
                <a:solidFill>
                  <a:schemeClr val="bg1"/>
                </a:solidFill>
              </a:rPr>
              <a:t>and raising costs.</a:t>
            </a:r>
          </a:p>
          <a:p>
            <a:r>
              <a:rPr lang="en-US" dirty="0" smtClean="0"/>
              <a:t>A lean strategy looks for ways of eliminating this waste. One warning is that low costs do not automatically mean lean operations.</a:t>
            </a:r>
            <a:endParaRPr lang="en-US" dirty="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rmAutofit fontScale="90000"/>
          </a:bodyPr>
          <a:lstStyle/>
          <a:p>
            <a:r>
              <a:rPr lang="en-US" spc="-5" dirty="0" smtClean="0"/>
              <a:t>Agile</a:t>
            </a:r>
            <a:r>
              <a:rPr lang="en-US" spc="-75" dirty="0" smtClean="0"/>
              <a:t> </a:t>
            </a:r>
            <a:r>
              <a:rPr lang="en-US" spc="-5" dirty="0" smtClean="0"/>
              <a:t>Strategy</a:t>
            </a:r>
            <a:endParaRPr lang="en-US" dirty="0"/>
          </a:p>
        </p:txBody>
      </p:sp>
      <p:sp>
        <p:nvSpPr>
          <p:cNvPr id="3" name="Content Placeholder 2"/>
          <p:cNvSpPr>
            <a:spLocks noGrp="1"/>
          </p:cNvSpPr>
          <p:nvPr>
            <p:ph idx="1"/>
          </p:nvPr>
        </p:nvSpPr>
        <p:spPr>
          <a:xfrm>
            <a:off x="457200" y="457200"/>
            <a:ext cx="8229600" cy="5943600"/>
          </a:xfrm>
        </p:spPr>
        <p:txBody>
          <a:bodyPr>
            <a:normAutofit/>
          </a:bodyPr>
          <a:lstStyle/>
          <a:p>
            <a:pPr marL="240029" marR="26670" indent="-227965">
              <a:lnSpc>
                <a:spcPct val="100000"/>
              </a:lnSpc>
              <a:spcBef>
                <a:spcPts val="95"/>
              </a:spcBef>
              <a:buClr>
                <a:srgbClr val="352062"/>
              </a:buClr>
              <a:buSzPct val="70000"/>
              <a:buFont typeface="Wingdings"/>
              <a:buChar char=""/>
              <a:tabLst>
                <a:tab pos="240665" algn="l"/>
              </a:tabLst>
            </a:pPr>
            <a:r>
              <a:rPr lang="en-US" sz="2600" spc="-5" dirty="0" smtClean="0">
                <a:solidFill>
                  <a:schemeClr val="bg1"/>
                </a:solidFill>
                <a:latin typeface="Times New Roman"/>
                <a:cs typeface="Times New Roman"/>
              </a:rPr>
              <a:t>The aim of an </a:t>
            </a:r>
            <a:r>
              <a:rPr lang="en-US" sz="2600" spc="-5" dirty="0" smtClean="0">
                <a:solidFill>
                  <a:srgbClr val="FFFF00"/>
                </a:solidFill>
                <a:latin typeface="Times New Roman"/>
                <a:cs typeface="Times New Roman"/>
              </a:rPr>
              <a:t>agile</a:t>
            </a:r>
            <a:r>
              <a:rPr lang="en-US" sz="2600" spc="-5" dirty="0" smtClean="0">
                <a:solidFill>
                  <a:schemeClr val="bg1"/>
                </a:solidFill>
                <a:latin typeface="Times New Roman"/>
                <a:cs typeface="Times New Roman"/>
              </a:rPr>
              <a:t> </a:t>
            </a:r>
            <a:r>
              <a:rPr lang="en-US" sz="2600" spc="-10" dirty="0" smtClean="0">
                <a:solidFill>
                  <a:schemeClr val="bg1"/>
                </a:solidFill>
                <a:latin typeface="Times New Roman"/>
                <a:cs typeface="Times New Roman"/>
              </a:rPr>
              <a:t>strategy </a:t>
            </a:r>
            <a:r>
              <a:rPr lang="en-US" sz="2600" spc="-5" dirty="0" smtClean="0">
                <a:solidFill>
                  <a:schemeClr val="bg1"/>
                </a:solidFill>
                <a:latin typeface="Times New Roman"/>
                <a:cs typeface="Times New Roman"/>
              </a:rPr>
              <a:t>is to </a:t>
            </a:r>
            <a:r>
              <a:rPr lang="en-US" sz="2600" spc="-10" dirty="0" smtClean="0">
                <a:solidFill>
                  <a:schemeClr val="bg1"/>
                </a:solidFill>
                <a:latin typeface="Times New Roman"/>
                <a:cs typeface="Times New Roman"/>
              </a:rPr>
              <a:t>give </a:t>
            </a:r>
            <a:r>
              <a:rPr lang="en-US" sz="2600" spc="-5" dirty="0" smtClean="0">
                <a:solidFill>
                  <a:schemeClr val="bg1"/>
                </a:solidFill>
                <a:latin typeface="Times New Roman"/>
                <a:cs typeface="Times New Roman"/>
              </a:rPr>
              <a:t>a </a:t>
            </a:r>
            <a:r>
              <a:rPr lang="en-US" sz="2600" spc="-10" dirty="0" smtClean="0">
                <a:solidFill>
                  <a:schemeClr val="bg1"/>
                </a:solidFill>
                <a:latin typeface="Times New Roman"/>
                <a:cs typeface="Times New Roman"/>
              </a:rPr>
              <a:t>high  customer service by </a:t>
            </a:r>
            <a:r>
              <a:rPr lang="en-US" sz="2600" spc="-10" dirty="0" smtClean="0">
                <a:solidFill>
                  <a:srgbClr val="FFFF00"/>
                </a:solidFill>
                <a:latin typeface="Times New Roman"/>
                <a:cs typeface="Times New Roman"/>
              </a:rPr>
              <a:t>responding quickly </a:t>
            </a:r>
            <a:r>
              <a:rPr lang="en-US" sz="2600" spc="-5" dirty="0" smtClean="0">
                <a:solidFill>
                  <a:srgbClr val="FFFF00"/>
                </a:solidFill>
                <a:latin typeface="Times New Roman"/>
                <a:cs typeface="Times New Roman"/>
              </a:rPr>
              <a:t>to </a:t>
            </a:r>
            <a:r>
              <a:rPr lang="en-US" sz="2600" spc="-10" dirty="0" smtClean="0">
                <a:solidFill>
                  <a:srgbClr val="FFFF00"/>
                </a:solidFill>
                <a:latin typeface="Times New Roman"/>
                <a:cs typeface="Times New Roman"/>
              </a:rPr>
              <a:t>different  </a:t>
            </a:r>
            <a:r>
              <a:rPr lang="en-US" sz="2600" spc="-5" dirty="0" smtClean="0">
                <a:solidFill>
                  <a:srgbClr val="FFFF00"/>
                </a:solidFill>
                <a:latin typeface="Times New Roman"/>
                <a:cs typeface="Times New Roman"/>
              </a:rPr>
              <a:t>or changing</a:t>
            </a:r>
            <a:r>
              <a:rPr lang="en-US" sz="2600" spc="10" dirty="0" smtClean="0">
                <a:solidFill>
                  <a:srgbClr val="FFFF00"/>
                </a:solidFill>
                <a:latin typeface="Times New Roman"/>
                <a:cs typeface="Times New Roman"/>
              </a:rPr>
              <a:t> </a:t>
            </a:r>
            <a:r>
              <a:rPr lang="en-US" sz="2600" spc="-5" dirty="0" smtClean="0">
                <a:solidFill>
                  <a:srgbClr val="FFFF00"/>
                </a:solidFill>
                <a:latin typeface="Times New Roman"/>
                <a:cs typeface="Times New Roman"/>
              </a:rPr>
              <a:t>circumstances.</a:t>
            </a:r>
            <a:endParaRPr lang="en-US" sz="2600" dirty="0" smtClean="0">
              <a:solidFill>
                <a:srgbClr val="FFFF00"/>
              </a:solidFill>
              <a:latin typeface="Times New Roman"/>
              <a:cs typeface="Times New Roman"/>
            </a:endParaRPr>
          </a:p>
          <a:p>
            <a:pPr marL="240029" indent="-227965">
              <a:lnSpc>
                <a:spcPct val="100000"/>
              </a:lnSpc>
              <a:spcBef>
                <a:spcPts val="455"/>
              </a:spcBef>
              <a:buClr>
                <a:srgbClr val="352062"/>
              </a:buClr>
              <a:buSzPct val="70000"/>
              <a:buFont typeface="Wingdings"/>
              <a:buChar char=""/>
              <a:tabLst>
                <a:tab pos="240665" algn="l"/>
              </a:tabLst>
            </a:pPr>
            <a:r>
              <a:rPr lang="en-US" sz="2600" spc="-10" dirty="0" smtClean="0">
                <a:solidFill>
                  <a:schemeClr val="bg1"/>
                </a:solidFill>
                <a:latin typeface="Times New Roman"/>
                <a:cs typeface="Times New Roman"/>
              </a:rPr>
              <a:t>Two aspects </a:t>
            </a:r>
            <a:r>
              <a:rPr lang="en-US" sz="2600" spc="-5" dirty="0" smtClean="0">
                <a:solidFill>
                  <a:schemeClr val="bg1"/>
                </a:solidFill>
                <a:latin typeface="Times New Roman"/>
                <a:cs typeface="Times New Roman"/>
              </a:rPr>
              <a:t>of</a:t>
            </a:r>
            <a:r>
              <a:rPr lang="en-US" sz="2600" spc="15" dirty="0" smtClean="0">
                <a:solidFill>
                  <a:schemeClr val="bg1"/>
                </a:solidFill>
                <a:latin typeface="Times New Roman"/>
                <a:cs typeface="Times New Roman"/>
              </a:rPr>
              <a:t> </a:t>
            </a:r>
            <a:r>
              <a:rPr lang="en-US" sz="2600" spc="-10" dirty="0" smtClean="0">
                <a:solidFill>
                  <a:schemeClr val="bg1"/>
                </a:solidFill>
                <a:latin typeface="Times New Roman"/>
                <a:cs typeface="Times New Roman"/>
              </a:rPr>
              <a:t>agility:</a:t>
            </a:r>
            <a:endParaRPr lang="en-US" sz="2600" dirty="0" smtClean="0">
              <a:solidFill>
                <a:schemeClr val="bg1"/>
              </a:solidFill>
              <a:latin typeface="Times New Roman"/>
              <a:cs typeface="Times New Roman"/>
            </a:endParaRPr>
          </a:p>
          <a:p>
            <a:pPr marL="872490" marR="5080" lvl="2" indent="-231140">
              <a:spcBef>
                <a:spcPts val="434"/>
              </a:spcBef>
              <a:buClr>
                <a:srgbClr val="659A9A"/>
              </a:buClr>
              <a:buSzPct val="69444"/>
              <a:buFont typeface="Wingdings"/>
              <a:buChar char=""/>
              <a:tabLst>
                <a:tab pos="473075" algn="l"/>
              </a:tabLst>
            </a:pPr>
            <a:r>
              <a:rPr lang="en-US" spc="-5" dirty="0" smtClean="0">
                <a:solidFill>
                  <a:schemeClr val="bg1"/>
                </a:solidFill>
                <a:latin typeface="Times New Roman"/>
                <a:cs typeface="Times New Roman"/>
              </a:rPr>
              <a:t>There is the </a:t>
            </a:r>
            <a:r>
              <a:rPr lang="en-US" spc="-5" dirty="0" smtClean="0">
                <a:solidFill>
                  <a:srgbClr val="FFFF00"/>
                </a:solidFill>
                <a:latin typeface="Times New Roman"/>
                <a:cs typeface="Times New Roman"/>
              </a:rPr>
              <a:t>speed of reaction</a:t>
            </a:r>
            <a:r>
              <a:rPr lang="en-US" spc="-5" dirty="0" smtClean="0">
                <a:solidFill>
                  <a:schemeClr val="bg1"/>
                </a:solidFill>
                <a:latin typeface="Times New Roman"/>
                <a:cs typeface="Times New Roman"/>
              </a:rPr>
              <a:t>; agile organizations keep  a close check on customer demands and react quickly  to</a:t>
            </a:r>
            <a:r>
              <a:rPr lang="en-US" spc="-15" dirty="0" smtClean="0">
                <a:solidFill>
                  <a:schemeClr val="bg1"/>
                </a:solidFill>
                <a:latin typeface="Times New Roman"/>
                <a:cs typeface="Times New Roman"/>
              </a:rPr>
              <a:t> </a:t>
            </a:r>
            <a:r>
              <a:rPr lang="en-US" spc="-5" dirty="0" smtClean="0">
                <a:solidFill>
                  <a:schemeClr val="bg1"/>
                </a:solidFill>
                <a:latin typeface="Times New Roman"/>
                <a:cs typeface="Times New Roman"/>
              </a:rPr>
              <a:t>changes.</a:t>
            </a:r>
            <a:endParaRPr lang="en-US" dirty="0" smtClean="0">
              <a:solidFill>
                <a:schemeClr val="bg1"/>
              </a:solidFill>
              <a:latin typeface="Times New Roman"/>
              <a:cs typeface="Times New Roman"/>
            </a:endParaRPr>
          </a:p>
          <a:p>
            <a:pPr marL="872490" marR="517525" lvl="2" indent="-231140">
              <a:spcBef>
                <a:spcPts val="409"/>
              </a:spcBef>
              <a:buClr>
                <a:srgbClr val="659A9A"/>
              </a:buClr>
              <a:buSzPct val="69444"/>
              <a:buFont typeface="Wingdings"/>
              <a:buChar char=""/>
              <a:tabLst>
                <a:tab pos="473075" algn="l"/>
              </a:tabLst>
            </a:pPr>
            <a:r>
              <a:rPr lang="en-US" spc="-5" dirty="0" smtClean="0">
                <a:solidFill>
                  <a:schemeClr val="bg1"/>
                </a:solidFill>
                <a:latin typeface="Times New Roman"/>
                <a:cs typeface="Times New Roman"/>
              </a:rPr>
              <a:t>It is the </a:t>
            </a:r>
            <a:r>
              <a:rPr lang="en-US" spc="-5" dirty="0" smtClean="0">
                <a:solidFill>
                  <a:srgbClr val="FFFF00"/>
                </a:solidFill>
                <a:latin typeface="Times New Roman"/>
                <a:cs typeface="Times New Roman"/>
              </a:rPr>
              <a:t>ability to tailor logistics to demands</a:t>
            </a:r>
            <a:r>
              <a:rPr lang="en-US" spc="-5" dirty="0" smtClean="0">
                <a:solidFill>
                  <a:schemeClr val="bg1"/>
                </a:solidFill>
                <a:latin typeface="Times New Roman"/>
                <a:cs typeface="Times New Roman"/>
              </a:rPr>
              <a:t> from  individual</a:t>
            </a:r>
            <a:r>
              <a:rPr lang="en-US" spc="-10" dirty="0" smtClean="0">
                <a:solidFill>
                  <a:schemeClr val="bg1"/>
                </a:solidFill>
                <a:latin typeface="Times New Roman"/>
                <a:cs typeface="Times New Roman"/>
              </a:rPr>
              <a:t> </a:t>
            </a:r>
            <a:r>
              <a:rPr lang="en-US" spc="-5" dirty="0" smtClean="0">
                <a:solidFill>
                  <a:schemeClr val="bg1"/>
                </a:solidFill>
                <a:latin typeface="Times New Roman"/>
                <a:cs typeface="Times New Roman"/>
              </a:rPr>
              <a:t>customers.</a:t>
            </a:r>
            <a:endParaRPr lang="en-US" dirty="0" smtClean="0">
              <a:solidFill>
                <a:schemeClr val="bg1"/>
              </a:solidFill>
              <a:latin typeface="Times New Roman"/>
              <a:cs typeface="Times New Roman"/>
            </a:endParaRPr>
          </a:p>
          <a:p>
            <a:pPr marL="240029" marR="231140" indent="-227965">
              <a:lnSpc>
                <a:spcPct val="100000"/>
              </a:lnSpc>
              <a:spcBef>
                <a:spcPts val="459"/>
              </a:spcBef>
              <a:buClr>
                <a:srgbClr val="352062"/>
              </a:buClr>
              <a:buSzPct val="70000"/>
              <a:buFont typeface="Wingdings"/>
              <a:buChar char=""/>
              <a:tabLst>
                <a:tab pos="240665" algn="l"/>
              </a:tabLst>
            </a:pPr>
            <a:r>
              <a:rPr lang="en-US" sz="2600" spc="-10" dirty="0" smtClean="0">
                <a:solidFill>
                  <a:schemeClr val="bg1"/>
                </a:solidFill>
                <a:latin typeface="Times New Roman"/>
                <a:cs typeface="Times New Roman"/>
              </a:rPr>
              <a:t>Organizations that put </a:t>
            </a:r>
            <a:r>
              <a:rPr lang="en-US" sz="2600" spc="-5" dirty="0" smtClean="0">
                <a:solidFill>
                  <a:schemeClr val="bg1"/>
                </a:solidFill>
                <a:latin typeface="Times New Roman"/>
                <a:cs typeface="Times New Roman"/>
              </a:rPr>
              <a:t>a </a:t>
            </a:r>
            <a:r>
              <a:rPr lang="en-US" sz="2600" spc="-10" dirty="0" smtClean="0">
                <a:solidFill>
                  <a:schemeClr val="bg1"/>
                </a:solidFill>
                <a:latin typeface="Times New Roman"/>
                <a:cs typeface="Times New Roman"/>
              </a:rPr>
              <a:t>lot </a:t>
            </a:r>
            <a:r>
              <a:rPr lang="en-US" sz="2600" spc="-5" dirty="0" smtClean="0">
                <a:solidFill>
                  <a:schemeClr val="bg1"/>
                </a:solidFill>
                <a:latin typeface="Times New Roman"/>
                <a:cs typeface="Times New Roman"/>
              </a:rPr>
              <a:t>of </a:t>
            </a:r>
            <a:r>
              <a:rPr lang="en-US" sz="2600" spc="-10" dirty="0" smtClean="0">
                <a:solidFill>
                  <a:schemeClr val="bg1"/>
                </a:solidFill>
                <a:latin typeface="Times New Roman"/>
                <a:cs typeface="Times New Roman"/>
              </a:rPr>
              <a:t>emphasis on  customer satisfaction are said </a:t>
            </a:r>
            <a:r>
              <a:rPr lang="en-US" sz="2600" spc="-5" dirty="0" smtClean="0">
                <a:solidFill>
                  <a:schemeClr val="bg1"/>
                </a:solidFill>
                <a:latin typeface="Times New Roman"/>
                <a:cs typeface="Times New Roman"/>
              </a:rPr>
              <a:t>to </a:t>
            </a:r>
            <a:r>
              <a:rPr lang="en-US" sz="2600" spc="-10" dirty="0" smtClean="0">
                <a:solidFill>
                  <a:schemeClr val="bg1"/>
                </a:solidFill>
                <a:latin typeface="Times New Roman"/>
                <a:cs typeface="Times New Roman"/>
              </a:rPr>
              <a:t>have </a:t>
            </a:r>
            <a:r>
              <a:rPr lang="en-US" sz="2600" spc="-5" dirty="0" smtClean="0">
                <a:solidFill>
                  <a:schemeClr val="bg1"/>
                </a:solidFill>
                <a:latin typeface="Times New Roman"/>
                <a:cs typeface="Times New Roman"/>
              </a:rPr>
              <a:t>a</a:t>
            </a:r>
            <a:r>
              <a:rPr lang="en-US" sz="2600" spc="105" dirty="0" smtClean="0">
                <a:solidFill>
                  <a:schemeClr val="bg1"/>
                </a:solidFill>
                <a:latin typeface="Times New Roman"/>
                <a:cs typeface="Times New Roman"/>
              </a:rPr>
              <a:t> </a:t>
            </a:r>
            <a:r>
              <a:rPr lang="en-US" sz="2600" b="1" spc="-10" dirty="0" smtClean="0">
                <a:solidFill>
                  <a:schemeClr val="bg1"/>
                </a:solidFill>
                <a:latin typeface="Times New Roman"/>
                <a:cs typeface="Times New Roman"/>
              </a:rPr>
              <a:t>customer focus</a:t>
            </a:r>
            <a:endParaRPr lang="en-US" sz="2600" dirty="0" smtClean="0">
              <a:solidFill>
                <a:schemeClr val="bg1"/>
              </a:solidFill>
              <a:latin typeface="Times New Roman"/>
              <a:cs typeface="Times New Roman"/>
            </a:endParaRPr>
          </a:p>
          <a:p>
            <a:endParaRPr lang="en-US" sz="2600" dirty="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rmAutofit fontScale="90000"/>
          </a:bodyPr>
          <a:lstStyle/>
          <a:p>
            <a:r>
              <a:rPr lang="en-US" spc="-5" dirty="0" smtClean="0"/>
              <a:t>Agile</a:t>
            </a:r>
            <a:r>
              <a:rPr lang="en-US" spc="-75" dirty="0" smtClean="0"/>
              <a:t> </a:t>
            </a:r>
            <a:r>
              <a:rPr lang="en-US" spc="-5" dirty="0" smtClean="0"/>
              <a:t>Strategy</a:t>
            </a:r>
            <a:endParaRPr lang="en-US" dirty="0"/>
          </a:p>
        </p:txBody>
      </p:sp>
      <p:sp>
        <p:nvSpPr>
          <p:cNvPr id="3" name="Content Placeholder 2"/>
          <p:cNvSpPr>
            <a:spLocks noGrp="1"/>
          </p:cNvSpPr>
          <p:nvPr>
            <p:ph idx="1"/>
          </p:nvPr>
        </p:nvSpPr>
        <p:spPr>
          <a:xfrm>
            <a:off x="457200" y="457200"/>
            <a:ext cx="8229600" cy="5668963"/>
          </a:xfrm>
        </p:spPr>
        <p:txBody>
          <a:bodyPr>
            <a:normAutofit/>
          </a:bodyPr>
          <a:lstStyle/>
          <a:p>
            <a:pPr lvl="1"/>
            <a:r>
              <a:rPr lang="en-US" sz="2400" dirty="0" err="1" smtClean="0">
                <a:solidFill>
                  <a:schemeClr val="bg1"/>
                </a:solidFill>
              </a:rPr>
              <a:t>Organisations</a:t>
            </a:r>
            <a:r>
              <a:rPr lang="en-US" sz="2400" dirty="0" smtClean="0">
                <a:solidFill>
                  <a:schemeClr val="bg1"/>
                </a:solidFill>
              </a:rPr>
              <a:t> with a customer focus will typically:</a:t>
            </a:r>
          </a:p>
          <a:p>
            <a:pPr lvl="1"/>
            <a:r>
              <a:rPr lang="en-US" sz="2400" dirty="0" smtClean="0">
                <a:solidFill>
                  <a:schemeClr val="bg1"/>
                </a:solidFill>
              </a:rPr>
              <a:t>aim for complete customer satisfaction</a:t>
            </a:r>
          </a:p>
          <a:p>
            <a:pPr lvl="1"/>
            <a:r>
              <a:rPr lang="en-US" sz="2400" dirty="0" smtClean="0">
                <a:solidFill>
                  <a:schemeClr val="bg1"/>
                </a:solidFill>
              </a:rPr>
              <a:t>allow customers easy access to the </a:t>
            </a:r>
            <a:r>
              <a:rPr lang="en-US" sz="2400" dirty="0" err="1" smtClean="0">
                <a:solidFill>
                  <a:schemeClr val="bg1"/>
                </a:solidFill>
              </a:rPr>
              <a:t>organisation</a:t>
            </a:r>
            <a:endParaRPr lang="en-US" sz="2400" dirty="0" smtClean="0">
              <a:solidFill>
                <a:schemeClr val="bg1"/>
              </a:solidFill>
            </a:endParaRPr>
          </a:p>
          <a:p>
            <a:pPr lvl="1"/>
            <a:r>
              <a:rPr lang="en-US" sz="2400" dirty="0" smtClean="0">
                <a:solidFill>
                  <a:schemeClr val="bg1"/>
                </a:solidFill>
              </a:rPr>
              <a:t>find exactly what they want</a:t>
            </a:r>
          </a:p>
          <a:p>
            <a:pPr lvl="1"/>
            <a:r>
              <a:rPr lang="en-US" sz="2400" dirty="0" smtClean="0">
                <a:solidFill>
                  <a:schemeClr val="bg1"/>
                </a:solidFill>
              </a:rPr>
              <a:t>design logistics to meet, or exceed, these demands</a:t>
            </a:r>
          </a:p>
          <a:p>
            <a:pPr lvl="1"/>
            <a:r>
              <a:rPr lang="en-US" sz="2400" dirty="0" smtClean="0">
                <a:solidFill>
                  <a:schemeClr val="bg1"/>
                </a:solidFill>
              </a:rPr>
              <a:t> be flexible and respond quickly to changing customer demands</a:t>
            </a:r>
          </a:p>
          <a:p>
            <a:pPr lvl="1"/>
            <a:r>
              <a:rPr lang="en-US" sz="2400" dirty="0" smtClean="0">
                <a:solidFill>
                  <a:schemeClr val="bg1"/>
                </a:solidFill>
              </a:rPr>
              <a:t>get a reputation for outstanding quality and value</a:t>
            </a:r>
          </a:p>
          <a:p>
            <a:pPr lvl="1"/>
            <a:r>
              <a:rPr lang="en-US" sz="2400" dirty="0" smtClean="0">
                <a:solidFill>
                  <a:schemeClr val="bg1"/>
                </a:solidFill>
              </a:rPr>
              <a:t>do after-sales checks to make sure the customers remain satisfied</a:t>
            </a:r>
          </a:p>
          <a:p>
            <a:pPr lvl="1"/>
            <a:r>
              <a:rPr lang="en-US" sz="2400" dirty="0" smtClean="0">
                <a:solidFill>
                  <a:schemeClr val="bg1"/>
                </a:solidFill>
              </a:rPr>
              <a:t>look outwards so that they are always in touch with customers, potential customers, competitors, and so on.</a:t>
            </a:r>
          </a:p>
          <a:p>
            <a:endParaRPr lang="en-US" sz="26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Syllabus</a:t>
            </a:r>
            <a:endParaRPr lang="en-US" dirty="0">
              <a:solidFill>
                <a:srgbClr val="FFFF00"/>
              </a:solidFill>
            </a:endParaRPr>
          </a:p>
        </p:txBody>
      </p:sp>
      <p:sp>
        <p:nvSpPr>
          <p:cNvPr id="4" name="Content Placeholder 3"/>
          <p:cNvSpPr>
            <a:spLocks noGrp="1"/>
          </p:cNvSpPr>
          <p:nvPr>
            <p:ph idx="1"/>
          </p:nvPr>
        </p:nvSpPr>
        <p:spPr/>
        <p:txBody>
          <a:bodyPr/>
          <a:lstStyle/>
          <a:p>
            <a:r>
              <a:rPr lang="en-US" b="1" dirty="0" smtClean="0"/>
              <a:t>Planning the Supply Chain:</a:t>
            </a:r>
            <a:r>
              <a:rPr lang="en-US" dirty="0" smtClean="0"/>
              <a:t> </a:t>
            </a:r>
            <a:r>
              <a:rPr lang="en-US" dirty="0" smtClean="0">
                <a:solidFill>
                  <a:schemeClr val="bg1"/>
                </a:solidFill>
              </a:rPr>
              <a:t>Logistics strategy- strategy options, designing a logistics strategy, Implementation - Relating Strategy to Lower Decisions - Areas for Decisions in Implementation - Managing Change</a:t>
            </a:r>
            <a:endParaRPr lang="en-US" dirty="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rmAutofit fontScale="90000"/>
          </a:bodyPr>
          <a:lstStyle/>
          <a:p>
            <a:r>
              <a:rPr lang="en-US" spc="-5" dirty="0" smtClean="0"/>
              <a:t>Agile</a:t>
            </a:r>
            <a:r>
              <a:rPr lang="en-US" spc="-75" dirty="0" smtClean="0"/>
              <a:t> </a:t>
            </a:r>
            <a:r>
              <a:rPr lang="en-US" spc="-5" dirty="0" smtClean="0"/>
              <a:t>Strategy</a:t>
            </a:r>
            <a:endParaRPr lang="en-US" dirty="0"/>
          </a:p>
        </p:txBody>
      </p:sp>
      <p:sp>
        <p:nvSpPr>
          <p:cNvPr id="3" name="Content Placeholder 2"/>
          <p:cNvSpPr>
            <a:spLocks noGrp="1"/>
          </p:cNvSpPr>
          <p:nvPr>
            <p:ph idx="1"/>
          </p:nvPr>
        </p:nvSpPr>
        <p:spPr>
          <a:xfrm>
            <a:off x="457200" y="457200"/>
            <a:ext cx="8229600" cy="5668963"/>
          </a:xfrm>
        </p:spPr>
        <p:txBody>
          <a:bodyPr>
            <a:normAutofit/>
          </a:bodyPr>
          <a:lstStyle/>
          <a:p>
            <a:r>
              <a:rPr lang="en-US" sz="2800" dirty="0" err="1" smtClean="0">
                <a:solidFill>
                  <a:schemeClr val="bg1"/>
                </a:solidFill>
              </a:rPr>
              <a:t>Organisations</a:t>
            </a:r>
            <a:r>
              <a:rPr lang="en-US" sz="2800" dirty="0" smtClean="0">
                <a:solidFill>
                  <a:schemeClr val="bg1"/>
                </a:solidFill>
              </a:rPr>
              <a:t> with satisfied customers have the obvious benefit of bringing them back with repeat business – remembering the rule of thumb that it costs five times as much to attract a new customer as it does to retain an existing one. </a:t>
            </a:r>
          </a:p>
          <a:p>
            <a:r>
              <a:rPr lang="en-US" sz="2800" dirty="0" smtClean="0">
                <a:solidFill>
                  <a:schemeClr val="bg1"/>
                </a:solidFill>
              </a:rPr>
              <a:t>Satisfied customers also attract new business, as they recommend a good service to four or five other people – compared with dissatisfied customers who warn a dozen potential customers about a bad experience.</a:t>
            </a:r>
            <a:endParaRPr lang="en-US" sz="2600" dirty="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rmAutofit fontScale="90000"/>
          </a:bodyPr>
          <a:lstStyle/>
          <a:p>
            <a:r>
              <a:rPr lang="en-US" b="1" spc="-10" dirty="0" smtClean="0">
                <a:solidFill>
                  <a:srgbClr val="352062"/>
                </a:solidFill>
                <a:latin typeface="Times New Roman"/>
                <a:cs typeface="Times New Roman"/>
              </a:rPr>
              <a:t>Lean versus</a:t>
            </a:r>
            <a:r>
              <a:rPr lang="en-US" b="1" spc="-15" dirty="0" smtClean="0">
                <a:solidFill>
                  <a:srgbClr val="352062"/>
                </a:solidFill>
                <a:latin typeface="Times New Roman"/>
                <a:cs typeface="Times New Roman"/>
              </a:rPr>
              <a:t> </a:t>
            </a:r>
            <a:r>
              <a:rPr lang="en-US" b="1" spc="-10" dirty="0" smtClean="0">
                <a:solidFill>
                  <a:srgbClr val="352062"/>
                </a:solidFill>
                <a:latin typeface="Times New Roman"/>
                <a:cs typeface="Times New Roman"/>
              </a:rPr>
              <a:t>Agile</a:t>
            </a:r>
            <a:endParaRPr lang="en-US" dirty="0"/>
          </a:p>
        </p:txBody>
      </p:sp>
      <p:sp>
        <p:nvSpPr>
          <p:cNvPr id="4" name="object 40"/>
          <p:cNvSpPr>
            <a:spLocks noGrp="1"/>
          </p:cNvSpPr>
          <p:nvPr>
            <p:ph idx="1"/>
          </p:nvPr>
        </p:nvSpPr>
        <p:spPr>
          <a:xfrm>
            <a:off x="457200" y="914400"/>
            <a:ext cx="8229600" cy="5211763"/>
          </a:xfrm>
          <a:prstGeom prst="rect">
            <a:avLst/>
          </a:prstGeom>
          <a:blipFill>
            <a:blip r:embed="rId2" cstate="print"/>
            <a:stretch>
              <a:fillRect/>
            </a:stretch>
          </a:blipFill>
        </p:spPr>
        <p:txBody>
          <a:bodyPr wrap="square" lIns="0" tIns="0" rIns="0" bIns="0" rtlCol="0"/>
          <a:lstStyle/>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rmAutofit fontScale="90000"/>
          </a:bodyPr>
          <a:lstStyle/>
          <a:p>
            <a:r>
              <a:rPr lang="en-US" spc="-10" dirty="0" smtClean="0"/>
              <a:t>Strategic</a:t>
            </a:r>
            <a:r>
              <a:rPr lang="en-US" spc="-55" dirty="0" smtClean="0"/>
              <a:t> </a:t>
            </a:r>
            <a:r>
              <a:rPr lang="en-US" spc="-10" dirty="0" smtClean="0"/>
              <a:t>Alliances</a:t>
            </a:r>
            <a:endParaRPr lang="en-US" dirty="0"/>
          </a:p>
        </p:txBody>
      </p:sp>
      <p:sp>
        <p:nvSpPr>
          <p:cNvPr id="3" name="Content Placeholder 2"/>
          <p:cNvSpPr>
            <a:spLocks noGrp="1"/>
          </p:cNvSpPr>
          <p:nvPr>
            <p:ph idx="1"/>
          </p:nvPr>
        </p:nvSpPr>
        <p:spPr>
          <a:xfrm>
            <a:off x="457200" y="457200"/>
            <a:ext cx="8229600" cy="5668963"/>
          </a:xfrm>
        </p:spPr>
        <p:txBody>
          <a:bodyPr>
            <a:normAutofit lnSpcReduction="10000"/>
          </a:bodyPr>
          <a:lstStyle/>
          <a:p>
            <a:pPr marL="240029" marR="5080" indent="-227965">
              <a:lnSpc>
                <a:spcPct val="100000"/>
              </a:lnSpc>
              <a:spcBef>
                <a:spcPts val="95"/>
              </a:spcBef>
              <a:buClr>
                <a:srgbClr val="352062"/>
              </a:buClr>
              <a:buSzPct val="70000"/>
              <a:buFont typeface="Wingdings"/>
              <a:buChar char=""/>
              <a:tabLst>
                <a:tab pos="240665" algn="l"/>
              </a:tabLst>
            </a:pPr>
            <a:r>
              <a:rPr lang="en-US" spc="-10" dirty="0" smtClean="0">
                <a:solidFill>
                  <a:schemeClr val="bg1"/>
                </a:solidFill>
                <a:latin typeface="Times New Roman"/>
                <a:cs typeface="Times New Roman"/>
              </a:rPr>
              <a:t>The purpose </a:t>
            </a:r>
            <a:r>
              <a:rPr lang="en-US" spc="-5" dirty="0" smtClean="0">
                <a:solidFill>
                  <a:schemeClr val="bg1"/>
                </a:solidFill>
                <a:latin typeface="Times New Roman"/>
                <a:cs typeface="Times New Roman"/>
              </a:rPr>
              <a:t>of </a:t>
            </a:r>
            <a:r>
              <a:rPr lang="en-US" spc="-10" dirty="0" smtClean="0">
                <a:solidFill>
                  <a:schemeClr val="bg1"/>
                </a:solidFill>
                <a:latin typeface="Times New Roman"/>
                <a:cs typeface="Times New Roman"/>
              </a:rPr>
              <a:t>this strategy </a:t>
            </a:r>
            <a:r>
              <a:rPr lang="en-US" spc="-5" dirty="0" smtClean="0">
                <a:solidFill>
                  <a:schemeClr val="bg1"/>
                </a:solidFill>
                <a:latin typeface="Times New Roman"/>
                <a:cs typeface="Times New Roman"/>
              </a:rPr>
              <a:t>is to </a:t>
            </a:r>
            <a:r>
              <a:rPr lang="en-US" spc="-10" dirty="0" smtClean="0">
                <a:solidFill>
                  <a:schemeClr val="bg1"/>
                </a:solidFill>
                <a:latin typeface="Times New Roman"/>
                <a:cs typeface="Times New Roman"/>
              </a:rPr>
              <a:t>get efficient supply  </a:t>
            </a:r>
            <a:r>
              <a:rPr lang="en-US" spc="-5" dirty="0" smtClean="0">
                <a:solidFill>
                  <a:schemeClr val="bg1"/>
                </a:solidFill>
                <a:latin typeface="Times New Roman"/>
                <a:cs typeface="Times New Roman"/>
              </a:rPr>
              <a:t>chains, with all members working together and  </a:t>
            </a:r>
            <a:r>
              <a:rPr lang="en-US" spc="-10" dirty="0" smtClean="0">
                <a:solidFill>
                  <a:schemeClr val="bg1"/>
                </a:solidFill>
                <a:latin typeface="Times New Roman"/>
                <a:cs typeface="Times New Roman"/>
              </a:rPr>
              <a:t>sharing the benefits </a:t>
            </a:r>
            <a:r>
              <a:rPr lang="en-US" spc="-5" dirty="0" smtClean="0">
                <a:solidFill>
                  <a:schemeClr val="bg1"/>
                </a:solidFill>
                <a:latin typeface="Times New Roman"/>
                <a:cs typeface="Times New Roman"/>
              </a:rPr>
              <a:t>of </a:t>
            </a:r>
            <a:r>
              <a:rPr lang="en-US" spc="-10" dirty="0" smtClean="0">
                <a:solidFill>
                  <a:schemeClr val="bg1"/>
                </a:solidFill>
                <a:latin typeface="Times New Roman"/>
                <a:cs typeface="Times New Roman"/>
              </a:rPr>
              <a:t>long-term</a:t>
            </a:r>
            <a:r>
              <a:rPr lang="en-US" spc="105" dirty="0" smtClean="0">
                <a:solidFill>
                  <a:schemeClr val="bg1"/>
                </a:solidFill>
                <a:latin typeface="Times New Roman"/>
                <a:cs typeface="Times New Roman"/>
              </a:rPr>
              <a:t> </a:t>
            </a:r>
            <a:r>
              <a:rPr lang="en-US" spc="-10" dirty="0" smtClean="0">
                <a:solidFill>
                  <a:schemeClr val="bg1"/>
                </a:solidFill>
                <a:latin typeface="Times New Roman"/>
                <a:cs typeface="Times New Roman"/>
              </a:rPr>
              <a:t>cooperation.</a:t>
            </a:r>
            <a:endParaRPr lang="en-US" dirty="0" smtClean="0">
              <a:solidFill>
                <a:schemeClr val="bg1"/>
              </a:solidFill>
              <a:latin typeface="Times New Roman"/>
              <a:cs typeface="Times New Roman"/>
            </a:endParaRPr>
          </a:p>
          <a:p>
            <a:pPr marL="240029" marR="59690" indent="-227965">
              <a:lnSpc>
                <a:spcPct val="100000"/>
              </a:lnSpc>
              <a:spcBef>
                <a:spcPts val="455"/>
              </a:spcBef>
              <a:buClr>
                <a:srgbClr val="352062"/>
              </a:buClr>
              <a:buSzPct val="70000"/>
              <a:buFont typeface="Wingdings"/>
              <a:buChar char=""/>
              <a:tabLst>
                <a:tab pos="240665" algn="l"/>
              </a:tabLst>
            </a:pPr>
            <a:r>
              <a:rPr lang="en-US" spc="-5" dirty="0" smtClean="0">
                <a:solidFill>
                  <a:schemeClr val="bg1"/>
                </a:solidFill>
                <a:latin typeface="Times New Roman"/>
                <a:cs typeface="Times New Roman"/>
              </a:rPr>
              <a:t>A </a:t>
            </a:r>
            <a:r>
              <a:rPr lang="en-US" spc="-10" dirty="0" smtClean="0">
                <a:solidFill>
                  <a:schemeClr val="bg1"/>
                </a:solidFill>
                <a:latin typeface="Times New Roman"/>
                <a:cs typeface="Times New Roman"/>
              </a:rPr>
              <a:t>strategy </a:t>
            </a:r>
            <a:r>
              <a:rPr lang="en-US" spc="-5" dirty="0" smtClean="0">
                <a:solidFill>
                  <a:schemeClr val="bg1"/>
                </a:solidFill>
                <a:latin typeface="Times New Roman"/>
                <a:cs typeface="Times New Roman"/>
              </a:rPr>
              <a:t>of </a:t>
            </a:r>
            <a:r>
              <a:rPr lang="en-US" spc="-10" dirty="0" smtClean="0">
                <a:solidFill>
                  <a:srgbClr val="FFFF00"/>
                </a:solidFill>
                <a:latin typeface="Times New Roman"/>
                <a:cs typeface="Times New Roman"/>
              </a:rPr>
              <a:t>forming partnerships </a:t>
            </a:r>
            <a:r>
              <a:rPr lang="en-US" spc="-10" dirty="0" smtClean="0">
                <a:solidFill>
                  <a:schemeClr val="bg1"/>
                </a:solidFill>
                <a:latin typeface="Times New Roman"/>
                <a:cs typeface="Times New Roman"/>
              </a:rPr>
              <a:t>allow for better  customer service, increased flexibility, reduced  costs, avoidance </a:t>
            </a:r>
            <a:r>
              <a:rPr lang="en-US" spc="-5" dirty="0" smtClean="0">
                <a:solidFill>
                  <a:schemeClr val="bg1"/>
                </a:solidFill>
                <a:latin typeface="Times New Roman"/>
                <a:cs typeface="Times New Roman"/>
              </a:rPr>
              <a:t>of </a:t>
            </a:r>
            <a:r>
              <a:rPr lang="en-US" spc="-10" dirty="0" smtClean="0">
                <a:solidFill>
                  <a:schemeClr val="bg1"/>
                </a:solidFill>
                <a:latin typeface="Times New Roman"/>
                <a:cs typeface="Times New Roman"/>
              </a:rPr>
              <a:t>investment </a:t>
            </a:r>
            <a:r>
              <a:rPr lang="en-US" spc="-5" dirty="0" smtClean="0">
                <a:solidFill>
                  <a:schemeClr val="bg1"/>
                </a:solidFill>
                <a:latin typeface="Times New Roman"/>
                <a:cs typeface="Times New Roman"/>
              </a:rPr>
              <a:t>in </a:t>
            </a:r>
            <a:r>
              <a:rPr lang="en-US" spc="-10" dirty="0" smtClean="0">
                <a:solidFill>
                  <a:schemeClr val="bg1"/>
                </a:solidFill>
                <a:latin typeface="Times New Roman"/>
                <a:cs typeface="Times New Roman"/>
              </a:rPr>
              <a:t>facilities, and lack  </a:t>
            </a:r>
            <a:r>
              <a:rPr lang="en-US" spc="-5" dirty="0" smtClean="0">
                <a:solidFill>
                  <a:schemeClr val="bg1"/>
                </a:solidFill>
                <a:latin typeface="Times New Roman"/>
                <a:cs typeface="Times New Roman"/>
              </a:rPr>
              <a:t>of </a:t>
            </a:r>
            <a:r>
              <a:rPr lang="en-US" spc="-10" dirty="0" smtClean="0">
                <a:solidFill>
                  <a:schemeClr val="bg1"/>
                </a:solidFill>
                <a:latin typeface="Times New Roman"/>
                <a:cs typeface="Times New Roman"/>
              </a:rPr>
              <a:t>expertise within the</a:t>
            </a:r>
            <a:r>
              <a:rPr lang="en-US" spc="50" dirty="0" smtClean="0">
                <a:solidFill>
                  <a:schemeClr val="bg1"/>
                </a:solidFill>
                <a:latin typeface="Times New Roman"/>
                <a:cs typeface="Times New Roman"/>
              </a:rPr>
              <a:t> </a:t>
            </a:r>
            <a:r>
              <a:rPr lang="en-US" spc="-10" dirty="0" smtClean="0">
                <a:solidFill>
                  <a:schemeClr val="bg1"/>
                </a:solidFill>
                <a:latin typeface="Times New Roman"/>
                <a:cs typeface="Times New Roman"/>
              </a:rPr>
              <a:t>organization.</a:t>
            </a:r>
            <a:endParaRPr lang="en-US" dirty="0" smtClean="0">
              <a:solidFill>
                <a:schemeClr val="bg1"/>
              </a:solidFill>
              <a:latin typeface="Times New Roman"/>
              <a:cs typeface="Times New Roman"/>
            </a:endParaRPr>
          </a:p>
          <a:p>
            <a:pPr marL="240029" marR="318770" indent="-227965">
              <a:lnSpc>
                <a:spcPct val="100000"/>
              </a:lnSpc>
              <a:spcBef>
                <a:spcPts val="455"/>
              </a:spcBef>
              <a:buClr>
                <a:srgbClr val="352062"/>
              </a:buClr>
              <a:buSzPct val="70000"/>
              <a:buFont typeface="Wingdings"/>
              <a:buChar char=""/>
              <a:tabLst>
                <a:tab pos="240665" algn="l"/>
              </a:tabLst>
            </a:pPr>
            <a:r>
              <a:rPr lang="en-US" spc="-10" dirty="0" smtClean="0">
                <a:solidFill>
                  <a:schemeClr val="bg1"/>
                </a:solidFill>
                <a:latin typeface="Times New Roman"/>
                <a:cs typeface="Times New Roman"/>
              </a:rPr>
              <a:t>Some common areas for partnerships </a:t>
            </a:r>
            <a:r>
              <a:rPr lang="en-US" spc="-5" dirty="0" smtClean="0">
                <a:solidFill>
                  <a:schemeClr val="bg1"/>
                </a:solidFill>
                <a:latin typeface="Times New Roman"/>
                <a:cs typeface="Times New Roman"/>
              </a:rPr>
              <a:t>is </a:t>
            </a:r>
            <a:r>
              <a:rPr lang="en-US" spc="-10" dirty="0" smtClean="0">
                <a:solidFill>
                  <a:schemeClr val="bg1"/>
                </a:solidFill>
                <a:latin typeface="Times New Roman"/>
                <a:cs typeface="Times New Roman"/>
              </a:rPr>
              <a:t>transport,  warehousing, import/export </a:t>
            </a:r>
            <a:r>
              <a:rPr lang="en-US" spc="-10" dirty="0" smtClean="0">
                <a:latin typeface="Times New Roman"/>
                <a:cs typeface="Times New Roman"/>
              </a:rPr>
              <a:t>services, materials  </a:t>
            </a:r>
            <a:r>
              <a:rPr lang="en-US" spc="-10" dirty="0" smtClean="0">
                <a:solidFill>
                  <a:schemeClr val="bg1"/>
                </a:solidFill>
                <a:latin typeface="Times New Roman"/>
                <a:cs typeface="Times New Roman"/>
              </a:rPr>
              <a:t>storage, and so</a:t>
            </a:r>
            <a:r>
              <a:rPr lang="en-US" spc="15" dirty="0" smtClean="0">
                <a:solidFill>
                  <a:schemeClr val="bg1"/>
                </a:solidFill>
                <a:latin typeface="Times New Roman"/>
                <a:cs typeface="Times New Roman"/>
              </a:rPr>
              <a:t> </a:t>
            </a:r>
            <a:r>
              <a:rPr lang="en-US" spc="-10" dirty="0" smtClean="0">
                <a:solidFill>
                  <a:schemeClr val="bg1"/>
                </a:solidFill>
                <a:latin typeface="Times New Roman"/>
                <a:cs typeface="Times New Roman"/>
              </a:rPr>
              <a:t>on.</a:t>
            </a:r>
            <a:endParaRPr lang="en-US" dirty="0" smtClean="0">
              <a:solidFill>
                <a:schemeClr val="bg1"/>
              </a:solidFill>
              <a:latin typeface="Times New Roman"/>
              <a:cs typeface="Times New Roman"/>
            </a:endParaRPr>
          </a:p>
          <a:p>
            <a:endParaRPr lang="en-US" dirty="0">
              <a:solidFill>
                <a:schemeClr val="bg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rmAutofit fontScale="90000"/>
          </a:bodyPr>
          <a:lstStyle/>
          <a:p>
            <a:r>
              <a:rPr lang="en-US" b="1" spc="-10" dirty="0" smtClean="0">
                <a:solidFill>
                  <a:srgbClr val="352062"/>
                </a:solidFill>
                <a:latin typeface="Times New Roman"/>
                <a:cs typeface="Times New Roman"/>
              </a:rPr>
              <a:t>Other Strategies</a:t>
            </a:r>
            <a:endParaRPr lang="en-US" dirty="0"/>
          </a:p>
        </p:txBody>
      </p:sp>
      <p:sp>
        <p:nvSpPr>
          <p:cNvPr id="3" name="Content Placeholder 2"/>
          <p:cNvSpPr>
            <a:spLocks noGrp="1"/>
          </p:cNvSpPr>
          <p:nvPr>
            <p:ph idx="1"/>
          </p:nvPr>
        </p:nvSpPr>
        <p:spPr>
          <a:xfrm>
            <a:off x="457200" y="457200"/>
            <a:ext cx="8229600" cy="5668963"/>
          </a:xfrm>
        </p:spPr>
        <p:txBody>
          <a:bodyPr>
            <a:normAutofit/>
          </a:bodyPr>
          <a:lstStyle/>
          <a:p>
            <a:pPr marL="240029" marR="151130" indent="-227965">
              <a:lnSpc>
                <a:spcPct val="100000"/>
              </a:lnSpc>
              <a:spcBef>
                <a:spcPts val="1775"/>
              </a:spcBef>
              <a:buClr>
                <a:srgbClr val="352062"/>
              </a:buClr>
              <a:buSzPct val="70000"/>
              <a:buFont typeface="Wingdings"/>
              <a:buChar char=""/>
              <a:tabLst>
                <a:tab pos="240665" algn="l"/>
              </a:tabLst>
            </a:pPr>
            <a:r>
              <a:rPr lang="en-US" sz="2800" b="1" i="1" spc="-10" dirty="0" smtClean="0">
                <a:solidFill>
                  <a:schemeClr val="bg1"/>
                </a:solidFill>
                <a:latin typeface="Times New Roman"/>
                <a:cs typeface="Times New Roman"/>
              </a:rPr>
              <a:t>Time-based strategies: </a:t>
            </a:r>
            <a:r>
              <a:rPr lang="en-US" sz="2800" spc="-10" dirty="0" smtClean="0">
                <a:solidFill>
                  <a:schemeClr val="bg1"/>
                </a:solidFill>
                <a:latin typeface="Times New Roman"/>
                <a:cs typeface="Times New Roman"/>
              </a:rPr>
              <a:t>aim for </a:t>
            </a:r>
            <a:r>
              <a:rPr lang="en-US" sz="2800" spc="-5" dirty="0" smtClean="0">
                <a:solidFill>
                  <a:schemeClr val="bg1"/>
                </a:solidFill>
                <a:latin typeface="Times New Roman"/>
                <a:cs typeface="Times New Roman"/>
              </a:rPr>
              <a:t>a </a:t>
            </a:r>
            <a:r>
              <a:rPr lang="en-US" sz="2800" spc="-10" dirty="0" smtClean="0">
                <a:solidFill>
                  <a:schemeClr val="bg1"/>
                </a:solidFill>
                <a:latin typeface="Times New Roman"/>
                <a:cs typeface="Times New Roman"/>
              </a:rPr>
              <a:t>guaranteed faster  delivery </a:t>
            </a:r>
            <a:r>
              <a:rPr lang="en-US" sz="2800" spc="-5" dirty="0" smtClean="0">
                <a:solidFill>
                  <a:schemeClr val="bg1"/>
                </a:solidFill>
                <a:latin typeface="Times New Roman"/>
                <a:cs typeface="Times New Roman"/>
              </a:rPr>
              <a:t>of </a:t>
            </a:r>
            <a:r>
              <a:rPr lang="en-US" sz="2800" spc="-10" dirty="0" smtClean="0">
                <a:solidFill>
                  <a:schemeClr val="bg1"/>
                </a:solidFill>
                <a:latin typeface="Times New Roman"/>
                <a:cs typeface="Times New Roman"/>
              </a:rPr>
              <a:t>products. Benefits</a:t>
            </a:r>
            <a:r>
              <a:rPr lang="en-US" sz="2800" spc="70" dirty="0" smtClean="0">
                <a:solidFill>
                  <a:schemeClr val="bg1"/>
                </a:solidFill>
                <a:latin typeface="Times New Roman"/>
                <a:cs typeface="Times New Roman"/>
              </a:rPr>
              <a:t> </a:t>
            </a:r>
            <a:r>
              <a:rPr lang="en-US" sz="2800" spc="-10" dirty="0" smtClean="0">
                <a:solidFill>
                  <a:schemeClr val="bg1"/>
                </a:solidFill>
                <a:latin typeface="Times New Roman"/>
                <a:cs typeface="Times New Roman"/>
              </a:rPr>
              <a:t>include:</a:t>
            </a:r>
            <a:endParaRPr lang="en-US" sz="2800" dirty="0" smtClean="0">
              <a:solidFill>
                <a:schemeClr val="bg1"/>
              </a:solidFill>
              <a:latin typeface="Times New Roman"/>
              <a:cs typeface="Times New Roman"/>
            </a:endParaRPr>
          </a:p>
          <a:p>
            <a:pPr marL="872490" lvl="2" indent="-231775">
              <a:spcBef>
                <a:spcPts val="455"/>
              </a:spcBef>
              <a:buClr>
                <a:srgbClr val="659A9A"/>
              </a:buClr>
              <a:buSzPct val="70270"/>
              <a:buFont typeface="Wingdings"/>
              <a:buChar char=""/>
              <a:tabLst>
                <a:tab pos="473075" algn="l"/>
              </a:tabLst>
            </a:pPr>
            <a:r>
              <a:rPr lang="en-US" b="1" dirty="0" smtClean="0">
                <a:solidFill>
                  <a:srgbClr val="FFFF00"/>
                </a:solidFill>
                <a:latin typeface="Times New Roman"/>
                <a:cs typeface="Times New Roman"/>
              </a:rPr>
              <a:t>Lower costs</a:t>
            </a:r>
            <a:r>
              <a:rPr lang="en-US" b="1" dirty="0" smtClean="0">
                <a:solidFill>
                  <a:schemeClr val="bg1"/>
                </a:solidFill>
                <a:latin typeface="Times New Roman"/>
                <a:cs typeface="Times New Roman"/>
              </a:rPr>
              <a:t> </a:t>
            </a:r>
            <a:r>
              <a:rPr lang="en-US" dirty="0" smtClean="0">
                <a:solidFill>
                  <a:schemeClr val="bg1"/>
                </a:solidFill>
                <a:latin typeface="Times New Roman"/>
                <a:cs typeface="Times New Roman"/>
              </a:rPr>
              <a:t>by having less stock in the supply</a:t>
            </a:r>
            <a:r>
              <a:rPr lang="en-US" spc="25" dirty="0" smtClean="0">
                <a:solidFill>
                  <a:schemeClr val="bg1"/>
                </a:solidFill>
                <a:latin typeface="Times New Roman"/>
                <a:cs typeface="Times New Roman"/>
              </a:rPr>
              <a:t> </a:t>
            </a:r>
            <a:r>
              <a:rPr lang="en-US" dirty="0" smtClean="0">
                <a:solidFill>
                  <a:schemeClr val="bg1"/>
                </a:solidFill>
                <a:latin typeface="Times New Roman"/>
                <a:cs typeface="Times New Roman"/>
              </a:rPr>
              <a:t>chain</a:t>
            </a:r>
          </a:p>
          <a:p>
            <a:pPr marL="872490" marR="5080" lvl="2" indent="-231140">
              <a:lnSpc>
                <a:spcPct val="100600"/>
              </a:lnSpc>
              <a:spcBef>
                <a:spcPts val="445"/>
              </a:spcBef>
              <a:buClr>
                <a:srgbClr val="659A9A"/>
              </a:buClr>
              <a:buSzPct val="70270"/>
              <a:buFont typeface="Wingdings"/>
              <a:buChar char=""/>
              <a:tabLst>
                <a:tab pos="473075" algn="l"/>
              </a:tabLst>
            </a:pPr>
            <a:r>
              <a:rPr lang="en-US" b="1" dirty="0" smtClean="0">
                <a:solidFill>
                  <a:srgbClr val="FFFF00"/>
                </a:solidFill>
                <a:latin typeface="Times New Roman"/>
                <a:cs typeface="Times New Roman"/>
              </a:rPr>
              <a:t>Improved cash flow</a:t>
            </a:r>
            <a:r>
              <a:rPr lang="en-US" b="1" dirty="0" smtClean="0">
                <a:solidFill>
                  <a:schemeClr val="bg1"/>
                </a:solidFill>
                <a:latin typeface="Times New Roman"/>
                <a:cs typeface="Times New Roman"/>
              </a:rPr>
              <a:t> </a:t>
            </a:r>
            <a:r>
              <a:rPr lang="en-US" dirty="0" smtClean="0">
                <a:solidFill>
                  <a:schemeClr val="bg1"/>
                </a:solidFill>
                <a:latin typeface="Times New Roman"/>
                <a:cs typeface="Times New Roman"/>
              </a:rPr>
              <a:t>by not having to wait so long for  payment</a:t>
            </a:r>
          </a:p>
          <a:p>
            <a:pPr marL="872490" marR="401320" lvl="2" indent="-231140">
              <a:lnSpc>
                <a:spcPct val="100600"/>
              </a:lnSpc>
              <a:spcBef>
                <a:spcPts val="450"/>
              </a:spcBef>
              <a:buClr>
                <a:srgbClr val="659A9A"/>
              </a:buClr>
              <a:buSzPct val="70270"/>
              <a:buFont typeface="Wingdings"/>
              <a:buChar char=""/>
              <a:tabLst>
                <a:tab pos="473075" algn="l"/>
              </a:tabLst>
            </a:pPr>
            <a:r>
              <a:rPr lang="en-US" dirty="0" smtClean="0">
                <a:solidFill>
                  <a:srgbClr val="FFFF00"/>
                </a:solidFill>
                <a:latin typeface="Times New Roman"/>
                <a:cs typeface="Times New Roman"/>
              </a:rPr>
              <a:t>Less risk</a:t>
            </a:r>
            <a:r>
              <a:rPr lang="en-US" dirty="0" smtClean="0">
                <a:solidFill>
                  <a:schemeClr val="bg1"/>
                </a:solidFill>
                <a:latin typeface="Times New Roman"/>
                <a:cs typeface="Times New Roman"/>
              </a:rPr>
              <a:t> by reducing changes to orders, obsolete  stock,…</a:t>
            </a:r>
          </a:p>
          <a:p>
            <a:pPr marL="872490" marR="761365" lvl="2" indent="-231140">
              <a:lnSpc>
                <a:spcPct val="100600"/>
              </a:lnSpc>
              <a:spcBef>
                <a:spcPts val="445"/>
              </a:spcBef>
              <a:buClr>
                <a:srgbClr val="659A9A"/>
              </a:buClr>
              <a:buSzPct val="70270"/>
              <a:buFont typeface="Wingdings"/>
              <a:buChar char=""/>
              <a:tabLst>
                <a:tab pos="473075" algn="l"/>
              </a:tabLst>
            </a:pPr>
            <a:r>
              <a:rPr lang="en-US" b="1" dirty="0" smtClean="0">
                <a:solidFill>
                  <a:srgbClr val="FFFF00"/>
                </a:solidFill>
                <a:latin typeface="Times New Roman"/>
                <a:cs typeface="Times New Roman"/>
              </a:rPr>
              <a:t>Simpler operations</a:t>
            </a:r>
            <a:r>
              <a:rPr lang="en-US" b="1" dirty="0" smtClean="0">
                <a:solidFill>
                  <a:schemeClr val="bg1"/>
                </a:solidFill>
                <a:latin typeface="Times New Roman"/>
                <a:cs typeface="Times New Roman"/>
              </a:rPr>
              <a:t> </a:t>
            </a:r>
            <a:r>
              <a:rPr lang="en-US" dirty="0" smtClean="0">
                <a:solidFill>
                  <a:schemeClr val="bg1"/>
                </a:solidFill>
                <a:latin typeface="Times New Roman"/>
                <a:cs typeface="Times New Roman"/>
              </a:rPr>
              <a:t>by eliminating delays and  unnecessary</a:t>
            </a:r>
            <a:r>
              <a:rPr lang="en-US" spc="-15" dirty="0" smtClean="0">
                <a:solidFill>
                  <a:schemeClr val="bg1"/>
                </a:solidFill>
                <a:latin typeface="Times New Roman"/>
                <a:cs typeface="Times New Roman"/>
              </a:rPr>
              <a:t> </a:t>
            </a:r>
            <a:r>
              <a:rPr lang="en-US" dirty="0" smtClean="0">
                <a:solidFill>
                  <a:schemeClr val="bg1"/>
                </a:solidFill>
                <a:latin typeface="Times New Roman"/>
                <a:cs typeface="Times New Roman"/>
              </a:rPr>
              <a:t>stores.</a:t>
            </a:r>
          </a:p>
          <a:p>
            <a:pPr marL="240029" indent="-227965">
              <a:lnSpc>
                <a:spcPct val="100000"/>
              </a:lnSpc>
              <a:spcBef>
                <a:spcPts val="470"/>
              </a:spcBef>
              <a:buClr>
                <a:srgbClr val="352062"/>
              </a:buClr>
              <a:buSzPct val="70000"/>
              <a:buFont typeface="Wingdings"/>
              <a:buChar char=""/>
              <a:tabLst>
                <a:tab pos="240665" algn="l"/>
              </a:tabLst>
            </a:pPr>
            <a:r>
              <a:rPr lang="en-US" sz="2800" spc="-10" dirty="0" smtClean="0">
                <a:solidFill>
                  <a:schemeClr val="bg1"/>
                </a:solidFill>
                <a:latin typeface="Times New Roman"/>
                <a:cs typeface="Times New Roman"/>
              </a:rPr>
              <a:t>But faster logistics may reduce the</a:t>
            </a:r>
            <a:r>
              <a:rPr lang="en-US" sz="2800" spc="110" dirty="0" smtClean="0">
                <a:solidFill>
                  <a:schemeClr val="bg1"/>
                </a:solidFill>
                <a:latin typeface="Times New Roman"/>
                <a:cs typeface="Times New Roman"/>
              </a:rPr>
              <a:t> </a:t>
            </a:r>
            <a:r>
              <a:rPr lang="en-US" sz="2800" spc="-10" dirty="0" smtClean="0">
                <a:solidFill>
                  <a:schemeClr val="bg1"/>
                </a:solidFill>
                <a:latin typeface="Times New Roman"/>
                <a:cs typeface="Times New Roman"/>
              </a:rPr>
              <a:t>quality.</a:t>
            </a:r>
            <a:endParaRPr lang="en-US" sz="2800" dirty="0" smtClean="0">
              <a:solidFill>
                <a:schemeClr val="bg1"/>
              </a:solidFill>
              <a:latin typeface="Times New Roman"/>
              <a:cs typeface="Times New Roman"/>
            </a:endParaRPr>
          </a:p>
          <a:p>
            <a:endParaRPr lang="en-US" sz="2800" dirty="0">
              <a:solidFill>
                <a:schemeClr val="bg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Autofit/>
          </a:bodyPr>
          <a:lstStyle/>
          <a:p>
            <a:r>
              <a:rPr lang="en-US" sz="2800" dirty="0" smtClean="0"/>
              <a:t>Carter et al.16 discuss seven ways of reducing time:</a:t>
            </a:r>
            <a:br>
              <a:rPr lang="en-US" sz="2800" dirty="0" smtClean="0"/>
            </a:br>
            <a:endParaRPr lang="en-US" sz="2800" dirty="0"/>
          </a:p>
        </p:txBody>
      </p:sp>
      <p:sp>
        <p:nvSpPr>
          <p:cNvPr id="3" name="Content Placeholder 2"/>
          <p:cNvSpPr>
            <a:spLocks noGrp="1"/>
          </p:cNvSpPr>
          <p:nvPr>
            <p:ph idx="1"/>
          </p:nvPr>
        </p:nvSpPr>
        <p:spPr>
          <a:xfrm>
            <a:off x="457200" y="609600"/>
            <a:ext cx="8229600" cy="5516563"/>
          </a:xfrm>
        </p:spPr>
        <p:txBody>
          <a:bodyPr>
            <a:normAutofit fontScale="85000" lnSpcReduction="20000"/>
          </a:bodyPr>
          <a:lstStyle/>
          <a:p>
            <a:r>
              <a:rPr lang="en-US" dirty="0" smtClean="0">
                <a:solidFill>
                  <a:schemeClr val="bg1"/>
                </a:solidFill>
              </a:rPr>
              <a:t>1. </a:t>
            </a:r>
            <a:r>
              <a:rPr lang="en-US" i="1" dirty="0" smtClean="0">
                <a:solidFill>
                  <a:srgbClr val="FFFF00"/>
                </a:solidFill>
              </a:rPr>
              <a:t>simplification</a:t>
            </a:r>
            <a:r>
              <a:rPr lang="en-US" i="1" dirty="0" smtClean="0">
                <a:solidFill>
                  <a:schemeClr val="bg1"/>
                </a:solidFill>
              </a:rPr>
              <a:t> </a:t>
            </a:r>
            <a:r>
              <a:rPr lang="en-US" dirty="0" smtClean="0">
                <a:solidFill>
                  <a:schemeClr val="bg1"/>
                </a:solidFill>
              </a:rPr>
              <a:t>– making operations simpler</a:t>
            </a:r>
          </a:p>
          <a:p>
            <a:r>
              <a:rPr lang="en-US" dirty="0" smtClean="0">
                <a:solidFill>
                  <a:schemeClr val="bg1"/>
                </a:solidFill>
              </a:rPr>
              <a:t>2. </a:t>
            </a:r>
            <a:r>
              <a:rPr lang="en-US" i="1" dirty="0" smtClean="0">
                <a:solidFill>
                  <a:srgbClr val="FFFF00"/>
                </a:solidFill>
              </a:rPr>
              <a:t>integration</a:t>
            </a:r>
            <a:r>
              <a:rPr lang="en-US" i="1" dirty="0" smtClean="0">
                <a:solidFill>
                  <a:schemeClr val="bg1"/>
                </a:solidFill>
              </a:rPr>
              <a:t> </a:t>
            </a:r>
            <a:r>
              <a:rPr lang="en-US" dirty="0" smtClean="0">
                <a:solidFill>
                  <a:schemeClr val="bg1"/>
                </a:solidFill>
              </a:rPr>
              <a:t>– improving information and material flows</a:t>
            </a:r>
          </a:p>
          <a:p>
            <a:r>
              <a:rPr lang="en-US" dirty="0" smtClean="0">
                <a:solidFill>
                  <a:schemeClr val="bg1"/>
                </a:solidFill>
              </a:rPr>
              <a:t>3. </a:t>
            </a:r>
            <a:r>
              <a:rPr lang="en-US" i="1" dirty="0" err="1" smtClean="0">
                <a:solidFill>
                  <a:srgbClr val="FFFF00"/>
                </a:solidFill>
              </a:rPr>
              <a:t>standardisation</a:t>
            </a:r>
            <a:r>
              <a:rPr lang="en-US" i="1" dirty="0" smtClean="0">
                <a:solidFill>
                  <a:schemeClr val="bg1"/>
                </a:solidFill>
              </a:rPr>
              <a:t> </a:t>
            </a:r>
            <a:r>
              <a:rPr lang="en-US" dirty="0" smtClean="0">
                <a:solidFill>
                  <a:schemeClr val="bg1"/>
                </a:solidFill>
              </a:rPr>
              <a:t>– using standard procedures and materials</a:t>
            </a:r>
          </a:p>
          <a:p>
            <a:r>
              <a:rPr lang="en-US" dirty="0" smtClean="0">
                <a:solidFill>
                  <a:schemeClr val="bg1"/>
                </a:solidFill>
              </a:rPr>
              <a:t>4. </a:t>
            </a:r>
            <a:r>
              <a:rPr lang="en-US" i="1" dirty="0" smtClean="0">
                <a:solidFill>
                  <a:srgbClr val="FFFF00"/>
                </a:solidFill>
              </a:rPr>
              <a:t>concurrent operation</a:t>
            </a:r>
            <a:r>
              <a:rPr lang="en-US" i="1" dirty="0" smtClean="0">
                <a:solidFill>
                  <a:schemeClr val="bg1"/>
                </a:solidFill>
              </a:rPr>
              <a:t>s </a:t>
            </a:r>
            <a:r>
              <a:rPr lang="en-US" dirty="0" smtClean="0">
                <a:solidFill>
                  <a:schemeClr val="bg1"/>
                </a:solidFill>
              </a:rPr>
              <a:t>– moving away from serial operations and towards parallel working</a:t>
            </a:r>
          </a:p>
          <a:p>
            <a:r>
              <a:rPr lang="en-US" dirty="0" smtClean="0">
                <a:solidFill>
                  <a:schemeClr val="bg1"/>
                </a:solidFill>
              </a:rPr>
              <a:t>5. </a:t>
            </a:r>
            <a:r>
              <a:rPr lang="en-US" i="1" dirty="0" smtClean="0">
                <a:solidFill>
                  <a:srgbClr val="FFFF00"/>
                </a:solidFill>
              </a:rPr>
              <a:t>variance control</a:t>
            </a:r>
            <a:r>
              <a:rPr lang="en-US" i="1" dirty="0" smtClean="0">
                <a:solidFill>
                  <a:schemeClr val="bg1"/>
                </a:solidFill>
              </a:rPr>
              <a:t> </a:t>
            </a:r>
            <a:r>
              <a:rPr lang="en-US" dirty="0" smtClean="0">
                <a:solidFill>
                  <a:schemeClr val="bg1"/>
                </a:solidFill>
              </a:rPr>
              <a:t>– ensuring high quality and avoiding waste</a:t>
            </a:r>
          </a:p>
          <a:p>
            <a:r>
              <a:rPr lang="en-US" dirty="0" smtClean="0">
                <a:solidFill>
                  <a:schemeClr val="bg1"/>
                </a:solidFill>
              </a:rPr>
              <a:t>6.</a:t>
            </a:r>
            <a:r>
              <a:rPr lang="en-US" dirty="0" smtClean="0">
                <a:solidFill>
                  <a:srgbClr val="FFFF00"/>
                </a:solidFill>
              </a:rPr>
              <a:t> </a:t>
            </a:r>
            <a:r>
              <a:rPr lang="en-US" i="1" dirty="0" smtClean="0">
                <a:solidFill>
                  <a:srgbClr val="FFFF00"/>
                </a:solidFill>
              </a:rPr>
              <a:t>automation</a:t>
            </a:r>
            <a:r>
              <a:rPr lang="en-US" i="1" dirty="0" smtClean="0">
                <a:solidFill>
                  <a:schemeClr val="bg1"/>
                </a:solidFill>
              </a:rPr>
              <a:t> </a:t>
            </a:r>
            <a:r>
              <a:rPr lang="en-US" dirty="0" smtClean="0">
                <a:solidFill>
                  <a:schemeClr val="bg1"/>
                </a:solidFill>
              </a:rPr>
              <a:t>– to improve effectiveness and efficiency</a:t>
            </a:r>
          </a:p>
          <a:p>
            <a:r>
              <a:rPr lang="en-US" dirty="0" smtClean="0">
                <a:solidFill>
                  <a:schemeClr val="bg1"/>
                </a:solidFill>
              </a:rPr>
              <a:t>7. </a:t>
            </a:r>
            <a:r>
              <a:rPr lang="en-US" i="1" dirty="0" smtClean="0">
                <a:solidFill>
                  <a:srgbClr val="FFFF00"/>
                </a:solidFill>
              </a:rPr>
              <a:t>resource planning</a:t>
            </a:r>
            <a:r>
              <a:rPr lang="en-US" i="1" dirty="0" smtClean="0">
                <a:solidFill>
                  <a:schemeClr val="bg1"/>
                </a:solidFill>
              </a:rPr>
              <a:t> </a:t>
            </a:r>
            <a:r>
              <a:rPr lang="en-US" dirty="0" smtClean="0">
                <a:solidFill>
                  <a:schemeClr val="bg1"/>
                </a:solidFill>
              </a:rPr>
              <a:t>– to remove bottlenecks and ensure a smooth flow of materials.</a:t>
            </a:r>
          </a:p>
          <a:p>
            <a:r>
              <a:rPr lang="en-US" dirty="0" smtClean="0">
                <a:solidFill>
                  <a:schemeClr val="bg1"/>
                </a:solidFill>
              </a:rPr>
              <a:t> </a:t>
            </a:r>
          </a:p>
          <a:p>
            <a:endParaRPr lang="en-US" dirty="0">
              <a:solidFill>
                <a:schemeClr val="bg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rmAutofit fontScale="90000"/>
          </a:bodyPr>
          <a:lstStyle/>
          <a:p>
            <a:r>
              <a:rPr lang="en-US" b="1" spc="-10" dirty="0" smtClean="0">
                <a:solidFill>
                  <a:srgbClr val="352062"/>
                </a:solidFill>
                <a:latin typeface="Times New Roman"/>
                <a:cs typeface="Times New Roman"/>
              </a:rPr>
              <a:t>Other Strategies</a:t>
            </a:r>
            <a:endParaRPr lang="en-US" dirty="0"/>
          </a:p>
        </p:txBody>
      </p:sp>
      <p:sp>
        <p:nvSpPr>
          <p:cNvPr id="3" name="Content Placeholder 2"/>
          <p:cNvSpPr>
            <a:spLocks noGrp="1"/>
          </p:cNvSpPr>
          <p:nvPr>
            <p:ph idx="1"/>
          </p:nvPr>
        </p:nvSpPr>
        <p:spPr>
          <a:xfrm>
            <a:off x="457200" y="457200"/>
            <a:ext cx="8229600" cy="5668963"/>
          </a:xfrm>
        </p:spPr>
        <p:txBody>
          <a:bodyPr>
            <a:normAutofit fontScale="85000" lnSpcReduction="10000"/>
          </a:bodyPr>
          <a:lstStyle/>
          <a:p>
            <a:pPr marL="240029" marR="231775" indent="-227965" algn="just">
              <a:lnSpc>
                <a:spcPct val="100000"/>
              </a:lnSpc>
              <a:spcBef>
                <a:spcPts val="95"/>
              </a:spcBef>
              <a:buClr>
                <a:srgbClr val="352062"/>
              </a:buClr>
              <a:buSzPct val="70000"/>
              <a:buFont typeface="Wingdings"/>
              <a:buChar char=""/>
              <a:tabLst>
                <a:tab pos="240665" algn="l"/>
              </a:tabLst>
            </a:pPr>
            <a:r>
              <a:rPr lang="en-US" b="1" i="1" spc="-10" dirty="0" smtClean="0">
                <a:solidFill>
                  <a:srgbClr val="FFFF00"/>
                </a:solidFill>
                <a:latin typeface="Times New Roman"/>
                <a:cs typeface="Times New Roman"/>
              </a:rPr>
              <a:t>Environmental protection strategies: </a:t>
            </a:r>
            <a:r>
              <a:rPr lang="en-US" spc="-5" dirty="0" smtClean="0">
                <a:solidFill>
                  <a:schemeClr val="bg1"/>
                </a:solidFill>
                <a:latin typeface="Times New Roman"/>
                <a:cs typeface="Times New Roman"/>
              </a:rPr>
              <a:t>a </a:t>
            </a:r>
            <a:r>
              <a:rPr lang="en-US" spc="-10" dirty="0" smtClean="0">
                <a:solidFill>
                  <a:schemeClr val="bg1"/>
                </a:solidFill>
                <a:latin typeface="Times New Roman"/>
                <a:cs typeface="Times New Roman"/>
              </a:rPr>
              <a:t>small, but  increasing, number </a:t>
            </a:r>
            <a:r>
              <a:rPr lang="en-US" spc="-5" dirty="0" smtClean="0">
                <a:solidFill>
                  <a:schemeClr val="bg1"/>
                </a:solidFill>
                <a:latin typeface="Times New Roman"/>
                <a:cs typeface="Times New Roman"/>
              </a:rPr>
              <a:t>of </a:t>
            </a:r>
            <a:r>
              <a:rPr lang="en-US" spc="-10" dirty="0" smtClean="0">
                <a:solidFill>
                  <a:schemeClr val="bg1"/>
                </a:solidFill>
                <a:latin typeface="Times New Roman"/>
                <a:cs typeface="Times New Roman"/>
              </a:rPr>
              <a:t>organization are developing  strategies based around environmental</a:t>
            </a:r>
            <a:r>
              <a:rPr lang="en-US" spc="114" dirty="0" smtClean="0">
                <a:solidFill>
                  <a:schemeClr val="bg1"/>
                </a:solidFill>
                <a:latin typeface="Times New Roman"/>
                <a:cs typeface="Times New Roman"/>
              </a:rPr>
              <a:t> </a:t>
            </a:r>
            <a:r>
              <a:rPr lang="en-US" spc="-10" dirty="0" smtClean="0">
                <a:solidFill>
                  <a:schemeClr val="bg1"/>
                </a:solidFill>
                <a:latin typeface="Times New Roman"/>
                <a:cs typeface="Times New Roman"/>
              </a:rPr>
              <a:t>protection.</a:t>
            </a:r>
            <a:endParaRPr lang="en-US" dirty="0" smtClean="0">
              <a:solidFill>
                <a:schemeClr val="bg1"/>
              </a:solidFill>
              <a:latin typeface="Times New Roman"/>
              <a:cs typeface="Times New Roman"/>
            </a:endParaRPr>
          </a:p>
          <a:p>
            <a:pPr marL="240029" marR="771525" indent="-227965">
              <a:lnSpc>
                <a:spcPct val="100000"/>
              </a:lnSpc>
              <a:spcBef>
                <a:spcPts val="455"/>
              </a:spcBef>
              <a:buClr>
                <a:srgbClr val="352062"/>
              </a:buClr>
              <a:buSzPct val="70000"/>
              <a:buFont typeface="Wingdings"/>
              <a:buChar char=""/>
              <a:tabLst>
                <a:tab pos="240665" algn="l"/>
              </a:tabLst>
            </a:pPr>
            <a:r>
              <a:rPr lang="en-US" spc="-10" dirty="0" smtClean="0">
                <a:solidFill>
                  <a:schemeClr val="bg1"/>
                </a:solidFill>
                <a:latin typeface="Times New Roman"/>
                <a:cs typeface="Times New Roman"/>
              </a:rPr>
              <a:t>The principles </a:t>
            </a:r>
            <a:r>
              <a:rPr lang="en-US" spc="-5" dirty="0" smtClean="0">
                <a:solidFill>
                  <a:schemeClr val="bg1"/>
                </a:solidFill>
                <a:latin typeface="Times New Roman"/>
                <a:cs typeface="Times New Roman"/>
              </a:rPr>
              <a:t>in </a:t>
            </a:r>
            <a:r>
              <a:rPr lang="en-US" spc="-10" dirty="0" smtClean="0">
                <a:solidFill>
                  <a:schemeClr val="bg1"/>
                </a:solidFill>
                <a:latin typeface="Times New Roman"/>
                <a:cs typeface="Times New Roman"/>
              </a:rPr>
              <a:t>logistics are </a:t>
            </a:r>
            <a:r>
              <a:rPr lang="en-US" spc="-5" dirty="0" smtClean="0">
                <a:solidFill>
                  <a:schemeClr val="bg1"/>
                </a:solidFill>
                <a:latin typeface="Times New Roman"/>
                <a:cs typeface="Times New Roman"/>
              </a:rPr>
              <a:t>to </a:t>
            </a:r>
            <a:r>
              <a:rPr lang="en-US" spc="-10" dirty="0" smtClean="0">
                <a:solidFill>
                  <a:srgbClr val="FFFF00"/>
                </a:solidFill>
                <a:latin typeface="Times New Roman"/>
                <a:cs typeface="Times New Roman"/>
              </a:rPr>
              <a:t>use reusable  containers and recycling </a:t>
            </a:r>
            <a:r>
              <a:rPr lang="en-US" spc="-5" dirty="0" smtClean="0">
                <a:solidFill>
                  <a:srgbClr val="FFFF00"/>
                </a:solidFill>
                <a:latin typeface="Times New Roman"/>
                <a:cs typeface="Times New Roman"/>
              </a:rPr>
              <a:t>of</a:t>
            </a:r>
            <a:r>
              <a:rPr lang="en-US" spc="70" dirty="0" smtClean="0">
                <a:solidFill>
                  <a:srgbClr val="FFFF00"/>
                </a:solidFill>
                <a:latin typeface="Times New Roman"/>
                <a:cs typeface="Times New Roman"/>
              </a:rPr>
              <a:t> </a:t>
            </a:r>
            <a:r>
              <a:rPr lang="en-US" spc="-10" dirty="0" smtClean="0">
                <a:solidFill>
                  <a:srgbClr val="FFFF00"/>
                </a:solidFill>
                <a:latin typeface="Times New Roman"/>
                <a:cs typeface="Times New Roman"/>
              </a:rPr>
              <a:t>materials.</a:t>
            </a:r>
            <a:endParaRPr lang="en-US" dirty="0" smtClean="0">
              <a:solidFill>
                <a:srgbClr val="FFFF00"/>
              </a:solidFill>
              <a:latin typeface="Times New Roman"/>
              <a:cs typeface="Times New Roman"/>
            </a:endParaRPr>
          </a:p>
          <a:p>
            <a:pPr marL="240029" marR="5080" indent="-227965">
              <a:lnSpc>
                <a:spcPct val="100000"/>
              </a:lnSpc>
              <a:spcBef>
                <a:spcPts val="465"/>
              </a:spcBef>
              <a:buClr>
                <a:srgbClr val="352062"/>
              </a:buClr>
              <a:buSzPct val="70000"/>
              <a:buFont typeface="Wingdings"/>
              <a:buChar char=""/>
              <a:tabLst>
                <a:tab pos="240665" algn="l"/>
              </a:tabLst>
            </a:pPr>
            <a:r>
              <a:rPr lang="en-US" spc="-10" dirty="0" smtClean="0">
                <a:solidFill>
                  <a:schemeClr val="bg1"/>
                </a:solidFill>
                <a:latin typeface="Times New Roman"/>
                <a:cs typeface="Times New Roman"/>
              </a:rPr>
              <a:t>Most organizations assume that “going green” raises  costs.</a:t>
            </a:r>
          </a:p>
          <a:p>
            <a:pPr marL="240029" marR="5080" indent="-227965">
              <a:lnSpc>
                <a:spcPct val="100000"/>
              </a:lnSpc>
              <a:spcBef>
                <a:spcPts val="465"/>
              </a:spcBef>
              <a:buClr>
                <a:srgbClr val="352062"/>
              </a:buClr>
              <a:buSzPct val="70000"/>
              <a:buFont typeface="Wingdings"/>
              <a:buChar char=""/>
              <a:tabLst>
                <a:tab pos="240665" algn="l"/>
              </a:tabLst>
            </a:pPr>
            <a:r>
              <a:rPr lang="en-US" b="1" dirty="0" smtClean="0"/>
              <a:t>Only 19% of companies reported a logistics environmental policy. In a survey conducted in UK 1993</a:t>
            </a:r>
            <a:endParaRPr lang="en-US" dirty="0" smtClean="0">
              <a:solidFill>
                <a:schemeClr val="bg1"/>
              </a:solidFill>
              <a:latin typeface="Times New Roman"/>
              <a:cs typeface="Times New Roman"/>
            </a:endParaRPr>
          </a:p>
          <a:p>
            <a:pPr marL="240029" marR="34290" indent="-227965">
              <a:lnSpc>
                <a:spcPct val="100000"/>
              </a:lnSpc>
              <a:spcBef>
                <a:spcPts val="465"/>
              </a:spcBef>
              <a:buClr>
                <a:srgbClr val="352062"/>
              </a:buClr>
              <a:buSzPct val="70000"/>
              <a:buFont typeface="Wingdings"/>
              <a:buChar char=""/>
              <a:tabLst>
                <a:tab pos="240665" algn="l"/>
              </a:tabLst>
            </a:pPr>
            <a:r>
              <a:rPr lang="en-US" spc="-5" dirty="0" smtClean="0">
                <a:solidFill>
                  <a:schemeClr val="bg1"/>
                </a:solidFill>
                <a:latin typeface="Times New Roman"/>
                <a:cs typeface="Times New Roman"/>
              </a:rPr>
              <a:t>In </a:t>
            </a:r>
            <a:r>
              <a:rPr lang="en-US" spc="-10" dirty="0" smtClean="0">
                <a:solidFill>
                  <a:schemeClr val="bg1"/>
                </a:solidFill>
                <a:latin typeface="Times New Roman"/>
                <a:cs typeface="Times New Roman"/>
              </a:rPr>
              <a:t>reality, many programs for environmental  protection reduce costs. Ex: insulation of  </a:t>
            </a:r>
            <a:r>
              <a:rPr lang="en-US" spc="-5" dirty="0" smtClean="0">
                <a:solidFill>
                  <a:schemeClr val="bg1"/>
                </a:solidFill>
                <a:latin typeface="Times New Roman"/>
                <a:cs typeface="Times New Roman"/>
              </a:rPr>
              <a:t>warehouses, regular maintenance of road</a:t>
            </a:r>
            <a:r>
              <a:rPr lang="en-US" spc="70" dirty="0" smtClean="0">
                <a:solidFill>
                  <a:schemeClr val="bg1"/>
                </a:solidFill>
                <a:latin typeface="Times New Roman"/>
                <a:cs typeface="Times New Roman"/>
              </a:rPr>
              <a:t> </a:t>
            </a:r>
            <a:r>
              <a:rPr lang="en-US" spc="-5" dirty="0" smtClean="0">
                <a:solidFill>
                  <a:schemeClr val="bg1"/>
                </a:solidFill>
                <a:latin typeface="Times New Roman"/>
                <a:cs typeface="Times New Roman"/>
              </a:rPr>
              <a:t>vehicles…</a:t>
            </a:r>
            <a:endParaRPr lang="en-US" dirty="0" smtClean="0">
              <a:solidFill>
                <a:schemeClr val="bg1"/>
              </a:solidFill>
              <a:latin typeface="Times New Roman"/>
              <a:cs typeface="Times New Roman"/>
            </a:endParaRPr>
          </a:p>
          <a:p>
            <a:endParaRPr lang="en-US" dirty="0">
              <a:solidFill>
                <a:schemeClr val="bg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rmAutofit fontScale="90000"/>
          </a:bodyPr>
          <a:lstStyle/>
          <a:p>
            <a:r>
              <a:rPr lang="en-US" b="1" spc="-10" dirty="0" smtClean="0">
                <a:solidFill>
                  <a:srgbClr val="352062"/>
                </a:solidFill>
                <a:latin typeface="Times New Roman"/>
                <a:cs typeface="Times New Roman"/>
              </a:rPr>
              <a:t>Other Strategies</a:t>
            </a:r>
            <a:endParaRPr lang="en-US" dirty="0"/>
          </a:p>
        </p:txBody>
      </p:sp>
      <p:sp>
        <p:nvSpPr>
          <p:cNvPr id="3" name="Content Placeholder 2"/>
          <p:cNvSpPr>
            <a:spLocks noGrp="1"/>
          </p:cNvSpPr>
          <p:nvPr>
            <p:ph idx="1"/>
          </p:nvPr>
        </p:nvSpPr>
        <p:spPr>
          <a:xfrm>
            <a:off x="457200" y="457200"/>
            <a:ext cx="8229600" cy="5668963"/>
          </a:xfrm>
        </p:spPr>
        <p:txBody>
          <a:bodyPr>
            <a:noAutofit/>
          </a:bodyPr>
          <a:lstStyle/>
          <a:p>
            <a:pPr marL="278130" marR="922655" indent="-227965">
              <a:lnSpc>
                <a:spcPct val="100600"/>
              </a:lnSpc>
              <a:spcBef>
                <a:spcPts val="1025"/>
              </a:spcBef>
              <a:buClr>
                <a:srgbClr val="352062"/>
              </a:buClr>
              <a:buSzPct val="70270"/>
              <a:buFont typeface="Wingdings"/>
              <a:buChar char=""/>
              <a:tabLst>
                <a:tab pos="278765" algn="l"/>
              </a:tabLst>
            </a:pPr>
            <a:r>
              <a:rPr lang="en-US" sz="2600" b="1" i="1" dirty="0" smtClean="0">
                <a:solidFill>
                  <a:srgbClr val="FFFF00"/>
                </a:solidFill>
                <a:latin typeface="Times New Roman"/>
                <a:cs typeface="Times New Roman"/>
              </a:rPr>
              <a:t>Increased productivity strategies: </a:t>
            </a:r>
            <a:r>
              <a:rPr lang="en-US" sz="2600" dirty="0" smtClean="0">
                <a:solidFill>
                  <a:schemeClr val="bg1"/>
                </a:solidFill>
                <a:latin typeface="Times New Roman"/>
                <a:cs typeface="Times New Roman"/>
              </a:rPr>
              <a:t>aim for using  available resources as fully as</a:t>
            </a:r>
            <a:r>
              <a:rPr lang="en-US" sz="2600" spc="-30" dirty="0" smtClean="0">
                <a:solidFill>
                  <a:schemeClr val="bg1"/>
                </a:solidFill>
                <a:latin typeface="Times New Roman"/>
                <a:cs typeface="Times New Roman"/>
              </a:rPr>
              <a:t> </a:t>
            </a:r>
            <a:r>
              <a:rPr lang="en-US" sz="2600" dirty="0" smtClean="0">
                <a:solidFill>
                  <a:schemeClr val="bg1"/>
                </a:solidFill>
                <a:latin typeface="Times New Roman"/>
                <a:cs typeface="Times New Roman"/>
              </a:rPr>
              <a:t>possible.</a:t>
            </a:r>
          </a:p>
          <a:p>
            <a:pPr marL="278130" marR="43180" indent="-227965">
              <a:lnSpc>
                <a:spcPct val="100600"/>
              </a:lnSpc>
              <a:spcBef>
                <a:spcPts val="445"/>
              </a:spcBef>
              <a:buClr>
                <a:srgbClr val="352062"/>
              </a:buClr>
              <a:buSzPct val="70270"/>
              <a:buFont typeface="Wingdings"/>
              <a:buChar char=""/>
              <a:tabLst>
                <a:tab pos="278765" algn="l"/>
              </a:tabLst>
            </a:pPr>
            <a:r>
              <a:rPr lang="en-US" sz="2600" dirty="0" smtClean="0">
                <a:solidFill>
                  <a:schemeClr val="bg1"/>
                </a:solidFill>
                <a:latin typeface="Times New Roman"/>
                <a:cs typeface="Times New Roman"/>
              </a:rPr>
              <a:t>Ex: facilities (e.g. warehouses) have high fixed costs and  using them at full capacity spreads these costs over more  units. Imagine a facility that is working at </a:t>
            </a:r>
            <a:r>
              <a:rPr lang="en-US" sz="2600" spc="5" dirty="0" smtClean="0">
                <a:solidFill>
                  <a:schemeClr val="bg1"/>
                </a:solidFill>
                <a:latin typeface="Times New Roman"/>
                <a:cs typeface="Times New Roman"/>
              </a:rPr>
              <a:t>60% </a:t>
            </a:r>
            <a:r>
              <a:rPr lang="en-US" sz="2600" dirty="0" smtClean="0">
                <a:solidFill>
                  <a:schemeClr val="bg1"/>
                </a:solidFill>
                <a:latin typeface="Times New Roman"/>
                <a:cs typeface="Times New Roman"/>
              </a:rPr>
              <a:t>of  capacity. Obviously, there is </a:t>
            </a:r>
            <a:r>
              <a:rPr lang="en-US" sz="2600" spc="5" dirty="0" smtClean="0">
                <a:solidFill>
                  <a:schemeClr val="bg1"/>
                </a:solidFill>
                <a:latin typeface="Times New Roman"/>
                <a:cs typeface="Times New Roman"/>
              </a:rPr>
              <a:t>spare </a:t>
            </a:r>
            <a:r>
              <a:rPr lang="en-US" sz="2600" dirty="0" smtClean="0">
                <a:solidFill>
                  <a:schemeClr val="bg1"/>
                </a:solidFill>
                <a:latin typeface="Times New Roman"/>
                <a:cs typeface="Times New Roman"/>
              </a:rPr>
              <a:t>capacity that is raising  unit</a:t>
            </a:r>
            <a:r>
              <a:rPr lang="en-US" sz="2600" spc="-15" dirty="0" smtClean="0">
                <a:solidFill>
                  <a:schemeClr val="bg1"/>
                </a:solidFill>
                <a:latin typeface="Times New Roman"/>
                <a:cs typeface="Times New Roman"/>
              </a:rPr>
              <a:t> </a:t>
            </a:r>
            <a:r>
              <a:rPr lang="en-US" sz="2600" dirty="0" smtClean="0">
                <a:solidFill>
                  <a:schemeClr val="bg1"/>
                </a:solidFill>
                <a:latin typeface="Times New Roman"/>
                <a:cs typeface="Times New Roman"/>
              </a:rPr>
              <a:t>costs.</a:t>
            </a:r>
          </a:p>
          <a:p>
            <a:pPr marL="510540" marR="63500" lvl="1" indent="-231140">
              <a:lnSpc>
                <a:spcPct val="101699"/>
              </a:lnSpc>
              <a:spcBef>
                <a:spcPts val="420"/>
              </a:spcBef>
              <a:buClr>
                <a:srgbClr val="659A9A"/>
              </a:buClr>
              <a:buSzPct val="70588"/>
              <a:buFont typeface="Wingdings"/>
              <a:buChar char=""/>
              <a:tabLst>
                <a:tab pos="511175" algn="l"/>
              </a:tabLst>
            </a:pPr>
            <a:r>
              <a:rPr lang="en-US" sz="2600" spc="15" dirty="0" smtClean="0">
                <a:solidFill>
                  <a:schemeClr val="bg1"/>
                </a:solidFill>
                <a:latin typeface="Times New Roman"/>
                <a:cs typeface="Times New Roman"/>
              </a:rPr>
              <a:t>The </a:t>
            </a:r>
            <a:r>
              <a:rPr lang="en-US" sz="2600" spc="10" dirty="0" smtClean="0">
                <a:solidFill>
                  <a:schemeClr val="bg1"/>
                </a:solidFill>
                <a:latin typeface="Times New Roman"/>
                <a:cs typeface="Times New Roman"/>
              </a:rPr>
              <a:t>lean approach </a:t>
            </a:r>
            <a:r>
              <a:rPr lang="en-US" sz="2600" spc="15" dirty="0" smtClean="0">
                <a:solidFill>
                  <a:schemeClr val="bg1"/>
                </a:solidFill>
                <a:latin typeface="Times New Roman"/>
                <a:cs typeface="Times New Roman"/>
              </a:rPr>
              <a:t>would </a:t>
            </a:r>
            <a:r>
              <a:rPr lang="en-US" sz="2600" spc="10" dirty="0" smtClean="0">
                <a:solidFill>
                  <a:schemeClr val="bg1"/>
                </a:solidFill>
                <a:latin typeface="Times New Roman"/>
                <a:cs typeface="Times New Roman"/>
              </a:rPr>
              <a:t>look for </a:t>
            </a:r>
            <a:r>
              <a:rPr lang="en-US" sz="2600" spc="15" dirty="0" smtClean="0">
                <a:solidFill>
                  <a:schemeClr val="bg1"/>
                </a:solidFill>
                <a:latin typeface="Times New Roman"/>
                <a:cs typeface="Times New Roman"/>
              </a:rPr>
              <a:t>ways </a:t>
            </a:r>
            <a:r>
              <a:rPr lang="en-US" sz="2600" spc="10" dirty="0" smtClean="0">
                <a:solidFill>
                  <a:schemeClr val="bg1"/>
                </a:solidFill>
                <a:latin typeface="Times New Roman"/>
                <a:cs typeface="Times New Roman"/>
              </a:rPr>
              <a:t>of removing the  </a:t>
            </a:r>
            <a:r>
              <a:rPr lang="en-US" sz="2600" spc="15" dirty="0" smtClean="0">
                <a:solidFill>
                  <a:schemeClr val="bg1"/>
                </a:solidFill>
                <a:latin typeface="Times New Roman"/>
                <a:cs typeface="Times New Roman"/>
              </a:rPr>
              <a:t>40% </a:t>
            </a:r>
            <a:r>
              <a:rPr lang="en-US" sz="2600" spc="10" dirty="0" smtClean="0">
                <a:solidFill>
                  <a:schemeClr val="bg1"/>
                </a:solidFill>
                <a:latin typeface="Times New Roman"/>
                <a:cs typeface="Times New Roman"/>
              </a:rPr>
              <a:t>spare capacity </a:t>
            </a:r>
            <a:r>
              <a:rPr lang="en-US" sz="2600" spc="15" dirty="0" smtClean="0">
                <a:solidFill>
                  <a:schemeClr val="bg1"/>
                </a:solidFill>
                <a:latin typeface="Times New Roman"/>
                <a:cs typeface="Times New Roman"/>
              </a:rPr>
              <a:t>– and </a:t>
            </a:r>
            <a:r>
              <a:rPr lang="en-US" sz="2600" spc="10" dirty="0" smtClean="0">
                <a:solidFill>
                  <a:schemeClr val="bg1"/>
                </a:solidFill>
                <a:latin typeface="Times New Roman"/>
                <a:cs typeface="Times New Roman"/>
              </a:rPr>
              <a:t>then continue looking for</a:t>
            </a:r>
            <a:r>
              <a:rPr lang="en-US" sz="2600" spc="-125" dirty="0" smtClean="0">
                <a:solidFill>
                  <a:schemeClr val="bg1"/>
                </a:solidFill>
                <a:latin typeface="Times New Roman"/>
                <a:cs typeface="Times New Roman"/>
              </a:rPr>
              <a:t> </a:t>
            </a:r>
            <a:r>
              <a:rPr lang="en-US" sz="2600" spc="10" dirty="0" smtClean="0">
                <a:solidFill>
                  <a:schemeClr val="bg1"/>
                </a:solidFill>
                <a:latin typeface="Times New Roman"/>
                <a:cs typeface="Times New Roman"/>
              </a:rPr>
              <a:t>further  </a:t>
            </a:r>
            <a:r>
              <a:rPr lang="en-US" sz="2600" spc="5" dirty="0" smtClean="0">
                <a:solidFill>
                  <a:schemeClr val="bg1"/>
                </a:solidFill>
                <a:latin typeface="Times New Roman"/>
                <a:cs typeface="Times New Roman"/>
              </a:rPr>
              <a:t>reductions </a:t>
            </a:r>
            <a:r>
              <a:rPr lang="en-US" sz="2600" spc="10" dirty="0" smtClean="0">
                <a:solidFill>
                  <a:schemeClr val="bg1"/>
                </a:solidFill>
                <a:latin typeface="Times New Roman"/>
                <a:cs typeface="Times New Roman"/>
              </a:rPr>
              <a:t>over</a:t>
            </a:r>
            <a:r>
              <a:rPr lang="en-US" sz="2600" spc="-30" dirty="0" smtClean="0">
                <a:solidFill>
                  <a:schemeClr val="bg1"/>
                </a:solidFill>
                <a:latin typeface="Times New Roman"/>
                <a:cs typeface="Times New Roman"/>
              </a:rPr>
              <a:t> </a:t>
            </a:r>
            <a:r>
              <a:rPr lang="en-US" sz="2600" spc="5" dirty="0" smtClean="0">
                <a:solidFill>
                  <a:schemeClr val="bg1"/>
                </a:solidFill>
                <a:latin typeface="Times New Roman"/>
                <a:cs typeface="Times New Roman"/>
              </a:rPr>
              <a:t>time.</a:t>
            </a:r>
            <a:endParaRPr lang="en-US" sz="2600" dirty="0" smtClean="0">
              <a:solidFill>
                <a:schemeClr val="bg1"/>
              </a:solidFill>
              <a:latin typeface="Times New Roman"/>
              <a:cs typeface="Times New Roman"/>
            </a:endParaRPr>
          </a:p>
          <a:p>
            <a:pPr marL="510540" marR="112395" lvl="1" indent="-231140">
              <a:lnSpc>
                <a:spcPct val="101699"/>
              </a:lnSpc>
              <a:spcBef>
                <a:spcPts val="409"/>
              </a:spcBef>
              <a:buClr>
                <a:srgbClr val="659A9A"/>
              </a:buClr>
              <a:buSzPct val="70588"/>
              <a:buFont typeface="Wingdings"/>
              <a:buChar char=""/>
              <a:tabLst>
                <a:tab pos="511175" algn="l"/>
              </a:tabLst>
            </a:pPr>
            <a:r>
              <a:rPr lang="en-US" sz="2600" spc="20" dirty="0" smtClean="0">
                <a:solidFill>
                  <a:schemeClr val="bg1"/>
                </a:solidFill>
                <a:latin typeface="Times New Roman"/>
                <a:cs typeface="Times New Roman"/>
              </a:rPr>
              <a:t>A </a:t>
            </a:r>
            <a:r>
              <a:rPr lang="en-US" sz="2600" spc="10" dirty="0" smtClean="0">
                <a:solidFill>
                  <a:schemeClr val="bg1"/>
                </a:solidFill>
                <a:latin typeface="Times New Roman"/>
                <a:cs typeface="Times New Roman"/>
              </a:rPr>
              <a:t>high productivity strategy is </a:t>
            </a:r>
            <a:r>
              <a:rPr lang="en-US" sz="2600" spc="15" dirty="0" smtClean="0">
                <a:solidFill>
                  <a:schemeClr val="bg1"/>
                </a:solidFill>
                <a:latin typeface="Times New Roman"/>
                <a:cs typeface="Times New Roman"/>
              </a:rPr>
              <a:t>more </a:t>
            </a:r>
            <a:r>
              <a:rPr lang="en-US" sz="2600" spc="10" dirty="0" smtClean="0">
                <a:solidFill>
                  <a:schemeClr val="bg1"/>
                </a:solidFill>
                <a:latin typeface="Times New Roman"/>
                <a:cs typeface="Times New Roman"/>
              </a:rPr>
              <a:t>likely to accept the  </a:t>
            </a:r>
            <a:r>
              <a:rPr lang="en-US" sz="2600" spc="5" dirty="0" smtClean="0">
                <a:solidFill>
                  <a:schemeClr val="bg1"/>
                </a:solidFill>
                <a:latin typeface="Times New Roman"/>
                <a:cs typeface="Times New Roman"/>
              </a:rPr>
              <a:t>present </a:t>
            </a:r>
            <a:r>
              <a:rPr lang="en-US" sz="2600" spc="10" dirty="0" smtClean="0">
                <a:solidFill>
                  <a:schemeClr val="bg1"/>
                </a:solidFill>
                <a:latin typeface="Times New Roman"/>
                <a:cs typeface="Times New Roman"/>
              </a:rPr>
              <a:t>capacity, </a:t>
            </a:r>
            <a:r>
              <a:rPr lang="en-US" sz="2600" spc="15" dirty="0" smtClean="0">
                <a:solidFill>
                  <a:schemeClr val="bg1"/>
                </a:solidFill>
                <a:latin typeface="Times New Roman"/>
                <a:cs typeface="Times New Roman"/>
              </a:rPr>
              <a:t>and </a:t>
            </a:r>
            <a:r>
              <a:rPr lang="en-US" sz="2600" spc="5" dirty="0" smtClean="0">
                <a:solidFill>
                  <a:schemeClr val="bg1"/>
                </a:solidFill>
                <a:latin typeface="Times New Roman"/>
                <a:cs typeface="Times New Roman"/>
              </a:rPr>
              <a:t>starts looking for </a:t>
            </a:r>
            <a:r>
              <a:rPr lang="en-US" sz="2600" spc="10" dirty="0" smtClean="0">
                <a:solidFill>
                  <a:schemeClr val="bg1"/>
                </a:solidFill>
                <a:latin typeface="Times New Roman"/>
                <a:cs typeface="Times New Roman"/>
              </a:rPr>
              <a:t>alternative </a:t>
            </a:r>
            <a:r>
              <a:rPr lang="en-US" sz="2600" spc="5" dirty="0" smtClean="0">
                <a:solidFill>
                  <a:schemeClr val="tx1">
                    <a:lumMod val="95000"/>
                    <a:lumOff val="5000"/>
                  </a:schemeClr>
                </a:solidFill>
                <a:latin typeface="Times New Roman"/>
                <a:cs typeface="Times New Roman"/>
              </a:rPr>
              <a:t>uses for  th</a:t>
            </a:r>
            <a:r>
              <a:rPr lang="en-US" sz="2600" spc="10" dirty="0" smtClean="0">
                <a:solidFill>
                  <a:schemeClr val="tx1">
                    <a:lumMod val="95000"/>
                    <a:lumOff val="5000"/>
                  </a:schemeClr>
                </a:solidFill>
                <a:latin typeface="Times New Roman"/>
                <a:cs typeface="Times New Roman"/>
              </a:rPr>
              <a:t>e</a:t>
            </a:r>
            <a:r>
              <a:rPr lang="en-US" sz="2600" dirty="0" smtClean="0">
                <a:solidFill>
                  <a:schemeClr val="tx1">
                    <a:lumMod val="95000"/>
                    <a:lumOff val="5000"/>
                  </a:schemeClr>
                </a:solidFill>
                <a:latin typeface="Times New Roman"/>
                <a:cs typeface="Times New Roman"/>
              </a:rPr>
              <a:t> </a:t>
            </a:r>
            <a:r>
              <a:rPr lang="en-US" sz="2600" spc="5" dirty="0" smtClean="0">
                <a:solidFill>
                  <a:schemeClr val="tx1">
                    <a:lumMod val="95000"/>
                    <a:lumOff val="5000"/>
                  </a:schemeClr>
                </a:solidFill>
                <a:latin typeface="Times New Roman"/>
                <a:cs typeface="Times New Roman"/>
              </a:rPr>
              <a:t>excess.</a:t>
            </a:r>
            <a:r>
              <a:rPr lang="en-US" sz="2600" dirty="0" smtClean="0">
                <a:solidFill>
                  <a:schemeClr val="tx1">
                    <a:lumMod val="95000"/>
                    <a:lumOff val="5000"/>
                  </a:schemeClr>
                </a:solidFill>
                <a:latin typeface="Times New Roman"/>
                <a:cs typeface="Times New Roman"/>
              </a:rPr>
              <a:t> </a:t>
            </a:r>
            <a:r>
              <a:rPr lang="en-US" sz="2600" spc="15" dirty="0" smtClean="0">
                <a:solidFill>
                  <a:schemeClr val="tx1">
                    <a:lumMod val="95000"/>
                    <a:lumOff val="5000"/>
                  </a:schemeClr>
                </a:solidFill>
                <a:latin typeface="Times New Roman"/>
                <a:cs typeface="Times New Roman"/>
              </a:rPr>
              <a:t>An</a:t>
            </a:r>
            <a:r>
              <a:rPr lang="en-US" sz="2600" spc="-15" dirty="0" smtClean="0">
                <a:solidFill>
                  <a:schemeClr val="tx1">
                    <a:lumMod val="95000"/>
                    <a:lumOff val="5000"/>
                  </a:schemeClr>
                </a:solidFill>
                <a:latin typeface="Times New Roman"/>
                <a:cs typeface="Times New Roman"/>
              </a:rPr>
              <a:t> </a:t>
            </a:r>
            <a:r>
              <a:rPr lang="en-US" sz="2600" spc="5" dirty="0" smtClean="0">
                <a:solidFill>
                  <a:schemeClr val="tx1">
                    <a:lumMod val="95000"/>
                    <a:lumOff val="5000"/>
                  </a:schemeClr>
                </a:solidFill>
                <a:latin typeface="Times New Roman"/>
                <a:cs typeface="Times New Roman"/>
              </a:rPr>
              <a:t>offic</a:t>
            </a:r>
            <a:r>
              <a:rPr lang="en-US" sz="2600" spc="10" dirty="0" smtClean="0">
                <a:solidFill>
                  <a:schemeClr val="tx1">
                    <a:lumMod val="95000"/>
                    <a:lumOff val="5000"/>
                  </a:schemeClr>
                </a:solidFill>
                <a:latin typeface="Times New Roman"/>
                <a:cs typeface="Times New Roman"/>
              </a:rPr>
              <a:t>e</a:t>
            </a:r>
            <a:r>
              <a:rPr lang="en-US" sz="2600" dirty="0" smtClean="0">
                <a:solidFill>
                  <a:schemeClr val="tx1">
                    <a:lumMod val="95000"/>
                    <a:lumOff val="5000"/>
                  </a:schemeClr>
                </a:solidFill>
                <a:latin typeface="Times New Roman"/>
                <a:cs typeface="Times New Roman"/>
              </a:rPr>
              <a:t> </a:t>
            </a:r>
            <a:r>
              <a:rPr lang="en-US" sz="2600" spc="10" dirty="0" smtClean="0">
                <a:solidFill>
                  <a:schemeClr val="tx1">
                    <a:lumMod val="95000"/>
                    <a:lumOff val="5000"/>
                  </a:schemeClr>
                </a:solidFill>
                <a:latin typeface="Times New Roman"/>
                <a:cs typeface="Times New Roman"/>
              </a:rPr>
              <a:t>or</a:t>
            </a:r>
            <a:r>
              <a:rPr lang="en-US" sz="2600" dirty="0" smtClean="0">
                <a:solidFill>
                  <a:schemeClr val="tx1">
                    <a:lumMod val="95000"/>
                    <a:lumOff val="5000"/>
                  </a:schemeClr>
                </a:solidFill>
                <a:latin typeface="Times New Roman"/>
                <a:cs typeface="Times New Roman"/>
              </a:rPr>
              <a:t> </a:t>
            </a:r>
            <a:r>
              <a:rPr lang="en-US" sz="2600" spc="5" dirty="0" smtClean="0">
                <a:solidFill>
                  <a:schemeClr val="tx1">
                    <a:lumMod val="95000"/>
                    <a:lumOff val="5000"/>
                  </a:schemeClr>
                </a:solidFill>
                <a:latin typeface="Times New Roman"/>
                <a:cs typeface="Times New Roman"/>
              </a:rPr>
              <a:t>warehous</a:t>
            </a:r>
            <a:r>
              <a:rPr lang="en-US" sz="2600" spc="10" dirty="0" smtClean="0">
                <a:solidFill>
                  <a:schemeClr val="tx1">
                    <a:lumMod val="95000"/>
                    <a:lumOff val="5000"/>
                  </a:schemeClr>
                </a:solidFill>
                <a:latin typeface="Times New Roman"/>
                <a:cs typeface="Times New Roman"/>
              </a:rPr>
              <a:t>e</a:t>
            </a:r>
            <a:r>
              <a:rPr lang="en-US" sz="2600" spc="-20" dirty="0" smtClean="0">
                <a:solidFill>
                  <a:schemeClr val="tx1">
                    <a:lumMod val="95000"/>
                    <a:lumOff val="5000"/>
                  </a:schemeClr>
                </a:solidFill>
                <a:latin typeface="Times New Roman"/>
                <a:cs typeface="Times New Roman"/>
              </a:rPr>
              <a:t> </a:t>
            </a:r>
            <a:r>
              <a:rPr lang="en-US" sz="2600" spc="10" dirty="0" smtClean="0">
                <a:solidFill>
                  <a:schemeClr val="tx1">
                    <a:lumMod val="95000"/>
                    <a:lumOff val="5000"/>
                  </a:schemeClr>
                </a:solidFill>
                <a:latin typeface="Times New Roman"/>
                <a:cs typeface="Times New Roman"/>
              </a:rPr>
              <a:t>migh</a:t>
            </a:r>
            <a:r>
              <a:rPr lang="en-US" sz="2600" spc="5" dirty="0" smtClean="0">
                <a:solidFill>
                  <a:schemeClr val="tx1">
                    <a:lumMod val="95000"/>
                    <a:lumOff val="5000"/>
                  </a:schemeClr>
                </a:solidFill>
                <a:latin typeface="Times New Roman"/>
                <a:cs typeface="Times New Roman"/>
              </a:rPr>
              <a:t>t</a:t>
            </a:r>
            <a:r>
              <a:rPr lang="en-US" sz="2600" spc="10" dirty="0" smtClean="0">
                <a:solidFill>
                  <a:schemeClr val="tx1">
                    <a:lumMod val="95000"/>
                    <a:lumOff val="5000"/>
                  </a:schemeClr>
                </a:solidFill>
                <a:latin typeface="Times New Roman"/>
                <a:cs typeface="Times New Roman"/>
              </a:rPr>
              <a:t> </a:t>
            </a:r>
            <a:r>
              <a:rPr lang="en-US" sz="2600" spc="5" dirty="0" smtClean="0">
                <a:solidFill>
                  <a:schemeClr val="tx1">
                    <a:lumMod val="95000"/>
                    <a:lumOff val="5000"/>
                  </a:schemeClr>
                </a:solidFill>
                <a:latin typeface="Times New Roman"/>
                <a:cs typeface="Times New Roman"/>
              </a:rPr>
              <a:t>rent</a:t>
            </a:r>
            <a:r>
              <a:rPr lang="en-US" sz="2600" dirty="0" smtClean="0">
                <a:solidFill>
                  <a:schemeClr val="tx1">
                    <a:lumMod val="95000"/>
                    <a:lumOff val="5000"/>
                  </a:schemeClr>
                </a:solidFill>
                <a:latin typeface="Times New Roman"/>
                <a:cs typeface="Times New Roman"/>
              </a:rPr>
              <a:t> </a:t>
            </a:r>
            <a:r>
              <a:rPr lang="en-US" sz="2600" spc="10" dirty="0" smtClean="0">
                <a:solidFill>
                  <a:schemeClr val="tx1">
                    <a:lumMod val="95000"/>
                    <a:lumOff val="5000"/>
                  </a:schemeClr>
                </a:solidFill>
                <a:latin typeface="Times New Roman"/>
                <a:cs typeface="Times New Roman"/>
              </a:rPr>
              <a:t>ou</a:t>
            </a:r>
            <a:r>
              <a:rPr lang="en-US" sz="2600" spc="5" dirty="0" smtClean="0">
                <a:solidFill>
                  <a:schemeClr val="tx1">
                    <a:lumMod val="95000"/>
                    <a:lumOff val="5000"/>
                  </a:schemeClr>
                </a:solidFill>
                <a:latin typeface="Times New Roman"/>
                <a:cs typeface="Times New Roman"/>
              </a:rPr>
              <a:t>t</a:t>
            </a:r>
            <a:r>
              <a:rPr lang="en-US" sz="2600" dirty="0" smtClean="0">
                <a:solidFill>
                  <a:schemeClr val="tx1">
                    <a:lumMod val="95000"/>
                    <a:lumOff val="5000"/>
                  </a:schemeClr>
                </a:solidFill>
                <a:latin typeface="Times New Roman"/>
                <a:cs typeface="Times New Roman"/>
              </a:rPr>
              <a:t> </a:t>
            </a:r>
            <a:r>
              <a:rPr lang="en-US" sz="2600" spc="5" dirty="0" smtClean="0">
                <a:solidFill>
                  <a:schemeClr val="tx1">
                    <a:lumMod val="95000"/>
                    <a:lumOff val="5000"/>
                  </a:schemeClr>
                </a:solidFill>
                <a:latin typeface="Times New Roman"/>
                <a:cs typeface="Times New Roman"/>
              </a:rPr>
              <a:t>space</a:t>
            </a:r>
            <a:r>
              <a:rPr lang="en-US" sz="2600" spc="-260" dirty="0" smtClean="0">
                <a:solidFill>
                  <a:schemeClr val="tx1">
                    <a:lumMod val="95000"/>
                    <a:lumOff val="5000"/>
                  </a:schemeClr>
                </a:solidFill>
                <a:latin typeface="Times New Roman"/>
                <a:cs typeface="Times New Roman"/>
              </a:rPr>
              <a:t>.</a:t>
            </a:r>
            <a:endParaRPr lang="en-US" sz="2600"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rmAutofit fontScale="90000"/>
          </a:bodyPr>
          <a:lstStyle/>
          <a:p>
            <a:r>
              <a:rPr lang="en-US" b="1" spc="-10" dirty="0" smtClean="0">
                <a:solidFill>
                  <a:srgbClr val="352062"/>
                </a:solidFill>
                <a:latin typeface="Times New Roman"/>
                <a:cs typeface="Times New Roman"/>
              </a:rPr>
              <a:t>Other Strategies</a:t>
            </a:r>
            <a:endParaRPr lang="en-US" dirty="0"/>
          </a:p>
        </p:txBody>
      </p:sp>
      <p:sp>
        <p:nvSpPr>
          <p:cNvPr id="3" name="Content Placeholder 2"/>
          <p:cNvSpPr>
            <a:spLocks noGrp="1"/>
          </p:cNvSpPr>
          <p:nvPr>
            <p:ph idx="1"/>
          </p:nvPr>
        </p:nvSpPr>
        <p:spPr>
          <a:xfrm>
            <a:off x="457200" y="457200"/>
            <a:ext cx="8229600" cy="5668963"/>
          </a:xfrm>
        </p:spPr>
        <p:txBody>
          <a:bodyPr>
            <a:normAutofit lnSpcReduction="10000"/>
          </a:bodyPr>
          <a:lstStyle/>
          <a:p>
            <a:pPr marL="240029" marR="295275" indent="-227965">
              <a:lnSpc>
                <a:spcPct val="100000"/>
              </a:lnSpc>
              <a:spcBef>
                <a:spcPts val="95"/>
              </a:spcBef>
              <a:buClr>
                <a:srgbClr val="352062"/>
              </a:buClr>
              <a:buSzPct val="70000"/>
              <a:buFont typeface="Wingdings"/>
              <a:buChar char=""/>
              <a:tabLst>
                <a:tab pos="240665" algn="l"/>
              </a:tabLst>
            </a:pPr>
            <a:r>
              <a:rPr lang="en-US" b="1" i="1" spc="-10" dirty="0" smtClean="0">
                <a:solidFill>
                  <a:srgbClr val="FFFF00"/>
                </a:solidFill>
                <a:latin typeface="Times New Roman"/>
                <a:cs typeface="Times New Roman"/>
              </a:rPr>
              <a:t>Valued-added strategies: </a:t>
            </a:r>
            <a:r>
              <a:rPr lang="en-US" spc="-10" dirty="0" smtClean="0">
                <a:solidFill>
                  <a:schemeClr val="bg1"/>
                </a:solidFill>
                <a:latin typeface="Times New Roman"/>
                <a:cs typeface="Times New Roman"/>
              </a:rPr>
              <a:t>aim for adding </a:t>
            </a:r>
            <a:r>
              <a:rPr lang="en-US" spc="-5" dirty="0" smtClean="0">
                <a:solidFill>
                  <a:schemeClr val="bg1"/>
                </a:solidFill>
                <a:latin typeface="Times New Roman"/>
                <a:cs typeface="Times New Roman"/>
              </a:rPr>
              <a:t>as </a:t>
            </a:r>
            <a:r>
              <a:rPr lang="en-US" spc="-10" dirty="0" smtClean="0">
                <a:solidFill>
                  <a:schemeClr val="bg1"/>
                </a:solidFill>
                <a:latin typeface="Times New Roman"/>
                <a:cs typeface="Times New Roman"/>
              </a:rPr>
              <a:t>much  value </a:t>
            </a:r>
            <a:r>
              <a:rPr lang="en-US" spc="-5" dirty="0" smtClean="0">
                <a:solidFill>
                  <a:schemeClr val="bg1"/>
                </a:solidFill>
                <a:latin typeface="Times New Roman"/>
                <a:cs typeface="Times New Roman"/>
              </a:rPr>
              <a:t>as </a:t>
            </a:r>
            <a:r>
              <a:rPr lang="en-US" spc="-10" dirty="0" smtClean="0">
                <a:solidFill>
                  <a:schemeClr val="bg1"/>
                </a:solidFill>
                <a:latin typeface="Times New Roman"/>
                <a:cs typeface="Times New Roman"/>
              </a:rPr>
              <a:t>possible </a:t>
            </a:r>
            <a:r>
              <a:rPr lang="en-US" spc="-5" dirty="0" smtClean="0">
                <a:solidFill>
                  <a:schemeClr val="bg1"/>
                </a:solidFill>
                <a:latin typeface="Times New Roman"/>
                <a:cs typeface="Times New Roman"/>
              </a:rPr>
              <a:t>to </a:t>
            </a:r>
            <a:r>
              <a:rPr lang="en-US" spc="-10" dirty="0" smtClean="0">
                <a:solidFill>
                  <a:schemeClr val="bg1"/>
                </a:solidFill>
                <a:latin typeface="Times New Roman"/>
                <a:cs typeface="Times New Roman"/>
              </a:rPr>
              <a:t>final</a:t>
            </a:r>
            <a:r>
              <a:rPr lang="en-US" spc="50" dirty="0" smtClean="0">
                <a:solidFill>
                  <a:schemeClr val="bg1"/>
                </a:solidFill>
                <a:latin typeface="Times New Roman"/>
                <a:cs typeface="Times New Roman"/>
              </a:rPr>
              <a:t> </a:t>
            </a:r>
            <a:r>
              <a:rPr lang="en-US" spc="-10" dirty="0" smtClean="0">
                <a:solidFill>
                  <a:schemeClr val="bg1"/>
                </a:solidFill>
                <a:latin typeface="Times New Roman"/>
                <a:cs typeface="Times New Roman"/>
              </a:rPr>
              <a:t>products.</a:t>
            </a:r>
            <a:endParaRPr lang="en-US" dirty="0" smtClean="0">
              <a:solidFill>
                <a:schemeClr val="bg1"/>
              </a:solidFill>
              <a:latin typeface="Times New Roman"/>
              <a:cs typeface="Times New Roman"/>
            </a:endParaRPr>
          </a:p>
          <a:p>
            <a:pPr marL="240029" marR="392430" indent="-227965">
              <a:lnSpc>
                <a:spcPct val="100000"/>
              </a:lnSpc>
              <a:spcBef>
                <a:spcPts val="464"/>
              </a:spcBef>
              <a:buClr>
                <a:srgbClr val="352062"/>
              </a:buClr>
              <a:buSzPct val="70000"/>
              <a:buFont typeface="Wingdings"/>
              <a:buChar char=""/>
              <a:tabLst>
                <a:tab pos="240665" algn="l"/>
              </a:tabLst>
            </a:pPr>
            <a:r>
              <a:rPr lang="en-US" spc="-5" dirty="0" smtClean="0">
                <a:solidFill>
                  <a:schemeClr val="bg1"/>
                </a:solidFill>
                <a:latin typeface="Times New Roman"/>
                <a:cs typeface="Times New Roman"/>
              </a:rPr>
              <a:t>Organizations can add value by adding time and  </a:t>
            </a:r>
            <a:r>
              <a:rPr lang="en-US" spc="-10" dirty="0" smtClean="0">
                <a:solidFill>
                  <a:schemeClr val="bg1"/>
                </a:solidFill>
                <a:latin typeface="Times New Roman"/>
                <a:cs typeface="Times New Roman"/>
              </a:rPr>
              <a:t>place utility, </a:t>
            </a:r>
            <a:r>
              <a:rPr lang="en-US" spc="-5" dirty="0" smtClean="0">
                <a:solidFill>
                  <a:schemeClr val="bg1"/>
                </a:solidFill>
                <a:latin typeface="Times New Roman"/>
                <a:cs typeface="Times New Roman"/>
              </a:rPr>
              <a:t>or </a:t>
            </a:r>
            <a:r>
              <a:rPr lang="en-US" spc="-10" dirty="0" smtClean="0">
                <a:solidFill>
                  <a:schemeClr val="bg1"/>
                </a:solidFill>
                <a:latin typeface="Times New Roman"/>
                <a:cs typeface="Times New Roman"/>
              </a:rPr>
              <a:t>doing more work on the</a:t>
            </a:r>
            <a:r>
              <a:rPr lang="en-US" spc="130" dirty="0" smtClean="0">
                <a:solidFill>
                  <a:schemeClr val="bg1"/>
                </a:solidFill>
                <a:latin typeface="Times New Roman"/>
                <a:cs typeface="Times New Roman"/>
              </a:rPr>
              <a:t> </a:t>
            </a:r>
            <a:r>
              <a:rPr lang="en-US" spc="-10" dirty="0" smtClean="0">
                <a:solidFill>
                  <a:schemeClr val="bg1"/>
                </a:solidFill>
                <a:latin typeface="Times New Roman"/>
                <a:cs typeface="Times New Roman"/>
              </a:rPr>
              <a:t>product.</a:t>
            </a:r>
            <a:endParaRPr lang="en-US" dirty="0" smtClean="0">
              <a:solidFill>
                <a:schemeClr val="bg1"/>
              </a:solidFill>
              <a:latin typeface="Times New Roman"/>
              <a:cs typeface="Times New Roman"/>
            </a:endParaRPr>
          </a:p>
          <a:p>
            <a:pPr marL="240029" marR="5080" indent="-227965">
              <a:lnSpc>
                <a:spcPct val="100000"/>
              </a:lnSpc>
              <a:spcBef>
                <a:spcPts val="464"/>
              </a:spcBef>
              <a:buClr>
                <a:srgbClr val="352062"/>
              </a:buClr>
              <a:buSzPct val="70000"/>
              <a:buFont typeface="Wingdings"/>
              <a:buChar char=""/>
              <a:tabLst>
                <a:tab pos="240665" algn="l"/>
              </a:tabLst>
            </a:pPr>
            <a:r>
              <a:rPr lang="en-US" spc="-10" dirty="0" smtClean="0">
                <a:solidFill>
                  <a:schemeClr val="bg1"/>
                </a:solidFill>
                <a:latin typeface="Times New Roman"/>
                <a:cs typeface="Times New Roman"/>
              </a:rPr>
              <a:t>Ex: </a:t>
            </a:r>
            <a:r>
              <a:rPr lang="en-US" spc="-5" dirty="0" smtClean="0">
                <a:solidFill>
                  <a:schemeClr val="bg1"/>
                </a:solidFill>
                <a:latin typeface="Times New Roman"/>
                <a:cs typeface="Times New Roman"/>
              </a:rPr>
              <a:t>a </a:t>
            </a:r>
            <a:r>
              <a:rPr lang="en-US" spc="-10" dirty="0" smtClean="0">
                <a:solidFill>
                  <a:schemeClr val="bg1"/>
                </a:solidFill>
                <a:latin typeface="Times New Roman"/>
                <a:cs typeface="Times New Roman"/>
              </a:rPr>
              <a:t>company delivers washing machines to  customers’ houses. </a:t>
            </a:r>
            <a:r>
              <a:rPr lang="en-US" spc="-5" dirty="0" smtClean="0">
                <a:solidFill>
                  <a:schemeClr val="bg1"/>
                </a:solidFill>
                <a:latin typeface="Times New Roman"/>
                <a:cs typeface="Times New Roman"/>
              </a:rPr>
              <a:t>It </a:t>
            </a:r>
            <a:r>
              <a:rPr lang="en-US" spc="-10" dirty="0" smtClean="0">
                <a:solidFill>
                  <a:schemeClr val="bg1"/>
                </a:solidFill>
                <a:latin typeface="Times New Roman"/>
                <a:cs typeface="Times New Roman"/>
              </a:rPr>
              <a:t>adds value by delivering </a:t>
            </a:r>
            <a:r>
              <a:rPr lang="en-US" spc="-5" dirty="0" smtClean="0">
                <a:solidFill>
                  <a:schemeClr val="bg1"/>
                </a:solidFill>
                <a:latin typeface="Times New Roman"/>
                <a:cs typeface="Times New Roman"/>
              </a:rPr>
              <a:t>to </a:t>
            </a:r>
            <a:r>
              <a:rPr lang="en-US" spc="-10" dirty="0" smtClean="0">
                <a:solidFill>
                  <a:schemeClr val="bg1"/>
                </a:solidFill>
                <a:latin typeface="Times New Roman"/>
                <a:cs typeface="Times New Roman"/>
              </a:rPr>
              <a:t>the  place and </a:t>
            </a:r>
            <a:r>
              <a:rPr lang="en-US" spc="-5" dirty="0" smtClean="0">
                <a:solidFill>
                  <a:schemeClr val="bg1"/>
                </a:solidFill>
                <a:latin typeface="Times New Roman"/>
                <a:cs typeface="Times New Roman"/>
              </a:rPr>
              <a:t>at </a:t>
            </a:r>
            <a:r>
              <a:rPr lang="en-US" spc="-10" dirty="0" smtClean="0">
                <a:solidFill>
                  <a:schemeClr val="bg1"/>
                </a:solidFill>
                <a:latin typeface="Times New Roman"/>
                <a:cs typeface="Times New Roman"/>
              </a:rPr>
              <a:t>the time preferred by customers, </a:t>
            </a:r>
            <a:r>
              <a:rPr lang="en-US" spc="-5" dirty="0" smtClean="0">
                <a:solidFill>
                  <a:schemeClr val="bg1"/>
                </a:solidFill>
                <a:latin typeface="Times New Roman"/>
                <a:cs typeface="Times New Roman"/>
              </a:rPr>
              <a:t>or </a:t>
            </a:r>
            <a:r>
              <a:rPr lang="en-US" spc="-10" dirty="0" smtClean="0">
                <a:solidFill>
                  <a:schemeClr val="bg1"/>
                </a:solidFill>
                <a:latin typeface="Times New Roman"/>
                <a:cs typeface="Times New Roman"/>
              </a:rPr>
              <a:t>by  doing more work such </a:t>
            </a:r>
            <a:r>
              <a:rPr lang="en-US" spc="-5" dirty="0" smtClean="0">
                <a:solidFill>
                  <a:schemeClr val="bg1"/>
                </a:solidFill>
                <a:latin typeface="Times New Roman"/>
                <a:cs typeface="Times New Roman"/>
              </a:rPr>
              <a:t>as </a:t>
            </a:r>
            <a:r>
              <a:rPr lang="en-US" spc="-10" dirty="0" smtClean="0">
                <a:solidFill>
                  <a:schemeClr val="bg1"/>
                </a:solidFill>
                <a:latin typeface="Times New Roman"/>
                <a:cs typeface="Times New Roman"/>
              </a:rPr>
              <a:t>installing the machines,  testing them, giving instructions on their use,  removing old machines, offering service contracts,  </a:t>
            </a:r>
            <a:r>
              <a:rPr lang="en-US" spc="-5" dirty="0" smtClean="0">
                <a:solidFill>
                  <a:schemeClr val="bg1"/>
                </a:solidFill>
                <a:latin typeface="Times New Roman"/>
                <a:cs typeface="Times New Roman"/>
              </a:rPr>
              <a:t>and </a:t>
            </a:r>
            <a:r>
              <a:rPr lang="en-US" spc="-10" dirty="0" smtClean="0">
                <a:solidFill>
                  <a:schemeClr val="bg1"/>
                </a:solidFill>
                <a:latin typeface="Times New Roman"/>
                <a:cs typeface="Times New Roman"/>
              </a:rPr>
              <a:t>so on.</a:t>
            </a:r>
            <a:endParaRPr lang="en-US" dirty="0" smtClean="0">
              <a:solidFill>
                <a:schemeClr val="bg1"/>
              </a:solidFill>
              <a:latin typeface="Times New Roman"/>
              <a:cs typeface="Times New Roman"/>
            </a:endParaRPr>
          </a:p>
          <a:p>
            <a:endParaRPr lang="en-US" dirty="0">
              <a:solidFill>
                <a:schemeClr val="bg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rmAutofit fontScale="90000"/>
          </a:bodyPr>
          <a:lstStyle/>
          <a:p>
            <a:r>
              <a:rPr lang="en-US" b="1" spc="-10" dirty="0" smtClean="0">
                <a:solidFill>
                  <a:srgbClr val="352062"/>
                </a:solidFill>
                <a:latin typeface="Times New Roman"/>
                <a:cs typeface="Times New Roman"/>
              </a:rPr>
              <a:t>Other Strategies</a:t>
            </a:r>
            <a:endParaRPr lang="en-US" dirty="0"/>
          </a:p>
        </p:txBody>
      </p:sp>
      <p:sp>
        <p:nvSpPr>
          <p:cNvPr id="3" name="Content Placeholder 2"/>
          <p:cNvSpPr>
            <a:spLocks noGrp="1"/>
          </p:cNvSpPr>
          <p:nvPr>
            <p:ph idx="1"/>
          </p:nvPr>
        </p:nvSpPr>
        <p:spPr>
          <a:xfrm>
            <a:off x="457200" y="457200"/>
            <a:ext cx="8229600" cy="5668963"/>
          </a:xfrm>
        </p:spPr>
        <p:txBody>
          <a:bodyPr>
            <a:noAutofit/>
          </a:bodyPr>
          <a:lstStyle/>
          <a:p>
            <a:pPr marL="240029" marR="35560" indent="-227965">
              <a:lnSpc>
                <a:spcPct val="100000"/>
              </a:lnSpc>
              <a:spcBef>
                <a:spcPts val="640"/>
              </a:spcBef>
              <a:buClr>
                <a:srgbClr val="352062"/>
              </a:buClr>
              <a:buSzPct val="70000"/>
              <a:buFont typeface="Wingdings"/>
              <a:buChar char=""/>
              <a:tabLst>
                <a:tab pos="240665" algn="l"/>
              </a:tabLst>
            </a:pPr>
            <a:r>
              <a:rPr lang="en-US" sz="2800" b="1" i="1" spc="-10" dirty="0" smtClean="0">
                <a:solidFill>
                  <a:srgbClr val="FFFF00"/>
                </a:solidFill>
                <a:latin typeface="Times New Roman"/>
                <a:cs typeface="Times New Roman"/>
              </a:rPr>
              <a:t>Diversification or specialization strategies: </a:t>
            </a:r>
            <a:r>
              <a:rPr lang="en-US" sz="2800" spc="-10" dirty="0" smtClean="0">
                <a:solidFill>
                  <a:schemeClr val="bg1"/>
                </a:solidFill>
                <a:latin typeface="Times New Roman"/>
                <a:cs typeface="Times New Roman"/>
              </a:rPr>
              <a:t>look at  the range </a:t>
            </a:r>
            <a:r>
              <a:rPr lang="en-US" sz="2800" spc="-5" dirty="0" smtClean="0">
                <a:solidFill>
                  <a:schemeClr val="bg1"/>
                </a:solidFill>
                <a:latin typeface="Times New Roman"/>
                <a:cs typeface="Times New Roman"/>
              </a:rPr>
              <a:t>of </a:t>
            </a:r>
            <a:r>
              <a:rPr lang="en-US" sz="2800" spc="-10" dirty="0" smtClean="0">
                <a:solidFill>
                  <a:schemeClr val="bg1"/>
                </a:solidFill>
                <a:latin typeface="Times New Roman"/>
                <a:cs typeface="Times New Roman"/>
              </a:rPr>
              <a:t>services offered by</a:t>
            </a:r>
            <a:r>
              <a:rPr lang="en-US" sz="2800" spc="80" dirty="0" smtClean="0">
                <a:solidFill>
                  <a:schemeClr val="bg1"/>
                </a:solidFill>
                <a:latin typeface="Times New Roman"/>
                <a:cs typeface="Times New Roman"/>
              </a:rPr>
              <a:t> </a:t>
            </a:r>
            <a:r>
              <a:rPr lang="en-US" sz="2800" spc="-10" dirty="0" smtClean="0">
                <a:solidFill>
                  <a:schemeClr val="bg1"/>
                </a:solidFill>
                <a:latin typeface="Times New Roman"/>
                <a:cs typeface="Times New Roman"/>
              </a:rPr>
              <a:t>logistics.</a:t>
            </a:r>
            <a:endParaRPr lang="en-US" sz="2800" dirty="0" smtClean="0">
              <a:solidFill>
                <a:schemeClr val="bg1"/>
              </a:solidFill>
              <a:latin typeface="Times New Roman"/>
              <a:cs typeface="Times New Roman"/>
            </a:endParaRPr>
          </a:p>
          <a:p>
            <a:pPr marL="472440" marR="122555" lvl="1" indent="-231140">
              <a:lnSpc>
                <a:spcPct val="100000"/>
              </a:lnSpc>
              <a:spcBef>
                <a:spcPts val="425"/>
              </a:spcBef>
              <a:buClr>
                <a:srgbClr val="659A9A"/>
              </a:buClr>
              <a:buSzPct val="69444"/>
              <a:buFont typeface="Wingdings"/>
              <a:buChar char=""/>
              <a:tabLst>
                <a:tab pos="473075" algn="l"/>
              </a:tabLst>
            </a:pPr>
            <a:r>
              <a:rPr lang="en-US" spc="-10" dirty="0" smtClean="0">
                <a:solidFill>
                  <a:schemeClr val="bg1"/>
                </a:solidFill>
                <a:latin typeface="Times New Roman"/>
                <a:cs typeface="Times New Roman"/>
              </a:rPr>
              <a:t>Some </a:t>
            </a:r>
            <a:r>
              <a:rPr lang="en-US" spc="-5" dirty="0" smtClean="0">
                <a:solidFill>
                  <a:schemeClr val="bg1"/>
                </a:solidFill>
                <a:latin typeface="Times New Roman"/>
                <a:cs typeface="Times New Roman"/>
              </a:rPr>
              <a:t>organizations have strategies of diversification,  offering the widest range of services and satisfying as  </a:t>
            </a:r>
            <a:r>
              <a:rPr lang="en-US" spc="-10" dirty="0" smtClean="0">
                <a:solidFill>
                  <a:schemeClr val="bg1"/>
                </a:solidFill>
                <a:latin typeface="Times New Roman"/>
                <a:cs typeface="Times New Roman"/>
              </a:rPr>
              <a:t>many </a:t>
            </a:r>
            <a:r>
              <a:rPr lang="en-US" spc="-5" dirty="0" smtClean="0">
                <a:solidFill>
                  <a:schemeClr val="bg1"/>
                </a:solidFill>
                <a:latin typeface="Times New Roman"/>
                <a:cs typeface="Times New Roman"/>
              </a:rPr>
              <a:t>customers as possible. Ex: a department store  which sells every product; </a:t>
            </a:r>
            <a:r>
              <a:rPr lang="en-US" spc="-10" dirty="0" smtClean="0">
                <a:solidFill>
                  <a:schemeClr val="bg1"/>
                </a:solidFill>
                <a:latin typeface="Times New Roman"/>
                <a:cs typeface="Times New Roman"/>
              </a:rPr>
              <a:t>some </a:t>
            </a:r>
            <a:r>
              <a:rPr lang="en-US" spc="-5" dirty="0" smtClean="0">
                <a:solidFill>
                  <a:schemeClr val="bg1"/>
                </a:solidFill>
                <a:latin typeface="Times New Roman"/>
                <a:cs typeface="Times New Roman"/>
              </a:rPr>
              <a:t>transport companies  </a:t>
            </a:r>
            <a:r>
              <a:rPr lang="en-US" spc="-10" dirty="0" smtClean="0">
                <a:solidFill>
                  <a:schemeClr val="bg1"/>
                </a:solidFill>
                <a:latin typeface="Times New Roman"/>
                <a:cs typeface="Times New Roman"/>
              </a:rPr>
              <a:t>move </a:t>
            </a:r>
            <a:r>
              <a:rPr lang="en-US" spc="-5" dirty="0" smtClean="0">
                <a:solidFill>
                  <a:schemeClr val="bg1"/>
                </a:solidFill>
                <a:latin typeface="Times New Roman"/>
                <a:cs typeface="Times New Roman"/>
              </a:rPr>
              <a:t>every kind of load from letters through to  oversize</a:t>
            </a:r>
            <a:r>
              <a:rPr lang="en-US" spc="-20" dirty="0" smtClean="0">
                <a:solidFill>
                  <a:schemeClr val="bg1"/>
                </a:solidFill>
                <a:latin typeface="Times New Roman"/>
                <a:cs typeface="Times New Roman"/>
              </a:rPr>
              <a:t> </a:t>
            </a:r>
            <a:r>
              <a:rPr lang="en-US" spc="-5" dirty="0" smtClean="0">
                <a:solidFill>
                  <a:schemeClr val="bg1"/>
                </a:solidFill>
                <a:latin typeface="Times New Roman"/>
                <a:cs typeface="Times New Roman"/>
              </a:rPr>
              <a:t>loads.</a:t>
            </a:r>
            <a:endParaRPr lang="en-US" dirty="0" smtClean="0">
              <a:solidFill>
                <a:schemeClr val="bg1"/>
              </a:solidFill>
              <a:latin typeface="Times New Roman"/>
              <a:cs typeface="Times New Roman"/>
            </a:endParaRPr>
          </a:p>
          <a:p>
            <a:pPr marL="472440" marR="5080" lvl="1" indent="-231140">
              <a:lnSpc>
                <a:spcPct val="100000"/>
              </a:lnSpc>
              <a:spcBef>
                <a:spcPts val="395"/>
              </a:spcBef>
              <a:buClr>
                <a:srgbClr val="659A9A"/>
              </a:buClr>
              <a:buSzPct val="69444"/>
              <a:buFont typeface="Wingdings"/>
              <a:buChar char=""/>
              <a:tabLst>
                <a:tab pos="473075" algn="l"/>
              </a:tabLst>
            </a:pPr>
            <a:r>
              <a:rPr lang="en-US" spc="-5" dirty="0" smtClean="0">
                <a:solidFill>
                  <a:schemeClr val="bg1"/>
                </a:solidFill>
                <a:latin typeface="Times New Roman"/>
                <a:cs typeface="Times New Roman"/>
              </a:rPr>
              <a:t>Other organizations have a strategy of specializing in a  very narrow range of services, but being the best  provider in their chosen area. Ex: </a:t>
            </a:r>
            <a:r>
              <a:rPr lang="en-US" spc="-10" dirty="0" smtClean="0">
                <a:solidFill>
                  <a:schemeClr val="bg1"/>
                </a:solidFill>
                <a:latin typeface="Times New Roman"/>
                <a:cs typeface="Times New Roman"/>
              </a:rPr>
              <a:t>some </a:t>
            </a:r>
            <a:r>
              <a:rPr lang="en-US" spc="-5" dirty="0" smtClean="0">
                <a:solidFill>
                  <a:schemeClr val="bg1"/>
                </a:solidFill>
                <a:latin typeface="Times New Roman"/>
                <a:cs typeface="Times New Roman"/>
              </a:rPr>
              <a:t>transport  companies </a:t>
            </a:r>
            <a:r>
              <a:rPr lang="en-US" spc="-10" dirty="0" smtClean="0">
                <a:solidFill>
                  <a:schemeClr val="bg1"/>
                </a:solidFill>
                <a:latin typeface="Times New Roman"/>
                <a:cs typeface="Times New Roman"/>
              </a:rPr>
              <a:t>move </a:t>
            </a:r>
            <a:r>
              <a:rPr lang="en-US" spc="-5" dirty="0" smtClean="0">
                <a:solidFill>
                  <a:schemeClr val="bg1"/>
                </a:solidFill>
                <a:latin typeface="Times New Roman"/>
                <a:cs typeface="Times New Roman"/>
              </a:rPr>
              <a:t>only small packages with</a:t>
            </a:r>
            <a:r>
              <a:rPr lang="en-US" spc="-35" dirty="0" smtClean="0">
                <a:solidFill>
                  <a:schemeClr val="bg1"/>
                </a:solidFill>
                <a:latin typeface="Times New Roman"/>
                <a:cs typeface="Times New Roman"/>
              </a:rPr>
              <a:t> </a:t>
            </a:r>
            <a:r>
              <a:rPr lang="en-US" spc="-5" dirty="0" smtClean="0">
                <a:solidFill>
                  <a:schemeClr val="bg1"/>
                </a:solidFill>
                <a:latin typeface="Times New Roman"/>
                <a:cs typeface="Times New Roman"/>
              </a:rPr>
              <a:t>high security.</a:t>
            </a:r>
            <a:endParaRPr lang="en-US" dirty="0">
              <a:solidFill>
                <a:schemeClr val="bg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b="1" spc="-5" dirty="0" smtClean="0">
                <a:solidFill>
                  <a:srgbClr val="352062"/>
                </a:solidFill>
                <a:latin typeface="Times New Roman"/>
                <a:cs typeface="Times New Roman"/>
              </a:rPr>
              <a:t>Designing a Logistics</a:t>
            </a:r>
            <a:r>
              <a:rPr lang="en-US" b="1" spc="-20" dirty="0" smtClean="0">
                <a:solidFill>
                  <a:srgbClr val="352062"/>
                </a:solidFill>
                <a:latin typeface="Times New Roman"/>
                <a:cs typeface="Times New Roman"/>
              </a:rPr>
              <a:t> </a:t>
            </a:r>
            <a:r>
              <a:rPr lang="en-US" b="1" spc="-5" dirty="0" smtClean="0">
                <a:solidFill>
                  <a:srgbClr val="352062"/>
                </a:solidFill>
                <a:latin typeface="Times New Roman"/>
                <a:cs typeface="Times New Roman"/>
              </a:rPr>
              <a:t>Strategy</a:t>
            </a:r>
            <a:endParaRPr lang="en-US" dirty="0"/>
          </a:p>
        </p:txBody>
      </p:sp>
      <p:sp>
        <p:nvSpPr>
          <p:cNvPr id="3" name="Content Placeholder 2"/>
          <p:cNvSpPr>
            <a:spLocks noGrp="1"/>
          </p:cNvSpPr>
          <p:nvPr>
            <p:ph idx="1"/>
          </p:nvPr>
        </p:nvSpPr>
        <p:spPr>
          <a:xfrm>
            <a:off x="457200" y="457200"/>
            <a:ext cx="8229600" cy="5668963"/>
          </a:xfrm>
        </p:spPr>
        <p:txBody>
          <a:bodyPr>
            <a:normAutofit/>
          </a:bodyPr>
          <a:lstStyle/>
          <a:p>
            <a:r>
              <a:rPr lang="en-US" dirty="0" smtClean="0">
                <a:solidFill>
                  <a:schemeClr val="bg1"/>
                </a:solidFill>
              </a:rPr>
              <a:t>Example:</a:t>
            </a:r>
          </a:p>
          <a:p>
            <a:pPr>
              <a:buNone/>
            </a:pPr>
            <a:r>
              <a:rPr lang="en-US" dirty="0" smtClean="0">
                <a:solidFill>
                  <a:schemeClr val="bg1"/>
                </a:solidFill>
              </a:rPr>
              <a:t>	Our mission in logistics is to contribute to corporate aims by moving the materials needed by production into the company, moving work in progress through the company, and moving finished products out to customers. We aim to give a flexible, reliable and cost effective service that completely satisfies our customers, both internal and external.</a:t>
            </a:r>
          </a:p>
          <a:p>
            <a:endParaRPr lang="en-US"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rgbClr val="FFFF00"/>
                </a:solidFill>
              </a:rPr>
              <a:t>Learning Objectives</a:t>
            </a:r>
            <a:endParaRPr lang="en-US" dirty="0">
              <a:solidFill>
                <a:srgbClr val="FFFF00"/>
              </a:solidFill>
            </a:endParaRPr>
          </a:p>
        </p:txBody>
      </p:sp>
      <p:sp>
        <p:nvSpPr>
          <p:cNvPr id="3" name="Content Placeholder 2"/>
          <p:cNvSpPr>
            <a:spLocks noGrp="1"/>
          </p:cNvSpPr>
          <p:nvPr>
            <p:ph idx="1"/>
          </p:nvPr>
        </p:nvSpPr>
        <p:spPr>
          <a:xfrm>
            <a:off x="457200" y="990600"/>
            <a:ext cx="8229600" cy="4525963"/>
          </a:xfrm>
        </p:spPr>
        <p:txBody>
          <a:bodyPr>
            <a:normAutofit/>
          </a:bodyPr>
          <a:lstStyle/>
          <a:p>
            <a:pPr marL="12700" marR="5080">
              <a:lnSpc>
                <a:spcPts val="2370"/>
              </a:lnSpc>
              <a:spcBef>
                <a:spcPts val="395"/>
              </a:spcBef>
            </a:pPr>
            <a:r>
              <a:rPr lang="en-US" sz="3600" b="1" spc="-5" dirty="0" smtClean="0">
                <a:solidFill>
                  <a:schemeClr val="bg1"/>
                </a:solidFill>
                <a:latin typeface="Times New Roman"/>
                <a:cs typeface="Times New Roman"/>
              </a:rPr>
              <a:t>After learning this chapter, you should be</a:t>
            </a:r>
            <a:r>
              <a:rPr lang="en-US" sz="3600" b="1" spc="-50" dirty="0" smtClean="0">
                <a:solidFill>
                  <a:schemeClr val="bg1"/>
                </a:solidFill>
                <a:latin typeface="Times New Roman"/>
                <a:cs typeface="Times New Roman"/>
              </a:rPr>
              <a:t> </a:t>
            </a:r>
            <a:r>
              <a:rPr lang="en-US" sz="3600" b="1" spc="-5" dirty="0" smtClean="0">
                <a:solidFill>
                  <a:schemeClr val="bg1"/>
                </a:solidFill>
                <a:latin typeface="Times New Roman"/>
                <a:cs typeface="Times New Roman"/>
              </a:rPr>
              <a:t>able  to:</a:t>
            </a:r>
            <a:endParaRPr lang="en-US" sz="3600" dirty="0" smtClean="0">
              <a:solidFill>
                <a:schemeClr val="bg1"/>
              </a:solidFill>
              <a:latin typeface="Times New Roman"/>
              <a:cs typeface="Times New Roman"/>
            </a:endParaRPr>
          </a:p>
          <a:p>
            <a:pPr marL="472440" marR="1245870" indent="-231140">
              <a:lnSpc>
                <a:spcPts val="2080"/>
              </a:lnSpc>
              <a:spcBef>
                <a:spcPts val="464"/>
              </a:spcBef>
              <a:buClr>
                <a:srgbClr val="659A9A"/>
              </a:buClr>
              <a:buSzPct val="71052"/>
              <a:buFont typeface="Wingdings"/>
              <a:buChar char=""/>
              <a:tabLst>
                <a:tab pos="473075" algn="l"/>
              </a:tabLst>
            </a:pPr>
            <a:r>
              <a:rPr lang="en-US" spc="10" dirty="0" smtClean="0">
                <a:solidFill>
                  <a:schemeClr val="bg1"/>
                </a:solidFill>
                <a:latin typeface="Times New Roman"/>
                <a:cs typeface="Times New Roman"/>
              </a:rPr>
              <a:t>See how a </a:t>
            </a:r>
            <a:r>
              <a:rPr lang="en-US" spc="5" dirty="0" smtClean="0">
                <a:solidFill>
                  <a:schemeClr val="bg1"/>
                </a:solidFill>
                <a:latin typeface="Times New Roman"/>
                <a:cs typeface="Times New Roman"/>
              </a:rPr>
              <a:t>logistics strategy fits into an  organization’s broader</a:t>
            </a:r>
            <a:r>
              <a:rPr lang="en-US" spc="-30" dirty="0" smtClean="0">
                <a:solidFill>
                  <a:schemeClr val="bg1"/>
                </a:solidFill>
                <a:latin typeface="Times New Roman"/>
                <a:cs typeface="Times New Roman"/>
              </a:rPr>
              <a:t> </a:t>
            </a:r>
            <a:r>
              <a:rPr lang="en-US" spc="5" dirty="0" smtClean="0">
                <a:solidFill>
                  <a:schemeClr val="bg1"/>
                </a:solidFill>
                <a:latin typeface="Times New Roman"/>
                <a:cs typeface="Times New Roman"/>
              </a:rPr>
              <a:t>decisions.</a:t>
            </a:r>
            <a:endParaRPr lang="en-US" dirty="0" smtClean="0">
              <a:solidFill>
                <a:schemeClr val="bg1"/>
              </a:solidFill>
              <a:latin typeface="Times New Roman"/>
              <a:cs typeface="Times New Roman"/>
            </a:endParaRPr>
          </a:p>
          <a:p>
            <a:pPr marL="472440" indent="-231775">
              <a:lnSpc>
                <a:spcPct val="100000"/>
              </a:lnSpc>
              <a:spcBef>
                <a:spcPts val="229"/>
              </a:spcBef>
              <a:buClr>
                <a:srgbClr val="659A9A"/>
              </a:buClr>
              <a:buSzPct val="71052"/>
              <a:buFont typeface="Wingdings"/>
              <a:buChar char=""/>
              <a:tabLst>
                <a:tab pos="473075" algn="l"/>
              </a:tabLst>
            </a:pPr>
            <a:r>
              <a:rPr lang="en-US" spc="5" dirty="0" smtClean="0">
                <a:solidFill>
                  <a:schemeClr val="bg1"/>
                </a:solidFill>
                <a:latin typeface="Times New Roman"/>
                <a:cs typeface="Times New Roman"/>
              </a:rPr>
              <a:t>Outline the strategic importance </a:t>
            </a:r>
            <a:r>
              <a:rPr lang="en-US" spc="10" dirty="0" smtClean="0">
                <a:solidFill>
                  <a:schemeClr val="bg1"/>
                </a:solidFill>
                <a:latin typeface="Times New Roman"/>
                <a:cs typeface="Times New Roman"/>
              </a:rPr>
              <a:t>of</a:t>
            </a:r>
            <a:r>
              <a:rPr lang="en-US" spc="-30" dirty="0" smtClean="0">
                <a:solidFill>
                  <a:schemeClr val="bg1"/>
                </a:solidFill>
                <a:latin typeface="Times New Roman"/>
                <a:cs typeface="Times New Roman"/>
              </a:rPr>
              <a:t> </a:t>
            </a:r>
            <a:r>
              <a:rPr lang="en-US" spc="5" dirty="0" smtClean="0">
                <a:solidFill>
                  <a:schemeClr val="bg1"/>
                </a:solidFill>
                <a:latin typeface="Times New Roman"/>
                <a:cs typeface="Times New Roman"/>
              </a:rPr>
              <a:t>logistics</a:t>
            </a:r>
            <a:endParaRPr lang="en-US" dirty="0" smtClean="0">
              <a:solidFill>
                <a:schemeClr val="bg1"/>
              </a:solidFill>
              <a:latin typeface="Times New Roman"/>
              <a:cs typeface="Times New Roman"/>
            </a:endParaRPr>
          </a:p>
          <a:p>
            <a:pPr marL="472440" indent="-231775">
              <a:lnSpc>
                <a:spcPct val="100000"/>
              </a:lnSpc>
              <a:spcBef>
                <a:spcPts val="265"/>
              </a:spcBef>
              <a:buClr>
                <a:srgbClr val="659A9A"/>
              </a:buClr>
              <a:buSzPct val="71052"/>
              <a:buFont typeface="Wingdings"/>
              <a:buChar char=""/>
              <a:tabLst>
                <a:tab pos="473075" algn="l"/>
              </a:tabLst>
            </a:pPr>
            <a:r>
              <a:rPr lang="en-US" spc="5" dirty="0" smtClean="0">
                <a:solidFill>
                  <a:schemeClr val="bg1"/>
                </a:solidFill>
                <a:latin typeface="Times New Roman"/>
                <a:cs typeface="Times New Roman"/>
              </a:rPr>
              <a:t>Define </a:t>
            </a:r>
            <a:r>
              <a:rPr lang="en-US" spc="10" dirty="0" smtClean="0">
                <a:solidFill>
                  <a:schemeClr val="bg1"/>
                </a:solidFill>
                <a:latin typeface="Times New Roman"/>
                <a:cs typeface="Times New Roman"/>
              </a:rPr>
              <a:t>a </a:t>
            </a:r>
            <a:r>
              <a:rPr lang="en-US" spc="5" dirty="0" smtClean="0">
                <a:solidFill>
                  <a:schemeClr val="bg1"/>
                </a:solidFill>
                <a:latin typeface="Times New Roman"/>
                <a:cs typeface="Times New Roman"/>
              </a:rPr>
              <a:t>logistics strategy </a:t>
            </a:r>
            <a:r>
              <a:rPr lang="en-US" spc="10" dirty="0" smtClean="0">
                <a:solidFill>
                  <a:schemeClr val="bg1"/>
                </a:solidFill>
                <a:latin typeface="Times New Roman"/>
                <a:cs typeface="Times New Roman"/>
              </a:rPr>
              <a:t>and </a:t>
            </a:r>
            <a:r>
              <a:rPr lang="en-US" spc="5" dirty="0" smtClean="0">
                <a:solidFill>
                  <a:schemeClr val="bg1"/>
                </a:solidFill>
                <a:latin typeface="Times New Roman"/>
                <a:cs typeface="Times New Roman"/>
              </a:rPr>
              <a:t>discuss its</a:t>
            </a:r>
            <a:r>
              <a:rPr lang="en-US" spc="-70" dirty="0" smtClean="0">
                <a:solidFill>
                  <a:schemeClr val="bg1"/>
                </a:solidFill>
                <a:latin typeface="Times New Roman"/>
                <a:cs typeface="Times New Roman"/>
              </a:rPr>
              <a:t> </a:t>
            </a:r>
            <a:r>
              <a:rPr lang="en-US" spc="5" dirty="0" smtClean="0">
                <a:solidFill>
                  <a:schemeClr val="bg1"/>
                </a:solidFill>
                <a:latin typeface="Times New Roman"/>
                <a:cs typeface="Times New Roman"/>
              </a:rPr>
              <a:t>focus</a:t>
            </a:r>
            <a:endParaRPr lang="en-US" dirty="0" smtClean="0">
              <a:solidFill>
                <a:schemeClr val="bg1"/>
              </a:solidFill>
              <a:latin typeface="Times New Roman"/>
              <a:cs typeface="Times New Roman"/>
            </a:endParaRPr>
          </a:p>
          <a:p>
            <a:pPr marL="472440" indent="-231775">
              <a:lnSpc>
                <a:spcPct val="100000"/>
              </a:lnSpc>
              <a:spcBef>
                <a:spcPts val="265"/>
              </a:spcBef>
              <a:buClr>
                <a:srgbClr val="659A9A"/>
              </a:buClr>
              <a:buSzPct val="71052"/>
              <a:buFont typeface="Wingdings"/>
              <a:buChar char=""/>
              <a:tabLst>
                <a:tab pos="473075" algn="l"/>
              </a:tabLst>
            </a:pPr>
            <a:r>
              <a:rPr lang="en-US" spc="5" dirty="0" smtClean="0">
                <a:solidFill>
                  <a:schemeClr val="bg1"/>
                </a:solidFill>
                <a:latin typeface="Times New Roman"/>
                <a:cs typeface="Times New Roman"/>
              </a:rPr>
              <a:t>Discuss alternative logistics</a:t>
            </a:r>
            <a:r>
              <a:rPr lang="en-US" spc="-45" dirty="0" smtClean="0">
                <a:solidFill>
                  <a:schemeClr val="bg1"/>
                </a:solidFill>
                <a:latin typeface="Times New Roman"/>
                <a:cs typeface="Times New Roman"/>
              </a:rPr>
              <a:t> </a:t>
            </a:r>
            <a:r>
              <a:rPr lang="en-US" spc="5" dirty="0" smtClean="0">
                <a:solidFill>
                  <a:schemeClr val="bg1"/>
                </a:solidFill>
                <a:latin typeface="Times New Roman"/>
                <a:cs typeface="Times New Roman"/>
              </a:rPr>
              <a:t>strategies</a:t>
            </a:r>
            <a:endParaRPr lang="en-US" dirty="0" smtClean="0">
              <a:solidFill>
                <a:schemeClr val="bg1"/>
              </a:solidFill>
              <a:latin typeface="Times New Roman"/>
              <a:cs typeface="Times New Roman"/>
            </a:endParaRPr>
          </a:p>
          <a:p>
            <a:pPr marL="472440" indent="-231775">
              <a:lnSpc>
                <a:spcPct val="100000"/>
              </a:lnSpc>
              <a:spcBef>
                <a:spcPts val="265"/>
              </a:spcBef>
              <a:buClr>
                <a:srgbClr val="659A9A"/>
              </a:buClr>
              <a:buSzPct val="71052"/>
              <a:buFont typeface="Wingdings"/>
              <a:buChar char=""/>
              <a:tabLst>
                <a:tab pos="473075" algn="l"/>
              </a:tabLst>
            </a:pPr>
            <a:r>
              <a:rPr lang="en-US" spc="10" dirty="0" smtClean="0">
                <a:solidFill>
                  <a:schemeClr val="bg1"/>
                </a:solidFill>
                <a:latin typeface="Times New Roman"/>
                <a:cs typeface="Times New Roman"/>
              </a:rPr>
              <a:t>Approach </a:t>
            </a:r>
            <a:r>
              <a:rPr lang="en-US" spc="5" dirty="0" smtClean="0">
                <a:solidFill>
                  <a:schemeClr val="bg1"/>
                </a:solidFill>
                <a:latin typeface="Times New Roman"/>
                <a:cs typeface="Times New Roman"/>
              </a:rPr>
              <a:t>the design </a:t>
            </a:r>
            <a:r>
              <a:rPr lang="en-US" spc="10" dirty="0" smtClean="0">
                <a:solidFill>
                  <a:schemeClr val="bg1"/>
                </a:solidFill>
                <a:latin typeface="Times New Roman"/>
                <a:cs typeface="Times New Roman"/>
              </a:rPr>
              <a:t>of a </a:t>
            </a:r>
            <a:r>
              <a:rPr lang="en-US" spc="5" dirty="0" smtClean="0">
                <a:solidFill>
                  <a:schemeClr val="bg1"/>
                </a:solidFill>
                <a:latin typeface="Times New Roman"/>
                <a:cs typeface="Times New Roman"/>
              </a:rPr>
              <a:t>logistics</a:t>
            </a:r>
            <a:r>
              <a:rPr lang="en-US" spc="-65" dirty="0" smtClean="0">
                <a:solidFill>
                  <a:schemeClr val="bg1"/>
                </a:solidFill>
                <a:latin typeface="Times New Roman"/>
                <a:cs typeface="Times New Roman"/>
              </a:rPr>
              <a:t> </a:t>
            </a:r>
            <a:r>
              <a:rPr lang="en-US" spc="5" dirty="0" smtClean="0">
                <a:solidFill>
                  <a:schemeClr val="bg1"/>
                </a:solidFill>
                <a:latin typeface="Times New Roman"/>
                <a:cs typeface="Times New Roman"/>
              </a:rPr>
              <a:t>strategy</a:t>
            </a:r>
            <a:endParaRPr lang="en-US" dirty="0">
              <a:solidFill>
                <a:schemeClr val="bg1"/>
              </a:solidFill>
              <a:latin typeface="Times New Roman"/>
              <a:cs typeface="Times New Roman"/>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b="1" spc="-5" dirty="0" smtClean="0">
                <a:solidFill>
                  <a:srgbClr val="352062"/>
                </a:solidFill>
                <a:latin typeface="Times New Roman"/>
                <a:cs typeface="Times New Roman"/>
              </a:rPr>
              <a:t>Designing a Logistics</a:t>
            </a:r>
            <a:r>
              <a:rPr lang="en-US" b="1" spc="-20" dirty="0" smtClean="0">
                <a:solidFill>
                  <a:srgbClr val="352062"/>
                </a:solidFill>
                <a:latin typeface="Times New Roman"/>
                <a:cs typeface="Times New Roman"/>
              </a:rPr>
              <a:t> </a:t>
            </a:r>
            <a:r>
              <a:rPr lang="en-US" b="1" spc="-5" dirty="0" smtClean="0">
                <a:solidFill>
                  <a:srgbClr val="352062"/>
                </a:solidFill>
                <a:latin typeface="Times New Roman"/>
                <a:cs typeface="Times New Roman"/>
              </a:rPr>
              <a:t>Strategy</a:t>
            </a:r>
            <a:endParaRPr lang="en-US" dirty="0"/>
          </a:p>
        </p:txBody>
      </p:sp>
      <p:sp>
        <p:nvSpPr>
          <p:cNvPr id="3" name="Content Placeholder 2"/>
          <p:cNvSpPr>
            <a:spLocks noGrp="1"/>
          </p:cNvSpPr>
          <p:nvPr>
            <p:ph idx="1"/>
          </p:nvPr>
        </p:nvSpPr>
        <p:spPr>
          <a:xfrm>
            <a:off x="457200" y="457200"/>
            <a:ext cx="8229600" cy="5668963"/>
          </a:xfrm>
        </p:spPr>
        <p:txBody>
          <a:bodyPr>
            <a:normAutofit fontScale="92500" lnSpcReduction="10000"/>
          </a:bodyPr>
          <a:lstStyle/>
          <a:p>
            <a:r>
              <a:rPr lang="en-US" dirty="0" err="1" smtClean="0">
                <a:solidFill>
                  <a:schemeClr val="bg1"/>
                </a:solidFill>
              </a:rPr>
              <a:t>Organisations</a:t>
            </a:r>
            <a:r>
              <a:rPr lang="en-US" dirty="0" smtClean="0">
                <a:solidFill>
                  <a:schemeClr val="bg1"/>
                </a:solidFill>
              </a:rPr>
              <a:t> tend to be ambitious and include aims of being ‘acknowledged leaders’, ‘the best’, ‘world class’, and so on. Smith19 says that such flowery statements fail in three ways. </a:t>
            </a:r>
          </a:p>
          <a:p>
            <a:r>
              <a:rPr lang="en-US" dirty="0" smtClean="0">
                <a:solidFill>
                  <a:schemeClr val="bg1"/>
                </a:solidFill>
              </a:rPr>
              <a:t>First, they are over-ambitious, setting targets that the </a:t>
            </a:r>
            <a:r>
              <a:rPr lang="en-US" dirty="0" err="1" smtClean="0">
                <a:solidFill>
                  <a:schemeClr val="bg1"/>
                </a:solidFill>
              </a:rPr>
              <a:t>organisations</a:t>
            </a:r>
            <a:r>
              <a:rPr lang="en-US" dirty="0" smtClean="0">
                <a:solidFill>
                  <a:schemeClr val="bg1"/>
                </a:solidFill>
              </a:rPr>
              <a:t> cannot realistically achieve.</a:t>
            </a:r>
          </a:p>
          <a:p>
            <a:r>
              <a:rPr lang="en-US" dirty="0" smtClean="0">
                <a:solidFill>
                  <a:schemeClr val="bg1"/>
                </a:solidFill>
              </a:rPr>
              <a:t> Second, they are so vague that no one can tell whether the mission is actually being achieved or not. </a:t>
            </a:r>
          </a:p>
          <a:p>
            <a:r>
              <a:rPr lang="en-US" dirty="0" smtClean="0">
                <a:solidFill>
                  <a:schemeClr val="bg1"/>
                </a:solidFill>
              </a:rPr>
              <a:t>Third, they miss the opportunity of using a powerful tool that can really help manage the logistics.</a:t>
            </a:r>
            <a:endParaRPr lang="en-US" dirty="0">
              <a:solidFill>
                <a:schemeClr val="bg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rmAutofit fontScale="90000"/>
          </a:bodyPr>
          <a:lstStyle/>
          <a:p>
            <a:r>
              <a:rPr lang="en-US" b="1" spc="-5" dirty="0" smtClean="0">
                <a:solidFill>
                  <a:srgbClr val="352062"/>
                </a:solidFill>
                <a:latin typeface="Times New Roman"/>
                <a:cs typeface="Times New Roman"/>
              </a:rPr>
              <a:t>Designing a Logistics</a:t>
            </a:r>
            <a:r>
              <a:rPr lang="en-US" b="1" spc="-20" dirty="0" smtClean="0">
                <a:solidFill>
                  <a:srgbClr val="352062"/>
                </a:solidFill>
                <a:latin typeface="Times New Roman"/>
                <a:cs typeface="Times New Roman"/>
              </a:rPr>
              <a:t> </a:t>
            </a:r>
            <a:r>
              <a:rPr lang="en-US" b="1" spc="-5" dirty="0" smtClean="0">
                <a:solidFill>
                  <a:srgbClr val="352062"/>
                </a:solidFill>
                <a:latin typeface="Times New Roman"/>
                <a:cs typeface="Times New Roman"/>
              </a:rPr>
              <a:t>Strategy</a:t>
            </a:r>
            <a:endParaRPr lang="en-US" dirty="0"/>
          </a:p>
        </p:txBody>
      </p:sp>
      <p:sp>
        <p:nvSpPr>
          <p:cNvPr id="3" name="Content Placeholder 2"/>
          <p:cNvSpPr>
            <a:spLocks noGrp="1"/>
          </p:cNvSpPr>
          <p:nvPr>
            <p:ph idx="1"/>
          </p:nvPr>
        </p:nvSpPr>
        <p:spPr>
          <a:xfrm>
            <a:off x="457200" y="457200"/>
            <a:ext cx="8229600" cy="5668963"/>
          </a:xfrm>
        </p:spPr>
        <p:txBody>
          <a:bodyPr>
            <a:normAutofit/>
          </a:bodyPr>
          <a:lstStyle/>
          <a:p>
            <a:pPr marL="495934" marR="246379" indent="-227965">
              <a:lnSpc>
                <a:spcPct val="100000"/>
              </a:lnSpc>
              <a:buClr>
                <a:srgbClr val="352062"/>
              </a:buClr>
              <a:buSzPct val="70000"/>
              <a:buFont typeface="Wingdings"/>
              <a:buChar char=""/>
              <a:tabLst>
                <a:tab pos="496570" algn="l"/>
              </a:tabLst>
            </a:pPr>
            <a:r>
              <a:rPr lang="en-US" sz="2800" spc="-10" dirty="0" smtClean="0">
                <a:solidFill>
                  <a:schemeClr val="bg1"/>
                </a:solidFill>
                <a:latin typeface="Times New Roman"/>
                <a:cs typeface="Times New Roman"/>
              </a:rPr>
              <a:t>There are three factors </a:t>
            </a:r>
            <a:r>
              <a:rPr lang="en-US" sz="2800" spc="-5" dirty="0" smtClean="0">
                <a:solidFill>
                  <a:schemeClr val="bg1"/>
                </a:solidFill>
                <a:latin typeface="Times New Roman"/>
                <a:cs typeface="Times New Roman"/>
              </a:rPr>
              <a:t>to </a:t>
            </a:r>
            <a:r>
              <a:rPr lang="en-US" sz="2800" spc="-10" dirty="0" smtClean="0">
                <a:solidFill>
                  <a:schemeClr val="bg1"/>
                </a:solidFill>
                <a:latin typeface="Times New Roman"/>
                <a:cs typeface="Times New Roman"/>
              </a:rPr>
              <a:t>consider when designing </a:t>
            </a:r>
            <a:r>
              <a:rPr lang="en-US" sz="2800" spc="-5" dirty="0" smtClean="0">
                <a:solidFill>
                  <a:schemeClr val="bg1"/>
                </a:solidFill>
                <a:latin typeface="Times New Roman"/>
                <a:cs typeface="Times New Roman"/>
              </a:rPr>
              <a:t>a  </a:t>
            </a:r>
            <a:r>
              <a:rPr lang="en-US" sz="2800" spc="-10" dirty="0" smtClean="0">
                <a:solidFill>
                  <a:schemeClr val="bg1"/>
                </a:solidFill>
                <a:latin typeface="Times New Roman"/>
                <a:cs typeface="Times New Roman"/>
              </a:rPr>
              <a:t>logistics</a:t>
            </a:r>
            <a:r>
              <a:rPr lang="en-US" sz="2800" spc="20" dirty="0" smtClean="0">
                <a:solidFill>
                  <a:schemeClr val="bg1"/>
                </a:solidFill>
                <a:latin typeface="Times New Roman"/>
                <a:cs typeface="Times New Roman"/>
              </a:rPr>
              <a:t> </a:t>
            </a:r>
            <a:r>
              <a:rPr lang="en-US" sz="2800" spc="-10" dirty="0" smtClean="0">
                <a:solidFill>
                  <a:schemeClr val="bg1"/>
                </a:solidFill>
                <a:latin typeface="Times New Roman"/>
                <a:cs typeface="Times New Roman"/>
              </a:rPr>
              <a:t>strategy:</a:t>
            </a:r>
            <a:endParaRPr lang="en-US" sz="2800" dirty="0" smtClean="0">
              <a:solidFill>
                <a:schemeClr val="bg1"/>
              </a:solidFill>
              <a:latin typeface="Times New Roman"/>
              <a:cs typeface="Times New Roman"/>
            </a:endParaRPr>
          </a:p>
          <a:p>
            <a:pPr marL="728345" lvl="1" indent="-231775">
              <a:lnSpc>
                <a:spcPct val="100000"/>
              </a:lnSpc>
              <a:spcBef>
                <a:spcPts val="459"/>
              </a:spcBef>
              <a:buClr>
                <a:srgbClr val="659A9A"/>
              </a:buClr>
              <a:buSzPct val="70270"/>
              <a:buFont typeface="Wingdings"/>
              <a:buChar char=""/>
              <a:tabLst>
                <a:tab pos="728980" algn="l"/>
              </a:tabLst>
            </a:pPr>
            <a:r>
              <a:rPr lang="en-US" b="1" dirty="0" smtClean="0">
                <a:solidFill>
                  <a:schemeClr val="bg1"/>
                </a:solidFill>
                <a:latin typeface="Times New Roman"/>
                <a:cs typeface="Times New Roman"/>
              </a:rPr>
              <a:t>the higher</a:t>
            </a:r>
            <a:r>
              <a:rPr lang="en-US" b="1" spc="-25" dirty="0" smtClean="0">
                <a:solidFill>
                  <a:schemeClr val="bg1"/>
                </a:solidFill>
                <a:latin typeface="Times New Roman"/>
                <a:cs typeface="Times New Roman"/>
              </a:rPr>
              <a:t> </a:t>
            </a:r>
            <a:r>
              <a:rPr lang="en-US" b="1" dirty="0" smtClean="0">
                <a:solidFill>
                  <a:schemeClr val="bg1"/>
                </a:solidFill>
                <a:latin typeface="Times New Roman"/>
                <a:cs typeface="Times New Roman"/>
              </a:rPr>
              <a:t>strategies</a:t>
            </a:r>
            <a:endParaRPr lang="en-US" dirty="0" smtClean="0">
              <a:solidFill>
                <a:schemeClr val="bg1"/>
              </a:solidFill>
              <a:latin typeface="Times New Roman"/>
              <a:cs typeface="Times New Roman"/>
            </a:endParaRPr>
          </a:p>
          <a:p>
            <a:pPr marL="728345" lvl="1" indent="-231775">
              <a:lnSpc>
                <a:spcPct val="100000"/>
              </a:lnSpc>
              <a:spcBef>
                <a:spcPts val="459"/>
              </a:spcBef>
              <a:buClr>
                <a:srgbClr val="659A9A"/>
              </a:buClr>
              <a:buSzPct val="70270"/>
              <a:buFont typeface="Wingdings"/>
              <a:buChar char=""/>
              <a:tabLst>
                <a:tab pos="728980" algn="l"/>
              </a:tabLst>
            </a:pPr>
            <a:r>
              <a:rPr lang="en-US" b="1" dirty="0" smtClean="0">
                <a:solidFill>
                  <a:schemeClr val="bg1"/>
                </a:solidFill>
                <a:latin typeface="Times New Roman"/>
                <a:cs typeface="Times New Roman"/>
              </a:rPr>
              <a:t>the business</a:t>
            </a:r>
            <a:r>
              <a:rPr lang="en-US" b="1" spc="-5" dirty="0" smtClean="0">
                <a:solidFill>
                  <a:schemeClr val="bg1"/>
                </a:solidFill>
                <a:latin typeface="Times New Roman"/>
                <a:cs typeface="Times New Roman"/>
              </a:rPr>
              <a:t> </a:t>
            </a:r>
            <a:r>
              <a:rPr lang="en-US" b="1" dirty="0" smtClean="0">
                <a:solidFill>
                  <a:schemeClr val="bg1"/>
                </a:solidFill>
                <a:latin typeface="Times New Roman"/>
                <a:cs typeface="Times New Roman"/>
              </a:rPr>
              <a:t>environment</a:t>
            </a:r>
            <a:endParaRPr lang="en-US" dirty="0" smtClean="0">
              <a:solidFill>
                <a:schemeClr val="bg1"/>
              </a:solidFill>
              <a:latin typeface="Times New Roman"/>
              <a:cs typeface="Times New Roman"/>
            </a:endParaRPr>
          </a:p>
          <a:p>
            <a:pPr marL="728345" lvl="1" indent="-231775">
              <a:lnSpc>
                <a:spcPct val="100000"/>
              </a:lnSpc>
              <a:spcBef>
                <a:spcPts val="459"/>
              </a:spcBef>
              <a:buClr>
                <a:srgbClr val="659A9A"/>
              </a:buClr>
              <a:buSzPct val="70270"/>
              <a:buFont typeface="Wingdings"/>
              <a:buChar char=""/>
              <a:tabLst>
                <a:tab pos="728980" algn="l"/>
              </a:tabLst>
            </a:pPr>
            <a:r>
              <a:rPr lang="en-US" b="1" dirty="0" smtClean="0">
                <a:solidFill>
                  <a:schemeClr val="bg1"/>
                </a:solidFill>
                <a:latin typeface="Times New Roman"/>
                <a:cs typeface="Times New Roman"/>
              </a:rPr>
              <a:t>the organization’s distinctive competence</a:t>
            </a:r>
            <a:endParaRPr lang="en-US" dirty="0" smtClean="0">
              <a:solidFill>
                <a:schemeClr val="bg1"/>
              </a:solidFill>
              <a:latin typeface="Times New Roman"/>
              <a:cs typeface="Times New Roman"/>
            </a:endParaRPr>
          </a:p>
          <a:p>
            <a:endParaRPr lang="en-US" sz="2800" dirty="0">
              <a:solidFill>
                <a:schemeClr val="bg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rmAutofit fontScale="90000"/>
          </a:bodyPr>
          <a:lstStyle/>
          <a:p>
            <a:r>
              <a:rPr lang="en-US" b="1" spc="-5" dirty="0" smtClean="0">
                <a:solidFill>
                  <a:srgbClr val="352062"/>
                </a:solidFill>
                <a:latin typeface="Times New Roman"/>
                <a:cs typeface="Times New Roman"/>
              </a:rPr>
              <a:t>Designing a Logistics</a:t>
            </a:r>
            <a:r>
              <a:rPr lang="en-US" b="1" spc="-20" dirty="0" smtClean="0">
                <a:solidFill>
                  <a:srgbClr val="352062"/>
                </a:solidFill>
                <a:latin typeface="Times New Roman"/>
                <a:cs typeface="Times New Roman"/>
              </a:rPr>
              <a:t> </a:t>
            </a:r>
            <a:r>
              <a:rPr lang="en-US" b="1" spc="-5" dirty="0" smtClean="0">
                <a:solidFill>
                  <a:srgbClr val="352062"/>
                </a:solidFill>
                <a:latin typeface="Times New Roman"/>
                <a:cs typeface="Times New Roman"/>
              </a:rPr>
              <a:t>Strategy</a:t>
            </a:r>
            <a:endParaRPr lang="en-US" dirty="0"/>
          </a:p>
        </p:txBody>
      </p:sp>
      <p:sp>
        <p:nvSpPr>
          <p:cNvPr id="3" name="Content Placeholder 2"/>
          <p:cNvSpPr>
            <a:spLocks noGrp="1"/>
          </p:cNvSpPr>
          <p:nvPr>
            <p:ph idx="1"/>
          </p:nvPr>
        </p:nvSpPr>
        <p:spPr>
          <a:xfrm>
            <a:off x="457200" y="457201"/>
            <a:ext cx="8229600" cy="838200"/>
          </a:xfrm>
        </p:spPr>
        <p:txBody>
          <a:bodyPr/>
          <a:lstStyle/>
          <a:p>
            <a:r>
              <a:rPr lang="en-US" b="1" spc="-5" dirty="0" smtClean="0">
                <a:solidFill>
                  <a:srgbClr val="FFFF00"/>
                </a:solidFill>
                <a:latin typeface="Times New Roman"/>
                <a:cs typeface="Times New Roman"/>
              </a:rPr>
              <a:t>Factors in the Design of a Logistics</a:t>
            </a:r>
            <a:r>
              <a:rPr lang="en-US" b="1" spc="25" dirty="0" smtClean="0">
                <a:solidFill>
                  <a:srgbClr val="FFFF00"/>
                </a:solidFill>
                <a:latin typeface="Times New Roman"/>
                <a:cs typeface="Times New Roman"/>
              </a:rPr>
              <a:t> </a:t>
            </a:r>
            <a:r>
              <a:rPr lang="en-US" b="1" spc="-5" dirty="0" smtClean="0">
                <a:solidFill>
                  <a:srgbClr val="FFFF00"/>
                </a:solidFill>
                <a:latin typeface="Times New Roman"/>
                <a:cs typeface="Times New Roman"/>
              </a:rPr>
              <a:t>Strategy</a:t>
            </a:r>
            <a:endParaRPr lang="en-US" dirty="0" smtClean="0">
              <a:solidFill>
                <a:srgbClr val="FFFF00"/>
              </a:solidFill>
              <a:latin typeface="Times New Roman"/>
              <a:cs typeface="Times New Roman"/>
            </a:endParaRPr>
          </a:p>
        </p:txBody>
      </p:sp>
      <p:pic>
        <p:nvPicPr>
          <p:cNvPr id="3074" name="Picture 2"/>
          <p:cNvPicPr>
            <a:picLocks noChangeAspect="1" noChangeArrowheads="1"/>
          </p:cNvPicPr>
          <p:nvPr/>
        </p:nvPicPr>
        <p:blipFill>
          <a:blip r:embed="rId2"/>
          <a:srcRect/>
          <a:stretch>
            <a:fillRect/>
          </a:stretch>
        </p:blipFill>
        <p:spPr bwMode="auto">
          <a:xfrm>
            <a:off x="457200" y="1563782"/>
            <a:ext cx="8229600" cy="48274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rmAutofit fontScale="90000"/>
          </a:bodyPr>
          <a:lstStyle/>
          <a:p>
            <a:r>
              <a:rPr lang="en-US" b="1" spc="-5" dirty="0" smtClean="0">
                <a:solidFill>
                  <a:srgbClr val="352062"/>
                </a:solidFill>
                <a:latin typeface="Times New Roman"/>
                <a:cs typeface="Times New Roman"/>
              </a:rPr>
              <a:t>Designing a Logistics</a:t>
            </a:r>
            <a:r>
              <a:rPr lang="en-US" b="1" spc="-20" dirty="0" smtClean="0">
                <a:solidFill>
                  <a:srgbClr val="352062"/>
                </a:solidFill>
                <a:latin typeface="Times New Roman"/>
                <a:cs typeface="Times New Roman"/>
              </a:rPr>
              <a:t> </a:t>
            </a:r>
            <a:r>
              <a:rPr lang="en-US" b="1" spc="-5" dirty="0" smtClean="0">
                <a:solidFill>
                  <a:srgbClr val="352062"/>
                </a:solidFill>
                <a:latin typeface="Times New Roman"/>
                <a:cs typeface="Times New Roman"/>
              </a:rPr>
              <a:t>Strategy</a:t>
            </a:r>
            <a:endParaRPr lang="en-US" dirty="0"/>
          </a:p>
        </p:txBody>
      </p:sp>
      <p:sp>
        <p:nvSpPr>
          <p:cNvPr id="3" name="Content Placeholder 2"/>
          <p:cNvSpPr>
            <a:spLocks noGrp="1"/>
          </p:cNvSpPr>
          <p:nvPr>
            <p:ph idx="1"/>
          </p:nvPr>
        </p:nvSpPr>
        <p:spPr>
          <a:xfrm>
            <a:off x="457200" y="457200"/>
            <a:ext cx="8229600" cy="5668963"/>
          </a:xfrm>
        </p:spPr>
        <p:txBody>
          <a:bodyPr>
            <a:normAutofit lnSpcReduction="10000"/>
          </a:bodyPr>
          <a:lstStyle/>
          <a:p>
            <a:r>
              <a:rPr lang="en-US" b="1" spc="-5" dirty="0" smtClean="0">
                <a:solidFill>
                  <a:schemeClr val="bg1"/>
                </a:solidFill>
                <a:latin typeface="Times New Roman"/>
                <a:cs typeface="Times New Roman"/>
              </a:rPr>
              <a:t>Higher</a:t>
            </a:r>
            <a:r>
              <a:rPr lang="en-US" b="1" spc="-10" dirty="0" smtClean="0">
                <a:solidFill>
                  <a:schemeClr val="bg1"/>
                </a:solidFill>
                <a:latin typeface="Times New Roman"/>
                <a:cs typeface="Times New Roman"/>
              </a:rPr>
              <a:t> Strategies</a:t>
            </a:r>
            <a:endParaRPr lang="en-US" dirty="0" smtClean="0">
              <a:solidFill>
                <a:schemeClr val="bg1"/>
              </a:solidFill>
              <a:latin typeface="Times New Roman"/>
              <a:cs typeface="Times New Roman"/>
            </a:endParaRPr>
          </a:p>
          <a:p>
            <a:pPr marL="240029" marR="345440" indent="-227965" algn="just">
              <a:lnSpc>
                <a:spcPct val="100000"/>
              </a:lnSpc>
              <a:spcBef>
                <a:spcPts val="2155"/>
              </a:spcBef>
              <a:buClr>
                <a:srgbClr val="352062"/>
              </a:buClr>
              <a:buSzPct val="70000"/>
              <a:buFont typeface="Wingdings"/>
              <a:buChar char=""/>
              <a:tabLst>
                <a:tab pos="240665" algn="l"/>
              </a:tabLst>
            </a:pPr>
            <a:r>
              <a:rPr lang="en-US" spc="-10" dirty="0" smtClean="0">
                <a:solidFill>
                  <a:schemeClr val="bg1"/>
                </a:solidFill>
                <a:latin typeface="Times New Roman"/>
                <a:cs typeface="Times New Roman"/>
              </a:rPr>
              <a:t>Higher strategies set the organization’s goals and  the context for all logistics</a:t>
            </a:r>
            <a:r>
              <a:rPr lang="en-US" spc="105" dirty="0" smtClean="0">
                <a:solidFill>
                  <a:schemeClr val="bg1"/>
                </a:solidFill>
                <a:latin typeface="Times New Roman"/>
                <a:cs typeface="Times New Roman"/>
              </a:rPr>
              <a:t> </a:t>
            </a:r>
            <a:r>
              <a:rPr lang="en-US" spc="-10" dirty="0" smtClean="0">
                <a:solidFill>
                  <a:schemeClr val="bg1"/>
                </a:solidFill>
                <a:latin typeface="Times New Roman"/>
                <a:cs typeface="Times New Roman"/>
              </a:rPr>
              <a:t>decisions.</a:t>
            </a:r>
            <a:endParaRPr lang="en-US" dirty="0" smtClean="0">
              <a:solidFill>
                <a:schemeClr val="bg1"/>
              </a:solidFill>
              <a:latin typeface="Times New Roman"/>
              <a:cs typeface="Times New Roman"/>
            </a:endParaRPr>
          </a:p>
          <a:p>
            <a:pPr marL="240029" marR="40640" indent="-227965" algn="just">
              <a:lnSpc>
                <a:spcPct val="100000"/>
              </a:lnSpc>
              <a:spcBef>
                <a:spcPts val="465"/>
              </a:spcBef>
              <a:buClr>
                <a:srgbClr val="352062"/>
              </a:buClr>
              <a:buSzPct val="70000"/>
              <a:buFont typeface="Wingdings"/>
              <a:buChar char=""/>
              <a:tabLst>
                <a:tab pos="240665" algn="l"/>
              </a:tabLst>
            </a:pPr>
            <a:r>
              <a:rPr lang="en-US" spc="-10" dirty="0" smtClean="0">
                <a:solidFill>
                  <a:schemeClr val="bg1"/>
                </a:solidFill>
                <a:latin typeface="Times New Roman"/>
                <a:cs typeface="Times New Roman"/>
              </a:rPr>
              <a:t>The mission sets the overall aims, and the corporate  and business strategies show how these aims will be  </a:t>
            </a:r>
            <a:r>
              <a:rPr lang="en-US" spc="-5" dirty="0" smtClean="0">
                <a:solidFill>
                  <a:schemeClr val="bg1"/>
                </a:solidFill>
                <a:latin typeface="Times New Roman"/>
                <a:cs typeface="Times New Roman"/>
              </a:rPr>
              <a:t>achieved.</a:t>
            </a:r>
            <a:endParaRPr lang="en-US" dirty="0" smtClean="0">
              <a:solidFill>
                <a:schemeClr val="bg1"/>
              </a:solidFill>
              <a:latin typeface="Times New Roman"/>
              <a:cs typeface="Times New Roman"/>
            </a:endParaRPr>
          </a:p>
          <a:p>
            <a:pPr marL="240029" marR="5080" indent="-227965">
              <a:lnSpc>
                <a:spcPct val="100000"/>
              </a:lnSpc>
              <a:spcBef>
                <a:spcPts val="459"/>
              </a:spcBef>
              <a:buClr>
                <a:srgbClr val="352062"/>
              </a:buClr>
              <a:buSzPct val="70000"/>
              <a:buFont typeface="Wingdings"/>
              <a:buChar char=""/>
              <a:tabLst>
                <a:tab pos="240665" algn="l"/>
              </a:tabLst>
            </a:pPr>
            <a:r>
              <a:rPr lang="en-US" spc="-10" dirty="0" smtClean="0">
                <a:solidFill>
                  <a:schemeClr val="bg1"/>
                </a:solidFill>
                <a:latin typeface="Times New Roman"/>
                <a:cs typeface="Times New Roman"/>
              </a:rPr>
              <a:t>The logistics strategy must support these higher  strategies. If, for example, the business strategy  calls for high customer service, the logistics strategy  must show how logistics will achieve</a:t>
            </a:r>
            <a:r>
              <a:rPr lang="en-US" spc="85" dirty="0" smtClean="0">
                <a:solidFill>
                  <a:schemeClr val="bg1"/>
                </a:solidFill>
                <a:latin typeface="Times New Roman"/>
                <a:cs typeface="Times New Roman"/>
              </a:rPr>
              <a:t> </a:t>
            </a:r>
            <a:r>
              <a:rPr lang="en-US" spc="-10" dirty="0" smtClean="0">
                <a:solidFill>
                  <a:schemeClr val="bg1"/>
                </a:solidFill>
                <a:latin typeface="Times New Roman"/>
                <a:cs typeface="Times New Roman"/>
              </a:rPr>
              <a:t>this.</a:t>
            </a:r>
            <a:endParaRPr lang="en-US" dirty="0" smtClean="0">
              <a:solidFill>
                <a:schemeClr val="bg1"/>
              </a:solidFill>
              <a:latin typeface="Times New Roman"/>
              <a:cs typeface="Times New Roman"/>
            </a:endParaRPr>
          </a:p>
          <a:p>
            <a:endParaRPr lang="en-US" dirty="0">
              <a:solidFill>
                <a:schemeClr val="bg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rmAutofit fontScale="90000"/>
          </a:bodyPr>
          <a:lstStyle/>
          <a:p>
            <a:r>
              <a:rPr lang="en-US" b="1" spc="-5" dirty="0" smtClean="0">
                <a:solidFill>
                  <a:srgbClr val="352062"/>
                </a:solidFill>
                <a:latin typeface="Times New Roman"/>
                <a:cs typeface="Times New Roman"/>
              </a:rPr>
              <a:t>Designing a Logistics</a:t>
            </a:r>
            <a:r>
              <a:rPr lang="en-US" b="1" spc="-20" dirty="0" smtClean="0">
                <a:solidFill>
                  <a:srgbClr val="352062"/>
                </a:solidFill>
                <a:latin typeface="Times New Roman"/>
                <a:cs typeface="Times New Roman"/>
              </a:rPr>
              <a:t> </a:t>
            </a:r>
            <a:r>
              <a:rPr lang="en-US" b="1" spc="-5" dirty="0" smtClean="0">
                <a:solidFill>
                  <a:srgbClr val="352062"/>
                </a:solidFill>
                <a:latin typeface="Times New Roman"/>
                <a:cs typeface="Times New Roman"/>
              </a:rPr>
              <a:t>Strategy</a:t>
            </a:r>
            <a:endParaRPr lang="en-US" dirty="0"/>
          </a:p>
        </p:txBody>
      </p:sp>
      <p:sp>
        <p:nvSpPr>
          <p:cNvPr id="3" name="Content Placeholder 2"/>
          <p:cNvSpPr>
            <a:spLocks noGrp="1"/>
          </p:cNvSpPr>
          <p:nvPr>
            <p:ph idx="1"/>
          </p:nvPr>
        </p:nvSpPr>
        <p:spPr>
          <a:xfrm>
            <a:off x="457200" y="457200"/>
            <a:ext cx="8229600" cy="5668963"/>
          </a:xfrm>
        </p:spPr>
        <p:txBody>
          <a:bodyPr>
            <a:normAutofit fontScale="92500" lnSpcReduction="20000"/>
          </a:bodyPr>
          <a:lstStyle/>
          <a:p>
            <a:r>
              <a:rPr lang="en-US" dirty="0" smtClean="0">
                <a:solidFill>
                  <a:srgbClr val="FFFF00"/>
                </a:solidFill>
                <a:latin typeface="Times New Roman"/>
                <a:cs typeface="Times New Roman"/>
              </a:rPr>
              <a:t>Business Environment</a:t>
            </a:r>
          </a:p>
          <a:p>
            <a:pPr marL="240029" marR="5080" indent="-227965">
              <a:lnSpc>
                <a:spcPct val="100000"/>
              </a:lnSpc>
              <a:spcBef>
                <a:spcPts val="95"/>
              </a:spcBef>
              <a:buClr>
                <a:srgbClr val="352062"/>
              </a:buClr>
              <a:buSzPct val="70000"/>
              <a:buFont typeface="Wingdings"/>
              <a:buChar char=""/>
              <a:tabLst>
                <a:tab pos="240665" algn="l"/>
              </a:tabLst>
            </a:pPr>
            <a:r>
              <a:rPr lang="en-US" dirty="0" smtClean="0">
                <a:solidFill>
                  <a:schemeClr val="bg1"/>
                </a:solidFill>
                <a:latin typeface="Times New Roman"/>
                <a:cs typeface="Times New Roman"/>
              </a:rPr>
              <a:t>The business environment consists of the factors  that affect logistics, but over which it has no control.  These include:</a:t>
            </a:r>
          </a:p>
          <a:p>
            <a:pPr marL="472440" marR="1275715" lvl="1" indent="-231140">
              <a:lnSpc>
                <a:spcPct val="100600"/>
              </a:lnSpc>
              <a:spcBef>
                <a:spcPts val="434"/>
              </a:spcBef>
              <a:buClr>
                <a:srgbClr val="659A9A"/>
              </a:buClr>
              <a:buSzPct val="70270"/>
              <a:buFont typeface="Wingdings"/>
              <a:buChar char=""/>
              <a:tabLst>
                <a:tab pos="473075" algn="l"/>
              </a:tabLst>
            </a:pPr>
            <a:r>
              <a:rPr lang="en-US" sz="3200" dirty="0" smtClean="0">
                <a:solidFill>
                  <a:schemeClr val="bg1"/>
                </a:solidFill>
                <a:latin typeface="Times New Roman"/>
                <a:cs typeface="Times New Roman"/>
              </a:rPr>
              <a:t>customers – their expectations, attitudes,  demographics</a:t>
            </a:r>
          </a:p>
          <a:p>
            <a:pPr marL="472440" lvl="1" indent="-231775">
              <a:lnSpc>
                <a:spcPct val="100000"/>
              </a:lnSpc>
              <a:spcBef>
                <a:spcPts val="459"/>
              </a:spcBef>
              <a:buClr>
                <a:srgbClr val="659A9A"/>
              </a:buClr>
              <a:buSzPct val="70270"/>
              <a:buFont typeface="Wingdings"/>
              <a:buChar char=""/>
              <a:tabLst>
                <a:tab pos="473075" algn="l"/>
              </a:tabLst>
            </a:pPr>
            <a:r>
              <a:rPr lang="en-US" sz="3200" dirty="0" smtClean="0">
                <a:solidFill>
                  <a:schemeClr val="bg1"/>
                </a:solidFill>
                <a:latin typeface="Times New Roman"/>
                <a:cs typeface="Times New Roman"/>
              </a:rPr>
              <a:t>market conditions – size, location, stability</a:t>
            </a:r>
          </a:p>
          <a:p>
            <a:pPr marL="472440" marR="1400810" lvl="1" indent="-231140">
              <a:lnSpc>
                <a:spcPct val="100600"/>
              </a:lnSpc>
              <a:spcBef>
                <a:spcPts val="445"/>
              </a:spcBef>
              <a:buClr>
                <a:srgbClr val="659A9A"/>
              </a:buClr>
              <a:buSzPct val="70270"/>
              <a:buFont typeface="Wingdings"/>
              <a:buChar char=""/>
              <a:tabLst>
                <a:tab pos="473075" algn="l"/>
              </a:tabLst>
            </a:pPr>
            <a:r>
              <a:rPr lang="en-US" sz="3200" dirty="0" smtClean="0">
                <a:solidFill>
                  <a:schemeClr val="bg1"/>
                </a:solidFill>
                <a:latin typeface="Times New Roman"/>
                <a:cs typeface="Times New Roman"/>
              </a:rPr>
              <a:t>technology – current availability, likely  developments, rate of innovation</a:t>
            </a:r>
          </a:p>
          <a:p>
            <a:pPr marL="243204" marR="5080" indent="-231140">
              <a:lnSpc>
                <a:spcPct val="100600"/>
              </a:lnSpc>
              <a:spcBef>
                <a:spcPts val="95"/>
              </a:spcBef>
              <a:buClr>
                <a:srgbClr val="659A9A"/>
              </a:buClr>
              <a:buSzPct val="70270"/>
              <a:buFont typeface="Wingdings"/>
              <a:buChar char=""/>
              <a:tabLst>
                <a:tab pos="243840" algn="l"/>
              </a:tabLst>
            </a:pPr>
            <a:r>
              <a:rPr lang="en-US" dirty="0" smtClean="0">
                <a:solidFill>
                  <a:schemeClr val="bg1"/>
                </a:solidFill>
                <a:latin typeface="Times New Roman"/>
                <a:cs typeface="Times New Roman"/>
              </a:rPr>
              <a:t>economic climate – gross domestic product, growth  rate, inflation</a:t>
            </a:r>
          </a:p>
          <a:p>
            <a:pPr marL="243204" marR="374015" indent="-231140">
              <a:lnSpc>
                <a:spcPct val="100600"/>
              </a:lnSpc>
              <a:spcBef>
                <a:spcPts val="445"/>
              </a:spcBef>
              <a:buClr>
                <a:srgbClr val="659A9A"/>
              </a:buClr>
              <a:buSzPct val="70270"/>
              <a:buFont typeface="Wingdings"/>
              <a:buChar char=""/>
              <a:tabLst>
                <a:tab pos="243840" algn="l"/>
              </a:tabLst>
            </a:pPr>
            <a:r>
              <a:rPr lang="en-US" dirty="0" smtClean="0">
                <a:solidFill>
                  <a:schemeClr val="bg1"/>
                </a:solidFill>
                <a:latin typeface="Times New Roman"/>
                <a:cs typeface="Times New Roman"/>
              </a:rPr>
              <a:t>legal restraints – trade restrictions, liability and  employment laws</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rmAutofit fontScale="90000"/>
          </a:bodyPr>
          <a:lstStyle/>
          <a:p>
            <a:r>
              <a:rPr lang="en-US" b="1" spc="-5" dirty="0" smtClean="0">
                <a:solidFill>
                  <a:srgbClr val="352062"/>
                </a:solidFill>
                <a:latin typeface="Times New Roman"/>
                <a:cs typeface="Times New Roman"/>
              </a:rPr>
              <a:t>Designing a Logistics</a:t>
            </a:r>
            <a:r>
              <a:rPr lang="en-US" b="1" spc="-20" dirty="0" smtClean="0">
                <a:solidFill>
                  <a:srgbClr val="352062"/>
                </a:solidFill>
                <a:latin typeface="Times New Roman"/>
                <a:cs typeface="Times New Roman"/>
              </a:rPr>
              <a:t> </a:t>
            </a:r>
            <a:r>
              <a:rPr lang="en-US" b="1" spc="-5" dirty="0" smtClean="0">
                <a:solidFill>
                  <a:srgbClr val="352062"/>
                </a:solidFill>
                <a:latin typeface="Times New Roman"/>
                <a:cs typeface="Times New Roman"/>
              </a:rPr>
              <a:t>Strategy</a:t>
            </a:r>
            <a:endParaRPr lang="en-US" dirty="0"/>
          </a:p>
        </p:txBody>
      </p:sp>
      <p:sp>
        <p:nvSpPr>
          <p:cNvPr id="3" name="Content Placeholder 2"/>
          <p:cNvSpPr>
            <a:spLocks noGrp="1"/>
          </p:cNvSpPr>
          <p:nvPr>
            <p:ph idx="1"/>
          </p:nvPr>
        </p:nvSpPr>
        <p:spPr>
          <a:xfrm>
            <a:off x="457200" y="457200"/>
            <a:ext cx="8229600" cy="5668963"/>
          </a:xfrm>
        </p:spPr>
        <p:txBody>
          <a:bodyPr>
            <a:normAutofit fontScale="92500"/>
          </a:bodyPr>
          <a:lstStyle/>
          <a:p>
            <a:pPr marL="384175" marR="149860" indent="-231140">
              <a:lnSpc>
                <a:spcPct val="100600"/>
              </a:lnSpc>
              <a:buClr>
                <a:srgbClr val="659A9A"/>
              </a:buClr>
              <a:buSzPct val="70270"/>
              <a:buFont typeface="Wingdings"/>
              <a:buChar char=""/>
              <a:tabLst>
                <a:tab pos="384810" algn="l"/>
              </a:tabLst>
            </a:pPr>
            <a:r>
              <a:rPr lang="en-US" dirty="0" smtClean="0">
                <a:solidFill>
                  <a:srgbClr val="FFFF00"/>
                </a:solidFill>
                <a:latin typeface="Times New Roman"/>
                <a:cs typeface="Times New Roman"/>
              </a:rPr>
              <a:t>Business Environment</a:t>
            </a:r>
          </a:p>
          <a:p>
            <a:pPr marL="384175" marR="149860" indent="-231140">
              <a:lnSpc>
                <a:spcPct val="100600"/>
              </a:lnSpc>
              <a:buClr>
                <a:srgbClr val="659A9A"/>
              </a:buClr>
              <a:buSzPct val="70270"/>
              <a:buFont typeface="Wingdings"/>
              <a:buChar char=""/>
              <a:tabLst>
                <a:tab pos="384810" algn="l"/>
              </a:tabLst>
            </a:pPr>
            <a:r>
              <a:rPr lang="en-US" i="1" dirty="0" smtClean="0">
                <a:solidFill>
                  <a:schemeClr val="bg1"/>
                </a:solidFill>
                <a:latin typeface="Times New Roman"/>
                <a:cs typeface="Times New Roman"/>
              </a:rPr>
              <a:t>competitors </a:t>
            </a:r>
            <a:r>
              <a:rPr lang="en-US" dirty="0" smtClean="0">
                <a:solidFill>
                  <a:schemeClr val="bg1"/>
                </a:solidFill>
                <a:latin typeface="Times New Roman"/>
                <a:cs typeface="Times New Roman"/>
              </a:rPr>
              <a:t>– number, ease of entry to the market,  strengths</a:t>
            </a:r>
          </a:p>
          <a:p>
            <a:pPr marL="384175" marR="245110" indent="-231140">
              <a:lnSpc>
                <a:spcPct val="100600"/>
              </a:lnSpc>
              <a:spcBef>
                <a:spcPts val="450"/>
              </a:spcBef>
              <a:buClr>
                <a:srgbClr val="659A9A"/>
              </a:buClr>
              <a:buSzPct val="70270"/>
              <a:buFont typeface="Wingdings"/>
              <a:buChar char=""/>
              <a:tabLst>
                <a:tab pos="384810" algn="l"/>
              </a:tabLst>
            </a:pPr>
            <a:r>
              <a:rPr lang="en-US" i="1" dirty="0" smtClean="0">
                <a:solidFill>
                  <a:schemeClr val="bg1"/>
                </a:solidFill>
                <a:latin typeface="Times New Roman"/>
                <a:cs typeface="Times New Roman"/>
              </a:rPr>
              <a:t>shareholders </a:t>
            </a:r>
            <a:r>
              <a:rPr lang="en-US" dirty="0" smtClean="0">
                <a:solidFill>
                  <a:schemeClr val="bg1"/>
                </a:solidFill>
                <a:latin typeface="Times New Roman"/>
                <a:cs typeface="Times New Roman"/>
              </a:rPr>
              <a:t>– their target return on investments,  objectives, profit</a:t>
            </a:r>
            <a:r>
              <a:rPr lang="en-US" spc="-20" dirty="0" smtClean="0">
                <a:solidFill>
                  <a:schemeClr val="bg1"/>
                </a:solidFill>
                <a:latin typeface="Times New Roman"/>
                <a:cs typeface="Times New Roman"/>
              </a:rPr>
              <a:t> </a:t>
            </a:r>
            <a:r>
              <a:rPr lang="en-US" dirty="0" smtClean="0">
                <a:solidFill>
                  <a:schemeClr val="bg1"/>
                </a:solidFill>
                <a:latin typeface="Times New Roman"/>
                <a:cs typeface="Times New Roman"/>
              </a:rPr>
              <a:t>needed</a:t>
            </a:r>
          </a:p>
          <a:p>
            <a:pPr marL="384175" marR="5080" indent="-231140">
              <a:lnSpc>
                <a:spcPct val="100600"/>
              </a:lnSpc>
              <a:spcBef>
                <a:spcPts val="445"/>
              </a:spcBef>
              <a:buClr>
                <a:srgbClr val="659A9A"/>
              </a:buClr>
              <a:buSzPct val="70270"/>
              <a:buFont typeface="Wingdings"/>
              <a:buChar char=""/>
              <a:tabLst>
                <a:tab pos="384810" algn="l"/>
              </a:tabLst>
            </a:pPr>
            <a:r>
              <a:rPr lang="en-US" i="1" dirty="0" smtClean="0">
                <a:solidFill>
                  <a:schemeClr val="bg1"/>
                </a:solidFill>
                <a:latin typeface="Times New Roman"/>
                <a:cs typeface="Times New Roman"/>
              </a:rPr>
              <a:t>interest groups </a:t>
            </a:r>
            <a:r>
              <a:rPr lang="en-US" dirty="0" smtClean="0">
                <a:solidFill>
                  <a:schemeClr val="bg1"/>
                </a:solidFill>
                <a:latin typeface="Times New Roman"/>
                <a:cs typeface="Times New Roman"/>
              </a:rPr>
              <a:t>– their objectives, strengths, amount  of</a:t>
            </a:r>
            <a:r>
              <a:rPr lang="en-US" spc="-5" dirty="0" smtClean="0">
                <a:solidFill>
                  <a:schemeClr val="bg1"/>
                </a:solidFill>
                <a:latin typeface="Times New Roman"/>
                <a:cs typeface="Times New Roman"/>
              </a:rPr>
              <a:t> </a:t>
            </a:r>
            <a:r>
              <a:rPr lang="en-US" dirty="0" smtClean="0">
                <a:solidFill>
                  <a:schemeClr val="bg1"/>
                </a:solidFill>
                <a:latin typeface="Times New Roman"/>
                <a:cs typeface="Times New Roman"/>
              </a:rPr>
              <a:t>support</a:t>
            </a:r>
          </a:p>
          <a:p>
            <a:pPr marL="384175" marR="133350" indent="-231140">
              <a:lnSpc>
                <a:spcPct val="100600"/>
              </a:lnSpc>
              <a:spcBef>
                <a:spcPts val="450"/>
              </a:spcBef>
              <a:buClr>
                <a:srgbClr val="659A9A"/>
              </a:buClr>
              <a:buSzPct val="70270"/>
              <a:buFont typeface="Wingdings"/>
              <a:buChar char=""/>
              <a:tabLst>
                <a:tab pos="384810" algn="l"/>
              </a:tabLst>
            </a:pPr>
            <a:r>
              <a:rPr lang="en-US" i="1" dirty="0" smtClean="0">
                <a:solidFill>
                  <a:schemeClr val="bg1"/>
                </a:solidFill>
                <a:latin typeface="Times New Roman"/>
                <a:cs typeface="Times New Roman"/>
              </a:rPr>
              <a:t>social conditions </a:t>
            </a:r>
            <a:r>
              <a:rPr lang="en-US" dirty="0" smtClean="0">
                <a:solidFill>
                  <a:schemeClr val="bg1"/>
                </a:solidFill>
                <a:latin typeface="Times New Roman"/>
                <a:cs typeface="Times New Roman"/>
              </a:rPr>
              <a:t>– customers’ lifestyles, changing  demands</a:t>
            </a:r>
          </a:p>
          <a:p>
            <a:pPr marL="384175" marR="1000760" indent="-231140">
              <a:lnSpc>
                <a:spcPct val="100600"/>
              </a:lnSpc>
              <a:spcBef>
                <a:spcPts val="445"/>
              </a:spcBef>
              <a:buClr>
                <a:srgbClr val="659A9A"/>
              </a:buClr>
              <a:buSzPct val="70270"/>
              <a:buFont typeface="Wingdings"/>
              <a:buChar char=""/>
              <a:tabLst>
                <a:tab pos="384810" algn="l"/>
              </a:tabLst>
            </a:pPr>
            <a:r>
              <a:rPr lang="en-US" i="1" dirty="0" smtClean="0">
                <a:solidFill>
                  <a:schemeClr val="bg1"/>
                </a:solidFill>
                <a:latin typeface="Times New Roman"/>
                <a:cs typeface="Times New Roman"/>
              </a:rPr>
              <a:t>political conditions </a:t>
            </a:r>
            <a:r>
              <a:rPr lang="en-US" dirty="0" smtClean="0">
                <a:solidFill>
                  <a:schemeClr val="bg1"/>
                </a:solidFill>
                <a:latin typeface="Times New Roman"/>
                <a:cs typeface="Times New Roman"/>
              </a:rPr>
              <a:t>– stability, amount of  </a:t>
            </a:r>
            <a:r>
              <a:rPr lang="en-US" dirty="0" smtClean="0">
                <a:solidFill>
                  <a:schemeClr val="tx1">
                    <a:lumMod val="95000"/>
                    <a:lumOff val="5000"/>
                  </a:schemeClr>
                </a:solidFill>
                <a:latin typeface="Times New Roman"/>
                <a:cs typeface="Times New Roman"/>
              </a:rPr>
              <a:t>governmental control</a:t>
            </a:r>
            <a:r>
              <a:rPr lang="en-US" dirty="0" smtClean="0">
                <a:solidFill>
                  <a:schemeClr val="bg1"/>
                </a:solidFill>
                <a:latin typeface="Times New Roman"/>
                <a:cs typeface="Times New Roman"/>
              </a:rPr>
              <a:t>, external relations.</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rmAutofit fontScale="90000"/>
          </a:bodyPr>
          <a:lstStyle/>
          <a:p>
            <a:r>
              <a:rPr lang="en-US" b="1" spc="-5" dirty="0" smtClean="0">
                <a:solidFill>
                  <a:srgbClr val="352062"/>
                </a:solidFill>
                <a:latin typeface="Times New Roman"/>
                <a:cs typeface="Times New Roman"/>
              </a:rPr>
              <a:t>Designing a Logistics</a:t>
            </a:r>
            <a:r>
              <a:rPr lang="en-US" b="1" spc="-20" dirty="0" smtClean="0">
                <a:solidFill>
                  <a:srgbClr val="352062"/>
                </a:solidFill>
                <a:latin typeface="Times New Roman"/>
                <a:cs typeface="Times New Roman"/>
              </a:rPr>
              <a:t> </a:t>
            </a:r>
            <a:r>
              <a:rPr lang="en-US" b="1" spc="-5" dirty="0" smtClean="0">
                <a:solidFill>
                  <a:srgbClr val="352062"/>
                </a:solidFill>
                <a:latin typeface="Times New Roman"/>
                <a:cs typeface="Times New Roman"/>
              </a:rPr>
              <a:t>Strategy</a:t>
            </a:r>
            <a:endParaRPr lang="en-US" dirty="0"/>
          </a:p>
        </p:txBody>
      </p:sp>
      <p:sp>
        <p:nvSpPr>
          <p:cNvPr id="3" name="Content Placeholder 2"/>
          <p:cNvSpPr>
            <a:spLocks noGrp="1"/>
          </p:cNvSpPr>
          <p:nvPr>
            <p:ph idx="1"/>
          </p:nvPr>
        </p:nvSpPr>
        <p:spPr>
          <a:xfrm>
            <a:off x="457200" y="457200"/>
            <a:ext cx="8229600" cy="5668963"/>
          </a:xfrm>
        </p:spPr>
        <p:txBody>
          <a:bodyPr>
            <a:normAutofit/>
          </a:bodyPr>
          <a:lstStyle/>
          <a:p>
            <a:r>
              <a:rPr lang="en-US" sz="2800" b="1" spc="-5" dirty="0" smtClean="0">
                <a:solidFill>
                  <a:srgbClr val="FFFF00"/>
                </a:solidFill>
                <a:latin typeface="Times New Roman"/>
                <a:cs typeface="Times New Roman"/>
              </a:rPr>
              <a:t>Organization’s Distinctive</a:t>
            </a:r>
            <a:r>
              <a:rPr lang="en-US" sz="2800" b="1" spc="-40" dirty="0" smtClean="0">
                <a:solidFill>
                  <a:srgbClr val="FFFF00"/>
                </a:solidFill>
                <a:latin typeface="Times New Roman"/>
                <a:cs typeface="Times New Roman"/>
              </a:rPr>
              <a:t> </a:t>
            </a:r>
            <a:r>
              <a:rPr lang="en-US" sz="2800" b="1" spc="-5" dirty="0" smtClean="0">
                <a:solidFill>
                  <a:srgbClr val="FFFF00"/>
                </a:solidFill>
                <a:latin typeface="Times New Roman"/>
                <a:cs typeface="Times New Roman"/>
              </a:rPr>
              <a:t>Competence</a:t>
            </a:r>
            <a:endParaRPr lang="en-US" sz="2800" dirty="0" smtClean="0">
              <a:solidFill>
                <a:srgbClr val="FFFF00"/>
              </a:solidFill>
              <a:latin typeface="Times New Roman"/>
              <a:cs typeface="Times New Roman"/>
            </a:endParaRPr>
          </a:p>
          <a:p>
            <a:pPr marL="240029" marR="802005" indent="-227965">
              <a:lnSpc>
                <a:spcPct val="100000"/>
              </a:lnSpc>
              <a:buClr>
                <a:srgbClr val="352062"/>
              </a:buClr>
              <a:buSzPct val="70000"/>
              <a:buFont typeface="Wingdings"/>
              <a:buChar char=""/>
              <a:tabLst>
                <a:tab pos="240665" algn="l"/>
              </a:tabLst>
            </a:pPr>
            <a:r>
              <a:rPr lang="en-US" sz="2800" spc="-5" dirty="0" smtClean="0">
                <a:solidFill>
                  <a:schemeClr val="bg1"/>
                </a:solidFill>
                <a:latin typeface="Times New Roman"/>
                <a:cs typeface="Times New Roman"/>
              </a:rPr>
              <a:t>A </a:t>
            </a:r>
            <a:r>
              <a:rPr lang="en-US" sz="2800" spc="-10" dirty="0" smtClean="0">
                <a:solidFill>
                  <a:schemeClr val="bg1"/>
                </a:solidFill>
                <a:latin typeface="Times New Roman"/>
                <a:cs typeface="Times New Roman"/>
              </a:rPr>
              <a:t>distinctive competence stems from an  organization’s assets, which</a:t>
            </a:r>
            <a:r>
              <a:rPr lang="en-US" sz="2800" spc="50" dirty="0" smtClean="0">
                <a:solidFill>
                  <a:schemeClr val="bg1"/>
                </a:solidFill>
                <a:latin typeface="Times New Roman"/>
                <a:cs typeface="Times New Roman"/>
              </a:rPr>
              <a:t> </a:t>
            </a:r>
            <a:r>
              <a:rPr lang="en-US" sz="2800" spc="-10" dirty="0" smtClean="0">
                <a:solidFill>
                  <a:schemeClr val="bg1"/>
                </a:solidFill>
                <a:latin typeface="Times New Roman"/>
                <a:cs typeface="Times New Roman"/>
              </a:rPr>
              <a:t>include:</a:t>
            </a:r>
            <a:endParaRPr lang="en-US" sz="2800" dirty="0" smtClean="0">
              <a:solidFill>
                <a:schemeClr val="bg1"/>
              </a:solidFill>
              <a:latin typeface="Times New Roman"/>
              <a:cs typeface="Times New Roman"/>
            </a:endParaRPr>
          </a:p>
          <a:p>
            <a:pPr marL="472440" lvl="1" indent="-231775">
              <a:lnSpc>
                <a:spcPct val="100000"/>
              </a:lnSpc>
              <a:spcBef>
                <a:spcPts val="455"/>
              </a:spcBef>
              <a:buClr>
                <a:srgbClr val="659A9A"/>
              </a:buClr>
              <a:buSzPct val="70270"/>
              <a:buFont typeface="Wingdings"/>
              <a:buChar char=""/>
              <a:tabLst>
                <a:tab pos="473075" algn="l"/>
              </a:tabLst>
            </a:pPr>
            <a:r>
              <a:rPr lang="en-US" i="1" dirty="0" smtClean="0">
                <a:solidFill>
                  <a:srgbClr val="FFFF00"/>
                </a:solidFill>
                <a:latin typeface="Times New Roman"/>
                <a:cs typeface="Times New Roman"/>
              </a:rPr>
              <a:t>customers</a:t>
            </a:r>
            <a:r>
              <a:rPr lang="en-US" i="1" dirty="0" smtClean="0">
                <a:solidFill>
                  <a:schemeClr val="bg1"/>
                </a:solidFill>
                <a:latin typeface="Times New Roman"/>
                <a:cs typeface="Times New Roman"/>
              </a:rPr>
              <a:t> </a:t>
            </a:r>
            <a:r>
              <a:rPr lang="en-US" dirty="0" smtClean="0">
                <a:solidFill>
                  <a:schemeClr val="bg1"/>
                </a:solidFill>
                <a:latin typeface="Times New Roman"/>
                <a:cs typeface="Times New Roman"/>
              </a:rPr>
              <a:t>– their demands, loyalty,</a:t>
            </a:r>
            <a:r>
              <a:rPr lang="en-US" spc="15" dirty="0" smtClean="0">
                <a:solidFill>
                  <a:schemeClr val="bg1"/>
                </a:solidFill>
                <a:latin typeface="Times New Roman"/>
                <a:cs typeface="Times New Roman"/>
              </a:rPr>
              <a:t> </a:t>
            </a:r>
            <a:r>
              <a:rPr lang="en-US" dirty="0" smtClean="0">
                <a:solidFill>
                  <a:schemeClr val="bg1"/>
                </a:solidFill>
                <a:latin typeface="Times New Roman"/>
                <a:cs typeface="Times New Roman"/>
              </a:rPr>
              <a:t>relationships</a:t>
            </a:r>
          </a:p>
          <a:p>
            <a:pPr marL="472440" lvl="1" indent="-231775">
              <a:lnSpc>
                <a:spcPct val="100000"/>
              </a:lnSpc>
              <a:spcBef>
                <a:spcPts val="459"/>
              </a:spcBef>
              <a:buClr>
                <a:srgbClr val="659A9A"/>
              </a:buClr>
              <a:buSzPct val="70270"/>
              <a:buFont typeface="Wingdings"/>
              <a:buChar char=""/>
              <a:tabLst>
                <a:tab pos="473075" algn="l"/>
              </a:tabLst>
            </a:pPr>
            <a:r>
              <a:rPr lang="en-US" i="1" dirty="0" smtClean="0">
                <a:solidFill>
                  <a:srgbClr val="FFFF00"/>
                </a:solidFill>
                <a:latin typeface="Times New Roman"/>
                <a:cs typeface="Times New Roman"/>
              </a:rPr>
              <a:t>employees</a:t>
            </a:r>
            <a:r>
              <a:rPr lang="en-US" i="1" dirty="0" smtClean="0">
                <a:solidFill>
                  <a:schemeClr val="bg1"/>
                </a:solidFill>
                <a:latin typeface="Times New Roman"/>
                <a:cs typeface="Times New Roman"/>
              </a:rPr>
              <a:t> </a:t>
            </a:r>
            <a:r>
              <a:rPr lang="en-US" dirty="0" smtClean="0">
                <a:solidFill>
                  <a:schemeClr val="bg1"/>
                </a:solidFill>
                <a:latin typeface="Times New Roman"/>
                <a:cs typeface="Times New Roman"/>
              </a:rPr>
              <a:t>– skills, expertise,</a:t>
            </a:r>
            <a:r>
              <a:rPr lang="en-US" spc="-20" dirty="0" smtClean="0">
                <a:solidFill>
                  <a:schemeClr val="bg1"/>
                </a:solidFill>
                <a:latin typeface="Times New Roman"/>
                <a:cs typeface="Times New Roman"/>
              </a:rPr>
              <a:t> </a:t>
            </a:r>
            <a:r>
              <a:rPr lang="en-US" dirty="0" smtClean="0">
                <a:solidFill>
                  <a:schemeClr val="bg1"/>
                </a:solidFill>
                <a:latin typeface="Times New Roman"/>
                <a:cs typeface="Times New Roman"/>
              </a:rPr>
              <a:t>loyalty</a:t>
            </a:r>
          </a:p>
          <a:p>
            <a:pPr marL="472440" lvl="1" indent="-231775">
              <a:lnSpc>
                <a:spcPct val="100000"/>
              </a:lnSpc>
              <a:spcBef>
                <a:spcPts val="459"/>
              </a:spcBef>
              <a:buClr>
                <a:srgbClr val="659A9A"/>
              </a:buClr>
              <a:buSzPct val="70270"/>
              <a:buFont typeface="Wingdings"/>
              <a:buChar char=""/>
              <a:tabLst>
                <a:tab pos="473075" algn="l"/>
              </a:tabLst>
            </a:pPr>
            <a:r>
              <a:rPr lang="en-US" i="1" dirty="0" smtClean="0">
                <a:solidFill>
                  <a:srgbClr val="FFFF00"/>
                </a:solidFill>
                <a:latin typeface="Times New Roman"/>
                <a:cs typeface="Times New Roman"/>
              </a:rPr>
              <a:t>finances</a:t>
            </a:r>
            <a:r>
              <a:rPr lang="en-US" i="1" dirty="0" smtClean="0">
                <a:solidFill>
                  <a:schemeClr val="bg1"/>
                </a:solidFill>
                <a:latin typeface="Times New Roman"/>
                <a:cs typeface="Times New Roman"/>
              </a:rPr>
              <a:t> </a:t>
            </a:r>
            <a:r>
              <a:rPr lang="en-US" dirty="0" smtClean="0">
                <a:solidFill>
                  <a:schemeClr val="bg1"/>
                </a:solidFill>
                <a:latin typeface="Times New Roman"/>
                <a:cs typeface="Times New Roman"/>
              </a:rPr>
              <a:t>– capital, debt, cash</a:t>
            </a:r>
            <a:r>
              <a:rPr lang="en-US" spc="-40" dirty="0" smtClean="0">
                <a:solidFill>
                  <a:schemeClr val="bg1"/>
                </a:solidFill>
                <a:latin typeface="Times New Roman"/>
                <a:cs typeface="Times New Roman"/>
              </a:rPr>
              <a:t> </a:t>
            </a:r>
            <a:r>
              <a:rPr lang="en-US" dirty="0" smtClean="0">
                <a:solidFill>
                  <a:schemeClr val="bg1"/>
                </a:solidFill>
                <a:latin typeface="Times New Roman"/>
                <a:cs typeface="Times New Roman"/>
              </a:rPr>
              <a:t>flow</a:t>
            </a:r>
          </a:p>
          <a:p>
            <a:pPr marL="472440" lvl="1" indent="-231775">
              <a:lnSpc>
                <a:spcPct val="100000"/>
              </a:lnSpc>
              <a:spcBef>
                <a:spcPts val="459"/>
              </a:spcBef>
              <a:buClr>
                <a:srgbClr val="659A9A"/>
              </a:buClr>
              <a:buSzPct val="70270"/>
              <a:buFont typeface="Wingdings"/>
              <a:buChar char=""/>
              <a:tabLst>
                <a:tab pos="473075" algn="l"/>
              </a:tabLst>
            </a:pPr>
            <a:r>
              <a:rPr lang="en-US" i="1" dirty="0" smtClean="0">
                <a:solidFill>
                  <a:srgbClr val="FFFF00"/>
                </a:solidFill>
                <a:latin typeface="Times New Roman"/>
                <a:cs typeface="Times New Roman"/>
              </a:rPr>
              <a:t>organization</a:t>
            </a:r>
            <a:r>
              <a:rPr lang="en-US" i="1" dirty="0" smtClean="0">
                <a:solidFill>
                  <a:schemeClr val="bg1"/>
                </a:solidFill>
                <a:latin typeface="Times New Roman"/>
                <a:cs typeface="Times New Roman"/>
              </a:rPr>
              <a:t> </a:t>
            </a:r>
            <a:r>
              <a:rPr lang="en-US" dirty="0" smtClean="0">
                <a:solidFill>
                  <a:schemeClr val="bg1"/>
                </a:solidFill>
                <a:latin typeface="Times New Roman"/>
                <a:cs typeface="Times New Roman"/>
              </a:rPr>
              <a:t>– structure, relationships,</a:t>
            </a:r>
            <a:r>
              <a:rPr lang="en-US" spc="5" dirty="0" smtClean="0">
                <a:solidFill>
                  <a:schemeClr val="bg1"/>
                </a:solidFill>
                <a:latin typeface="Times New Roman"/>
                <a:cs typeface="Times New Roman"/>
              </a:rPr>
              <a:t> </a:t>
            </a:r>
            <a:r>
              <a:rPr lang="en-US" dirty="0" smtClean="0">
                <a:solidFill>
                  <a:schemeClr val="bg1"/>
                </a:solidFill>
                <a:latin typeface="Times New Roman"/>
                <a:cs typeface="Times New Roman"/>
              </a:rPr>
              <a:t>flexibility</a:t>
            </a:r>
          </a:p>
          <a:p>
            <a:pPr marL="472440" lvl="1" indent="-231775">
              <a:lnSpc>
                <a:spcPct val="100000"/>
              </a:lnSpc>
              <a:spcBef>
                <a:spcPts val="459"/>
              </a:spcBef>
              <a:buClr>
                <a:srgbClr val="659A9A"/>
              </a:buClr>
              <a:buSzPct val="70270"/>
              <a:buFont typeface="Wingdings"/>
              <a:buChar char=""/>
              <a:tabLst>
                <a:tab pos="473075" algn="l"/>
              </a:tabLst>
            </a:pPr>
            <a:r>
              <a:rPr lang="en-US" i="1" dirty="0" smtClean="0">
                <a:solidFill>
                  <a:schemeClr val="bg1"/>
                </a:solidFill>
                <a:latin typeface="Times New Roman"/>
                <a:cs typeface="Times New Roman"/>
              </a:rPr>
              <a:t>products </a:t>
            </a:r>
            <a:r>
              <a:rPr lang="en-US" dirty="0" smtClean="0">
                <a:solidFill>
                  <a:schemeClr val="bg1"/>
                </a:solidFill>
                <a:latin typeface="Times New Roman"/>
                <a:cs typeface="Times New Roman"/>
              </a:rPr>
              <a:t>– quality, reputation,</a:t>
            </a:r>
            <a:r>
              <a:rPr lang="en-US" spc="-30" dirty="0" smtClean="0">
                <a:solidFill>
                  <a:schemeClr val="bg1"/>
                </a:solidFill>
                <a:latin typeface="Times New Roman"/>
                <a:cs typeface="Times New Roman"/>
              </a:rPr>
              <a:t> </a:t>
            </a:r>
            <a:r>
              <a:rPr lang="en-US" dirty="0" smtClean="0">
                <a:solidFill>
                  <a:schemeClr val="bg1"/>
                </a:solidFill>
                <a:latin typeface="Times New Roman"/>
                <a:cs typeface="Times New Roman"/>
              </a:rPr>
              <a:t>innovations</a:t>
            </a:r>
          </a:p>
          <a:p>
            <a:pPr marL="472440" lvl="1" indent="-231775">
              <a:lnSpc>
                <a:spcPct val="100000"/>
              </a:lnSpc>
              <a:spcBef>
                <a:spcPts val="459"/>
              </a:spcBef>
              <a:buClr>
                <a:srgbClr val="659A9A"/>
              </a:buClr>
              <a:buSzPct val="70270"/>
              <a:buFont typeface="Wingdings"/>
              <a:buChar char=""/>
              <a:tabLst>
                <a:tab pos="473075" algn="l"/>
              </a:tabLst>
            </a:pPr>
            <a:r>
              <a:rPr lang="en-US" i="1" dirty="0" smtClean="0">
                <a:solidFill>
                  <a:srgbClr val="FFFF00"/>
                </a:solidFill>
                <a:latin typeface="Times New Roman"/>
                <a:cs typeface="Times New Roman"/>
              </a:rPr>
              <a:t>facilities</a:t>
            </a:r>
            <a:r>
              <a:rPr lang="en-US" i="1" dirty="0" smtClean="0">
                <a:solidFill>
                  <a:schemeClr val="bg1"/>
                </a:solidFill>
                <a:latin typeface="Times New Roman"/>
                <a:cs typeface="Times New Roman"/>
              </a:rPr>
              <a:t> </a:t>
            </a:r>
            <a:r>
              <a:rPr lang="en-US" dirty="0" smtClean="0">
                <a:solidFill>
                  <a:schemeClr val="bg1"/>
                </a:solidFill>
                <a:latin typeface="Times New Roman"/>
                <a:cs typeface="Times New Roman"/>
              </a:rPr>
              <a:t>– capacity, age,</a:t>
            </a:r>
            <a:r>
              <a:rPr lang="en-US" spc="-30" dirty="0" smtClean="0">
                <a:solidFill>
                  <a:schemeClr val="bg1"/>
                </a:solidFill>
                <a:latin typeface="Times New Roman"/>
                <a:cs typeface="Times New Roman"/>
              </a:rPr>
              <a:t> </a:t>
            </a:r>
            <a:r>
              <a:rPr lang="en-US" dirty="0" smtClean="0">
                <a:solidFill>
                  <a:schemeClr val="bg1"/>
                </a:solidFill>
                <a:latin typeface="Times New Roman"/>
                <a:cs typeface="Times New Roman"/>
              </a:rPr>
              <a:t>reliability</a:t>
            </a:r>
          </a:p>
          <a:p>
            <a:pPr marL="472440" lvl="1" indent="-231775">
              <a:lnSpc>
                <a:spcPct val="100000"/>
              </a:lnSpc>
              <a:spcBef>
                <a:spcPts val="464"/>
              </a:spcBef>
              <a:buClr>
                <a:srgbClr val="659A9A"/>
              </a:buClr>
              <a:buSzPct val="70270"/>
              <a:buFont typeface="Wingdings"/>
              <a:buChar char=""/>
              <a:tabLst>
                <a:tab pos="473075" algn="l"/>
              </a:tabLst>
            </a:pPr>
            <a:r>
              <a:rPr lang="en-US" i="1" dirty="0" smtClean="0">
                <a:solidFill>
                  <a:srgbClr val="FFFF00"/>
                </a:solidFill>
                <a:latin typeface="Times New Roman"/>
                <a:cs typeface="Times New Roman"/>
              </a:rPr>
              <a:t>technology</a:t>
            </a:r>
            <a:r>
              <a:rPr lang="en-US" i="1" dirty="0" smtClean="0">
                <a:solidFill>
                  <a:schemeClr val="bg1"/>
                </a:solidFill>
                <a:latin typeface="Times New Roman"/>
                <a:cs typeface="Times New Roman"/>
              </a:rPr>
              <a:t> </a:t>
            </a:r>
            <a:r>
              <a:rPr lang="en-US" dirty="0" smtClean="0">
                <a:solidFill>
                  <a:schemeClr val="bg1"/>
                </a:solidFill>
                <a:latin typeface="Times New Roman"/>
                <a:cs typeface="Times New Roman"/>
              </a:rPr>
              <a:t>– currently used, plans, special</a:t>
            </a:r>
            <a:r>
              <a:rPr lang="en-US" spc="-5" dirty="0" smtClean="0">
                <a:solidFill>
                  <a:schemeClr val="bg1"/>
                </a:solidFill>
                <a:latin typeface="Times New Roman"/>
                <a:cs typeface="Times New Roman"/>
              </a:rPr>
              <a:t> </a:t>
            </a:r>
            <a:r>
              <a:rPr lang="en-US" dirty="0" smtClean="0">
                <a:solidFill>
                  <a:schemeClr val="bg1"/>
                </a:solidFill>
                <a:latin typeface="Times New Roman"/>
                <a:cs typeface="Times New Roman"/>
              </a:rPr>
              <a:t>types</a:t>
            </a:r>
            <a:endParaRPr lang="en-US" dirty="0">
              <a:solidFill>
                <a:schemeClr val="bg1"/>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rmAutofit fontScale="90000"/>
          </a:bodyPr>
          <a:lstStyle/>
          <a:p>
            <a:r>
              <a:rPr lang="en-US" b="1" spc="-5" dirty="0" smtClean="0">
                <a:solidFill>
                  <a:srgbClr val="352062"/>
                </a:solidFill>
                <a:latin typeface="Times New Roman"/>
                <a:cs typeface="Times New Roman"/>
              </a:rPr>
              <a:t>Designing a Logistics</a:t>
            </a:r>
            <a:r>
              <a:rPr lang="en-US" b="1" spc="-20" dirty="0" smtClean="0">
                <a:solidFill>
                  <a:srgbClr val="352062"/>
                </a:solidFill>
                <a:latin typeface="Times New Roman"/>
                <a:cs typeface="Times New Roman"/>
              </a:rPr>
              <a:t> </a:t>
            </a:r>
            <a:r>
              <a:rPr lang="en-US" b="1" spc="-5" dirty="0" smtClean="0">
                <a:solidFill>
                  <a:srgbClr val="352062"/>
                </a:solidFill>
                <a:latin typeface="Times New Roman"/>
                <a:cs typeface="Times New Roman"/>
              </a:rPr>
              <a:t>Strategy</a:t>
            </a:r>
            <a:endParaRPr lang="en-US" dirty="0"/>
          </a:p>
        </p:txBody>
      </p:sp>
      <p:sp>
        <p:nvSpPr>
          <p:cNvPr id="3" name="Content Placeholder 2"/>
          <p:cNvSpPr>
            <a:spLocks noGrp="1"/>
          </p:cNvSpPr>
          <p:nvPr>
            <p:ph idx="1"/>
          </p:nvPr>
        </p:nvSpPr>
        <p:spPr>
          <a:xfrm>
            <a:off x="457200" y="457200"/>
            <a:ext cx="8229600" cy="5668963"/>
          </a:xfrm>
        </p:spPr>
        <p:txBody>
          <a:bodyPr/>
          <a:lstStyle/>
          <a:p>
            <a:pPr marL="728345" indent="-231775">
              <a:buClr>
                <a:srgbClr val="659A9A"/>
              </a:buClr>
              <a:buSzPct val="70270"/>
              <a:buNone/>
              <a:tabLst>
                <a:tab pos="728980" algn="l"/>
              </a:tabLst>
            </a:pPr>
            <a:r>
              <a:rPr lang="en-US" b="1" spc="-5" dirty="0" smtClean="0">
                <a:solidFill>
                  <a:srgbClr val="FFFF00"/>
                </a:solidFill>
                <a:latin typeface="Times New Roman"/>
                <a:cs typeface="Times New Roman"/>
              </a:rPr>
              <a:t>Organization’s Distinctive</a:t>
            </a:r>
            <a:r>
              <a:rPr lang="en-US" b="1" spc="-35" dirty="0" smtClean="0">
                <a:solidFill>
                  <a:srgbClr val="FFFF00"/>
                </a:solidFill>
                <a:latin typeface="Times New Roman"/>
                <a:cs typeface="Times New Roman"/>
              </a:rPr>
              <a:t> </a:t>
            </a:r>
            <a:r>
              <a:rPr lang="en-US" b="1" spc="-5" dirty="0" smtClean="0">
                <a:solidFill>
                  <a:srgbClr val="FFFF00"/>
                </a:solidFill>
                <a:latin typeface="Times New Roman"/>
                <a:cs typeface="Times New Roman"/>
              </a:rPr>
              <a:t>Competence</a:t>
            </a:r>
            <a:endParaRPr lang="en-US" i="1" dirty="0" smtClean="0">
              <a:solidFill>
                <a:srgbClr val="FFFF00"/>
              </a:solidFill>
              <a:latin typeface="Times New Roman"/>
              <a:cs typeface="Times New Roman"/>
            </a:endParaRPr>
          </a:p>
          <a:p>
            <a:pPr marL="728345" indent="-231775">
              <a:lnSpc>
                <a:spcPct val="100000"/>
              </a:lnSpc>
              <a:buClr>
                <a:srgbClr val="659A9A"/>
              </a:buClr>
              <a:buSzPct val="70270"/>
              <a:buFont typeface="Wingdings"/>
              <a:buChar char=""/>
              <a:tabLst>
                <a:tab pos="728980" algn="l"/>
              </a:tabLst>
            </a:pPr>
            <a:r>
              <a:rPr lang="en-US" i="1" dirty="0" smtClean="0">
                <a:solidFill>
                  <a:srgbClr val="FFFF00"/>
                </a:solidFill>
                <a:latin typeface="Times New Roman"/>
                <a:cs typeface="Times New Roman"/>
              </a:rPr>
              <a:t>processes</a:t>
            </a:r>
            <a:r>
              <a:rPr lang="en-US" i="1" dirty="0" smtClean="0">
                <a:solidFill>
                  <a:schemeClr val="bg1"/>
                </a:solidFill>
                <a:latin typeface="Times New Roman"/>
                <a:cs typeface="Times New Roman"/>
              </a:rPr>
              <a:t> </a:t>
            </a:r>
            <a:r>
              <a:rPr lang="en-US" dirty="0" smtClean="0">
                <a:solidFill>
                  <a:schemeClr val="bg1"/>
                </a:solidFill>
                <a:latin typeface="Times New Roman"/>
                <a:cs typeface="Times New Roman"/>
              </a:rPr>
              <a:t>– structures, technology used,</a:t>
            </a:r>
            <a:r>
              <a:rPr lang="en-US" spc="-20" dirty="0" smtClean="0">
                <a:solidFill>
                  <a:schemeClr val="bg1"/>
                </a:solidFill>
                <a:latin typeface="Times New Roman"/>
                <a:cs typeface="Times New Roman"/>
              </a:rPr>
              <a:t> </a:t>
            </a:r>
            <a:r>
              <a:rPr lang="en-US" dirty="0" smtClean="0">
                <a:solidFill>
                  <a:schemeClr val="bg1"/>
                </a:solidFill>
                <a:latin typeface="Times New Roman"/>
                <a:cs typeface="Times New Roman"/>
              </a:rPr>
              <a:t>flexibility</a:t>
            </a:r>
          </a:p>
          <a:p>
            <a:pPr marL="728345" indent="-231775">
              <a:lnSpc>
                <a:spcPct val="100000"/>
              </a:lnSpc>
              <a:spcBef>
                <a:spcPts val="464"/>
              </a:spcBef>
              <a:buClr>
                <a:srgbClr val="659A9A"/>
              </a:buClr>
              <a:buSzPct val="70270"/>
              <a:buFont typeface="Wingdings"/>
              <a:buChar char=""/>
              <a:tabLst>
                <a:tab pos="728980" algn="l"/>
              </a:tabLst>
            </a:pPr>
            <a:r>
              <a:rPr lang="en-US" i="1" dirty="0" smtClean="0">
                <a:solidFill>
                  <a:srgbClr val="FFFF00"/>
                </a:solidFill>
                <a:latin typeface="Times New Roman"/>
                <a:cs typeface="Times New Roman"/>
              </a:rPr>
              <a:t>marketing</a:t>
            </a:r>
            <a:r>
              <a:rPr lang="en-US" i="1" dirty="0" smtClean="0">
                <a:solidFill>
                  <a:schemeClr val="bg1"/>
                </a:solidFill>
                <a:latin typeface="Times New Roman"/>
                <a:cs typeface="Times New Roman"/>
              </a:rPr>
              <a:t> </a:t>
            </a:r>
            <a:r>
              <a:rPr lang="en-US" dirty="0" smtClean="0">
                <a:solidFill>
                  <a:schemeClr val="bg1"/>
                </a:solidFill>
                <a:latin typeface="Times New Roman"/>
                <a:cs typeface="Times New Roman"/>
              </a:rPr>
              <a:t>– experience,</a:t>
            </a:r>
            <a:r>
              <a:rPr lang="en-US" spc="-10" dirty="0" smtClean="0">
                <a:solidFill>
                  <a:schemeClr val="bg1"/>
                </a:solidFill>
                <a:latin typeface="Times New Roman"/>
                <a:cs typeface="Times New Roman"/>
              </a:rPr>
              <a:t> </a:t>
            </a:r>
            <a:r>
              <a:rPr lang="en-US" dirty="0" smtClean="0">
                <a:solidFill>
                  <a:schemeClr val="bg1"/>
                </a:solidFill>
                <a:latin typeface="Times New Roman"/>
                <a:cs typeface="Times New Roman"/>
              </a:rPr>
              <a:t>reputation</a:t>
            </a:r>
          </a:p>
          <a:p>
            <a:pPr marL="728345" indent="-231775">
              <a:lnSpc>
                <a:spcPct val="100000"/>
              </a:lnSpc>
              <a:spcBef>
                <a:spcPts val="459"/>
              </a:spcBef>
              <a:buClr>
                <a:srgbClr val="659A9A"/>
              </a:buClr>
              <a:buSzPct val="70270"/>
              <a:buFont typeface="Wingdings"/>
              <a:buChar char=""/>
              <a:tabLst>
                <a:tab pos="728980" algn="l"/>
              </a:tabLst>
            </a:pPr>
            <a:r>
              <a:rPr lang="en-US" i="1" dirty="0" smtClean="0">
                <a:solidFill>
                  <a:srgbClr val="FFFF00"/>
                </a:solidFill>
                <a:latin typeface="Times New Roman"/>
                <a:cs typeface="Times New Roman"/>
              </a:rPr>
              <a:t>suppliers</a:t>
            </a:r>
            <a:r>
              <a:rPr lang="en-US" i="1" dirty="0" smtClean="0">
                <a:solidFill>
                  <a:schemeClr val="bg1"/>
                </a:solidFill>
                <a:latin typeface="Times New Roman"/>
                <a:cs typeface="Times New Roman"/>
              </a:rPr>
              <a:t> </a:t>
            </a:r>
            <a:r>
              <a:rPr lang="en-US" dirty="0" smtClean="0">
                <a:solidFill>
                  <a:schemeClr val="bg1"/>
                </a:solidFill>
                <a:latin typeface="Times New Roman"/>
                <a:cs typeface="Times New Roman"/>
              </a:rPr>
              <a:t>– service, flexibility,</a:t>
            </a:r>
            <a:r>
              <a:rPr lang="en-US" spc="-20" dirty="0" smtClean="0">
                <a:solidFill>
                  <a:schemeClr val="bg1"/>
                </a:solidFill>
                <a:latin typeface="Times New Roman"/>
                <a:cs typeface="Times New Roman"/>
              </a:rPr>
              <a:t> </a:t>
            </a:r>
            <a:r>
              <a:rPr lang="en-US" dirty="0" smtClean="0">
                <a:solidFill>
                  <a:schemeClr val="bg1"/>
                </a:solidFill>
                <a:latin typeface="Times New Roman"/>
                <a:cs typeface="Times New Roman"/>
              </a:rPr>
              <a:t>partnerships</a:t>
            </a:r>
          </a:p>
          <a:p>
            <a:pPr marL="728345" indent="-231775">
              <a:lnSpc>
                <a:spcPct val="100000"/>
              </a:lnSpc>
              <a:spcBef>
                <a:spcPts val="459"/>
              </a:spcBef>
              <a:buClr>
                <a:srgbClr val="659A9A"/>
              </a:buClr>
              <a:buSzPct val="70270"/>
              <a:buFont typeface="Wingdings"/>
              <a:buChar char=""/>
              <a:tabLst>
                <a:tab pos="728980" algn="l"/>
              </a:tabLst>
            </a:pPr>
            <a:r>
              <a:rPr lang="en-US" i="1" dirty="0" smtClean="0">
                <a:solidFill>
                  <a:srgbClr val="FFFF00"/>
                </a:solidFill>
                <a:latin typeface="Times New Roman"/>
                <a:cs typeface="Times New Roman"/>
              </a:rPr>
              <a:t>other assets </a:t>
            </a:r>
            <a:r>
              <a:rPr lang="en-US" dirty="0" smtClean="0">
                <a:solidFill>
                  <a:schemeClr val="bg1"/>
                </a:solidFill>
                <a:latin typeface="Times New Roman"/>
                <a:cs typeface="Times New Roman"/>
              </a:rPr>
              <a:t>– knowledge, innovation,</a:t>
            </a:r>
            <a:r>
              <a:rPr lang="en-US" spc="-30" dirty="0" smtClean="0">
                <a:solidFill>
                  <a:schemeClr val="bg1"/>
                </a:solidFill>
                <a:latin typeface="Times New Roman"/>
                <a:cs typeface="Times New Roman"/>
              </a:rPr>
              <a:t> </a:t>
            </a:r>
            <a:r>
              <a:rPr lang="en-US" dirty="0" smtClean="0">
                <a:solidFill>
                  <a:schemeClr val="bg1"/>
                </a:solidFill>
                <a:latin typeface="Times New Roman"/>
                <a:cs typeface="Times New Roman"/>
              </a:rPr>
              <a:t>patents.</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rmAutofit fontScale="90000"/>
          </a:bodyPr>
          <a:lstStyle/>
          <a:p>
            <a:r>
              <a:rPr lang="en-US" b="1" spc="-5" dirty="0" smtClean="0">
                <a:solidFill>
                  <a:srgbClr val="352062"/>
                </a:solidFill>
                <a:latin typeface="Times New Roman"/>
                <a:cs typeface="Times New Roman"/>
              </a:rPr>
              <a:t>Designing a Logistics</a:t>
            </a:r>
            <a:r>
              <a:rPr lang="en-US" b="1" spc="-20" dirty="0" smtClean="0">
                <a:solidFill>
                  <a:srgbClr val="352062"/>
                </a:solidFill>
                <a:latin typeface="Times New Roman"/>
                <a:cs typeface="Times New Roman"/>
              </a:rPr>
              <a:t> </a:t>
            </a:r>
            <a:r>
              <a:rPr lang="en-US" b="1" spc="-5" dirty="0" smtClean="0">
                <a:solidFill>
                  <a:srgbClr val="352062"/>
                </a:solidFill>
                <a:latin typeface="Times New Roman"/>
                <a:cs typeface="Times New Roman"/>
              </a:rPr>
              <a:t>Strategy</a:t>
            </a:r>
            <a:endParaRPr lang="en-US" dirty="0"/>
          </a:p>
        </p:txBody>
      </p:sp>
      <p:sp>
        <p:nvSpPr>
          <p:cNvPr id="3" name="Content Placeholder 2"/>
          <p:cNvSpPr>
            <a:spLocks noGrp="1"/>
          </p:cNvSpPr>
          <p:nvPr>
            <p:ph idx="1"/>
          </p:nvPr>
        </p:nvSpPr>
        <p:spPr>
          <a:xfrm>
            <a:off x="457200" y="457200"/>
            <a:ext cx="8229600" cy="5668963"/>
          </a:xfrm>
        </p:spPr>
        <p:txBody>
          <a:bodyPr>
            <a:normAutofit/>
          </a:bodyPr>
          <a:lstStyle/>
          <a:p>
            <a:pPr marL="495934" indent="-228600">
              <a:lnSpc>
                <a:spcPct val="100000"/>
              </a:lnSpc>
              <a:buClr>
                <a:srgbClr val="352062"/>
              </a:buClr>
              <a:buSzPct val="70000"/>
              <a:buFont typeface="Wingdings"/>
              <a:buChar char=""/>
              <a:tabLst>
                <a:tab pos="496570" algn="l"/>
              </a:tabLst>
            </a:pPr>
            <a:r>
              <a:rPr lang="en-US" sz="2800" spc="-5" dirty="0" smtClean="0">
                <a:solidFill>
                  <a:schemeClr val="bg1"/>
                </a:solidFill>
                <a:latin typeface="Times New Roman"/>
                <a:cs typeface="Times New Roman"/>
              </a:rPr>
              <a:t>In </a:t>
            </a:r>
            <a:r>
              <a:rPr lang="en-US" sz="2800" spc="-10" dirty="0" smtClean="0">
                <a:solidFill>
                  <a:schemeClr val="bg1"/>
                </a:solidFill>
                <a:latin typeface="Times New Roman"/>
                <a:cs typeface="Times New Roman"/>
              </a:rPr>
              <a:t>short:</a:t>
            </a:r>
            <a:endParaRPr lang="en-US" sz="2800" dirty="0" smtClean="0">
              <a:solidFill>
                <a:schemeClr val="bg1"/>
              </a:solidFill>
              <a:latin typeface="Times New Roman"/>
              <a:cs typeface="Times New Roman"/>
            </a:endParaRPr>
          </a:p>
          <a:p>
            <a:pPr marL="728345" marR="298450" lvl="1" indent="-231140">
              <a:lnSpc>
                <a:spcPct val="100600"/>
              </a:lnSpc>
              <a:spcBef>
                <a:spcPts val="450"/>
              </a:spcBef>
              <a:buClr>
                <a:srgbClr val="659A9A"/>
              </a:buClr>
              <a:buSzPct val="70270"/>
              <a:buFont typeface="Wingdings"/>
              <a:buChar char=""/>
              <a:tabLst>
                <a:tab pos="728980" algn="l"/>
              </a:tabLst>
            </a:pPr>
            <a:r>
              <a:rPr lang="en-US" dirty="0" smtClean="0">
                <a:solidFill>
                  <a:schemeClr val="bg1"/>
                </a:solidFill>
                <a:latin typeface="Times New Roman"/>
                <a:cs typeface="Times New Roman"/>
              </a:rPr>
              <a:t>the business environment and distinctive competence  show where an organization is</a:t>
            </a:r>
            <a:r>
              <a:rPr lang="en-US" spc="-20" dirty="0" smtClean="0">
                <a:solidFill>
                  <a:schemeClr val="bg1"/>
                </a:solidFill>
                <a:latin typeface="Times New Roman"/>
                <a:cs typeface="Times New Roman"/>
              </a:rPr>
              <a:t> </a:t>
            </a:r>
            <a:r>
              <a:rPr lang="en-US" dirty="0" smtClean="0">
                <a:solidFill>
                  <a:schemeClr val="bg1"/>
                </a:solidFill>
                <a:latin typeface="Times New Roman"/>
                <a:cs typeface="Times New Roman"/>
              </a:rPr>
              <a:t>now.</a:t>
            </a:r>
          </a:p>
          <a:p>
            <a:pPr marL="728345" marR="318135" lvl="1" indent="-231140">
              <a:lnSpc>
                <a:spcPct val="100600"/>
              </a:lnSpc>
              <a:spcBef>
                <a:spcPts val="445"/>
              </a:spcBef>
              <a:buClr>
                <a:srgbClr val="659A9A"/>
              </a:buClr>
              <a:buSzPct val="70270"/>
              <a:buFont typeface="Wingdings"/>
              <a:buChar char=""/>
              <a:tabLst>
                <a:tab pos="728980" algn="l"/>
              </a:tabLst>
            </a:pPr>
            <a:r>
              <a:rPr lang="en-US" dirty="0" smtClean="0">
                <a:solidFill>
                  <a:schemeClr val="bg1"/>
                </a:solidFill>
                <a:latin typeface="Times New Roman"/>
                <a:cs typeface="Times New Roman"/>
              </a:rPr>
              <a:t>the higher strategies show </a:t>
            </a:r>
            <a:r>
              <a:rPr lang="en-US" spc="5" dirty="0" smtClean="0">
                <a:solidFill>
                  <a:schemeClr val="bg1"/>
                </a:solidFill>
                <a:latin typeface="Times New Roman"/>
                <a:cs typeface="Times New Roman"/>
              </a:rPr>
              <a:t>where </a:t>
            </a:r>
            <a:r>
              <a:rPr lang="en-US" dirty="0" smtClean="0">
                <a:solidFill>
                  <a:schemeClr val="bg1"/>
                </a:solidFill>
                <a:latin typeface="Times New Roman"/>
                <a:cs typeface="Times New Roman"/>
              </a:rPr>
              <a:t>it wants to be in the  future.</a:t>
            </a:r>
          </a:p>
          <a:p>
            <a:pPr marL="728345" marR="280670" lvl="1" indent="-231140">
              <a:lnSpc>
                <a:spcPct val="100600"/>
              </a:lnSpc>
              <a:spcBef>
                <a:spcPts val="450"/>
              </a:spcBef>
              <a:buClr>
                <a:srgbClr val="659A9A"/>
              </a:buClr>
              <a:buSzPct val="70270"/>
              <a:buFont typeface="Wingdings"/>
              <a:buChar char=""/>
              <a:tabLst>
                <a:tab pos="728980" algn="l"/>
              </a:tabLst>
            </a:pPr>
            <a:r>
              <a:rPr lang="en-US" dirty="0" smtClean="0">
                <a:solidFill>
                  <a:schemeClr val="bg1"/>
                </a:solidFill>
                <a:latin typeface="Times New Roman"/>
                <a:cs typeface="Times New Roman"/>
              </a:rPr>
              <a:t>the logistics strategy shows how to move from one to  the</a:t>
            </a:r>
            <a:r>
              <a:rPr lang="en-US" spc="-5" dirty="0" smtClean="0">
                <a:solidFill>
                  <a:schemeClr val="bg1"/>
                </a:solidFill>
                <a:latin typeface="Times New Roman"/>
                <a:cs typeface="Times New Roman"/>
              </a:rPr>
              <a:t> </a:t>
            </a:r>
            <a:r>
              <a:rPr lang="en-US" dirty="0" smtClean="0">
                <a:solidFill>
                  <a:schemeClr val="bg1"/>
                </a:solidFill>
                <a:latin typeface="Times New Roman"/>
                <a:cs typeface="Times New Roman"/>
              </a:rPr>
              <a:t>other.</a:t>
            </a:r>
          </a:p>
          <a:p>
            <a:endParaRPr lang="en-US" sz="2800" dirty="0">
              <a:solidFill>
                <a:schemeClr val="bg1"/>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rmAutofit fontScale="90000"/>
          </a:bodyPr>
          <a:lstStyle/>
          <a:p>
            <a:r>
              <a:rPr lang="en-US" b="1" spc="-10" dirty="0" smtClean="0">
                <a:solidFill>
                  <a:srgbClr val="352062"/>
                </a:solidFill>
                <a:latin typeface="Times New Roman"/>
                <a:cs typeface="Times New Roman"/>
              </a:rPr>
              <a:t>Logistics Audit</a:t>
            </a:r>
            <a:endParaRPr lang="en-US" dirty="0"/>
          </a:p>
        </p:txBody>
      </p:sp>
      <p:sp>
        <p:nvSpPr>
          <p:cNvPr id="3" name="Content Placeholder 2"/>
          <p:cNvSpPr>
            <a:spLocks noGrp="1"/>
          </p:cNvSpPr>
          <p:nvPr>
            <p:ph idx="1"/>
          </p:nvPr>
        </p:nvSpPr>
        <p:spPr>
          <a:xfrm>
            <a:off x="457200" y="457200"/>
            <a:ext cx="8229600" cy="5668963"/>
          </a:xfrm>
        </p:spPr>
        <p:txBody>
          <a:bodyPr/>
          <a:lstStyle/>
          <a:p>
            <a:pPr marL="495934" marR="252095" indent="-227965">
              <a:lnSpc>
                <a:spcPct val="100000"/>
              </a:lnSpc>
              <a:spcBef>
                <a:spcPts val="1945"/>
              </a:spcBef>
              <a:buClr>
                <a:srgbClr val="352062"/>
              </a:buClr>
              <a:buSzPct val="70000"/>
              <a:buFont typeface="Wingdings"/>
              <a:buChar char=""/>
              <a:tabLst>
                <a:tab pos="496570" algn="l"/>
              </a:tabLst>
            </a:pPr>
            <a:r>
              <a:rPr lang="en-US" spc="-10" dirty="0" smtClean="0">
                <a:solidFill>
                  <a:schemeClr val="bg1"/>
                </a:solidFill>
                <a:latin typeface="Times New Roman"/>
                <a:cs typeface="Times New Roman"/>
              </a:rPr>
              <a:t>The purpose </a:t>
            </a:r>
            <a:r>
              <a:rPr lang="en-US" spc="-5" dirty="0" smtClean="0">
                <a:solidFill>
                  <a:schemeClr val="bg1"/>
                </a:solidFill>
                <a:latin typeface="Times New Roman"/>
                <a:cs typeface="Times New Roman"/>
              </a:rPr>
              <a:t>of a </a:t>
            </a:r>
            <a:r>
              <a:rPr lang="en-US" spc="-10" dirty="0" smtClean="0">
                <a:solidFill>
                  <a:schemeClr val="bg1"/>
                </a:solidFill>
                <a:latin typeface="Times New Roman"/>
                <a:cs typeface="Times New Roman"/>
              </a:rPr>
              <a:t>logistics audit </a:t>
            </a:r>
            <a:r>
              <a:rPr lang="en-US" spc="-5" dirty="0" smtClean="0">
                <a:solidFill>
                  <a:schemeClr val="bg1"/>
                </a:solidFill>
                <a:latin typeface="Times New Roman"/>
                <a:cs typeface="Times New Roman"/>
              </a:rPr>
              <a:t>is to </a:t>
            </a:r>
            <a:r>
              <a:rPr lang="en-US" spc="-10" dirty="0" smtClean="0">
                <a:solidFill>
                  <a:schemeClr val="bg1"/>
                </a:solidFill>
                <a:latin typeface="Times New Roman"/>
                <a:cs typeface="Times New Roman"/>
              </a:rPr>
              <a:t>collect relevant  information about existing practices and  performance </a:t>
            </a:r>
            <a:r>
              <a:rPr lang="en-US" spc="-5" dirty="0" smtClean="0">
                <a:solidFill>
                  <a:schemeClr val="bg1"/>
                </a:solidFill>
                <a:latin typeface="Times New Roman"/>
                <a:cs typeface="Times New Roman"/>
              </a:rPr>
              <a:t>of</a:t>
            </a:r>
            <a:r>
              <a:rPr lang="en-US" spc="30" dirty="0" smtClean="0">
                <a:solidFill>
                  <a:schemeClr val="bg1"/>
                </a:solidFill>
                <a:latin typeface="Times New Roman"/>
                <a:cs typeface="Times New Roman"/>
              </a:rPr>
              <a:t> </a:t>
            </a:r>
            <a:r>
              <a:rPr lang="en-US" spc="-10" dirty="0" smtClean="0">
                <a:solidFill>
                  <a:schemeClr val="bg1"/>
                </a:solidFill>
                <a:latin typeface="Times New Roman"/>
                <a:cs typeface="Times New Roman"/>
              </a:rPr>
              <a:t>logistics.</a:t>
            </a:r>
            <a:endParaRPr lang="en-US" dirty="0" smtClean="0">
              <a:solidFill>
                <a:schemeClr val="bg1"/>
              </a:solidFill>
              <a:latin typeface="Times New Roman"/>
              <a:cs typeface="Times New Roman"/>
            </a:endParaRPr>
          </a:p>
          <a:p>
            <a:pPr marL="495934" marR="604520" indent="-227965">
              <a:lnSpc>
                <a:spcPct val="100000"/>
              </a:lnSpc>
              <a:spcBef>
                <a:spcPts val="459"/>
              </a:spcBef>
              <a:buClr>
                <a:srgbClr val="352062"/>
              </a:buClr>
              <a:buSzPct val="70000"/>
              <a:buFont typeface="Wingdings"/>
              <a:buChar char=""/>
              <a:tabLst>
                <a:tab pos="496570" algn="l"/>
              </a:tabLst>
            </a:pPr>
            <a:r>
              <a:rPr lang="en-US" spc="-10" dirty="0" smtClean="0">
                <a:solidFill>
                  <a:schemeClr val="bg1"/>
                </a:solidFill>
                <a:latin typeface="Times New Roman"/>
                <a:cs typeface="Times New Roman"/>
              </a:rPr>
              <a:t>We have details </a:t>
            </a:r>
            <a:r>
              <a:rPr lang="en-US" spc="-5" dirty="0" smtClean="0">
                <a:solidFill>
                  <a:schemeClr val="bg1"/>
                </a:solidFill>
                <a:latin typeface="Times New Roman"/>
                <a:cs typeface="Times New Roman"/>
              </a:rPr>
              <a:t>of </a:t>
            </a:r>
            <a:r>
              <a:rPr lang="en-US" spc="-10" dirty="0" smtClean="0">
                <a:solidFill>
                  <a:schemeClr val="bg1"/>
                </a:solidFill>
                <a:latin typeface="Times New Roman"/>
                <a:cs typeface="Times New Roman"/>
              </a:rPr>
              <a:t>current performance from the  </a:t>
            </a:r>
            <a:r>
              <a:rPr lang="en-US" spc="-5" dirty="0" smtClean="0">
                <a:solidFill>
                  <a:schemeClr val="bg1"/>
                </a:solidFill>
                <a:latin typeface="Times New Roman"/>
                <a:cs typeface="Times New Roman"/>
              </a:rPr>
              <a:t>audit.</a:t>
            </a:r>
            <a:endParaRPr lang="en-US" dirty="0" smtClean="0">
              <a:solidFill>
                <a:schemeClr val="bg1"/>
              </a:solidFill>
              <a:latin typeface="Times New Roman"/>
              <a:cs typeface="Times New Roman"/>
            </a:endParaRPr>
          </a:p>
          <a:p>
            <a:endParaRPr lang="en-US"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rmAutofit fontScale="90000"/>
          </a:bodyPr>
          <a:lstStyle/>
          <a:p>
            <a:r>
              <a:rPr lang="en-US" b="1" spc="-10" dirty="0" smtClean="0">
                <a:solidFill>
                  <a:srgbClr val="352062"/>
                </a:solidFill>
                <a:latin typeface="Times New Roman"/>
                <a:cs typeface="Times New Roman"/>
              </a:rPr>
              <a:t>Strategic</a:t>
            </a:r>
            <a:r>
              <a:rPr lang="en-US" b="1" spc="-5" dirty="0" smtClean="0">
                <a:solidFill>
                  <a:srgbClr val="352062"/>
                </a:solidFill>
                <a:latin typeface="Times New Roman"/>
                <a:cs typeface="Times New Roman"/>
              </a:rPr>
              <a:t> </a:t>
            </a:r>
            <a:r>
              <a:rPr lang="en-US" b="1" spc="-10" dirty="0" smtClean="0">
                <a:solidFill>
                  <a:srgbClr val="352062"/>
                </a:solidFill>
                <a:latin typeface="Times New Roman"/>
                <a:cs typeface="Times New Roman"/>
              </a:rPr>
              <a:t>Decisions</a:t>
            </a:r>
            <a:endParaRPr lang="en-US" dirty="0"/>
          </a:p>
        </p:txBody>
      </p:sp>
      <p:sp>
        <p:nvSpPr>
          <p:cNvPr id="3" name="Content Placeholder 2"/>
          <p:cNvSpPr>
            <a:spLocks noGrp="1"/>
          </p:cNvSpPr>
          <p:nvPr>
            <p:ph idx="1"/>
          </p:nvPr>
        </p:nvSpPr>
        <p:spPr>
          <a:xfrm>
            <a:off x="457200" y="838200"/>
            <a:ext cx="8229600" cy="5287963"/>
          </a:xfrm>
        </p:spPr>
        <p:txBody>
          <a:bodyPr>
            <a:normAutofit/>
          </a:bodyPr>
          <a:lstStyle/>
          <a:p>
            <a:pPr marL="495934" indent="-228600">
              <a:lnSpc>
                <a:spcPct val="100000"/>
              </a:lnSpc>
              <a:spcBef>
                <a:spcPts val="2285"/>
              </a:spcBef>
              <a:buClr>
                <a:srgbClr val="352062"/>
              </a:buClr>
              <a:buSzPct val="70000"/>
              <a:buFont typeface="Wingdings"/>
              <a:buChar char=""/>
              <a:tabLst>
                <a:tab pos="496570" algn="l"/>
              </a:tabLst>
            </a:pPr>
            <a:r>
              <a:rPr lang="en-US" sz="2800" spc="-10" dirty="0" smtClean="0">
                <a:solidFill>
                  <a:schemeClr val="bg1"/>
                </a:solidFill>
                <a:latin typeface="Times New Roman"/>
                <a:cs typeface="Times New Roman"/>
              </a:rPr>
              <a:t>Decisions are classified</a:t>
            </a:r>
            <a:r>
              <a:rPr lang="en-US" sz="2800" spc="55" dirty="0" smtClean="0">
                <a:solidFill>
                  <a:schemeClr val="bg1"/>
                </a:solidFill>
                <a:latin typeface="Times New Roman"/>
                <a:cs typeface="Times New Roman"/>
              </a:rPr>
              <a:t> </a:t>
            </a:r>
            <a:r>
              <a:rPr lang="en-US" sz="2800" spc="-10" dirty="0" smtClean="0">
                <a:solidFill>
                  <a:schemeClr val="bg1"/>
                </a:solidFill>
                <a:latin typeface="Times New Roman"/>
                <a:cs typeface="Times New Roman"/>
              </a:rPr>
              <a:t>by:</a:t>
            </a:r>
          </a:p>
          <a:p>
            <a:pPr marL="495934" indent="-228600">
              <a:lnSpc>
                <a:spcPct val="100000"/>
              </a:lnSpc>
              <a:spcBef>
                <a:spcPts val="2285"/>
              </a:spcBef>
              <a:buClr>
                <a:srgbClr val="352062"/>
              </a:buClr>
              <a:buSzPct val="70000"/>
              <a:buFont typeface="Wingdings"/>
              <a:buChar char=""/>
              <a:tabLst>
                <a:tab pos="496570" algn="l"/>
              </a:tabLst>
            </a:pPr>
            <a:endParaRPr lang="en-US" sz="2800" dirty="0" smtClean="0">
              <a:solidFill>
                <a:schemeClr val="bg1"/>
              </a:solidFill>
              <a:latin typeface="Times New Roman"/>
              <a:cs typeface="Times New Roman"/>
            </a:endParaRPr>
          </a:p>
          <a:p>
            <a:pPr marL="728345" marR="307340" lvl="1" indent="-231140">
              <a:lnSpc>
                <a:spcPts val="1870"/>
              </a:lnSpc>
              <a:spcBef>
                <a:spcPts val="450"/>
              </a:spcBef>
              <a:buClr>
                <a:srgbClr val="659A9A"/>
              </a:buClr>
              <a:buSzPct val="70588"/>
              <a:buFont typeface="Wingdings"/>
              <a:buChar char=""/>
              <a:tabLst>
                <a:tab pos="728980" algn="l"/>
              </a:tabLst>
            </a:pPr>
            <a:r>
              <a:rPr lang="en-US" b="1" i="1" spc="5" dirty="0" smtClean="0">
                <a:solidFill>
                  <a:schemeClr val="bg1"/>
                </a:solidFill>
                <a:latin typeface="Times New Roman"/>
                <a:cs typeface="Times New Roman"/>
              </a:rPr>
              <a:t>Strategic decisions: </a:t>
            </a:r>
            <a:r>
              <a:rPr lang="en-US" spc="5" dirty="0" smtClean="0">
                <a:solidFill>
                  <a:schemeClr val="bg1"/>
                </a:solidFill>
                <a:latin typeface="Times New Roman"/>
                <a:cs typeface="Times New Roman"/>
              </a:rPr>
              <a:t>the </a:t>
            </a:r>
            <a:r>
              <a:rPr lang="en-US" spc="10" dirty="0" smtClean="0">
                <a:solidFill>
                  <a:schemeClr val="bg1"/>
                </a:solidFill>
                <a:latin typeface="Times New Roman"/>
                <a:cs typeface="Times New Roman"/>
              </a:rPr>
              <a:t>most </a:t>
            </a:r>
            <a:r>
              <a:rPr lang="en-US" spc="5" dirty="0" smtClean="0">
                <a:solidFill>
                  <a:schemeClr val="bg1"/>
                </a:solidFill>
                <a:latin typeface="Times New Roman"/>
                <a:cs typeface="Times New Roman"/>
              </a:rPr>
              <a:t>important decisions </a:t>
            </a:r>
            <a:r>
              <a:rPr lang="en-US" spc="10" dirty="0" smtClean="0">
                <a:solidFill>
                  <a:schemeClr val="bg1"/>
                </a:solidFill>
                <a:latin typeface="Times New Roman"/>
                <a:cs typeface="Times New Roman"/>
              </a:rPr>
              <a:t>and </a:t>
            </a:r>
            <a:r>
              <a:rPr lang="en-US" spc="5" dirty="0" smtClean="0">
                <a:solidFill>
                  <a:schemeClr val="bg1"/>
                </a:solidFill>
                <a:latin typeface="Times New Roman"/>
                <a:cs typeface="Times New Roman"/>
              </a:rPr>
              <a:t>set  </a:t>
            </a:r>
            <a:r>
              <a:rPr lang="en-US" spc="10" dirty="0" smtClean="0">
                <a:solidFill>
                  <a:schemeClr val="bg1"/>
                </a:solidFill>
                <a:latin typeface="Times New Roman"/>
                <a:cs typeface="Times New Roman"/>
              </a:rPr>
              <a:t>the overall direction of the organization. </a:t>
            </a:r>
            <a:r>
              <a:rPr lang="en-US" spc="15" dirty="0" smtClean="0">
                <a:solidFill>
                  <a:schemeClr val="bg1"/>
                </a:solidFill>
                <a:latin typeface="Times New Roman"/>
                <a:cs typeface="Times New Roman"/>
              </a:rPr>
              <a:t>They </a:t>
            </a:r>
            <a:r>
              <a:rPr lang="en-US" spc="10" dirty="0" smtClean="0">
                <a:solidFill>
                  <a:schemeClr val="bg1"/>
                </a:solidFill>
                <a:latin typeface="Times New Roman"/>
                <a:cs typeface="Times New Roman"/>
              </a:rPr>
              <a:t>have  </a:t>
            </a:r>
            <a:r>
              <a:rPr lang="en-US" spc="5" dirty="0" smtClean="0">
                <a:solidFill>
                  <a:schemeClr val="bg1"/>
                </a:solidFill>
                <a:latin typeface="Times New Roman"/>
                <a:cs typeface="Times New Roman"/>
              </a:rPr>
              <a:t>effects </a:t>
            </a:r>
            <a:r>
              <a:rPr lang="en-US" spc="10" dirty="0" smtClean="0">
                <a:solidFill>
                  <a:schemeClr val="bg1"/>
                </a:solidFill>
                <a:latin typeface="Times New Roman"/>
                <a:cs typeface="Times New Roman"/>
              </a:rPr>
              <a:t>over </a:t>
            </a:r>
            <a:r>
              <a:rPr lang="en-US" spc="5" dirty="0" smtClean="0">
                <a:solidFill>
                  <a:schemeClr val="bg1"/>
                </a:solidFill>
                <a:latin typeface="Times New Roman"/>
                <a:cs typeface="Times New Roman"/>
              </a:rPr>
              <a:t>the </a:t>
            </a:r>
            <a:r>
              <a:rPr lang="en-US" spc="10" dirty="0" smtClean="0">
                <a:solidFill>
                  <a:schemeClr val="bg1"/>
                </a:solidFill>
                <a:latin typeface="Times New Roman"/>
                <a:cs typeface="Times New Roman"/>
              </a:rPr>
              <a:t>long</a:t>
            </a:r>
            <a:r>
              <a:rPr lang="en-US" spc="-40" dirty="0" smtClean="0">
                <a:solidFill>
                  <a:schemeClr val="bg1"/>
                </a:solidFill>
                <a:latin typeface="Times New Roman"/>
                <a:cs typeface="Times New Roman"/>
              </a:rPr>
              <a:t> </a:t>
            </a:r>
            <a:r>
              <a:rPr lang="en-US" spc="5" dirty="0" smtClean="0">
                <a:solidFill>
                  <a:schemeClr val="bg1"/>
                </a:solidFill>
                <a:latin typeface="Times New Roman"/>
                <a:cs typeface="Times New Roman"/>
              </a:rPr>
              <a:t>term.</a:t>
            </a:r>
          </a:p>
          <a:p>
            <a:pPr marL="728345" marR="307340" lvl="1" indent="-231140">
              <a:lnSpc>
                <a:spcPts val="1870"/>
              </a:lnSpc>
              <a:spcBef>
                <a:spcPts val="450"/>
              </a:spcBef>
              <a:buClr>
                <a:srgbClr val="659A9A"/>
              </a:buClr>
              <a:buSzPct val="70588"/>
              <a:buFont typeface="Wingdings"/>
              <a:buChar char=""/>
              <a:tabLst>
                <a:tab pos="728980" algn="l"/>
              </a:tabLst>
            </a:pPr>
            <a:endParaRPr lang="en-US" dirty="0" smtClean="0">
              <a:solidFill>
                <a:schemeClr val="bg1"/>
              </a:solidFill>
              <a:latin typeface="Times New Roman"/>
              <a:cs typeface="Times New Roman"/>
            </a:endParaRPr>
          </a:p>
          <a:p>
            <a:pPr marL="728345" marR="386715" lvl="1" indent="-231140">
              <a:lnSpc>
                <a:spcPts val="1870"/>
              </a:lnSpc>
              <a:spcBef>
                <a:spcPts val="405"/>
              </a:spcBef>
              <a:buClr>
                <a:srgbClr val="659A9A"/>
              </a:buClr>
              <a:buSzPct val="70588"/>
              <a:buFont typeface="Wingdings"/>
              <a:buChar char=""/>
              <a:tabLst>
                <a:tab pos="728980" algn="l"/>
              </a:tabLst>
            </a:pPr>
            <a:r>
              <a:rPr lang="en-US" b="1" i="1" spc="5" dirty="0" smtClean="0">
                <a:solidFill>
                  <a:schemeClr val="bg1"/>
                </a:solidFill>
                <a:latin typeface="Times New Roman"/>
                <a:cs typeface="Times New Roman"/>
              </a:rPr>
              <a:t>Tactical decisions: </a:t>
            </a:r>
            <a:r>
              <a:rPr lang="en-US" spc="5" dirty="0" smtClean="0">
                <a:solidFill>
                  <a:schemeClr val="bg1"/>
                </a:solidFill>
                <a:latin typeface="Times New Roman"/>
                <a:cs typeface="Times New Roman"/>
              </a:rPr>
              <a:t>implementing the strategies </a:t>
            </a:r>
            <a:r>
              <a:rPr lang="en-US" spc="10" dirty="0" smtClean="0">
                <a:solidFill>
                  <a:schemeClr val="bg1"/>
                </a:solidFill>
                <a:latin typeface="Times New Roman"/>
                <a:cs typeface="Times New Roman"/>
              </a:rPr>
              <a:t>over </a:t>
            </a:r>
            <a:r>
              <a:rPr lang="en-US" spc="5" dirty="0" smtClean="0">
                <a:solidFill>
                  <a:schemeClr val="bg1"/>
                </a:solidFill>
                <a:latin typeface="Times New Roman"/>
                <a:cs typeface="Times New Roman"/>
              </a:rPr>
              <a:t>the  </a:t>
            </a:r>
            <a:r>
              <a:rPr lang="en-US" spc="15" dirty="0" smtClean="0">
                <a:solidFill>
                  <a:schemeClr val="bg1"/>
                </a:solidFill>
                <a:latin typeface="Times New Roman"/>
                <a:cs typeface="Times New Roman"/>
              </a:rPr>
              <a:t>medium </a:t>
            </a:r>
            <a:r>
              <a:rPr lang="en-US" spc="10" dirty="0" smtClean="0">
                <a:solidFill>
                  <a:schemeClr val="bg1"/>
                </a:solidFill>
                <a:latin typeface="Times New Roman"/>
                <a:cs typeface="Times New Roman"/>
              </a:rPr>
              <a:t>term. </a:t>
            </a:r>
            <a:r>
              <a:rPr lang="en-US" spc="15" dirty="0" smtClean="0">
                <a:solidFill>
                  <a:schemeClr val="bg1"/>
                </a:solidFill>
                <a:latin typeface="Times New Roman"/>
                <a:cs typeface="Times New Roman"/>
              </a:rPr>
              <a:t>They </a:t>
            </a:r>
            <a:r>
              <a:rPr lang="en-US" spc="10" dirty="0" smtClean="0">
                <a:solidFill>
                  <a:schemeClr val="bg1"/>
                </a:solidFill>
                <a:latin typeface="Times New Roman"/>
                <a:cs typeface="Times New Roman"/>
              </a:rPr>
              <a:t>look at </a:t>
            </a:r>
            <a:r>
              <a:rPr lang="en-US" spc="15" dirty="0" smtClean="0">
                <a:solidFill>
                  <a:schemeClr val="bg1"/>
                </a:solidFill>
                <a:latin typeface="Times New Roman"/>
                <a:cs typeface="Times New Roman"/>
              </a:rPr>
              <a:t>more</a:t>
            </a:r>
            <a:r>
              <a:rPr lang="en-US" spc="-50" dirty="0" smtClean="0">
                <a:solidFill>
                  <a:schemeClr val="bg1"/>
                </a:solidFill>
                <a:latin typeface="Times New Roman"/>
                <a:cs typeface="Times New Roman"/>
              </a:rPr>
              <a:t> </a:t>
            </a:r>
            <a:r>
              <a:rPr lang="en-US" spc="10" dirty="0" smtClean="0">
                <a:solidFill>
                  <a:schemeClr val="bg1"/>
                </a:solidFill>
                <a:latin typeface="Times New Roman"/>
                <a:cs typeface="Times New Roman"/>
              </a:rPr>
              <a:t>detail.</a:t>
            </a:r>
          </a:p>
          <a:p>
            <a:pPr marL="728345" marR="386715" lvl="1" indent="-231140">
              <a:lnSpc>
                <a:spcPts val="1870"/>
              </a:lnSpc>
              <a:spcBef>
                <a:spcPts val="405"/>
              </a:spcBef>
              <a:buClr>
                <a:srgbClr val="659A9A"/>
              </a:buClr>
              <a:buSzPct val="70588"/>
              <a:buFont typeface="Wingdings"/>
              <a:buChar char=""/>
              <a:tabLst>
                <a:tab pos="728980" algn="l"/>
              </a:tabLst>
            </a:pPr>
            <a:endParaRPr lang="en-US" dirty="0" smtClean="0">
              <a:solidFill>
                <a:schemeClr val="bg1"/>
              </a:solidFill>
              <a:latin typeface="Times New Roman"/>
              <a:cs typeface="Times New Roman"/>
            </a:endParaRPr>
          </a:p>
          <a:p>
            <a:pPr marL="728345" marR="603250" lvl="1" indent="-231140">
              <a:lnSpc>
                <a:spcPts val="1870"/>
              </a:lnSpc>
              <a:spcBef>
                <a:spcPts val="405"/>
              </a:spcBef>
              <a:buClr>
                <a:srgbClr val="659A9A"/>
              </a:buClr>
              <a:buSzPct val="70588"/>
              <a:buFont typeface="Wingdings"/>
              <a:buChar char=""/>
              <a:tabLst>
                <a:tab pos="728980" algn="l"/>
              </a:tabLst>
            </a:pPr>
            <a:r>
              <a:rPr lang="en-US" b="1" i="1" spc="5" dirty="0" smtClean="0">
                <a:solidFill>
                  <a:schemeClr val="bg1"/>
                </a:solidFill>
                <a:latin typeface="Times New Roman"/>
                <a:cs typeface="Times New Roman"/>
              </a:rPr>
              <a:t>Operational decisions: </a:t>
            </a:r>
            <a:r>
              <a:rPr lang="en-US" spc="10" dirty="0" smtClean="0">
                <a:solidFill>
                  <a:schemeClr val="bg1"/>
                </a:solidFill>
                <a:latin typeface="Times New Roman"/>
                <a:cs typeface="Times New Roman"/>
              </a:rPr>
              <a:t>the </a:t>
            </a:r>
            <a:r>
              <a:rPr lang="en-US" spc="15" dirty="0" smtClean="0">
                <a:solidFill>
                  <a:schemeClr val="bg1"/>
                </a:solidFill>
                <a:latin typeface="Times New Roman"/>
                <a:cs typeface="Times New Roman"/>
              </a:rPr>
              <a:t>most </a:t>
            </a:r>
            <a:r>
              <a:rPr lang="en-US" spc="10" dirty="0" smtClean="0">
                <a:solidFill>
                  <a:schemeClr val="bg1"/>
                </a:solidFill>
                <a:latin typeface="Times New Roman"/>
                <a:cs typeface="Times New Roman"/>
              </a:rPr>
              <a:t>detailed </a:t>
            </a:r>
            <a:r>
              <a:rPr lang="en-US" spc="15" dirty="0" smtClean="0">
                <a:solidFill>
                  <a:schemeClr val="bg1"/>
                </a:solidFill>
                <a:latin typeface="Times New Roman"/>
                <a:cs typeface="Times New Roman"/>
              </a:rPr>
              <a:t>and </a:t>
            </a:r>
            <a:r>
              <a:rPr lang="en-US" spc="10" dirty="0" smtClean="0">
                <a:solidFill>
                  <a:schemeClr val="bg1"/>
                </a:solidFill>
                <a:latin typeface="Times New Roman"/>
                <a:cs typeface="Times New Roman"/>
              </a:rPr>
              <a:t>concern  </a:t>
            </a:r>
            <a:r>
              <a:rPr lang="en-US" spc="5" dirty="0" smtClean="0">
                <a:solidFill>
                  <a:schemeClr val="bg1"/>
                </a:solidFill>
                <a:latin typeface="Times New Roman"/>
                <a:cs typeface="Times New Roman"/>
              </a:rPr>
              <a:t>activities </a:t>
            </a:r>
            <a:r>
              <a:rPr lang="en-US" spc="10" dirty="0" smtClean="0">
                <a:solidFill>
                  <a:schemeClr val="bg1"/>
                </a:solidFill>
                <a:latin typeface="Times New Roman"/>
                <a:cs typeface="Times New Roman"/>
              </a:rPr>
              <a:t>over </a:t>
            </a:r>
            <a:r>
              <a:rPr lang="en-US" spc="5" dirty="0" smtClean="0">
                <a:solidFill>
                  <a:schemeClr val="bg1"/>
                </a:solidFill>
                <a:latin typeface="Times New Roman"/>
                <a:cs typeface="Times New Roman"/>
              </a:rPr>
              <a:t>the short</a:t>
            </a:r>
            <a:r>
              <a:rPr lang="en-US" spc="-30" dirty="0" smtClean="0">
                <a:solidFill>
                  <a:schemeClr val="bg1"/>
                </a:solidFill>
                <a:latin typeface="Times New Roman"/>
                <a:cs typeface="Times New Roman"/>
              </a:rPr>
              <a:t> </a:t>
            </a:r>
            <a:r>
              <a:rPr lang="en-US" spc="5" dirty="0" smtClean="0">
                <a:solidFill>
                  <a:schemeClr val="bg1"/>
                </a:solidFill>
                <a:latin typeface="Times New Roman"/>
                <a:cs typeface="Times New Roman"/>
              </a:rPr>
              <a:t>term.</a:t>
            </a:r>
            <a:endParaRPr lang="en-US" dirty="0" smtClean="0">
              <a:solidFill>
                <a:schemeClr val="bg1"/>
              </a:solidFill>
              <a:latin typeface="Times New Roman"/>
              <a:cs typeface="Times New Roman"/>
            </a:endParaRPr>
          </a:p>
          <a:p>
            <a:endParaRPr lang="en-US" sz="2800" dirty="0">
              <a:solidFill>
                <a:schemeClr val="bg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rmAutofit fontScale="90000"/>
          </a:bodyPr>
          <a:lstStyle/>
          <a:p>
            <a:r>
              <a:rPr lang="en-US" b="1" spc="-10" dirty="0" smtClean="0">
                <a:solidFill>
                  <a:srgbClr val="352062"/>
                </a:solidFill>
                <a:latin typeface="Times New Roman"/>
                <a:cs typeface="Times New Roman"/>
              </a:rPr>
              <a:t>Logistics Audit</a:t>
            </a:r>
            <a:endParaRPr lang="en-US" dirty="0"/>
          </a:p>
        </p:txBody>
      </p:sp>
      <p:sp>
        <p:nvSpPr>
          <p:cNvPr id="3" name="Content Placeholder 2"/>
          <p:cNvSpPr>
            <a:spLocks noGrp="1"/>
          </p:cNvSpPr>
          <p:nvPr>
            <p:ph idx="1"/>
          </p:nvPr>
        </p:nvSpPr>
        <p:spPr>
          <a:xfrm>
            <a:off x="457200" y="457200"/>
            <a:ext cx="8229600" cy="5668963"/>
          </a:xfrm>
        </p:spPr>
        <p:txBody>
          <a:bodyPr>
            <a:noAutofit/>
          </a:bodyPr>
          <a:lstStyle/>
          <a:p>
            <a:pPr marL="240029" indent="-227965">
              <a:lnSpc>
                <a:spcPct val="100000"/>
              </a:lnSpc>
              <a:spcBef>
                <a:spcPts val="580"/>
              </a:spcBef>
              <a:buClr>
                <a:srgbClr val="352062"/>
              </a:buClr>
              <a:buSzPct val="70000"/>
              <a:buFont typeface="Wingdings"/>
              <a:buChar char=""/>
              <a:tabLst>
                <a:tab pos="240665" algn="l"/>
              </a:tabLst>
            </a:pPr>
            <a:r>
              <a:rPr lang="en-US" sz="2800" spc="-10" dirty="0" smtClean="0">
                <a:solidFill>
                  <a:schemeClr val="bg1"/>
                </a:solidFill>
                <a:latin typeface="Times New Roman"/>
                <a:cs typeface="Times New Roman"/>
              </a:rPr>
              <a:t>Two main parts </a:t>
            </a:r>
            <a:r>
              <a:rPr lang="en-US" sz="2800" spc="-5" dirty="0" smtClean="0">
                <a:solidFill>
                  <a:schemeClr val="bg1"/>
                </a:solidFill>
                <a:latin typeface="Times New Roman"/>
                <a:cs typeface="Times New Roman"/>
              </a:rPr>
              <a:t>to a </a:t>
            </a:r>
            <a:r>
              <a:rPr lang="en-US" sz="2800" spc="-10" dirty="0" smtClean="0">
                <a:solidFill>
                  <a:schemeClr val="bg1"/>
                </a:solidFill>
                <a:latin typeface="Times New Roman"/>
                <a:cs typeface="Times New Roman"/>
              </a:rPr>
              <a:t>logistics</a:t>
            </a:r>
            <a:r>
              <a:rPr lang="en-US" sz="2800" spc="50" dirty="0" smtClean="0">
                <a:solidFill>
                  <a:schemeClr val="bg1"/>
                </a:solidFill>
                <a:latin typeface="Times New Roman"/>
                <a:cs typeface="Times New Roman"/>
              </a:rPr>
              <a:t> </a:t>
            </a:r>
            <a:r>
              <a:rPr lang="en-US" sz="2800" spc="-10" dirty="0" smtClean="0">
                <a:solidFill>
                  <a:schemeClr val="bg1"/>
                </a:solidFill>
                <a:latin typeface="Times New Roman"/>
                <a:cs typeface="Times New Roman"/>
              </a:rPr>
              <a:t>audit:</a:t>
            </a:r>
            <a:endParaRPr lang="en-US" sz="2800" dirty="0" smtClean="0">
              <a:solidFill>
                <a:schemeClr val="bg1"/>
              </a:solidFill>
              <a:latin typeface="Times New Roman"/>
              <a:cs typeface="Times New Roman"/>
            </a:endParaRPr>
          </a:p>
          <a:p>
            <a:pPr marL="472440" marR="97790" lvl="1" indent="-231140">
              <a:lnSpc>
                <a:spcPct val="100000"/>
              </a:lnSpc>
              <a:spcBef>
                <a:spcPts val="434"/>
              </a:spcBef>
              <a:buClr>
                <a:srgbClr val="659A9A"/>
              </a:buClr>
              <a:buSzPct val="69444"/>
              <a:buFont typeface="Wingdings"/>
              <a:buChar char=""/>
              <a:tabLst>
                <a:tab pos="473075" algn="l"/>
              </a:tabLst>
            </a:pPr>
            <a:r>
              <a:rPr lang="en-US" b="1" spc="-5" dirty="0" smtClean="0">
                <a:solidFill>
                  <a:schemeClr val="bg1"/>
                </a:solidFill>
                <a:latin typeface="Times New Roman"/>
                <a:cs typeface="Times New Roman"/>
              </a:rPr>
              <a:t>Getting information about business environment  (external audit): </a:t>
            </a:r>
            <a:r>
              <a:rPr lang="en-US" spc="-5" dirty="0" smtClean="0">
                <a:solidFill>
                  <a:schemeClr val="bg1"/>
                </a:solidFill>
                <a:latin typeface="Times New Roman"/>
                <a:cs typeface="Times New Roman"/>
              </a:rPr>
              <a:t>the nature of customers, types of  demand, accepted service levels, competitors and their  operations, benchmarks and comparisons, economic  conditions, geographical and political constraints, and  other relevant external</a:t>
            </a:r>
            <a:r>
              <a:rPr lang="en-US" spc="-40" dirty="0" smtClean="0">
                <a:solidFill>
                  <a:schemeClr val="bg1"/>
                </a:solidFill>
                <a:latin typeface="Times New Roman"/>
                <a:cs typeface="Times New Roman"/>
              </a:rPr>
              <a:t> </a:t>
            </a:r>
            <a:r>
              <a:rPr lang="en-US" spc="-5" dirty="0" smtClean="0">
                <a:solidFill>
                  <a:schemeClr val="bg1"/>
                </a:solidFill>
                <a:latin typeface="Times New Roman"/>
                <a:cs typeface="Times New Roman"/>
              </a:rPr>
              <a:t>information.</a:t>
            </a:r>
            <a:endParaRPr lang="en-US" dirty="0" smtClean="0">
              <a:solidFill>
                <a:schemeClr val="bg1"/>
              </a:solidFill>
              <a:latin typeface="Times New Roman"/>
              <a:cs typeface="Times New Roman"/>
            </a:endParaRPr>
          </a:p>
          <a:p>
            <a:pPr marL="472440" marR="5080" lvl="1" indent="-231140">
              <a:lnSpc>
                <a:spcPct val="100000"/>
              </a:lnSpc>
              <a:spcBef>
                <a:spcPts val="390"/>
              </a:spcBef>
              <a:buClr>
                <a:srgbClr val="659A9A"/>
              </a:buClr>
              <a:buSzPct val="69444"/>
              <a:buFont typeface="Wingdings"/>
              <a:buChar char=""/>
              <a:tabLst>
                <a:tab pos="473075" algn="l"/>
              </a:tabLst>
            </a:pPr>
            <a:r>
              <a:rPr lang="en-US" b="1" spc="-5" dirty="0" smtClean="0">
                <a:solidFill>
                  <a:schemeClr val="bg1"/>
                </a:solidFill>
                <a:latin typeface="Times New Roman"/>
                <a:cs typeface="Times New Roman"/>
              </a:rPr>
              <a:t>Getting information about distinctive competence of  organization (internal audit): </a:t>
            </a:r>
            <a:r>
              <a:rPr lang="en-US" spc="-5" dirty="0" smtClean="0">
                <a:solidFill>
                  <a:schemeClr val="bg1"/>
                </a:solidFill>
                <a:latin typeface="Times New Roman"/>
                <a:cs typeface="Times New Roman"/>
              </a:rPr>
              <a:t>the structure of the  supply chain, warehouse locations and size, stock  holdings, lead times, order processing, damage,  productivity, and other relevant internal</a:t>
            </a:r>
            <a:r>
              <a:rPr lang="en-US" spc="-45" dirty="0" smtClean="0">
                <a:solidFill>
                  <a:schemeClr val="bg1"/>
                </a:solidFill>
                <a:latin typeface="Times New Roman"/>
                <a:cs typeface="Times New Roman"/>
              </a:rPr>
              <a:t> </a:t>
            </a:r>
            <a:r>
              <a:rPr lang="en-US" spc="-5" dirty="0" smtClean="0">
                <a:solidFill>
                  <a:schemeClr val="bg1"/>
                </a:solidFill>
                <a:latin typeface="Times New Roman"/>
                <a:cs typeface="Times New Roman"/>
              </a:rPr>
              <a:t>information.</a:t>
            </a:r>
            <a:endParaRPr lang="en-US" dirty="0">
              <a:solidFill>
                <a:schemeClr val="bg1"/>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rmAutofit fontScale="90000"/>
          </a:bodyPr>
          <a:lstStyle/>
          <a:p>
            <a:r>
              <a:rPr lang="en-US" b="1" spc="-10" dirty="0" smtClean="0">
                <a:solidFill>
                  <a:srgbClr val="352062"/>
                </a:solidFill>
                <a:latin typeface="Times New Roman"/>
                <a:cs typeface="Times New Roman"/>
              </a:rPr>
              <a:t>Logistics Audit</a:t>
            </a:r>
            <a:endParaRPr lang="en-US" dirty="0"/>
          </a:p>
        </p:txBody>
      </p:sp>
      <p:sp>
        <p:nvSpPr>
          <p:cNvPr id="3" name="Content Placeholder 2"/>
          <p:cNvSpPr>
            <a:spLocks noGrp="1"/>
          </p:cNvSpPr>
          <p:nvPr>
            <p:ph idx="1"/>
          </p:nvPr>
        </p:nvSpPr>
        <p:spPr>
          <a:xfrm>
            <a:off x="457200" y="457200"/>
            <a:ext cx="8229600" cy="5668963"/>
          </a:xfrm>
        </p:spPr>
        <p:txBody>
          <a:bodyPr/>
          <a:lstStyle/>
          <a:p>
            <a:pPr marL="240029" marR="327660" indent="-227965" algn="just">
              <a:lnSpc>
                <a:spcPct val="100000"/>
              </a:lnSpc>
              <a:buClr>
                <a:srgbClr val="352062"/>
              </a:buClr>
              <a:buSzPct val="70000"/>
              <a:buFont typeface="Wingdings"/>
              <a:buChar char=""/>
              <a:tabLst>
                <a:tab pos="240665" algn="l"/>
              </a:tabLst>
            </a:pPr>
            <a:r>
              <a:rPr lang="en-US" spc="-5" dirty="0" smtClean="0">
                <a:solidFill>
                  <a:schemeClr val="bg1"/>
                </a:solidFill>
                <a:latin typeface="Times New Roman"/>
                <a:cs typeface="Times New Roman"/>
              </a:rPr>
              <a:t>This approach is similar in principle to a </a:t>
            </a:r>
            <a:r>
              <a:rPr lang="en-US" b="1" spc="-10" dirty="0" smtClean="0">
                <a:solidFill>
                  <a:schemeClr val="bg1"/>
                </a:solidFill>
                <a:latin typeface="Times New Roman"/>
                <a:cs typeface="Times New Roman"/>
              </a:rPr>
              <a:t>SWOT  analysis</a:t>
            </a:r>
            <a:r>
              <a:rPr lang="en-US" spc="-10" dirty="0" smtClean="0">
                <a:solidFill>
                  <a:schemeClr val="bg1"/>
                </a:solidFill>
                <a:latin typeface="Times New Roman"/>
                <a:cs typeface="Times New Roman"/>
              </a:rPr>
              <a:t>, </a:t>
            </a:r>
            <a:r>
              <a:rPr lang="en-US" spc="-5" dirty="0" smtClean="0">
                <a:solidFill>
                  <a:schemeClr val="bg1"/>
                </a:solidFill>
                <a:latin typeface="Times New Roman"/>
                <a:cs typeface="Times New Roman"/>
              </a:rPr>
              <a:t>which lists an organization’s </a:t>
            </a:r>
            <a:r>
              <a:rPr lang="en-US" b="1" i="1" spc="-10" dirty="0" smtClean="0">
                <a:solidFill>
                  <a:schemeClr val="bg1"/>
                </a:solidFill>
                <a:latin typeface="Times New Roman"/>
                <a:cs typeface="Times New Roman"/>
              </a:rPr>
              <a:t>strengths,  weaknesses, opportunities,</a:t>
            </a:r>
            <a:r>
              <a:rPr lang="en-US" b="1" i="1" spc="10" dirty="0" smtClean="0">
                <a:solidFill>
                  <a:schemeClr val="bg1"/>
                </a:solidFill>
                <a:latin typeface="Times New Roman"/>
                <a:cs typeface="Times New Roman"/>
              </a:rPr>
              <a:t> </a:t>
            </a:r>
            <a:r>
              <a:rPr lang="en-US" b="1" i="1" spc="-10" dirty="0" smtClean="0">
                <a:solidFill>
                  <a:schemeClr val="bg1"/>
                </a:solidFill>
                <a:latin typeface="Times New Roman"/>
                <a:cs typeface="Times New Roman"/>
              </a:rPr>
              <a:t>threats.</a:t>
            </a:r>
            <a:endParaRPr lang="en-US" dirty="0" smtClean="0">
              <a:solidFill>
                <a:schemeClr val="bg1"/>
              </a:solidFill>
              <a:latin typeface="Times New Roman"/>
              <a:cs typeface="Times New Roman"/>
            </a:endParaRPr>
          </a:p>
          <a:p>
            <a:pPr marL="240029" marR="190500" indent="-227965">
              <a:lnSpc>
                <a:spcPct val="100000"/>
              </a:lnSpc>
              <a:spcBef>
                <a:spcPts val="459"/>
              </a:spcBef>
              <a:buClr>
                <a:srgbClr val="352062"/>
              </a:buClr>
              <a:buSzPct val="70000"/>
              <a:buFont typeface="Wingdings"/>
              <a:buChar char=""/>
              <a:tabLst>
                <a:tab pos="240665" algn="l"/>
              </a:tabLst>
            </a:pPr>
            <a:r>
              <a:rPr lang="en-US" spc="-5" dirty="0" smtClean="0">
                <a:solidFill>
                  <a:schemeClr val="bg1"/>
                </a:solidFill>
                <a:latin typeface="Times New Roman"/>
                <a:cs typeface="Times New Roman"/>
              </a:rPr>
              <a:t>We know where we want to go </a:t>
            </a:r>
            <a:r>
              <a:rPr lang="en-US" i="1" spc="-10" dirty="0" smtClean="0">
                <a:solidFill>
                  <a:schemeClr val="bg1"/>
                </a:solidFill>
                <a:latin typeface="Times New Roman"/>
                <a:cs typeface="Times New Roman"/>
              </a:rPr>
              <a:t>from </a:t>
            </a:r>
            <a:r>
              <a:rPr lang="en-US" i="1" spc="-5" dirty="0" smtClean="0">
                <a:solidFill>
                  <a:schemeClr val="bg1"/>
                </a:solidFill>
                <a:latin typeface="Times New Roman"/>
                <a:cs typeface="Times New Roman"/>
              </a:rPr>
              <a:t>a </a:t>
            </a:r>
            <a:r>
              <a:rPr lang="en-US" i="1" spc="-10" dirty="0" smtClean="0">
                <a:solidFill>
                  <a:schemeClr val="bg1"/>
                </a:solidFill>
                <a:latin typeface="Times New Roman"/>
                <a:cs typeface="Times New Roman"/>
              </a:rPr>
              <a:t>logistics  mission</a:t>
            </a:r>
            <a:r>
              <a:rPr lang="en-US" spc="-10" dirty="0" smtClean="0">
                <a:solidFill>
                  <a:schemeClr val="bg1"/>
                </a:solidFill>
                <a:latin typeface="Times New Roman"/>
                <a:cs typeface="Times New Roman"/>
              </a:rPr>
              <a:t>, </a:t>
            </a:r>
            <a:r>
              <a:rPr lang="en-US" spc="-5" dirty="0" smtClean="0">
                <a:solidFill>
                  <a:schemeClr val="bg1"/>
                </a:solidFill>
                <a:latin typeface="Times New Roman"/>
                <a:cs typeface="Times New Roman"/>
              </a:rPr>
              <a:t>and where we are at the moment </a:t>
            </a:r>
            <a:r>
              <a:rPr lang="en-US" i="1" spc="-5" dirty="0" smtClean="0">
                <a:solidFill>
                  <a:schemeClr val="bg1"/>
                </a:solidFill>
                <a:latin typeface="Times New Roman"/>
                <a:cs typeface="Times New Roman"/>
              </a:rPr>
              <a:t>from the  </a:t>
            </a:r>
            <a:r>
              <a:rPr lang="en-US" i="1" spc="-10" dirty="0" smtClean="0">
                <a:solidFill>
                  <a:schemeClr val="bg1"/>
                </a:solidFill>
                <a:latin typeface="Times New Roman"/>
                <a:cs typeface="Times New Roman"/>
              </a:rPr>
              <a:t>logistics</a:t>
            </a:r>
            <a:r>
              <a:rPr lang="en-US" i="1" spc="20" dirty="0" smtClean="0">
                <a:solidFill>
                  <a:schemeClr val="bg1"/>
                </a:solidFill>
                <a:latin typeface="Times New Roman"/>
                <a:cs typeface="Times New Roman"/>
              </a:rPr>
              <a:t> </a:t>
            </a:r>
            <a:r>
              <a:rPr lang="en-US" i="1" spc="-10" dirty="0" smtClean="0">
                <a:solidFill>
                  <a:schemeClr val="bg1"/>
                </a:solidFill>
                <a:latin typeface="Times New Roman"/>
                <a:cs typeface="Times New Roman"/>
              </a:rPr>
              <a:t>audit</a:t>
            </a:r>
            <a:r>
              <a:rPr lang="en-US" spc="-10" dirty="0" smtClean="0">
                <a:solidFill>
                  <a:schemeClr val="bg1"/>
                </a:solidFill>
                <a:latin typeface="Times New Roman"/>
                <a:cs typeface="Times New Roman"/>
              </a:rPr>
              <a:t>.</a:t>
            </a:r>
            <a:endParaRPr lang="en-US" dirty="0" smtClean="0">
              <a:solidFill>
                <a:schemeClr val="bg1"/>
              </a:solidFill>
              <a:latin typeface="Times New Roman"/>
              <a:cs typeface="Times New Roman"/>
            </a:endParaRPr>
          </a:p>
          <a:p>
            <a:pPr marL="240029" marR="5080" indent="-227965">
              <a:lnSpc>
                <a:spcPct val="100000"/>
              </a:lnSpc>
              <a:spcBef>
                <a:spcPts val="455"/>
              </a:spcBef>
              <a:buClr>
                <a:srgbClr val="352062"/>
              </a:buClr>
              <a:buSzPct val="70000"/>
              <a:buFont typeface="Wingdings"/>
              <a:buChar char=""/>
              <a:tabLst>
                <a:tab pos="240665" algn="l"/>
              </a:tabLst>
            </a:pPr>
            <a:r>
              <a:rPr lang="en-US" spc="-5" dirty="0" smtClean="0">
                <a:solidFill>
                  <a:schemeClr val="bg1"/>
                </a:solidFill>
                <a:latin typeface="Times New Roman"/>
                <a:cs typeface="Times New Roman"/>
              </a:rPr>
              <a:t>The next stage is to identify gaps between these two  and show how to bridge the</a:t>
            </a:r>
            <a:r>
              <a:rPr lang="en-US" spc="15" dirty="0" smtClean="0">
                <a:solidFill>
                  <a:schemeClr val="bg1"/>
                </a:solidFill>
                <a:latin typeface="Times New Roman"/>
                <a:cs typeface="Times New Roman"/>
              </a:rPr>
              <a:t> </a:t>
            </a:r>
            <a:r>
              <a:rPr lang="en-US" spc="-5" dirty="0" smtClean="0">
                <a:solidFill>
                  <a:schemeClr val="bg1"/>
                </a:solidFill>
                <a:latin typeface="Times New Roman"/>
                <a:cs typeface="Times New Roman"/>
              </a:rPr>
              <a:t>gaps.</a:t>
            </a:r>
            <a:endParaRPr lang="en-US" dirty="0">
              <a:solidFill>
                <a:schemeClr val="bg1"/>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rmAutofit fontScale="90000"/>
          </a:bodyPr>
          <a:lstStyle/>
          <a:p>
            <a:r>
              <a:rPr lang="en-US" spc="-5" dirty="0" smtClean="0"/>
              <a:t>Developing the</a:t>
            </a:r>
            <a:r>
              <a:rPr lang="en-US" spc="-75" dirty="0" smtClean="0"/>
              <a:t> </a:t>
            </a:r>
            <a:r>
              <a:rPr lang="en-US" spc="-5" dirty="0" smtClean="0"/>
              <a:t>Strategy</a:t>
            </a:r>
            <a:endParaRPr lang="en-US" dirty="0"/>
          </a:p>
        </p:txBody>
      </p:sp>
      <p:sp>
        <p:nvSpPr>
          <p:cNvPr id="3" name="Content Placeholder 2"/>
          <p:cNvSpPr>
            <a:spLocks noGrp="1"/>
          </p:cNvSpPr>
          <p:nvPr>
            <p:ph idx="1"/>
          </p:nvPr>
        </p:nvSpPr>
        <p:spPr>
          <a:xfrm>
            <a:off x="457200" y="457200"/>
            <a:ext cx="8229600" cy="5668963"/>
          </a:xfrm>
        </p:spPr>
        <p:txBody>
          <a:bodyPr/>
          <a:lstStyle/>
          <a:p>
            <a:pPr marL="240029" indent="-227965">
              <a:lnSpc>
                <a:spcPct val="100000"/>
              </a:lnSpc>
              <a:spcBef>
                <a:spcPts val="620"/>
              </a:spcBef>
              <a:buClr>
                <a:srgbClr val="352062"/>
              </a:buClr>
              <a:buSzPct val="68181"/>
              <a:buFont typeface="Wingdings"/>
              <a:buChar char=""/>
              <a:tabLst>
                <a:tab pos="240665" algn="l"/>
              </a:tabLst>
            </a:pPr>
            <a:r>
              <a:rPr lang="en-US" sz="3600" b="1" spc="-5" dirty="0" smtClean="0">
                <a:solidFill>
                  <a:schemeClr val="bg1"/>
                </a:solidFill>
                <a:latin typeface="Times New Roman"/>
                <a:cs typeface="Times New Roman"/>
              </a:rPr>
              <a:t>There are eight steps for designing a</a:t>
            </a:r>
            <a:r>
              <a:rPr lang="en-US" sz="3600" b="1" spc="-20" dirty="0" smtClean="0">
                <a:solidFill>
                  <a:schemeClr val="bg1"/>
                </a:solidFill>
                <a:latin typeface="Times New Roman"/>
                <a:cs typeface="Times New Roman"/>
              </a:rPr>
              <a:t> </a:t>
            </a:r>
            <a:r>
              <a:rPr lang="en-US" sz="3600" b="1" spc="-5" dirty="0" smtClean="0">
                <a:solidFill>
                  <a:schemeClr val="bg1"/>
                </a:solidFill>
                <a:latin typeface="Times New Roman"/>
                <a:cs typeface="Times New Roman"/>
              </a:rPr>
              <a:t>strategy:</a:t>
            </a:r>
            <a:endParaRPr lang="en-US" sz="3600" dirty="0" smtClean="0">
              <a:solidFill>
                <a:schemeClr val="bg1"/>
              </a:solidFill>
              <a:latin typeface="Times New Roman"/>
              <a:cs typeface="Times New Roman"/>
            </a:endParaRPr>
          </a:p>
          <a:p>
            <a:pPr marL="12700" marR="221615">
              <a:lnSpc>
                <a:spcPct val="100000"/>
              </a:lnSpc>
              <a:spcBef>
                <a:spcPts val="470"/>
              </a:spcBef>
              <a:buAutoNum type="arabicPeriod"/>
              <a:tabLst>
                <a:tab pos="266700" algn="l"/>
              </a:tabLst>
            </a:pPr>
            <a:r>
              <a:rPr lang="en-US" spc="-10" dirty="0" smtClean="0">
                <a:solidFill>
                  <a:schemeClr val="bg1"/>
                </a:solidFill>
                <a:latin typeface="Times New Roman"/>
                <a:cs typeface="Times New Roman"/>
              </a:rPr>
              <a:t>The external audit gives an analysis </a:t>
            </a:r>
            <a:r>
              <a:rPr lang="en-US" spc="-5" dirty="0" smtClean="0">
                <a:solidFill>
                  <a:schemeClr val="bg1"/>
                </a:solidFill>
                <a:latin typeface="Times New Roman"/>
                <a:cs typeface="Times New Roman"/>
              </a:rPr>
              <a:t>of </a:t>
            </a:r>
            <a:r>
              <a:rPr lang="en-US" spc="-10" dirty="0" smtClean="0">
                <a:solidFill>
                  <a:schemeClr val="bg1"/>
                </a:solidFill>
                <a:latin typeface="Times New Roman"/>
                <a:cs typeface="Times New Roman"/>
              </a:rPr>
              <a:t>the business  environment and then shows the factors that lead to  success </a:t>
            </a:r>
            <a:r>
              <a:rPr lang="en-US" spc="-5" dirty="0" smtClean="0">
                <a:solidFill>
                  <a:schemeClr val="bg1"/>
                </a:solidFill>
                <a:latin typeface="Times New Roman"/>
                <a:cs typeface="Times New Roman"/>
              </a:rPr>
              <a:t>in </a:t>
            </a:r>
            <a:r>
              <a:rPr lang="en-US" spc="-10" dirty="0" smtClean="0">
                <a:solidFill>
                  <a:schemeClr val="bg1"/>
                </a:solidFill>
                <a:latin typeface="Times New Roman"/>
                <a:cs typeface="Times New Roman"/>
              </a:rPr>
              <a:t>this</a:t>
            </a:r>
            <a:r>
              <a:rPr lang="en-US" spc="25" dirty="0" smtClean="0">
                <a:solidFill>
                  <a:schemeClr val="bg1"/>
                </a:solidFill>
                <a:latin typeface="Times New Roman"/>
                <a:cs typeface="Times New Roman"/>
              </a:rPr>
              <a:t> </a:t>
            </a:r>
            <a:r>
              <a:rPr lang="en-US" spc="-10" dirty="0" smtClean="0">
                <a:solidFill>
                  <a:schemeClr val="bg1"/>
                </a:solidFill>
                <a:latin typeface="Times New Roman"/>
                <a:cs typeface="Times New Roman"/>
              </a:rPr>
              <a:t>environment.</a:t>
            </a:r>
            <a:endParaRPr lang="en-US" dirty="0" smtClean="0">
              <a:solidFill>
                <a:schemeClr val="bg1"/>
              </a:solidFill>
              <a:latin typeface="Times New Roman"/>
              <a:cs typeface="Times New Roman"/>
            </a:endParaRPr>
          </a:p>
          <a:p>
            <a:pPr marL="12700" marR="50800">
              <a:lnSpc>
                <a:spcPct val="100000"/>
              </a:lnSpc>
              <a:spcBef>
                <a:spcPts val="459"/>
              </a:spcBef>
              <a:buAutoNum type="arabicPeriod"/>
              <a:tabLst>
                <a:tab pos="265430" algn="l"/>
              </a:tabLst>
            </a:pPr>
            <a:r>
              <a:rPr lang="en-US" spc="-10" dirty="0" smtClean="0">
                <a:solidFill>
                  <a:schemeClr val="bg1"/>
                </a:solidFill>
                <a:latin typeface="Times New Roman"/>
                <a:cs typeface="Times New Roman"/>
              </a:rPr>
              <a:t>The internal audit analyses higher strategies from </a:t>
            </a:r>
            <a:r>
              <a:rPr lang="en-US" spc="-5" dirty="0" smtClean="0">
                <a:solidFill>
                  <a:schemeClr val="bg1"/>
                </a:solidFill>
                <a:latin typeface="Times New Roman"/>
                <a:cs typeface="Times New Roman"/>
              </a:rPr>
              <a:t>a  </a:t>
            </a:r>
            <a:r>
              <a:rPr lang="en-US" spc="-10" dirty="0" smtClean="0">
                <a:solidFill>
                  <a:schemeClr val="bg1"/>
                </a:solidFill>
                <a:latin typeface="Times New Roman"/>
                <a:cs typeface="Times New Roman"/>
              </a:rPr>
              <a:t>logistics viewpoint, giving the context and overall aims  for logistics, its strategic focus and perhaps includes </a:t>
            </a:r>
            <a:r>
              <a:rPr lang="en-US" spc="-5" dirty="0" smtClean="0">
                <a:solidFill>
                  <a:schemeClr val="bg1"/>
                </a:solidFill>
                <a:latin typeface="Times New Roman"/>
                <a:cs typeface="Times New Roman"/>
              </a:rPr>
              <a:t>a  </a:t>
            </a:r>
            <a:r>
              <a:rPr lang="en-US" spc="-10" dirty="0" smtClean="0">
                <a:solidFill>
                  <a:schemeClr val="bg1"/>
                </a:solidFill>
                <a:latin typeface="Times New Roman"/>
                <a:cs typeface="Times New Roman"/>
              </a:rPr>
              <a:t>logistics</a:t>
            </a:r>
            <a:r>
              <a:rPr lang="en-US" spc="20" dirty="0" smtClean="0">
                <a:solidFill>
                  <a:schemeClr val="bg1"/>
                </a:solidFill>
                <a:latin typeface="Times New Roman"/>
                <a:cs typeface="Times New Roman"/>
              </a:rPr>
              <a:t> </a:t>
            </a:r>
            <a:r>
              <a:rPr lang="en-US" spc="-10" dirty="0" smtClean="0">
                <a:solidFill>
                  <a:schemeClr val="bg1"/>
                </a:solidFill>
                <a:latin typeface="Times New Roman"/>
                <a:cs typeface="Times New Roman"/>
              </a:rPr>
              <a:t>mission.</a:t>
            </a:r>
            <a:endParaRPr lang="en-US" dirty="0" smtClean="0">
              <a:solidFill>
                <a:schemeClr val="bg1"/>
              </a:solidFill>
              <a:latin typeface="Times New Roman"/>
              <a:cs typeface="Times New Roman"/>
            </a:endParaRPr>
          </a:p>
          <a:p>
            <a:endParaRPr lang="en-US" dirty="0">
              <a:solidFill>
                <a:schemeClr val="bg1"/>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rmAutofit fontScale="90000"/>
          </a:bodyPr>
          <a:lstStyle/>
          <a:p>
            <a:r>
              <a:rPr lang="en-US" spc="-5" dirty="0" smtClean="0"/>
              <a:t>Developing the</a:t>
            </a:r>
            <a:r>
              <a:rPr lang="en-US" spc="-75" dirty="0" smtClean="0"/>
              <a:t> </a:t>
            </a:r>
            <a:r>
              <a:rPr lang="en-US" spc="-5" dirty="0" smtClean="0"/>
              <a:t>Strategy</a:t>
            </a:r>
            <a:endParaRPr lang="en-US" dirty="0"/>
          </a:p>
        </p:txBody>
      </p:sp>
      <p:sp>
        <p:nvSpPr>
          <p:cNvPr id="3" name="Content Placeholder 2"/>
          <p:cNvSpPr>
            <a:spLocks noGrp="1"/>
          </p:cNvSpPr>
          <p:nvPr>
            <p:ph idx="1"/>
          </p:nvPr>
        </p:nvSpPr>
        <p:spPr>
          <a:xfrm>
            <a:off x="457200" y="457200"/>
            <a:ext cx="8229600" cy="5668963"/>
          </a:xfrm>
        </p:spPr>
        <p:txBody>
          <a:bodyPr/>
          <a:lstStyle/>
          <a:p>
            <a:pPr marL="12700" marR="5080">
              <a:lnSpc>
                <a:spcPct val="100000"/>
              </a:lnSpc>
              <a:buAutoNum type="arabicPeriod" startAt="3"/>
              <a:tabLst>
                <a:tab pos="266700" algn="l"/>
              </a:tabLst>
            </a:pPr>
            <a:r>
              <a:rPr lang="en-US" spc="-10" dirty="0" smtClean="0">
                <a:solidFill>
                  <a:schemeClr val="bg1"/>
                </a:solidFill>
                <a:latin typeface="Times New Roman"/>
                <a:cs typeface="Times New Roman"/>
              </a:rPr>
              <a:t>Design the general features </a:t>
            </a:r>
            <a:r>
              <a:rPr lang="en-US" spc="-5" dirty="0" smtClean="0">
                <a:solidFill>
                  <a:schemeClr val="bg1"/>
                </a:solidFill>
                <a:latin typeface="Times New Roman"/>
                <a:cs typeface="Times New Roman"/>
              </a:rPr>
              <a:t>of </a:t>
            </a:r>
            <a:r>
              <a:rPr lang="en-US" spc="-10" dirty="0" smtClean="0">
                <a:solidFill>
                  <a:schemeClr val="bg1"/>
                </a:solidFill>
                <a:latin typeface="Times New Roman"/>
                <a:cs typeface="Times New Roman"/>
              </a:rPr>
              <a:t>supply chains that  can best deliver the desired services. This includes the  design </a:t>
            </a:r>
            <a:r>
              <a:rPr lang="en-US" spc="-5" dirty="0" smtClean="0">
                <a:solidFill>
                  <a:schemeClr val="bg1"/>
                </a:solidFill>
                <a:latin typeface="Times New Roman"/>
                <a:cs typeface="Times New Roman"/>
              </a:rPr>
              <a:t>of </a:t>
            </a:r>
            <a:r>
              <a:rPr lang="en-US" spc="-10" dirty="0" smtClean="0">
                <a:solidFill>
                  <a:schemeClr val="bg1"/>
                </a:solidFill>
                <a:latin typeface="Times New Roman"/>
                <a:cs typeface="Times New Roman"/>
              </a:rPr>
              <a:t>the network, location </a:t>
            </a:r>
            <a:r>
              <a:rPr lang="en-US" spc="-5" dirty="0" smtClean="0">
                <a:solidFill>
                  <a:schemeClr val="bg1"/>
                </a:solidFill>
                <a:latin typeface="Times New Roman"/>
                <a:cs typeface="Times New Roman"/>
              </a:rPr>
              <a:t>of </a:t>
            </a:r>
            <a:r>
              <a:rPr lang="en-US" spc="-10" dirty="0" smtClean="0">
                <a:solidFill>
                  <a:schemeClr val="bg1"/>
                </a:solidFill>
                <a:latin typeface="Times New Roman"/>
                <a:cs typeface="Times New Roman"/>
              </a:rPr>
              <a:t>facilities, capacity,  </a:t>
            </a:r>
            <a:r>
              <a:rPr lang="en-US" spc="-5" dirty="0" smtClean="0">
                <a:solidFill>
                  <a:schemeClr val="bg1"/>
                </a:solidFill>
                <a:latin typeface="Times New Roman"/>
                <a:cs typeface="Times New Roman"/>
              </a:rPr>
              <a:t>technology used, and so</a:t>
            </a:r>
            <a:r>
              <a:rPr lang="en-US" spc="25" dirty="0" smtClean="0">
                <a:solidFill>
                  <a:schemeClr val="bg1"/>
                </a:solidFill>
                <a:latin typeface="Times New Roman"/>
                <a:cs typeface="Times New Roman"/>
              </a:rPr>
              <a:t> </a:t>
            </a:r>
            <a:r>
              <a:rPr lang="en-US" spc="-5" dirty="0" smtClean="0">
                <a:solidFill>
                  <a:schemeClr val="bg1"/>
                </a:solidFill>
                <a:latin typeface="Times New Roman"/>
                <a:cs typeface="Times New Roman"/>
              </a:rPr>
              <a:t>on.</a:t>
            </a:r>
            <a:endParaRPr lang="en-US" dirty="0" smtClean="0">
              <a:solidFill>
                <a:schemeClr val="bg1"/>
              </a:solidFill>
              <a:latin typeface="Times New Roman"/>
              <a:cs typeface="Times New Roman"/>
            </a:endParaRPr>
          </a:p>
          <a:p>
            <a:pPr marL="12700" marR="221615">
              <a:lnSpc>
                <a:spcPct val="100000"/>
              </a:lnSpc>
              <a:spcBef>
                <a:spcPts val="450"/>
              </a:spcBef>
              <a:buAutoNum type="arabicPeriod" startAt="3"/>
              <a:tabLst>
                <a:tab pos="266700" algn="l"/>
              </a:tabLst>
            </a:pPr>
            <a:r>
              <a:rPr lang="en-US" spc="-10" dirty="0" smtClean="0">
                <a:solidFill>
                  <a:schemeClr val="bg1"/>
                </a:solidFill>
                <a:latin typeface="Times New Roman"/>
                <a:cs typeface="Times New Roman"/>
              </a:rPr>
              <a:t>Set specific goals </a:t>
            </a:r>
            <a:r>
              <a:rPr lang="en-US" spc="-5" dirty="0" smtClean="0">
                <a:solidFill>
                  <a:schemeClr val="bg1"/>
                </a:solidFill>
                <a:latin typeface="Times New Roman"/>
                <a:cs typeface="Times New Roman"/>
              </a:rPr>
              <a:t>to </a:t>
            </a:r>
            <a:r>
              <a:rPr lang="en-US" spc="-10" dirty="0" smtClean="0">
                <a:solidFill>
                  <a:schemeClr val="bg1"/>
                </a:solidFill>
                <a:latin typeface="Times New Roman"/>
                <a:cs typeface="Times New Roman"/>
              </a:rPr>
              <a:t>show what each logistics  activity must achieve. The internal audit shows how  well the current logistics achieve these goals, and  identifies areas that need</a:t>
            </a:r>
            <a:r>
              <a:rPr lang="en-US" spc="75" dirty="0" smtClean="0">
                <a:solidFill>
                  <a:schemeClr val="bg1"/>
                </a:solidFill>
                <a:latin typeface="Times New Roman"/>
                <a:cs typeface="Times New Roman"/>
              </a:rPr>
              <a:t> </a:t>
            </a:r>
            <a:r>
              <a:rPr lang="en-US" spc="-10" dirty="0" smtClean="0">
                <a:solidFill>
                  <a:schemeClr val="bg1"/>
                </a:solidFill>
                <a:latin typeface="Times New Roman"/>
                <a:cs typeface="Times New Roman"/>
              </a:rPr>
              <a:t>improving.</a:t>
            </a:r>
            <a:endParaRPr lang="en-US" dirty="0" smtClean="0">
              <a:solidFill>
                <a:schemeClr val="bg1"/>
              </a:solidFill>
              <a:latin typeface="Times New Roman"/>
              <a:cs typeface="Times New Roman"/>
            </a:endParaRPr>
          </a:p>
          <a:p>
            <a:pPr marL="12700" marR="282575">
              <a:lnSpc>
                <a:spcPct val="100000"/>
              </a:lnSpc>
              <a:spcBef>
                <a:spcPts val="455"/>
              </a:spcBef>
              <a:buAutoNum type="arabicPeriod" startAt="3"/>
              <a:tabLst>
                <a:tab pos="266700" algn="l"/>
              </a:tabLst>
            </a:pPr>
            <a:r>
              <a:rPr lang="en-US" spc="-10" dirty="0" smtClean="0">
                <a:solidFill>
                  <a:schemeClr val="bg1"/>
                </a:solidFill>
                <a:latin typeface="Times New Roman"/>
                <a:cs typeface="Times New Roman"/>
              </a:rPr>
              <a:t>Design the best organizational structure, controls  </a:t>
            </a:r>
            <a:r>
              <a:rPr lang="en-US" spc="-5" dirty="0" smtClean="0">
                <a:solidFill>
                  <a:schemeClr val="bg1"/>
                </a:solidFill>
                <a:latin typeface="Times New Roman"/>
                <a:cs typeface="Times New Roman"/>
              </a:rPr>
              <a:t>and </a:t>
            </a:r>
            <a:r>
              <a:rPr lang="en-US" spc="-10" dirty="0" smtClean="0">
                <a:solidFill>
                  <a:schemeClr val="bg1"/>
                </a:solidFill>
                <a:latin typeface="Times New Roman"/>
                <a:cs typeface="Times New Roman"/>
              </a:rPr>
              <a:t>systems </a:t>
            </a:r>
            <a:r>
              <a:rPr lang="en-US" spc="-5" dirty="0" smtClean="0">
                <a:solidFill>
                  <a:schemeClr val="bg1"/>
                </a:solidFill>
                <a:latin typeface="Times New Roman"/>
                <a:cs typeface="Times New Roman"/>
              </a:rPr>
              <a:t>to </a:t>
            </a:r>
            <a:r>
              <a:rPr lang="en-US" spc="-10" dirty="0" smtClean="0">
                <a:solidFill>
                  <a:schemeClr val="bg1"/>
                </a:solidFill>
                <a:latin typeface="Times New Roman"/>
                <a:cs typeface="Times New Roman"/>
              </a:rPr>
              <a:t>support </a:t>
            </a:r>
            <a:r>
              <a:rPr lang="en-US" spc="-5" dirty="0" smtClean="0">
                <a:solidFill>
                  <a:schemeClr val="bg1"/>
                </a:solidFill>
                <a:latin typeface="Times New Roman"/>
                <a:cs typeface="Times New Roman"/>
              </a:rPr>
              <a:t>the logistics</a:t>
            </a:r>
            <a:r>
              <a:rPr lang="en-US" spc="85" dirty="0" smtClean="0">
                <a:solidFill>
                  <a:schemeClr val="bg1"/>
                </a:solidFill>
                <a:latin typeface="Times New Roman"/>
                <a:cs typeface="Times New Roman"/>
              </a:rPr>
              <a:t> </a:t>
            </a:r>
            <a:r>
              <a:rPr lang="en-US" spc="-10" dirty="0" smtClean="0">
                <a:solidFill>
                  <a:schemeClr val="bg1"/>
                </a:solidFill>
                <a:latin typeface="Times New Roman"/>
                <a:cs typeface="Times New Roman"/>
              </a:rPr>
              <a:t>network.</a:t>
            </a:r>
            <a:endParaRPr lang="en-US" dirty="0">
              <a:solidFill>
                <a:schemeClr val="bg1"/>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rmAutofit fontScale="90000"/>
          </a:bodyPr>
          <a:lstStyle/>
          <a:p>
            <a:r>
              <a:rPr lang="en-US" spc="-5" dirty="0" smtClean="0"/>
              <a:t>Developing the</a:t>
            </a:r>
            <a:r>
              <a:rPr lang="en-US" spc="-75" dirty="0" smtClean="0"/>
              <a:t> </a:t>
            </a:r>
            <a:r>
              <a:rPr lang="en-US" spc="-5" dirty="0" smtClean="0"/>
              <a:t>Strategy</a:t>
            </a:r>
            <a:endParaRPr lang="en-US" dirty="0"/>
          </a:p>
        </p:txBody>
      </p:sp>
      <p:sp>
        <p:nvSpPr>
          <p:cNvPr id="3" name="Content Placeholder 2"/>
          <p:cNvSpPr>
            <a:spLocks noGrp="1"/>
          </p:cNvSpPr>
          <p:nvPr>
            <p:ph idx="1"/>
          </p:nvPr>
        </p:nvSpPr>
        <p:spPr>
          <a:xfrm>
            <a:off x="457200" y="457200"/>
            <a:ext cx="8229600" cy="5668963"/>
          </a:xfrm>
        </p:spPr>
        <p:txBody>
          <a:bodyPr/>
          <a:lstStyle/>
          <a:p>
            <a:pPr marL="12700" marR="41275">
              <a:lnSpc>
                <a:spcPct val="100000"/>
              </a:lnSpc>
              <a:spcBef>
                <a:spcPts val="95"/>
              </a:spcBef>
              <a:buAutoNum type="arabicPeriod" startAt="6"/>
              <a:tabLst>
                <a:tab pos="265430" algn="l"/>
              </a:tabLst>
            </a:pPr>
            <a:r>
              <a:rPr lang="en-US" spc="-10" dirty="0" smtClean="0">
                <a:solidFill>
                  <a:schemeClr val="bg1"/>
                </a:solidFill>
                <a:latin typeface="Times New Roman"/>
                <a:cs typeface="Times New Roman"/>
              </a:rPr>
              <a:t>Benchmark logistics, looking </a:t>
            </a:r>
            <a:r>
              <a:rPr lang="en-US" spc="-5" dirty="0" smtClean="0">
                <a:solidFill>
                  <a:schemeClr val="bg1"/>
                </a:solidFill>
                <a:latin typeface="Times New Roman"/>
                <a:cs typeface="Times New Roman"/>
              </a:rPr>
              <a:t>at </a:t>
            </a:r>
            <a:r>
              <a:rPr lang="en-US" spc="-10" dirty="0" smtClean="0">
                <a:solidFill>
                  <a:schemeClr val="bg1"/>
                </a:solidFill>
                <a:latin typeface="Times New Roman"/>
                <a:cs typeface="Times New Roman"/>
              </a:rPr>
              <a:t>the performance of  leading organizations, defining measures </a:t>
            </a:r>
            <a:r>
              <a:rPr lang="en-US" spc="-5" dirty="0" smtClean="0">
                <a:solidFill>
                  <a:schemeClr val="bg1"/>
                </a:solidFill>
                <a:latin typeface="Times New Roman"/>
                <a:cs typeface="Times New Roman"/>
              </a:rPr>
              <a:t>to </a:t>
            </a:r>
            <a:r>
              <a:rPr lang="en-US" spc="-10" dirty="0" smtClean="0">
                <a:solidFill>
                  <a:schemeClr val="bg1"/>
                </a:solidFill>
                <a:latin typeface="Times New Roman"/>
                <a:cs typeface="Times New Roman"/>
              </a:rPr>
              <a:t>compare  actual performance with planned, optimal and  competitors’</a:t>
            </a:r>
            <a:r>
              <a:rPr lang="en-US" spc="25" dirty="0" smtClean="0">
                <a:solidFill>
                  <a:schemeClr val="bg1"/>
                </a:solidFill>
                <a:latin typeface="Times New Roman"/>
                <a:cs typeface="Times New Roman"/>
              </a:rPr>
              <a:t> </a:t>
            </a:r>
            <a:r>
              <a:rPr lang="en-US" spc="-10" dirty="0" smtClean="0">
                <a:solidFill>
                  <a:schemeClr val="bg1"/>
                </a:solidFill>
                <a:latin typeface="Times New Roman"/>
                <a:cs typeface="Times New Roman"/>
              </a:rPr>
              <a:t>performances.</a:t>
            </a:r>
            <a:endParaRPr lang="en-US" dirty="0" smtClean="0">
              <a:solidFill>
                <a:schemeClr val="bg1"/>
              </a:solidFill>
              <a:latin typeface="Times New Roman"/>
              <a:cs typeface="Times New Roman"/>
            </a:endParaRPr>
          </a:p>
          <a:p>
            <a:pPr marL="12700" marR="266700">
              <a:lnSpc>
                <a:spcPct val="100000"/>
              </a:lnSpc>
              <a:spcBef>
                <a:spcPts val="450"/>
              </a:spcBef>
              <a:buAutoNum type="arabicPeriod" startAt="6"/>
              <a:tabLst>
                <a:tab pos="265430" algn="l"/>
              </a:tabLst>
            </a:pPr>
            <a:r>
              <a:rPr lang="en-US" spc="-10" dirty="0" smtClean="0">
                <a:solidFill>
                  <a:schemeClr val="bg1"/>
                </a:solidFill>
                <a:latin typeface="Times New Roman"/>
                <a:cs typeface="Times New Roman"/>
              </a:rPr>
              <a:t>Implement the strategy, setting the conditions for  lower levels </a:t>
            </a:r>
            <a:r>
              <a:rPr lang="en-US" spc="-5" dirty="0" smtClean="0">
                <a:solidFill>
                  <a:schemeClr val="bg1"/>
                </a:solidFill>
                <a:latin typeface="Times New Roman"/>
                <a:cs typeface="Times New Roman"/>
              </a:rPr>
              <a:t>of </a:t>
            </a:r>
            <a:r>
              <a:rPr lang="en-US" spc="-10" dirty="0" smtClean="0">
                <a:solidFill>
                  <a:schemeClr val="bg1"/>
                </a:solidFill>
                <a:latin typeface="Times New Roman"/>
                <a:cs typeface="Times New Roman"/>
              </a:rPr>
              <a:t>logistics</a:t>
            </a:r>
            <a:r>
              <a:rPr lang="en-US" spc="60" dirty="0" smtClean="0">
                <a:solidFill>
                  <a:schemeClr val="bg1"/>
                </a:solidFill>
                <a:latin typeface="Times New Roman"/>
                <a:cs typeface="Times New Roman"/>
              </a:rPr>
              <a:t> </a:t>
            </a:r>
            <a:r>
              <a:rPr lang="en-US" spc="-10" dirty="0" smtClean="0">
                <a:solidFill>
                  <a:schemeClr val="bg1"/>
                </a:solidFill>
                <a:latin typeface="Times New Roman"/>
                <a:cs typeface="Times New Roman"/>
              </a:rPr>
              <a:t>decisions.</a:t>
            </a:r>
            <a:endParaRPr lang="en-US" dirty="0" smtClean="0">
              <a:solidFill>
                <a:schemeClr val="bg1"/>
              </a:solidFill>
              <a:latin typeface="Times New Roman"/>
              <a:cs typeface="Times New Roman"/>
            </a:endParaRPr>
          </a:p>
          <a:p>
            <a:pPr marL="12700" marR="5080">
              <a:lnSpc>
                <a:spcPct val="100000"/>
              </a:lnSpc>
              <a:spcBef>
                <a:spcPts val="465"/>
              </a:spcBef>
              <a:buAutoNum type="arabicPeriod" startAt="6"/>
              <a:tabLst>
                <a:tab pos="266065" algn="l"/>
              </a:tabLst>
            </a:pPr>
            <a:r>
              <a:rPr lang="en-US" spc="-10" dirty="0" smtClean="0">
                <a:solidFill>
                  <a:schemeClr val="bg1"/>
                </a:solidFill>
                <a:latin typeface="Times New Roman"/>
                <a:cs typeface="Times New Roman"/>
              </a:rPr>
              <a:t>Monitor actual performance, continually look for  </a:t>
            </a:r>
            <a:r>
              <a:rPr lang="en-US" spc="-5" dirty="0" smtClean="0">
                <a:solidFill>
                  <a:schemeClr val="bg1"/>
                </a:solidFill>
                <a:latin typeface="Times New Roman"/>
                <a:cs typeface="Times New Roman"/>
              </a:rPr>
              <a:t>improvements, </a:t>
            </a:r>
            <a:r>
              <a:rPr lang="en-US" spc="-10" dirty="0" smtClean="0">
                <a:solidFill>
                  <a:schemeClr val="bg1"/>
                </a:solidFill>
                <a:latin typeface="Times New Roman"/>
                <a:cs typeface="Times New Roman"/>
              </a:rPr>
              <a:t>keep </a:t>
            </a:r>
            <a:r>
              <a:rPr lang="en-US" spc="-5" dirty="0" smtClean="0">
                <a:solidFill>
                  <a:schemeClr val="bg1"/>
                </a:solidFill>
                <a:latin typeface="Times New Roman"/>
                <a:cs typeface="Times New Roman"/>
              </a:rPr>
              <a:t>the </a:t>
            </a:r>
            <a:r>
              <a:rPr lang="en-US" spc="-10" dirty="0" smtClean="0">
                <a:solidFill>
                  <a:schemeClr val="bg1"/>
                </a:solidFill>
                <a:latin typeface="Times New Roman"/>
                <a:cs typeface="Times New Roman"/>
              </a:rPr>
              <a:t>strategies up </a:t>
            </a:r>
            <a:r>
              <a:rPr lang="en-US" spc="-5" dirty="0" smtClean="0">
                <a:solidFill>
                  <a:schemeClr val="bg1"/>
                </a:solidFill>
                <a:latin typeface="Times New Roman"/>
                <a:cs typeface="Times New Roman"/>
              </a:rPr>
              <a:t>to </a:t>
            </a:r>
            <a:r>
              <a:rPr lang="en-US" spc="-10" dirty="0" smtClean="0">
                <a:solidFill>
                  <a:schemeClr val="bg1"/>
                </a:solidFill>
                <a:latin typeface="Times New Roman"/>
                <a:cs typeface="Times New Roman"/>
              </a:rPr>
              <a:t>date, </a:t>
            </a:r>
            <a:r>
              <a:rPr lang="en-US" spc="-5" dirty="0" smtClean="0">
                <a:solidFill>
                  <a:schemeClr val="bg1"/>
                </a:solidFill>
                <a:latin typeface="Times New Roman"/>
                <a:cs typeface="Times New Roman"/>
              </a:rPr>
              <a:t>and </a:t>
            </a:r>
            <a:r>
              <a:rPr lang="en-US" spc="-10" dirty="0" smtClean="0">
                <a:solidFill>
                  <a:schemeClr val="bg1"/>
                </a:solidFill>
                <a:latin typeface="Times New Roman"/>
                <a:cs typeface="Times New Roman"/>
              </a:rPr>
              <a:t>give  </a:t>
            </a:r>
            <a:r>
              <a:rPr lang="en-US" spc="-5" dirty="0" smtClean="0">
                <a:solidFill>
                  <a:schemeClr val="bg1"/>
                </a:solidFill>
                <a:latin typeface="Times New Roman"/>
                <a:cs typeface="Times New Roman"/>
              </a:rPr>
              <a:t>feedback.</a:t>
            </a:r>
            <a:endParaRPr lang="en-US" dirty="0" smtClean="0">
              <a:solidFill>
                <a:schemeClr val="bg1"/>
              </a:solidFill>
              <a:latin typeface="Times New Roman"/>
              <a:cs typeface="Times New Roman"/>
            </a:endParaRPr>
          </a:p>
          <a:p>
            <a:endParaRPr lang="en-US" dirty="0">
              <a:solidFill>
                <a:schemeClr val="bg1"/>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Syllabus</a:t>
            </a:r>
            <a:endParaRPr lang="en-US" dirty="0">
              <a:solidFill>
                <a:srgbClr val="FFFF00"/>
              </a:solidFill>
            </a:endParaRPr>
          </a:p>
        </p:txBody>
      </p:sp>
      <p:pic>
        <p:nvPicPr>
          <p:cNvPr id="1026" name="Picture 2"/>
          <p:cNvPicPr>
            <a:picLocks noGrp="1" noChangeAspect="1" noChangeArrowheads="1"/>
          </p:cNvPicPr>
          <p:nvPr>
            <p:ph idx="1"/>
          </p:nvPr>
        </p:nvPicPr>
        <p:blipFill>
          <a:blip r:embed="rId2"/>
          <a:srcRect/>
          <a:stretch>
            <a:fillRect/>
          </a:stretch>
        </p:blipFill>
        <p:spPr bwMode="auto">
          <a:xfrm>
            <a:off x="457200" y="1219200"/>
            <a:ext cx="8243601" cy="510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spc="-5" dirty="0" smtClean="0"/>
              <a:t> Implementing the</a:t>
            </a:r>
            <a:r>
              <a:rPr lang="en-US" spc="-75" dirty="0" smtClean="0"/>
              <a:t> </a:t>
            </a:r>
            <a:r>
              <a:rPr lang="en-US" spc="-5" dirty="0" smtClean="0"/>
              <a:t>Strategy</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solidFill>
                  <a:schemeClr val="bg1"/>
                </a:solidFill>
              </a:rPr>
              <a:t>DESCRIBE the steps involved in implementing a logistics</a:t>
            </a:r>
          </a:p>
          <a:p>
            <a:r>
              <a:rPr lang="en-US" dirty="0" smtClean="0">
                <a:solidFill>
                  <a:schemeClr val="bg1"/>
                </a:solidFill>
              </a:rPr>
              <a:t>strategy</a:t>
            </a:r>
          </a:p>
          <a:p>
            <a:r>
              <a:rPr lang="en-US" dirty="0" smtClean="0">
                <a:solidFill>
                  <a:schemeClr val="bg1"/>
                </a:solidFill>
              </a:rPr>
              <a:t>APPRECIATE the problems of implementation</a:t>
            </a:r>
          </a:p>
          <a:p>
            <a:r>
              <a:rPr lang="en-US" dirty="0" smtClean="0">
                <a:solidFill>
                  <a:schemeClr val="bg1"/>
                </a:solidFill>
              </a:rPr>
              <a:t>CONSIDER the decisions needed for implementing the</a:t>
            </a:r>
          </a:p>
          <a:p>
            <a:r>
              <a:rPr lang="en-US" dirty="0" smtClean="0">
                <a:solidFill>
                  <a:schemeClr val="bg1"/>
                </a:solidFill>
              </a:rPr>
              <a:t>logistics strategy</a:t>
            </a:r>
          </a:p>
          <a:p>
            <a:r>
              <a:rPr lang="en-US" dirty="0" smtClean="0">
                <a:solidFill>
                  <a:schemeClr val="bg1"/>
                </a:solidFill>
              </a:rPr>
              <a:t>RECOGNISE the importance of continual change in the</a:t>
            </a:r>
          </a:p>
          <a:p>
            <a:r>
              <a:rPr lang="en-US" dirty="0" smtClean="0">
                <a:solidFill>
                  <a:schemeClr val="bg1"/>
                </a:solidFill>
              </a:rPr>
              <a:t>supply chain</a:t>
            </a:r>
          </a:p>
          <a:p>
            <a:r>
              <a:rPr lang="en-US" dirty="0" smtClean="0">
                <a:solidFill>
                  <a:schemeClr val="bg1"/>
                </a:solidFill>
              </a:rPr>
              <a:t>DISCUSS the management of change, particularly the rate of</a:t>
            </a:r>
          </a:p>
          <a:p>
            <a:r>
              <a:rPr lang="en-US" dirty="0" smtClean="0">
                <a:solidFill>
                  <a:schemeClr val="bg1"/>
                </a:solidFill>
              </a:rPr>
              <a:t>change</a:t>
            </a:r>
            <a:endParaRPr lang="en-US" dirty="0">
              <a:solidFill>
                <a:schemeClr val="bg1"/>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rmAutofit fontScale="90000"/>
          </a:bodyPr>
          <a:lstStyle/>
          <a:p>
            <a:r>
              <a:rPr lang="en-US" spc="-5" dirty="0" smtClean="0"/>
              <a:t> Implementing the</a:t>
            </a:r>
            <a:r>
              <a:rPr lang="en-US" spc="-75" dirty="0" smtClean="0"/>
              <a:t> </a:t>
            </a:r>
            <a:r>
              <a:rPr lang="en-US" spc="-5" dirty="0" smtClean="0"/>
              <a:t>Strategy</a:t>
            </a:r>
            <a:endParaRPr lang="en-US" dirty="0"/>
          </a:p>
        </p:txBody>
      </p:sp>
      <p:sp>
        <p:nvSpPr>
          <p:cNvPr id="3" name="Content Placeholder 2"/>
          <p:cNvSpPr>
            <a:spLocks noGrp="1"/>
          </p:cNvSpPr>
          <p:nvPr>
            <p:ph idx="1"/>
          </p:nvPr>
        </p:nvSpPr>
        <p:spPr>
          <a:xfrm>
            <a:off x="457200" y="457200"/>
            <a:ext cx="8229600" cy="5668963"/>
          </a:xfrm>
        </p:spPr>
        <p:txBody>
          <a:bodyPr>
            <a:normAutofit fontScale="85000" lnSpcReduction="20000"/>
          </a:bodyPr>
          <a:lstStyle/>
          <a:p>
            <a:r>
              <a:rPr lang="en-IN" dirty="0" smtClean="0">
                <a:solidFill>
                  <a:schemeClr val="bg1"/>
                </a:solidFill>
              </a:rPr>
              <a:t>last section we looked at the design of a logistics strategy (long-term decisions, policies, plans and culture relating to logistics)</a:t>
            </a:r>
          </a:p>
          <a:p>
            <a:r>
              <a:rPr lang="en-US" dirty="0" smtClean="0">
                <a:solidFill>
                  <a:schemeClr val="bg1"/>
                </a:solidFill>
              </a:rPr>
              <a:t>They have to answer questions such as:</a:t>
            </a:r>
          </a:p>
          <a:p>
            <a:r>
              <a:rPr lang="en-US" dirty="0" smtClean="0">
                <a:solidFill>
                  <a:schemeClr val="bg1"/>
                </a:solidFill>
              </a:rPr>
              <a:t> How does the strategy affect the logistics network?</a:t>
            </a:r>
            <a:endParaRPr lang="en-US" sz="4000" dirty="0" smtClean="0">
              <a:solidFill>
                <a:schemeClr val="bg1"/>
              </a:solidFill>
            </a:endParaRPr>
          </a:p>
          <a:p>
            <a:pPr lvl="1"/>
            <a:r>
              <a:rPr lang="en-US" dirty="0" smtClean="0">
                <a:solidFill>
                  <a:schemeClr val="bg1"/>
                </a:solidFill>
              </a:rPr>
              <a:t>Should we change our warehouse and transport operations?</a:t>
            </a:r>
            <a:endParaRPr lang="en-US" sz="4000" dirty="0" smtClean="0">
              <a:solidFill>
                <a:schemeClr val="bg1"/>
              </a:solidFill>
            </a:endParaRPr>
          </a:p>
          <a:p>
            <a:pPr lvl="1"/>
            <a:r>
              <a:rPr lang="en-US" dirty="0" smtClean="0">
                <a:solidFill>
                  <a:schemeClr val="bg1"/>
                </a:solidFill>
              </a:rPr>
              <a:t>Will our approach to planning and scheduling change?</a:t>
            </a:r>
            <a:endParaRPr lang="en-US" sz="4000" dirty="0" smtClean="0">
              <a:solidFill>
                <a:schemeClr val="bg1"/>
              </a:solidFill>
            </a:endParaRPr>
          </a:p>
          <a:p>
            <a:pPr lvl="1"/>
            <a:r>
              <a:rPr lang="en-US" dirty="0" smtClean="0">
                <a:solidFill>
                  <a:schemeClr val="bg1"/>
                </a:solidFill>
              </a:rPr>
              <a:t>Do we have, or can we get, the necessary resources?</a:t>
            </a:r>
            <a:endParaRPr lang="en-US" sz="4000" dirty="0" smtClean="0">
              <a:solidFill>
                <a:schemeClr val="bg1"/>
              </a:solidFill>
            </a:endParaRPr>
          </a:p>
          <a:p>
            <a:pPr lvl="1"/>
            <a:r>
              <a:rPr lang="en-US" dirty="0" smtClean="0">
                <a:solidFill>
                  <a:schemeClr val="bg1"/>
                </a:solidFill>
              </a:rPr>
              <a:t>Do we have, or can we train, people with the necessary skills?</a:t>
            </a:r>
            <a:endParaRPr lang="en-US" sz="4000" dirty="0" smtClean="0">
              <a:solidFill>
                <a:schemeClr val="bg1"/>
              </a:solidFill>
            </a:endParaRPr>
          </a:p>
          <a:p>
            <a:pPr lvl="1"/>
            <a:r>
              <a:rPr lang="en-US" dirty="0" smtClean="0">
                <a:solidFill>
                  <a:schemeClr val="bg1"/>
                </a:solidFill>
              </a:rPr>
              <a:t>How will the strategy affect present and potential customers?</a:t>
            </a:r>
            <a:endParaRPr lang="en-US" sz="4000" dirty="0" smtClean="0">
              <a:solidFill>
                <a:schemeClr val="bg1"/>
              </a:solidFill>
            </a:endParaRPr>
          </a:p>
          <a:p>
            <a:pPr lvl="1"/>
            <a:r>
              <a:rPr lang="en-US" dirty="0" smtClean="0">
                <a:solidFill>
                  <a:schemeClr val="bg1"/>
                </a:solidFill>
              </a:rPr>
              <a:t>What are the impacts on staff, facilities, </a:t>
            </a:r>
            <a:r>
              <a:rPr lang="en-US" dirty="0" err="1" smtClean="0">
                <a:solidFill>
                  <a:schemeClr val="bg1"/>
                </a:solidFill>
              </a:rPr>
              <a:t>organisation</a:t>
            </a:r>
            <a:r>
              <a:rPr lang="en-US" dirty="0" smtClean="0">
                <a:solidFill>
                  <a:schemeClr val="bg1"/>
                </a:solidFill>
              </a:rPr>
              <a:t>, technology, and so on?</a:t>
            </a:r>
            <a:endParaRPr lang="en-US" sz="4000" dirty="0" smtClean="0">
              <a:solidFill>
                <a:schemeClr val="bg1"/>
              </a:solidFill>
            </a:endParaRPr>
          </a:p>
          <a:p>
            <a:endParaRPr lang="en-IN" dirty="0" smtClean="0">
              <a:solidFill>
                <a:schemeClr val="bg1"/>
              </a:solidFill>
            </a:endParaRPr>
          </a:p>
          <a:p>
            <a:endParaRPr lang="en-US" dirty="0">
              <a:solidFill>
                <a:schemeClr val="bg1"/>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rmAutofit fontScale="90000"/>
          </a:bodyPr>
          <a:lstStyle/>
          <a:p>
            <a:r>
              <a:rPr lang="en-US" spc="-5" dirty="0" smtClean="0"/>
              <a:t> Implementing the</a:t>
            </a:r>
            <a:r>
              <a:rPr lang="en-US" spc="-75" dirty="0" smtClean="0"/>
              <a:t> </a:t>
            </a:r>
            <a:r>
              <a:rPr lang="en-US" spc="-5" dirty="0" smtClean="0"/>
              <a:t>Strategy</a:t>
            </a:r>
            <a:endParaRPr lang="en-US" dirty="0"/>
          </a:p>
        </p:txBody>
      </p:sp>
      <p:sp>
        <p:nvSpPr>
          <p:cNvPr id="3" name="Content Placeholder 2"/>
          <p:cNvSpPr>
            <a:spLocks noGrp="1"/>
          </p:cNvSpPr>
          <p:nvPr>
            <p:ph idx="1"/>
          </p:nvPr>
        </p:nvSpPr>
        <p:spPr>
          <a:xfrm>
            <a:off x="457200" y="457200"/>
            <a:ext cx="8229600" cy="5668963"/>
          </a:xfrm>
        </p:spPr>
        <p:txBody>
          <a:bodyPr>
            <a:normAutofit lnSpcReduction="10000"/>
          </a:bodyPr>
          <a:lstStyle/>
          <a:p>
            <a:r>
              <a:rPr lang="en-IN" dirty="0" smtClean="0">
                <a:solidFill>
                  <a:schemeClr val="bg1"/>
                </a:solidFill>
              </a:rPr>
              <a:t>A </a:t>
            </a:r>
            <a:r>
              <a:rPr lang="en-IN" dirty="0" smtClean="0">
                <a:solidFill>
                  <a:srgbClr val="FFC000"/>
                </a:solidFill>
              </a:rPr>
              <a:t>strategic decision </a:t>
            </a:r>
            <a:r>
              <a:rPr lang="en-IN" dirty="0" smtClean="0">
                <a:solidFill>
                  <a:schemeClr val="bg1"/>
                </a:solidFill>
              </a:rPr>
              <a:t>to sell products through a website leads to medium-term tactical decisions about warehousing, investment in stock, transport, materials handling, recruiting and training, customer service, and so on.</a:t>
            </a:r>
          </a:p>
          <a:p>
            <a:r>
              <a:rPr lang="en-IN" dirty="0" smtClean="0">
                <a:solidFill>
                  <a:schemeClr val="bg1"/>
                </a:solidFill>
              </a:rPr>
              <a:t> These tactical decisions, in turn, lead to short-term operational decisions about resource scheduling, inventory control, expediting, vehicle routes, and so on.</a:t>
            </a:r>
          </a:p>
          <a:p>
            <a:r>
              <a:rPr lang="en-IN" dirty="0" smtClean="0">
                <a:solidFill>
                  <a:schemeClr val="bg1"/>
                </a:solidFill>
              </a:rPr>
              <a:t>The distinctions between strategic, tactical and operational decisions are not really this clear. </a:t>
            </a:r>
            <a:endParaRPr lang="en-US" dirty="0">
              <a:solidFill>
                <a:schemeClr val="bg1"/>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rmAutofit fontScale="90000"/>
          </a:bodyPr>
          <a:lstStyle/>
          <a:p>
            <a:r>
              <a:rPr lang="en-US" spc="-5" dirty="0" smtClean="0"/>
              <a:t> Implementing the</a:t>
            </a:r>
            <a:r>
              <a:rPr lang="en-US" spc="-75" dirty="0" smtClean="0"/>
              <a:t> </a:t>
            </a:r>
            <a:r>
              <a:rPr lang="en-US" spc="-5" dirty="0" smtClean="0"/>
              <a:t>Strategy</a:t>
            </a:r>
            <a:endParaRPr lang="en-US" dirty="0"/>
          </a:p>
        </p:txBody>
      </p:sp>
      <p:sp>
        <p:nvSpPr>
          <p:cNvPr id="3" name="Content Placeholder 2"/>
          <p:cNvSpPr>
            <a:spLocks noGrp="1"/>
          </p:cNvSpPr>
          <p:nvPr>
            <p:ph idx="1"/>
          </p:nvPr>
        </p:nvSpPr>
        <p:spPr>
          <a:xfrm>
            <a:off x="457200" y="457200"/>
            <a:ext cx="8229600" cy="5668963"/>
          </a:xfrm>
        </p:spPr>
        <p:txBody>
          <a:bodyPr>
            <a:normAutofit fontScale="85000" lnSpcReduction="10000"/>
          </a:bodyPr>
          <a:lstStyle/>
          <a:p>
            <a:r>
              <a:rPr lang="en-US" dirty="0" smtClean="0">
                <a:solidFill>
                  <a:srgbClr val="FFFF00"/>
                </a:solidFill>
              </a:rPr>
              <a:t>Inventory</a:t>
            </a:r>
            <a:r>
              <a:rPr lang="en-US" dirty="0" smtClean="0">
                <a:solidFill>
                  <a:schemeClr val="bg1"/>
                </a:solidFill>
              </a:rPr>
              <a:t>, for example, is a </a:t>
            </a:r>
            <a:r>
              <a:rPr lang="en-US" dirty="0" smtClean="0">
                <a:solidFill>
                  <a:srgbClr val="FFC000"/>
                </a:solidFill>
              </a:rPr>
              <a:t>strategic issue </a:t>
            </a:r>
            <a:r>
              <a:rPr lang="en-US" dirty="0" smtClean="0">
                <a:solidFill>
                  <a:schemeClr val="bg1"/>
                </a:solidFill>
              </a:rPr>
              <a:t>for decisions about building a warehouse for </a:t>
            </a:r>
            <a:r>
              <a:rPr lang="en-US" dirty="0" err="1" smtClean="0">
                <a:solidFill>
                  <a:schemeClr val="bg1"/>
                </a:solidFill>
              </a:rPr>
              <a:t>ﬁnished</a:t>
            </a:r>
            <a:r>
              <a:rPr lang="en-US" dirty="0" smtClean="0">
                <a:solidFill>
                  <a:schemeClr val="bg1"/>
                </a:solidFill>
              </a:rPr>
              <a:t> goods or shipping directly to customers, </a:t>
            </a:r>
            <a:r>
              <a:rPr lang="en-US" dirty="0" smtClean="0">
                <a:solidFill>
                  <a:srgbClr val="FFC000"/>
                </a:solidFill>
              </a:rPr>
              <a:t>a tactical issue </a:t>
            </a:r>
            <a:r>
              <a:rPr lang="en-US" dirty="0" smtClean="0">
                <a:solidFill>
                  <a:schemeClr val="bg1"/>
                </a:solidFill>
              </a:rPr>
              <a:t>when deciding how much to invest in stock, and an </a:t>
            </a:r>
            <a:r>
              <a:rPr lang="en-US" dirty="0" smtClean="0">
                <a:solidFill>
                  <a:srgbClr val="FFC000"/>
                </a:solidFill>
              </a:rPr>
              <a:t>operational issue </a:t>
            </a:r>
            <a:r>
              <a:rPr lang="en-US" dirty="0" smtClean="0">
                <a:solidFill>
                  <a:schemeClr val="bg1"/>
                </a:solidFill>
              </a:rPr>
              <a:t>when deciding how much to order this week. </a:t>
            </a:r>
          </a:p>
          <a:p>
            <a:r>
              <a:rPr lang="en-US" dirty="0" smtClean="0">
                <a:solidFill>
                  <a:srgbClr val="FFFF00"/>
                </a:solidFill>
              </a:rPr>
              <a:t>Customer service </a:t>
            </a:r>
            <a:r>
              <a:rPr lang="en-US" dirty="0" smtClean="0">
                <a:solidFill>
                  <a:schemeClr val="bg1"/>
                </a:solidFill>
              </a:rPr>
              <a:t>is a </a:t>
            </a:r>
            <a:r>
              <a:rPr lang="en-US" dirty="0" smtClean="0">
                <a:solidFill>
                  <a:srgbClr val="FFC000"/>
                </a:solidFill>
              </a:rPr>
              <a:t>strategic issue </a:t>
            </a:r>
            <a:r>
              <a:rPr lang="en-US" dirty="0" smtClean="0">
                <a:solidFill>
                  <a:schemeClr val="bg1"/>
                </a:solidFill>
              </a:rPr>
              <a:t>when designing the supply chain, a </a:t>
            </a:r>
            <a:r>
              <a:rPr lang="en-US" dirty="0" smtClean="0">
                <a:solidFill>
                  <a:srgbClr val="FFC000"/>
                </a:solidFill>
              </a:rPr>
              <a:t>tactical issue </a:t>
            </a:r>
            <a:r>
              <a:rPr lang="en-US" dirty="0" smtClean="0">
                <a:solidFill>
                  <a:schemeClr val="bg1"/>
                </a:solidFill>
              </a:rPr>
              <a:t>when </a:t>
            </a:r>
            <a:r>
              <a:rPr lang="en-US" dirty="0" err="1" smtClean="0">
                <a:solidFill>
                  <a:schemeClr val="bg1"/>
                </a:solidFill>
              </a:rPr>
              <a:t>organising</a:t>
            </a:r>
            <a:r>
              <a:rPr lang="en-US" dirty="0" smtClean="0">
                <a:solidFill>
                  <a:schemeClr val="bg1"/>
                </a:solidFill>
              </a:rPr>
              <a:t> transport for delivery, and an  </a:t>
            </a:r>
            <a:r>
              <a:rPr lang="en-US" dirty="0" smtClean="0">
                <a:solidFill>
                  <a:srgbClr val="FFC000"/>
                </a:solidFill>
              </a:rPr>
              <a:t>operational issue </a:t>
            </a:r>
            <a:r>
              <a:rPr lang="en-US" dirty="0" smtClean="0">
                <a:solidFill>
                  <a:schemeClr val="bg1"/>
                </a:solidFill>
              </a:rPr>
              <a:t>when scheduling the next delivery. </a:t>
            </a:r>
          </a:p>
          <a:p>
            <a:r>
              <a:rPr lang="en-US" dirty="0" smtClean="0">
                <a:solidFill>
                  <a:schemeClr val="bg1"/>
                </a:solidFill>
              </a:rPr>
              <a:t>The important point is to </a:t>
            </a:r>
            <a:r>
              <a:rPr lang="en-US" dirty="0" err="1" smtClean="0">
                <a:solidFill>
                  <a:schemeClr val="bg1"/>
                </a:solidFill>
              </a:rPr>
              <a:t>recognise</a:t>
            </a:r>
            <a:r>
              <a:rPr lang="en-US" dirty="0" smtClean="0">
                <a:solidFill>
                  <a:schemeClr val="bg1"/>
                </a:solidFill>
              </a:rPr>
              <a:t> that </a:t>
            </a:r>
            <a:r>
              <a:rPr lang="en-US" b="1" dirty="0" smtClean="0">
                <a:solidFill>
                  <a:schemeClr val="bg1"/>
                </a:solidFill>
              </a:rPr>
              <a:t>the strategy leads to a whole series of related decisions </a:t>
            </a:r>
            <a:r>
              <a:rPr lang="en-US" dirty="0" smtClean="0">
                <a:solidFill>
                  <a:schemeClr val="bg1"/>
                </a:solidFill>
              </a:rPr>
              <a:t>at different levels. What you call these levels and where you draw </a:t>
            </a:r>
            <a:r>
              <a:rPr lang="en-US" dirty="0" smtClean="0"/>
              <a:t>the boundaries </a:t>
            </a:r>
            <a:r>
              <a:rPr lang="en-US" dirty="0" smtClean="0">
                <a:solidFill>
                  <a:schemeClr val="bg1"/>
                </a:solidFill>
              </a:rPr>
              <a:t>is a matter of convenience.</a:t>
            </a:r>
          </a:p>
          <a:p>
            <a:endParaRPr lang="en-US"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rmAutofit fontScale="90000"/>
          </a:bodyPr>
          <a:lstStyle/>
          <a:p>
            <a:r>
              <a:rPr lang="en-US" b="1" spc="-10" dirty="0" smtClean="0">
                <a:solidFill>
                  <a:srgbClr val="352062"/>
                </a:solidFill>
                <a:latin typeface="Times New Roman"/>
                <a:cs typeface="Times New Roman"/>
              </a:rPr>
              <a:t>Strategic</a:t>
            </a:r>
            <a:r>
              <a:rPr lang="en-US" b="1" spc="-5" dirty="0" smtClean="0">
                <a:solidFill>
                  <a:srgbClr val="352062"/>
                </a:solidFill>
                <a:latin typeface="Times New Roman"/>
                <a:cs typeface="Times New Roman"/>
              </a:rPr>
              <a:t> </a:t>
            </a:r>
            <a:r>
              <a:rPr lang="en-US" b="1" spc="-10" dirty="0" smtClean="0">
                <a:solidFill>
                  <a:srgbClr val="352062"/>
                </a:solidFill>
                <a:latin typeface="Times New Roman"/>
                <a:cs typeface="Times New Roman"/>
              </a:rPr>
              <a:t>Decisions</a:t>
            </a:r>
            <a:endParaRPr lang="en-US" dirty="0"/>
          </a:p>
        </p:txBody>
      </p:sp>
      <p:sp>
        <p:nvSpPr>
          <p:cNvPr id="3" name="Content Placeholder 2"/>
          <p:cNvSpPr>
            <a:spLocks noGrp="1"/>
          </p:cNvSpPr>
          <p:nvPr>
            <p:ph idx="1"/>
          </p:nvPr>
        </p:nvSpPr>
        <p:spPr>
          <a:xfrm>
            <a:off x="457200" y="838200"/>
            <a:ext cx="8229600" cy="5287963"/>
          </a:xfrm>
        </p:spPr>
        <p:txBody>
          <a:bodyPr>
            <a:normAutofit/>
          </a:bodyPr>
          <a:lstStyle/>
          <a:p>
            <a:pPr marL="495934" indent="-228600">
              <a:lnSpc>
                <a:spcPct val="100000"/>
              </a:lnSpc>
              <a:spcBef>
                <a:spcPts val="2285"/>
              </a:spcBef>
              <a:buClr>
                <a:srgbClr val="352062"/>
              </a:buClr>
              <a:buSzPct val="70000"/>
              <a:buFont typeface="Wingdings"/>
              <a:buChar char=""/>
              <a:tabLst>
                <a:tab pos="496570" algn="l"/>
              </a:tabLst>
            </a:pPr>
            <a:r>
              <a:rPr lang="en-US" sz="2800" spc="-10" dirty="0" smtClean="0">
                <a:solidFill>
                  <a:srgbClr val="231F20"/>
                </a:solidFill>
                <a:latin typeface="Times New Roman"/>
                <a:cs typeface="Times New Roman"/>
              </a:rPr>
              <a:t>Types of strategic decisions</a:t>
            </a:r>
            <a:endParaRPr lang="en-US" sz="2800" dirty="0"/>
          </a:p>
        </p:txBody>
      </p:sp>
      <p:pic>
        <p:nvPicPr>
          <p:cNvPr id="1026" name="Picture 2"/>
          <p:cNvPicPr>
            <a:picLocks noChangeAspect="1" noChangeArrowheads="1"/>
          </p:cNvPicPr>
          <p:nvPr/>
        </p:nvPicPr>
        <p:blipFill>
          <a:blip r:embed="rId2"/>
          <a:srcRect/>
          <a:stretch>
            <a:fillRect/>
          </a:stretch>
        </p:blipFill>
        <p:spPr bwMode="auto">
          <a:xfrm>
            <a:off x="457199" y="1447800"/>
            <a:ext cx="8229601" cy="4876800"/>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533400"/>
          </a:xfrm>
        </p:spPr>
        <p:txBody>
          <a:bodyPr>
            <a:normAutofit fontScale="90000"/>
          </a:bodyPr>
          <a:lstStyle/>
          <a:p>
            <a:r>
              <a:rPr lang="en-US" spc="-5" dirty="0" smtClean="0"/>
              <a:t> Implementing the</a:t>
            </a:r>
            <a:r>
              <a:rPr lang="en-US" spc="-75" dirty="0" smtClean="0"/>
              <a:t> </a:t>
            </a:r>
            <a:r>
              <a:rPr lang="en-US" spc="-5" dirty="0" smtClean="0"/>
              <a:t>Strategy</a:t>
            </a:r>
            <a:endParaRPr lang="en-US" dirty="0"/>
          </a:p>
        </p:txBody>
      </p:sp>
      <p:sp>
        <p:nvSpPr>
          <p:cNvPr id="3" name="Content Placeholder 2"/>
          <p:cNvSpPr>
            <a:spLocks noGrp="1"/>
          </p:cNvSpPr>
          <p:nvPr>
            <p:ph idx="1"/>
          </p:nvPr>
        </p:nvSpPr>
        <p:spPr>
          <a:xfrm>
            <a:off x="457200" y="685800"/>
            <a:ext cx="8229600" cy="5440363"/>
          </a:xfrm>
        </p:spPr>
        <p:txBody>
          <a:bodyPr>
            <a:normAutofit/>
          </a:bodyPr>
          <a:lstStyle/>
          <a:p>
            <a:r>
              <a:rPr lang="en-IN" dirty="0" smtClean="0">
                <a:solidFill>
                  <a:schemeClr val="bg1"/>
                </a:solidFill>
              </a:rPr>
              <a:t>Strategies only become effective when they are </a:t>
            </a:r>
            <a:r>
              <a:rPr lang="en-IN" b="1" dirty="0" smtClean="0">
                <a:solidFill>
                  <a:schemeClr val="bg1"/>
                </a:solidFill>
              </a:rPr>
              <a:t>IMPLEMENTED</a:t>
            </a:r>
            <a:r>
              <a:rPr lang="en-IN" dirty="0" smtClean="0">
                <a:solidFill>
                  <a:schemeClr val="bg1"/>
                </a:solidFill>
              </a:rPr>
              <a:t>. </a:t>
            </a:r>
          </a:p>
          <a:p>
            <a:r>
              <a:rPr lang="en-IN" dirty="0" smtClean="0">
                <a:solidFill>
                  <a:schemeClr val="bg1"/>
                </a:solidFill>
              </a:rPr>
              <a:t>This means that the long-term aims are translated into lower decisions, and the work is carried out to achieve them.</a:t>
            </a:r>
          </a:p>
          <a:p>
            <a:r>
              <a:rPr lang="en-IN" dirty="0" err="1" smtClean="0">
                <a:solidFill>
                  <a:schemeClr val="bg1"/>
                </a:solidFill>
              </a:rPr>
              <a:t>difﬁcult</a:t>
            </a:r>
            <a:r>
              <a:rPr lang="en-IN" dirty="0" smtClean="0">
                <a:solidFill>
                  <a:schemeClr val="bg1"/>
                </a:solidFill>
              </a:rPr>
              <a:t> to translate a logistics strategy into lower </a:t>
            </a:r>
            <a:r>
              <a:rPr lang="en-IN" dirty="0" smtClean="0">
                <a:solidFill>
                  <a:schemeClr val="bg1"/>
                </a:solidFill>
              </a:rPr>
              <a:t>decisions</a:t>
            </a:r>
            <a:r>
              <a:rPr lang="en-IN" dirty="0" smtClean="0">
                <a:solidFill>
                  <a:schemeClr val="bg1"/>
                </a:solidFill>
              </a:rPr>
              <a:t>-</a:t>
            </a:r>
            <a:r>
              <a:rPr lang="en-IN" dirty="0" smtClean="0">
                <a:solidFill>
                  <a:schemeClr val="bg1"/>
                </a:solidFill>
              </a:rPr>
              <a:t> when </a:t>
            </a:r>
            <a:r>
              <a:rPr lang="en-IN" dirty="0" smtClean="0">
                <a:solidFill>
                  <a:schemeClr val="bg1"/>
                </a:solidFill>
              </a:rPr>
              <a:t>the strategy is poorly designed, and lower managers have to translate vague concepts like </a:t>
            </a:r>
            <a:r>
              <a:rPr lang="en-IN" dirty="0" smtClean="0"/>
              <a:t>‘global leadership’</a:t>
            </a:r>
            <a:r>
              <a:rPr lang="en-IN" dirty="0" smtClean="0">
                <a:solidFill>
                  <a:schemeClr val="bg1"/>
                </a:solidFill>
              </a:rPr>
              <a:t> into actual operations.</a:t>
            </a:r>
            <a:endParaRPr lang="en-US" dirty="0" smtClean="0">
              <a:solidFill>
                <a:schemeClr val="bg1"/>
              </a:solidFill>
            </a:endParaRPr>
          </a:p>
          <a:p>
            <a:endParaRPr lang="en-US" dirty="0" smtClean="0">
              <a:solidFill>
                <a:schemeClr val="bg1"/>
              </a:solidFill>
            </a:endParaRPr>
          </a:p>
          <a:p>
            <a:endParaRPr lang="en-US" dirty="0">
              <a:solidFill>
                <a:schemeClr val="bg1"/>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rmAutofit fontScale="90000"/>
          </a:bodyPr>
          <a:lstStyle/>
          <a:p>
            <a:r>
              <a:rPr lang="en-IN" b="1" dirty="0" err="1" smtClean="0"/>
              <a:t>Difﬁculties</a:t>
            </a:r>
            <a:r>
              <a:rPr lang="en-IN" b="1" dirty="0" smtClean="0"/>
              <a:t> with implementation</a:t>
            </a:r>
            <a:endParaRPr lang="en-US" dirty="0"/>
          </a:p>
        </p:txBody>
      </p:sp>
      <p:sp>
        <p:nvSpPr>
          <p:cNvPr id="3" name="Content Placeholder 2"/>
          <p:cNvSpPr>
            <a:spLocks noGrp="1"/>
          </p:cNvSpPr>
          <p:nvPr>
            <p:ph idx="1"/>
          </p:nvPr>
        </p:nvSpPr>
        <p:spPr>
          <a:xfrm>
            <a:off x="457200" y="457200"/>
            <a:ext cx="8229600" cy="5668963"/>
          </a:xfrm>
        </p:spPr>
        <p:txBody>
          <a:bodyPr>
            <a:normAutofit fontScale="85000" lnSpcReduction="10000"/>
          </a:bodyPr>
          <a:lstStyle/>
          <a:p>
            <a:r>
              <a:rPr lang="en-US" dirty="0" smtClean="0">
                <a:solidFill>
                  <a:schemeClr val="bg1"/>
                </a:solidFill>
              </a:rPr>
              <a:t>The following list gives some common problems with implementing logistics strategies:</a:t>
            </a:r>
          </a:p>
          <a:p>
            <a:r>
              <a:rPr lang="en-US" dirty="0" smtClean="0">
                <a:solidFill>
                  <a:schemeClr val="bg1"/>
                </a:solidFill>
              </a:rPr>
              <a:t> </a:t>
            </a:r>
            <a:endParaRPr lang="en-US" sz="1800" dirty="0" smtClean="0">
              <a:solidFill>
                <a:schemeClr val="bg1"/>
              </a:solidFill>
            </a:endParaRPr>
          </a:p>
          <a:p>
            <a:pPr lvl="1"/>
            <a:r>
              <a:rPr lang="en-US" dirty="0" smtClean="0">
                <a:solidFill>
                  <a:schemeClr val="bg1"/>
                </a:solidFill>
              </a:rPr>
              <a:t>people </a:t>
            </a:r>
            <a:r>
              <a:rPr lang="en-US" b="1" dirty="0" smtClean="0">
                <a:solidFill>
                  <a:schemeClr val="bg1"/>
                </a:solidFill>
              </a:rPr>
              <a:t>who design </a:t>
            </a:r>
            <a:r>
              <a:rPr lang="en-US" dirty="0" smtClean="0">
                <a:solidFill>
                  <a:schemeClr val="bg1"/>
                </a:solidFill>
              </a:rPr>
              <a:t>the strategies </a:t>
            </a:r>
            <a:r>
              <a:rPr lang="en-US" b="1" dirty="0" smtClean="0">
                <a:solidFill>
                  <a:schemeClr val="bg1"/>
                </a:solidFill>
              </a:rPr>
              <a:t>are not responsible </a:t>
            </a:r>
            <a:r>
              <a:rPr lang="en-US" dirty="0" smtClean="0">
                <a:solidFill>
                  <a:schemeClr val="bg1"/>
                </a:solidFill>
              </a:rPr>
              <a:t>for their implementation</a:t>
            </a:r>
            <a:endParaRPr lang="en-US" sz="4000" dirty="0" smtClean="0">
              <a:solidFill>
                <a:schemeClr val="bg1"/>
              </a:solidFill>
            </a:endParaRPr>
          </a:p>
          <a:p>
            <a:pPr lvl="1"/>
            <a:r>
              <a:rPr lang="en-US" dirty="0" smtClean="0">
                <a:solidFill>
                  <a:schemeClr val="bg1"/>
                </a:solidFill>
              </a:rPr>
              <a:t>strategies are </a:t>
            </a:r>
            <a:r>
              <a:rPr lang="en-US" b="1" dirty="0" smtClean="0">
                <a:solidFill>
                  <a:schemeClr val="bg1"/>
                </a:solidFill>
              </a:rPr>
              <a:t>badly designed</a:t>
            </a:r>
            <a:r>
              <a:rPr lang="en-US" dirty="0" smtClean="0">
                <a:solidFill>
                  <a:schemeClr val="bg1"/>
                </a:solidFill>
              </a:rPr>
              <a:t>, perhaps with the wrong aims or focus, it is impossible, or very </a:t>
            </a:r>
            <a:r>
              <a:rPr lang="en-US" dirty="0" err="1" smtClean="0">
                <a:solidFill>
                  <a:schemeClr val="bg1"/>
                </a:solidFill>
              </a:rPr>
              <a:t>difﬁcult</a:t>
            </a:r>
            <a:r>
              <a:rPr lang="en-US" dirty="0" smtClean="0">
                <a:solidFill>
                  <a:schemeClr val="bg1"/>
                </a:solidFill>
              </a:rPr>
              <a:t>, to implement them properly</a:t>
            </a:r>
            <a:endParaRPr lang="en-US" sz="4000" dirty="0" smtClean="0">
              <a:solidFill>
                <a:schemeClr val="bg1"/>
              </a:solidFill>
            </a:endParaRPr>
          </a:p>
          <a:p>
            <a:pPr lvl="1"/>
            <a:r>
              <a:rPr lang="en-US" dirty="0" smtClean="0">
                <a:solidFill>
                  <a:schemeClr val="bg1"/>
                </a:solidFill>
              </a:rPr>
              <a:t>they do not take enough account of </a:t>
            </a:r>
            <a:r>
              <a:rPr lang="en-US" b="1" dirty="0" smtClean="0">
                <a:solidFill>
                  <a:schemeClr val="bg1"/>
                </a:solidFill>
              </a:rPr>
              <a:t>actual operations</a:t>
            </a:r>
            <a:r>
              <a:rPr lang="en-US" dirty="0" smtClean="0">
                <a:solidFill>
                  <a:schemeClr val="bg1"/>
                </a:solidFill>
              </a:rPr>
              <a:t>, perhaps because there were not broad enough discussions</a:t>
            </a:r>
            <a:endParaRPr lang="en-US" sz="4000" dirty="0" smtClean="0">
              <a:solidFill>
                <a:schemeClr val="bg1"/>
              </a:solidFill>
            </a:endParaRPr>
          </a:p>
          <a:p>
            <a:pPr lvl="1"/>
            <a:r>
              <a:rPr lang="en-US" dirty="0" smtClean="0">
                <a:solidFill>
                  <a:schemeClr val="bg1"/>
                </a:solidFill>
              </a:rPr>
              <a:t>they are </a:t>
            </a:r>
            <a:r>
              <a:rPr lang="en-US" b="1" dirty="0" smtClean="0">
                <a:solidFill>
                  <a:schemeClr val="bg1"/>
                </a:solidFill>
              </a:rPr>
              <a:t>over-ambitious</a:t>
            </a:r>
            <a:r>
              <a:rPr lang="en-US" dirty="0" smtClean="0">
                <a:solidFill>
                  <a:schemeClr val="bg1"/>
                </a:solidFill>
              </a:rPr>
              <a:t>, or somehow not realistic</a:t>
            </a:r>
            <a:endParaRPr lang="en-US" sz="4000" dirty="0" smtClean="0">
              <a:solidFill>
                <a:schemeClr val="bg1"/>
              </a:solidFill>
            </a:endParaRPr>
          </a:p>
          <a:p>
            <a:pPr lvl="1"/>
            <a:r>
              <a:rPr lang="en-US" dirty="0" smtClean="0">
                <a:solidFill>
                  <a:schemeClr val="bg1"/>
                </a:solidFill>
              </a:rPr>
              <a:t>they ignore key factors, or </a:t>
            </a:r>
            <a:r>
              <a:rPr lang="en-US" dirty="0" err="1" smtClean="0">
                <a:solidFill>
                  <a:schemeClr val="bg1"/>
                </a:solidFill>
              </a:rPr>
              <a:t>emphasise</a:t>
            </a:r>
            <a:r>
              <a:rPr lang="en-US" dirty="0" smtClean="0">
                <a:solidFill>
                  <a:schemeClr val="bg1"/>
                </a:solidFill>
              </a:rPr>
              <a:t> the wrong features</a:t>
            </a:r>
            <a:endParaRPr lang="en-US" sz="4000" dirty="0" smtClean="0">
              <a:solidFill>
                <a:schemeClr val="bg1"/>
              </a:solidFill>
            </a:endParaRPr>
          </a:p>
          <a:p>
            <a:pPr lvl="1"/>
            <a:r>
              <a:rPr lang="en-US" dirty="0" smtClean="0">
                <a:solidFill>
                  <a:schemeClr val="bg1"/>
                </a:solidFill>
              </a:rPr>
              <a:t>people only pay lip-service to supporting the strategies</a:t>
            </a:r>
            <a:endParaRPr lang="en-US" sz="4000" dirty="0" smtClean="0">
              <a:solidFill>
                <a:schemeClr val="bg1"/>
              </a:solidFill>
            </a:endParaRPr>
          </a:p>
          <a:p>
            <a:pPr lvl="1"/>
            <a:r>
              <a:rPr lang="en-US" dirty="0" smtClean="0"/>
              <a:t>enthusiasm for the </a:t>
            </a:r>
            <a:r>
              <a:rPr lang="en-US" dirty="0" smtClean="0">
                <a:solidFill>
                  <a:schemeClr val="bg1"/>
                </a:solidFill>
              </a:rPr>
              <a:t>strategies declines over time.</a:t>
            </a:r>
            <a:endParaRPr lang="en-US" sz="4000" dirty="0" smtClean="0">
              <a:solidFill>
                <a:schemeClr val="bg1"/>
              </a:solidFill>
            </a:endParaRPr>
          </a:p>
          <a:p>
            <a:endParaRPr lang="en-US" dirty="0">
              <a:solidFill>
                <a:schemeClr val="bg1"/>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rmAutofit fontScale="90000"/>
          </a:bodyPr>
          <a:lstStyle/>
          <a:p>
            <a:r>
              <a:rPr lang="en-IN" b="1" dirty="0" err="1" smtClean="0"/>
              <a:t>Difﬁculties</a:t>
            </a:r>
            <a:r>
              <a:rPr lang="en-IN" b="1" dirty="0" smtClean="0"/>
              <a:t> with implementation</a:t>
            </a:r>
            <a:endParaRPr lang="en-US" dirty="0"/>
          </a:p>
        </p:txBody>
      </p:sp>
      <p:sp>
        <p:nvSpPr>
          <p:cNvPr id="3" name="Content Placeholder 2"/>
          <p:cNvSpPr>
            <a:spLocks noGrp="1"/>
          </p:cNvSpPr>
          <p:nvPr>
            <p:ph idx="1"/>
          </p:nvPr>
        </p:nvSpPr>
        <p:spPr>
          <a:xfrm>
            <a:off x="457200" y="457200"/>
            <a:ext cx="8229600" cy="5668963"/>
          </a:xfrm>
        </p:spPr>
        <p:txBody>
          <a:bodyPr/>
          <a:lstStyle/>
          <a:p>
            <a:r>
              <a:rPr lang="en-IN" dirty="0" smtClean="0">
                <a:solidFill>
                  <a:schemeClr val="bg1"/>
                </a:solidFill>
              </a:rPr>
              <a:t>One surprisingly common mistake is to design a logistics strategy and then think about implementing it. </a:t>
            </a:r>
          </a:p>
          <a:p>
            <a:r>
              <a:rPr lang="en-IN" dirty="0" smtClean="0">
                <a:solidFill>
                  <a:schemeClr val="bg1"/>
                </a:solidFill>
              </a:rPr>
              <a:t>The obvious way to avoid this is to think about implementation all the way through the design, and always consider the practical effects of any policies. </a:t>
            </a:r>
            <a:endParaRPr lang="en-US" dirty="0">
              <a:solidFill>
                <a:schemeClr val="bg1"/>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610600" cy="533400"/>
          </a:xfrm>
        </p:spPr>
        <p:txBody>
          <a:bodyPr>
            <a:noAutofit/>
          </a:bodyPr>
          <a:lstStyle/>
          <a:p>
            <a:r>
              <a:rPr lang="en-US" sz="2800" dirty="0" smtClean="0"/>
              <a:t>Factors that help devise a strategy that can be used are: </a:t>
            </a:r>
            <a:endParaRPr lang="en-US" sz="2800" dirty="0"/>
          </a:p>
        </p:txBody>
      </p:sp>
      <p:sp>
        <p:nvSpPr>
          <p:cNvPr id="3" name="Content Placeholder 2"/>
          <p:cNvSpPr>
            <a:spLocks noGrp="1"/>
          </p:cNvSpPr>
          <p:nvPr>
            <p:ph idx="1"/>
          </p:nvPr>
        </p:nvSpPr>
        <p:spPr>
          <a:xfrm>
            <a:off x="457200" y="457200"/>
            <a:ext cx="8229600" cy="5943600"/>
          </a:xfrm>
        </p:spPr>
        <p:txBody>
          <a:bodyPr>
            <a:noAutofit/>
          </a:bodyPr>
          <a:lstStyle/>
          <a:p>
            <a:endParaRPr lang="en-US" sz="2800" dirty="0" smtClean="0">
              <a:solidFill>
                <a:schemeClr val="bg1"/>
              </a:solidFill>
            </a:endParaRPr>
          </a:p>
          <a:p>
            <a:pPr lvl="1"/>
            <a:r>
              <a:rPr lang="en-US" dirty="0" smtClean="0">
                <a:solidFill>
                  <a:schemeClr val="bg1"/>
                </a:solidFill>
              </a:rPr>
              <a:t>an </a:t>
            </a:r>
            <a:r>
              <a:rPr lang="en-US" dirty="0" err="1" smtClean="0">
                <a:solidFill>
                  <a:schemeClr val="bg1"/>
                </a:solidFill>
              </a:rPr>
              <a:t>organisational</a:t>
            </a:r>
            <a:r>
              <a:rPr lang="en-US" dirty="0" smtClean="0">
                <a:solidFill>
                  <a:schemeClr val="bg1"/>
                </a:solidFill>
              </a:rPr>
              <a:t> structure that is </a:t>
            </a:r>
            <a:r>
              <a:rPr lang="en-US" dirty="0" err="1" smtClean="0">
                <a:solidFill>
                  <a:schemeClr val="bg1"/>
                </a:solidFill>
              </a:rPr>
              <a:t>ﬂexible</a:t>
            </a:r>
            <a:r>
              <a:rPr lang="en-US" dirty="0" smtClean="0">
                <a:solidFill>
                  <a:schemeClr val="bg1"/>
                </a:solidFill>
              </a:rPr>
              <a:t> and allows innovation</a:t>
            </a:r>
          </a:p>
          <a:p>
            <a:pPr lvl="1"/>
            <a:r>
              <a:rPr lang="en-US" dirty="0" smtClean="0">
                <a:solidFill>
                  <a:schemeClr val="bg1"/>
                </a:solidFill>
              </a:rPr>
              <a:t>formal procedures for translating the strategy into reasonable decisions at lower levels</a:t>
            </a:r>
          </a:p>
          <a:p>
            <a:pPr lvl="1"/>
            <a:r>
              <a:rPr lang="en-US" dirty="0" smtClean="0">
                <a:solidFill>
                  <a:schemeClr val="bg1"/>
                </a:solidFill>
              </a:rPr>
              <a:t>effective systems to distribute information and support management decisions</a:t>
            </a:r>
          </a:p>
          <a:p>
            <a:pPr lvl="1"/>
            <a:r>
              <a:rPr lang="en-US" dirty="0" smtClean="0">
                <a:solidFill>
                  <a:schemeClr val="bg1"/>
                </a:solidFill>
              </a:rPr>
              <a:t>open communications which encourage the free exchange of ideas</a:t>
            </a:r>
          </a:p>
          <a:p>
            <a:pPr lvl="1"/>
            <a:endParaRPr lang="en-US" dirty="0" smtClean="0">
              <a:solidFill>
                <a:schemeClr val="bg1"/>
              </a:solidFill>
            </a:endParaRPr>
          </a:p>
          <a:p>
            <a:endParaRPr lang="en-US" sz="2800" dirty="0">
              <a:solidFill>
                <a:schemeClr val="bg1"/>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610600" cy="533400"/>
          </a:xfrm>
        </p:spPr>
        <p:txBody>
          <a:bodyPr>
            <a:noAutofit/>
          </a:bodyPr>
          <a:lstStyle/>
          <a:p>
            <a:r>
              <a:rPr lang="en-US" sz="2800" dirty="0" smtClean="0"/>
              <a:t>Factors that help devise a strategy that can be used are: </a:t>
            </a:r>
            <a:endParaRPr lang="en-US" sz="2800" dirty="0"/>
          </a:p>
        </p:txBody>
      </p:sp>
      <p:sp>
        <p:nvSpPr>
          <p:cNvPr id="3" name="Content Placeholder 2"/>
          <p:cNvSpPr>
            <a:spLocks noGrp="1"/>
          </p:cNvSpPr>
          <p:nvPr>
            <p:ph idx="1"/>
          </p:nvPr>
        </p:nvSpPr>
        <p:spPr>
          <a:xfrm>
            <a:off x="457200" y="457200"/>
            <a:ext cx="8229600" cy="5943600"/>
          </a:xfrm>
        </p:spPr>
        <p:txBody>
          <a:bodyPr>
            <a:noAutofit/>
          </a:bodyPr>
          <a:lstStyle/>
          <a:p>
            <a:endParaRPr lang="en-US" sz="3000" dirty="0" smtClean="0">
              <a:solidFill>
                <a:schemeClr val="bg1"/>
              </a:solidFill>
            </a:endParaRPr>
          </a:p>
          <a:p>
            <a:pPr lvl="1"/>
            <a:r>
              <a:rPr lang="en-US" sz="3000" dirty="0" smtClean="0">
                <a:solidFill>
                  <a:schemeClr val="bg1"/>
                </a:solidFill>
              </a:rPr>
              <a:t>acceptance </a:t>
            </a:r>
            <a:r>
              <a:rPr lang="en-US" sz="3000" dirty="0" smtClean="0">
                <a:solidFill>
                  <a:schemeClr val="bg1"/>
                </a:solidFill>
              </a:rPr>
              <a:t>that strategies are not </a:t>
            </a:r>
            <a:r>
              <a:rPr lang="en-US" sz="3000" dirty="0" err="1" smtClean="0">
                <a:solidFill>
                  <a:schemeClr val="bg1"/>
                </a:solidFill>
              </a:rPr>
              <a:t>ﬁxed</a:t>
            </a:r>
            <a:r>
              <a:rPr lang="en-US" sz="3000" dirty="0" smtClean="0">
                <a:solidFill>
                  <a:schemeClr val="bg1"/>
                </a:solidFill>
              </a:rPr>
              <a:t>, but continue to evolve over time</a:t>
            </a:r>
          </a:p>
          <a:p>
            <a:pPr lvl="1"/>
            <a:r>
              <a:rPr lang="en-US" sz="3000" dirty="0" smtClean="0">
                <a:solidFill>
                  <a:schemeClr val="bg1"/>
                </a:solidFill>
              </a:rPr>
              <a:t>control systems to monitor progress</a:t>
            </a:r>
          </a:p>
          <a:p>
            <a:pPr lvl="1"/>
            <a:r>
              <a:rPr lang="en-US" sz="3000" dirty="0" smtClean="0">
                <a:solidFill>
                  <a:schemeClr val="bg1"/>
                </a:solidFill>
              </a:rPr>
              <a:t>convincing everyone that the strategy is </a:t>
            </a:r>
            <a:r>
              <a:rPr lang="en-US" sz="3000" dirty="0" err="1" smtClean="0">
                <a:solidFill>
                  <a:schemeClr val="bg1"/>
                </a:solidFill>
              </a:rPr>
              <a:t>beneﬁcial</a:t>
            </a:r>
            <a:r>
              <a:rPr lang="en-US" sz="3000" dirty="0" smtClean="0">
                <a:solidFill>
                  <a:schemeClr val="bg1"/>
                </a:solidFill>
              </a:rPr>
              <a:t>, so they conscientiously play their part in implementation</a:t>
            </a:r>
          </a:p>
          <a:p>
            <a:pPr lvl="1"/>
            <a:r>
              <a:rPr lang="en-US" sz="3000" dirty="0" smtClean="0"/>
              <a:t>developing an </a:t>
            </a:r>
            <a:r>
              <a:rPr lang="en-US" sz="3000" dirty="0" err="1" smtClean="0">
                <a:solidFill>
                  <a:schemeClr val="bg1"/>
                </a:solidFill>
              </a:rPr>
              <a:t>organisational</a:t>
            </a:r>
            <a:r>
              <a:rPr lang="en-US" sz="3000" dirty="0" smtClean="0">
                <a:solidFill>
                  <a:schemeClr val="bg1"/>
                </a:solidFill>
              </a:rPr>
              <a:t> culture that supports the strategy.</a:t>
            </a:r>
          </a:p>
          <a:p>
            <a:endParaRPr lang="en-US" sz="3000" dirty="0">
              <a:solidFill>
                <a:schemeClr val="bg1"/>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229600" cy="457200"/>
          </a:xfrm>
        </p:spPr>
        <p:txBody>
          <a:bodyPr>
            <a:normAutofit fontScale="90000"/>
          </a:bodyPr>
          <a:lstStyle/>
          <a:p>
            <a:r>
              <a:rPr lang="en-US" b="1" dirty="0" smtClean="0"/>
              <a:t>Levels of decision in logistics</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381000" y="553392"/>
            <a:ext cx="8382000" cy="57902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Autofit/>
          </a:bodyPr>
          <a:lstStyle/>
          <a:p>
            <a:r>
              <a:rPr lang="en-IN" sz="3200" b="1" dirty="0" smtClean="0"/>
              <a:t>AREAS FOR DECISIONS IN IMPLEMENTATION</a:t>
            </a:r>
            <a:endParaRPr lang="en-US" sz="3200" dirty="0"/>
          </a:p>
        </p:txBody>
      </p:sp>
      <p:sp>
        <p:nvSpPr>
          <p:cNvPr id="3" name="Content Placeholder 2"/>
          <p:cNvSpPr>
            <a:spLocks noGrp="1"/>
          </p:cNvSpPr>
          <p:nvPr>
            <p:ph idx="1"/>
          </p:nvPr>
        </p:nvSpPr>
        <p:spPr>
          <a:xfrm>
            <a:off x="457200" y="457200"/>
            <a:ext cx="8229600" cy="5668963"/>
          </a:xfrm>
        </p:spPr>
        <p:txBody>
          <a:bodyPr/>
          <a:lstStyle/>
          <a:p>
            <a:r>
              <a:rPr lang="en-IN" b="1" dirty="0" smtClean="0">
                <a:solidFill>
                  <a:schemeClr val="bg1"/>
                </a:solidFill>
              </a:rPr>
              <a:t>Types of decision</a:t>
            </a:r>
            <a:endParaRPr lang="en-US" b="1" dirty="0" smtClean="0">
              <a:solidFill>
                <a:schemeClr val="bg1"/>
              </a:solidFill>
            </a:endParaRPr>
          </a:p>
          <a:p>
            <a:r>
              <a:rPr lang="en-IN" dirty="0" smtClean="0">
                <a:solidFill>
                  <a:schemeClr val="bg1"/>
                </a:solidFill>
              </a:rPr>
              <a:t>Structure of the supply chain</a:t>
            </a:r>
          </a:p>
          <a:p>
            <a:r>
              <a:rPr lang="en-IN" dirty="0" smtClean="0">
                <a:solidFill>
                  <a:schemeClr val="bg1"/>
                </a:solidFill>
              </a:rPr>
              <a:t>Different shapes of supply chain</a:t>
            </a:r>
          </a:p>
          <a:p>
            <a:r>
              <a:rPr lang="en-IN" b="1" dirty="0" smtClean="0">
                <a:solidFill>
                  <a:schemeClr val="bg1"/>
                </a:solidFill>
              </a:rPr>
              <a:t>Location of facilities</a:t>
            </a:r>
            <a:endParaRPr lang="en-US" b="1" dirty="0" smtClean="0">
              <a:solidFill>
                <a:schemeClr val="bg1"/>
              </a:solidFill>
            </a:endParaRPr>
          </a:p>
          <a:p>
            <a:r>
              <a:rPr lang="en-IN" b="1" dirty="0" smtClean="0">
                <a:solidFill>
                  <a:schemeClr val="bg1"/>
                </a:solidFill>
              </a:rPr>
              <a:t>Ownership and outsourcing</a:t>
            </a:r>
            <a:endParaRPr lang="en-US" b="1" dirty="0" smtClean="0">
              <a:solidFill>
                <a:schemeClr val="bg1"/>
              </a:solidFill>
            </a:endParaRPr>
          </a:p>
          <a:p>
            <a:r>
              <a:rPr lang="en-IN" b="1" dirty="0" smtClean="0">
                <a:solidFill>
                  <a:schemeClr val="bg1"/>
                </a:solidFill>
              </a:rPr>
              <a:t>Enabling practices</a:t>
            </a:r>
            <a:endParaRPr lang="en-US" b="1" dirty="0" smtClean="0">
              <a:solidFill>
                <a:schemeClr val="bg1"/>
              </a:solidFill>
            </a:endParaRPr>
          </a:p>
          <a:p>
            <a:r>
              <a:rPr lang="en-IN" b="1" dirty="0" smtClean="0">
                <a:solidFill>
                  <a:schemeClr val="bg1"/>
                </a:solidFill>
              </a:rPr>
              <a:t>Capacity</a:t>
            </a:r>
            <a:endParaRPr lang="en-US" b="1" dirty="0" smtClean="0">
              <a:solidFill>
                <a:schemeClr val="bg1"/>
              </a:solidFill>
            </a:endParaRPr>
          </a:p>
          <a:p>
            <a:endParaRPr lang="en-US" dirty="0" smtClean="0">
              <a:solidFill>
                <a:schemeClr val="bg1"/>
              </a:solidFill>
            </a:endParaRPr>
          </a:p>
          <a:p>
            <a:endParaRPr lang="en-US" dirty="0">
              <a:solidFill>
                <a:schemeClr val="bg1"/>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Autofit/>
          </a:bodyPr>
          <a:lstStyle/>
          <a:p>
            <a:r>
              <a:rPr lang="en-IN" sz="3200" b="1" dirty="0" smtClean="0"/>
              <a:t>AREAS FOR DECISIONS IN IMPLEMENTATION</a:t>
            </a:r>
            <a:endParaRPr lang="en-US" sz="3200" dirty="0"/>
          </a:p>
        </p:txBody>
      </p:sp>
      <p:sp>
        <p:nvSpPr>
          <p:cNvPr id="3" name="Content Placeholder 2"/>
          <p:cNvSpPr>
            <a:spLocks noGrp="1"/>
          </p:cNvSpPr>
          <p:nvPr>
            <p:ph idx="1"/>
          </p:nvPr>
        </p:nvSpPr>
        <p:spPr>
          <a:xfrm>
            <a:off x="457200" y="457200"/>
            <a:ext cx="8229600" cy="5668963"/>
          </a:xfrm>
        </p:spPr>
        <p:txBody>
          <a:bodyPr/>
          <a:lstStyle/>
          <a:p>
            <a:r>
              <a:rPr lang="en-IN" b="1" dirty="0" smtClean="0">
                <a:solidFill>
                  <a:srgbClr val="FFFF00"/>
                </a:solidFill>
              </a:rPr>
              <a:t>Types of decision</a:t>
            </a:r>
            <a:endParaRPr lang="en-US" b="1" dirty="0" smtClean="0">
              <a:solidFill>
                <a:srgbClr val="FFFF00"/>
              </a:solidFill>
            </a:endParaRPr>
          </a:p>
          <a:p>
            <a:endParaRPr lang="en-US" dirty="0"/>
          </a:p>
        </p:txBody>
      </p:sp>
      <p:pic>
        <p:nvPicPr>
          <p:cNvPr id="5122" name="Picture 2"/>
          <p:cNvPicPr>
            <a:picLocks noChangeAspect="1" noChangeArrowheads="1"/>
          </p:cNvPicPr>
          <p:nvPr/>
        </p:nvPicPr>
        <p:blipFill>
          <a:blip r:embed="rId2"/>
          <a:srcRect/>
          <a:stretch>
            <a:fillRect/>
          </a:stretch>
        </p:blipFill>
        <p:spPr bwMode="auto">
          <a:xfrm>
            <a:off x="1295400" y="990600"/>
            <a:ext cx="5334000" cy="5362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Autofit/>
          </a:bodyPr>
          <a:lstStyle/>
          <a:p>
            <a:r>
              <a:rPr lang="en-IN" sz="3200" b="1" dirty="0" smtClean="0"/>
              <a:t>AREAS FOR DECISIONS IN IMPLEMENTATION</a:t>
            </a:r>
            <a:endParaRPr lang="en-US" sz="3200" dirty="0"/>
          </a:p>
        </p:txBody>
      </p:sp>
      <p:sp>
        <p:nvSpPr>
          <p:cNvPr id="3" name="Content Placeholder 2"/>
          <p:cNvSpPr>
            <a:spLocks noGrp="1"/>
          </p:cNvSpPr>
          <p:nvPr>
            <p:ph idx="1"/>
          </p:nvPr>
        </p:nvSpPr>
        <p:spPr>
          <a:xfrm>
            <a:off x="457200" y="457200"/>
            <a:ext cx="8229600" cy="5668963"/>
          </a:xfrm>
        </p:spPr>
        <p:txBody>
          <a:bodyPr/>
          <a:lstStyle/>
          <a:p>
            <a:r>
              <a:rPr lang="en-IN" dirty="0" smtClean="0">
                <a:solidFill>
                  <a:srgbClr val="FFFF00"/>
                </a:solidFill>
              </a:rPr>
              <a:t>Structure of the supply chain</a:t>
            </a:r>
          </a:p>
          <a:p>
            <a:endParaRPr lang="en-US" dirty="0"/>
          </a:p>
        </p:txBody>
      </p:sp>
      <p:pic>
        <p:nvPicPr>
          <p:cNvPr id="6147" name="Picture 3"/>
          <p:cNvPicPr>
            <a:picLocks noChangeAspect="1" noChangeArrowheads="1"/>
          </p:cNvPicPr>
          <p:nvPr/>
        </p:nvPicPr>
        <p:blipFill>
          <a:blip r:embed="rId2"/>
          <a:srcRect/>
          <a:stretch>
            <a:fillRect/>
          </a:stretch>
        </p:blipFill>
        <p:spPr bwMode="auto">
          <a:xfrm>
            <a:off x="457200" y="986603"/>
            <a:ext cx="8153400" cy="534752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Autofit/>
          </a:bodyPr>
          <a:lstStyle/>
          <a:p>
            <a:r>
              <a:rPr lang="en-IN" sz="3200" b="1" dirty="0" smtClean="0"/>
              <a:t>AREAS FOR DECISIONS IN IMPLEMENTATION</a:t>
            </a:r>
            <a:endParaRPr lang="en-US" sz="3200" dirty="0"/>
          </a:p>
        </p:txBody>
      </p:sp>
      <p:sp>
        <p:nvSpPr>
          <p:cNvPr id="3" name="Content Placeholder 2"/>
          <p:cNvSpPr>
            <a:spLocks noGrp="1"/>
          </p:cNvSpPr>
          <p:nvPr>
            <p:ph idx="1"/>
          </p:nvPr>
        </p:nvSpPr>
        <p:spPr>
          <a:xfrm>
            <a:off x="457200" y="457200"/>
            <a:ext cx="8229600" cy="5668963"/>
          </a:xfrm>
        </p:spPr>
        <p:txBody>
          <a:bodyPr/>
          <a:lstStyle/>
          <a:p>
            <a:r>
              <a:rPr lang="en-IN" dirty="0" smtClean="0">
                <a:solidFill>
                  <a:srgbClr val="FFFF00"/>
                </a:solidFill>
              </a:rPr>
              <a:t>Different shapes of supply chain</a:t>
            </a:r>
          </a:p>
          <a:p>
            <a:endParaRPr lang="en-US" dirty="0">
              <a:solidFill>
                <a:srgbClr val="FFFF00"/>
              </a:solidFill>
            </a:endParaRPr>
          </a:p>
        </p:txBody>
      </p:sp>
      <p:pic>
        <p:nvPicPr>
          <p:cNvPr id="7170" name="Picture 2"/>
          <p:cNvPicPr>
            <a:picLocks noChangeAspect="1" noChangeArrowheads="1"/>
          </p:cNvPicPr>
          <p:nvPr/>
        </p:nvPicPr>
        <p:blipFill>
          <a:blip r:embed="rId2"/>
          <a:srcRect/>
          <a:stretch>
            <a:fillRect/>
          </a:stretch>
        </p:blipFill>
        <p:spPr bwMode="auto">
          <a:xfrm>
            <a:off x="1724025" y="1019175"/>
            <a:ext cx="5695950" cy="4819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rmAutofit fontScale="90000"/>
          </a:bodyPr>
          <a:lstStyle/>
          <a:p>
            <a:r>
              <a:rPr lang="en-US" b="1" spc="-10" dirty="0" smtClean="0">
                <a:solidFill>
                  <a:srgbClr val="352062"/>
                </a:solidFill>
                <a:latin typeface="Times New Roman"/>
                <a:cs typeface="Times New Roman"/>
              </a:rPr>
              <a:t>Strategic</a:t>
            </a:r>
            <a:r>
              <a:rPr lang="en-US" b="1" spc="-5" dirty="0" smtClean="0">
                <a:solidFill>
                  <a:srgbClr val="352062"/>
                </a:solidFill>
                <a:latin typeface="Times New Roman"/>
                <a:cs typeface="Times New Roman"/>
              </a:rPr>
              <a:t> </a:t>
            </a:r>
            <a:r>
              <a:rPr lang="en-US" b="1" spc="-10" dirty="0" smtClean="0">
                <a:solidFill>
                  <a:srgbClr val="352062"/>
                </a:solidFill>
                <a:latin typeface="Times New Roman"/>
                <a:cs typeface="Times New Roman"/>
              </a:rPr>
              <a:t>Decisions</a:t>
            </a:r>
            <a:endParaRPr lang="en-US" dirty="0"/>
          </a:p>
        </p:txBody>
      </p:sp>
      <p:sp>
        <p:nvSpPr>
          <p:cNvPr id="3" name="Content Placeholder 2"/>
          <p:cNvSpPr>
            <a:spLocks noGrp="1"/>
          </p:cNvSpPr>
          <p:nvPr>
            <p:ph idx="1"/>
          </p:nvPr>
        </p:nvSpPr>
        <p:spPr>
          <a:xfrm>
            <a:off x="457200" y="762000"/>
            <a:ext cx="8229600" cy="5364163"/>
          </a:xfrm>
        </p:spPr>
        <p:txBody>
          <a:bodyPr/>
          <a:lstStyle/>
          <a:p>
            <a:pPr marL="240029" marR="27305" indent="-227965">
              <a:lnSpc>
                <a:spcPts val="2150"/>
              </a:lnSpc>
              <a:buClr>
                <a:srgbClr val="352062"/>
              </a:buClr>
              <a:buSzPct val="70000"/>
              <a:buFont typeface="Wingdings"/>
              <a:buChar char=""/>
              <a:tabLst>
                <a:tab pos="240665" algn="l"/>
              </a:tabLst>
            </a:pPr>
            <a:endParaRPr lang="en-US" b="1" i="1" spc="-10" dirty="0" smtClean="0">
              <a:solidFill>
                <a:schemeClr val="bg1"/>
              </a:solidFill>
              <a:latin typeface="Times New Roman"/>
              <a:cs typeface="Times New Roman"/>
            </a:endParaRPr>
          </a:p>
          <a:p>
            <a:pPr marL="240029" marR="27305" indent="-227965">
              <a:lnSpc>
                <a:spcPts val="2150"/>
              </a:lnSpc>
              <a:buClr>
                <a:srgbClr val="352062"/>
              </a:buClr>
              <a:buSzPct val="70000"/>
              <a:buFont typeface="Wingdings"/>
              <a:buChar char=""/>
              <a:tabLst>
                <a:tab pos="240665" algn="l"/>
              </a:tabLst>
            </a:pPr>
            <a:r>
              <a:rPr lang="en-US" b="1" i="1" spc="-10" dirty="0" smtClean="0">
                <a:solidFill>
                  <a:schemeClr val="bg1"/>
                </a:solidFill>
                <a:latin typeface="Times New Roman"/>
                <a:cs typeface="Times New Roman"/>
              </a:rPr>
              <a:t>Mission: </a:t>
            </a:r>
            <a:r>
              <a:rPr lang="en-US" spc="-5" dirty="0" smtClean="0">
                <a:solidFill>
                  <a:schemeClr val="bg1"/>
                </a:solidFill>
                <a:latin typeface="Times New Roman"/>
                <a:cs typeface="Times New Roman"/>
              </a:rPr>
              <a:t>a </a:t>
            </a:r>
            <a:r>
              <a:rPr lang="en-US" spc="-10" dirty="0" smtClean="0">
                <a:solidFill>
                  <a:schemeClr val="bg1"/>
                </a:solidFill>
                <a:latin typeface="Times New Roman"/>
                <a:cs typeface="Times New Roman"/>
              </a:rPr>
              <a:t>statement </a:t>
            </a:r>
            <a:r>
              <a:rPr lang="en-US" spc="-5" dirty="0" smtClean="0">
                <a:solidFill>
                  <a:schemeClr val="bg1"/>
                </a:solidFill>
                <a:latin typeface="Times New Roman"/>
                <a:cs typeface="Times New Roman"/>
              </a:rPr>
              <a:t>to </a:t>
            </a:r>
            <a:r>
              <a:rPr lang="en-US" spc="-10" dirty="0" smtClean="0">
                <a:solidFill>
                  <a:schemeClr val="bg1"/>
                </a:solidFill>
                <a:latin typeface="Times New Roman"/>
                <a:cs typeface="Times New Roman"/>
              </a:rPr>
              <a:t>give </a:t>
            </a:r>
            <a:r>
              <a:rPr lang="en-US" spc="-5" dirty="0" smtClean="0">
                <a:solidFill>
                  <a:schemeClr val="bg1"/>
                </a:solidFill>
                <a:latin typeface="Times New Roman"/>
                <a:cs typeface="Times New Roman"/>
              </a:rPr>
              <a:t>the </a:t>
            </a:r>
            <a:r>
              <a:rPr lang="en-US" spc="-10" dirty="0" smtClean="0">
                <a:solidFill>
                  <a:schemeClr val="bg1"/>
                </a:solidFill>
                <a:latin typeface="Times New Roman"/>
                <a:cs typeface="Times New Roman"/>
              </a:rPr>
              <a:t>overall </a:t>
            </a:r>
            <a:r>
              <a:rPr lang="en-US" spc="-5" dirty="0" smtClean="0">
                <a:solidFill>
                  <a:schemeClr val="bg1"/>
                </a:solidFill>
                <a:latin typeface="Times New Roman"/>
                <a:cs typeface="Times New Roman"/>
              </a:rPr>
              <a:t>aims of the  </a:t>
            </a:r>
            <a:r>
              <a:rPr lang="en-US" spc="-10" dirty="0" smtClean="0">
                <a:solidFill>
                  <a:schemeClr val="bg1"/>
                </a:solidFill>
                <a:latin typeface="Times New Roman"/>
                <a:cs typeface="Times New Roman"/>
              </a:rPr>
              <a:t>organization.</a:t>
            </a:r>
          </a:p>
          <a:p>
            <a:pPr marL="240029" marR="27305" indent="-227965">
              <a:lnSpc>
                <a:spcPts val="2150"/>
              </a:lnSpc>
              <a:buClr>
                <a:srgbClr val="352062"/>
              </a:buClr>
              <a:buSzPct val="70000"/>
              <a:buFont typeface="Wingdings"/>
              <a:buChar char=""/>
              <a:tabLst>
                <a:tab pos="240665" algn="l"/>
              </a:tabLst>
            </a:pPr>
            <a:endParaRPr lang="en-US" dirty="0" smtClean="0">
              <a:solidFill>
                <a:schemeClr val="bg1"/>
              </a:solidFill>
              <a:latin typeface="Times New Roman"/>
              <a:cs typeface="Times New Roman"/>
            </a:endParaRPr>
          </a:p>
          <a:p>
            <a:pPr marL="240029" marR="716280" indent="-227965">
              <a:lnSpc>
                <a:spcPts val="2150"/>
              </a:lnSpc>
              <a:spcBef>
                <a:spcPts val="484"/>
              </a:spcBef>
              <a:buClr>
                <a:srgbClr val="352062"/>
              </a:buClr>
              <a:buSzPct val="70000"/>
              <a:buFont typeface="Wingdings"/>
              <a:buChar char=""/>
              <a:tabLst>
                <a:tab pos="240665" algn="l"/>
              </a:tabLst>
            </a:pPr>
            <a:r>
              <a:rPr lang="en-US" b="1" i="1" spc="-10" dirty="0" smtClean="0">
                <a:solidFill>
                  <a:schemeClr val="bg1"/>
                </a:solidFill>
                <a:latin typeface="Times New Roman"/>
                <a:cs typeface="Times New Roman"/>
              </a:rPr>
              <a:t>Corporate strategy: </a:t>
            </a:r>
            <a:r>
              <a:rPr lang="en-US" spc="-10" dirty="0" smtClean="0">
                <a:solidFill>
                  <a:schemeClr val="bg1"/>
                </a:solidFill>
                <a:latin typeface="Times New Roman"/>
                <a:cs typeface="Times New Roman"/>
              </a:rPr>
              <a:t>shows how </a:t>
            </a:r>
            <a:r>
              <a:rPr lang="en-US" spc="-5" dirty="0" smtClean="0">
                <a:solidFill>
                  <a:schemeClr val="bg1"/>
                </a:solidFill>
                <a:latin typeface="Times New Roman"/>
                <a:cs typeface="Times New Roman"/>
              </a:rPr>
              <a:t>a </a:t>
            </a:r>
            <a:r>
              <a:rPr lang="en-US" spc="-10" dirty="0" smtClean="0">
                <a:solidFill>
                  <a:schemeClr val="bg1"/>
                </a:solidFill>
                <a:latin typeface="Times New Roman"/>
                <a:cs typeface="Times New Roman"/>
              </a:rPr>
              <a:t>diversified  corporation will achieve its</a:t>
            </a:r>
            <a:r>
              <a:rPr lang="en-US" spc="85" dirty="0" smtClean="0">
                <a:solidFill>
                  <a:schemeClr val="bg1"/>
                </a:solidFill>
                <a:latin typeface="Times New Roman"/>
                <a:cs typeface="Times New Roman"/>
              </a:rPr>
              <a:t> </a:t>
            </a:r>
            <a:r>
              <a:rPr lang="en-US" spc="-10" dirty="0" smtClean="0">
                <a:solidFill>
                  <a:schemeClr val="bg1"/>
                </a:solidFill>
                <a:latin typeface="Times New Roman"/>
                <a:cs typeface="Times New Roman"/>
              </a:rPr>
              <a:t>mission.</a:t>
            </a:r>
          </a:p>
          <a:p>
            <a:pPr marL="240029" marR="716280" indent="-227965">
              <a:lnSpc>
                <a:spcPts val="2150"/>
              </a:lnSpc>
              <a:spcBef>
                <a:spcPts val="484"/>
              </a:spcBef>
              <a:buClr>
                <a:srgbClr val="352062"/>
              </a:buClr>
              <a:buSzPct val="70000"/>
              <a:buFont typeface="Wingdings"/>
              <a:buChar char=""/>
              <a:tabLst>
                <a:tab pos="240665" algn="l"/>
              </a:tabLst>
            </a:pPr>
            <a:endParaRPr lang="en-US" dirty="0" smtClean="0">
              <a:solidFill>
                <a:schemeClr val="bg1"/>
              </a:solidFill>
              <a:latin typeface="Times New Roman"/>
              <a:cs typeface="Times New Roman"/>
            </a:endParaRPr>
          </a:p>
          <a:p>
            <a:pPr marL="240029" marR="5080" indent="-227965">
              <a:lnSpc>
                <a:spcPts val="2150"/>
              </a:lnSpc>
              <a:spcBef>
                <a:spcPts val="484"/>
              </a:spcBef>
              <a:buClr>
                <a:srgbClr val="352062"/>
              </a:buClr>
              <a:buSzPct val="70000"/>
              <a:buFont typeface="Wingdings"/>
              <a:buChar char=""/>
              <a:tabLst>
                <a:tab pos="240665" algn="l"/>
              </a:tabLst>
            </a:pPr>
            <a:r>
              <a:rPr lang="en-US" b="1" i="1" spc="-10" dirty="0" smtClean="0">
                <a:solidFill>
                  <a:schemeClr val="bg1"/>
                </a:solidFill>
                <a:latin typeface="Times New Roman"/>
                <a:cs typeface="Times New Roman"/>
              </a:rPr>
              <a:t>Business strategy: </a:t>
            </a:r>
            <a:r>
              <a:rPr lang="en-US" spc="-10" dirty="0" smtClean="0">
                <a:solidFill>
                  <a:schemeClr val="bg1"/>
                </a:solidFill>
                <a:latin typeface="Times New Roman"/>
                <a:cs typeface="Times New Roman"/>
              </a:rPr>
              <a:t>shows how each business within  </a:t>
            </a:r>
            <a:r>
              <a:rPr lang="en-US" spc="-5" dirty="0" smtClean="0">
                <a:solidFill>
                  <a:schemeClr val="bg1"/>
                </a:solidFill>
                <a:latin typeface="Times New Roman"/>
                <a:cs typeface="Times New Roman"/>
              </a:rPr>
              <a:t>a </a:t>
            </a:r>
            <a:r>
              <a:rPr lang="en-US" spc="-10" dirty="0" smtClean="0">
                <a:solidFill>
                  <a:schemeClr val="bg1"/>
                </a:solidFill>
                <a:latin typeface="Times New Roman"/>
                <a:cs typeface="Times New Roman"/>
              </a:rPr>
              <a:t>diversified corporation will contribute </a:t>
            </a:r>
            <a:r>
              <a:rPr lang="en-US" spc="-5" dirty="0" smtClean="0">
                <a:solidFill>
                  <a:schemeClr val="bg1"/>
                </a:solidFill>
                <a:latin typeface="Times New Roman"/>
                <a:cs typeface="Times New Roman"/>
              </a:rPr>
              <a:t>to </a:t>
            </a:r>
            <a:r>
              <a:rPr lang="en-US" spc="-10" dirty="0" smtClean="0">
                <a:solidFill>
                  <a:schemeClr val="bg1"/>
                </a:solidFill>
                <a:latin typeface="Times New Roman"/>
                <a:cs typeface="Times New Roman"/>
              </a:rPr>
              <a:t>the  corporate</a:t>
            </a:r>
            <a:r>
              <a:rPr lang="en-US" spc="10" dirty="0" smtClean="0">
                <a:solidFill>
                  <a:schemeClr val="bg1"/>
                </a:solidFill>
                <a:latin typeface="Times New Roman"/>
                <a:cs typeface="Times New Roman"/>
              </a:rPr>
              <a:t> </a:t>
            </a:r>
            <a:r>
              <a:rPr lang="en-US" spc="-10" dirty="0" smtClean="0">
                <a:solidFill>
                  <a:schemeClr val="bg1"/>
                </a:solidFill>
                <a:latin typeface="Times New Roman"/>
                <a:cs typeface="Times New Roman"/>
              </a:rPr>
              <a:t>strategy.</a:t>
            </a:r>
          </a:p>
          <a:p>
            <a:pPr marL="240029" marR="5080" indent="-227965">
              <a:lnSpc>
                <a:spcPts val="2150"/>
              </a:lnSpc>
              <a:spcBef>
                <a:spcPts val="484"/>
              </a:spcBef>
              <a:buClr>
                <a:srgbClr val="352062"/>
              </a:buClr>
              <a:buSzPct val="70000"/>
              <a:buFont typeface="Wingdings"/>
              <a:buChar char=""/>
              <a:tabLst>
                <a:tab pos="240665" algn="l"/>
              </a:tabLst>
            </a:pPr>
            <a:endParaRPr lang="en-US" dirty="0" smtClean="0">
              <a:solidFill>
                <a:schemeClr val="bg1"/>
              </a:solidFill>
              <a:latin typeface="Times New Roman"/>
              <a:cs typeface="Times New Roman"/>
            </a:endParaRPr>
          </a:p>
          <a:p>
            <a:pPr marL="240029" marR="578485" indent="-227965">
              <a:lnSpc>
                <a:spcPts val="2150"/>
              </a:lnSpc>
              <a:spcBef>
                <a:spcPts val="490"/>
              </a:spcBef>
              <a:buClr>
                <a:srgbClr val="352062"/>
              </a:buClr>
              <a:buSzPct val="70000"/>
              <a:buFont typeface="Wingdings"/>
              <a:buChar char=""/>
              <a:tabLst>
                <a:tab pos="240665" algn="l"/>
              </a:tabLst>
            </a:pPr>
            <a:r>
              <a:rPr lang="en-US" b="1" i="1" spc="-10" dirty="0" smtClean="0">
                <a:solidFill>
                  <a:schemeClr val="bg1"/>
                </a:solidFill>
                <a:latin typeface="Times New Roman"/>
                <a:cs typeface="Times New Roman"/>
              </a:rPr>
              <a:t>Functional strategies: </a:t>
            </a:r>
            <a:r>
              <a:rPr lang="en-US" spc="-10" dirty="0" smtClean="0">
                <a:solidFill>
                  <a:schemeClr val="bg1"/>
                </a:solidFill>
                <a:latin typeface="Times New Roman"/>
                <a:cs typeface="Times New Roman"/>
              </a:rPr>
              <a:t>describe the strategic  direction </a:t>
            </a:r>
            <a:r>
              <a:rPr lang="en-US" spc="-5" dirty="0" smtClean="0">
                <a:solidFill>
                  <a:schemeClr val="bg1"/>
                </a:solidFill>
                <a:latin typeface="Times New Roman"/>
                <a:cs typeface="Times New Roman"/>
              </a:rPr>
              <a:t>of </a:t>
            </a:r>
            <a:r>
              <a:rPr lang="en-US" spc="-10" dirty="0" smtClean="0">
                <a:solidFill>
                  <a:schemeClr val="bg1"/>
                </a:solidFill>
                <a:latin typeface="Times New Roman"/>
                <a:cs typeface="Times New Roman"/>
              </a:rPr>
              <a:t>each function, including</a:t>
            </a:r>
            <a:r>
              <a:rPr lang="en-US" spc="125" dirty="0" smtClean="0">
                <a:solidFill>
                  <a:schemeClr val="bg1"/>
                </a:solidFill>
                <a:latin typeface="Times New Roman"/>
                <a:cs typeface="Times New Roman"/>
              </a:rPr>
              <a:t> </a:t>
            </a:r>
            <a:r>
              <a:rPr lang="en-US" spc="-10" dirty="0" smtClean="0">
                <a:solidFill>
                  <a:schemeClr val="bg1"/>
                </a:solidFill>
                <a:latin typeface="Times New Roman"/>
                <a:cs typeface="Times New Roman"/>
              </a:rPr>
              <a:t>logistics.</a:t>
            </a:r>
            <a:endParaRPr lang="en-US" dirty="0" smtClean="0">
              <a:solidFill>
                <a:schemeClr val="bg1"/>
              </a:solidFill>
              <a:latin typeface="Times New Roman"/>
              <a:cs typeface="Times New Roman"/>
            </a:endParaRPr>
          </a:p>
          <a:p>
            <a:endParaRPr lang="en-US" dirty="0">
              <a:solidFill>
                <a:schemeClr val="bg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Autofit/>
          </a:bodyPr>
          <a:lstStyle/>
          <a:p>
            <a:r>
              <a:rPr lang="en-IN" sz="3200" b="1" dirty="0" smtClean="0"/>
              <a:t>AREAS FOR DECISIONS IN IMPLEMENTATION</a:t>
            </a:r>
            <a:endParaRPr lang="en-US" sz="3200" dirty="0"/>
          </a:p>
        </p:txBody>
      </p:sp>
      <p:sp>
        <p:nvSpPr>
          <p:cNvPr id="3" name="Content Placeholder 2"/>
          <p:cNvSpPr>
            <a:spLocks noGrp="1"/>
          </p:cNvSpPr>
          <p:nvPr>
            <p:ph idx="1"/>
          </p:nvPr>
        </p:nvSpPr>
        <p:spPr>
          <a:xfrm>
            <a:off x="457200" y="457200"/>
            <a:ext cx="8229600" cy="5668963"/>
          </a:xfrm>
        </p:spPr>
        <p:txBody>
          <a:bodyPr/>
          <a:lstStyle/>
          <a:p>
            <a:r>
              <a:rPr lang="en-IN" dirty="0" smtClean="0">
                <a:solidFill>
                  <a:srgbClr val="FFFF00"/>
                </a:solidFill>
              </a:rPr>
              <a:t>Different shapes of supply chain</a:t>
            </a:r>
          </a:p>
          <a:p>
            <a:endParaRPr lang="en-US" dirty="0">
              <a:solidFill>
                <a:srgbClr val="FFFF00"/>
              </a:solidFill>
            </a:endParaRPr>
          </a:p>
        </p:txBody>
      </p:sp>
      <p:pic>
        <p:nvPicPr>
          <p:cNvPr id="8194" name="Picture 2"/>
          <p:cNvPicPr>
            <a:picLocks noChangeAspect="1" noChangeArrowheads="1"/>
          </p:cNvPicPr>
          <p:nvPr/>
        </p:nvPicPr>
        <p:blipFill>
          <a:blip r:embed="rId2"/>
          <a:srcRect/>
          <a:stretch>
            <a:fillRect/>
          </a:stretch>
        </p:blipFill>
        <p:spPr bwMode="auto">
          <a:xfrm>
            <a:off x="457200" y="939146"/>
            <a:ext cx="8077200" cy="53473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Autofit/>
          </a:bodyPr>
          <a:lstStyle/>
          <a:p>
            <a:r>
              <a:rPr lang="en-IN" sz="3200" b="1" dirty="0" smtClean="0"/>
              <a:t>AREAS FOR DECISIONS IN IMPLEMENTATION</a:t>
            </a:r>
            <a:endParaRPr lang="en-US" sz="3200" dirty="0"/>
          </a:p>
        </p:txBody>
      </p:sp>
      <p:sp>
        <p:nvSpPr>
          <p:cNvPr id="3" name="Content Placeholder 2"/>
          <p:cNvSpPr>
            <a:spLocks noGrp="1"/>
          </p:cNvSpPr>
          <p:nvPr>
            <p:ph idx="1"/>
          </p:nvPr>
        </p:nvSpPr>
        <p:spPr>
          <a:xfrm>
            <a:off x="457200" y="457200"/>
            <a:ext cx="8229600" cy="5867400"/>
          </a:xfrm>
        </p:spPr>
        <p:txBody>
          <a:bodyPr>
            <a:normAutofit fontScale="85000" lnSpcReduction="20000"/>
          </a:bodyPr>
          <a:lstStyle/>
          <a:p>
            <a:r>
              <a:rPr lang="en-IN" b="1" dirty="0" smtClean="0">
                <a:solidFill>
                  <a:srgbClr val="FFFF00"/>
                </a:solidFill>
              </a:rPr>
              <a:t>Location of facilities</a:t>
            </a:r>
          </a:p>
          <a:p>
            <a:r>
              <a:rPr lang="en-US" dirty="0" smtClean="0">
                <a:solidFill>
                  <a:schemeClr val="bg1"/>
                </a:solidFill>
              </a:rPr>
              <a:t>The best location for facilities depends on many factors. </a:t>
            </a:r>
          </a:p>
          <a:p>
            <a:r>
              <a:rPr lang="en-US" dirty="0" smtClean="0">
                <a:solidFill>
                  <a:schemeClr val="bg1"/>
                </a:solidFill>
              </a:rPr>
              <a:t>A warehouse, for example, might be near to factories, customers, transport or areas with </a:t>
            </a:r>
            <a:r>
              <a:rPr lang="en-US" dirty="0" smtClean="0">
                <a:solidFill>
                  <a:srgbClr val="FFC000"/>
                </a:solidFill>
              </a:rPr>
              <a:t>development grants</a:t>
            </a:r>
            <a:r>
              <a:rPr lang="en-US" dirty="0" smtClean="0">
                <a:solidFill>
                  <a:schemeClr val="bg1"/>
                </a:solidFill>
              </a:rPr>
              <a:t>. The location clearly has an effect on logistics performance.</a:t>
            </a:r>
          </a:p>
          <a:p>
            <a:r>
              <a:rPr lang="en-US" dirty="0" smtClean="0">
                <a:solidFill>
                  <a:schemeClr val="bg1"/>
                </a:solidFill>
              </a:rPr>
              <a:t>If an </a:t>
            </a:r>
            <a:r>
              <a:rPr lang="en-US" dirty="0" err="1" smtClean="0">
                <a:solidFill>
                  <a:schemeClr val="bg1"/>
                </a:solidFill>
              </a:rPr>
              <a:t>organisation</a:t>
            </a:r>
            <a:r>
              <a:rPr lang="en-US" dirty="0" smtClean="0">
                <a:solidFill>
                  <a:schemeClr val="bg1"/>
                </a:solidFill>
              </a:rPr>
              <a:t> wants fast delivery, it will use local warehouses that are physically close to </a:t>
            </a:r>
            <a:r>
              <a:rPr lang="en-US" dirty="0" err="1" smtClean="0">
                <a:solidFill>
                  <a:schemeClr val="bg1"/>
                </a:solidFill>
              </a:rPr>
              <a:t>ﬁnal</a:t>
            </a:r>
            <a:r>
              <a:rPr lang="en-US" dirty="0" smtClean="0">
                <a:solidFill>
                  <a:schemeClr val="bg1"/>
                </a:solidFill>
              </a:rPr>
              <a:t> customers; if it wants low costs, it will concentrate stocks in large, </a:t>
            </a:r>
            <a:r>
              <a:rPr lang="en-US" dirty="0" err="1" smtClean="0">
                <a:solidFill>
                  <a:schemeClr val="bg1"/>
                </a:solidFill>
              </a:rPr>
              <a:t>centralised</a:t>
            </a:r>
            <a:r>
              <a:rPr lang="en-US" dirty="0" smtClean="0">
                <a:solidFill>
                  <a:schemeClr val="bg1"/>
                </a:solidFill>
              </a:rPr>
              <a:t> warehouses that are inevitably some distance away from customers; </a:t>
            </a:r>
          </a:p>
          <a:p>
            <a:r>
              <a:rPr lang="en-US" dirty="0" smtClean="0">
                <a:solidFill>
                  <a:schemeClr val="bg1"/>
                </a:solidFill>
              </a:rPr>
              <a:t>if it </a:t>
            </a:r>
            <a:r>
              <a:rPr lang="en-US" dirty="0" smtClean="0">
                <a:solidFill>
                  <a:srgbClr val="FFC000"/>
                </a:solidFill>
              </a:rPr>
              <a:t>imports and exports</a:t>
            </a:r>
            <a:r>
              <a:rPr lang="en-US" dirty="0" smtClean="0">
                <a:solidFill>
                  <a:schemeClr val="bg1"/>
                </a:solidFill>
              </a:rPr>
              <a:t> a lot of materials it might use warehouses near to ports or rail </a:t>
            </a:r>
            <a:r>
              <a:rPr lang="en-US" dirty="0" smtClean="0">
                <a:solidFill>
                  <a:schemeClr val="bg1"/>
                </a:solidFill>
              </a:rPr>
              <a:t>terminals</a:t>
            </a:r>
            <a:r>
              <a:rPr lang="en-US" dirty="0" smtClean="0">
                <a:solidFill>
                  <a:schemeClr val="bg1"/>
                </a:solidFill>
              </a:rPr>
              <a:t>;</a:t>
            </a:r>
          </a:p>
          <a:p>
            <a:r>
              <a:rPr lang="en-US" dirty="0" smtClean="0">
                <a:solidFill>
                  <a:schemeClr val="bg1"/>
                </a:solidFill>
              </a:rPr>
              <a:t> if it </a:t>
            </a:r>
            <a:r>
              <a:rPr lang="en-US" dirty="0" smtClean="0"/>
              <a:t>manufactures good</a:t>
            </a:r>
            <a:r>
              <a:rPr lang="en-US" dirty="0" smtClean="0">
                <a:solidFill>
                  <a:schemeClr val="bg1"/>
                </a:solidFill>
              </a:rPr>
              <a:t>s, it will have a stock of </a:t>
            </a:r>
            <a:r>
              <a:rPr lang="en-US" dirty="0" err="1" smtClean="0">
                <a:solidFill>
                  <a:schemeClr val="bg1"/>
                </a:solidFill>
              </a:rPr>
              <a:t>ﬁnished</a:t>
            </a:r>
            <a:r>
              <a:rPr lang="en-US" dirty="0" smtClean="0">
                <a:solidFill>
                  <a:schemeClr val="bg1"/>
                </a:solidFill>
              </a:rPr>
              <a:t> </a:t>
            </a:r>
            <a:r>
              <a:rPr lang="en-US" dirty="0" smtClean="0"/>
              <a:t>products near the factory.</a:t>
            </a:r>
          </a:p>
          <a:p>
            <a:endParaRPr lang="en-US" b="1" dirty="0" smtClean="0">
              <a:solidFill>
                <a:schemeClr val="bg1"/>
              </a:solidFill>
            </a:endParaRPr>
          </a:p>
          <a:p>
            <a:endParaRPr lang="en-US" dirty="0">
              <a:solidFill>
                <a:schemeClr val="bg1"/>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Autofit/>
          </a:bodyPr>
          <a:lstStyle/>
          <a:p>
            <a:r>
              <a:rPr lang="en-IN" sz="3200" b="1" dirty="0" smtClean="0"/>
              <a:t>AREAS FOR DECISIONS IN IMPLEMENTATION</a:t>
            </a:r>
            <a:endParaRPr lang="en-US" sz="3200" dirty="0"/>
          </a:p>
        </p:txBody>
      </p:sp>
      <p:sp>
        <p:nvSpPr>
          <p:cNvPr id="3" name="Content Placeholder 2"/>
          <p:cNvSpPr>
            <a:spLocks noGrp="1"/>
          </p:cNvSpPr>
          <p:nvPr>
            <p:ph idx="1"/>
          </p:nvPr>
        </p:nvSpPr>
        <p:spPr>
          <a:xfrm>
            <a:off x="457200" y="457200"/>
            <a:ext cx="8229600" cy="5668963"/>
          </a:xfrm>
        </p:spPr>
        <p:txBody>
          <a:bodyPr/>
          <a:lstStyle/>
          <a:p>
            <a:r>
              <a:rPr lang="en-IN" b="1" dirty="0" smtClean="0">
                <a:solidFill>
                  <a:srgbClr val="FFFF00"/>
                </a:solidFill>
              </a:rPr>
              <a:t>Ownership and outsourcing</a:t>
            </a:r>
          </a:p>
          <a:p>
            <a:r>
              <a:rPr lang="en-IN" dirty="0" smtClean="0">
                <a:solidFill>
                  <a:schemeClr val="bg1"/>
                </a:solidFill>
              </a:rPr>
              <a:t>An organisation can form partnerships with other companies to look after warehousing, purchase of materials, materials handling, and many of the other functions of logistics. When one company uses other companies to run its logistics, it is called </a:t>
            </a:r>
            <a:r>
              <a:rPr lang="en-IN" dirty="0" smtClean="0">
                <a:solidFill>
                  <a:srgbClr val="FFFF00"/>
                </a:solidFill>
              </a:rPr>
              <a:t>third party or contract logistics.</a:t>
            </a:r>
            <a:endParaRPr lang="en-US" dirty="0" smtClean="0">
              <a:solidFill>
                <a:srgbClr val="FFFF00"/>
              </a:solidFill>
            </a:endParaRPr>
          </a:p>
          <a:p>
            <a:endParaRPr lang="en-US" dirty="0">
              <a:solidFill>
                <a:srgbClr val="FFFF00"/>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Autofit/>
          </a:bodyPr>
          <a:lstStyle/>
          <a:p>
            <a:r>
              <a:rPr lang="en-IN" sz="3200" b="1" dirty="0" smtClean="0"/>
              <a:t>AREAS FOR DECISIONS IN IMPLEMENTATION</a:t>
            </a:r>
            <a:endParaRPr lang="en-US" sz="3200" dirty="0"/>
          </a:p>
        </p:txBody>
      </p:sp>
      <p:sp>
        <p:nvSpPr>
          <p:cNvPr id="3" name="Content Placeholder 2"/>
          <p:cNvSpPr>
            <a:spLocks noGrp="1"/>
          </p:cNvSpPr>
          <p:nvPr>
            <p:ph idx="1"/>
          </p:nvPr>
        </p:nvSpPr>
        <p:spPr>
          <a:xfrm>
            <a:off x="457200" y="457200"/>
            <a:ext cx="8229600" cy="5668963"/>
          </a:xfrm>
        </p:spPr>
        <p:txBody>
          <a:bodyPr>
            <a:normAutofit fontScale="77500" lnSpcReduction="20000"/>
          </a:bodyPr>
          <a:lstStyle/>
          <a:p>
            <a:r>
              <a:rPr lang="en-IN" b="1" dirty="0" smtClean="0">
                <a:solidFill>
                  <a:srgbClr val="FFFF00"/>
                </a:solidFill>
              </a:rPr>
              <a:t>Ownership and outsourcing</a:t>
            </a:r>
          </a:p>
          <a:p>
            <a:r>
              <a:rPr lang="en-US" dirty="0" smtClean="0">
                <a:solidFill>
                  <a:schemeClr val="bg1"/>
                </a:solidFill>
              </a:rPr>
              <a:t>A fuller list of potential </a:t>
            </a:r>
            <a:r>
              <a:rPr lang="en-US" dirty="0" err="1" smtClean="0">
                <a:solidFill>
                  <a:schemeClr val="bg1"/>
                </a:solidFill>
              </a:rPr>
              <a:t>beneﬁts</a:t>
            </a:r>
            <a:r>
              <a:rPr lang="en-US" dirty="0" smtClean="0">
                <a:solidFill>
                  <a:schemeClr val="bg1"/>
                </a:solidFill>
              </a:rPr>
              <a:t> of outsourcing  includes:</a:t>
            </a:r>
          </a:p>
          <a:p>
            <a:r>
              <a:rPr lang="en-US" dirty="0" smtClean="0">
                <a:solidFill>
                  <a:schemeClr val="bg1"/>
                </a:solidFill>
              </a:rPr>
              <a:t> lower </a:t>
            </a:r>
            <a:r>
              <a:rPr lang="en-US" dirty="0" err="1" smtClean="0">
                <a:solidFill>
                  <a:schemeClr val="bg1"/>
                </a:solidFill>
              </a:rPr>
              <a:t>ﬁxed</a:t>
            </a:r>
            <a:r>
              <a:rPr lang="en-US" dirty="0" smtClean="0">
                <a:solidFill>
                  <a:schemeClr val="bg1"/>
                </a:solidFill>
              </a:rPr>
              <a:t> costs, with customers only paying for services they use</a:t>
            </a:r>
          </a:p>
          <a:p>
            <a:pPr lvl="0"/>
            <a:r>
              <a:rPr lang="en-US" dirty="0" smtClean="0">
                <a:solidFill>
                  <a:schemeClr val="bg1"/>
                </a:solidFill>
              </a:rPr>
              <a:t>specialist suppliers who have expertise and use the best systems and practices</a:t>
            </a:r>
          </a:p>
          <a:p>
            <a:pPr lvl="0"/>
            <a:r>
              <a:rPr lang="en-US" dirty="0" smtClean="0">
                <a:solidFill>
                  <a:schemeClr val="bg1"/>
                </a:solidFill>
              </a:rPr>
              <a:t>suppliers can combine work from several customers to get economies of scale</a:t>
            </a:r>
          </a:p>
          <a:p>
            <a:pPr lvl="0"/>
            <a:r>
              <a:rPr lang="en-US" dirty="0" smtClean="0">
                <a:solidFill>
                  <a:schemeClr val="bg1"/>
                </a:solidFill>
              </a:rPr>
              <a:t>guaranteed high, and agreed, levels of customer service</a:t>
            </a:r>
          </a:p>
          <a:p>
            <a:pPr lvl="0"/>
            <a:r>
              <a:rPr lang="en-US" dirty="0" err="1" smtClean="0">
                <a:solidFill>
                  <a:schemeClr val="bg1"/>
                </a:solidFill>
              </a:rPr>
              <a:t>ﬂexible</a:t>
            </a:r>
            <a:r>
              <a:rPr lang="en-US" dirty="0" smtClean="0">
                <a:solidFill>
                  <a:schemeClr val="bg1"/>
                </a:solidFill>
              </a:rPr>
              <a:t> capacity, dealing effectively with peaks and troughs in demand</a:t>
            </a:r>
          </a:p>
          <a:p>
            <a:pPr lvl="0"/>
            <a:r>
              <a:rPr lang="en-US" dirty="0" smtClean="0">
                <a:solidFill>
                  <a:schemeClr val="bg1"/>
                </a:solidFill>
              </a:rPr>
              <a:t>lower exposure to risk from, say, varying demand</a:t>
            </a:r>
          </a:p>
          <a:p>
            <a:pPr lvl="0"/>
            <a:r>
              <a:rPr lang="en-US" dirty="0" smtClean="0">
                <a:solidFill>
                  <a:schemeClr val="bg1"/>
                </a:solidFill>
              </a:rPr>
              <a:t>increased geographical coverage and local knowledge</a:t>
            </a:r>
          </a:p>
          <a:p>
            <a:pPr lvl="0"/>
            <a:r>
              <a:rPr lang="en-US" dirty="0" smtClean="0">
                <a:solidFill>
                  <a:schemeClr val="bg1"/>
                </a:solidFill>
              </a:rPr>
              <a:t>a convenient way of entering new markets.</a:t>
            </a:r>
          </a:p>
          <a:p>
            <a:endParaRPr lang="en-US" dirty="0">
              <a:solidFill>
                <a:srgbClr val="FFFF00"/>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381000"/>
          </a:xfrm>
        </p:spPr>
        <p:txBody>
          <a:bodyPr>
            <a:normAutofit fontScale="90000"/>
          </a:bodyPr>
          <a:lstStyle/>
          <a:p>
            <a:r>
              <a:rPr lang="en-US" dirty="0" smtClean="0"/>
              <a:t>Disadvantages of outsourcing logistics</a:t>
            </a:r>
            <a:endParaRPr lang="en-US" dirty="0"/>
          </a:p>
        </p:txBody>
      </p:sp>
      <p:sp>
        <p:nvSpPr>
          <p:cNvPr id="3" name="Content Placeholder 2"/>
          <p:cNvSpPr>
            <a:spLocks noGrp="1"/>
          </p:cNvSpPr>
          <p:nvPr>
            <p:ph idx="1"/>
          </p:nvPr>
        </p:nvSpPr>
        <p:spPr/>
        <p:txBody>
          <a:bodyPr/>
          <a:lstStyle/>
          <a:p>
            <a:r>
              <a:rPr lang="en-IN" dirty="0" smtClean="0">
                <a:solidFill>
                  <a:schemeClr val="bg1"/>
                </a:solidFill>
              </a:rPr>
              <a:t>Of course, there are </a:t>
            </a:r>
            <a:r>
              <a:rPr lang="en-IN" b="1" dirty="0" smtClean="0">
                <a:solidFill>
                  <a:schemeClr val="bg1"/>
                </a:solidFill>
              </a:rPr>
              <a:t>disadvantages</a:t>
            </a:r>
            <a:r>
              <a:rPr lang="en-IN" dirty="0" smtClean="0">
                <a:solidFill>
                  <a:schemeClr val="bg1"/>
                </a:solidFill>
              </a:rPr>
              <a:t> to be set against this, such as reduced control, inability to respond to unusual circumstances, more complicated communications, </a:t>
            </a:r>
            <a:r>
              <a:rPr lang="en-IN" dirty="0" err="1" smtClean="0">
                <a:solidFill>
                  <a:schemeClr val="bg1"/>
                </a:solidFill>
              </a:rPr>
              <a:t>conﬂicting</a:t>
            </a:r>
            <a:r>
              <a:rPr lang="en-IN" dirty="0" smtClean="0">
                <a:solidFill>
                  <a:schemeClr val="bg1"/>
                </a:solidFill>
              </a:rPr>
              <a:t> objectives, less control over costs, and so on. </a:t>
            </a:r>
            <a:endParaRPr lang="en-US" dirty="0">
              <a:solidFill>
                <a:schemeClr val="bg1"/>
              </a:solidFil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Autofit/>
          </a:bodyPr>
          <a:lstStyle/>
          <a:p>
            <a:r>
              <a:rPr lang="en-IN" sz="3200" b="1" dirty="0" smtClean="0"/>
              <a:t>AREAS FOR DECISIONS IN IMPLEMENTATION</a:t>
            </a:r>
            <a:endParaRPr lang="en-US" sz="3200" dirty="0"/>
          </a:p>
        </p:txBody>
      </p:sp>
      <p:sp>
        <p:nvSpPr>
          <p:cNvPr id="3" name="Content Placeholder 2"/>
          <p:cNvSpPr>
            <a:spLocks noGrp="1"/>
          </p:cNvSpPr>
          <p:nvPr>
            <p:ph idx="1"/>
          </p:nvPr>
        </p:nvSpPr>
        <p:spPr>
          <a:xfrm>
            <a:off x="457200" y="457200"/>
            <a:ext cx="8229600" cy="5668963"/>
          </a:xfrm>
        </p:spPr>
        <p:txBody>
          <a:bodyPr/>
          <a:lstStyle/>
          <a:p>
            <a:r>
              <a:rPr lang="en-IN" b="1" dirty="0" smtClean="0">
                <a:solidFill>
                  <a:srgbClr val="FFFF00"/>
                </a:solidFill>
              </a:rPr>
              <a:t>Enabling practices</a:t>
            </a:r>
          </a:p>
          <a:p>
            <a:r>
              <a:rPr lang="en-US" b="1" dirty="0" smtClean="0">
                <a:solidFill>
                  <a:schemeClr val="bg1"/>
                </a:solidFill>
              </a:rPr>
              <a:t>Enabling practices </a:t>
            </a:r>
            <a:r>
              <a:rPr lang="en-US" dirty="0" smtClean="0">
                <a:solidFill>
                  <a:schemeClr val="bg1"/>
                </a:solidFill>
              </a:rPr>
              <a:t>are the activities associated with the supply chain that allow it to work </a:t>
            </a:r>
            <a:r>
              <a:rPr lang="en-US" dirty="0" err="1" smtClean="0">
                <a:solidFill>
                  <a:schemeClr val="bg1"/>
                </a:solidFill>
              </a:rPr>
              <a:t>efﬁciently</a:t>
            </a:r>
            <a:r>
              <a:rPr lang="en-US" dirty="0" smtClean="0">
                <a:solidFill>
                  <a:schemeClr val="bg1"/>
                </a:solidFill>
              </a:rPr>
              <a:t>. We might, for example, say that reliable information processing is an enabling practice that allows logistics to function properly.</a:t>
            </a:r>
          </a:p>
          <a:p>
            <a:endParaRPr lang="en-US" b="1" dirty="0" smtClean="0">
              <a:solidFill>
                <a:srgbClr val="FFFF00"/>
              </a:solidFill>
            </a:endParaRPr>
          </a:p>
          <a:p>
            <a:endParaRPr lang="en-US" b="1" dirty="0" smtClean="0">
              <a:solidFill>
                <a:srgbClr val="FFFF00"/>
              </a:solidFill>
            </a:endParaRPr>
          </a:p>
          <a:p>
            <a:endParaRPr lang="en-US" dirty="0">
              <a:solidFill>
                <a:srgbClr val="FFFF00"/>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5592763"/>
          </a:xfrm>
        </p:spPr>
        <p:txBody>
          <a:bodyPr/>
          <a:lstStyle/>
          <a:p>
            <a:r>
              <a:rPr lang="en-IN" b="1" dirty="0" smtClean="0">
                <a:solidFill>
                  <a:srgbClr val="FFFF00"/>
                </a:solidFill>
              </a:rPr>
              <a:t>Enabling practices</a:t>
            </a:r>
          </a:p>
          <a:p>
            <a:pPr marL="342900" lvl="1" indent="-342900">
              <a:buFont typeface="Arial" pitchFamily="34" charset="0"/>
              <a:buChar char="•"/>
            </a:pPr>
            <a:r>
              <a:rPr lang="en-IN" sz="2600" b="1" dirty="0" smtClean="0">
                <a:solidFill>
                  <a:schemeClr val="bg1"/>
                </a:solidFill>
              </a:rPr>
              <a:t>ways of managing the </a:t>
            </a:r>
            <a:r>
              <a:rPr lang="en-IN" sz="2600" b="1" dirty="0" err="1" smtClean="0">
                <a:solidFill>
                  <a:schemeClr val="bg1"/>
                </a:solidFill>
              </a:rPr>
              <a:t>ﬂow</a:t>
            </a:r>
            <a:r>
              <a:rPr lang="en-IN" sz="2600" b="1" dirty="0" smtClean="0">
                <a:solidFill>
                  <a:schemeClr val="bg1"/>
                </a:solidFill>
              </a:rPr>
              <a:t> of materials through the chain.</a:t>
            </a:r>
            <a:r>
              <a:rPr lang="en-IN" sz="2400" b="1" dirty="0" smtClean="0"/>
              <a:t> </a:t>
            </a:r>
          </a:p>
          <a:p>
            <a:endParaRPr lang="en-IN" sz="2600" b="1" dirty="0" smtClean="0">
              <a:solidFill>
                <a:schemeClr val="bg1"/>
              </a:solidFill>
            </a:endParaRPr>
          </a:p>
          <a:p>
            <a:pPr lvl="1"/>
            <a:r>
              <a:rPr lang="en-IN" sz="2400" dirty="0" smtClean="0">
                <a:solidFill>
                  <a:schemeClr val="bg1"/>
                </a:solidFill>
              </a:rPr>
              <a:t>use just-in-time methods to reduce stocks, </a:t>
            </a:r>
          </a:p>
          <a:p>
            <a:pPr lvl="1"/>
            <a:r>
              <a:rPr lang="en-IN" sz="2400" dirty="0" smtClean="0">
                <a:solidFill>
                  <a:schemeClr val="bg1"/>
                </a:solidFill>
              </a:rPr>
              <a:t>EDI to link with partners, or procurement via websites. </a:t>
            </a:r>
          </a:p>
          <a:p>
            <a:pPr marL="342900" lvl="1" indent="-342900">
              <a:buFont typeface="Arial" pitchFamily="34" charset="0"/>
              <a:buChar char="•"/>
            </a:pPr>
            <a:endParaRPr lang="en-IN" sz="2400" b="1" dirty="0" smtClean="0"/>
          </a:p>
          <a:p>
            <a:pPr marL="342900" lvl="1" indent="-342900">
              <a:buFont typeface="Arial" pitchFamily="34" charset="0"/>
              <a:buChar char="•"/>
            </a:pPr>
            <a:r>
              <a:rPr lang="en-IN" sz="2600" b="1" dirty="0" smtClean="0">
                <a:solidFill>
                  <a:schemeClr val="bg1"/>
                </a:solidFill>
              </a:rPr>
              <a:t>use enabling practices to get a competitive advantage</a:t>
            </a:r>
            <a:endParaRPr lang="en-US" sz="2600" b="1" dirty="0" smtClean="0">
              <a:solidFill>
                <a:schemeClr val="bg1"/>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Autofit/>
          </a:bodyPr>
          <a:lstStyle/>
          <a:p>
            <a:r>
              <a:rPr lang="en-IN" sz="3200" b="1" dirty="0" smtClean="0"/>
              <a:t>AREAS FOR DECISIONS IN IMPLEMENTATION</a:t>
            </a:r>
            <a:endParaRPr lang="en-US" sz="3200" dirty="0"/>
          </a:p>
        </p:txBody>
      </p:sp>
      <p:sp>
        <p:nvSpPr>
          <p:cNvPr id="3" name="Content Placeholder 2"/>
          <p:cNvSpPr>
            <a:spLocks noGrp="1"/>
          </p:cNvSpPr>
          <p:nvPr>
            <p:ph idx="1"/>
          </p:nvPr>
        </p:nvSpPr>
        <p:spPr>
          <a:xfrm>
            <a:off x="457200" y="457200"/>
            <a:ext cx="8229600" cy="5668963"/>
          </a:xfrm>
        </p:spPr>
        <p:txBody>
          <a:bodyPr/>
          <a:lstStyle/>
          <a:p>
            <a:r>
              <a:rPr lang="en-IN" b="1" dirty="0" smtClean="0">
                <a:solidFill>
                  <a:srgbClr val="FFFF00"/>
                </a:solidFill>
              </a:rPr>
              <a:t>Capacity</a:t>
            </a:r>
          </a:p>
          <a:p>
            <a:r>
              <a:rPr lang="en-IN" sz="2600" dirty="0" smtClean="0">
                <a:solidFill>
                  <a:schemeClr val="bg1"/>
                </a:solidFill>
              </a:rPr>
              <a:t>The capacity of a supply chain is the largest amount of materials that can </a:t>
            </a:r>
            <a:r>
              <a:rPr lang="en-IN" sz="2600" dirty="0" err="1" smtClean="0">
                <a:solidFill>
                  <a:schemeClr val="bg1"/>
                </a:solidFill>
              </a:rPr>
              <a:t>ﬂow</a:t>
            </a:r>
            <a:r>
              <a:rPr lang="en-IN" sz="2600" dirty="0" smtClean="0">
                <a:solidFill>
                  <a:schemeClr val="bg1"/>
                </a:solidFill>
              </a:rPr>
              <a:t> through it in a given time. </a:t>
            </a:r>
            <a:endParaRPr lang="en-US" sz="2600" b="1" dirty="0" smtClean="0">
              <a:solidFill>
                <a:schemeClr val="bg1"/>
              </a:solidFill>
            </a:endParaRPr>
          </a:p>
          <a:p>
            <a:r>
              <a:rPr lang="en-IN" sz="2600" dirty="0" smtClean="0">
                <a:solidFill>
                  <a:schemeClr val="bg1"/>
                </a:solidFill>
              </a:rPr>
              <a:t>Not all parts of a chain have the same capacity, </a:t>
            </a:r>
          </a:p>
          <a:p>
            <a:r>
              <a:rPr lang="en-IN" sz="2600" dirty="0" smtClean="0">
                <a:solidFill>
                  <a:schemeClr val="bg1"/>
                </a:solidFill>
              </a:rPr>
              <a:t>If wholesaling forms the bottleneck with a capacity of 200 units of a product an hour, this sets the capacity of the whole supply chain</a:t>
            </a:r>
          </a:p>
          <a:p>
            <a:r>
              <a:rPr lang="en-IN" sz="2800" b="1" dirty="0" smtClean="0"/>
              <a:t>increase the capacity of the bottleneck;</a:t>
            </a:r>
            <a:endParaRPr lang="en-US" sz="2600" dirty="0">
              <a:solidFill>
                <a:schemeClr val="bg1"/>
              </a:solidFil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Autofit/>
          </a:bodyPr>
          <a:lstStyle/>
          <a:p>
            <a:r>
              <a:rPr lang="en-IN" sz="3200" b="1" dirty="0" smtClean="0"/>
              <a:t>AREAS FOR DECISIONS IN IMPLEMENTATION</a:t>
            </a:r>
            <a:endParaRPr lang="en-US" sz="3200" dirty="0"/>
          </a:p>
        </p:txBody>
      </p:sp>
      <p:sp>
        <p:nvSpPr>
          <p:cNvPr id="3" name="Content Placeholder 2"/>
          <p:cNvSpPr>
            <a:spLocks noGrp="1"/>
          </p:cNvSpPr>
          <p:nvPr>
            <p:ph idx="1"/>
          </p:nvPr>
        </p:nvSpPr>
        <p:spPr>
          <a:xfrm>
            <a:off x="457200" y="457200"/>
            <a:ext cx="8229600" cy="5668963"/>
          </a:xfrm>
        </p:spPr>
        <p:txBody>
          <a:bodyPr/>
          <a:lstStyle/>
          <a:p>
            <a:r>
              <a:rPr lang="en-IN" b="1" dirty="0" smtClean="0">
                <a:solidFill>
                  <a:srgbClr val="FFFF00"/>
                </a:solidFill>
              </a:rPr>
              <a:t>Capacity</a:t>
            </a:r>
            <a:endParaRPr lang="en-US" b="1" dirty="0" smtClean="0">
              <a:solidFill>
                <a:srgbClr val="FFFF00"/>
              </a:solidFill>
            </a:endParaRPr>
          </a:p>
          <a:p>
            <a:endParaRPr lang="en-US" dirty="0">
              <a:solidFill>
                <a:srgbClr val="FFFF00"/>
              </a:solidFill>
            </a:endParaRPr>
          </a:p>
        </p:txBody>
      </p:sp>
      <p:pic>
        <p:nvPicPr>
          <p:cNvPr id="9218" name="Picture 2"/>
          <p:cNvPicPr>
            <a:picLocks noChangeAspect="1" noChangeArrowheads="1"/>
          </p:cNvPicPr>
          <p:nvPr/>
        </p:nvPicPr>
        <p:blipFill>
          <a:blip r:embed="rId2"/>
          <a:srcRect/>
          <a:stretch>
            <a:fillRect/>
          </a:stretch>
        </p:blipFill>
        <p:spPr bwMode="auto">
          <a:xfrm>
            <a:off x="381000" y="1066800"/>
            <a:ext cx="8336446" cy="5334000"/>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rmAutofit fontScale="90000"/>
          </a:bodyPr>
          <a:lstStyle/>
          <a:p>
            <a:r>
              <a:rPr lang="en-IN" b="1" dirty="0" smtClean="0"/>
              <a:t>MANAGING CHANGE</a:t>
            </a:r>
            <a:endParaRPr lang="en-US" dirty="0"/>
          </a:p>
        </p:txBody>
      </p:sp>
      <p:sp>
        <p:nvSpPr>
          <p:cNvPr id="3" name="Content Placeholder 2"/>
          <p:cNvSpPr>
            <a:spLocks noGrp="1"/>
          </p:cNvSpPr>
          <p:nvPr>
            <p:ph idx="1"/>
          </p:nvPr>
        </p:nvSpPr>
        <p:spPr>
          <a:xfrm>
            <a:off x="457200" y="457200"/>
            <a:ext cx="8229600" cy="5668963"/>
          </a:xfrm>
        </p:spPr>
        <p:txBody>
          <a:bodyPr/>
          <a:lstStyle/>
          <a:p>
            <a:r>
              <a:rPr lang="en-IN" b="1" dirty="0" smtClean="0">
                <a:solidFill>
                  <a:srgbClr val="FFFF00"/>
                </a:solidFill>
              </a:rPr>
              <a:t>Change is inevitable</a:t>
            </a:r>
            <a:endParaRPr lang="en-US" b="1" dirty="0" smtClean="0">
              <a:solidFill>
                <a:srgbClr val="FFFF00"/>
              </a:solidFill>
            </a:endParaRPr>
          </a:p>
          <a:p>
            <a:r>
              <a:rPr lang="en-IN" b="1" dirty="0" smtClean="0">
                <a:solidFill>
                  <a:srgbClr val="FFFF00"/>
                </a:solidFill>
              </a:rPr>
              <a:t>Rate of change</a:t>
            </a:r>
            <a:endParaRPr lang="en-US" b="1" dirty="0" smtClean="0">
              <a:solidFill>
                <a:srgbClr val="FFFF00"/>
              </a:solidFill>
            </a:endParaRPr>
          </a:p>
          <a:p>
            <a:r>
              <a:rPr lang="en-IN" b="1" dirty="0" smtClean="0">
                <a:solidFill>
                  <a:srgbClr val="FFFF00"/>
                </a:solidFill>
              </a:rPr>
              <a:t>Business Process Re-engineering</a:t>
            </a:r>
            <a:endParaRPr lang="en-US" dirty="0" smtClean="0">
              <a:solidFill>
                <a:srgbClr val="FFFF00"/>
              </a:solidFill>
            </a:endParaRPr>
          </a:p>
          <a:p>
            <a:endParaRPr lang="en-US" dirty="0">
              <a:solidFill>
                <a:srgbClr val="FFFF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rmAutofit fontScale="90000"/>
          </a:bodyPr>
          <a:lstStyle/>
          <a:p>
            <a:r>
              <a:rPr lang="en-US" spc="-5" dirty="0" smtClean="0"/>
              <a:t>Logistics</a:t>
            </a:r>
            <a:r>
              <a:rPr lang="en-US" spc="-70" dirty="0" smtClean="0"/>
              <a:t> </a:t>
            </a:r>
            <a:r>
              <a:rPr lang="en-US" spc="-5" dirty="0" smtClean="0"/>
              <a:t>Strategy</a:t>
            </a:r>
            <a:endParaRPr lang="en-US" dirty="0"/>
          </a:p>
        </p:txBody>
      </p:sp>
      <p:sp>
        <p:nvSpPr>
          <p:cNvPr id="3" name="Content Placeholder 2"/>
          <p:cNvSpPr>
            <a:spLocks noGrp="1"/>
          </p:cNvSpPr>
          <p:nvPr>
            <p:ph idx="1"/>
          </p:nvPr>
        </p:nvSpPr>
        <p:spPr>
          <a:xfrm>
            <a:off x="457200" y="609600"/>
            <a:ext cx="8229600" cy="5516563"/>
          </a:xfrm>
        </p:spPr>
        <p:txBody>
          <a:bodyPr>
            <a:normAutofit fontScale="85000" lnSpcReduction="10000"/>
          </a:bodyPr>
          <a:lstStyle/>
          <a:p>
            <a:pPr marL="240029" marR="137160" indent="-227965">
              <a:lnSpc>
                <a:spcPts val="2150"/>
              </a:lnSpc>
              <a:spcBef>
                <a:spcPts val="375"/>
              </a:spcBef>
              <a:buClr>
                <a:srgbClr val="352062"/>
              </a:buClr>
              <a:buSzPct val="70000"/>
              <a:buFont typeface="Wingdings"/>
              <a:buChar char=""/>
              <a:tabLst>
                <a:tab pos="240665" algn="l"/>
              </a:tabLst>
            </a:pPr>
            <a:r>
              <a:rPr lang="en-US" spc="-10" dirty="0" smtClean="0">
                <a:solidFill>
                  <a:schemeClr val="bg1"/>
                </a:solidFill>
                <a:latin typeface="Times New Roman"/>
                <a:cs typeface="Times New Roman"/>
              </a:rPr>
              <a:t>Logistics strategy consists </a:t>
            </a:r>
            <a:r>
              <a:rPr lang="en-US" spc="-5" dirty="0" smtClean="0">
                <a:solidFill>
                  <a:schemeClr val="bg1"/>
                </a:solidFill>
                <a:latin typeface="Times New Roman"/>
                <a:cs typeface="Times New Roman"/>
              </a:rPr>
              <a:t>of </a:t>
            </a:r>
            <a:r>
              <a:rPr lang="en-US" spc="-10" dirty="0" smtClean="0">
                <a:solidFill>
                  <a:schemeClr val="bg1"/>
                </a:solidFill>
                <a:latin typeface="Times New Roman"/>
                <a:cs typeface="Times New Roman"/>
              </a:rPr>
              <a:t>all the strategic  decisions, policies, plans and culture relating </a:t>
            </a:r>
            <a:r>
              <a:rPr lang="en-US" spc="-5" dirty="0" smtClean="0">
                <a:solidFill>
                  <a:schemeClr val="bg1"/>
                </a:solidFill>
                <a:latin typeface="Times New Roman"/>
                <a:cs typeface="Times New Roman"/>
              </a:rPr>
              <a:t>to </a:t>
            </a:r>
            <a:r>
              <a:rPr lang="en-US" spc="-10" dirty="0" smtClean="0">
                <a:solidFill>
                  <a:schemeClr val="bg1"/>
                </a:solidFill>
                <a:latin typeface="Times New Roman"/>
                <a:cs typeface="Times New Roman"/>
              </a:rPr>
              <a:t>the  management </a:t>
            </a:r>
            <a:r>
              <a:rPr lang="en-US" spc="-5" dirty="0" smtClean="0">
                <a:solidFill>
                  <a:schemeClr val="bg1"/>
                </a:solidFill>
                <a:latin typeface="Times New Roman"/>
                <a:cs typeface="Times New Roman"/>
              </a:rPr>
              <a:t>of </a:t>
            </a:r>
            <a:r>
              <a:rPr lang="en-US" spc="-10" dirty="0" smtClean="0">
                <a:solidFill>
                  <a:schemeClr val="bg1"/>
                </a:solidFill>
                <a:latin typeface="Times New Roman"/>
                <a:cs typeface="Times New Roman"/>
              </a:rPr>
              <a:t>its supply</a:t>
            </a:r>
            <a:r>
              <a:rPr lang="en-US" spc="50" dirty="0" smtClean="0">
                <a:solidFill>
                  <a:schemeClr val="bg1"/>
                </a:solidFill>
                <a:latin typeface="Times New Roman"/>
                <a:cs typeface="Times New Roman"/>
              </a:rPr>
              <a:t> </a:t>
            </a:r>
            <a:r>
              <a:rPr lang="en-US" spc="-10" dirty="0" smtClean="0">
                <a:solidFill>
                  <a:schemeClr val="bg1"/>
                </a:solidFill>
                <a:latin typeface="Times New Roman"/>
                <a:cs typeface="Times New Roman"/>
              </a:rPr>
              <a:t>chains.</a:t>
            </a:r>
          </a:p>
          <a:p>
            <a:pPr marL="240029" marR="137160" indent="-227965">
              <a:lnSpc>
                <a:spcPts val="2150"/>
              </a:lnSpc>
              <a:spcBef>
                <a:spcPts val="375"/>
              </a:spcBef>
              <a:buClr>
                <a:srgbClr val="352062"/>
              </a:buClr>
              <a:buSzPct val="70000"/>
              <a:buFont typeface="Wingdings"/>
              <a:buChar char=""/>
              <a:tabLst>
                <a:tab pos="240665" algn="l"/>
              </a:tabLst>
            </a:pPr>
            <a:endParaRPr lang="en-US" dirty="0" smtClean="0">
              <a:solidFill>
                <a:schemeClr val="bg1"/>
              </a:solidFill>
              <a:latin typeface="Times New Roman"/>
              <a:cs typeface="Times New Roman"/>
            </a:endParaRPr>
          </a:p>
          <a:p>
            <a:pPr marL="240029" marR="5080" indent="-227965">
              <a:lnSpc>
                <a:spcPts val="2150"/>
              </a:lnSpc>
              <a:spcBef>
                <a:spcPts val="489"/>
              </a:spcBef>
              <a:buClr>
                <a:srgbClr val="352062"/>
              </a:buClr>
              <a:buSzPct val="70000"/>
              <a:buFont typeface="Wingdings"/>
              <a:buChar char=""/>
              <a:tabLst>
                <a:tab pos="240665" algn="l"/>
              </a:tabLst>
            </a:pPr>
            <a:r>
              <a:rPr lang="en-US" spc="-10" dirty="0" smtClean="0">
                <a:solidFill>
                  <a:schemeClr val="bg1"/>
                </a:solidFill>
                <a:latin typeface="Times New Roman"/>
                <a:cs typeface="Times New Roman"/>
              </a:rPr>
              <a:t>The logistics strategy forms </a:t>
            </a:r>
            <a:r>
              <a:rPr lang="en-US" spc="-5" dirty="0" smtClean="0">
                <a:solidFill>
                  <a:schemeClr val="bg1"/>
                </a:solidFill>
                <a:latin typeface="Times New Roman"/>
                <a:cs typeface="Times New Roman"/>
              </a:rPr>
              <a:t>a </a:t>
            </a:r>
            <a:r>
              <a:rPr lang="en-US" spc="-10" dirty="0" smtClean="0">
                <a:solidFill>
                  <a:schemeClr val="bg1"/>
                </a:solidFill>
                <a:latin typeface="Times New Roman"/>
                <a:cs typeface="Times New Roman"/>
              </a:rPr>
              <a:t>link between the more  abstract, higher strategies and the detailed  operations </a:t>
            </a:r>
            <a:r>
              <a:rPr lang="en-US" spc="-5" dirty="0" smtClean="0">
                <a:solidFill>
                  <a:schemeClr val="bg1"/>
                </a:solidFill>
                <a:latin typeface="Times New Roman"/>
                <a:cs typeface="Times New Roman"/>
              </a:rPr>
              <a:t>of </a:t>
            </a:r>
            <a:r>
              <a:rPr lang="en-US" spc="-10" dirty="0" smtClean="0">
                <a:solidFill>
                  <a:schemeClr val="bg1"/>
                </a:solidFill>
                <a:latin typeface="Times New Roman"/>
                <a:cs typeface="Times New Roman"/>
              </a:rPr>
              <a:t>the supply</a:t>
            </a:r>
            <a:r>
              <a:rPr lang="en-US" spc="35" dirty="0" smtClean="0">
                <a:solidFill>
                  <a:schemeClr val="bg1"/>
                </a:solidFill>
                <a:latin typeface="Times New Roman"/>
                <a:cs typeface="Times New Roman"/>
              </a:rPr>
              <a:t> </a:t>
            </a:r>
            <a:r>
              <a:rPr lang="en-US" spc="-10" dirty="0" smtClean="0">
                <a:solidFill>
                  <a:schemeClr val="bg1"/>
                </a:solidFill>
                <a:latin typeface="Times New Roman"/>
                <a:cs typeface="Times New Roman"/>
              </a:rPr>
              <a:t>chain.</a:t>
            </a:r>
          </a:p>
          <a:p>
            <a:pPr marL="240029" marR="5080" indent="-227965">
              <a:lnSpc>
                <a:spcPts val="2150"/>
              </a:lnSpc>
              <a:spcBef>
                <a:spcPts val="489"/>
              </a:spcBef>
              <a:buClr>
                <a:srgbClr val="352062"/>
              </a:buClr>
              <a:buSzPct val="70000"/>
              <a:buFont typeface="Wingdings"/>
              <a:buChar char=""/>
              <a:tabLst>
                <a:tab pos="240665" algn="l"/>
              </a:tabLst>
            </a:pPr>
            <a:endParaRPr lang="en-US" dirty="0" smtClean="0">
              <a:solidFill>
                <a:schemeClr val="bg1"/>
              </a:solidFill>
              <a:latin typeface="Times New Roman"/>
              <a:cs typeface="Times New Roman"/>
            </a:endParaRPr>
          </a:p>
          <a:p>
            <a:pPr marL="240029" marR="34925" indent="-227965">
              <a:lnSpc>
                <a:spcPts val="2150"/>
              </a:lnSpc>
              <a:spcBef>
                <a:spcPts val="489"/>
              </a:spcBef>
              <a:buClr>
                <a:srgbClr val="352062"/>
              </a:buClr>
              <a:buSzPct val="70000"/>
              <a:buFont typeface="Wingdings"/>
              <a:buChar char=""/>
              <a:tabLst>
                <a:tab pos="240665" algn="l"/>
              </a:tabLst>
            </a:pPr>
            <a:r>
              <a:rPr lang="en-US" spc="-10" dirty="0" smtClean="0">
                <a:solidFill>
                  <a:schemeClr val="bg1"/>
                </a:solidFill>
                <a:latin typeface="Times New Roman"/>
                <a:cs typeface="Times New Roman"/>
              </a:rPr>
              <a:t>While the corporate and business strategies describe  general aims, the logistics strategy concerns the  actual movement </a:t>
            </a:r>
            <a:r>
              <a:rPr lang="en-US" spc="-5" dirty="0" smtClean="0">
                <a:solidFill>
                  <a:schemeClr val="bg1"/>
                </a:solidFill>
                <a:latin typeface="Times New Roman"/>
                <a:cs typeface="Times New Roman"/>
              </a:rPr>
              <a:t>of </a:t>
            </a:r>
            <a:r>
              <a:rPr lang="en-US" spc="-10" dirty="0" smtClean="0">
                <a:solidFill>
                  <a:schemeClr val="bg1"/>
                </a:solidFill>
                <a:latin typeface="Times New Roman"/>
                <a:cs typeface="Times New Roman"/>
              </a:rPr>
              <a:t>materials needed </a:t>
            </a:r>
            <a:r>
              <a:rPr lang="en-US" spc="-5" dirty="0" smtClean="0">
                <a:solidFill>
                  <a:schemeClr val="bg1"/>
                </a:solidFill>
                <a:latin typeface="Times New Roman"/>
                <a:cs typeface="Times New Roman"/>
              </a:rPr>
              <a:t>to </a:t>
            </a:r>
            <a:r>
              <a:rPr lang="en-US" spc="-10" dirty="0" smtClean="0">
                <a:solidFill>
                  <a:schemeClr val="bg1"/>
                </a:solidFill>
                <a:latin typeface="Times New Roman"/>
                <a:cs typeface="Times New Roman"/>
              </a:rPr>
              <a:t>support  these</a:t>
            </a:r>
            <a:r>
              <a:rPr lang="en-US" spc="5" dirty="0" smtClean="0">
                <a:solidFill>
                  <a:schemeClr val="bg1"/>
                </a:solidFill>
                <a:latin typeface="Times New Roman"/>
                <a:cs typeface="Times New Roman"/>
              </a:rPr>
              <a:t> </a:t>
            </a:r>
            <a:r>
              <a:rPr lang="en-US" spc="-10" dirty="0" smtClean="0">
                <a:solidFill>
                  <a:schemeClr val="bg1"/>
                </a:solidFill>
                <a:latin typeface="Times New Roman"/>
                <a:cs typeface="Times New Roman"/>
              </a:rPr>
              <a:t>aims.</a:t>
            </a:r>
          </a:p>
          <a:p>
            <a:pPr marL="240029" marR="34925" indent="-227965">
              <a:lnSpc>
                <a:spcPts val="2150"/>
              </a:lnSpc>
              <a:spcBef>
                <a:spcPts val="489"/>
              </a:spcBef>
              <a:buClr>
                <a:srgbClr val="352062"/>
              </a:buClr>
              <a:buSzPct val="70000"/>
              <a:buFont typeface="Wingdings"/>
              <a:buChar char=""/>
              <a:tabLst>
                <a:tab pos="240665" algn="l"/>
              </a:tabLst>
            </a:pPr>
            <a:endParaRPr lang="en-US" spc="-10" dirty="0" smtClean="0">
              <a:solidFill>
                <a:schemeClr val="bg1"/>
              </a:solidFill>
              <a:latin typeface="Times New Roman"/>
              <a:cs typeface="Times New Roman"/>
            </a:endParaRPr>
          </a:p>
          <a:p>
            <a:pPr marL="495934" marR="260985" indent="-227965">
              <a:lnSpc>
                <a:spcPts val="2150"/>
              </a:lnSpc>
              <a:spcBef>
                <a:spcPts val="5"/>
              </a:spcBef>
              <a:buClr>
                <a:srgbClr val="352062"/>
              </a:buClr>
              <a:buSzPct val="70000"/>
              <a:buFont typeface="Wingdings"/>
              <a:buChar char=""/>
              <a:tabLst>
                <a:tab pos="496570" algn="l"/>
              </a:tabLst>
            </a:pPr>
            <a:r>
              <a:rPr lang="en-US" spc="-10" dirty="0" smtClean="0">
                <a:solidFill>
                  <a:schemeClr val="bg1"/>
                </a:solidFill>
                <a:latin typeface="Times New Roman"/>
                <a:cs typeface="Times New Roman"/>
              </a:rPr>
              <a:t>The higher strategies set the context for the logistics  strategy.</a:t>
            </a:r>
          </a:p>
          <a:p>
            <a:pPr marL="495934" marR="260985" indent="-227965">
              <a:lnSpc>
                <a:spcPts val="2150"/>
              </a:lnSpc>
              <a:spcBef>
                <a:spcPts val="5"/>
              </a:spcBef>
              <a:buClr>
                <a:srgbClr val="352062"/>
              </a:buClr>
              <a:buSzPct val="70000"/>
              <a:buFont typeface="Wingdings"/>
              <a:buChar char=""/>
              <a:tabLst>
                <a:tab pos="496570" algn="l"/>
              </a:tabLst>
            </a:pPr>
            <a:endParaRPr lang="en-US" spc="-10" dirty="0" smtClean="0">
              <a:solidFill>
                <a:schemeClr val="bg1"/>
              </a:solidFill>
              <a:latin typeface="Times New Roman"/>
              <a:cs typeface="Times New Roman"/>
            </a:endParaRPr>
          </a:p>
          <a:p>
            <a:pPr marL="495934" marR="397510" indent="-227965">
              <a:lnSpc>
                <a:spcPts val="2150"/>
              </a:lnSpc>
              <a:spcBef>
                <a:spcPts val="484"/>
              </a:spcBef>
              <a:buClr>
                <a:srgbClr val="352062"/>
              </a:buClr>
              <a:buSzPct val="70000"/>
              <a:buFont typeface="Wingdings"/>
              <a:buChar char=""/>
              <a:tabLst>
                <a:tab pos="496570" algn="l"/>
              </a:tabLst>
            </a:pPr>
            <a:r>
              <a:rPr lang="en-US" spc="-10" dirty="0" smtClean="0">
                <a:solidFill>
                  <a:schemeClr val="bg1"/>
                </a:solidFill>
                <a:latin typeface="Times New Roman"/>
                <a:cs typeface="Times New Roman"/>
              </a:rPr>
              <a:t>Logistics managers do not simply respond </a:t>
            </a:r>
            <a:r>
              <a:rPr lang="en-US" spc="-5" dirty="0" smtClean="0">
                <a:solidFill>
                  <a:schemeClr val="bg1"/>
                </a:solidFill>
                <a:latin typeface="Times New Roman"/>
                <a:cs typeface="Times New Roman"/>
              </a:rPr>
              <a:t>to </a:t>
            </a:r>
            <a:r>
              <a:rPr lang="en-US" spc="-10" dirty="0" smtClean="0">
                <a:solidFill>
                  <a:schemeClr val="bg1"/>
                </a:solidFill>
                <a:latin typeface="Times New Roman"/>
                <a:cs typeface="Times New Roman"/>
              </a:rPr>
              <a:t>this  </a:t>
            </a:r>
            <a:r>
              <a:rPr lang="en-US" spc="-10" dirty="0" smtClean="0">
                <a:latin typeface="Times New Roman"/>
                <a:cs typeface="Times New Roman"/>
              </a:rPr>
              <a:t>context, they actively contribute </a:t>
            </a:r>
            <a:r>
              <a:rPr lang="en-US" spc="-5" dirty="0" smtClean="0">
                <a:latin typeface="Times New Roman"/>
                <a:cs typeface="Times New Roman"/>
              </a:rPr>
              <a:t>to </a:t>
            </a:r>
            <a:r>
              <a:rPr lang="en-US" spc="-10" dirty="0" smtClean="0">
                <a:latin typeface="Times New Roman"/>
                <a:cs typeface="Times New Roman"/>
              </a:rPr>
              <a:t>its</a:t>
            </a:r>
            <a:r>
              <a:rPr lang="en-US" spc="160" dirty="0" smtClean="0">
                <a:latin typeface="Times New Roman"/>
                <a:cs typeface="Times New Roman"/>
              </a:rPr>
              <a:t> </a:t>
            </a:r>
            <a:r>
              <a:rPr lang="en-US" spc="-10" dirty="0" smtClean="0">
                <a:latin typeface="Times New Roman"/>
                <a:cs typeface="Times New Roman"/>
              </a:rPr>
              <a:t>formulation.</a:t>
            </a:r>
            <a:endParaRPr lang="en-US" dirty="0" smtClean="0">
              <a:latin typeface="Times New Roman"/>
              <a:cs typeface="Times New Roman"/>
            </a:endParaRPr>
          </a:p>
          <a:p>
            <a:pPr marL="240029" marR="34925" indent="-227965">
              <a:lnSpc>
                <a:spcPts val="2150"/>
              </a:lnSpc>
              <a:spcBef>
                <a:spcPts val="489"/>
              </a:spcBef>
              <a:buClr>
                <a:srgbClr val="352062"/>
              </a:buClr>
              <a:buSzPct val="70000"/>
              <a:buFont typeface="Wingdings"/>
              <a:buChar char=""/>
              <a:tabLst>
                <a:tab pos="240665" algn="l"/>
              </a:tabLst>
            </a:pPr>
            <a:endParaRPr lang="en-US" dirty="0" smtClean="0">
              <a:solidFill>
                <a:schemeClr val="bg1"/>
              </a:solidFill>
              <a:latin typeface="Times New Roman"/>
              <a:cs typeface="Times New Roman"/>
            </a:endParaRPr>
          </a:p>
          <a:p>
            <a:endParaRPr lang="en-US" dirty="0">
              <a:solidFill>
                <a:schemeClr val="bg1"/>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Autofit/>
          </a:bodyPr>
          <a:lstStyle/>
          <a:p>
            <a:r>
              <a:rPr lang="en-IN" sz="3200" b="1" dirty="0" smtClean="0"/>
              <a:t>MANAGING CHANGE </a:t>
            </a:r>
            <a:r>
              <a:rPr lang="en-IN" sz="3200" b="1" dirty="0" err="1" smtClean="0">
                <a:solidFill>
                  <a:srgbClr val="FFFF00"/>
                </a:solidFill>
              </a:rPr>
              <a:t>Change</a:t>
            </a:r>
            <a:r>
              <a:rPr lang="en-IN" sz="3200" b="1" dirty="0" smtClean="0">
                <a:solidFill>
                  <a:srgbClr val="FFFF00"/>
                </a:solidFill>
              </a:rPr>
              <a:t> is inevitable</a:t>
            </a:r>
            <a:endParaRPr lang="en-US" sz="3200" dirty="0">
              <a:solidFill>
                <a:srgbClr val="FFFF00"/>
              </a:solidFill>
            </a:endParaRPr>
          </a:p>
        </p:txBody>
      </p:sp>
      <p:sp>
        <p:nvSpPr>
          <p:cNvPr id="3" name="Content Placeholder 2"/>
          <p:cNvSpPr>
            <a:spLocks noGrp="1"/>
          </p:cNvSpPr>
          <p:nvPr>
            <p:ph idx="1"/>
          </p:nvPr>
        </p:nvSpPr>
        <p:spPr>
          <a:xfrm>
            <a:off x="457200" y="457200"/>
            <a:ext cx="8229600" cy="5668963"/>
          </a:xfrm>
        </p:spPr>
        <p:txBody>
          <a:bodyPr/>
          <a:lstStyle/>
          <a:p>
            <a:r>
              <a:rPr lang="en-IN" dirty="0" smtClean="0">
                <a:solidFill>
                  <a:schemeClr val="bg1"/>
                </a:solidFill>
              </a:rPr>
              <a:t>The design of a logistics strategy is based on a range of internal and external factors. Unfortunately, these are constantly changing. Within the organisation there are  changes  to employees, goals, products, plans, processes, costs, suppliers, customers, and so on.</a:t>
            </a:r>
            <a:endParaRPr lang="en-US" dirty="0">
              <a:solidFill>
                <a:schemeClr val="bg1"/>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Autofit/>
          </a:bodyPr>
          <a:lstStyle/>
          <a:p>
            <a:r>
              <a:rPr lang="en-IN" sz="3200" b="1" dirty="0" smtClean="0"/>
              <a:t>MANAGING CHANGE </a:t>
            </a:r>
            <a:r>
              <a:rPr lang="en-IN" sz="3200" b="1" dirty="0" err="1" smtClean="0">
                <a:solidFill>
                  <a:srgbClr val="FFFF00"/>
                </a:solidFill>
              </a:rPr>
              <a:t>Change</a:t>
            </a:r>
            <a:r>
              <a:rPr lang="en-IN" sz="3200" b="1" dirty="0" smtClean="0">
                <a:solidFill>
                  <a:srgbClr val="FFFF00"/>
                </a:solidFill>
              </a:rPr>
              <a:t> is inevitable</a:t>
            </a:r>
            <a:endParaRPr lang="en-US" sz="3200" dirty="0">
              <a:solidFill>
                <a:srgbClr val="FFFF00"/>
              </a:solidFill>
            </a:endParaRPr>
          </a:p>
        </p:txBody>
      </p:sp>
      <p:sp>
        <p:nvSpPr>
          <p:cNvPr id="3" name="Content Placeholder 2"/>
          <p:cNvSpPr>
            <a:spLocks noGrp="1"/>
          </p:cNvSpPr>
          <p:nvPr>
            <p:ph idx="1"/>
          </p:nvPr>
        </p:nvSpPr>
        <p:spPr>
          <a:xfrm>
            <a:off x="457200" y="457200"/>
            <a:ext cx="8229600" cy="5668963"/>
          </a:xfrm>
        </p:spPr>
        <p:txBody>
          <a:bodyPr>
            <a:normAutofit fontScale="77500" lnSpcReduction="20000"/>
          </a:bodyPr>
          <a:lstStyle/>
          <a:p>
            <a:r>
              <a:rPr lang="en-US" dirty="0" smtClean="0">
                <a:solidFill>
                  <a:schemeClr val="bg1"/>
                </a:solidFill>
              </a:rPr>
              <a:t>Some signs that an </a:t>
            </a:r>
            <a:r>
              <a:rPr lang="en-US" dirty="0" err="1" smtClean="0">
                <a:solidFill>
                  <a:schemeClr val="bg1"/>
                </a:solidFill>
              </a:rPr>
              <a:t>organisation</a:t>
            </a:r>
            <a:r>
              <a:rPr lang="en-US" dirty="0" smtClean="0">
                <a:solidFill>
                  <a:schemeClr val="bg1"/>
                </a:solidFill>
              </a:rPr>
              <a:t> is not changing to meet new circumstances include:</a:t>
            </a:r>
          </a:p>
          <a:p>
            <a:r>
              <a:rPr lang="en-US" dirty="0" smtClean="0">
                <a:solidFill>
                  <a:schemeClr val="bg1"/>
                </a:solidFill>
              </a:rPr>
              <a:t> </a:t>
            </a:r>
            <a:endParaRPr lang="en-US" sz="2800" dirty="0" smtClean="0">
              <a:solidFill>
                <a:schemeClr val="bg1"/>
              </a:solidFill>
            </a:endParaRPr>
          </a:p>
          <a:p>
            <a:pPr lvl="1"/>
            <a:r>
              <a:rPr lang="en-US" dirty="0" smtClean="0">
                <a:solidFill>
                  <a:schemeClr val="bg1"/>
                </a:solidFill>
              </a:rPr>
              <a:t>low sales and falling market share, as old products are overtaken by competitors</a:t>
            </a:r>
            <a:endParaRPr lang="en-US" sz="4000" dirty="0" smtClean="0">
              <a:solidFill>
                <a:schemeClr val="bg1"/>
              </a:solidFill>
            </a:endParaRPr>
          </a:p>
          <a:p>
            <a:pPr lvl="1"/>
            <a:r>
              <a:rPr lang="en-US" dirty="0" smtClean="0">
                <a:solidFill>
                  <a:schemeClr val="bg1"/>
                </a:solidFill>
              </a:rPr>
              <a:t>many customer complaints, particularly about quality and delivery dates</a:t>
            </a:r>
            <a:endParaRPr lang="en-US" sz="4000" dirty="0" smtClean="0">
              <a:solidFill>
                <a:schemeClr val="bg1"/>
              </a:solidFill>
            </a:endParaRPr>
          </a:p>
          <a:p>
            <a:pPr lvl="1"/>
            <a:r>
              <a:rPr lang="en-US" dirty="0" smtClean="0">
                <a:solidFill>
                  <a:schemeClr val="bg1"/>
                </a:solidFill>
              </a:rPr>
              <a:t>reliance on a few customers, especially with long-term, </a:t>
            </a:r>
            <a:r>
              <a:rPr lang="en-US" dirty="0" err="1" smtClean="0">
                <a:solidFill>
                  <a:schemeClr val="bg1"/>
                </a:solidFill>
              </a:rPr>
              <a:t>ﬁxed</a:t>
            </a:r>
            <a:r>
              <a:rPr lang="en-US" dirty="0" smtClean="0">
                <a:solidFill>
                  <a:schemeClr val="bg1"/>
                </a:solidFill>
              </a:rPr>
              <a:t>-price contracts</a:t>
            </a:r>
            <a:endParaRPr lang="en-US" sz="4000" dirty="0" smtClean="0">
              <a:solidFill>
                <a:schemeClr val="bg1"/>
              </a:solidFill>
            </a:endParaRPr>
          </a:p>
          <a:p>
            <a:pPr lvl="1"/>
            <a:r>
              <a:rPr lang="en-US" dirty="0" smtClean="0">
                <a:solidFill>
                  <a:schemeClr val="bg1"/>
                </a:solidFill>
              </a:rPr>
              <a:t>old-fashioned attitudes and operations</a:t>
            </a:r>
            <a:endParaRPr lang="en-US" sz="4000" dirty="0" smtClean="0">
              <a:solidFill>
                <a:schemeClr val="bg1"/>
              </a:solidFill>
            </a:endParaRPr>
          </a:p>
          <a:p>
            <a:pPr lvl="1"/>
            <a:r>
              <a:rPr lang="en-US" dirty="0" smtClean="0">
                <a:solidFill>
                  <a:schemeClr val="bg1"/>
                </a:solidFill>
              </a:rPr>
              <a:t>poor industrial relations, with low employee morale and high staff turnover</a:t>
            </a:r>
            <a:endParaRPr lang="en-US" sz="4000" dirty="0" smtClean="0">
              <a:solidFill>
                <a:schemeClr val="bg1"/>
              </a:solidFill>
            </a:endParaRPr>
          </a:p>
          <a:p>
            <a:pPr lvl="1"/>
            <a:r>
              <a:rPr lang="en-US" dirty="0" smtClean="0">
                <a:solidFill>
                  <a:schemeClr val="bg1"/>
                </a:solidFill>
              </a:rPr>
              <a:t>poor communications within the </a:t>
            </a:r>
            <a:r>
              <a:rPr lang="en-US" dirty="0" err="1" smtClean="0">
                <a:solidFill>
                  <a:schemeClr val="bg1"/>
                </a:solidFill>
              </a:rPr>
              <a:t>organisation</a:t>
            </a:r>
            <a:r>
              <a:rPr lang="en-US" dirty="0" smtClean="0">
                <a:solidFill>
                  <a:schemeClr val="bg1"/>
                </a:solidFill>
              </a:rPr>
              <a:t> and with trading partners</a:t>
            </a:r>
            <a:endParaRPr lang="en-US" sz="4000" dirty="0" smtClean="0">
              <a:solidFill>
                <a:schemeClr val="bg1"/>
              </a:solidFill>
            </a:endParaRPr>
          </a:p>
          <a:p>
            <a:pPr lvl="1"/>
            <a:r>
              <a:rPr lang="en-US" dirty="0" smtClean="0">
                <a:solidFill>
                  <a:schemeClr val="bg1"/>
                </a:solidFill>
              </a:rPr>
              <a:t>too much </a:t>
            </a:r>
            <a:r>
              <a:rPr lang="en-US" dirty="0" err="1" smtClean="0">
                <a:solidFill>
                  <a:schemeClr val="bg1"/>
                </a:solidFill>
              </a:rPr>
              <a:t>inﬂexible</a:t>
            </a:r>
            <a:r>
              <a:rPr lang="en-US" dirty="0" smtClean="0">
                <a:solidFill>
                  <a:schemeClr val="bg1"/>
                </a:solidFill>
              </a:rPr>
              <a:t> top management with no new appointments</a:t>
            </a:r>
            <a:endParaRPr lang="en-US" sz="4000" dirty="0" smtClean="0">
              <a:solidFill>
                <a:schemeClr val="bg1"/>
              </a:solidFill>
            </a:endParaRPr>
          </a:p>
          <a:p>
            <a:pPr lvl="1"/>
            <a:r>
              <a:rPr lang="en-US" dirty="0" smtClean="0">
                <a:solidFill>
                  <a:schemeClr val="bg1"/>
                </a:solidFill>
              </a:rPr>
              <a:t>inward-looking managers who are out of touch with operations or customers.</a:t>
            </a:r>
            <a:endParaRPr lang="en-US" sz="4000" dirty="0" smtClean="0">
              <a:solidFill>
                <a:schemeClr val="bg1"/>
              </a:solidFill>
            </a:endParaRPr>
          </a:p>
          <a:p>
            <a:endParaRPr lang="en-US" dirty="0">
              <a:solidFill>
                <a:schemeClr val="bg1"/>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Autofit/>
          </a:bodyPr>
          <a:lstStyle/>
          <a:p>
            <a:r>
              <a:rPr lang="en-IN" sz="3200" b="1" dirty="0" smtClean="0"/>
              <a:t>MANAGING CHANGE </a:t>
            </a:r>
            <a:r>
              <a:rPr lang="en-IN" sz="3200" b="1" dirty="0" err="1" smtClean="0">
                <a:solidFill>
                  <a:srgbClr val="FFFF00"/>
                </a:solidFill>
              </a:rPr>
              <a:t>Change</a:t>
            </a:r>
            <a:r>
              <a:rPr lang="en-IN" sz="3200" b="1" dirty="0" smtClean="0">
                <a:solidFill>
                  <a:srgbClr val="FFFF00"/>
                </a:solidFill>
              </a:rPr>
              <a:t> is inevitable</a:t>
            </a:r>
            <a:endParaRPr lang="en-US" sz="3200" dirty="0">
              <a:solidFill>
                <a:srgbClr val="FFFF00"/>
              </a:solidFill>
            </a:endParaRPr>
          </a:p>
        </p:txBody>
      </p:sp>
      <p:sp>
        <p:nvSpPr>
          <p:cNvPr id="3" name="Content Placeholder 2"/>
          <p:cNvSpPr>
            <a:spLocks noGrp="1"/>
          </p:cNvSpPr>
          <p:nvPr>
            <p:ph idx="1"/>
          </p:nvPr>
        </p:nvSpPr>
        <p:spPr>
          <a:xfrm>
            <a:off x="457200" y="457200"/>
            <a:ext cx="8229600" cy="5668963"/>
          </a:xfrm>
        </p:spPr>
        <p:txBody>
          <a:bodyPr>
            <a:normAutofit fontScale="70000" lnSpcReduction="20000"/>
          </a:bodyPr>
          <a:lstStyle/>
          <a:p>
            <a:r>
              <a:rPr lang="en-US" dirty="0" err="1" smtClean="0">
                <a:solidFill>
                  <a:schemeClr val="bg1"/>
                </a:solidFill>
              </a:rPr>
              <a:t>organisations</a:t>
            </a:r>
            <a:r>
              <a:rPr lang="en-US" dirty="0" smtClean="0">
                <a:solidFill>
                  <a:schemeClr val="bg1"/>
                </a:solidFill>
              </a:rPr>
              <a:t> need a </a:t>
            </a:r>
            <a:r>
              <a:rPr lang="en-US" b="1" dirty="0" smtClean="0">
                <a:solidFill>
                  <a:schemeClr val="bg1"/>
                </a:solidFill>
              </a:rPr>
              <a:t>champion</a:t>
            </a:r>
            <a:r>
              <a:rPr lang="en-US" dirty="0" smtClean="0">
                <a:solidFill>
                  <a:schemeClr val="bg1"/>
                </a:solidFill>
              </a:rPr>
              <a:t>, or </a:t>
            </a:r>
            <a:r>
              <a:rPr lang="en-US" b="1" dirty="0" smtClean="0">
                <a:solidFill>
                  <a:schemeClr val="bg1"/>
                </a:solidFill>
              </a:rPr>
              <a:t>change manager</a:t>
            </a:r>
            <a:r>
              <a:rPr lang="en-US" dirty="0" smtClean="0">
                <a:solidFill>
                  <a:schemeClr val="bg1"/>
                </a:solidFill>
              </a:rPr>
              <a:t>, who leads them away from their present position. This manager has the vision to see how an </a:t>
            </a:r>
            <a:r>
              <a:rPr lang="en-US" dirty="0" err="1" smtClean="0">
                <a:solidFill>
                  <a:schemeClr val="bg1"/>
                </a:solidFill>
              </a:rPr>
              <a:t>organisation</a:t>
            </a:r>
            <a:r>
              <a:rPr lang="en-US" dirty="0" smtClean="0">
                <a:solidFill>
                  <a:schemeClr val="bg1"/>
                </a:solidFill>
              </a:rPr>
              <a:t> can improve, and the ability to move it in the right direction. Unfortunately, this can be a </a:t>
            </a:r>
            <a:r>
              <a:rPr lang="en-US" dirty="0" err="1" smtClean="0">
                <a:solidFill>
                  <a:schemeClr val="bg1"/>
                </a:solidFill>
              </a:rPr>
              <a:t>trau</a:t>
            </a:r>
            <a:r>
              <a:rPr lang="en-US" dirty="0" smtClean="0">
                <a:solidFill>
                  <a:schemeClr val="bg1"/>
                </a:solidFill>
              </a:rPr>
              <a:t>- </a:t>
            </a:r>
            <a:r>
              <a:rPr lang="en-US" dirty="0" err="1" smtClean="0">
                <a:solidFill>
                  <a:schemeClr val="bg1"/>
                </a:solidFill>
              </a:rPr>
              <a:t>matic</a:t>
            </a:r>
            <a:r>
              <a:rPr lang="en-US" dirty="0" smtClean="0">
                <a:solidFill>
                  <a:schemeClr val="bg1"/>
                </a:solidFill>
              </a:rPr>
              <a:t> journey, and </a:t>
            </a:r>
            <a:r>
              <a:rPr lang="en-US" dirty="0" err="1" smtClean="0">
                <a:solidFill>
                  <a:schemeClr val="bg1"/>
                </a:solidFill>
              </a:rPr>
              <a:t>organisations</a:t>
            </a:r>
            <a:r>
              <a:rPr lang="en-US" dirty="0" smtClean="0">
                <a:solidFill>
                  <a:schemeClr val="bg1"/>
                </a:solidFill>
              </a:rPr>
              <a:t> typically move through a series of stages:5,6</a:t>
            </a:r>
          </a:p>
          <a:p>
            <a:r>
              <a:rPr lang="en-US" dirty="0" smtClean="0">
                <a:solidFill>
                  <a:schemeClr val="bg1"/>
                </a:solidFill>
              </a:rPr>
              <a:t> </a:t>
            </a:r>
          </a:p>
          <a:p>
            <a:pPr lvl="0"/>
            <a:r>
              <a:rPr lang="en-US" i="1" dirty="0" smtClean="0">
                <a:solidFill>
                  <a:schemeClr val="bg1"/>
                </a:solidFill>
              </a:rPr>
              <a:t>Denial </a:t>
            </a:r>
            <a:r>
              <a:rPr lang="en-US" dirty="0" smtClean="0">
                <a:solidFill>
                  <a:schemeClr val="bg1"/>
                </a:solidFill>
              </a:rPr>
              <a:t>– where employees deny that there is a need for change</a:t>
            </a:r>
          </a:p>
          <a:p>
            <a:pPr lvl="0"/>
            <a:r>
              <a:rPr lang="en-US" i="1" dirty="0" err="1" smtClean="0">
                <a:solidFill>
                  <a:schemeClr val="bg1"/>
                </a:solidFill>
              </a:rPr>
              <a:t>Defence</a:t>
            </a:r>
            <a:r>
              <a:rPr lang="en-US" i="1" dirty="0" smtClean="0">
                <a:solidFill>
                  <a:schemeClr val="bg1"/>
                </a:solidFill>
              </a:rPr>
              <a:t> </a:t>
            </a:r>
            <a:r>
              <a:rPr lang="en-US" dirty="0" smtClean="0">
                <a:solidFill>
                  <a:schemeClr val="bg1"/>
                </a:solidFill>
              </a:rPr>
              <a:t>– defending the current way of doing things and </a:t>
            </a:r>
            <a:r>
              <a:rPr lang="en-US" dirty="0" err="1" smtClean="0">
                <a:solidFill>
                  <a:schemeClr val="bg1"/>
                </a:solidFill>
              </a:rPr>
              <a:t>criticising</a:t>
            </a:r>
            <a:r>
              <a:rPr lang="en-US" dirty="0" smtClean="0">
                <a:solidFill>
                  <a:schemeClr val="bg1"/>
                </a:solidFill>
              </a:rPr>
              <a:t> new proposals</a:t>
            </a:r>
          </a:p>
          <a:p>
            <a:pPr lvl="0"/>
            <a:r>
              <a:rPr lang="en-US" i="1" dirty="0" smtClean="0">
                <a:solidFill>
                  <a:schemeClr val="bg1"/>
                </a:solidFill>
              </a:rPr>
              <a:t>Discarding </a:t>
            </a:r>
            <a:r>
              <a:rPr lang="en-US" dirty="0" smtClean="0">
                <a:solidFill>
                  <a:schemeClr val="bg1"/>
                </a:solidFill>
              </a:rPr>
              <a:t>– beginning to move away from the old ways and towards the new ones</a:t>
            </a:r>
          </a:p>
          <a:p>
            <a:pPr lvl="0"/>
            <a:r>
              <a:rPr lang="en-US" i="1" dirty="0" smtClean="0">
                <a:solidFill>
                  <a:schemeClr val="bg1"/>
                </a:solidFill>
              </a:rPr>
              <a:t>Adoption </a:t>
            </a:r>
            <a:r>
              <a:rPr lang="en-US" dirty="0" smtClean="0">
                <a:solidFill>
                  <a:schemeClr val="bg1"/>
                </a:solidFill>
              </a:rPr>
              <a:t>– using the new ways and accepting that they are </a:t>
            </a:r>
            <a:r>
              <a:rPr lang="en-US" dirty="0" err="1" smtClean="0">
                <a:solidFill>
                  <a:schemeClr val="bg1"/>
                </a:solidFill>
              </a:rPr>
              <a:t>beneﬁcial</a:t>
            </a:r>
            <a:endParaRPr lang="en-US" dirty="0" smtClean="0">
              <a:solidFill>
                <a:schemeClr val="bg1"/>
              </a:solidFill>
            </a:endParaRPr>
          </a:p>
          <a:p>
            <a:pPr lvl="0"/>
            <a:r>
              <a:rPr lang="en-US" i="1" dirty="0" smtClean="0">
                <a:solidFill>
                  <a:schemeClr val="bg1"/>
                </a:solidFill>
              </a:rPr>
              <a:t>Integration </a:t>
            </a:r>
            <a:r>
              <a:rPr lang="en-US" dirty="0" smtClean="0">
                <a:solidFill>
                  <a:schemeClr val="bg1"/>
                </a:solidFill>
              </a:rPr>
              <a:t>– assuming the new ways are normal and using them naturally.</a:t>
            </a:r>
          </a:p>
          <a:p>
            <a:r>
              <a:rPr lang="en-US" dirty="0" smtClean="0">
                <a:solidFill>
                  <a:schemeClr val="bg1"/>
                </a:solidFill>
              </a:rPr>
              <a:t> </a:t>
            </a:r>
          </a:p>
          <a:p>
            <a:endParaRPr lang="en-US" dirty="0">
              <a:solidFill>
                <a:schemeClr val="bg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Autofit/>
          </a:bodyPr>
          <a:lstStyle/>
          <a:p>
            <a:r>
              <a:rPr lang="en-IN" sz="3200" b="1" dirty="0" smtClean="0"/>
              <a:t>MANAGING CHANGE </a:t>
            </a:r>
            <a:r>
              <a:rPr lang="en-IN" sz="3200" b="1" dirty="0" smtClean="0">
                <a:solidFill>
                  <a:srgbClr val="FFFF00"/>
                </a:solidFill>
              </a:rPr>
              <a:t>Rate of change</a:t>
            </a:r>
            <a:endParaRPr lang="en-US" sz="3200" dirty="0">
              <a:solidFill>
                <a:srgbClr val="FFFF00"/>
              </a:solidFill>
            </a:endParaRPr>
          </a:p>
        </p:txBody>
      </p:sp>
      <p:sp>
        <p:nvSpPr>
          <p:cNvPr id="3" name="Content Placeholder 2"/>
          <p:cNvSpPr>
            <a:spLocks noGrp="1"/>
          </p:cNvSpPr>
          <p:nvPr>
            <p:ph idx="1"/>
          </p:nvPr>
        </p:nvSpPr>
        <p:spPr>
          <a:xfrm>
            <a:off x="457200" y="457200"/>
            <a:ext cx="8229600" cy="5668963"/>
          </a:xfrm>
        </p:spPr>
        <p:txBody>
          <a:bodyPr/>
          <a:lstStyle/>
          <a:p>
            <a:r>
              <a:rPr lang="en-US" dirty="0" smtClean="0">
                <a:solidFill>
                  <a:schemeClr val="bg1"/>
                </a:solidFill>
              </a:rPr>
              <a:t>One important feature of change is the rate at which it occurs. Some </a:t>
            </a:r>
            <a:r>
              <a:rPr lang="en-US" dirty="0" err="1" smtClean="0">
                <a:solidFill>
                  <a:schemeClr val="bg1"/>
                </a:solidFill>
              </a:rPr>
              <a:t>organisations</a:t>
            </a:r>
            <a:r>
              <a:rPr lang="en-US" dirty="0" smtClean="0">
                <a:solidFill>
                  <a:schemeClr val="bg1"/>
                </a:solidFill>
              </a:rPr>
              <a:t> change  very quickly, such as Intel which works at the frontiers of technology and is continually </a:t>
            </a:r>
            <a:r>
              <a:rPr lang="en-US" dirty="0" err="1" smtClean="0">
                <a:solidFill>
                  <a:schemeClr val="bg1"/>
                </a:solidFill>
              </a:rPr>
              <a:t>devel</a:t>
            </a:r>
            <a:r>
              <a:rPr lang="en-US" dirty="0" smtClean="0">
                <a:solidFill>
                  <a:schemeClr val="bg1"/>
                </a:solidFill>
              </a:rPr>
              <a:t>- </a:t>
            </a:r>
            <a:r>
              <a:rPr lang="en-US" dirty="0" err="1" smtClean="0">
                <a:solidFill>
                  <a:schemeClr val="bg1"/>
                </a:solidFill>
              </a:rPr>
              <a:t>oping</a:t>
            </a:r>
            <a:r>
              <a:rPr lang="en-US" dirty="0" smtClean="0">
                <a:solidFill>
                  <a:schemeClr val="bg1"/>
                </a:solidFill>
              </a:rPr>
              <a:t> new products. Others change very slowly, and even make a virtue out of stability, such   as Morgan sports cars whose basic design originated in the 1930s.</a:t>
            </a:r>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Autofit/>
          </a:bodyPr>
          <a:lstStyle/>
          <a:p>
            <a:r>
              <a:rPr lang="en-IN" sz="3200" b="1" dirty="0" smtClean="0"/>
              <a:t>MANAGING CHANGE </a:t>
            </a:r>
            <a:r>
              <a:rPr lang="en-IN" sz="3200" b="1" dirty="0" smtClean="0">
                <a:solidFill>
                  <a:srgbClr val="FFFF00"/>
                </a:solidFill>
              </a:rPr>
              <a:t>Rate of change</a:t>
            </a:r>
            <a:endParaRPr lang="en-US" sz="3200" dirty="0">
              <a:solidFill>
                <a:srgbClr val="FFFF00"/>
              </a:solidFill>
            </a:endParaRPr>
          </a:p>
        </p:txBody>
      </p:sp>
      <p:sp>
        <p:nvSpPr>
          <p:cNvPr id="3" name="Content Placeholder 2"/>
          <p:cNvSpPr>
            <a:spLocks noGrp="1"/>
          </p:cNvSpPr>
          <p:nvPr>
            <p:ph idx="1"/>
          </p:nvPr>
        </p:nvSpPr>
        <p:spPr>
          <a:xfrm>
            <a:off x="457200" y="457200"/>
            <a:ext cx="8229600" cy="5668963"/>
          </a:xfrm>
        </p:spPr>
        <p:txBody>
          <a:bodyPr/>
          <a:lstStyle/>
          <a:p>
            <a:r>
              <a:rPr lang="en-IN" dirty="0" smtClean="0">
                <a:solidFill>
                  <a:schemeClr val="bg1"/>
                </a:solidFill>
              </a:rPr>
              <a:t>Major changes can be very disruptive, so organisations generally prefer a series of small adjustments. This iterative approach gives </a:t>
            </a:r>
            <a:r>
              <a:rPr lang="en-IN" b="1" dirty="0" smtClean="0">
                <a:solidFill>
                  <a:schemeClr val="bg1"/>
                </a:solidFill>
              </a:rPr>
              <a:t>continuous improvement </a:t>
            </a:r>
            <a:r>
              <a:rPr lang="en-IN" dirty="0" smtClean="0">
                <a:solidFill>
                  <a:schemeClr val="bg1"/>
                </a:solidFill>
              </a:rPr>
              <a:t>which is known by  the Japanese name of </a:t>
            </a:r>
            <a:r>
              <a:rPr lang="en-IN" b="1" i="1" dirty="0" smtClean="0">
                <a:solidFill>
                  <a:schemeClr val="bg1"/>
                </a:solidFill>
              </a:rPr>
              <a:t>kaizen</a:t>
            </a:r>
            <a:r>
              <a:rPr lang="en-IN" dirty="0" smtClean="0">
                <a:solidFill>
                  <a:schemeClr val="bg1"/>
                </a:solidFill>
              </a:rPr>
              <a:t>.</a:t>
            </a:r>
            <a:endParaRPr lang="en-US" dirty="0">
              <a:solidFill>
                <a:schemeClr val="bg1"/>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Autofit/>
          </a:bodyPr>
          <a:lstStyle/>
          <a:p>
            <a:r>
              <a:rPr lang="en-IN" sz="3200" b="1" dirty="0" smtClean="0"/>
              <a:t>MANAGING CHANGE </a:t>
            </a:r>
            <a:r>
              <a:rPr lang="en-IN" sz="3200" b="1" dirty="0" smtClean="0">
                <a:solidFill>
                  <a:srgbClr val="FFFF00"/>
                </a:solidFill>
              </a:rPr>
              <a:t>Rate of change</a:t>
            </a:r>
            <a:endParaRPr lang="en-US" sz="3200" dirty="0">
              <a:solidFill>
                <a:srgbClr val="FFFF00"/>
              </a:solidFill>
            </a:endParaRPr>
          </a:p>
        </p:txBody>
      </p:sp>
      <p:sp>
        <p:nvSpPr>
          <p:cNvPr id="3" name="Content Placeholder 2"/>
          <p:cNvSpPr>
            <a:spLocks noGrp="1"/>
          </p:cNvSpPr>
          <p:nvPr>
            <p:ph idx="1"/>
          </p:nvPr>
        </p:nvSpPr>
        <p:spPr>
          <a:xfrm>
            <a:off x="457200" y="457200"/>
            <a:ext cx="8229600" cy="5668963"/>
          </a:xfrm>
        </p:spPr>
        <p:txBody>
          <a:bodyPr/>
          <a:lstStyle/>
          <a:p>
            <a:r>
              <a:rPr lang="en-US" dirty="0" smtClean="0">
                <a:solidFill>
                  <a:schemeClr val="bg1"/>
                </a:solidFill>
              </a:rPr>
              <a:t>The team is continuously looking for improvements, so at this point they return to the begin- </a:t>
            </a:r>
            <a:r>
              <a:rPr lang="en-US" dirty="0" err="1" smtClean="0">
                <a:solidFill>
                  <a:schemeClr val="bg1"/>
                </a:solidFill>
              </a:rPr>
              <a:t>ning</a:t>
            </a:r>
            <a:r>
              <a:rPr lang="en-US" dirty="0" smtClean="0">
                <a:solidFill>
                  <a:schemeClr val="bg1"/>
                </a:solidFill>
              </a:rPr>
              <a:t> of the cycle, and consider more changes.</a:t>
            </a:r>
          </a:p>
          <a:p>
            <a:endParaRPr lang="en-US" dirty="0"/>
          </a:p>
        </p:txBody>
      </p:sp>
      <p:pic>
        <p:nvPicPr>
          <p:cNvPr id="4098" name="Picture 2"/>
          <p:cNvPicPr>
            <a:picLocks noChangeAspect="1" noChangeArrowheads="1"/>
          </p:cNvPicPr>
          <p:nvPr/>
        </p:nvPicPr>
        <p:blipFill>
          <a:blip r:embed="rId2"/>
          <a:srcRect/>
          <a:stretch>
            <a:fillRect/>
          </a:stretch>
        </p:blipFill>
        <p:spPr bwMode="auto">
          <a:xfrm>
            <a:off x="1143000" y="3352800"/>
            <a:ext cx="6286500" cy="3076575"/>
          </a:xfrm>
          <a:prstGeom prst="rect">
            <a:avLst/>
          </a:prstGeom>
          <a:noFill/>
          <a:ln w="9525">
            <a:noFill/>
            <a:miter lim="800000"/>
            <a:headEnd/>
            <a:tailEnd/>
          </a:ln>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rmAutofit fontScale="90000"/>
          </a:bodyPr>
          <a:lstStyle/>
          <a:p>
            <a:r>
              <a:rPr lang="en-IN" b="1" dirty="0" smtClean="0"/>
              <a:t>MANAGING CHANGE</a:t>
            </a:r>
            <a:endParaRPr lang="en-US" dirty="0"/>
          </a:p>
        </p:txBody>
      </p:sp>
      <p:sp>
        <p:nvSpPr>
          <p:cNvPr id="3" name="Content Placeholder 2"/>
          <p:cNvSpPr>
            <a:spLocks noGrp="1"/>
          </p:cNvSpPr>
          <p:nvPr>
            <p:ph idx="1"/>
          </p:nvPr>
        </p:nvSpPr>
        <p:spPr>
          <a:xfrm>
            <a:off x="457200" y="457200"/>
            <a:ext cx="8229600" cy="5668963"/>
          </a:xfrm>
        </p:spPr>
        <p:txBody>
          <a:bodyPr/>
          <a:lstStyle/>
          <a:p>
            <a:r>
              <a:rPr lang="en-IN" b="1" dirty="0" smtClean="0">
                <a:solidFill>
                  <a:srgbClr val="FFFF00"/>
                </a:solidFill>
              </a:rPr>
              <a:t>Business Process Re-engineering</a:t>
            </a:r>
          </a:p>
          <a:p>
            <a:r>
              <a:rPr lang="en-IN" b="1" dirty="0" smtClean="0">
                <a:solidFill>
                  <a:schemeClr val="bg1"/>
                </a:solidFill>
              </a:rPr>
              <a:t>BUSINESS PROCESS RE-ENGINEERING </a:t>
            </a:r>
            <a:r>
              <a:rPr lang="en-IN" dirty="0" smtClean="0">
                <a:solidFill>
                  <a:schemeClr val="bg1"/>
                </a:solidFill>
              </a:rPr>
              <a:t>is the fundamental rethinking and radical redesign of business processes to achieve dramatic improvements in critical, contemporary measures of performance, such as cost, quality, service and speed.</a:t>
            </a:r>
            <a:endParaRPr lang="en-US" dirty="0" smtClean="0">
              <a:solidFill>
                <a:schemeClr val="bg1"/>
              </a:solidFill>
            </a:endParaRPr>
          </a:p>
          <a:p>
            <a:endParaRPr lang="en-US" dirty="0" smtClean="0">
              <a:solidFill>
                <a:srgbClr val="FFFF00"/>
              </a:solidFill>
            </a:endParaRPr>
          </a:p>
          <a:p>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rmAutofit fontScale="90000"/>
          </a:bodyPr>
          <a:lstStyle/>
          <a:p>
            <a:r>
              <a:rPr lang="en-IN" b="1" dirty="0" smtClean="0"/>
              <a:t>MANAGING CHANGE</a:t>
            </a:r>
            <a:endParaRPr lang="en-US" dirty="0"/>
          </a:p>
        </p:txBody>
      </p:sp>
      <p:sp>
        <p:nvSpPr>
          <p:cNvPr id="3" name="Content Placeholder 2"/>
          <p:cNvSpPr>
            <a:spLocks noGrp="1"/>
          </p:cNvSpPr>
          <p:nvPr>
            <p:ph idx="1"/>
          </p:nvPr>
        </p:nvSpPr>
        <p:spPr>
          <a:xfrm>
            <a:off x="457200" y="457200"/>
            <a:ext cx="8229600" cy="5668963"/>
          </a:xfrm>
        </p:spPr>
        <p:txBody>
          <a:bodyPr>
            <a:normAutofit fontScale="92500" lnSpcReduction="20000"/>
          </a:bodyPr>
          <a:lstStyle/>
          <a:p>
            <a:r>
              <a:rPr lang="en-IN" b="1" dirty="0" smtClean="0">
                <a:solidFill>
                  <a:srgbClr val="FFFF00"/>
                </a:solidFill>
              </a:rPr>
              <a:t>Business Process Re-engineering</a:t>
            </a:r>
          </a:p>
          <a:p>
            <a:r>
              <a:rPr lang="en-US" dirty="0" smtClean="0">
                <a:solidFill>
                  <a:schemeClr val="bg1"/>
                </a:solidFill>
              </a:rPr>
              <a:t>BPR does not give new methods, but it consolidates several related ideas. Some of its main principles for the supply chain are:</a:t>
            </a:r>
          </a:p>
          <a:p>
            <a:r>
              <a:rPr lang="en-US" dirty="0" smtClean="0">
                <a:solidFill>
                  <a:schemeClr val="bg1"/>
                </a:solidFill>
              </a:rPr>
              <a:t> </a:t>
            </a:r>
            <a:endParaRPr lang="en-US" sz="2800" dirty="0" smtClean="0">
              <a:solidFill>
                <a:schemeClr val="bg1"/>
              </a:solidFill>
            </a:endParaRPr>
          </a:p>
          <a:p>
            <a:pPr lvl="1"/>
            <a:r>
              <a:rPr lang="en-US" dirty="0" smtClean="0">
                <a:solidFill>
                  <a:schemeClr val="bg1"/>
                </a:solidFill>
              </a:rPr>
              <a:t>a supply chain should be designed across functions and allow work to </a:t>
            </a:r>
            <a:r>
              <a:rPr lang="en-US" dirty="0" err="1" smtClean="0">
                <a:solidFill>
                  <a:schemeClr val="bg1"/>
                </a:solidFill>
              </a:rPr>
              <a:t>ﬂow</a:t>
            </a:r>
            <a:r>
              <a:rPr lang="en-US" dirty="0" smtClean="0">
                <a:solidFill>
                  <a:schemeClr val="bg1"/>
                </a:solidFill>
              </a:rPr>
              <a:t> naturally, concentrating on the whole supply chain rather than the separate parts</a:t>
            </a:r>
            <a:endParaRPr lang="en-US" sz="4000" dirty="0" smtClean="0">
              <a:solidFill>
                <a:schemeClr val="bg1"/>
              </a:solidFill>
            </a:endParaRPr>
          </a:p>
          <a:p>
            <a:pPr lvl="1"/>
            <a:r>
              <a:rPr lang="en-US" dirty="0" smtClean="0">
                <a:solidFill>
                  <a:schemeClr val="bg1"/>
                </a:solidFill>
              </a:rPr>
              <a:t>managers should strive for dramatic improvements in performance by radically rethinking and redesigning the supply chain</a:t>
            </a:r>
            <a:endParaRPr lang="en-US" sz="4000" dirty="0" smtClean="0">
              <a:solidFill>
                <a:schemeClr val="bg1"/>
              </a:solidFill>
            </a:endParaRPr>
          </a:p>
          <a:p>
            <a:pPr lvl="1"/>
            <a:r>
              <a:rPr lang="en-US" dirty="0" smtClean="0">
                <a:solidFill>
                  <a:schemeClr val="bg1"/>
                </a:solidFill>
              </a:rPr>
              <a:t>improved information technology is fundamental to re-engineering as it allows radical new solutions</a:t>
            </a:r>
            <a:endParaRPr lang="en-US" sz="4000" dirty="0" smtClean="0">
              <a:solidFill>
                <a:schemeClr val="bg1"/>
              </a:solidFill>
            </a:endParaRPr>
          </a:p>
          <a:p>
            <a:pPr lvl="1"/>
            <a:r>
              <a:rPr lang="en-US" dirty="0" smtClean="0"/>
              <a:t>all activities that do not add value should be eliminated</a:t>
            </a:r>
            <a:endParaRPr lang="en-US" sz="4000" dirty="0" smtClean="0"/>
          </a:p>
          <a:p>
            <a:endParaRPr lang="en-US" dirty="0" smtClean="0">
              <a:solidFill>
                <a:srgbClr val="FFFF00"/>
              </a:solidFill>
            </a:endParaRPr>
          </a:p>
          <a:p>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rmAutofit fontScale="90000"/>
          </a:bodyPr>
          <a:lstStyle/>
          <a:p>
            <a:r>
              <a:rPr lang="en-IN" b="1" dirty="0" smtClean="0"/>
              <a:t>MANAGING CHANGE</a:t>
            </a:r>
            <a:endParaRPr lang="en-US" dirty="0"/>
          </a:p>
        </p:txBody>
      </p:sp>
      <p:sp>
        <p:nvSpPr>
          <p:cNvPr id="3" name="Content Placeholder 2"/>
          <p:cNvSpPr>
            <a:spLocks noGrp="1"/>
          </p:cNvSpPr>
          <p:nvPr>
            <p:ph idx="1"/>
          </p:nvPr>
        </p:nvSpPr>
        <p:spPr>
          <a:xfrm>
            <a:off x="457200" y="457200"/>
            <a:ext cx="8229600" cy="5668963"/>
          </a:xfrm>
        </p:spPr>
        <p:txBody>
          <a:bodyPr/>
          <a:lstStyle/>
          <a:p>
            <a:r>
              <a:rPr lang="en-IN" b="1" dirty="0" smtClean="0">
                <a:solidFill>
                  <a:srgbClr val="FFFF00"/>
                </a:solidFill>
              </a:rPr>
              <a:t>Business Process Re-engineering</a:t>
            </a:r>
          </a:p>
          <a:p>
            <a:pPr lvl="1"/>
            <a:r>
              <a:rPr lang="en-US" dirty="0" smtClean="0">
                <a:solidFill>
                  <a:schemeClr val="bg1"/>
                </a:solidFill>
              </a:rPr>
              <a:t>activities should be carried out where they make most sense – information processing, for example, becomes a part of logistics rather than a separate function</a:t>
            </a:r>
            <a:endParaRPr lang="en-US" sz="4000" dirty="0" smtClean="0">
              <a:solidFill>
                <a:schemeClr val="bg1"/>
              </a:solidFill>
            </a:endParaRPr>
          </a:p>
          <a:p>
            <a:pPr lvl="1"/>
            <a:r>
              <a:rPr lang="en-US" dirty="0" smtClean="0">
                <a:solidFill>
                  <a:schemeClr val="bg1"/>
                </a:solidFill>
              </a:rPr>
              <a:t>decisions should be made where the work is done, and by those doing the work</a:t>
            </a:r>
            <a:endParaRPr lang="en-US" sz="4000" dirty="0" smtClean="0">
              <a:solidFill>
                <a:schemeClr val="bg1"/>
              </a:solidFill>
            </a:endParaRPr>
          </a:p>
          <a:p>
            <a:pPr lvl="1"/>
            <a:r>
              <a:rPr lang="en-US" dirty="0" smtClean="0">
                <a:solidFill>
                  <a:schemeClr val="bg1"/>
                </a:solidFill>
              </a:rPr>
              <a:t>you do not have to be an expert to help redesign a supply chain, and being an outsider without preconceived ideas often helps</a:t>
            </a:r>
            <a:endParaRPr lang="en-US" sz="4000" dirty="0" smtClean="0">
              <a:solidFill>
                <a:schemeClr val="bg1"/>
              </a:solidFill>
            </a:endParaRPr>
          </a:p>
          <a:p>
            <a:pPr lvl="1"/>
            <a:r>
              <a:rPr lang="en-US" dirty="0" smtClean="0">
                <a:solidFill>
                  <a:schemeClr val="bg1"/>
                </a:solidFill>
              </a:rPr>
              <a:t>always see things from the customer’s point of view.</a:t>
            </a:r>
            <a:endParaRPr lang="en-US" sz="4000" dirty="0" smtClean="0">
              <a:solidFill>
                <a:schemeClr val="bg1"/>
              </a:solidFill>
            </a:endParaRPr>
          </a:p>
          <a:p>
            <a:endParaRPr lang="en-US" dirty="0" smtClean="0">
              <a:solidFill>
                <a:srgbClr val="FFFF00"/>
              </a:solidFill>
            </a:endParaRPr>
          </a:p>
          <a:p>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rmAutofit fontScale="90000"/>
          </a:bodyPr>
          <a:lstStyle/>
          <a:p>
            <a:r>
              <a:rPr lang="en-IN" b="1" dirty="0" smtClean="0"/>
              <a:t>MANAGING CHANGE</a:t>
            </a:r>
            <a:endParaRPr lang="en-US" dirty="0"/>
          </a:p>
        </p:txBody>
      </p:sp>
      <p:sp>
        <p:nvSpPr>
          <p:cNvPr id="3" name="Content Placeholder 2"/>
          <p:cNvSpPr>
            <a:spLocks noGrp="1"/>
          </p:cNvSpPr>
          <p:nvPr>
            <p:ph idx="1"/>
          </p:nvPr>
        </p:nvSpPr>
        <p:spPr>
          <a:xfrm>
            <a:off x="457200" y="457200"/>
            <a:ext cx="8229600" cy="5668963"/>
          </a:xfrm>
        </p:spPr>
        <p:txBody>
          <a:bodyPr/>
          <a:lstStyle/>
          <a:p>
            <a:r>
              <a:rPr lang="en-IN" b="1" dirty="0" smtClean="0">
                <a:solidFill>
                  <a:srgbClr val="FFFF00"/>
                </a:solidFill>
              </a:rPr>
              <a:t>Business Process Re-engineering</a:t>
            </a:r>
            <a:endParaRPr lang="en-US" dirty="0" smtClean="0">
              <a:solidFill>
                <a:srgbClr val="FFFF00"/>
              </a:solidFill>
            </a:endParaRPr>
          </a:p>
          <a:p>
            <a:endParaRPr lang="en-US" dirty="0"/>
          </a:p>
        </p:txBody>
      </p:sp>
      <p:pic>
        <p:nvPicPr>
          <p:cNvPr id="4" name="Picture 3"/>
          <p:cNvPicPr/>
          <p:nvPr/>
        </p:nvPicPr>
        <p:blipFill>
          <a:blip r:embed="rId2"/>
          <a:srcRect/>
          <a:stretch>
            <a:fillRect/>
          </a:stretch>
        </p:blipFill>
        <p:spPr bwMode="auto">
          <a:xfrm>
            <a:off x="533400" y="990600"/>
            <a:ext cx="8077200" cy="5451388"/>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rmAutofit fontScale="90000"/>
          </a:bodyPr>
          <a:lstStyle/>
          <a:p>
            <a:r>
              <a:rPr lang="en-US" spc="-5" dirty="0" smtClean="0"/>
              <a:t>Logistics</a:t>
            </a:r>
            <a:r>
              <a:rPr lang="en-US" spc="-70" dirty="0" smtClean="0"/>
              <a:t> </a:t>
            </a:r>
            <a:r>
              <a:rPr lang="en-US" spc="-5" dirty="0" smtClean="0"/>
              <a:t>Strategy</a:t>
            </a:r>
            <a:endParaRPr lang="en-US" dirty="0"/>
          </a:p>
        </p:txBody>
      </p:sp>
      <p:sp>
        <p:nvSpPr>
          <p:cNvPr id="3" name="Content Placeholder 2"/>
          <p:cNvSpPr>
            <a:spLocks noGrp="1"/>
          </p:cNvSpPr>
          <p:nvPr>
            <p:ph idx="1"/>
          </p:nvPr>
        </p:nvSpPr>
        <p:spPr>
          <a:xfrm>
            <a:off x="457200" y="762000"/>
            <a:ext cx="8229600" cy="5364163"/>
          </a:xfrm>
        </p:spPr>
        <p:txBody>
          <a:bodyPr/>
          <a:lstStyle/>
          <a:p>
            <a:r>
              <a:rPr lang="en-US" b="1" spc="-5" dirty="0" smtClean="0">
                <a:solidFill>
                  <a:schemeClr val="bg1"/>
                </a:solidFill>
                <a:latin typeface="Times New Roman"/>
                <a:cs typeface="Times New Roman"/>
              </a:rPr>
              <a:t>Role of Logistics Managers in Strategic</a:t>
            </a:r>
            <a:r>
              <a:rPr lang="en-US" b="1" spc="35" dirty="0" smtClean="0">
                <a:solidFill>
                  <a:schemeClr val="bg1"/>
                </a:solidFill>
                <a:latin typeface="Times New Roman"/>
                <a:cs typeface="Times New Roman"/>
              </a:rPr>
              <a:t> </a:t>
            </a:r>
            <a:r>
              <a:rPr lang="en-US" b="1" spc="-5" dirty="0" smtClean="0">
                <a:solidFill>
                  <a:schemeClr val="bg1"/>
                </a:solidFill>
                <a:latin typeface="Times New Roman"/>
                <a:cs typeface="Times New Roman"/>
              </a:rPr>
              <a:t>Decision</a:t>
            </a:r>
            <a:endParaRPr lang="en-US" dirty="0" smtClean="0">
              <a:solidFill>
                <a:schemeClr val="bg1"/>
              </a:solidFill>
              <a:latin typeface="Times New Roman"/>
              <a:cs typeface="Times New Roman"/>
            </a:endParaRPr>
          </a:p>
          <a:p>
            <a:endParaRPr lang="en-US" dirty="0"/>
          </a:p>
        </p:txBody>
      </p:sp>
      <p:pic>
        <p:nvPicPr>
          <p:cNvPr id="2050" name="Picture 2"/>
          <p:cNvPicPr>
            <a:picLocks noChangeAspect="1" noChangeArrowheads="1"/>
          </p:cNvPicPr>
          <p:nvPr/>
        </p:nvPicPr>
        <p:blipFill>
          <a:blip r:embed="rId2"/>
          <a:srcRect/>
          <a:stretch>
            <a:fillRect/>
          </a:stretch>
        </p:blipFill>
        <p:spPr bwMode="auto">
          <a:xfrm>
            <a:off x="762000" y="1752600"/>
            <a:ext cx="7864485" cy="4419600"/>
          </a:xfrm>
          <a:prstGeom prst="rect">
            <a:avLst/>
          </a:prstGeom>
          <a:noFill/>
          <a:ln w="9525">
            <a:noFill/>
            <a:miter lim="800000"/>
            <a:headEnd/>
            <a:tailEnd/>
          </a:ln>
          <a:effec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533400"/>
          </a:xfrm>
        </p:spPr>
        <p:txBody>
          <a:bodyPr>
            <a:normAutofit fontScale="90000"/>
          </a:bodyPr>
          <a:lstStyle/>
          <a:p>
            <a:r>
              <a:rPr lang="en-IN" dirty="0" smtClean="0"/>
              <a:t>REVIEW</a:t>
            </a:r>
            <a:endParaRPr lang="en-US" dirty="0"/>
          </a:p>
        </p:txBody>
      </p:sp>
      <p:sp>
        <p:nvSpPr>
          <p:cNvPr id="3" name="Content Placeholder 2"/>
          <p:cNvSpPr>
            <a:spLocks noGrp="1"/>
          </p:cNvSpPr>
          <p:nvPr>
            <p:ph idx="1"/>
          </p:nvPr>
        </p:nvSpPr>
        <p:spPr>
          <a:xfrm>
            <a:off x="457200" y="533400"/>
            <a:ext cx="8229600" cy="5592763"/>
          </a:xfrm>
        </p:spPr>
        <p:txBody>
          <a:bodyPr>
            <a:normAutofit/>
          </a:bodyPr>
          <a:lstStyle/>
          <a:p>
            <a:r>
              <a:rPr lang="en-US" sz="2400" dirty="0" smtClean="0">
                <a:solidFill>
                  <a:schemeClr val="bg1"/>
                </a:solidFill>
              </a:rPr>
              <a:t>The logistics strategy sets the overall direction for logistics. Implementing the strategy translates this into a series of lower decisions and actions.</a:t>
            </a:r>
          </a:p>
          <a:p>
            <a:r>
              <a:rPr lang="en-US" sz="2400" dirty="0" smtClean="0">
                <a:solidFill>
                  <a:schemeClr val="bg1"/>
                </a:solidFill>
              </a:rPr>
              <a:t>Unless the strategy is designed properly, implementation can be </a:t>
            </a:r>
            <a:r>
              <a:rPr lang="en-US" sz="2400" dirty="0" err="1" smtClean="0">
                <a:solidFill>
                  <a:schemeClr val="bg1"/>
                </a:solidFill>
              </a:rPr>
              <a:t>difﬁcult</a:t>
            </a:r>
            <a:r>
              <a:rPr lang="en-US" sz="2400" dirty="0" smtClean="0">
                <a:solidFill>
                  <a:schemeClr val="bg1"/>
                </a:solidFill>
              </a:rPr>
              <a:t> or impossible. To avoid these problems, managers should consider implementation during the design of the strategy, they should involve those involved in implementation, and so on.</a:t>
            </a:r>
          </a:p>
          <a:p>
            <a:r>
              <a:rPr lang="en-US" sz="2400" dirty="0" smtClean="0">
                <a:solidFill>
                  <a:schemeClr val="bg1"/>
                </a:solidFill>
              </a:rPr>
              <a:t>Some strategic decisions are concerned with principles, while others are more concerned with achieving the principles. The </a:t>
            </a:r>
            <a:r>
              <a:rPr lang="en-US" sz="2400" dirty="0" err="1" smtClean="0">
                <a:solidFill>
                  <a:schemeClr val="bg1"/>
                </a:solidFill>
              </a:rPr>
              <a:t>ﬁrst</a:t>
            </a:r>
            <a:r>
              <a:rPr lang="en-US" sz="2400" dirty="0" smtClean="0">
                <a:solidFill>
                  <a:schemeClr val="bg1"/>
                </a:solidFill>
              </a:rPr>
              <a:t> of these are considered more in the design of a strategy, while the second are considered more in the implementation.</a:t>
            </a:r>
          </a:p>
          <a:p>
            <a:endParaRPr lang="en-US" sz="2400" dirty="0">
              <a:solidFill>
                <a:schemeClr val="bg1"/>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533400"/>
          </a:xfrm>
        </p:spPr>
        <p:txBody>
          <a:bodyPr>
            <a:normAutofit fontScale="90000"/>
          </a:bodyPr>
          <a:lstStyle/>
          <a:p>
            <a:r>
              <a:rPr lang="en-IN" dirty="0" smtClean="0"/>
              <a:t>REVIEW</a:t>
            </a:r>
            <a:endParaRPr lang="en-US" dirty="0"/>
          </a:p>
        </p:txBody>
      </p:sp>
      <p:sp>
        <p:nvSpPr>
          <p:cNvPr id="3" name="Content Placeholder 2"/>
          <p:cNvSpPr>
            <a:spLocks noGrp="1"/>
          </p:cNvSpPr>
          <p:nvPr>
            <p:ph idx="1"/>
          </p:nvPr>
        </p:nvSpPr>
        <p:spPr>
          <a:xfrm>
            <a:off x="457200" y="533400"/>
            <a:ext cx="8229600" cy="5592763"/>
          </a:xfrm>
        </p:spPr>
        <p:txBody>
          <a:bodyPr>
            <a:normAutofit/>
          </a:bodyPr>
          <a:lstStyle/>
          <a:p>
            <a:r>
              <a:rPr lang="en-US" sz="2600" dirty="0" smtClean="0">
                <a:solidFill>
                  <a:schemeClr val="bg1"/>
                </a:solidFill>
              </a:rPr>
              <a:t>Important decisions for implementing the logistics strategy include the structure of the supply chain (length, breadth, number of tiers, type of intermediaries, and so on), location of facilities, outsourcing, enabling practices and capacity.</a:t>
            </a:r>
          </a:p>
          <a:p>
            <a:r>
              <a:rPr lang="en-US" sz="2600" dirty="0" smtClean="0">
                <a:solidFill>
                  <a:schemeClr val="bg1"/>
                </a:solidFill>
              </a:rPr>
              <a:t>The supply chain must continually evolve to keep up with changing conditions. These changes can be </a:t>
            </a:r>
            <a:r>
              <a:rPr lang="en-US" sz="2600" dirty="0" err="1" smtClean="0">
                <a:solidFill>
                  <a:schemeClr val="bg1"/>
                </a:solidFill>
              </a:rPr>
              <a:t>difﬁcult</a:t>
            </a:r>
            <a:r>
              <a:rPr lang="en-US" sz="2600" dirty="0" smtClean="0">
                <a:solidFill>
                  <a:schemeClr val="bg1"/>
                </a:solidFill>
              </a:rPr>
              <a:t>, and need careful management.</a:t>
            </a:r>
          </a:p>
          <a:p>
            <a:r>
              <a:rPr lang="en-US" sz="2600" dirty="0" smtClean="0">
                <a:solidFill>
                  <a:schemeClr val="bg1"/>
                </a:solidFill>
              </a:rPr>
              <a:t>An important question concerns the rate of change. Continuous improvement uses a series of small adjustments to build up a momentum for change-over time. Business process re-engineering looks for more radical changes.</a:t>
            </a:r>
          </a:p>
          <a:p>
            <a:endParaRPr lang="en-US" dirty="0">
              <a:solidFill>
                <a:schemeClr val="bg1"/>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533400"/>
          </a:xfrm>
        </p:spPr>
        <p:txBody>
          <a:bodyPr>
            <a:normAutofit fontScale="90000"/>
          </a:bodyPr>
          <a:lstStyle/>
          <a:p>
            <a:r>
              <a:rPr lang="en-IN" b="1" dirty="0" smtClean="0"/>
              <a:t>DISCUSSION QUESTIONS</a:t>
            </a:r>
            <a:endParaRPr lang="en-US" dirty="0"/>
          </a:p>
        </p:txBody>
      </p:sp>
      <p:sp>
        <p:nvSpPr>
          <p:cNvPr id="3" name="Content Placeholder 2"/>
          <p:cNvSpPr>
            <a:spLocks noGrp="1"/>
          </p:cNvSpPr>
          <p:nvPr>
            <p:ph idx="1"/>
          </p:nvPr>
        </p:nvSpPr>
        <p:spPr>
          <a:xfrm>
            <a:off x="457200" y="609600"/>
            <a:ext cx="8229600" cy="5516563"/>
          </a:xfrm>
        </p:spPr>
        <p:txBody>
          <a:bodyPr>
            <a:normAutofit fontScale="70000" lnSpcReduction="20000"/>
          </a:bodyPr>
          <a:lstStyle/>
          <a:p>
            <a:pPr lvl="0"/>
            <a:r>
              <a:rPr lang="en-US" dirty="0" smtClean="0">
                <a:solidFill>
                  <a:schemeClr val="bg1"/>
                </a:solidFill>
              </a:rPr>
              <a:t>What exactly is meant by ‘implementing the logistics strategy’?</a:t>
            </a:r>
          </a:p>
          <a:p>
            <a:pPr lvl="0"/>
            <a:r>
              <a:rPr lang="en-US" dirty="0" smtClean="0">
                <a:solidFill>
                  <a:schemeClr val="bg1"/>
                </a:solidFill>
              </a:rPr>
              <a:t>We suggested a difference between strategic decisions that set the principles for logistics, and those concerned with the practicalities of implementation. Do you think that this is      a real difference? What kind of decisions </a:t>
            </a:r>
            <a:r>
              <a:rPr lang="en-US" dirty="0" err="1" smtClean="0">
                <a:solidFill>
                  <a:schemeClr val="bg1"/>
                </a:solidFill>
              </a:rPr>
              <a:t>ﬁt</a:t>
            </a:r>
            <a:r>
              <a:rPr lang="en-US" dirty="0" smtClean="0">
                <a:solidFill>
                  <a:schemeClr val="bg1"/>
                </a:solidFill>
              </a:rPr>
              <a:t> into each category?</a:t>
            </a:r>
          </a:p>
          <a:p>
            <a:pPr lvl="0"/>
            <a:r>
              <a:rPr lang="en-US" dirty="0" smtClean="0">
                <a:solidFill>
                  <a:schemeClr val="bg1"/>
                </a:solidFill>
              </a:rPr>
              <a:t>It is often more </a:t>
            </a:r>
            <a:r>
              <a:rPr lang="en-US" dirty="0" err="1" smtClean="0">
                <a:solidFill>
                  <a:schemeClr val="bg1"/>
                </a:solidFill>
              </a:rPr>
              <a:t>difﬁcult</a:t>
            </a:r>
            <a:r>
              <a:rPr lang="en-US" dirty="0" smtClean="0">
                <a:solidFill>
                  <a:schemeClr val="bg1"/>
                </a:solidFill>
              </a:rPr>
              <a:t> to implement a logistics strategy than to design one. This is why most logistics plans fail in the practice rather than the theory. Do you think that this is necessarily true? What can </a:t>
            </a:r>
            <a:r>
              <a:rPr lang="en-US" dirty="0" err="1" smtClean="0">
                <a:solidFill>
                  <a:schemeClr val="bg1"/>
                </a:solidFill>
              </a:rPr>
              <a:t>organisations</a:t>
            </a:r>
            <a:r>
              <a:rPr lang="en-US" dirty="0" smtClean="0">
                <a:solidFill>
                  <a:schemeClr val="bg1"/>
                </a:solidFill>
              </a:rPr>
              <a:t> do to improve the implementation?</a:t>
            </a:r>
          </a:p>
          <a:p>
            <a:pPr lvl="0"/>
            <a:r>
              <a:rPr lang="en-US" dirty="0" smtClean="0">
                <a:solidFill>
                  <a:schemeClr val="bg1"/>
                </a:solidFill>
              </a:rPr>
              <a:t>What are the main areas for strategic decisions in logistics?</a:t>
            </a:r>
          </a:p>
          <a:p>
            <a:pPr lvl="0"/>
            <a:r>
              <a:rPr lang="en-US" dirty="0" smtClean="0">
                <a:solidFill>
                  <a:schemeClr val="bg1"/>
                </a:solidFill>
              </a:rPr>
              <a:t>Supply chains are not usually designed from scratch, but evolve over time. What </a:t>
            </a:r>
            <a:r>
              <a:rPr lang="en-US" dirty="0" err="1" smtClean="0">
                <a:solidFill>
                  <a:schemeClr val="bg1"/>
                </a:solidFill>
              </a:rPr>
              <a:t>prob</a:t>
            </a:r>
            <a:r>
              <a:rPr lang="en-US" dirty="0" smtClean="0">
                <a:solidFill>
                  <a:schemeClr val="bg1"/>
                </a:solidFill>
              </a:rPr>
              <a:t>- </a:t>
            </a:r>
            <a:r>
              <a:rPr lang="en-US" dirty="0" err="1" smtClean="0">
                <a:solidFill>
                  <a:schemeClr val="bg1"/>
                </a:solidFill>
              </a:rPr>
              <a:t>lems</a:t>
            </a:r>
            <a:r>
              <a:rPr lang="en-US" dirty="0" smtClean="0">
                <a:solidFill>
                  <a:schemeClr val="bg1"/>
                </a:solidFill>
              </a:rPr>
              <a:t> does this create? Can you suggest a better approach?</a:t>
            </a:r>
          </a:p>
          <a:p>
            <a:pPr lvl="0"/>
            <a:r>
              <a:rPr lang="en-US" dirty="0" smtClean="0">
                <a:solidFill>
                  <a:schemeClr val="bg1"/>
                </a:solidFill>
              </a:rPr>
              <a:t>Can you </a:t>
            </a:r>
            <a:r>
              <a:rPr lang="en-US" dirty="0" err="1" smtClean="0">
                <a:solidFill>
                  <a:schemeClr val="bg1"/>
                </a:solidFill>
              </a:rPr>
              <a:t>ﬁnd</a:t>
            </a:r>
            <a:r>
              <a:rPr lang="en-US" dirty="0" smtClean="0">
                <a:solidFill>
                  <a:schemeClr val="bg1"/>
                </a:solidFill>
              </a:rPr>
              <a:t> any examples of good logistics strategies that have given poor results  because of poor implementation? What could have been done better?</a:t>
            </a:r>
          </a:p>
          <a:p>
            <a:endParaRPr lang="en-US" dirty="0">
              <a:solidFill>
                <a:schemeClr val="bg1"/>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0"/>
            <a:ext cx="6369050" cy="528320"/>
          </a:xfrm>
          <a:prstGeom prst="rect">
            <a:avLst/>
          </a:prstGeom>
        </p:spPr>
        <p:txBody>
          <a:bodyPr vert="horz" wrap="square" lIns="0" tIns="12700" rIns="0" bIns="0" rtlCol="0">
            <a:spAutoFit/>
          </a:bodyPr>
          <a:lstStyle/>
          <a:p>
            <a:pPr marL="12700">
              <a:lnSpc>
                <a:spcPct val="100000"/>
              </a:lnSpc>
              <a:spcBef>
                <a:spcPts val="100"/>
              </a:spcBef>
            </a:pPr>
            <a:r>
              <a:rPr sz="3300" spc="-5" dirty="0"/>
              <a:t>Decision </a:t>
            </a:r>
            <a:r>
              <a:rPr sz="3300" dirty="0"/>
              <a:t>Phases </a:t>
            </a:r>
            <a:r>
              <a:rPr sz="3300" spc="-5" dirty="0"/>
              <a:t>of </a:t>
            </a:r>
            <a:r>
              <a:rPr sz="3300" dirty="0"/>
              <a:t>a </a:t>
            </a:r>
            <a:r>
              <a:rPr sz="3300" spc="-5" dirty="0"/>
              <a:t>Supply</a:t>
            </a:r>
            <a:r>
              <a:rPr sz="3300" spc="-25" dirty="0"/>
              <a:t> </a:t>
            </a:r>
            <a:r>
              <a:rPr sz="3300" spc="-5" dirty="0"/>
              <a:t>Chain</a:t>
            </a:r>
            <a:endParaRPr sz="3300"/>
          </a:p>
        </p:txBody>
      </p:sp>
      <p:sp>
        <p:nvSpPr>
          <p:cNvPr id="3" name="object 3"/>
          <p:cNvSpPr txBox="1"/>
          <p:nvPr/>
        </p:nvSpPr>
        <p:spPr>
          <a:xfrm>
            <a:off x="380491" y="1467421"/>
            <a:ext cx="5024755" cy="1507490"/>
          </a:xfrm>
          <a:prstGeom prst="rect">
            <a:avLst/>
          </a:prstGeom>
        </p:spPr>
        <p:txBody>
          <a:bodyPr vert="horz" wrap="square" lIns="0" tIns="95250" rIns="0" bIns="0" rtlCol="0">
            <a:spAutoFit/>
          </a:bodyPr>
          <a:lstStyle/>
          <a:p>
            <a:pPr marL="285115" indent="-273050">
              <a:lnSpc>
                <a:spcPct val="100000"/>
              </a:lnSpc>
              <a:spcBef>
                <a:spcPts val="750"/>
              </a:spcBef>
              <a:buClr>
                <a:srgbClr val="D16248"/>
              </a:buClr>
              <a:buSzPct val="85185"/>
              <a:buFont typeface="Arial"/>
              <a:buChar char=""/>
              <a:tabLst>
                <a:tab pos="285750" algn="l"/>
              </a:tabLst>
            </a:pPr>
            <a:r>
              <a:rPr sz="2700" spc="-5" dirty="0">
                <a:solidFill>
                  <a:schemeClr val="bg1"/>
                </a:solidFill>
                <a:latin typeface="Georgia"/>
                <a:cs typeface="Georgia"/>
              </a:rPr>
              <a:t>Supply chain strategy or</a:t>
            </a:r>
            <a:r>
              <a:rPr sz="2700" spc="-60" dirty="0">
                <a:solidFill>
                  <a:schemeClr val="bg1"/>
                </a:solidFill>
                <a:latin typeface="Georgia"/>
                <a:cs typeface="Georgia"/>
              </a:rPr>
              <a:t> </a:t>
            </a:r>
            <a:r>
              <a:rPr sz="2700" spc="-55" dirty="0">
                <a:solidFill>
                  <a:schemeClr val="bg1"/>
                </a:solidFill>
                <a:latin typeface="Georgia"/>
                <a:cs typeface="Georgia"/>
              </a:rPr>
              <a:t>design</a:t>
            </a:r>
            <a:endParaRPr sz="2700">
              <a:solidFill>
                <a:schemeClr val="bg1"/>
              </a:solidFill>
              <a:latin typeface="Georgia"/>
              <a:cs typeface="Georgia"/>
            </a:endParaRPr>
          </a:p>
          <a:p>
            <a:pPr marL="285115" indent="-273050">
              <a:lnSpc>
                <a:spcPct val="100000"/>
              </a:lnSpc>
              <a:spcBef>
                <a:spcPts val="645"/>
              </a:spcBef>
              <a:buClr>
                <a:srgbClr val="D16248"/>
              </a:buClr>
              <a:buSzPct val="85185"/>
              <a:buFont typeface="Arial"/>
              <a:buChar char=""/>
              <a:tabLst>
                <a:tab pos="285750" algn="l"/>
              </a:tabLst>
            </a:pPr>
            <a:r>
              <a:rPr sz="2700" spc="-5" dirty="0">
                <a:solidFill>
                  <a:schemeClr val="bg1"/>
                </a:solidFill>
                <a:latin typeface="Georgia"/>
                <a:cs typeface="Georgia"/>
              </a:rPr>
              <a:t>Supply chain</a:t>
            </a:r>
            <a:r>
              <a:rPr sz="2700" spc="-25" dirty="0">
                <a:solidFill>
                  <a:schemeClr val="bg1"/>
                </a:solidFill>
                <a:latin typeface="Georgia"/>
                <a:cs typeface="Georgia"/>
              </a:rPr>
              <a:t> </a:t>
            </a:r>
            <a:r>
              <a:rPr sz="2700" spc="-5" dirty="0">
                <a:solidFill>
                  <a:schemeClr val="bg1"/>
                </a:solidFill>
                <a:latin typeface="Georgia"/>
                <a:cs typeface="Georgia"/>
              </a:rPr>
              <a:t>planning</a:t>
            </a:r>
            <a:endParaRPr sz="2700">
              <a:solidFill>
                <a:schemeClr val="bg1"/>
              </a:solidFill>
              <a:latin typeface="Georgia"/>
              <a:cs typeface="Georgia"/>
            </a:endParaRPr>
          </a:p>
          <a:p>
            <a:pPr marL="285115" indent="-273050">
              <a:lnSpc>
                <a:spcPct val="100000"/>
              </a:lnSpc>
              <a:spcBef>
                <a:spcPts val="650"/>
              </a:spcBef>
              <a:buClr>
                <a:srgbClr val="D16248"/>
              </a:buClr>
              <a:buSzPct val="85185"/>
              <a:buFont typeface="Arial"/>
              <a:buChar char=""/>
              <a:tabLst>
                <a:tab pos="285750" algn="l"/>
              </a:tabLst>
            </a:pPr>
            <a:r>
              <a:rPr sz="2700" spc="-5" dirty="0">
                <a:solidFill>
                  <a:schemeClr val="bg1"/>
                </a:solidFill>
                <a:latin typeface="Georgia"/>
                <a:cs typeface="Georgia"/>
              </a:rPr>
              <a:t>Supply chain</a:t>
            </a:r>
            <a:r>
              <a:rPr sz="2700" spc="-25" dirty="0">
                <a:solidFill>
                  <a:schemeClr val="bg1"/>
                </a:solidFill>
                <a:latin typeface="Georgia"/>
                <a:cs typeface="Georgia"/>
              </a:rPr>
              <a:t> </a:t>
            </a:r>
            <a:r>
              <a:rPr sz="2700" spc="-5" dirty="0">
                <a:solidFill>
                  <a:schemeClr val="bg1"/>
                </a:solidFill>
                <a:latin typeface="Georgia"/>
                <a:cs typeface="Georgia"/>
              </a:rPr>
              <a:t>operation</a:t>
            </a:r>
            <a:endParaRPr sz="2700">
              <a:solidFill>
                <a:schemeClr val="bg1"/>
              </a:solidFill>
              <a:latin typeface="Georgia"/>
              <a:cs typeface="Georgia"/>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6050" y="153987"/>
            <a:ext cx="8844280" cy="6556375"/>
            <a:chOff x="146050" y="153987"/>
            <a:chExt cx="8844280" cy="6556375"/>
          </a:xfrm>
        </p:grpSpPr>
        <p:sp>
          <p:nvSpPr>
            <p:cNvPr id="3" name="object 3"/>
            <p:cNvSpPr/>
            <p:nvPr/>
          </p:nvSpPr>
          <p:spPr>
            <a:xfrm>
              <a:off x="146050" y="6391275"/>
              <a:ext cx="8832850" cy="309880"/>
            </a:xfrm>
            <a:custGeom>
              <a:avLst/>
              <a:gdLst/>
              <a:ahLst/>
              <a:cxnLst/>
              <a:rect l="l" t="t" r="r" b="b"/>
              <a:pathLst>
                <a:path w="8832850" h="309879">
                  <a:moveTo>
                    <a:pt x="8832850" y="0"/>
                  </a:moveTo>
                  <a:lnTo>
                    <a:pt x="0" y="0"/>
                  </a:lnTo>
                  <a:lnTo>
                    <a:pt x="0" y="309562"/>
                  </a:lnTo>
                  <a:lnTo>
                    <a:pt x="8832850" y="309562"/>
                  </a:lnTo>
                  <a:lnTo>
                    <a:pt x="8832850" y="0"/>
                  </a:lnTo>
                  <a:close/>
                </a:path>
              </a:pathLst>
            </a:custGeom>
            <a:solidFill>
              <a:srgbClr val="8BACAD"/>
            </a:solidFill>
          </p:spPr>
          <p:txBody>
            <a:bodyPr wrap="square" lIns="0" tIns="0" rIns="0" bIns="0" rtlCol="0"/>
            <a:lstStyle/>
            <a:p>
              <a:endParaRPr/>
            </a:p>
          </p:txBody>
        </p:sp>
        <p:sp>
          <p:nvSpPr>
            <p:cNvPr id="4" name="object 4"/>
            <p:cNvSpPr/>
            <p:nvPr/>
          </p:nvSpPr>
          <p:spPr>
            <a:xfrm>
              <a:off x="152400" y="158750"/>
              <a:ext cx="8832850" cy="6546850"/>
            </a:xfrm>
            <a:custGeom>
              <a:avLst/>
              <a:gdLst/>
              <a:ahLst/>
              <a:cxnLst/>
              <a:rect l="l" t="t" r="r" b="b"/>
              <a:pathLst>
                <a:path w="8832850" h="6546850">
                  <a:moveTo>
                    <a:pt x="0" y="6546850"/>
                  </a:moveTo>
                  <a:lnTo>
                    <a:pt x="8832850" y="6546850"/>
                  </a:lnTo>
                  <a:lnTo>
                    <a:pt x="8832850" y="0"/>
                  </a:lnTo>
                  <a:lnTo>
                    <a:pt x="0" y="0"/>
                  </a:lnTo>
                  <a:lnTo>
                    <a:pt x="0" y="6546850"/>
                  </a:lnTo>
                  <a:close/>
                </a:path>
              </a:pathLst>
            </a:custGeom>
            <a:ln w="9525">
              <a:solidFill>
                <a:srgbClr val="7A9799"/>
              </a:solidFill>
            </a:ln>
          </p:spPr>
          <p:txBody>
            <a:bodyPr wrap="square" lIns="0" tIns="0" rIns="0" bIns="0" rtlCol="0"/>
            <a:lstStyle/>
            <a:p>
              <a:endParaRPr/>
            </a:p>
          </p:txBody>
        </p:sp>
        <p:sp>
          <p:nvSpPr>
            <p:cNvPr id="5" name="object 5"/>
            <p:cNvSpPr/>
            <p:nvPr/>
          </p:nvSpPr>
          <p:spPr>
            <a:xfrm>
              <a:off x="6565900" y="777875"/>
              <a:ext cx="936625" cy="4968875"/>
            </a:xfrm>
            <a:custGeom>
              <a:avLst/>
              <a:gdLst/>
              <a:ahLst/>
              <a:cxnLst/>
              <a:rect l="l" t="t" r="r" b="b"/>
              <a:pathLst>
                <a:path w="936625" h="4968875">
                  <a:moveTo>
                    <a:pt x="468375" y="0"/>
                  </a:moveTo>
                  <a:lnTo>
                    <a:pt x="0" y="1242187"/>
                  </a:lnTo>
                  <a:lnTo>
                    <a:pt x="234188" y="1242187"/>
                  </a:lnTo>
                  <a:lnTo>
                    <a:pt x="234188" y="4968875"/>
                  </a:lnTo>
                  <a:lnTo>
                    <a:pt x="702436" y="4968875"/>
                  </a:lnTo>
                  <a:lnTo>
                    <a:pt x="702436" y="1242187"/>
                  </a:lnTo>
                  <a:lnTo>
                    <a:pt x="936625" y="1242187"/>
                  </a:lnTo>
                  <a:lnTo>
                    <a:pt x="468375" y="0"/>
                  </a:lnTo>
                  <a:close/>
                </a:path>
              </a:pathLst>
            </a:custGeom>
            <a:solidFill>
              <a:srgbClr val="C0C0C0"/>
            </a:solidFill>
          </p:spPr>
          <p:txBody>
            <a:bodyPr wrap="square" lIns="0" tIns="0" rIns="0" bIns="0" rtlCol="0"/>
            <a:lstStyle/>
            <a:p>
              <a:endParaRPr/>
            </a:p>
          </p:txBody>
        </p:sp>
        <p:sp>
          <p:nvSpPr>
            <p:cNvPr id="6" name="object 6"/>
            <p:cNvSpPr/>
            <p:nvPr/>
          </p:nvSpPr>
          <p:spPr>
            <a:xfrm>
              <a:off x="6565900" y="777875"/>
              <a:ext cx="936625" cy="4968875"/>
            </a:xfrm>
            <a:custGeom>
              <a:avLst/>
              <a:gdLst/>
              <a:ahLst/>
              <a:cxnLst/>
              <a:rect l="l" t="t" r="r" b="b"/>
              <a:pathLst>
                <a:path w="936625" h="4968875">
                  <a:moveTo>
                    <a:pt x="0" y="1242187"/>
                  </a:moveTo>
                  <a:lnTo>
                    <a:pt x="468375" y="0"/>
                  </a:lnTo>
                  <a:lnTo>
                    <a:pt x="936625" y="1242187"/>
                  </a:lnTo>
                  <a:lnTo>
                    <a:pt x="702436" y="1242187"/>
                  </a:lnTo>
                  <a:lnTo>
                    <a:pt x="702436" y="4968875"/>
                  </a:lnTo>
                  <a:lnTo>
                    <a:pt x="234188" y="4968875"/>
                  </a:lnTo>
                  <a:lnTo>
                    <a:pt x="234188" y="1242187"/>
                  </a:lnTo>
                  <a:lnTo>
                    <a:pt x="0" y="1242187"/>
                  </a:lnTo>
                  <a:close/>
                </a:path>
              </a:pathLst>
            </a:custGeom>
            <a:ln w="9525">
              <a:solidFill>
                <a:srgbClr val="000000"/>
              </a:solidFill>
            </a:ln>
          </p:spPr>
          <p:txBody>
            <a:bodyPr wrap="square" lIns="0" tIns="0" rIns="0" bIns="0" rtlCol="0"/>
            <a:lstStyle/>
            <a:p>
              <a:endParaRPr/>
            </a:p>
          </p:txBody>
        </p:sp>
        <p:sp>
          <p:nvSpPr>
            <p:cNvPr id="7" name="object 7"/>
            <p:cNvSpPr/>
            <p:nvPr/>
          </p:nvSpPr>
          <p:spPr>
            <a:xfrm>
              <a:off x="4859401" y="755650"/>
              <a:ext cx="936625" cy="4968875"/>
            </a:xfrm>
            <a:custGeom>
              <a:avLst/>
              <a:gdLst/>
              <a:ahLst/>
              <a:cxnLst/>
              <a:rect l="l" t="t" r="r" b="b"/>
              <a:pathLst>
                <a:path w="936625" h="4968875">
                  <a:moveTo>
                    <a:pt x="468249" y="0"/>
                  </a:moveTo>
                  <a:lnTo>
                    <a:pt x="0" y="1242187"/>
                  </a:lnTo>
                  <a:lnTo>
                    <a:pt x="234061" y="1242187"/>
                  </a:lnTo>
                  <a:lnTo>
                    <a:pt x="234061" y="4968875"/>
                  </a:lnTo>
                  <a:lnTo>
                    <a:pt x="702437" y="4968875"/>
                  </a:lnTo>
                  <a:lnTo>
                    <a:pt x="702437" y="1242187"/>
                  </a:lnTo>
                  <a:lnTo>
                    <a:pt x="936625" y="1242187"/>
                  </a:lnTo>
                  <a:lnTo>
                    <a:pt x="468249" y="0"/>
                  </a:lnTo>
                  <a:close/>
                </a:path>
              </a:pathLst>
            </a:custGeom>
            <a:solidFill>
              <a:srgbClr val="FFFF99"/>
            </a:solidFill>
          </p:spPr>
          <p:txBody>
            <a:bodyPr wrap="square" lIns="0" tIns="0" rIns="0" bIns="0" rtlCol="0"/>
            <a:lstStyle/>
            <a:p>
              <a:endParaRPr/>
            </a:p>
          </p:txBody>
        </p:sp>
        <p:sp>
          <p:nvSpPr>
            <p:cNvPr id="8" name="object 8"/>
            <p:cNvSpPr/>
            <p:nvPr/>
          </p:nvSpPr>
          <p:spPr>
            <a:xfrm>
              <a:off x="4859401" y="755650"/>
              <a:ext cx="936625" cy="4968875"/>
            </a:xfrm>
            <a:custGeom>
              <a:avLst/>
              <a:gdLst/>
              <a:ahLst/>
              <a:cxnLst/>
              <a:rect l="l" t="t" r="r" b="b"/>
              <a:pathLst>
                <a:path w="936625" h="4968875">
                  <a:moveTo>
                    <a:pt x="0" y="1242187"/>
                  </a:moveTo>
                  <a:lnTo>
                    <a:pt x="468249" y="0"/>
                  </a:lnTo>
                  <a:lnTo>
                    <a:pt x="936625" y="1242187"/>
                  </a:lnTo>
                  <a:lnTo>
                    <a:pt x="702437" y="1242187"/>
                  </a:lnTo>
                  <a:lnTo>
                    <a:pt x="702437" y="4968875"/>
                  </a:lnTo>
                  <a:lnTo>
                    <a:pt x="234061" y="4968875"/>
                  </a:lnTo>
                  <a:lnTo>
                    <a:pt x="234061" y="1242187"/>
                  </a:lnTo>
                  <a:lnTo>
                    <a:pt x="0" y="1242187"/>
                  </a:lnTo>
                  <a:close/>
                </a:path>
              </a:pathLst>
            </a:custGeom>
            <a:ln w="9525">
              <a:solidFill>
                <a:srgbClr val="000000"/>
              </a:solidFill>
            </a:ln>
          </p:spPr>
          <p:txBody>
            <a:bodyPr wrap="square" lIns="0" tIns="0" rIns="0" bIns="0" rtlCol="0"/>
            <a:lstStyle/>
            <a:p>
              <a:endParaRPr/>
            </a:p>
          </p:txBody>
        </p:sp>
        <p:sp>
          <p:nvSpPr>
            <p:cNvPr id="9" name="object 9"/>
            <p:cNvSpPr/>
            <p:nvPr/>
          </p:nvSpPr>
          <p:spPr>
            <a:xfrm>
              <a:off x="3059176" y="762000"/>
              <a:ext cx="936625" cy="4968875"/>
            </a:xfrm>
            <a:custGeom>
              <a:avLst/>
              <a:gdLst/>
              <a:ahLst/>
              <a:cxnLst/>
              <a:rect l="l" t="t" r="r" b="b"/>
              <a:pathLst>
                <a:path w="936625" h="4968875">
                  <a:moveTo>
                    <a:pt x="468249" y="0"/>
                  </a:moveTo>
                  <a:lnTo>
                    <a:pt x="0" y="1242187"/>
                  </a:lnTo>
                  <a:lnTo>
                    <a:pt x="234061" y="1242187"/>
                  </a:lnTo>
                  <a:lnTo>
                    <a:pt x="234061" y="4968875"/>
                  </a:lnTo>
                  <a:lnTo>
                    <a:pt x="702437" y="4968875"/>
                  </a:lnTo>
                  <a:lnTo>
                    <a:pt x="702437" y="1242187"/>
                  </a:lnTo>
                  <a:lnTo>
                    <a:pt x="936625" y="1242187"/>
                  </a:lnTo>
                  <a:lnTo>
                    <a:pt x="468249" y="0"/>
                  </a:lnTo>
                  <a:close/>
                </a:path>
              </a:pathLst>
            </a:custGeom>
            <a:solidFill>
              <a:srgbClr val="FFCC99"/>
            </a:solidFill>
          </p:spPr>
          <p:txBody>
            <a:bodyPr wrap="square" lIns="0" tIns="0" rIns="0" bIns="0" rtlCol="0"/>
            <a:lstStyle/>
            <a:p>
              <a:endParaRPr/>
            </a:p>
          </p:txBody>
        </p:sp>
        <p:sp>
          <p:nvSpPr>
            <p:cNvPr id="10" name="object 10"/>
            <p:cNvSpPr/>
            <p:nvPr/>
          </p:nvSpPr>
          <p:spPr>
            <a:xfrm>
              <a:off x="3059176" y="762000"/>
              <a:ext cx="936625" cy="4968875"/>
            </a:xfrm>
            <a:custGeom>
              <a:avLst/>
              <a:gdLst/>
              <a:ahLst/>
              <a:cxnLst/>
              <a:rect l="l" t="t" r="r" b="b"/>
              <a:pathLst>
                <a:path w="936625" h="4968875">
                  <a:moveTo>
                    <a:pt x="0" y="1242187"/>
                  </a:moveTo>
                  <a:lnTo>
                    <a:pt x="468249" y="0"/>
                  </a:lnTo>
                  <a:lnTo>
                    <a:pt x="936625" y="1242187"/>
                  </a:lnTo>
                  <a:lnTo>
                    <a:pt x="702437" y="1242187"/>
                  </a:lnTo>
                  <a:lnTo>
                    <a:pt x="702437" y="4968875"/>
                  </a:lnTo>
                  <a:lnTo>
                    <a:pt x="234061" y="4968875"/>
                  </a:lnTo>
                  <a:lnTo>
                    <a:pt x="234061" y="1242187"/>
                  </a:lnTo>
                  <a:lnTo>
                    <a:pt x="0" y="1242187"/>
                  </a:lnTo>
                  <a:close/>
                </a:path>
              </a:pathLst>
            </a:custGeom>
            <a:ln w="9525">
              <a:solidFill>
                <a:srgbClr val="000000"/>
              </a:solidFill>
            </a:ln>
          </p:spPr>
          <p:txBody>
            <a:bodyPr wrap="square" lIns="0" tIns="0" rIns="0" bIns="0" rtlCol="0"/>
            <a:lstStyle/>
            <a:p>
              <a:endParaRPr/>
            </a:p>
          </p:txBody>
        </p:sp>
      </p:grpSp>
      <p:sp>
        <p:nvSpPr>
          <p:cNvPr id="11" name="object 11"/>
          <p:cNvSpPr txBox="1">
            <a:spLocks noGrp="1"/>
          </p:cNvSpPr>
          <p:nvPr>
            <p:ph type="title"/>
          </p:nvPr>
        </p:nvSpPr>
        <p:spPr>
          <a:xfrm>
            <a:off x="1905000" y="0"/>
            <a:ext cx="5233035" cy="574040"/>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000000"/>
                </a:solidFill>
                <a:latin typeface="Arial"/>
                <a:cs typeface="Arial"/>
              </a:rPr>
              <a:t>Supply Chain</a:t>
            </a:r>
            <a:r>
              <a:rPr sz="3600" b="1" spc="-55" dirty="0">
                <a:solidFill>
                  <a:srgbClr val="000000"/>
                </a:solidFill>
                <a:latin typeface="Arial"/>
                <a:cs typeface="Arial"/>
              </a:rPr>
              <a:t> </a:t>
            </a:r>
            <a:r>
              <a:rPr sz="3600" b="1" dirty="0">
                <a:solidFill>
                  <a:srgbClr val="000000"/>
                </a:solidFill>
                <a:latin typeface="Arial"/>
                <a:cs typeface="Arial"/>
              </a:rPr>
              <a:t>Decisions</a:t>
            </a:r>
            <a:endParaRPr sz="3600">
              <a:latin typeface="Arial"/>
              <a:cs typeface="Arial"/>
            </a:endParaRPr>
          </a:p>
        </p:txBody>
      </p:sp>
      <p:grpSp>
        <p:nvGrpSpPr>
          <p:cNvPr id="12" name="object 12"/>
          <p:cNvGrpSpPr/>
          <p:nvPr/>
        </p:nvGrpSpPr>
        <p:grpSpPr>
          <a:xfrm>
            <a:off x="1004887" y="909637"/>
            <a:ext cx="7860030" cy="4978400"/>
            <a:chOff x="1004887" y="909637"/>
            <a:chExt cx="7860030" cy="4978400"/>
          </a:xfrm>
        </p:grpSpPr>
        <p:sp>
          <p:nvSpPr>
            <p:cNvPr id="13" name="object 13"/>
            <p:cNvSpPr/>
            <p:nvPr/>
          </p:nvSpPr>
          <p:spPr>
            <a:xfrm>
              <a:off x="1403350" y="914400"/>
              <a:ext cx="936625" cy="4968875"/>
            </a:xfrm>
            <a:custGeom>
              <a:avLst/>
              <a:gdLst/>
              <a:ahLst/>
              <a:cxnLst/>
              <a:rect l="l" t="t" r="r" b="b"/>
              <a:pathLst>
                <a:path w="936625" h="4968875">
                  <a:moveTo>
                    <a:pt x="468375" y="0"/>
                  </a:moveTo>
                  <a:lnTo>
                    <a:pt x="0" y="1242187"/>
                  </a:lnTo>
                  <a:lnTo>
                    <a:pt x="234187" y="1242187"/>
                  </a:lnTo>
                  <a:lnTo>
                    <a:pt x="234187" y="4968875"/>
                  </a:lnTo>
                  <a:lnTo>
                    <a:pt x="702437" y="4968875"/>
                  </a:lnTo>
                  <a:lnTo>
                    <a:pt x="702437" y="1242187"/>
                  </a:lnTo>
                  <a:lnTo>
                    <a:pt x="936625" y="1242187"/>
                  </a:lnTo>
                  <a:lnTo>
                    <a:pt x="468375" y="0"/>
                  </a:lnTo>
                  <a:close/>
                </a:path>
              </a:pathLst>
            </a:custGeom>
            <a:solidFill>
              <a:srgbClr val="CCFFFF"/>
            </a:solidFill>
          </p:spPr>
          <p:txBody>
            <a:bodyPr wrap="square" lIns="0" tIns="0" rIns="0" bIns="0" rtlCol="0"/>
            <a:lstStyle/>
            <a:p>
              <a:endParaRPr/>
            </a:p>
          </p:txBody>
        </p:sp>
        <p:sp>
          <p:nvSpPr>
            <p:cNvPr id="14" name="object 14"/>
            <p:cNvSpPr/>
            <p:nvPr/>
          </p:nvSpPr>
          <p:spPr>
            <a:xfrm>
              <a:off x="1403350" y="914400"/>
              <a:ext cx="936625" cy="4968875"/>
            </a:xfrm>
            <a:custGeom>
              <a:avLst/>
              <a:gdLst/>
              <a:ahLst/>
              <a:cxnLst/>
              <a:rect l="l" t="t" r="r" b="b"/>
              <a:pathLst>
                <a:path w="936625" h="4968875">
                  <a:moveTo>
                    <a:pt x="0" y="1242187"/>
                  </a:moveTo>
                  <a:lnTo>
                    <a:pt x="468375" y="0"/>
                  </a:lnTo>
                  <a:lnTo>
                    <a:pt x="936625" y="1242187"/>
                  </a:lnTo>
                  <a:lnTo>
                    <a:pt x="702437" y="1242187"/>
                  </a:lnTo>
                  <a:lnTo>
                    <a:pt x="702437" y="4968875"/>
                  </a:lnTo>
                  <a:lnTo>
                    <a:pt x="234187" y="4968875"/>
                  </a:lnTo>
                  <a:lnTo>
                    <a:pt x="234187" y="1242187"/>
                  </a:lnTo>
                  <a:lnTo>
                    <a:pt x="0" y="1242187"/>
                  </a:lnTo>
                  <a:close/>
                </a:path>
              </a:pathLst>
            </a:custGeom>
            <a:ln w="9525">
              <a:solidFill>
                <a:srgbClr val="000000"/>
              </a:solidFill>
            </a:ln>
          </p:spPr>
          <p:txBody>
            <a:bodyPr wrap="square" lIns="0" tIns="0" rIns="0" bIns="0" rtlCol="0"/>
            <a:lstStyle/>
            <a:p>
              <a:endParaRPr/>
            </a:p>
          </p:txBody>
        </p:sp>
        <p:sp>
          <p:nvSpPr>
            <p:cNvPr id="15" name="object 15"/>
            <p:cNvSpPr/>
            <p:nvPr/>
          </p:nvSpPr>
          <p:spPr>
            <a:xfrm>
              <a:off x="1082675" y="4345051"/>
              <a:ext cx="7777480" cy="1009650"/>
            </a:xfrm>
            <a:custGeom>
              <a:avLst/>
              <a:gdLst/>
              <a:ahLst/>
              <a:cxnLst/>
              <a:rect l="l" t="t" r="r" b="b"/>
              <a:pathLst>
                <a:path w="7777480" h="1009650">
                  <a:moveTo>
                    <a:pt x="6626479" y="0"/>
                  </a:moveTo>
                  <a:lnTo>
                    <a:pt x="6626479" y="298196"/>
                  </a:lnTo>
                  <a:lnTo>
                    <a:pt x="0" y="298196"/>
                  </a:lnTo>
                  <a:lnTo>
                    <a:pt x="0" y="711326"/>
                  </a:lnTo>
                  <a:lnTo>
                    <a:pt x="6626479" y="711326"/>
                  </a:lnTo>
                  <a:lnTo>
                    <a:pt x="6626479" y="1009650"/>
                  </a:lnTo>
                  <a:lnTo>
                    <a:pt x="7777226" y="504825"/>
                  </a:lnTo>
                  <a:lnTo>
                    <a:pt x="6626479" y="0"/>
                  </a:lnTo>
                  <a:close/>
                </a:path>
              </a:pathLst>
            </a:custGeom>
            <a:solidFill>
              <a:srgbClr val="FF7B80"/>
            </a:solidFill>
          </p:spPr>
          <p:txBody>
            <a:bodyPr wrap="square" lIns="0" tIns="0" rIns="0" bIns="0" rtlCol="0"/>
            <a:lstStyle/>
            <a:p>
              <a:endParaRPr/>
            </a:p>
          </p:txBody>
        </p:sp>
        <p:sp>
          <p:nvSpPr>
            <p:cNvPr id="16" name="object 16"/>
            <p:cNvSpPr/>
            <p:nvPr/>
          </p:nvSpPr>
          <p:spPr>
            <a:xfrm>
              <a:off x="1082675" y="4345051"/>
              <a:ext cx="7777480" cy="1009650"/>
            </a:xfrm>
            <a:custGeom>
              <a:avLst/>
              <a:gdLst/>
              <a:ahLst/>
              <a:cxnLst/>
              <a:rect l="l" t="t" r="r" b="b"/>
              <a:pathLst>
                <a:path w="7777480" h="1009650">
                  <a:moveTo>
                    <a:pt x="0" y="298196"/>
                  </a:moveTo>
                  <a:lnTo>
                    <a:pt x="6626479" y="298196"/>
                  </a:lnTo>
                  <a:lnTo>
                    <a:pt x="6626479" y="0"/>
                  </a:lnTo>
                  <a:lnTo>
                    <a:pt x="7777226" y="504825"/>
                  </a:lnTo>
                  <a:lnTo>
                    <a:pt x="6626479" y="1009650"/>
                  </a:lnTo>
                  <a:lnTo>
                    <a:pt x="6626479" y="711326"/>
                  </a:lnTo>
                  <a:lnTo>
                    <a:pt x="0" y="711326"/>
                  </a:lnTo>
                  <a:lnTo>
                    <a:pt x="0" y="298196"/>
                  </a:lnTo>
                  <a:close/>
                </a:path>
              </a:pathLst>
            </a:custGeom>
            <a:ln w="9525">
              <a:solidFill>
                <a:srgbClr val="000000"/>
              </a:solidFill>
            </a:ln>
          </p:spPr>
          <p:txBody>
            <a:bodyPr wrap="square" lIns="0" tIns="0" rIns="0" bIns="0" rtlCol="0"/>
            <a:lstStyle/>
            <a:p>
              <a:endParaRPr/>
            </a:p>
          </p:txBody>
        </p:sp>
        <p:sp>
          <p:nvSpPr>
            <p:cNvPr id="17" name="object 17"/>
            <p:cNvSpPr/>
            <p:nvPr/>
          </p:nvSpPr>
          <p:spPr>
            <a:xfrm>
              <a:off x="1082675" y="3275076"/>
              <a:ext cx="7777480" cy="1079500"/>
            </a:xfrm>
            <a:custGeom>
              <a:avLst/>
              <a:gdLst/>
              <a:ahLst/>
              <a:cxnLst/>
              <a:rect l="l" t="t" r="r" b="b"/>
              <a:pathLst>
                <a:path w="7777480" h="1079500">
                  <a:moveTo>
                    <a:pt x="6626479" y="0"/>
                  </a:moveTo>
                  <a:lnTo>
                    <a:pt x="6626479" y="318897"/>
                  </a:lnTo>
                  <a:lnTo>
                    <a:pt x="0" y="318897"/>
                  </a:lnTo>
                  <a:lnTo>
                    <a:pt x="0" y="760476"/>
                  </a:lnTo>
                  <a:lnTo>
                    <a:pt x="6626479" y="760476"/>
                  </a:lnTo>
                  <a:lnTo>
                    <a:pt x="6626479" y="1079500"/>
                  </a:lnTo>
                  <a:lnTo>
                    <a:pt x="7777226" y="539750"/>
                  </a:lnTo>
                  <a:lnTo>
                    <a:pt x="6626479" y="0"/>
                  </a:lnTo>
                  <a:close/>
                </a:path>
              </a:pathLst>
            </a:custGeom>
            <a:solidFill>
              <a:srgbClr val="CC0066"/>
            </a:solidFill>
          </p:spPr>
          <p:txBody>
            <a:bodyPr wrap="square" lIns="0" tIns="0" rIns="0" bIns="0" rtlCol="0"/>
            <a:lstStyle/>
            <a:p>
              <a:endParaRPr/>
            </a:p>
          </p:txBody>
        </p:sp>
        <p:sp>
          <p:nvSpPr>
            <p:cNvPr id="18" name="object 18"/>
            <p:cNvSpPr/>
            <p:nvPr/>
          </p:nvSpPr>
          <p:spPr>
            <a:xfrm>
              <a:off x="1082675" y="3275076"/>
              <a:ext cx="7777480" cy="1079500"/>
            </a:xfrm>
            <a:custGeom>
              <a:avLst/>
              <a:gdLst/>
              <a:ahLst/>
              <a:cxnLst/>
              <a:rect l="l" t="t" r="r" b="b"/>
              <a:pathLst>
                <a:path w="7777480" h="1079500">
                  <a:moveTo>
                    <a:pt x="0" y="318897"/>
                  </a:moveTo>
                  <a:lnTo>
                    <a:pt x="6626479" y="318897"/>
                  </a:lnTo>
                  <a:lnTo>
                    <a:pt x="6626479" y="0"/>
                  </a:lnTo>
                  <a:lnTo>
                    <a:pt x="7777226" y="539750"/>
                  </a:lnTo>
                  <a:lnTo>
                    <a:pt x="6626479" y="1079500"/>
                  </a:lnTo>
                  <a:lnTo>
                    <a:pt x="6626479" y="760476"/>
                  </a:lnTo>
                  <a:lnTo>
                    <a:pt x="0" y="760476"/>
                  </a:lnTo>
                  <a:lnTo>
                    <a:pt x="0" y="318897"/>
                  </a:lnTo>
                  <a:close/>
                </a:path>
              </a:pathLst>
            </a:custGeom>
            <a:ln w="9525">
              <a:solidFill>
                <a:srgbClr val="000000"/>
              </a:solidFill>
            </a:ln>
          </p:spPr>
          <p:txBody>
            <a:bodyPr wrap="square" lIns="0" tIns="0" rIns="0" bIns="0" rtlCol="0"/>
            <a:lstStyle/>
            <a:p>
              <a:endParaRPr/>
            </a:p>
          </p:txBody>
        </p:sp>
        <p:sp>
          <p:nvSpPr>
            <p:cNvPr id="19" name="object 19"/>
            <p:cNvSpPr/>
            <p:nvPr/>
          </p:nvSpPr>
          <p:spPr>
            <a:xfrm>
              <a:off x="1009650" y="2085975"/>
              <a:ext cx="7850505" cy="1151255"/>
            </a:xfrm>
            <a:custGeom>
              <a:avLst/>
              <a:gdLst/>
              <a:ahLst/>
              <a:cxnLst/>
              <a:rect l="l" t="t" r="r" b="b"/>
              <a:pathLst>
                <a:path w="7850505" h="1151255">
                  <a:moveTo>
                    <a:pt x="6688708" y="0"/>
                  </a:moveTo>
                  <a:lnTo>
                    <a:pt x="6688708" y="339978"/>
                  </a:lnTo>
                  <a:lnTo>
                    <a:pt x="0" y="339978"/>
                  </a:lnTo>
                  <a:lnTo>
                    <a:pt x="0" y="810895"/>
                  </a:lnTo>
                  <a:lnTo>
                    <a:pt x="6688708" y="810895"/>
                  </a:lnTo>
                  <a:lnTo>
                    <a:pt x="6688708" y="1150874"/>
                  </a:lnTo>
                  <a:lnTo>
                    <a:pt x="7850251" y="575437"/>
                  </a:lnTo>
                  <a:lnTo>
                    <a:pt x="6688708" y="0"/>
                  </a:lnTo>
                  <a:close/>
                </a:path>
              </a:pathLst>
            </a:custGeom>
            <a:solidFill>
              <a:srgbClr val="993366"/>
            </a:solidFill>
          </p:spPr>
          <p:txBody>
            <a:bodyPr wrap="square" lIns="0" tIns="0" rIns="0" bIns="0" rtlCol="0"/>
            <a:lstStyle/>
            <a:p>
              <a:endParaRPr/>
            </a:p>
          </p:txBody>
        </p:sp>
        <p:sp>
          <p:nvSpPr>
            <p:cNvPr id="20" name="object 20"/>
            <p:cNvSpPr/>
            <p:nvPr/>
          </p:nvSpPr>
          <p:spPr>
            <a:xfrm>
              <a:off x="1009650" y="2085975"/>
              <a:ext cx="7850505" cy="1151255"/>
            </a:xfrm>
            <a:custGeom>
              <a:avLst/>
              <a:gdLst/>
              <a:ahLst/>
              <a:cxnLst/>
              <a:rect l="l" t="t" r="r" b="b"/>
              <a:pathLst>
                <a:path w="7850505" h="1151255">
                  <a:moveTo>
                    <a:pt x="0" y="339978"/>
                  </a:moveTo>
                  <a:lnTo>
                    <a:pt x="6688708" y="339978"/>
                  </a:lnTo>
                  <a:lnTo>
                    <a:pt x="6688708" y="0"/>
                  </a:lnTo>
                  <a:lnTo>
                    <a:pt x="7850251" y="575437"/>
                  </a:lnTo>
                  <a:lnTo>
                    <a:pt x="6688708" y="1150874"/>
                  </a:lnTo>
                  <a:lnTo>
                    <a:pt x="6688708" y="810895"/>
                  </a:lnTo>
                  <a:lnTo>
                    <a:pt x="0" y="810895"/>
                  </a:lnTo>
                  <a:lnTo>
                    <a:pt x="0" y="339978"/>
                  </a:lnTo>
                  <a:close/>
                </a:path>
              </a:pathLst>
            </a:custGeom>
            <a:ln w="9525">
              <a:solidFill>
                <a:srgbClr val="000000"/>
              </a:solidFill>
            </a:ln>
          </p:spPr>
          <p:txBody>
            <a:bodyPr wrap="square" lIns="0" tIns="0" rIns="0" bIns="0" rtlCol="0"/>
            <a:lstStyle/>
            <a:p>
              <a:endParaRPr/>
            </a:p>
          </p:txBody>
        </p:sp>
      </p:grpSp>
      <p:sp>
        <p:nvSpPr>
          <p:cNvPr id="21" name="object 21"/>
          <p:cNvSpPr txBox="1"/>
          <p:nvPr/>
        </p:nvSpPr>
        <p:spPr>
          <a:xfrm>
            <a:off x="3446526" y="2426665"/>
            <a:ext cx="2580005" cy="2640965"/>
          </a:xfrm>
          <a:prstGeom prst="rect">
            <a:avLst/>
          </a:prstGeom>
        </p:spPr>
        <p:txBody>
          <a:bodyPr vert="horz" wrap="square" lIns="0" tIns="12065" rIns="0" bIns="0" rtlCol="0">
            <a:spAutoFit/>
          </a:bodyPr>
          <a:lstStyle/>
          <a:p>
            <a:pPr marR="67945" algn="ctr">
              <a:lnSpc>
                <a:spcPct val="100000"/>
              </a:lnSpc>
              <a:spcBef>
                <a:spcPts val="95"/>
              </a:spcBef>
            </a:pPr>
            <a:r>
              <a:rPr sz="2800" b="1" spc="-30" dirty="0">
                <a:solidFill>
                  <a:srgbClr val="FFFFFF"/>
                </a:solidFill>
                <a:latin typeface="Arial"/>
                <a:cs typeface="Arial"/>
              </a:rPr>
              <a:t>STRATEGIC</a:t>
            </a:r>
            <a:endParaRPr sz="2800">
              <a:latin typeface="Arial"/>
              <a:cs typeface="Arial"/>
            </a:endParaRPr>
          </a:p>
          <a:p>
            <a:pPr marL="12700" marR="5080" algn="ctr">
              <a:lnSpc>
                <a:spcPct val="242600"/>
              </a:lnSpc>
              <a:spcBef>
                <a:spcPts val="930"/>
              </a:spcBef>
            </a:pPr>
            <a:r>
              <a:rPr sz="2800" b="1" spc="-35" dirty="0">
                <a:solidFill>
                  <a:srgbClr val="FFFFFF"/>
                </a:solidFill>
                <a:latin typeface="Arial"/>
                <a:cs typeface="Arial"/>
              </a:rPr>
              <a:t>TACTICAL  </a:t>
            </a:r>
            <a:r>
              <a:rPr sz="2800" b="1" spc="-5" dirty="0">
                <a:solidFill>
                  <a:srgbClr val="FFFFFF"/>
                </a:solidFill>
                <a:latin typeface="Arial"/>
                <a:cs typeface="Arial"/>
              </a:rPr>
              <a:t>OP</a:t>
            </a:r>
            <a:r>
              <a:rPr sz="2800" b="1" spc="-20" dirty="0">
                <a:solidFill>
                  <a:srgbClr val="FFFFFF"/>
                </a:solidFill>
                <a:latin typeface="Arial"/>
                <a:cs typeface="Arial"/>
              </a:rPr>
              <a:t>E</a:t>
            </a:r>
            <a:r>
              <a:rPr sz="2800" b="1" spc="-5" dirty="0">
                <a:solidFill>
                  <a:srgbClr val="FFFFFF"/>
                </a:solidFill>
                <a:latin typeface="Arial"/>
                <a:cs typeface="Arial"/>
              </a:rPr>
              <a:t>R</a:t>
            </a:r>
            <a:r>
              <a:rPr sz="2800" b="1" spc="-215" dirty="0">
                <a:solidFill>
                  <a:srgbClr val="FFFFFF"/>
                </a:solidFill>
                <a:latin typeface="Arial"/>
                <a:cs typeface="Arial"/>
              </a:rPr>
              <a:t>A</a:t>
            </a:r>
            <a:r>
              <a:rPr sz="2800" b="1" spc="-5" dirty="0">
                <a:solidFill>
                  <a:srgbClr val="FFFFFF"/>
                </a:solidFill>
                <a:latin typeface="Arial"/>
                <a:cs typeface="Arial"/>
              </a:rPr>
              <a:t>TION</a:t>
            </a:r>
            <a:r>
              <a:rPr sz="2800" b="1" spc="-20" dirty="0">
                <a:solidFill>
                  <a:srgbClr val="FFFFFF"/>
                </a:solidFill>
                <a:latin typeface="Arial"/>
                <a:cs typeface="Arial"/>
              </a:rPr>
              <a:t>A</a:t>
            </a:r>
            <a:r>
              <a:rPr sz="2800" b="1" spc="-5" dirty="0">
                <a:solidFill>
                  <a:srgbClr val="FFFFFF"/>
                </a:solidFill>
                <a:latin typeface="Arial"/>
                <a:cs typeface="Arial"/>
              </a:rPr>
              <a:t>L</a:t>
            </a:r>
            <a:endParaRPr sz="2800">
              <a:latin typeface="Arial"/>
              <a:cs typeface="Arial"/>
            </a:endParaRPr>
          </a:p>
        </p:txBody>
      </p:sp>
      <p:sp>
        <p:nvSpPr>
          <p:cNvPr id="22" name="object 22"/>
          <p:cNvSpPr txBox="1"/>
          <p:nvPr/>
        </p:nvSpPr>
        <p:spPr>
          <a:xfrm>
            <a:off x="4709286" y="5997346"/>
            <a:ext cx="1299210"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Arial"/>
                <a:cs typeface="Arial"/>
              </a:rPr>
              <a:t>Di</a:t>
            </a:r>
            <a:r>
              <a:rPr sz="2000" spc="5" dirty="0">
                <a:latin typeface="Arial"/>
                <a:cs typeface="Arial"/>
              </a:rPr>
              <a:t>s</a:t>
            </a:r>
            <a:r>
              <a:rPr sz="2000" dirty="0">
                <a:latin typeface="Arial"/>
                <a:cs typeface="Arial"/>
              </a:rPr>
              <a:t>tribution</a:t>
            </a:r>
            <a:endParaRPr sz="2000">
              <a:latin typeface="Arial"/>
              <a:cs typeface="Arial"/>
            </a:endParaRPr>
          </a:p>
        </p:txBody>
      </p:sp>
      <p:sp>
        <p:nvSpPr>
          <p:cNvPr id="23" name="object 23"/>
          <p:cNvSpPr txBox="1"/>
          <p:nvPr/>
        </p:nvSpPr>
        <p:spPr>
          <a:xfrm>
            <a:off x="1194003" y="5997346"/>
            <a:ext cx="3230245" cy="330835"/>
          </a:xfrm>
          <a:prstGeom prst="rect">
            <a:avLst/>
          </a:prstGeom>
        </p:spPr>
        <p:txBody>
          <a:bodyPr vert="horz" wrap="square" lIns="0" tIns="12700" rIns="0" bIns="0" rtlCol="0">
            <a:spAutoFit/>
          </a:bodyPr>
          <a:lstStyle/>
          <a:p>
            <a:pPr marL="12700">
              <a:lnSpc>
                <a:spcPct val="100000"/>
              </a:lnSpc>
              <a:spcBef>
                <a:spcPts val="100"/>
              </a:spcBef>
              <a:tabLst>
                <a:tab pos="1604645" algn="l"/>
              </a:tabLst>
            </a:pPr>
            <a:r>
              <a:rPr sz="2000" dirty="0">
                <a:latin typeface="Arial"/>
                <a:cs typeface="Arial"/>
              </a:rPr>
              <a:t>Pro</a:t>
            </a:r>
            <a:r>
              <a:rPr sz="2000" spc="5" dirty="0">
                <a:latin typeface="Arial"/>
                <a:cs typeface="Arial"/>
              </a:rPr>
              <a:t>c</a:t>
            </a:r>
            <a:r>
              <a:rPr sz="2000" dirty="0">
                <a:latin typeface="Arial"/>
                <a:cs typeface="Arial"/>
              </a:rPr>
              <a:t>ureme</a:t>
            </a:r>
            <a:r>
              <a:rPr sz="2000" spc="-10" dirty="0">
                <a:latin typeface="Arial"/>
                <a:cs typeface="Arial"/>
              </a:rPr>
              <a:t>n</a:t>
            </a:r>
            <a:r>
              <a:rPr sz="2000" dirty="0">
                <a:latin typeface="Arial"/>
                <a:cs typeface="Arial"/>
              </a:rPr>
              <a:t>t	Manufactu</a:t>
            </a:r>
            <a:r>
              <a:rPr sz="2000" spc="-10" dirty="0">
                <a:latin typeface="Arial"/>
                <a:cs typeface="Arial"/>
              </a:rPr>
              <a:t>r</a:t>
            </a:r>
            <a:r>
              <a:rPr sz="2000" dirty="0">
                <a:latin typeface="Arial"/>
                <a:cs typeface="Arial"/>
              </a:rPr>
              <a:t>ing</a:t>
            </a:r>
            <a:endParaRPr sz="2000">
              <a:latin typeface="Arial"/>
              <a:cs typeface="Arial"/>
            </a:endParaRPr>
          </a:p>
        </p:txBody>
      </p:sp>
      <p:sp>
        <p:nvSpPr>
          <p:cNvPr id="24" name="object 24"/>
          <p:cNvSpPr txBox="1"/>
          <p:nvPr/>
        </p:nvSpPr>
        <p:spPr>
          <a:xfrm>
            <a:off x="6527418" y="6017767"/>
            <a:ext cx="1016635"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Arial"/>
                <a:cs typeface="Arial"/>
              </a:rPr>
              <a:t>Logi</a:t>
            </a:r>
            <a:r>
              <a:rPr sz="2000" spc="5" dirty="0">
                <a:latin typeface="Arial"/>
                <a:cs typeface="Arial"/>
              </a:rPr>
              <a:t>s</a:t>
            </a:r>
            <a:r>
              <a:rPr sz="2000" dirty="0">
                <a:latin typeface="Arial"/>
                <a:cs typeface="Arial"/>
              </a:rPr>
              <a:t>tics</a:t>
            </a:r>
            <a:endParaRPr sz="2000">
              <a:latin typeface="Arial"/>
              <a:cs typeface="Arial"/>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0"/>
            <a:ext cx="6016625" cy="528320"/>
          </a:xfrm>
          <a:prstGeom prst="rect">
            <a:avLst/>
          </a:prstGeom>
        </p:spPr>
        <p:txBody>
          <a:bodyPr vert="horz" wrap="square" lIns="0" tIns="12700" rIns="0" bIns="0" rtlCol="0">
            <a:spAutoFit/>
          </a:bodyPr>
          <a:lstStyle/>
          <a:p>
            <a:pPr marL="12700">
              <a:lnSpc>
                <a:spcPct val="100000"/>
              </a:lnSpc>
              <a:spcBef>
                <a:spcPts val="100"/>
              </a:spcBef>
            </a:pPr>
            <a:r>
              <a:rPr sz="3300" b="1" spc="-5" dirty="0"/>
              <a:t>Supply Chain Strategy or</a:t>
            </a:r>
            <a:r>
              <a:rPr sz="3300" b="1" spc="-45" dirty="0"/>
              <a:t> </a:t>
            </a:r>
            <a:r>
              <a:rPr sz="3300" b="1" spc="-5" dirty="0"/>
              <a:t>Design</a:t>
            </a:r>
            <a:endParaRPr sz="3300" b="1"/>
          </a:p>
        </p:txBody>
      </p:sp>
      <p:sp>
        <p:nvSpPr>
          <p:cNvPr id="3" name="object 3"/>
          <p:cNvSpPr txBox="1"/>
          <p:nvPr/>
        </p:nvSpPr>
        <p:spPr>
          <a:xfrm>
            <a:off x="304800" y="914400"/>
            <a:ext cx="8150860" cy="4510081"/>
          </a:xfrm>
          <a:prstGeom prst="rect">
            <a:avLst/>
          </a:prstGeom>
        </p:spPr>
        <p:txBody>
          <a:bodyPr vert="horz" wrap="square" lIns="0" tIns="53975" rIns="0" bIns="0" rtlCol="0">
            <a:spAutoFit/>
          </a:bodyPr>
          <a:lstStyle/>
          <a:p>
            <a:pPr marL="285115" marR="64135" indent="-273050">
              <a:lnSpc>
                <a:spcPts val="2590"/>
              </a:lnSpc>
              <a:spcBef>
                <a:spcPts val="425"/>
              </a:spcBef>
              <a:buClr>
                <a:srgbClr val="D16248"/>
              </a:buClr>
              <a:buSzPct val="85416"/>
              <a:buFont typeface="Arial"/>
              <a:buChar char=""/>
              <a:tabLst>
                <a:tab pos="285115" algn="l"/>
                <a:tab pos="285750" algn="l"/>
              </a:tabLst>
            </a:pPr>
            <a:r>
              <a:rPr sz="2600" spc="-5" dirty="0">
                <a:solidFill>
                  <a:schemeClr val="bg1"/>
                </a:solidFill>
                <a:latin typeface="Georgia"/>
                <a:cs typeface="Georgia"/>
              </a:rPr>
              <a:t>Decisions </a:t>
            </a:r>
            <a:r>
              <a:rPr sz="2600" dirty="0">
                <a:solidFill>
                  <a:schemeClr val="bg1"/>
                </a:solidFill>
                <a:latin typeface="Georgia"/>
                <a:cs typeface="Georgia"/>
              </a:rPr>
              <a:t>about </a:t>
            </a:r>
            <a:r>
              <a:rPr sz="2600" spc="-5" dirty="0">
                <a:solidFill>
                  <a:schemeClr val="bg1"/>
                </a:solidFill>
                <a:latin typeface="Georgia"/>
                <a:cs typeface="Georgia"/>
              </a:rPr>
              <a:t>the structure of the supply chain </a:t>
            </a:r>
            <a:r>
              <a:rPr sz="2600" dirty="0">
                <a:solidFill>
                  <a:schemeClr val="bg1"/>
                </a:solidFill>
                <a:latin typeface="Georgia"/>
                <a:cs typeface="Georgia"/>
              </a:rPr>
              <a:t>and  </a:t>
            </a:r>
            <a:r>
              <a:rPr sz="2600" spc="-5" dirty="0">
                <a:solidFill>
                  <a:schemeClr val="bg1"/>
                </a:solidFill>
                <a:latin typeface="Georgia"/>
                <a:cs typeface="Georgia"/>
              </a:rPr>
              <a:t>what processes each stage will</a:t>
            </a:r>
            <a:r>
              <a:rPr sz="2600" spc="15" dirty="0">
                <a:solidFill>
                  <a:schemeClr val="bg1"/>
                </a:solidFill>
                <a:latin typeface="Georgia"/>
                <a:cs typeface="Georgia"/>
              </a:rPr>
              <a:t> </a:t>
            </a:r>
            <a:r>
              <a:rPr sz="2600" spc="-5" dirty="0">
                <a:solidFill>
                  <a:schemeClr val="bg1"/>
                </a:solidFill>
                <a:latin typeface="Georgia"/>
                <a:cs typeface="Georgia"/>
              </a:rPr>
              <a:t>perform</a:t>
            </a:r>
            <a:endParaRPr sz="2600">
              <a:solidFill>
                <a:schemeClr val="bg1"/>
              </a:solidFill>
              <a:latin typeface="Georgia"/>
              <a:cs typeface="Georgia"/>
            </a:endParaRPr>
          </a:p>
          <a:p>
            <a:pPr marL="285115" indent="-273050">
              <a:lnSpc>
                <a:spcPct val="100000"/>
              </a:lnSpc>
              <a:spcBef>
                <a:spcPts val="254"/>
              </a:spcBef>
              <a:buClr>
                <a:srgbClr val="D16248"/>
              </a:buClr>
              <a:buSzPct val="85416"/>
              <a:buFont typeface="Arial"/>
              <a:buChar char=""/>
              <a:tabLst>
                <a:tab pos="285115" algn="l"/>
                <a:tab pos="285750" algn="l"/>
              </a:tabLst>
            </a:pPr>
            <a:r>
              <a:rPr sz="2600" spc="-5" dirty="0">
                <a:solidFill>
                  <a:schemeClr val="bg1"/>
                </a:solidFill>
                <a:latin typeface="Georgia"/>
                <a:cs typeface="Georgia"/>
              </a:rPr>
              <a:t>Strategic supply chain</a:t>
            </a:r>
            <a:r>
              <a:rPr sz="2600" dirty="0">
                <a:solidFill>
                  <a:schemeClr val="bg1"/>
                </a:solidFill>
                <a:latin typeface="Georgia"/>
                <a:cs typeface="Georgia"/>
              </a:rPr>
              <a:t> </a:t>
            </a:r>
            <a:r>
              <a:rPr sz="2600" spc="-5" dirty="0">
                <a:solidFill>
                  <a:schemeClr val="bg1"/>
                </a:solidFill>
                <a:latin typeface="Georgia"/>
                <a:cs typeface="Georgia"/>
              </a:rPr>
              <a:t>decisions</a:t>
            </a:r>
            <a:endParaRPr sz="2600">
              <a:solidFill>
                <a:schemeClr val="bg1"/>
              </a:solidFill>
              <a:latin typeface="Georgia"/>
              <a:cs typeface="Georgia"/>
            </a:endParaRPr>
          </a:p>
          <a:p>
            <a:pPr marL="561340" lvl="1" indent="-275590">
              <a:lnSpc>
                <a:spcPct val="100000"/>
              </a:lnSpc>
              <a:spcBef>
                <a:spcPts val="290"/>
              </a:spcBef>
              <a:buClr>
                <a:srgbClr val="CCB400"/>
              </a:buClr>
              <a:buSzPct val="68750"/>
              <a:buFont typeface="Wingdings"/>
              <a:buChar char=""/>
              <a:tabLst>
                <a:tab pos="561975" algn="l"/>
              </a:tabLst>
            </a:pPr>
            <a:r>
              <a:rPr sz="2600" dirty="0">
                <a:solidFill>
                  <a:srgbClr val="FFFF00"/>
                </a:solidFill>
                <a:latin typeface="Georgia"/>
                <a:cs typeface="Georgia"/>
              </a:rPr>
              <a:t>Locations and </a:t>
            </a:r>
            <a:r>
              <a:rPr sz="2600" spc="-5" dirty="0">
                <a:solidFill>
                  <a:srgbClr val="FFFF00"/>
                </a:solidFill>
                <a:latin typeface="Georgia"/>
                <a:cs typeface="Georgia"/>
              </a:rPr>
              <a:t>capacities of</a:t>
            </a:r>
            <a:r>
              <a:rPr sz="2600" spc="-65" dirty="0">
                <a:solidFill>
                  <a:srgbClr val="FFFF00"/>
                </a:solidFill>
                <a:latin typeface="Georgia"/>
                <a:cs typeface="Georgia"/>
              </a:rPr>
              <a:t> </a:t>
            </a:r>
            <a:r>
              <a:rPr sz="2600" spc="-5" dirty="0">
                <a:solidFill>
                  <a:srgbClr val="FFFF00"/>
                </a:solidFill>
                <a:latin typeface="Georgia"/>
                <a:cs typeface="Georgia"/>
              </a:rPr>
              <a:t>facilities</a:t>
            </a:r>
            <a:endParaRPr sz="2600">
              <a:solidFill>
                <a:srgbClr val="FFFF00"/>
              </a:solidFill>
              <a:latin typeface="Georgia"/>
              <a:cs typeface="Georgia"/>
            </a:endParaRPr>
          </a:p>
          <a:p>
            <a:pPr marL="561340" lvl="1" indent="-275590">
              <a:lnSpc>
                <a:spcPct val="100000"/>
              </a:lnSpc>
              <a:spcBef>
                <a:spcPts val="290"/>
              </a:spcBef>
              <a:buClr>
                <a:srgbClr val="CCB400"/>
              </a:buClr>
              <a:buSzPct val="68750"/>
              <a:buFont typeface="Wingdings"/>
              <a:buChar char=""/>
              <a:tabLst>
                <a:tab pos="561975" algn="l"/>
              </a:tabLst>
            </a:pPr>
            <a:r>
              <a:rPr sz="2600" dirty="0">
                <a:solidFill>
                  <a:srgbClr val="FFFF00"/>
                </a:solidFill>
                <a:latin typeface="Georgia"/>
                <a:cs typeface="Georgia"/>
              </a:rPr>
              <a:t>Products </a:t>
            </a:r>
            <a:r>
              <a:rPr sz="2600" spc="-5" dirty="0">
                <a:solidFill>
                  <a:srgbClr val="FFFF00"/>
                </a:solidFill>
                <a:latin typeface="Georgia"/>
                <a:cs typeface="Georgia"/>
              </a:rPr>
              <a:t>to be </a:t>
            </a:r>
            <a:r>
              <a:rPr sz="2600" dirty="0">
                <a:solidFill>
                  <a:srgbClr val="FFFF00"/>
                </a:solidFill>
                <a:latin typeface="Georgia"/>
                <a:cs typeface="Georgia"/>
              </a:rPr>
              <a:t>made </a:t>
            </a:r>
            <a:r>
              <a:rPr sz="2600" spc="-5" dirty="0">
                <a:solidFill>
                  <a:srgbClr val="FFFF00"/>
                </a:solidFill>
                <a:latin typeface="Georgia"/>
                <a:cs typeface="Georgia"/>
              </a:rPr>
              <a:t>or stored </a:t>
            </a:r>
            <a:r>
              <a:rPr sz="2600" dirty="0">
                <a:solidFill>
                  <a:srgbClr val="FFFF00"/>
                </a:solidFill>
                <a:latin typeface="Georgia"/>
                <a:cs typeface="Georgia"/>
              </a:rPr>
              <a:t>at various</a:t>
            </a:r>
            <a:r>
              <a:rPr sz="2600" spc="-65" dirty="0">
                <a:solidFill>
                  <a:srgbClr val="FFFF00"/>
                </a:solidFill>
                <a:latin typeface="Georgia"/>
                <a:cs typeface="Georgia"/>
              </a:rPr>
              <a:t> </a:t>
            </a:r>
            <a:r>
              <a:rPr sz="2600" spc="-5" dirty="0">
                <a:solidFill>
                  <a:srgbClr val="FFFF00"/>
                </a:solidFill>
                <a:latin typeface="Georgia"/>
                <a:cs typeface="Georgia"/>
              </a:rPr>
              <a:t>locations</a:t>
            </a:r>
            <a:endParaRPr sz="2600">
              <a:solidFill>
                <a:srgbClr val="FFFF00"/>
              </a:solidFill>
              <a:latin typeface="Georgia"/>
              <a:cs typeface="Georgia"/>
            </a:endParaRPr>
          </a:p>
          <a:p>
            <a:pPr marL="561340" lvl="1" indent="-275590">
              <a:lnSpc>
                <a:spcPct val="100000"/>
              </a:lnSpc>
              <a:spcBef>
                <a:spcPts val="290"/>
              </a:spcBef>
              <a:buClr>
                <a:srgbClr val="CCB400"/>
              </a:buClr>
              <a:buSzPct val="68750"/>
              <a:buFont typeface="Wingdings"/>
              <a:buChar char=""/>
              <a:tabLst>
                <a:tab pos="561975" algn="l"/>
              </a:tabLst>
            </a:pPr>
            <a:r>
              <a:rPr sz="2600" spc="-5" dirty="0">
                <a:solidFill>
                  <a:srgbClr val="FFFF00"/>
                </a:solidFill>
                <a:latin typeface="Georgia"/>
                <a:cs typeface="Georgia"/>
              </a:rPr>
              <a:t>Modes of</a:t>
            </a:r>
            <a:r>
              <a:rPr sz="2600" spc="-20" dirty="0">
                <a:solidFill>
                  <a:srgbClr val="FFFF00"/>
                </a:solidFill>
                <a:latin typeface="Georgia"/>
                <a:cs typeface="Georgia"/>
              </a:rPr>
              <a:t> </a:t>
            </a:r>
            <a:r>
              <a:rPr sz="2600" spc="-5" dirty="0">
                <a:solidFill>
                  <a:srgbClr val="FFFF00"/>
                </a:solidFill>
                <a:latin typeface="Georgia"/>
                <a:cs typeface="Georgia"/>
              </a:rPr>
              <a:t>transportation</a:t>
            </a:r>
            <a:endParaRPr sz="2600">
              <a:solidFill>
                <a:srgbClr val="FFFF00"/>
              </a:solidFill>
              <a:latin typeface="Georgia"/>
              <a:cs typeface="Georgia"/>
            </a:endParaRPr>
          </a:p>
          <a:p>
            <a:pPr marL="561340" lvl="1" indent="-275590">
              <a:lnSpc>
                <a:spcPct val="100000"/>
              </a:lnSpc>
              <a:spcBef>
                <a:spcPts val="285"/>
              </a:spcBef>
              <a:buClr>
                <a:srgbClr val="CCB400"/>
              </a:buClr>
              <a:buSzPct val="68750"/>
              <a:buFont typeface="Wingdings"/>
              <a:buChar char=""/>
              <a:tabLst>
                <a:tab pos="561975" algn="l"/>
              </a:tabLst>
            </a:pPr>
            <a:r>
              <a:rPr sz="2600" dirty="0">
                <a:solidFill>
                  <a:srgbClr val="FFFF00"/>
                </a:solidFill>
                <a:latin typeface="Georgia"/>
                <a:cs typeface="Georgia"/>
              </a:rPr>
              <a:t>Information</a:t>
            </a:r>
            <a:r>
              <a:rPr sz="2600" spc="-15" dirty="0">
                <a:solidFill>
                  <a:srgbClr val="FFFF00"/>
                </a:solidFill>
                <a:latin typeface="Georgia"/>
                <a:cs typeface="Georgia"/>
              </a:rPr>
              <a:t> </a:t>
            </a:r>
            <a:r>
              <a:rPr sz="2600" spc="-10" dirty="0">
                <a:solidFill>
                  <a:srgbClr val="FFFF00"/>
                </a:solidFill>
                <a:latin typeface="Georgia"/>
                <a:cs typeface="Georgia"/>
              </a:rPr>
              <a:t>systems</a:t>
            </a:r>
            <a:endParaRPr sz="2600">
              <a:solidFill>
                <a:srgbClr val="FFFF00"/>
              </a:solidFill>
              <a:latin typeface="Georgia"/>
              <a:cs typeface="Georgia"/>
            </a:endParaRPr>
          </a:p>
          <a:p>
            <a:pPr marL="285115" indent="-273050">
              <a:lnSpc>
                <a:spcPct val="100000"/>
              </a:lnSpc>
              <a:spcBef>
                <a:spcPts val="290"/>
              </a:spcBef>
              <a:buClr>
                <a:srgbClr val="D16248"/>
              </a:buClr>
              <a:buSzPct val="85416"/>
              <a:buFont typeface="Arial"/>
              <a:buChar char=""/>
              <a:tabLst>
                <a:tab pos="285115" algn="l"/>
                <a:tab pos="285750" algn="l"/>
              </a:tabLst>
            </a:pPr>
            <a:r>
              <a:rPr sz="2600" spc="-5" dirty="0">
                <a:solidFill>
                  <a:schemeClr val="bg1"/>
                </a:solidFill>
                <a:latin typeface="Georgia"/>
                <a:cs typeface="Georgia"/>
              </a:rPr>
              <a:t>Supply chain design must support strategic</a:t>
            </a:r>
            <a:r>
              <a:rPr sz="2600" spc="-40" dirty="0">
                <a:solidFill>
                  <a:schemeClr val="bg1"/>
                </a:solidFill>
                <a:latin typeface="Georgia"/>
                <a:cs typeface="Georgia"/>
              </a:rPr>
              <a:t> </a:t>
            </a:r>
            <a:r>
              <a:rPr sz="2600" spc="-5" dirty="0">
                <a:solidFill>
                  <a:schemeClr val="bg1"/>
                </a:solidFill>
                <a:latin typeface="Georgia"/>
                <a:cs typeface="Georgia"/>
              </a:rPr>
              <a:t>objectives</a:t>
            </a:r>
            <a:endParaRPr sz="2600">
              <a:solidFill>
                <a:schemeClr val="bg1"/>
              </a:solidFill>
              <a:latin typeface="Georgia"/>
              <a:cs typeface="Georgia"/>
            </a:endParaRPr>
          </a:p>
          <a:p>
            <a:pPr marL="285115" marR="55880" indent="-273050">
              <a:lnSpc>
                <a:spcPct val="90000"/>
              </a:lnSpc>
              <a:spcBef>
                <a:spcPts val="575"/>
              </a:spcBef>
              <a:buClr>
                <a:srgbClr val="D16248"/>
              </a:buClr>
              <a:buSzPct val="85416"/>
              <a:buFont typeface="Arial"/>
              <a:buChar char=""/>
              <a:tabLst>
                <a:tab pos="285115" algn="l"/>
                <a:tab pos="285750" algn="l"/>
              </a:tabLst>
            </a:pPr>
            <a:r>
              <a:rPr sz="2600" spc="-5" dirty="0">
                <a:solidFill>
                  <a:schemeClr val="bg1"/>
                </a:solidFill>
                <a:latin typeface="Georgia"/>
                <a:cs typeface="Georgia"/>
              </a:rPr>
              <a:t>Supply chain design decisions </a:t>
            </a:r>
            <a:r>
              <a:rPr sz="2600" dirty="0">
                <a:solidFill>
                  <a:schemeClr val="bg1"/>
                </a:solidFill>
                <a:latin typeface="Georgia"/>
                <a:cs typeface="Georgia"/>
              </a:rPr>
              <a:t>are </a:t>
            </a:r>
            <a:r>
              <a:rPr sz="2600" spc="-5" dirty="0">
                <a:solidFill>
                  <a:schemeClr val="bg1"/>
                </a:solidFill>
                <a:latin typeface="Georgia"/>
                <a:cs typeface="Georgia"/>
              </a:rPr>
              <a:t>long-term </a:t>
            </a:r>
            <a:r>
              <a:rPr sz="2600" dirty="0">
                <a:solidFill>
                  <a:schemeClr val="bg1"/>
                </a:solidFill>
                <a:latin typeface="Georgia"/>
                <a:cs typeface="Georgia"/>
              </a:rPr>
              <a:t>and  </a:t>
            </a:r>
            <a:r>
              <a:rPr sz="2600" spc="-5" dirty="0">
                <a:solidFill>
                  <a:schemeClr val="bg1"/>
                </a:solidFill>
                <a:latin typeface="Georgia"/>
                <a:cs typeface="Georgia"/>
              </a:rPr>
              <a:t>expensive to reverse </a:t>
            </a:r>
            <a:r>
              <a:rPr sz="2600" dirty="0">
                <a:solidFill>
                  <a:schemeClr val="bg1"/>
                </a:solidFill>
                <a:latin typeface="Georgia"/>
                <a:cs typeface="Georgia"/>
              </a:rPr>
              <a:t>– </a:t>
            </a:r>
            <a:r>
              <a:rPr sz="2600" spc="-5" dirty="0">
                <a:solidFill>
                  <a:schemeClr val="bg1"/>
                </a:solidFill>
                <a:latin typeface="Georgia"/>
                <a:cs typeface="Georgia"/>
              </a:rPr>
              <a:t>must take </a:t>
            </a:r>
            <a:r>
              <a:rPr sz="2600" dirty="0">
                <a:solidFill>
                  <a:schemeClr val="bg1"/>
                </a:solidFill>
                <a:latin typeface="Georgia"/>
                <a:cs typeface="Georgia"/>
              </a:rPr>
              <a:t>into account </a:t>
            </a:r>
            <a:r>
              <a:rPr sz="2600" spc="-5" dirty="0">
                <a:solidFill>
                  <a:schemeClr val="bg1"/>
                </a:solidFill>
                <a:latin typeface="Georgia"/>
                <a:cs typeface="Georgia"/>
              </a:rPr>
              <a:t>market  uncertainty</a:t>
            </a:r>
            <a:endParaRPr sz="2600">
              <a:solidFill>
                <a:schemeClr val="bg1"/>
              </a:solidFill>
              <a:latin typeface="Georgia"/>
              <a:cs typeface="Georgia"/>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0"/>
            <a:ext cx="4272280" cy="528320"/>
          </a:xfrm>
          <a:prstGeom prst="rect">
            <a:avLst/>
          </a:prstGeom>
        </p:spPr>
        <p:txBody>
          <a:bodyPr vert="horz" wrap="square" lIns="0" tIns="12700" rIns="0" bIns="0" rtlCol="0">
            <a:spAutoFit/>
          </a:bodyPr>
          <a:lstStyle/>
          <a:p>
            <a:pPr marL="12700">
              <a:lnSpc>
                <a:spcPct val="100000"/>
              </a:lnSpc>
              <a:spcBef>
                <a:spcPts val="100"/>
              </a:spcBef>
            </a:pPr>
            <a:r>
              <a:rPr sz="3300" b="1" spc="-5" dirty="0"/>
              <a:t>Supply Chain</a:t>
            </a:r>
            <a:r>
              <a:rPr sz="3300" b="1" spc="-30" dirty="0"/>
              <a:t> </a:t>
            </a:r>
            <a:r>
              <a:rPr sz="3300" b="1" spc="-5" dirty="0"/>
              <a:t>Planning</a:t>
            </a:r>
            <a:endParaRPr sz="3300" b="1"/>
          </a:p>
        </p:txBody>
      </p:sp>
      <p:sp>
        <p:nvSpPr>
          <p:cNvPr id="3" name="object 3"/>
          <p:cNvSpPr txBox="1"/>
          <p:nvPr/>
        </p:nvSpPr>
        <p:spPr>
          <a:xfrm>
            <a:off x="381000" y="914400"/>
            <a:ext cx="8153909" cy="4511491"/>
          </a:xfrm>
          <a:prstGeom prst="rect">
            <a:avLst/>
          </a:prstGeom>
        </p:spPr>
        <p:txBody>
          <a:bodyPr vert="horz" wrap="square" lIns="0" tIns="99060" rIns="0" bIns="0" rtlCol="0">
            <a:spAutoFit/>
          </a:bodyPr>
          <a:lstStyle/>
          <a:p>
            <a:pPr marL="285115" indent="-273050">
              <a:lnSpc>
                <a:spcPct val="100000"/>
              </a:lnSpc>
              <a:spcBef>
                <a:spcPts val="780"/>
              </a:spcBef>
              <a:buClr>
                <a:srgbClr val="D16248"/>
              </a:buClr>
              <a:buSzPct val="85185"/>
              <a:buFont typeface="Arial"/>
              <a:buChar char=""/>
              <a:tabLst>
                <a:tab pos="285750" algn="l"/>
              </a:tabLst>
            </a:pPr>
            <a:r>
              <a:rPr sz="2600" spc="-5" dirty="0">
                <a:solidFill>
                  <a:schemeClr val="bg1"/>
                </a:solidFill>
                <a:latin typeface="Georgia"/>
                <a:cs typeface="Georgia"/>
              </a:rPr>
              <a:t>Planning</a:t>
            </a:r>
            <a:r>
              <a:rPr sz="2600" spc="15" dirty="0">
                <a:solidFill>
                  <a:schemeClr val="bg1"/>
                </a:solidFill>
                <a:latin typeface="Georgia"/>
                <a:cs typeface="Georgia"/>
              </a:rPr>
              <a:t> </a:t>
            </a:r>
            <a:r>
              <a:rPr sz="2600" spc="-5" dirty="0">
                <a:solidFill>
                  <a:schemeClr val="bg1"/>
                </a:solidFill>
                <a:latin typeface="Georgia"/>
                <a:cs typeface="Georgia"/>
              </a:rPr>
              <a:t>decisions:</a:t>
            </a:r>
            <a:endParaRPr sz="2600">
              <a:solidFill>
                <a:schemeClr val="bg1"/>
              </a:solidFill>
              <a:latin typeface="Georgia"/>
              <a:cs typeface="Georgia"/>
            </a:endParaRPr>
          </a:p>
          <a:p>
            <a:pPr marL="561340" lvl="1" indent="-274320">
              <a:lnSpc>
                <a:spcPct val="100000"/>
              </a:lnSpc>
              <a:spcBef>
                <a:spcPts val="550"/>
              </a:spcBef>
              <a:buClr>
                <a:srgbClr val="CCB400"/>
              </a:buClr>
              <a:buSzPct val="68181"/>
              <a:buFont typeface="Wingdings"/>
              <a:buChar char=""/>
              <a:tabLst>
                <a:tab pos="561340" algn="l"/>
              </a:tabLst>
            </a:pPr>
            <a:r>
              <a:rPr sz="2600" spc="-5" dirty="0">
                <a:solidFill>
                  <a:srgbClr val="FFFF00"/>
                </a:solidFill>
                <a:latin typeface="Georgia"/>
                <a:cs typeface="Georgia"/>
              </a:rPr>
              <a:t>Which markets </a:t>
            </a:r>
            <a:r>
              <a:rPr sz="2600" spc="-10" dirty="0">
                <a:solidFill>
                  <a:srgbClr val="FFFF00"/>
                </a:solidFill>
                <a:latin typeface="Georgia"/>
                <a:cs typeface="Georgia"/>
              </a:rPr>
              <a:t>will </a:t>
            </a:r>
            <a:r>
              <a:rPr sz="2600" spc="-5" dirty="0">
                <a:solidFill>
                  <a:srgbClr val="FFFF00"/>
                </a:solidFill>
                <a:latin typeface="Georgia"/>
                <a:cs typeface="Georgia"/>
              </a:rPr>
              <a:t>be supplied </a:t>
            </a:r>
            <a:r>
              <a:rPr sz="2600" dirty="0">
                <a:solidFill>
                  <a:srgbClr val="FFFF00"/>
                </a:solidFill>
                <a:latin typeface="Georgia"/>
                <a:cs typeface="Georgia"/>
              </a:rPr>
              <a:t>from </a:t>
            </a:r>
            <a:r>
              <a:rPr sz="2600" spc="-5" dirty="0">
                <a:solidFill>
                  <a:srgbClr val="FFFF00"/>
                </a:solidFill>
                <a:latin typeface="Georgia"/>
                <a:cs typeface="Georgia"/>
              </a:rPr>
              <a:t>which</a:t>
            </a:r>
            <a:r>
              <a:rPr sz="2600" dirty="0">
                <a:solidFill>
                  <a:srgbClr val="FFFF00"/>
                </a:solidFill>
                <a:latin typeface="Georgia"/>
                <a:cs typeface="Georgia"/>
              </a:rPr>
              <a:t> </a:t>
            </a:r>
            <a:r>
              <a:rPr sz="2600" spc="-10" dirty="0">
                <a:solidFill>
                  <a:srgbClr val="FFFF00"/>
                </a:solidFill>
                <a:latin typeface="Georgia"/>
                <a:cs typeface="Georgia"/>
              </a:rPr>
              <a:t>locations</a:t>
            </a:r>
            <a:endParaRPr sz="2600">
              <a:solidFill>
                <a:srgbClr val="FFFF00"/>
              </a:solidFill>
              <a:latin typeface="Georgia"/>
              <a:cs typeface="Georgia"/>
            </a:endParaRPr>
          </a:p>
          <a:p>
            <a:pPr marL="561340" lvl="1" indent="-274320">
              <a:lnSpc>
                <a:spcPct val="100000"/>
              </a:lnSpc>
              <a:spcBef>
                <a:spcPts val="525"/>
              </a:spcBef>
              <a:buClr>
                <a:srgbClr val="CCB400"/>
              </a:buClr>
              <a:buSzPct val="68181"/>
              <a:buFont typeface="Wingdings"/>
              <a:buChar char=""/>
              <a:tabLst>
                <a:tab pos="561340" algn="l"/>
              </a:tabLst>
            </a:pPr>
            <a:r>
              <a:rPr sz="2600" spc="-5" dirty="0">
                <a:solidFill>
                  <a:srgbClr val="FFFF00"/>
                </a:solidFill>
                <a:latin typeface="Georgia"/>
                <a:cs typeface="Georgia"/>
              </a:rPr>
              <a:t>Planned buildup of</a:t>
            </a:r>
            <a:r>
              <a:rPr sz="2600" spc="20" dirty="0">
                <a:solidFill>
                  <a:srgbClr val="FFFF00"/>
                </a:solidFill>
                <a:latin typeface="Georgia"/>
                <a:cs typeface="Georgia"/>
              </a:rPr>
              <a:t> </a:t>
            </a:r>
            <a:r>
              <a:rPr sz="2600" spc="-5" dirty="0">
                <a:solidFill>
                  <a:srgbClr val="FFFF00"/>
                </a:solidFill>
                <a:latin typeface="Georgia"/>
                <a:cs typeface="Georgia"/>
              </a:rPr>
              <a:t>inventories</a:t>
            </a:r>
            <a:endParaRPr sz="2600">
              <a:solidFill>
                <a:srgbClr val="FFFF00"/>
              </a:solidFill>
              <a:latin typeface="Georgia"/>
              <a:cs typeface="Georgia"/>
            </a:endParaRPr>
          </a:p>
          <a:p>
            <a:pPr marL="561340" lvl="1" indent="-274320">
              <a:lnSpc>
                <a:spcPct val="100000"/>
              </a:lnSpc>
              <a:spcBef>
                <a:spcPts val="530"/>
              </a:spcBef>
              <a:buClr>
                <a:srgbClr val="CCB400"/>
              </a:buClr>
              <a:buSzPct val="68181"/>
              <a:buFont typeface="Wingdings"/>
              <a:buChar char=""/>
              <a:tabLst>
                <a:tab pos="561340" algn="l"/>
              </a:tabLst>
            </a:pPr>
            <a:r>
              <a:rPr sz="2600" spc="-10" dirty="0">
                <a:solidFill>
                  <a:srgbClr val="FFFF00"/>
                </a:solidFill>
                <a:latin typeface="Georgia"/>
                <a:cs typeface="Georgia"/>
              </a:rPr>
              <a:t>Subcontracting, backup</a:t>
            </a:r>
            <a:r>
              <a:rPr sz="2600" spc="70" dirty="0">
                <a:solidFill>
                  <a:srgbClr val="FFFF00"/>
                </a:solidFill>
                <a:latin typeface="Georgia"/>
                <a:cs typeface="Georgia"/>
              </a:rPr>
              <a:t> </a:t>
            </a:r>
            <a:r>
              <a:rPr sz="2600" spc="-10" dirty="0">
                <a:solidFill>
                  <a:srgbClr val="FFFF00"/>
                </a:solidFill>
                <a:latin typeface="Georgia"/>
                <a:cs typeface="Georgia"/>
              </a:rPr>
              <a:t>locations</a:t>
            </a:r>
            <a:endParaRPr sz="2600">
              <a:solidFill>
                <a:srgbClr val="FFFF00"/>
              </a:solidFill>
              <a:latin typeface="Georgia"/>
              <a:cs typeface="Georgia"/>
            </a:endParaRPr>
          </a:p>
          <a:p>
            <a:pPr marL="561340" lvl="1" indent="-274320">
              <a:lnSpc>
                <a:spcPct val="100000"/>
              </a:lnSpc>
              <a:spcBef>
                <a:spcPts val="530"/>
              </a:spcBef>
              <a:buClr>
                <a:srgbClr val="CCB400"/>
              </a:buClr>
              <a:buSzPct val="68181"/>
              <a:buFont typeface="Wingdings"/>
              <a:buChar char=""/>
              <a:tabLst>
                <a:tab pos="561340" algn="l"/>
              </a:tabLst>
            </a:pPr>
            <a:r>
              <a:rPr sz="2600" spc="-5" dirty="0">
                <a:solidFill>
                  <a:srgbClr val="FFFF00"/>
                </a:solidFill>
                <a:latin typeface="Georgia"/>
                <a:cs typeface="Georgia"/>
              </a:rPr>
              <a:t>Inventory</a:t>
            </a:r>
            <a:r>
              <a:rPr sz="2600" spc="25" dirty="0">
                <a:solidFill>
                  <a:srgbClr val="FFFF00"/>
                </a:solidFill>
                <a:latin typeface="Georgia"/>
                <a:cs typeface="Georgia"/>
              </a:rPr>
              <a:t> </a:t>
            </a:r>
            <a:r>
              <a:rPr sz="2600" spc="-10" dirty="0">
                <a:solidFill>
                  <a:srgbClr val="FFFF00"/>
                </a:solidFill>
                <a:latin typeface="Georgia"/>
                <a:cs typeface="Georgia"/>
              </a:rPr>
              <a:t>policies</a:t>
            </a:r>
            <a:endParaRPr sz="2600">
              <a:solidFill>
                <a:srgbClr val="FFFF00"/>
              </a:solidFill>
              <a:latin typeface="Georgia"/>
              <a:cs typeface="Georgia"/>
            </a:endParaRPr>
          </a:p>
          <a:p>
            <a:pPr marL="561340" lvl="1" indent="-274320">
              <a:lnSpc>
                <a:spcPct val="100000"/>
              </a:lnSpc>
              <a:spcBef>
                <a:spcPts val="525"/>
              </a:spcBef>
              <a:buClr>
                <a:srgbClr val="CCB400"/>
              </a:buClr>
              <a:buSzPct val="68181"/>
              <a:buFont typeface="Wingdings"/>
              <a:buChar char=""/>
              <a:tabLst>
                <a:tab pos="561340" algn="l"/>
              </a:tabLst>
            </a:pPr>
            <a:r>
              <a:rPr sz="2600" spc="-5" dirty="0">
                <a:solidFill>
                  <a:srgbClr val="FFFF00"/>
                </a:solidFill>
                <a:latin typeface="Georgia"/>
                <a:cs typeface="Georgia"/>
              </a:rPr>
              <a:t>Timing and size of market</a:t>
            </a:r>
            <a:r>
              <a:rPr sz="2600" spc="20" dirty="0">
                <a:solidFill>
                  <a:srgbClr val="FFFF00"/>
                </a:solidFill>
                <a:latin typeface="Georgia"/>
                <a:cs typeface="Georgia"/>
              </a:rPr>
              <a:t> </a:t>
            </a:r>
            <a:r>
              <a:rPr sz="2600" spc="-5" dirty="0">
                <a:solidFill>
                  <a:srgbClr val="FFFF00"/>
                </a:solidFill>
                <a:latin typeface="Georgia"/>
                <a:cs typeface="Georgia"/>
              </a:rPr>
              <a:t>promotions</a:t>
            </a:r>
            <a:endParaRPr sz="2600">
              <a:solidFill>
                <a:srgbClr val="FFFF00"/>
              </a:solidFill>
              <a:latin typeface="Georgia"/>
              <a:cs typeface="Georgia"/>
            </a:endParaRPr>
          </a:p>
          <a:p>
            <a:pPr marL="285115" marR="5080" indent="-273050">
              <a:lnSpc>
                <a:spcPct val="100000"/>
              </a:lnSpc>
              <a:spcBef>
                <a:spcPts val="630"/>
              </a:spcBef>
              <a:buClr>
                <a:srgbClr val="D16248"/>
              </a:buClr>
              <a:buSzPct val="85185"/>
              <a:buFont typeface="Arial"/>
              <a:buChar char=""/>
              <a:tabLst>
                <a:tab pos="285750" algn="l"/>
              </a:tabLst>
            </a:pPr>
            <a:r>
              <a:rPr sz="2600" spc="-5" dirty="0">
                <a:solidFill>
                  <a:schemeClr val="bg1"/>
                </a:solidFill>
                <a:latin typeface="Georgia"/>
                <a:cs typeface="Georgia"/>
              </a:rPr>
              <a:t>Must consider </a:t>
            </a:r>
            <a:r>
              <a:rPr sz="2600" dirty="0">
                <a:solidFill>
                  <a:schemeClr val="bg1"/>
                </a:solidFill>
                <a:latin typeface="Georgia"/>
                <a:cs typeface="Georgia"/>
              </a:rPr>
              <a:t>in </a:t>
            </a:r>
            <a:r>
              <a:rPr sz="2600" spc="-5" dirty="0">
                <a:solidFill>
                  <a:schemeClr val="bg1"/>
                </a:solidFill>
                <a:latin typeface="Georgia"/>
                <a:cs typeface="Georgia"/>
              </a:rPr>
              <a:t>planning decisions demand  uncertainty, exchange rates, competition over the  time</a:t>
            </a:r>
            <a:r>
              <a:rPr sz="2600" spc="-15" dirty="0">
                <a:solidFill>
                  <a:schemeClr val="bg1"/>
                </a:solidFill>
                <a:latin typeface="Georgia"/>
                <a:cs typeface="Georgia"/>
              </a:rPr>
              <a:t> </a:t>
            </a:r>
            <a:r>
              <a:rPr sz="2600" spc="-5" dirty="0">
                <a:solidFill>
                  <a:schemeClr val="bg1"/>
                </a:solidFill>
                <a:latin typeface="Georgia"/>
                <a:cs typeface="Georgia"/>
              </a:rPr>
              <a:t>horizon</a:t>
            </a:r>
            <a:endParaRPr sz="2600">
              <a:solidFill>
                <a:schemeClr val="bg1"/>
              </a:solidFill>
              <a:latin typeface="Georgia"/>
              <a:cs typeface="Georgia"/>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0" y="0"/>
            <a:ext cx="4486275" cy="528320"/>
          </a:xfrm>
          <a:prstGeom prst="rect">
            <a:avLst/>
          </a:prstGeom>
        </p:spPr>
        <p:txBody>
          <a:bodyPr vert="horz" wrap="square" lIns="0" tIns="12700" rIns="0" bIns="0" rtlCol="0">
            <a:spAutoFit/>
          </a:bodyPr>
          <a:lstStyle/>
          <a:p>
            <a:pPr marL="12700">
              <a:lnSpc>
                <a:spcPct val="100000"/>
              </a:lnSpc>
              <a:spcBef>
                <a:spcPts val="100"/>
              </a:spcBef>
            </a:pPr>
            <a:r>
              <a:rPr sz="3300" b="1" spc="-5" dirty="0"/>
              <a:t>Supply Chain</a:t>
            </a:r>
            <a:r>
              <a:rPr sz="3300" b="1" spc="-30" dirty="0"/>
              <a:t> </a:t>
            </a:r>
            <a:r>
              <a:rPr sz="3300" b="1" spc="-5" dirty="0"/>
              <a:t>Operation</a:t>
            </a:r>
            <a:endParaRPr sz="3300" b="1"/>
          </a:p>
        </p:txBody>
      </p:sp>
      <p:sp>
        <p:nvSpPr>
          <p:cNvPr id="3" name="object 3"/>
          <p:cNvSpPr txBox="1"/>
          <p:nvPr/>
        </p:nvSpPr>
        <p:spPr>
          <a:xfrm>
            <a:off x="381000" y="685800"/>
            <a:ext cx="8020050" cy="4634865"/>
          </a:xfrm>
          <a:prstGeom prst="rect">
            <a:avLst/>
          </a:prstGeom>
        </p:spPr>
        <p:txBody>
          <a:bodyPr vert="horz" wrap="square" lIns="0" tIns="12065" rIns="0" bIns="0" rtlCol="0">
            <a:spAutoFit/>
          </a:bodyPr>
          <a:lstStyle/>
          <a:p>
            <a:pPr marL="287020" indent="-274320">
              <a:lnSpc>
                <a:spcPct val="100000"/>
              </a:lnSpc>
              <a:spcBef>
                <a:spcPts val="95"/>
              </a:spcBef>
              <a:buClr>
                <a:srgbClr val="D16248"/>
              </a:buClr>
              <a:buSzPct val="83928"/>
              <a:buFont typeface="Arial"/>
              <a:buChar char=""/>
              <a:tabLst>
                <a:tab pos="287020" algn="l"/>
              </a:tabLst>
            </a:pPr>
            <a:r>
              <a:rPr sz="2800" spc="-5" dirty="0">
                <a:solidFill>
                  <a:schemeClr val="bg1"/>
                </a:solidFill>
                <a:latin typeface="Georgia"/>
                <a:cs typeface="Georgia"/>
              </a:rPr>
              <a:t>Time horizon is weekly or</a:t>
            </a:r>
            <a:r>
              <a:rPr sz="2800" spc="20" dirty="0">
                <a:solidFill>
                  <a:schemeClr val="bg1"/>
                </a:solidFill>
                <a:latin typeface="Georgia"/>
                <a:cs typeface="Georgia"/>
              </a:rPr>
              <a:t> </a:t>
            </a:r>
            <a:r>
              <a:rPr sz="2800" spc="-10" dirty="0">
                <a:solidFill>
                  <a:schemeClr val="bg1"/>
                </a:solidFill>
                <a:latin typeface="Georgia"/>
                <a:cs typeface="Georgia"/>
              </a:rPr>
              <a:t>daily</a:t>
            </a:r>
            <a:endParaRPr sz="2800">
              <a:solidFill>
                <a:schemeClr val="bg1"/>
              </a:solidFill>
              <a:latin typeface="Georgia"/>
              <a:cs typeface="Georgia"/>
            </a:endParaRPr>
          </a:p>
          <a:p>
            <a:pPr marL="287020" indent="-274320">
              <a:lnSpc>
                <a:spcPct val="100000"/>
              </a:lnSpc>
              <a:buClr>
                <a:srgbClr val="D16248"/>
              </a:buClr>
              <a:buSzPct val="83928"/>
              <a:buFont typeface="Arial"/>
              <a:buChar char=""/>
              <a:tabLst>
                <a:tab pos="287020" algn="l"/>
              </a:tabLst>
            </a:pPr>
            <a:r>
              <a:rPr sz="2800" spc="-5" dirty="0">
                <a:solidFill>
                  <a:schemeClr val="bg1"/>
                </a:solidFill>
                <a:latin typeface="Georgia"/>
                <a:cs typeface="Georgia"/>
              </a:rPr>
              <a:t>Decisions regarding individual </a:t>
            </a:r>
            <a:r>
              <a:rPr sz="2800" spc="-10" dirty="0">
                <a:solidFill>
                  <a:schemeClr val="bg1"/>
                </a:solidFill>
                <a:latin typeface="Georgia"/>
                <a:cs typeface="Georgia"/>
              </a:rPr>
              <a:t>customer</a:t>
            </a:r>
            <a:r>
              <a:rPr sz="2800" spc="90" dirty="0">
                <a:solidFill>
                  <a:schemeClr val="bg1"/>
                </a:solidFill>
                <a:latin typeface="Georgia"/>
                <a:cs typeface="Georgia"/>
              </a:rPr>
              <a:t> </a:t>
            </a:r>
            <a:r>
              <a:rPr sz="2800" spc="-5" dirty="0">
                <a:solidFill>
                  <a:schemeClr val="bg1"/>
                </a:solidFill>
                <a:latin typeface="Georgia"/>
                <a:cs typeface="Georgia"/>
              </a:rPr>
              <a:t>orders</a:t>
            </a:r>
            <a:endParaRPr sz="2800">
              <a:solidFill>
                <a:schemeClr val="bg1"/>
              </a:solidFill>
              <a:latin typeface="Georgia"/>
              <a:cs typeface="Georgia"/>
            </a:endParaRPr>
          </a:p>
          <a:p>
            <a:pPr marL="286385" marR="5080" indent="-274320">
              <a:lnSpc>
                <a:spcPts val="2690"/>
              </a:lnSpc>
              <a:spcBef>
                <a:spcPts val="650"/>
              </a:spcBef>
              <a:buClr>
                <a:srgbClr val="D16248"/>
              </a:buClr>
              <a:buSzPct val="83928"/>
              <a:buFont typeface="Arial"/>
              <a:buChar char=""/>
              <a:tabLst>
                <a:tab pos="287020" algn="l"/>
              </a:tabLst>
            </a:pPr>
            <a:r>
              <a:rPr sz="2800" spc="-10" dirty="0">
                <a:solidFill>
                  <a:schemeClr val="bg1"/>
                </a:solidFill>
                <a:latin typeface="Georgia"/>
                <a:cs typeface="Georgia"/>
              </a:rPr>
              <a:t>Supply chain configuration </a:t>
            </a:r>
            <a:r>
              <a:rPr sz="2800" spc="-5" dirty="0">
                <a:solidFill>
                  <a:schemeClr val="bg1"/>
                </a:solidFill>
                <a:latin typeface="Georgia"/>
                <a:cs typeface="Georgia"/>
              </a:rPr>
              <a:t>is fixed and </a:t>
            </a:r>
            <a:r>
              <a:rPr sz="2800" spc="-50" dirty="0">
                <a:solidFill>
                  <a:schemeClr val="bg1"/>
                </a:solidFill>
                <a:latin typeface="Georgia"/>
                <a:cs typeface="Georgia"/>
              </a:rPr>
              <a:t>operating  </a:t>
            </a:r>
            <a:r>
              <a:rPr sz="2800" spc="-5" dirty="0">
                <a:solidFill>
                  <a:schemeClr val="bg1"/>
                </a:solidFill>
                <a:latin typeface="Georgia"/>
                <a:cs typeface="Georgia"/>
              </a:rPr>
              <a:t>policies </a:t>
            </a:r>
            <a:r>
              <a:rPr sz="2800" spc="-10" dirty="0">
                <a:solidFill>
                  <a:schemeClr val="bg1"/>
                </a:solidFill>
                <a:latin typeface="Georgia"/>
                <a:cs typeface="Georgia"/>
              </a:rPr>
              <a:t>are</a:t>
            </a:r>
            <a:r>
              <a:rPr sz="2800" spc="30" dirty="0">
                <a:solidFill>
                  <a:schemeClr val="bg1"/>
                </a:solidFill>
                <a:latin typeface="Georgia"/>
                <a:cs typeface="Georgia"/>
              </a:rPr>
              <a:t> </a:t>
            </a:r>
            <a:r>
              <a:rPr sz="2800" spc="-5" dirty="0">
                <a:solidFill>
                  <a:schemeClr val="bg1"/>
                </a:solidFill>
                <a:latin typeface="Georgia"/>
                <a:cs typeface="Georgia"/>
              </a:rPr>
              <a:t>determined</a:t>
            </a:r>
            <a:endParaRPr sz="2800">
              <a:solidFill>
                <a:schemeClr val="bg1"/>
              </a:solidFill>
              <a:latin typeface="Georgia"/>
              <a:cs typeface="Georgia"/>
            </a:endParaRPr>
          </a:p>
          <a:p>
            <a:pPr marL="286385" marR="577850" indent="-274320">
              <a:lnSpc>
                <a:spcPct val="80000"/>
              </a:lnSpc>
              <a:spcBef>
                <a:spcPts val="695"/>
              </a:spcBef>
              <a:buClr>
                <a:srgbClr val="D16248"/>
              </a:buClr>
              <a:buSzPct val="83928"/>
              <a:buFont typeface="Arial"/>
              <a:buChar char=""/>
              <a:tabLst>
                <a:tab pos="287020" algn="l"/>
              </a:tabLst>
            </a:pPr>
            <a:r>
              <a:rPr sz="2800" spc="-10" dirty="0">
                <a:solidFill>
                  <a:schemeClr val="bg1"/>
                </a:solidFill>
                <a:latin typeface="Georgia"/>
                <a:cs typeface="Georgia"/>
              </a:rPr>
              <a:t>Goal </a:t>
            </a:r>
            <a:r>
              <a:rPr sz="2800" spc="-5" dirty="0">
                <a:solidFill>
                  <a:schemeClr val="bg1"/>
                </a:solidFill>
                <a:latin typeface="Georgia"/>
                <a:cs typeface="Georgia"/>
              </a:rPr>
              <a:t>is to implement </a:t>
            </a:r>
            <a:r>
              <a:rPr sz="2800" spc="-10" dirty="0">
                <a:solidFill>
                  <a:schemeClr val="bg1"/>
                </a:solidFill>
                <a:latin typeface="Georgia"/>
                <a:cs typeface="Georgia"/>
              </a:rPr>
              <a:t>the operating </a:t>
            </a:r>
            <a:r>
              <a:rPr sz="2800" spc="-5" dirty="0">
                <a:solidFill>
                  <a:schemeClr val="bg1"/>
                </a:solidFill>
                <a:latin typeface="Georgia"/>
                <a:cs typeface="Georgia"/>
              </a:rPr>
              <a:t>policies </a:t>
            </a:r>
            <a:r>
              <a:rPr sz="2800" spc="-195" dirty="0">
                <a:solidFill>
                  <a:schemeClr val="bg1"/>
                </a:solidFill>
                <a:latin typeface="Georgia"/>
                <a:cs typeface="Georgia"/>
              </a:rPr>
              <a:t>as  </a:t>
            </a:r>
            <a:r>
              <a:rPr sz="2800" spc="-5" dirty="0">
                <a:solidFill>
                  <a:schemeClr val="bg1"/>
                </a:solidFill>
                <a:latin typeface="Georgia"/>
                <a:cs typeface="Georgia"/>
              </a:rPr>
              <a:t>effectively as</a:t>
            </a:r>
            <a:r>
              <a:rPr sz="2800" spc="-20" dirty="0">
                <a:solidFill>
                  <a:schemeClr val="bg1"/>
                </a:solidFill>
                <a:latin typeface="Georgia"/>
                <a:cs typeface="Georgia"/>
              </a:rPr>
              <a:t> </a:t>
            </a:r>
            <a:r>
              <a:rPr sz="2800" spc="-5" dirty="0">
                <a:solidFill>
                  <a:schemeClr val="bg1"/>
                </a:solidFill>
                <a:latin typeface="Georgia"/>
                <a:cs typeface="Georgia"/>
              </a:rPr>
              <a:t>possible</a:t>
            </a:r>
            <a:endParaRPr sz="2800">
              <a:solidFill>
                <a:schemeClr val="bg1"/>
              </a:solidFill>
              <a:latin typeface="Georgia"/>
              <a:cs typeface="Georgia"/>
            </a:endParaRPr>
          </a:p>
          <a:p>
            <a:pPr marL="286385" marR="488950" indent="-274320">
              <a:lnSpc>
                <a:spcPct val="80000"/>
              </a:lnSpc>
              <a:spcBef>
                <a:spcPts val="670"/>
              </a:spcBef>
              <a:buClr>
                <a:srgbClr val="D16248"/>
              </a:buClr>
              <a:buSzPct val="83928"/>
              <a:buFont typeface="Arial"/>
              <a:buChar char=""/>
              <a:tabLst>
                <a:tab pos="287020" algn="l"/>
              </a:tabLst>
            </a:pPr>
            <a:r>
              <a:rPr sz="2800" spc="-5" dirty="0">
                <a:solidFill>
                  <a:schemeClr val="bg1"/>
                </a:solidFill>
                <a:latin typeface="Georgia"/>
                <a:cs typeface="Georgia"/>
              </a:rPr>
              <a:t>Allocate </a:t>
            </a:r>
            <a:r>
              <a:rPr sz="2800" spc="-10" dirty="0">
                <a:solidFill>
                  <a:schemeClr val="bg1"/>
                </a:solidFill>
                <a:latin typeface="Georgia"/>
                <a:cs typeface="Georgia"/>
              </a:rPr>
              <a:t>orders </a:t>
            </a:r>
            <a:r>
              <a:rPr sz="2800" spc="-5" dirty="0">
                <a:solidFill>
                  <a:schemeClr val="bg1"/>
                </a:solidFill>
                <a:latin typeface="Georgia"/>
                <a:cs typeface="Georgia"/>
              </a:rPr>
              <a:t>to inventory or </a:t>
            </a:r>
            <a:r>
              <a:rPr sz="2800" spc="-10" dirty="0">
                <a:solidFill>
                  <a:schemeClr val="bg1"/>
                </a:solidFill>
                <a:latin typeface="Georgia"/>
                <a:cs typeface="Georgia"/>
              </a:rPr>
              <a:t>production, </a:t>
            </a:r>
            <a:r>
              <a:rPr sz="2800" spc="-120" dirty="0">
                <a:solidFill>
                  <a:schemeClr val="bg1"/>
                </a:solidFill>
                <a:latin typeface="Georgia"/>
                <a:cs typeface="Georgia"/>
              </a:rPr>
              <a:t>set  </a:t>
            </a:r>
            <a:r>
              <a:rPr sz="2800" spc="-10" dirty="0">
                <a:solidFill>
                  <a:schemeClr val="bg1"/>
                </a:solidFill>
                <a:latin typeface="Georgia"/>
                <a:cs typeface="Georgia"/>
              </a:rPr>
              <a:t>order due dates, </a:t>
            </a:r>
            <a:r>
              <a:rPr sz="2800" spc="-5" dirty="0">
                <a:solidFill>
                  <a:schemeClr val="bg1"/>
                </a:solidFill>
                <a:latin typeface="Georgia"/>
                <a:cs typeface="Georgia"/>
              </a:rPr>
              <a:t>generate </a:t>
            </a:r>
            <a:r>
              <a:rPr sz="2800" spc="-10" dirty="0">
                <a:solidFill>
                  <a:schemeClr val="bg1"/>
                </a:solidFill>
                <a:latin typeface="Georgia"/>
                <a:cs typeface="Georgia"/>
              </a:rPr>
              <a:t>pick lists </a:t>
            </a:r>
            <a:r>
              <a:rPr sz="2800" spc="-5" dirty="0">
                <a:solidFill>
                  <a:schemeClr val="bg1"/>
                </a:solidFill>
                <a:latin typeface="Georgia"/>
                <a:cs typeface="Georgia"/>
              </a:rPr>
              <a:t>at a  </a:t>
            </a:r>
            <a:r>
              <a:rPr sz="2800" spc="-10" dirty="0">
                <a:solidFill>
                  <a:schemeClr val="bg1"/>
                </a:solidFill>
                <a:latin typeface="Georgia"/>
                <a:cs typeface="Georgia"/>
              </a:rPr>
              <a:t>warehouse, </a:t>
            </a:r>
            <a:r>
              <a:rPr sz="2800" spc="-5" dirty="0">
                <a:solidFill>
                  <a:schemeClr val="bg1"/>
                </a:solidFill>
                <a:latin typeface="Georgia"/>
                <a:cs typeface="Georgia"/>
              </a:rPr>
              <a:t>allocate an </a:t>
            </a:r>
            <a:r>
              <a:rPr sz="2800" spc="-10" dirty="0">
                <a:solidFill>
                  <a:schemeClr val="bg1"/>
                </a:solidFill>
                <a:latin typeface="Georgia"/>
                <a:cs typeface="Georgia"/>
              </a:rPr>
              <a:t>order </a:t>
            </a:r>
            <a:r>
              <a:rPr sz="2800" spc="-5" dirty="0">
                <a:solidFill>
                  <a:schemeClr val="bg1"/>
                </a:solidFill>
                <a:latin typeface="Georgia"/>
                <a:cs typeface="Georgia"/>
              </a:rPr>
              <a:t>to a particular  shipment, set delivery schedules, </a:t>
            </a:r>
            <a:r>
              <a:rPr sz="2800" spc="-10" dirty="0">
                <a:solidFill>
                  <a:schemeClr val="bg1"/>
                </a:solidFill>
                <a:latin typeface="Georgia"/>
                <a:cs typeface="Georgia"/>
              </a:rPr>
              <a:t>place  </a:t>
            </a:r>
            <a:r>
              <a:rPr sz="2800" spc="-5" dirty="0">
                <a:solidFill>
                  <a:schemeClr val="bg1"/>
                </a:solidFill>
                <a:latin typeface="Georgia"/>
                <a:cs typeface="Georgia"/>
              </a:rPr>
              <a:t>replenishment</a:t>
            </a:r>
            <a:r>
              <a:rPr sz="2800" spc="-20" dirty="0">
                <a:solidFill>
                  <a:schemeClr val="bg1"/>
                </a:solidFill>
                <a:latin typeface="Georgia"/>
                <a:cs typeface="Georgia"/>
              </a:rPr>
              <a:t> </a:t>
            </a:r>
            <a:r>
              <a:rPr sz="2800" spc="-10" dirty="0">
                <a:solidFill>
                  <a:schemeClr val="bg1"/>
                </a:solidFill>
                <a:latin typeface="Georgia"/>
                <a:cs typeface="Georgia"/>
              </a:rPr>
              <a:t>orders</a:t>
            </a:r>
            <a:endParaRPr sz="2800">
              <a:solidFill>
                <a:schemeClr val="bg1"/>
              </a:solidFill>
              <a:latin typeface="Georgia"/>
              <a:cs typeface="Georgia"/>
            </a:endParaRPr>
          </a:p>
          <a:p>
            <a:pPr marL="287020" indent="-274320">
              <a:lnSpc>
                <a:spcPct val="100000"/>
              </a:lnSpc>
              <a:buClr>
                <a:srgbClr val="D16248"/>
              </a:buClr>
              <a:buSzPct val="83928"/>
              <a:buFont typeface="Arial"/>
              <a:buChar char=""/>
              <a:tabLst>
                <a:tab pos="287020" algn="l"/>
              </a:tabLst>
            </a:pPr>
            <a:r>
              <a:rPr sz="2800" spc="-10" dirty="0">
                <a:solidFill>
                  <a:schemeClr val="bg1"/>
                </a:solidFill>
                <a:latin typeface="Georgia"/>
                <a:cs typeface="Georgia"/>
              </a:rPr>
              <a:t>Much </a:t>
            </a:r>
            <a:r>
              <a:rPr sz="2800" spc="-5" dirty="0">
                <a:solidFill>
                  <a:schemeClr val="bg1"/>
                </a:solidFill>
                <a:latin typeface="Georgia"/>
                <a:cs typeface="Georgia"/>
              </a:rPr>
              <a:t>less </a:t>
            </a:r>
            <a:r>
              <a:rPr sz="2800" spc="-10" dirty="0">
                <a:solidFill>
                  <a:schemeClr val="bg1"/>
                </a:solidFill>
                <a:latin typeface="Georgia"/>
                <a:cs typeface="Georgia"/>
              </a:rPr>
              <a:t>uncertainty </a:t>
            </a:r>
            <a:r>
              <a:rPr sz="2800" spc="-5" dirty="0">
                <a:solidFill>
                  <a:schemeClr val="bg1"/>
                </a:solidFill>
                <a:latin typeface="Georgia"/>
                <a:cs typeface="Georgia"/>
              </a:rPr>
              <a:t>(short </a:t>
            </a:r>
            <a:r>
              <a:rPr sz="2800" spc="-10" dirty="0">
                <a:solidFill>
                  <a:schemeClr val="bg1"/>
                </a:solidFill>
                <a:latin typeface="Georgia"/>
                <a:cs typeface="Georgia"/>
              </a:rPr>
              <a:t>time</a:t>
            </a:r>
            <a:r>
              <a:rPr sz="2800" spc="60" dirty="0">
                <a:solidFill>
                  <a:schemeClr val="bg1"/>
                </a:solidFill>
                <a:latin typeface="Georgia"/>
                <a:cs typeface="Georgia"/>
              </a:rPr>
              <a:t> </a:t>
            </a:r>
            <a:r>
              <a:rPr sz="2800" spc="-5" dirty="0">
                <a:solidFill>
                  <a:schemeClr val="bg1"/>
                </a:solidFill>
                <a:latin typeface="Georgia"/>
                <a:cs typeface="Georgia"/>
              </a:rPr>
              <a:t>horizon)</a:t>
            </a:r>
            <a:endParaRPr sz="2800">
              <a:solidFill>
                <a:schemeClr val="bg1"/>
              </a:solidFill>
              <a:latin typeface="Georgia"/>
              <a:cs typeface="Georgia"/>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95350" y="941324"/>
            <a:ext cx="7543800" cy="635"/>
          </a:xfrm>
          <a:custGeom>
            <a:avLst/>
            <a:gdLst/>
            <a:ahLst/>
            <a:cxnLst/>
            <a:rect l="l" t="t" r="r" b="b"/>
            <a:pathLst>
              <a:path w="7543800" h="634">
                <a:moveTo>
                  <a:pt x="0" y="126"/>
                </a:moveTo>
                <a:lnTo>
                  <a:pt x="7543800" y="0"/>
                </a:lnTo>
              </a:path>
            </a:pathLst>
          </a:custGeom>
          <a:ln w="38100">
            <a:solidFill>
              <a:srgbClr val="FF6600"/>
            </a:solidFill>
          </a:ln>
        </p:spPr>
        <p:txBody>
          <a:bodyPr wrap="square" lIns="0" tIns="0" rIns="0" bIns="0" rtlCol="0"/>
          <a:lstStyle/>
          <a:p>
            <a:endParaRPr/>
          </a:p>
        </p:txBody>
      </p:sp>
      <p:graphicFrame>
        <p:nvGraphicFramePr>
          <p:cNvPr id="3" name="object 3"/>
          <p:cNvGraphicFramePr>
            <a:graphicFrameLocks noGrp="1"/>
          </p:cNvGraphicFramePr>
          <p:nvPr/>
        </p:nvGraphicFramePr>
        <p:xfrm>
          <a:off x="533400" y="928370"/>
          <a:ext cx="8089899" cy="5929630"/>
        </p:xfrm>
        <a:graphic>
          <a:graphicData uri="http://schemas.openxmlformats.org/drawingml/2006/table">
            <a:tbl>
              <a:tblPr firstRow="1" bandRow="1">
                <a:tableStyleId>{2D5ABB26-0587-4C30-8999-92F81FD0307C}</a:tableStyleId>
              </a:tblPr>
              <a:tblGrid>
                <a:gridCol w="1911862"/>
                <a:gridCol w="2134026"/>
                <a:gridCol w="2127768"/>
                <a:gridCol w="1916243"/>
              </a:tblGrid>
              <a:tr h="2274196">
                <a:tc>
                  <a:txBody>
                    <a:bodyPr/>
                    <a:lstStyle/>
                    <a:p>
                      <a:pPr marL="180975" indent="-92075">
                        <a:lnSpc>
                          <a:spcPct val="100000"/>
                        </a:lnSpc>
                        <a:spcBef>
                          <a:spcPts val="1445"/>
                        </a:spcBef>
                        <a:buSzPct val="87500"/>
                        <a:buFont typeface="Arial"/>
                        <a:buChar char="•"/>
                        <a:tabLst>
                          <a:tab pos="181610" algn="l"/>
                        </a:tabLst>
                      </a:pPr>
                      <a:r>
                        <a:rPr sz="1600" b="1" spc="-5" dirty="0">
                          <a:latin typeface="Liberation Sans Narrow"/>
                          <a:cs typeface="Liberation Sans Narrow"/>
                        </a:rPr>
                        <a:t>Supplier</a:t>
                      </a:r>
                      <a:r>
                        <a:rPr sz="1600" b="1" spc="-20" dirty="0">
                          <a:latin typeface="Liberation Sans Narrow"/>
                          <a:cs typeface="Liberation Sans Narrow"/>
                        </a:rPr>
                        <a:t> </a:t>
                      </a:r>
                      <a:r>
                        <a:rPr sz="1600" b="1" spc="-5" dirty="0">
                          <a:latin typeface="Liberation Sans Narrow"/>
                          <a:cs typeface="Liberation Sans Narrow"/>
                        </a:rPr>
                        <a:t>Selection</a:t>
                      </a:r>
                      <a:endParaRPr sz="1600">
                        <a:latin typeface="Liberation Sans Narrow"/>
                        <a:cs typeface="Liberation Sans Narrow"/>
                      </a:endParaRPr>
                    </a:p>
                    <a:p>
                      <a:pPr marL="89535" marR="587375">
                        <a:lnSpc>
                          <a:spcPct val="100000"/>
                        </a:lnSpc>
                        <a:spcBef>
                          <a:spcPts val="385"/>
                        </a:spcBef>
                        <a:buSzPct val="93750"/>
                        <a:buFont typeface="Arial"/>
                        <a:buChar char="•"/>
                        <a:tabLst>
                          <a:tab pos="149860" algn="l"/>
                        </a:tabLst>
                      </a:pPr>
                      <a:r>
                        <a:rPr sz="1600" b="1" spc="-5" dirty="0">
                          <a:latin typeface="Liberation Sans Narrow"/>
                          <a:cs typeface="Liberation Sans Narrow"/>
                        </a:rPr>
                        <a:t>Allocation of  Suppliers to</a:t>
                      </a:r>
                      <a:r>
                        <a:rPr sz="1600" b="1" spc="-85" dirty="0">
                          <a:latin typeface="Liberation Sans Narrow"/>
                          <a:cs typeface="Liberation Sans Narrow"/>
                        </a:rPr>
                        <a:t> </a:t>
                      </a:r>
                      <a:r>
                        <a:rPr sz="1600" b="1" spc="-5" dirty="0">
                          <a:latin typeface="Liberation Sans Narrow"/>
                          <a:cs typeface="Liberation Sans Narrow"/>
                        </a:rPr>
                        <a:t>the  Plants</a:t>
                      </a:r>
                      <a:endParaRPr sz="1600">
                        <a:latin typeface="Liberation Sans Narrow"/>
                        <a:cs typeface="Liberation Sans Narrow"/>
                      </a:endParaRPr>
                    </a:p>
                  </a:txBody>
                  <a:tcPr marL="0" marR="0" marT="183515"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FFFF"/>
                    </a:solidFill>
                  </a:tcPr>
                </a:tc>
                <a:tc>
                  <a:txBody>
                    <a:bodyPr/>
                    <a:lstStyle/>
                    <a:p>
                      <a:pPr marL="149860" indent="-60325">
                        <a:lnSpc>
                          <a:spcPct val="100000"/>
                        </a:lnSpc>
                        <a:spcBef>
                          <a:spcPts val="345"/>
                        </a:spcBef>
                        <a:buSzPct val="93750"/>
                        <a:buFont typeface="Arial"/>
                        <a:buChar char="•"/>
                        <a:tabLst>
                          <a:tab pos="150495" algn="l"/>
                        </a:tabLst>
                      </a:pPr>
                      <a:r>
                        <a:rPr sz="1600" b="1" spc="-5" dirty="0">
                          <a:latin typeface="Liberation Sans Narrow"/>
                          <a:cs typeface="Liberation Sans Narrow"/>
                        </a:rPr>
                        <a:t>Location,</a:t>
                      </a:r>
                      <a:r>
                        <a:rPr sz="1600" b="1" spc="-30" dirty="0">
                          <a:latin typeface="Liberation Sans Narrow"/>
                          <a:cs typeface="Liberation Sans Narrow"/>
                        </a:rPr>
                        <a:t> </a:t>
                      </a:r>
                      <a:r>
                        <a:rPr sz="1600" b="1" spc="-15" dirty="0">
                          <a:latin typeface="Liberation Sans Narrow"/>
                          <a:cs typeface="Liberation Sans Narrow"/>
                        </a:rPr>
                        <a:t>Number,</a:t>
                      </a:r>
                      <a:endParaRPr sz="1600">
                        <a:latin typeface="Liberation Sans Narrow"/>
                        <a:cs typeface="Liberation Sans Narrow"/>
                      </a:endParaRPr>
                    </a:p>
                    <a:p>
                      <a:pPr marL="90170">
                        <a:lnSpc>
                          <a:spcPct val="100000"/>
                        </a:lnSpc>
                      </a:pPr>
                      <a:r>
                        <a:rPr sz="1600" b="1" spc="-5" dirty="0">
                          <a:latin typeface="Liberation Sans Narrow"/>
                          <a:cs typeface="Liberation Sans Narrow"/>
                        </a:rPr>
                        <a:t>Capacity of</a:t>
                      </a:r>
                      <a:r>
                        <a:rPr sz="1600" b="1" spc="-30" dirty="0">
                          <a:latin typeface="Liberation Sans Narrow"/>
                          <a:cs typeface="Liberation Sans Narrow"/>
                        </a:rPr>
                        <a:t> </a:t>
                      </a:r>
                      <a:r>
                        <a:rPr sz="1600" b="1" spc="-5" dirty="0">
                          <a:latin typeface="Liberation Sans Narrow"/>
                          <a:cs typeface="Liberation Sans Narrow"/>
                        </a:rPr>
                        <a:t>Plants</a:t>
                      </a:r>
                      <a:endParaRPr sz="1600">
                        <a:latin typeface="Liberation Sans Narrow"/>
                        <a:cs typeface="Liberation Sans Narrow"/>
                      </a:endParaRPr>
                    </a:p>
                    <a:p>
                      <a:pPr marL="90170" marR="631825">
                        <a:lnSpc>
                          <a:spcPct val="100000"/>
                        </a:lnSpc>
                        <a:spcBef>
                          <a:spcPts val="380"/>
                        </a:spcBef>
                        <a:buSzPct val="93750"/>
                        <a:buFont typeface="Arial"/>
                        <a:buChar char="•"/>
                        <a:tabLst>
                          <a:tab pos="150495" algn="l"/>
                        </a:tabLst>
                      </a:pPr>
                      <a:r>
                        <a:rPr sz="1600" b="1" spc="-5" dirty="0">
                          <a:latin typeface="Liberation Sans Narrow"/>
                          <a:cs typeface="Liberation Sans Narrow"/>
                        </a:rPr>
                        <a:t>What Products</a:t>
                      </a:r>
                      <a:r>
                        <a:rPr sz="1600" b="1" spc="-75" dirty="0">
                          <a:latin typeface="Liberation Sans Narrow"/>
                          <a:cs typeface="Liberation Sans Narrow"/>
                        </a:rPr>
                        <a:t> </a:t>
                      </a:r>
                      <a:r>
                        <a:rPr sz="1600" b="1" spc="-5" dirty="0">
                          <a:latin typeface="Liberation Sans Narrow"/>
                          <a:cs typeface="Liberation Sans Narrow"/>
                        </a:rPr>
                        <a:t>to  Produce</a:t>
                      </a:r>
                      <a:endParaRPr sz="1600">
                        <a:latin typeface="Liberation Sans Narrow"/>
                        <a:cs typeface="Liberation Sans Narrow"/>
                      </a:endParaRPr>
                    </a:p>
                    <a:p>
                      <a:pPr marL="90170" marR="761365">
                        <a:lnSpc>
                          <a:spcPct val="100000"/>
                        </a:lnSpc>
                        <a:spcBef>
                          <a:spcPts val="385"/>
                        </a:spcBef>
                        <a:buSzPct val="93750"/>
                        <a:buFont typeface="Arial"/>
                        <a:buChar char="•"/>
                        <a:tabLst>
                          <a:tab pos="150495" algn="l"/>
                        </a:tabLst>
                      </a:pPr>
                      <a:r>
                        <a:rPr sz="1600" b="1" spc="-5" dirty="0">
                          <a:latin typeface="Liberation Sans Narrow"/>
                          <a:cs typeface="Liberation Sans Narrow"/>
                        </a:rPr>
                        <a:t>Which Plants</a:t>
                      </a:r>
                      <a:r>
                        <a:rPr sz="1600" b="1" spc="-75" dirty="0">
                          <a:latin typeface="Liberation Sans Narrow"/>
                          <a:cs typeface="Liberation Sans Narrow"/>
                        </a:rPr>
                        <a:t> </a:t>
                      </a:r>
                      <a:r>
                        <a:rPr sz="1600" b="1" spc="-10" dirty="0">
                          <a:latin typeface="Liberation Sans Narrow"/>
                          <a:cs typeface="Liberation Sans Narrow"/>
                        </a:rPr>
                        <a:t>to  </a:t>
                      </a:r>
                      <a:r>
                        <a:rPr sz="1600" b="1" spc="-5" dirty="0">
                          <a:latin typeface="Liberation Sans Narrow"/>
                          <a:cs typeface="Liberation Sans Narrow"/>
                        </a:rPr>
                        <a:t>Produce</a:t>
                      </a:r>
                      <a:r>
                        <a:rPr sz="1600" b="1" spc="-30" dirty="0">
                          <a:latin typeface="Liberation Sans Narrow"/>
                          <a:cs typeface="Liberation Sans Narrow"/>
                        </a:rPr>
                        <a:t> </a:t>
                      </a:r>
                      <a:r>
                        <a:rPr sz="1600" b="1" spc="-5" dirty="0">
                          <a:latin typeface="Liberation Sans Narrow"/>
                          <a:cs typeface="Liberation Sans Narrow"/>
                        </a:rPr>
                        <a:t>them</a:t>
                      </a:r>
                      <a:endParaRPr sz="1600">
                        <a:latin typeface="Liberation Sans Narrow"/>
                        <a:cs typeface="Liberation Sans Narrow"/>
                      </a:endParaRPr>
                    </a:p>
                  </a:txBody>
                  <a:tcPr marL="0" marR="0" marT="4381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FFCC99"/>
                    </a:solidFill>
                  </a:tcPr>
                </a:tc>
                <a:tc>
                  <a:txBody>
                    <a:bodyPr/>
                    <a:lstStyle/>
                    <a:p>
                      <a:pPr>
                        <a:lnSpc>
                          <a:spcPct val="100000"/>
                        </a:lnSpc>
                      </a:pPr>
                      <a:endParaRPr sz="1800">
                        <a:latin typeface="Times New Roman"/>
                        <a:cs typeface="Times New Roman"/>
                      </a:endParaRPr>
                    </a:p>
                    <a:p>
                      <a:pPr marL="90170" marR="173990">
                        <a:lnSpc>
                          <a:spcPct val="100000"/>
                        </a:lnSpc>
                        <a:spcBef>
                          <a:spcPts val="1345"/>
                        </a:spcBef>
                        <a:buSzPct val="93750"/>
                        <a:buFont typeface="Arial"/>
                        <a:buChar char="•"/>
                        <a:tabLst>
                          <a:tab pos="150495" algn="l"/>
                        </a:tabLst>
                      </a:pPr>
                      <a:r>
                        <a:rPr sz="1600" b="1" spc="-5" dirty="0">
                          <a:latin typeface="Liberation Sans Narrow"/>
                          <a:cs typeface="Liberation Sans Narrow"/>
                        </a:rPr>
                        <a:t>Location, </a:t>
                      </a:r>
                      <a:r>
                        <a:rPr sz="1600" b="1" spc="-15" dirty="0">
                          <a:latin typeface="Liberation Sans Narrow"/>
                          <a:cs typeface="Liberation Sans Narrow"/>
                        </a:rPr>
                        <a:t>Number,</a:t>
                      </a:r>
                      <a:r>
                        <a:rPr sz="1600" b="1" spc="-85" dirty="0">
                          <a:latin typeface="Liberation Sans Narrow"/>
                          <a:cs typeface="Liberation Sans Narrow"/>
                        </a:rPr>
                        <a:t> </a:t>
                      </a:r>
                      <a:r>
                        <a:rPr sz="1600" b="1" spc="-5" dirty="0">
                          <a:latin typeface="Liberation Sans Narrow"/>
                          <a:cs typeface="Liberation Sans Narrow"/>
                        </a:rPr>
                        <a:t>Size  of</a:t>
                      </a:r>
                      <a:r>
                        <a:rPr sz="1600" b="1" spc="-10" dirty="0">
                          <a:latin typeface="Liberation Sans Narrow"/>
                          <a:cs typeface="Liberation Sans Narrow"/>
                        </a:rPr>
                        <a:t> Warehouses</a:t>
                      </a:r>
                      <a:endParaRPr sz="1600">
                        <a:latin typeface="Liberation Sans Narrow"/>
                        <a:cs typeface="Liberation Sans Narrow"/>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FFFF99"/>
                    </a:solidFill>
                  </a:tcPr>
                </a:tc>
                <a:tc>
                  <a:txBody>
                    <a:bodyPr/>
                    <a:lstStyle/>
                    <a:p>
                      <a:pPr>
                        <a:lnSpc>
                          <a:spcPct val="100000"/>
                        </a:lnSpc>
                      </a:pPr>
                      <a:endParaRPr sz="1800">
                        <a:latin typeface="Times New Roman"/>
                        <a:cs typeface="Times New Roman"/>
                      </a:endParaRPr>
                    </a:p>
                    <a:p>
                      <a:pPr marL="196215" indent="-106045">
                        <a:lnSpc>
                          <a:spcPct val="100000"/>
                        </a:lnSpc>
                        <a:spcBef>
                          <a:spcPts val="1140"/>
                        </a:spcBef>
                        <a:buFont typeface="Arial"/>
                        <a:buChar char="•"/>
                        <a:tabLst>
                          <a:tab pos="196850" algn="l"/>
                        </a:tabLst>
                      </a:pPr>
                      <a:r>
                        <a:rPr sz="1600" b="1" spc="-5" dirty="0">
                          <a:latin typeface="Liberation Sans Narrow"/>
                          <a:cs typeface="Liberation Sans Narrow"/>
                        </a:rPr>
                        <a:t>Mode of</a:t>
                      </a:r>
                      <a:r>
                        <a:rPr sz="1600" b="1" spc="-30" dirty="0">
                          <a:latin typeface="Liberation Sans Narrow"/>
                          <a:cs typeface="Liberation Sans Narrow"/>
                        </a:rPr>
                        <a:t> </a:t>
                      </a:r>
                      <a:r>
                        <a:rPr sz="1600" b="1" spc="-5" dirty="0">
                          <a:latin typeface="Liberation Sans Narrow"/>
                          <a:cs typeface="Liberation Sans Narrow"/>
                        </a:rPr>
                        <a:t>Shipment</a:t>
                      </a:r>
                      <a:endParaRPr sz="1600">
                        <a:latin typeface="Liberation Sans Narrow"/>
                        <a:cs typeface="Liberation Sans Narrow"/>
                      </a:endParaRPr>
                    </a:p>
                    <a:p>
                      <a:pPr>
                        <a:lnSpc>
                          <a:spcPct val="100000"/>
                        </a:lnSpc>
                        <a:spcBef>
                          <a:spcPts val="45"/>
                        </a:spcBef>
                        <a:buFont typeface="Arial"/>
                        <a:buChar char="•"/>
                      </a:pPr>
                      <a:endParaRPr sz="2300">
                        <a:latin typeface="Times New Roman"/>
                        <a:cs typeface="Times New Roman"/>
                      </a:endParaRPr>
                    </a:p>
                    <a:p>
                      <a:pPr marL="196215" indent="-106045">
                        <a:lnSpc>
                          <a:spcPct val="100000"/>
                        </a:lnSpc>
                        <a:buFont typeface="Arial"/>
                        <a:buChar char="•"/>
                        <a:tabLst>
                          <a:tab pos="196850" algn="l"/>
                        </a:tabLst>
                      </a:pPr>
                      <a:r>
                        <a:rPr sz="1600" b="1" spc="-5" dirty="0">
                          <a:latin typeface="Liberation Sans Narrow"/>
                          <a:cs typeface="Liberation Sans Narrow"/>
                        </a:rPr>
                        <a:t>Port</a:t>
                      </a:r>
                      <a:r>
                        <a:rPr sz="1600" b="1" spc="-10" dirty="0">
                          <a:latin typeface="Liberation Sans Narrow"/>
                          <a:cs typeface="Liberation Sans Narrow"/>
                        </a:rPr>
                        <a:t> </a:t>
                      </a:r>
                      <a:r>
                        <a:rPr sz="1600" b="1" spc="-5" dirty="0">
                          <a:latin typeface="Liberation Sans Narrow"/>
                          <a:cs typeface="Liberation Sans Narrow"/>
                        </a:rPr>
                        <a:t>Selection</a:t>
                      </a:r>
                      <a:endParaRPr sz="1600">
                        <a:latin typeface="Liberation Sans Narrow"/>
                        <a:cs typeface="Liberation Sans Narrow"/>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0C0C0"/>
                    </a:solidFill>
                  </a:tcPr>
                </a:tc>
              </a:tr>
              <a:tr h="1686052">
                <a:tc>
                  <a:txBody>
                    <a:bodyPr/>
                    <a:lstStyle/>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marL="194945" indent="-106045">
                        <a:lnSpc>
                          <a:spcPct val="100000"/>
                        </a:lnSpc>
                        <a:spcBef>
                          <a:spcPts val="1310"/>
                        </a:spcBef>
                        <a:buFont typeface="Arial"/>
                        <a:buChar char="•"/>
                        <a:tabLst>
                          <a:tab pos="195580" algn="l"/>
                        </a:tabLst>
                      </a:pPr>
                      <a:r>
                        <a:rPr sz="1600" b="1" spc="-5" dirty="0">
                          <a:latin typeface="Liberation Sans Narrow"/>
                          <a:cs typeface="Liberation Sans Narrow"/>
                        </a:rPr>
                        <a:t>Procurement</a:t>
                      </a:r>
                      <a:r>
                        <a:rPr sz="1600" b="1" spc="-30" dirty="0">
                          <a:latin typeface="Liberation Sans Narrow"/>
                          <a:cs typeface="Liberation Sans Narrow"/>
                        </a:rPr>
                        <a:t> </a:t>
                      </a:r>
                      <a:r>
                        <a:rPr sz="1600" b="1" spc="-5" dirty="0">
                          <a:latin typeface="Liberation Sans Narrow"/>
                          <a:cs typeface="Liberation Sans Narrow"/>
                        </a:rPr>
                        <a:t>Policy</a:t>
                      </a:r>
                      <a:endParaRPr sz="1600">
                        <a:latin typeface="Liberation Sans Narrow"/>
                        <a:cs typeface="Liberation Sans Narrow"/>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FF"/>
                    </a:solidFill>
                  </a:tcPr>
                </a:tc>
                <a:tc>
                  <a:txBody>
                    <a:bodyPr/>
                    <a:lstStyle/>
                    <a:p>
                      <a:pPr>
                        <a:lnSpc>
                          <a:spcPct val="100000"/>
                        </a:lnSpc>
                      </a:pPr>
                      <a:endParaRPr sz="1800">
                        <a:latin typeface="Times New Roman"/>
                        <a:cs typeface="Times New Roman"/>
                      </a:endParaRPr>
                    </a:p>
                    <a:p>
                      <a:pPr marL="149860" indent="-60325">
                        <a:lnSpc>
                          <a:spcPct val="100000"/>
                        </a:lnSpc>
                        <a:spcBef>
                          <a:spcPts val="1075"/>
                        </a:spcBef>
                        <a:buSzPct val="93750"/>
                        <a:buFont typeface="Arial"/>
                        <a:buChar char="•"/>
                        <a:tabLst>
                          <a:tab pos="150495" algn="l"/>
                        </a:tabLst>
                      </a:pPr>
                      <a:r>
                        <a:rPr sz="1600" b="1" spc="-10" dirty="0">
                          <a:latin typeface="Liberation Sans Narrow"/>
                          <a:cs typeface="Liberation Sans Narrow"/>
                        </a:rPr>
                        <a:t>Warehouse</a:t>
                      </a:r>
                      <a:r>
                        <a:rPr sz="1600" b="1" spc="-85" dirty="0">
                          <a:latin typeface="Liberation Sans Narrow"/>
                          <a:cs typeface="Liberation Sans Narrow"/>
                        </a:rPr>
                        <a:t> </a:t>
                      </a:r>
                      <a:r>
                        <a:rPr sz="1600" b="1" spc="-5" dirty="0">
                          <a:latin typeface="Liberation Sans Narrow"/>
                          <a:cs typeface="Liberation Sans Narrow"/>
                        </a:rPr>
                        <a:t>Allocation</a:t>
                      </a:r>
                      <a:endParaRPr sz="1600">
                        <a:latin typeface="Liberation Sans Narrow"/>
                        <a:cs typeface="Liberation Sans Narrow"/>
                      </a:endParaRPr>
                    </a:p>
                    <a:p>
                      <a:pPr marL="195580" indent="-106045">
                        <a:lnSpc>
                          <a:spcPct val="100000"/>
                        </a:lnSpc>
                        <a:spcBef>
                          <a:spcPts val="384"/>
                        </a:spcBef>
                        <a:buSzPct val="93750"/>
                        <a:buFont typeface="Arial"/>
                        <a:buChar char="•"/>
                        <a:tabLst>
                          <a:tab pos="196215" algn="l"/>
                        </a:tabLst>
                      </a:pPr>
                      <a:r>
                        <a:rPr sz="1600" b="1" spc="-5" dirty="0">
                          <a:latin typeface="Liberation Sans Narrow"/>
                          <a:cs typeface="Liberation Sans Narrow"/>
                        </a:rPr>
                        <a:t>Inventory</a:t>
                      </a:r>
                      <a:r>
                        <a:rPr sz="1600" b="1" spc="-25" dirty="0">
                          <a:latin typeface="Liberation Sans Narrow"/>
                          <a:cs typeface="Liberation Sans Narrow"/>
                        </a:rPr>
                        <a:t> </a:t>
                      </a:r>
                      <a:r>
                        <a:rPr sz="1600" b="1" spc="-5" dirty="0">
                          <a:latin typeface="Liberation Sans Narrow"/>
                          <a:cs typeface="Liberation Sans Narrow"/>
                        </a:rPr>
                        <a:t>Decisions</a:t>
                      </a:r>
                      <a:endParaRPr sz="1600">
                        <a:latin typeface="Liberation Sans Narrow"/>
                        <a:cs typeface="Liberation Sans Narrow"/>
                      </a:endParaRPr>
                    </a:p>
                    <a:p>
                      <a:pPr marL="195580" indent="-106045">
                        <a:lnSpc>
                          <a:spcPct val="100000"/>
                        </a:lnSpc>
                        <a:spcBef>
                          <a:spcPts val="385"/>
                        </a:spcBef>
                        <a:buSzPct val="93750"/>
                        <a:buFont typeface="Arial"/>
                        <a:buChar char="•"/>
                        <a:tabLst>
                          <a:tab pos="196215" algn="l"/>
                        </a:tabLst>
                      </a:pPr>
                      <a:r>
                        <a:rPr sz="1600" b="1" spc="-5" dirty="0">
                          <a:latin typeface="Liberation Sans Narrow"/>
                          <a:cs typeface="Liberation Sans Narrow"/>
                        </a:rPr>
                        <a:t>Manufacturing</a:t>
                      </a:r>
                      <a:r>
                        <a:rPr sz="1600" b="1" spc="325" dirty="0">
                          <a:latin typeface="Liberation Sans Narrow"/>
                          <a:cs typeface="Liberation Sans Narrow"/>
                        </a:rPr>
                        <a:t> </a:t>
                      </a:r>
                      <a:r>
                        <a:rPr sz="1600" b="1" spc="-5" dirty="0">
                          <a:latin typeface="Liberation Sans Narrow"/>
                          <a:cs typeface="Liberation Sans Narrow"/>
                        </a:rPr>
                        <a:t>Policy</a:t>
                      </a:r>
                      <a:endParaRPr sz="1600">
                        <a:latin typeface="Liberation Sans Narrow"/>
                        <a:cs typeface="Liberation Sans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c>
                  <a:txBody>
                    <a:bodyPr/>
                    <a:lstStyle/>
                    <a:p>
                      <a:pPr>
                        <a:lnSpc>
                          <a:spcPct val="100000"/>
                        </a:lnSpc>
                      </a:pPr>
                      <a:endParaRPr sz="1800">
                        <a:latin typeface="Times New Roman"/>
                        <a:cs typeface="Times New Roman"/>
                      </a:endParaRPr>
                    </a:p>
                    <a:p>
                      <a:pPr>
                        <a:lnSpc>
                          <a:spcPct val="100000"/>
                        </a:lnSpc>
                        <a:spcBef>
                          <a:spcPts val="40"/>
                        </a:spcBef>
                      </a:pPr>
                      <a:endParaRPr sz="1900">
                        <a:latin typeface="Times New Roman"/>
                        <a:cs typeface="Times New Roman"/>
                      </a:endParaRPr>
                    </a:p>
                    <a:p>
                      <a:pPr marL="195580" indent="-106045">
                        <a:lnSpc>
                          <a:spcPct val="100000"/>
                        </a:lnSpc>
                        <a:buFont typeface="Arial"/>
                        <a:buChar char="•"/>
                        <a:tabLst>
                          <a:tab pos="196215" algn="l"/>
                        </a:tabLst>
                      </a:pPr>
                      <a:r>
                        <a:rPr sz="1600" b="1" spc="-5" dirty="0">
                          <a:latin typeface="Liberation Sans Narrow"/>
                          <a:cs typeface="Liberation Sans Narrow"/>
                        </a:rPr>
                        <a:t>Customer</a:t>
                      </a:r>
                      <a:r>
                        <a:rPr sz="1600" b="1" spc="290" dirty="0">
                          <a:latin typeface="Liberation Sans Narrow"/>
                          <a:cs typeface="Liberation Sans Narrow"/>
                        </a:rPr>
                        <a:t> </a:t>
                      </a:r>
                      <a:r>
                        <a:rPr sz="1600" b="1" spc="-5" dirty="0">
                          <a:latin typeface="Liberation Sans Narrow"/>
                          <a:cs typeface="Liberation Sans Narrow"/>
                        </a:rPr>
                        <a:t>Allocation</a:t>
                      </a:r>
                      <a:endParaRPr sz="1600">
                        <a:latin typeface="Liberation Sans Narrow"/>
                        <a:cs typeface="Liberation Sans Narrow"/>
                      </a:endParaRPr>
                    </a:p>
                    <a:p>
                      <a:pPr marL="195580" indent="-106045">
                        <a:lnSpc>
                          <a:spcPct val="100000"/>
                        </a:lnSpc>
                        <a:spcBef>
                          <a:spcPts val="400"/>
                        </a:spcBef>
                        <a:buFont typeface="Arial"/>
                        <a:buChar char="•"/>
                        <a:tabLst>
                          <a:tab pos="196215" algn="l"/>
                        </a:tabLst>
                      </a:pPr>
                      <a:r>
                        <a:rPr sz="1600" b="1" spc="-5" dirty="0">
                          <a:latin typeface="Liberation Sans Narrow"/>
                          <a:cs typeface="Liberation Sans Narrow"/>
                        </a:rPr>
                        <a:t>Distribution</a:t>
                      </a:r>
                      <a:r>
                        <a:rPr sz="1600" b="1" dirty="0">
                          <a:latin typeface="Liberation Sans Narrow"/>
                          <a:cs typeface="Liberation Sans Narrow"/>
                        </a:rPr>
                        <a:t> </a:t>
                      </a:r>
                      <a:r>
                        <a:rPr sz="1600" b="1" spc="-5" dirty="0">
                          <a:latin typeface="Liberation Sans Narrow"/>
                          <a:cs typeface="Liberation Sans Narrow"/>
                        </a:rPr>
                        <a:t>Policy</a:t>
                      </a:r>
                      <a:endParaRPr sz="1600">
                        <a:latin typeface="Liberation Sans Narrow"/>
                        <a:cs typeface="Liberation Sans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a:lnSpc>
                          <a:spcPct val="100000"/>
                        </a:lnSpc>
                      </a:pPr>
                      <a:endParaRPr sz="1800">
                        <a:latin typeface="Times New Roman"/>
                        <a:cs typeface="Times New Roman"/>
                      </a:endParaRPr>
                    </a:p>
                    <a:p>
                      <a:pPr marL="196215" indent="-106045">
                        <a:lnSpc>
                          <a:spcPct val="100000"/>
                        </a:lnSpc>
                        <a:spcBef>
                          <a:spcPts val="1075"/>
                        </a:spcBef>
                        <a:buFont typeface="Arial"/>
                        <a:buChar char="•"/>
                        <a:tabLst>
                          <a:tab pos="196850" algn="l"/>
                        </a:tabLst>
                      </a:pPr>
                      <a:r>
                        <a:rPr sz="1600" b="1" spc="-15" dirty="0">
                          <a:latin typeface="Liberation Sans Narrow"/>
                          <a:cs typeface="Liberation Sans Narrow"/>
                        </a:rPr>
                        <a:t>Vehicle</a:t>
                      </a:r>
                      <a:r>
                        <a:rPr sz="1600" b="1" spc="-30" dirty="0">
                          <a:latin typeface="Liberation Sans Narrow"/>
                          <a:cs typeface="Liberation Sans Narrow"/>
                        </a:rPr>
                        <a:t> </a:t>
                      </a:r>
                      <a:r>
                        <a:rPr sz="1600" b="1" spc="-5" dirty="0">
                          <a:latin typeface="Liberation Sans Narrow"/>
                          <a:cs typeface="Liberation Sans Narrow"/>
                        </a:rPr>
                        <a:t>Routing</a:t>
                      </a:r>
                      <a:endParaRPr sz="1600">
                        <a:latin typeface="Liberation Sans Narrow"/>
                        <a:cs typeface="Liberation Sans Narrow"/>
                      </a:endParaRPr>
                    </a:p>
                    <a:p>
                      <a:pPr>
                        <a:lnSpc>
                          <a:spcPct val="100000"/>
                        </a:lnSpc>
                        <a:spcBef>
                          <a:spcPts val="45"/>
                        </a:spcBef>
                        <a:buFont typeface="Arial"/>
                        <a:buChar char="•"/>
                      </a:pPr>
                      <a:endParaRPr sz="2300">
                        <a:latin typeface="Times New Roman"/>
                        <a:cs typeface="Times New Roman"/>
                      </a:endParaRPr>
                    </a:p>
                    <a:p>
                      <a:pPr marL="196215" indent="-106045">
                        <a:lnSpc>
                          <a:spcPct val="100000"/>
                        </a:lnSpc>
                        <a:buFont typeface="Arial"/>
                        <a:buChar char="•"/>
                        <a:tabLst>
                          <a:tab pos="196850" algn="l"/>
                        </a:tabLst>
                      </a:pPr>
                      <a:r>
                        <a:rPr sz="1600" b="1" spc="-5" dirty="0">
                          <a:latin typeface="Liberation Sans Narrow"/>
                          <a:cs typeface="Liberation Sans Narrow"/>
                        </a:rPr>
                        <a:t>Fleet</a:t>
                      </a:r>
                      <a:r>
                        <a:rPr sz="1600" b="1" spc="-15" dirty="0">
                          <a:latin typeface="Liberation Sans Narrow"/>
                          <a:cs typeface="Liberation Sans Narrow"/>
                        </a:rPr>
                        <a:t> </a:t>
                      </a:r>
                      <a:r>
                        <a:rPr sz="1600" b="1" spc="-5" dirty="0">
                          <a:latin typeface="Liberation Sans Narrow"/>
                          <a:cs typeface="Liberation Sans Narrow"/>
                        </a:rPr>
                        <a:t>Size</a:t>
                      </a:r>
                      <a:endParaRPr sz="1600">
                        <a:latin typeface="Liberation Sans Narrow"/>
                        <a:cs typeface="Liberation Sans Narrow"/>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0C0C0"/>
                    </a:solidFill>
                  </a:tcPr>
                </a:tc>
              </a:tr>
              <a:tr h="1802694">
                <a:tc>
                  <a:txBody>
                    <a:bodyPr/>
                    <a:lstStyle/>
                    <a:p>
                      <a:pPr>
                        <a:lnSpc>
                          <a:spcPct val="100000"/>
                        </a:lnSpc>
                      </a:pPr>
                      <a:endParaRPr sz="17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CCFFFF"/>
                    </a:solidFill>
                  </a:tcPr>
                </a:tc>
                <a:tc>
                  <a:txBody>
                    <a:bodyPr/>
                    <a:lstStyle/>
                    <a:p>
                      <a:pPr>
                        <a:lnSpc>
                          <a:spcPct val="100000"/>
                        </a:lnSpc>
                        <a:spcBef>
                          <a:spcPts val="5"/>
                        </a:spcBef>
                      </a:pPr>
                      <a:endParaRPr sz="1900">
                        <a:latin typeface="Times New Roman"/>
                        <a:cs typeface="Times New Roman"/>
                      </a:endParaRPr>
                    </a:p>
                    <a:p>
                      <a:pPr marL="195580" indent="-106045">
                        <a:lnSpc>
                          <a:spcPct val="100000"/>
                        </a:lnSpc>
                        <a:spcBef>
                          <a:spcPts val="5"/>
                        </a:spcBef>
                        <a:buFont typeface="Arial"/>
                        <a:buChar char="•"/>
                        <a:tabLst>
                          <a:tab pos="196215" algn="l"/>
                        </a:tabLst>
                      </a:pPr>
                      <a:r>
                        <a:rPr sz="1600" b="1" spc="-5" dirty="0">
                          <a:latin typeface="Liberation Sans Narrow"/>
                          <a:cs typeface="Liberation Sans Narrow"/>
                        </a:rPr>
                        <a:t>Production</a:t>
                      </a:r>
                      <a:r>
                        <a:rPr sz="1600" b="1" spc="-20" dirty="0">
                          <a:latin typeface="Liberation Sans Narrow"/>
                          <a:cs typeface="Liberation Sans Narrow"/>
                        </a:rPr>
                        <a:t> </a:t>
                      </a:r>
                      <a:r>
                        <a:rPr sz="1600" b="1" dirty="0">
                          <a:latin typeface="Liberation Sans Narrow"/>
                          <a:cs typeface="Liberation Sans Narrow"/>
                        </a:rPr>
                        <a:t>Schedule</a:t>
                      </a:r>
                      <a:endParaRPr sz="1600">
                        <a:latin typeface="Liberation Sans Narrow"/>
                        <a:cs typeface="Liberation Sans Narrow"/>
                      </a:endParaRPr>
                    </a:p>
                    <a:p>
                      <a:pPr marL="90170" marR="862965">
                        <a:lnSpc>
                          <a:spcPct val="100000"/>
                        </a:lnSpc>
                        <a:spcBef>
                          <a:spcPts val="395"/>
                        </a:spcBef>
                        <a:buFont typeface="Arial"/>
                        <a:buChar char="•"/>
                        <a:tabLst>
                          <a:tab pos="150495" algn="l"/>
                        </a:tabLst>
                      </a:pPr>
                      <a:r>
                        <a:rPr sz="1600" b="1" spc="-5" dirty="0">
                          <a:latin typeface="Liberation Sans Narrow"/>
                          <a:cs typeface="Liberation Sans Narrow"/>
                        </a:rPr>
                        <a:t>Scheduling</a:t>
                      </a:r>
                      <a:r>
                        <a:rPr sz="1600" b="1" spc="-80" dirty="0">
                          <a:latin typeface="Liberation Sans Narrow"/>
                          <a:cs typeface="Liberation Sans Narrow"/>
                        </a:rPr>
                        <a:t> </a:t>
                      </a:r>
                      <a:r>
                        <a:rPr sz="1600" b="1" spc="-5" dirty="0">
                          <a:latin typeface="Liberation Sans Narrow"/>
                          <a:cs typeface="Liberation Sans Narrow"/>
                        </a:rPr>
                        <a:t>on  Machines</a:t>
                      </a:r>
                      <a:endParaRPr sz="1600">
                        <a:latin typeface="Liberation Sans Narrow"/>
                        <a:cs typeface="Liberation Sans Narrow"/>
                      </a:endParaRPr>
                    </a:p>
                    <a:p>
                      <a:pPr marL="195580" indent="-106045">
                        <a:lnSpc>
                          <a:spcPct val="100000"/>
                        </a:lnSpc>
                        <a:spcBef>
                          <a:spcPts val="384"/>
                        </a:spcBef>
                        <a:buFont typeface="Arial"/>
                        <a:buChar char="•"/>
                        <a:tabLst>
                          <a:tab pos="196215" algn="l"/>
                        </a:tabLst>
                      </a:pPr>
                      <a:r>
                        <a:rPr sz="1600" b="1" spc="-5" dirty="0">
                          <a:latin typeface="Liberation Sans Narrow"/>
                          <a:cs typeface="Liberation Sans Narrow"/>
                        </a:rPr>
                        <a:t>Workload</a:t>
                      </a:r>
                      <a:r>
                        <a:rPr sz="1600" b="1" spc="-25" dirty="0">
                          <a:latin typeface="Liberation Sans Narrow"/>
                          <a:cs typeface="Liberation Sans Narrow"/>
                        </a:rPr>
                        <a:t> </a:t>
                      </a:r>
                      <a:r>
                        <a:rPr sz="1600" b="1" spc="-5" dirty="0">
                          <a:latin typeface="Liberation Sans Narrow"/>
                          <a:cs typeface="Liberation Sans Narrow"/>
                        </a:rPr>
                        <a:t>Balancing</a:t>
                      </a:r>
                      <a:endParaRPr sz="1600">
                        <a:latin typeface="Liberation Sans Narrow"/>
                        <a:cs typeface="Liberation Sans Narrow"/>
                      </a:endParaRPr>
                    </a:p>
                  </a:txBody>
                  <a:tcPr marL="0" marR="0" marT="63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FCC99"/>
                    </a:solidFill>
                  </a:tcPr>
                </a:tc>
                <a:tc>
                  <a:txBody>
                    <a:bodyPr/>
                    <a:lstStyle/>
                    <a:p>
                      <a:pPr>
                        <a:lnSpc>
                          <a:spcPct val="100000"/>
                        </a:lnSpc>
                      </a:pPr>
                      <a:endParaRPr sz="1800">
                        <a:latin typeface="Times New Roman"/>
                        <a:cs typeface="Times New Roman"/>
                      </a:endParaRPr>
                    </a:p>
                    <a:p>
                      <a:pPr>
                        <a:lnSpc>
                          <a:spcPct val="100000"/>
                        </a:lnSpc>
                        <a:spcBef>
                          <a:spcPts val="10"/>
                        </a:spcBef>
                      </a:pPr>
                      <a:endParaRPr sz="2100">
                        <a:latin typeface="Times New Roman"/>
                        <a:cs typeface="Times New Roman"/>
                      </a:endParaRPr>
                    </a:p>
                    <a:p>
                      <a:pPr marL="90170" marR="699135">
                        <a:lnSpc>
                          <a:spcPct val="100000"/>
                        </a:lnSpc>
                        <a:buFont typeface="Arial"/>
                        <a:buChar char="•"/>
                        <a:tabLst>
                          <a:tab pos="196215" algn="l"/>
                        </a:tabLst>
                      </a:pPr>
                      <a:r>
                        <a:rPr sz="1600" b="1" spc="-5" dirty="0">
                          <a:latin typeface="Liberation Sans Narrow"/>
                          <a:cs typeface="Liberation Sans Narrow"/>
                        </a:rPr>
                        <a:t>Finished</a:t>
                      </a:r>
                      <a:r>
                        <a:rPr sz="1600" b="1" spc="-75" dirty="0">
                          <a:latin typeface="Liberation Sans Narrow"/>
                          <a:cs typeface="Liberation Sans Narrow"/>
                        </a:rPr>
                        <a:t> </a:t>
                      </a:r>
                      <a:r>
                        <a:rPr sz="1600" b="1" spc="-5" dirty="0">
                          <a:latin typeface="Liberation Sans Narrow"/>
                          <a:cs typeface="Liberation Sans Narrow"/>
                        </a:rPr>
                        <a:t>Goods  Inventory</a:t>
                      </a:r>
                      <a:endParaRPr sz="1600">
                        <a:latin typeface="Liberation Sans Narrow"/>
                        <a:cs typeface="Liberation Sans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FFF99"/>
                    </a:solidFill>
                  </a:tcPr>
                </a:tc>
                <a:tc>
                  <a:txBody>
                    <a:bodyPr/>
                    <a:lstStyle/>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marL="196215" indent="-106045">
                        <a:lnSpc>
                          <a:spcPct val="100000"/>
                        </a:lnSpc>
                        <a:spcBef>
                          <a:spcPts val="1315"/>
                        </a:spcBef>
                        <a:buFont typeface="Arial"/>
                        <a:buChar char="•"/>
                        <a:tabLst>
                          <a:tab pos="196850" algn="l"/>
                        </a:tabLst>
                      </a:pPr>
                      <a:r>
                        <a:rPr sz="1600" b="1" spc="-15" dirty="0">
                          <a:latin typeface="Liberation Sans Narrow"/>
                          <a:cs typeface="Liberation Sans Narrow"/>
                        </a:rPr>
                        <a:t>Vehicle</a:t>
                      </a:r>
                      <a:r>
                        <a:rPr sz="1600" b="1" spc="-30" dirty="0">
                          <a:latin typeface="Liberation Sans Narrow"/>
                          <a:cs typeface="Liberation Sans Narrow"/>
                        </a:rPr>
                        <a:t> </a:t>
                      </a:r>
                      <a:r>
                        <a:rPr sz="1600" b="1" spc="-5" dirty="0">
                          <a:latin typeface="Liberation Sans Narrow"/>
                          <a:cs typeface="Liberation Sans Narrow"/>
                        </a:rPr>
                        <a:t>Routing</a:t>
                      </a:r>
                      <a:endParaRPr sz="1600">
                        <a:latin typeface="Liberation Sans Narrow"/>
                        <a:cs typeface="Liberation Sans Narrow"/>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C0C0C0"/>
                    </a:solidFill>
                  </a:tcPr>
                </a:tc>
              </a:tr>
            </a:tbl>
          </a:graphicData>
        </a:graphic>
      </p:graphicFrame>
      <p:graphicFrame>
        <p:nvGraphicFramePr>
          <p:cNvPr id="4" name="object 4"/>
          <p:cNvGraphicFramePr>
            <a:graphicFrameLocks noGrp="1"/>
          </p:cNvGraphicFramePr>
          <p:nvPr/>
        </p:nvGraphicFramePr>
        <p:xfrm>
          <a:off x="152400" y="-152400"/>
          <a:ext cx="8534401" cy="999490"/>
        </p:xfrm>
        <a:graphic>
          <a:graphicData uri="http://schemas.openxmlformats.org/drawingml/2006/table">
            <a:tbl>
              <a:tblPr firstRow="1" bandRow="1">
                <a:tableStyleId>{2D5ABB26-0587-4C30-8999-92F81FD0307C}</a:tableStyleId>
              </a:tblPr>
              <a:tblGrid>
                <a:gridCol w="2295718"/>
                <a:gridCol w="2152771"/>
                <a:gridCol w="2024551"/>
                <a:gridCol w="2061361"/>
              </a:tblGrid>
              <a:tr h="537272">
                <a:tc gridSpan="4">
                  <a:txBody>
                    <a:bodyPr/>
                    <a:lstStyle/>
                    <a:p>
                      <a:pPr marL="290830" algn="ctr">
                        <a:lnSpc>
                          <a:spcPct val="100000"/>
                        </a:lnSpc>
                        <a:spcBef>
                          <a:spcPts val="1165"/>
                        </a:spcBef>
                      </a:pPr>
                      <a:r>
                        <a:rPr sz="3600" b="1" spc="-5" dirty="0">
                          <a:latin typeface="Arial"/>
                          <a:cs typeface="Arial"/>
                        </a:rPr>
                        <a:t>Supply Chain </a:t>
                      </a:r>
                      <a:r>
                        <a:rPr sz="3600" b="1" dirty="0">
                          <a:latin typeface="Arial"/>
                          <a:cs typeface="Arial"/>
                        </a:rPr>
                        <a:t>Decisions</a:t>
                      </a:r>
                      <a:endParaRPr sz="3600">
                        <a:latin typeface="Arial"/>
                        <a:cs typeface="Arial"/>
                      </a:endParaRPr>
                    </a:p>
                  </a:txBody>
                  <a:tcPr marL="0" marR="0" marT="147955" marB="0">
                    <a:lnL w="9525">
                      <a:solidFill>
                        <a:srgbClr val="7A9799"/>
                      </a:solidFill>
                      <a:prstDash val="solid"/>
                    </a:lnL>
                    <a:lnR w="9525">
                      <a:solidFill>
                        <a:srgbClr val="7A9799"/>
                      </a:solidFill>
                      <a:prstDash val="solid"/>
                    </a:lnR>
                    <a:lnT w="9525">
                      <a:solidFill>
                        <a:srgbClr val="7A9799"/>
                      </a:solidFill>
                      <a:prstDash val="solid"/>
                    </a:lnT>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233618">
                <a:tc>
                  <a:txBody>
                    <a:bodyPr/>
                    <a:lstStyle/>
                    <a:p>
                      <a:pPr marL="659130">
                        <a:lnSpc>
                          <a:spcPts val="2330"/>
                        </a:lnSpc>
                      </a:pPr>
                      <a:r>
                        <a:rPr sz="2000" dirty="0">
                          <a:latin typeface="Arial"/>
                          <a:cs typeface="Arial"/>
                        </a:rPr>
                        <a:t>Procurement</a:t>
                      </a:r>
                      <a:endParaRPr sz="2000">
                        <a:latin typeface="Arial"/>
                        <a:cs typeface="Arial"/>
                      </a:endParaRPr>
                    </a:p>
                  </a:txBody>
                  <a:tcPr marL="0" marR="0" marT="0" marB="0">
                    <a:lnL w="9525">
                      <a:solidFill>
                        <a:srgbClr val="7A9799"/>
                      </a:solidFill>
                      <a:prstDash val="solid"/>
                    </a:lnL>
                    <a:lnB w="9525">
                      <a:solidFill>
                        <a:srgbClr val="7A9799"/>
                      </a:solidFill>
                      <a:prstDash val="solid"/>
                    </a:lnB>
                    <a:solidFill>
                      <a:srgbClr val="8BACAD"/>
                    </a:solidFill>
                  </a:tcPr>
                </a:tc>
                <a:tc>
                  <a:txBody>
                    <a:bodyPr/>
                    <a:lstStyle/>
                    <a:p>
                      <a:pPr marL="259079">
                        <a:lnSpc>
                          <a:spcPts val="2330"/>
                        </a:lnSpc>
                      </a:pPr>
                      <a:r>
                        <a:rPr sz="2000" dirty="0">
                          <a:latin typeface="Arial"/>
                          <a:cs typeface="Arial"/>
                        </a:rPr>
                        <a:t>Manufacturing</a:t>
                      </a:r>
                      <a:endParaRPr sz="2000">
                        <a:latin typeface="Arial"/>
                        <a:cs typeface="Arial"/>
                      </a:endParaRPr>
                    </a:p>
                  </a:txBody>
                  <a:tcPr marL="0" marR="0" marT="0" marB="0">
                    <a:lnB w="9525">
                      <a:solidFill>
                        <a:srgbClr val="7A9799"/>
                      </a:solidFill>
                      <a:prstDash val="solid"/>
                    </a:lnB>
                    <a:solidFill>
                      <a:srgbClr val="8BACAD"/>
                    </a:solidFill>
                  </a:tcPr>
                </a:tc>
                <a:tc>
                  <a:txBody>
                    <a:bodyPr/>
                    <a:lstStyle/>
                    <a:p>
                      <a:pPr marL="356235">
                        <a:lnSpc>
                          <a:spcPts val="2330"/>
                        </a:lnSpc>
                      </a:pPr>
                      <a:r>
                        <a:rPr sz="2000" dirty="0">
                          <a:latin typeface="Arial"/>
                          <a:cs typeface="Arial"/>
                        </a:rPr>
                        <a:t>Distribution</a:t>
                      </a:r>
                      <a:endParaRPr sz="2000">
                        <a:latin typeface="Arial"/>
                        <a:cs typeface="Arial"/>
                      </a:endParaRPr>
                    </a:p>
                  </a:txBody>
                  <a:tcPr marL="0" marR="0" marT="0" marB="0">
                    <a:lnB w="9525">
                      <a:solidFill>
                        <a:srgbClr val="7A9799"/>
                      </a:solidFill>
                      <a:prstDash val="solid"/>
                    </a:lnB>
                    <a:solidFill>
                      <a:srgbClr val="8BACAD"/>
                    </a:solidFill>
                  </a:tcPr>
                </a:tc>
                <a:tc>
                  <a:txBody>
                    <a:bodyPr/>
                    <a:lstStyle/>
                    <a:p>
                      <a:pPr marL="464820">
                        <a:lnSpc>
                          <a:spcPts val="2290"/>
                        </a:lnSpc>
                        <a:spcBef>
                          <a:spcPts val="85"/>
                        </a:spcBef>
                      </a:pPr>
                      <a:r>
                        <a:rPr sz="2000" dirty="0">
                          <a:latin typeface="Arial"/>
                          <a:cs typeface="Arial"/>
                        </a:rPr>
                        <a:t>Logistics</a:t>
                      </a:r>
                      <a:endParaRPr sz="2000">
                        <a:latin typeface="Arial"/>
                        <a:cs typeface="Arial"/>
                      </a:endParaRPr>
                    </a:p>
                  </a:txBody>
                  <a:tcPr marL="0" marR="0" marT="10795" marB="0">
                    <a:lnR w="9525">
                      <a:solidFill>
                        <a:srgbClr val="7A9799"/>
                      </a:solidFill>
                      <a:prstDash val="solid"/>
                    </a:lnR>
                    <a:lnB w="9525">
                      <a:solidFill>
                        <a:srgbClr val="7A9799"/>
                      </a:solidFill>
                      <a:prstDash val="solid"/>
                    </a:lnB>
                    <a:solidFill>
                      <a:srgbClr val="8BACAD"/>
                    </a:solidFill>
                  </a:tcPr>
                </a:tc>
              </a:tr>
            </a:tbl>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3"/>
          <p:cNvSpPr>
            <a:spLocks noGrp="1"/>
          </p:cNvSpPr>
          <p:nvPr>
            <p:ph type="ftr" sz="quarter" idx="11"/>
          </p:nvPr>
        </p:nvSpPr>
        <p:spPr/>
        <p:txBody>
          <a:bodyPr/>
          <a:lstStyle/>
          <a:p>
            <a:r>
              <a:rPr lang="en-US" altLang="zh-CN">
                <a:solidFill>
                  <a:schemeClr val="bg1"/>
                </a:solidFill>
              </a:rPr>
              <a:t>Dickson Chiu 2006</a:t>
            </a:r>
          </a:p>
        </p:txBody>
      </p:sp>
      <p:sp>
        <p:nvSpPr>
          <p:cNvPr id="17" name="Slide Number Placeholder 4"/>
          <p:cNvSpPr>
            <a:spLocks noGrp="1"/>
          </p:cNvSpPr>
          <p:nvPr>
            <p:ph type="sldNum" sz="quarter" idx="12"/>
          </p:nvPr>
        </p:nvSpPr>
        <p:spPr/>
        <p:txBody>
          <a:bodyPr/>
          <a:lstStyle/>
          <a:p>
            <a:r>
              <a:rPr lang="en-US" altLang="zh-CN">
                <a:solidFill>
                  <a:schemeClr val="bg1"/>
                </a:solidFill>
              </a:rPr>
              <a:t>SCM-</a:t>
            </a:r>
            <a:fld id="{8781775A-3707-4596-8104-77284D22A127}" type="slidenum">
              <a:rPr lang="en-US" altLang="zh-CN">
                <a:solidFill>
                  <a:schemeClr val="bg1"/>
                </a:solidFill>
              </a:rPr>
              <a:pPr/>
              <a:t>89</a:t>
            </a:fld>
            <a:endParaRPr lang="en-US" altLang="zh-CN">
              <a:solidFill>
                <a:schemeClr val="bg1"/>
              </a:solidFill>
            </a:endParaRPr>
          </a:p>
        </p:txBody>
      </p:sp>
      <p:grpSp>
        <p:nvGrpSpPr>
          <p:cNvPr id="2" name="Group 2"/>
          <p:cNvGrpSpPr>
            <a:grpSpLocks/>
          </p:cNvGrpSpPr>
          <p:nvPr/>
        </p:nvGrpSpPr>
        <p:grpSpPr bwMode="auto">
          <a:xfrm>
            <a:off x="1263650" y="1644650"/>
            <a:ext cx="7573963" cy="4216400"/>
            <a:chOff x="796" y="1036"/>
            <a:chExt cx="4771" cy="2656"/>
          </a:xfrm>
        </p:grpSpPr>
        <p:grpSp>
          <p:nvGrpSpPr>
            <p:cNvPr id="3" name="Group 3"/>
            <p:cNvGrpSpPr>
              <a:grpSpLocks/>
            </p:cNvGrpSpPr>
            <p:nvPr/>
          </p:nvGrpSpPr>
          <p:grpSpPr bwMode="auto">
            <a:xfrm>
              <a:off x="1768" y="1435"/>
              <a:ext cx="2255" cy="1492"/>
              <a:chOff x="1630" y="590"/>
              <a:chExt cx="2255" cy="1375"/>
            </a:xfrm>
          </p:grpSpPr>
          <p:sp>
            <p:nvSpPr>
              <p:cNvPr id="694276" name="Line 4"/>
              <p:cNvSpPr>
                <a:spLocks noChangeShapeType="1"/>
              </p:cNvSpPr>
              <p:nvPr/>
            </p:nvSpPr>
            <p:spPr bwMode="auto">
              <a:xfrm>
                <a:off x="1630" y="1949"/>
                <a:ext cx="2223" cy="0"/>
              </a:xfrm>
              <a:prstGeom prst="line">
                <a:avLst/>
              </a:prstGeom>
              <a:noFill/>
              <a:ln w="50800">
                <a:solidFill>
                  <a:srgbClr val="000000"/>
                </a:solidFill>
                <a:round/>
                <a:headEnd/>
                <a:tailEnd/>
              </a:ln>
              <a:effectLst/>
            </p:spPr>
            <p:txBody>
              <a:bodyPr wrap="none" anchor="ctr"/>
              <a:lstStyle/>
              <a:p>
                <a:endParaRPr lang="en-US">
                  <a:solidFill>
                    <a:schemeClr val="bg1"/>
                  </a:solidFill>
                </a:endParaRPr>
              </a:p>
            </p:txBody>
          </p:sp>
          <p:sp>
            <p:nvSpPr>
              <p:cNvPr id="694277" name="Line 5"/>
              <p:cNvSpPr>
                <a:spLocks noChangeShapeType="1"/>
              </p:cNvSpPr>
              <p:nvPr/>
            </p:nvSpPr>
            <p:spPr bwMode="auto">
              <a:xfrm flipV="1">
                <a:off x="1630" y="590"/>
                <a:ext cx="1071" cy="1375"/>
              </a:xfrm>
              <a:prstGeom prst="line">
                <a:avLst/>
              </a:prstGeom>
              <a:noFill/>
              <a:ln w="50800">
                <a:solidFill>
                  <a:srgbClr val="000000"/>
                </a:solidFill>
                <a:round/>
                <a:headEnd/>
                <a:tailEnd/>
              </a:ln>
              <a:effectLst/>
            </p:spPr>
            <p:txBody>
              <a:bodyPr wrap="none" anchor="ctr"/>
              <a:lstStyle/>
              <a:p>
                <a:endParaRPr lang="en-US">
                  <a:solidFill>
                    <a:schemeClr val="bg1"/>
                  </a:solidFill>
                </a:endParaRPr>
              </a:p>
            </p:txBody>
          </p:sp>
          <p:sp>
            <p:nvSpPr>
              <p:cNvPr id="694278" name="Line 6"/>
              <p:cNvSpPr>
                <a:spLocks noChangeShapeType="1"/>
              </p:cNvSpPr>
              <p:nvPr/>
            </p:nvSpPr>
            <p:spPr bwMode="auto">
              <a:xfrm flipH="1" flipV="1">
                <a:off x="2702" y="590"/>
                <a:ext cx="1183" cy="1375"/>
              </a:xfrm>
              <a:prstGeom prst="line">
                <a:avLst/>
              </a:prstGeom>
              <a:noFill/>
              <a:ln w="50800">
                <a:solidFill>
                  <a:srgbClr val="000000"/>
                </a:solidFill>
                <a:round/>
                <a:headEnd/>
                <a:tailEnd/>
              </a:ln>
              <a:effectLst/>
            </p:spPr>
            <p:txBody>
              <a:bodyPr wrap="none" anchor="ctr"/>
              <a:lstStyle/>
              <a:p>
                <a:endParaRPr lang="en-US">
                  <a:solidFill>
                    <a:schemeClr val="bg1"/>
                  </a:solidFill>
                </a:endParaRPr>
              </a:p>
            </p:txBody>
          </p:sp>
          <p:sp>
            <p:nvSpPr>
              <p:cNvPr id="694279" name="Rectangle 7"/>
              <p:cNvSpPr>
                <a:spLocks noChangeArrowheads="1"/>
              </p:cNvSpPr>
              <p:nvPr/>
            </p:nvSpPr>
            <p:spPr bwMode="auto">
              <a:xfrm>
                <a:off x="2252" y="1056"/>
                <a:ext cx="1496" cy="849"/>
              </a:xfrm>
              <a:prstGeom prst="rect">
                <a:avLst/>
              </a:prstGeom>
              <a:noFill/>
              <a:ln w="12700">
                <a:noFill/>
                <a:miter lim="800000"/>
                <a:headEnd/>
                <a:tailEnd/>
              </a:ln>
              <a:effectLst/>
            </p:spPr>
            <p:txBody>
              <a:bodyPr lIns="90488" tIns="44450" rIns="90488" bIns="44450">
                <a:spAutoFit/>
              </a:bodyPr>
              <a:lstStyle/>
              <a:p>
                <a:pPr eaLnBrk="0" hangingPunct="0"/>
                <a:r>
                  <a:rPr lang="en-US" altLang="zh-CN" sz="1800" b="1" i="1">
                    <a:solidFill>
                      <a:schemeClr val="bg1"/>
                    </a:solidFill>
                    <a:latin typeface="Arial" charset="0"/>
                    <a:ea typeface="宋体" pitchFamily="2" charset="-122"/>
                  </a:rPr>
                  <a:t>Customer </a:t>
                </a:r>
              </a:p>
              <a:p>
                <a:pPr eaLnBrk="0" hangingPunct="0"/>
                <a:r>
                  <a:rPr lang="en-US" altLang="zh-CN" sz="1800" b="1" i="1">
                    <a:solidFill>
                      <a:schemeClr val="bg1"/>
                    </a:solidFill>
                    <a:latin typeface="Arial" charset="0"/>
                    <a:ea typeface="宋体" pitchFamily="2" charset="-122"/>
                  </a:rPr>
                  <a:t>service goals</a:t>
                </a:r>
                <a:endParaRPr lang="en-US" altLang="zh-CN" sz="1800">
                  <a:solidFill>
                    <a:schemeClr val="bg1"/>
                  </a:solidFill>
                  <a:latin typeface="Arial" charset="0"/>
                  <a:ea typeface="宋体" pitchFamily="2" charset="-122"/>
                </a:endParaRPr>
              </a:p>
              <a:p>
                <a:pPr eaLnBrk="0" hangingPunct="0">
                  <a:buClr>
                    <a:schemeClr val="accent2"/>
                  </a:buClr>
                  <a:buFont typeface="Symbol" pitchFamily="18" charset="2"/>
                  <a:buChar char="·"/>
                </a:pPr>
                <a:r>
                  <a:rPr lang="en-US" altLang="zh-CN" sz="1800">
                    <a:solidFill>
                      <a:schemeClr val="bg1"/>
                    </a:solidFill>
                    <a:latin typeface="Arial" charset="0"/>
                    <a:ea typeface="宋体" pitchFamily="2" charset="-122"/>
                  </a:rPr>
                  <a:t> The product</a:t>
                </a:r>
              </a:p>
              <a:p>
                <a:pPr eaLnBrk="0" hangingPunct="0">
                  <a:buClr>
                    <a:schemeClr val="accent2"/>
                  </a:buClr>
                  <a:buFont typeface="Symbol" pitchFamily="18" charset="2"/>
                  <a:buChar char="·"/>
                </a:pPr>
                <a:r>
                  <a:rPr lang="en-US" altLang="zh-CN" sz="1800">
                    <a:solidFill>
                      <a:schemeClr val="bg1"/>
                    </a:solidFill>
                    <a:latin typeface="Arial" charset="0"/>
                    <a:ea typeface="宋体" pitchFamily="2" charset="-122"/>
                  </a:rPr>
                  <a:t> Logistics service</a:t>
                </a:r>
              </a:p>
              <a:p>
                <a:pPr eaLnBrk="0" hangingPunct="0">
                  <a:buClr>
                    <a:schemeClr val="accent2"/>
                  </a:buClr>
                  <a:buFont typeface="Symbol" pitchFamily="18" charset="2"/>
                  <a:buChar char="·"/>
                </a:pPr>
                <a:r>
                  <a:rPr lang="en-US" altLang="zh-CN" sz="1800">
                    <a:solidFill>
                      <a:schemeClr val="bg1"/>
                    </a:solidFill>
                    <a:latin typeface="Arial" charset="0"/>
                    <a:ea typeface="宋体" pitchFamily="2" charset="-122"/>
                  </a:rPr>
                  <a:t> Information sys.</a:t>
                </a:r>
              </a:p>
            </p:txBody>
          </p:sp>
        </p:grpSp>
        <p:graphicFrame>
          <p:nvGraphicFramePr>
            <p:cNvPr id="694280" name="Object 8"/>
            <p:cNvGraphicFramePr>
              <a:graphicFrameLocks noChangeAspect="1"/>
            </p:cNvGraphicFramePr>
            <p:nvPr/>
          </p:nvGraphicFramePr>
          <p:xfrm>
            <a:off x="796" y="1036"/>
            <a:ext cx="1713" cy="1299"/>
          </p:xfrm>
          <a:graphic>
            <a:graphicData uri="http://schemas.openxmlformats.org/presentationml/2006/ole">
              <p:oleObj spid="_x0000_s1026" name="Document" r:id="rId3" imgW="2768040" imgH="2107800" progId="Word.Document.8">
                <p:embed/>
              </p:oleObj>
            </a:graphicData>
          </a:graphic>
        </p:graphicFrame>
        <p:graphicFrame>
          <p:nvGraphicFramePr>
            <p:cNvPr id="694281" name="Object 9"/>
            <p:cNvGraphicFramePr>
              <a:graphicFrameLocks noChangeAspect="1"/>
            </p:cNvGraphicFramePr>
            <p:nvPr/>
          </p:nvGraphicFramePr>
          <p:xfrm>
            <a:off x="3669" y="1337"/>
            <a:ext cx="1898" cy="675"/>
          </p:xfrm>
          <a:graphic>
            <a:graphicData uri="http://schemas.openxmlformats.org/presentationml/2006/ole">
              <p:oleObj spid="_x0000_s1027" name="Document" r:id="rId4" imgW="3038400" imgH="1069560" progId="Word.Document.8">
                <p:embed/>
              </p:oleObj>
            </a:graphicData>
          </a:graphic>
        </p:graphicFrame>
        <p:sp>
          <p:nvSpPr>
            <p:cNvPr id="694282" name="Line 10"/>
            <p:cNvSpPr>
              <a:spLocks noChangeShapeType="1"/>
            </p:cNvSpPr>
            <p:nvPr/>
          </p:nvSpPr>
          <p:spPr bwMode="auto">
            <a:xfrm>
              <a:off x="2081" y="1155"/>
              <a:ext cx="572" cy="549"/>
            </a:xfrm>
            <a:prstGeom prst="line">
              <a:avLst/>
            </a:prstGeom>
            <a:noFill/>
            <a:ln w="28575">
              <a:solidFill>
                <a:srgbClr val="FF0000"/>
              </a:solidFill>
              <a:round/>
              <a:headEnd/>
              <a:tailEnd type="triangle" w="med" len="med"/>
            </a:ln>
            <a:effectLst/>
          </p:spPr>
          <p:txBody>
            <a:bodyPr wrap="none" anchor="ctr"/>
            <a:lstStyle/>
            <a:p>
              <a:endParaRPr lang="en-US">
                <a:solidFill>
                  <a:schemeClr val="bg1"/>
                </a:solidFill>
              </a:endParaRPr>
            </a:p>
          </p:txBody>
        </p:sp>
        <p:sp>
          <p:nvSpPr>
            <p:cNvPr id="694283" name="Line 11"/>
            <p:cNvSpPr>
              <a:spLocks noChangeShapeType="1"/>
            </p:cNvSpPr>
            <p:nvPr/>
          </p:nvSpPr>
          <p:spPr bwMode="auto">
            <a:xfrm flipH="1">
              <a:off x="3144" y="1441"/>
              <a:ext cx="480" cy="342"/>
            </a:xfrm>
            <a:prstGeom prst="line">
              <a:avLst/>
            </a:prstGeom>
            <a:noFill/>
            <a:ln w="28575">
              <a:solidFill>
                <a:srgbClr val="FF0000"/>
              </a:solidFill>
              <a:round/>
              <a:headEnd/>
              <a:tailEnd type="triangle" w="med" len="med"/>
            </a:ln>
            <a:effectLst/>
          </p:spPr>
          <p:txBody>
            <a:bodyPr wrap="none" anchor="ctr"/>
            <a:lstStyle/>
            <a:p>
              <a:endParaRPr lang="en-US">
                <a:solidFill>
                  <a:schemeClr val="bg1"/>
                </a:solidFill>
              </a:endParaRPr>
            </a:p>
          </p:txBody>
        </p:sp>
        <p:graphicFrame>
          <p:nvGraphicFramePr>
            <p:cNvPr id="694284" name="Object 12"/>
            <p:cNvGraphicFramePr>
              <a:graphicFrameLocks noChangeAspect="1"/>
            </p:cNvGraphicFramePr>
            <p:nvPr/>
          </p:nvGraphicFramePr>
          <p:xfrm>
            <a:off x="2892" y="3143"/>
            <a:ext cx="2148" cy="549"/>
          </p:xfrm>
          <a:graphic>
            <a:graphicData uri="http://schemas.openxmlformats.org/presentationml/2006/ole">
              <p:oleObj spid="_x0000_s1028" name="Document" r:id="rId5" imgW="3514680" imgH="892080" progId="Word.Document.8">
                <p:embed/>
              </p:oleObj>
            </a:graphicData>
          </a:graphic>
        </p:graphicFrame>
        <p:sp>
          <p:nvSpPr>
            <p:cNvPr id="694285" name="Line 13"/>
            <p:cNvSpPr>
              <a:spLocks noChangeShapeType="1"/>
            </p:cNvSpPr>
            <p:nvPr/>
          </p:nvSpPr>
          <p:spPr bwMode="auto">
            <a:xfrm flipH="1" flipV="1">
              <a:off x="2515" y="2927"/>
              <a:ext cx="309" cy="297"/>
            </a:xfrm>
            <a:prstGeom prst="line">
              <a:avLst/>
            </a:prstGeom>
            <a:noFill/>
            <a:ln w="28575">
              <a:solidFill>
                <a:srgbClr val="FF0000"/>
              </a:solidFill>
              <a:round/>
              <a:headEnd/>
              <a:tailEnd type="triangle" w="med" len="med"/>
            </a:ln>
            <a:effectLst/>
          </p:spPr>
          <p:txBody>
            <a:bodyPr wrap="none" anchor="ctr"/>
            <a:lstStyle/>
            <a:p>
              <a:endParaRPr lang="en-US">
                <a:solidFill>
                  <a:schemeClr val="bg1"/>
                </a:solidFill>
              </a:endParaRPr>
            </a:p>
          </p:txBody>
        </p:sp>
      </p:grpSp>
      <p:sp>
        <p:nvSpPr>
          <p:cNvPr id="694287" name="Text Box 15"/>
          <p:cNvSpPr txBox="1">
            <a:spLocks noChangeArrowheads="1"/>
          </p:cNvSpPr>
          <p:nvPr/>
        </p:nvSpPr>
        <p:spPr bwMode="auto">
          <a:xfrm>
            <a:off x="1249363" y="6354763"/>
            <a:ext cx="2119312" cy="274637"/>
          </a:xfrm>
          <a:prstGeom prst="rect">
            <a:avLst/>
          </a:prstGeom>
          <a:noFill/>
          <a:ln w="9525">
            <a:noFill/>
            <a:miter lim="800000"/>
            <a:headEnd/>
            <a:tailEnd/>
          </a:ln>
          <a:effectLst/>
        </p:spPr>
        <p:txBody>
          <a:bodyPr wrap="none">
            <a:spAutoFit/>
          </a:bodyPr>
          <a:lstStyle/>
          <a:p>
            <a:pPr eaLnBrk="0" hangingPunct="0"/>
            <a:r>
              <a:rPr lang="en-US" altLang="zh-CN" sz="1200" i="1">
                <a:solidFill>
                  <a:schemeClr val="bg1"/>
                </a:solidFill>
                <a:latin typeface="Arial" charset="0"/>
                <a:ea typeface="宋体" pitchFamily="2" charset="-122"/>
              </a:rPr>
              <a:t>CR (2004) Prentice Hall, Inc.</a:t>
            </a:r>
          </a:p>
        </p:txBody>
      </p:sp>
      <p:sp>
        <p:nvSpPr>
          <p:cNvPr id="694289" name="Rectangle 17"/>
          <p:cNvSpPr>
            <a:spLocks noGrp="1" noChangeArrowheads="1"/>
          </p:cNvSpPr>
          <p:nvPr>
            <p:ph type="title"/>
          </p:nvPr>
        </p:nvSpPr>
        <p:spPr/>
        <p:txBody>
          <a:bodyPr/>
          <a:lstStyle/>
          <a:p>
            <a:r>
              <a:rPr lang="en-US" altLang="zh-CN" sz="3200">
                <a:solidFill>
                  <a:schemeClr val="bg1"/>
                </a:solidFill>
                <a:ea typeface="宋体" pitchFamily="2" charset="-122"/>
              </a:rPr>
              <a:t>The Logistics Strategy Triangle </a:t>
            </a:r>
            <a:br>
              <a:rPr lang="en-US" altLang="zh-CN" sz="3200">
                <a:solidFill>
                  <a:schemeClr val="bg1"/>
                </a:solidFill>
                <a:ea typeface="宋体" pitchFamily="2" charset="-122"/>
              </a:rPr>
            </a:br>
            <a:r>
              <a:rPr lang="en-US" altLang="zh-CN" sz="3200">
                <a:solidFill>
                  <a:schemeClr val="bg1"/>
                </a:solidFill>
                <a:ea typeface="宋体" pitchFamily="2" charset="-122"/>
              </a:rPr>
              <a:t>(4 problem areas)</a:t>
            </a:r>
            <a:endParaRPr lang="zh-CN" altLang="en-US" sz="3200">
              <a:solidFill>
                <a:schemeClr val="bg1"/>
              </a:solidFill>
              <a:ea typeface="宋体"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rmAutofit fontScale="90000"/>
          </a:bodyPr>
          <a:lstStyle/>
          <a:p>
            <a:r>
              <a:rPr lang="en-US" b="1" spc="-5" dirty="0" smtClean="0">
                <a:solidFill>
                  <a:srgbClr val="352062"/>
                </a:solidFill>
                <a:latin typeface="Times New Roman"/>
                <a:cs typeface="Times New Roman"/>
              </a:rPr>
              <a:t>Focus of Logistics</a:t>
            </a:r>
            <a:r>
              <a:rPr lang="en-US" b="1" spc="-15" dirty="0" smtClean="0">
                <a:solidFill>
                  <a:srgbClr val="352062"/>
                </a:solidFill>
                <a:latin typeface="Times New Roman"/>
                <a:cs typeface="Times New Roman"/>
              </a:rPr>
              <a:t> </a:t>
            </a:r>
            <a:r>
              <a:rPr lang="en-US" b="1" spc="-5" dirty="0" smtClean="0">
                <a:solidFill>
                  <a:srgbClr val="352062"/>
                </a:solidFill>
                <a:latin typeface="Times New Roman"/>
                <a:cs typeface="Times New Roman"/>
              </a:rPr>
              <a:t>Strategy</a:t>
            </a:r>
            <a:endParaRPr lang="en-US" dirty="0"/>
          </a:p>
        </p:txBody>
      </p:sp>
      <p:sp>
        <p:nvSpPr>
          <p:cNvPr id="3" name="Content Placeholder 2"/>
          <p:cNvSpPr>
            <a:spLocks noGrp="1"/>
          </p:cNvSpPr>
          <p:nvPr>
            <p:ph idx="1"/>
          </p:nvPr>
        </p:nvSpPr>
        <p:spPr>
          <a:xfrm>
            <a:off x="457200" y="685800"/>
            <a:ext cx="8229600" cy="5440363"/>
          </a:xfrm>
        </p:spPr>
        <p:txBody>
          <a:bodyPr>
            <a:normAutofit/>
          </a:bodyPr>
          <a:lstStyle/>
          <a:p>
            <a:pPr marL="240029" marR="241935" indent="-227965">
              <a:lnSpc>
                <a:spcPts val="2150"/>
              </a:lnSpc>
              <a:spcBef>
                <a:spcPts val="490"/>
              </a:spcBef>
              <a:buClr>
                <a:srgbClr val="352062"/>
              </a:buClr>
              <a:buSzPct val="70000"/>
              <a:buFont typeface="Wingdings"/>
              <a:buChar char=""/>
              <a:tabLst>
                <a:tab pos="240665" algn="l"/>
              </a:tabLst>
            </a:pPr>
            <a:r>
              <a:rPr lang="en-US" sz="2800" spc="-5" dirty="0" smtClean="0">
                <a:solidFill>
                  <a:schemeClr val="bg1"/>
                </a:solidFill>
                <a:latin typeface="Times New Roman"/>
                <a:cs typeface="Times New Roman"/>
              </a:rPr>
              <a:t>A </a:t>
            </a:r>
            <a:r>
              <a:rPr lang="en-US" sz="2800" spc="-10" dirty="0" smtClean="0">
                <a:solidFill>
                  <a:schemeClr val="bg1"/>
                </a:solidFill>
                <a:latin typeface="Times New Roman"/>
                <a:cs typeface="Times New Roman"/>
              </a:rPr>
              <a:t>logistics strategy </a:t>
            </a:r>
            <a:r>
              <a:rPr lang="en-US" sz="2800" spc="-5" dirty="0" smtClean="0">
                <a:solidFill>
                  <a:schemeClr val="bg1"/>
                </a:solidFill>
                <a:latin typeface="Times New Roman"/>
                <a:cs typeface="Times New Roman"/>
              </a:rPr>
              <a:t>is </a:t>
            </a:r>
            <a:r>
              <a:rPr lang="en-US" sz="2800" spc="-10" dirty="0" smtClean="0">
                <a:solidFill>
                  <a:schemeClr val="bg1"/>
                </a:solidFill>
                <a:latin typeface="Times New Roman"/>
                <a:cs typeface="Times New Roman"/>
              </a:rPr>
              <a:t>most likely </a:t>
            </a:r>
            <a:r>
              <a:rPr lang="en-US" sz="2800" spc="-5" dirty="0" smtClean="0">
                <a:solidFill>
                  <a:schemeClr val="bg1"/>
                </a:solidFill>
                <a:latin typeface="Times New Roman"/>
                <a:cs typeface="Times New Roman"/>
              </a:rPr>
              <a:t>to </a:t>
            </a:r>
            <a:r>
              <a:rPr lang="en-US" sz="2800" spc="-10" dirty="0" smtClean="0">
                <a:solidFill>
                  <a:schemeClr val="bg1"/>
                </a:solidFill>
                <a:latin typeface="Times New Roman"/>
                <a:cs typeface="Times New Roman"/>
              </a:rPr>
              <a:t>emphasize the  following:</a:t>
            </a:r>
          </a:p>
          <a:p>
            <a:pPr marL="240029" marR="241935" indent="-227965">
              <a:lnSpc>
                <a:spcPts val="2150"/>
              </a:lnSpc>
              <a:spcBef>
                <a:spcPts val="490"/>
              </a:spcBef>
              <a:buClr>
                <a:srgbClr val="352062"/>
              </a:buClr>
              <a:buSzPct val="70000"/>
              <a:buFont typeface="Wingdings"/>
              <a:buChar char=""/>
              <a:tabLst>
                <a:tab pos="240665" algn="l"/>
              </a:tabLst>
            </a:pPr>
            <a:endParaRPr lang="en-US" sz="2800" spc="-10" dirty="0" smtClean="0">
              <a:solidFill>
                <a:schemeClr val="bg1"/>
              </a:solidFill>
              <a:latin typeface="Times New Roman"/>
              <a:cs typeface="Times New Roman"/>
            </a:endParaRPr>
          </a:p>
          <a:p>
            <a:pPr marL="872490" marR="268605" lvl="2" indent="-231140">
              <a:lnSpc>
                <a:spcPts val="1870"/>
              </a:lnSpc>
              <a:spcBef>
                <a:spcPts val="420"/>
              </a:spcBef>
              <a:buClr>
                <a:srgbClr val="659A9A"/>
              </a:buClr>
              <a:buSzPct val="70588"/>
              <a:buFont typeface="Wingdings"/>
              <a:buChar char=""/>
              <a:tabLst>
                <a:tab pos="473075" algn="l"/>
              </a:tabLst>
            </a:pPr>
            <a:r>
              <a:rPr lang="en-US" b="1" spc="10" dirty="0" smtClean="0">
                <a:solidFill>
                  <a:schemeClr val="bg1"/>
                </a:solidFill>
                <a:latin typeface="Times New Roman"/>
                <a:cs typeface="Times New Roman"/>
              </a:rPr>
              <a:t>Cost: </a:t>
            </a:r>
            <a:r>
              <a:rPr lang="en-US" spc="10" dirty="0" smtClean="0">
                <a:solidFill>
                  <a:schemeClr val="bg1"/>
                </a:solidFill>
                <a:latin typeface="Times New Roman"/>
                <a:cs typeface="Times New Roman"/>
              </a:rPr>
              <a:t>lower </a:t>
            </a:r>
            <a:r>
              <a:rPr lang="en-US" spc="5" dirty="0" smtClean="0">
                <a:solidFill>
                  <a:schemeClr val="bg1"/>
                </a:solidFill>
                <a:latin typeface="Times New Roman"/>
                <a:cs typeface="Times New Roman"/>
              </a:rPr>
              <a:t>costs lead to higher profits for organization  </a:t>
            </a:r>
            <a:r>
              <a:rPr lang="en-US" spc="10" dirty="0" smtClean="0">
                <a:solidFill>
                  <a:schemeClr val="bg1"/>
                </a:solidFill>
                <a:latin typeface="Times New Roman"/>
                <a:cs typeface="Times New Roman"/>
              </a:rPr>
              <a:t>and lower </a:t>
            </a:r>
            <a:r>
              <a:rPr lang="en-US" spc="5" dirty="0" smtClean="0">
                <a:solidFill>
                  <a:schemeClr val="bg1"/>
                </a:solidFill>
                <a:latin typeface="Times New Roman"/>
                <a:cs typeface="Times New Roman"/>
              </a:rPr>
              <a:t>prices for</a:t>
            </a:r>
            <a:r>
              <a:rPr lang="en-US" spc="-50" dirty="0" smtClean="0">
                <a:solidFill>
                  <a:schemeClr val="bg1"/>
                </a:solidFill>
                <a:latin typeface="Times New Roman"/>
                <a:cs typeface="Times New Roman"/>
              </a:rPr>
              <a:t> </a:t>
            </a:r>
            <a:r>
              <a:rPr lang="en-US" spc="5" dirty="0" smtClean="0">
                <a:solidFill>
                  <a:schemeClr val="bg1"/>
                </a:solidFill>
                <a:latin typeface="Times New Roman"/>
                <a:cs typeface="Times New Roman"/>
              </a:rPr>
              <a:t>customers.</a:t>
            </a:r>
          </a:p>
          <a:p>
            <a:pPr marL="872490" marR="268605" lvl="2" indent="-231140">
              <a:lnSpc>
                <a:spcPts val="1870"/>
              </a:lnSpc>
              <a:spcBef>
                <a:spcPts val="420"/>
              </a:spcBef>
              <a:buClr>
                <a:srgbClr val="659A9A"/>
              </a:buClr>
              <a:buSzPct val="70588"/>
              <a:buFont typeface="Wingdings"/>
              <a:buChar char=""/>
              <a:tabLst>
                <a:tab pos="473075" algn="l"/>
              </a:tabLst>
            </a:pPr>
            <a:endParaRPr lang="en-US" dirty="0" smtClean="0">
              <a:solidFill>
                <a:schemeClr val="bg1"/>
              </a:solidFill>
              <a:latin typeface="Times New Roman"/>
              <a:cs typeface="Times New Roman"/>
            </a:endParaRPr>
          </a:p>
          <a:p>
            <a:pPr marL="872490" marR="5080" lvl="2" indent="-231140">
              <a:lnSpc>
                <a:spcPts val="1870"/>
              </a:lnSpc>
              <a:spcBef>
                <a:spcPts val="409"/>
              </a:spcBef>
              <a:buClr>
                <a:srgbClr val="659A9A"/>
              </a:buClr>
              <a:buSzPct val="70588"/>
              <a:buFont typeface="Wingdings"/>
              <a:buChar char=""/>
              <a:tabLst>
                <a:tab pos="473075" algn="l"/>
              </a:tabLst>
            </a:pPr>
            <a:r>
              <a:rPr lang="en-US" b="1" spc="10" dirty="0" smtClean="0">
                <a:solidFill>
                  <a:schemeClr val="bg1"/>
                </a:solidFill>
                <a:latin typeface="Times New Roman"/>
                <a:cs typeface="Times New Roman"/>
              </a:rPr>
              <a:t>Customer </a:t>
            </a:r>
            <a:r>
              <a:rPr lang="en-US" b="1" spc="5" dirty="0" smtClean="0">
                <a:solidFill>
                  <a:schemeClr val="bg1"/>
                </a:solidFill>
                <a:latin typeface="Times New Roman"/>
                <a:cs typeface="Times New Roman"/>
              </a:rPr>
              <a:t>service: </a:t>
            </a:r>
            <a:r>
              <a:rPr lang="en-US" spc="5" dirty="0" smtClean="0">
                <a:solidFill>
                  <a:schemeClr val="bg1"/>
                </a:solidFill>
                <a:latin typeface="Times New Roman"/>
                <a:cs typeface="Times New Roman"/>
              </a:rPr>
              <a:t>logistics controls stock levels, delivery  times, </a:t>
            </a:r>
            <a:r>
              <a:rPr lang="en-US" spc="10" dirty="0" smtClean="0">
                <a:solidFill>
                  <a:schemeClr val="bg1"/>
                </a:solidFill>
                <a:latin typeface="Times New Roman"/>
                <a:cs typeface="Times New Roman"/>
              </a:rPr>
              <a:t>speed of </a:t>
            </a:r>
            <a:r>
              <a:rPr lang="en-US" spc="5" dirty="0" smtClean="0">
                <a:solidFill>
                  <a:schemeClr val="bg1"/>
                </a:solidFill>
                <a:latin typeface="Times New Roman"/>
                <a:cs typeface="Times New Roman"/>
              </a:rPr>
              <a:t>response, </a:t>
            </a:r>
            <a:r>
              <a:rPr lang="en-US" spc="10" dirty="0" smtClean="0">
                <a:solidFill>
                  <a:schemeClr val="bg1"/>
                </a:solidFill>
                <a:latin typeface="Times New Roman"/>
                <a:cs typeface="Times New Roman"/>
              </a:rPr>
              <a:t>and so </a:t>
            </a:r>
            <a:r>
              <a:rPr lang="en-US" spc="5" dirty="0" smtClean="0">
                <a:solidFill>
                  <a:schemeClr val="bg1"/>
                </a:solidFill>
                <a:latin typeface="Times New Roman"/>
                <a:cs typeface="Times New Roman"/>
              </a:rPr>
              <a:t>on. </a:t>
            </a:r>
            <a:r>
              <a:rPr lang="en-US" spc="10" dirty="0" smtClean="0">
                <a:solidFill>
                  <a:schemeClr val="bg1"/>
                </a:solidFill>
                <a:latin typeface="Times New Roman"/>
                <a:cs typeface="Times New Roman"/>
              </a:rPr>
              <a:t>This </a:t>
            </a:r>
            <a:r>
              <a:rPr lang="en-US" spc="5" dirty="0" smtClean="0">
                <a:solidFill>
                  <a:schemeClr val="bg1"/>
                </a:solidFill>
                <a:latin typeface="Times New Roman"/>
                <a:cs typeface="Times New Roman"/>
              </a:rPr>
              <a:t>strategy allows  organizations to get </a:t>
            </a:r>
            <a:r>
              <a:rPr lang="en-US" spc="10" dirty="0" smtClean="0">
                <a:solidFill>
                  <a:schemeClr val="bg1"/>
                </a:solidFill>
                <a:latin typeface="Times New Roman"/>
                <a:cs typeface="Times New Roman"/>
              </a:rPr>
              <a:t>a </a:t>
            </a:r>
            <a:r>
              <a:rPr lang="en-US" spc="5" dirty="0" smtClean="0">
                <a:solidFill>
                  <a:schemeClr val="bg1"/>
                </a:solidFill>
                <a:latin typeface="Times New Roman"/>
                <a:cs typeface="Times New Roman"/>
              </a:rPr>
              <a:t>long-term competitive</a:t>
            </a:r>
            <a:r>
              <a:rPr lang="en-US" spc="-5" dirty="0" smtClean="0">
                <a:solidFill>
                  <a:schemeClr val="bg1"/>
                </a:solidFill>
                <a:latin typeface="Times New Roman"/>
                <a:cs typeface="Times New Roman"/>
              </a:rPr>
              <a:t> </a:t>
            </a:r>
            <a:r>
              <a:rPr lang="en-US" spc="5" dirty="0" smtClean="0">
                <a:solidFill>
                  <a:schemeClr val="bg1"/>
                </a:solidFill>
                <a:latin typeface="Times New Roman"/>
                <a:cs typeface="Times New Roman"/>
              </a:rPr>
              <a:t>advantage.</a:t>
            </a:r>
          </a:p>
          <a:p>
            <a:pPr marL="872490" marR="5080" lvl="2" indent="-231140">
              <a:lnSpc>
                <a:spcPts val="1870"/>
              </a:lnSpc>
              <a:spcBef>
                <a:spcPts val="409"/>
              </a:spcBef>
              <a:buClr>
                <a:srgbClr val="659A9A"/>
              </a:buClr>
              <a:buSzPct val="70588"/>
              <a:buFont typeface="Wingdings"/>
              <a:buChar char=""/>
              <a:tabLst>
                <a:tab pos="473075" algn="l"/>
              </a:tabLst>
            </a:pPr>
            <a:endParaRPr lang="en-US" dirty="0" smtClean="0">
              <a:solidFill>
                <a:schemeClr val="bg1"/>
              </a:solidFill>
              <a:latin typeface="Times New Roman"/>
              <a:cs typeface="Times New Roman"/>
            </a:endParaRPr>
          </a:p>
          <a:p>
            <a:pPr marL="872490" marR="71120" lvl="2" indent="-231140">
              <a:lnSpc>
                <a:spcPts val="1870"/>
              </a:lnSpc>
              <a:spcBef>
                <a:spcPts val="405"/>
              </a:spcBef>
              <a:buClr>
                <a:srgbClr val="659A9A"/>
              </a:buClr>
              <a:buSzPct val="70588"/>
              <a:buFont typeface="Wingdings"/>
              <a:buChar char=""/>
              <a:tabLst>
                <a:tab pos="473075" algn="l"/>
              </a:tabLst>
            </a:pPr>
            <a:r>
              <a:rPr lang="en-US" b="1" spc="15" dirty="0" smtClean="0">
                <a:solidFill>
                  <a:schemeClr val="bg1"/>
                </a:solidFill>
                <a:latin typeface="Times New Roman"/>
                <a:cs typeface="Times New Roman"/>
              </a:rPr>
              <a:t>Timing: </a:t>
            </a:r>
            <a:r>
              <a:rPr lang="en-US" spc="5" dirty="0" smtClean="0">
                <a:solidFill>
                  <a:schemeClr val="bg1"/>
                </a:solidFill>
                <a:latin typeface="Times New Roman"/>
                <a:cs typeface="Times New Roman"/>
              </a:rPr>
              <a:t>it </a:t>
            </a:r>
            <a:r>
              <a:rPr lang="en-US" spc="15" dirty="0" smtClean="0">
                <a:solidFill>
                  <a:schemeClr val="bg1"/>
                </a:solidFill>
                <a:latin typeface="Times New Roman"/>
                <a:cs typeface="Times New Roman"/>
              </a:rPr>
              <a:t>mean </a:t>
            </a:r>
            <a:r>
              <a:rPr lang="en-US" spc="10" dirty="0" smtClean="0">
                <a:solidFill>
                  <a:schemeClr val="bg1"/>
                </a:solidFill>
                <a:latin typeface="Times New Roman"/>
                <a:cs typeface="Times New Roman"/>
              </a:rPr>
              <a:t>rapid supply of </a:t>
            </a:r>
            <a:r>
              <a:rPr lang="en-US" spc="15" dirty="0" smtClean="0">
                <a:solidFill>
                  <a:schemeClr val="bg1"/>
                </a:solidFill>
                <a:latin typeface="Times New Roman"/>
                <a:cs typeface="Times New Roman"/>
              </a:rPr>
              <a:t>new </a:t>
            </a:r>
            <a:r>
              <a:rPr lang="en-US" spc="10" dirty="0" smtClean="0">
                <a:solidFill>
                  <a:schemeClr val="bg1"/>
                </a:solidFill>
                <a:latin typeface="Times New Roman"/>
                <a:cs typeface="Times New Roman"/>
              </a:rPr>
              <a:t>products, or  </a:t>
            </a:r>
            <a:r>
              <a:rPr lang="en-US" spc="5" dirty="0" smtClean="0">
                <a:solidFill>
                  <a:schemeClr val="bg1"/>
                </a:solidFill>
                <a:latin typeface="Times New Roman"/>
                <a:cs typeface="Times New Roman"/>
              </a:rPr>
              <a:t>delivering </a:t>
            </a:r>
            <a:r>
              <a:rPr lang="en-US" spc="10" dirty="0" smtClean="0">
                <a:solidFill>
                  <a:schemeClr val="bg1"/>
                </a:solidFill>
                <a:latin typeface="Times New Roman"/>
                <a:cs typeface="Times New Roman"/>
              </a:rPr>
              <a:t>at the time </a:t>
            </a:r>
            <a:r>
              <a:rPr lang="en-US" spc="5" dirty="0" smtClean="0">
                <a:solidFill>
                  <a:schemeClr val="bg1"/>
                </a:solidFill>
                <a:latin typeface="Times New Roman"/>
                <a:cs typeface="Times New Roman"/>
              </a:rPr>
              <a:t>specified </a:t>
            </a:r>
            <a:r>
              <a:rPr lang="en-US" spc="10" dirty="0" smtClean="0">
                <a:solidFill>
                  <a:schemeClr val="bg1"/>
                </a:solidFill>
                <a:latin typeface="Times New Roman"/>
                <a:cs typeface="Times New Roman"/>
              </a:rPr>
              <a:t>by a customer. </a:t>
            </a:r>
            <a:r>
              <a:rPr lang="en-US" spc="20" dirty="0" smtClean="0">
                <a:solidFill>
                  <a:schemeClr val="bg1"/>
                </a:solidFill>
                <a:latin typeface="Times New Roman"/>
                <a:cs typeface="Times New Roman"/>
              </a:rPr>
              <a:t>A </a:t>
            </a:r>
            <a:r>
              <a:rPr lang="en-US" spc="15" dirty="0" smtClean="0">
                <a:solidFill>
                  <a:schemeClr val="bg1"/>
                </a:solidFill>
                <a:latin typeface="Times New Roman"/>
                <a:cs typeface="Times New Roman"/>
              </a:rPr>
              <a:t>common  </a:t>
            </a:r>
            <a:r>
              <a:rPr lang="en-US" spc="5" dirty="0" smtClean="0">
                <a:solidFill>
                  <a:schemeClr val="bg1"/>
                </a:solidFill>
                <a:latin typeface="Times New Roman"/>
                <a:cs typeface="Times New Roman"/>
              </a:rPr>
              <a:t>logistics strategy guarantees fast</a:t>
            </a:r>
            <a:r>
              <a:rPr lang="en-US" spc="-15" dirty="0" smtClean="0">
                <a:solidFill>
                  <a:schemeClr val="bg1"/>
                </a:solidFill>
                <a:latin typeface="Times New Roman"/>
                <a:cs typeface="Times New Roman"/>
              </a:rPr>
              <a:t> </a:t>
            </a:r>
            <a:r>
              <a:rPr lang="en-US" spc="5" dirty="0" smtClean="0">
                <a:latin typeface="Times New Roman"/>
                <a:cs typeface="Times New Roman"/>
              </a:rPr>
              <a:t>deliveries.</a:t>
            </a:r>
            <a:endParaRPr lang="en-US" dirty="0" smtClean="0">
              <a:latin typeface="Times New Roman"/>
              <a:cs typeface="Times New Roman"/>
            </a:endParaRPr>
          </a:p>
          <a:p>
            <a:pPr marL="240029" marR="241935" indent="-227965">
              <a:lnSpc>
                <a:spcPts val="2150"/>
              </a:lnSpc>
              <a:spcBef>
                <a:spcPts val="490"/>
              </a:spcBef>
              <a:buClr>
                <a:srgbClr val="352062"/>
              </a:buClr>
              <a:buSzPct val="70000"/>
              <a:buFont typeface="Wingdings"/>
              <a:buChar char=""/>
              <a:tabLst>
                <a:tab pos="240665" algn="l"/>
              </a:tabLst>
            </a:pPr>
            <a:endParaRPr lang="en-US" sz="2800" dirty="0">
              <a:solidFill>
                <a:schemeClr val="bg1"/>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Footer Placeholder 3"/>
          <p:cNvSpPr>
            <a:spLocks noGrp="1"/>
          </p:cNvSpPr>
          <p:nvPr>
            <p:ph type="ftr" sz="quarter" idx="11"/>
          </p:nvPr>
        </p:nvSpPr>
        <p:spPr/>
        <p:txBody>
          <a:bodyPr/>
          <a:lstStyle/>
          <a:p>
            <a:r>
              <a:rPr lang="en-US" altLang="zh-CN">
                <a:solidFill>
                  <a:schemeClr val="bg1"/>
                </a:solidFill>
              </a:rPr>
              <a:t>Dickson Chiu 2006</a:t>
            </a:r>
          </a:p>
        </p:txBody>
      </p:sp>
      <p:sp>
        <p:nvSpPr>
          <p:cNvPr id="56" name="Slide Number Placeholder 4"/>
          <p:cNvSpPr>
            <a:spLocks noGrp="1"/>
          </p:cNvSpPr>
          <p:nvPr>
            <p:ph type="sldNum" sz="quarter" idx="12"/>
          </p:nvPr>
        </p:nvSpPr>
        <p:spPr/>
        <p:txBody>
          <a:bodyPr/>
          <a:lstStyle/>
          <a:p>
            <a:r>
              <a:rPr lang="en-US" altLang="zh-CN">
                <a:solidFill>
                  <a:schemeClr val="bg1"/>
                </a:solidFill>
              </a:rPr>
              <a:t>SCM-</a:t>
            </a:r>
            <a:fld id="{B3AC6877-B21C-4204-A726-FC848769C9E1}" type="slidenum">
              <a:rPr lang="en-US" altLang="zh-CN">
                <a:solidFill>
                  <a:schemeClr val="bg1"/>
                </a:solidFill>
              </a:rPr>
              <a:pPr/>
              <a:t>90</a:t>
            </a:fld>
            <a:endParaRPr lang="en-US" altLang="zh-CN">
              <a:solidFill>
                <a:schemeClr val="bg1"/>
              </a:solidFill>
            </a:endParaRPr>
          </a:p>
        </p:txBody>
      </p:sp>
      <p:sp>
        <p:nvSpPr>
          <p:cNvPr id="764930" name="Rectangle 2"/>
          <p:cNvSpPr>
            <a:spLocks noChangeArrowheads="1"/>
          </p:cNvSpPr>
          <p:nvPr/>
        </p:nvSpPr>
        <p:spPr bwMode="auto">
          <a:xfrm>
            <a:off x="509588" y="1038225"/>
            <a:ext cx="1485900" cy="274638"/>
          </a:xfrm>
          <a:prstGeom prst="rect">
            <a:avLst/>
          </a:prstGeom>
          <a:noFill/>
          <a:ln w="9525">
            <a:noFill/>
            <a:miter lim="800000"/>
            <a:headEnd/>
            <a:tailEnd/>
          </a:ln>
        </p:spPr>
        <p:txBody>
          <a:bodyPr wrap="none" lIns="0" tIns="0" rIns="0" bIns="0">
            <a:spAutoFit/>
          </a:bodyPr>
          <a:lstStyle/>
          <a:p>
            <a:pPr eaLnBrk="0" hangingPunct="0"/>
            <a:r>
              <a:rPr lang="en-US" altLang="zh-CN" sz="1800" b="1" i="1">
                <a:solidFill>
                  <a:schemeClr val="bg1"/>
                </a:solidFill>
                <a:latin typeface="Arial" charset="0"/>
                <a:ea typeface="宋体" pitchFamily="2" charset="-122"/>
              </a:rPr>
              <a:t>Decision area</a:t>
            </a:r>
            <a:endParaRPr lang="en-US" altLang="zh-CN" b="1">
              <a:solidFill>
                <a:schemeClr val="bg1"/>
              </a:solidFill>
              <a:latin typeface="Arial" charset="0"/>
              <a:ea typeface="宋体" pitchFamily="2" charset="-122"/>
            </a:endParaRPr>
          </a:p>
        </p:txBody>
      </p:sp>
      <p:sp>
        <p:nvSpPr>
          <p:cNvPr id="764931" name="Rectangle 3"/>
          <p:cNvSpPr>
            <a:spLocks noChangeArrowheads="1"/>
          </p:cNvSpPr>
          <p:nvPr/>
        </p:nvSpPr>
        <p:spPr bwMode="auto">
          <a:xfrm>
            <a:off x="2168525" y="1038225"/>
            <a:ext cx="977900" cy="274638"/>
          </a:xfrm>
          <a:prstGeom prst="rect">
            <a:avLst/>
          </a:prstGeom>
          <a:noFill/>
          <a:ln w="9525">
            <a:noFill/>
            <a:miter lim="800000"/>
            <a:headEnd/>
            <a:tailEnd/>
          </a:ln>
        </p:spPr>
        <p:txBody>
          <a:bodyPr wrap="none" lIns="0" tIns="0" rIns="0" bIns="0">
            <a:spAutoFit/>
          </a:bodyPr>
          <a:lstStyle/>
          <a:p>
            <a:pPr eaLnBrk="0" hangingPunct="0"/>
            <a:r>
              <a:rPr lang="en-US" altLang="zh-CN" sz="1800" b="1" i="1">
                <a:solidFill>
                  <a:schemeClr val="bg1"/>
                </a:solidFill>
                <a:latin typeface="Arial" charset="0"/>
                <a:ea typeface="宋体" pitchFamily="2" charset="-122"/>
              </a:rPr>
              <a:t>Strategic</a:t>
            </a:r>
            <a:endParaRPr lang="en-US" altLang="zh-CN" b="1">
              <a:solidFill>
                <a:schemeClr val="bg1"/>
              </a:solidFill>
              <a:latin typeface="Arial" charset="0"/>
              <a:ea typeface="宋体" pitchFamily="2" charset="-122"/>
            </a:endParaRPr>
          </a:p>
        </p:txBody>
      </p:sp>
      <p:sp>
        <p:nvSpPr>
          <p:cNvPr id="764932" name="Rectangle 4"/>
          <p:cNvSpPr>
            <a:spLocks noChangeArrowheads="1"/>
          </p:cNvSpPr>
          <p:nvPr/>
        </p:nvSpPr>
        <p:spPr bwMode="auto">
          <a:xfrm>
            <a:off x="4926013" y="1038225"/>
            <a:ext cx="850900" cy="274638"/>
          </a:xfrm>
          <a:prstGeom prst="rect">
            <a:avLst/>
          </a:prstGeom>
          <a:noFill/>
          <a:ln w="9525">
            <a:noFill/>
            <a:miter lim="800000"/>
            <a:headEnd/>
            <a:tailEnd/>
          </a:ln>
        </p:spPr>
        <p:txBody>
          <a:bodyPr wrap="none" lIns="0" tIns="0" rIns="0" bIns="0">
            <a:spAutoFit/>
          </a:bodyPr>
          <a:lstStyle/>
          <a:p>
            <a:pPr eaLnBrk="0" hangingPunct="0"/>
            <a:r>
              <a:rPr lang="en-US" altLang="zh-CN" sz="1800" b="1" i="1">
                <a:solidFill>
                  <a:schemeClr val="bg1"/>
                </a:solidFill>
                <a:latin typeface="Arial" charset="0"/>
                <a:ea typeface="宋体" pitchFamily="2" charset="-122"/>
              </a:rPr>
              <a:t>Tactical</a:t>
            </a:r>
            <a:endParaRPr lang="en-US" altLang="zh-CN" b="1">
              <a:solidFill>
                <a:schemeClr val="bg1"/>
              </a:solidFill>
              <a:latin typeface="Arial" charset="0"/>
              <a:ea typeface="宋体" pitchFamily="2" charset="-122"/>
            </a:endParaRPr>
          </a:p>
        </p:txBody>
      </p:sp>
      <p:sp>
        <p:nvSpPr>
          <p:cNvPr id="764933" name="Rectangle 5"/>
          <p:cNvSpPr>
            <a:spLocks noChangeArrowheads="1"/>
          </p:cNvSpPr>
          <p:nvPr/>
        </p:nvSpPr>
        <p:spPr bwMode="auto">
          <a:xfrm>
            <a:off x="6983413" y="1038225"/>
            <a:ext cx="1270000" cy="274638"/>
          </a:xfrm>
          <a:prstGeom prst="rect">
            <a:avLst/>
          </a:prstGeom>
          <a:noFill/>
          <a:ln w="9525">
            <a:noFill/>
            <a:miter lim="800000"/>
            <a:headEnd/>
            <a:tailEnd/>
          </a:ln>
        </p:spPr>
        <p:txBody>
          <a:bodyPr wrap="none" lIns="0" tIns="0" rIns="0" bIns="0">
            <a:spAutoFit/>
          </a:bodyPr>
          <a:lstStyle/>
          <a:p>
            <a:pPr eaLnBrk="0" hangingPunct="0"/>
            <a:r>
              <a:rPr lang="en-US" altLang="zh-CN" sz="1800" b="1" i="1">
                <a:solidFill>
                  <a:schemeClr val="bg1"/>
                </a:solidFill>
                <a:latin typeface="Arial" charset="0"/>
                <a:ea typeface="宋体" pitchFamily="2" charset="-122"/>
              </a:rPr>
              <a:t>Operational</a:t>
            </a:r>
            <a:endParaRPr lang="en-US" altLang="zh-CN" b="1">
              <a:solidFill>
                <a:schemeClr val="bg1"/>
              </a:solidFill>
              <a:latin typeface="Arial" charset="0"/>
              <a:ea typeface="宋体" pitchFamily="2" charset="-122"/>
            </a:endParaRPr>
          </a:p>
        </p:txBody>
      </p:sp>
      <p:sp>
        <p:nvSpPr>
          <p:cNvPr id="764934" name="Rectangle 6"/>
          <p:cNvSpPr>
            <a:spLocks noChangeArrowheads="1"/>
          </p:cNvSpPr>
          <p:nvPr/>
        </p:nvSpPr>
        <p:spPr bwMode="auto">
          <a:xfrm>
            <a:off x="436563" y="973138"/>
            <a:ext cx="1658937" cy="19050"/>
          </a:xfrm>
          <a:prstGeom prst="rect">
            <a:avLst/>
          </a:prstGeom>
          <a:solidFill>
            <a:srgbClr val="000000"/>
          </a:solidFill>
          <a:ln w="9525">
            <a:noFill/>
            <a:miter lim="800000"/>
            <a:headEnd/>
            <a:tailEnd/>
          </a:ln>
        </p:spPr>
        <p:txBody>
          <a:bodyPr/>
          <a:lstStyle/>
          <a:p>
            <a:endParaRPr lang="en-US">
              <a:solidFill>
                <a:schemeClr val="bg1"/>
              </a:solidFill>
            </a:endParaRPr>
          </a:p>
        </p:txBody>
      </p:sp>
      <p:sp>
        <p:nvSpPr>
          <p:cNvPr id="764935" name="Rectangle 7"/>
          <p:cNvSpPr>
            <a:spLocks noChangeArrowheads="1"/>
          </p:cNvSpPr>
          <p:nvPr/>
        </p:nvSpPr>
        <p:spPr bwMode="auto">
          <a:xfrm>
            <a:off x="2095500" y="973138"/>
            <a:ext cx="17463" cy="19050"/>
          </a:xfrm>
          <a:prstGeom prst="rect">
            <a:avLst/>
          </a:prstGeom>
          <a:solidFill>
            <a:srgbClr val="000000"/>
          </a:solidFill>
          <a:ln w="9525">
            <a:noFill/>
            <a:miter lim="800000"/>
            <a:headEnd/>
            <a:tailEnd/>
          </a:ln>
        </p:spPr>
        <p:txBody>
          <a:bodyPr/>
          <a:lstStyle/>
          <a:p>
            <a:endParaRPr lang="en-US">
              <a:solidFill>
                <a:schemeClr val="bg1"/>
              </a:solidFill>
            </a:endParaRPr>
          </a:p>
        </p:txBody>
      </p:sp>
      <p:sp>
        <p:nvSpPr>
          <p:cNvPr id="764936" name="Rectangle 8"/>
          <p:cNvSpPr>
            <a:spLocks noChangeArrowheads="1"/>
          </p:cNvSpPr>
          <p:nvPr/>
        </p:nvSpPr>
        <p:spPr bwMode="auto">
          <a:xfrm>
            <a:off x="2112963" y="973138"/>
            <a:ext cx="2740025" cy="19050"/>
          </a:xfrm>
          <a:prstGeom prst="rect">
            <a:avLst/>
          </a:prstGeom>
          <a:solidFill>
            <a:srgbClr val="000000"/>
          </a:solidFill>
          <a:ln w="9525">
            <a:noFill/>
            <a:miter lim="800000"/>
            <a:headEnd/>
            <a:tailEnd/>
          </a:ln>
        </p:spPr>
        <p:txBody>
          <a:bodyPr/>
          <a:lstStyle/>
          <a:p>
            <a:endParaRPr lang="en-US">
              <a:solidFill>
                <a:schemeClr val="bg1"/>
              </a:solidFill>
            </a:endParaRPr>
          </a:p>
        </p:txBody>
      </p:sp>
      <p:sp>
        <p:nvSpPr>
          <p:cNvPr id="764937" name="Rectangle 9"/>
          <p:cNvSpPr>
            <a:spLocks noChangeArrowheads="1"/>
          </p:cNvSpPr>
          <p:nvPr/>
        </p:nvSpPr>
        <p:spPr bwMode="auto">
          <a:xfrm>
            <a:off x="4852988" y="973138"/>
            <a:ext cx="17462" cy="19050"/>
          </a:xfrm>
          <a:prstGeom prst="rect">
            <a:avLst/>
          </a:prstGeom>
          <a:solidFill>
            <a:srgbClr val="000000"/>
          </a:solidFill>
          <a:ln w="9525">
            <a:noFill/>
            <a:miter lim="800000"/>
            <a:headEnd/>
            <a:tailEnd/>
          </a:ln>
        </p:spPr>
        <p:txBody>
          <a:bodyPr/>
          <a:lstStyle/>
          <a:p>
            <a:endParaRPr lang="en-US">
              <a:solidFill>
                <a:schemeClr val="bg1"/>
              </a:solidFill>
            </a:endParaRPr>
          </a:p>
        </p:txBody>
      </p:sp>
      <p:sp>
        <p:nvSpPr>
          <p:cNvPr id="764938" name="Rectangle 10"/>
          <p:cNvSpPr>
            <a:spLocks noChangeArrowheads="1"/>
          </p:cNvSpPr>
          <p:nvPr/>
        </p:nvSpPr>
        <p:spPr bwMode="auto">
          <a:xfrm>
            <a:off x="4870450" y="973138"/>
            <a:ext cx="2039938" cy="19050"/>
          </a:xfrm>
          <a:prstGeom prst="rect">
            <a:avLst/>
          </a:prstGeom>
          <a:solidFill>
            <a:srgbClr val="000000"/>
          </a:solidFill>
          <a:ln w="9525">
            <a:noFill/>
            <a:miter lim="800000"/>
            <a:headEnd/>
            <a:tailEnd/>
          </a:ln>
        </p:spPr>
        <p:txBody>
          <a:bodyPr/>
          <a:lstStyle/>
          <a:p>
            <a:endParaRPr lang="en-US">
              <a:solidFill>
                <a:schemeClr val="bg1"/>
              </a:solidFill>
            </a:endParaRPr>
          </a:p>
        </p:txBody>
      </p:sp>
      <p:sp>
        <p:nvSpPr>
          <p:cNvPr id="764939" name="Rectangle 11"/>
          <p:cNvSpPr>
            <a:spLocks noChangeArrowheads="1"/>
          </p:cNvSpPr>
          <p:nvPr/>
        </p:nvSpPr>
        <p:spPr bwMode="auto">
          <a:xfrm>
            <a:off x="6910388" y="973138"/>
            <a:ext cx="17462" cy="19050"/>
          </a:xfrm>
          <a:prstGeom prst="rect">
            <a:avLst/>
          </a:prstGeom>
          <a:solidFill>
            <a:srgbClr val="000000"/>
          </a:solidFill>
          <a:ln w="9525">
            <a:noFill/>
            <a:miter lim="800000"/>
            <a:headEnd/>
            <a:tailEnd/>
          </a:ln>
        </p:spPr>
        <p:txBody>
          <a:bodyPr/>
          <a:lstStyle/>
          <a:p>
            <a:endParaRPr lang="en-US">
              <a:solidFill>
                <a:schemeClr val="bg1"/>
              </a:solidFill>
            </a:endParaRPr>
          </a:p>
        </p:txBody>
      </p:sp>
      <p:sp>
        <p:nvSpPr>
          <p:cNvPr id="764940" name="Rectangle 12"/>
          <p:cNvSpPr>
            <a:spLocks noChangeArrowheads="1"/>
          </p:cNvSpPr>
          <p:nvPr/>
        </p:nvSpPr>
        <p:spPr bwMode="auto">
          <a:xfrm>
            <a:off x="6927850" y="973138"/>
            <a:ext cx="1806575" cy="19050"/>
          </a:xfrm>
          <a:prstGeom prst="rect">
            <a:avLst/>
          </a:prstGeom>
          <a:solidFill>
            <a:srgbClr val="000000"/>
          </a:solidFill>
          <a:ln w="9525">
            <a:noFill/>
            <a:miter lim="800000"/>
            <a:headEnd/>
            <a:tailEnd/>
          </a:ln>
        </p:spPr>
        <p:txBody>
          <a:bodyPr/>
          <a:lstStyle/>
          <a:p>
            <a:endParaRPr lang="en-US">
              <a:solidFill>
                <a:schemeClr val="bg1"/>
              </a:solidFill>
            </a:endParaRPr>
          </a:p>
        </p:txBody>
      </p:sp>
      <p:sp>
        <p:nvSpPr>
          <p:cNvPr id="764941" name="Rectangle 13"/>
          <p:cNvSpPr>
            <a:spLocks noChangeArrowheads="1"/>
          </p:cNvSpPr>
          <p:nvPr/>
        </p:nvSpPr>
        <p:spPr bwMode="auto">
          <a:xfrm>
            <a:off x="509588" y="1495425"/>
            <a:ext cx="1612900" cy="274638"/>
          </a:xfrm>
          <a:prstGeom prst="rect">
            <a:avLst/>
          </a:prstGeom>
          <a:noFill/>
          <a:ln w="9525">
            <a:noFill/>
            <a:miter lim="800000"/>
            <a:headEnd/>
            <a:tailEnd/>
          </a:ln>
        </p:spPr>
        <p:txBody>
          <a:bodyPr wrap="none" lIns="0" tIns="0" rIns="0" bIns="0">
            <a:spAutoFit/>
          </a:bodyPr>
          <a:lstStyle/>
          <a:p>
            <a:pPr eaLnBrk="0" hangingPunct="0"/>
            <a:r>
              <a:rPr lang="en-US" altLang="zh-CN" sz="1800" b="1">
                <a:solidFill>
                  <a:schemeClr val="bg1"/>
                </a:solidFill>
                <a:latin typeface="Arial" charset="0"/>
                <a:ea typeface="宋体" pitchFamily="2" charset="-122"/>
              </a:rPr>
              <a:t>Transportation</a:t>
            </a:r>
            <a:endParaRPr lang="en-US" altLang="zh-CN" b="1">
              <a:solidFill>
                <a:schemeClr val="bg1"/>
              </a:solidFill>
              <a:latin typeface="Arial" charset="0"/>
              <a:ea typeface="宋体" pitchFamily="2" charset="-122"/>
            </a:endParaRPr>
          </a:p>
        </p:txBody>
      </p:sp>
      <p:sp>
        <p:nvSpPr>
          <p:cNvPr id="764942" name="Rectangle 14"/>
          <p:cNvSpPr>
            <a:spLocks noChangeArrowheads="1"/>
          </p:cNvSpPr>
          <p:nvPr/>
        </p:nvSpPr>
        <p:spPr bwMode="auto">
          <a:xfrm>
            <a:off x="2168525" y="1495425"/>
            <a:ext cx="1551707" cy="276999"/>
          </a:xfrm>
          <a:prstGeom prst="rect">
            <a:avLst/>
          </a:prstGeom>
          <a:noFill/>
          <a:ln w="9525">
            <a:noFill/>
            <a:miter lim="800000"/>
            <a:headEnd/>
            <a:tailEnd/>
          </a:ln>
        </p:spPr>
        <p:txBody>
          <a:bodyPr wrap="none" lIns="0" tIns="0" rIns="0" bIns="0">
            <a:spAutoFit/>
          </a:bodyPr>
          <a:lstStyle/>
          <a:p>
            <a:pPr eaLnBrk="0" hangingPunct="0"/>
            <a:r>
              <a:rPr lang="en-US" altLang="zh-CN" sz="1800">
                <a:solidFill>
                  <a:schemeClr val="bg1"/>
                </a:solidFill>
                <a:latin typeface="Arial" charset="0"/>
                <a:ea typeface="宋体" pitchFamily="2" charset="-122"/>
              </a:rPr>
              <a:t>Mode selection</a:t>
            </a:r>
            <a:endParaRPr lang="en-US" altLang="zh-CN">
              <a:solidFill>
                <a:schemeClr val="bg1"/>
              </a:solidFill>
              <a:latin typeface="Arial" charset="0"/>
              <a:ea typeface="宋体" pitchFamily="2" charset="-122"/>
            </a:endParaRPr>
          </a:p>
        </p:txBody>
      </p:sp>
      <p:sp>
        <p:nvSpPr>
          <p:cNvPr id="764943" name="Rectangle 15"/>
          <p:cNvSpPr>
            <a:spLocks noChangeArrowheads="1"/>
          </p:cNvSpPr>
          <p:nvPr/>
        </p:nvSpPr>
        <p:spPr bwMode="auto">
          <a:xfrm>
            <a:off x="4926013" y="1495425"/>
            <a:ext cx="1667123" cy="276999"/>
          </a:xfrm>
          <a:prstGeom prst="rect">
            <a:avLst/>
          </a:prstGeom>
          <a:noFill/>
          <a:ln w="9525">
            <a:noFill/>
            <a:miter lim="800000"/>
            <a:headEnd/>
            <a:tailEnd/>
          </a:ln>
        </p:spPr>
        <p:txBody>
          <a:bodyPr wrap="none" lIns="0" tIns="0" rIns="0" bIns="0">
            <a:spAutoFit/>
          </a:bodyPr>
          <a:lstStyle/>
          <a:p>
            <a:pPr eaLnBrk="0" hangingPunct="0"/>
            <a:r>
              <a:rPr lang="en-US" altLang="zh-CN" sz="1800">
                <a:solidFill>
                  <a:schemeClr val="bg1"/>
                </a:solidFill>
                <a:latin typeface="Arial" charset="0"/>
                <a:ea typeface="宋体" pitchFamily="2" charset="-122"/>
              </a:rPr>
              <a:t>Seasonal equip-</a:t>
            </a:r>
            <a:endParaRPr lang="en-US" altLang="zh-CN">
              <a:solidFill>
                <a:schemeClr val="bg1"/>
              </a:solidFill>
              <a:latin typeface="Arial" charset="0"/>
              <a:ea typeface="宋体" pitchFamily="2" charset="-122"/>
            </a:endParaRPr>
          </a:p>
        </p:txBody>
      </p:sp>
      <p:sp>
        <p:nvSpPr>
          <p:cNvPr id="764944" name="Rectangle 16"/>
          <p:cNvSpPr>
            <a:spLocks noChangeArrowheads="1"/>
          </p:cNvSpPr>
          <p:nvPr/>
        </p:nvSpPr>
        <p:spPr bwMode="auto">
          <a:xfrm>
            <a:off x="4926013" y="1770063"/>
            <a:ext cx="1295400" cy="274637"/>
          </a:xfrm>
          <a:prstGeom prst="rect">
            <a:avLst/>
          </a:prstGeom>
          <a:noFill/>
          <a:ln w="9525">
            <a:noFill/>
            <a:miter lim="800000"/>
            <a:headEnd/>
            <a:tailEnd/>
          </a:ln>
        </p:spPr>
        <p:txBody>
          <a:bodyPr wrap="none" lIns="0" tIns="0" rIns="0" bIns="0">
            <a:spAutoFit/>
          </a:bodyPr>
          <a:lstStyle/>
          <a:p>
            <a:pPr eaLnBrk="0" hangingPunct="0"/>
            <a:r>
              <a:rPr lang="en-US" altLang="zh-CN" sz="1800">
                <a:solidFill>
                  <a:schemeClr val="bg1"/>
                </a:solidFill>
                <a:latin typeface="Arial" charset="0"/>
                <a:ea typeface="宋体" pitchFamily="2" charset="-122"/>
              </a:rPr>
              <a:t>ment leasing</a:t>
            </a:r>
            <a:endParaRPr lang="en-US" altLang="zh-CN">
              <a:solidFill>
                <a:schemeClr val="bg1"/>
              </a:solidFill>
              <a:latin typeface="Arial" charset="0"/>
              <a:ea typeface="宋体" pitchFamily="2" charset="-122"/>
            </a:endParaRPr>
          </a:p>
        </p:txBody>
      </p:sp>
      <p:sp>
        <p:nvSpPr>
          <p:cNvPr id="764945" name="Rectangle 17"/>
          <p:cNvSpPr>
            <a:spLocks noChangeArrowheads="1"/>
          </p:cNvSpPr>
          <p:nvPr/>
        </p:nvSpPr>
        <p:spPr bwMode="auto">
          <a:xfrm>
            <a:off x="6983413" y="1495425"/>
            <a:ext cx="1205458" cy="276999"/>
          </a:xfrm>
          <a:prstGeom prst="rect">
            <a:avLst/>
          </a:prstGeom>
          <a:noFill/>
          <a:ln w="9525">
            <a:noFill/>
            <a:miter lim="800000"/>
            <a:headEnd/>
            <a:tailEnd/>
          </a:ln>
        </p:spPr>
        <p:txBody>
          <a:bodyPr wrap="none" lIns="0" tIns="0" rIns="0" bIns="0">
            <a:spAutoFit/>
          </a:bodyPr>
          <a:lstStyle/>
          <a:p>
            <a:pPr eaLnBrk="0" hangingPunct="0"/>
            <a:r>
              <a:rPr lang="en-US" altLang="zh-CN" sz="1800">
                <a:solidFill>
                  <a:schemeClr val="bg1"/>
                </a:solidFill>
                <a:latin typeface="Arial" charset="0"/>
                <a:ea typeface="宋体" pitchFamily="2" charset="-122"/>
              </a:rPr>
              <a:t>Dispatching</a:t>
            </a:r>
            <a:endParaRPr lang="en-US" altLang="zh-CN">
              <a:solidFill>
                <a:schemeClr val="bg1"/>
              </a:solidFill>
              <a:latin typeface="Arial" charset="0"/>
              <a:ea typeface="宋体" pitchFamily="2" charset="-122"/>
            </a:endParaRPr>
          </a:p>
        </p:txBody>
      </p:sp>
      <p:sp>
        <p:nvSpPr>
          <p:cNvPr id="764946" name="Rectangle 18"/>
          <p:cNvSpPr>
            <a:spLocks noChangeArrowheads="1"/>
          </p:cNvSpPr>
          <p:nvPr/>
        </p:nvSpPr>
        <p:spPr bwMode="auto">
          <a:xfrm>
            <a:off x="509588" y="2319338"/>
            <a:ext cx="1219200" cy="274637"/>
          </a:xfrm>
          <a:prstGeom prst="rect">
            <a:avLst/>
          </a:prstGeom>
          <a:noFill/>
          <a:ln w="9525">
            <a:noFill/>
            <a:miter lim="800000"/>
            <a:headEnd/>
            <a:tailEnd/>
          </a:ln>
        </p:spPr>
        <p:txBody>
          <a:bodyPr wrap="none" lIns="0" tIns="0" rIns="0" bIns="0">
            <a:spAutoFit/>
          </a:bodyPr>
          <a:lstStyle/>
          <a:p>
            <a:pPr eaLnBrk="0" hangingPunct="0"/>
            <a:r>
              <a:rPr lang="en-US" altLang="zh-CN" sz="1800" b="1">
                <a:solidFill>
                  <a:schemeClr val="bg1"/>
                </a:solidFill>
                <a:latin typeface="Arial" charset="0"/>
                <a:ea typeface="宋体" pitchFamily="2" charset="-122"/>
              </a:rPr>
              <a:t>Inventories</a:t>
            </a:r>
            <a:endParaRPr lang="en-US" altLang="zh-CN" b="1">
              <a:solidFill>
                <a:schemeClr val="bg1"/>
              </a:solidFill>
              <a:latin typeface="Arial" charset="0"/>
              <a:ea typeface="宋体" pitchFamily="2" charset="-122"/>
            </a:endParaRPr>
          </a:p>
        </p:txBody>
      </p:sp>
      <p:sp>
        <p:nvSpPr>
          <p:cNvPr id="764947" name="Rectangle 19"/>
          <p:cNvSpPr>
            <a:spLocks noChangeArrowheads="1"/>
          </p:cNvSpPr>
          <p:nvPr/>
        </p:nvSpPr>
        <p:spPr bwMode="auto">
          <a:xfrm>
            <a:off x="2168525" y="2319338"/>
            <a:ext cx="2577629" cy="276999"/>
          </a:xfrm>
          <a:prstGeom prst="rect">
            <a:avLst/>
          </a:prstGeom>
          <a:noFill/>
          <a:ln w="9525">
            <a:noFill/>
            <a:miter lim="800000"/>
            <a:headEnd/>
            <a:tailEnd/>
          </a:ln>
        </p:spPr>
        <p:txBody>
          <a:bodyPr wrap="none" lIns="0" tIns="0" rIns="0" bIns="0">
            <a:spAutoFit/>
          </a:bodyPr>
          <a:lstStyle/>
          <a:p>
            <a:pPr eaLnBrk="0" hangingPunct="0"/>
            <a:r>
              <a:rPr lang="en-US" altLang="zh-CN" sz="1800">
                <a:solidFill>
                  <a:schemeClr val="bg1"/>
                </a:solidFill>
                <a:latin typeface="Arial" charset="0"/>
                <a:ea typeface="宋体" pitchFamily="2" charset="-122"/>
              </a:rPr>
              <a:t>Location, Control policies</a:t>
            </a:r>
            <a:endParaRPr lang="en-US" altLang="zh-CN">
              <a:solidFill>
                <a:schemeClr val="bg1"/>
              </a:solidFill>
              <a:latin typeface="Arial" charset="0"/>
              <a:ea typeface="宋体" pitchFamily="2" charset="-122"/>
            </a:endParaRPr>
          </a:p>
        </p:txBody>
      </p:sp>
      <p:sp>
        <p:nvSpPr>
          <p:cNvPr id="764948" name="Rectangle 20"/>
          <p:cNvSpPr>
            <a:spLocks noChangeArrowheads="1"/>
          </p:cNvSpPr>
          <p:nvPr/>
        </p:nvSpPr>
        <p:spPr bwMode="auto">
          <a:xfrm>
            <a:off x="4926013" y="2319338"/>
            <a:ext cx="1910779" cy="276999"/>
          </a:xfrm>
          <a:prstGeom prst="rect">
            <a:avLst/>
          </a:prstGeom>
          <a:noFill/>
          <a:ln w="9525">
            <a:noFill/>
            <a:miter lim="800000"/>
            <a:headEnd/>
            <a:tailEnd/>
          </a:ln>
        </p:spPr>
        <p:txBody>
          <a:bodyPr wrap="none" lIns="0" tIns="0" rIns="0" bIns="0">
            <a:spAutoFit/>
          </a:bodyPr>
          <a:lstStyle/>
          <a:p>
            <a:pPr eaLnBrk="0" hangingPunct="0"/>
            <a:r>
              <a:rPr lang="en-US" altLang="zh-CN" sz="1800">
                <a:solidFill>
                  <a:schemeClr val="bg1"/>
                </a:solidFill>
                <a:latin typeface="Arial" charset="0"/>
                <a:ea typeface="宋体" pitchFamily="2" charset="-122"/>
              </a:rPr>
              <a:t>Safety stock levels</a:t>
            </a:r>
            <a:endParaRPr lang="en-US" altLang="zh-CN">
              <a:solidFill>
                <a:schemeClr val="bg1"/>
              </a:solidFill>
              <a:latin typeface="Arial" charset="0"/>
              <a:ea typeface="宋体" pitchFamily="2" charset="-122"/>
            </a:endParaRPr>
          </a:p>
        </p:txBody>
      </p:sp>
      <p:sp>
        <p:nvSpPr>
          <p:cNvPr id="764949" name="Rectangle 21"/>
          <p:cNvSpPr>
            <a:spLocks noChangeArrowheads="1"/>
          </p:cNvSpPr>
          <p:nvPr/>
        </p:nvSpPr>
        <p:spPr bwMode="auto">
          <a:xfrm>
            <a:off x="6983413" y="2319338"/>
            <a:ext cx="1179810" cy="276999"/>
          </a:xfrm>
          <a:prstGeom prst="rect">
            <a:avLst/>
          </a:prstGeom>
          <a:noFill/>
          <a:ln w="9525">
            <a:noFill/>
            <a:miter lim="800000"/>
            <a:headEnd/>
            <a:tailEnd/>
          </a:ln>
        </p:spPr>
        <p:txBody>
          <a:bodyPr wrap="none" lIns="0" tIns="0" rIns="0" bIns="0">
            <a:spAutoFit/>
          </a:bodyPr>
          <a:lstStyle/>
          <a:p>
            <a:pPr eaLnBrk="0" hangingPunct="0"/>
            <a:r>
              <a:rPr lang="en-US" altLang="zh-CN" sz="1800">
                <a:solidFill>
                  <a:schemeClr val="bg1"/>
                </a:solidFill>
                <a:latin typeface="Arial" charset="0"/>
                <a:ea typeface="宋体" pitchFamily="2" charset="-122"/>
              </a:rPr>
              <a:t>Order filling</a:t>
            </a:r>
            <a:endParaRPr lang="en-US" altLang="zh-CN">
              <a:solidFill>
                <a:schemeClr val="bg1"/>
              </a:solidFill>
              <a:latin typeface="Arial" charset="0"/>
              <a:ea typeface="宋体" pitchFamily="2" charset="-122"/>
            </a:endParaRPr>
          </a:p>
        </p:txBody>
      </p:sp>
      <p:sp>
        <p:nvSpPr>
          <p:cNvPr id="764950" name="Rectangle 22"/>
          <p:cNvSpPr>
            <a:spLocks noChangeArrowheads="1"/>
          </p:cNvSpPr>
          <p:nvPr/>
        </p:nvSpPr>
        <p:spPr bwMode="auto">
          <a:xfrm>
            <a:off x="509588" y="2867025"/>
            <a:ext cx="622300" cy="274638"/>
          </a:xfrm>
          <a:prstGeom prst="rect">
            <a:avLst/>
          </a:prstGeom>
          <a:noFill/>
          <a:ln w="9525">
            <a:noFill/>
            <a:miter lim="800000"/>
            <a:headEnd/>
            <a:tailEnd/>
          </a:ln>
        </p:spPr>
        <p:txBody>
          <a:bodyPr wrap="none" lIns="0" tIns="0" rIns="0" bIns="0">
            <a:spAutoFit/>
          </a:bodyPr>
          <a:lstStyle/>
          <a:p>
            <a:pPr eaLnBrk="0" hangingPunct="0"/>
            <a:r>
              <a:rPr lang="en-US" altLang="zh-CN" sz="1800" b="1">
                <a:solidFill>
                  <a:schemeClr val="bg1"/>
                </a:solidFill>
                <a:latin typeface="Arial" charset="0"/>
                <a:ea typeface="宋体" pitchFamily="2" charset="-122"/>
              </a:rPr>
              <a:t>Order</a:t>
            </a:r>
            <a:endParaRPr lang="en-US" altLang="zh-CN" b="1">
              <a:solidFill>
                <a:schemeClr val="bg1"/>
              </a:solidFill>
              <a:latin typeface="Arial" charset="0"/>
              <a:ea typeface="宋体" pitchFamily="2" charset="-122"/>
            </a:endParaRPr>
          </a:p>
        </p:txBody>
      </p:sp>
      <p:sp>
        <p:nvSpPr>
          <p:cNvPr id="764951" name="Rectangle 23"/>
          <p:cNvSpPr>
            <a:spLocks noChangeArrowheads="1"/>
          </p:cNvSpPr>
          <p:nvPr/>
        </p:nvSpPr>
        <p:spPr bwMode="auto">
          <a:xfrm>
            <a:off x="509588" y="3141663"/>
            <a:ext cx="1219200" cy="274637"/>
          </a:xfrm>
          <a:prstGeom prst="rect">
            <a:avLst/>
          </a:prstGeom>
          <a:noFill/>
          <a:ln w="9525">
            <a:noFill/>
            <a:miter lim="800000"/>
            <a:headEnd/>
            <a:tailEnd/>
          </a:ln>
        </p:spPr>
        <p:txBody>
          <a:bodyPr wrap="none" lIns="0" tIns="0" rIns="0" bIns="0">
            <a:spAutoFit/>
          </a:bodyPr>
          <a:lstStyle/>
          <a:p>
            <a:pPr eaLnBrk="0" hangingPunct="0"/>
            <a:r>
              <a:rPr lang="en-US" altLang="zh-CN" sz="1800" b="1">
                <a:solidFill>
                  <a:schemeClr val="bg1"/>
                </a:solidFill>
                <a:latin typeface="Arial" charset="0"/>
                <a:ea typeface="宋体" pitchFamily="2" charset="-122"/>
              </a:rPr>
              <a:t>processing</a:t>
            </a:r>
            <a:endParaRPr lang="en-US" altLang="zh-CN" b="1">
              <a:solidFill>
                <a:schemeClr val="bg1"/>
              </a:solidFill>
              <a:latin typeface="Arial" charset="0"/>
              <a:ea typeface="宋体" pitchFamily="2" charset="-122"/>
            </a:endParaRPr>
          </a:p>
        </p:txBody>
      </p:sp>
      <p:sp>
        <p:nvSpPr>
          <p:cNvPr id="764952" name="Rectangle 24"/>
          <p:cNvSpPr>
            <a:spLocks noChangeArrowheads="1"/>
          </p:cNvSpPr>
          <p:nvPr/>
        </p:nvSpPr>
        <p:spPr bwMode="auto">
          <a:xfrm>
            <a:off x="2168525" y="2867025"/>
            <a:ext cx="2406621" cy="276999"/>
          </a:xfrm>
          <a:prstGeom prst="rect">
            <a:avLst/>
          </a:prstGeom>
          <a:noFill/>
          <a:ln w="9525">
            <a:noFill/>
            <a:miter lim="800000"/>
            <a:headEnd/>
            <a:tailEnd/>
          </a:ln>
        </p:spPr>
        <p:txBody>
          <a:bodyPr wrap="none" lIns="0" tIns="0" rIns="0" bIns="0">
            <a:spAutoFit/>
          </a:bodyPr>
          <a:lstStyle/>
          <a:p>
            <a:pPr eaLnBrk="0" hangingPunct="0"/>
            <a:r>
              <a:rPr lang="en-US" altLang="zh-CN" sz="1800">
                <a:solidFill>
                  <a:schemeClr val="bg1"/>
                </a:solidFill>
                <a:latin typeface="Arial" charset="0"/>
                <a:ea typeface="宋体" pitchFamily="2" charset="-122"/>
              </a:rPr>
              <a:t>Order entry, transmittal,</a:t>
            </a:r>
            <a:endParaRPr lang="en-US" altLang="zh-CN">
              <a:solidFill>
                <a:schemeClr val="bg1"/>
              </a:solidFill>
              <a:latin typeface="Arial" charset="0"/>
              <a:ea typeface="宋体" pitchFamily="2" charset="-122"/>
            </a:endParaRPr>
          </a:p>
        </p:txBody>
      </p:sp>
      <p:sp>
        <p:nvSpPr>
          <p:cNvPr id="764953" name="Rectangle 25"/>
          <p:cNvSpPr>
            <a:spLocks noChangeArrowheads="1"/>
          </p:cNvSpPr>
          <p:nvPr/>
        </p:nvSpPr>
        <p:spPr bwMode="auto">
          <a:xfrm>
            <a:off x="2168525" y="3141663"/>
            <a:ext cx="2359620" cy="276999"/>
          </a:xfrm>
          <a:prstGeom prst="rect">
            <a:avLst/>
          </a:prstGeom>
          <a:noFill/>
          <a:ln w="9525">
            <a:noFill/>
            <a:miter lim="800000"/>
            <a:headEnd/>
            <a:tailEnd/>
          </a:ln>
        </p:spPr>
        <p:txBody>
          <a:bodyPr wrap="none" lIns="0" tIns="0" rIns="0" bIns="0">
            <a:spAutoFit/>
          </a:bodyPr>
          <a:lstStyle/>
          <a:p>
            <a:pPr eaLnBrk="0" hangingPunct="0"/>
            <a:r>
              <a:rPr lang="en-US" altLang="zh-CN" sz="1800">
                <a:solidFill>
                  <a:schemeClr val="bg1"/>
                </a:solidFill>
                <a:latin typeface="Arial" charset="0"/>
                <a:ea typeface="宋体" pitchFamily="2" charset="-122"/>
              </a:rPr>
              <a:t>and processing system</a:t>
            </a:r>
            <a:endParaRPr lang="en-US" altLang="zh-CN">
              <a:solidFill>
                <a:schemeClr val="bg1"/>
              </a:solidFill>
              <a:latin typeface="Arial" charset="0"/>
              <a:ea typeface="宋体" pitchFamily="2" charset="-122"/>
            </a:endParaRPr>
          </a:p>
        </p:txBody>
      </p:sp>
      <p:sp>
        <p:nvSpPr>
          <p:cNvPr id="764954" name="Rectangle 26"/>
          <p:cNvSpPr>
            <a:spLocks noChangeArrowheads="1"/>
          </p:cNvSpPr>
          <p:nvPr/>
        </p:nvSpPr>
        <p:spPr bwMode="auto">
          <a:xfrm>
            <a:off x="2168525" y="3416300"/>
            <a:ext cx="679673" cy="276999"/>
          </a:xfrm>
          <a:prstGeom prst="rect">
            <a:avLst/>
          </a:prstGeom>
          <a:noFill/>
          <a:ln w="9525">
            <a:noFill/>
            <a:miter lim="800000"/>
            <a:headEnd/>
            <a:tailEnd/>
          </a:ln>
        </p:spPr>
        <p:txBody>
          <a:bodyPr wrap="none" lIns="0" tIns="0" rIns="0" bIns="0">
            <a:spAutoFit/>
          </a:bodyPr>
          <a:lstStyle/>
          <a:p>
            <a:pPr eaLnBrk="0" hangingPunct="0"/>
            <a:r>
              <a:rPr lang="en-US" altLang="zh-CN" sz="1800">
                <a:solidFill>
                  <a:schemeClr val="bg1"/>
                </a:solidFill>
                <a:latin typeface="Arial" charset="0"/>
                <a:ea typeface="宋体" pitchFamily="2" charset="-122"/>
              </a:rPr>
              <a:t>design</a:t>
            </a:r>
            <a:endParaRPr lang="en-US" altLang="zh-CN">
              <a:solidFill>
                <a:schemeClr val="bg1"/>
              </a:solidFill>
              <a:latin typeface="Arial" charset="0"/>
              <a:ea typeface="宋体" pitchFamily="2" charset="-122"/>
            </a:endParaRPr>
          </a:p>
        </p:txBody>
      </p:sp>
      <p:sp>
        <p:nvSpPr>
          <p:cNvPr id="764955" name="Rectangle 27"/>
          <p:cNvSpPr>
            <a:spLocks noChangeArrowheads="1"/>
          </p:cNvSpPr>
          <p:nvPr/>
        </p:nvSpPr>
        <p:spPr bwMode="auto">
          <a:xfrm>
            <a:off x="6983413" y="2867025"/>
            <a:ext cx="1141338" cy="276999"/>
          </a:xfrm>
          <a:prstGeom prst="rect">
            <a:avLst/>
          </a:prstGeom>
          <a:noFill/>
          <a:ln w="9525">
            <a:noFill/>
            <a:miter lim="800000"/>
            <a:headEnd/>
            <a:tailEnd/>
          </a:ln>
        </p:spPr>
        <p:txBody>
          <a:bodyPr wrap="none" lIns="0" tIns="0" rIns="0" bIns="0">
            <a:spAutoFit/>
          </a:bodyPr>
          <a:lstStyle/>
          <a:p>
            <a:pPr eaLnBrk="0" hangingPunct="0"/>
            <a:r>
              <a:rPr lang="en-US" altLang="zh-CN" sz="1800">
                <a:solidFill>
                  <a:schemeClr val="bg1"/>
                </a:solidFill>
                <a:latin typeface="Arial" charset="0"/>
                <a:ea typeface="宋体" pitchFamily="2" charset="-122"/>
              </a:rPr>
              <a:t>Processing</a:t>
            </a:r>
            <a:endParaRPr lang="en-US" altLang="zh-CN">
              <a:solidFill>
                <a:schemeClr val="bg1"/>
              </a:solidFill>
              <a:latin typeface="Arial" charset="0"/>
              <a:ea typeface="宋体" pitchFamily="2" charset="-122"/>
            </a:endParaRPr>
          </a:p>
        </p:txBody>
      </p:sp>
      <p:sp>
        <p:nvSpPr>
          <p:cNvPr id="764956" name="Rectangle 28"/>
          <p:cNvSpPr>
            <a:spLocks noChangeArrowheads="1"/>
          </p:cNvSpPr>
          <p:nvPr/>
        </p:nvSpPr>
        <p:spPr bwMode="auto">
          <a:xfrm>
            <a:off x="6983413" y="3141663"/>
            <a:ext cx="1384995" cy="276999"/>
          </a:xfrm>
          <a:prstGeom prst="rect">
            <a:avLst/>
          </a:prstGeom>
          <a:noFill/>
          <a:ln w="9525">
            <a:noFill/>
            <a:miter lim="800000"/>
            <a:headEnd/>
            <a:tailEnd/>
          </a:ln>
        </p:spPr>
        <p:txBody>
          <a:bodyPr wrap="none" lIns="0" tIns="0" rIns="0" bIns="0">
            <a:spAutoFit/>
          </a:bodyPr>
          <a:lstStyle/>
          <a:p>
            <a:pPr eaLnBrk="0" hangingPunct="0"/>
            <a:r>
              <a:rPr lang="en-US" altLang="zh-CN" sz="1800">
                <a:solidFill>
                  <a:schemeClr val="bg1"/>
                </a:solidFill>
                <a:latin typeface="Arial" charset="0"/>
                <a:ea typeface="宋体" pitchFamily="2" charset="-122"/>
              </a:rPr>
              <a:t>orders, Filling</a:t>
            </a:r>
            <a:endParaRPr lang="en-US" altLang="zh-CN">
              <a:solidFill>
                <a:schemeClr val="bg1"/>
              </a:solidFill>
              <a:latin typeface="Arial" charset="0"/>
              <a:ea typeface="宋体" pitchFamily="2" charset="-122"/>
            </a:endParaRPr>
          </a:p>
        </p:txBody>
      </p:sp>
      <p:sp>
        <p:nvSpPr>
          <p:cNvPr id="764957" name="Rectangle 29"/>
          <p:cNvSpPr>
            <a:spLocks noChangeArrowheads="1"/>
          </p:cNvSpPr>
          <p:nvPr/>
        </p:nvSpPr>
        <p:spPr bwMode="auto">
          <a:xfrm>
            <a:off x="6983413" y="3416300"/>
            <a:ext cx="1205458" cy="276999"/>
          </a:xfrm>
          <a:prstGeom prst="rect">
            <a:avLst/>
          </a:prstGeom>
          <a:noFill/>
          <a:ln w="9525">
            <a:noFill/>
            <a:miter lim="800000"/>
            <a:headEnd/>
            <a:tailEnd/>
          </a:ln>
        </p:spPr>
        <p:txBody>
          <a:bodyPr wrap="none" lIns="0" tIns="0" rIns="0" bIns="0">
            <a:spAutoFit/>
          </a:bodyPr>
          <a:lstStyle/>
          <a:p>
            <a:pPr eaLnBrk="0" hangingPunct="0"/>
            <a:r>
              <a:rPr lang="en-US" altLang="zh-CN" sz="1800">
                <a:solidFill>
                  <a:schemeClr val="bg1"/>
                </a:solidFill>
                <a:latin typeface="Arial" charset="0"/>
                <a:ea typeface="宋体" pitchFamily="2" charset="-122"/>
              </a:rPr>
              <a:t>back orders</a:t>
            </a:r>
            <a:endParaRPr lang="en-US" altLang="zh-CN">
              <a:solidFill>
                <a:schemeClr val="bg1"/>
              </a:solidFill>
              <a:latin typeface="Arial" charset="0"/>
              <a:ea typeface="宋体" pitchFamily="2" charset="-122"/>
            </a:endParaRPr>
          </a:p>
        </p:txBody>
      </p:sp>
      <p:sp>
        <p:nvSpPr>
          <p:cNvPr id="764958" name="Rectangle 30"/>
          <p:cNvSpPr>
            <a:spLocks noChangeArrowheads="1"/>
          </p:cNvSpPr>
          <p:nvPr/>
        </p:nvSpPr>
        <p:spPr bwMode="auto">
          <a:xfrm>
            <a:off x="509588" y="3965575"/>
            <a:ext cx="1244600" cy="274638"/>
          </a:xfrm>
          <a:prstGeom prst="rect">
            <a:avLst/>
          </a:prstGeom>
          <a:noFill/>
          <a:ln w="9525">
            <a:noFill/>
            <a:miter lim="800000"/>
            <a:headEnd/>
            <a:tailEnd/>
          </a:ln>
        </p:spPr>
        <p:txBody>
          <a:bodyPr wrap="none" lIns="0" tIns="0" rIns="0" bIns="0">
            <a:spAutoFit/>
          </a:bodyPr>
          <a:lstStyle/>
          <a:p>
            <a:pPr eaLnBrk="0" hangingPunct="0"/>
            <a:r>
              <a:rPr lang="en-US" altLang="zh-CN" sz="1800" b="1">
                <a:solidFill>
                  <a:schemeClr val="bg1"/>
                </a:solidFill>
                <a:latin typeface="Arial" charset="0"/>
                <a:ea typeface="宋体" pitchFamily="2" charset="-122"/>
              </a:rPr>
              <a:t>Purchasing</a:t>
            </a:r>
            <a:endParaRPr lang="en-US" altLang="zh-CN" b="1">
              <a:solidFill>
                <a:schemeClr val="bg1"/>
              </a:solidFill>
              <a:latin typeface="Arial" charset="0"/>
              <a:ea typeface="宋体" pitchFamily="2" charset="-122"/>
            </a:endParaRPr>
          </a:p>
        </p:txBody>
      </p:sp>
      <p:sp>
        <p:nvSpPr>
          <p:cNvPr id="764959" name="Rectangle 31"/>
          <p:cNvSpPr>
            <a:spLocks noChangeArrowheads="1"/>
          </p:cNvSpPr>
          <p:nvPr/>
        </p:nvSpPr>
        <p:spPr bwMode="auto">
          <a:xfrm>
            <a:off x="2168525" y="3965575"/>
            <a:ext cx="2564805" cy="276999"/>
          </a:xfrm>
          <a:prstGeom prst="rect">
            <a:avLst/>
          </a:prstGeom>
          <a:noFill/>
          <a:ln w="9525">
            <a:noFill/>
            <a:miter lim="800000"/>
            <a:headEnd/>
            <a:tailEnd/>
          </a:ln>
        </p:spPr>
        <p:txBody>
          <a:bodyPr wrap="none" lIns="0" tIns="0" rIns="0" bIns="0">
            <a:spAutoFit/>
          </a:bodyPr>
          <a:lstStyle/>
          <a:p>
            <a:pPr eaLnBrk="0" hangingPunct="0"/>
            <a:r>
              <a:rPr lang="en-US" altLang="zh-CN" sz="1800">
                <a:solidFill>
                  <a:schemeClr val="bg1"/>
                </a:solidFill>
                <a:latin typeface="Arial" charset="0"/>
                <a:ea typeface="宋体" pitchFamily="2" charset="-122"/>
              </a:rPr>
              <a:t>Development of supplier-</a:t>
            </a:r>
            <a:endParaRPr lang="en-US" altLang="zh-CN">
              <a:solidFill>
                <a:schemeClr val="bg1"/>
              </a:solidFill>
              <a:latin typeface="Arial" charset="0"/>
              <a:ea typeface="宋体" pitchFamily="2" charset="-122"/>
            </a:endParaRPr>
          </a:p>
        </p:txBody>
      </p:sp>
      <p:sp>
        <p:nvSpPr>
          <p:cNvPr id="764960" name="Rectangle 32"/>
          <p:cNvSpPr>
            <a:spLocks noChangeArrowheads="1"/>
          </p:cNvSpPr>
          <p:nvPr/>
        </p:nvSpPr>
        <p:spPr bwMode="auto">
          <a:xfrm>
            <a:off x="2168525" y="4240213"/>
            <a:ext cx="1513235" cy="276999"/>
          </a:xfrm>
          <a:prstGeom prst="rect">
            <a:avLst/>
          </a:prstGeom>
          <a:noFill/>
          <a:ln w="9525">
            <a:noFill/>
            <a:miter lim="800000"/>
            <a:headEnd/>
            <a:tailEnd/>
          </a:ln>
        </p:spPr>
        <p:txBody>
          <a:bodyPr wrap="none" lIns="0" tIns="0" rIns="0" bIns="0">
            <a:spAutoFit/>
          </a:bodyPr>
          <a:lstStyle/>
          <a:p>
            <a:pPr eaLnBrk="0" hangingPunct="0"/>
            <a:r>
              <a:rPr lang="en-US" altLang="zh-CN" sz="1800">
                <a:solidFill>
                  <a:schemeClr val="bg1"/>
                </a:solidFill>
                <a:latin typeface="Arial" charset="0"/>
                <a:ea typeface="宋体" pitchFamily="2" charset="-122"/>
              </a:rPr>
              <a:t>buyer relations</a:t>
            </a:r>
            <a:endParaRPr lang="en-US" altLang="zh-CN">
              <a:solidFill>
                <a:schemeClr val="bg1"/>
              </a:solidFill>
              <a:latin typeface="Arial" charset="0"/>
              <a:ea typeface="宋体" pitchFamily="2" charset="-122"/>
            </a:endParaRPr>
          </a:p>
        </p:txBody>
      </p:sp>
      <p:sp>
        <p:nvSpPr>
          <p:cNvPr id="764961" name="Rectangle 33"/>
          <p:cNvSpPr>
            <a:spLocks noChangeArrowheads="1"/>
          </p:cNvSpPr>
          <p:nvPr/>
        </p:nvSpPr>
        <p:spPr bwMode="auto">
          <a:xfrm>
            <a:off x="4926013" y="3965575"/>
            <a:ext cx="1243930" cy="276999"/>
          </a:xfrm>
          <a:prstGeom prst="rect">
            <a:avLst/>
          </a:prstGeom>
          <a:noFill/>
          <a:ln w="9525">
            <a:noFill/>
            <a:miter lim="800000"/>
            <a:headEnd/>
            <a:tailEnd/>
          </a:ln>
        </p:spPr>
        <p:txBody>
          <a:bodyPr wrap="none" lIns="0" tIns="0" rIns="0" bIns="0">
            <a:spAutoFit/>
          </a:bodyPr>
          <a:lstStyle/>
          <a:p>
            <a:pPr eaLnBrk="0" hangingPunct="0"/>
            <a:r>
              <a:rPr lang="en-US" altLang="zh-CN" sz="1800">
                <a:solidFill>
                  <a:schemeClr val="bg1"/>
                </a:solidFill>
                <a:latin typeface="Arial" charset="0"/>
                <a:ea typeface="宋体" pitchFamily="2" charset="-122"/>
              </a:rPr>
              <a:t>Contracting,</a:t>
            </a:r>
            <a:endParaRPr lang="en-US" altLang="zh-CN">
              <a:solidFill>
                <a:schemeClr val="bg1"/>
              </a:solidFill>
              <a:latin typeface="Arial" charset="0"/>
              <a:ea typeface="宋体" pitchFamily="2" charset="-122"/>
            </a:endParaRPr>
          </a:p>
        </p:txBody>
      </p:sp>
      <p:sp>
        <p:nvSpPr>
          <p:cNvPr id="764962" name="Rectangle 34"/>
          <p:cNvSpPr>
            <a:spLocks noChangeArrowheads="1"/>
          </p:cNvSpPr>
          <p:nvPr/>
        </p:nvSpPr>
        <p:spPr bwMode="auto">
          <a:xfrm>
            <a:off x="4926013" y="4240213"/>
            <a:ext cx="1590179" cy="276999"/>
          </a:xfrm>
          <a:prstGeom prst="rect">
            <a:avLst/>
          </a:prstGeom>
          <a:noFill/>
          <a:ln w="9525">
            <a:noFill/>
            <a:miter lim="800000"/>
            <a:headEnd/>
            <a:tailEnd/>
          </a:ln>
        </p:spPr>
        <p:txBody>
          <a:bodyPr wrap="none" lIns="0" tIns="0" rIns="0" bIns="0">
            <a:spAutoFit/>
          </a:bodyPr>
          <a:lstStyle/>
          <a:p>
            <a:pPr eaLnBrk="0" hangingPunct="0"/>
            <a:r>
              <a:rPr lang="en-US" altLang="zh-CN" sz="1800">
                <a:solidFill>
                  <a:schemeClr val="bg1"/>
                </a:solidFill>
                <a:latin typeface="Arial" charset="0"/>
                <a:ea typeface="宋体" pitchFamily="2" charset="-122"/>
              </a:rPr>
              <a:t>Forward buying</a:t>
            </a:r>
            <a:endParaRPr lang="en-US" altLang="zh-CN">
              <a:solidFill>
                <a:schemeClr val="bg1"/>
              </a:solidFill>
              <a:latin typeface="Arial" charset="0"/>
              <a:ea typeface="宋体" pitchFamily="2" charset="-122"/>
            </a:endParaRPr>
          </a:p>
        </p:txBody>
      </p:sp>
      <p:sp>
        <p:nvSpPr>
          <p:cNvPr id="764963" name="Rectangle 35"/>
          <p:cNvSpPr>
            <a:spLocks noChangeArrowheads="1"/>
          </p:cNvSpPr>
          <p:nvPr/>
        </p:nvSpPr>
        <p:spPr bwMode="auto">
          <a:xfrm>
            <a:off x="6983413" y="3965575"/>
            <a:ext cx="1077218" cy="276999"/>
          </a:xfrm>
          <a:prstGeom prst="rect">
            <a:avLst/>
          </a:prstGeom>
          <a:noFill/>
          <a:ln w="9525">
            <a:noFill/>
            <a:miter lim="800000"/>
            <a:headEnd/>
            <a:tailEnd/>
          </a:ln>
        </p:spPr>
        <p:txBody>
          <a:bodyPr wrap="none" lIns="0" tIns="0" rIns="0" bIns="0">
            <a:spAutoFit/>
          </a:bodyPr>
          <a:lstStyle/>
          <a:p>
            <a:pPr eaLnBrk="0" hangingPunct="0"/>
            <a:r>
              <a:rPr lang="en-US" altLang="zh-CN" sz="1800">
                <a:solidFill>
                  <a:schemeClr val="bg1"/>
                </a:solidFill>
                <a:latin typeface="Arial" charset="0"/>
                <a:ea typeface="宋体" pitchFamily="2" charset="-122"/>
              </a:rPr>
              <a:t>Expediting</a:t>
            </a:r>
            <a:endParaRPr lang="en-US" altLang="zh-CN">
              <a:solidFill>
                <a:schemeClr val="bg1"/>
              </a:solidFill>
              <a:latin typeface="Arial" charset="0"/>
              <a:ea typeface="宋体" pitchFamily="2" charset="-122"/>
            </a:endParaRPr>
          </a:p>
        </p:txBody>
      </p:sp>
      <p:sp>
        <p:nvSpPr>
          <p:cNvPr id="764964" name="Rectangle 36"/>
          <p:cNvSpPr>
            <a:spLocks noChangeArrowheads="1"/>
          </p:cNvSpPr>
          <p:nvPr/>
        </p:nvSpPr>
        <p:spPr bwMode="auto">
          <a:xfrm>
            <a:off x="509588" y="4787900"/>
            <a:ext cx="1447800" cy="274638"/>
          </a:xfrm>
          <a:prstGeom prst="rect">
            <a:avLst/>
          </a:prstGeom>
          <a:noFill/>
          <a:ln w="9525">
            <a:noFill/>
            <a:miter lim="800000"/>
            <a:headEnd/>
            <a:tailEnd/>
          </a:ln>
        </p:spPr>
        <p:txBody>
          <a:bodyPr wrap="none" lIns="0" tIns="0" rIns="0" bIns="0">
            <a:spAutoFit/>
          </a:bodyPr>
          <a:lstStyle/>
          <a:p>
            <a:pPr eaLnBrk="0" hangingPunct="0"/>
            <a:r>
              <a:rPr lang="en-US" altLang="zh-CN" sz="1800" b="1">
                <a:solidFill>
                  <a:schemeClr val="bg1"/>
                </a:solidFill>
                <a:latin typeface="Arial" charset="0"/>
                <a:ea typeface="宋体" pitchFamily="2" charset="-122"/>
              </a:rPr>
              <a:t>Warehousing</a:t>
            </a:r>
            <a:endParaRPr lang="en-US" altLang="zh-CN" b="1">
              <a:solidFill>
                <a:schemeClr val="bg1"/>
              </a:solidFill>
              <a:latin typeface="Arial" charset="0"/>
              <a:ea typeface="宋体" pitchFamily="2" charset="-122"/>
            </a:endParaRPr>
          </a:p>
        </p:txBody>
      </p:sp>
      <p:sp>
        <p:nvSpPr>
          <p:cNvPr id="764965" name="Rectangle 37"/>
          <p:cNvSpPr>
            <a:spLocks noChangeArrowheads="1"/>
          </p:cNvSpPr>
          <p:nvPr/>
        </p:nvSpPr>
        <p:spPr bwMode="auto">
          <a:xfrm>
            <a:off x="2168525" y="4787900"/>
            <a:ext cx="2051844" cy="276999"/>
          </a:xfrm>
          <a:prstGeom prst="rect">
            <a:avLst/>
          </a:prstGeom>
          <a:noFill/>
          <a:ln w="9525">
            <a:noFill/>
            <a:miter lim="800000"/>
            <a:headEnd/>
            <a:tailEnd/>
          </a:ln>
        </p:spPr>
        <p:txBody>
          <a:bodyPr wrap="none" lIns="0" tIns="0" rIns="0" bIns="0">
            <a:spAutoFit/>
          </a:bodyPr>
          <a:lstStyle/>
          <a:p>
            <a:pPr eaLnBrk="0" hangingPunct="0"/>
            <a:r>
              <a:rPr lang="en-US" altLang="zh-CN" sz="1800">
                <a:solidFill>
                  <a:schemeClr val="bg1"/>
                </a:solidFill>
                <a:latin typeface="Arial" charset="0"/>
                <a:ea typeface="宋体" pitchFamily="2" charset="-122"/>
              </a:rPr>
              <a:t>Handling equipment</a:t>
            </a:r>
            <a:endParaRPr lang="en-US" altLang="zh-CN">
              <a:solidFill>
                <a:schemeClr val="bg1"/>
              </a:solidFill>
              <a:latin typeface="Arial" charset="0"/>
              <a:ea typeface="宋体" pitchFamily="2" charset="-122"/>
            </a:endParaRPr>
          </a:p>
        </p:txBody>
      </p:sp>
      <p:sp>
        <p:nvSpPr>
          <p:cNvPr id="764966" name="Rectangle 38"/>
          <p:cNvSpPr>
            <a:spLocks noChangeArrowheads="1"/>
          </p:cNvSpPr>
          <p:nvPr/>
        </p:nvSpPr>
        <p:spPr bwMode="auto">
          <a:xfrm>
            <a:off x="2168525" y="5062538"/>
            <a:ext cx="2475037" cy="276999"/>
          </a:xfrm>
          <a:prstGeom prst="rect">
            <a:avLst/>
          </a:prstGeom>
          <a:noFill/>
          <a:ln w="9525">
            <a:noFill/>
            <a:miter lim="800000"/>
            <a:headEnd/>
            <a:tailEnd/>
          </a:ln>
        </p:spPr>
        <p:txBody>
          <a:bodyPr wrap="none" lIns="0" tIns="0" rIns="0" bIns="0">
            <a:spAutoFit/>
          </a:bodyPr>
          <a:lstStyle/>
          <a:p>
            <a:pPr eaLnBrk="0" hangingPunct="0"/>
            <a:r>
              <a:rPr lang="en-US" altLang="zh-CN" sz="1800">
                <a:solidFill>
                  <a:schemeClr val="bg1"/>
                </a:solidFill>
                <a:latin typeface="Arial" charset="0"/>
                <a:ea typeface="宋体" pitchFamily="2" charset="-122"/>
              </a:rPr>
              <a:t>selection, Layout design</a:t>
            </a:r>
            <a:endParaRPr lang="en-US" altLang="zh-CN">
              <a:solidFill>
                <a:schemeClr val="bg1"/>
              </a:solidFill>
              <a:latin typeface="Arial" charset="0"/>
              <a:ea typeface="宋体" pitchFamily="2" charset="-122"/>
            </a:endParaRPr>
          </a:p>
        </p:txBody>
      </p:sp>
      <p:sp>
        <p:nvSpPr>
          <p:cNvPr id="764967" name="Rectangle 39"/>
          <p:cNvSpPr>
            <a:spLocks noChangeArrowheads="1"/>
          </p:cNvSpPr>
          <p:nvPr/>
        </p:nvSpPr>
        <p:spPr bwMode="auto">
          <a:xfrm>
            <a:off x="4926013" y="4787900"/>
            <a:ext cx="1679947" cy="276999"/>
          </a:xfrm>
          <a:prstGeom prst="rect">
            <a:avLst/>
          </a:prstGeom>
          <a:noFill/>
          <a:ln w="9525">
            <a:noFill/>
            <a:miter lim="800000"/>
            <a:headEnd/>
            <a:tailEnd/>
          </a:ln>
        </p:spPr>
        <p:txBody>
          <a:bodyPr wrap="none" lIns="0" tIns="0" rIns="0" bIns="0">
            <a:spAutoFit/>
          </a:bodyPr>
          <a:lstStyle/>
          <a:p>
            <a:pPr eaLnBrk="0" hangingPunct="0"/>
            <a:r>
              <a:rPr lang="en-US" altLang="zh-CN" sz="1800">
                <a:solidFill>
                  <a:schemeClr val="bg1"/>
                </a:solidFill>
                <a:latin typeface="Arial" charset="0"/>
                <a:ea typeface="宋体" pitchFamily="2" charset="-122"/>
              </a:rPr>
              <a:t>Space utilization</a:t>
            </a:r>
            <a:endParaRPr lang="en-US" altLang="zh-CN">
              <a:solidFill>
                <a:schemeClr val="bg1"/>
              </a:solidFill>
              <a:latin typeface="Arial" charset="0"/>
              <a:ea typeface="宋体" pitchFamily="2" charset="-122"/>
            </a:endParaRPr>
          </a:p>
        </p:txBody>
      </p:sp>
      <p:sp>
        <p:nvSpPr>
          <p:cNvPr id="764968" name="Rectangle 40"/>
          <p:cNvSpPr>
            <a:spLocks noChangeArrowheads="1"/>
          </p:cNvSpPr>
          <p:nvPr/>
        </p:nvSpPr>
        <p:spPr bwMode="auto">
          <a:xfrm>
            <a:off x="6983413" y="4787900"/>
            <a:ext cx="1372171" cy="276999"/>
          </a:xfrm>
          <a:prstGeom prst="rect">
            <a:avLst/>
          </a:prstGeom>
          <a:noFill/>
          <a:ln w="9525">
            <a:noFill/>
            <a:miter lim="800000"/>
            <a:headEnd/>
            <a:tailEnd/>
          </a:ln>
        </p:spPr>
        <p:txBody>
          <a:bodyPr wrap="none" lIns="0" tIns="0" rIns="0" bIns="0">
            <a:spAutoFit/>
          </a:bodyPr>
          <a:lstStyle/>
          <a:p>
            <a:pPr eaLnBrk="0" hangingPunct="0"/>
            <a:r>
              <a:rPr lang="en-US" altLang="zh-CN" sz="1800">
                <a:solidFill>
                  <a:schemeClr val="bg1"/>
                </a:solidFill>
                <a:latin typeface="Arial" charset="0"/>
                <a:ea typeface="宋体" pitchFamily="2" charset="-122"/>
              </a:rPr>
              <a:t>Order picking</a:t>
            </a:r>
            <a:endParaRPr lang="en-US" altLang="zh-CN">
              <a:solidFill>
                <a:schemeClr val="bg1"/>
              </a:solidFill>
              <a:latin typeface="Arial" charset="0"/>
              <a:ea typeface="宋体" pitchFamily="2" charset="-122"/>
            </a:endParaRPr>
          </a:p>
        </p:txBody>
      </p:sp>
      <p:sp>
        <p:nvSpPr>
          <p:cNvPr id="764969" name="Rectangle 41"/>
          <p:cNvSpPr>
            <a:spLocks noChangeArrowheads="1"/>
          </p:cNvSpPr>
          <p:nvPr/>
        </p:nvSpPr>
        <p:spPr bwMode="auto">
          <a:xfrm>
            <a:off x="6983413" y="5062538"/>
            <a:ext cx="1500411" cy="276999"/>
          </a:xfrm>
          <a:prstGeom prst="rect">
            <a:avLst/>
          </a:prstGeom>
          <a:noFill/>
          <a:ln w="9525">
            <a:noFill/>
            <a:miter lim="800000"/>
            <a:headEnd/>
            <a:tailEnd/>
          </a:ln>
        </p:spPr>
        <p:txBody>
          <a:bodyPr wrap="none" lIns="0" tIns="0" rIns="0" bIns="0">
            <a:spAutoFit/>
          </a:bodyPr>
          <a:lstStyle/>
          <a:p>
            <a:pPr eaLnBrk="0" hangingPunct="0"/>
            <a:r>
              <a:rPr lang="en-US" altLang="zh-CN" sz="1800">
                <a:solidFill>
                  <a:schemeClr val="bg1"/>
                </a:solidFill>
                <a:latin typeface="Arial" charset="0"/>
                <a:ea typeface="宋体" pitchFamily="2" charset="-122"/>
              </a:rPr>
              <a:t>and restocking</a:t>
            </a:r>
            <a:endParaRPr lang="en-US" altLang="zh-CN">
              <a:solidFill>
                <a:schemeClr val="bg1"/>
              </a:solidFill>
              <a:latin typeface="Arial" charset="0"/>
              <a:ea typeface="宋体" pitchFamily="2" charset="-122"/>
            </a:endParaRPr>
          </a:p>
        </p:txBody>
      </p:sp>
      <p:sp>
        <p:nvSpPr>
          <p:cNvPr id="764970" name="Rectangle 42"/>
          <p:cNvSpPr>
            <a:spLocks noChangeArrowheads="1"/>
          </p:cNvSpPr>
          <p:nvPr/>
        </p:nvSpPr>
        <p:spPr bwMode="auto">
          <a:xfrm>
            <a:off x="509588" y="5611813"/>
            <a:ext cx="787400" cy="274637"/>
          </a:xfrm>
          <a:prstGeom prst="rect">
            <a:avLst/>
          </a:prstGeom>
          <a:noFill/>
          <a:ln w="9525">
            <a:noFill/>
            <a:miter lim="800000"/>
            <a:headEnd/>
            <a:tailEnd/>
          </a:ln>
        </p:spPr>
        <p:txBody>
          <a:bodyPr wrap="none" lIns="0" tIns="0" rIns="0" bIns="0">
            <a:spAutoFit/>
          </a:bodyPr>
          <a:lstStyle/>
          <a:p>
            <a:pPr eaLnBrk="0" hangingPunct="0"/>
            <a:r>
              <a:rPr lang="en-US" altLang="zh-CN" sz="1800" b="1">
                <a:solidFill>
                  <a:schemeClr val="bg1"/>
                </a:solidFill>
                <a:latin typeface="Arial" charset="0"/>
                <a:ea typeface="宋体" pitchFamily="2" charset="-122"/>
              </a:rPr>
              <a:t>Facility</a:t>
            </a:r>
            <a:endParaRPr lang="en-US" altLang="zh-CN" b="1">
              <a:solidFill>
                <a:schemeClr val="bg1"/>
              </a:solidFill>
              <a:latin typeface="Arial" charset="0"/>
              <a:ea typeface="宋体" pitchFamily="2" charset="-122"/>
            </a:endParaRPr>
          </a:p>
        </p:txBody>
      </p:sp>
      <p:sp>
        <p:nvSpPr>
          <p:cNvPr id="764971" name="Rectangle 43"/>
          <p:cNvSpPr>
            <a:spLocks noChangeArrowheads="1"/>
          </p:cNvSpPr>
          <p:nvPr/>
        </p:nvSpPr>
        <p:spPr bwMode="auto">
          <a:xfrm>
            <a:off x="509588" y="5884863"/>
            <a:ext cx="876300" cy="274637"/>
          </a:xfrm>
          <a:prstGeom prst="rect">
            <a:avLst/>
          </a:prstGeom>
          <a:noFill/>
          <a:ln w="9525">
            <a:noFill/>
            <a:miter lim="800000"/>
            <a:headEnd/>
            <a:tailEnd/>
          </a:ln>
        </p:spPr>
        <p:txBody>
          <a:bodyPr wrap="none" lIns="0" tIns="0" rIns="0" bIns="0">
            <a:spAutoFit/>
          </a:bodyPr>
          <a:lstStyle/>
          <a:p>
            <a:pPr eaLnBrk="0" hangingPunct="0"/>
            <a:r>
              <a:rPr lang="en-US" altLang="zh-CN" sz="1800" b="1">
                <a:solidFill>
                  <a:schemeClr val="bg1"/>
                </a:solidFill>
                <a:latin typeface="Arial" charset="0"/>
                <a:ea typeface="宋体" pitchFamily="2" charset="-122"/>
              </a:rPr>
              <a:t>location</a:t>
            </a:r>
            <a:endParaRPr lang="en-US" altLang="zh-CN" b="1">
              <a:solidFill>
                <a:schemeClr val="bg1"/>
              </a:solidFill>
              <a:latin typeface="Arial" charset="0"/>
              <a:ea typeface="宋体" pitchFamily="2" charset="-122"/>
            </a:endParaRPr>
          </a:p>
        </p:txBody>
      </p:sp>
      <p:sp>
        <p:nvSpPr>
          <p:cNvPr id="764972" name="Rectangle 44"/>
          <p:cNvSpPr>
            <a:spLocks noChangeArrowheads="1"/>
          </p:cNvSpPr>
          <p:nvPr/>
        </p:nvSpPr>
        <p:spPr bwMode="auto">
          <a:xfrm>
            <a:off x="2168525" y="5611813"/>
            <a:ext cx="1859548" cy="276999"/>
          </a:xfrm>
          <a:prstGeom prst="rect">
            <a:avLst/>
          </a:prstGeom>
          <a:noFill/>
          <a:ln w="9525">
            <a:noFill/>
            <a:miter lim="800000"/>
            <a:headEnd/>
            <a:tailEnd/>
          </a:ln>
        </p:spPr>
        <p:txBody>
          <a:bodyPr wrap="none" lIns="0" tIns="0" rIns="0" bIns="0">
            <a:spAutoFit/>
          </a:bodyPr>
          <a:lstStyle/>
          <a:p>
            <a:pPr eaLnBrk="0" hangingPunct="0"/>
            <a:r>
              <a:rPr lang="en-US" altLang="zh-CN" sz="1800">
                <a:solidFill>
                  <a:schemeClr val="bg1"/>
                </a:solidFill>
                <a:latin typeface="Arial" charset="0"/>
                <a:ea typeface="宋体" pitchFamily="2" charset="-122"/>
              </a:rPr>
              <a:t>Number, size, and</a:t>
            </a:r>
            <a:endParaRPr lang="en-US" altLang="zh-CN">
              <a:solidFill>
                <a:schemeClr val="bg1"/>
              </a:solidFill>
              <a:latin typeface="Arial" charset="0"/>
              <a:ea typeface="宋体" pitchFamily="2" charset="-122"/>
            </a:endParaRPr>
          </a:p>
        </p:txBody>
      </p:sp>
      <p:sp>
        <p:nvSpPr>
          <p:cNvPr id="764973" name="Rectangle 45"/>
          <p:cNvSpPr>
            <a:spLocks noChangeArrowheads="1"/>
          </p:cNvSpPr>
          <p:nvPr/>
        </p:nvSpPr>
        <p:spPr bwMode="auto">
          <a:xfrm>
            <a:off x="2168525" y="5884863"/>
            <a:ext cx="2359620" cy="276999"/>
          </a:xfrm>
          <a:prstGeom prst="rect">
            <a:avLst/>
          </a:prstGeom>
          <a:noFill/>
          <a:ln w="9525">
            <a:noFill/>
            <a:miter lim="800000"/>
            <a:headEnd/>
            <a:tailEnd/>
          </a:ln>
        </p:spPr>
        <p:txBody>
          <a:bodyPr wrap="none" lIns="0" tIns="0" rIns="0" bIns="0">
            <a:spAutoFit/>
          </a:bodyPr>
          <a:lstStyle/>
          <a:p>
            <a:pPr eaLnBrk="0" hangingPunct="0"/>
            <a:r>
              <a:rPr lang="en-US" altLang="zh-CN" sz="1800">
                <a:solidFill>
                  <a:schemeClr val="bg1"/>
                </a:solidFill>
                <a:latin typeface="Arial" charset="0"/>
                <a:ea typeface="宋体" pitchFamily="2" charset="-122"/>
              </a:rPr>
              <a:t>location of warehouses</a:t>
            </a:r>
            <a:endParaRPr lang="en-US" altLang="zh-CN">
              <a:solidFill>
                <a:schemeClr val="bg1"/>
              </a:solidFill>
              <a:latin typeface="Arial" charset="0"/>
              <a:ea typeface="宋体" pitchFamily="2" charset="-122"/>
            </a:endParaRPr>
          </a:p>
        </p:txBody>
      </p:sp>
      <p:sp>
        <p:nvSpPr>
          <p:cNvPr id="764974" name="Rectangle 46"/>
          <p:cNvSpPr>
            <a:spLocks noChangeArrowheads="1"/>
          </p:cNvSpPr>
          <p:nvPr/>
        </p:nvSpPr>
        <p:spPr bwMode="auto">
          <a:xfrm>
            <a:off x="436563" y="6115050"/>
            <a:ext cx="1658937" cy="17463"/>
          </a:xfrm>
          <a:prstGeom prst="rect">
            <a:avLst/>
          </a:prstGeom>
          <a:solidFill>
            <a:srgbClr val="000000"/>
          </a:solidFill>
          <a:ln w="9525">
            <a:noFill/>
            <a:miter lim="800000"/>
            <a:headEnd/>
            <a:tailEnd/>
          </a:ln>
        </p:spPr>
        <p:txBody>
          <a:bodyPr/>
          <a:lstStyle/>
          <a:p>
            <a:endParaRPr lang="en-US">
              <a:solidFill>
                <a:schemeClr val="bg1"/>
              </a:solidFill>
            </a:endParaRPr>
          </a:p>
        </p:txBody>
      </p:sp>
      <p:sp>
        <p:nvSpPr>
          <p:cNvPr id="764975" name="Rectangle 47"/>
          <p:cNvSpPr>
            <a:spLocks noChangeArrowheads="1"/>
          </p:cNvSpPr>
          <p:nvPr/>
        </p:nvSpPr>
        <p:spPr bwMode="auto">
          <a:xfrm>
            <a:off x="2095500" y="6115050"/>
            <a:ext cx="17463" cy="17463"/>
          </a:xfrm>
          <a:prstGeom prst="rect">
            <a:avLst/>
          </a:prstGeom>
          <a:solidFill>
            <a:srgbClr val="000000"/>
          </a:solidFill>
          <a:ln w="9525">
            <a:noFill/>
            <a:miter lim="800000"/>
            <a:headEnd/>
            <a:tailEnd/>
          </a:ln>
        </p:spPr>
        <p:txBody>
          <a:bodyPr/>
          <a:lstStyle/>
          <a:p>
            <a:endParaRPr lang="en-US">
              <a:solidFill>
                <a:schemeClr val="bg1"/>
              </a:solidFill>
            </a:endParaRPr>
          </a:p>
        </p:txBody>
      </p:sp>
      <p:sp>
        <p:nvSpPr>
          <p:cNvPr id="764976" name="Rectangle 48"/>
          <p:cNvSpPr>
            <a:spLocks noChangeArrowheads="1"/>
          </p:cNvSpPr>
          <p:nvPr/>
        </p:nvSpPr>
        <p:spPr bwMode="auto">
          <a:xfrm>
            <a:off x="2112963" y="6115050"/>
            <a:ext cx="2740025" cy="17463"/>
          </a:xfrm>
          <a:prstGeom prst="rect">
            <a:avLst/>
          </a:prstGeom>
          <a:solidFill>
            <a:srgbClr val="000000"/>
          </a:solidFill>
          <a:ln w="9525">
            <a:noFill/>
            <a:miter lim="800000"/>
            <a:headEnd/>
            <a:tailEnd/>
          </a:ln>
        </p:spPr>
        <p:txBody>
          <a:bodyPr/>
          <a:lstStyle/>
          <a:p>
            <a:endParaRPr lang="en-US">
              <a:solidFill>
                <a:schemeClr val="bg1"/>
              </a:solidFill>
            </a:endParaRPr>
          </a:p>
        </p:txBody>
      </p:sp>
      <p:sp>
        <p:nvSpPr>
          <p:cNvPr id="764977" name="Rectangle 49"/>
          <p:cNvSpPr>
            <a:spLocks noChangeArrowheads="1"/>
          </p:cNvSpPr>
          <p:nvPr/>
        </p:nvSpPr>
        <p:spPr bwMode="auto">
          <a:xfrm>
            <a:off x="4852988" y="6115050"/>
            <a:ext cx="17462" cy="17463"/>
          </a:xfrm>
          <a:prstGeom prst="rect">
            <a:avLst/>
          </a:prstGeom>
          <a:solidFill>
            <a:srgbClr val="000000"/>
          </a:solidFill>
          <a:ln w="9525">
            <a:noFill/>
            <a:miter lim="800000"/>
            <a:headEnd/>
            <a:tailEnd/>
          </a:ln>
        </p:spPr>
        <p:txBody>
          <a:bodyPr/>
          <a:lstStyle/>
          <a:p>
            <a:endParaRPr lang="en-US">
              <a:solidFill>
                <a:schemeClr val="bg1"/>
              </a:solidFill>
            </a:endParaRPr>
          </a:p>
        </p:txBody>
      </p:sp>
      <p:sp>
        <p:nvSpPr>
          <p:cNvPr id="764978" name="Rectangle 50"/>
          <p:cNvSpPr>
            <a:spLocks noChangeArrowheads="1"/>
          </p:cNvSpPr>
          <p:nvPr/>
        </p:nvSpPr>
        <p:spPr bwMode="auto">
          <a:xfrm>
            <a:off x="4870450" y="6115050"/>
            <a:ext cx="2039938" cy="17463"/>
          </a:xfrm>
          <a:prstGeom prst="rect">
            <a:avLst/>
          </a:prstGeom>
          <a:solidFill>
            <a:srgbClr val="000000"/>
          </a:solidFill>
          <a:ln w="9525">
            <a:noFill/>
            <a:miter lim="800000"/>
            <a:headEnd/>
            <a:tailEnd/>
          </a:ln>
        </p:spPr>
        <p:txBody>
          <a:bodyPr/>
          <a:lstStyle/>
          <a:p>
            <a:endParaRPr lang="en-US">
              <a:solidFill>
                <a:schemeClr val="bg1"/>
              </a:solidFill>
            </a:endParaRPr>
          </a:p>
        </p:txBody>
      </p:sp>
      <p:sp>
        <p:nvSpPr>
          <p:cNvPr id="764979" name="Rectangle 51"/>
          <p:cNvSpPr>
            <a:spLocks noChangeArrowheads="1"/>
          </p:cNvSpPr>
          <p:nvPr/>
        </p:nvSpPr>
        <p:spPr bwMode="auto">
          <a:xfrm>
            <a:off x="6910388" y="6115050"/>
            <a:ext cx="17462" cy="17463"/>
          </a:xfrm>
          <a:prstGeom prst="rect">
            <a:avLst/>
          </a:prstGeom>
          <a:solidFill>
            <a:srgbClr val="000000"/>
          </a:solidFill>
          <a:ln w="9525">
            <a:noFill/>
            <a:miter lim="800000"/>
            <a:headEnd/>
            <a:tailEnd/>
          </a:ln>
        </p:spPr>
        <p:txBody>
          <a:bodyPr/>
          <a:lstStyle/>
          <a:p>
            <a:endParaRPr lang="en-US">
              <a:solidFill>
                <a:schemeClr val="bg1"/>
              </a:solidFill>
            </a:endParaRPr>
          </a:p>
        </p:txBody>
      </p:sp>
      <p:sp>
        <p:nvSpPr>
          <p:cNvPr id="764980" name="Rectangle 52"/>
          <p:cNvSpPr>
            <a:spLocks noChangeArrowheads="1"/>
          </p:cNvSpPr>
          <p:nvPr/>
        </p:nvSpPr>
        <p:spPr bwMode="auto">
          <a:xfrm>
            <a:off x="6927850" y="6115050"/>
            <a:ext cx="1806575" cy="17463"/>
          </a:xfrm>
          <a:prstGeom prst="rect">
            <a:avLst/>
          </a:prstGeom>
          <a:solidFill>
            <a:srgbClr val="000000"/>
          </a:solidFill>
          <a:ln w="9525">
            <a:noFill/>
            <a:miter lim="800000"/>
            <a:headEnd/>
            <a:tailEnd/>
          </a:ln>
        </p:spPr>
        <p:txBody>
          <a:bodyPr/>
          <a:lstStyle/>
          <a:p>
            <a:endParaRPr lang="en-US">
              <a:solidFill>
                <a:schemeClr val="bg1"/>
              </a:solidFill>
            </a:endParaRPr>
          </a:p>
        </p:txBody>
      </p:sp>
      <p:sp>
        <p:nvSpPr>
          <p:cNvPr id="764982" name="Text Box 54"/>
          <p:cNvSpPr txBox="1">
            <a:spLocks noChangeArrowheads="1"/>
          </p:cNvSpPr>
          <p:nvPr/>
        </p:nvSpPr>
        <p:spPr bwMode="auto">
          <a:xfrm>
            <a:off x="427038" y="6338888"/>
            <a:ext cx="2119312" cy="274637"/>
          </a:xfrm>
          <a:prstGeom prst="rect">
            <a:avLst/>
          </a:prstGeom>
          <a:noFill/>
          <a:ln w="9525">
            <a:noFill/>
            <a:miter lim="800000"/>
            <a:headEnd/>
            <a:tailEnd/>
          </a:ln>
          <a:effectLst/>
        </p:spPr>
        <p:txBody>
          <a:bodyPr wrap="none">
            <a:spAutoFit/>
          </a:bodyPr>
          <a:lstStyle/>
          <a:p>
            <a:pPr eaLnBrk="0" hangingPunct="0"/>
            <a:r>
              <a:rPr lang="en-US" altLang="zh-CN" sz="1200" i="1">
                <a:solidFill>
                  <a:schemeClr val="bg1"/>
                </a:solidFill>
                <a:latin typeface="Arial" charset="0"/>
                <a:ea typeface="宋体" pitchFamily="2" charset="-122"/>
              </a:rPr>
              <a:t>CR (2004) Prentice Hall, Inc.</a:t>
            </a:r>
          </a:p>
        </p:txBody>
      </p:sp>
      <p:sp>
        <p:nvSpPr>
          <p:cNvPr id="764984" name="Rectangle 56"/>
          <p:cNvSpPr>
            <a:spLocks noGrp="1" noChangeArrowheads="1"/>
          </p:cNvSpPr>
          <p:nvPr>
            <p:ph type="title"/>
          </p:nvPr>
        </p:nvSpPr>
        <p:spPr>
          <a:xfrm>
            <a:off x="457200" y="0"/>
            <a:ext cx="8229600" cy="1143000"/>
          </a:xfrm>
        </p:spPr>
        <p:txBody>
          <a:bodyPr/>
          <a:lstStyle/>
          <a:p>
            <a:r>
              <a:rPr lang="en-US" altLang="zh-CN" sz="3200" dirty="0">
                <a:ea typeface="宋体" pitchFamily="2" charset="-122"/>
              </a:rPr>
              <a:t>Strategic, Tactical, and Operational Decision Making</a:t>
            </a:r>
            <a:endParaRPr lang="zh-CN" altLang="en-US" sz="3200" dirty="0">
              <a:ea typeface="宋体" pitchFamily="2" charset="-122"/>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9026" name="Picture 2"/>
          <p:cNvPicPr>
            <a:picLocks noChangeAspect="1" noChangeArrowheads="1"/>
          </p:cNvPicPr>
          <p:nvPr/>
        </p:nvPicPr>
        <p:blipFill>
          <a:blip r:embed="rId2"/>
          <a:srcRect/>
          <a:stretch>
            <a:fillRect/>
          </a:stretch>
        </p:blipFill>
        <p:spPr bwMode="auto">
          <a:xfrm>
            <a:off x="381000" y="533400"/>
            <a:ext cx="8260638"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2133600"/>
            <a:ext cx="7082452" cy="1323439"/>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80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a:t>
            </a:r>
            <a:endParaRPr lang="en-US" sz="8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5187</TotalTime>
  <Words>5160</Words>
  <Application>Microsoft Office PowerPoint</Application>
  <PresentationFormat>On-screen Show (4:3)</PresentationFormat>
  <Paragraphs>555</Paragraphs>
  <Slides>92</Slides>
  <Notes>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92</vt:i4>
      </vt:variant>
    </vt:vector>
  </HeadingPairs>
  <TitlesOfParts>
    <vt:vector size="95" baseType="lpstr">
      <vt:lpstr>Office Theme</vt:lpstr>
      <vt:lpstr>1_Office Theme</vt:lpstr>
      <vt:lpstr>Document</vt:lpstr>
      <vt:lpstr>Supply Chain Management Unit 2 – Logistics strategy</vt:lpstr>
      <vt:lpstr>Syllabus</vt:lpstr>
      <vt:lpstr>Learning Objectives</vt:lpstr>
      <vt:lpstr>Strategic Decisions</vt:lpstr>
      <vt:lpstr>Strategic Decisions</vt:lpstr>
      <vt:lpstr>Strategic Decisions</vt:lpstr>
      <vt:lpstr>Logistics Strategy</vt:lpstr>
      <vt:lpstr>Logistics Strategy</vt:lpstr>
      <vt:lpstr>Focus of Logistics Strategy</vt:lpstr>
      <vt:lpstr>Focus of Logistics Strategy</vt:lpstr>
      <vt:lpstr>Focus of Logistics Strategy</vt:lpstr>
      <vt:lpstr>Strategy Option</vt:lpstr>
      <vt:lpstr>Strategy Option</vt:lpstr>
      <vt:lpstr>Lean Strategies</vt:lpstr>
      <vt:lpstr>Lean Strategies</vt:lpstr>
      <vt:lpstr>Lean Strategies</vt:lpstr>
      <vt:lpstr>Lean Strategies</vt:lpstr>
      <vt:lpstr>Agile Strategy</vt:lpstr>
      <vt:lpstr>Agile Strategy</vt:lpstr>
      <vt:lpstr>Agile Strategy</vt:lpstr>
      <vt:lpstr>Lean versus Agile</vt:lpstr>
      <vt:lpstr>Strategic Alliances</vt:lpstr>
      <vt:lpstr>Other Strategies</vt:lpstr>
      <vt:lpstr>Carter et al.16 discuss seven ways of reducing time: </vt:lpstr>
      <vt:lpstr>Other Strategies</vt:lpstr>
      <vt:lpstr>Other Strategies</vt:lpstr>
      <vt:lpstr>Other Strategies</vt:lpstr>
      <vt:lpstr>Other Strategies</vt:lpstr>
      <vt:lpstr>Designing a Logistics Strategy</vt:lpstr>
      <vt:lpstr>Designing a Logistics Strategy</vt:lpstr>
      <vt:lpstr>Designing a Logistics Strategy</vt:lpstr>
      <vt:lpstr>Designing a Logistics Strategy</vt:lpstr>
      <vt:lpstr>Designing a Logistics Strategy</vt:lpstr>
      <vt:lpstr>Designing a Logistics Strategy</vt:lpstr>
      <vt:lpstr>Designing a Logistics Strategy</vt:lpstr>
      <vt:lpstr>Designing a Logistics Strategy</vt:lpstr>
      <vt:lpstr>Designing a Logistics Strategy</vt:lpstr>
      <vt:lpstr>Designing a Logistics Strategy</vt:lpstr>
      <vt:lpstr>Logistics Audit</vt:lpstr>
      <vt:lpstr>Logistics Audit</vt:lpstr>
      <vt:lpstr>Logistics Audit</vt:lpstr>
      <vt:lpstr>Developing the Strategy</vt:lpstr>
      <vt:lpstr>Developing the Strategy</vt:lpstr>
      <vt:lpstr>Developing the Strategy</vt:lpstr>
      <vt:lpstr>Syllabus</vt:lpstr>
      <vt:lpstr> Implementing the Strategy</vt:lpstr>
      <vt:lpstr> Implementing the Strategy</vt:lpstr>
      <vt:lpstr> Implementing the Strategy</vt:lpstr>
      <vt:lpstr> Implementing the Strategy</vt:lpstr>
      <vt:lpstr> Implementing the Strategy</vt:lpstr>
      <vt:lpstr>Difﬁculties with implementation</vt:lpstr>
      <vt:lpstr>Difﬁculties with implementation</vt:lpstr>
      <vt:lpstr>Factors that help devise a strategy that can be used are: </vt:lpstr>
      <vt:lpstr>Factors that help devise a strategy that can be used are: </vt:lpstr>
      <vt:lpstr>Levels of decision in logistics</vt:lpstr>
      <vt:lpstr>AREAS FOR DECISIONS IN IMPLEMENTATION</vt:lpstr>
      <vt:lpstr>AREAS FOR DECISIONS IN IMPLEMENTATION</vt:lpstr>
      <vt:lpstr>AREAS FOR DECISIONS IN IMPLEMENTATION</vt:lpstr>
      <vt:lpstr>AREAS FOR DECISIONS IN IMPLEMENTATION</vt:lpstr>
      <vt:lpstr>AREAS FOR DECISIONS IN IMPLEMENTATION</vt:lpstr>
      <vt:lpstr>AREAS FOR DECISIONS IN IMPLEMENTATION</vt:lpstr>
      <vt:lpstr>AREAS FOR DECISIONS IN IMPLEMENTATION</vt:lpstr>
      <vt:lpstr>AREAS FOR DECISIONS IN IMPLEMENTATION</vt:lpstr>
      <vt:lpstr>Disadvantages of outsourcing logistics</vt:lpstr>
      <vt:lpstr>AREAS FOR DECISIONS IN IMPLEMENTATION</vt:lpstr>
      <vt:lpstr>Slide 66</vt:lpstr>
      <vt:lpstr>AREAS FOR DECISIONS IN IMPLEMENTATION</vt:lpstr>
      <vt:lpstr>AREAS FOR DECISIONS IN IMPLEMENTATION</vt:lpstr>
      <vt:lpstr>MANAGING CHANGE</vt:lpstr>
      <vt:lpstr>MANAGING CHANGE Change is inevitable</vt:lpstr>
      <vt:lpstr>MANAGING CHANGE Change is inevitable</vt:lpstr>
      <vt:lpstr>MANAGING CHANGE Change is inevitable</vt:lpstr>
      <vt:lpstr>MANAGING CHANGE Rate of change</vt:lpstr>
      <vt:lpstr>MANAGING CHANGE Rate of change</vt:lpstr>
      <vt:lpstr>MANAGING CHANGE Rate of change</vt:lpstr>
      <vt:lpstr>MANAGING CHANGE</vt:lpstr>
      <vt:lpstr>MANAGING CHANGE</vt:lpstr>
      <vt:lpstr>MANAGING CHANGE</vt:lpstr>
      <vt:lpstr>MANAGING CHANGE</vt:lpstr>
      <vt:lpstr>REVIEW</vt:lpstr>
      <vt:lpstr>REVIEW</vt:lpstr>
      <vt:lpstr>DISCUSSION QUESTIONS</vt:lpstr>
      <vt:lpstr>Decision Phases of a Supply Chain</vt:lpstr>
      <vt:lpstr>Supply Chain Decisions</vt:lpstr>
      <vt:lpstr>Supply Chain Strategy or Design</vt:lpstr>
      <vt:lpstr>Supply Chain Planning</vt:lpstr>
      <vt:lpstr>Supply Chain Operation</vt:lpstr>
      <vt:lpstr>Slide 88</vt:lpstr>
      <vt:lpstr>The Logistics Strategy Triangle  (4 problem areas)</vt:lpstr>
      <vt:lpstr>Strategic, Tactical, and Operational Decision Making</vt:lpstr>
      <vt:lpstr>Slide 91</vt:lpstr>
      <vt:lpstr>Slide 92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Management Unit 2 – Logistics strategy</dc:title>
  <dc:creator>Manoj Kumar Chinnathambi</dc:creator>
  <cp:lastModifiedBy>User</cp:lastModifiedBy>
  <cp:revision>110</cp:revision>
  <dcterms:created xsi:type="dcterms:W3CDTF">2006-08-16T00:00:00Z</dcterms:created>
  <dcterms:modified xsi:type="dcterms:W3CDTF">2022-10-17T05:05:53Z</dcterms:modified>
</cp:coreProperties>
</file>