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56" r:id="rId33"/>
    <p:sldId id="357" r:id="rId34"/>
    <p:sldId id="358" r:id="rId35"/>
    <p:sldId id="287" r:id="rId36"/>
    <p:sldId id="288" r:id="rId37"/>
    <p:sldId id="289" r:id="rId38"/>
    <p:sldId id="290" r:id="rId39"/>
    <p:sldId id="291" r:id="rId40"/>
    <p:sldId id="360" r:id="rId41"/>
    <p:sldId id="292" r:id="rId42"/>
    <p:sldId id="359"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61" r:id="rId63"/>
    <p:sldId id="312" r:id="rId64"/>
    <p:sldId id="313" r:id="rId65"/>
    <p:sldId id="314" r:id="rId66"/>
    <p:sldId id="315" r:id="rId67"/>
    <p:sldId id="316" r:id="rId68"/>
    <p:sldId id="317" r:id="rId69"/>
    <p:sldId id="318" r:id="rId70"/>
    <p:sldId id="319" r:id="rId71"/>
    <p:sldId id="320"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Planning Resources and Controlling Material Flow:</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pic>
        <p:nvPicPr>
          <p:cNvPr id="4" name="Content Placeholder 3"/>
          <p:cNvPicPr>
            <a:picLocks noGrp="1"/>
          </p:cNvPicPr>
          <p:nvPr>
            <p:ph idx="1"/>
          </p:nvPr>
        </p:nvPicPr>
        <p:blipFill>
          <a:blip r:embed="rId2"/>
          <a:srcRect/>
          <a:stretch>
            <a:fillRect/>
          </a:stretch>
        </p:blipFill>
        <p:spPr bwMode="auto">
          <a:xfrm>
            <a:off x="533400" y="914400"/>
            <a:ext cx="7772400" cy="5029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pic>
        <p:nvPicPr>
          <p:cNvPr id="4" name="Content Placeholder 3"/>
          <p:cNvPicPr>
            <a:picLocks noGrp="1"/>
          </p:cNvPicPr>
          <p:nvPr>
            <p:ph idx="1"/>
          </p:nvPr>
        </p:nvPicPr>
        <p:blipFill>
          <a:blip r:embed="rId2"/>
          <a:srcRect/>
          <a:stretch>
            <a:fillRect/>
          </a:stretch>
        </p:blipFill>
        <p:spPr bwMode="auto">
          <a:xfrm>
            <a:off x="609600" y="914400"/>
            <a:ext cx="7772400" cy="5181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pic>
        <p:nvPicPr>
          <p:cNvPr id="4" name="Content Placeholder 3"/>
          <p:cNvPicPr>
            <a:picLocks noGrp="1"/>
          </p:cNvPicPr>
          <p:nvPr>
            <p:ph idx="1"/>
          </p:nvPr>
        </p:nvPicPr>
        <p:blipFill>
          <a:blip r:embed="rId2"/>
          <a:srcRect/>
          <a:stretch>
            <a:fillRect/>
          </a:stretch>
        </p:blipFill>
        <p:spPr bwMode="auto">
          <a:xfrm>
            <a:off x="685800" y="914400"/>
            <a:ext cx="7543800" cy="5029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sp>
        <p:nvSpPr>
          <p:cNvPr id="3" name="Content Placeholder 2"/>
          <p:cNvSpPr>
            <a:spLocks noGrp="1"/>
          </p:cNvSpPr>
          <p:nvPr>
            <p:ph idx="1"/>
          </p:nvPr>
        </p:nvSpPr>
        <p:spPr>
          <a:xfrm>
            <a:off x="457200" y="914400"/>
            <a:ext cx="8229600" cy="5410200"/>
          </a:xfrm>
        </p:spPr>
        <p:txBody>
          <a:bodyPr/>
          <a:lstStyle/>
          <a:p>
            <a:r>
              <a:rPr lang="en-US" b="1" dirty="0" smtClean="0"/>
              <a:t>Each of these strategies is best in different circumstances.</a:t>
            </a:r>
            <a:r>
              <a:rPr lang="en-US" dirty="0" smtClean="0"/>
              <a:t> Factors that encourage an </a:t>
            </a:r>
            <a:r>
              <a:rPr lang="en-US" b="1" dirty="0" smtClean="0"/>
              <a:t>early increase in capacity</a:t>
            </a:r>
            <a:r>
              <a:rPr lang="en-US" dirty="0" smtClean="0"/>
              <a:t> include high cost of shortages, widely variable demand, varying </a:t>
            </a:r>
            <a:r>
              <a:rPr lang="en-US" dirty="0" err="1" smtClean="0"/>
              <a:t>efﬁciency</a:t>
            </a:r>
            <a:r>
              <a:rPr lang="en-US" dirty="0" smtClean="0"/>
              <a:t>, and low cost of spare capacity.</a:t>
            </a:r>
          </a:p>
          <a:p>
            <a:r>
              <a:rPr lang="en-US" dirty="0" smtClean="0"/>
              <a:t>The main </a:t>
            </a:r>
            <a:r>
              <a:rPr lang="en-US" b="1" dirty="0" smtClean="0"/>
              <a:t>factor that encourages a delay before increasing capacity</a:t>
            </a:r>
            <a:r>
              <a:rPr lang="en-US" dirty="0" smtClean="0"/>
              <a:t> is the capital cost.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Alternative size of capacity expansion</a:t>
            </a:r>
            <a:endParaRPr lang="en-US" dirty="0"/>
          </a:p>
        </p:txBody>
      </p:sp>
      <p:pic>
        <p:nvPicPr>
          <p:cNvPr id="4" name="Content Placeholder 3"/>
          <p:cNvPicPr>
            <a:picLocks noGrp="1"/>
          </p:cNvPicPr>
          <p:nvPr>
            <p:ph idx="1"/>
          </p:nvPr>
        </p:nvPicPr>
        <p:blipFill>
          <a:blip r:embed="rId2"/>
          <a:srcRect/>
          <a:stretch>
            <a:fillRect/>
          </a:stretch>
        </p:blipFill>
        <p:spPr bwMode="auto">
          <a:xfrm>
            <a:off x="685800" y="1066800"/>
            <a:ext cx="7200900" cy="2981325"/>
          </a:xfrm>
          <a:prstGeom prst="rect">
            <a:avLst/>
          </a:prstGeom>
          <a:noFill/>
          <a:ln w="9525">
            <a:noFill/>
            <a:miter lim="800000"/>
            <a:headEnd/>
            <a:tailEnd/>
          </a:ln>
        </p:spPr>
      </p:pic>
      <p:sp>
        <p:nvSpPr>
          <p:cNvPr id="5" name="Rectangle 4"/>
          <p:cNvSpPr/>
          <p:nvPr/>
        </p:nvSpPr>
        <p:spPr>
          <a:xfrm>
            <a:off x="762000" y="4267200"/>
            <a:ext cx="7848600" cy="1446550"/>
          </a:xfrm>
          <a:prstGeom prst="rect">
            <a:avLst/>
          </a:prstGeom>
        </p:spPr>
        <p:txBody>
          <a:bodyPr wrap="square">
            <a:spAutoFit/>
          </a:bodyPr>
          <a:lstStyle/>
          <a:p>
            <a:r>
              <a:rPr lang="en-US" sz="2200" dirty="0" smtClean="0"/>
              <a:t>A related question about changing capacity concerns the size of any changes. If you want   to hire four new people over the next few months, should you recruit them all in one big campaign, or is it better to add them in smaller steps.</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Alternative size of capacity expansion</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The </a:t>
            </a:r>
            <a:r>
              <a:rPr lang="en-US" b="1" dirty="0" err="1" smtClean="0"/>
              <a:t>beneﬁts</a:t>
            </a:r>
            <a:r>
              <a:rPr lang="en-US" b="1" dirty="0" smtClean="0"/>
              <a:t> of large increases</a:t>
            </a:r>
            <a:r>
              <a:rPr lang="en-US" dirty="0" smtClean="0"/>
              <a:t> include </a:t>
            </a:r>
            <a:r>
              <a:rPr lang="en-US" b="1" dirty="0" smtClean="0"/>
              <a:t>longer periods without disruptions</a:t>
            </a:r>
            <a:r>
              <a:rPr lang="en-US" dirty="0" smtClean="0"/>
              <a:t>, less risk of not meeting unexpected demand, and the expansion might give economies of scale. </a:t>
            </a:r>
          </a:p>
          <a:p>
            <a:r>
              <a:rPr lang="en-US" dirty="0" smtClean="0"/>
              <a:t>On the other hand, </a:t>
            </a:r>
            <a:r>
              <a:rPr lang="en-US" b="1" dirty="0" smtClean="0"/>
              <a:t>there is not such a close match to demand</a:t>
            </a:r>
            <a:r>
              <a:rPr lang="en-US" dirty="0" smtClean="0"/>
              <a:t>, disruptions may be more serious, capital costs are higher, </a:t>
            </a:r>
            <a:r>
              <a:rPr lang="en-US" dirty="0" err="1" smtClean="0"/>
              <a:t>utilisation</a:t>
            </a:r>
            <a:r>
              <a:rPr lang="en-US" dirty="0" smtClean="0"/>
              <a:t> is low, and there are risks if demand changes.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Short-term adjustments to capacity</a:t>
            </a: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dirty="0" smtClean="0"/>
              <a:t>These are clearly tactical and operational decisions. It is fairer to say, then, that capacity plan- </a:t>
            </a:r>
            <a:r>
              <a:rPr lang="en-US" dirty="0" err="1" smtClean="0"/>
              <a:t>ning</a:t>
            </a:r>
            <a:r>
              <a:rPr lang="en-US" dirty="0" smtClean="0"/>
              <a:t> includes decisions at all levels; strategic plans give the overall picture, </a:t>
            </a:r>
            <a:r>
              <a:rPr lang="en-US" dirty="0" err="1" smtClean="0"/>
              <a:t>modiﬁed</a:t>
            </a:r>
            <a:r>
              <a:rPr lang="en-US" dirty="0" smtClean="0"/>
              <a:t> by shorter term adjustments.</a:t>
            </a:r>
          </a:p>
          <a:p>
            <a:r>
              <a:rPr lang="en-US" dirty="0" smtClean="0"/>
              <a:t>There are two ways of making these short-term adjustments to capacity:</a:t>
            </a:r>
          </a:p>
          <a:p>
            <a:r>
              <a:rPr lang="en-US" dirty="0" smtClean="0"/>
              <a:t> </a:t>
            </a:r>
            <a:r>
              <a:rPr lang="en-US" b="1" dirty="0" smtClean="0"/>
              <a:t>capacity management </a:t>
            </a:r>
            <a:r>
              <a:rPr lang="en-US" dirty="0" smtClean="0"/>
              <a:t>adjusts capacity to match demand</a:t>
            </a:r>
          </a:p>
          <a:p>
            <a:pPr lvl="0"/>
            <a:r>
              <a:rPr lang="en-US" b="1" dirty="0" smtClean="0"/>
              <a:t>demand management </a:t>
            </a:r>
            <a:r>
              <a:rPr lang="en-US" dirty="0" smtClean="0"/>
              <a:t>adjusts demand to match available capacity.</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Short-term adjustments to capacity</a:t>
            </a:r>
            <a:endParaRPr lang="en-US" dirty="0"/>
          </a:p>
        </p:txBody>
      </p:sp>
      <p:sp>
        <p:nvSpPr>
          <p:cNvPr id="3" name="Content Placeholder 2"/>
          <p:cNvSpPr>
            <a:spLocks noGrp="1"/>
          </p:cNvSpPr>
          <p:nvPr>
            <p:ph idx="1"/>
          </p:nvPr>
        </p:nvSpPr>
        <p:spPr>
          <a:xfrm>
            <a:off x="457200" y="914400"/>
            <a:ext cx="8229600" cy="5410200"/>
          </a:xfrm>
        </p:spPr>
        <p:txBody>
          <a:bodyPr>
            <a:normAutofit fontScale="92500"/>
          </a:bodyPr>
          <a:lstStyle/>
          <a:p>
            <a:r>
              <a:rPr lang="en-US" dirty="0" smtClean="0"/>
              <a:t>Ways of adjusting capacity include:</a:t>
            </a:r>
          </a:p>
          <a:p>
            <a:r>
              <a:rPr lang="en-US" dirty="0" smtClean="0"/>
              <a:t> </a:t>
            </a:r>
          </a:p>
          <a:p>
            <a:pPr lvl="0"/>
            <a:r>
              <a:rPr lang="en-US" i="1" dirty="0" smtClean="0"/>
              <a:t>changing the work pattern </a:t>
            </a:r>
            <a:r>
              <a:rPr lang="en-US" dirty="0" smtClean="0"/>
              <a:t>to match demand</a:t>
            </a:r>
          </a:p>
          <a:p>
            <a:pPr lvl="0"/>
            <a:r>
              <a:rPr lang="en-US" i="1" dirty="0" smtClean="0"/>
              <a:t>employing part-time staff </a:t>
            </a:r>
            <a:r>
              <a:rPr lang="en-US" dirty="0" smtClean="0"/>
              <a:t>to cover peak demands</a:t>
            </a:r>
          </a:p>
          <a:p>
            <a:pPr lvl="0"/>
            <a:r>
              <a:rPr lang="en-US" i="1" dirty="0" smtClean="0"/>
              <a:t>using outside contractors</a:t>
            </a:r>
            <a:endParaRPr lang="en-US" dirty="0" smtClean="0"/>
          </a:p>
          <a:p>
            <a:pPr lvl="0"/>
            <a:r>
              <a:rPr lang="en-US" i="1" dirty="0" smtClean="0"/>
              <a:t>renting or leasing extra facilities</a:t>
            </a:r>
            <a:endParaRPr lang="en-US" dirty="0" smtClean="0"/>
          </a:p>
          <a:p>
            <a:pPr lvl="0"/>
            <a:r>
              <a:rPr lang="en-US" i="1" dirty="0" smtClean="0"/>
              <a:t>adjusting the speed of working</a:t>
            </a:r>
            <a:endParaRPr lang="en-US" dirty="0" smtClean="0"/>
          </a:p>
          <a:p>
            <a:pPr lvl="0"/>
            <a:r>
              <a:rPr lang="en-US" i="1" dirty="0" smtClean="0"/>
              <a:t>rescheduling maintenance periods</a:t>
            </a:r>
            <a:endParaRPr lang="en-US" dirty="0" smtClean="0"/>
          </a:p>
          <a:p>
            <a:pPr lvl="0"/>
            <a:r>
              <a:rPr lang="en-US" i="1" dirty="0" smtClean="0"/>
              <a:t>making the customer do some work</a:t>
            </a:r>
            <a:r>
              <a:rPr lang="en-US" dirty="0" smtClean="0"/>
              <a:t>, such as packing their own bags in supermarkets.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Short-term adjustments to capacity</a:t>
            </a: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dirty="0" smtClean="0"/>
              <a:t>Ways to adjust demand include:</a:t>
            </a:r>
          </a:p>
          <a:p>
            <a:r>
              <a:rPr lang="en-US" dirty="0" smtClean="0"/>
              <a:t> </a:t>
            </a:r>
          </a:p>
          <a:p>
            <a:pPr lvl="0"/>
            <a:r>
              <a:rPr lang="en-US" i="1" dirty="0" smtClean="0"/>
              <a:t>vary the price</a:t>
            </a:r>
            <a:endParaRPr lang="en-US" dirty="0" smtClean="0"/>
          </a:p>
          <a:p>
            <a:pPr lvl="0"/>
            <a:r>
              <a:rPr lang="en-US" i="1" dirty="0" smtClean="0"/>
              <a:t>limit the customers served</a:t>
            </a:r>
            <a:r>
              <a:rPr lang="en-US" dirty="0" smtClean="0"/>
              <a:t>, by demanding speciﬁc ‘</a:t>
            </a:r>
            <a:r>
              <a:rPr lang="en-US" dirty="0" err="1" smtClean="0"/>
              <a:t>qualiﬁcations</a:t>
            </a:r>
            <a:r>
              <a:rPr lang="en-US" dirty="0" smtClean="0"/>
              <a:t>’</a:t>
            </a:r>
          </a:p>
          <a:p>
            <a:pPr lvl="0"/>
            <a:r>
              <a:rPr lang="en-US" i="1" dirty="0" smtClean="0"/>
              <a:t>change the marketing effort</a:t>
            </a:r>
            <a:endParaRPr lang="en-US" dirty="0" smtClean="0"/>
          </a:p>
          <a:p>
            <a:pPr lvl="0"/>
            <a:r>
              <a:rPr lang="en-US" i="1" dirty="0" smtClean="0"/>
              <a:t>offer incentives to change demand patterns</a:t>
            </a:r>
            <a:r>
              <a:rPr lang="en-US" dirty="0" smtClean="0"/>
              <a:t>, such as off-peak travel rates</a:t>
            </a:r>
          </a:p>
          <a:p>
            <a:pPr lvl="0"/>
            <a:r>
              <a:rPr lang="en-US" i="1" dirty="0" smtClean="0"/>
              <a:t>change related products to encourage substitution</a:t>
            </a:r>
            <a:r>
              <a:rPr lang="en-US" dirty="0" smtClean="0"/>
              <a:t>, such as holiday destinations</a:t>
            </a:r>
          </a:p>
          <a:p>
            <a:pPr lvl="0"/>
            <a:r>
              <a:rPr lang="en-US" i="1" dirty="0" smtClean="0"/>
              <a:t>vary the lead time</a:t>
            </a:r>
            <a:endParaRPr lang="en-US" dirty="0" smtClean="0"/>
          </a:p>
          <a:p>
            <a:pPr lvl="0"/>
            <a:r>
              <a:rPr lang="en-US" i="1" dirty="0" smtClean="0"/>
              <a:t>use a reservation or appointment system</a:t>
            </a:r>
            <a:endParaRPr lang="en-US" dirty="0" smtClean="0"/>
          </a:p>
          <a:p>
            <a:pPr lvl="0"/>
            <a:r>
              <a:rPr lang="en-US" i="1" dirty="0" smtClean="0"/>
              <a:t>use stocks to cushion demand</a:t>
            </a: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b="1" i="1" dirty="0" smtClean="0"/>
              <a:t>Changing capacity over time</a:t>
            </a:r>
            <a:endParaRPr lang="en-US" dirty="0"/>
          </a:p>
        </p:txBody>
      </p:sp>
      <p:sp>
        <p:nvSpPr>
          <p:cNvPr id="3" name="Content Placeholder 2"/>
          <p:cNvSpPr>
            <a:spLocks noGrp="1"/>
          </p:cNvSpPr>
          <p:nvPr>
            <p:ph idx="1"/>
          </p:nvPr>
        </p:nvSpPr>
        <p:spPr>
          <a:xfrm>
            <a:off x="457200" y="914400"/>
            <a:ext cx="8229600" cy="5410200"/>
          </a:xfrm>
        </p:spPr>
        <p:txBody>
          <a:bodyPr/>
          <a:lstStyle/>
          <a:p>
            <a:r>
              <a:rPr lang="en-US" b="1" dirty="0" smtClean="0"/>
              <a:t>So far we have assumed that capacity is constant over time. In practice, the effective capacity of a supply chain can change quite markedly.</a:t>
            </a:r>
            <a:r>
              <a:rPr lang="en-US"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Planning Resources and Controlling Material Flow:</a:t>
            </a:r>
            <a:r>
              <a:rPr lang="en-US" dirty="0" smtClean="0"/>
              <a:t> Types of Planning Capacity Planning - Adjusting Capacity -  Tactical Planning -  Short-term Schedules- Material Requirements Planning -Extending the Role of MRP -Principles of Just-in-time -Achieving Just-in-time Operations -Extending JIT Along the Supply Chain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IN" b="1" i="1" dirty="0" smtClean="0"/>
              <a:t>Changing capacity over time</a:t>
            </a:r>
            <a:endParaRPr lang="en-US" dirty="0"/>
          </a:p>
        </p:txBody>
      </p:sp>
      <p:sp>
        <p:nvSpPr>
          <p:cNvPr id="3" name="Content Placeholder 2"/>
          <p:cNvSpPr>
            <a:spLocks noGrp="1"/>
          </p:cNvSpPr>
          <p:nvPr>
            <p:ph idx="1"/>
          </p:nvPr>
        </p:nvSpPr>
        <p:spPr>
          <a:xfrm>
            <a:off x="457200" y="609600"/>
            <a:ext cx="8229600" cy="5410200"/>
          </a:xfrm>
        </p:spPr>
        <p:txBody>
          <a:bodyPr/>
          <a:lstStyle/>
          <a:p>
            <a:r>
              <a:rPr lang="en-US" b="1" dirty="0" smtClean="0"/>
              <a:t>more systematic changes in capacity</a:t>
            </a:r>
            <a:r>
              <a:rPr lang="en-US" dirty="0" smtClean="0"/>
              <a:t>. One of the most obvious is the effect of a </a:t>
            </a:r>
            <a:r>
              <a:rPr lang="en-US" b="1" dirty="0" smtClean="0"/>
              <a:t>learning curve</a:t>
            </a:r>
            <a:r>
              <a:rPr lang="en-US" dirty="0" smtClean="0"/>
              <a:t>. The more often you repeat something, the easier it becomes and the faster you can do it (as shown in Figure . </a:t>
            </a:r>
          </a:p>
          <a:p>
            <a:endParaRPr lang="en-US" dirty="0"/>
          </a:p>
        </p:txBody>
      </p:sp>
      <p:graphicFrame>
        <p:nvGraphicFramePr>
          <p:cNvPr id="6" name="Table 5"/>
          <p:cNvGraphicFramePr>
            <a:graphicFrameLocks noGrp="1"/>
          </p:cNvGraphicFramePr>
          <p:nvPr/>
        </p:nvGraphicFramePr>
        <p:xfrm>
          <a:off x="5105400" y="2536376"/>
          <a:ext cx="4038600" cy="4321624"/>
        </p:xfrm>
        <a:graphic>
          <a:graphicData uri="http://schemas.openxmlformats.org/drawingml/2006/table">
            <a:tbl>
              <a:tblPr/>
              <a:tblGrid>
                <a:gridCol w="1946302"/>
                <a:gridCol w="2092298"/>
              </a:tblGrid>
              <a:tr h="530788">
                <a:tc>
                  <a:txBody>
                    <a:bodyPr/>
                    <a:lstStyle/>
                    <a:p>
                      <a:pPr marL="0" marR="0" algn="l">
                        <a:lnSpc>
                          <a:spcPct val="100000"/>
                        </a:lnSpc>
                        <a:spcBef>
                          <a:spcPts val="0"/>
                        </a:spcBef>
                        <a:spcAft>
                          <a:spcPts val="0"/>
                        </a:spcAft>
                      </a:pPr>
                      <a:r>
                        <a:rPr lang="en-US" sz="2200" b="1" dirty="0">
                          <a:latin typeface="Times New Roman"/>
                          <a:ea typeface="Verdana"/>
                          <a:cs typeface="Verdana"/>
                        </a:rPr>
                        <a:t>Number of repetitions</a:t>
                      </a:r>
                      <a:endParaRPr lang="en-US" sz="2200" dirty="0">
                        <a:latin typeface="Verdana"/>
                        <a:ea typeface="Verdana"/>
                        <a:cs typeface="Verdana"/>
                      </a:endParaRPr>
                    </a:p>
                  </a:txBody>
                  <a:tcPr marL="0" marR="0" marT="0" marB="0">
                    <a:lnL>
                      <a:noFill/>
                    </a:lnL>
                    <a:lnR>
                      <a:noFill/>
                    </a:lnR>
                    <a:lnT>
                      <a:noFill/>
                    </a:lnT>
                    <a:lnB w="12700" cap="flat" cmpd="sng" algn="ctr">
                      <a:solidFill>
                        <a:srgbClr val="999999"/>
                      </a:solidFill>
                      <a:prstDash val="solid"/>
                      <a:round/>
                      <a:headEnd type="none" w="med" len="med"/>
                      <a:tailEnd type="none" w="med" len="med"/>
                    </a:lnB>
                    <a:solidFill>
                      <a:schemeClr val="bg2"/>
                    </a:solidFill>
                  </a:tcPr>
                </a:tc>
                <a:tc>
                  <a:txBody>
                    <a:bodyPr/>
                    <a:lstStyle/>
                    <a:p>
                      <a:pPr marL="160655" marR="10795" algn="l">
                        <a:lnSpc>
                          <a:spcPct val="100000"/>
                        </a:lnSpc>
                        <a:spcBef>
                          <a:spcPts val="0"/>
                        </a:spcBef>
                        <a:spcAft>
                          <a:spcPts val="0"/>
                        </a:spcAft>
                      </a:pPr>
                      <a:r>
                        <a:rPr lang="en-US" sz="2200" b="1" kern="1200" dirty="0">
                          <a:solidFill>
                            <a:schemeClr val="tx1"/>
                          </a:solidFill>
                          <a:latin typeface="Times New Roman"/>
                          <a:ea typeface="Verdana"/>
                          <a:cs typeface="Verdana"/>
                        </a:rPr>
                        <a:t>Time for the last </a:t>
                      </a:r>
                      <a:endParaRPr lang="en-US" sz="2200" b="1" kern="1200" dirty="0" smtClean="0">
                        <a:solidFill>
                          <a:schemeClr val="tx1"/>
                        </a:solidFill>
                        <a:latin typeface="Times New Roman"/>
                        <a:ea typeface="Verdana"/>
                        <a:cs typeface="Verdana"/>
                      </a:endParaRPr>
                    </a:p>
                    <a:p>
                      <a:pPr marL="160655" marR="10795" algn="l">
                        <a:lnSpc>
                          <a:spcPct val="100000"/>
                        </a:lnSpc>
                        <a:spcBef>
                          <a:spcPts val="0"/>
                        </a:spcBef>
                        <a:spcAft>
                          <a:spcPts val="0"/>
                        </a:spcAft>
                      </a:pPr>
                      <a:r>
                        <a:rPr lang="en-US" sz="2200" b="1" kern="1200" dirty="0" smtClean="0">
                          <a:solidFill>
                            <a:schemeClr val="tx1"/>
                          </a:solidFill>
                          <a:latin typeface="Times New Roman"/>
                          <a:ea typeface="Verdana"/>
                          <a:cs typeface="Verdana"/>
                        </a:rPr>
                        <a:t>(</a:t>
                      </a:r>
                      <a:r>
                        <a:rPr lang="en-US" sz="2200" b="1" kern="1200" dirty="0" err="1">
                          <a:solidFill>
                            <a:schemeClr val="tx1"/>
                          </a:solidFill>
                          <a:latin typeface="Times New Roman"/>
                          <a:ea typeface="Verdana"/>
                          <a:cs typeface="Verdana"/>
                        </a:rPr>
                        <a:t>mins</a:t>
                      </a:r>
                      <a:r>
                        <a:rPr lang="en-US" sz="2200" b="1" kern="1200" dirty="0">
                          <a:solidFill>
                            <a:schemeClr val="tx1"/>
                          </a:solidFill>
                          <a:latin typeface="Times New Roman"/>
                          <a:ea typeface="Verdana"/>
                          <a:cs typeface="Verdana"/>
                        </a:rPr>
                        <a:t>)</a:t>
                      </a:r>
                    </a:p>
                  </a:txBody>
                  <a:tcPr marL="0" marR="0" marT="0" marB="0">
                    <a:lnL>
                      <a:noFill/>
                    </a:lnL>
                    <a:lnR>
                      <a:noFill/>
                    </a:lnR>
                    <a:lnT>
                      <a:noFill/>
                    </a:lnT>
                    <a:lnB w="12700" cap="flat" cmpd="sng" algn="ctr">
                      <a:solidFill>
                        <a:srgbClr val="999999"/>
                      </a:solidFill>
                      <a:prstDash val="solid"/>
                      <a:round/>
                      <a:headEnd type="none" w="med" len="med"/>
                      <a:tailEnd type="none" w="med" len="med"/>
                    </a:lnB>
                    <a:solidFill>
                      <a:schemeClr val="bg2"/>
                    </a:solidFill>
                  </a:tcPr>
                </a:tc>
              </a:tr>
              <a:tr h="414473">
                <a:tc>
                  <a:txBody>
                    <a:bodyPr/>
                    <a:lstStyle/>
                    <a:p>
                      <a:pPr marL="116205" marR="0" algn="l">
                        <a:lnSpc>
                          <a:spcPct val="115000"/>
                        </a:lnSpc>
                        <a:spcBef>
                          <a:spcPts val="150"/>
                        </a:spcBef>
                        <a:spcAft>
                          <a:spcPts val="0"/>
                        </a:spcAft>
                      </a:pPr>
                      <a:r>
                        <a:rPr lang="en-US" sz="2200" dirty="0">
                          <a:latin typeface="Times New Roman"/>
                          <a:ea typeface="Verdana"/>
                          <a:cs typeface="Verdana"/>
                        </a:rPr>
                        <a:t>1</a:t>
                      </a:r>
                      <a:endParaRPr lang="en-US" sz="2200" dirty="0">
                        <a:latin typeface="Verdana"/>
                        <a:ea typeface="Verdana"/>
                        <a:cs typeface="Verdana"/>
                      </a:endParaRPr>
                    </a:p>
                  </a:txBody>
                  <a:tcPr marL="0" marR="0" marT="0" marB="0">
                    <a:lnL>
                      <a:noFill/>
                    </a:lnL>
                    <a:lnR>
                      <a:noFill/>
                    </a:lnR>
                    <a:lnT w="12700" cap="flat" cmpd="sng" algn="ctr">
                      <a:solidFill>
                        <a:srgbClr val="999999"/>
                      </a:solidFill>
                      <a:prstDash val="solid"/>
                      <a:round/>
                      <a:headEnd type="none" w="med" len="med"/>
                      <a:tailEnd type="none" w="med" len="med"/>
                    </a:lnT>
                    <a:lnB>
                      <a:noFill/>
                    </a:lnB>
                    <a:solidFill>
                      <a:schemeClr val="bg2"/>
                    </a:solidFill>
                  </a:tcPr>
                </a:tc>
                <a:tc>
                  <a:txBody>
                    <a:bodyPr/>
                    <a:lstStyle/>
                    <a:p>
                      <a:pPr marL="43180" marR="10795" algn="ctr">
                        <a:lnSpc>
                          <a:spcPct val="115000"/>
                        </a:lnSpc>
                        <a:spcBef>
                          <a:spcPts val="150"/>
                        </a:spcBef>
                        <a:spcAft>
                          <a:spcPts val="0"/>
                        </a:spcAft>
                      </a:pPr>
                      <a:r>
                        <a:rPr lang="en-US" sz="2200">
                          <a:latin typeface="Times New Roman"/>
                          <a:ea typeface="Verdana"/>
                          <a:cs typeface="Verdana"/>
                        </a:rPr>
                        <a:t>10.0</a:t>
                      </a:r>
                      <a:endParaRPr lang="en-US" sz="2200">
                        <a:latin typeface="Verdana"/>
                        <a:ea typeface="Verdana"/>
                        <a:cs typeface="Verdana"/>
                      </a:endParaRPr>
                    </a:p>
                  </a:txBody>
                  <a:tcPr marL="0" marR="0" marT="0" marB="0">
                    <a:lnL>
                      <a:noFill/>
                    </a:lnL>
                    <a:lnR>
                      <a:noFill/>
                    </a:lnR>
                    <a:lnT w="12700" cap="flat" cmpd="sng" algn="ctr">
                      <a:solidFill>
                        <a:srgbClr val="999999"/>
                      </a:solidFill>
                      <a:prstDash val="solid"/>
                      <a:round/>
                      <a:headEnd type="none" w="med" len="med"/>
                      <a:tailEnd type="none" w="med" len="med"/>
                    </a:lnT>
                    <a:lnB>
                      <a:noFill/>
                    </a:lnB>
                    <a:solidFill>
                      <a:schemeClr val="bg2"/>
                    </a:solidFill>
                  </a:tcPr>
                </a:tc>
              </a:tr>
              <a:tr h="414473">
                <a:tc>
                  <a:txBody>
                    <a:bodyPr/>
                    <a:lstStyle/>
                    <a:p>
                      <a:pPr marL="116205" marR="0" algn="l">
                        <a:lnSpc>
                          <a:spcPct val="115000"/>
                        </a:lnSpc>
                        <a:spcBef>
                          <a:spcPts val="120"/>
                        </a:spcBef>
                        <a:spcAft>
                          <a:spcPts val="0"/>
                        </a:spcAft>
                      </a:pPr>
                      <a:r>
                        <a:rPr lang="en-US" sz="2200" dirty="0">
                          <a:latin typeface="Times New Roman"/>
                          <a:ea typeface="Verdana"/>
                          <a:cs typeface="Verdana"/>
                        </a:rPr>
                        <a:t>2</a:t>
                      </a:r>
                      <a:endParaRPr lang="en-US" sz="2200" dirty="0">
                        <a:latin typeface="Verdana"/>
                        <a:ea typeface="Verdana"/>
                        <a:cs typeface="Verdana"/>
                      </a:endParaRPr>
                    </a:p>
                  </a:txBody>
                  <a:tcPr marL="0" marR="0" marT="0" marB="0">
                    <a:lnL>
                      <a:noFill/>
                    </a:lnL>
                    <a:lnR>
                      <a:noFill/>
                    </a:lnR>
                    <a:lnT>
                      <a:noFill/>
                    </a:lnT>
                    <a:lnB>
                      <a:noFill/>
                    </a:lnB>
                    <a:solidFill>
                      <a:schemeClr val="bg2"/>
                    </a:solidFill>
                  </a:tcPr>
                </a:tc>
                <a:tc>
                  <a:txBody>
                    <a:bodyPr/>
                    <a:lstStyle/>
                    <a:p>
                      <a:pPr marL="101600" marR="10795" algn="ctr">
                        <a:lnSpc>
                          <a:spcPct val="115000"/>
                        </a:lnSpc>
                        <a:spcBef>
                          <a:spcPts val="120"/>
                        </a:spcBef>
                        <a:spcAft>
                          <a:spcPts val="0"/>
                        </a:spcAft>
                      </a:pPr>
                      <a:r>
                        <a:rPr lang="en-US" sz="2200" dirty="0">
                          <a:latin typeface="Times New Roman"/>
                          <a:ea typeface="Verdana"/>
                          <a:cs typeface="Verdana"/>
                        </a:rPr>
                        <a:t>9.0</a:t>
                      </a:r>
                      <a:endParaRPr lang="en-US" sz="2200" dirty="0">
                        <a:latin typeface="Verdana"/>
                        <a:ea typeface="Verdana"/>
                        <a:cs typeface="Verdana"/>
                      </a:endParaRPr>
                    </a:p>
                  </a:txBody>
                  <a:tcPr marL="0" marR="0" marT="0" marB="0">
                    <a:lnL>
                      <a:noFill/>
                    </a:lnL>
                    <a:lnR>
                      <a:noFill/>
                    </a:lnR>
                    <a:lnT>
                      <a:noFill/>
                    </a:lnT>
                    <a:lnB>
                      <a:noFill/>
                    </a:lnB>
                    <a:solidFill>
                      <a:schemeClr val="bg2"/>
                    </a:solidFill>
                  </a:tcPr>
                </a:tc>
              </a:tr>
              <a:tr h="414473">
                <a:tc>
                  <a:txBody>
                    <a:bodyPr/>
                    <a:lstStyle/>
                    <a:p>
                      <a:pPr marL="116205" marR="0" algn="l">
                        <a:lnSpc>
                          <a:spcPct val="115000"/>
                        </a:lnSpc>
                        <a:spcBef>
                          <a:spcPts val="120"/>
                        </a:spcBef>
                        <a:spcAft>
                          <a:spcPts val="0"/>
                        </a:spcAft>
                      </a:pPr>
                      <a:r>
                        <a:rPr lang="en-US" sz="2200">
                          <a:latin typeface="Times New Roman"/>
                          <a:ea typeface="Verdana"/>
                          <a:cs typeface="Verdana"/>
                        </a:rPr>
                        <a:t>4</a:t>
                      </a:r>
                      <a:endParaRPr lang="en-US" sz="2200">
                        <a:latin typeface="Verdana"/>
                        <a:ea typeface="Verdana"/>
                        <a:cs typeface="Verdana"/>
                      </a:endParaRPr>
                    </a:p>
                  </a:txBody>
                  <a:tcPr marL="0" marR="0" marT="0" marB="0">
                    <a:lnL>
                      <a:noFill/>
                    </a:lnL>
                    <a:lnR>
                      <a:noFill/>
                    </a:lnR>
                    <a:lnT>
                      <a:noFill/>
                    </a:lnT>
                    <a:lnB>
                      <a:noFill/>
                    </a:lnB>
                    <a:solidFill>
                      <a:schemeClr val="bg2"/>
                    </a:solidFill>
                  </a:tcPr>
                </a:tc>
                <a:tc>
                  <a:txBody>
                    <a:bodyPr/>
                    <a:lstStyle/>
                    <a:p>
                      <a:pPr marL="101600" marR="10795" algn="ctr">
                        <a:lnSpc>
                          <a:spcPct val="115000"/>
                        </a:lnSpc>
                        <a:spcBef>
                          <a:spcPts val="120"/>
                        </a:spcBef>
                        <a:spcAft>
                          <a:spcPts val="0"/>
                        </a:spcAft>
                      </a:pPr>
                      <a:r>
                        <a:rPr lang="en-US" sz="2200" dirty="0">
                          <a:latin typeface="Times New Roman"/>
                          <a:ea typeface="Verdana"/>
                          <a:cs typeface="Verdana"/>
                        </a:rPr>
                        <a:t>8.1</a:t>
                      </a:r>
                      <a:endParaRPr lang="en-US" sz="2200" dirty="0">
                        <a:latin typeface="Verdana"/>
                        <a:ea typeface="Verdana"/>
                        <a:cs typeface="Verdana"/>
                      </a:endParaRPr>
                    </a:p>
                  </a:txBody>
                  <a:tcPr marL="0" marR="0" marT="0" marB="0">
                    <a:lnL>
                      <a:noFill/>
                    </a:lnL>
                    <a:lnR>
                      <a:noFill/>
                    </a:lnR>
                    <a:lnT>
                      <a:noFill/>
                    </a:lnT>
                    <a:lnB>
                      <a:noFill/>
                    </a:lnB>
                    <a:solidFill>
                      <a:schemeClr val="bg2"/>
                    </a:solidFill>
                  </a:tcPr>
                </a:tc>
              </a:tr>
              <a:tr h="414473">
                <a:tc>
                  <a:txBody>
                    <a:bodyPr/>
                    <a:lstStyle/>
                    <a:p>
                      <a:pPr marL="116205" marR="0" algn="l">
                        <a:lnSpc>
                          <a:spcPct val="115000"/>
                        </a:lnSpc>
                        <a:spcBef>
                          <a:spcPts val="120"/>
                        </a:spcBef>
                        <a:spcAft>
                          <a:spcPts val="0"/>
                        </a:spcAft>
                      </a:pPr>
                      <a:r>
                        <a:rPr lang="en-US" sz="2200">
                          <a:latin typeface="Times New Roman"/>
                          <a:ea typeface="Verdana"/>
                          <a:cs typeface="Verdana"/>
                        </a:rPr>
                        <a:t>8</a:t>
                      </a:r>
                      <a:endParaRPr lang="en-US" sz="2200">
                        <a:latin typeface="Verdana"/>
                        <a:ea typeface="Verdana"/>
                        <a:cs typeface="Verdana"/>
                      </a:endParaRPr>
                    </a:p>
                  </a:txBody>
                  <a:tcPr marL="0" marR="0" marT="0" marB="0">
                    <a:lnL>
                      <a:noFill/>
                    </a:lnL>
                    <a:lnR>
                      <a:noFill/>
                    </a:lnR>
                    <a:lnT>
                      <a:noFill/>
                    </a:lnT>
                    <a:lnB>
                      <a:noFill/>
                    </a:lnB>
                    <a:solidFill>
                      <a:schemeClr val="bg2"/>
                    </a:solidFill>
                  </a:tcPr>
                </a:tc>
                <a:tc>
                  <a:txBody>
                    <a:bodyPr/>
                    <a:lstStyle/>
                    <a:p>
                      <a:pPr marL="159385" marR="10795" algn="ctr">
                        <a:lnSpc>
                          <a:spcPct val="115000"/>
                        </a:lnSpc>
                        <a:spcBef>
                          <a:spcPts val="120"/>
                        </a:spcBef>
                        <a:spcAft>
                          <a:spcPts val="0"/>
                        </a:spcAft>
                      </a:pPr>
                      <a:r>
                        <a:rPr lang="en-US" sz="2200" dirty="0">
                          <a:latin typeface="Times New Roman"/>
                          <a:ea typeface="Verdana"/>
                          <a:cs typeface="Verdana"/>
                        </a:rPr>
                        <a:t>7.29</a:t>
                      </a:r>
                      <a:endParaRPr lang="en-US" sz="2200" dirty="0">
                        <a:latin typeface="Verdana"/>
                        <a:ea typeface="Verdana"/>
                        <a:cs typeface="Verdana"/>
                      </a:endParaRPr>
                    </a:p>
                  </a:txBody>
                  <a:tcPr marL="0" marR="0" marT="0" marB="0">
                    <a:lnL>
                      <a:noFill/>
                    </a:lnL>
                    <a:lnR>
                      <a:noFill/>
                    </a:lnR>
                    <a:lnT>
                      <a:noFill/>
                    </a:lnT>
                    <a:lnB>
                      <a:noFill/>
                    </a:lnB>
                    <a:solidFill>
                      <a:schemeClr val="bg2"/>
                    </a:solidFill>
                  </a:tcPr>
                </a:tc>
              </a:tr>
              <a:tr h="414473">
                <a:tc>
                  <a:txBody>
                    <a:bodyPr/>
                    <a:lstStyle/>
                    <a:p>
                      <a:pPr marL="57785" marR="0" algn="l">
                        <a:lnSpc>
                          <a:spcPct val="115000"/>
                        </a:lnSpc>
                        <a:spcBef>
                          <a:spcPts val="120"/>
                        </a:spcBef>
                        <a:spcAft>
                          <a:spcPts val="0"/>
                        </a:spcAft>
                      </a:pPr>
                      <a:r>
                        <a:rPr lang="en-US" sz="2200">
                          <a:latin typeface="Times New Roman"/>
                          <a:ea typeface="Verdana"/>
                          <a:cs typeface="Verdana"/>
                        </a:rPr>
                        <a:t>16</a:t>
                      </a:r>
                      <a:endParaRPr lang="en-US" sz="2200">
                        <a:latin typeface="Verdana"/>
                        <a:ea typeface="Verdana"/>
                        <a:cs typeface="Verdana"/>
                      </a:endParaRPr>
                    </a:p>
                  </a:txBody>
                  <a:tcPr marL="0" marR="0" marT="0" marB="0">
                    <a:lnL>
                      <a:noFill/>
                    </a:lnL>
                    <a:lnR>
                      <a:noFill/>
                    </a:lnR>
                    <a:lnT>
                      <a:noFill/>
                    </a:lnT>
                    <a:lnB>
                      <a:noFill/>
                    </a:lnB>
                    <a:solidFill>
                      <a:schemeClr val="bg2"/>
                    </a:solidFill>
                  </a:tcPr>
                </a:tc>
                <a:tc>
                  <a:txBody>
                    <a:bodyPr/>
                    <a:lstStyle/>
                    <a:p>
                      <a:pPr marL="159385" marR="10795" algn="ctr">
                        <a:lnSpc>
                          <a:spcPct val="115000"/>
                        </a:lnSpc>
                        <a:spcBef>
                          <a:spcPts val="120"/>
                        </a:spcBef>
                        <a:spcAft>
                          <a:spcPts val="0"/>
                        </a:spcAft>
                      </a:pPr>
                      <a:r>
                        <a:rPr lang="en-US" sz="2200" dirty="0">
                          <a:latin typeface="Times New Roman"/>
                          <a:ea typeface="Verdana"/>
                          <a:cs typeface="Verdana"/>
                        </a:rPr>
                        <a:t>6.56</a:t>
                      </a:r>
                      <a:endParaRPr lang="en-US" sz="2200" dirty="0">
                        <a:latin typeface="Verdana"/>
                        <a:ea typeface="Verdana"/>
                        <a:cs typeface="Verdana"/>
                      </a:endParaRPr>
                    </a:p>
                  </a:txBody>
                  <a:tcPr marL="0" marR="0" marT="0" marB="0">
                    <a:lnL>
                      <a:noFill/>
                    </a:lnL>
                    <a:lnR>
                      <a:noFill/>
                    </a:lnR>
                    <a:lnT>
                      <a:noFill/>
                    </a:lnT>
                    <a:lnB>
                      <a:noFill/>
                    </a:lnB>
                    <a:solidFill>
                      <a:schemeClr val="bg2"/>
                    </a:solidFill>
                  </a:tcPr>
                </a:tc>
              </a:tr>
              <a:tr h="414473">
                <a:tc>
                  <a:txBody>
                    <a:bodyPr/>
                    <a:lstStyle/>
                    <a:p>
                      <a:pPr marL="57785" marR="0" algn="l">
                        <a:lnSpc>
                          <a:spcPct val="115000"/>
                        </a:lnSpc>
                        <a:spcBef>
                          <a:spcPts val="120"/>
                        </a:spcBef>
                        <a:spcAft>
                          <a:spcPts val="0"/>
                        </a:spcAft>
                      </a:pPr>
                      <a:r>
                        <a:rPr lang="en-US" sz="2200">
                          <a:latin typeface="Times New Roman"/>
                          <a:ea typeface="Verdana"/>
                          <a:cs typeface="Verdana"/>
                        </a:rPr>
                        <a:t>32</a:t>
                      </a:r>
                      <a:endParaRPr lang="en-US" sz="2200">
                        <a:latin typeface="Verdana"/>
                        <a:ea typeface="Verdana"/>
                        <a:cs typeface="Verdana"/>
                      </a:endParaRPr>
                    </a:p>
                  </a:txBody>
                  <a:tcPr marL="0" marR="0" marT="0" marB="0">
                    <a:lnL>
                      <a:noFill/>
                    </a:lnL>
                    <a:lnR>
                      <a:noFill/>
                    </a:lnR>
                    <a:lnT>
                      <a:noFill/>
                    </a:lnT>
                    <a:lnB>
                      <a:noFill/>
                    </a:lnB>
                    <a:solidFill>
                      <a:schemeClr val="bg2"/>
                    </a:solidFill>
                  </a:tcPr>
                </a:tc>
                <a:tc>
                  <a:txBody>
                    <a:bodyPr/>
                    <a:lstStyle/>
                    <a:p>
                      <a:pPr marL="159385" marR="10795" algn="ctr">
                        <a:lnSpc>
                          <a:spcPct val="115000"/>
                        </a:lnSpc>
                        <a:spcBef>
                          <a:spcPts val="120"/>
                        </a:spcBef>
                        <a:spcAft>
                          <a:spcPts val="0"/>
                        </a:spcAft>
                      </a:pPr>
                      <a:r>
                        <a:rPr lang="en-US" sz="2200" dirty="0">
                          <a:latin typeface="Times New Roman"/>
                          <a:ea typeface="Verdana"/>
                          <a:cs typeface="Verdana"/>
                        </a:rPr>
                        <a:t>5.90</a:t>
                      </a:r>
                      <a:endParaRPr lang="en-US" sz="2200" dirty="0">
                        <a:latin typeface="Verdana"/>
                        <a:ea typeface="Verdana"/>
                        <a:cs typeface="Verdana"/>
                      </a:endParaRPr>
                    </a:p>
                  </a:txBody>
                  <a:tcPr marL="0" marR="0" marT="0" marB="0">
                    <a:lnL>
                      <a:noFill/>
                    </a:lnL>
                    <a:lnR>
                      <a:noFill/>
                    </a:lnR>
                    <a:lnT>
                      <a:noFill/>
                    </a:lnT>
                    <a:lnB>
                      <a:noFill/>
                    </a:lnB>
                    <a:solidFill>
                      <a:schemeClr val="bg2"/>
                    </a:solidFill>
                  </a:tcPr>
                </a:tc>
              </a:tr>
              <a:tr h="414473">
                <a:tc>
                  <a:txBody>
                    <a:bodyPr/>
                    <a:lstStyle/>
                    <a:p>
                      <a:pPr marL="57785" marR="0" algn="l">
                        <a:lnSpc>
                          <a:spcPct val="115000"/>
                        </a:lnSpc>
                        <a:spcBef>
                          <a:spcPts val="120"/>
                        </a:spcBef>
                        <a:spcAft>
                          <a:spcPts val="0"/>
                        </a:spcAft>
                      </a:pPr>
                      <a:r>
                        <a:rPr lang="en-US" sz="2200">
                          <a:latin typeface="Times New Roman"/>
                          <a:ea typeface="Verdana"/>
                          <a:cs typeface="Verdana"/>
                        </a:rPr>
                        <a:t>64</a:t>
                      </a:r>
                      <a:endParaRPr lang="en-US" sz="2200">
                        <a:latin typeface="Verdana"/>
                        <a:ea typeface="Verdana"/>
                        <a:cs typeface="Verdana"/>
                      </a:endParaRPr>
                    </a:p>
                  </a:txBody>
                  <a:tcPr marL="0" marR="0" marT="0" marB="0">
                    <a:lnL>
                      <a:noFill/>
                    </a:lnL>
                    <a:lnR>
                      <a:noFill/>
                    </a:lnR>
                    <a:lnT>
                      <a:noFill/>
                    </a:lnT>
                    <a:lnB>
                      <a:noFill/>
                    </a:lnB>
                    <a:solidFill>
                      <a:schemeClr val="bg2"/>
                    </a:solidFill>
                  </a:tcPr>
                </a:tc>
                <a:tc>
                  <a:txBody>
                    <a:bodyPr/>
                    <a:lstStyle/>
                    <a:p>
                      <a:pPr marL="159385" marR="10795" algn="ctr">
                        <a:lnSpc>
                          <a:spcPct val="115000"/>
                        </a:lnSpc>
                        <a:spcBef>
                          <a:spcPts val="120"/>
                        </a:spcBef>
                        <a:spcAft>
                          <a:spcPts val="0"/>
                        </a:spcAft>
                      </a:pPr>
                      <a:r>
                        <a:rPr lang="en-US" sz="2200" dirty="0">
                          <a:latin typeface="Times New Roman"/>
                          <a:ea typeface="Verdana"/>
                          <a:cs typeface="Verdana"/>
                        </a:rPr>
                        <a:t>5.31</a:t>
                      </a:r>
                      <a:endParaRPr lang="en-US" sz="2200" dirty="0">
                        <a:latin typeface="Verdana"/>
                        <a:ea typeface="Verdana"/>
                        <a:cs typeface="Verdana"/>
                      </a:endParaRPr>
                    </a:p>
                  </a:txBody>
                  <a:tcPr marL="0" marR="0" marT="0" marB="0">
                    <a:lnL>
                      <a:noFill/>
                    </a:lnL>
                    <a:lnR>
                      <a:noFill/>
                    </a:lnR>
                    <a:lnT>
                      <a:noFill/>
                    </a:lnT>
                    <a:lnB>
                      <a:noFill/>
                    </a:lnB>
                    <a:solidFill>
                      <a:schemeClr val="bg2"/>
                    </a:solidFill>
                  </a:tcPr>
                </a:tc>
              </a:tr>
              <a:tr h="414473">
                <a:tc>
                  <a:txBody>
                    <a:bodyPr/>
                    <a:lstStyle/>
                    <a:p>
                      <a:pPr marL="0" marR="0" algn="l">
                        <a:lnSpc>
                          <a:spcPct val="115000"/>
                        </a:lnSpc>
                        <a:spcBef>
                          <a:spcPts val="120"/>
                        </a:spcBef>
                        <a:spcAft>
                          <a:spcPts val="0"/>
                        </a:spcAft>
                      </a:pPr>
                      <a:r>
                        <a:rPr lang="en-US" sz="2200">
                          <a:latin typeface="Times New Roman"/>
                          <a:ea typeface="Verdana"/>
                          <a:cs typeface="Verdana"/>
                        </a:rPr>
                        <a:t>128</a:t>
                      </a:r>
                      <a:endParaRPr lang="en-US" sz="2200">
                        <a:latin typeface="Verdana"/>
                        <a:ea typeface="Verdana"/>
                        <a:cs typeface="Verdana"/>
                      </a:endParaRPr>
                    </a:p>
                  </a:txBody>
                  <a:tcPr marL="0" marR="0" marT="0" marB="0">
                    <a:lnL>
                      <a:noFill/>
                    </a:lnL>
                    <a:lnR>
                      <a:noFill/>
                    </a:lnR>
                    <a:lnT>
                      <a:noFill/>
                    </a:lnT>
                    <a:lnB w="19050" cap="flat" cmpd="sng" algn="ctr">
                      <a:solidFill>
                        <a:srgbClr val="999999"/>
                      </a:solidFill>
                      <a:prstDash val="solid"/>
                      <a:round/>
                      <a:headEnd type="none" w="med" len="med"/>
                      <a:tailEnd type="none" w="med" len="med"/>
                    </a:lnB>
                    <a:solidFill>
                      <a:schemeClr val="bg2"/>
                    </a:solidFill>
                  </a:tcPr>
                </a:tc>
                <a:tc>
                  <a:txBody>
                    <a:bodyPr/>
                    <a:lstStyle/>
                    <a:p>
                      <a:pPr marL="159385" marR="10795" algn="ctr">
                        <a:lnSpc>
                          <a:spcPct val="115000"/>
                        </a:lnSpc>
                        <a:spcBef>
                          <a:spcPts val="120"/>
                        </a:spcBef>
                        <a:spcAft>
                          <a:spcPts val="0"/>
                        </a:spcAft>
                      </a:pPr>
                      <a:r>
                        <a:rPr lang="en-US" sz="2200" dirty="0">
                          <a:latin typeface="Times New Roman"/>
                          <a:ea typeface="Verdana"/>
                          <a:cs typeface="Verdana"/>
                        </a:rPr>
                        <a:t>4.78</a:t>
                      </a:r>
                      <a:endParaRPr lang="en-US" sz="2200" dirty="0">
                        <a:latin typeface="Verdana"/>
                        <a:ea typeface="Verdana"/>
                        <a:cs typeface="Verdana"/>
                      </a:endParaRPr>
                    </a:p>
                  </a:txBody>
                  <a:tcPr marL="0" marR="0" marT="0" marB="0">
                    <a:lnL>
                      <a:noFill/>
                    </a:lnL>
                    <a:lnR>
                      <a:noFill/>
                    </a:lnR>
                    <a:lnT>
                      <a:noFill/>
                    </a:lnT>
                    <a:lnB w="19050" cap="flat" cmpd="sng" algn="ctr">
                      <a:solidFill>
                        <a:srgbClr val="999999"/>
                      </a:solidFill>
                      <a:prstDash val="solid"/>
                      <a:round/>
                      <a:headEnd type="none" w="med" len="med"/>
                      <a:tailEnd type="none" w="med" len="med"/>
                    </a:lnB>
                    <a:solidFill>
                      <a:schemeClr val="bg2"/>
                    </a:solidFill>
                  </a:tcPr>
                </a:tc>
              </a:tr>
            </a:tbl>
          </a:graphicData>
        </a:graphic>
      </p:graphicFrame>
      <p:pic>
        <p:nvPicPr>
          <p:cNvPr id="7" name="Picture 6"/>
          <p:cNvPicPr/>
          <p:nvPr/>
        </p:nvPicPr>
        <p:blipFill>
          <a:blip r:embed="rId2"/>
          <a:srcRect/>
          <a:stretch>
            <a:fillRect/>
          </a:stretch>
        </p:blipFill>
        <p:spPr bwMode="auto">
          <a:xfrm>
            <a:off x="0" y="3352800"/>
            <a:ext cx="4648200" cy="350520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IN" b="1" i="1" dirty="0" smtClean="0"/>
              <a:t>Changing capacity over time</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Another </a:t>
            </a:r>
            <a:r>
              <a:rPr lang="en-US" b="1" dirty="0" smtClean="0"/>
              <a:t>reason for systematic changes </a:t>
            </a:r>
            <a:r>
              <a:rPr lang="en-US" dirty="0" smtClean="0"/>
              <a:t>in capacity comes from </a:t>
            </a:r>
            <a:r>
              <a:rPr lang="en-US" b="1" dirty="0" smtClean="0"/>
              <a:t>ageing equipment and facilities.</a:t>
            </a:r>
            <a:r>
              <a:rPr lang="en-US" dirty="0" smtClean="0"/>
              <a:t> </a:t>
            </a:r>
          </a:p>
          <a:p>
            <a:endParaRPr lang="en-US" dirty="0"/>
          </a:p>
        </p:txBody>
      </p:sp>
      <p:pic>
        <p:nvPicPr>
          <p:cNvPr id="5" name="Picture 4"/>
          <p:cNvPicPr/>
          <p:nvPr/>
        </p:nvPicPr>
        <p:blipFill>
          <a:blip r:embed="rId2"/>
          <a:srcRect/>
          <a:stretch>
            <a:fillRect/>
          </a:stretch>
        </p:blipFill>
        <p:spPr bwMode="auto">
          <a:xfrm>
            <a:off x="1295400" y="2362201"/>
            <a:ext cx="7848600" cy="4495800"/>
          </a:xfrm>
          <a:prstGeom prst="rect">
            <a:avLst/>
          </a:prstGeom>
          <a:noFill/>
          <a:ln w="9525">
            <a:noFill/>
            <a:miter lim="800000"/>
            <a:headEnd/>
            <a:tailEnd/>
          </a:ln>
        </p:spPr>
      </p:pic>
      <p:sp>
        <p:nvSpPr>
          <p:cNvPr id="6" name="Rectangle 5"/>
          <p:cNvSpPr/>
          <p:nvPr/>
        </p:nvSpPr>
        <p:spPr>
          <a:xfrm>
            <a:off x="4114800" y="2438400"/>
            <a:ext cx="2145652" cy="369332"/>
          </a:xfrm>
          <a:prstGeom prst="rect">
            <a:avLst/>
          </a:prstGeom>
          <a:solidFill>
            <a:schemeClr val="bg1">
              <a:lumMod val="85000"/>
            </a:schemeClr>
          </a:solidFill>
        </p:spPr>
        <p:txBody>
          <a:bodyPr wrap="none">
            <a:spAutoFit/>
          </a:bodyPr>
          <a:lstStyle/>
          <a:p>
            <a:r>
              <a:rPr lang="en-US" b="1" dirty="0" smtClean="0"/>
              <a:t>Cost of maintenance</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TACTICAL PLANNING</a:t>
            </a:r>
            <a:r>
              <a:rPr lang="en-US" dirty="0" smtClean="0"/>
              <a:t/>
            </a:r>
            <a:br>
              <a:rPr lang="en-US" dirty="0" smtClean="0"/>
            </a:br>
            <a:r>
              <a:rPr lang="en-US" dirty="0" smtClean="0"/>
              <a:t> - Aggregate planning</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Tactical plans bridge the gap between longer term strategic plans and operational details. </a:t>
            </a:r>
          </a:p>
          <a:p>
            <a:r>
              <a:rPr lang="en-US" dirty="0" smtClean="0"/>
              <a:t>Different names are used for this level of planning, but the most common are </a:t>
            </a:r>
            <a:r>
              <a:rPr lang="en-US" b="1" dirty="0" smtClean="0"/>
              <a:t>aggregate plans </a:t>
            </a:r>
            <a:r>
              <a:rPr lang="en-US" dirty="0" smtClean="0"/>
              <a:t>and </a:t>
            </a:r>
            <a:r>
              <a:rPr lang="en-US" b="1" dirty="0" smtClean="0"/>
              <a:t>master schedules</a:t>
            </a:r>
            <a:r>
              <a:rPr lang="en-US" dirty="0" smtClean="0"/>
              <a:t>.</a:t>
            </a:r>
          </a:p>
          <a:p>
            <a:r>
              <a:rPr lang="en-US" b="1" dirty="0" smtClean="0"/>
              <a:t>AGGREGATE PLANNING </a:t>
            </a:r>
            <a:r>
              <a:rPr lang="en-US" dirty="0" smtClean="0"/>
              <a:t>makes the tactical decisions that translate forecast demand and available capacity into schedules for families of activities.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Aggregate planning</a:t>
            </a: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dirty="0" smtClean="0"/>
              <a:t>aggregate planners are looking for answers to questions, like:</a:t>
            </a:r>
          </a:p>
          <a:p>
            <a:pPr lvl="0"/>
            <a:r>
              <a:rPr lang="en-US" dirty="0" smtClean="0"/>
              <a:t>Should we keep throughput at a constant level, or change it to meet varying demand?</a:t>
            </a:r>
          </a:p>
          <a:p>
            <a:pPr lvl="0"/>
            <a:r>
              <a:rPr lang="en-US" dirty="0" smtClean="0"/>
              <a:t>How should we use stocks to meet changing demand?</a:t>
            </a:r>
          </a:p>
          <a:p>
            <a:pPr lvl="0"/>
            <a:r>
              <a:rPr lang="en-US" dirty="0" smtClean="0"/>
              <a:t>Should we vary the size of the workforce with demand?</a:t>
            </a:r>
          </a:p>
          <a:p>
            <a:pPr lvl="0"/>
            <a:r>
              <a:rPr lang="en-US" dirty="0" smtClean="0"/>
              <a:t>Can we change work patterns to meet changing demand?</a:t>
            </a:r>
          </a:p>
          <a:p>
            <a:pPr lvl="0"/>
            <a:r>
              <a:rPr lang="en-US" dirty="0" smtClean="0"/>
              <a:t>Should we use subcontractors or outside </a:t>
            </a:r>
            <a:r>
              <a:rPr lang="en-US" dirty="0" err="1" smtClean="0"/>
              <a:t>organisations</a:t>
            </a:r>
            <a:r>
              <a:rPr lang="en-US" dirty="0" smtClean="0"/>
              <a:t> to cover peak demands?</a:t>
            </a:r>
          </a:p>
          <a:p>
            <a:pPr lvl="0"/>
            <a:r>
              <a:rPr lang="en-US" dirty="0" smtClean="0"/>
              <a:t>Can we allow shortages, perhaps with late delivery?</a:t>
            </a:r>
          </a:p>
          <a:p>
            <a:pPr lvl="0"/>
            <a:r>
              <a:rPr lang="en-US" dirty="0" smtClean="0"/>
              <a:t>Can we smooth the demand?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Master Schedule</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At the end of the aggregate planning, an </a:t>
            </a:r>
            <a:r>
              <a:rPr lang="en-US" dirty="0" err="1" smtClean="0"/>
              <a:t>organisation</a:t>
            </a:r>
            <a:r>
              <a:rPr lang="en-US" dirty="0" smtClean="0"/>
              <a:t> has schedules for its major types of activity, typically for each month, at each location. The next stage is to add more detail, and this is done in the </a:t>
            </a:r>
            <a:r>
              <a:rPr lang="en-US" b="1" dirty="0" smtClean="0"/>
              <a:t>master schedules</a:t>
            </a:r>
            <a:r>
              <a:rPr lang="en-US" dirty="0" smtClean="0"/>
              <a:t>.</a:t>
            </a:r>
          </a:p>
          <a:p>
            <a:endParaRPr lang="en-US" dirty="0" smtClean="0"/>
          </a:p>
          <a:p>
            <a:r>
              <a:rPr lang="en-US" dirty="0" smtClean="0"/>
              <a:t>The </a:t>
            </a:r>
            <a:r>
              <a:rPr lang="en-US" b="1" dirty="0" smtClean="0"/>
              <a:t>MASTER SCHEDULE </a:t>
            </a:r>
            <a:r>
              <a:rPr lang="en-US" dirty="0" smtClean="0"/>
              <a:t>gives a timetable for activities, typically for each week. Its aim is to achieve the activities described in aggregate plans as </a:t>
            </a:r>
            <a:r>
              <a:rPr lang="en-US" dirty="0" err="1" smtClean="0"/>
              <a:t>efﬁciently</a:t>
            </a:r>
            <a:r>
              <a:rPr lang="en-US" dirty="0" smtClean="0"/>
              <a:t> as possible.</a:t>
            </a: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IN" b="1" i="1" dirty="0" smtClean="0"/>
              <a:t>Overall approach of tactical planning</a:t>
            </a: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i="1" dirty="0" smtClean="0"/>
              <a:t>Step 1	</a:t>
            </a:r>
            <a:r>
              <a:rPr lang="en-US" dirty="0" smtClean="0"/>
              <a:t>translate forecasts and other information into a demand for resources</a:t>
            </a:r>
          </a:p>
          <a:p>
            <a:r>
              <a:rPr lang="en-US" i="1" dirty="0" smtClean="0"/>
              <a:t>Step 2	</a:t>
            </a:r>
            <a:r>
              <a:rPr lang="en-US" dirty="0" err="1" smtClean="0"/>
              <a:t>ﬁnd</a:t>
            </a:r>
            <a:r>
              <a:rPr lang="en-US" dirty="0" smtClean="0"/>
              <a:t> the resources currently available</a:t>
            </a:r>
          </a:p>
          <a:p>
            <a:r>
              <a:rPr lang="en-US" i="1" dirty="0" smtClean="0"/>
              <a:t>Step 3	</a:t>
            </a:r>
            <a:r>
              <a:rPr lang="en-US" dirty="0" smtClean="0"/>
              <a:t>identify mismatches between resources needed and available</a:t>
            </a:r>
          </a:p>
          <a:p>
            <a:r>
              <a:rPr lang="en-US" i="1" dirty="0" smtClean="0"/>
              <a:t>Step 4	</a:t>
            </a:r>
            <a:r>
              <a:rPr lang="en-US" dirty="0" smtClean="0"/>
              <a:t>suggest alternative plans for overcoming any mismatches</a:t>
            </a:r>
          </a:p>
          <a:p>
            <a:r>
              <a:rPr lang="en-US" dirty="0" smtClean="0"/>
              <a:t>Step 5	compare these plans and </a:t>
            </a:r>
            <a:r>
              <a:rPr lang="en-US" dirty="0" err="1" smtClean="0"/>
              <a:t>ﬁnd</a:t>
            </a:r>
            <a:r>
              <a:rPr lang="en-US" dirty="0" smtClean="0"/>
              <a:t> the best</a:t>
            </a:r>
          </a:p>
          <a:p>
            <a:r>
              <a:rPr lang="en-US" dirty="0" smtClean="0"/>
              <a:t>Step 6	implement the best plan and monitor performance.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An iterative approach to planning</a:t>
            </a:r>
            <a:endParaRPr lang="en-US" dirty="0"/>
          </a:p>
        </p:txBody>
      </p:sp>
      <p:pic>
        <p:nvPicPr>
          <p:cNvPr id="4" name="Content Placeholder 3"/>
          <p:cNvPicPr>
            <a:picLocks noGrp="1"/>
          </p:cNvPicPr>
          <p:nvPr>
            <p:ph idx="1"/>
          </p:nvPr>
        </p:nvPicPr>
        <p:blipFill>
          <a:blip r:embed="rId2"/>
          <a:srcRect/>
          <a:stretch>
            <a:fillRect/>
          </a:stretch>
        </p:blipFill>
        <p:spPr bwMode="auto">
          <a:xfrm>
            <a:off x="2308454" y="914400"/>
            <a:ext cx="4527092" cy="5410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Generating alternative plans</a:t>
            </a:r>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dirty="0" smtClean="0"/>
              <a:t>There are many ways of generating alternative plans, ranging from simple intuition through to sophisticated mathematical models.</a:t>
            </a:r>
          </a:p>
          <a:p>
            <a:r>
              <a:rPr lang="en-US" dirty="0" smtClean="0"/>
              <a:t>The following list shows the  most common methods of generating plans.</a:t>
            </a:r>
          </a:p>
          <a:p>
            <a:pPr lvl="1"/>
            <a:r>
              <a:rPr lang="en-US" dirty="0" smtClean="0"/>
              <a:t> </a:t>
            </a:r>
            <a:r>
              <a:rPr lang="en-US" i="1" dirty="0" smtClean="0"/>
              <a:t>Negotiations:</a:t>
            </a:r>
            <a:endParaRPr lang="en-US" dirty="0" smtClean="0"/>
          </a:p>
          <a:p>
            <a:pPr lvl="1"/>
            <a:r>
              <a:rPr lang="en-US" dirty="0" smtClean="0"/>
              <a:t> </a:t>
            </a:r>
            <a:r>
              <a:rPr lang="en-US" i="1" dirty="0" smtClean="0"/>
              <a:t>Adjust previous plans:</a:t>
            </a:r>
            <a:endParaRPr lang="en-US" dirty="0" smtClean="0"/>
          </a:p>
          <a:p>
            <a:pPr lvl="1"/>
            <a:r>
              <a:rPr lang="en-US" i="1" dirty="0" smtClean="0"/>
              <a:t>Other intuitive methods: </a:t>
            </a:r>
            <a:endParaRPr lang="en-US" dirty="0" smtClean="0"/>
          </a:p>
          <a:p>
            <a:pPr lvl="1"/>
            <a:r>
              <a:rPr lang="en-US" dirty="0" smtClean="0"/>
              <a:t> </a:t>
            </a:r>
            <a:r>
              <a:rPr lang="en-US" i="1" dirty="0" smtClean="0"/>
              <a:t>Graphical methods:</a:t>
            </a:r>
            <a:endParaRPr lang="en-US" dirty="0" smtClean="0"/>
          </a:p>
          <a:p>
            <a:pPr lvl="1"/>
            <a:r>
              <a:rPr lang="en-US" dirty="0" smtClean="0"/>
              <a:t> </a:t>
            </a:r>
            <a:r>
              <a:rPr lang="en-US" i="1" dirty="0" smtClean="0"/>
              <a:t>Spreadsheet calculations:</a:t>
            </a:r>
            <a:endParaRPr lang="en-US" dirty="0" smtClean="0"/>
          </a:p>
          <a:p>
            <a:pPr lvl="1"/>
            <a:r>
              <a:rPr lang="en-US" i="1" dirty="0" smtClean="0"/>
              <a:t>Simulation:</a:t>
            </a:r>
            <a:endParaRPr lang="en-US" dirty="0" smtClean="0"/>
          </a:p>
          <a:p>
            <a:pPr lvl="1"/>
            <a:r>
              <a:rPr lang="en-US" dirty="0" smtClean="0"/>
              <a:t> </a:t>
            </a:r>
            <a:r>
              <a:rPr lang="en-US" i="1" dirty="0" smtClean="0"/>
              <a:t>Expert systems: </a:t>
            </a:r>
            <a:endParaRPr lang="en-US" dirty="0" smtClean="0"/>
          </a:p>
          <a:p>
            <a:pPr lvl="1"/>
            <a:r>
              <a:rPr lang="en-US" dirty="0" smtClean="0"/>
              <a:t> Mathematical models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SHORT-TERM SCHEDULES</a:t>
            </a:r>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b="1" dirty="0" smtClean="0"/>
              <a:t>SHORT-TERM SCHEDULES </a:t>
            </a:r>
            <a:r>
              <a:rPr lang="en-US" dirty="0" smtClean="0"/>
              <a:t>give detailed timetables for jobs, people, materials, equipment and all other resources.</a:t>
            </a:r>
          </a:p>
          <a:p>
            <a:r>
              <a:rPr lang="en-US" dirty="0" smtClean="0"/>
              <a:t>Short-term schedules give the sequences of activities, and the times when they should be  done. </a:t>
            </a:r>
          </a:p>
          <a:p>
            <a:r>
              <a:rPr lang="en-US" dirty="0" smtClean="0"/>
              <a:t>you might think that short-term scheduling is easy – but in practice it is notoriously </a:t>
            </a:r>
            <a:r>
              <a:rPr lang="en-US" dirty="0" err="1" smtClean="0"/>
              <a:t>difﬁcult</a:t>
            </a:r>
            <a:endParaRPr lang="en-US" dirty="0" smtClean="0"/>
          </a:p>
          <a:p>
            <a:r>
              <a:rPr lang="en-US" dirty="0" smtClean="0"/>
              <a:t>Imagine that you have ten jobs that you must </a:t>
            </a:r>
            <a:r>
              <a:rPr lang="en-US" dirty="0" err="1" smtClean="0"/>
              <a:t>ﬁnish</a:t>
            </a:r>
            <a:r>
              <a:rPr lang="en-US" dirty="0" smtClean="0"/>
              <a:t> today.  In how many different ways can  you arrange the ten jobs?  -10 * 9 *  8 *  7 * 6 * 5 * 4 *  3 *  2 *  1 = 3,628,800</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Approach to scheduling</a:t>
            </a: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pPr lvl="0"/>
            <a:r>
              <a:rPr lang="en-US" b="1" i="1" dirty="0" smtClean="0"/>
              <a:t>Backward scheduling</a:t>
            </a:r>
            <a:r>
              <a:rPr lang="en-US" b="1" dirty="0" smtClean="0"/>
              <a:t>,</a:t>
            </a:r>
            <a:r>
              <a:rPr lang="en-US" dirty="0" smtClean="0"/>
              <a:t> where schedulers know when a job has to be </a:t>
            </a:r>
            <a:r>
              <a:rPr lang="en-US" dirty="0" err="1" smtClean="0"/>
              <a:t>ﬁnished</a:t>
            </a:r>
            <a:r>
              <a:rPr lang="en-US" dirty="0" smtClean="0"/>
              <a:t>. Then they can work back through all the activities to </a:t>
            </a:r>
            <a:r>
              <a:rPr lang="en-US" dirty="0" err="1" smtClean="0"/>
              <a:t>ﬁnd</a:t>
            </a:r>
            <a:r>
              <a:rPr lang="en-US" dirty="0" smtClean="0"/>
              <a:t> the date when the job must be started.</a:t>
            </a:r>
          </a:p>
          <a:p>
            <a:pPr lvl="0"/>
            <a:r>
              <a:rPr lang="en-US" b="1" i="1" dirty="0" smtClean="0"/>
              <a:t>Forward scheduling</a:t>
            </a:r>
            <a:r>
              <a:rPr lang="en-US" dirty="0" smtClean="0"/>
              <a:t>, where schedulers know when a job can start. Then they can work forward through all activities to </a:t>
            </a:r>
            <a:r>
              <a:rPr lang="en-US" dirty="0" err="1" smtClean="0"/>
              <a:t>ﬁnd</a:t>
            </a:r>
            <a:r>
              <a:rPr lang="en-US" dirty="0" smtClean="0"/>
              <a:t> the date when the job will be </a:t>
            </a:r>
            <a:r>
              <a:rPr lang="en-US" dirty="0" err="1" smtClean="0"/>
              <a:t>ﬁnished</a:t>
            </a:r>
            <a:r>
              <a:rPr lang="en-US" dirty="0" smtClean="0"/>
              <a:t>.</a:t>
            </a:r>
          </a:p>
          <a:p>
            <a:pPr lvl="0"/>
            <a:r>
              <a:rPr lang="en-US" b="1" dirty="0" smtClean="0"/>
              <a:t>These two approaches suggest general principles, but we need some way of </a:t>
            </a:r>
            <a:r>
              <a:rPr lang="en-US" b="1" dirty="0" err="1" smtClean="0"/>
              <a:t>ﬁnding</a:t>
            </a:r>
            <a:r>
              <a:rPr lang="en-US" b="1" dirty="0" smtClean="0"/>
              <a:t> the best order for jobs.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lstStyle/>
          <a:p>
            <a:pPr lvl="0"/>
            <a:r>
              <a:rPr lang="en-US" dirty="0" smtClean="0"/>
              <a:t>DISCUSS the role of planning in logistics</a:t>
            </a:r>
          </a:p>
          <a:p>
            <a:pPr lvl="0"/>
            <a:r>
              <a:rPr lang="en-US" dirty="0" smtClean="0"/>
              <a:t>MEASURE the capacity of a supply chain</a:t>
            </a:r>
          </a:p>
          <a:p>
            <a:pPr lvl="0"/>
            <a:r>
              <a:rPr lang="en-US" dirty="0" smtClean="0"/>
              <a:t>USE a standard approach to capacity planning</a:t>
            </a:r>
          </a:p>
          <a:p>
            <a:pPr lvl="0"/>
            <a:r>
              <a:rPr lang="en-US" dirty="0" smtClean="0"/>
              <a:t>DISCUSS some practical </a:t>
            </a:r>
            <a:r>
              <a:rPr lang="en-US" dirty="0" err="1" smtClean="0"/>
              <a:t>difﬁculties</a:t>
            </a:r>
            <a:r>
              <a:rPr lang="en-US" dirty="0" smtClean="0"/>
              <a:t> with capacity planning</a:t>
            </a:r>
          </a:p>
          <a:p>
            <a:pPr lvl="0"/>
            <a:r>
              <a:rPr lang="en-US" dirty="0" smtClean="0"/>
              <a:t>SEE how to design medium-term tactical plans</a:t>
            </a:r>
          </a:p>
          <a:p>
            <a:pPr lvl="0"/>
            <a:r>
              <a:rPr lang="en-US" dirty="0" smtClean="0"/>
              <a:t>EXPAND the tactical plans into short-term schedules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Approach to scheduling</a:t>
            </a:r>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dirty="0" smtClean="0"/>
              <a:t>If you have a number of jobs waiting to use a single piece of equipment, the  total  processing time is </a:t>
            </a:r>
            <a:r>
              <a:rPr lang="en-US" dirty="0" err="1" smtClean="0"/>
              <a:t>ﬁxed</a:t>
            </a:r>
            <a:r>
              <a:rPr lang="en-US" dirty="0" smtClean="0"/>
              <a:t> regardless of the order in which the jobs are scheduled (providing the set-up time for each job is constant, regardless of the job that was done previously). But the order of taking jobs does change other measures of performance. You can see this in the following four scheduling rules.</a:t>
            </a:r>
          </a:p>
          <a:p>
            <a:endParaRPr lang="en-US" dirty="0" smtClean="0"/>
          </a:p>
          <a:p>
            <a:pPr lvl="1"/>
            <a:r>
              <a:rPr lang="en-US" i="1" dirty="0" smtClean="0"/>
              <a:t>First come, </a:t>
            </a:r>
            <a:r>
              <a:rPr lang="en-US" i="1" dirty="0" err="1" smtClean="0"/>
              <a:t>ﬁrst</a:t>
            </a:r>
            <a:r>
              <a:rPr lang="en-US" i="1" dirty="0" smtClean="0"/>
              <a:t> served:</a:t>
            </a:r>
            <a:endParaRPr lang="en-US" dirty="0" smtClean="0"/>
          </a:p>
          <a:p>
            <a:pPr lvl="1"/>
            <a:r>
              <a:rPr lang="en-US" i="1" dirty="0" smtClean="0"/>
              <a:t>Most urgent job </a:t>
            </a:r>
            <a:r>
              <a:rPr lang="en-US" i="1" dirty="0" err="1" smtClean="0"/>
              <a:t>ﬁrst</a:t>
            </a:r>
            <a:r>
              <a:rPr lang="en-US" i="1" dirty="0" smtClean="0"/>
              <a:t>:</a:t>
            </a:r>
            <a:endParaRPr lang="en-US" dirty="0" smtClean="0"/>
          </a:p>
          <a:p>
            <a:pPr lvl="1"/>
            <a:r>
              <a:rPr lang="en-US" dirty="0" smtClean="0"/>
              <a:t> </a:t>
            </a:r>
            <a:r>
              <a:rPr lang="en-US" i="1" dirty="0" smtClean="0"/>
              <a:t>Shortest job </a:t>
            </a:r>
            <a:r>
              <a:rPr lang="en-US" i="1" dirty="0" err="1" smtClean="0"/>
              <a:t>ﬁrst</a:t>
            </a:r>
            <a:r>
              <a:rPr lang="en-US" i="1" dirty="0" smtClean="0"/>
              <a:t>:</a:t>
            </a:r>
            <a:endParaRPr lang="en-US" dirty="0" smtClean="0"/>
          </a:p>
          <a:p>
            <a:pPr lvl="1"/>
            <a:r>
              <a:rPr lang="en-US" dirty="0" smtClean="0"/>
              <a:t> </a:t>
            </a:r>
            <a:r>
              <a:rPr lang="en-US" i="1" dirty="0" smtClean="0"/>
              <a:t>Earliest due date </a:t>
            </a:r>
            <a:r>
              <a:rPr lang="en-US" i="1" dirty="0" err="1" smtClean="0"/>
              <a:t>ﬁrst</a:t>
            </a:r>
            <a:r>
              <a:rPr lang="en-US" i="1" dirty="0" smtClean="0"/>
              <a:t>:</a:t>
            </a: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REVIEW OF RESOURCE PLANNING</a:t>
            </a: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10000"/>
          </a:bodyPr>
          <a:lstStyle/>
          <a:p>
            <a:pPr lvl="0"/>
            <a:r>
              <a:rPr lang="en-US" dirty="0" smtClean="0"/>
              <a:t>The </a:t>
            </a:r>
            <a:r>
              <a:rPr lang="en-US" b="1" dirty="0" smtClean="0"/>
              <a:t>logistics strategy gives the general shape of the supply chain. </a:t>
            </a:r>
            <a:r>
              <a:rPr lang="en-US" dirty="0" smtClean="0"/>
              <a:t>After this, tactical and operational plans are needed to manage the </a:t>
            </a:r>
            <a:r>
              <a:rPr lang="en-US" dirty="0" err="1" smtClean="0"/>
              <a:t>ﬂow</a:t>
            </a:r>
            <a:r>
              <a:rPr lang="en-US" dirty="0" smtClean="0"/>
              <a:t> of materials. Planning is essential, as it gives timetables for all the activities and resources in the supply chain.</a:t>
            </a:r>
          </a:p>
          <a:p>
            <a:pPr lvl="0"/>
            <a:r>
              <a:rPr lang="en-US" dirty="0" smtClean="0"/>
              <a:t>Capacity is an important feature of a supply chain, as it sets the maximum amount of products that can be delivered to </a:t>
            </a:r>
            <a:r>
              <a:rPr lang="en-US" dirty="0" err="1" smtClean="0"/>
              <a:t>ﬁnal</a:t>
            </a:r>
            <a:r>
              <a:rPr lang="en-US" dirty="0" smtClean="0"/>
              <a:t> customers in a given time. The capacity of the whole chain is set by a bottleneck.</a:t>
            </a:r>
          </a:p>
          <a:p>
            <a:r>
              <a:rPr lang="en-US" b="1" dirty="0" smtClean="0"/>
              <a:t>Capacity planning matches the available capacity to demand. </a:t>
            </a:r>
            <a:r>
              <a:rPr lang="en-US" dirty="0" smtClean="0"/>
              <a:t>Resource requirement planning gives a standard procedure which iteratively searches for a reasonable solution.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REVIEW OF RESOURCE PLANNING</a:t>
            </a:r>
            <a:endParaRPr lang="en-US" dirty="0"/>
          </a:p>
        </p:txBody>
      </p:sp>
      <p:sp>
        <p:nvSpPr>
          <p:cNvPr id="3" name="Content Placeholder 2"/>
          <p:cNvSpPr>
            <a:spLocks noGrp="1"/>
          </p:cNvSpPr>
          <p:nvPr>
            <p:ph idx="1"/>
          </p:nvPr>
        </p:nvSpPr>
        <p:spPr>
          <a:xfrm>
            <a:off x="457200" y="914400"/>
            <a:ext cx="8229600" cy="5410200"/>
          </a:xfrm>
        </p:spPr>
        <p:txBody>
          <a:bodyPr>
            <a:normAutofit/>
          </a:bodyPr>
          <a:lstStyle/>
          <a:p>
            <a:pPr lvl="0"/>
            <a:r>
              <a:rPr lang="en-US" dirty="0" smtClean="0"/>
              <a:t>There are many practical </a:t>
            </a:r>
            <a:r>
              <a:rPr lang="en-US" dirty="0" err="1" smtClean="0"/>
              <a:t>difﬁculties</a:t>
            </a:r>
            <a:r>
              <a:rPr lang="en-US" dirty="0" smtClean="0"/>
              <a:t> with </a:t>
            </a:r>
            <a:r>
              <a:rPr lang="en-US" dirty="0" err="1" smtClean="0"/>
              <a:t>organising</a:t>
            </a:r>
            <a:r>
              <a:rPr lang="en-US" dirty="0" smtClean="0"/>
              <a:t> the capacity, including discrete capacity size and changing capacity over time.</a:t>
            </a:r>
          </a:p>
          <a:p>
            <a:pPr lvl="0"/>
            <a:r>
              <a:rPr lang="en-US" b="1" dirty="0" smtClean="0"/>
              <a:t>Capacity plans </a:t>
            </a:r>
            <a:r>
              <a:rPr lang="en-US" dirty="0" smtClean="0"/>
              <a:t>focus on the longer term, but with shorter term adjustments. They set the scene for more detailed tactical and operational planning.</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REVIEW OF RESOURCE PLANNING</a:t>
            </a:r>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pPr lvl="0"/>
            <a:r>
              <a:rPr lang="en-US" b="1" dirty="0" smtClean="0"/>
              <a:t>Tactical aggregate plans </a:t>
            </a:r>
            <a:r>
              <a:rPr lang="en-US" dirty="0" smtClean="0"/>
              <a:t>describe timetables for families of activities over the medium term. Master schedules add more details, giving plans for individual activities. Both of these can use the approach of resource requirement planning, with plans actually designed by different methods ranging from negotiation through to mathematical programming.</a:t>
            </a:r>
          </a:p>
          <a:p>
            <a:pPr lvl="0"/>
            <a:r>
              <a:rPr lang="en-US" b="1" dirty="0" smtClean="0"/>
              <a:t>Short-term schedules </a:t>
            </a:r>
            <a:r>
              <a:rPr lang="en-US" dirty="0" smtClean="0"/>
              <a:t>give timetables for the resources that support the tactical plans. The most common approach to short-term scheduling uses simple rules to get reasonable solutions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Controlling the material flow</a:t>
            </a:r>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pPr lvl="0"/>
            <a:r>
              <a:rPr lang="en-US" dirty="0" smtClean="0"/>
              <a:t>DESCRIBE the distinctive approach of material requirements planning</a:t>
            </a:r>
          </a:p>
          <a:p>
            <a:pPr lvl="0"/>
            <a:r>
              <a:rPr lang="en-US" dirty="0" smtClean="0"/>
              <a:t>USE MRP to timetable orders and deliveries</a:t>
            </a:r>
          </a:p>
          <a:p>
            <a:pPr lvl="0"/>
            <a:r>
              <a:rPr lang="en-US" dirty="0" smtClean="0"/>
              <a:t>DISCUSS the </a:t>
            </a:r>
            <a:r>
              <a:rPr lang="en-US" dirty="0" err="1" smtClean="0"/>
              <a:t>beneﬁts</a:t>
            </a:r>
            <a:r>
              <a:rPr lang="en-US" dirty="0" smtClean="0"/>
              <a:t> and disadvantages of MRP</a:t>
            </a:r>
          </a:p>
          <a:p>
            <a:pPr lvl="0"/>
            <a:r>
              <a:rPr lang="en-US" dirty="0" smtClean="0"/>
              <a:t>EXTEND the MRP approach along the supply chain</a:t>
            </a:r>
          </a:p>
          <a:p>
            <a:pPr lvl="0"/>
            <a:r>
              <a:rPr lang="en-US" dirty="0" smtClean="0"/>
              <a:t>DESCRIBE the principles of just-in-time operations</a:t>
            </a:r>
          </a:p>
          <a:p>
            <a:pPr lvl="0"/>
            <a:r>
              <a:rPr lang="en-US" dirty="0" smtClean="0"/>
              <a:t>DESIGN </a:t>
            </a:r>
            <a:r>
              <a:rPr lang="en-US" i="1" dirty="0" err="1" smtClean="0"/>
              <a:t>kanban</a:t>
            </a:r>
            <a:r>
              <a:rPr lang="en-US" i="1" dirty="0" smtClean="0"/>
              <a:t> </a:t>
            </a:r>
            <a:r>
              <a:rPr lang="en-US" dirty="0" smtClean="0"/>
              <a:t>systems for controlling JIT</a:t>
            </a:r>
          </a:p>
          <a:p>
            <a:pPr lvl="0"/>
            <a:r>
              <a:rPr lang="en-US" dirty="0" smtClean="0"/>
              <a:t>DISCUSS the </a:t>
            </a:r>
            <a:r>
              <a:rPr lang="en-US" dirty="0" err="1" smtClean="0"/>
              <a:t>beneﬁts</a:t>
            </a:r>
            <a:r>
              <a:rPr lang="en-US" dirty="0" smtClean="0"/>
              <a:t> and disadvantages of JIT</a:t>
            </a:r>
          </a:p>
          <a:p>
            <a:pPr lvl="0"/>
            <a:r>
              <a:rPr lang="en-US" dirty="0" smtClean="0"/>
              <a:t>EXTEND JIT along the supply chain for </a:t>
            </a:r>
            <a:r>
              <a:rPr lang="en-US" dirty="0" err="1" smtClean="0"/>
              <a:t>efﬁcient</a:t>
            </a:r>
            <a:r>
              <a:rPr lang="en-US" dirty="0" smtClean="0"/>
              <a:t> consumer response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sp>
        <p:nvSpPr>
          <p:cNvPr id="3" name="Content Placeholder 2"/>
          <p:cNvSpPr>
            <a:spLocks noGrp="1"/>
          </p:cNvSpPr>
          <p:nvPr>
            <p:ph idx="1"/>
          </p:nvPr>
        </p:nvSpPr>
        <p:spPr>
          <a:xfrm>
            <a:off x="457200" y="914400"/>
            <a:ext cx="8229600" cy="5410200"/>
          </a:xfrm>
        </p:spPr>
        <p:txBody>
          <a:bodyPr>
            <a:normAutofit fontScale="92500"/>
          </a:bodyPr>
          <a:lstStyle/>
          <a:p>
            <a:r>
              <a:rPr lang="en-US" dirty="0" smtClean="0"/>
              <a:t>previous chapter we described an approach to planning logistics based on resource requirement </a:t>
            </a:r>
            <a:r>
              <a:rPr lang="en-US" dirty="0" err="1" smtClean="0"/>
              <a:t>planninga</a:t>
            </a:r>
            <a:r>
              <a:rPr lang="en-US" dirty="0" smtClean="0"/>
              <a:t> </a:t>
            </a:r>
            <a:r>
              <a:rPr lang="en-US" dirty="0" err="1" smtClean="0"/>
              <a:t>nd</a:t>
            </a:r>
            <a:r>
              <a:rPr lang="en-US" dirty="0" smtClean="0"/>
              <a:t> the result is a set of timetables showing what all the facilities, equipment, people and resources should do at any time.</a:t>
            </a:r>
          </a:p>
          <a:p>
            <a:r>
              <a:rPr lang="en-US" b="1" dirty="0" smtClean="0"/>
              <a:t>This seems a reasonable approach, but it does have drawbacks. It is, for example, fairly rigid and can be slow to react to changing conditions.</a:t>
            </a:r>
            <a:r>
              <a:rPr lang="en-US" dirty="0" smtClean="0"/>
              <a:t> </a:t>
            </a:r>
            <a:endParaRPr lang="en-US" b="1" dirty="0" smtClean="0"/>
          </a:p>
          <a:p>
            <a:r>
              <a:rPr lang="en-US" b="1" dirty="0" smtClean="0"/>
              <a:t>A way of getting around these problems is to match the supply of logistics to actual demand.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sp>
        <p:nvSpPr>
          <p:cNvPr id="3" name="Content Placeholder 2"/>
          <p:cNvSpPr>
            <a:spLocks noGrp="1"/>
          </p:cNvSpPr>
          <p:nvPr>
            <p:ph idx="1"/>
          </p:nvPr>
        </p:nvSpPr>
        <p:spPr>
          <a:xfrm>
            <a:off x="457200" y="914400"/>
            <a:ext cx="8229600" cy="5410200"/>
          </a:xfrm>
        </p:spPr>
        <p:txBody>
          <a:bodyPr/>
          <a:lstStyle/>
          <a:p>
            <a:r>
              <a:rPr lang="en-US" b="1" dirty="0" smtClean="0"/>
              <a:t>In other words,</a:t>
            </a:r>
            <a:r>
              <a:rPr lang="en-US" dirty="0" smtClean="0"/>
              <a:t> we want some way of </a:t>
            </a:r>
            <a:r>
              <a:rPr lang="en-US" dirty="0" err="1" smtClean="0"/>
              <a:t>ﬁnding</a:t>
            </a:r>
            <a:r>
              <a:rPr lang="en-US" dirty="0" smtClean="0"/>
              <a:t> the known, actual demand rather than using unreliable forecasts. This might seem rather optimistic, but there are several circumstances when we know the actual demand in advance. </a:t>
            </a:r>
          </a:p>
          <a:p>
            <a:r>
              <a:rPr lang="en-US" dirty="0" smtClean="0"/>
              <a:t> </a:t>
            </a:r>
          </a:p>
          <a:p>
            <a:r>
              <a:rPr lang="en-US" dirty="0" smtClean="0"/>
              <a:t>We can illustrate the </a:t>
            </a:r>
            <a:r>
              <a:rPr lang="en-US" dirty="0" err="1" smtClean="0"/>
              <a:t>ﬁrst</a:t>
            </a:r>
            <a:r>
              <a:rPr lang="en-US" dirty="0" smtClean="0"/>
              <a:t> of these with </a:t>
            </a:r>
            <a:r>
              <a:rPr lang="en-US" b="1" dirty="0" smtClean="0"/>
              <a:t>material requirements planning </a:t>
            </a:r>
            <a:r>
              <a:rPr lang="en-US" dirty="0" smtClean="0"/>
              <a:t>(MRP). This uses the master schedule to give a timetable for the delivery of materials.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Dependent and independent demand</a:t>
            </a:r>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dirty="0" smtClean="0"/>
              <a:t>The conventional approach to planning assumes that overall demand for a product is made up of individual demands from many separate customers. These demands are independent of each other, so the demand from one customer is not related to the demand from another customer. </a:t>
            </a:r>
          </a:p>
          <a:p>
            <a:r>
              <a:rPr lang="en-US" dirty="0" smtClean="0"/>
              <a:t>There are, however, many situations where demands are not independent.</a:t>
            </a:r>
          </a:p>
          <a:p>
            <a:r>
              <a:rPr lang="en-US" dirty="0" smtClean="0"/>
              <a:t>When a manufacturer uses a number of components to make a product, the demands for all components are clearly related, since they all depend on the production plan for the </a:t>
            </a:r>
            <a:r>
              <a:rPr lang="en-US" dirty="0" err="1" smtClean="0"/>
              <a:t>ﬁnal</a:t>
            </a:r>
            <a:r>
              <a:rPr lang="en-US" dirty="0" smtClean="0"/>
              <a:t> product. This gives </a:t>
            </a:r>
            <a:r>
              <a:rPr lang="en-US" b="1" dirty="0" smtClean="0"/>
              <a:t>dependent demand</a:t>
            </a:r>
            <a:r>
              <a:rPr lang="en-US" dirty="0" smtClean="0"/>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sp>
        <p:nvSpPr>
          <p:cNvPr id="3" name="Content Placeholder 2"/>
          <p:cNvSpPr>
            <a:spLocks noGrp="1"/>
          </p:cNvSpPr>
          <p:nvPr>
            <p:ph idx="1"/>
          </p:nvPr>
        </p:nvSpPr>
        <p:spPr>
          <a:xfrm>
            <a:off x="457200" y="914400"/>
            <a:ext cx="8229600" cy="5410200"/>
          </a:xfrm>
        </p:spPr>
        <p:txBody>
          <a:bodyPr/>
          <a:lstStyle/>
          <a:p>
            <a:pPr lvl="1"/>
            <a:r>
              <a:rPr lang="en-US" b="1" dirty="0" smtClean="0"/>
              <a:t>MATERIAL REQUIREMENTS PLANNING </a:t>
            </a:r>
            <a:r>
              <a:rPr lang="en-US" dirty="0" smtClean="0"/>
              <a:t>uses the master schedule, along with other relevant information, to plan the supply of materials.</a:t>
            </a:r>
            <a:endParaRPr lang="en-US" sz="2400" dirty="0" smtClean="0"/>
          </a:p>
          <a:p>
            <a:pPr lvl="1"/>
            <a:r>
              <a:rPr lang="en-US" sz="2400" dirty="0" smtClean="0"/>
              <a:t/>
            </a:r>
            <a:br>
              <a:rPr lang="en-US" sz="2400" dirty="0" smtClean="0"/>
            </a:br>
            <a:r>
              <a:rPr lang="en-US" dirty="0" smtClean="0"/>
              <a:t>It is used for dependent demand.</a:t>
            </a:r>
            <a:endParaRPr lang="en-US"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PLANNING</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Planning the supply chain starts with the logistics strategy</a:t>
            </a:r>
            <a:r>
              <a:rPr lang="en-US" dirty="0" smtClean="0"/>
              <a:t>, which gives the overall aims.</a:t>
            </a:r>
          </a:p>
          <a:p>
            <a:pPr lvl="0"/>
            <a:r>
              <a:rPr lang="en-US" b="1" dirty="0" smtClean="0"/>
              <a:t>Capacity plans,</a:t>
            </a:r>
            <a:r>
              <a:rPr lang="en-US" dirty="0" smtClean="0"/>
              <a:t> which make sure there is enough capacity to meet long-term demand.</a:t>
            </a:r>
          </a:p>
          <a:p>
            <a:pPr lvl="0"/>
            <a:r>
              <a:rPr lang="en-US" b="1" dirty="0" smtClean="0"/>
              <a:t>Aggregate plans,</a:t>
            </a:r>
            <a:r>
              <a:rPr lang="en-US" dirty="0" smtClean="0"/>
              <a:t> which give summaries of the work done in related activities, typically by month at each location.</a:t>
            </a:r>
          </a:p>
          <a:p>
            <a:pPr lvl="0"/>
            <a:r>
              <a:rPr lang="en-US" b="1" dirty="0" smtClean="0"/>
              <a:t>Master schedules</a:t>
            </a:r>
            <a:r>
              <a:rPr lang="en-US" dirty="0" smtClean="0"/>
              <a:t>, which show a detailed timetable for all activities, typically by week.</a:t>
            </a:r>
          </a:p>
          <a:p>
            <a:pPr lvl="0"/>
            <a:r>
              <a:rPr lang="en-US" b="1" dirty="0" smtClean="0"/>
              <a:t>Short-term schedules</a:t>
            </a:r>
            <a:r>
              <a:rPr lang="en-US" dirty="0" smtClean="0"/>
              <a:t>, which show detailed timetables for jobs and resources, typically by day.</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stock levels for dependent and independent demand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An important difference between the two approaches is the pattern of material stocks.</a:t>
            </a:r>
            <a:r>
              <a:rPr lang="en-US" dirty="0" smtClean="0"/>
              <a:t>  </a:t>
            </a:r>
          </a:p>
          <a:p>
            <a:r>
              <a:rPr lang="en-US" dirty="0" smtClean="0"/>
              <a:t>With </a:t>
            </a:r>
            <a:r>
              <a:rPr lang="en-US" b="1" dirty="0" smtClean="0"/>
              <a:t>independent demand systems</a:t>
            </a:r>
            <a:r>
              <a:rPr lang="en-US" dirty="0" smtClean="0"/>
              <a:t>, stocks are not related to production plans so they must be high enough to cover any likely demand. </a:t>
            </a:r>
          </a:p>
          <a:p>
            <a:r>
              <a:rPr lang="en-US" dirty="0" smtClean="0"/>
              <a:t>These stocks decline during operations, but are soon replaced to give the pattern shown in Figure (a). </a:t>
            </a:r>
          </a:p>
          <a:p>
            <a:r>
              <a:rPr lang="en-US" b="1" dirty="0" smtClean="0"/>
              <a:t>With MRP, stocks are generally low</a:t>
            </a:r>
            <a:r>
              <a:rPr lang="en-US" dirty="0" smtClean="0"/>
              <a:t> but rise as orders are delivered just before operations starts.</a:t>
            </a:r>
          </a:p>
          <a:p>
            <a:r>
              <a:rPr lang="en-US" dirty="0" smtClean="0"/>
              <a:t>The stock is then used during production and declines to its normal, low level. This pattern is shown in Figure (b).</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dirty="0" smtClean="0"/>
              <a:t>Comparison of stock levels for dependent and independent demand</a:t>
            </a:r>
            <a:endParaRPr lang="en-US" dirty="0"/>
          </a:p>
        </p:txBody>
      </p:sp>
      <p:pic>
        <p:nvPicPr>
          <p:cNvPr id="84993" name="Picture 1"/>
          <p:cNvPicPr>
            <a:picLocks noGrp="1" noChangeAspect="1" noChangeArrowheads="1"/>
          </p:cNvPicPr>
          <p:nvPr>
            <p:ph idx="1"/>
          </p:nvPr>
        </p:nvPicPr>
        <p:blipFill>
          <a:blip r:embed="rId2"/>
          <a:srcRect/>
          <a:stretch>
            <a:fillRect/>
          </a:stretch>
        </p:blipFill>
        <p:spPr bwMode="auto">
          <a:xfrm>
            <a:off x="533400" y="1295400"/>
            <a:ext cx="8329938" cy="38100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dirty="0" smtClean="0"/>
              <a:t>Comparison of stock levels for dependent and independent demand</a:t>
            </a:r>
            <a:endParaRPr lang="en-US" dirty="0"/>
          </a:p>
        </p:txBody>
      </p:sp>
      <p:pic>
        <p:nvPicPr>
          <p:cNvPr id="115714" name="Picture 2"/>
          <p:cNvPicPr>
            <a:picLocks noGrp="1" noChangeAspect="1" noChangeArrowheads="1"/>
          </p:cNvPicPr>
          <p:nvPr>
            <p:ph idx="1"/>
          </p:nvPr>
        </p:nvPicPr>
        <p:blipFill>
          <a:blip r:embed="rId2"/>
          <a:srcRect/>
          <a:stretch>
            <a:fillRect/>
          </a:stretch>
        </p:blipFill>
        <p:spPr bwMode="auto">
          <a:xfrm>
            <a:off x="228600" y="1600200"/>
            <a:ext cx="8702566" cy="36576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The MRP approach</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MRP uses a lot of information about schedules, products and materials. This comes from three main sources:</a:t>
            </a:r>
          </a:p>
          <a:p>
            <a:r>
              <a:rPr lang="en-US" dirty="0" smtClean="0"/>
              <a:t> M</a:t>
            </a:r>
            <a:r>
              <a:rPr lang="en-US" i="1" dirty="0" smtClean="0"/>
              <a:t>aster schedule</a:t>
            </a:r>
            <a:r>
              <a:rPr lang="en-US" dirty="0" smtClean="0"/>
              <a:t>, giving the number of every product to be made in every period</a:t>
            </a:r>
          </a:p>
          <a:p>
            <a:r>
              <a:rPr lang="en-US" i="1" dirty="0" smtClean="0"/>
              <a:t>bill of materials</a:t>
            </a:r>
            <a:r>
              <a:rPr lang="en-US" dirty="0" smtClean="0"/>
              <a:t>, listing the materials needed for every product</a:t>
            </a:r>
          </a:p>
          <a:p>
            <a:r>
              <a:rPr lang="en-US" i="1" dirty="0" smtClean="0"/>
              <a:t>inventory records</a:t>
            </a:r>
            <a:r>
              <a:rPr lang="en-US" dirty="0" smtClean="0"/>
              <a:t>, showing the materials available.</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sp>
        <p:nvSpPr>
          <p:cNvPr id="3" name="Content Placeholder 2"/>
          <p:cNvSpPr>
            <a:spLocks noGrp="1"/>
          </p:cNvSpPr>
          <p:nvPr>
            <p:ph idx="1"/>
          </p:nvPr>
        </p:nvSpPr>
        <p:spPr>
          <a:xfrm>
            <a:off x="457200" y="914400"/>
            <a:ext cx="8229600" cy="5410200"/>
          </a:xfrm>
        </p:spPr>
        <p:txBody>
          <a:bodyPr/>
          <a:lstStyle/>
          <a:p>
            <a:r>
              <a:rPr lang="en-US" b="1" dirty="0" smtClean="0"/>
              <a:t>A bill of materials is an ordered list of all the parts  needed  to  make  a  particular  product.</a:t>
            </a:r>
            <a:r>
              <a:rPr lang="en-US" dirty="0" smtClean="0"/>
              <a:t> </a:t>
            </a:r>
            <a:endParaRPr lang="en-US" dirty="0"/>
          </a:p>
        </p:txBody>
      </p:sp>
      <p:pic>
        <p:nvPicPr>
          <p:cNvPr id="82945" name="Picture 1"/>
          <p:cNvPicPr>
            <a:picLocks noChangeAspect="1" noChangeArrowheads="1"/>
          </p:cNvPicPr>
          <p:nvPr/>
        </p:nvPicPr>
        <p:blipFill>
          <a:blip r:embed="rId2"/>
          <a:srcRect/>
          <a:stretch>
            <a:fillRect/>
          </a:stretch>
        </p:blipFill>
        <p:spPr bwMode="auto">
          <a:xfrm>
            <a:off x="3810000" y="3048000"/>
            <a:ext cx="4953000" cy="3609975"/>
          </a:xfrm>
          <a:prstGeom prst="rect">
            <a:avLst/>
          </a:prstGeom>
          <a:noFill/>
          <a:ln w="9525">
            <a:noFill/>
            <a:miter lim="800000"/>
            <a:headEnd/>
            <a:tailEnd/>
          </a:ln>
          <a:effectLst/>
        </p:spPr>
      </p:pic>
      <p:sp>
        <p:nvSpPr>
          <p:cNvPr id="5" name="Rectangle 4"/>
          <p:cNvSpPr/>
          <p:nvPr/>
        </p:nvSpPr>
        <p:spPr>
          <a:xfrm>
            <a:off x="4191000" y="2743200"/>
            <a:ext cx="4330609" cy="430887"/>
          </a:xfrm>
          <a:prstGeom prst="rect">
            <a:avLst/>
          </a:prstGeom>
        </p:spPr>
        <p:txBody>
          <a:bodyPr wrap="none">
            <a:spAutoFit/>
          </a:bodyPr>
          <a:lstStyle/>
          <a:p>
            <a:pPr algn="ctr"/>
            <a:r>
              <a:rPr lang="en-US" sz="2200" b="1" dirty="0" smtClean="0"/>
              <a:t>Part of a bill of materials for a table</a:t>
            </a:r>
            <a:endParaRPr lang="en-US" sz="2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The MRP approach</a:t>
            </a:r>
            <a:endParaRPr lang="en-US" dirty="0"/>
          </a:p>
        </p:txBody>
      </p:sp>
      <p:sp>
        <p:nvSpPr>
          <p:cNvPr id="3" name="Content Placeholder 2"/>
          <p:cNvSpPr>
            <a:spLocks noGrp="1"/>
          </p:cNvSpPr>
          <p:nvPr>
            <p:ph idx="1"/>
          </p:nvPr>
        </p:nvSpPr>
        <p:spPr>
          <a:xfrm>
            <a:off x="457200" y="914400"/>
            <a:ext cx="8229600" cy="5410200"/>
          </a:xfrm>
        </p:spPr>
        <p:txBody>
          <a:bodyPr>
            <a:normAutofit fontScale="77500" lnSpcReduction="20000"/>
          </a:bodyPr>
          <a:lstStyle/>
          <a:p>
            <a:r>
              <a:rPr lang="en-US" dirty="0" smtClean="0"/>
              <a:t>Suppose a master schedule shows that the company plans to make 10 tables in February.</a:t>
            </a:r>
          </a:p>
          <a:p>
            <a:r>
              <a:rPr lang="en-US" dirty="0" smtClean="0"/>
              <a:t>It obviously needs 10 tops and 40 legs ready for assembly at the beginning of February. In practice, these are the </a:t>
            </a:r>
            <a:r>
              <a:rPr lang="en-US" b="1" dirty="0" smtClean="0"/>
              <a:t>gross requirements</a:t>
            </a:r>
            <a:r>
              <a:rPr lang="en-US" dirty="0" smtClean="0"/>
              <a:t>. </a:t>
            </a:r>
          </a:p>
          <a:p>
            <a:r>
              <a:rPr lang="en-US" dirty="0" smtClean="0"/>
              <a:t>The company may not have to order them all, as it may already have some in stock, or have outstanding orders that are due to arrive shortly.</a:t>
            </a:r>
          </a:p>
          <a:p>
            <a:r>
              <a:rPr lang="en-US" dirty="0" smtClean="0"/>
              <a:t>If we subtract these from the gross requirements we get the </a:t>
            </a:r>
            <a:r>
              <a:rPr lang="en-US" b="1" dirty="0" smtClean="0"/>
              <a:t>net requirements </a:t>
            </a:r>
            <a:r>
              <a:rPr lang="en-US" dirty="0" smtClean="0"/>
              <a:t>for materials. </a:t>
            </a:r>
          </a:p>
          <a:p>
            <a:r>
              <a:rPr lang="en-US" dirty="0" smtClean="0"/>
              <a:t>The company needs 40 table legs by the beginning of February, but if it already has 8 in stock and an order of 10 that is due to arrive in January, the net requirement is for 40 – 8 – 10 = 22.</a:t>
            </a:r>
          </a:p>
          <a:p>
            <a:r>
              <a:rPr lang="en-US" b="1" dirty="0" smtClean="0"/>
              <a:t>Net requirements = gross requirements – current stock – stock on order</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The MRP approach</a:t>
            </a:r>
            <a:endParaRPr lang="en-US" dirty="0"/>
          </a:p>
        </p:txBody>
      </p:sp>
      <p:pic>
        <p:nvPicPr>
          <p:cNvPr id="80897" name="Picture 1"/>
          <p:cNvPicPr>
            <a:picLocks noGrp="1" noChangeAspect="1" noChangeArrowheads="1"/>
          </p:cNvPicPr>
          <p:nvPr>
            <p:ph idx="1"/>
          </p:nvPr>
        </p:nvPicPr>
        <p:blipFill>
          <a:blip r:embed="rId2"/>
          <a:srcRect/>
          <a:stretch>
            <a:fillRect/>
          </a:stretch>
        </p:blipFill>
        <p:spPr bwMode="auto">
          <a:xfrm>
            <a:off x="0" y="1905000"/>
            <a:ext cx="9104006" cy="4724400"/>
          </a:xfrm>
          <a:prstGeom prst="rect">
            <a:avLst/>
          </a:prstGeom>
          <a:noFill/>
          <a:ln w="9525">
            <a:noFill/>
            <a:miter lim="800000"/>
            <a:headEnd/>
            <a:tailEnd/>
          </a:ln>
          <a:effectLst/>
        </p:spPr>
      </p:pic>
      <p:sp>
        <p:nvSpPr>
          <p:cNvPr id="80898" name="Rectangle 2"/>
          <p:cNvSpPr>
            <a:spLocks noChangeArrowheads="1"/>
          </p:cNvSpPr>
          <p:nvPr/>
        </p:nvSpPr>
        <p:spPr bwMode="auto">
          <a:xfrm>
            <a:off x="1752600" y="1447800"/>
            <a:ext cx="5334000" cy="553998"/>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000000"/>
                </a:solidFill>
                <a:effectLst/>
                <a:latin typeface="Times New Roman" pitchFamily="18" charset="0"/>
                <a:ea typeface="Georgia" pitchFamily="18" charset="0"/>
                <a:cs typeface="Times New Roman" pitchFamily="18" charset="0"/>
              </a:rPr>
              <a:t>Summary of MRP procedure</a:t>
            </a: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The MRP approach</a:t>
            </a:r>
            <a:endParaRPr lang="en-US" dirty="0"/>
          </a:p>
        </p:txBody>
      </p:sp>
      <p:sp>
        <p:nvSpPr>
          <p:cNvPr id="3" name="Content Placeholder 2"/>
          <p:cNvSpPr>
            <a:spLocks noGrp="1"/>
          </p:cNvSpPr>
          <p:nvPr>
            <p:ph idx="1"/>
          </p:nvPr>
        </p:nvSpPr>
        <p:spPr>
          <a:xfrm>
            <a:off x="457200" y="609600"/>
            <a:ext cx="8229600" cy="6324600"/>
          </a:xfrm>
        </p:spPr>
        <p:txBody>
          <a:bodyPr>
            <a:normAutofit/>
          </a:bodyPr>
          <a:lstStyle/>
          <a:p>
            <a:r>
              <a:rPr lang="en-US" sz="2300" b="1" dirty="0" smtClean="0"/>
              <a:t>MRP procedure is </a:t>
            </a:r>
            <a:r>
              <a:rPr lang="en-US" sz="2300" b="1" dirty="0" err="1" smtClean="0"/>
              <a:t>summarised</a:t>
            </a:r>
            <a:r>
              <a:rPr lang="en-US" sz="2300" b="1" dirty="0" smtClean="0"/>
              <a:t> by the following steps</a:t>
            </a:r>
          </a:p>
          <a:p>
            <a:pPr lvl="0"/>
            <a:r>
              <a:rPr lang="en-US" sz="2300" i="1" dirty="0" smtClean="0"/>
              <a:t>Step 1: </a:t>
            </a:r>
            <a:r>
              <a:rPr lang="en-US" sz="2300" dirty="0" smtClean="0"/>
              <a:t>Use the master schedule to </a:t>
            </a:r>
            <a:r>
              <a:rPr lang="en-US" sz="2300" dirty="0" err="1" smtClean="0"/>
              <a:t>ﬁnd</a:t>
            </a:r>
            <a:r>
              <a:rPr lang="en-US" sz="2300" dirty="0" smtClean="0"/>
              <a:t> the gross requirements of level 0 items.</a:t>
            </a:r>
          </a:p>
          <a:p>
            <a:r>
              <a:rPr lang="en-US" sz="2300" dirty="0" smtClean="0"/>
              <a:t> </a:t>
            </a:r>
            <a:r>
              <a:rPr lang="en-US" sz="2300" i="1" dirty="0" smtClean="0"/>
              <a:t>Step 2: </a:t>
            </a:r>
            <a:r>
              <a:rPr lang="en-US" sz="2300" dirty="0" smtClean="0"/>
              <a:t>Subtract any stock on hand and orders arriving to give the net requirements       for level 0 items. Then schedule production, with starting times to meet these net requirements.</a:t>
            </a:r>
          </a:p>
          <a:p>
            <a:r>
              <a:rPr lang="en-US" sz="2300" dirty="0" smtClean="0"/>
              <a:t> </a:t>
            </a:r>
            <a:r>
              <a:rPr lang="en-US" sz="2300" i="1" dirty="0" smtClean="0"/>
              <a:t>Step 3: </a:t>
            </a:r>
            <a:r>
              <a:rPr lang="en-US" sz="2300" dirty="0" smtClean="0"/>
              <a:t>Take the next level. Use the bill of materials to translate the net requirements from the last level into gross requirements for this level.</a:t>
            </a:r>
          </a:p>
          <a:p>
            <a:r>
              <a:rPr lang="en-US" sz="2300" dirty="0" smtClean="0"/>
              <a:t> </a:t>
            </a:r>
            <a:r>
              <a:rPr lang="en-US" sz="2300" i="1" dirty="0" smtClean="0"/>
              <a:t>Step 4: </a:t>
            </a:r>
            <a:r>
              <a:rPr lang="en-US" sz="2300" dirty="0" smtClean="0"/>
              <a:t>Take each material in turn and:</a:t>
            </a:r>
          </a:p>
          <a:p>
            <a:pPr lvl="1"/>
            <a:r>
              <a:rPr lang="en-US" sz="2300" dirty="0" smtClean="0"/>
              <a:t>subtract the stock on hand and scheduled deliveries to </a:t>
            </a:r>
            <a:r>
              <a:rPr lang="en-US" sz="2300" dirty="0" err="1" smtClean="0"/>
              <a:t>ﬁnd</a:t>
            </a:r>
            <a:r>
              <a:rPr lang="en-US" sz="2300" dirty="0" smtClean="0"/>
              <a:t> the materials needed</a:t>
            </a:r>
          </a:p>
          <a:p>
            <a:pPr lvl="1"/>
            <a:r>
              <a:rPr lang="en-US" sz="2300" dirty="0" smtClean="0"/>
              <a:t>use the lead time and any other relevant information to give the size and timing of these orders.</a:t>
            </a:r>
          </a:p>
          <a:p>
            <a:r>
              <a:rPr lang="en-US" sz="2300" dirty="0" smtClean="0"/>
              <a:t>Then if there are more levels of materials, go back to step 3.</a:t>
            </a:r>
          </a:p>
          <a:p>
            <a:r>
              <a:rPr lang="en-US" sz="2300" dirty="0" smtClean="0"/>
              <a:t> </a:t>
            </a:r>
            <a:r>
              <a:rPr lang="en-US" sz="2300" i="1" dirty="0" smtClean="0"/>
              <a:t>Step 5: </a:t>
            </a:r>
            <a:r>
              <a:rPr lang="en-US" sz="2300" dirty="0" err="1" smtClean="0"/>
              <a:t>Finalise</a:t>
            </a:r>
            <a:r>
              <a:rPr lang="en-US" sz="2300" dirty="0" smtClean="0"/>
              <a:t> the timetable, adding any speciﬁc adjustments.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Disadvantages of MRP</a:t>
            </a:r>
            <a:endParaRPr lang="en-US"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Some general disadvantages of MRP include:</a:t>
            </a:r>
          </a:p>
          <a:p>
            <a:pPr lvl="1"/>
            <a:r>
              <a:rPr lang="en-US" sz="2400" dirty="0" smtClean="0"/>
              <a:t>reduced</a:t>
            </a:r>
            <a:r>
              <a:rPr lang="en-US" dirty="0" smtClean="0"/>
              <a:t> </a:t>
            </a:r>
            <a:r>
              <a:rPr lang="en-US" dirty="0" err="1" smtClean="0"/>
              <a:t>ﬂexibility</a:t>
            </a:r>
            <a:r>
              <a:rPr lang="en-US" dirty="0" smtClean="0"/>
              <a:t> to deal with changes</a:t>
            </a:r>
            <a:endParaRPr lang="en-US" sz="2000" dirty="0" smtClean="0"/>
          </a:p>
          <a:p>
            <a:pPr lvl="1"/>
            <a:r>
              <a:rPr lang="en-US" dirty="0" smtClean="0"/>
              <a:t>needs a lot of detailed and reliable information</a:t>
            </a:r>
            <a:endParaRPr lang="en-US" sz="2400" dirty="0" smtClean="0"/>
          </a:p>
          <a:p>
            <a:pPr lvl="1"/>
            <a:r>
              <a:rPr lang="en-US" dirty="0" smtClean="0"/>
              <a:t>systems can become very complex</a:t>
            </a:r>
            <a:endParaRPr lang="en-US" sz="2400" dirty="0" smtClean="0"/>
          </a:p>
          <a:p>
            <a:pPr lvl="1"/>
            <a:r>
              <a:rPr lang="en-US" dirty="0" smtClean="0"/>
              <a:t>the order sizes suggested by MRP can be </a:t>
            </a:r>
            <a:r>
              <a:rPr lang="en-US" dirty="0" err="1" smtClean="0"/>
              <a:t>inefﬁcient</a:t>
            </a:r>
            <a:endParaRPr lang="en-US" sz="2400" dirty="0" smtClean="0"/>
          </a:p>
          <a:p>
            <a:pPr lvl="1"/>
            <a:r>
              <a:rPr lang="en-US" dirty="0" smtClean="0"/>
              <a:t>MRP may not </a:t>
            </a:r>
            <a:r>
              <a:rPr lang="en-US" dirty="0" err="1" smtClean="0"/>
              <a:t>recognise</a:t>
            </a:r>
            <a:r>
              <a:rPr lang="en-US" dirty="0" smtClean="0"/>
              <a:t> capacity and other constraints</a:t>
            </a:r>
            <a:endParaRPr lang="en-US" sz="2400" dirty="0" smtClean="0"/>
          </a:p>
          <a:p>
            <a:pPr lvl="1"/>
            <a:r>
              <a:rPr lang="en-US" dirty="0" smtClean="0"/>
              <a:t>can be expensive and time consuming to implement.</a:t>
            </a:r>
            <a:endParaRPr lang="en-US" sz="2400"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Extending MRP</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We have outlined the basic approach of MRP and now can look at ways of improving the results. </a:t>
            </a:r>
          </a:p>
          <a:p>
            <a:r>
              <a:rPr lang="en-US" dirty="0" smtClean="0"/>
              <a:t>For example, the basic procedure might suggest a series of small, frequent orders. It may be cheaper and more convenient to combine several of these small orders into one larger one. This is called </a:t>
            </a:r>
            <a:r>
              <a:rPr lang="en-US" b="1" dirty="0" smtClean="0"/>
              <a:t>batching</a:t>
            </a:r>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An approach to planning logistics</a:t>
            </a:r>
            <a:endParaRPr lang="en-US" dirty="0"/>
          </a:p>
        </p:txBody>
      </p:sp>
      <p:pic>
        <p:nvPicPr>
          <p:cNvPr id="4" name="Content Placeholder 3"/>
          <p:cNvPicPr>
            <a:picLocks noGrp="1"/>
          </p:cNvPicPr>
          <p:nvPr>
            <p:ph idx="1"/>
          </p:nvPr>
        </p:nvPicPr>
        <p:blipFill>
          <a:blip r:embed="rId2"/>
          <a:srcRect/>
          <a:stretch>
            <a:fillRect/>
          </a:stretch>
        </p:blipFill>
        <p:spPr bwMode="auto">
          <a:xfrm>
            <a:off x="1121119" y="990600"/>
            <a:ext cx="6901762" cy="5135563"/>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sp>
        <p:nvSpPr>
          <p:cNvPr id="3" name="Content Placeholder 2"/>
          <p:cNvSpPr>
            <a:spLocks noGrp="1"/>
          </p:cNvSpPr>
          <p:nvPr>
            <p:ph idx="1"/>
          </p:nvPr>
        </p:nvSpPr>
        <p:spPr>
          <a:xfrm>
            <a:off x="457200" y="914400"/>
            <a:ext cx="8229600" cy="5943600"/>
          </a:xfrm>
        </p:spPr>
        <p:txBody>
          <a:bodyPr>
            <a:normAutofit fontScale="92500" lnSpcReduction="10000"/>
          </a:bodyPr>
          <a:lstStyle/>
          <a:p>
            <a:r>
              <a:rPr lang="en-US" dirty="0" smtClean="0"/>
              <a:t>There are four common methods of batching:</a:t>
            </a:r>
          </a:p>
          <a:p>
            <a:pPr lvl="1"/>
            <a:r>
              <a:rPr lang="en-US" b="1" dirty="0" smtClean="0"/>
              <a:t>Lot for lot </a:t>
            </a:r>
            <a:r>
              <a:rPr lang="en-US" dirty="0" smtClean="0"/>
              <a:t>– where you order exactly the net requirement suggested by MRP for each period. </a:t>
            </a:r>
          </a:p>
          <a:p>
            <a:pPr lvl="1"/>
            <a:r>
              <a:rPr lang="en-US" dirty="0" smtClean="0"/>
              <a:t> </a:t>
            </a:r>
            <a:r>
              <a:rPr lang="en-US" b="1" dirty="0" smtClean="0"/>
              <a:t>Fixed order quantity </a:t>
            </a:r>
            <a:r>
              <a:rPr lang="en-US" dirty="0" smtClean="0"/>
              <a:t>– where you </a:t>
            </a:r>
            <a:r>
              <a:rPr lang="en-US" dirty="0" err="1" smtClean="0"/>
              <a:t>ﬁnd</a:t>
            </a:r>
            <a:r>
              <a:rPr lang="en-US" dirty="0" smtClean="0"/>
              <a:t> an order size that is convenient, such as a truck load, a container load, or an economic order quantity</a:t>
            </a:r>
          </a:p>
          <a:p>
            <a:pPr lvl="1"/>
            <a:r>
              <a:rPr lang="en-US" b="1" dirty="0" smtClean="0"/>
              <a:t>Periodic orders </a:t>
            </a:r>
            <a:r>
              <a:rPr lang="en-US" dirty="0" smtClean="0"/>
              <a:t>– where you combine the requirements over some </a:t>
            </a:r>
            <a:r>
              <a:rPr lang="en-US" dirty="0" err="1" smtClean="0"/>
              <a:t>ﬁxed</a:t>
            </a:r>
            <a:r>
              <a:rPr lang="en-US" dirty="0" smtClean="0"/>
              <a:t> period, and place regular orders for different quantities. </a:t>
            </a:r>
          </a:p>
          <a:p>
            <a:pPr lvl="1"/>
            <a:r>
              <a:rPr lang="en-US" b="1" dirty="0" smtClean="0"/>
              <a:t>Batching rules </a:t>
            </a:r>
            <a:r>
              <a:rPr lang="en-US" dirty="0" smtClean="0"/>
              <a:t>– which uses a speciﬁc procedure to calculate the best pattern of orders. Typically they look for the combination of orders that gives the lowest overall cost. In practice, this can be quite a </a:t>
            </a:r>
            <a:r>
              <a:rPr lang="en-US" dirty="0" err="1" smtClean="0"/>
              <a:t>difﬁcult</a:t>
            </a:r>
            <a:r>
              <a:rPr lang="en-US" dirty="0" smtClean="0"/>
              <a:t> scheduling problem.</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sp>
        <p:nvSpPr>
          <p:cNvPr id="3" name="Content Placeholder 2"/>
          <p:cNvSpPr>
            <a:spLocks noGrp="1"/>
          </p:cNvSpPr>
          <p:nvPr>
            <p:ph idx="1"/>
          </p:nvPr>
        </p:nvSpPr>
        <p:spPr>
          <a:xfrm>
            <a:off x="457200" y="914400"/>
            <a:ext cx="8229600" cy="5410200"/>
          </a:xfrm>
        </p:spPr>
        <p:txBody>
          <a:bodyPr/>
          <a:lstStyle/>
          <a:p>
            <a:r>
              <a:rPr lang="en-US" b="1" dirty="0" smtClean="0"/>
              <a:t>A more </a:t>
            </a:r>
            <a:r>
              <a:rPr lang="en-US" b="1" dirty="0" err="1" smtClean="0"/>
              <a:t>signiﬁcant</a:t>
            </a:r>
            <a:r>
              <a:rPr lang="en-US" b="1" dirty="0" smtClean="0"/>
              <a:t> extension to MRP adds feedback for planning.</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 </a:t>
            </a:r>
            <a:r>
              <a:rPr lang="en-US" dirty="0" err="1" smtClean="0"/>
              <a:t>closedloop</a:t>
            </a:r>
            <a:r>
              <a:rPr lang="en-US" dirty="0" smtClean="0"/>
              <a:t> MRP system</a:t>
            </a:r>
            <a:endParaRPr lang="en-US" dirty="0"/>
          </a:p>
        </p:txBody>
      </p:sp>
      <p:pic>
        <p:nvPicPr>
          <p:cNvPr id="4" name="Picture 1"/>
          <p:cNvPicPr>
            <a:picLocks noGrp="1" noChangeAspect="1" noChangeArrowheads="1"/>
          </p:cNvPicPr>
          <p:nvPr>
            <p:ph idx="1"/>
          </p:nvPr>
        </p:nvPicPr>
        <p:blipFill>
          <a:blip r:embed="rId2"/>
          <a:srcRect/>
          <a:stretch>
            <a:fillRect/>
          </a:stretch>
        </p:blipFill>
        <p:spPr bwMode="auto">
          <a:xfrm>
            <a:off x="533400" y="685800"/>
            <a:ext cx="8305800" cy="61722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MRP II</a:t>
            </a: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dirty="0" smtClean="0"/>
              <a:t>With this approach, MRP would schedule all the operations. </a:t>
            </a:r>
          </a:p>
          <a:p>
            <a:r>
              <a:rPr lang="en-US" dirty="0" smtClean="0"/>
              <a:t>However, there is no reason why we should stop there, and we could look at the associated </a:t>
            </a:r>
            <a:r>
              <a:rPr lang="en-US" dirty="0" err="1" smtClean="0"/>
              <a:t>ﬁnance</a:t>
            </a:r>
            <a:r>
              <a:rPr lang="en-US" dirty="0" smtClean="0"/>
              <a:t>, marketing,  sales, human resource management, and so on. </a:t>
            </a:r>
          </a:p>
          <a:p>
            <a:r>
              <a:rPr lang="en-US" dirty="0" smtClean="0"/>
              <a:t>Eventually we would get a completely integrated system that would use the master schedule as the basis for planning all the resources in an </a:t>
            </a:r>
            <a:r>
              <a:rPr lang="en-US" dirty="0" err="1" smtClean="0"/>
              <a:t>organisation</a:t>
            </a:r>
            <a:r>
              <a:rPr lang="en-US" dirty="0" smtClean="0"/>
              <a:t>. This is the aim of MRP II.</a:t>
            </a:r>
            <a:endParaRPr lang="en-US" sz="1800" dirty="0" smtClean="0"/>
          </a:p>
          <a:p>
            <a:pPr lvl="1"/>
            <a:r>
              <a:rPr lang="en-US" b="1" dirty="0" smtClean="0"/>
              <a:t>MRP II </a:t>
            </a:r>
            <a:r>
              <a:rPr lang="en-US" dirty="0" smtClean="0"/>
              <a:t>gives an integrated system for </a:t>
            </a:r>
            <a:r>
              <a:rPr lang="en-US" dirty="0" err="1" smtClean="0"/>
              <a:t>synchronising</a:t>
            </a:r>
            <a:r>
              <a:rPr lang="en-US" dirty="0" smtClean="0"/>
              <a:t> all functions within an </a:t>
            </a:r>
            <a:r>
              <a:rPr lang="en-US" dirty="0" err="1" smtClean="0"/>
              <a:t>organisation</a:t>
            </a:r>
            <a:r>
              <a:rPr lang="en-US" dirty="0" smtClean="0"/>
              <a:t>.</a:t>
            </a:r>
            <a:endParaRPr lang="en-US" sz="2400" dirty="0" smtClean="0"/>
          </a:p>
          <a:p>
            <a:pPr lvl="1"/>
            <a:r>
              <a:rPr lang="en-US" dirty="0" smtClean="0"/>
              <a:t>It connects schedules for all functions and resources back to the master schedule.</a:t>
            </a:r>
            <a:endParaRPr lang="en-US" sz="2400"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ERP</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MRP II can generate plans for all activities and material movements within an </a:t>
            </a:r>
            <a:r>
              <a:rPr lang="en-US" dirty="0" err="1" smtClean="0"/>
              <a:t>organisation</a:t>
            </a:r>
            <a:r>
              <a:rPr lang="en-US" dirty="0" smtClean="0"/>
              <a:t>. But this is still not the end of the story. Following the trend for integrating the supply chain,  we can extend the planning to other </a:t>
            </a:r>
            <a:r>
              <a:rPr lang="en-US" dirty="0" err="1" smtClean="0"/>
              <a:t>organisations</a:t>
            </a:r>
            <a:r>
              <a:rPr lang="en-US" dirty="0" smtClean="0"/>
              <a:t>. This gives the basis of </a:t>
            </a:r>
            <a:r>
              <a:rPr lang="en-US" b="1" dirty="0" smtClean="0"/>
              <a:t>Enterprise Resource Planning </a:t>
            </a:r>
            <a:r>
              <a:rPr lang="en-US" dirty="0" smtClean="0"/>
              <a:t>(ERP).</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ERP</a:t>
            </a:r>
            <a:endParaRPr lang="en-US" dirty="0"/>
          </a:p>
        </p:txBody>
      </p:sp>
      <p:pic>
        <p:nvPicPr>
          <p:cNvPr id="71681" name="Picture 1"/>
          <p:cNvPicPr>
            <a:picLocks noGrp="1" noChangeAspect="1" noChangeArrowheads="1"/>
          </p:cNvPicPr>
          <p:nvPr>
            <p:ph idx="1"/>
          </p:nvPr>
        </p:nvPicPr>
        <p:blipFill>
          <a:blip r:embed="rId2"/>
          <a:srcRect/>
          <a:stretch>
            <a:fillRect/>
          </a:stretch>
        </p:blipFill>
        <p:spPr bwMode="auto">
          <a:xfrm>
            <a:off x="228600" y="685800"/>
            <a:ext cx="8915400" cy="6507086"/>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JUSTINTIME</a:t>
            </a:r>
            <a:endParaRPr lang="en-US" dirty="0"/>
          </a:p>
        </p:txBody>
      </p:sp>
      <p:sp>
        <p:nvSpPr>
          <p:cNvPr id="3" name="Content Placeholder 2"/>
          <p:cNvSpPr>
            <a:spLocks noGrp="1"/>
          </p:cNvSpPr>
          <p:nvPr>
            <p:ph idx="1"/>
          </p:nvPr>
        </p:nvSpPr>
        <p:spPr>
          <a:xfrm>
            <a:off x="457200" y="914400"/>
            <a:ext cx="8229600" cy="5943600"/>
          </a:xfrm>
        </p:spPr>
        <p:txBody>
          <a:bodyPr>
            <a:normAutofit fontScale="92500" lnSpcReduction="20000"/>
          </a:bodyPr>
          <a:lstStyle/>
          <a:p>
            <a:pPr lvl="0"/>
            <a:r>
              <a:rPr lang="en-US" dirty="0" smtClean="0"/>
              <a:t>So what happens when there really is a mismatch between supply and demand? What does  a supermarket do when it sells loaves of bread one at a time, but gets them delivered by the truckload? </a:t>
            </a:r>
          </a:p>
          <a:p>
            <a:pPr lvl="0"/>
            <a:r>
              <a:rPr lang="en-US" dirty="0" smtClean="0"/>
              <a:t>The traditional answer is to hold enough stock to cover the mismatch – the super market puts the truckload of bread on its shelves until it is sold or goes stale. JIT says that this is a mistake.</a:t>
            </a:r>
            <a:endParaRPr lang="en-US" b="1" dirty="0" smtClean="0"/>
          </a:p>
          <a:p>
            <a:pPr lvl="0"/>
            <a:r>
              <a:rPr lang="en-US" b="1" dirty="0" smtClean="0"/>
              <a:t>JUSTINTIME </a:t>
            </a:r>
            <a:r>
              <a:rPr lang="en-US" dirty="0" smtClean="0"/>
              <a:t>systems </a:t>
            </a:r>
            <a:r>
              <a:rPr lang="en-US" dirty="0" err="1" smtClean="0"/>
              <a:t>organise</a:t>
            </a:r>
            <a:r>
              <a:rPr lang="en-US" dirty="0" smtClean="0"/>
              <a:t> materials to arrive just as they are needed.</a:t>
            </a:r>
          </a:p>
          <a:p>
            <a:pPr lvl="0"/>
            <a:r>
              <a:rPr lang="en-US" dirty="0" smtClean="0"/>
              <a:t>By coordinating supply and demand, they eliminate stocks of raw materials and work in progress.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JIT’s view of stock:</a:t>
            </a:r>
            <a:endParaRPr lang="en-US" dirty="0"/>
          </a:p>
        </p:txBody>
      </p:sp>
      <p:sp>
        <p:nvSpPr>
          <p:cNvPr id="3" name="Content Placeholder 2"/>
          <p:cNvSpPr>
            <a:spLocks noGrp="1"/>
          </p:cNvSpPr>
          <p:nvPr>
            <p:ph idx="1"/>
          </p:nvPr>
        </p:nvSpPr>
        <p:spPr>
          <a:xfrm>
            <a:off x="457200" y="914400"/>
            <a:ext cx="8229600" cy="5943600"/>
          </a:xfrm>
        </p:spPr>
        <p:txBody>
          <a:bodyPr>
            <a:normAutofit fontScale="77500" lnSpcReduction="20000"/>
          </a:bodyPr>
          <a:lstStyle/>
          <a:p>
            <a:r>
              <a:rPr lang="en-US" dirty="0" smtClean="0"/>
              <a:t>Now we can </a:t>
            </a:r>
            <a:r>
              <a:rPr lang="en-US" dirty="0" err="1" smtClean="0"/>
              <a:t>summarise</a:t>
            </a:r>
            <a:r>
              <a:rPr lang="en-US" dirty="0" smtClean="0"/>
              <a:t> JIT’s view of stock:</a:t>
            </a:r>
          </a:p>
          <a:p>
            <a:pPr lvl="1"/>
            <a:r>
              <a:rPr lang="en-US" dirty="0" smtClean="0"/>
              <a:t> Stocks are held to</a:t>
            </a:r>
            <a:r>
              <a:rPr lang="en-US" b="1" dirty="0" smtClean="0"/>
              <a:t> cover short term mismatches </a:t>
            </a:r>
            <a:r>
              <a:rPr lang="en-US" dirty="0" smtClean="0"/>
              <a:t>between supply and demand.</a:t>
            </a:r>
          </a:p>
          <a:p>
            <a:pPr lvl="1"/>
            <a:r>
              <a:rPr lang="en-US" dirty="0" smtClean="0"/>
              <a:t>These stocks serve no useful purpose – they only exist because poor coordination does not match the supply of materials to the demand.</a:t>
            </a:r>
          </a:p>
          <a:p>
            <a:pPr lvl="1"/>
            <a:r>
              <a:rPr lang="en-US" dirty="0" smtClean="0"/>
              <a:t>As long as stocks are held, there are no obvious problems and no incentive for managers  to improve the </a:t>
            </a:r>
            <a:r>
              <a:rPr lang="en-US" dirty="0" err="1" smtClean="0"/>
              <a:t>ﬂow</a:t>
            </a:r>
            <a:r>
              <a:rPr lang="en-US" dirty="0" smtClean="0"/>
              <a:t> of materials.</a:t>
            </a:r>
          </a:p>
          <a:p>
            <a:pPr lvl="1"/>
            <a:r>
              <a:rPr lang="en-US" dirty="0" smtClean="0"/>
              <a:t>Then operations continue to be poorly managed, with problems hidden by stocks.</a:t>
            </a:r>
          </a:p>
          <a:p>
            <a:pPr lvl="1"/>
            <a:r>
              <a:rPr lang="en-US" dirty="0" smtClean="0"/>
              <a:t>The real answer is to improve operations, </a:t>
            </a:r>
            <a:r>
              <a:rPr lang="en-US" dirty="0" err="1" smtClean="0"/>
              <a:t>ﬁnd</a:t>
            </a:r>
            <a:r>
              <a:rPr lang="en-US" dirty="0" smtClean="0"/>
              <a:t> the reasons for differences between supply and demand, and then take whatever action is needed to overcome the differences.</a:t>
            </a:r>
          </a:p>
          <a:p>
            <a:r>
              <a:rPr lang="en-US" dirty="0" smtClean="0"/>
              <a:t>As you can see, JIT is based on very simple principles. Instead of holding stocks to allow for problems, you identify the problems and solve them.</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Wider effects of JIT</a:t>
            </a: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dirty="0" smtClean="0"/>
              <a:t>In this wider sense, JIT sees an </a:t>
            </a:r>
            <a:r>
              <a:rPr lang="en-US" dirty="0" err="1" smtClean="0"/>
              <a:t>organisation</a:t>
            </a:r>
            <a:r>
              <a:rPr lang="en-US" dirty="0" smtClean="0"/>
              <a:t> as having a series of problems that hinder </a:t>
            </a:r>
            <a:r>
              <a:rPr lang="en-US" dirty="0" err="1" smtClean="0"/>
              <a:t>efﬁcient</a:t>
            </a:r>
            <a:r>
              <a:rPr lang="en-US" dirty="0" smtClean="0"/>
              <a:t> operations.</a:t>
            </a:r>
          </a:p>
          <a:p>
            <a:r>
              <a:rPr lang="en-US" dirty="0" smtClean="0"/>
              <a:t>This approach leads to a number of changes in viewpoint.</a:t>
            </a:r>
          </a:p>
          <a:p>
            <a:pPr lvl="1"/>
            <a:r>
              <a:rPr lang="en-US" i="1" dirty="0" smtClean="0"/>
              <a:t>Stocks:</a:t>
            </a:r>
            <a:r>
              <a:rPr lang="en-US" dirty="0" smtClean="0"/>
              <a:t> JIT assumes that these stocks actually hide problems.</a:t>
            </a:r>
          </a:p>
          <a:p>
            <a:pPr lvl="1"/>
            <a:r>
              <a:rPr lang="en-US" i="1" dirty="0" smtClean="0"/>
              <a:t>Quality</a:t>
            </a:r>
            <a:r>
              <a:rPr lang="en-US" dirty="0" smtClean="0"/>
              <a:t> -JIT </a:t>
            </a:r>
            <a:r>
              <a:rPr lang="en-US" dirty="0" err="1" smtClean="0"/>
              <a:t>recognises</a:t>
            </a:r>
            <a:r>
              <a:rPr lang="en-US" dirty="0" smtClean="0"/>
              <a:t> that all defects have costs, therefore “</a:t>
            </a:r>
            <a:r>
              <a:rPr lang="en-US" dirty="0" err="1" smtClean="0"/>
              <a:t>nodefects</a:t>
            </a:r>
            <a:r>
              <a:rPr lang="en-US" dirty="0" smtClean="0"/>
              <a:t>”</a:t>
            </a:r>
          </a:p>
          <a:p>
            <a:pPr lvl="1"/>
            <a:r>
              <a:rPr lang="en-US" i="1" dirty="0" smtClean="0"/>
              <a:t>Suppliers -</a:t>
            </a:r>
            <a:r>
              <a:rPr lang="en-US" dirty="0" smtClean="0"/>
              <a:t> JIT relies totally on its suppliers – so it supports the view of customers and suppliers working closely together</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endParaRPr lang="en-US" dirty="0"/>
          </a:p>
        </p:txBody>
      </p:sp>
      <p:sp>
        <p:nvSpPr>
          <p:cNvPr id="3" name="Content Placeholder 2"/>
          <p:cNvSpPr>
            <a:spLocks noGrp="1"/>
          </p:cNvSpPr>
          <p:nvPr>
            <p:ph idx="1"/>
          </p:nvPr>
        </p:nvSpPr>
        <p:spPr>
          <a:xfrm>
            <a:off x="457200" y="914400"/>
            <a:ext cx="8229600" cy="5410200"/>
          </a:xfrm>
        </p:spPr>
        <p:txBody>
          <a:bodyPr/>
          <a:lstStyle/>
          <a:p>
            <a:r>
              <a:rPr lang="en-US" i="1" dirty="0" smtClean="0"/>
              <a:t>Batch size: </a:t>
            </a:r>
            <a:r>
              <a:rPr lang="en-US" dirty="0" smtClean="0"/>
              <a:t>JIT looks for ways of reducing the batch size so that it more closely matches demand.</a:t>
            </a:r>
          </a:p>
          <a:p>
            <a:pPr marL="342900" lvl="1" indent="-342900">
              <a:buFont typeface="Arial" pitchFamily="34" charset="0"/>
              <a:buChar char="•"/>
            </a:pPr>
            <a:r>
              <a:rPr lang="en-US" dirty="0" smtClean="0"/>
              <a:t>Lead times: JIT aims for small, frequent deliveries with short lead times.</a:t>
            </a:r>
            <a:endParaRPr lang="en-US" sz="2400" dirty="0" smtClean="0"/>
          </a:p>
          <a:p>
            <a:r>
              <a:rPr lang="en-US" i="1" dirty="0" smtClean="0"/>
              <a:t>Reliability:</a:t>
            </a:r>
            <a:r>
              <a:rPr lang="en-US" dirty="0" smtClean="0"/>
              <a:t> JIT is based on continuous, uninterrupted production, so all operations must be reliable. </a:t>
            </a:r>
          </a:p>
          <a:p>
            <a:pPr marL="342900" lvl="1" indent="-342900">
              <a:buFont typeface="Arial" pitchFamily="34" charset="0"/>
              <a:buChar char="•"/>
            </a:pPr>
            <a:r>
              <a:rPr lang="en-US" dirty="0" smtClean="0"/>
              <a:t>Employees: All employees should be treated fairly and equitably.</a:t>
            </a:r>
            <a:endParaRPr lang="en-US" sz="24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b="1" dirty="0" smtClean="0"/>
              <a:t>The capacity of an operation is its maximum throughput in a </a:t>
            </a:r>
            <a:r>
              <a:rPr lang="en-US" b="1" dirty="0" err="1" smtClean="0"/>
              <a:t>speciﬁed</a:t>
            </a:r>
            <a:r>
              <a:rPr lang="en-US" b="1" dirty="0" smtClean="0"/>
              <a:t> time.</a:t>
            </a:r>
          </a:p>
          <a:p>
            <a:r>
              <a:rPr lang="en-US" dirty="0" smtClean="0"/>
              <a:t>Sometimes the capacity seems obvious like number of seats in a </a:t>
            </a:r>
            <a:r>
              <a:rPr lang="en-US" dirty="0" err="1" smtClean="0"/>
              <a:t>bis</a:t>
            </a:r>
            <a:r>
              <a:rPr lang="en-US" dirty="0" smtClean="0"/>
              <a:t> and sometimes not clear like capacity of a super market</a:t>
            </a:r>
            <a:endParaRPr lang="en-US" b="1" dirty="0" smtClean="0"/>
          </a:p>
          <a:p>
            <a:r>
              <a:rPr lang="en-US" dirty="0" smtClean="0"/>
              <a:t>Capacity is an important concept for logistics, as it </a:t>
            </a:r>
            <a:r>
              <a:rPr lang="en-US" dirty="0" err="1" smtClean="0"/>
              <a:t>deﬁnes</a:t>
            </a:r>
            <a:r>
              <a:rPr lang="en-US" dirty="0" smtClean="0"/>
              <a:t> the maximum </a:t>
            </a:r>
            <a:r>
              <a:rPr lang="en-US" dirty="0" err="1" smtClean="0"/>
              <a:t>ﬂow</a:t>
            </a:r>
            <a:r>
              <a:rPr lang="en-US" dirty="0" smtClean="0"/>
              <a:t> through the supply chain in a given time.</a:t>
            </a:r>
          </a:p>
          <a:p>
            <a:r>
              <a:rPr lang="en-US" b="1" dirty="0" smtClean="0"/>
              <a:t>designed capacity –</a:t>
            </a:r>
            <a:r>
              <a:rPr lang="en-US" dirty="0" smtClean="0"/>
              <a:t>maximum throughput under ideal condition</a:t>
            </a:r>
          </a:p>
          <a:p>
            <a:r>
              <a:rPr lang="en-US" dirty="0" smtClean="0"/>
              <a:t>the </a:t>
            </a:r>
            <a:r>
              <a:rPr lang="en-US" b="1" dirty="0" smtClean="0"/>
              <a:t>effective capacity</a:t>
            </a:r>
            <a:r>
              <a:rPr lang="en-US" dirty="0" smtClean="0"/>
              <a:t> maximum throughput under realistic condition </a:t>
            </a:r>
          </a:p>
          <a:p>
            <a:r>
              <a:rPr lang="en-US" b="1" dirty="0" smtClean="0"/>
              <a:t>ACTUAL THROUGHPUT </a:t>
            </a:r>
            <a:r>
              <a:rPr lang="en-US" dirty="0" smtClean="0"/>
              <a:t>is normally lower than effective capacity.</a:t>
            </a:r>
          </a:p>
          <a:p>
            <a:endParaRPr lang="en-US" b="1" dirty="0" smtClean="0"/>
          </a:p>
          <a:p>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err="1" smtClean="0"/>
              <a:t>Beneﬁts</a:t>
            </a:r>
            <a:r>
              <a:rPr lang="en-US" b="1" dirty="0" smtClean="0"/>
              <a:t> and disadvantages of JIT</a:t>
            </a:r>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dirty="0" smtClean="0"/>
              <a:t>JIT gives the following </a:t>
            </a:r>
            <a:r>
              <a:rPr lang="en-US" dirty="0" err="1" smtClean="0"/>
              <a:t>beneﬁts</a:t>
            </a:r>
            <a:r>
              <a:rPr lang="en-US" dirty="0" smtClean="0"/>
              <a:t>:</a:t>
            </a:r>
          </a:p>
          <a:p>
            <a:pPr lvl="1"/>
            <a:r>
              <a:rPr lang="en-US" dirty="0" smtClean="0"/>
              <a:t> lower stocks of raw materials and work in progress</a:t>
            </a:r>
          </a:p>
          <a:p>
            <a:pPr lvl="1"/>
            <a:r>
              <a:rPr lang="en-US" dirty="0" smtClean="0"/>
              <a:t>shorter lead times</a:t>
            </a:r>
          </a:p>
          <a:p>
            <a:pPr lvl="1"/>
            <a:r>
              <a:rPr lang="en-US" dirty="0" smtClean="0"/>
              <a:t>shorter time needed to make a product</a:t>
            </a:r>
          </a:p>
          <a:p>
            <a:pPr lvl="1"/>
            <a:r>
              <a:rPr lang="en-US" dirty="0" smtClean="0"/>
              <a:t>higher productivity</a:t>
            </a:r>
          </a:p>
          <a:p>
            <a:pPr lvl="1"/>
            <a:r>
              <a:rPr lang="en-US" dirty="0" smtClean="0"/>
              <a:t>higher equipment capacity and </a:t>
            </a:r>
            <a:r>
              <a:rPr lang="en-US" dirty="0" err="1" smtClean="0"/>
              <a:t>utilisation</a:t>
            </a:r>
            <a:endParaRPr lang="en-US" dirty="0" smtClean="0"/>
          </a:p>
          <a:p>
            <a:pPr lvl="1"/>
            <a:r>
              <a:rPr lang="en-US" dirty="0" err="1" smtClean="0"/>
              <a:t>simpliﬁed</a:t>
            </a:r>
            <a:r>
              <a:rPr lang="en-US" dirty="0" smtClean="0"/>
              <a:t> planning and scheduling</a:t>
            </a:r>
          </a:p>
          <a:p>
            <a:pPr lvl="1"/>
            <a:r>
              <a:rPr lang="en-US" dirty="0" smtClean="0"/>
              <a:t>less paperwork</a:t>
            </a:r>
          </a:p>
          <a:p>
            <a:pPr lvl="1"/>
            <a:r>
              <a:rPr lang="en-US" dirty="0" smtClean="0"/>
              <a:t>improved quality of materials and products</a:t>
            </a:r>
          </a:p>
          <a:p>
            <a:pPr lvl="1"/>
            <a:r>
              <a:rPr lang="en-US" dirty="0" smtClean="0"/>
              <a:t>less scrap and wastage</a:t>
            </a:r>
          </a:p>
          <a:p>
            <a:pPr lvl="1"/>
            <a:r>
              <a:rPr lang="en-US" dirty="0" smtClean="0"/>
              <a:t>better morale and participation of the workforce</a:t>
            </a:r>
          </a:p>
          <a:p>
            <a:pPr lvl="1"/>
            <a:r>
              <a:rPr lang="en-US" dirty="0" smtClean="0"/>
              <a:t>better relations with suppliers</a:t>
            </a:r>
          </a:p>
          <a:p>
            <a:pPr lvl="1"/>
            <a:r>
              <a:rPr lang="en-US" dirty="0" smtClean="0"/>
              <a:t>emphasis on solving problems in the process.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 speciﬁc problems listed by JIT users include</a:t>
            </a:r>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pPr lvl="0"/>
            <a:r>
              <a:rPr lang="en-US" dirty="0" smtClean="0"/>
              <a:t>high risks of introducing completely new systems and operations</a:t>
            </a:r>
          </a:p>
          <a:p>
            <a:pPr lvl="0"/>
            <a:r>
              <a:rPr lang="en-US" dirty="0" smtClean="0"/>
              <a:t>initial investment and cost of implementation</a:t>
            </a:r>
          </a:p>
          <a:p>
            <a:pPr lvl="0"/>
            <a:r>
              <a:rPr lang="en-US" dirty="0" smtClean="0"/>
              <a:t>long time needed to get </a:t>
            </a:r>
            <a:r>
              <a:rPr lang="en-US" dirty="0" err="1" smtClean="0"/>
              <a:t>signiﬁcant</a:t>
            </a:r>
            <a:r>
              <a:rPr lang="en-US" dirty="0" smtClean="0"/>
              <a:t> improvements</a:t>
            </a:r>
          </a:p>
          <a:p>
            <a:pPr lvl="0"/>
            <a:r>
              <a:rPr lang="en-US" dirty="0" smtClean="0"/>
              <a:t>reliance on perfect quality of materials from suppliers</a:t>
            </a:r>
          </a:p>
          <a:p>
            <a:pPr lvl="0"/>
            <a:r>
              <a:rPr lang="en-US" dirty="0" smtClean="0"/>
              <a:t>inability of suppliers to adapt to JIT methods</a:t>
            </a:r>
          </a:p>
          <a:p>
            <a:pPr lvl="0"/>
            <a:r>
              <a:rPr lang="en-US" dirty="0" smtClean="0"/>
              <a:t>need for stable production when demand is highly variable or seasonal</a:t>
            </a:r>
          </a:p>
          <a:p>
            <a:pPr lvl="0"/>
            <a:endParaRPr lang="en-US" dirty="0" smtClean="0"/>
          </a:p>
          <a:p>
            <a:r>
              <a:rPr lang="en-US" dirty="0" smtClean="0"/>
              <a:t>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 speciﬁc problems listed by JIT users include</a:t>
            </a: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10000"/>
          </a:bodyPr>
          <a:lstStyle/>
          <a:p>
            <a:pPr lvl="0"/>
            <a:r>
              <a:rPr lang="en-US" dirty="0" smtClean="0"/>
              <a:t>reduced </a:t>
            </a:r>
            <a:r>
              <a:rPr lang="en-US" dirty="0" err="1" smtClean="0"/>
              <a:t>ﬂexibility</a:t>
            </a:r>
            <a:r>
              <a:rPr lang="en-US" dirty="0" smtClean="0"/>
              <a:t> to meet speciﬁc, or changing, customer demands</a:t>
            </a:r>
          </a:p>
          <a:p>
            <a:pPr lvl="0"/>
            <a:r>
              <a:rPr lang="en-US" dirty="0" err="1" smtClean="0"/>
              <a:t>difﬁculty</a:t>
            </a:r>
            <a:r>
              <a:rPr lang="en-US" dirty="0" smtClean="0"/>
              <a:t> of reducing setup times and associated costs</a:t>
            </a:r>
          </a:p>
          <a:p>
            <a:pPr lvl="0"/>
            <a:r>
              <a:rPr lang="en-US" dirty="0" smtClean="0"/>
              <a:t>lack of commitment within the </a:t>
            </a:r>
            <a:r>
              <a:rPr lang="en-US" dirty="0" err="1" smtClean="0"/>
              <a:t>organisation</a:t>
            </a:r>
            <a:endParaRPr lang="en-US" dirty="0" smtClean="0"/>
          </a:p>
          <a:p>
            <a:pPr lvl="0"/>
            <a:r>
              <a:rPr lang="en-US" dirty="0" smtClean="0"/>
              <a:t>lack of cooperation and trust between employees</a:t>
            </a:r>
          </a:p>
          <a:p>
            <a:pPr lvl="0"/>
            <a:r>
              <a:rPr lang="en-US" dirty="0" smtClean="0"/>
              <a:t>problems linking JIT to other information systems, such as accounts</a:t>
            </a:r>
          </a:p>
          <a:p>
            <a:pPr lvl="0"/>
            <a:r>
              <a:rPr lang="en-US" dirty="0" smtClean="0"/>
              <a:t>need to change layout of facilities</a:t>
            </a:r>
          </a:p>
          <a:p>
            <a:pPr lvl="0"/>
            <a:r>
              <a:rPr lang="en-US" dirty="0" smtClean="0"/>
              <a:t>increased stress in workforce</a:t>
            </a:r>
          </a:p>
          <a:p>
            <a:pPr lvl="0"/>
            <a:r>
              <a:rPr lang="en-US" dirty="0" smtClean="0"/>
              <a:t>inability of some people to accept devolved responsibilities.</a:t>
            </a:r>
          </a:p>
          <a:p>
            <a:r>
              <a:rPr lang="en-US" dirty="0" smtClean="0"/>
              <a:t> </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EXTENDING JIT ALONG THE SUPPLY CHAIN</a:t>
            </a: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dirty="0" smtClean="0"/>
              <a:t>This extension of JIT along the supply chain is known by a variety of names, including </a:t>
            </a:r>
            <a:r>
              <a:rPr lang="en-US" b="1" dirty="0" smtClean="0"/>
              <a:t>quick response </a:t>
            </a:r>
            <a:r>
              <a:rPr lang="en-US" dirty="0" smtClean="0"/>
              <a:t>(QR), </a:t>
            </a:r>
            <a:r>
              <a:rPr lang="en-US" b="1" dirty="0" smtClean="0"/>
              <a:t>continuous replenishment planning </a:t>
            </a:r>
            <a:r>
              <a:rPr lang="en-US" dirty="0" smtClean="0"/>
              <a:t>(CRP) and more commonly </a:t>
            </a:r>
            <a:r>
              <a:rPr lang="en-US" b="1" dirty="0" smtClean="0"/>
              <a:t>efficient consumer response </a:t>
            </a:r>
            <a:r>
              <a:rPr lang="en-US" dirty="0" smtClean="0"/>
              <a:t>(ECR).</a:t>
            </a:r>
          </a:p>
          <a:p>
            <a:r>
              <a:rPr lang="en-US" b="1" dirty="0" smtClean="0"/>
              <a:t>EFFICIENT CONSUMER RESPONSE </a:t>
            </a:r>
            <a:r>
              <a:rPr lang="en-US" dirty="0" smtClean="0"/>
              <a:t>pulls materials through tiers of organ </a:t>
            </a:r>
            <a:r>
              <a:rPr lang="en-US" dirty="0" err="1" smtClean="0"/>
              <a:t>isations</a:t>
            </a:r>
            <a:r>
              <a:rPr lang="en-US" dirty="0" smtClean="0"/>
              <a:t> in the supply chain.</a:t>
            </a:r>
          </a:p>
          <a:p>
            <a:r>
              <a:rPr lang="en-US" b="1" dirty="0" smtClean="0"/>
              <a:t>It is not necessarily physical transport that slows the </a:t>
            </a:r>
            <a:r>
              <a:rPr lang="en-US" b="1" dirty="0" err="1" smtClean="0"/>
              <a:t>ﬂow</a:t>
            </a:r>
            <a:r>
              <a:rPr lang="en-US" b="1" dirty="0" smtClean="0"/>
              <a:t> of materials through a supply chain, but the associated </a:t>
            </a:r>
            <a:r>
              <a:rPr lang="en-US" b="1" dirty="0" err="1" smtClean="0"/>
              <a:t>ﬂow</a:t>
            </a:r>
            <a:r>
              <a:rPr lang="en-US" b="1" dirty="0" smtClean="0"/>
              <a:t> of information.</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ECR</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ECR relies on a string of ‘enablers’</a:t>
            </a:r>
          </a:p>
          <a:p>
            <a:r>
              <a:rPr lang="en-US" dirty="0" smtClean="0"/>
              <a:t>ECR only really works when </a:t>
            </a:r>
            <a:r>
              <a:rPr lang="en-US" dirty="0" err="1" smtClean="0"/>
              <a:t>organisations</a:t>
            </a:r>
            <a:r>
              <a:rPr lang="en-US" dirty="0" smtClean="0"/>
              <a:t> and their suppliers are working together in partnerships. This allows full EDI including purchase orders, invoices, planning information, </a:t>
            </a:r>
            <a:r>
              <a:rPr lang="en-US" dirty="0" err="1" smtClean="0"/>
              <a:t>pointofsales</a:t>
            </a:r>
            <a:r>
              <a:rPr lang="en-US" dirty="0" smtClean="0"/>
              <a:t> data, fund transfer, and so on.</a:t>
            </a:r>
          </a:p>
          <a:p>
            <a:r>
              <a:rPr lang="en-US" dirty="0" smtClean="0"/>
              <a:t>Each </a:t>
            </a:r>
            <a:r>
              <a:rPr lang="en-US" dirty="0" err="1" smtClean="0"/>
              <a:t>organisation’s</a:t>
            </a:r>
            <a:r>
              <a:rPr lang="en-US" dirty="0" smtClean="0"/>
              <a:t> control system sends a message to suppliers and signals the need for more materials using an ‘</a:t>
            </a:r>
            <a:r>
              <a:rPr lang="en-US" b="1" dirty="0" smtClean="0"/>
              <a:t>electronic </a:t>
            </a:r>
            <a:r>
              <a:rPr lang="en-US" b="1" i="1" dirty="0" err="1" smtClean="0"/>
              <a:t>kanban</a:t>
            </a:r>
            <a:r>
              <a:rPr lang="en-US" b="1" dirty="0" smtClean="0"/>
              <a:t>’</a:t>
            </a:r>
            <a:r>
              <a:rPr lang="en-US" dirty="0" smtClean="0"/>
              <a: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ECR</a:t>
            </a:r>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dirty="0" smtClean="0"/>
              <a:t>There is no point in having a sophisticated </a:t>
            </a:r>
            <a:r>
              <a:rPr lang="en-US" dirty="0" err="1" smtClean="0"/>
              <a:t>signalling</a:t>
            </a:r>
            <a:r>
              <a:rPr lang="en-US" dirty="0" smtClean="0"/>
              <a:t> system if the physical delivery of materials is slow. So ECR relies on very fast movement of materials.</a:t>
            </a:r>
          </a:p>
          <a:p>
            <a:r>
              <a:rPr lang="en-US" dirty="0" smtClean="0"/>
              <a:t>In different circumstances there can be many other enablers for ECR. These include integration of the whole supply chain, transparency (so that all </a:t>
            </a:r>
            <a:r>
              <a:rPr lang="en-US" dirty="0" err="1" smtClean="0"/>
              <a:t>organisations</a:t>
            </a:r>
            <a:r>
              <a:rPr lang="en-US" dirty="0" smtClean="0"/>
              <a:t> can see what is happening and how this affects them), understanding the operations of other </a:t>
            </a:r>
            <a:r>
              <a:rPr lang="en-US" dirty="0" err="1" smtClean="0"/>
              <a:t>organisations</a:t>
            </a:r>
            <a:r>
              <a:rPr lang="en-US" dirty="0" smtClean="0"/>
              <a:t> (particularly the conditions and constraints they work with), </a:t>
            </a:r>
            <a:r>
              <a:rPr lang="en-US" dirty="0" err="1" smtClean="0"/>
              <a:t>ﬂexible</a:t>
            </a:r>
            <a:r>
              <a:rPr lang="en-US" dirty="0" smtClean="0"/>
              <a:t> operations that can  deliver materials with short lead times, balanced resources to give a smooth </a:t>
            </a:r>
            <a:r>
              <a:rPr lang="en-US" dirty="0" err="1" smtClean="0"/>
              <a:t>ﬂow</a:t>
            </a:r>
            <a:r>
              <a:rPr lang="en-US" dirty="0" smtClean="0"/>
              <a:t> of materials, and so on.</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Implementing ECR</a:t>
            </a:r>
            <a:endParaRPr lang="en-US" dirty="0"/>
          </a:p>
        </p:txBody>
      </p:sp>
      <p:sp>
        <p:nvSpPr>
          <p:cNvPr id="3" name="Content Placeholder 2"/>
          <p:cNvSpPr>
            <a:spLocks noGrp="1"/>
          </p:cNvSpPr>
          <p:nvPr>
            <p:ph idx="1"/>
          </p:nvPr>
        </p:nvSpPr>
        <p:spPr>
          <a:xfrm>
            <a:off x="457200" y="914400"/>
            <a:ext cx="8229600" cy="5410200"/>
          </a:xfrm>
        </p:spPr>
        <p:txBody>
          <a:bodyPr>
            <a:normAutofit fontScale="77500" lnSpcReduction="20000"/>
          </a:bodyPr>
          <a:lstStyle/>
          <a:p>
            <a:r>
              <a:rPr lang="en-US" dirty="0" smtClean="0"/>
              <a:t>The following list includes some key stages for an </a:t>
            </a:r>
            <a:r>
              <a:rPr lang="en-US" dirty="0" err="1" smtClean="0"/>
              <a:t>organisation</a:t>
            </a:r>
            <a:r>
              <a:rPr lang="en-US" dirty="0" smtClean="0"/>
              <a:t> implementing ECR:</a:t>
            </a:r>
          </a:p>
          <a:p>
            <a:r>
              <a:rPr lang="en-US" dirty="0" smtClean="0"/>
              <a:t> </a:t>
            </a:r>
          </a:p>
          <a:p>
            <a:pPr lvl="0"/>
            <a:r>
              <a:rPr lang="en-US" dirty="0" smtClean="0"/>
              <a:t>design a logistics strategy based on responsive replenishment</a:t>
            </a:r>
          </a:p>
          <a:p>
            <a:pPr lvl="0"/>
            <a:r>
              <a:rPr lang="en-US" dirty="0" smtClean="0"/>
              <a:t>understand the principles of ECR and how this will affect operations</a:t>
            </a:r>
          </a:p>
          <a:p>
            <a:pPr lvl="0"/>
            <a:r>
              <a:rPr lang="en-US" dirty="0" err="1" smtClean="0"/>
              <a:t>deﬁne</a:t>
            </a:r>
            <a:r>
              <a:rPr lang="en-US" dirty="0" smtClean="0"/>
              <a:t> the aims of ECR for the </a:t>
            </a:r>
            <a:r>
              <a:rPr lang="en-US" dirty="0" err="1" smtClean="0"/>
              <a:t>organisation</a:t>
            </a:r>
            <a:r>
              <a:rPr lang="en-US" dirty="0" smtClean="0"/>
              <a:t> and measures of performance from partner ships with </a:t>
            </a:r>
            <a:r>
              <a:rPr lang="en-US" dirty="0" err="1" smtClean="0"/>
              <a:t>organisations</a:t>
            </a:r>
            <a:r>
              <a:rPr lang="en-US" dirty="0" smtClean="0"/>
              <a:t> that can match the </a:t>
            </a:r>
            <a:r>
              <a:rPr lang="en-US" dirty="0" err="1" smtClean="0"/>
              <a:t>organisation’s</a:t>
            </a:r>
            <a:r>
              <a:rPr lang="en-US" dirty="0" smtClean="0"/>
              <a:t> aims</a:t>
            </a:r>
          </a:p>
          <a:p>
            <a:pPr lvl="0"/>
            <a:r>
              <a:rPr lang="en-US" dirty="0" smtClean="0"/>
              <a:t>introduce comprehensive EDI with suppliers and customers</a:t>
            </a:r>
          </a:p>
          <a:p>
            <a:pPr lvl="0"/>
            <a:r>
              <a:rPr lang="en-US" dirty="0" smtClean="0"/>
              <a:t>build ‘</a:t>
            </a:r>
            <a:r>
              <a:rPr lang="en-US" dirty="0" err="1" smtClean="0"/>
              <a:t>ﬂow</a:t>
            </a:r>
            <a:r>
              <a:rPr lang="en-US" dirty="0" smtClean="0"/>
              <a:t> through’ logistics, where materials are moved as </a:t>
            </a:r>
            <a:r>
              <a:rPr lang="en-US" dirty="0" err="1" smtClean="0"/>
              <a:t>efﬁciently</a:t>
            </a:r>
            <a:r>
              <a:rPr lang="en-US" dirty="0" smtClean="0"/>
              <a:t> as possible</a:t>
            </a:r>
          </a:p>
          <a:p>
            <a:pPr lvl="0"/>
            <a:r>
              <a:rPr lang="en-US" dirty="0" smtClean="0"/>
              <a:t>benchmark other operations and continue to improve.</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REVIEW</a:t>
            </a:r>
            <a:endParaRPr lang="en-US" dirty="0"/>
          </a:p>
        </p:txBody>
      </p:sp>
      <p:sp>
        <p:nvSpPr>
          <p:cNvPr id="3" name="Content Placeholder 2"/>
          <p:cNvSpPr>
            <a:spLocks noGrp="1"/>
          </p:cNvSpPr>
          <p:nvPr>
            <p:ph idx="1"/>
          </p:nvPr>
        </p:nvSpPr>
        <p:spPr>
          <a:xfrm>
            <a:off x="457200" y="914400"/>
            <a:ext cx="8229600" cy="5410200"/>
          </a:xfrm>
        </p:spPr>
        <p:txBody>
          <a:bodyPr/>
          <a:lstStyle/>
          <a:p>
            <a:pPr lvl="0"/>
            <a:r>
              <a:rPr lang="en-US" dirty="0" smtClean="0"/>
              <a:t>The traditional approach to planning is based on forecasts of demand. When actual demand is known, we can use approaches based on ‘dependent demand’.</a:t>
            </a:r>
          </a:p>
          <a:p>
            <a:pPr lvl="0"/>
            <a:r>
              <a:rPr lang="en-US" dirty="0" smtClean="0"/>
              <a:t>Material requirements planning is a dependent demand system which ‘explodes’ a master schedule to give timetables for the delivery of materials. By relating deliveries to actual requirements, MRP can both reduce costs and improve customer service.</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REVIEW</a:t>
            </a:r>
            <a:endParaRPr lang="en-US" dirty="0"/>
          </a:p>
        </p:txBody>
      </p:sp>
      <p:sp>
        <p:nvSpPr>
          <p:cNvPr id="3" name="Content Placeholder 2"/>
          <p:cNvSpPr>
            <a:spLocks noGrp="1"/>
          </p:cNvSpPr>
          <p:nvPr>
            <p:ph idx="1"/>
          </p:nvPr>
        </p:nvSpPr>
        <p:spPr>
          <a:xfrm>
            <a:off x="457200" y="914400"/>
            <a:ext cx="8229600" cy="5410200"/>
          </a:xfrm>
        </p:spPr>
        <p:txBody>
          <a:bodyPr/>
          <a:lstStyle/>
          <a:p>
            <a:pPr lvl="0"/>
            <a:r>
              <a:rPr lang="en-US" dirty="0" smtClean="0"/>
              <a:t>There are several extensions to MRP, such as </a:t>
            </a:r>
            <a:r>
              <a:rPr lang="en-US" dirty="0" err="1" smtClean="0"/>
              <a:t>closedloop</a:t>
            </a:r>
            <a:r>
              <a:rPr lang="en-US" dirty="0" smtClean="0"/>
              <a:t> MRP which gives feedback for capacity planning. MRP II extends the idea of MRP to other functions, so that all plans within an </a:t>
            </a:r>
            <a:r>
              <a:rPr lang="en-US" dirty="0" err="1" smtClean="0"/>
              <a:t>organisation</a:t>
            </a:r>
            <a:r>
              <a:rPr lang="en-US" dirty="0" smtClean="0"/>
              <a:t> are related back to the master schedule.</a:t>
            </a:r>
          </a:p>
          <a:p>
            <a:r>
              <a:rPr lang="en-US" dirty="0" smtClean="0"/>
              <a:t>Enterprise resource planning extends the MRP approach to suppliers. It co ordinates the movement of materials along the supply chain.</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REVIEW</a:t>
            </a:r>
            <a:endParaRPr lang="en-US" dirty="0"/>
          </a:p>
        </p:txBody>
      </p:sp>
      <p:sp>
        <p:nvSpPr>
          <p:cNvPr id="3" name="Content Placeholder 2"/>
          <p:cNvSpPr>
            <a:spLocks noGrp="1"/>
          </p:cNvSpPr>
          <p:nvPr>
            <p:ph idx="1"/>
          </p:nvPr>
        </p:nvSpPr>
        <p:spPr>
          <a:xfrm>
            <a:off x="457200" y="914400"/>
            <a:ext cx="8229600" cy="5410200"/>
          </a:xfrm>
        </p:spPr>
        <p:txBody>
          <a:bodyPr/>
          <a:lstStyle/>
          <a:p>
            <a:pPr lvl="0"/>
            <a:r>
              <a:rPr lang="en-US" dirty="0" err="1" smtClean="0"/>
              <a:t>Justintime</a:t>
            </a:r>
            <a:r>
              <a:rPr lang="en-US" dirty="0" smtClean="0"/>
              <a:t> aims at eliminating waste from an </a:t>
            </a:r>
            <a:r>
              <a:rPr lang="en-US" dirty="0" err="1" smtClean="0"/>
              <a:t>organisation</a:t>
            </a:r>
            <a:r>
              <a:rPr lang="en-US" dirty="0" smtClean="0"/>
              <a:t>. It does this by </a:t>
            </a:r>
            <a:r>
              <a:rPr lang="en-US" dirty="0" err="1" smtClean="0"/>
              <a:t>organising</a:t>
            </a:r>
            <a:r>
              <a:rPr lang="en-US" dirty="0" smtClean="0"/>
              <a:t> operations to occur just as they are needed. This needs a new way of thinking, which solves problems rather than hides them.</a:t>
            </a:r>
          </a:p>
          <a:p>
            <a:r>
              <a:rPr lang="en-US" dirty="0" smtClean="0"/>
              <a:t>JIT matches the supply of materials to the demand by ‘pulling’ materials through the process. </a:t>
            </a:r>
            <a:r>
              <a:rPr lang="en-US" i="1" dirty="0" err="1" smtClean="0"/>
              <a:t>Kanbans</a:t>
            </a:r>
            <a:r>
              <a:rPr lang="en-US" i="1" dirty="0" smtClean="0"/>
              <a:t> </a:t>
            </a:r>
            <a:r>
              <a:rPr lang="en-US" dirty="0" smtClean="0"/>
              <a:t>give a simple, practical method of controlling this </a:t>
            </a:r>
            <a:r>
              <a:rPr lang="en-US" dirty="0" err="1" smtClean="0"/>
              <a:t>ﬂow</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Bottlenecks in supply chain</a:t>
            </a:r>
            <a:endParaRPr lang="en-US" dirty="0"/>
          </a:p>
        </p:txBody>
      </p:sp>
      <p:pic>
        <p:nvPicPr>
          <p:cNvPr id="5" name="Content Placeholder 4"/>
          <p:cNvPicPr>
            <a:picLocks noGrp="1"/>
          </p:cNvPicPr>
          <p:nvPr>
            <p:ph idx="1"/>
          </p:nvPr>
        </p:nvPicPr>
        <p:blipFill>
          <a:blip r:embed="rId2"/>
          <a:srcRect/>
          <a:stretch>
            <a:fillRect/>
          </a:stretch>
        </p:blipFill>
        <p:spPr bwMode="auto">
          <a:xfrm>
            <a:off x="762000" y="1371600"/>
            <a:ext cx="7334250" cy="5486400"/>
          </a:xfrm>
          <a:prstGeom prst="rect">
            <a:avLst/>
          </a:prstGeom>
          <a:noFill/>
          <a:ln w="9525">
            <a:noFill/>
            <a:miter lim="800000"/>
            <a:headEnd/>
            <a:tailEnd/>
          </a:ln>
        </p:spPr>
      </p:pic>
      <p:sp>
        <p:nvSpPr>
          <p:cNvPr id="1025" name="Rectangle 1"/>
          <p:cNvSpPr>
            <a:spLocks noChangeArrowheads="1"/>
          </p:cNvSpPr>
          <p:nvPr/>
        </p:nvSpPr>
        <p:spPr bwMode="auto">
          <a:xfrm>
            <a:off x="914400" y="1524000"/>
            <a:ext cx="6096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Capacity of distribution at J&amp;R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Softdrinks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REVIEW</a:t>
            </a:r>
            <a:endParaRPr lang="en-US" dirty="0"/>
          </a:p>
        </p:txBody>
      </p:sp>
      <p:sp>
        <p:nvSpPr>
          <p:cNvPr id="3" name="Content Placeholder 2"/>
          <p:cNvSpPr>
            <a:spLocks noGrp="1"/>
          </p:cNvSpPr>
          <p:nvPr>
            <p:ph idx="1"/>
          </p:nvPr>
        </p:nvSpPr>
        <p:spPr>
          <a:xfrm>
            <a:off x="457200" y="914400"/>
            <a:ext cx="8229600" cy="5410200"/>
          </a:xfrm>
        </p:spPr>
        <p:txBody>
          <a:bodyPr/>
          <a:lstStyle/>
          <a:p>
            <a:pPr lvl="0"/>
            <a:r>
              <a:rPr lang="en-US" dirty="0" err="1" smtClean="0"/>
              <a:t>Efﬁcient</a:t>
            </a:r>
            <a:r>
              <a:rPr lang="en-US" dirty="0" smtClean="0"/>
              <a:t> consumer response extends the ideas of JIT, by pulling materials through an integrated supply chain. There are several enablers for ECR, including EDI and ‘</a:t>
            </a:r>
            <a:r>
              <a:rPr lang="en-US" dirty="0" err="1" smtClean="0"/>
              <a:t>ﬂow</a:t>
            </a:r>
            <a:r>
              <a:rPr lang="en-US" dirty="0" smtClean="0"/>
              <a:t> through’ logistics.</a:t>
            </a:r>
          </a:p>
          <a:p>
            <a:r>
              <a:rPr lang="en-US" dirty="0" smtClean="0"/>
              <a:t/>
            </a:r>
            <a:br>
              <a:rPr lang="en-US" dirty="0" smtClean="0"/>
            </a:b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1219200"/>
          </a:xfrm>
        </p:spPr>
        <p:txBody>
          <a:bodyPr/>
          <a:lstStyle/>
          <a:p>
            <a:pPr algn="ctr">
              <a:buNone/>
            </a:pPr>
            <a:r>
              <a:rPr lang="en-US" sz="7000" dirty="0" smtClean="0"/>
              <a:t>UNIT III OVER</a:t>
            </a:r>
            <a:endParaRPr lang="en-US" sz="7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Matching capacity and demand</a:t>
            </a:r>
            <a:endParaRPr lang="en-US" dirty="0"/>
          </a:p>
        </p:txBody>
      </p:sp>
      <p:sp>
        <p:nvSpPr>
          <p:cNvPr id="3" name="Content Placeholder 2"/>
          <p:cNvSpPr>
            <a:spLocks noGrp="1"/>
          </p:cNvSpPr>
          <p:nvPr>
            <p:ph idx="1"/>
          </p:nvPr>
        </p:nvSpPr>
        <p:spPr>
          <a:xfrm>
            <a:off x="457200" y="914400"/>
            <a:ext cx="8229600" cy="5638800"/>
          </a:xfrm>
        </p:spPr>
        <p:txBody>
          <a:bodyPr>
            <a:normAutofit fontScale="85000" lnSpcReduction="20000"/>
          </a:bodyPr>
          <a:lstStyle/>
          <a:p>
            <a:r>
              <a:rPr lang="en-US" dirty="0" smtClean="0"/>
              <a:t>The aim of capacity planning is to match the available capacity of facilities to the demands put on them.</a:t>
            </a:r>
          </a:p>
          <a:p>
            <a:r>
              <a:rPr lang="en-US" dirty="0" smtClean="0"/>
              <a:t>The </a:t>
            </a:r>
            <a:r>
              <a:rPr lang="en-US" b="1" dirty="0" smtClean="0"/>
              <a:t>main steps in capacity planning</a:t>
            </a:r>
            <a:r>
              <a:rPr lang="en-US" dirty="0" smtClean="0"/>
              <a:t> find the resources needed, compare these with the resources available, and then look at alternative plans for overcoming any differences. To be more specific, we:</a:t>
            </a:r>
          </a:p>
          <a:p>
            <a:pPr lvl="1"/>
            <a:r>
              <a:rPr lang="en-US" dirty="0" smtClean="0"/>
              <a:t>1. examine forecast demand and translate this into a capacity needed</a:t>
            </a:r>
          </a:p>
          <a:p>
            <a:pPr lvl="1"/>
            <a:r>
              <a:rPr lang="en-US" dirty="0" smtClean="0"/>
              <a:t>2. find the capacity available in present facilities</a:t>
            </a:r>
          </a:p>
          <a:p>
            <a:pPr lvl="1"/>
            <a:r>
              <a:rPr lang="en-US" dirty="0" smtClean="0"/>
              <a:t>3. identify mismatches between capacity needed and that available</a:t>
            </a:r>
          </a:p>
          <a:p>
            <a:pPr lvl="1"/>
            <a:r>
              <a:rPr lang="en-US" dirty="0" smtClean="0"/>
              <a:t>4. suggest alternative plans for overcoming any mismatch</a:t>
            </a:r>
          </a:p>
          <a:p>
            <a:pPr lvl="1"/>
            <a:r>
              <a:rPr lang="en-US" dirty="0" smtClean="0"/>
              <a:t>5. compare these plans and find the best</a:t>
            </a:r>
          </a:p>
          <a:p>
            <a:pPr lvl="1"/>
            <a:r>
              <a:rPr lang="en-US" dirty="0" smtClean="0"/>
              <a:t>6. implement the best and monitor performance.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Problems with capacity planning</a:t>
            </a: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dirty="0" smtClean="0"/>
              <a:t>demand comes in small quantities and can take almost any value, while capacity comes in large discrete amounts.</a:t>
            </a:r>
          </a:p>
          <a:p>
            <a:r>
              <a:rPr lang="en-US" dirty="0" smtClean="0"/>
              <a:t>capacity can be increased by opening another shop, employing another person, using another vehicle, building another warehouse, and so on.</a:t>
            </a:r>
          </a:p>
          <a:p>
            <a:r>
              <a:rPr lang="en-US" dirty="0" smtClean="0"/>
              <a:t>There is no way of exactly matching the discrete capacity to a continuous demand, so we have to use one of three basic strategies (as shown in Figure).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3583</Words>
  <Application>Microsoft Office PowerPoint</Application>
  <PresentationFormat>On-screen Show (4:3)</PresentationFormat>
  <Paragraphs>331</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Planning Resources and Controlling Material Flow:</vt:lpstr>
      <vt:lpstr>Slide 2</vt:lpstr>
      <vt:lpstr>Learning outcomes</vt:lpstr>
      <vt:lpstr>TYPES OF PLANNING</vt:lpstr>
      <vt:lpstr>An approach to planning logistics</vt:lpstr>
      <vt:lpstr>Capacity </vt:lpstr>
      <vt:lpstr>Bottlenecks in supply chain</vt:lpstr>
      <vt:lpstr>Matching capacity and demand</vt:lpstr>
      <vt:lpstr>Problems with capacity planning</vt:lpstr>
      <vt:lpstr>Slide 10</vt:lpstr>
      <vt:lpstr>Slide 11</vt:lpstr>
      <vt:lpstr>Slide 12</vt:lpstr>
      <vt:lpstr>Slide 13</vt:lpstr>
      <vt:lpstr>Alternative size of capacity expansion</vt:lpstr>
      <vt:lpstr>Alternative size of capacity expansion</vt:lpstr>
      <vt:lpstr>Short-term adjustments to capacity</vt:lpstr>
      <vt:lpstr>Short-term adjustments to capacity</vt:lpstr>
      <vt:lpstr>Short-term adjustments to capacity</vt:lpstr>
      <vt:lpstr>Changing capacity over time</vt:lpstr>
      <vt:lpstr>Changing capacity over time</vt:lpstr>
      <vt:lpstr>Changing capacity over time</vt:lpstr>
      <vt:lpstr>TACTICAL PLANNING  - Aggregate planning</vt:lpstr>
      <vt:lpstr>Aggregate planning</vt:lpstr>
      <vt:lpstr>Master Schedule</vt:lpstr>
      <vt:lpstr>Overall approach of tactical planning</vt:lpstr>
      <vt:lpstr>An iterative approach to planning</vt:lpstr>
      <vt:lpstr>Generating alternative plans</vt:lpstr>
      <vt:lpstr>SHORT-TERM SCHEDULES</vt:lpstr>
      <vt:lpstr>Approach to scheduling</vt:lpstr>
      <vt:lpstr>Approach to scheduling</vt:lpstr>
      <vt:lpstr>REVIEW OF RESOURCE PLANNING</vt:lpstr>
      <vt:lpstr>REVIEW OF RESOURCE PLANNING</vt:lpstr>
      <vt:lpstr>REVIEW OF RESOURCE PLANNING</vt:lpstr>
      <vt:lpstr>Slide 34</vt:lpstr>
      <vt:lpstr>Controlling the material flow</vt:lpstr>
      <vt:lpstr>Slide 36</vt:lpstr>
      <vt:lpstr>Slide 37</vt:lpstr>
      <vt:lpstr>Dependent and independent demand</vt:lpstr>
      <vt:lpstr>Slide 39</vt:lpstr>
      <vt:lpstr>Comparison of stock levels for dependent and independent demand</vt:lpstr>
      <vt:lpstr>Comparison of stock levels for dependent and independent demand</vt:lpstr>
      <vt:lpstr>Comparison of stock levels for dependent and independent demand</vt:lpstr>
      <vt:lpstr>The MRP approach</vt:lpstr>
      <vt:lpstr>Slide 44</vt:lpstr>
      <vt:lpstr>The MRP approach</vt:lpstr>
      <vt:lpstr>The MRP approach</vt:lpstr>
      <vt:lpstr>The MRP approach</vt:lpstr>
      <vt:lpstr>Disadvantages of MRP</vt:lpstr>
      <vt:lpstr>Extending MRP</vt:lpstr>
      <vt:lpstr>Slide 50</vt:lpstr>
      <vt:lpstr>Slide 51</vt:lpstr>
      <vt:lpstr>A closedloop MRP system</vt:lpstr>
      <vt:lpstr>MRP II</vt:lpstr>
      <vt:lpstr>ERP</vt:lpstr>
      <vt:lpstr>ERP</vt:lpstr>
      <vt:lpstr>JUSTINTIME</vt:lpstr>
      <vt:lpstr>JIT’s view of stock:</vt:lpstr>
      <vt:lpstr>Wider effects of JIT</vt:lpstr>
      <vt:lpstr>Slide 59</vt:lpstr>
      <vt:lpstr>Beneﬁts and disadvantages of JIT</vt:lpstr>
      <vt:lpstr> speciﬁc problems listed by JIT users include</vt:lpstr>
      <vt:lpstr> speciﬁc problems listed by JIT users include</vt:lpstr>
      <vt:lpstr>EXTENDING JIT ALONG THE SUPPLY CHAIN</vt:lpstr>
      <vt:lpstr>ECR</vt:lpstr>
      <vt:lpstr>ECR</vt:lpstr>
      <vt:lpstr>Implementing ECR</vt:lpstr>
      <vt:lpstr>REVIEW</vt:lpstr>
      <vt:lpstr>REVIEW</vt:lpstr>
      <vt:lpstr>REVIEW</vt:lpstr>
      <vt:lpstr>REVIEW</vt:lpstr>
      <vt:lpstr>Slide 71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Resources and Controlling Material Flow:</dc:title>
  <dc:creator>Manoj Kumar Chinnathambi</dc:creator>
  <cp:lastModifiedBy>User</cp:lastModifiedBy>
  <cp:revision>17</cp:revision>
  <dcterms:created xsi:type="dcterms:W3CDTF">2006-08-16T00:00:00Z</dcterms:created>
  <dcterms:modified xsi:type="dcterms:W3CDTF">2022-10-31T04:39:08Z</dcterms:modified>
</cp:coreProperties>
</file>