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61" r:id="rId4"/>
    <p:sldId id="262" r:id="rId5"/>
    <p:sldId id="263" r:id="rId6"/>
    <p:sldId id="303" r:id="rId7"/>
    <p:sldId id="302" r:id="rId8"/>
    <p:sldId id="304" r:id="rId9"/>
    <p:sldId id="305" r:id="rId10"/>
    <p:sldId id="264" r:id="rId11"/>
    <p:sldId id="265" r:id="rId12"/>
    <p:sldId id="273" r:id="rId13"/>
    <p:sldId id="267" r:id="rId14"/>
    <p:sldId id="268" r:id="rId15"/>
    <p:sldId id="269" r:id="rId16"/>
    <p:sldId id="270" r:id="rId17"/>
    <p:sldId id="274" r:id="rId18"/>
    <p:sldId id="293" r:id="rId19"/>
    <p:sldId id="275" r:id="rId20"/>
    <p:sldId id="279" r:id="rId21"/>
    <p:sldId id="281" r:id="rId22"/>
    <p:sldId id="280" r:id="rId23"/>
    <p:sldId id="283" r:id="rId24"/>
    <p:sldId id="284" r:id="rId25"/>
    <p:sldId id="287" r:id="rId26"/>
    <p:sldId id="288" r:id="rId27"/>
    <p:sldId id="295" r:id="rId28"/>
    <p:sldId id="292" r:id="rId29"/>
    <p:sldId id="296" r:id="rId30"/>
    <p:sldId id="299" r:id="rId31"/>
    <p:sldId id="300" r:id="rId32"/>
    <p:sldId id="301" r:id="rId33"/>
    <p:sldId id="297" r:id="rId34"/>
    <p:sldId id="298" r:id="rId35"/>
    <p:sldId id="290" r:id="rId36"/>
    <p:sldId id="291"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0869507-494A-4F26-BBAF-D646946D7A2B}"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FFFF00"/>
                </a:solidFill>
              </a:rPr>
              <a:t>Supply Chain Management</a:t>
            </a:r>
            <a:br>
              <a:rPr lang="en-US" dirty="0" smtClean="0">
                <a:solidFill>
                  <a:srgbClr val="FFFF00"/>
                </a:solidFill>
              </a:rPr>
            </a:br>
            <a:r>
              <a:rPr lang="en-US" dirty="0" smtClean="0">
                <a:solidFill>
                  <a:srgbClr val="FFFF00"/>
                </a:solidFill>
              </a:rPr>
              <a:t>Unit 4 – Synchronous SCM</a:t>
            </a:r>
            <a:endParaRPr lang="en-US" dirty="0">
              <a:solidFill>
                <a:srgbClr val="FFFF00"/>
              </a:solidFill>
            </a:endParaRPr>
          </a:p>
        </p:txBody>
      </p:sp>
      <p:sp>
        <p:nvSpPr>
          <p:cNvPr id="3" name="Subtitle 2"/>
          <p:cNvSpPr>
            <a:spLocks noGrp="1"/>
          </p:cNvSpPr>
          <p:nvPr>
            <p:ph type="subTitle" idx="1"/>
          </p:nvPr>
        </p:nvSpPr>
        <p:spPr/>
        <p:txBody>
          <a:bodyPr>
            <a:normAutofit fontScale="85000" lnSpcReduction="20000"/>
          </a:bodyPr>
          <a:lstStyle/>
          <a:p>
            <a:r>
              <a:rPr lang="en-US" dirty="0" err="1" smtClean="0">
                <a:solidFill>
                  <a:schemeClr val="bg1"/>
                </a:solidFill>
              </a:rPr>
              <a:t>Venkadeshwaran</a:t>
            </a:r>
            <a:r>
              <a:rPr lang="en-US" dirty="0" smtClean="0">
                <a:solidFill>
                  <a:schemeClr val="bg1"/>
                </a:solidFill>
              </a:rPr>
              <a:t> K</a:t>
            </a:r>
          </a:p>
          <a:p>
            <a:r>
              <a:rPr lang="en-US" dirty="0" smtClean="0">
                <a:solidFill>
                  <a:schemeClr val="bg1"/>
                </a:solidFill>
              </a:rPr>
              <a:t>Associate Professor</a:t>
            </a:r>
          </a:p>
          <a:p>
            <a:r>
              <a:rPr lang="en-US" dirty="0" smtClean="0">
                <a:solidFill>
                  <a:schemeClr val="bg1"/>
                </a:solidFill>
              </a:rPr>
              <a:t>School of Mechanical Engineering</a:t>
            </a:r>
          </a:p>
          <a:p>
            <a:r>
              <a:rPr lang="en-US" dirty="0" smtClean="0">
                <a:solidFill>
                  <a:schemeClr val="bg1"/>
                </a:solidFill>
              </a:rPr>
              <a:t>FET, JAIN (Deemed to be University)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IN" sz="2800" b="1" dirty="0" smtClean="0"/>
              <a:t>The extended enterprise and the virtual supply chain</a:t>
            </a:r>
            <a:endParaRPr lang="en-US" sz="2800" dirty="0"/>
          </a:p>
        </p:txBody>
      </p:sp>
      <p:sp>
        <p:nvSpPr>
          <p:cNvPr id="3" name="Content Placeholder 2"/>
          <p:cNvSpPr>
            <a:spLocks noGrp="1"/>
          </p:cNvSpPr>
          <p:nvPr>
            <p:ph idx="1"/>
          </p:nvPr>
        </p:nvSpPr>
        <p:spPr>
          <a:xfrm>
            <a:off x="304800" y="457200"/>
            <a:ext cx="8534400" cy="5867400"/>
          </a:xfrm>
        </p:spPr>
        <p:txBody>
          <a:bodyPr/>
          <a:lstStyle/>
          <a:p>
            <a:r>
              <a:rPr lang="en-IN" dirty="0" smtClean="0">
                <a:solidFill>
                  <a:schemeClr val="bg1"/>
                </a:solidFill>
              </a:rPr>
              <a:t>Underpinning the concept of the extended enterprise is a common information ‘highway’. It is the use of shared information that enables cross-functional, horizontal management to become a reality.</a:t>
            </a:r>
          </a:p>
          <a:p>
            <a:r>
              <a:rPr lang="en-IN" b="1" dirty="0" smtClean="0">
                <a:solidFill>
                  <a:srgbClr val="FFFF00"/>
                </a:solidFill>
              </a:rPr>
              <a:t>supply chain is becoming a confederation of organisations</a:t>
            </a:r>
            <a:r>
              <a:rPr lang="en-IN" dirty="0" smtClean="0">
                <a:solidFill>
                  <a:srgbClr val="FFFF00"/>
                </a:solidFill>
              </a:rPr>
              <a:t> </a:t>
            </a:r>
          </a:p>
          <a:p>
            <a:r>
              <a:rPr lang="en-IN" dirty="0" smtClean="0">
                <a:solidFill>
                  <a:schemeClr val="bg1"/>
                </a:solidFill>
              </a:rPr>
              <a:t>This process is being accelerated as the trend towards outsourcing continues.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000" b="1" dirty="0" smtClean="0"/>
              <a:t>The role of information in the virtual supply chain</a:t>
            </a:r>
            <a:endParaRPr lang="en-US" sz="3000" dirty="0"/>
          </a:p>
        </p:txBody>
      </p:sp>
      <p:sp>
        <p:nvSpPr>
          <p:cNvPr id="3" name="Content Placeholder 2"/>
          <p:cNvSpPr>
            <a:spLocks noGrp="1"/>
          </p:cNvSpPr>
          <p:nvPr>
            <p:ph idx="1"/>
          </p:nvPr>
        </p:nvSpPr>
        <p:spPr>
          <a:xfrm>
            <a:off x="304800" y="457200"/>
            <a:ext cx="8534400" cy="5867400"/>
          </a:xfrm>
        </p:spPr>
        <p:txBody>
          <a:bodyPr>
            <a:normAutofit lnSpcReduction="10000"/>
          </a:bodyPr>
          <a:lstStyle/>
          <a:p>
            <a:r>
              <a:rPr lang="en-US" sz="2600" dirty="0" smtClean="0">
                <a:solidFill>
                  <a:schemeClr val="bg1"/>
                </a:solidFill>
              </a:rPr>
              <a:t>key to success in supply chain management is the information system.</a:t>
            </a:r>
          </a:p>
          <a:p>
            <a:r>
              <a:rPr lang="en-US" sz="2600" dirty="0" smtClean="0">
                <a:solidFill>
                  <a:schemeClr val="bg1"/>
                </a:solidFill>
              </a:rPr>
              <a:t>New dimension of information- supply and demand to be matched in multiple markets, often with tailored products, in ever-shorter time-frames.</a:t>
            </a:r>
          </a:p>
          <a:p>
            <a:r>
              <a:rPr lang="en-US" sz="2800" b="1" dirty="0" smtClean="0">
                <a:solidFill>
                  <a:srgbClr val="FFFF00"/>
                </a:solidFill>
              </a:rPr>
              <a:t>In the </a:t>
            </a:r>
            <a:r>
              <a:rPr lang="en-US" sz="2800" b="1" dirty="0" err="1" smtClean="0">
                <a:solidFill>
                  <a:srgbClr val="FFFF00"/>
                </a:solidFill>
              </a:rPr>
              <a:t>marketspace</a:t>
            </a:r>
            <a:r>
              <a:rPr lang="en-US" sz="2800" b="1" dirty="0" smtClean="0">
                <a:solidFill>
                  <a:srgbClr val="FFFF00"/>
                </a:solidFill>
              </a:rPr>
              <a:t>, customer demand can be identified as it occurs and, through CAD/CAM and flexible manufacturing, products created in minimal batch sizes.</a:t>
            </a:r>
            <a:endParaRPr lang="en-US" sz="2800" dirty="0" smtClean="0">
              <a:solidFill>
                <a:srgbClr val="FFFF00"/>
              </a:solidFill>
            </a:endParaRPr>
          </a:p>
          <a:p>
            <a:r>
              <a:rPr lang="en-US" sz="2800" b="1" dirty="0" smtClean="0">
                <a:solidFill>
                  <a:srgbClr val="FFFF00"/>
                </a:solidFill>
              </a:rPr>
              <a:t>Internet has in many ways transformed the ways in which supply chain members can connect with each other.</a:t>
            </a:r>
          </a:p>
          <a:p>
            <a:r>
              <a:rPr lang="en-US" sz="2800" b="1" i="1" dirty="0" smtClean="0">
                <a:solidFill>
                  <a:srgbClr val="FFFF00"/>
                </a:solidFill>
              </a:rPr>
              <a:t>Extranets </a:t>
            </a:r>
            <a:r>
              <a:rPr lang="en-US" sz="2800" b="1" dirty="0" smtClean="0">
                <a:solidFill>
                  <a:srgbClr val="FFFF00"/>
                </a:solidFill>
              </a:rPr>
              <a:t>as they have come to be termed are </a:t>
            </a:r>
            <a:r>
              <a:rPr lang="en-US" sz="2800" b="1" dirty="0" err="1" smtClean="0">
                <a:solidFill>
                  <a:srgbClr val="FFFF00"/>
                </a:solidFill>
              </a:rPr>
              <a:t>revolutionising</a:t>
            </a:r>
            <a:r>
              <a:rPr lang="en-US" sz="2800" b="1" dirty="0" smtClean="0">
                <a:solidFill>
                  <a:srgbClr val="FFFF00"/>
                </a:solidFill>
              </a:rPr>
              <a:t> supply chain management.</a:t>
            </a:r>
            <a:endParaRPr lang="en-US" sz="2600" dirty="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IN" sz="3000" b="1" dirty="0" smtClean="0"/>
              <a:t>Internet applications and the supply chain</a:t>
            </a:r>
            <a:endParaRPr lang="en-US" sz="3000" dirty="0"/>
          </a:p>
        </p:txBody>
      </p:sp>
      <p:pic>
        <p:nvPicPr>
          <p:cNvPr id="4" name="Content Placeholder 3"/>
          <p:cNvPicPr>
            <a:picLocks noGrp="1"/>
          </p:cNvPicPr>
          <p:nvPr>
            <p:ph idx="1"/>
          </p:nvPr>
        </p:nvPicPr>
        <p:blipFill>
          <a:blip r:embed="rId2"/>
          <a:srcRect/>
          <a:stretch>
            <a:fillRect/>
          </a:stretch>
        </p:blipFill>
        <p:spPr bwMode="auto">
          <a:xfrm>
            <a:off x="228600" y="457200"/>
            <a:ext cx="86106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endParaRPr lang="en-US" dirty="0"/>
          </a:p>
        </p:txBody>
      </p:sp>
      <p:sp>
        <p:nvSpPr>
          <p:cNvPr id="3" name="Content Placeholder 2"/>
          <p:cNvSpPr>
            <a:spLocks noGrp="1"/>
          </p:cNvSpPr>
          <p:nvPr>
            <p:ph idx="1"/>
          </p:nvPr>
        </p:nvSpPr>
        <p:spPr>
          <a:xfrm>
            <a:off x="304800" y="457200"/>
            <a:ext cx="8534400" cy="5867400"/>
          </a:xfrm>
        </p:spPr>
        <p:txBody>
          <a:bodyPr>
            <a:normAutofit/>
          </a:bodyPr>
          <a:lstStyle/>
          <a:p>
            <a:r>
              <a:rPr lang="en-IN" sz="2600" b="1" dirty="0" smtClean="0">
                <a:solidFill>
                  <a:schemeClr val="bg1"/>
                </a:solidFill>
              </a:rPr>
              <a:t>Increasingly, it seems that successful companies have one thing in common – their use of information and information technology to improve customer responsiveness.</a:t>
            </a:r>
          </a:p>
          <a:p>
            <a:r>
              <a:rPr lang="en-IN" sz="2600" b="1" dirty="0" smtClean="0">
                <a:solidFill>
                  <a:schemeClr val="bg1"/>
                </a:solidFill>
              </a:rPr>
              <a:t>emergence of integrated logistics systems that link the operations of the business, such as production and distribution, with the supplier’s operations on the one hand and the customer on the other.</a:t>
            </a:r>
          </a:p>
          <a:p>
            <a:r>
              <a:rPr lang="en-US" sz="2600" b="1" dirty="0" smtClean="0">
                <a:solidFill>
                  <a:schemeClr val="bg1"/>
                </a:solidFill>
              </a:rPr>
              <a:t>these systems has the potential to convert supply chains into demand</a:t>
            </a:r>
            <a:endParaRPr lang="en-US" sz="26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000" b="1" dirty="0" smtClean="0"/>
              <a:t>Functions of a logistics information system</a:t>
            </a:r>
            <a:endParaRPr lang="en-US" sz="3000" dirty="0"/>
          </a:p>
        </p:txBody>
      </p:sp>
      <p:pic>
        <p:nvPicPr>
          <p:cNvPr id="4" name="Content Placeholder 3"/>
          <p:cNvPicPr>
            <a:picLocks noGrp="1"/>
          </p:cNvPicPr>
          <p:nvPr>
            <p:ph idx="1"/>
          </p:nvPr>
        </p:nvPicPr>
        <p:blipFill>
          <a:blip r:embed="rId2"/>
          <a:srcRect/>
          <a:stretch>
            <a:fillRect/>
          </a:stretch>
        </p:blipFill>
        <p:spPr bwMode="auto">
          <a:xfrm>
            <a:off x="304800" y="457200"/>
            <a:ext cx="8610600" cy="58769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IN" sz="3200" dirty="0" smtClean="0"/>
              <a:t>An integrated logistics information system</a:t>
            </a:r>
            <a:endParaRPr lang="en-US" sz="3200" dirty="0"/>
          </a:p>
        </p:txBody>
      </p:sp>
      <p:pic>
        <p:nvPicPr>
          <p:cNvPr id="4" name="Content Placeholder 3"/>
          <p:cNvPicPr>
            <a:picLocks noGrp="1"/>
          </p:cNvPicPr>
          <p:nvPr>
            <p:ph idx="1"/>
          </p:nvPr>
        </p:nvPicPr>
        <p:blipFill>
          <a:blip r:embed="rId2"/>
          <a:srcRect/>
          <a:stretch>
            <a:fillRect/>
          </a:stretch>
        </p:blipFill>
        <p:spPr bwMode="auto">
          <a:xfrm>
            <a:off x="304800" y="533400"/>
            <a:ext cx="8534400" cy="58293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000" b="1" dirty="0" smtClean="0"/>
              <a:t>Laying the foundations for </a:t>
            </a:r>
            <a:r>
              <a:rPr lang="en-US" sz="3000" b="1" dirty="0" err="1" smtClean="0"/>
              <a:t>synchronisation</a:t>
            </a:r>
            <a:endParaRPr lang="en-US" sz="3000" dirty="0"/>
          </a:p>
        </p:txBody>
      </p:sp>
      <p:sp>
        <p:nvSpPr>
          <p:cNvPr id="3" name="Content Placeholder 2"/>
          <p:cNvSpPr>
            <a:spLocks noGrp="1"/>
          </p:cNvSpPr>
          <p:nvPr>
            <p:ph idx="1"/>
          </p:nvPr>
        </p:nvSpPr>
        <p:spPr>
          <a:xfrm>
            <a:off x="304800" y="533400"/>
            <a:ext cx="8534400" cy="5791200"/>
          </a:xfrm>
        </p:spPr>
        <p:txBody>
          <a:bodyPr>
            <a:normAutofit/>
          </a:bodyPr>
          <a:lstStyle/>
          <a:p>
            <a:r>
              <a:rPr lang="en-US" sz="2600" b="1" dirty="0" smtClean="0">
                <a:solidFill>
                  <a:schemeClr val="bg1"/>
                </a:solidFill>
              </a:rPr>
              <a:t>conventional wisdom in production and manufacturing is to seek economies of scale through larger batch quantities, </a:t>
            </a:r>
          </a:p>
          <a:p>
            <a:r>
              <a:rPr lang="en-US" sz="2600" b="1" dirty="0" smtClean="0">
                <a:solidFill>
                  <a:schemeClr val="bg1"/>
                </a:solidFill>
              </a:rPr>
              <a:t>Clearly such an approach runs counter to the requirements of a synchronous supply chain. </a:t>
            </a:r>
          </a:p>
          <a:p>
            <a:r>
              <a:rPr lang="en-US" sz="2600" dirty="0" smtClean="0">
                <a:solidFill>
                  <a:schemeClr val="bg1"/>
                </a:solidFill>
              </a:rPr>
              <a:t>The </a:t>
            </a:r>
            <a:r>
              <a:rPr lang="en-US" sz="2600" b="1" dirty="0" smtClean="0">
                <a:solidFill>
                  <a:schemeClr val="bg1"/>
                </a:solidFill>
              </a:rPr>
              <a:t>basic principle of </a:t>
            </a:r>
            <a:r>
              <a:rPr lang="en-US" sz="2600" b="1" dirty="0" err="1" smtClean="0">
                <a:solidFill>
                  <a:schemeClr val="bg1"/>
                </a:solidFill>
              </a:rPr>
              <a:t>synchronisation</a:t>
            </a:r>
            <a:r>
              <a:rPr lang="en-US" sz="2600" dirty="0" smtClean="0">
                <a:solidFill>
                  <a:schemeClr val="bg1"/>
                </a:solidFill>
              </a:rPr>
              <a:t> is to ensure that all elements of the chain act as one, </a:t>
            </a:r>
            <a:endParaRPr lang="en-US" sz="2600" b="1" dirty="0" smtClean="0">
              <a:solidFill>
                <a:schemeClr val="bg1"/>
              </a:solidFill>
            </a:endParaRPr>
          </a:p>
          <a:p>
            <a:r>
              <a:rPr lang="en-US" sz="2600" b="1" dirty="0" smtClean="0">
                <a:solidFill>
                  <a:schemeClr val="bg1"/>
                </a:solidFill>
              </a:rPr>
              <a:t>In a synchronous supply chain the management of in-bound materials flow becomes a crucial issue</a:t>
            </a:r>
          </a:p>
          <a:p>
            <a:r>
              <a:rPr lang="en-IN" sz="2600" b="1" dirty="0" smtClean="0">
                <a:solidFill>
                  <a:schemeClr val="bg1"/>
                </a:solidFill>
              </a:rPr>
              <a:t>The idea of ‘stockless distribution centres’ or ‘cross-docking’ enables a more frequent and efficient replenishment of product from manufacture to individual stores</a:t>
            </a:r>
            <a:endParaRPr lang="en-US" sz="2600" b="1" dirty="0" smtClean="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000" b="1" dirty="0" smtClean="0"/>
              <a:t>Laying the foundations for </a:t>
            </a:r>
            <a:r>
              <a:rPr lang="en-US" sz="3000" b="1" dirty="0" err="1" smtClean="0"/>
              <a:t>synchronisation</a:t>
            </a:r>
            <a:endParaRPr lang="en-US" sz="3000" dirty="0"/>
          </a:p>
        </p:txBody>
      </p:sp>
      <p:sp>
        <p:nvSpPr>
          <p:cNvPr id="3" name="Content Placeholder 2"/>
          <p:cNvSpPr>
            <a:spLocks noGrp="1"/>
          </p:cNvSpPr>
          <p:nvPr>
            <p:ph idx="1"/>
          </p:nvPr>
        </p:nvSpPr>
        <p:spPr>
          <a:xfrm>
            <a:off x="457200" y="533400"/>
            <a:ext cx="8229600" cy="5592763"/>
          </a:xfrm>
        </p:spPr>
        <p:txBody>
          <a:bodyPr/>
          <a:lstStyle/>
          <a:p>
            <a:r>
              <a:rPr lang="en-US" sz="2600" b="1" dirty="0" smtClean="0">
                <a:solidFill>
                  <a:srgbClr val="FFFF00"/>
                </a:solidFill>
              </a:rPr>
              <a:t>Figure 6 Daily sales data drives the replenishment order system</a:t>
            </a:r>
            <a:endParaRPr lang="en-US" sz="2600" dirty="0" smtClean="0">
              <a:solidFill>
                <a:srgbClr val="FFFF00"/>
              </a:solidFill>
            </a:endParaRPr>
          </a:p>
          <a:p>
            <a:endParaRPr lang="en-US" dirty="0"/>
          </a:p>
        </p:txBody>
      </p:sp>
      <p:pic>
        <p:nvPicPr>
          <p:cNvPr id="4" name="Picture 3"/>
          <p:cNvPicPr/>
          <p:nvPr/>
        </p:nvPicPr>
        <p:blipFill>
          <a:blip r:embed="rId2"/>
          <a:srcRect/>
          <a:stretch>
            <a:fillRect/>
          </a:stretch>
        </p:blipFill>
        <p:spPr bwMode="auto">
          <a:xfrm>
            <a:off x="304800" y="1447800"/>
            <a:ext cx="8534400" cy="495417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000" b="1" dirty="0" smtClean="0"/>
              <a:t>Laying the foundations for </a:t>
            </a:r>
            <a:r>
              <a:rPr lang="en-US" sz="3000" b="1" dirty="0" err="1" smtClean="0"/>
              <a:t>synchronisation</a:t>
            </a:r>
            <a:endParaRPr lang="en-US" sz="3000" dirty="0"/>
          </a:p>
        </p:txBody>
      </p:sp>
      <p:sp>
        <p:nvSpPr>
          <p:cNvPr id="3" name="Content Placeholder 2"/>
          <p:cNvSpPr>
            <a:spLocks noGrp="1"/>
          </p:cNvSpPr>
          <p:nvPr>
            <p:ph idx="1"/>
          </p:nvPr>
        </p:nvSpPr>
        <p:spPr>
          <a:xfrm>
            <a:off x="304800" y="533400"/>
            <a:ext cx="8534400" cy="5791200"/>
          </a:xfrm>
        </p:spPr>
        <p:txBody>
          <a:bodyPr>
            <a:normAutofit/>
          </a:bodyPr>
          <a:lstStyle/>
          <a:p>
            <a:r>
              <a:rPr lang="en-US" sz="2600" b="1" dirty="0" smtClean="0">
                <a:solidFill>
                  <a:srgbClr val="FFFF00"/>
                </a:solidFill>
              </a:rPr>
              <a:t>Figure 7 Acting on this information a consolidated pick-up and store delivery </a:t>
            </a:r>
            <a:r>
              <a:rPr lang="en-IN" sz="2600" b="1" dirty="0" smtClean="0">
                <a:solidFill>
                  <a:srgbClr val="FFFF00"/>
                </a:solidFill>
              </a:rPr>
              <a:t>sequence is activated</a:t>
            </a:r>
            <a:endParaRPr lang="en-US" sz="2600" dirty="0" smtClean="0">
              <a:solidFill>
                <a:srgbClr val="FFFF00"/>
              </a:solidFill>
            </a:endParaRPr>
          </a:p>
          <a:p>
            <a:endParaRPr lang="en-US" sz="2600" dirty="0">
              <a:solidFill>
                <a:srgbClr val="FFFF00"/>
              </a:solidFill>
            </a:endParaRPr>
          </a:p>
        </p:txBody>
      </p:sp>
      <p:pic>
        <p:nvPicPr>
          <p:cNvPr id="4" name="Picture 3"/>
          <p:cNvPicPr/>
          <p:nvPr/>
        </p:nvPicPr>
        <p:blipFill>
          <a:blip r:embed="rId2"/>
          <a:srcRect/>
          <a:stretch>
            <a:fillRect/>
          </a:stretch>
        </p:blipFill>
        <p:spPr bwMode="auto">
          <a:xfrm>
            <a:off x="304800" y="1447800"/>
            <a:ext cx="8534400" cy="491536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57200"/>
          </a:xfrm>
        </p:spPr>
        <p:txBody>
          <a:bodyPr>
            <a:normAutofit fontScale="90000"/>
          </a:bodyPr>
          <a:lstStyle/>
          <a:p>
            <a:r>
              <a:rPr lang="en-US" b="1" dirty="0" smtClean="0"/>
              <a:t>‘Quick response’ logistics</a:t>
            </a:r>
            <a:endParaRPr lang="en-US" dirty="0"/>
          </a:p>
        </p:txBody>
      </p:sp>
      <p:sp>
        <p:nvSpPr>
          <p:cNvPr id="3" name="Content Placeholder 2"/>
          <p:cNvSpPr>
            <a:spLocks noGrp="1"/>
          </p:cNvSpPr>
          <p:nvPr>
            <p:ph idx="1"/>
          </p:nvPr>
        </p:nvSpPr>
        <p:spPr>
          <a:xfrm>
            <a:off x="304800" y="533400"/>
            <a:ext cx="8534400" cy="5791200"/>
          </a:xfrm>
        </p:spPr>
        <p:txBody>
          <a:bodyPr>
            <a:normAutofit/>
          </a:bodyPr>
          <a:lstStyle/>
          <a:p>
            <a:r>
              <a:rPr lang="en-US" sz="2600" dirty="0" smtClean="0">
                <a:solidFill>
                  <a:schemeClr val="bg1"/>
                </a:solidFill>
              </a:rPr>
              <a:t>The basic idea behind quick response (QR) is that in order to reap the advantages of time-based competition it is necessary to develop systems that are responsive and fast. </a:t>
            </a:r>
          </a:p>
          <a:p>
            <a:r>
              <a:rPr lang="en-US" sz="2800" b="1" dirty="0" smtClean="0"/>
              <a:t>What has made QR possible</a:t>
            </a:r>
            <a:r>
              <a:rPr lang="en-US" sz="2800" dirty="0" smtClean="0"/>
              <a:t> ? – Internet, barcode, laser scanners, Electronic point of sales EPOS systems</a:t>
            </a:r>
          </a:p>
          <a:p>
            <a:r>
              <a:rPr lang="en-US" sz="2800" dirty="0" smtClean="0"/>
              <a:t>A further feature in </a:t>
            </a:r>
            <a:r>
              <a:rPr lang="en-US" sz="2800" dirty="0" err="1" smtClean="0"/>
              <a:t>favour</a:t>
            </a:r>
            <a:r>
              <a:rPr lang="en-US" sz="2800" dirty="0" smtClean="0"/>
              <a:t> of QR systems is that by speeding up processing time in the system, cumulative lead times are reduced. </a:t>
            </a:r>
            <a:endParaRPr lang="en-US" sz="2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304800" y="457200"/>
            <a:ext cx="8534400" cy="5867400"/>
          </a:xfrm>
        </p:spPr>
        <p:txBody>
          <a:bodyPr/>
          <a:lstStyle/>
          <a:p>
            <a:r>
              <a:rPr lang="en-IN" dirty="0" smtClean="0">
                <a:solidFill>
                  <a:schemeClr val="bg1"/>
                </a:solidFill>
              </a:rPr>
              <a:t>In conventional supply chains each stage in the chain tends to be disconnected from the others.</a:t>
            </a:r>
          </a:p>
          <a:p>
            <a:r>
              <a:rPr lang="en-US" smtClean="0">
                <a:solidFill>
                  <a:schemeClr val="bg1"/>
                </a:solidFill>
              </a:rPr>
              <a:t>effect </a:t>
            </a:r>
            <a:r>
              <a:rPr lang="en-US" dirty="0" smtClean="0">
                <a:solidFill>
                  <a:schemeClr val="bg1"/>
                </a:solidFill>
              </a:rPr>
              <a:t>of this is that end-to-end pipeline times are long, responsiveness is low and total costs are high.</a:t>
            </a:r>
          </a:p>
          <a:p>
            <a:r>
              <a:rPr lang="en-IN" dirty="0" smtClean="0">
                <a:solidFill>
                  <a:schemeClr val="bg1"/>
                </a:solidFill>
              </a:rPr>
              <a:t>To overcome these problems it is clear that the supply chain needs to act as a synchronised network – not as a series of separate islands.</a:t>
            </a:r>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57200"/>
          </a:xfrm>
        </p:spPr>
        <p:txBody>
          <a:bodyPr>
            <a:normAutofit fontScale="90000"/>
          </a:bodyPr>
          <a:lstStyle/>
          <a:p>
            <a:r>
              <a:rPr lang="en-US" b="1" dirty="0" smtClean="0"/>
              <a:t>‘Quick response’ logistics</a:t>
            </a:r>
            <a:endParaRPr lang="en-US" dirty="0"/>
          </a:p>
        </p:txBody>
      </p:sp>
      <p:sp>
        <p:nvSpPr>
          <p:cNvPr id="3" name="Content Placeholder 2"/>
          <p:cNvSpPr>
            <a:spLocks noGrp="1"/>
          </p:cNvSpPr>
          <p:nvPr>
            <p:ph idx="1"/>
          </p:nvPr>
        </p:nvSpPr>
        <p:spPr>
          <a:xfrm>
            <a:off x="304800" y="533400"/>
            <a:ext cx="8534400" cy="5791200"/>
          </a:xfrm>
        </p:spPr>
        <p:txBody>
          <a:bodyPr/>
          <a:lstStyle/>
          <a:p>
            <a:r>
              <a:rPr lang="en-IN" b="1" dirty="0" smtClean="0">
                <a:solidFill>
                  <a:srgbClr val="FFFF00"/>
                </a:solidFill>
              </a:rPr>
              <a:t>Quick response system can trigger a ‘virtuous circle’ in logistics</a:t>
            </a:r>
            <a:endParaRPr lang="en-US" dirty="0">
              <a:solidFill>
                <a:srgbClr val="FFFF00"/>
              </a:solidFill>
            </a:endParaRPr>
          </a:p>
        </p:txBody>
      </p:sp>
      <p:pic>
        <p:nvPicPr>
          <p:cNvPr id="5" name="Picture 4"/>
          <p:cNvPicPr/>
          <p:nvPr/>
        </p:nvPicPr>
        <p:blipFill>
          <a:blip r:embed="rId2"/>
          <a:srcRect/>
          <a:stretch>
            <a:fillRect/>
          </a:stretch>
        </p:blipFill>
        <p:spPr bwMode="auto">
          <a:xfrm>
            <a:off x="304800" y="1066800"/>
            <a:ext cx="8534400" cy="530524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57200"/>
          </a:xfrm>
        </p:spPr>
        <p:txBody>
          <a:bodyPr>
            <a:normAutofit fontScale="90000"/>
          </a:bodyPr>
          <a:lstStyle/>
          <a:p>
            <a:r>
              <a:rPr lang="en-US" b="1" dirty="0" smtClean="0"/>
              <a:t>‘Quick response’ logistics</a:t>
            </a:r>
            <a:endParaRPr lang="en-US" dirty="0"/>
          </a:p>
        </p:txBody>
      </p:sp>
      <p:sp>
        <p:nvSpPr>
          <p:cNvPr id="3" name="Content Placeholder 2"/>
          <p:cNvSpPr>
            <a:spLocks noGrp="1"/>
          </p:cNvSpPr>
          <p:nvPr>
            <p:ph idx="1"/>
          </p:nvPr>
        </p:nvSpPr>
        <p:spPr>
          <a:xfrm>
            <a:off x="304800" y="533400"/>
            <a:ext cx="8534400" cy="5791200"/>
          </a:xfrm>
        </p:spPr>
        <p:txBody>
          <a:bodyPr>
            <a:normAutofit/>
          </a:bodyPr>
          <a:lstStyle/>
          <a:p>
            <a:r>
              <a:rPr lang="en-US" sz="2600" dirty="0" smtClean="0">
                <a:solidFill>
                  <a:schemeClr val="bg1"/>
                </a:solidFill>
              </a:rPr>
              <a:t>Quick response systems have begun to emerge in the fashion and apparel </a:t>
            </a:r>
            <a:r>
              <a:rPr lang="en-IN" sz="2600" dirty="0" err="1" smtClean="0">
                <a:solidFill>
                  <a:schemeClr val="bg1"/>
                </a:solidFill>
              </a:rPr>
              <a:t>indus</a:t>
            </a:r>
            <a:r>
              <a:rPr lang="en-US" sz="2600" dirty="0" smtClean="0">
                <a:solidFill>
                  <a:schemeClr val="bg1"/>
                </a:solidFill>
              </a:rPr>
              <a:t>try where the costs of traditional inventory-based systems based upon buyers’ prior purchase decisions (in </a:t>
            </a:r>
            <a:r>
              <a:rPr lang="en-US" sz="2600" dirty="0" err="1" smtClean="0">
                <a:solidFill>
                  <a:schemeClr val="bg1"/>
                </a:solidFill>
              </a:rPr>
              <a:t>effe</a:t>
            </a:r>
            <a:endParaRPr lang="en-US" sz="2600" dirty="0" smtClean="0">
              <a:solidFill>
                <a:schemeClr val="bg1"/>
              </a:solidFill>
            </a:endParaRPr>
          </a:p>
          <a:p>
            <a:r>
              <a:rPr lang="en-IN" sz="2600" dirty="0" smtClean="0">
                <a:solidFill>
                  <a:schemeClr val="bg1"/>
                </a:solidFill>
              </a:rPr>
              <a:t>One such reported case is the linkage through shared </a:t>
            </a:r>
            <a:r>
              <a:rPr lang="en-US" sz="2600" dirty="0" smtClean="0">
                <a:solidFill>
                  <a:schemeClr val="bg1"/>
                </a:solidFill>
              </a:rPr>
              <a:t>information of the US textile company Milliken with the Seminole Manufacturing </a:t>
            </a:r>
            <a:r>
              <a:rPr lang="en-US" sz="2600" dirty="0" err="1" smtClean="0">
                <a:solidFill>
                  <a:schemeClr val="bg1"/>
                </a:solidFill>
              </a:rPr>
              <a:t>Companyct</a:t>
            </a:r>
            <a:r>
              <a:rPr lang="en-US" sz="2600" dirty="0" smtClean="0">
                <a:solidFill>
                  <a:schemeClr val="bg1"/>
                </a:solidFill>
              </a:rPr>
              <a:t> a ‘push’ system) can be considerable. </a:t>
            </a:r>
          </a:p>
          <a:p>
            <a:r>
              <a:rPr lang="en-US" sz="2600" dirty="0" smtClean="0">
                <a:solidFill>
                  <a:schemeClr val="bg1"/>
                </a:solidFill>
              </a:rPr>
              <a:t>Another case from the US is provided by the chain of retail fashion stores, The Limited. </a:t>
            </a:r>
            <a:endParaRPr lang="en-US" sz="26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000" b="1" dirty="0" smtClean="0"/>
              <a:t>Production strategies for quick response</a:t>
            </a:r>
            <a:endParaRPr lang="en-US" sz="3000" dirty="0"/>
          </a:p>
        </p:txBody>
      </p:sp>
      <p:sp>
        <p:nvSpPr>
          <p:cNvPr id="3" name="Content Placeholder 2"/>
          <p:cNvSpPr>
            <a:spLocks noGrp="1"/>
          </p:cNvSpPr>
          <p:nvPr>
            <p:ph idx="1"/>
          </p:nvPr>
        </p:nvSpPr>
        <p:spPr>
          <a:xfrm>
            <a:off x="304800" y="533400"/>
            <a:ext cx="8458200" cy="5791200"/>
          </a:xfrm>
        </p:spPr>
        <p:txBody>
          <a:bodyPr>
            <a:normAutofit fontScale="92500" lnSpcReduction="20000"/>
          </a:bodyPr>
          <a:lstStyle/>
          <a:p>
            <a:r>
              <a:rPr lang="en-US" sz="2600" dirty="0" smtClean="0">
                <a:solidFill>
                  <a:schemeClr val="bg1"/>
                </a:solidFill>
              </a:rPr>
              <a:t>As the demand by all partners in the supply chain for a quick response increases, the greater will be the pressure placed upon manufacturing to meet the customer’s needs for variety in shorter and shorter time-frames.</a:t>
            </a:r>
          </a:p>
          <a:p>
            <a:r>
              <a:rPr lang="en-US" sz="2600" dirty="0" smtClean="0">
                <a:solidFill>
                  <a:schemeClr val="bg1"/>
                </a:solidFill>
              </a:rPr>
              <a:t>Whilst zero lead times are </a:t>
            </a:r>
            <a:r>
              <a:rPr lang="en-IN" sz="2600" dirty="0" err="1" smtClean="0">
                <a:solidFill>
                  <a:schemeClr val="bg1"/>
                </a:solidFill>
              </a:rPr>
              <a:t>obvi</a:t>
            </a:r>
            <a:r>
              <a:rPr lang="en-US" sz="2600" dirty="0" err="1" smtClean="0">
                <a:solidFill>
                  <a:schemeClr val="bg1"/>
                </a:solidFill>
              </a:rPr>
              <a:t>ously</a:t>
            </a:r>
            <a:r>
              <a:rPr lang="en-US" sz="2600" dirty="0" smtClean="0">
                <a:solidFill>
                  <a:schemeClr val="bg1"/>
                </a:solidFill>
              </a:rPr>
              <a:t> not achievable, the new focus on flexible manufacturing systems (FMS) has highlighted the possibility of substantial progress I</a:t>
            </a:r>
          </a:p>
          <a:p>
            <a:r>
              <a:rPr lang="en-US" sz="2600" dirty="0" smtClean="0">
                <a:solidFill>
                  <a:schemeClr val="bg1"/>
                </a:solidFill>
              </a:rPr>
              <a:t>Whilst zero lead times are </a:t>
            </a:r>
            <a:r>
              <a:rPr lang="en-IN" sz="2600" dirty="0" err="1" smtClean="0">
                <a:solidFill>
                  <a:schemeClr val="bg1"/>
                </a:solidFill>
              </a:rPr>
              <a:t>obvi</a:t>
            </a:r>
            <a:r>
              <a:rPr lang="en-US" sz="2600" dirty="0" err="1" smtClean="0">
                <a:solidFill>
                  <a:schemeClr val="bg1"/>
                </a:solidFill>
              </a:rPr>
              <a:t>ously</a:t>
            </a:r>
            <a:r>
              <a:rPr lang="en-US" sz="2600" dirty="0" smtClean="0">
                <a:solidFill>
                  <a:schemeClr val="bg1"/>
                </a:solidFill>
              </a:rPr>
              <a:t> not achievable, the new focus on flexible manufacturing systems (FMS) has highlighted the possibility of substantial progress in this </a:t>
            </a:r>
            <a:r>
              <a:rPr lang="en-US" sz="2600" dirty="0" err="1" smtClean="0">
                <a:solidFill>
                  <a:schemeClr val="bg1"/>
                </a:solidFill>
              </a:rPr>
              <a:t>direction.n</a:t>
            </a:r>
            <a:r>
              <a:rPr lang="en-US" sz="2600" dirty="0" smtClean="0">
                <a:solidFill>
                  <a:schemeClr val="bg1"/>
                </a:solidFill>
              </a:rPr>
              <a:t> this direction.</a:t>
            </a:r>
          </a:p>
          <a:p>
            <a:r>
              <a:rPr lang="en-US" sz="2800" dirty="0" smtClean="0">
                <a:solidFill>
                  <a:srgbClr val="FFFF00"/>
                </a:solidFill>
              </a:rPr>
              <a:t>The Japanese, not surprisingly, have led the way in developing techniques for set-up time reduction. ‘</a:t>
            </a:r>
            <a:r>
              <a:rPr lang="en-US" sz="2800" b="1" dirty="0" smtClean="0">
                <a:solidFill>
                  <a:srgbClr val="FFFF00"/>
                </a:solidFill>
              </a:rPr>
              <a:t>Single minute exchange of</a:t>
            </a:r>
            <a:r>
              <a:rPr lang="en-US" sz="2800" dirty="0" smtClean="0">
                <a:solidFill>
                  <a:srgbClr val="FFFF00"/>
                </a:solidFill>
              </a:rPr>
              <a:t> die’, or SMED, </a:t>
            </a:r>
          </a:p>
          <a:p>
            <a:r>
              <a:rPr lang="en-US" sz="2800" b="1" dirty="0" smtClean="0">
                <a:solidFill>
                  <a:srgbClr val="FFFF00"/>
                </a:solidFill>
              </a:rPr>
              <a:t>fundamental shift away from the economies of scale model,</a:t>
            </a:r>
            <a:r>
              <a:rPr lang="en-US" sz="2800" dirty="0" smtClean="0">
                <a:solidFill>
                  <a:srgbClr val="FFFF00"/>
                </a:solidFill>
              </a:rPr>
              <a:t> </a:t>
            </a:r>
            <a:endParaRPr lang="en-US" sz="2600" dirty="0" smtClean="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000" b="1" dirty="0" smtClean="0"/>
              <a:t>Production strategies for quick response</a:t>
            </a:r>
            <a:endParaRPr lang="en-US" sz="3000" dirty="0"/>
          </a:p>
        </p:txBody>
      </p:sp>
      <p:sp>
        <p:nvSpPr>
          <p:cNvPr id="3" name="Content Placeholder 2"/>
          <p:cNvSpPr>
            <a:spLocks noGrp="1"/>
          </p:cNvSpPr>
          <p:nvPr>
            <p:ph idx="1"/>
          </p:nvPr>
        </p:nvSpPr>
        <p:spPr>
          <a:xfrm>
            <a:off x="304800" y="533400"/>
            <a:ext cx="8458200" cy="5791200"/>
          </a:xfrm>
        </p:spPr>
        <p:txBody>
          <a:bodyPr>
            <a:normAutofit/>
          </a:bodyPr>
          <a:lstStyle/>
          <a:p>
            <a:r>
              <a:rPr lang="en-US" sz="2600" dirty="0" smtClean="0">
                <a:solidFill>
                  <a:schemeClr val="bg1"/>
                </a:solidFill>
              </a:rPr>
              <a:t>Many companies are now seeking to construct supply chains to enable them to support a marketing strategy of </a:t>
            </a:r>
            <a:r>
              <a:rPr lang="en-US" sz="2600" b="1" i="1" dirty="0" smtClean="0">
                <a:solidFill>
                  <a:schemeClr val="bg1"/>
                </a:solidFill>
              </a:rPr>
              <a:t>mass </a:t>
            </a:r>
            <a:r>
              <a:rPr lang="en-US" sz="2600" b="1" i="1" dirty="0" err="1" smtClean="0">
                <a:solidFill>
                  <a:schemeClr val="bg1"/>
                </a:solidFill>
              </a:rPr>
              <a:t>customisation</a:t>
            </a:r>
            <a:r>
              <a:rPr lang="en-US" sz="2600" b="1" dirty="0" smtClean="0">
                <a:solidFill>
                  <a:schemeClr val="bg1"/>
                </a:solidFill>
              </a:rPr>
              <a:t>.</a:t>
            </a:r>
            <a:r>
              <a:rPr lang="en-US" sz="2600" dirty="0" smtClean="0">
                <a:solidFill>
                  <a:schemeClr val="bg1"/>
                </a:solidFill>
              </a:rPr>
              <a:t> </a:t>
            </a:r>
          </a:p>
          <a:p>
            <a:r>
              <a:rPr lang="en-US" sz="2600" dirty="0" smtClean="0">
                <a:solidFill>
                  <a:schemeClr val="bg1"/>
                </a:solidFill>
              </a:rPr>
              <a:t>Often this can be achieved by postponing the final configuration or assembly of the product until the actual customer requirement is known – a strategy pursued by Dell and Hewlett Packard, for example.</a:t>
            </a:r>
          </a:p>
          <a:p>
            <a:r>
              <a:rPr lang="en-IN" sz="2600" dirty="0" smtClean="0">
                <a:solidFill>
                  <a:schemeClr val="bg1"/>
                </a:solidFill>
              </a:rPr>
              <a:t>In other cases high technology in the form of computer-aided design/computer-aided  manufacturing  (CAD/CAM)  can  provide  the  means  for  this  mass customisation.</a:t>
            </a:r>
            <a:endParaRPr lang="en-US" sz="2600" dirty="0" smtClean="0">
              <a:solidFill>
                <a:schemeClr val="bg1"/>
              </a:solidFill>
            </a:endParaRPr>
          </a:p>
          <a:p>
            <a:endParaRPr lang="en-US" sz="26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304800" y="609600"/>
            <a:ext cx="8610600" cy="5715000"/>
          </a:xfrm>
        </p:spPr>
        <p:txBody>
          <a:bodyPr>
            <a:normAutofit fontScale="92500" lnSpcReduction="10000"/>
          </a:bodyPr>
          <a:lstStyle/>
          <a:p>
            <a:r>
              <a:rPr lang="en-US" dirty="0" smtClean="0">
                <a:solidFill>
                  <a:schemeClr val="bg1"/>
                </a:solidFill>
              </a:rPr>
              <a:t>One of the major advantages of moving to QR and synchronous supply chain strategies is that, by reducing lot quantities and increasing the rate of throughput in the logistics system, modulations in the level of activity in the pipeline can be reduced.</a:t>
            </a:r>
          </a:p>
          <a:p>
            <a:r>
              <a:rPr lang="en-IN" dirty="0" smtClean="0">
                <a:solidFill>
                  <a:schemeClr val="bg1"/>
                </a:solidFill>
              </a:rPr>
              <a:t>Logistics systems are prone to what has been called the ‘Bullwhip’ or ‘Forrester Effect’,</a:t>
            </a:r>
            <a:endParaRPr lang="en-US" dirty="0" smtClean="0">
              <a:solidFill>
                <a:schemeClr val="bg1"/>
              </a:solidFill>
            </a:endParaRPr>
          </a:p>
          <a:p>
            <a:r>
              <a:rPr lang="en-US" dirty="0" smtClean="0"/>
              <a:t>The </a:t>
            </a:r>
            <a:r>
              <a:rPr lang="en-US" b="1" dirty="0" smtClean="0"/>
              <a:t>bullwhip effect</a:t>
            </a:r>
            <a:r>
              <a:rPr lang="en-US" dirty="0" smtClean="0"/>
              <a:t> is a distribution channel phenomenon in which demand forecasts yield supply chain inefficiencies. It refers to increasing swings in inventory in response to shifts in consumer demand as one moves further up the supply chain.</a:t>
            </a:r>
          </a:p>
          <a:p>
            <a:endParaRPr lang="en-US"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304800" y="609600"/>
            <a:ext cx="8610600" cy="5715000"/>
          </a:xfrm>
        </p:spPr>
        <p:txBody>
          <a:bodyPr>
            <a:normAutofit fontScale="85000" lnSpcReduction="20000"/>
          </a:bodyPr>
          <a:lstStyle/>
          <a:p>
            <a:r>
              <a:rPr lang="en-IN" dirty="0" err="1" smtClean="0">
                <a:solidFill>
                  <a:schemeClr val="bg1"/>
                </a:solidFill>
              </a:rPr>
              <a:t>Dynamics.Forrester</a:t>
            </a:r>
            <a:r>
              <a:rPr lang="en-IN" dirty="0" smtClean="0">
                <a:solidFill>
                  <a:schemeClr val="bg1"/>
                </a:solidFill>
              </a:rPr>
              <a:t> defined industrial dynamics as:</a:t>
            </a:r>
            <a:endParaRPr lang="en-US" dirty="0" smtClean="0">
              <a:solidFill>
                <a:schemeClr val="bg1"/>
              </a:solidFill>
            </a:endParaRPr>
          </a:p>
          <a:p>
            <a:r>
              <a:rPr lang="en-IN" i="1" dirty="0" smtClean="0">
                <a:solidFill>
                  <a:schemeClr val="bg1"/>
                </a:solidFill>
              </a:rPr>
              <a:t>The study of the information feedback characteristics of industrial activity to show how organizational structure, amplification (in policies) and time delays (in decisions and returns) interact to influence the success of the enterprise. It treats the interactions between the flows of information, money, orders, materials, personnel, and capital equipment in a company, an industry or a national economy.</a:t>
            </a:r>
          </a:p>
          <a:p>
            <a:r>
              <a:rPr lang="en-IN" i="1" dirty="0" smtClean="0">
                <a:solidFill>
                  <a:schemeClr val="bg1"/>
                </a:solidFill>
              </a:rPr>
              <a:t>Using a specially developed computer simulation language, </a:t>
            </a:r>
            <a:r>
              <a:rPr lang="en-IN" i="1" dirty="0" smtClean="0">
                <a:solidFill>
                  <a:srgbClr val="FFFF00"/>
                </a:solidFill>
              </a:rPr>
              <a:t>DYNAMO</a:t>
            </a:r>
            <a:r>
              <a:rPr lang="en-IN" i="1" dirty="0" smtClean="0">
                <a:solidFill>
                  <a:schemeClr val="bg1"/>
                </a:solidFill>
              </a:rPr>
              <a:t>, Forrester built a model of a production/distribution system involving three levels in the distribution channel: a retailer’s inventory, a distributor’s inventory and a factory inventory. Each level was interconnected through information flows and flows of goods.</a:t>
            </a:r>
            <a:endParaRPr lang="en-US" i="1" dirty="0" smtClean="0">
              <a:solidFill>
                <a:schemeClr val="bg1"/>
              </a:solidFill>
            </a:endParaRPr>
          </a:p>
          <a:p>
            <a:endParaRPr lang="en-US"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bullwhip effect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371600"/>
            <a:ext cx="8646695" cy="4953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304800" y="609600"/>
            <a:ext cx="8610600" cy="6096000"/>
          </a:xfrm>
        </p:spPr>
        <p:txBody>
          <a:bodyPr>
            <a:normAutofit fontScale="92500" lnSpcReduction="10000"/>
          </a:bodyPr>
          <a:lstStyle/>
          <a:p>
            <a:r>
              <a:rPr lang="en-IN" b="1" dirty="0" smtClean="0"/>
              <a:t>Explaining Bullwhip effect with an Example</a:t>
            </a:r>
            <a:endParaRPr lang="en-US" b="1" dirty="0" smtClean="0"/>
          </a:p>
          <a:p>
            <a:r>
              <a:rPr lang="en-US" dirty="0" smtClean="0"/>
              <a:t>Consumers suddenly start buying a certain food product in higher amounts than usual. Instead of regular 100 units sold, a supermarket suddenly sells 150. The supermarket puts an order to the supplier for 200 units, just in case the supply keeps increasing. The supplier only deals with bulk orders monthly, so they order enough to supply 250 units weekly for the next month. The manufacturer then has more than doubled demand for the next month and scales their production capacity to cope with it. In the end, 5 times more goods are produced than the actual consumer demand, which will massively drive prices down across the supply chain.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IN" b="1" dirty="0" smtClean="0"/>
              <a:t>Explaining Bullwhip effect</a:t>
            </a:r>
            <a:endParaRPr lang="en-US" dirty="0"/>
          </a:p>
        </p:txBody>
      </p:sp>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b="1" dirty="0" smtClean="0"/>
              <a:t>different causes lead to this effect</a:t>
            </a:r>
            <a:r>
              <a:rPr lang="en-US" dirty="0" smtClean="0"/>
              <a:t>.</a:t>
            </a:r>
          </a:p>
          <a:p>
            <a:r>
              <a:rPr lang="en-US" dirty="0" smtClean="0"/>
              <a:t> Some of them include </a:t>
            </a:r>
            <a:r>
              <a:rPr lang="en-US" b="1" dirty="0" smtClean="0"/>
              <a:t>unbalanced estimations </a:t>
            </a:r>
            <a:r>
              <a:rPr lang="en-US" dirty="0" smtClean="0"/>
              <a:t>from the part of distributors, </a:t>
            </a:r>
            <a:r>
              <a:rPr lang="en-US" b="1" dirty="0" smtClean="0"/>
              <a:t>order batching</a:t>
            </a:r>
            <a:r>
              <a:rPr lang="en-US" dirty="0" smtClean="0"/>
              <a:t> at some points of the supply chain, and often the</a:t>
            </a:r>
            <a:r>
              <a:rPr lang="en-US" b="1" dirty="0" smtClean="0"/>
              <a:t> lack of communication</a:t>
            </a:r>
            <a:r>
              <a:rPr lang="en-US" dirty="0" smtClean="0"/>
              <a:t> </a:t>
            </a:r>
            <a:r>
              <a:rPr lang="en-US" b="1" dirty="0" smtClean="0"/>
              <a:t>and sync</a:t>
            </a:r>
            <a:r>
              <a:rPr lang="en-US" dirty="0" smtClean="0"/>
              <a:t> between the different links of the chain. However, </a:t>
            </a:r>
            <a:r>
              <a:rPr lang="en-US" b="1" dirty="0" smtClean="0"/>
              <a:t>a big issue is on the manufacturer side in industries where production scaling is a slow process.</a:t>
            </a:r>
          </a:p>
          <a:p>
            <a:r>
              <a:rPr lang="en-IN" b="1" dirty="0" smtClean="0"/>
              <a:t>Soybean production, Brazil produces 36% of all the global supply</a:t>
            </a:r>
            <a:r>
              <a:rPr lang="en-IN" dirty="0" smtClean="0"/>
              <a:t> (By 2020). </a:t>
            </a:r>
          </a:p>
          <a:p>
            <a:r>
              <a:rPr lang="en-IN" dirty="0" smtClean="0"/>
              <a:t>Growing of plants and animals for consumption, especially in the production of fresh and perishable goods, is notably a process that cannot simply be </a:t>
            </a:r>
            <a:r>
              <a:rPr lang="en-IN" dirty="0" err="1" smtClean="0"/>
              <a:t>upscaled</a:t>
            </a:r>
            <a:r>
              <a:rPr lang="en-IN" dirty="0" smtClean="0"/>
              <a:t> or downscaled in quick response times.</a:t>
            </a:r>
            <a:r>
              <a:rPr lang="en-US" b="1" dirty="0" smtClean="0"/>
              <a:t> </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b="1" dirty="0" smtClean="0"/>
              <a:t>What becomes apparent from this </a:t>
            </a:r>
            <a:r>
              <a:rPr lang="en-US" b="1" dirty="0" err="1" smtClean="0"/>
              <a:t>modelling</a:t>
            </a:r>
            <a:r>
              <a:rPr lang="en-US" b="1" dirty="0" smtClean="0"/>
              <a:t> of complex systems is that small disturbances in one part of the system can very quickly become magnified as the effect spreads through the pipeline.</a:t>
            </a:r>
          </a:p>
          <a:p>
            <a:r>
              <a:rPr lang="en-IN" dirty="0" smtClean="0"/>
              <a:t>companies that are heavy spenders on trade promotions (e.g. special discounts, incentives, etc.) do not realise what the true costs of such activities are</a:t>
            </a:r>
          </a:p>
          <a:p>
            <a:r>
              <a:rPr lang="en-IN" dirty="0" smtClean="0"/>
              <a:t>first instance there is the loss of profit through the discount itself, and then there is the hidden cost of the disturbance to the logistics system. Consider first the loss of profit.</a:t>
            </a:r>
          </a:p>
          <a:p>
            <a:r>
              <a:rPr lang="en-IN" dirty="0" smtClean="0"/>
              <a:t>One study found that for these reasons </a:t>
            </a:r>
            <a:r>
              <a:rPr lang="en-IN" b="1" dirty="0" smtClean="0"/>
              <a:t>only 16 per cent of promotions were profitable,</a:t>
            </a:r>
            <a:r>
              <a:rPr lang="en-IN" dirty="0" smtClean="0"/>
              <a:t> the rest only ‘</a:t>
            </a:r>
            <a:r>
              <a:rPr lang="en-IN" b="1" dirty="0" smtClean="0"/>
              <a:t>bought sales’</a:t>
            </a:r>
            <a:r>
              <a:rPr lang="en-IN" dirty="0" smtClean="0"/>
              <a:t> at a loss.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304800" y="457200"/>
            <a:ext cx="8534400" cy="5867400"/>
          </a:xfrm>
        </p:spPr>
        <p:txBody>
          <a:bodyPr/>
          <a:lstStyle/>
          <a:p>
            <a:r>
              <a:rPr lang="en-IN" dirty="0" smtClean="0">
                <a:solidFill>
                  <a:schemeClr val="bg1"/>
                </a:solidFill>
              </a:rPr>
              <a:t>Synchronisation implies that each stage in the chain is connected to the other and that they all ‘march to the same drumbeat’. The way in which entities in a supply chain become connected is through shared information.</a:t>
            </a:r>
          </a:p>
          <a:p>
            <a:r>
              <a:rPr lang="en-IN" dirty="0" smtClean="0">
                <a:solidFill>
                  <a:schemeClr val="bg1"/>
                </a:solidFill>
              </a:rPr>
              <a:t>To enable this degree of visibility and transparency, synchronisation requires a high level of </a:t>
            </a:r>
            <a:r>
              <a:rPr lang="en-IN" i="1" dirty="0" smtClean="0">
                <a:solidFill>
                  <a:schemeClr val="bg1"/>
                </a:solidFill>
              </a:rPr>
              <a:t>process alignment</a:t>
            </a:r>
            <a:r>
              <a:rPr lang="en-IN" dirty="0" smtClean="0">
                <a:solidFill>
                  <a:schemeClr val="bg1"/>
                </a:solidFill>
              </a:rPr>
              <a:t>, which itself demands a higher level of collaborative working.</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The </a:t>
            </a:r>
            <a:r>
              <a:rPr lang="en-US" b="1" dirty="0" smtClean="0"/>
              <a:t>second impact of promotional activity</a:t>
            </a:r>
            <a:r>
              <a:rPr lang="en-US" dirty="0" smtClean="0"/>
              <a:t> on profit is the potential it provides for triggering the </a:t>
            </a:r>
            <a:r>
              <a:rPr lang="en-US" b="1" dirty="0" smtClean="0"/>
              <a:t>‘acceleration effect’</a:t>
            </a:r>
            <a:r>
              <a:rPr lang="en-US" dirty="0" smtClean="0"/>
              <a:t> and hence creating a Forrester-type surge throughout the logistics pipeline. This is because in most logistics systems there will be </a:t>
            </a:r>
            <a:r>
              <a:rPr lang="en-US" b="1" dirty="0" smtClean="0"/>
              <a:t>‘leads and lags’</a:t>
            </a:r>
            <a:r>
              <a:rPr lang="en-US" dirty="0" smtClean="0"/>
              <a:t>, in other words the response to an input or a change in the system may be delayed. For example, the presence of a warehouse or a stock holding intermediary in the distribution channel can cause a substantial distortion in demand at the factory. This is due to the </a:t>
            </a:r>
            <a:r>
              <a:rPr lang="en-US" b="1" dirty="0" smtClean="0"/>
              <a:t>‘acceleration effect’</a:t>
            </a:r>
            <a:r>
              <a:rPr lang="en-US" dirty="0" smtClean="0"/>
              <a:t>, which can cause self-generated fluctuations in the operating characteristics of a system.</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457200" y="609600"/>
            <a:ext cx="8229600" cy="5516563"/>
          </a:xfrm>
        </p:spPr>
        <p:txBody>
          <a:bodyPr>
            <a:noAutofit/>
          </a:bodyPr>
          <a:lstStyle/>
          <a:p>
            <a:r>
              <a:rPr lang="en-US" sz="2400" dirty="0" smtClean="0">
                <a:solidFill>
                  <a:schemeClr val="bg1"/>
                </a:solidFill>
              </a:rPr>
              <a:t>So if weekly demand were 100 units for a particular item the target starting inventory would be 300 (i.e. 100 × 3). </a:t>
            </a:r>
          </a:p>
          <a:p>
            <a:r>
              <a:rPr lang="en-US" sz="2400" dirty="0" smtClean="0">
                <a:solidFill>
                  <a:schemeClr val="bg1"/>
                </a:solidFill>
              </a:rPr>
              <a:t>Now let us assume that as a result of a promotion demand increases by 10 per cent to 110. </a:t>
            </a:r>
          </a:p>
          <a:p>
            <a:r>
              <a:rPr lang="en-US" sz="2400" dirty="0" smtClean="0">
                <a:solidFill>
                  <a:schemeClr val="bg1"/>
                </a:solidFill>
              </a:rPr>
              <a:t>This means that the system would place an order to bring the next week’s starting inventory up to 330 (i.e. 110 × 3). </a:t>
            </a:r>
          </a:p>
          <a:p>
            <a:r>
              <a:rPr lang="en-US" sz="2400" dirty="0" smtClean="0">
                <a:solidFill>
                  <a:schemeClr val="bg1"/>
                </a:solidFill>
              </a:rPr>
              <a:t>So the </a:t>
            </a:r>
            <a:r>
              <a:rPr lang="en-US" sz="2400" b="1" dirty="0" smtClean="0">
                <a:solidFill>
                  <a:schemeClr val="bg1"/>
                </a:solidFill>
              </a:rPr>
              <a:t>reorder quantity would have to be 140 </a:t>
            </a:r>
            <a:r>
              <a:rPr lang="en-US" sz="2400" dirty="0" smtClean="0">
                <a:solidFill>
                  <a:schemeClr val="bg1"/>
                </a:solidFill>
              </a:rPr>
              <a:t>(i.e. the 110 units sold to consumers plus the extra 30 required to meet the new starting level).</a:t>
            </a:r>
          </a:p>
          <a:p>
            <a:r>
              <a:rPr lang="en-US" sz="2400" dirty="0" smtClean="0">
                <a:solidFill>
                  <a:schemeClr val="bg1"/>
                </a:solidFill>
              </a:rPr>
              <a:t> In this particular case an increase in consumer demand of 10 per cent leads to a </a:t>
            </a:r>
            <a:r>
              <a:rPr lang="en-US" sz="2400" b="1" dirty="0" smtClean="0">
                <a:solidFill>
                  <a:srgbClr val="FFC000"/>
                </a:solidFill>
              </a:rPr>
              <a:t>one-off increase in demand on the supplier of 40 per cent!</a:t>
            </a:r>
          </a:p>
          <a:p>
            <a:r>
              <a:rPr lang="en-US" sz="2400" dirty="0" smtClean="0">
                <a:solidFill>
                  <a:schemeClr val="bg1"/>
                </a:solidFill>
              </a:rPr>
              <a:t> </a:t>
            </a:r>
            <a:r>
              <a:rPr lang="en-IN" sz="2400" dirty="0" smtClean="0">
                <a:solidFill>
                  <a:schemeClr val="bg1"/>
                </a:solidFill>
              </a:rPr>
              <a:t>If in the next period consumer demand were to fall back to its old level then the same effect would happen in reverse.</a:t>
            </a:r>
            <a:endParaRPr lang="en-US" sz="24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p:txBody>
          <a:bodyPr/>
          <a:lstStyle/>
          <a:p>
            <a:r>
              <a:rPr lang="en-US" dirty="0" smtClean="0">
                <a:solidFill>
                  <a:schemeClr val="bg1"/>
                </a:solidFill>
              </a:rPr>
              <a:t>Figure 9 illustrates the lagged and magnified effect of such promotional activity upon the factory. It can be imagined that such unpredictable changes in production requirements add considerably to the unit costs of production.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304800" y="609600"/>
            <a:ext cx="8610600" cy="5715000"/>
          </a:xfrm>
        </p:spPr>
        <p:txBody>
          <a:bodyPr/>
          <a:lstStyle/>
          <a:p>
            <a:r>
              <a:rPr lang="en-US" sz="2800" b="1" dirty="0" smtClean="0">
                <a:solidFill>
                  <a:srgbClr val="FFFF00"/>
                </a:solidFill>
              </a:rPr>
              <a:t>The impact of promotional activity upon production requirement</a:t>
            </a:r>
            <a:endParaRPr lang="en-US" sz="2800" dirty="0" smtClean="0">
              <a:solidFill>
                <a:srgbClr val="FFFF00"/>
              </a:solidFill>
            </a:endParaRPr>
          </a:p>
          <a:p>
            <a:endParaRPr lang="en-US" dirty="0"/>
          </a:p>
        </p:txBody>
      </p:sp>
      <p:pic>
        <p:nvPicPr>
          <p:cNvPr id="4" name="Picture 3"/>
          <p:cNvPicPr/>
          <p:nvPr/>
        </p:nvPicPr>
        <p:blipFill>
          <a:blip r:embed="rId2"/>
          <a:srcRect/>
          <a:stretch>
            <a:fillRect/>
          </a:stretch>
        </p:blipFill>
        <p:spPr bwMode="auto">
          <a:xfrm>
            <a:off x="228600" y="1447800"/>
            <a:ext cx="8534400" cy="487108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304800" y="609600"/>
            <a:ext cx="8610600" cy="5715000"/>
          </a:xfrm>
        </p:spPr>
        <p:txBody>
          <a:bodyPr>
            <a:normAutofit/>
          </a:bodyPr>
          <a:lstStyle/>
          <a:p>
            <a:r>
              <a:rPr lang="en-IN" sz="2800" dirty="0" smtClean="0">
                <a:solidFill>
                  <a:srgbClr val="FFFF00"/>
                </a:solidFill>
              </a:rPr>
              <a:t>Figure 10 Grocery industry delivery system order cycle</a:t>
            </a:r>
            <a:endParaRPr lang="en-US" sz="2800" dirty="0">
              <a:solidFill>
                <a:srgbClr val="FFFF00"/>
              </a:solidFill>
            </a:endParaRPr>
          </a:p>
        </p:txBody>
      </p:sp>
      <p:pic>
        <p:nvPicPr>
          <p:cNvPr id="4" name="Picture 3"/>
          <p:cNvPicPr/>
          <p:nvPr/>
        </p:nvPicPr>
        <p:blipFill>
          <a:blip r:embed="rId2"/>
          <a:srcRect/>
          <a:stretch>
            <a:fillRect/>
          </a:stretch>
        </p:blipFill>
        <p:spPr bwMode="auto">
          <a:xfrm>
            <a:off x="304800" y="1066800"/>
            <a:ext cx="8382000" cy="526966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Logistics systems dynamics</a:t>
            </a:r>
            <a:endParaRPr lang="en-US" dirty="0"/>
          </a:p>
        </p:txBody>
      </p:sp>
      <p:sp>
        <p:nvSpPr>
          <p:cNvPr id="3" name="Content Placeholder 2"/>
          <p:cNvSpPr>
            <a:spLocks noGrp="1"/>
          </p:cNvSpPr>
          <p:nvPr>
            <p:ph idx="1"/>
          </p:nvPr>
        </p:nvSpPr>
        <p:spPr>
          <a:xfrm>
            <a:off x="304800" y="609600"/>
            <a:ext cx="8610600" cy="5715000"/>
          </a:xfrm>
        </p:spPr>
        <p:txBody>
          <a:bodyPr/>
          <a:lstStyle/>
          <a:p>
            <a:r>
              <a:rPr lang="en-IN" dirty="0" smtClean="0">
                <a:solidFill>
                  <a:srgbClr val="FFFF00"/>
                </a:solidFill>
              </a:rPr>
              <a:t>Figure 7.11 Grocery industry product flow</a:t>
            </a:r>
            <a:endParaRPr lang="en-US" dirty="0">
              <a:solidFill>
                <a:srgbClr val="FFFF00"/>
              </a:solidFill>
            </a:endParaRPr>
          </a:p>
        </p:txBody>
      </p:sp>
      <p:pic>
        <p:nvPicPr>
          <p:cNvPr id="4" name="Picture 3"/>
          <p:cNvPicPr/>
          <p:nvPr/>
        </p:nvPicPr>
        <p:blipFill>
          <a:blip r:embed="rId2"/>
          <a:srcRect t="5792"/>
          <a:stretch>
            <a:fillRect/>
          </a:stretch>
        </p:blipFill>
        <p:spPr bwMode="auto">
          <a:xfrm>
            <a:off x="304800" y="1219200"/>
            <a:ext cx="8534400" cy="511011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Synchronomous</a:t>
            </a:r>
            <a:r>
              <a:rPr lang="en-US" dirty="0" smtClean="0"/>
              <a:t> supply chain management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447800"/>
            <a:ext cx="7848600" cy="5029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IN" sz="3200" b="1" dirty="0" smtClean="0"/>
              <a:t>PRCOESSES in various links of SCM</a:t>
            </a:r>
            <a:endParaRPr lang="en-US" sz="3200" dirty="0"/>
          </a:p>
        </p:txBody>
      </p:sp>
      <p:sp>
        <p:nvSpPr>
          <p:cNvPr id="3" name="Content Placeholder 2"/>
          <p:cNvSpPr>
            <a:spLocks noGrp="1"/>
          </p:cNvSpPr>
          <p:nvPr>
            <p:ph idx="1"/>
          </p:nvPr>
        </p:nvSpPr>
        <p:spPr>
          <a:xfrm>
            <a:off x="304800" y="457200"/>
            <a:ext cx="8534400" cy="5867400"/>
          </a:xfrm>
        </p:spPr>
        <p:txBody>
          <a:bodyPr>
            <a:normAutofit fontScale="77500" lnSpcReduction="20000"/>
          </a:bodyPr>
          <a:lstStyle/>
          <a:p>
            <a:r>
              <a:rPr lang="en-IN" b="1" dirty="0" smtClean="0">
                <a:solidFill>
                  <a:schemeClr val="bg1"/>
                </a:solidFill>
              </a:rPr>
              <a:t>Planning and scheduling:</a:t>
            </a:r>
            <a:r>
              <a:rPr lang="en-IN" dirty="0" smtClean="0">
                <a:solidFill>
                  <a:schemeClr val="bg1"/>
                </a:solidFill>
              </a:rPr>
              <a:t> Material positioning/visibility, advanced planning, scheduling, forecasting, capacity management.</a:t>
            </a:r>
            <a:endParaRPr lang="en-US" dirty="0" smtClean="0">
              <a:solidFill>
                <a:schemeClr val="bg1"/>
              </a:solidFill>
            </a:endParaRPr>
          </a:p>
          <a:p>
            <a:r>
              <a:rPr lang="en-IN" b="1" dirty="0" smtClean="0">
                <a:solidFill>
                  <a:schemeClr val="bg1"/>
                </a:solidFill>
              </a:rPr>
              <a:t>Design</a:t>
            </a:r>
            <a:r>
              <a:rPr lang="en-IN" dirty="0" smtClean="0">
                <a:solidFill>
                  <a:schemeClr val="bg1"/>
                </a:solidFill>
              </a:rPr>
              <a:t>: Mechanical design, electrical design, design for supply chain, component selection.</a:t>
            </a:r>
            <a:endParaRPr lang="en-US" dirty="0" smtClean="0">
              <a:solidFill>
                <a:schemeClr val="bg1"/>
              </a:solidFill>
            </a:endParaRPr>
          </a:p>
          <a:p>
            <a:r>
              <a:rPr lang="en-IN" b="1" dirty="0" smtClean="0">
                <a:solidFill>
                  <a:schemeClr val="bg1"/>
                </a:solidFill>
              </a:rPr>
              <a:t>New product introduction:</a:t>
            </a:r>
            <a:r>
              <a:rPr lang="en-IN" dirty="0" smtClean="0">
                <a:solidFill>
                  <a:schemeClr val="bg1"/>
                </a:solidFill>
              </a:rPr>
              <a:t> Bill of materials management, prototyping, design validation, testing, production validation, transfer to volume.</a:t>
            </a:r>
            <a:endParaRPr lang="en-US" dirty="0" smtClean="0">
              <a:solidFill>
                <a:schemeClr val="bg1"/>
              </a:solidFill>
            </a:endParaRPr>
          </a:p>
          <a:p>
            <a:r>
              <a:rPr lang="en-IN" b="1" dirty="0" smtClean="0">
                <a:solidFill>
                  <a:schemeClr val="bg1"/>
                </a:solidFill>
              </a:rPr>
              <a:t>Product content management:</a:t>
            </a:r>
            <a:r>
              <a:rPr lang="en-IN" dirty="0" smtClean="0">
                <a:solidFill>
                  <a:schemeClr val="bg1"/>
                </a:solidFill>
              </a:rPr>
              <a:t> Change generation, change impact assessment, product change release, change cut-in/phase-out.</a:t>
            </a:r>
            <a:endParaRPr lang="en-US" dirty="0" smtClean="0">
              <a:solidFill>
                <a:schemeClr val="bg1"/>
              </a:solidFill>
            </a:endParaRPr>
          </a:p>
          <a:p>
            <a:r>
              <a:rPr lang="en-IN" b="1" dirty="0" smtClean="0">
                <a:solidFill>
                  <a:schemeClr val="bg1"/>
                </a:solidFill>
              </a:rPr>
              <a:t>Order management:</a:t>
            </a:r>
            <a:r>
              <a:rPr lang="en-IN" dirty="0" smtClean="0">
                <a:solidFill>
                  <a:schemeClr val="bg1"/>
                </a:solidFill>
              </a:rPr>
              <a:t> Order capture/configuration, available to promise, order tracking, exception management.</a:t>
            </a:r>
            <a:endParaRPr lang="en-US" dirty="0" smtClean="0">
              <a:solidFill>
                <a:schemeClr val="bg1"/>
              </a:solidFill>
            </a:endParaRPr>
          </a:p>
          <a:p>
            <a:r>
              <a:rPr lang="en-IN" b="1" dirty="0" smtClean="0">
                <a:solidFill>
                  <a:schemeClr val="bg1"/>
                </a:solidFill>
              </a:rPr>
              <a:t>Sourcing and procurement:</a:t>
            </a:r>
            <a:r>
              <a:rPr lang="en-IN" dirty="0" smtClean="0">
                <a:solidFill>
                  <a:schemeClr val="bg1"/>
                </a:solidFill>
              </a:rPr>
              <a:t> Approved vendor management, strategic sourcing, supplier selection, component selection.</a:t>
            </a:r>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sz="2800" b="1" dirty="0" smtClean="0"/>
              <a:t>STEPS TO SYNCHRONIZE A SUPPLY CHAIN</a:t>
            </a:r>
            <a:endParaRPr lang="en-US" sz="2800" dirty="0"/>
          </a:p>
        </p:txBody>
      </p:sp>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smtClean="0">
                <a:solidFill>
                  <a:schemeClr val="bg1"/>
                </a:solidFill>
              </a:rPr>
              <a:t>Diagram the supply chain from raw materials to the end customer.</a:t>
            </a:r>
          </a:p>
          <a:p>
            <a:r>
              <a:rPr lang="en-US" dirty="0" smtClean="0">
                <a:solidFill>
                  <a:schemeClr val="bg1"/>
                </a:solidFill>
              </a:rPr>
              <a:t>Prepare a master list of stock-keeping units (SKUs).</a:t>
            </a:r>
          </a:p>
          <a:p>
            <a:r>
              <a:rPr lang="en-US" dirty="0" smtClean="0">
                <a:solidFill>
                  <a:schemeClr val="bg1"/>
                </a:solidFill>
              </a:rPr>
              <a:t>   Pareto the SKU list by revenue (or by contribution margin).</a:t>
            </a:r>
          </a:p>
          <a:p>
            <a:r>
              <a:rPr lang="en-US" dirty="0" smtClean="0">
                <a:solidFill>
                  <a:schemeClr val="bg1"/>
                </a:solidFill>
              </a:rPr>
              <a:t>Determine the trading partner node capacity required for synchronization over the expected range of de­mand uncertainty.</a:t>
            </a:r>
          </a:p>
          <a:p>
            <a:r>
              <a:rPr lang="en-US" dirty="0" smtClean="0">
                <a:solidFill>
                  <a:schemeClr val="bg1"/>
                </a:solidFill>
              </a:rPr>
              <a:t>•Identify the trading partner who is the system constraint.</a:t>
            </a:r>
          </a:p>
          <a:p>
            <a:r>
              <a:rPr lang="en-US" dirty="0" smtClean="0">
                <a:solidFill>
                  <a:schemeClr val="bg1"/>
                </a:solidFill>
              </a:rPr>
              <a:t> Establish the days of supply for the constraint buffer and the shipping buffer.</a:t>
            </a:r>
          </a:p>
          <a:p>
            <a:r>
              <a:rPr lang="en-US" dirty="0" smtClean="0">
                <a:solidFill>
                  <a:schemeClr val="bg1"/>
                </a:solidFill>
              </a:rPr>
              <a:t> Properly thread the demand signal to avoid the bullwhip effect.</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sz="2800" b="1" dirty="0" smtClean="0"/>
              <a:t>STEPS TO SYNCHRONIZE A SUPPLY CHAIN</a:t>
            </a:r>
            <a:endParaRPr lang="en-US" sz="2800" dirty="0"/>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smtClean="0">
                <a:solidFill>
                  <a:schemeClr val="bg1"/>
                </a:solidFill>
              </a:rPr>
              <a:t>Use collaborative push planning system to set the incoming rate of materials.</a:t>
            </a:r>
          </a:p>
          <a:p>
            <a:r>
              <a:rPr lang="en-US" dirty="0" smtClean="0">
                <a:solidFill>
                  <a:schemeClr val="bg1"/>
                </a:solidFill>
              </a:rPr>
              <a:t>Use statistical safety stock on unique materials to support mix variation.</a:t>
            </a:r>
          </a:p>
          <a:p>
            <a:r>
              <a:rPr lang="en-US" dirty="0" smtClean="0">
                <a:solidFill>
                  <a:schemeClr val="bg1"/>
                </a:solidFill>
              </a:rPr>
              <a:t> Define the operating rules at the push/pull boundary.</a:t>
            </a:r>
          </a:p>
          <a:p>
            <a:r>
              <a:rPr lang="en-US" dirty="0" smtClean="0">
                <a:solidFill>
                  <a:schemeClr val="bg1"/>
                </a:solidFill>
              </a:rPr>
              <a:t>Spend supply chain resources to minimize the </a:t>
            </a:r>
            <a:r>
              <a:rPr lang="en-US" dirty="0" err="1" smtClean="0">
                <a:solidFill>
                  <a:schemeClr val="bg1"/>
                </a:solidFill>
              </a:rPr>
              <a:t>larg</a:t>
            </a:r>
            <a:r>
              <a:rPr lang="en-US" dirty="0" smtClean="0">
                <a:solidFill>
                  <a:schemeClr val="bg1"/>
                </a:solidFill>
              </a:rPr>
              <a:t> </a:t>
            </a:r>
            <a:r>
              <a:rPr lang="en-US" dirty="0" err="1" smtClean="0">
                <a:solidFill>
                  <a:schemeClr val="bg1"/>
                </a:solidFill>
              </a:rPr>
              <a:t>est</a:t>
            </a:r>
            <a:r>
              <a:rPr lang="en-US" dirty="0" smtClean="0">
                <a:solidFill>
                  <a:schemeClr val="bg1"/>
                </a:solidFill>
              </a:rPr>
              <a:t> standard deviation among supply uncertainty, cycle time variation, and transit time variation.</a:t>
            </a:r>
          </a:p>
          <a:p>
            <a:r>
              <a:rPr lang="en-US" dirty="0" smtClean="0">
                <a:solidFill>
                  <a:schemeClr val="bg1"/>
                </a:solidFill>
              </a:rPr>
              <a:t>Maintain operational alignment through global per­ </a:t>
            </a:r>
            <a:r>
              <a:rPr lang="en-US" dirty="0" err="1" smtClean="0">
                <a:solidFill>
                  <a:schemeClr val="bg1"/>
                </a:solidFill>
              </a:rPr>
              <a:t>formance</a:t>
            </a:r>
            <a:r>
              <a:rPr lang="en-US" dirty="0" smtClean="0">
                <a:solidFill>
                  <a:schemeClr val="bg1"/>
                </a:solidFill>
              </a:rPr>
              <a:t> measures.</a:t>
            </a:r>
          </a:p>
          <a:p>
            <a:r>
              <a:rPr lang="en-US" dirty="0" smtClean="0">
                <a:solidFill>
                  <a:schemeClr val="bg1"/>
                </a:solidFill>
              </a:rPr>
              <a:t>Hold periodic supply chain operations council meet­ings to resolve issues.</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IN" sz="2800" b="1" dirty="0" smtClean="0"/>
              <a:t>The extended enterprise and the virtual supply chain</a:t>
            </a:r>
            <a:endParaRPr lang="en-US" sz="2800" dirty="0"/>
          </a:p>
        </p:txBody>
      </p:sp>
      <p:sp>
        <p:nvSpPr>
          <p:cNvPr id="3" name="Content Placeholder 2"/>
          <p:cNvSpPr>
            <a:spLocks noGrp="1"/>
          </p:cNvSpPr>
          <p:nvPr>
            <p:ph idx="1"/>
          </p:nvPr>
        </p:nvSpPr>
        <p:spPr>
          <a:xfrm>
            <a:off x="457200" y="457200"/>
            <a:ext cx="8229600" cy="5668963"/>
          </a:xfrm>
        </p:spPr>
        <p:txBody>
          <a:bodyPr/>
          <a:lstStyle/>
          <a:p>
            <a:r>
              <a:rPr lang="en-IN" dirty="0" smtClean="0">
                <a:solidFill>
                  <a:schemeClr val="bg1"/>
                </a:solidFill>
              </a:rPr>
              <a:t>The nature of business enterprise is changing. Today’s business is increasingly ‘</a:t>
            </a:r>
            <a:r>
              <a:rPr lang="en-IN" dirty="0" err="1" smtClean="0">
                <a:solidFill>
                  <a:schemeClr val="bg1"/>
                </a:solidFill>
              </a:rPr>
              <a:t>boundaryless</a:t>
            </a:r>
            <a:r>
              <a:rPr lang="en-IN" dirty="0" smtClean="0">
                <a:solidFill>
                  <a:schemeClr val="bg1"/>
                </a:solidFill>
              </a:rPr>
              <a:t>’, meaning that internal functional barriers are being eroded in favour of horizontal process management and externally the separation between vendors, distributors, customers and the firm is gradually lessening. This is the idea of the extended enterprise, which is transforming our thinking on how organisations compete and how value chains might be reformulated.</a:t>
            </a:r>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IN" sz="2800" b="1" dirty="0" smtClean="0"/>
              <a:t>The extended enterprise and the virtual supply chain</a:t>
            </a:r>
            <a:endParaRPr lang="en-US" sz="2800" dirty="0"/>
          </a:p>
        </p:txBody>
      </p:sp>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IN" b="1" dirty="0" smtClean="0">
                <a:solidFill>
                  <a:schemeClr val="bg1"/>
                </a:solidFill>
              </a:rPr>
              <a:t>Underpinning the concept of the extended enterprise is a common information ‘highway’.</a:t>
            </a:r>
            <a:r>
              <a:rPr lang="en-IN" dirty="0" smtClean="0">
                <a:solidFill>
                  <a:schemeClr val="bg1"/>
                </a:solidFill>
              </a:rPr>
              <a:t> It is the use of shared information that enables cross-functional, horizontal management to become a reality. Even more importantly it is information shared between partners in the supply chain that makes possible the responsive flow of product from one end of the pipeline to another. What has now come to be termed the virtual enterprise or supply chain is in effect a series of relationships between partners that is based upon the value-added exchange of information. Figure 2 illustrates the concept.</a:t>
            </a:r>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IN" sz="2800" b="1" dirty="0" smtClean="0"/>
              <a:t>The extended enterprise and the virtual supply chain</a:t>
            </a:r>
            <a:endParaRPr lang="en-US" sz="2800" dirty="0"/>
          </a:p>
        </p:txBody>
      </p:sp>
      <p:sp>
        <p:nvSpPr>
          <p:cNvPr id="3" name="Content Placeholder 2"/>
          <p:cNvSpPr>
            <a:spLocks noGrp="1"/>
          </p:cNvSpPr>
          <p:nvPr>
            <p:ph idx="1"/>
          </p:nvPr>
        </p:nvSpPr>
        <p:spPr>
          <a:xfrm>
            <a:off x="304800" y="457200"/>
            <a:ext cx="8534400" cy="5867400"/>
          </a:xfrm>
        </p:spPr>
        <p:txBody>
          <a:bodyPr/>
          <a:lstStyle/>
          <a:p>
            <a:endParaRPr lang="en-US" dirty="0"/>
          </a:p>
        </p:txBody>
      </p:sp>
      <p:pic>
        <p:nvPicPr>
          <p:cNvPr id="4" name="Picture 3"/>
          <p:cNvPicPr/>
          <p:nvPr/>
        </p:nvPicPr>
        <p:blipFill>
          <a:blip r:embed="rId2"/>
          <a:srcRect/>
          <a:stretch>
            <a:fillRect/>
          </a:stretch>
        </p:blipFill>
        <p:spPr bwMode="auto">
          <a:xfrm>
            <a:off x="304800" y="457200"/>
            <a:ext cx="85344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2340</TotalTime>
  <Words>2122</Words>
  <Application>Microsoft Office PowerPoint</Application>
  <PresentationFormat>On-screen Show (4:3)</PresentationFormat>
  <Paragraphs>125</Paragraphs>
  <Slides>36</Slides>
  <Notes>0</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Office Theme</vt:lpstr>
      <vt:lpstr>1_Office Theme</vt:lpstr>
      <vt:lpstr>Supply Chain Management Unit 4 – Synchronous SCM</vt:lpstr>
      <vt:lpstr>Introduction</vt:lpstr>
      <vt:lpstr>Introduction</vt:lpstr>
      <vt:lpstr>PRCOESSES in various links of SCM</vt:lpstr>
      <vt:lpstr>STEPS TO SYNCHRONIZE A SUPPLY CHAIN</vt:lpstr>
      <vt:lpstr>STEPS TO SYNCHRONIZE A SUPPLY CHAIN</vt:lpstr>
      <vt:lpstr>The extended enterprise and the virtual supply chain</vt:lpstr>
      <vt:lpstr>The extended enterprise and the virtual supply chain</vt:lpstr>
      <vt:lpstr>The extended enterprise and the virtual supply chain</vt:lpstr>
      <vt:lpstr>The extended enterprise and the virtual supply chain</vt:lpstr>
      <vt:lpstr>The role of information in the virtual supply chain</vt:lpstr>
      <vt:lpstr>Internet applications and the supply chain</vt:lpstr>
      <vt:lpstr>Slide 13</vt:lpstr>
      <vt:lpstr>Functions of a logistics information system</vt:lpstr>
      <vt:lpstr>An integrated logistics information system</vt:lpstr>
      <vt:lpstr>Laying the foundations for synchronisation</vt:lpstr>
      <vt:lpstr>Laying the foundations for synchronisation</vt:lpstr>
      <vt:lpstr>Laying the foundations for synchronisation</vt:lpstr>
      <vt:lpstr>‘Quick response’ logistics</vt:lpstr>
      <vt:lpstr>‘Quick response’ logistics</vt:lpstr>
      <vt:lpstr>‘Quick response’ logistics</vt:lpstr>
      <vt:lpstr>Production strategies for quick response</vt:lpstr>
      <vt:lpstr>Production strategies for quick response</vt:lpstr>
      <vt:lpstr>Logistics systems dynamics</vt:lpstr>
      <vt:lpstr>Logistics systems dynamics</vt:lpstr>
      <vt:lpstr>bullwhip effect</vt:lpstr>
      <vt:lpstr>Logistics systems dynamics</vt:lpstr>
      <vt:lpstr>Explaining Bullwhip effect</vt:lpstr>
      <vt:lpstr>Logistics systems dynamics</vt:lpstr>
      <vt:lpstr>Logistics systems dynamics</vt:lpstr>
      <vt:lpstr>Logistics systems dynamics</vt:lpstr>
      <vt:lpstr>Logistics systems dynamics</vt:lpstr>
      <vt:lpstr>Logistics systems dynamics</vt:lpstr>
      <vt:lpstr>Logistics systems dynamics</vt:lpstr>
      <vt:lpstr>Logistics systems dynamics</vt:lpstr>
      <vt:lpstr>Synchronomous supply chain management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Manoj Kumar Chinnathambi</dc:creator>
  <cp:lastModifiedBy>User</cp:lastModifiedBy>
  <cp:revision>49</cp:revision>
  <dcterms:created xsi:type="dcterms:W3CDTF">2006-08-16T00:00:00Z</dcterms:created>
  <dcterms:modified xsi:type="dcterms:W3CDTF">2022-11-24T04:35:21Z</dcterms:modified>
</cp:coreProperties>
</file>