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2" r:id="rId4"/>
    <p:sldId id="259" r:id="rId5"/>
    <p:sldId id="260" r:id="rId6"/>
    <p:sldId id="261" r:id="rId7"/>
    <p:sldId id="277" r:id="rId8"/>
    <p:sldId id="262" r:id="rId9"/>
    <p:sldId id="273" r:id="rId10"/>
    <p:sldId id="278" r:id="rId11"/>
    <p:sldId id="274" r:id="rId12"/>
    <p:sldId id="275" r:id="rId13"/>
    <p:sldId id="276" r:id="rId14"/>
    <p:sldId id="263" r:id="rId15"/>
    <p:sldId id="264" r:id="rId16"/>
    <p:sldId id="284" r:id="rId17"/>
    <p:sldId id="283" r:id="rId18"/>
    <p:sldId id="265" r:id="rId19"/>
    <p:sldId id="289" r:id="rId20"/>
    <p:sldId id="279" r:id="rId21"/>
    <p:sldId id="290" r:id="rId22"/>
    <p:sldId id="280" r:id="rId23"/>
    <p:sldId id="282" r:id="rId24"/>
    <p:sldId id="291" r:id="rId25"/>
    <p:sldId id="292" r:id="rId26"/>
    <p:sldId id="293" r:id="rId27"/>
    <p:sldId id="281" r:id="rId28"/>
    <p:sldId id="294" r:id="rId29"/>
    <p:sldId id="295" r:id="rId30"/>
    <p:sldId id="296" r:id="rId31"/>
    <p:sldId id="297" r:id="rId32"/>
    <p:sldId id="266" r:id="rId33"/>
    <p:sldId id="285" r:id="rId34"/>
    <p:sldId id="286" r:id="rId35"/>
    <p:sldId id="287" r:id="rId36"/>
    <p:sldId id="267" r:id="rId37"/>
    <p:sldId id="298" r:id="rId38"/>
    <p:sldId id="299" r:id="rId39"/>
    <p:sldId id="300" r:id="rId40"/>
    <p:sldId id="301" r:id="rId41"/>
    <p:sldId id="302" r:id="rId42"/>
    <p:sldId id="26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0869507-494A-4F26-BBAF-D646946D7A2B}"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FFFF00"/>
                </a:solidFill>
              </a:rPr>
              <a:t>Supply Chain Management</a:t>
            </a:r>
            <a:br>
              <a:rPr lang="en-US" dirty="0" smtClean="0">
                <a:solidFill>
                  <a:srgbClr val="FFFF00"/>
                </a:solidFill>
              </a:rPr>
            </a:br>
            <a:r>
              <a:rPr lang="en-US" smtClean="0">
                <a:solidFill>
                  <a:srgbClr val="FFFF00"/>
                </a:solidFill>
              </a:rPr>
              <a:t>Unit 4- </a:t>
            </a:r>
            <a:r>
              <a:rPr lang="en-US" dirty="0" smtClean="0">
                <a:solidFill>
                  <a:srgbClr val="FFFF00"/>
                </a:solidFill>
              </a:rPr>
              <a:t>creating a sustainable supply chain</a:t>
            </a:r>
            <a:endParaRPr lang="en-US" dirty="0">
              <a:solidFill>
                <a:srgbClr val="FFFF00"/>
              </a:solidFill>
            </a:endParaRPr>
          </a:p>
        </p:txBody>
      </p:sp>
      <p:sp>
        <p:nvSpPr>
          <p:cNvPr id="3" name="Subtitle 2"/>
          <p:cNvSpPr>
            <a:spLocks noGrp="1"/>
          </p:cNvSpPr>
          <p:nvPr>
            <p:ph type="subTitle" idx="1"/>
          </p:nvPr>
        </p:nvSpPr>
        <p:spPr/>
        <p:txBody>
          <a:bodyPr>
            <a:normAutofit fontScale="85000" lnSpcReduction="20000"/>
          </a:bodyPr>
          <a:lstStyle/>
          <a:p>
            <a:r>
              <a:rPr lang="en-US" dirty="0" err="1" smtClean="0">
                <a:solidFill>
                  <a:schemeClr val="bg1"/>
                </a:solidFill>
              </a:rPr>
              <a:t>Venkadeshwaran</a:t>
            </a:r>
            <a:r>
              <a:rPr lang="en-US" dirty="0" smtClean="0">
                <a:solidFill>
                  <a:schemeClr val="bg1"/>
                </a:solidFill>
              </a:rPr>
              <a:t> K</a:t>
            </a:r>
          </a:p>
          <a:p>
            <a:r>
              <a:rPr lang="en-US" dirty="0" smtClean="0">
                <a:solidFill>
                  <a:schemeClr val="bg1"/>
                </a:solidFill>
              </a:rPr>
              <a:t>Associate Professor</a:t>
            </a:r>
          </a:p>
          <a:p>
            <a:r>
              <a:rPr lang="en-US" dirty="0" smtClean="0">
                <a:solidFill>
                  <a:schemeClr val="bg1"/>
                </a:solidFill>
              </a:rPr>
              <a:t>School of Mechanical Engineering</a:t>
            </a:r>
          </a:p>
          <a:p>
            <a:r>
              <a:rPr lang="en-US" dirty="0" smtClean="0">
                <a:solidFill>
                  <a:schemeClr val="bg1"/>
                </a:solidFill>
              </a:rPr>
              <a:t>FET, JAIN (Deemed to be University)</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838200"/>
            <a:ext cx="8040370" cy="5457904"/>
          </a:xfrm>
          <a:prstGeom prst="rect">
            <a:avLst/>
          </a:prstGeom>
        </p:spPr>
        <p:txBody>
          <a:bodyPr vert="horz" wrap="square" lIns="0" tIns="12700" rIns="0" bIns="0" rtlCol="0">
            <a:spAutoFit/>
          </a:bodyPr>
          <a:lstStyle/>
          <a:p>
            <a:pPr marL="287020" indent="-274955">
              <a:lnSpc>
                <a:spcPct val="100000"/>
              </a:lnSpc>
              <a:spcBef>
                <a:spcPts val="100"/>
              </a:spcBef>
              <a:buClr>
                <a:srgbClr val="FD8537"/>
              </a:buClr>
              <a:buSzPct val="68750"/>
              <a:buFont typeface="Wingdings"/>
              <a:buChar char=""/>
              <a:tabLst>
                <a:tab pos="287655" algn="l"/>
              </a:tabLst>
            </a:pPr>
            <a:r>
              <a:rPr sz="2400" dirty="0">
                <a:solidFill>
                  <a:schemeClr val="bg1"/>
                </a:solidFill>
                <a:latin typeface="Times New Roman"/>
                <a:cs typeface="Times New Roman"/>
              </a:rPr>
              <a:t>Each of the </a:t>
            </a:r>
            <a:r>
              <a:rPr sz="2400" spc="-5" dirty="0">
                <a:solidFill>
                  <a:schemeClr val="bg1"/>
                </a:solidFill>
                <a:latin typeface="Times New Roman"/>
                <a:cs typeface="Times New Roman"/>
              </a:rPr>
              <a:t>following activities </a:t>
            </a:r>
            <a:r>
              <a:rPr sz="2400" dirty="0">
                <a:solidFill>
                  <a:schemeClr val="bg1"/>
                </a:solidFill>
                <a:latin typeface="Times New Roman"/>
                <a:cs typeface="Times New Roman"/>
              </a:rPr>
              <a:t>add 1 kg </a:t>
            </a:r>
            <a:r>
              <a:rPr sz="2400" spc="-5" dirty="0">
                <a:solidFill>
                  <a:schemeClr val="bg1"/>
                </a:solidFill>
                <a:latin typeface="Times New Roman"/>
                <a:cs typeface="Times New Roman"/>
              </a:rPr>
              <a:t>of CO2 </a:t>
            </a:r>
            <a:r>
              <a:rPr sz="2400" dirty="0">
                <a:solidFill>
                  <a:schemeClr val="bg1"/>
                </a:solidFill>
                <a:latin typeface="Times New Roman"/>
                <a:cs typeface="Times New Roman"/>
              </a:rPr>
              <a:t>to</a:t>
            </a:r>
            <a:r>
              <a:rPr sz="2400" spc="-65" dirty="0">
                <a:solidFill>
                  <a:schemeClr val="bg1"/>
                </a:solidFill>
                <a:latin typeface="Times New Roman"/>
                <a:cs typeface="Times New Roman"/>
              </a:rPr>
              <a:t> </a:t>
            </a:r>
            <a:r>
              <a:rPr sz="2400" dirty="0">
                <a:solidFill>
                  <a:schemeClr val="bg1"/>
                </a:solidFill>
                <a:latin typeface="Times New Roman"/>
                <a:cs typeface="Times New Roman"/>
              </a:rPr>
              <a:t>your</a:t>
            </a:r>
            <a:endParaRPr sz="2400">
              <a:solidFill>
                <a:schemeClr val="bg1"/>
              </a:solidFill>
              <a:latin typeface="Times New Roman"/>
              <a:cs typeface="Times New Roman"/>
            </a:endParaRPr>
          </a:p>
          <a:p>
            <a:pPr marL="287020">
              <a:lnSpc>
                <a:spcPct val="100000"/>
              </a:lnSpc>
              <a:spcBef>
                <a:spcPts val="5"/>
              </a:spcBef>
            </a:pPr>
            <a:r>
              <a:rPr sz="2400" dirty="0">
                <a:solidFill>
                  <a:schemeClr val="bg1"/>
                </a:solidFill>
                <a:latin typeface="Times New Roman"/>
                <a:cs typeface="Times New Roman"/>
              </a:rPr>
              <a:t>personal carbon</a:t>
            </a:r>
            <a:r>
              <a:rPr sz="2400" spc="-40" dirty="0">
                <a:solidFill>
                  <a:schemeClr val="bg1"/>
                </a:solidFill>
                <a:latin typeface="Times New Roman"/>
                <a:cs typeface="Times New Roman"/>
              </a:rPr>
              <a:t> </a:t>
            </a:r>
            <a:r>
              <a:rPr sz="2400" dirty="0">
                <a:solidFill>
                  <a:schemeClr val="bg1"/>
                </a:solidFill>
                <a:latin typeface="Times New Roman"/>
                <a:cs typeface="Times New Roman"/>
              </a:rPr>
              <a:t>footprint</a:t>
            </a:r>
            <a:r>
              <a:rPr sz="2400" dirty="0">
                <a:solidFill>
                  <a:srgbClr val="006FC0"/>
                </a:solidFill>
                <a:latin typeface="Times New Roman"/>
                <a:cs typeface="Times New Roman"/>
              </a:rPr>
              <a:t>:</a:t>
            </a:r>
            <a:endParaRPr sz="2400">
              <a:latin typeface="Times New Roman"/>
              <a:cs typeface="Times New Roman"/>
            </a:endParaRPr>
          </a:p>
          <a:p>
            <a:pPr>
              <a:lnSpc>
                <a:spcPct val="100000"/>
              </a:lnSpc>
              <a:spcBef>
                <a:spcPts val="50"/>
              </a:spcBef>
            </a:pPr>
            <a:endParaRPr sz="3500">
              <a:latin typeface="Times New Roman"/>
              <a:cs typeface="Times New Roman"/>
            </a:endParaRPr>
          </a:p>
          <a:p>
            <a:pPr marL="287020" marR="5080" indent="-274955">
              <a:lnSpc>
                <a:spcPct val="100000"/>
              </a:lnSpc>
              <a:spcBef>
                <a:spcPts val="5"/>
              </a:spcBef>
              <a:buClr>
                <a:srgbClr val="FD8537"/>
              </a:buClr>
              <a:buSzPct val="68750"/>
              <a:buFont typeface="Wingdings"/>
              <a:buChar char=""/>
              <a:tabLst>
                <a:tab pos="287655" algn="l"/>
              </a:tabLst>
            </a:pPr>
            <a:r>
              <a:rPr sz="2400" spc="-15" dirty="0">
                <a:solidFill>
                  <a:schemeClr val="bg1"/>
                </a:solidFill>
                <a:latin typeface="Times New Roman"/>
                <a:cs typeface="Times New Roman"/>
              </a:rPr>
              <a:t>Travel </a:t>
            </a:r>
            <a:r>
              <a:rPr sz="2400" dirty="0">
                <a:solidFill>
                  <a:schemeClr val="bg1"/>
                </a:solidFill>
                <a:latin typeface="Times New Roman"/>
                <a:cs typeface="Times New Roman"/>
              </a:rPr>
              <a:t>by public transportation (train or </a:t>
            </a:r>
            <a:r>
              <a:rPr sz="2400" spc="-5" dirty="0">
                <a:solidFill>
                  <a:schemeClr val="bg1"/>
                </a:solidFill>
                <a:latin typeface="Times New Roman"/>
                <a:cs typeface="Times New Roman"/>
              </a:rPr>
              <a:t>bus) </a:t>
            </a:r>
            <a:r>
              <a:rPr sz="2400" dirty="0">
                <a:solidFill>
                  <a:schemeClr val="bg1"/>
                </a:solidFill>
                <a:latin typeface="Times New Roman"/>
                <a:cs typeface="Times New Roman"/>
              </a:rPr>
              <a:t>a distance of 10</a:t>
            </a:r>
            <a:r>
              <a:rPr sz="2400" spc="-210" dirty="0">
                <a:solidFill>
                  <a:schemeClr val="bg1"/>
                </a:solidFill>
                <a:latin typeface="Times New Roman"/>
                <a:cs typeface="Times New Roman"/>
              </a:rPr>
              <a:t> </a:t>
            </a:r>
            <a:r>
              <a:rPr sz="2400" dirty="0">
                <a:solidFill>
                  <a:schemeClr val="bg1"/>
                </a:solidFill>
                <a:latin typeface="Times New Roman"/>
                <a:cs typeface="Times New Roman"/>
              </a:rPr>
              <a:t>to  12 km (6.5 to 7</a:t>
            </a:r>
            <a:r>
              <a:rPr sz="2400" spc="-35" dirty="0">
                <a:solidFill>
                  <a:schemeClr val="bg1"/>
                </a:solidFill>
                <a:latin typeface="Times New Roman"/>
                <a:cs typeface="Times New Roman"/>
              </a:rPr>
              <a:t> </a:t>
            </a:r>
            <a:r>
              <a:rPr sz="2400" spc="-5" dirty="0">
                <a:solidFill>
                  <a:schemeClr val="bg1"/>
                </a:solidFill>
                <a:latin typeface="Times New Roman"/>
                <a:cs typeface="Times New Roman"/>
              </a:rPr>
              <a:t>miles)</a:t>
            </a:r>
            <a:endParaRPr sz="2400">
              <a:solidFill>
                <a:schemeClr val="bg1"/>
              </a:solidFill>
              <a:latin typeface="Times New Roman"/>
              <a:cs typeface="Times New Roman"/>
            </a:endParaRPr>
          </a:p>
          <a:p>
            <a:pPr marL="287020" indent="-274955">
              <a:lnSpc>
                <a:spcPct val="100000"/>
              </a:lnSpc>
              <a:spcBef>
                <a:spcPts val="600"/>
              </a:spcBef>
              <a:buClr>
                <a:srgbClr val="FD8537"/>
              </a:buClr>
              <a:buSzPct val="68750"/>
              <a:buFont typeface="Wingdings"/>
              <a:buChar char=""/>
              <a:tabLst>
                <a:tab pos="287655" algn="l"/>
              </a:tabLst>
            </a:pPr>
            <a:r>
              <a:rPr sz="2400" dirty="0">
                <a:solidFill>
                  <a:schemeClr val="bg1"/>
                </a:solidFill>
                <a:latin typeface="Times New Roman"/>
                <a:cs typeface="Times New Roman"/>
              </a:rPr>
              <a:t>Drive with your car a distance of 6 </a:t>
            </a:r>
            <a:r>
              <a:rPr sz="2400" spc="-5" dirty="0">
                <a:solidFill>
                  <a:schemeClr val="bg1"/>
                </a:solidFill>
                <a:latin typeface="Times New Roman"/>
                <a:cs typeface="Times New Roman"/>
              </a:rPr>
              <a:t>km </a:t>
            </a:r>
            <a:r>
              <a:rPr sz="2400" dirty="0">
                <a:solidFill>
                  <a:schemeClr val="bg1"/>
                </a:solidFill>
                <a:latin typeface="Times New Roman"/>
                <a:cs typeface="Times New Roman"/>
              </a:rPr>
              <a:t>or 3.75 </a:t>
            </a:r>
            <a:r>
              <a:rPr sz="2400" spc="-5" dirty="0">
                <a:solidFill>
                  <a:schemeClr val="bg1"/>
                </a:solidFill>
                <a:latin typeface="Times New Roman"/>
                <a:cs typeface="Times New Roman"/>
              </a:rPr>
              <a:t>miles</a:t>
            </a:r>
            <a:r>
              <a:rPr sz="2400" spc="-114" dirty="0">
                <a:solidFill>
                  <a:schemeClr val="bg1"/>
                </a:solidFill>
                <a:latin typeface="Times New Roman"/>
                <a:cs typeface="Times New Roman"/>
              </a:rPr>
              <a:t> </a:t>
            </a:r>
            <a:r>
              <a:rPr sz="2400" spc="-5" dirty="0">
                <a:solidFill>
                  <a:schemeClr val="bg1"/>
                </a:solidFill>
                <a:latin typeface="Times New Roman"/>
                <a:cs typeface="Times New Roman"/>
              </a:rPr>
              <a:t>(assuming</a:t>
            </a:r>
            <a:endParaRPr sz="2400">
              <a:solidFill>
                <a:schemeClr val="bg1"/>
              </a:solidFill>
              <a:latin typeface="Times New Roman"/>
              <a:cs typeface="Times New Roman"/>
            </a:endParaRPr>
          </a:p>
          <a:p>
            <a:pPr marL="287020">
              <a:lnSpc>
                <a:spcPct val="100000"/>
              </a:lnSpc>
            </a:pPr>
            <a:r>
              <a:rPr sz="2400" dirty="0">
                <a:solidFill>
                  <a:schemeClr val="bg1"/>
                </a:solidFill>
                <a:latin typeface="Times New Roman"/>
                <a:cs typeface="Times New Roman"/>
              </a:rPr>
              <a:t>7.3 litres petrol per 100 km or 39</a:t>
            </a:r>
            <a:r>
              <a:rPr sz="2400" spc="-90" dirty="0">
                <a:solidFill>
                  <a:schemeClr val="bg1"/>
                </a:solidFill>
                <a:latin typeface="Times New Roman"/>
                <a:cs typeface="Times New Roman"/>
              </a:rPr>
              <a:t> </a:t>
            </a:r>
            <a:r>
              <a:rPr sz="2400" spc="-5" dirty="0">
                <a:solidFill>
                  <a:schemeClr val="bg1"/>
                </a:solidFill>
                <a:latin typeface="Times New Roman"/>
                <a:cs typeface="Times New Roman"/>
              </a:rPr>
              <a:t>mpg)</a:t>
            </a:r>
            <a:endParaRPr sz="2400">
              <a:solidFill>
                <a:schemeClr val="bg1"/>
              </a:solidFill>
              <a:latin typeface="Times New Roman"/>
              <a:cs typeface="Times New Roman"/>
            </a:endParaRPr>
          </a:p>
          <a:p>
            <a:pPr marL="287020" indent="-274955">
              <a:lnSpc>
                <a:spcPct val="100000"/>
              </a:lnSpc>
              <a:spcBef>
                <a:spcPts val="600"/>
              </a:spcBef>
              <a:buClr>
                <a:srgbClr val="FD8537"/>
              </a:buClr>
              <a:buSzPct val="68750"/>
              <a:buFont typeface="Wingdings"/>
              <a:buChar char=""/>
              <a:tabLst>
                <a:tab pos="287655" algn="l"/>
              </a:tabLst>
            </a:pPr>
            <a:r>
              <a:rPr sz="2400" dirty="0">
                <a:solidFill>
                  <a:schemeClr val="bg1"/>
                </a:solidFill>
                <a:latin typeface="Times New Roman"/>
                <a:cs typeface="Times New Roman"/>
              </a:rPr>
              <a:t>Fly </a:t>
            </a:r>
            <a:r>
              <a:rPr sz="2400" spc="-5" dirty="0">
                <a:solidFill>
                  <a:schemeClr val="bg1"/>
                </a:solidFill>
                <a:latin typeface="Times New Roman"/>
                <a:cs typeface="Times New Roman"/>
              </a:rPr>
              <a:t>with </a:t>
            </a:r>
            <a:r>
              <a:rPr sz="2400" dirty="0">
                <a:solidFill>
                  <a:schemeClr val="bg1"/>
                </a:solidFill>
                <a:latin typeface="Times New Roman"/>
                <a:cs typeface="Times New Roman"/>
              </a:rPr>
              <a:t>a plane a distance of 2.2 km or 1.375</a:t>
            </a:r>
            <a:r>
              <a:rPr sz="2400" spc="-120" dirty="0">
                <a:solidFill>
                  <a:schemeClr val="bg1"/>
                </a:solidFill>
                <a:latin typeface="Times New Roman"/>
                <a:cs typeface="Times New Roman"/>
              </a:rPr>
              <a:t> </a:t>
            </a:r>
            <a:r>
              <a:rPr sz="2400" spc="-5" dirty="0">
                <a:solidFill>
                  <a:schemeClr val="bg1"/>
                </a:solidFill>
                <a:latin typeface="Times New Roman"/>
                <a:cs typeface="Times New Roman"/>
              </a:rPr>
              <a:t>miles.</a:t>
            </a:r>
            <a:endParaRPr sz="2400">
              <a:solidFill>
                <a:schemeClr val="bg1"/>
              </a:solidFill>
              <a:latin typeface="Times New Roman"/>
              <a:cs typeface="Times New Roman"/>
            </a:endParaRPr>
          </a:p>
          <a:p>
            <a:pPr marL="287020" marR="585470" indent="-274955">
              <a:lnSpc>
                <a:spcPct val="100000"/>
              </a:lnSpc>
              <a:spcBef>
                <a:spcPts val="605"/>
              </a:spcBef>
              <a:buClr>
                <a:srgbClr val="FD8537"/>
              </a:buClr>
              <a:buSzPct val="68750"/>
              <a:buFont typeface="Wingdings"/>
              <a:buChar char=""/>
              <a:tabLst>
                <a:tab pos="287655" algn="l"/>
              </a:tabLst>
            </a:pPr>
            <a:r>
              <a:rPr sz="2400" dirty="0">
                <a:solidFill>
                  <a:schemeClr val="bg1"/>
                </a:solidFill>
                <a:latin typeface="Times New Roman"/>
                <a:cs typeface="Times New Roman"/>
              </a:rPr>
              <a:t>Operate your </a:t>
            </a:r>
            <a:r>
              <a:rPr sz="2400" spc="-5" dirty="0">
                <a:solidFill>
                  <a:schemeClr val="bg1"/>
                </a:solidFill>
                <a:latin typeface="Times New Roman"/>
                <a:cs typeface="Times New Roman"/>
              </a:rPr>
              <a:t>computer </a:t>
            </a:r>
            <a:r>
              <a:rPr sz="2400" dirty="0">
                <a:solidFill>
                  <a:schemeClr val="bg1"/>
                </a:solidFill>
                <a:latin typeface="Times New Roman"/>
                <a:cs typeface="Times New Roman"/>
              </a:rPr>
              <a:t>for 32 hours (60 </a:t>
            </a:r>
            <a:r>
              <a:rPr sz="2400" spc="-55" dirty="0">
                <a:solidFill>
                  <a:schemeClr val="bg1"/>
                </a:solidFill>
                <a:latin typeface="Times New Roman"/>
                <a:cs typeface="Times New Roman"/>
              </a:rPr>
              <a:t>Watt </a:t>
            </a:r>
            <a:r>
              <a:rPr sz="2400" spc="-5" dirty="0">
                <a:solidFill>
                  <a:schemeClr val="bg1"/>
                </a:solidFill>
                <a:latin typeface="Times New Roman"/>
                <a:cs typeface="Times New Roman"/>
              </a:rPr>
              <a:t>consumption  assumed)</a:t>
            </a:r>
            <a:endParaRPr sz="2400">
              <a:solidFill>
                <a:schemeClr val="bg1"/>
              </a:solidFill>
              <a:latin typeface="Times New Roman"/>
              <a:cs typeface="Times New Roman"/>
            </a:endParaRPr>
          </a:p>
          <a:p>
            <a:pPr marL="287020" indent="-274955">
              <a:lnSpc>
                <a:spcPct val="100000"/>
              </a:lnSpc>
              <a:spcBef>
                <a:spcPts val="600"/>
              </a:spcBef>
              <a:buClr>
                <a:srgbClr val="FD8537"/>
              </a:buClr>
              <a:buSzPct val="68750"/>
              <a:buFont typeface="Wingdings"/>
              <a:buChar char=""/>
              <a:tabLst>
                <a:tab pos="287655" algn="l"/>
              </a:tabLst>
            </a:pPr>
            <a:r>
              <a:rPr sz="2400" dirty="0">
                <a:solidFill>
                  <a:schemeClr val="bg1"/>
                </a:solidFill>
                <a:latin typeface="Times New Roman"/>
                <a:cs typeface="Times New Roman"/>
              </a:rPr>
              <a:t>Production of 5 plastic</a:t>
            </a:r>
            <a:r>
              <a:rPr sz="2400" spc="-60" dirty="0">
                <a:solidFill>
                  <a:schemeClr val="bg1"/>
                </a:solidFill>
                <a:latin typeface="Times New Roman"/>
                <a:cs typeface="Times New Roman"/>
              </a:rPr>
              <a:t> </a:t>
            </a:r>
            <a:r>
              <a:rPr sz="2400" dirty="0">
                <a:solidFill>
                  <a:schemeClr val="bg1"/>
                </a:solidFill>
                <a:latin typeface="Times New Roman"/>
                <a:cs typeface="Times New Roman"/>
              </a:rPr>
              <a:t>bags</a:t>
            </a:r>
            <a:endParaRPr sz="2400">
              <a:solidFill>
                <a:schemeClr val="bg1"/>
              </a:solidFill>
              <a:latin typeface="Times New Roman"/>
              <a:cs typeface="Times New Roman"/>
            </a:endParaRPr>
          </a:p>
          <a:p>
            <a:pPr marL="287020" indent="-274955">
              <a:lnSpc>
                <a:spcPct val="100000"/>
              </a:lnSpc>
              <a:spcBef>
                <a:spcPts val="600"/>
              </a:spcBef>
              <a:buClr>
                <a:srgbClr val="FD8537"/>
              </a:buClr>
              <a:buSzPct val="68750"/>
              <a:buFont typeface="Wingdings"/>
              <a:buChar char=""/>
              <a:tabLst>
                <a:tab pos="287655" algn="l"/>
              </a:tabLst>
            </a:pPr>
            <a:r>
              <a:rPr sz="2400" dirty="0">
                <a:solidFill>
                  <a:schemeClr val="bg1"/>
                </a:solidFill>
                <a:latin typeface="Times New Roman"/>
                <a:cs typeface="Times New Roman"/>
              </a:rPr>
              <a:t>Production of 2 plastic</a:t>
            </a:r>
            <a:r>
              <a:rPr sz="2400" spc="-60" dirty="0">
                <a:solidFill>
                  <a:schemeClr val="bg1"/>
                </a:solidFill>
                <a:latin typeface="Times New Roman"/>
                <a:cs typeface="Times New Roman"/>
              </a:rPr>
              <a:t> </a:t>
            </a:r>
            <a:r>
              <a:rPr sz="2400" dirty="0">
                <a:solidFill>
                  <a:schemeClr val="bg1"/>
                </a:solidFill>
                <a:latin typeface="Times New Roman"/>
                <a:cs typeface="Times New Roman"/>
              </a:rPr>
              <a:t>bottles</a:t>
            </a:r>
            <a:endParaRPr sz="2400">
              <a:solidFill>
                <a:schemeClr val="bg1"/>
              </a:solidFill>
              <a:latin typeface="Times New Roman"/>
              <a:cs typeface="Times New Roman"/>
            </a:endParaRPr>
          </a:p>
          <a:p>
            <a:pPr marL="287020" indent="-274955">
              <a:lnSpc>
                <a:spcPct val="100000"/>
              </a:lnSpc>
              <a:spcBef>
                <a:spcPts val="600"/>
              </a:spcBef>
              <a:buClr>
                <a:srgbClr val="FD8537"/>
              </a:buClr>
              <a:buSzPct val="68750"/>
              <a:buFont typeface="Wingdings"/>
              <a:buChar char=""/>
              <a:tabLst>
                <a:tab pos="287655" algn="l"/>
              </a:tabLst>
            </a:pPr>
            <a:r>
              <a:rPr sz="2400" dirty="0">
                <a:solidFill>
                  <a:schemeClr val="bg1"/>
                </a:solidFill>
                <a:latin typeface="Times New Roman"/>
                <a:cs typeface="Times New Roman"/>
              </a:rPr>
              <a:t>Production of 1/3 of an </a:t>
            </a:r>
            <a:r>
              <a:rPr sz="2400" spc="-5" dirty="0">
                <a:solidFill>
                  <a:schemeClr val="bg1"/>
                </a:solidFill>
                <a:latin typeface="Times New Roman"/>
                <a:cs typeface="Times New Roman"/>
              </a:rPr>
              <a:t>American</a:t>
            </a:r>
            <a:r>
              <a:rPr sz="2400" spc="-190" dirty="0">
                <a:solidFill>
                  <a:schemeClr val="bg1"/>
                </a:solidFill>
                <a:latin typeface="Times New Roman"/>
                <a:cs typeface="Times New Roman"/>
              </a:rPr>
              <a:t> </a:t>
            </a:r>
            <a:r>
              <a:rPr sz="2400" spc="-5" dirty="0">
                <a:solidFill>
                  <a:schemeClr val="bg1"/>
                </a:solidFill>
                <a:latin typeface="Times New Roman"/>
                <a:cs typeface="Times New Roman"/>
              </a:rPr>
              <a:t>cheeseburger</a:t>
            </a:r>
            <a:endParaRPr sz="2400">
              <a:solidFill>
                <a:schemeClr val="bg1"/>
              </a:solidFill>
              <a:latin typeface="Times New Roman"/>
              <a:cs typeface="Times New Roman"/>
            </a:endParaRPr>
          </a:p>
        </p:txBody>
      </p:sp>
      <p:sp>
        <p:nvSpPr>
          <p:cNvPr id="3" name="Rectangle 2"/>
          <p:cNvSpPr/>
          <p:nvPr/>
        </p:nvSpPr>
        <p:spPr>
          <a:xfrm>
            <a:off x="990600" y="0"/>
            <a:ext cx="6470361" cy="553998"/>
          </a:xfrm>
          <a:prstGeom prst="rect">
            <a:avLst/>
          </a:prstGeom>
        </p:spPr>
        <p:txBody>
          <a:bodyPr wrap="none">
            <a:spAutoFit/>
          </a:bodyPr>
          <a:lstStyle/>
          <a:p>
            <a:r>
              <a:rPr lang="en-US" sz="3000" b="1" dirty="0" smtClean="0"/>
              <a:t>Greenhouse gases and the supply chain</a:t>
            </a:r>
            <a:endParaRPr lang="en-US"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000" b="1" dirty="0" smtClean="0"/>
              <a:t>Greenhouse gases and the supply chain</a:t>
            </a:r>
            <a:endParaRPr lang="en-US" sz="3000" dirty="0"/>
          </a:p>
        </p:txBody>
      </p:sp>
      <p:sp>
        <p:nvSpPr>
          <p:cNvPr id="3" name="Content Placeholder 2"/>
          <p:cNvSpPr>
            <a:spLocks noGrp="1"/>
          </p:cNvSpPr>
          <p:nvPr>
            <p:ph idx="1"/>
          </p:nvPr>
        </p:nvSpPr>
        <p:spPr>
          <a:xfrm>
            <a:off x="457200" y="609600"/>
            <a:ext cx="8229600" cy="5867400"/>
          </a:xfrm>
        </p:spPr>
        <p:txBody>
          <a:bodyPr>
            <a:normAutofit fontScale="77500" lnSpcReduction="20000"/>
          </a:bodyPr>
          <a:lstStyle/>
          <a:p>
            <a:r>
              <a:rPr lang="en-US" b="1" dirty="0" smtClean="0">
                <a:solidFill>
                  <a:srgbClr val="FFFF00"/>
                </a:solidFill>
              </a:rPr>
              <a:t>How is a carbon footprint calculated?</a:t>
            </a:r>
          </a:p>
          <a:p>
            <a:r>
              <a:rPr lang="en-US" dirty="0" smtClean="0">
                <a:solidFill>
                  <a:schemeClr val="bg1"/>
                </a:solidFill>
              </a:rPr>
              <a:t>When calculating a carbon footprint, a lot of factors are taken into consideration. </a:t>
            </a:r>
          </a:p>
          <a:p>
            <a:r>
              <a:rPr lang="en-US" dirty="0" smtClean="0">
                <a:solidFill>
                  <a:schemeClr val="bg1"/>
                </a:solidFill>
              </a:rPr>
              <a:t>For example, driving to the grocery store burns a certain amount of fuel, and fossil fuels are the primary sources of greenhouses gases. But that grocery store is powered by electricity, and its employees probably drove to work, so the store has its own carbon footprint.</a:t>
            </a:r>
          </a:p>
          <a:p>
            <a:r>
              <a:rPr lang="en-US" dirty="0" smtClean="0">
                <a:solidFill>
                  <a:schemeClr val="bg1"/>
                </a:solidFill>
              </a:rPr>
              <a:t>In addition, the products that the store sells were all shipped there, so that must also be factored into the total carbon footprint. </a:t>
            </a:r>
          </a:p>
          <a:p>
            <a:r>
              <a:rPr lang="en-US" dirty="0" smtClean="0">
                <a:solidFill>
                  <a:schemeClr val="bg1"/>
                </a:solidFill>
              </a:rPr>
              <a:t>Beyond that, the fruits, vegetables, and meats that the store sells were all grown or raised on farms, a process that produces methane, which has a greenhouse effect 25 times greater than CO</a:t>
            </a:r>
            <a:r>
              <a:rPr lang="en-US" baseline="-25000" dirty="0" smtClean="0">
                <a:solidFill>
                  <a:schemeClr val="bg1"/>
                </a:solidFill>
              </a:rPr>
              <a:t>2</a:t>
            </a:r>
            <a:r>
              <a:rPr lang="en-US" dirty="0" smtClean="0">
                <a:solidFill>
                  <a:schemeClr val="bg1"/>
                </a:solidFill>
              </a:rPr>
              <a:t>. </a:t>
            </a:r>
          </a:p>
          <a:p>
            <a:r>
              <a:rPr lang="en-US" dirty="0" smtClean="0">
                <a:solidFill>
                  <a:schemeClr val="bg1"/>
                </a:solidFill>
              </a:rPr>
              <a:t>All of those elements must be combined to understand the full carbon footprint of a given activity.</a:t>
            </a:r>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000" b="1" dirty="0" smtClean="0"/>
              <a:t>Greenhouse gases and the supply chain</a:t>
            </a:r>
            <a:endParaRPr lang="en-US" sz="3000" dirty="0"/>
          </a:p>
        </p:txBody>
      </p:sp>
      <p:sp>
        <p:nvSpPr>
          <p:cNvPr id="3" name="Content Placeholder 2"/>
          <p:cNvSpPr>
            <a:spLocks noGrp="1"/>
          </p:cNvSpPr>
          <p:nvPr>
            <p:ph idx="1"/>
          </p:nvPr>
        </p:nvSpPr>
        <p:spPr>
          <a:xfrm>
            <a:off x="457200" y="609600"/>
            <a:ext cx="8229600" cy="5516563"/>
          </a:xfrm>
        </p:spPr>
        <p:txBody>
          <a:bodyPr>
            <a:normAutofit/>
          </a:bodyPr>
          <a:lstStyle/>
          <a:p>
            <a:r>
              <a:rPr lang="en-US" sz="2600" dirty="0" smtClean="0">
                <a:solidFill>
                  <a:schemeClr val="bg1"/>
                </a:solidFill>
              </a:rPr>
              <a:t>some of the major causes of greenhouse gases arise from industrial activities such as manufacturing, energy production and transportation.</a:t>
            </a:r>
          </a:p>
          <a:p>
            <a:r>
              <a:rPr lang="en-US" sz="2600" dirty="0" smtClean="0">
                <a:solidFill>
                  <a:schemeClr val="bg1"/>
                </a:solidFill>
              </a:rPr>
              <a:t>the author of </a:t>
            </a:r>
            <a:r>
              <a:rPr lang="en-US" sz="2600" i="1" dirty="0" smtClean="0">
                <a:solidFill>
                  <a:srgbClr val="FFC000"/>
                </a:solidFill>
              </a:rPr>
              <a:t>The World is Flat</a:t>
            </a:r>
            <a:r>
              <a:rPr lang="en-US" sz="2600" dirty="0" smtClean="0">
                <a:solidFill>
                  <a:srgbClr val="FFC000"/>
                </a:solidFill>
              </a:rPr>
              <a:t>, </a:t>
            </a:r>
            <a:r>
              <a:rPr lang="en-US" sz="2600" dirty="0" smtClean="0">
                <a:solidFill>
                  <a:schemeClr val="bg1"/>
                </a:solidFill>
              </a:rPr>
              <a:t>is a case in point estimates that the approximately 400 different components in his Dell computer had travelled hundreds of thousands of miles from all their different sources and through the assembly and distribution process to reach him.</a:t>
            </a:r>
          </a:p>
          <a:p>
            <a:r>
              <a:rPr lang="en-US" sz="2800" dirty="0" smtClean="0">
                <a:solidFill>
                  <a:schemeClr val="bg1"/>
                </a:solidFill>
              </a:rPr>
              <a:t>growing awareness amongst consumers of the issue of </a:t>
            </a:r>
            <a:r>
              <a:rPr lang="en-US" sz="2800" b="1" dirty="0" smtClean="0">
                <a:solidFill>
                  <a:schemeClr val="bg1"/>
                </a:solidFill>
              </a:rPr>
              <a:t>‘food miles’</a:t>
            </a:r>
            <a:r>
              <a:rPr lang="en-US" sz="2800" dirty="0" smtClean="0">
                <a:solidFill>
                  <a:schemeClr val="bg1"/>
                </a:solidFill>
              </a:rPr>
              <a:t> – in other words how far food travels from its origin to the point of final consumption </a:t>
            </a:r>
            <a:endParaRPr lang="en-US" sz="26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000" b="1" dirty="0" smtClean="0"/>
              <a:t>Greenhouse gases and the supply chain</a:t>
            </a:r>
            <a:endParaRPr lang="en-US" sz="3000" dirty="0"/>
          </a:p>
        </p:txBody>
      </p:sp>
      <p:sp>
        <p:nvSpPr>
          <p:cNvPr id="3" name="Content Placeholder 2"/>
          <p:cNvSpPr>
            <a:spLocks noGrp="1"/>
          </p:cNvSpPr>
          <p:nvPr>
            <p:ph idx="1"/>
          </p:nvPr>
        </p:nvSpPr>
        <p:spPr>
          <a:xfrm>
            <a:off x="457200" y="609600"/>
            <a:ext cx="8229600" cy="5516563"/>
          </a:xfrm>
        </p:spPr>
        <p:txBody>
          <a:bodyPr>
            <a:normAutofit/>
          </a:bodyPr>
          <a:lstStyle/>
          <a:p>
            <a:r>
              <a:rPr lang="en-US" sz="2600" dirty="0" smtClean="0">
                <a:solidFill>
                  <a:srgbClr val="FFFF00"/>
                </a:solidFill>
              </a:rPr>
              <a:t>Carbon foot print</a:t>
            </a:r>
          </a:p>
          <a:p>
            <a:r>
              <a:rPr lang="en-US" sz="2600" dirty="0" smtClean="0">
                <a:solidFill>
                  <a:schemeClr val="bg1"/>
                </a:solidFill>
              </a:rPr>
              <a:t>Carbon Footprint Carbon dioxide is just one ‘greenhouse gas’, but it provides a useful basis for comparison: CO2e Everything in the supply chain has carbon consequences: sourcing of raw materials, processing, manufacture, transportation, the use phase, and the eventual end-of- life. Manufacturing Transportation Product use Recycling Facilities</a:t>
            </a:r>
            <a:endParaRPr lang="en-US" sz="2600" dirty="0">
              <a:solidFill>
                <a:schemeClr val="bg1"/>
              </a:solidFill>
            </a:endParaRPr>
          </a:p>
        </p:txBody>
      </p:sp>
      <p:pic>
        <p:nvPicPr>
          <p:cNvPr id="3074" name="Picture 2"/>
          <p:cNvPicPr>
            <a:picLocks noChangeAspect="1" noChangeArrowheads="1"/>
          </p:cNvPicPr>
          <p:nvPr/>
        </p:nvPicPr>
        <p:blipFill>
          <a:blip r:embed="rId2"/>
          <a:srcRect/>
          <a:stretch>
            <a:fillRect/>
          </a:stretch>
        </p:blipFill>
        <p:spPr bwMode="auto">
          <a:xfrm>
            <a:off x="228600" y="4724400"/>
            <a:ext cx="8763000" cy="16478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a:p>
        </p:txBody>
      </p:sp>
      <p:sp>
        <p:nvSpPr>
          <p:cNvPr id="3" name="Content Placeholder 2"/>
          <p:cNvSpPr>
            <a:spLocks noGrp="1"/>
          </p:cNvSpPr>
          <p:nvPr>
            <p:ph idx="1"/>
          </p:nvPr>
        </p:nvSpPr>
        <p:spPr>
          <a:xfrm>
            <a:off x="457200" y="609600"/>
            <a:ext cx="8229600" cy="5516563"/>
          </a:xfrm>
        </p:spPr>
        <p:txBody>
          <a:bodyPr>
            <a:normAutofit/>
          </a:bodyPr>
          <a:lstStyle/>
          <a:p>
            <a:r>
              <a:rPr lang="en-US" sz="2600" dirty="0" smtClean="0">
                <a:solidFill>
                  <a:srgbClr val="FFFF00"/>
                </a:solidFill>
              </a:rPr>
              <a:t>Carbon foot print example</a:t>
            </a:r>
          </a:p>
          <a:p>
            <a:endParaRPr lang="en-US" sz="2600" dirty="0">
              <a:solidFill>
                <a:srgbClr val="FFFF00"/>
              </a:solidFill>
            </a:endParaRPr>
          </a:p>
        </p:txBody>
      </p:sp>
      <p:pic>
        <p:nvPicPr>
          <p:cNvPr id="4098" name="Picture 2"/>
          <p:cNvPicPr>
            <a:picLocks noChangeAspect="1" noChangeArrowheads="1"/>
          </p:cNvPicPr>
          <p:nvPr/>
        </p:nvPicPr>
        <p:blipFill>
          <a:blip r:embed="rId2"/>
          <a:srcRect/>
          <a:stretch>
            <a:fillRect/>
          </a:stretch>
        </p:blipFill>
        <p:spPr bwMode="auto">
          <a:xfrm>
            <a:off x="381000" y="1219200"/>
            <a:ext cx="5391150" cy="36195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000" b="1" dirty="0" smtClean="0"/>
              <a:t>Greenhouse gases and the supply chain</a:t>
            </a:r>
            <a:endParaRPr lang="en-US" sz="3000" dirty="0"/>
          </a:p>
        </p:txBody>
      </p:sp>
      <p:sp>
        <p:nvSpPr>
          <p:cNvPr id="3" name="Content Placeholder 2"/>
          <p:cNvSpPr>
            <a:spLocks noGrp="1"/>
          </p:cNvSpPr>
          <p:nvPr>
            <p:ph idx="1"/>
          </p:nvPr>
        </p:nvSpPr>
        <p:spPr>
          <a:xfrm>
            <a:off x="457200" y="609600"/>
            <a:ext cx="5029200" cy="6019800"/>
          </a:xfrm>
        </p:spPr>
        <p:txBody>
          <a:bodyPr>
            <a:normAutofit fontScale="62500" lnSpcReduction="20000"/>
          </a:bodyPr>
          <a:lstStyle/>
          <a:p>
            <a:r>
              <a:rPr lang="en-US" b="1" dirty="0" smtClean="0"/>
              <a:t>12,000-mile round trip to have seafood shelled</a:t>
            </a:r>
            <a:endParaRPr lang="en-US" dirty="0" smtClean="0"/>
          </a:p>
          <a:p>
            <a:r>
              <a:rPr lang="en-US" dirty="0" smtClean="0">
                <a:solidFill>
                  <a:srgbClr val="FFFF00"/>
                </a:solidFill>
              </a:rPr>
              <a:t>A seafood firm was accused of ‘environmental madness’ yesterday for choosing to send langoustines on a 12,000-mile round trip to Thailand to have their shells removed.</a:t>
            </a:r>
          </a:p>
          <a:p>
            <a:r>
              <a:rPr lang="en-US" dirty="0" smtClean="0">
                <a:solidFill>
                  <a:srgbClr val="FFFF00"/>
                </a:solidFill>
              </a:rPr>
              <a:t> After the shellfish are caught in Scottish waters they will be frozen and shipped to the Far East where they will be peeled by hand and sent back to be sold as scampi. The move by Young’s Seafood is costing 120 jobs at a plant in Annan, south-west Scotland, where the langoustines have been peeled mechanically.</a:t>
            </a:r>
          </a:p>
          <a:p>
            <a:r>
              <a:rPr lang="en-US" dirty="0" smtClean="0">
                <a:solidFill>
                  <a:srgbClr val="FFFF00"/>
                </a:solidFill>
              </a:rPr>
              <a:t>The firm claims that removing the shells by hand enhances the taste, but UK wage costs – at £6 an hour, compared with about 25p an hour in Thailand – are prohibitive.</a:t>
            </a:r>
          </a:p>
          <a:p>
            <a:r>
              <a:rPr lang="en-US" dirty="0" smtClean="0">
                <a:solidFill>
                  <a:srgbClr val="FFFF00"/>
                </a:solidFill>
              </a:rPr>
              <a:t> Friends of the Earth Scotland said the move was ‘madness and would add to global warming’.</a:t>
            </a:r>
          </a:p>
          <a:p>
            <a:endParaRPr lang="en-US" dirty="0"/>
          </a:p>
        </p:txBody>
      </p:sp>
      <p:sp>
        <p:nvSpPr>
          <p:cNvPr id="17410" name="AutoShape 2" descr="Warning issued about increased levels of toxins in shellfis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Warning issued about increased levels of toxins in shellfis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3" name="Picture 5"/>
          <p:cNvPicPr>
            <a:picLocks noChangeAspect="1" noChangeArrowheads="1"/>
          </p:cNvPicPr>
          <p:nvPr/>
        </p:nvPicPr>
        <p:blipFill>
          <a:blip r:embed="rId2"/>
          <a:srcRect/>
          <a:stretch>
            <a:fillRect/>
          </a:stretch>
        </p:blipFill>
        <p:spPr bwMode="auto">
          <a:xfrm>
            <a:off x="5334000" y="685800"/>
            <a:ext cx="3444949" cy="2057400"/>
          </a:xfrm>
          <a:prstGeom prst="rect">
            <a:avLst/>
          </a:prstGeom>
          <a:noFill/>
          <a:ln w="9525">
            <a:noFill/>
            <a:miter lim="800000"/>
            <a:headEnd/>
            <a:tailEnd/>
          </a:ln>
          <a:effectLst/>
        </p:spPr>
      </p:pic>
      <p:pic>
        <p:nvPicPr>
          <p:cNvPr id="17414" name="Picture 6"/>
          <p:cNvPicPr>
            <a:picLocks noChangeAspect="1" noChangeArrowheads="1"/>
          </p:cNvPicPr>
          <p:nvPr/>
        </p:nvPicPr>
        <p:blipFill>
          <a:blip r:embed="rId3"/>
          <a:srcRect/>
          <a:stretch>
            <a:fillRect/>
          </a:stretch>
        </p:blipFill>
        <p:spPr bwMode="auto">
          <a:xfrm>
            <a:off x="5257800" y="2895600"/>
            <a:ext cx="3448050" cy="30956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3200" b="1" dirty="0" smtClean="0"/>
              <a:t>Greenhouse gases and the supply chain</a:t>
            </a:r>
            <a:endParaRPr lang="en-US" sz="3200" dirty="0"/>
          </a:p>
        </p:txBody>
      </p:sp>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dirty="0" smtClean="0"/>
              <a:t>there has been a </a:t>
            </a:r>
            <a:r>
              <a:rPr lang="en-US" b="1" dirty="0" smtClean="0"/>
              <a:t>growing awareness amongst consumers of the issue of ‘food miles’ – in other words how far food travels from its origin to the point of final consumption</a:t>
            </a:r>
            <a:r>
              <a:rPr lang="en-US" dirty="0" smtClean="0"/>
              <a:t> </a:t>
            </a:r>
          </a:p>
          <a:p>
            <a:r>
              <a:rPr lang="en-US" b="1" dirty="0" smtClean="0"/>
              <a:t>12,000-mile round trip to have seafood shelled</a:t>
            </a:r>
            <a:endParaRPr lang="en-US" dirty="0" smtClean="0"/>
          </a:p>
          <a:p>
            <a:r>
              <a:rPr lang="en-US" dirty="0" smtClean="0"/>
              <a:t>A seafood firm was accused of ‘environmental madness’ </a:t>
            </a:r>
            <a:r>
              <a:rPr lang="en-US" strike="sngStrike" dirty="0" smtClean="0"/>
              <a:t>yesterday</a:t>
            </a:r>
            <a:r>
              <a:rPr lang="en-US" dirty="0" smtClean="0"/>
              <a:t> for choosing to send langoustines on a 12,000-mile round trip to Thailand to have their shells removed.</a:t>
            </a:r>
          </a:p>
          <a:p>
            <a:r>
              <a:rPr lang="en-US" dirty="0" smtClean="0"/>
              <a:t>this will </a:t>
            </a:r>
            <a:r>
              <a:rPr lang="en-US" b="1" dirty="0" smtClean="0"/>
              <a:t>almost certainty change as a result of carbon taxes, emission trading schemes and regulatory change</a:t>
            </a:r>
            <a:r>
              <a:rPr lang="en-US" dirty="0" smtClean="0"/>
              <a:t>. Hence the need for supply chain managers to think hard about alternative strategies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b="1" dirty="0" smtClean="0"/>
              <a:t>Greenhouse gases and the supply chain</a:t>
            </a:r>
            <a:endParaRPr lang="en-US" sz="3200" dirty="0"/>
          </a:p>
        </p:txBody>
      </p:sp>
      <p:sp>
        <p:nvSpPr>
          <p:cNvPr id="3" name="Content Placeholder 2"/>
          <p:cNvSpPr>
            <a:spLocks noGrp="1"/>
          </p:cNvSpPr>
          <p:nvPr>
            <p:ph idx="1"/>
          </p:nvPr>
        </p:nvSpPr>
        <p:spPr>
          <a:xfrm>
            <a:off x="457200" y="609600"/>
            <a:ext cx="8229600" cy="5516563"/>
          </a:xfrm>
        </p:spPr>
        <p:txBody>
          <a:bodyPr/>
          <a:lstStyle/>
          <a:p>
            <a:r>
              <a:rPr lang="en-US" dirty="0" smtClean="0">
                <a:solidFill>
                  <a:schemeClr val="bg1"/>
                </a:solidFill>
              </a:rPr>
              <a:t>Recent years have seen a considerable growth of awareness of the potential harm to the environment that can be caused by so-called ‘</a:t>
            </a:r>
            <a:r>
              <a:rPr lang="en-US" b="1" dirty="0" smtClean="0">
                <a:solidFill>
                  <a:srgbClr val="FFC000"/>
                </a:solidFill>
              </a:rPr>
              <a:t>greenhouse gases’</a:t>
            </a:r>
            <a:r>
              <a:rPr lang="en-US" dirty="0" smtClean="0">
                <a:solidFill>
                  <a:srgbClr val="FFC000"/>
                </a:solidFill>
              </a:rPr>
              <a:t>. </a:t>
            </a:r>
          </a:p>
          <a:p>
            <a:r>
              <a:rPr lang="en-US" b="1" dirty="0" smtClean="0">
                <a:solidFill>
                  <a:srgbClr val="FFC000"/>
                </a:solidFill>
              </a:rPr>
              <a:t>some of the major causes of greenhouse gases arise from industrial activities such as manufacturing, energy production and transportation.</a:t>
            </a:r>
            <a:r>
              <a:rPr lang="en-US" dirty="0" smtClean="0">
                <a:solidFill>
                  <a:srgbClr val="FFC000"/>
                </a:solidFill>
              </a:rPr>
              <a:t> </a:t>
            </a:r>
            <a:endParaRPr lang="en-US" dirty="0">
              <a:solidFill>
                <a:srgbClr val="FFC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b="1" dirty="0" smtClean="0"/>
              <a:t>Reducing the transport-intensity of supply chains</a:t>
            </a:r>
            <a:endParaRPr lang="en-US" sz="2800" dirty="0"/>
          </a:p>
        </p:txBody>
      </p:sp>
      <p:sp>
        <p:nvSpPr>
          <p:cNvPr id="3" name="Content Placeholder 2"/>
          <p:cNvSpPr>
            <a:spLocks noGrp="1"/>
          </p:cNvSpPr>
          <p:nvPr>
            <p:ph idx="1"/>
          </p:nvPr>
        </p:nvSpPr>
        <p:spPr>
          <a:xfrm>
            <a:off x="457200" y="609600"/>
            <a:ext cx="8229600" cy="5516563"/>
          </a:xfrm>
        </p:spPr>
        <p:txBody>
          <a:bodyPr>
            <a:normAutofit/>
          </a:bodyPr>
          <a:lstStyle/>
          <a:p>
            <a:r>
              <a:rPr lang="en-US" sz="2600" dirty="0" smtClean="0">
                <a:solidFill>
                  <a:schemeClr val="bg1"/>
                </a:solidFill>
              </a:rPr>
              <a:t>continued upward trend in global sourcing has inevitably led to products travelling greater distances. </a:t>
            </a:r>
          </a:p>
          <a:p>
            <a:r>
              <a:rPr lang="en-US" sz="2600" dirty="0" smtClean="0">
                <a:solidFill>
                  <a:schemeClr val="bg1"/>
                </a:solidFill>
              </a:rPr>
              <a:t>is a reflection of the miles/ </a:t>
            </a:r>
            <a:r>
              <a:rPr lang="en-US" sz="2600" dirty="0" err="1" smtClean="0">
                <a:solidFill>
                  <a:schemeClr val="bg1"/>
                </a:solidFill>
              </a:rPr>
              <a:t>kilometres</a:t>
            </a:r>
            <a:r>
              <a:rPr lang="en-US" sz="2600" dirty="0" smtClean="0">
                <a:solidFill>
                  <a:schemeClr val="bg1"/>
                </a:solidFill>
              </a:rPr>
              <a:t> travelled per unit of product shipped. </a:t>
            </a:r>
          </a:p>
          <a:p>
            <a:r>
              <a:rPr lang="en-US" sz="2600" dirty="0" smtClean="0">
                <a:solidFill>
                  <a:schemeClr val="bg1"/>
                </a:solidFill>
              </a:rPr>
              <a:t>practical steps can </a:t>
            </a:r>
            <a:r>
              <a:rPr lang="en-US" sz="2600" dirty="0" err="1" smtClean="0">
                <a:solidFill>
                  <a:schemeClr val="bg1"/>
                </a:solidFill>
              </a:rPr>
              <a:t>organisations</a:t>
            </a:r>
            <a:r>
              <a:rPr lang="en-US" sz="2600" dirty="0" smtClean="0">
                <a:solidFill>
                  <a:schemeClr val="bg1"/>
                </a:solidFill>
              </a:rPr>
              <a:t> take to improve the transport-intensity of their supply chains are</a:t>
            </a:r>
          </a:p>
          <a:p>
            <a:pPr lvl="1"/>
            <a:r>
              <a:rPr lang="en-US" sz="2200" i="1" dirty="0" smtClean="0">
                <a:solidFill>
                  <a:schemeClr val="bg1"/>
                </a:solidFill>
              </a:rPr>
              <a:t>review product design and bill of materials</a:t>
            </a:r>
            <a:endParaRPr lang="en-US" sz="2200" dirty="0" smtClean="0">
              <a:solidFill>
                <a:schemeClr val="bg1"/>
              </a:solidFill>
            </a:endParaRPr>
          </a:p>
          <a:p>
            <a:pPr lvl="1"/>
            <a:r>
              <a:rPr lang="en-US" sz="2200" i="1" dirty="0" smtClean="0">
                <a:solidFill>
                  <a:schemeClr val="bg1"/>
                </a:solidFill>
              </a:rPr>
              <a:t>review sourcing strategy</a:t>
            </a:r>
          </a:p>
          <a:p>
            <a:pPr lvl="1"/>
            <a:r>
              <a:rPr lang="en-US" sz="2200" i="1" dirty="0" smtClean="0">
                <a:solidFill>
                  <a:schemeClr val="bg1"/>
                </a:solidFill>
              </a:rPr>
              <a:t>review transport options</a:t>
            </a:r>
            <a:endParaRPr lang="en-US" sz="2200" dirty="0" smtClean="0">
              <a:solidFill>
                <a:schemeClr val="bg1"/>
              </a:solidFill>
            </a:endParaRPr>
          </a:p>
          <a:p>
            <a:pPr lvl="1"/>
            <a:r>
              <a:rPr lang="en-US" sz="2200" i="1" dirty="0" smtClean="0">
                <a:solidFill>
                  <a:schemeClr val="bg1"/>
                </a:solidFill>
              </a:rPr>
              <a:t>Improve transport </a:t>
            </a:r>
            <a:r>
              <a:rPr lang="en-US" sz="2200" i="1" dirty="0" err="1" smtClean="0">
                <a:solidFill>
                  <a:schemeClr val="bg1"/>
                </a:solidFill>
              </a:rPr>
              <a:t>utilisation</a:t>
            </a:r>
            <a:endParaRPr lang="en-US" sz="2200" dirty="0" smtClean="0">
              <a:solidFill>
                <a:schemeClr val="bg1"/>
              </a:solidFill>
            </a:endParaRPr>
          </a:p>
          <a:p>
            <a:pPr lvl="1"/>
            <a:r>
              <a:rPr lang="en-US" sz="2200" i="1" dirty="0" smtClean="0">
                <a:solidFill>
                  <a:schemeClr val="bg1"/>
                </a:solidFill>
              </a:rPr>
              <a:t>Use postponement strategies</a:t>
            </a:r>
            <a:endParaRPr lang="en-US" sz="2200" dirty="0" smtClean="0">
              <a:solidFill>
                <a:schemeClr val="bg1"/>
              </a:solidFill>
            </a:endParaRPr>
          </a:p>
          <a:p>
            <a:endParaRPr lang="en-US" sz="2600" dirty="0" smtClean="0">
              <a:solidFill>
                <a:schemeClr val="bg1"/>
              </a:solidFill>
            </a:endParaRPr>
          </a:p>
          <a:p>
            <a:endParaRPr lang="en-US" sz="2600" dirty="0" smtClean="0">
              <a:solidFill>
                <a:schemeClr val="bg1"/>
              </a:solidFill>
            </a:endParaRPr>
          </a:p>
          <a:p>
            <a:endParaRPr lang="en-US" sz="26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2800" b="1" dirty="0" smtClean="0"/>
              <a:t>Reducing the transport-intensity of supply chains</a:t>
            </a:r>
            <a:endParaRPr lang="en-US" sz="2800" dirty="0"/>
          </a:p>
        </p:txBody>
      </p:sp>
      <p:sp>
        <p:nvSpPr>
          <p:cNvPr id="3" name="Content Placeholder 2"/>
          <p:cNvSpPr>
            <a:spLocks noGrp="1"/>
          </p:cNvSpPr>
          <p:nvPr>
            <p:ph idx="1"/>
          </p:nvPr>
        </p:nvSpPr>
        <p:spPr>
          <a:xfrm>
            <a:off x="457200" y="533400"/>
            <a:ext cx="8229600" cy="5592763"/>
          </a:xfrm>
        </p:spPr>
        <p:txBody>
          <a:bodyPr/>
          <a:lstStyle/>
          <a:p>
            <a:r>
              <a:rPr lang="en-US" b="1" dirty="0" smtClean="0">
                <a:solidFill>
                  <a:schemeClr val="bg1"/>
                </a:solidFill>
              </a:rPr>
              <a:t>number of transportation strategies that can be used by management to help reduce costs.</a:t>
            </a:r>
            <a:endParaRPr lang="en-US" dirty="0" smtClean="0">
              <a:solidFill>
                <a:schemeClr val="bg1"/>
              </a:solidFill>
            </a:endParaRPr>
          </a:p>
          <a:p>
            <a:r>
              <a:rPr lang="en-US" b="1" dirty="0" smtClean="0">
                <a:solidFill>
                  <a:schemeClr val="bg1"/>
                </a:solidFill>
              </a:rPr>
              <a:t>Fewer Carriers</a:t>
            </a:r>
            <a:endParaRPr lang="en-US" dirty="0" smtClean="0">
              <a:solidFill>
                <a:schemeClr val="bg1"/>
              </a:solidFill>
            </a:endParaRPr>
          </a:p>
          <a:p>
            <a:r>
              <a:rPr lang="en-US" b="1" dirty="0" smtClean="0">
                <a:solidFill>
                  <a:schemeClr val="bg1"/>
                </a:solidFill>
              </a:rPr>
              <a:t>Consolidating Shipments</a:t>
            </a:r>
          </a:p>
          <a:p>
            <a:r>
              <a:rPr lang="en-US" b="1" dirty="0" smtClean="0">
                <a:solidFill>
                  <a:schemeClr val="bg1"/>
                </a:solidFill>
              </a:rPr>
              <a:t>Single Sourcing</a:t>
            </a:r>
            <a:endParaRPr lang="en-US" dirty="0" smtClean="0">
              <a:solidFill>
                <a:schemeClr val="bg1"/>
              </a:solidFill>
            </a:endParaRPr>
          </a:p>
          <a:p>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Syllabus</a:t>
            </a:r>
            <a:endParaRPr lang="en-US" dirty="0">
              <a:solidFill>
                <a:srgbClr val="FFFF00"/>
              </a:solidFill>
            </a:endParaRPr>
          </a:p>
        </p:txBody>
      </p:sp>
      <p:pic>
        <p:nvPicPr>
          <p:cNvPr id="3" name="Content Placeholder 2"/>
          <p:cNvPicPr>
            <a:picLocks noGrp="1" noChangeAspect="1" noChangeArrowheads="1"/>
          </p:cNvPicPr>
          <p:nvPr>
            <p:ph idx="1"/>
          </p:nvPr>
        </p:nvPicPr>
        <p:blipFill>
          <a:blip r:embed="rId2"/>
          <a:srcRect/>
          <a:stretch>
            <a:fillRect/>
          </a:stretch>
        </p:blipFill>
        <p:spPr bwMode="auto">
          <a:xfrm>
            <a:off x="228601" y="1219200"/>
            <a:ext cx="89154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b="1" dirty="0" smtClean="0"/>
              <a:t>Reducing the transport-intensity of supply chains</a:t>
            </a:r>
            <a:endParaRPr lang="en-US" sz="2800" dirty="0"/>
          </a:p>
        </p:txBody>
      </p:sp>
      <p:sp>
        <p:nvSpPr>
          <p:cNvPr id="3" name="Content Placeholder 2"/>
          <p:cNvSpPr>
            <a:spLocks noGrp="1"/>
          </p:cNvSpPr>
          <p:nvPr>
            <p:ph idx="1"/>
          </p:nvPr>
        </p:nvSpPr>
        <p:spPr>
          <a:xfrm>
            <a:off x="457200" y="609601"/>
            <a:ext cx="8229600" cy="2057400"/>
          </a:xfrm>
        </p:spPr>
        <p:txBody>
          <a:bodyPr>
            <a:normAutofit/>
          </a:bodyPr>
          <a:lstStyle/>
          <a:p>
            <a:r>
              <a:rPr lang="en-US" sz="2400" dirty="0" smtClean="0">
                <a:solidFill>
                  <a:srgbClr val="FFFF00"/>
                </a:solidFill>
              </a:rPr>
              <a:t>PEAK OIL</a:t>
            </a:r>
          </a:p>
          <a:p>
            <a:r>
              <a:rPr lang="en-US" sz="2400" dirty="0" smtClean="0">
                <a:solidFill>
                  <a:schemeClr val="bg1"/>
                </a:solidFill>
              </a:rPr>
              <a:t>The concept of ‘peak oil’ originated as far back as 1956 when Dr </a:t>
            </a:r>
            <a:r>
              <a:rPr lang="en-US" sz="2400" dirty="0" err="1" smtClean="0">
                <a:solidFill>
                  <a:schemeClr val="bg1"/>
                </a:solidFill>
              </a:rPr>
              <a:t>marion</a:t>
            </a:r>
            <a:r>
              <a:rPr lang="en-US" sz="2400" dirty="0" smtClean="0">
                <a:solidFill>
                  <a:schemeClr val="bg1"/>
                </a:solidFill>
              </a:rPr>
              <a:t> King </a:t>
            </a:r>
            <a:r>
              <a:rPr lang="en-US" sz="2400" dirty="0" err="1" smtClean="0">
                <a:solidFill>
                  <a:schemeClr val="bg1"/>
                </a:solidFill>
              </a:rPr>
              <a:t>Hubbert</a:t>
            </a:r>
            <a:r>
              <a:rPr lang="en-US" sz="2400" dirty="0" smtClean="0">
                <a:solidFill>
                  <a:schemeClr val="bg1"/>
                </a:solidFill>
              </a:rPr>
              <a:t>, a geologist at Shell, first coined the phrase. </a:t>
            </a:r>
          </a:p>
          <a:p>
            <a:endParaRPr lang="en-US" sz="2400" dirty="0"/>
          </a:p>
        </p:txBody>
      </p:sp>
      <p:pic>
        <p:nvPicPr>
          <p:cNvPr id="4" name="Picture 4"/>
          <p:cNvPicPr>
            <a:picLocks noChangeAspect="1" noChangeArrowheads="1"/>
          </p:cNvPicPr>
          <p:nvPr/>
        </p:nvPicPr>
        <p:blipFill>
          <a:blip r:embed="rId2"/>
          <a:srcRect/>
          <a:stretch>
            <a:fillRect/>
          </a:stretch>
        </p:blipFill>
        <p:spPr>
          <a:xfrm rot="5400000">
            <a:off x="5805487" y="1585914"/>
            <a:ext cx="2943225" cy="3733800"/>
          </a:xfrm>
          <a:prstGeom prst="rect">
            <a:avLst/>
          </a:prstGeom>
        </p:spPr>
      </p:pic>
      <p:sp>
        <p:nvSpPr>
          <p:cNvPr id="5" name="Rectangle 4"/>
          <p:cNvSpPr/>
          <p:nvPr/>
        </p:nvSpPr>
        <p:spPr>
          <a:xfrm>
            <a:off x="304800" y="2133600"/>
            <a:ext cx="5181600" cy="3447098"/>
          </a:xfrm>
          <a:prstGeom prst="rect">
            <a:avLst/>
          </a:prstGeom>
        </p:spPr>
        <p:txBody>
          <a:bodyPr wrap="square">
            <a:spAutoFit/>
          </a:bodyPr>
          <a:lstStyle/>
          <a:p>
            <a:r>
              <a:rPr lang="en-GB" sz="2400" dirty="0" smtClean="0">
                <a:solidFill>
                  <a:schemeClr val="bg1"/>
                </a:solidFill>
              </a:rPr>
              <a:t>Peak oil is the point at which we can no longer increase the amount of crude oil we extract and globally petroleum production goes into irreversible decline. </a:t>
            </a:r>
            <a:r>
              <a:rPr lang="en-US" sz="2400" dirty="0" smtClean="0">
                <a:solidFill>
                  <a:schemeClr val="bg1"/>
                </a:solidFill>
              </a:rPr>
              <a:t>Today’s supply chains are more energy intensive than before because they are more transport intensive than they used to be. </a:t>
            </a:r>
            <a:endParaRPr lang="en-GB" sz="2400" dirty="0" smtClean="0">
              <a:solidFill>
                <a:schemeClr val="bg1"/>
              </a:solidFill>
            </a:endParaRPr>
          </a:p>
          <a:p>
            <a:endParaRPr lang="en-US" sz="2600" dirty="0" smtClean="0"/>
          </a:p>
        </p:txBody>
      </p:sp>
      <p:sp>
        <p:nvSpPr>
          <p:cNvPr id="6" name="Rectangle 5"/>
          <p:cNvSpPr/>
          <p:nvPr/>
        </p:nvSpPr>
        <p:spPr>
          <a:xfrm>
            <a:off x="228600" y="5181600"/>
            <a:ext cx="8382000" cy="1200329"/>
          </a:xfrm>
          <a:prstGeom prst="rect">
            <a:avLst/>
          </a:prstGeom>
        </p:spPr>
        <p:txBody>
          <a:bodyPr wrap="square">
            <a:spAutoFit/>
          </a:bodyPr>
          <a:lstStyle/>
          <a:p>
            <a:pPr lvl="1"/>
            <a:r>
              <a:rPr lang="en-US" sz="2400" dirty="0" smtClean="0">
                <a:solidFill>
                  <a:srgbClr val="FFFF00"/>
                </a:solidFill>
              </a:rPr>
              <a:t>Focused factories and </a:t>
            </a:r>
            <a:r>
              <a:rPr lang="en-US" sz="2400" dirty="0" err="1" smtClean="0">
                <a:solidFill>
                  <a:srgbClr val="FFFF00"/>
                </a:solidFill>
              </a:rPr>
              <a:t>centralised</a:t>
            </a:r>
            <a:r>
              <a:rPr lang="en-US" sz="2400" dirty="0" smtClean="0">
                <a:solidFill>
                  <a:srgbClr val="FFFF00"/>
                </a:solidFill>
              </a:rPr>
              <a:t> distribution</a:t>
            </a:r>
          </a:p>
          <a:p>
            <a:pPr lvl="1"/>
            <a:r>
              <a:rPr lang="en-US" sz="2400" dirty="0" smtClean="0">
                <a:solidFill>
                  <a:srgbClr val="FFFF00"/>
                </a:solidFill>
              </a:rPr>
              <a:t>Global sourcing and offshore manufacturing.</a:t>
            </a:r>
          </a:p>
          <a:p>
            <a:pPr lvl="1"/>
            <a:r>
              <a:rPr lang="en-US" sz="2400" dirty="0" smtClean="0">
                <a:solidFill>
                  <a:srgbClr val="FFFF00"/>
                </a:solidFill>
              </a:rPr>
              <a:t>Just-in-time deliveries</a:t>
            </a:r>
            <a:endParaRPr lang="en-US" sz="2400" dirty="0">
              <a:solidFill>
                <a:srgbClr val="FFFF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Peak Oil</a:t>
            </a:r>
            <a:endParaRPr lang="en-US" dirty="0"/>
          </a:p>
        </p:txBody>
      </p:sp>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smtClean="0">
                <a:solidFill>
                  <a:schemeClr val="bg1"/>
                </a:solidFill>
              </a:rPr>
              <a:t>Today’s supply chains are more energy intensive than before because they are more transport intensive than they used to be. There are a number of reasons for this including:</a:t>
            </a:r>
          </a:p>
          <a:p>
            <a:pPr lvl="0"/>
            <a:r>
              <a:rPr lang="en-US" b="1" dirty="0" smtClean="0">
                <a:solidFill>
                  <a:schemeClr val="bg1"/>
                </a:solidFill>
              </a:rPr>
              <a:t>Focused factories and </a:t>
            </a:r>
            <a:r>
              <a:rPr lang="en-US" b="1" dirty="0" err="1" smtClean="0">
                <a:solidFill>
                  <a:schemeClr val="bg1"/>
                </a:solidFill>
              </a:rPr>
              <a:t>centralised</a:t>
            </a:r>
            <a:r>
              <a:rPr lang="en-US" b="1" dirty="0" smtClean="0">
                <a:solidFill>
                  <a:schemeClr val="bg1"/>
                </a:solidFill>
              </a:rPr>
              <a:t> distribution</a:t>
            </a:r>
            <a:r>
              <a:rPr lang="en-US" dirty="0" smtClean="0">
                <a:solidFill>
                  <a:schemeClr val="bg1"/>
                </a:solidFill>
              </a:rPr>
              <a:t> – as a result of </a:t>
            </a:r>
            <a:r>
              <a:rPr lang="en-US" dirty="0" err="1" smtClean="0">
                <a:solidFill>
                  <a:schemeClr val="bg1"/>
                </a:solidFill>
              </a:rPr>
              <a:t>rationalising</a:t>
            </a:r>
            <a:r>
              <a:rPr lang="en-US" dirty="0" smtClean="0">
                <a:solidFill>
                  <a:schemeClr val="bg1"/>
                </a:solidFill>
              </a:rPr>
              <a:t> production and distribution, many companies are now having to serve </a:t>
            </a:r>
            <a:r>
              <a:rPr lang="en-US" dirty="0" err="1" smtClean="0">
                <a:solidFill>
                  <a:schemeClr val="bg1"/>
                </a:solidFill>
              </a:rPr>
              <a:t>cus</a:t>
            </a:r>
            <a:r>
              <a:rPr lang="en-US" dirty="0" smtClean="0">
                <a:solidFill>
                  <a:schemeClr val="bg1"/>
                </a:solidFill>
              </a:rPr>
              <a:t>- </a:t>
            </a:r>
            <a:r>
              <a:rPr lang="en-US" dirty="0" err="1" smtClean="0">
                <a:solidFill>
                  <a:schemeClr val="bg1"/>
                </a:solidFill>
              </a:rPr>
              <a:t>tomers</a:t>
            </a:r>
            <a:r>
              <a:rPr lang="en-US" dirty="0" smtClean="0">
                <a:solidFill>
                  <a:schemeClr val="bg1"/>
                </a:solidFill>
              </a:rPr>
              <a:t> at a greater distance.</a:t>
            </a:r>
          </a:p>
          <a:p>
            <a:pPr lvl="0"/>
            <a:r>
              <a:rPr lang="en-US" b="1" dirty="0" smtClean="0">
                <a:solidFill>
                  <a:schemeClr val="bg1"/>
                </a:solidFill>
              </a:rPr>
              <a:t>Global sourcing and offshore manufacturing</a:t>
            </a:r>
            <a:r>
              <a:rPr lang="en-US" dirty="0" smtClean="0">
                <a:solidFill>
                  <a:schemeClr val="bg1"/>
                </a:solidFill>
              </a:rPr>
              <a:t> – the well-established trend to low-cost country sourcing and manufacturing has meant that supply chains are significantly extended and products travel much further.</a:t>
            </a:r>
          </a:p>
          <a:p>
            <a:pPr lvl="0"/>
            <a:r>
              <a:rPr lang="en-US" b="1" dirty="0" smtClean="0">
                <a:solidFill>
                  <a:schemeClr val="bg1"/>
                </a:solidFill>
              </a:rPr>
              <a:t>Just-in-time deliveries</a:t>
            </a:r>
            <a:r>
              <a:rPr lang="en-US" dirty="0" smtClean="0">
                <a:solidFill>
                  <a:schemeClr val="bg1"/>
                </a:solidFill>
              </a:rPr>
              <a:t> – as more customers demand just-in-time deliveries from their suppliers, it is inevitable that shipment sizes reduce whilst delivery frequencies increase.</a:t>
            </a:r>
          </a:p>
          <a:p>
            <a:endParaRPr lang="en-US" dirty="0" smtClean="0">
              <a:solidFill>
                <a:schemeClr val="bg1"/>
              </a:solidFill>
            </a:endParaRPr>
          </a:p>
          <a:p>
            <a:endParaRPr lang="en-U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b="1" dirty="0" smtClean="0"/>
              <a:t>Beyond the carbon footprint</a:t>
            </a:r>
            <a:endParaRPr lang="en-US" sz="2800" dirty="0"/>
          </a:p>
        </p:txBody>
      </p:sp>
      <p:sp>
        <p:nvSpPr>
          <p:cNvPr id="3" name="Content Placeholder 2"/>
          <p:cNvSpPr>
            <a:spLocks noGrp="1"/>
          </p:cNvSpPr>
          <p:nvPr>
            <p:ph idx="1"/>
          </p:nvPr>
        </p:nvSpPr>
        <p:spPr>
          <a:xfrm>
            <a:off x="457200" y="609600"/>
            <a:ext cx="8229600" cy="5516563"/>
          </a:xfrm>
        </p:spPr>
        <p:txBody>
          <a:bodyPr>
            <a:normAutofit/>
          </a:bodyPr>
          <a:lstStyle/>
          <a:p>
            <a:r>
              <a:rPr lang="en-US" sz="2600" dirty="0" smtClean="0"/>
              <a:t>Rather than limiting the focus of attention to reducing greenhouse gas emissions, it is important to </a:t>
            </a:r>
            <a:r>
              <a:rPr lang="en-US" sz="2600" dirty="0" err="1" smtClean="0"/>
              <a:t>recognise</a:t>
            </a:r>
            <a:r>
              <a:rPr lang="en-US" sz="2600" dirty="0" smtClean="0"/>
              <a:t> the effect of economic activity on the use of scarce resources across the value chain as a whole.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b="1" dirty="0" smtClean="0"/>
              <a:t>Beyond the carbon footprint</a:t>
            </a:r>
            <a:endParaRPr lang="en-US" sz="2800" dirty="0"/>
          </a:p>
        </p:txBody>
      </p:sp>
      <p:pic>
        <p:nvPicPr>
          <p:cNvPr id="4" name="Picture 3"/>
          <p:cNvPicPr/>
          <p:nvPr/>
        </p:nvPicPr>
        <p:blipFill>
          <a:blip r:embed="rId2"/>
          <a:srcRect/>
          <a:stretch>
            <a:fillRect/>
          </a:stretch>
        </p:blipFill>
        <p:spPr bwMode="auto">
          <a:xfrm>
            <a:off x="304800" y="533400"/>
            <a:ext cx="8534400" cy="581404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Beyond the carbon footprint</a:t>
            </a:r>
            <a:endParaRPr lang="en-US" dirty="0"/>
          </a:p>
        </p:txBody>
      </p:sp>
      <p:sp>
        <p:nvSpPr>
          <p:cNvPr id="3" name="Content Placeholder 2"/>
          <p:cNvSpPr>
            <a:spLocks noGrp="1"/>
          </p:cNvSpPr>
          <p:nvPr>
            <p:ph idx="1"/>
          </p:nvPr>
        </p:nvSpPr>
        <p:spPr/>
        <p:txBody>
          <a:bodyPr/>
          <a:lstStyle/>
          <a:p>
            <a:r>
              <a:rPr lang="en-US" dirty="0" smtClean="0"/>
              <a:t>. Some examples of the resource implications of supply chain decisions are described below.</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rmAutofit fontScale="90000"/>
          </a:bodyPr>
          <a:lstStyle/>
          <a:p>
            <a:r>
              <a:rPr lang="en-US" b="1" dirty="0" smtClean="0"/>
              <a:t>Beyond the carbon footprint</a:t>
            </a:r>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b="1" i="1" dirty="0" smtClean="0">
                <a:solidFill>
                  <a:schemeClr val="bg1"/>
                </a:solidFill>
              </a:rPr>
              <a:t>Design</a:t>
            </a:r>
            <a:endParaRPr lang="en-US" dirty="0" smtClean="0">
              <a:solidFill>
                <a:schemeClr val="bg1"/>
              </a:solidFill>
            </a:endParaRPr>
          </a:p>
          <a:p>
            <a:r>
              <a:rPr lang="en-US" dirty="0" smtClean="0">
                <a:solidFill>
                  <a:schemeClr val="bg1"/>
                </a:solidFill>
              </a:rPr>
              <a:t>We have previously argued that the supply chain </a:t>
            </a:r>
            <a:r>
              <a:rPr lang="en-US" b="1" dirty="0" smtClean="0">
                <a:solidFill>
                  <a:schemeClr val="bg1"/>
                </a:solidFill>
              </a:rPr>
              <a:t>‘starts on the drawing board’</a:t>
            </a:r>
            <a:r>
              <a:rPr lang="en-US" dirty="0" smtClean="0">
                <a:solidFill>
                  <a:schemeClr val="bg1"/>
                </a:solidFill>
              </a:rPr>
              <a:t>, meaning that decisions that are taken regarding the design of the product can have a significant impact across the supply chain.</a:t>
            </a:r>
          </a:p>
          <a:p>
            <a:r>
              <a:rPr lang="en-US" dirty="0" smtClean="0">
                <a:solidFill>
                  <a:schemeClr val="bg1"/>
                </a:solidFill>
              </a:rPr>
              <a:t>This is particularly true when considering the supply chain’s </a:t>
            </a:r>
            <a:r>
              <a:rPr lang="en-US" b="1" dirty="0" smtClean="0">
                <a:solidFill>
                  <a:schemeClr val="bg1"/>
                </a:solidFill>
              </a:rPr>
              <a:t>‘resource footprint’</a:t>
            </a:r>
            <a:r>
              <a:rPr lang="en-US" dirty="0" smtClean="0">
                <a:solidFill>
                  <a:schemeClr val="bg1"/>
                </a:solidFill>
              </a:rPr>
              <a:t>. </a:t>
            </a:r>
          </a:p>
          <a:p>
            <a:r>
              <a:rPr lang="en-US" dirty="0" smtClean="0">
                <a:solidFill>
                  <a:schemeClr val="bg1"/>
                </a:solidFill>
              </a:rPr>
              <a:t>More and more companies are actively seeking to reduce the amount of packaging material that is used, </a:t>
            </a:r>
          </a:p>
          <a:p>
            <a:r>
              <a:rPr lang="en-US" dirty="0" smtClean="0">
                <a:solidFill>
                  <a:schemeClr val="bg1"/>
                </a:solidFill>
              </a:rPr>
              <a:t>for example, but there can be other, less obvious ways to improve resource sustainability. </a:t>
            </a:r>
          </a:p>
          <a:p>
            <a:r>
              <a:rPr lang="en-US" dirty="0" smtClean="0">
                <a:solidFill>
                  <a:schemeClr val="bg1"/>
                </a:solidFill>
              </a:rPr>
              <a:t>If those managers responsible for new product development are not aware of the resource implications of their design decisions, this may lead to the launch of products with a bigger than desirable resource footprint. For example, many high- tech products rely for their functionality on scarce materials such as the so-called </a:t>
            </a:r>
            <a:r>
              <a:rPr lang="en-US" b="1" dirty="0" smtClean="0">
                <a:solidFill>
                  <a:schemeClr val="bg1"/>
                </a:solidFill>
              </a:rPr>
              <a:t>‘rare earth metals’</a:t>
            </a:r>
            <a:r>
              <a:rPr lang="en-US" dirty="0" smtClean="0">
                <a:solidFill>
                  <a:schemeClr val="bg1"/>
                </a:solidFill>
              </a:rPr>
              <a:t> (e.g. dysprosium and neodymium) whose future availability may increasingly be limited.</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rmAutofit fontScale="90000"/>
          </a:bodyPr>
          <a:lstStyle/>
          <a:p>
            <a:r>
              <a:rPr lang="en-US" b="1" dirty="0" smtClean="0"/>
              <a:t>Beyond the carbon footprint</a:t>
            </a:r>
            <a:endParaRPr lang="en-US" dirty="0"/>
          </a:p>
        </p:txBody>
      </p:sp>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b="1" i="1" dirty="0" smtClean="0">
                <a:solidFill>
                  <a:schemeClr val="bg1"/>
                </a:solidFill>
              </a:rPr>
              <a:t>Source</a:t>
            </a:r>
            <a:endParaRPr lang="en-US" dirty="0" smtClean="0">
              <a:solidFill>
                <a:schemeClr val="bg1"/>
              </a:solidFill>
            </a:endParaRPr>
          </a:p>
          <a:p>
            <a:r>
              <a:rPr lang="en-US" b="1" dirty="0" smtClean="0">
                <a:solidFill>
                  <a:schemeClr val="bg1"/>
                </a:solidFill>
              </a:rPr>
              <a:t>‘Sustainable sourcing’</a:t>
            </a:r>
            <a:r>
              <a:rPr lang="en-US" dirty="0" smtClean="0">
                <a:solidFill>
                  <a:schemeClr val="bg1"/>
                </a:solidFill>
              </a:rPr>
              <a:t> is emerging as a fundamental element of best practice procurement. one reason for this is that it is estimated that for a manufacturer somewhere between 40 and 60 per cent of their total carbon footprint lies upstream of their operations, whilst for retailers it can be as high as 80 per cent. </a:t>
            </a:r>
          </a:p>
          <a:p>
            <a:r>
              <a:rPr lang="en-US" dirty="0" smtClean="0">
                <a:solidFill>
                  <a:schemeClr val="bg1"/>
                </a:solidFill>
              </a:rPr>
              <a:t>Depending on where and how those upstream materials and products are sourced and made, there can be major differences in resource consumption. </a:t>
            </a:r>
          </a:p>
          <a:p>
            <a:r>
              <a:rPr lang="en-US" dirty="0" smtClean="0">
                <a:solidFill>
                  <a:schemeClr val="bg1"/>
                </a:solidFill>
              </a:rPr>
              <a:t> For example, SAB miller, one of the world’s biggest beer producers, compared its ‘</a:t>
            </a:r>
            <a:r>
              <a:rPr lang="en-US" b="1" dirty="0" smtClean="0">
                <a:solidFill>
                  <a:schemeClr val="bg1"/>
                </a:solidFill>
              </a:rPr>
              <a:t>water footprint’</a:t>
            </a:r>
            <a:r>
              <a:rPr lang="en-US" dirty="0" smtClean="0">
                <a:solidFill>
                  <a:schemeClr val="bg1"/>
                </a:solidFill>
              </a:rPr>
              <a:t> in two different countries – South Africa and the Czech Republic. </a:t>
            </a:r>
          </a:p>
          <a:p>
            <a:endParaRPr lang="en-US"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b="1" dirty="0" smtClean="0"/>
              <a:t>Reducing the transport-intensity of supply chains</a:t>
            </a:r>
            <a:endParaRPr lang="en-US" sz="2800" dirty="0"/>
          </a:p>
        </p:txBody>
      </p:sp>
      <p:sp>
        <p:nvSpPr>
          <p:cNvPr id="3" name="Content Placeholder 2"/>
          <p:cNvSpPr>
            <a:spLocks noGrp="1"/>
          </p:cNvSpPr>
          <p:nvPr>
            <p:ph idx="1"/>
          </p:nvPr>
        </p:nvSpPr>
        <p:spPr>
          <a:xfrm>
            <a:off x="457200" y="609600"/>
            <a:ext cx="8229600" cy="5516563"/>
          </a:xfrm>
        </p:spPr>
        <p:txBody>
          <a:bodyPr>
            <a:normAutofit/>
          </a:bodyPr>
          <a:lstStyle/>
          <a:p>
            <a:r>
              <a:rPr lang="en-US" sz="2600" dirty="0" smtClean="0">
                <a:solidFill>
                  <a:schemeClr val="bg1"/>
                </a:solidFill>
              </a:rPr>
              <a:t> It actually required 155 </a:t>
            </a:r>
            <a:r>
              <a:rPr lang="en-US" sz="2600" dirty="0" err="1" smtClean="0">
                <a:solidFill>
                  <a:schemeClr val="bg1"/>
                </a:solidFill>
              </a:rPr>
              <a:t>litres</a:t>
            </a:r>
            <a:r>
              <a:rPr lang="en-US" sz="2600" dirty="0" smtClean="0">
                <a:solidFill>
                  <a:schemeClr val="bg1"/>
                </a:solidFill>
              </a:rPr>
              <a:t> of water to produce a </a:t>
            </a:r>
            <a:r>
              <a:rPr lang="en-US" sz="2600" dirty="0" err="1" smtClean="0">
                <a:solidFill>
                  <a:schemeClr val="bg1"/>
                </a:solidFill>
              </a:rPr>
              <a:t>litre</a:t>
            </a:r>
            <a:r>
              <a:rPr lang="en-US" sz="2600" dirty="0" smtClean="0">
                <a:solidFill>
                  <a:schemeClr val="bg1"/>
                </a:solidFill>
              </a:rPr>
              <a:t> of beer in South Africa against 45 </a:t>
            </a:r>
            <a:r>
              <a:rPr lang="en-US" sz="2600" dirty="0" err="1" smtClean="0">
                <a:solidFill>
                  <a:schemeClr val="bg1"/>
                </a:solidFill>
              </a:rPr>
              <a:t>litres</a:t>
            </a:r>
            <a:r>
              <a:rPr lang="en-US" sz="2600" dirty="0" smtClean="0">
                <a:solidFill>
                  <a:schemeClr val="bg1"/>
                </a:solidFill>
              </a:rPr>
              <a:t> of water required to produce a </a:t>
            </a:r>
            <a:r>
              <a:rPr lang="en-US" sz="2600" dirty="0" err="1" smtClean="0">
                <a:solidFill>
                  <a:schemeClr val="bg1"/>
                </a:solidFill>
              </a:rPr>
              <a:t>litre</a:t>
            </a:r>
            <a:r>
              <a:rPr lang="en-US" sz="2600" dirty="0" smtClean="0">
                <a:solidFill>
                  <a:schemeClr val="bg1"/>
                </a:solidFill>
              </a:rPr>
              <a:t> of beer in the Czech Republic</a:t>
            </a:r>
          </a:p>
          <a:p>
            <a:r>
              <a:rPr lang="en-US" sz="2600" dirty="0" smtClean="0">
                <a:solidFill>
                  <a:schemeClr val="bg1"/>
                </a:solidFill>
              </a:rPr>
              <a:t>Because newsprint production is a highly energy-intensive manufacturing process and since most electricity generated in Sweden is from renewable hydro sources– unlike in the UK where most electricity is generated from coal or gas – the most sustainable manufacturing source was Sweden, not the UK!</a:t>
            </a:r>
          </a:p>
          <a:p>
            <a:endParaRPr lang="en-US" sz="26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Beyond the carbon footprint</a:t>
            </a:r>
            <a:endParaRPr lang="en-US" dirty="0"/>
          </a:p>
        </p:txBody>
      </p:sp>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b="1" i="1" dirty="0" smtClean="0">
                <a:solidFill>
                  <a:schemeClr val="bg1"/>
                </a:solidFill>
              </a:rPr>
              <a:t>Make</a:t>
            </a:r>
            <a:endParaRPr lang="en-US" dirty="0" smtClean="0">
              <a:solidFill>
                <a:schemeClr val="bg1"/>
              </a:solidFill>
            </a:endParaRPr>
          </a:p>
          <a:p>
            <a:r>
              <a:rPr lang="en-US" dirty="0" smtClean="0">
                <a:solidFill>
                  <a:schemeClr val="bg1"/>
                </a:solidFill>
              </a:rPr>
              <a:t>Manufacturing processes affect the resource footprint primarily through their use of energy, their relative efficiency and the creation and disposal of waste and toxic materials/effluents. In this age of outsourcing and offshore manufacturing it may not always be apparent to the customer what impact manufacturing strategy decisions can have on supply chain sustainability. However, it is evident that there are big differences in the energy efficiency of different factories and also in the waste they generate and how they dispose of it. Even the source of energy has sustainability implications. </a:t>
            </a:r>
          </a:p>
          <a:p>
            <a:endParaRPr lang="en-US"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Beyond the carbon footprint</a:t>
            </a:r>
            <a:endParaRPr lang="en-US" dirty="0"/>
          </a:p>
        </p:txBody>
      </p:sp>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b="1" i="1" dirty="0" smtClean="0">
                <a:solidFill>
                  <a:schemeClr val="bg1"/>
                </a:solidFill>
              </a:rPr>
              <a:t>Make</a:t>
            </a:r>
            <a:endParaRPr lang="en-US" dirty="0" smtClean="0">
              <a:solidFill>
                <a:schemeClr val="bg1"/>
              </a:solidFill>
            </a:endParaRPr>
          </a:p>
          <a:p>
            <a:r>
              <a:rPr lang="en-US" dirty="0" smtClean="0">
                <a:solidFill>
                  <a:schemeClr val="bg1"/>
                </a:solidFill>
              </a:rPr>
              <a:t>For example a study conducted by the UK Carbon Trust looked at the different footprints created by a UK national daily newspaper when it used newsprint produced in Sweden compared to newsprint made in the UK. Because newsprint production is a highly energy-intensive manufacturing process and since most electricity generated in Sweden is from renewable hydro sources– unlike in the UK where most electricity is generated from coal or gas – the most sustainable manufacturing source was Sweden, not the UK!</a:t>
            </a:r>
          </a:p>
          <a:p>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Learning Outcomes</a:t>
            </a:r>
            <a:endParaRPr lang="en-US" dirty="0"/>
          </a:p>
        </p:txBody>
      </p:sp>
      <p:sp>
        <p:nvSpPr>
          <p:cNvPr id="3" name="Content Placeholder 2"/>
          <p:cNvSpPr>
            <a:spLocks noGrp="1"/>
          </p:cNvSpPr>
          <p:nvPr>
            <p:ph idx="1"/>
          </p:nvPr>
        </p:nvSpPr>
        <p:spPr>
          <a:xfrm>
            <a:off x="457200" y="1524000"/>
            <a:ext cx="8229600" cy="4602163"/>
          </a:xfrm>
        </p:spPr>
        <p:txBody>
          <a:bodyPr>
            <a:normAutofit/>
          </a:bodyPr>
          <a:lstStyle/>
          <a:p>
            <a:r>
              <a:rPr lang="en-US" sz="2800" dirty="0" smtClean="0">
                <a:solidFill>
                  <a:schemeClr val="bg1"/>
                </a:solidFill>
              </a:rPr>
              <a:t>Understand how business operations have an effect upon communities, workers and natural systems.</a:t>
            </a:r>
          </a:p>
          <a:p>
            <a:r>
              <a:rPr lang="en-US" sz="2800" dirty="0" smtClean="0">
                <a:solidFill>
                  <a:schemeClr val="bg1"/>
                </a:solidFill>
              </a:rPr>
              <a:t>Identify some of the major threats facing supply chains (and people) in the 21st century. </a:t>
            </a:r>
          </a:p>
          <a:p>
            <a:r>
              <a:rPr lang="en-US" sz="2800" dirty="0" smtClean="0">
                <a:solidFill>
                  <a:schemeClr val="bg1"/>
                </a:solidFill>
              </a:rPr>
              <a:t>Discover why recycling isn’t the answer. </a:t>
            </a:r>
          </a:p>
          <a:p>
            <a:r>
              <a:rPr lang="en-US" sz="2800" dirty="0" smtClean="0">
                <a:solidFill>
                  <a:schemeClr val="bg1"/>
                </a:solidFill>
              </a:rPr>
              <a:t>See how creative solutions can improve the competitive performance of a business while also addressing the ‘green’ agenda.</a:t>
            </a:r>
            <a:endParaRPr lang="en-US" sz="2800"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b="1" dirty="0" smtClean="0"/>
              <a:t>Beyond the carbon footprint</a:t>
            </a:r>
            <a:endParaRPr lang="en-US" dirty="0"/>
          </a:p>
        </p:txBody>
      </p:sp>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b="1" i="1" dirty="0" smtClean="0">
                <a:solidFill>
                  <a:schemeClr val="bg1"/>
                </a:solidFill>
              </a:rPr>
              <a:t>Deliver</a:t>
            </a:r>
            <a:endParaRPr lang="en-US" dirty="0" smtClean="0">
              <a:solidFill>
                <a:schemeClr val="bg1"/>
              </a:solidFill>
            </a:endParaRPr>
          </a:p>
          <a:p>
            <a:r>
              <a:rPr lang="en-US" b="1" dirty="0" smtClean="0">
                <a:solidFill>
                  <a:schemeClr val="bg1"/>
                </a:solidFill>
              </a:rPr>
              <a:t>Clearly decisions on the mode of transport will affect the carbon footprint of a supply chain as will the extent to which transport capacity is efficiently used.</a:t>
            </a:r>
            <a:r>
              <a:rPr lang="en-US" dirty="0" smtClean="0">
                <a:solidFill>
                  <a:schemeClr val="bg1"/>
                </a:solidFill>
              </a:rPr>
              <a:t> </a:t>
            </a:r>
          </a:p>
          <a:p>
            <a:r>
              <a:rPr lang="en-US" dirty="0" smtClean="0">
                <a:solidFill>
                  <a:schemeClr val="bg1"/>
                </a:solidFill>
              </a:rPr>
              <a:t>Many </a:t>
            </a:r>
            <a:r>
              <a:rPr lang="en-US" b="1" dirty="0" smtClean="0">
                <a:solidFill>
                  <a:schemeClr val="bg1"/>
                </a:solidFill>
              </a:rPr>
              <a:t> models tend to </a:t>
            </a:r>
            <a:r>
              <a:rPr lang="en-US" b="1" dirty="0" err="1" smtClean="0">
                <a:solidFill>
                  <a:schemeClr val="bg1"/>
                </a:solidFill>
              </a:rPr>
              <a:t>optimise</a:t>
            </a:r>
            <a:r>
              <a:rPr lang="en-US" b="1" dirty="0" smtClean="0">
                <a:solidFill>
                  <a:schemeClr val="bg1"/>
                </a:solidFill>
              </a:rPr>
              <a:t> on a narrow definition of cost rather than taking into account the wider resource footprint that is created by the network. </a:t>
            </a:r>
          </a:p>
          <a:p>
            <a:r>
              <a:rPr lang="en-US" b="1" dirty="0" smtClean="0">
                <a:solidFill>
                  <a:schemeClr val="bg1"/>
                </a:solidFill>
              </a:rPr>
              <a:t>A new generation of network </a:t>
            </a:r>
            <a:r>
              <a:rPr lang="en-US" b="1" dirty="0" err="1" smtClean="0">
                <a:solidFill>
                  <a:schemeClr val="bg1"/>
                </a:solidFill>
              </a:rPr>
              <a:t>optimisation</a:t>
            </a:r>
            <a:r>
              <a:rPr lang="en-US" b="1" dirty="0" smtClean="0">
                <a:solidFill>
                  <a:schemeClr val="bg1"/>
                </a:solidFill>
              </a:rPr>
              <a:t> tools is now emerging which take account of the carbon footprint as well as the more conventional costs.</a:t>
            </a:r>
            <a:endParaRPr lang="en-US" dirty="0" smtClean="0">
              <a:solidFill>
                <a:schemeClr val="bg1"/>
              </a:solidFill>
            </a:endParaRPr>
          </a:p>
          <a:p>
            <a:endParaRPr lang="en-US"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Beyond the carbon footprint</a:t>
            </a:r>
            <a:endParaRPr lang="en-US" dirty="0"/>
          </a:p>
        </p:txBody>
      </p:sp>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b="1" i="1" dirty="0" smtClean="0">
                <a:solidFill>
                  <a:schemeClr val="bg1"/>
                </a:solidFill>
              </a:rPr>
              <a:t>Return</a:t>
            </a:r>
            <a:endParaRPr lang="en-US" dirty="0" smtClean="0">
              <a:solidFill>
                <a:schemeClr val="bg1"/>
              </a:solidFill>
            </a:endParaRPr>
          </a:p>
          <a:p>
            <a:r>
              <a:rPr lang="en-US" b="1" dirty="0" smtClean="0">
                <a:solidFill>
                  <a:schemeClr val="bg1"/>
                </a:solidFill>
              </a:rPr>
              <a:t>‘Reverse logistics’</a:t>
            </a:r>
            <a:r>
              <a:rPr lang="en-US" dirty="0" smtClean="0">
                <a:solidFill>
                  <a:schemeClr val="bg1"/>
                </a:solidFill>
              </a:rPr>
              <a:t> is the term usually used to describe the process of bringing products back, normally at the end-of-life, but also for recall and repair.</a:t>
            </a:r>
          </a:p>
          <a:p>
            <a:r>
              <a:rPr lang="en-US" dirty="0" smtClean="0">
                <a:solidFill>
                  <a:schemeClr val="bg1"/>
                </a:solidFill>
              </a:rPr>
              <a:t>In the past, little attention was paid to the challenge of reverse logistics, often resulting in extremely high costs being incurred. </a:t>
            </a:r>
          </a:p>
          <a:p>
            <a:r>
              <a:rPr lang="en-US" dirty="0" smtClean="0">
                <a:solidFill>
                  <a:schemeClr val="bg1"/>
                </a:solidFill>
              </a:rPr>
              <a:t>Now, partly driven by increasingly stringent regulations – particularly on product disposal and reuse/recycling requirements – the issue has moved much higher up the agenda.</a:t>
            </a:r>
          </a:p>
          <a:p>
            <a:r>
              <a:rPr lang="en-US" dirty="0" smtClean="0">
                <a:solidFill>
                  <a:schemeClr val="bg1"/>
                </a:solidFill>
              </a:rPr>
              <a:t> </a:t>
            </a:r>
            <a:r>
              <a:rPr lang="en-US" b="1" dirty="0" smtClean="0">
                <a:solidFill>
                  <a:schemeClr val="bg1"/>
                </a:solidFill>
              </a:rPr>
              <a:t>Essentially the challenge today is to create ‘closed-loop’ supply chains that will enable a much higher level of reuse and recycling.</a:t>
            </a:r>
            <a:r>
              <a:rPr lang="en-US" dirty="0" smtClean="0">
                <a:solidFill>
                  <a:schemeClr val="bg1"/>
                </a:solidFill>
              </a:rPr>
              <a:t> </a:t>
            </a:r>
            <a:endParaRPr lang="en-US"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Reduce, reuse, recycle</a:t>
            </a:r>
            <a:endParaRPr lang="en-US" dirty="0"/>
          </a:p>
        </p:txBody>
      </p:sp>
      <p:sp>
        <p:nvSpPr>
          <p:cNvPr id="3" name="Content Placeholder 2"/>
          <p:cNvSpPr>
            <a:spLocks noGrp="1"/>
          </p:cNvSpPr>
          <p:nvPr>
            <p:ph idx="1"/>
          </p:nvPr>
        </p:nvSpPr>
        <p:spPr>
          <a:xfrm>
            <a:off x="457200" y="609600"/>
            <a:ext cx="8229600" cy="5516563"/>
          </a:xfrm>
        </p:spPr>
        <p:txBody>
          <a:bodyPr>
            <a:normAutofit/>
          </a:bodyPr>
          <a:lstStyle/>
          <a:p>
            <a:r>
              <a:rPr lang="en-US" sz="2600" dirty="0" smtClean="0">
                <a:solidFill>
                  <a:schemeClr val="bg1"/>
                </a:solidFill>
              </a:rPr>
              <a:t>Many companies are now actively seeking to create marketing strategies that </a:t>
            </a:r>
            <a:r>
              <a:rPr lang="en-US" sz="2600" dirty="0" err="1" smtClean="0">
                <a:solidFill>
                  <a:schemeClr val="bg1"/>
                </a:solidFill>
              </a:rPr>
              <a:t>emphasise</a:t>
            </a:r>
            <a:r>
              <a:rPr lang="en-US" sz="2600" dirty="0" smtClean="0">
                <a:solidFill>
                  <a:schemeClr val="bg1"/>
                </a:solidFill>
              </a:rPr>
              <a:t> the ‘greenness’ of their supply chains. </a:t>
            </a:r>
          </a:p>
          <a:p>
            <a:r>
              <a:rPr lang="en-US" sz="2600" dirty="0" smtClean="0">
                <a:solidFill>
                  <a:schemeClr val="bg1"/>
                </a:solidFill>
              </a:rPr>
              <a:t>Strong evidence is emerging that consumers are increasingly basing their purchasing </a:t>
            </a:r>
            <a:r>
              <a:rPr lang="en-US" sz="2600" dirty="0" err="1" smtClean="0">
                <a:solidFill>
                  <a:schemeClr val="bg1"/>
                </a:solidFill>
              </a:rPr>
              <a:t>behaviour</a:t>
            </a:r>
            <a:r>
              <a:rPr lang="en-US" sz="2600" dirty="0" smtClean="0">
                <a:solidFill>
                  <a:schemeClr val="bg1"/>
                </a:solidFill>
              </a:rPr>
              <a:t> on ethical and environmental criteria. </a:t>
            </a:r>
          </a:p>
          <a:p>
            <a:endParaRPr lang="en-US" sz="26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200"/>
          </a:xfrm>
        </p:spPr>
        <p:txBody>
          <a:bodyPr>
            <a:normAutofit fontScale="90000"/>
          </a:bodyPr>
          <a:lstStyle/>
          <a:p>
            <a:r>
              <a:rPr lang="en-US" b="1" dirty="0" smtClean="0"/>
              <a:t>Reduce, reuse, recycle</a:t>
            </a:r>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b="1" dirty="0" smtClean="0">
                <a:solidFill>
                  <a:schemeClr val="bg1"/>
                </a:solidFill>
              </a:rPr>
              <a:t>Water: The next oil? </a:t>
            </a:r>
            <a:r>
              <a:rPr lang="en-US" dirty="0" smtClean="0">
                <a:solidFill>
                  <a:schemeClr val="bg1"/>
                </a:solidFill>
              </a:rPr>
              <a:t>As the world’s population continues to increase and as climate change impacts on rainfall, there is an increasing </a:t>
            </a:r>
            <a:r>
              <a:rPr lang="en-US" dirty="0" err="1" smtClean="0">
                <a:solidFill>
                  <a:schemeClr val="bg1"/>
                </a:solidFill>
              </a:rPr>
              <a:t>mis</a:t>
            </a:r>
            <a:r>
              <a:rPr lang="en-US" dirty="0" smtClean="0">
                <a:solidFill>
                  <a:schemeClr val="bg1"/>
                </a:solidFill>
              </a:rPr>
              <a:t>-match between supply and demand for water. Supply chains are big consumers of water when all the different production and manufacturing processes involved from start to finish are considered</a:t>
            </a:r>
          </a:p>
          <a:p>
            <a:r>
              <a:rPr lang="en-US" dirty="0" smtClean="0">
                <a:solidFill>
                  <a:schemeClr val="bg1"/>
                </a:solidFill>
              </a:rPr>
              <a:t>Some examples of the water footprint of different products and commodities are shown below.</a:t>
            </a:r>
          </a:p>
          <a:p>
            <a:r>
              <a:rPr lang="en-US" dirty="0" smtClean="0">
                <a:solidFill>
                  <a:schemeClr val="bg1"/>
                </a:solidFill>
              </a:rPr>
              <a:t>How much water does it take …</a:t>
            </a:r>
          </a:p>
          <a:p>
            <a:r>
              <a:rPr lang="en-US" dirty="0" smtClean="0">
                <a:solidFill>
                  <a:schemeClr val="bg1"/>
                </a:solidFill>
              </a:rPr>
              <a:t>To make a cup of coffee?	               140 </a:t>
            </a:r>
            <a:r>
              <a:rPr lang="en-US" dirty="0" err="1" smtClean="0">
                <a:solidFill>
                  <a:schemeClr val="bg1"/>
                </a:solidFill>
              </a:rPr>
              <a:t>litres</a:t>
            </a:r>
            <a:endParaRPr lang="en-US" dirty="0" smtClean="0">
              <a:solidFill>
                <a:schemeClr val="bg1"/>
              </a:solidFill>
            </a:endParaRPr>
          </a:p>
          <a:p>
            <a:r>
              <a:rPr lang="en-US" dirty="0" smtClean="0">
                <a:solidFill>
                  <a:schemeClr val="bg1"/>
                </a:solidFill>
              </a:rPr>
              <a:t>To make a </a:t>
            </a:r>
            <a:r>
              <a:rPr lang="en-US" dirty="0" err="1" smtClean="0">
                <a:solidFill>
                  <a:schemeClr val="bg1"/>
                </a:solidFill>
              </a:rPr>
              <a:t>litre</a:t>
            </a:r>
            <a:r>
              <a:rPr lang="en-US" dirty="0" smtClean="0">
                <a:solidFill>
                  <a:schemeClr val="bg1"/>
                </a:solidFill>
              </a:rPr>
              <a:t> of milk?	             1,000 </a:t>
            </a:r>
            <a:r>
              <a:rPr lang="en-US" dirty="0" err="1" smtClean="0">
                <a:solidFill>
                  <a:schemeClr val="bg1"/>
                </a:solidFill>
              </a:rPr>
              <a:t>litres</a:t>
            </a:r>
            <a:endParaRPr lang="en-US" dirty="0" smtClean="0">
              <a:solidFill>
                <a:schemeClr val="bg1"/>
              </a:solidFill>
            </a:endParaRPr>
          </a:p>
          <a:p>
            <a:r>
              <a:rPr lang="en-US" dirty="0" smtClean="0">
                <a:solidFill>
                  <a:schemeClr val="bg1"/>
                </a:solidFill>
              </a:rPr>
              <a:t>To make a hamburger?	             2,400 </a:t>
            </a:r>
            <a:r>
              <a:rPr lang="en-US" dirty="0" err="1" smtClean="0">
                <a:solidFill>
                  <a:schemeClr val="bg1"/>
                </a:solidFill>
              </a:rPr>
              <a:t>litres</a:t>
            </a:r>
            <a:endParaRPr lang="en-US" dirty="0" smtClean="0">
              <a:solidFill>
                <a:schemeClr val="bg1"/>
              </a:solidFill>
            </a:endParaRPr>
          </a:p>
          <a:p>
            <a:r>
              <a:rPr lang="en-US" dirty="0" smtClean="0">
                <a:solidFill>
                  <a:schemeClr val="bg1"/>
                </a:solidFill>
              </a:rPr>
              <a:t>To make a t-shirt?	                       2,500 </a:t>
            </a:r>
            <a:r>
              <a:rPr lang="en-US" dirty="0" err="1" smtClean="0">
                <a:solidFill>
                  <a:schemeClr val="bg1"/>
                </a:solidFill>
              </a:rPr>
              <a:t>litres</a:t>
            </a:r>
            <a:endParaRPr lang="en-US" dirty="0" smtClean="0">
              <a:solidFill>
                <a:schemeClr val="bg1"/>
              </a:solidFill>
            </a:endParaRPr>
          </a:p>
          <a:p>
            <a:r>
              <a:rPr lang="en-US" dirty="0" smtClean="0">
                <a:solidFill>
                  <a:schemeClr val="bg1"/>
                </a:solidFill>
              </a:rPr>
              <a:t>To make a pair of jeans?	           10,850 </a:t>
            </a:r>
            <a:r>
              <a:rPr lang="en-US" dirty="0" err="1" smtClean="0">
                <a:solidFill>
                  <a:schemeClr val="bg1"/>
                </a:solidFill>
              </a:rPr>
              <a:t>litres</a:t>
            </a:r>
            <a:r>
              <a:rPr lang="en-US" dirty="0" smtClean="0">
                <a:solidFill>
                  <a:schemeClr val="bg1"/>
                </a:solidFill>
              </a:rPr>
              <a:t> </a:t>
            </a:r>
          </a:p>
          <a:p>
            <a:r>
              <a:rPr lang="en-US" dirty="0" smtClean="0">
                <a:solidFill>
                  <a:schemeClr val="bg1"/>
                </a:solidFill>
              </a:rPr>
              <a:t>To produce a kilogram of beef?	16,000 </a:t>
            </a:r>
            <a:r>
              <a:rPr lang="en-US" dirty="0" err="1" smtClean="0">
                <a:solidFill>
                  <a:schemeClr val="bg1"/>
                </a:solidFill>
              </a:rPr>
              <a:t>litres</a:t>
            </a:r>
            <a:endParaRPr lang="en-US" dirty="0" smtClean="0">
              <a:solidFill>
                <a:schemeClr val="bg1"/>
              </a:solidFill>
            </a:endParaRPr>
          </a:p>
          <a:p>
            <a:r>
              <a:rPr lang="en-US" b="1" dirty="0" smtClean="0">
                <a:solidFill>
                  <a:schemeClr val="bg1"/>
                </a:solidFill>
              </a:rPr>
              <a:t>Many companies are now actively seeking to create marketing strategies that </a:t>
            </a:r>
            <a:r>
              <a:rPr lang="en-US" b="1" dirty="0" err="1" smtClean="0">
                <a:solidFill>
                  <a:schemeClr val="bg1"/>
                </a:solidFill>
              </a:rPr>
              <a:t>emphasise</a:t>
            </a:r>
            <a:r>
              <a:rPr lang="en-US" b="1" dirty="0" smtClean="0">
                <a:solidFill>
                  <a:schemeClr val="bg1"/>
                </a:solidFill>
              </a:rPr>
              <a:t> the ‘greenness’ of their supply chains.</a:t>
            </a:r>
            <a:r>
              <a:rPr lang="en-US" dirty="0" smtClean="0">
                <a:solidFill>
                  <a:schemeClr val="bg1"/>
                </a:solidFill>
              </a:rPr>
              <a:t> </a:t>
            </a:r>
            <a:endParaRPr lang="en-US"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200"/>
          </a:xfrm>
        </p:spPr>
        <p:txBody>
          <a:bodyPr>
            <a:normAutofit fontScale="90000"/>
          </a:bodyPr>
          <a:lstStyle/>
          <a:p>
            <a:r>
              <a:rPr lang="en-US" b="1" dirty="0" smtClean="0"/>
              <a:t>Reduce, reuse, recycle</a:t>
            </a:r>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dirty="0" smtClean="0">
                <a:solidFill>
                  <a:schemeClr val="bg1"/>
                </a:solidFill>
              </a:rPr>
              <a:t>Both </a:t>
            </a:r>
            <a:r>
              <a:rPr lang="en-US" dirty="0" err="1" smtClean="0">
                <a:solidFill>
                  <a:schemeClr val="bg1"/>
                </a:solidFill>
              </a:rPr>
              <a:t>Wal</a:t>
            </a:r>
            <a:r>
              <a:rPr lang="en-US" dirty="0" smtClean="0">
                <a:solidFill>
                  <a:schemeClr val="bg1"/>
                </a:solidFill>
              </a:rPr>
              <a:t>-mart and Tesco (and other retailers too) intend to provide information on the labels of the products they sell detailing the overall environmental impact of those items. To do this they are working closely with their suppliers to ensure that their supply chain arrangements are sustainable and that they continue to seek innovative ways to improve the end-to- end environmental footprint.</a:t>
            </a:r>
          </a:p>
          <a:p>
            <a:r>
              <a:rPr lang="en-US" dirty="0" smtClean="0">
                <a:solidFill>
                  <a:schemeClr val="bg1"/>
                </a:solidFill>
              </a:rPr>
              <a:t> </a:t>
            </a:r>
          </a:p>
          <a:p>
            <a:r>
              <a:rPr lang="en-US" dirty="0" smtClean="0">
                <a:solidFill>
                  <a:schemeClr val="bg1"/>
                </a:solidFill>
              </a:rPr>
              <a:t>For example, </a:t>
            </a:r>
            <a:r>
              <a:rPr lang="en-US" dirty="0" smtClean="0">
                <a:solidFill>
                  <a:srgbClr val="FFC000"/>
                </a:solidFill>
              </a:rPr>
              <a:t>Tesco </a:t>
            </a:r>
            <a:r>
              <a:rPr lang="en-US" dirty="0" err="1" smtClean="0">
                <a:solidFill>
                  <a:srgbClr val="FFC000"/>
                </a:solidFill>
              </a:rPr>
              <a:t>recognised</a:t>
            </a:r>
            <a:r>
              <a:rPr lang="en-US" dirty="0" smtClean="0">
                <a:solidFill>
                  <a:srgbClr val="FFC000"/>
                </a:solidFill>
              </a:rPr>
              <a:t> that glass bottles, because of their weight, add significantly to transport intensity and overall carbon emission.</a:t>
            </a:r>
            <a:r>
              <a:rPr lang="en-US" dirty="0" smtClean="0">
                <a:solidFill>
                  <a:schemeClr val="bg1"/>
                </a:solidFill>
              </a:rPr>
              <a:t> </a:t>
            </a:r>
          </a:p>
          <a:p>
            <a:r>
              <a:rPr lang="en-US" dirty="0" smtClean="0">
                <a:solidFill>
                  <a:schemeClr val="bg1"/>
                </a:solidFill>
              </a:rPr>
              <a:t>By working with suppliers to create lighter weight wine bottles, Tesco reduced its annual glass usage from one single supplier by 2,600 </a:t>
            </a:r>
            <a:r>
              <a:rPr lang="en-US" dirty="0" err="1" smtClean="0">
                <a:solidFill>
                  <a:schemeClr val="bg1"/>
                </a:solidFill>
              </a:rPr>
              <a:t>tonnes</a:t>
            </a:r>
            <a:r>
              <a:rPr lang="en-US" dirty="0" smtClean="0">
                <a:solidFill>
                  <a:schemeClr val="bg1"/>
                </a:solidFill>
              </a:rPr>
              <a:t> – a 15 per cent saving. </a:t>
            </a:r>
          </a:p>
          <a:p>
            <a:r>
              <a:rPr lang="en-US" dirty="0" smtClean="0">
                <a:solidFill>
                  <a:schemeClr val="bg1"/>
                </a:solidFill>
              </a:rPr>
              <a:t>Further savings were achieved by importing wines into the UK from Australia in bulk and then bottling them in lightweight glass in the UK.</a:t>
            </a:r>
          </a:p>
          <a:p>
            <a:endParaRPr lang="en-US"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200"/>
          </a:xfrm>
        </p:spPr>
        <p:txBody>
          <a:bodyPr>
            <a:normAutofit fontScale="90000"/>
          </a:bodyPr>
          <a:lstStyle/>
          <a:p>
            <a:r>
              <a:rPr lang="en-US" b="1" dirty="0" smtClean="0"/>
              <a:t>Reduce, reuse, recycle</a:t>
            </a:r>
            <a:endParaRPr lang="en-US" dirty="0"/>
          </a:p>
        </p:txBody>
      </p:sp>
      <p:sp>
        <p:nvSpPr>
          <p:cNvPr id="3" name="Content Placeholder 2"/>
          <p:cNvSpPr>
            <a:spLocks noGrp="1"/>
          </p:cNvSpPr>
          <p:nvPr>
            <p:ph idx="1"/>
          </p:nvPr>
        </p:nvSpPr>
        <p:spPr>
          <a:xfrm>
            <a:off x="457200" y="609600"/>
            <a:ext cx="8229600" cy="5516563"/>
          </a:xfrm>
        </p:spPr>
        <p:txBody>
          <a:bodyPr>
            <a:normAutofit lnSpcReduction="10000"/>
          </a:bodyPr>
          <a:lstStyle/>
          <a:p>
            <a:r>
              <a:rPr lang="en-US" b="1" dirty="0" smtClean="0">
                <a:solidFill>
                  <a:schemeClr val="bg1"/>
                </a:solidFill>
              </a:rPr>
              <a:t>Further pressure on businesses to reduce their environmental footprints is coming from government regulation,</a:t>
            </a:r>
            <a:r>
              <a:rPr lang="en-US" dirty="0" smtClean="0">
                <a:solidFill>
                  <a:schemeClr val="bg1"/>
                </a:solidFill>
              </a:rPr>
              <a:t> often in the form of Emission Trading Schemes (ETS) or so-called ‘Cap and Trade’ legislation. </a:t>
            </a:r>
          </a:p>
          <a:p>
            <a:r>
              <a:rPr lang="en-US" b="1" dirty="0" smtClean="0">
                <a:solidFill>
                  <a:schemeClr val="bg1"/>
                </a:solidFill>
              </a:rPr>
              <a:t>Since, as we have noted, most of a typical business’s total environmental foot- print lies in its wider supply chain, particularly upstream of its own operations,</a:t>
            </a:r>
            <a:r>
              <a:rPr lang="en-US" dirty="0" smtClean="0">
                <a:solidFill>
                  <a:schemeClr val="bg1"/>
                </a:solidFill>
              </a:rPr>
              <a:t> the need for supply chain managers to become more involved in managing this foot- print becomes apparent. </a:t>
            </a:r>
            <a:endParaRPr lang="en-US"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Impact of congestion</a:t>
            </a:r>
            <a:endParaRPr lang="en-US" dirty="0"/>
          </a:p>
        </p:txBody>
      </p:sp>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sz="2600" dirty="0" smtClean="0">
                <a:solidFill>
                  <a:schemeClr val="bg1"/>
                </a:solidFill>
              </a:rPr>
              <a:t>One of the key issues when considering sustainable supply chain solutions is traffic congestion and the related infrastructure issues</a:t>
            </a:r>
          </a:p>
          <a:p>
            <a:r>
              <a:rPr lang="en-US" sz="2600" dirty="0" smtClean="0">
                <a:solidFill>
                  <a:schemeClr val="bg1"/>
                </a:solidFill>
              </a:rPr>
              <a:t>There have been a number of causes of this problem, including </a:t>
            </a:r>
          </a:p>
          <a:p>
            <a:pPr lvl="1"/>
            <a:r>
              <a:rPr lang="en-US" sz="2200" dirty="0" smtClean="0">
                <a:solidFill>
                  <a:schemeClr val="bg1"/>
                </a:solidFill>
              </a:rPr>
              <a:t>increased global trade, </a:t>
            </a:r>
          </a:p>
          <a:p>
            <a:pPr lvl="1"/>
            <a:r>
              <a:rPr lang="en-US" sz="2200" dirty="0" smtClean="0">
                <a:solidFill>
                  <a:schemeClr val="bg1"/>
                </a:solidFill>
              </a:rPr>
              <a:t>lack of investment in capacity and </a:t>
            </a:r>
          </a:p>
          <a:p>
            <a:pPr lvl="1"/>
            <a:r>
              <a:rPr lang="en-US" sz="2200" dirty="0" smtClean="0">
                <a:solidFill>
                  <a:schemeClr val="bg1"/>
                </a:solidFill>
              </a:rPr>
              <a:t>the widespread adoption of just-in- time practices</a:t>
            </a:r>
          </a:p>
          <a:p>
            <a:r>
              <a:rPr lang="en-US" sz="2600" b="1" dirty="0" smtClean="0">
                <a:solidFill>
                  <a:schemeClr val="bg1"/>
                </a:solidFill>
              </a:rPr>
              <a:t>there is likely to be some alleviation as a result of the application of what might be termed </a:t>
            </a:r>
            <a:r>
              <a:rPr lang="en-US" sz="2600" b="1" dirty="0" smtClean="0">
                <a:solidFill>
                  <a:srgbClr val="FFFF00"/>
                </a:solidFill>
              </a:rPr>
              <a:t>‘smart logistics</a:t>
            </a:r>
            <a:r>
              <a:rPr lang="en-US" sz="2600" b="1" dirty="0" smtClean="0">
                <a:solidFill>
                  <a:schemeClr val="bg1"/>
                </a:solidFill>
              </a:rPr>
              <a:t>’ and ‘</a:t>
            </a:r>
            <a:r>
              <a:rPr lang="en-US" sz="2600" b="1" dirty="0" smtClean="0">
                <a:solidFill>
                  <a:srgbClr val="FFFF00"/>
                </a:solidFill>
              </a:rPr>
              <a:t>intelligent transport</a:t>
            </a:r>
            <a:r>
              <a:rPr lang="en-US" sz="2600" b="1" dirty="0" smtClean="0">
                <a:solidFill>
                  <a:schemeClr val="bg1"/>
                </a:solidFill>
              </a:rPr>
              <a:t>’.</a:t>
            </a:r>
            <a:r>
              <a:rPr lang="en-US" sz="2600" dirty="0" smtClean="0">
                <a:solidFill>
                  <a:schemeClr val="bg1"/>
                </a:solidFill>
              </a:rPr>
              <a:t> </a:t>
            </a:r>
          </a:p>
          <a:p>
            <a:r>
              <a:rPr lang="en-US" sz="2600" dirty="0" smtClean="0">
                <a:solidFill>
                  <a:schemeClr val="bg1"/>
                </a:solidFill>
              </a:rPr>
              <a:t>Smart logistics works by aggregating and combining individual shipments into consolidated loads for final delivery. ‘Cross docking’ is an example of this idea </a:t>
            </a:r>
          </a:p>
          <a:p>
            <a:r>
              <a:rPr lang="en-US" sz="2600" dirty="0" smtClean="0">
                <a:solidFill>
                  <a:schemeClr val="bg1"/>
                </a:solidFill>
              </a:rPr>
              <a:t>advanced IT solutions such as dynamic vehicle routing and scheduling and intelligent agent </a:t>
            </a:r>
            <a:r>
              <a:rPr lang="en-US" sz="2600" dirty="0" err="1" smtClean="0">
                <a:solidFill>
                  <a:schemeClr val="bg1"/>
                </a:solidFill>
              </a:rPr>
              <a:t>modelling</a:t>
            </a:r>
            <a:r>
              <a:rPr lang="en-US" sz="2600" dirty="0" smtClean="0">
                <a:solidFill>
                  <a:schemeClr val="bg1"/>
                </a:solidFill>
              </a:rPr>
              <a:t> </a:t>
            </a:r>
            <a:endParaRPr lang="en-US" sz="2600"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pPr lvl="1" algn="ctr" rtl="0">
              <a:spcBef>
                <a:spcPct val="0"/>
              </a:spcBef>
            </a:pPr>
            <a:r>
              <a:rPr lang="en-US" sz="3000" dirty="0" smtClean="0">
                <a:solidFill>
                  <a:schemeClr val="tx1"/>
                </a:solidFill>
              </a:rPr>
              <a:t>increased global trade, </a:t>
            </a:r>
            <a:endParaRPr lang="en-US" sz="3000" dirty="0">
              <a:solidFill>
                <a:schemeClr val="tx1"/>
              </a:solidFill>
            </a:endParaRPr>
          </a:p>
        </p:txBody>
      </p:sp>
      <p:sp>
        <p:nvSpPr>
          <p:cNvPr id="3" name="Content Placeholder 2"/>
          <p:cNvSpPr>
            <a:spLocks noGrp="1"/>
          </p:cNvSpPr>
          <p:nvPr>
            <p:ph idx="1"/>
          </p:nvPr>
        </p:nvSpPr>
        <p:spPr>
          <a:xfrm>
            <a:off x="457200" y="685800"/>
            <a:ext cx="8229600" cy="5440363"/>
          </a:xfrm>
        </p:spPr>
        <p:txBody>
          <a:bodyPr/>
          <a:lstStyle/>
          <a:p>
            <a:r>
              <a:rPr lang="en-US" b="1" dirty="0" smtClean="0">
                <a:solidFill>
                  <a:schemeClr val="bg1"/>
                </a:solidFill>
              </a:rPr>
              <a:t>With the growth in offshore manufacturing and the emergence of new markets, alongside the removal of trade barriers, the flow of products across borders has increased dramatically.</a:t>
            </a:r>
            <a:endParaRPr lang="en-US"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pPr lvl="1" algn="ctr" rtl="0">
              <a:spcBef>
                <a:spcPct val="0"/>
              </a:spcBef>
            </a:pPr>
            <a:r>
              <a:rPr lang="en-US" sz="3000" dirty="0" smtClean="0">
                <a:solidFill>
                  <a:schemeClr val="tx1"/>
                </a:solidFill>
              </a:rPr>
              <a:t>lack of investment in capacity</a:t>
            </a:r>
            <a:endParaRPr lang="en-US" sz="3000" dirty="0">
              <a:solidFill>
                <a:schemeClr val="tx1"/>
              </a:solidFill>
            </a:endParaRPr>
          </a:p>
        </p:txBody>
      </p:sp>
      <p:sp>
        <p:nvSpPr>
          <p:cNvPr id="3" name="Content Placeholder 2"/>
          <p:cNvSpPr>
            <a:spLocks noGrp="1"/>
          </p:cNvSpPr>
          <p:nvPr>
            <p:ph idx="1"/>
          </p:nvPr>
        </p:nvSpPr>
        <p:spPr>
          <a:xfrm>
            <a:off x="457200" y="685800"/>
            <a:ext cx="8229600" cy="5440363"/>
          </a:xfrm>
        </p:spPr>
        <p:txBody>
          <a:bodyPr/>
          <a:lstStyle/>
          <a:p>
            <a:r>
              <a:rPr lang="en-US" b="1" dirty="0" smtClean="0">
                <a:solidFill>
                  <a:schemeClr val="bg1"/>
                </a:solidFill>
              </a:rPr>
              <a:t>Paradoxically in some developed countries environmental concerns have led to unwillingness to build more infrastructure such as new motorways or port extensions.</a:t>
            </a:r>
          </a:p>
          <a:p>
            <a:r>
              <a:rPr lang="en-US" b="1" dirty="0" smtClean="0">
                <a:solidFill>
                  <a:schemeClr val="bg1"/>
                </a:solidFill>
              </a:rPr>
              <a:t>in developing countries the sheer scale  of the investment required to meet the demand is daunting.</a:t>
            </a:r>
            <a:endParaRPr lang="en-US"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dirty="0" smtClean="0"/>
              <a:t>the widespread adoption of just-in- time practices</a:t>
            </a:r>
            <a:endParaRPr lang="en-US" sz="2800" dirty="0"/>
          </a:p>
        </p:txBody>
      </p:sp>
      <p:sp>
        <p:nvSpPr>
          <p:cNvPr id="3" name="Content Placeholder 2"/>
          <p:cNvSpPr>
            <a:spLocks noGrp="1"/>
          </p:cNvSpPr>
          <p:nvPr>
            <p:ph idx="1"/>
          </p:nvPr>
        </p:nvSpPr>
        <p:spPr>
          <a:xfrm>
            <a:off x="457200" y="685800"/>
            <a:ext cx="8229600" cy="5440363"/>
          </a:xfrm>
        </p:spPr>
        <p:txBody>
          <a:bodyPr/>
          <a:lstStyle/>
          <a:p>
            <a:r>
              <a:rPr lang="en-US" b="1" dirty="0" smtClean="0">
                <a:solidFill>
                  <a:schemeClr val="bg1"/>
                </a:solidFill>
              </a:rPr>
              <a:t>Over the last 50 years there  has been a significant uptake across all sectors and supply chains of the philosophy  and  practice  of  just-in-time  (JIT).</a:t>
            </a:r>
          </a:p>
          <a:p>
            <a:r>
              <a:rPr lang="en-US" b="1" dirty="0" smtClean="0">
                <a:solidFill>
                  <a:schemeClr val="bg1"/>
                </a:solidFill>
              </a:rPr>
              <a:t>aggregation and consolidation there can be no doubting that it has contributed to an increase in shipments and movements.</a:t>
            </a:r>
            <a:r>
              <a:rPr lang="en-US" dirty="0" smtClean="0">
                <a:solidFill>
                  <a:schemeClr val="bg1"/>
                </a:solidFill>
              </a:rPr>
              <a:t> </a:t>
            </a:r>
          </a:p>
          <a:p>
            <a:r>
              <a:rPr lang="en-US" b="1" dirty="0" smtClean="0">
                <a:solidFill>
                  <a:schemeClr val="bg1"/>
                </a:solidFill>
              </a:rPr>
              <a:t>that concern with environmental issues has become much more prevalent,</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304800" y="457200"/>
            <a:ext cx="8534400" cy="5867400"/>
          </a:xfrm>
        </p:spPr>
        <p:txBody>
          <a:bodyPr>
            <a:normAutofit fontScale="85000" lnSpcReduction="20000"/>
          </a:bodyPr>
          <a:lstStyle/>
          <a:p>
            <a:r>
              <a:rPr lang="en-US" dirty="0" smtClean="0">
                <a:solidFill>
                  <a:schemeClr val="bg1"/>
                </a:solidFill>
              </a:rPr>
              <a:t>biggest issues to rise to prominence across every aspect of business and society in the opening years of the twenty-first century has been ‘</a:t>
            </a:r>
            <a:r>
              <a:rPr lang="en-US" b="1" dirty="0" smtClean="0">
                <a:solidFill>
                  <a:schemeClr val="bg1"/>
                </a:solidFill>
              </a:rPr>
              <a:t>sustainability</a:t>
            </a:r>
            <a:r>
              <a:rPr lang="en-US" dirty="0" smtClean="0">
                <a:solidFill>
                  <a:schemeClr val="bg1"/>
                </a:solidFill>
              </a:rPr>
              <a:t>’.</a:t>
            </a:r>
          </a:p>
          <a:p>
            <a:r>
              <a:rPr lang="en-US" dirty="0" smtClean="0">
                <a:solidFill>
                  <a:schemeClr val="bg1"/>
                </a:solidFill>
              </a:rPr>
              <a:t>Definition of sustainability - </a:t>
            </a:r>
            <a:r>
              <a:rPr lang="en-IN" b="1" i="1" dirty="0" smtClean="0">
                <a:solidFill>
                  <a:srgbClr val="FFFF00"/>
                </a:solidFill>
              </a:rPr>
              <a:t>meeting the needs of the present without compromising the ability of future generations to meet their own needs.</a:t>
            </a:r>
            <a:endParaRPr lang="en-US" dirty="0" smtClean="0">
              <a:solidFill>
                <a:srgbClr val="FFFF00"/>
              </a:solidFill>
            </a:endParaRPr>
          </a:p>
          <a:p>
            <a:r>
              <a:rPr lang="en-US" dirty="0" smtClean="0">
                <a:solidFill>
                  <a:schemeClr val="bg1"/>
                </a:solidFill>
              </a:rPr>
              <a:t>further augmented by adopting the parallel idea of the ‘triple bottom line’ - </a:t>
            </a:r>
            <a:r>
              <a:rPr lang="en-US" dirty="0" err="1" smtClean="0">
                <a:solidFill>
                  <a:schemeClr val="bg1"/>
                </a:solidFill>
              </a:rPr>
              <a:t>emphasises</a:t>
            </a:r>
            <a:r>
              <a:rPr lang="en-US" dirty="0" smtClean="0">
                <a:solidFill>
                  <a:schemeClr val="bg1"/>
                </a:solidFill>
              </a:rPr>
              <a:t> the importance of examining the impact of business decisions on three key arenas:</a:t>
            </a:r>
          </a:p>
          <a:p>
            <a:pPr lvl="1"/>
            <a:r>
              <a:rPr lang="en-IN" dirty="0" smtClean="0">
                <a:solidFill>
                  <a:schemeClr val="bg1"/>
                </a:solidFill>
              </a:rPr>
              <a:t>Environment (e.g. pollution; climate change; the depletion of scarce resources, etc.)</a:t>
            </a:r>
            <a:endParaRPr lang="en-US" dirty="0" smtClean="0">
              <a:solidFill>
                <a:schemeClr val="bg1"/>
              </a:solidFill>
            </a:endParaRPr>
          </a:p>
          <a:p>
            <a:pPr lvl="1"/>
            <a:r>
              <a:rPr lang="en-IN" dirty="0" smtClean="0">
                <a:solidFill>
                  <a:schemeClr val="bg1"/>
                </a:solidFill>
              </a:rPr>
              <a:t>Economy (e.g. effect on people’s livelihoods and financial security; profitability of the business, etc.)</a:t>
            </a:r>
            <a:endParaRPr lang="en-US" dirty="0" smtClean="0">
              <a:solidFill>
                <a:schemeClr val="bg1"/>
              </a:solidFill>
            </a:endParaRPr>
          </a:p>
          <a:p>
            <a:pPr lvl="1"/>
            <a:r>
              <a:rPr lang="en-IN" dirty="0" smtClean="0">
                <a:solidFill>
                  <a:schemeClr val="bg1"/>
                </a:solidFill>
              </a:rPr>
              <a:t>Society (e.g. poverty reduction; improvement of working and living conditions, etc.)</a:t>
            </a:r>
            <a:endParaRPr lang="en-US" dirty="0" smtClean="0">
              <a:solidFill>
                <a:schemeClr val="bg1"/>
              </a:solidFill>
            </a:endParaRPr>
          </a:p>
          <a:p>
            <a:endParaRPr lang="en-US"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Smart logistics</a:t>
            </a:r>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dirty="0" smtClean="0">
                <a:solidFill>
                  <a:schemeClr val="bg1"/>
                </a:solidFill>
              </a:rPr>
              <a:t>Smart logistics works by aggregating and combining individual shipments into consolidated loads for final delivery. ‘Cross docking’ is an example of this idea whereby different suppliers ship complete truck loads to a distribution centre, typically with each pallet bar-coded or RFID-tagged with product and destination details, for </a:t>
            </a:r>
            <a:r>
              <a:rPr lang="en-US" dirty="0" err="1" smtClean="0">
                <a:solidFill>
                  <a:schemeClr val="bg1"/>
                </a:solidFill>
              </a:rPr>
              <a:t>resortment</a:t>
            </a:r>
            <a:r>
              <a:rPr lang="en-US" dirty="0" smtClean="0">
                <a:solidFill>
                  <a:schemeClr val="bg1"/>
                </a:solidFill>
              </a:rPr>
              <a:t> and consolidation with other shipments to the same final destination. </a:t>
            </a:r>
          </a:p>
          <a:p>
            <a:r>
              <a:rPr lang="en-US" dirty="0" smtClean="0">
                <a:solidFill>
                  <a:schemeClr val="bg1"/>
                </a:solidFill>
              </a:rPr>
              <a:t>The same principle can be used </a:t>
            </a:r>
            <a:r>
              <a:rPr lang="en-US" dirty="0" err="1" smtClean="0">
                <a:solidFill>
                  <a:schemeClr val="bg1"/>
                </a:solidFill>
              </a:rPr>
              <a:t>utilising</a:t>
            </a:r>
            <a:r>
              <a:rPr lang="en-US" dirty="0" smtClean="0">
                <a:solidFill>
                  <a:schemeClr val="bg1"/>
                </a:solidFill>
              </a:rPr>
              <a:t> ‘logistics platforms’ on the edge of large cities or conurbations to reduce individual deliveries to congested locations.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intelligent transport</a:t>
            </a:r>
            <a:endParaRPr lang="en-US" dirty="0"/>
          </a:p>
        </p:txBody>
      </p:sp>
      <p:sp>
        <p:nvSpPr>
          <p:cNvPr id="3" name="Content Placeholder 2"/>
          <p:cNvSpPr>
            <a:spLocks noGrp="1"/>
          </p:cNvSpPr>
          <p:nvPr>
            <p:ph idx="1"/>
          </p:nvPr>
        </p:nvSpPr>
        <p:spPr>
          <a:xfrm>
            <a:off x="457200" y="685800"/>
            <a:ext cx="8229600" cy="5440363"/>
          </a:xfrm>
        </p:spPr>
        <p:txBody>
          <a:bodyPr/>
          <a:lstStyle/>
          <a:p>
            <a:r>
              <a:rPr lang="en-US" dirty="0" smtClean="0">
                <a:solidFill>
                  <a:schemeClr val="bg1"/>
                </a:solidFill>
              </a:rPr>
              <a:t>When </a:t>
            </a:r>
            <a:r>
              <a:rPr lang="en-US" b="1" dirty="0" smtClean="0">
                <a:solidFill>
                  <a:schemeClr val="bg1"/>
                </a:solidFill>
              </a:rPr>
              <a:t>advanced IT solutions such as dynamic vehicle routing and scheduling and intelligent agent </a:t>
            </a:r>
            <a:r>
              <a:rPr lang="en-US" b="1" dirty="0" err="1" smtClean="0">
                <a:solidFill>
                  <a:schemeClr val="bg1"/>
                </a:solidFill>
              </a:rPr>
              <a:t>modelling</a:t>
            </a:r>
            <a:r>
              <a:rPr lang="en-US" dirty="0" smtClean="0">
                <a:solidFill>
                  <a:schemeClr val="bg1"/>
                </a:solidFill>
              </a:rPr>
              <a:t> are used alongside these collaborative strategies, many things become possible – particularly enabling the better management of constrained capacity against a backdrop of uncertain demand.</a:t>
            </a:r>
          </a:p>
          <a:p>
            <a:endParaRPr lang="en-US"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dirty="0" smtClean="0">
                <a:solidFill>
                  <a:schemeClr val="bg1"/>
                </a:solidFill>
              </a:rPr>
              <a:t>References</a:t>
            </a:r>
          </a:p>
          <a:p>
            <a:pPr lvl="0"/>
            <a:r>
              <a:rPr lang="en-US" dirty="0" smtClean="0"/>
              <a:t>World Commission on Environment and Development, </a:t>
            </a:r>
            <a:r>
              <a:rPr lang="en-US" i="1" dirty="0" smtClean="0"/>
              <a:t>our common Future</a:t>
            </a:r>
            <a:r>
              <a:rPr lang="en-US" dirty="0" smtClean="0"/>
              <a:t>, oxford University Press, 1987.</a:t>
            </a:r>
          </a:p>
          <a:p>
            <a:pPr lvl="0"/>
            <a:r>
              <a:rPr lang="en-US" dirty="0" err="1" smtClean="0"/>
              <a:t>Elkington</a:t>
            </a:r>
            <a:r>
              <a:rPr lang="en-US" dirty="0" smtClean="0"/>
              <a:t>, J., </a:t>
            </a:r>
            <a:r>
              <a:rPr lang="en-US" i="1" dirty="0" smtClean="0"/>
              <a:t>cannibals with Forks: The Triple bottom line for 21st century business</a:t>
            </a:r>
            <a:r>
              <a:rPr lang="en-US" dirty="0" smtClean="0"/>
              <a:t>, Capstone Publishing, oxford, 1997.</a:t>
            </a:r>
          </a:p>
          <a:p>
            <a:pPr lvl="0"/>
            <a:r>
              <a:rPr lang="en-US" dirty="0" smtClean="0"/>
              <a:t>Stern, N., </a:t>
            </a:r>
            <a:r>
              <a:rPr lang="en-US" i="1" dirty="0" smtClean="0"/>
              <a:t>Stern review on the Economics of climate change</a:t>
            </a:r>
            <a:r>
              <a:rPr lang="en-US" dirty="0" smtClean="0"/>
              <a:t>, </a:t>
            </a:r>
            <a:r>
              <a:rPr lang="en-US" dirty="0" err="1" smtClean="0"/>
              <a:t>Hm</a:t>
            </a:r>
            <a:r>
              <a:rPr lang="en-US" dirty="0" smtClean="0"/>
              <a:t> Treasury, </a:t>
            </a:r>
            <a:r>
              <a:rPr lang="en-US" dirty="0" err="1" smtClean="0"/>
              <a:t>london</a:t>
            </a:r>
            <a:r>
              <a:rPr lang="en-US" dirty="0" smtClean="0"/>
              <a:t>, 2000.</a:t>
            </a:r>
          </a:p>
          <a:p>
            <a:pPr lvl="0"/>
            <a:r>
              <a:rPr lang="en-US" dirty="0" smtClean="0"/>
              <a:t>Gore, A., </a:t>
            </a:r>
            <a:r>
              <a:rPr lang="en-US" i="1" dirty="0" smtClean="0"/>
              <a:t>an inconvenient Truth</a:t>
            </a:r>
            <a:r>
              <a:rPr lang="en-US" dirty="0" smtClean="0"/>
              <a:t>, Bloomsbury, </a:t>
            </a:r>
            <a:r>
              <a:rPr lang="en-US" dirty="0" err="1" smtClean="0"/>
              <a:t>london</a:t>
            </a:r>
            <a:r>
              <a:rPr lang="en-US" dirty="0" smtClean="0"/>
              <a:t>, 2006.</a:t>
            </a:r>
          </a:p>
          <a:p>
            <a:pPr lvl="0"/>
            <a:r>
              <a:rPr lang="en-US" dirty="0" smtClean="0"/>
              <a:t>Friedman, T., </a:t>
            </a:r>
            <a:r>
              <a:rPr lang="en-US" i="1" dirty="0" smtClean="0"/>
              <a:t>The World is Flat</a:t>
            </a:r>
            <a:r>
              <a:rPr lang="en-US" dirty="0" smtClean="0"/>
              <a:t>, Allen lane, UK, 2005</a:t>
            </a:r>
          </a:p>
          <a:p>
            <a:pPr lvl="0"/>
            <a:r>
              <a:rPr lang="en-US" dirty="0" err="1" smtClean="0"/>
              <a:t>Botte</a:t>
            </a:r>
            <a:r>
              <a:rPr lang="en-US" dirty="0" smtClean="0"/>
              <a:t>, H., </a:t>
            </a:r>
            <a:r>
              <a:rPr lang="en-US" dirty="0" err="1" smtClean="0"/>
              <a:t>meyer</a:t>
            </a:r>
            <a:r>
              <a:rPr lang="en-US" dirty="0" smtClean="0"/>
              <a:t>, T. and </a:t>
            </a:r>
            <a:r>
              <a:rPr lang="en-US" dirty="0" err="1" smtClean="0"/>
              <a:t>Stuchtey</a:t>
            </a:r>
            <a:r>
              <a:rPr lang="en-US" dirty="0" smtClean="0"/>
              <a:t>, m., ‘An energy efficiency resolution in supply chains’, </a:t>
            </a:r>
            <a:r>
              <a:rPr lang="en-US" dirty="0" err="1" smtClean="0"/>
              <a:t>Mckinsey</a:t>
            </a:r>
            <a:r>
              <a:rPr lang="en-US" dirty="0" smtClean="0"/>
              <a:t> Quarterly, August 2009.</a:t>
            </a:r>
          </a:p>
          <a:p>
            <a:pPr lvl="0"/>
            <a:r>
              <a:rPr lang="en-US" dirty="0" smtClean="0"/>
              <a:t>Holliday, C.o., </a:t>
            </a:r>
            <a:r>
              <a:rPr lang="en-US" dirty="0" err="1" smtClean="0"/>
              <a:t>Schmidheing</a:t>
            </a:r>
            <a:r>
              <a:rPr lang="en-US" dirty="0" smtClean="0"/>
              <a:t>, S. and Watts, P., Walking the Talk: The business case for Sustainable Development, Bennett-Koehler Publishers Inc., San Francisco, 2002.</a:t>
            </a:r>
          </a:p>
          <a:p>
            <a:pPr lvl="0"/>
            <a:r>
              <a:rPr lang="en-US" dirty="0" err="1" smtClean="0"/>
              <a:t>Brickmann</a:t>
            </a:r>
            <a:r>
              <a:rPr lang="en-US" dirty="0" smtClean="0"/>
              <a:t>, C. and </a:t>
            </a:r>
            <a:r>
              <a:rPr lang="en-US" dirty="0" err="1" smtClean="0"/>
              <a:t>Ungerman</a:t>
            </a:r>
            <a:r>
              <a:rPr lang="en-US" dirty="0" smtClean="0"/>
              <a:t>, D., ‘Climate change and supply chain management’, </a:t>
            </a:r>
            <a:r>
              <a:rPr lang="en-US" dirty="0" err="1" smtClean="0"/>
              <a:t>Mckinsey</a:t>
            </a:r>
            <a:r>
              <a:rPr lang="en-US" dirty="0" smtClean="0"/>
              <a:t> Quarterly, July 2008.</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Triple Bottom Line</a:t>
            </a:r>
            <a:endParaRPr lang="en-US" dirty="0"/>
          </a:p>
        </p:txBody>
      </p:sp>
      <p:pic>
        <p:nvPicPr>
          <p:cNvPr id="4" name="Content Placeholder 3"/>
          <p:cNvPicPr>
            <a:picLocks noGrp="1"/>
          </p:cNvPicPr>
          <p:nvPr>
            <p:ph idx="1"/>
          </p:nvPr>
        </p:nvPicPr>
        <p:blipFill>
          <a:blip r:embed="rId2"/>
          <a:srcRect/>
          <a:stretch>
            <a:fillRect/>
          </a:stretch>
        </p:blipFill>
        <p:spPr bwMode="auto">
          <a:xfrm>
            <a:off x="304800" y="533400"/>
            <a:ext cx="8534400" cy="58293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a:p>
        </p:txBody>
      </p:sp>
      <p:sp>
        <p:nvSpPr>
          <p:cNvPr id="3" name="Content Placeholder 2"/>
          <p:cNvSpPr>
            <a:spLocks noGrp="1"/>
          </p:cNvSpPr>
          <p:nvPr>
            <p:ph idx="1"/>
          </p:nvPr>
        </p:nvSpPr>
        <p:spPr>
          <a:xfrm>
            <a:off x="457200" y="609600"/>
            <a:ext cx="8229600" cy="5516563"/>
          </a:xfrm>
        </p:spPr>
        <p:txBody>
          <a:bodyPr>
            <a:normAutofit/>
          </a:bodyPr>
          <a:lstStyle/>
          <a:p>
            <a:r>
              <a:rPr lang="en-US" sz="2600" dirty="0" smtClean="0">
                <a:solidFill>
                  <a:schemeClr val="bg1"/>
                </a:solidFill>
              </a:rPr>
              <a:t>the two goals (ensuring the long- term viability of business and future well being of the society) are mutually supportive, i.e. supply chain strategies that benefit the wider environment are likely also to involve the business in less cost in the long term as the result of a better use of resources.</a:t>
            </a:r>
          </a:p>
          <a:p>
            <a:r>
              <a:rPr lang="en-US" sz="2800" dirty="0" smtClean="0"/>
              <a:t>supply chain underpins the efficient and effective running of the business it can provide a useful framework for exploring opportunities for improving sustainability. </a:t>
            </a:r>
            <a:endParaRPr lang="en-US" sz="26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000" b="1" dirty="0" smtClean="0"/>
              <a:t>Greenhouse gases and the supply chain</a:t>
            </a:r>
            <a:endParaRPr lang="en-US" sz="3000" dirty="0"/>
          </a:p>
        </p:txBody>
      </p:sp>
      <p:pic>
        <p:nvPicPr>
          <p:cNvPr id="1026" name="Picture 2"/>
          <p:cNvPicPr>
            <a:picLocks noGrp="1" noChangeAspect="1" noChangeArrowheads="1"/>
          </p:cNvPicPr>
          <p:nvPr>
            <p:ph idx="1"/>
          </p:nvPr>
        </p:nvPicPr>
        <p:blipFill>
          <a:blip r:embed="rId2"/>
          <a:srcRect/>
          <a:stretch>
            <a:fillRect/>
          </a:stretch>
        </p:blipFill>
        <p:spPr bwMode="auto">
          <a:xfrm>
            <a:off x="381000" y="533400"/>
            <a:ext cx="8458200" cy="5743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000" b="1" dirty="0" smtClean="0"/>
              <a:t>Greenhouse gases and the supply chain</a:t>
            </a:r>
            <a:endParaRPr lang="en-US" sz="3000" dirty="0"/>
          </a:p>
        </p:txBody>
      </p:sp>
      <p:pic>
        <p:nvPicPr>
          <p:cNvPr id="2050" name="Picture 2"/>
          <p:cNvPicPr>
            <a:picLocks noGrp="1" noChangeAspect="1" noChangeArrowheads="1"/>
          </p:cNvPicPr>
          <p:nvPr>
            <p:ph idx="1"/>
          </p:nvPr>
        </p:nvPicPr>
        <p:blipFill>
          <a:blip r:embed="rId2"/>
          <a:srcRect/>
          <a:stretch>
            <a:fillRect/>
          </a:stretch>
        </p:blipFill>
        <p:spPr bwMode="auto">
          <a:xfrm>
            <a:off x="304801" y="457200"/>
            <a:ext cx="4382274" cy="2971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505200" y="2133600"/>
            <a:ext cx="5276850" cy="42291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000" b="1" dirty="0" smtClean="0"/>
              <a:t>Greenhouse gases and the supply chain</a:t>
            </a:r>
            <a:endParaRPr lang="en-US" sz="3000" dirty="0"/>
          </a:p>
        </p:txBody>
      </p:sp>
      <p:sp>
        <p:nvSpPr>
          <p:cNvPr id="3" name="Content Placeholder 2"/>
          <p:cNvSpPr>
            <a:spLocks noGrp="1"/>
          </p:cNvSpPr>
          <p:nvPr>
            <p:ph idx="1"/>
          </p:nvPr>
        </p:nvSpPr>
        <p:spPr>
          <a:xfrm>
            <a:off x="457200" y="609600"/>
            <a:ext cx="8229600" cy="5516563"/>
          </a:xfrm>
        </p:spPr>
        <p:txBody>
          <a:bodyPr>
            <a:normAutofit/>
          </a:bodyPr>
          <a:lstStyle/>
          <a:p>
            <a:r>
              <a:rPr lang="en-US" sz="2600" b="1" dirty="0" smtClean="0">
                <a:solidFill>
                  <a:srgbClr val="FFFF00"/>
                </a:solidFill>
              </a:rPr>
              <a:t>‘greenhouse gases’</a:t>
            </a:r>
            <a:r>
              <a:rPr lang="en-US" sz="2600" dirty="0" smtClean="0">
                <a:solidFill>
                  <a:srgbClr val="FFFF00"/>
                </a:solidFill>
              </a:rPr>
              <a:t> </a:t>
            </a:r>
            <a:r>
              <a:rPr lang="en-US" sz="2600" dirty="0" smtClean="0">
                <a:solidFill>
                  <a:schemeClr val="bg1"/>
                </a:solidFill>
              </a:rPr>
              <a:t>include carbon dioxide, methane and nitrous oxide and various fluorocarbons. </a:t>
            </a:r>
          </a:p>
          <a:p>
            <a:r>
              <a:rPr lang="en-US" sz="2800" b="1" dirty="0" smtClean="0">
                <a:solidFill>
                  <a:srgbClr val="FFFF00"/>
                </a:solidFill>
              </a:rPr>
              <a:t>‘carbon footprint’ - </a:t>
            </a:r>
            <a:r>
              <a:rPr lang="en-US" sz="2800" dirty="0" smtClean="0"/>
              <a:t>the amount of greenhouse gases—primarily </a:t>
            </a:r>
            <a:r>
              <a:rPr lang="en-US" sz="2800" b="1" dirty="0" smtClean="0"/>
              <a:t>carbon</a:t>
            </a:r>
            <a:r>
              <a:rPr lang="en-US" sz="2800" dirty="0" smtClean="0"/>
              <a:t> dioxide—released into the atmosphere by a particular human activity.</a:t>
            </a:r>
            <a:endParaRPr lang="en-US" sz="2600" dirty="0">
              <a:solidFill>
                <a:srgbClr val="FFFF00"/>
              </a:solidFill>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2934</Words>
  <Application>Microsoft Office PowerPoint</Application>
  <PresentationFormat>On-screen Show (4:3)</PresentationFormat>
  <Paragraphs>186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1_Office Theme</vt:lpstr>
      <vt:lpstr>Supply Chain Management Unit 4- creating a sustainable supply chain</vt:lpstr>
      <vt:lpstr>Syllabus</vt:lpstr>
      <vt:lpstr>Learning Outcomes</vt:lpstr>
      <vt:lpstr>Introduction</vt:lpstr>
      <vt:lpstr>Triple Bottom Line</vt:lpstr>
      <vt:lpstr>Slide 6</vt:lpstr>
      <vt:lpstr>Greenhouse gases and the supply chain</vt:lpstr>
      <vt:lpstr>Greenhouse gases and the supply chain</vt:lpstr>
      <vt:lpstr>Greenhouse gases and the supply chain</vt:lpstr>
      <vt:lpstr>Slide 10</vt:lpstr>
      <vt:lpstr>Greenhouse gases and the supply chain</vt:lpstr>
      <vt:lpstr>Greenhouse gases and the supply chain</vt:lpstr>
      <vt:lpstr>Greenhouse gases and the supply chain</vt:lpstr>
      <vt:lpstr>Slide 14</vt:lpstr>
      <vt:lpstr>Greenhouse gases and the supply chain</vt:lpstr>
      <vt:lpstr>Greenhouse gases and the supply chain</vt:lpstr>
      <vt:lpstr>Greenhouse gases and the supply chain</vt:lpstr>
      <vt:lpstr>Reducing the transport-intensity of supply chains</vt:lpstr>
      <vt:lpstr>Reducing the transport-intensity of supply chains</vt:lpstr>
      <vt:lpstr>Reducing the transport-intensity of supply chains</vt:lpstr>
      <vt:lpstr>Peak Oil</vt:lpstr>
      <vt:lpstr>Beyond the carbon footprint</vt:lpstr>
      <vt:lpstr>Beyond the carbon footprint</vt:lpstr>
      <vt:lpstr>Beyond the carbon footprint</vt:lpstr>
      <vt:lpstr>Beyond the carbon footprint</vt:lpstr>
      <vt:lpstr>Beyond the carbon footprint</vt:lpstr>
      <vt:lpstr>Reducing the transport-intensity of supply chains</vt:lpstr>
      <vt:lpstr>Beyond the carbon footprint</vt:lpstr>
      <vt:lpstr>Beyond the carbon footprint</vt:lpstr>
      <vt:lpstr>Beyond the carbon footprint</vt:lpstr>
      <vt:lpstr>Beyond the carbon footprint</vt:lpstr>
      <vt:lpstr>Reduce, reuse, recycle</vt:lpstr>
      <vt:lpstr>Reduce, reuse, recycle</vt:lpstr>
      <vt:lpstr>Reduce, reuse, recycle</vt:lpstr>
      <vt:lpstr>Reduce, reuse, recycle</vt:lpstr>
      <vt:lpstr>Impact of congestion</vt:lpstr>
      <vt:lpstr>increased global trade, </vt:lpstr>
      <vt:lpstr>lack of investment in capacity</vt:lpstr>
      <vt:lpstr>the widespread adoption of just-in- time practices</vt:lpstr>
      <vt:lpstr>Smart logistics</vt:lpstr>
      <vt:lpstr>intelligent transport</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Unit 7- creating a sustainable supply chain</dc:title>
  <dc:creator>Manoj Kumar Chinnathambi</dc:creator>
  <cp:lastModifiedBy>User</cp:lastModifiedBy>
  <cp:revision>42</cp:revision>
  <dcterms:created xsi:type="dcterms:W3CDTF">2006-08-16T00:00:00Z</dcterms:created>
  <dcterms:modified xsi:type="dcterms:W3CDTF">2021-10-28T03:51:47Z</dcterms:modified>
</cp:coreProperties>
</file>