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69507-494A-4F26-BBAF-D646946D7A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ensus.gov/mti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lsf@implement.dk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mplementconsultinggroup.com/" TargetMode="External"/><Relationship Id="rId5" Type="http://schemas.openxmlformats.org/officeDocument/2006/relationships/hyperlink" Target="http://www.implementconsultinggroup.com/your-challenges/supply-network-strategy/" TargetMode="External"/><Relationship Id="rId4" Type="http://schemas.openxmlformats.org/officeDocument/2006/relationships/hyperlink" Target="mailto:sos@implement.d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Supply Chain Management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Unit 8- Future of Supply chain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Venkadeshwaran</a:t>
            </a:r>
            <a:r>
              <a:rPr lang="en-US" dirty="0" smtClean="0">
                <a:solidFill>
                  <a:schemeClr val="bg1"/>
                </a:solidFill>
              </a:rPr>
              <a:t> K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Associate Professor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School of Mechanical Engineering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FET, JAIN (Deemed to be University)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are the key enablers of structural flexibility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is a corporate culture and ‘mindset’ that is open to change and is comfortable with frequent changes to processes and working practices.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elements that underpin structural flexibility include: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b="1" i="1" dirty="0" smtClean="0"/>
              <a:t>Visibility and information sharing</a:t>
            </a:r>
            <a:endParaRPr lang="en-US" dirty="0" smtClean="0"/>
          </a:p>
          <a:p>
            <a:r>
              <a:rPr lang="en-US" b="1" i="1" dirty="0" smtClean="0"/>
              <a:t>Access to capacity</a:t>
            </a:r>
            <a:endParaRPr lang="en-US" dirty="0" smtClean="0"/>
          </a:p>
          <a:p>
            <a:r>
              <a:rPr lang="en-US" b="1" i="1" dirty="0" smtClean="0"/>
              <a:t>Access to knowledge and talent</a:t>
            </a:r>
            <a:endParaRPr lang="en-US" dirty="0" smtClean="0"/>
          </a:p>
          <a:p>
            <a:r>
              <a:rPr lang="en-US" b="1" i="1" dirty="0" smtClean="0"/>
              <a:t>Inter-operability of processes and information systems</a:t>
            </a:r>
            <a:endParaRPr lang="en-US" dirty="0" smtClean="0"/>
          </a:p>
          <a:p>
            <a:r>
              <a:rPr lang="en-US" b="1" i="1" dirty="0" smtClean="0"/>
              <a:t>network orchestration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366" y="0"/>
            <a:ext cx="8236634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Leading companies </a:t>
            </a:r>
            <a:r>
              <a:rPr sz="2800" dirty="0"/>
              <a:t>work with </a:t>
            </a:r>
            <a:r>
              <a:rPr sz="2800" spc="-5" dirty="0"/>
              <a:t>various strategic levers to cope </a:t>
            </a:r>
            <a:r>
              <a:rPr sz="2800" dirty="0"/>
              <a:t>with  </a:t>
            </a:r>
            <a:r>
              <a:rPr sz="2800" spc="-5" dirty="0"/>
              <a:t>the global supply chain challenges in order to stay</a:t>
            </a:r>
            <a:r>
              <a:rPr sz="2800" spc="220" dirty="0"/>
              <a:t> </a:t>
            </a:r>
            <a:r>
              <a:rPr sz="2800" spc="-5" dirty="0"/>
              <a:t>competitive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0369" y="6172302"/>
            <a:ext cx="217814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342E2B"/>
                </a:solidFill>
                <a:latin typeface="Arial"/>
                <a:cs typeface="Arial"/>
              </a:rPr>
              <a:t>Source: </a:t>
            </a:r>
            <a:r>
              <a:rPr sz="800" dirty="0">
                <a:solidFill>
                  <a:srgbClr val="342E2B"/>
                </a:solidFill>
                <a:latin typeface="Arial"/>
                <a:cs typeface="Arial"/>
              </a:rPr>
              <a:t>World Economic Forum, </a:t>
            </a:r>
            <a:r>
              <a:rPr sz="800" spc="-5" dirty="0">
                <a:solidFill>
                  <a:srgbClr val="342E2B"/>
                </a:solidFill>
                <a:latin typeface="Arial"/>
                <a:cs typeface="Arial"/>
              </a:rPr>
              <a:t>Global </a:t>
            </a:r>
            <a:r>
              <a:rPr sz="800" dirty="0">
                <a:solidFill>
                  <a:srgbClr val="342E2B"/>
                </a:solidFill>
                <a:latin typeface="Arial"/>
                <a:cs typeface="Arial"/>
              </a:rPr>
              <a:t>Risks</a:t>
            </a:r>
            <a:r>
              <a:rPr sz="800" spc="2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342E2B"/>
                </a:solidFill>
                <a:latin typeface="Arial"/>
                <a:cs typeface="Arial"/>
              </a:rPr>
              <a:t>2011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046" y="1203960"/>
            <a:ext cx="3722077" cy="396240"/>
          </a:xfrm>
          <a:custGeom>
            <a:avLst/>
            <a:gdLst/>
            <a:ahLst/>
            <a:cxnLst/>
            <a:rect l="l" t="t" r="r" b="b"/>
            <a:pathLst>
              <a:path w="4032250" h="396240">
                <a:moveTo>
                  <a:pt x="3965829" y="0"/>
                </a:moveTo>
                <a:lnTo>
                  <a:pt x="66001" y="0"/>
                </a:lnTo>
                <a:lnTo>
                  <a:pt x="40312" y="5193"/>
                </a:lnTo>
                <a:lnTo>
                  <a:pt x="19332" y="19351"/>
                </a:lnTo>
                <a:lnTo>
                  <a:pt x="5187" y="40344"/>
                </a:lnTo>
                <a:lnTo>
                  <a:pt x="0" y="66040"/>
                </a:lnTo>
                <a:lnTo>
                  <a:pt x="0" y="330073"/>
                </a:lnTo>
                <a:lnTo>
                  <a:pt x="5187" y="355748"/>
                </a:lnTo>
                <a:lnTo>
                  <a:pt x="19332" y="376697"/>
                </a:lnTo>
                <a:lnTo>
                  <a:pt x="40312" y="390812"/>
                </a:lnTo>
                <a:lnTo>
                  <a:pt x="66001" y="395986"/>
                </a:lnTo>
                <a:lnTo>
                  <a:pt x="3965829" y="395986"/>
                </a:lnTo>
                <a:lnTo>
                  <a:pt x="3991524" y="390812"/>
                </a:lnTo>
                <a:lnTo>
                  <a:pt x="4012517" y="376697"/>
                </a:lnTo>
                <a:lnTo>
                  <a:pt x="4026675" y="355748"/>
                </a:lnTo>
                <a:lnTo>
                  <a:pt x="4031869" y="330073"/>
                </a:lnTo>
                <a:lnTo>
                  <a:pt x="4031869" y="66040"/>
                </a:lnTo>
                <a:lnTo>
                  <a:pt x="4026675" y="40344"/>
                </a:lnTo>
                <a:lnTo>
                  <a:pt x="4012517" y="19351"/>
                </a:lnTo>
                <a:lnTo>
                  <a:pt x="3991524" y="5193"/>
                </a:lnTo>
                <a:lnTo>
                  <a:pt x="396582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1254" y="1206246"/>
            <a:ext cx="1022252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342E2B"/>
                </a:solidFill>
                <a:latin typeface="Arial"/>
                <a:cs typeface="Arial"/>
              </a:rPr>
              <a:t>Global</a:t>
            </a:r>
            <a:r>
              <a:rPr sz="1000" b="1" spc="-6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42E2B"/>
                </a:solidFill>
                <a:latin typeface="Arial"/>
                <a:cs typeface="Arial"/>
              </a:rPr>
              <a:t>challenges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70215" y="1099693"/>
            <a:ext cx="3121855" cy="421005"/>
          </a:xfrm>
          <a:custGeom>
            <a:avLst/>
            <a:gdLst/>
            <a:ahLst/>
            <a:cxnLst/>
            <a:rect l="l" t="t" r="r" b="b"/>
            <a:pathLst>
              <a:path w="3382009" h="421005">
                <a:moveTo>
                  <a:pt x="3311779" y="0"/>
                </a:moveTo>
                <a:lnTo>
                  <a:pt x="70231" y="0"/>
                </a:lnTo>
                <a:lnTo>
                  <a:pt x="42862" y="5526"/>
                </a:lnTo>
                <a:lnTo>
                  <a:pt x="20542" y="20589"/>
                </a:lnTo>
                <a:lnTo>
                  <a:pt x="5508" y="42916"/>
                </a:lnTo>
                <a:lnTo>
                  <a:pt x="0" y="70231"/>
                </a:lnTo>
                <a:lnTo>
                  <a:pt x="0" y="350774"/>
                </a:lnTo>
                <a:lnTo>
                  <a:pt x="5508" y="378142"/>
                </a:lnTo>
                <a:lnTo>
                  <a:pt x="20542" y="400462"/>
                </a:lnTo>
                <a:lnTo>
                  <a:pt x="42862" y="415496"/>
                </a:lnTo>
                <a:lnTo>
                  <a:pt x="70231" y="421005"/>
                </a:lnTo>
                <a:lnTo>
                  <a:pt x="3311779" y="421005"/>
                </a:lnTo>
                <a:lnTo>
                  <a:pt x="3339074" y="415496"/>
                </a:lnTo>
                <a:lnTo>
                  <a:pt x="3361356" y="400462"/>
                </a:lnTo>
                <a:lnTo>
                  <a:pt x="3376376" y="378142"/>
                </a:lnTo>
                <a:lnTo>
                  <a:pt x="3381883" y="350774"/>
                </a:lnTo>
                <a:lnTo>
                  <a:pt x="3381883" y="70231"/>
                </a:lnTo>
                <a:lnTo>
                  <a:pt x="3376376" y="42916"/>
                </a:lnTo>
                <a:lnTo>
                  <a:pt x="3361356" y="20589"/>
                </a:lnTo>
                <a:lnTo>
                  <a:pt x="3339074" y="5526"/>
                </a:lnTo>
                <a:lnTo>
                  <a:pt x="331177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25430" y="1142237"/>
            <a:ext cx="2810608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342E2B"/>
                </a:solidFill>
                <a:latin typeface="Arial"/>
                <a:cs typeface="Arial"/>
              </a:rPr>
              <a:t>Strategic levers used to improve the supply chain,  mitigate global challenges and stay</a:t>
            </a:r>
            <a:r>
              <a:rPr sz="1000" b="1" spc="-1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42E2B"/>
                </a:solidFill>
                <a:latin typeface="Arial"/>
                <a:cs typeface="Arial"/>
              </a:rPr>
              <a:t>competitive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13042" y="1255395"/>
            <a:ext cx="1543928" cy="421005"/>
          </a:xfrm>
          <a:custGeom>
            <a:avLst/>
            <a:gdLst/>
            <a:ahLst/>
            <a:cxnLst/>
            <a:rect l="l" t="t" r="r" b="b"/>
            <a:pathLst>
              <a:path w="1672589" h="421005">
                <a:moveTo>
                  <a:pt x="1602104" y="0"/>
                </a:moveTo>
                <a:lnTo>
                  <a:pt x="70230" y="0"/>
                </a:lnTo>
                <a:lnTo>
                  <a:pt x="42916" y="5508"/>
                </a:lnTo>
                <a:lnTo>
                  <a:pt x="20589" y="20542"/>
                </a:lnTo>
                <a:lnTo>
                  <a:pt x="5526" y="42862"/>
                </a:lnTo>
                <a:lnTo>
                  <a:pt x="0" y="70230"/>
                </a:lnTo>
                <a:lnTo>
                  <a:pt x="0" y="350774"/>
                </a:lnTo>
                <a:lnTo>
                  <a:pt x="5526" y="378088"/>
                </a:lnTo>
                <a:lnTo>
                  <a:pt x="20589" y="400415"/>
                </a:lnTo>
                <a:lnTo>
                  <a:pt x="42916" y="415478"/>
                </a:lnTo>
                <a:lnTo>
                  <a:pt x="70230" y="421004"/>
                </a:lnTo>
                <a:lnTo>
                  <a:pt x="1602104" y="421004"/>
                </a:lnTo>
                <a:lnTo>
                  <a:pt x="1629400" y="415478"/>
                </a:lnTo>
                <a:lnTo>
                  <a:pt x="1651682" y="400415"/>
                </a:lnTo>
                <a:lnTo>
                  <a:pt x="1666702" y="378088"/>
                </a:lnTo>
                <a:lnTo>
                  <a:pt x="1672208" y="350774"/>
                </a:lnTo>
                <a:lnTo>
                  <a:pt x="1672208" y="70230"/>
                </a:lnTo>
                <a:lnTo>
                  <a:pt x="1666702" y="42862"/>
                </a:lnTo>
                <a:lnTo>
                  <a:pt x="1651682" y="20542"/>
                </a:lnTo>
                <a:lnTo>
                  <a:pt x="1629400" y="5508"/>
                </a:lnTo>
                <a:lnTo>
                  <a:pt x="160210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97916" y="1219200"/>
            <a:ext cx="1373358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342E2B"/>
                </a:solidFill>
                <a:latin typeface="Arial"/>
                <a:cs typeface="Arial"/>
              </a:rPr>
              <a:t>Analysing </a:t>
            </a:r>
            <a:r>
              <a:rPr sz="1000" b="1" spc="-5" dirty="0">
                <a:solidFill>
                  <a:srgbClr val="342E2B"/>
                </a:solidFill>
                <a:latin typeface="Arial"/>
                <a:cs typeface="Arial"/>
              </a:rPr>
              <a:t>the impact on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0" b="1" spc="-5" dirty="0">
                <a:solidFill>
                  <a:srgbClr val="342E2B"/>
                </a:solidFill>
                <a:latin typeface="Arial"/>
                <a:cs typeface="Arial"/>
              </a:rPr>
              <a:t>supply</a:t>
            </a:r>
            <a:r>
              <a:rPr sz="1000" b="1" spc="-2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42E2B"/>
                </a:solidFill>
                <a:latin typeface="Arial"/>
                <a:cs typeface="Arial"/>
              </a:rPr>
              <a:t>chains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63858" y="2416682"/>
            <a:ext cx="2245555" cy="2319020"/>
            <a:chOff x="1694179" y="2416682"/>
            <a:chExt cx="2432685" cy="2319020"/>
          </a:xfrm>
        </p:grpSpPr>
        <p:sp>
          <p:nvSpPr>
            <p:cNvPr id="11" name="object 11"/>
            <p:cNvSpPr/>
            <p:nvPr/>
          </p:nvSpPr>
          <p:spPr>
            <a:xfrm>
              <a:off x="1849881" y="2483738"/>
              <a:ext cx="2276856" cy="21784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28341" y="2481960"/>
              <a:ext cx="1869312" cy="2138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94180" y="2416682"/>
              <a:ext cx="360045" cy="2319020"/>
            </a:xfrm>
            <a:custGeom>
              <a:avLst/>
              <a:gdLst/>
              <a:ahLst/>
              <a:cxnLst/>
              <a:rect l="l" t="t" r="r" b="b"/>
              <a:pathLst>
                <a:path w="360044" h="2319020">
                  <a:moveTo>
                    <a:pt x="330454" y="2194560"/>
                  </a:moveTo>
                  <a:lnTo>
                    <a:pt x="294259" y="1988439"/>
                  </a:lnTo>
                  <a:lnTo>
                    <a:pt x="85090" y="1993773"/>
                  </a:lnTo>
                  <a:lnTo>
                    <a:pt x="134874" y="2034413"/>
                  </a:lnTo>
                  <a:lnTo>
                    <a:pt x="0" y="2199132"/>
                  </a:lnTo>
                  <a:lnTo>
                    <a:pt x="145923" y="2318512"/>
                  </a:lnTo>
                  <a:lnTo>
                    <a:pt x="280670" y="2153793"/>
                  </a:lnTo>
                  <a:lnTo>
                    <a:pt x="330454" y="2194560"/>
                  </a:lnTo>
                  <a:close/>
                </a:path>
                <a:path w="360044" h="2319020">
                  <a:moveTo>
                    <a:pt x="359664" y="300482"/>
                  </a:moveTo>
                  <a:lnTo>
                    <a:pt x="345821" y="92837"/>
                  </a:lnTo>
                  <a:lnTo>
                    <a:pt x="306832" y="140462"/>
                  </a:lnTo>
                  <a:lnTo>
                    <a:pt x="135128" y="0"/>
                  </a:lnTo>
                  <a:lnTo>
                    <a:pt x="20828" y="139700"/>
                  </a:lnTo>
                  <a:lnTo>
                    <a:pt x="192405" y="280289"/>
                  </a:lnTo>
                  <a:lnTo>
                    <a:pt x="153416" y="327914"/>
                  </a:lnTo>
                  <a:lnTo>
                    <a:pt x="359664" y="300482"/>
                  </a:lnTo>
                  <a:close/>
                </a:path>
              </a:pathLst>
            </a:custGeom>
            <a:solidFill>
              <a:srgbClr val="675C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246867" y="3420999"/>
            <a:ext cx="336452" cy="304165"/>
          </a:xfrm>
          <a:custGeom>
            <a:avLst/>
            <a:gdLst/>
            <a:ahLst/>
            <a:cxnLst/>
            <a:rect l="l" t="t" r="r" b="b"/>
            <a:pathLst>
              <a:path w="364489" h="304164">
                <a:moveTo>
                  <a:pt x="221741" y="0"/>
                </a:moveTo>
                <a:lnTo>
                  <a:pt x="221741" y="61722"/>
                </a:lnTo>
                <a:lnTo>
                  <a:pt x="0" y="61722"/>
                </a:lnTo>
                <a:lnTo>
                  <a:pt x="0" y="242188"/>
                </a:lnTo>
                <a:lnTo>
                  <a:pt x="221741" y="242188"/>
                </a:lnTo>
                <a:lnTo>
                  <a:pt x="221741" y="303911"/>
                </a:lnTo>
                <a:lnTo>
                  <a:pt x="364109" y="151891"/>
                </a:lnTo>
                <a:lnTo>
                  <a:pt x="221741" y="0"/>
                </a:lnTo>
                <a:close/>
              </a:path>
            </a:pathLst>
          </a:custGeom>
          <a:solidFill>
            <a:srgbClr val="675C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3030" y="3480942"/>
            <a:ext cx="95777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Resource</a:t>
            </a:r>
            <a:r>
              <a:rPr sz="10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security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12721" y="2036573"/>
            <a:ext cx="291905" cy="349885"/>
          </a:xfrm>
          <a:custGeom>
            <a:avLst/>
            <a:gdLst/>
            <a:ahLst/>
            <a:cxnLst/>
            <a:rect l="l" t="t" r="r" b="b"/>
            <a:pathLst>
              <a:path w="316230" h="349885">
                <a:moveTo>
                  <a:pt x="251587" y="0"/>
                </a:moveTo>
                <a:lnTo>
                  <a:pt x="64134" y="0"/>
                </a:lnTo>
                <a:lnTo>
                  <a:pt x="64134" y="212851"/>
                </a:lnTo>
                <a:lnTo>
                  <a:pt x="0" y="212851"/>
                </a:lnTo>
                <a:lnTo>
                  <a:pt x="157861" y="349376"/>
                </a:lnTo>
                <a:lnTo>
                  <a:pt x="315721" y="212851"/>
                </a:lnTo>
                <a:lnTo>
                  <a:pt x="251587" y="212851"/>
                </a:lnTo>
                <a:lnTo>
                  <a:pt x="251587" y="0"/>
                </a:lnTo>
                <a:close/>
              </a:path>
            </a:pathLst>
          </a:custGeom>
          <a:solidFill>
            <a:srgbClr val="675C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13350" y="1558010"/>
            <a:ext cx="307777" cy="4622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Cyber  </a:t>
            </a:r>
            <a:r>
              <a:rPr sz="1000" spc="5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ecuri</a:t>
            </a: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12136" y="4813428"/>
            <a:ext cx="293077" cy="349885"/>
          </a:xfrm>
          <a:custGeom>
            <a:avLst/>
            <a:gdLst/>
            <a:ahLst/>
            <a:cxnLst/>
            <a:rect l="l" t="t" r="r" b="b"/>
            <a:pathLst>
              <a:path w="317500" h="349885">
                <a:moveTo>
                  <a:pt x="158496" y="0"/>
                </a:moveTo>
                <a:lnTo>
                  <a:pt x="0" y="136525"/>
                </a:lnTo>
                <a:lnTo>
                  <a:pt x="64262" y="136525"/>
                </a:lnTo>
                <a:lnTo>
                  <a:pt x="64262" y="349377"/>
                </a:lnTo>
                <a:lnTo>
                  <a:pt x="252730" y="349377"/>
                </a:lnTo>
                <a:lnTo>
                  <a:pt x="252730" y="136525"/>
                </a:lnTo>
                <a:lnTo>
                  <a:pt x="316992" y="136525"/>
                </a:lnTo>
                <a:lnTo>
                  <a:pt x="158496" y="0"/>
                </a:lnTo>
                <a:close/>
              </a:path>
            </a:pathLst>
          </a:custGeom>
          <a:solidFill>
            <a:srgbClr val="675C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96961" y="5218304"/>
            <a:ext cx="307777" cy="77914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De</a:t>
            </a:r>
            <a:r>
              <a:rPr sz="1000" spc="2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ra</a:t>
            </a: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c  </a:t>
            </a: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challenges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7205" y="1654048"/>
            <a:ext cx="844881" cy="6906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2987" y="4826381"/>
            <a:ext cx="945313" cy="10766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95419" y="1714501"/>
            <a:ext cx="3090203" cy="1692275"/>
          </a:xfrm>
          <a:custGeom>
            <a:avLst/>
            <a:gdLst/>
            <a:ahLst/>
            <a:cxnLst/>
            <a:rect l="l" t="t" r="r" b="b"/>
            <a:pathLst>
              <a:path w="3347720" h="1692275">
                <a:moveTo>
                  <a:pt x="0" y="49911"/>
                </a:moveTo>
                <a:lnTo>
                  <a:pt x="3923" y="30485"/>
                </a:lnTo>
                <a:lnTo>
                  <a:pt x="14620" y="14620"/>
                </a:lnTo>
                <a:lnTo>
                  <a:pt x="30485" y="3923"/>
                </a:lnTo>
                <a:lnTo>
                  <a:pt x="49911" y="0"/>
                </a:lnTo>
                <a:lnTo>
                  <a:pt x="3297428" y="0"/>
                </a:lnTo>
                <a:lnTo>
                  <a:pt x="3316853" y="3923"/>
                </a:lnTo>
                <a:lnTo>
                  <a:pt x="3332718" y="14620"/>
                </a:lnTo>
                <a:lnTo>
                  <a:pt x="3343415" y="30485"/>
                </a:lnTo>
                <a:lnTo>
                  <a:pt x="3347338" y="49911"/>
                </a:lnTo>
                <a:lnTo>
                  <a:pt x="3347338" y="249427"/>
                </a:lnTo>
                <a:lnTo>
                  <a:pt x="3343415" y="268853"/>
                </a:lnTo>
                <a:lnTo>
                  <a:pt x="3332718" y="284718"/>
                </a:lnTo>
                <a:lnTo>
                  <a:pt x="3316853" y="295415"/>
                </a:lnTo>
                <a:lnTo>
                  <a:pt x="3297428" y="299338"/>
                </a:lnTo>
                <a:lnTo>
                  <a:pt x="49911" y="299338"/>
                </a:lnTo>
                <a:lnTo>
                  <a:pt x="30485" y="295415"/>
                </a:lnTo>
                <a:lnTo>
                  <a:pt x="14620" y="284718"/>
                </a:lnTo>
                <a:lnTo>
                  <a:pt x="3923" y="268853"/>
                </a:lnTo>
                <a:lnTo>
                  <a:pt x="0" y="249427"/>
                </a:lnTo>
                <a:lnTo>
                  <a:pt x="0" y="49911"/>
                </a:lnTo>
                <a:close/>
              </a:path>
              <a:path w="3347720" h="1692275">
                <a:moveTo>
                  <a:pt x="0" y="398145"/>
                </a:moveTo>
                <a:lnTo>
                  <a:pt x="3923" y="378666"/>
                </a:lnTo>
                <a:lnTo>
                  <a:pt x="14620" y="362807"/>
                </a:lnTo>
                <a:lnTo>
                  <a:pt x="30485" y="352139"/>
                </a:lnTo>
                <a:lnTo>
                  <a:pt x="49911" y="348234"/>
                </a:lnTo>
                <a:lnTo>
                  <a:pt x="3297428" y="348234"/>
                </a:lnTo>
                <a:lnTo>
                  <a:pt x="3316853" y="352139"/>
                </a:lnTo>
                <a:lnTo>
                  <a:pt x="3332718" y="362807"/>
                </a:lnTo>
                <a:lnTo>
                  <a:pt x="3343415" y="378666"/>
                </a:lnTo>
                <a:lnTo>
                  <a:pt x="3347338" y="398145"/>
                </a:lnTo>
                <a:lnTo>
                  <a:pt x="3347338" y="597662"/>
                </a:lnTo>
                <a:lnTo>
                  <a:pt x="3343415" y="617087"/>
                </a:lnTo>
                <a:lnTo>
                  <a:pt x="3332718" y="632952"/>
                </a:lnTo>
                <a:lnTo>
                  <a:pt x="3316853" y="643649"/>
                </a:lnTo>
                <a:lnTo>
                  <a:pt x="3297428" y="647573"/>
                </a:lnTo>
                <a:lnTo>
                  <a:pt x="49911" y="647573"/>
                </a:lnTo>
                <a:lnTo>
                  <a:pt x="30485" y="643649"/>
                </a:lnTo>
                <a:lnTo>
                  <a:pt x="14620" y="632952"/>
                </a:lnTo>
                <a:lnTo>
                  <a:pt x="3923" y="617087"/>
                </a:lnTo>
                <a:lnTo>
                  <a:pt x="0" y="597662"/>
                </a:lnTo>
                <a:lnTo>
                  <a:pt x="0" y="398145"/>
                </a:lnTo>
                <a:close/>
              </a:path>
              <a:path w="3347720" h="1692275">
                <a:moveTo>
                  <a:pt x="0" y="746251"/>
                </a:moveTo>
                <a:lnTo>
                  <a:pt x="3923" y="726826"/>
                </a:lnTo>
                <a:lnTo>
                  <a:pt x="14620" y="710961"/>
                </a:lnTo>
                <a:lnTo>
                  <a:pt x="30485" y="700264"/>
                </a:lnTo>
                <a:lnTo>
                  <a:pt x="49911" y="696340"/>
                </a:lnTo>
                <a:lnTo>
                  <a:pt x="3297428" y="696340"/>
                </a:lnTo>
                <a:lnTo>
                  <a:pt x="3316853" y="700264"/>
                </a:lnTo>
                <a:lnTo>
                  <a:pt x="3332718" y="710961"/>
                </a:lnTo>
                <a:lnTo>
                  <a:pt x="3343415" y="726826"/>
                </a:lnTo>
                <a:lnTo>
                  <a:pt x="3347338" y="746251"/>
                </a:lnTo>
                <a:lnTo>
                  <a:pt x="3347338" y="945896"/>
                </a:lnTo>
                <a:lnTo>
                  <a:pt x="3343415" y="965321"/>
                </a:lnTo>
                <a:lnTo>
                  <a:pt x="3332718" y="981186"/>
                </a:lnTo>
                <a:lnTo>
                  <a:pt x="3316853" y="991883"/>
                </a:lnTo>
                <a:lnTo>
                  <a:pt x="3297428" y="995807"/>
                </a:lnTo>
                <a:lnTo>
                  <a:pt x="49911" y="995807"/>
                </a:lnTo>
                <a:lnTo>
                  <a:pt x="30485" y="991883"/>
                </a:lnTo>
                <a:lnTo>
                  <a:pt x="14620" y="981186"/>
                </a:lnTo>
                <a:lnTo>
                  <a:pt x="3923" y="965321"/>
                </a:lnTo>
                <a:lnTo>
                  <a:pt x="0" y="945896"/>
                </a:lnTo>
                <a:lnTo>
                  <a:pt x="0" y="746251"/>
                </a:lnTo>
                <a:close/>
              </a:path>
              <a:path w="3347720" h="1692275">
                <a:moveTo>
                  <a:pt x="0" y="1094486"/>
                </a:moveTo>
                <a:lnTo>
                  <a:pt x="3923" y="1075060"/>
                </a:lnTo>
                <a:lnTo>
                  <a:pt x="14620" y="1059195"/>
                </a:lnTo>
                <a:lnTo>
                  <a:pt x="30485" y="1048498"/>
                </a:lnTo>
                <a:lnTo>
                  <a:pt x="49911" y="1044575"/>
                </a:lnTo>
                <a:lnTo>
                  <a:pt x="3297428" y="1044575"/>
                </a:lnTo>
                <a:lnTo>
                  <a:pt x="3316853" y="1048498"/>
                </a:lnTo>
                <a:lnTo>
                  <a:pt x="3332718" y="1059195"/>
                </a:lnTo>
                <a:lnTo>
                  <a:pt x="3343415" y="1075060"/>
                </a:lnTo>
                <a:lnTo>
                  <a:pt x="3347338" y="1094486"/>
                </a:lnTo>
                <a:lnTo>
                  <a:pt x="3347338" y="1294129"/>
                </a:lnTo>
                <a:lnTo>
                  <a:pt x="3343415" y="1313555"/>
                </a:lnTo>
                <a:lnTo>
                  <a:pt x="3332718" y="1329420"/>
                </a:lnTo>
                <a:lnTo>
                  <a:pt x="3316853" y="1340117"/>
                </a:lnTo>
                <a:lnTo>
                  <a:pt x="3297428" y="1344040"/>
                </a:lnTo>
                <a:lnTo>
                  <a:pt x="49911" y="1344040"/>
                </a:lnTo>
                <a:lnTo>
                  <a:pt x="30485" y="1340117"/>
                </a:lnTo>
                <a:lnTo>
                  <a:pt x="14620" y="1329420"/>
                </a:lnTo>
                <a:lnTo>
                  <a:pt x="3923" y="1313555"/>
                </a:lnTo>
                <a:lnTo>
                  <a:pt x="0" y="1294129"/>
                </a:lnTo>
                <a:lnTo>
                  <a:pt x="0" y="1094486"/>
                </a:lnTo>
                <a:close/>
              </a:path>
              <a:path w="3347720" h="1692275">
                <a:moveTo>
                  <a:pt x="0" y="1442720"/>
                </a:moveTo>
                <a:lnTo>
                  <a:pt x="3923" y="1423294"/>
                </a:lnTo>
                <a:lnTo>
                  <a:pt x="14620" y="1407429"/>
                </a:lnTo>
                <a:lnTo>
                  <a:pt x="30485" y="1396732"/>
                </a:lnTo>
                <a:lnTo>
                  <a:pt x="49911" y="1392809"/>
                </a:lnTo>
                <a:lnTo>
                  <a:pt x="3297428" y="1392809"/>
                </a:lnTo>
                <a:lnTo>
                  <a:pt x="3316853" y="1396732"/>
                </a:lnTo>
                <a:lnTo>
                  <a:pt x="3332718" y="1407429"/>
                </a:lnTo>
                <a:lnTo>
                  <a:pt x="3343415" y="1423294"/>
                </a:lnTo>
                <a:lnTo>
                  <a:pt x="3347338" y="1442720"/>
                </a:lnTo>
                <a:lnTo>
                  <a:pt x="3347338" y="1642364"/>
                </a:lnTo>
                <a:lnTo>
                  <a:pt x="3343415" y="1661789"/>
                </a:lnTo>
                <a:lnTo>
                  <a:pt x="3332718" y="1677654"/>
                </a:lnTo>
                <a:lnTo>
                  <a:pt x="3316853" y="1688351"/>
                </a:lnTo>
                <a:lnTo>
                  <a:pt x="3297428" y="1692275"/>
                </a:lnTo>
                <a:lnTo>
                  <a:pt x="49911" y="1692275"/>
                </a:lnTo>
                <a:lnTo>
                  <a:pt x="30485" y="1688351"/>
                </a:lnTo>
                <a:lnTo>
                  <a:pt x="14620" y="1677654"/>
                </a:lnTo>
                <a:lnTo>
                  <a:pt x="3923" y="1661789"/>
                </a:lnTo>
                <a:lnTo>
                  <a:pt x="0" y="1642364"/>
                </a:lnTo>
                <a:lnTo>
                  <a:pt x="0" y="1442720"/>
                </a:lnTo>
                <a:close/>
              </a:path>
            </a:pathLst>
          </a:custGeom>
          <a:ln w="9525">
            <a:solidFill>
              <a:srgbClr val="A49D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06565" y="1785619"/>
            <a:ext cx="3067929" cy="23133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Managing the volatility of 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customer</a:t>
            </a:r>
            <a:r>
              <a:rPr sz="10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demand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  <a:p>
            <a:pPr marL="74930" marR="1014730">
              <a:lnSpc>
                <a:spcPct val="228600"/>
              </a:lnSpc>
            </a:pP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Sustainability and </a:t>
            </a: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CSR </a:t>
            </a: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in supply chains  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Impact </a:t>
            </a: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of oil prices on</a:t>
            </a:r>
            <a:r>
              <a:rPr sz="1000" spc="-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cost-to-serve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  <a:p>
            <a:pPr marL="74930" marR="368935">
              <a:lnSpc>
                <a:spcPts val="2740"/>
              </a:lnSpc>
              <a:spcBef>
                <a:spcPts val="350"/>
              </a:spcBef>
            </a:pP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Supply </a:t>
            </a: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chain principle in service organisations  Vulnerability and risk management in supply</a:t>
            </a:r>
            <a:r>
              <a:rPr sz="10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chains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95419" y="3455542"/>
            <a:ext cx="3090203" cy="299720"/>
          </a:xfrm>
          <a:custGeom>
            <a:avLst/>
            <a:gdLst/>
            <a:ahLst/>
            <a:cxnLst/>
            <a:rect l="l" t="t" r="r" b="b"/>
            <a:pathLst>
              <a:path w="3347720" h="299720">
                <a:moveTo>
                  <a:pt x="0" y="49911"/>
                </a:moveTo>
                <a:lnTo>
                  <a:pt x="3923" y="30485"/>
                </a:lnTo>
                <a:lnTo>
                  <a:pt x="14620" y="14620"/>
                </a:lnTo>
                <a:lnTo>
                  <a:pt x="30485" y="3923"/>
                </a:lnTo>
                <a:lnTo>
                  <a:pt x="49911" y="0"/>
                </a:lnTo>
                <a:lnTo>
                  <a:pt x="3297428" y="0"/>
                </a:lnTo>
                <a:lnTo>
                  <a:pt x="3316853" y="3923"/>
                </a:lnTo>
                <a:lnTo>
                  <a:pt x="3332718" y="14620"/>
                </a:lnTo>
                <a:lnTo>
                  <a:pt x="3343415" y="30485"/>
                </a:lnTo>
                <a:lnTo>
                  <a:pt x="3347338" y="49911"/>
                </a:lnTo>
                <a:lnTo>
                  <a:pt x="3347338" y="249428"/>
                </a:lnTo>
                <a:lnTo>
                  <a:pt x="3343415" y="268853"/>
                </a:lnTo>
                <a:lnTo>
                  <a:pt x="3332718" y="284718"/>
                </a:lnTo>
                <a:lnTo>
                  <a:pt x="3316853" y="295415"/>
                </a:lnTo>
                <a:lnTo>
                  <a:pt x="3297428" y="299339"/>
                </a:lnTo>
                <a:lnTo>
                  <a:pt x="49911" y="299339"/>
                </a:lnTo>
                <a:lnTo>
                  <a:pt x="30485" y="295415"/>
                </a:lnTo>
                <a:lnTo>
                  <a:pt x="14620" y="284718"/>
                </a:lnTo>
                <a:lnTo>
                  <a:pt x="3923" y="268853"/>
                </a:lnTo>
                <a:lnTo>
                  <a:pt x="0" y="249428"/>
                </a:lnTo>
                <a:lnTo>
                  <a:pt x="0" y="49911"/>
                </a:lnTo>
                <a:close/>
              </a:path>
            </a:pathLst>
          </a:custGeom>
          <a:ln w="9524">
            <a:solidFill>
              <a:srgbClr val="A49D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06565" y="3527297"/>
            <a:ext cx="306792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42E2B"/>
                </a:solidFill>
                <a:latin typeface="Arial"/>
                <a:cs typeface="Arial"/>
              </a:rPr>
              <a:t>Real collaboration </a:t>
            </a:r>
            <a:r>
              <a:rPr sz="1000" spc="-10" dirty="0">
                <a:solidFill>
                  <a:srgbClr val="342E2B"/>
                </a:solidFill>
                <a:latin typeface="Arial"/>
                <a:cs typeface="Arial"/>
              </a:rPr>
              <a:t>in </a:t>
            </a:r>
            <a:r>
              <a:rPr sz="1000" spc="-5" dirty="0">
                <a:solidFill>
                  <a:srgbClr val="342E2B"/>
                </a:solidFill>
                <a:latin typeface="Arial"/>
                <a:cs typeface="Arial"/>
              </a:rPr>
              <a:t>enterprise supply</a:t>
            </a:r>
            <a:r>
              <a:rPr sz="1000" spc="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342E2B"/>
                </a:solidFill>
                <a:latin typeface="Arial"/>
                <a:cs typeface="Arial"/>
              </a:rPr>
              <a:t>chains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95419" y="3803651"/>
            <a:ext cx="3090203" cy="996315"/>
          </a:xfrm>
          <a:custGeom>
            <a:avLst/>
            <a:gdLst/>
            <a:ahLst/>
            <a:cxnLst/>
            <a:rect l="l" t="t" r="r" b="b"/>
            <a:pathLst>
              <a:path w="3347720" h="996314">
                <a:moveTo>
                  <a:pt x="0" y="49911"/>
                </a:moveTo>
                <a:lnTo>
                  <a:pt x="3923" y="30485"/>
                </a:lnTo>
                <a:lnTo>
                  <a:pt x="14620" y="14620"/>
                </a:lnTo>
                <a:lnTo>
                  <a:pt x="30485" y="3923"/>
                </a:lnTo>
                <a:lnTo>
                  <a:pt x="49911" y="0"/>
                </a:lnTo>
                <a:lnTo>
                  <a:pt x="3297428" y="0"/>
                </a:lnTo>
                <a:lnTo>
                  <a:pt x="3316853" y="3923"/>
                </a:lnTo>
                <a:lnTo>
                  <a:pt x="3332718" y="14620"/>
                </a:lnTo>
                <a:lnTo>
                  <a:pt x="3343415" y="30485"/>
                </a:lnTo>
                <a:lnTo>
                  <a:pt x="3347338" y="49911"/>
                </a:lnTo>
                <a:lnTo>
                  <a:pt x="3347338" y="249555"/>
                </a:lnTo>
                <a:lnTo>
                  <a:pt x="3343415" y="268980"/>
                </a:lnTo>
                <a:lnTo>
                  <a:pt x="3332718" y="284845"/>
                </a:lnTo>
                <a:lnTo>
                  <a:pt x="3316853" y="295542"/>
                </a:lnTo>
                <a:lnTo>
                  <a:pt x="3297428" y="299466"/>
                </a:lnTo>
                <a:lnTo>
                  <a:pt x="49911" y="299466"/>
                </a:lnTo>
                <a:lnTo>
                  <a:pt x="30485" y="295542"/>
                </a:lnTo>
                <a:lnTo>
                  <a:pt x="14620" y="284845"/>
                </a:lnTo>
                <a:lnTo>
                  <a:pt x="3923" y="268980"/>
                </a:lnTo>
                <a:lnTo>
                  <a:pt x="0" y="249555"/>
                </a:lnTo>
                <a:lnTo>
                  <a:pt x="0" y="49911"/>
                </a:lnTo>
                <a:close/>
              </a:path>
              <a:path w="3347720" h="996314">
                <a:moveTo>
                  <a:pt x="0" y="398144"/>
                </a:moveTo>
                <a:lnTo>
                  <a:pt x="3923" y="378719"/>
                </a:lnTo>
                <a:lnTo>
                  <a:pt x="14620" y="362854"/>
                </a:lnTo>
                <a:lnTo>
                  <a:pt x="30485" y="352157"/>
                </a:lnTo>
                <a:lnTo>
                  <a:pt x="49911" y="348233"/>
                </a:lnTo>
                <a:lnTo>
                  <a:pt x="3297428" y="348233"/>
                </a:lnTo>
                <a:lnTo>
                  <a:pt x="3316853" y="352157"/>
                </a:lnTo>
                <a:lnTo>
                  <a:pt x="3332718" y="362854"/>
                </a:lnTo>
                <a:lnTo>
                  <a:pt x="3343415" y="378719"/>
                </a:lnTo>
                <a:lnTo>
                  <a:pt x="3347338" y="398144"/>
                </a:lnTo>
                <a:lnTo>
                  <a:pt x="3347338" y="597788"/>
                </a:lnTo>
                <a:lnTo>
                  <a:pt x="3343415" y="617214"/>
                </a:lnTo>
                <a:lnTo>
                  <a:pt x="3332718" y="633079"/>
                </a:lnTo>
                <a:lnTo>
                  <a:pt x="3316853" y="643776"/>
                </a:lnTo>
                <a:lnTo>
                  <a:pt x="3297428" y="647700"/>
                </a:lnTo>
                <a:lnTo>
                  <a:pt x="49911" y="647700"/>
                </a:lnTo>
                <a:lnTo>
                  <a:pt x="30485" y="643776"/>
                </a:lnTo>
                <a:lnTo>
                  <a:pt x="14620" y="633079"/>
                </a:lnTo>
                <a:lnTo>
                  <a:pt x="3923" y="617214"/>
                </a:lnTo>
                <a:lnTo>
                  <a:pt x="0" y="597788"/>
                </a:lnTo>
                <a:lnTo>
                  <a:pt x="0" y="398144"/>
                </a:lnTo>
                <a:close/>
              </a:path>
              <a:path w="3347720" h="996314">
                <a:moveTo>
                  <a:pt x="0" y="746379"/>
                </a:moveTo>
                <a:lnTo>
                  <a:pt x="3923" y="726953"/>
                </a:lnTo>
                <a:lnTo>
                  <a:pt x="14620" y="711088"/>
                </a:lnTo>
                <a:lnTo>
                  <a:pt x="30485" y="700391"/>
                </a:lnTo>
                <a:lnTo>
                  <a:pt x="49911" y="696468"/>
                </a:lnTo>
                <a:lnTo>
                  <a:pt x="3297428" y="696468"/>
                </a:lnTo>
                <a:lnTo>
                  <a:pt x="3316853" y="700391"/>
                </a:lnTo>
                <a:lnTo>
                  <a:pt x="3332718" y="711088"/>
                </a:lnTo>
                <a:lnTo>
                  <a:pt x="3343415" y="726953"/>
                </a:lnTo>
                <a:lnTo>
                  <a:pt x="3347338" y="746379"/>
                </a:lnTo>
                <a:lnTo>
                  <a:pt x="3347338" y="946023"/>
                </a:lnTo>
                <a:lnTo>
                  <a:pt x="3343415" y="965448"/>
                </a:lnTo>
                <a:lnTo>
                  <a:pt x="3332718" y="981313"/>
                </a:lnTo>
                <a:lnTo>
                  <a:pt x="3316853" y="992010"/>
                </a:lnTo>
                <a:lnTo>
                  <a:pt x="3297428" y="995933"/>
                </a:lnTo>
                <a:lnTo>
                  <a:pt x="49911" y="995933"/>
                </a:lnTo>
                <a:lnTo>
                  <a:pt x="30485" y="992010"/>
                </a:lnTo>
                <a:lnTo>
                  <a:pt x="14620" y="981313"/>
                </a:lnTo>
                <a:lnTo>
                  <a:pt x="3923" y="965448"/>
                </a:lnTo>
                <a:lnTo>
                  <a:pt x="0" y="946023"/>
                </a:lnTo>
                <a:lnTo>
                  <a:pt x="0" y="746379"/>
                </a:lnTo>
                <a:close/>
              </a:path>
            </a:pathLst>
          </a:custGeom>
          <a:ln w="9525">
            <a:solidFill>
              <a:srgbClr val="A49D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06565" y="3875278"/>
            <a:ext cx="3067929" cy="1040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Selection of talents to manage supply</a:t>
            </a:r>
            <a:r>
              <a:rPr sz="10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chains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solidFill>
                <a:schemeClr val="bg1"/>
              </a:solidFill>
              <a:latin typeface="Arial"/>
              <a:cs typeface="Arial"/>
            </a:endParaRPr>
          </a:p>
          <a:p>
            <a:pPr marL="74930">
              <a:lnSpc>
                <a:spcPct val="100000"/>
              </a:lnSpc>
            </a:pP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Managing multiple organisational 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formats: </a:t>
            </a: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agile, lean</a:t>
            </a:r>
            <a:r>
              <a:rPr sz="10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etc.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solidFill>
                <a:schemeClr val="bg1"/>
              </a:solidFill>
              <a:latin typeface="Arial"/>
              <a:cs typeface="Arial"/>
            </a:endParaRPr>
          </a:p>
          <a:p>
            <a:pPr marL="74930">
              <a:lnSpc>
                <a:spcPct val="100000"/>
              </a:lnSpc>
            </a:pP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Cope </a:t>
            </a: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with SC </a:t>
            </a: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network, </a:t>
            </a: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national, regional </a:t>
            </a: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0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global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795419" y="4848352"/>
            <a:ext cx="3090203" cy="299720"/>
          </a:xfrm>
          <a:custGeom>
            <a:avLst/>
            <a:gdLst/>
            <a:ahLst/>
            <a:cxnLst/>
            <a:rect l="l" t="t" r="r" b="b"/>
            <a:pathLst>
              <a:path w="3347720" h="299720">
                <a:moveTo>
                  <a:pt x="0" y="49911"/>
                </a:moveTo>
                <a:lnTo>
                  <a:pt x="3923" y="30485"/>
                </a:lnTo>
                <a:lnTo>
                  <a:pt x="14620" y="14620"/>
                </a:lnTo>
                <a:lnTo>
                  <a:pt x="30485" y="3923"/>
                </a:lnTo>
                <a:lnTo>
                  <a:pt x="49911" y="0"/>
                </a:lnTo>
                <a:lnTo>
                  <a:pt x="3297428" y="0"/>
                </a:lnTo>
                <a:lnTo>
                  <a:pt x="3316853" y="3923"/>
                </a:lnTo>
                <a:lnTo>
                  <a:pt x="3332718" y="14620"/>
                </a:lnTo>
                <a:lnTo>
                  <a:pt x="3343415" y="30485"/>
                </a:lnTo>
                <a:lnTo>
                  <a:pt x="3347338" y="49911"/>
                </a:lnTo>
                <a:lnTo>
                  <a:pt x="3347338" y="249428"/>
                </a:lnTo>
                <a:lnTo>
                  <a:pt x="3343415" y="268906"/>
                </a:lnTo>
                <a:lnTo>
                  <a:pt x="3332718" y="284765"/>
                </a:lnTo>
                <a:lnTo>
                  <a:pt x="3316853" y="295433"/>
                </a:lnTo>
                <a:lnTo>
                  <a:pt x="3297428" y="299339"/>
                </a:lnTo>
                <a:lnTo>
                  <a:pt x="49911" y="299339"/>
                </a:lnTo>
                <a:lnTo>
                  <a:pt x="30485" y="295433"/>
                </a:lnTo>
                <a:lnTo>
                  <a:pt x="14620" y="284765"/>
                </a:lnTo>
                <a:lnTo>
                  <a:pt x="3923" y="268906"/>
                </a:lnTo>
                <a:lnTo>
                  <a:pt x="0" y="249428"/>
                </a:lnTo>
                <a:lnTo>
                  <a:pt x="0" y="49911"/>
                </a:lnTo>
                <a:close/>
              </a:path>
            </a:pathLst>
          </a:custGeom>
          <a:ln w="9524">
            <a:solidFill>
              <a:srgbClr val="A49D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806565" y="4920234"/>
            <a:ext cx="306792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Managing complexity in supply</a:t>
            </a: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chains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95419" y="5196585"/>
            <a:ext cx="3090203" cy="299720"/>
          </a:xfrm>
          <a:custGeom>
            <a:avLst/>
            <a:gdLst/>
            <a:ahLst/>
            <a:cxnLst/>
            <a:rect l="l" t="t" r="r" b="b"/>
            <a:pathLst>
              <a:path w="3347720" h="299720">
                <a:moveTo>
                  <a:pt x="0" y="49910"/>
                </a:moveTo>
                <a:lnTo>
                  <a:pt x="3923" y="30432"/>
                </a:lnTo>
                <a:lnTo>
                  <a:pt x="14620" y="14573"/>
                </a:lnTo>
                <a:lnTo>
                  <a:pt x="30485" y="3905"/>
                </a:lnTo>
                <a:lnTo>
                  <a:pt x="49911" y="0"/>
                </a:lnTo>
                <a:lnTo>
                  <a:pt x="3297428" y="0"/>
                </a:lnTo>
                <a:lnTo>
                  <a:pt x="3316853" y="3905"/>
                </a:lnTo>
                <a:lnTo>
                  <a:pt x="3332718" y="14573"/>
                </a:lnTo>
                <a:lnTo>
                  <a:pt x="3343415" y="30432"/>
                </a:lnTo>
                <a:lnTo>
                  <a:pt x="3347338" y="49910"/>
                </a:lnTo>
                <a:lnTo>
                  <a:pt x="3347338" y="249427"/>
                </a:lnTo>
                <a:lnTo>
                  <a:pt x="3343415" y="268853"/>
                </a:lnTo>
                <a:lnTo>
                  <a:pt x="3332718" y="284718"/>
                </a:lnTo>
                <a:lnTo>
                  <a:pt x="3316853" y="295415"/>
                </a:lnTo>
                <a:lnTo>
                  <a:pt x="3297428" y="299338"/>
                </a:lnTo>
                <a:lnTo>
                  <a:pt x="49911" y="299338"/>
                </a:lnTo>
                <a:lnTo>
                  <a:pt x="30485" y="295415"/>
                </a:lnTo>
                <a:lnTo>
                  <a:pt x="14620" y="284718"/>
                </a:lnTo>
                <a:lnTo>
                  <a:pt x="3923" y="268853"/>
                </a:lnTo>
                <a:lnTo>
                  <a:pt x="0" y="249427"/>
                </a:lnTo>
                <a:lnTo>
                  <a:pt x="0" y="49910"/>
                </a:lnTo>
                <a:close/>
              </a:path>
            </a:pathLst>
          </a:custGeom>
          <a:ln w="9525">
            <a:solidFill>
              <a:srgbClr val="A49D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06565" y="5268595"/>
            <a:ext cx="306792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Financial link to enterprise supply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chains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795419" y="5544692"/>
            <a:ext cx="3090203" cy="299720"/>
          </a:xfrm>
          <a:custGeom>
            <a:avLst/>
            <a:gdLst/>
            <a:ahLst/>
            <a:cxnLst/>
            <a:rect l="l" t="t" r="r" b="b"/>
            <a:pathLst>
              <a:path w="3347720" h="299720">
                <a:moveTo>
                  <a:pt x="0" y="49949"/>
                </a:moveTo>
                <a:lnTo>
                  <a:pt x="3923" y="30502"/>
                </a:lnTo>
                <a:lnTo>
                  <a:pt x="14620" y="14625"/>
                </a:lnTo>
                <a:lnTo>
                  <a:pt x="30485" y="3923"/>
                </a:lnTo>
                <a:lnTo>
                  <a:pt x="49911" y="0"/>
                </a:lnTo>
                <a:lnTo>
                  <a:pt x="3297428" y="0"/>
                </a:lnTo>
                <a:lnTo>
                  <a:pt x="3316853" y="3923"/>
                </a:lnTo>
                <a:lnTo>
                  <a:pt x="3332718" y="14625"/>
                </a:lnTo>
                <a:lnTo>
                  <a:pt x="3343415" y="30502"/>
                </a:lnTo>
                <a:lnTo>
                  <a:pt x="3347338" y="49949"/>
                </a:lnTo>
                <a:lnTo>
                  <a:pt x="3347338" y="249567"/>
                </a:lnTo>
                <a:lnTo>
                  <a:pt x="3343415" y="268990"/>
                </a:lnTo>
                <a:lnTo>
                  <a:pt x="3332718" y="284851"/>
                </a:lnTo>
                <a:lnTo>
                  <a:pt x="3316853" y="295544"/>
                </a:lnTo>
                <a:lnTo>
                  <a:pt x="3297428" y="299465"/>
                </a:lnTo>
                <a:lnTo>
                  <a:pt x="49911" y="299465"/>
                </a:lnTo>
                <a:lnTo>
                  <a:pt x="30485" y="295544"/>
                </a:lnTo>
                <a:lnTo>
                  <a:pt x="14620" y="284851"/>
                </a:lnTo>
                <a:lnTo>
                  <a:pt x="3923" y="268990"/>
                </a:lnTo>
                <a:lnTo>
                  <a:pt x="0" y="249567"/>
                </a:lnTo>
                <a:lnTo>
                  <a:pt x="0" y="49949"/>
                </a:lnTo>
                <a:close/>
              </a:path>
            </a:pathLst>
          </a:custGeom>
          <a:ln w="9525">
            <a:solidFill>
              <a:srgbClr val="A49D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806565" y="5616651"/>
            <a:ext cx="306792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Knowledge </a:t>
            </a: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management in development of intelligent </a:t>
            </a: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SC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795419" y="5892939"/>
            <a:ext cx="3090203" cy="299720"/>
          </a:xfrm>
          <a:custGeom>
            <a:avLst/>
            <a:gdLst/>
            <a:ahLst/>
            <a:cxnLst/>
            <a:rect l="l" t="t" r="r" b="b"/>
            <a:pathLst>
              <a:path w="3347720" h="299720">
                <a:moveTo>
                  <a:pt x="0" y="49911"/>
                </a:moveTo>
                <a:lnTo>
                  <a:pt x="3923" y="30485"/>
                </a:lnTo>
                <a:lnTo>
                  <a:pt x="14620" y="14620"/>
                </a:lnTo>
                <a:lnTo>
                  <a:pt x="30485" y="3923"/>
                </a:lnTo>
                <a:lnTo>
                  <a:pt x="49911" y="0"/>
                </a:lnTo>
                <a:lnTo>
                  <a:pt x="3297428" y="0"/>
                </a:lnTo>
                <a:lnTo>
                  <a:pt x="3316853" y="3923"/>
                </a:lnTo>
                <a:lnTo>
                  <a:pt x="3332718" y="14620"/>
                </a:lnTo>
                <a:lnTo>
                  <a:pt x="3343415" y="30485"/>
                </a:lnTo>
                <a:lnTo>
                  <a:pt x="3347338" y="49911"/>
                </a:lnTo>
                <a:lnTo>
                  <a:pt x="3347338" y="249516"/>
                </a:lnTo>
                <a:lnTo>
                  <a:pt x="3343415" y="268941"/>
                </a:lnTo>
                <a:lnTo>
                  <a:pt x="3332718" y="284807"/>
                </a:lnTo>
                <a:lnTo>
                  <a:pt x="3316853" y="295504"/>
                </a:lnTo>
                <a:lnTo>
                  <a:pt x="3297428" y="299427"/>
                </a:lnTo>
                <a:lnTo>
                  <a:pt x="49911" y="299427"/>
                </a:lnTo>
                <a:lnTo>
                  <a:pt x="30485" y="295504"/>
                </a:lnTo>
                <a:lnTo>
                  <a:pt x="14620" y="284807"/>
                </a:lnTo>
                <a:lnTo>
                  <a:pt x="3923" y="268941"/>
                </a:lnTo>
                <a:lnTo>
                  <a:pt x="0" y="249516"/>
                </a:lnTo>
                <a:lnTo>
                  <a:pt x="0" y="49911"/>
                </a:lnTo>
                <a:close/>
              </a:path>
            </a:pathLst>
          </a:custGeom>
          <a:ln w="9525">
            <a:solidFill>
              <a:srgbClr val="A49D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806565" y="5965037"/>
            <a:ext cx="306792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Continuous improvement in supply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chains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05070" y="4795165"/>
            <a:ext cx="876300" cy="1551707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0650" indent="-108585">
              <a:lnSpc>
                <a:spcPct val="100000"/>
              </a:lnSpc>
              <a:spcBef>
                <a:spcPts val="700"/>
              </a:spcBef>
              <a:buChar char="•"/>
              <a:tabLst>
                <a:tab pos="121285" algn="l"/>
              </a:tabLst>
            </a:pP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Gartner</a:t>
            </a:r>
            <a:r>
              <a:rPr sz="10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Group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spcBef>
                <a:spcPts val="600"/>
              </a:spcBef>
              <a:buChar char="•"/>
              <a:tabLst>
                <a:tab pos="121285" algn="l"/>
              </a:tabLst>
            </a:pP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Aberdeen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spcBef>
                <a:spcPts val="600"/>
              </a:spcBef>
              <a:buChar char="•"/>
              <a:tabLst>
                <a:tab pos="121285" algn="l"/>
              </a:tabLst>
            </a:pP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McKinsey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spcBef>
                <a:spcPts val="600"/>
              </a:spcBef>
              <a:buChar char="•"/>
              <a:tabLst>
                <a:tab pos="121285" algn="l"/>
              </a:tabLst>
            </a:pP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Booz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Allen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spcBef>
                <a:spcPts val="600"/>
              </a:spcBef>
              <a:buChar char="•"/>
              <a:tabLst>
                <a:tab pos="121285" algn="l"/>
              </a:tabLst>
            </a:pP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A.T.</a:t>
            </a:r>
            <a:r>
              <a:rPr sz="10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Kearney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spcBef>
                <a:spcPts val="600"/>
              </a:spcBef>
              <a:buChar char="•"/>
              <a:tabLst>
                <a:tab pos="121285" algn="l"/>
              </a:tabLst>
            </a:pP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...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025470" y="3652140"/>
            <a:ext cx="336452" cy="304165"/>
          </a:xfrm>
          <a:custGeom>
            <a:avLst/>
            <a:gdLst/>
            <a:ahLst/>
            <a:cxnLst/>
            <a:rect l="l" t="t" r="r" b="b"/>
            <a:pathLst>
              <a:path w="364489" h="304164">
                <a:moveTo>
                  <a:pt x="221741" y="0"/>
                </a:moveTo>
                <a:lnTo>
                  <a:pt x="221741" y="61722"/>
                </a:lnTo>
                <a:lnTo>
                  <a:pt x="0" y="61722"/>
                </a:lnTo>
                <a:lnTo>
                  <a:pt x="0" y="242188"/>
                </a:lnTo>
                <a:lnTo>
                  <a:pt x="221741" y="242188"/>
                </a:lnTo>
                <a:lnTo>
                  <a:pt x="221741" y="303911"/>
                </a:lnTo>
                <a:lnTo>
                  <a:pt x="364109" y="151892"/>
                </a:lnTo>
                <a:lnTo>
                  <a:pt x="221741" y="0"/>
                </a:lnTo>
                <a:close/>
              </a:path>
            </a:pathLst>
          </a:custGeom>
          <a:solidFill>
            <a:srgbClr val="675C5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4039421" y="3337053"/>
            <a:ext cx="1131277" cy="1475105"/>
            <a:chOff x="4376039" y="3337052"/>
            <a:chExt cx="1225550" cy="1475105"/>
          </a:xfrm>
        </p:grpSpPr>
        <p:sp>
          <p:nvSpPr>
            <p:cNvPr id="39" name="object 39"/>
            <p:cNvSpPr/>
            <p:nvPr/>
          </p:nvSpPr>
          <p:spPr>
            <a:xfrm>
              <a:off x="4959223" y="3729342"/>
              <a:ext cx="593725" cy="542925"/>
            </a:xfrm>
            <a:custGeom>
              <a:avLst/>
              <a:gdLst/>
              <a:ahLst/>
              <a:cxnLst/>
              <a:rect l="l" t="t" r="r" b="b"/>
              <a:pathLst>
                <a:path w="593725" h="542925">
                  <a:moveTo>
                    <a:pt x="593369" y="0"/>
                  </a:moveTo>
                  <a:lnTo>
                    <a:pt x="0" y="0"/>
                  </a:lnTo>
                  <a:lnTo>
                    <a:pt x="0" y="542810"/>
                  </a:lnTo>
                  <a:lnTo>
                    <a:pt x="593369" y="542810"/>
                  </a:lnTo>
                  <a:lnTo>
                    <a:pt x="593369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57165" y="3434969"/>
              <a:ext cx="122555" cy="6629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999319" y="3337052"/>
              <a:ext cx="602615" cy="932180"/>
            </a:xfrm>
            <a:custGeom>
              <a:avLst/>
              <a:gdLst/>
              <a:ahLst/>
              <a:cxnLst/>
              <a:rect l="l" t="t" r="r" b="b"/>
              <a:pathLst>
                <a:path w="602614" h="932179">
                  <a:moveTo>
                    <a:pt x="160563" y="207010"/>
                  </a:moveTo>
                  <a:lnTo>
                    <a:pt x="136640" y="241300"/>
                  </a:lnTo>
                  <a:lnTo>
                    <a:pt x="103431" y="266700"/>
                  </a:lnTo>
                  <a:lnTo>
                    <a:pt x="63408" y="284480"/>
                  </a:lnTo>
                  <a:lnTo>
                    <a:pt x="55546" y="287020"/>
                  </a:lnTo>
                  <a:lnTo>
                    <a:pt x="29291" y="314960"/>
                  </a:lnTo>
                  <a:lnTo>
                    <a:pt x="23022" y="370839"/>
                  </a:lnTo>
                  <a:lnTo>
                    <a:pt x="22762" y="386080"/>
                  </a:lnTo>
                  <a:lnTo>
                    <a:pt x="21705" y="397510"/>
                  </a:lnTo>
                  <a:lnTo>
                    <a:pt x="19432" y="410210"/>
                  </a:lnTo>
                  <a:lnTo>
                    <a:pt x="15529" y="426720"/>
                  </a:lnTo>
                  <a:lnTo>
                    <a:pt x="9570" y="452120"/>
                  </a:lnTo>
                  <a:lnTo>
                    <a:pt x="5766" y="474980"/>
                  </a:lnTo>
                  <a:lnTo>
                    <a:pt x="3224" y="501650"/>
                  </a:lnTo>
                  <a:lnTo>
                    <a:pt x="1051" y="539750"/>
                  </a:lnTo>
                  <a:lnTo>
                    <a:pt x="0" y="594360"/>
                  </a:lnTo>
                  <a:lnTo>
                    <a:pt x="3972" y="635000"/>
                  </a:lnTo>
                  <a:lnTo>
                    <a:pt x="14517" y="670560"/>
                  </a:lnTo>
                  <a:lnTo>
                    <a:pt x="33182" y="709930"/>
                  </a:lnTo>
                  <a:lnTo>
                    <a:pt x="40641" y="722630"/>
                  </a:lnTo>
                  <a:lnTo>
                    <a:pt x="48660" y="737869"/>
                  </a:lnTo>
                  <a:lnTo>
                    <a:pt x="72108" y="784860"/>
                  </a:lnTo>
                  <a:lnTo>
                    <a:pt x="75414" y="791210"/>
                  </a:lnTo>
                  <a:lnTo>
                    <a:pt x="77124" y="792480"/>
                  </a:lnTo>
                  <a:lnTo>
                    <a:pt x="78527" y="795019"/>
                  </a:lnTo>
                  <a:lnTo>
                    <a:pt x="80823" y="801369"/>
                  </a:lnTo>
                  <a:lnTo>
                    <a:pt x="83714" y="808990"/>
                  </a:lnTo>
                  <a:lnTo>
                    <a:pt x="86903" y="817880"/>
                  </a:lnTo>
                  <a:lnTo>
                    <a:pt x="90654" y="829310"/>
                  </a:lnTo>
                  <a:lnTo>
                    <a:pt x="99155" y="849630"/>
                  </a:lnTo>
                  <a:lnTo>
                    <a:pt x="102905" y="855980"/>
                  </a:lnTo>
                  <a:lnTo>
                    <a:pt x="110779" y="869950"/>
                  </a:lnTo>
                  <a:lnTo>
                    <a:pt x="111795" y="908050"/>
                  </a:lnTo>
                  <a:lnTo>
                    <a:pt x="112557" y="932180"/>
                  </a:lnTo>
                  <a:lnTo>
                    <a:pt x="462696" y="932180"/>
                  </a:lnTo>
                  <a:lnTo>
                    <a:pt x="462188" y="930910"/>
                  </a:lnTo>
                  <a:lnTo>
                    <a:pt x="461172" y="925830"/>
                  </a:lnTo>
                  <a:lnTo>
                    <a:pt x="452536" y="887730"/>
                  </a:lnTo>
                  <a:lnTo>
                    <a:pt x="459267" y="880110"/>
                  </a:lnTo>
                  <a:lnTo>
                    <a:pt x="462442" y="873760"/>
                  </a:lnTo>
                  <a:lnTo>
                    <a:pt x="463966" y="868680"/>
                  </a:lnTo>
                  <a:lnTo>
                    <a:pt x="465290" y="861060"/>
                  </a:lnTo>
                  <a:lnTo>
                    <a:pt x="464077" y="848360"/>
                  </a:lnTo>
                  <a:lnTo>
                    <a:pt x="459412" y="824230"/>
                  </a:lnTo>
                  <a:lnTo>
                    <a:pt x="450377" y="784860"/>
                  </a:lnTo>
                  <a:lnTo>
                    <a:pt x="444605" y="759460"/>
                  </a:lnTo>
                  <a:lnTo>
                    <a:pt x="438201" y="728980"/>
                  </a:lnTo>
                  <a:lnTo>
                    <a:pt x="431536" y="694690"/>
                  </a:lnTo>
                  <a:lnTo>
                    <a:pt x="430130" y="687069"/>
                  </a:lnTo>
                  <a:lnTo>
                    <a:pt x="140116" y="687069"/>
                  </a:lnTo>
                  <a:lnTo>
                    <a:pt x="131861" y="685800"/>
                  </a:lnTo>
                  <a:lnTo>
                    <a:pt x="131861" y="671830"/>
                  </a:lnTo>
                  <a:lnTo>
                    <a:pt x="128940" y="662940"/>
                  </a:lnTo>
                  <a:lnTo>
                    <a:pt x="121828" y="650240"/>
                  </a:lnTo>
                  <a:lnTo>
                    <a:pt x="118780" y="642619"/>
                  </a:lnTo>
                  <a:lnTo>
                    <a:pt x="118780" y="640080"/>
                  </a:lnTo>
                  <a:lnTo>
                    <a:pt x="129067" y="613410"/>
                  </a:lnTo>
                  <a:lnTo>
                    <a:pt x="129575" y="608330"/>
                  </a:lnTo>
                  <a:lnTo>
                    <a:pt x="129702" y="591819"/>
                  </a:lnTo>
                  <a:lnTo>
                    <a:pt x="130591" y="585469"/>
                  </a:lnTo>
                  <a:lnTo>
                    <a:pt x="131734" y="584200"/>
                  </a:lnTo>
                  <a:lnTo>
                    <a:pt x="407515" y="584200"/>
                  </a:lnTo>
                  <a:lnTo>
                    <a:pt x="398180" y="548640"/>
                  </a:lnTo>
                  <a:lnTo>
                    <a:pt x="398307" y="495300"/>
                  </a:lnTo>
                  <a:lnTo>
                    <a:pt x="398783" y="457200"/>
                  </a:lnTo>
                  <a:lnTo>
                    <a:pt x="399450" y="441960"/>
                  </a:lnTo>
                  <a:lnTo>
                    <a:pt x="596173" y="441960"/>
                  </a:lnTo>
                  <a:lnTo>
                    <a:pt x="597824" y="440689"/>
                  </a:lnTo>
                  <a:lnTo>
                    <a:pt x="600110" y="438150"/>
                  </a:lnTo>
                  <a:lnTo>
                    <a:pt x="602156" y="433070"/>
                  </a:lnTo>
                  <a:lnTo>
                    <a:pt x="601904" y="425450"/>
                  </a:lnTo>
                  <a:lnTo>
                    <a:pt x="598628" y="408939"/>
                  </a:lnTo>
                  <a:lnTo>
                    <a:pt x="591601" y="377189"/>
                  </a:lnTo>
                  <a:lnTo>
                    <a:pt x="586386" y="354330"/>
                  </a:lnTo>
                  <a:lnTo>
                    <a:pt x="583157" y="341630"/>
                  </a:lnTo>
                  <a:lnTo>
                    <a:pt x="482381" y="341630"/>
                  </a:lnTo>
                  <a:lnTo>
                    <a:pt x="475523" y="337820"/>
                  </a:lnTo>
                  <a:lnTo>
                    <a:pt x="468284" y="334010"/>
                  </a:lnTo>
                  <a:lnTo>
                    <a:pt x="461688" y="330200"/>
                  </a:lnTo>
                  <a:lnTo>
                    <a:pt x="453616" y="327660"/>
                  </a:lnTo>
                  <a:lnTo>
                    <a:pt x="445067" y="323850"/>
                  </a:lnTo>
                  <a:lnTo>
                    <a:pt x="437042" y="321310"/>
                  </a:lnTo>
                  <a:lnTo>
                    <a:pt x="426555" y="317500"/>
                  </a:lnTo>
                  <a:lnTo>
                    <a:pt x="418484" y="313689"/>
                  </a:lnTo>
                  <a:lnTo>
                    <a:pt x="409628" y="306070"/>
                  </a:lnTo>
                  <a:lnTo>
                    <a:pt x="396783" y="294639"/>
                  </a:lnTo>
                  <a:lnTo>
                    <a:pt x="383296" y="283210"/>
                  </a:lnTo>
                  <a:lnTo>
                    <a:pt x="229651" y="283210"/>
                  </a:lnTo>
                  <a:lnTo>
                    <a:pt x="178538" y="228600"/>
                  </a:lnTo>
                  <a:lnTo>
                    <a:pt x="165262" y="212089"/>
                  </a:lnTo>
                  <a:lnTo>
                    <a:pt x="160563" y="207010"/>
                  </a:lnTo>
                  <a:close/>
                </a:path>
                <a:path w="602614" h="932179">
                  <a:moveTo>
                    <a:pt x="407515" y="584200"/>
                  </a:moveTo>
                  <a:lnTo>
                    <a:pt x="133258" y="584200"/>
                  </a:lnTo>
                  <a:lnTo>
                    <a:pt x="137068" y="589280"/>
                  </a:lnTo>
                  <a:lnTo>
                    <a:pt x="147736" y="608330"/>
                  </a:lnTo>
                  <a:lnTo>
                    <a:pt x="145865" y="651510"/>
                  </a:lnTo>
                  <a:lnTo>
                    <a:pt x="140116" y="687069"/>
                  </a:lnTo>
                  <a:lnTo>
                    <a:pt x="430130" y="687069"/>
                  </a:lnTo>
                  <a:lnTo>
                    <a:pt x="422064" y="645160"/>
                  </a:lnTo>
                  <a:lnTo>
                    <a:pt x="408848" y="589280"/>
                  </a:lnTo>
                  <a:lnTo>
                    <a:pt x="407515" y="584200"/>
                  </a:lnTo>
                  <a:close/>
                </a:path>
                <a:path w="602614" h="932179">
                  <a:moveTo>
                    <a:pt x="596173" y="441960"/>
                  </a:moveTo>
                  <a:lnTo>
                    <a:pt x="399958" y="441960"/>
                  </a:lnTo>
                  <a:lnTo>
                    <a:pt x="405927" y="443230"/>
                  </a:lnTo>
                  <a:lnTo>
                    <a:pt x="412658" y="444500"/>
                  </a:lnTo>
                  <a:lnTo>
                    <a:pt x="434703" y="449580"/>
                  </a:lnTo>
                  <a:lnTo>
                    <a:pt x="467856" y="453389"/>
                  </a:lnTo>
                  <a:lnTo>
                    <a:pt x="502080" y="455930"/>
                  </a:lnTo>
                  <a:lnTo>
                    <a:pt x="527339" y="457200"/>
                  </a:lnTo>
                  <a:lnTo>
                    <a:pt x="544089" y="457200"/>
                  </a:lnTo>
                  <a:lnTo>
                    <a:pt x="561518" y="454660"/>
                  </a:lnTo>
                  <a:lnTo>
                    <a:pt x="577256" y="450850"/>
                  </a:lnTo>
                  <a:lnTo>
                    <a:pt x="588934" y="447039"/>
                  </a:lnTo>
                  <a:lnTo>
                    <a:pt x="592871" y="444500"/>
                  </a:lnTo>
                  <a:lnTo>
                    <a:pt x="596173" y="441960"/>
                  </a:lnTo>
                  <a:close/>
                </a:path>
                <a:path w="602614" h="932179">
                  <a:moveTo>
                    <a:pt x="379362" y="161289"/>
                  </a:moveTo>
                  <a:lnTo>
                    <a:pt x="353095" y="161289"/>
                  </a:lnTo>
                  <a:lnTo>
                    <a:pt x="355411" y="162560"/>
                  </a:lnTo>
                  <a:lnTo>
                    <a:pt x="360858" y="167639"/>
                  </a:lnTo>
                  <a:lnTo>
                    <a:pt x="368615" y="175260"/>
                  </a:lnTo>
                  <a:lnTo>
                    <a:pt x="391586" y="198120"/>
                  </a:lnTo>
                  <a:lnTo>
                    <a:pt x="400609" y="205739"/>
                  </a:lnTo>
                  <a:lnTo>
                    <a:pt x="408703" y="209550"/>
                  </a:lnTo>
                  <a:lnTo>
                    <a:pt x="419643" y="213360"/>
                  </a:lnTo>
                  <a:lnTo>
                    <a:pt x="429676" y="217170"/>
                  </a:lnTo>
                  <a:lnTo>
                    <a:pt x="439074" y="219710"/>
                  </a:lnTo>
                  <a:lnTo>
                    <a:pt x="440344" y="219710"/>
                  </a:lnTo>
                  <a:lnTo>
                    <a:pt x="443243" y="222250"/>
                  </a:lnTo>
                  <a:lnTo>
                    <a:pt x="446488" y="228600"/>
                  </a:lnTo>
                  <a:lnTo>
                    <a:pt x="449613" y="238760"/>
                  </a:lnTo>
                  <a:lnTo>
                    <a:pt x="452155" y="250189"/>
                  </a:lnTo>
                  <a:lnTo>
                    <a:pt x="454163" y="257810"/>
                  </a:lnTo>
                  <a:lnTo>
                    <a:pt x="457743" y="267970"/>
                  </a:lnTo>
                  <a:lnTo>
                    <a:pt x="462942" y="279400"/>
                  </a:lnTo>
                  <a:lnTo>
                    <a:pt x="469808" y="294639"/>
                  </a:lnTo>
                  <a:lnTo>
                    <a:pt x="476811" y="308610"/>
                  </a:lnTo>
                  <a:lnTo>
                    <a:pt x="481445" y="320039"/>
                  </a:lnTo>
                  <a:lnTo>
                    <a:pt x="484006" y="327660"/>
                  </a:lnTo>
                  <a:lnTo>
                    <a:pt x="484794" y="332739"/>
                  </a:lnTo>
                  <a:lnTo>
                    <a:pt x="484794" y="337820"/>
                  </a:lnTo>
                  <a:lnTo>
                    <a:pt x="484159" y="341630"/>
                  </a:lnTo>
                  <a:lnTo>
                    <a:pt x="583157" y="341630"/>
                  </a:lnTo>
                  <a:lnTo>
                    <a:pt x="581219" y="334010"/>
                  </a:lnTo>
                  <a:lnTo>
                    <a:pt x="576671" y="314960"/>
                  </a:lnTo>
                  <a:lnTo>
                    <a:pt x="573313" y="303530"/>
                  </a:lnTo>
                  <a:lnTo>
                    <a:pt x="560639" y="262889"/>
                  </a:lnTo>
                  <a:lnTo>
                    <a:pt x="553739" y="242570"/>
                  </a:lnTo>
                  <a:lnTo>
                    <a:pt x="549292" y="234950"/>
                  </a:lnTo>
                  <a:lnTo>
                    <a:pt x="543976" y="232410"/>
                  </a:lnTo>
                  <a:lnTo>
                    <a:pt x="533610" y="226060"/>
                  </a:lnTo>
                  <a:lnTo>
                    <a:pt x="522100" y="215900"/>
                  </a:lnTo>
                  <a:lnTo>
                    <a:pt x="511972" y="205739"/>
                  </a:lnTo>
                  <a:lnTo>
                    <a:pt x="505749" y="196850"/>
                  </a:lnTo>
                  <a:lnTo>
                    <a:pt x="503209" y="190500"/>
                  </a:lnTo>
                  <a:lnTo>
                    <a:pt x="499272" y="186689"/>
                  </a:lnTo>
                  <a:lnTo>
                    <a:pt x="489620" y="181610"/>
                  </a:lnTo>
                  <a:lnTo>
                    <a:pt x="487080" y="179070"/>
                  </a:lnTo>
                  <a:lnTo>
                    <a:pt x="487080" y="176529"/>
                  </a:lnTo>
                  <a:lnTo>
                    <a:pt x="486532" y="173989"/>
                  </a:lnTo>
                  <a:lnTo>
                    <a:pt x="399422" y="173989"/>
                  </a:lnTo>
                  <a:lnTo>
                    <a:pt x="392529" y="172720"/>
                  </a:lnTo>
                  <a:lnTo>
                    <a:pt x="384968" y="167639"/>
                  </a:lnTo>
                  <a:lnTo>
                    <a:pt x="379362" y="161289"/>
                  </a:lnTo>
                  <a:close/>
                </a:path>
                <a:path w="602614" h="932179">
                  <a:moveTo>
                    <a:pt x="255686" y="0"/>
                  </a:moveTo>
                  <a:lnTo>
                    <a:pt x="207950" y="16510"/>
                  </a:lnTo>
                  <a:lnTo>
                    <a:pt x="184312" y="62229"/>
                  </a:lnTo>
                  <a:lnTo>
                    <a:pt x="182090" y="96520"/>
                  </a:lnTo>
                  <a:lnTo>
                    <a:pt x="182848" y="110489"/>
                  </a:lnTo>
                  <a:lnTo>
                    <a:pt x="184820" y="116839"/>
                  </a:lnTo>
                  <a:lnTo>
                    <a:pt x="186938" y="124460"/>
                  </a:lnTo>
                  <a:lnTo>
                    <a:pt x="187075" y="129539"/>
                  </a:lnTo>
                  <a:lnTo>
                    <a:pt x="187173" y="138429"/>
                  </a:lnTo>
                  <a:lnTo>
                    <a:pt x="185981" y="152400"/>
                  </a:lnTo>
                  <a:lnTo>
                    <a:pt x="183169" y="165100"/>
                  </a:lnTo>
                  <a:lnTo>
                    <a:pt x="181010" y="171450"/>
                  </a:lnTo>
                  <a:lnTo>
                    <a:pt x="180248" y="177800"/>
                  </a:lnTo>
                  <a:lnTo>
                    <a:pt x="181264" y="177800"/>
                  </a:lnTo>
                  <a:lnTo>
                    <a:pt x="185173" y="181610"/>
                  </a:lnTo>
                  <a:lnTo>
                    <a:pt x="194440" y="187960"/>
                  </a:lnTo>
                  <a:lnTo>
                    <a:pt x="207660" y="199389"/>
                  </a:lnTo>
                  <a:lnTo>
                    <a:pt x="223428" y="210820"/>
                  </a:lnTo>
                  <a:lnTo>
                    <a:pt x="239271" y="223520"/>
                  </a:lnTo>
                  <a:lnTo>
                    <a:pt x="252543" y="233679"/>
                  </a:lnTo>
                  <a:lnTo>
                    <a:pt x="261862" y="241300"/>
                  </a:lnTo>
                  <a:lnTo>
                    <a:pt x="265846" y="243839"/>
                  </a:lnTo>
                  <a:lnTo>
                    <a:pt x="265447" y="246379"/>
                  </a:lnTo>
                  <a:lnTo>
                    <a:pt x="262465" y="250189"/>
                  </a:lnTo>
                  <a:lnTo>
                    <a:pt x="257077" y="256539"/>
                  </a:lnTo>
                  <a:lnTo>
                    <a:pt x="249463" y="264160"/>
                  </a:lnTo>
                  <a:lnTo>
                    <a:pt x="242188" y="271780"/>
                  </a:lnTo>
                  <a:lnTo>
                    <a:pt x="236033" y="276860"/>
                  </a:lnTo>
                  <a:lnTo>
                    <a:pt x="231640" y="281939"/>
                  </a:lnTo>
                  <a:lnTo>
                    <a:pt x="229651" y="283210"/>
                  </a:lnTo>
                  <a:lnTo>
                    <a:pt x="383296" y="283210"/>
                  </a:lnTo>
                  <a:lnTo>
                    <a:pt x="378801" y="279400"/>
                  </a:lnTo>
                  <a:lnTo>
                    <a:pt x="364176" y="269239"/>
                  </a:lnTo>
                  <a:lnTo>
                    <a:pt x="350742" y="264160"/>
                  </a:lnTo>
                  <a:lnTo>
                    <a:pt x="322734" y="261620"/>
                  </a:lnTo>
                  <a:lnTo>
                    <a:pt x="308328" y="259079"/>
                  </a:lnTo>
                  <a:lnTo>
                    <a:pt x="295826" y="255270"/>
                  </a:lnTo>
                  <a:lnTo>
                    <a:pt x="287944" y="250189"/>
                  </a:lnTo>
                  <a:lnTo>
                    <a:pt x="283880" y="246379"/>
                  </a:lnTo>
                  <a:lnTo>
                    <a:pt x="307502" y="246379"/>
                  </a:lnTo>
                  <a:lnTo>
                    <a:pt x="312038" y="243839"/>
                  </a:lnTo>
                  <a:lnTo>
                    <a:pt x="315503" y="238760"/>
                  </a:lnTo>
                  <a:lnTo>
                    <a:pt x="317535" y="233679"/>
                  </a:lnTo>
                  <a:lnTo>
                    <a:pt x="319186" y="228600"/>
                  </a:lnTo>
                  <a:lnTo>
                    <a:pt x="319186" y="226060"/>
                  </a:lnTo>
                  <a:lnTo>
                    <a:pt x="321218" y="223520"/>
                  </a:lnTo>
                  <a:lnTo>
                    <a:pt x="323504" y="220979"/>
                  </a:lnTo>
                  <a:lnTo>
                    <a:pt x="325917" y="219710"/>
                  </a:lnTo>
                  <a:lnTo>
                    <a:pt x="327314" y="215900"/>
                  </a:lnTo>
                  <a:lnTo>
                    <a:pt x="326044" y="213360"/>
                  </a:lnTo>
                  <a:lnTo>
                    <a:pt x="327060" y="210820"/>
                  </a:lnTo>
                  <a:lnTo>
                    <a:pt x="328965" y="210820"/>
                  </a:lnTo>
                  <a:lnTo>
                    <a:pt x="331124" y="209550"/>
                  </a:lnTo>
                  <a:lnTo>
                    <a:pt x="332394" y="205739"/>
                  </a:lnTo>
                  <a:lnTo>
                    <a:pt x="332394" y="193039"/>
                  </a:lnTo>
                  <a:lnTo>
                    <a:pt x="351952" y="193039"/>
                  </a:lnTo>
                  <a:lnTo>
                    <a:pt x="351952" y="167639"/>
                  </a:lnTo>
                  <a:lnTo>
                    <a:pt x="352460" y="161289"/>
                  </a:lnTo>
                  <a:lnTo>
                    <a:pt x="379362" y="161289"/>
                  </a:lnTo>
                  <a:lnTo>
                    <a:pt x="378241" y="160020"/>
                  </a:lnTo>
                  <a:lnTo>
                    <a:pt x="375701" y="156210"/>
                  </a:lnTo>
                  <a:lnTo>
                    <a:pt x="374177" y="154939"/>
                  </a:lnTo>
                  <a:lnTo>
                    <a:pt x="352403" y="154939"/>
                  </a:lnTo>
                  <a:lnTo>
                    <a:pt x="352042" y="149860"/>
                  </a:lnTo>
                  <a:lnTo>
                    <a:pt x="351952" y="143510"/>
                  </a:lnTo>
                  <a:lnTo>
                    <a:pt x="353476" y="138429"/>
                  </a:lnTo>
                  <a:lnTo>
                    <a:pt x="355889" y="135889"/>
                  </a:lnTo>
                  <a:lnTo>
                    <a:pt x="360156" y="128270"/>
                  </a:lnTo>
                  <a:lnTo>
                    <a:pt x="363541" y="115570"/>
                  </a:lnTo>
                  <a:lnTo>
                    <a:pt x="365355" y="102870"/>
                  </a:lnTo>
                  <a:lnTo>
                    <a:pt x="364906" y="92710"/>
                  </a:lnTo>
                  <a:lnTo>
                    <a:pt x="363128" y="83820"/>
                  </a:lnTo>
                  <a:lnTo>
                    <a:pt x="363509" y="82550"/>
                  </a:lnTo>
                  <a:lnTo>
                    <a:pt x="369478" y="77470"/>
                  </a:lnTo>
                  <a:lnTo>
                    <a:pt x="373997" y="71120"/>
                  </a:lnTo>
                  <a:lnTo>
                    <a:pt x="375527" y="66039"/>
                  </a:lnTo>
                  <a:lnTo>
                    <a:pt x="374032" y="60960"/>
                  </a:lnTo>
                  <a:lnTo>
                    <a:pt x="369478" y="54610"/>
                  </a:lnTo>
                  <a:lnTo>
                    <a:pt x="365795" y="49529"/>
                  </a:lnTo>
                  <a:lnTo>
                    <a:pt x="362874" y="44450"/>
                  </a:lnTo>
                  <a:lnTo>
                    <a:pt x="362874" y="43179"/>
                  </a:lnTo>
                  <a:lnTo>
                    <a:pt x="361295" y="39370"/>
                  </a:lnTo>
                  <a:lnTo>
                    <a:pt x="323498" y="12700"/>
                  </a:lnTo>
                  <a:lnTo>
                    <a:pt x="278195" y="1270"/>
                  </a:lnTo>
                  <a:lnTo>
                    <a:pt x="255686" y="0"/>
                  </a:lnTo>
                  <a:close/>
                </a:path>
                <a:path w="602614" h="932179">
                  <a:moveTo>
                    <a:pt x="307502" y="246379"/>
                  </a:moveTo>
                  <a:lnTo>
                    <a:pt x="284007" y="246379"/>
                  </a:lnTo>
                  <a:lnTo>
                    <a:pt x="292643" y="247650"/>
                  </a:lnTo>
                  <a:lnTo>
                    <a:pt x="301251" y="247650"/>
                  </a:lnTo>
                  <a:lnTo>
                    <a:pt x="307502" y="246379"/>
                  </a:lnTo>
                  <a:close/>
                </a:path>
                <a:path w="602614" h="932179">
                  <a:moveTo>
                    <a:pt x="476332" y="139700"/>
                  </a:moveTo>
                  <a:lnTo>
                    <a:pt x="391195" y="139700"/>
                  </a:lnTo>
                  <a:lnTo>
                    <a:pt x="391195" y="156210"/>
                  </a:lnTo>
                  <a:lnTo>
                    <a:pt x="396148" y="162560"/>
                  </a:lnTo>
                  <a:lnTo>
                    <a:pt x="407070" y="162560"/>
                  </a:lnTo>
                  <a:lnTo>
                    <a:pt x="407197" y="163829"/>
                  </a:lnTo>
                  <a:lnTo>
                    <a:pt x="404149" y="170179"/>
                  </a:lnTo>
                  <a:lnTo>
                    <a:pt x="399422" y="173989"/>
                  </a:lnTo>
                  <a:lnTo>
                    <a:pt x="486532" y="173989"/>
                  </a:lnTo>
                  <a:lnTo>
                    <a:pt x="484612" y="165100"/>
                  </a:lnTo>
                  <a:lnTo>
                    <a:pt x="478857" y="146050"/>
                  </a:lnTo>
                  <a:lnTo>
                    <a:pt x="476332" y="139700"/>
                  </a:lnTo>
                  <a:close/>
                </a:path>
                <a:path w="602614" h="932179">
                  <a:moveTo>
                    <a:pt x="373669" y="119379"/>
                  </a:moveTo>
                  <a:lnTo>
                    <a:pt x="371510" y="119379"/>
                  </a:lnTo>
                  <a:lnTo>
                    <a:pt x="367446" y="124460"/>
                  </a:lnTo>
                  <a:lnTo>
                    <a:pt x="364906" y="127000"/>
                  </a:lnTo>
                  <a:lnTo>
                    <a:pt x="361096" y="134620"/>
                  </a:lnTo>
                  <a:lnTo>
                    <a:pt x="359064" y="140970"/>
                  </a:lnTo>
                  <a:lnTo>
                    <a:pt x="355971" y="151129"/>
                  </a:lnTo>
                  <a:lnTo>
                    <a:pt x="353746" y="154939"/>
                  </a:lnTo>
                  <a:lnTo>
                    <a:pt x="374177" y="154939"/>
                  </a:lnTo>
                  <a:lnTo>
                    <a:pt x="371129" y="152400"/>
                  </a:lnTo>
                  <a:lnTo>
                    <a:pt x="367954" y="151129"/>
                  </a:lnTo>
                  <a:lnTo>
                    <a:pt x="362366" y="149860"/>
                  </a:lnTo>
                  <a:lnTo>
                    <a:pt x="367192" y="144779"/>
                  </a:lnTo>
                  <a:lnTo>
                    <a:pt x="371129" y="140970"/>
                  </a:lnTo>
                  <a:lnTo>
                    <a:pt x="374558" y="139700"/>
                  </a:lnTo>
                  <a:lnTo>
                    <a:pt x="476332" y="139700"/>
                  </a:lnTo>
                  <a:lnTo>
                    <a:pt x="472293" y="129539"/>
                  </a:lnTo>
                  <a:lnTo>
                    <a:pt x="467395" y="120650"/>
                  </a:lnTo>
                  <a:lnTo>
                    <a:pt x="382178" y="120650"/>
                  </a:lnTo>
                  <a:lnTo>
                    <a:pt x="373669" y="119379"/>
                  </a:lnTo>
                  <a:close/>
                </a:path>
                <a:path w="602614" h="932179">
                  <a:moveTo>
                    <a:pt x="401355" y="115570"/>
                  </a:moveTo>
                  <a:lnTo>
                    <a:pt x="399069" y="115570"/>
                  </a:lnTo>
                  <a:lnTo>
                    <a:pt x="396021" y="118110"/>
                  </a:lnTo>
                  <a:lnTo>
                    <a:pt x="393227" y="120650"/>
                  </a:lnTo>
                  <a:lnTo>
                    <a:pt x="467395" y="120650"/>
                  </a:lnTo>
                  <a:lnTo>
                    <a:pt x="461107" y="118110"/>
                  </a:lnTo>
                  <a:lnTo>
                    <a:pt x="416468" y="118110"/>
                  </a:lnTo>
                  <a:lnTo>
                    <a:pt x="401355" y="115570"/>
                  </a:lnTo>
                  <a:close/>
                </a:path>
                <a:path w="602614" h="932179">
                  <a:moveTo>
                    <a:pt x="442900" y="114300"/>
                  </a:moveTo>
                  <a:lnTo>
                    <a:pt x="428337" y="114300"/>
                  </a:lnTo>
                  <a:lnTo>
                    <a:pt x="420405" y="115570"/>
                  </a:lnTo>
                  <a:lnTo>
                    <a:pt x="418500" y="118110"/>
                  </a:lnTo>
                  <a:lnTo>
                    <a:pt x="461107" y="118110"/>
                  </a:lnTo>
                  <a:lnTo>
                    <a:pt x="457963" y="116839"/>
                  </a:lnTo>
                  <a:lnTo>
                    <a:pt x="442900" y="114300"/>
                  </a:lnTo>
                  <a:close/>
                </a:path>
              </a:pathLst>
            </a:custGeom>
            <a:solidFill>
              <a:srgbClr val="675C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62169" y="3512439"/>
              <a:ext cx="119760" cy="1198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43068" y="3571113"/>
              <a:ext cx="87630" cy="297815"/>
            </a:xfrm>
            <a:custGeom>
              <a:avLst/>
              <a:gdLst/>
              <a:ahLst/>
              <a:cxnLst/>
              <a:rect l="l" t="t" r="r" b="b"/>
              <a:pathLst>
                <a:path w="87629" h="297814">
                  <a:moveTo>
                    <a:pt x="14605" y="0"/>
                  </a:moveTo>
                  <a:lnTo>
                    <a:pt x="7366" y="10795"/>
                  </a:lnTo>
                  <a:lnTo>
                    <a:pt x="3683" y="28956"/>
                  </a:lnTo>
                  <a:lnTo>
                    <a:pt x="0" y="36322"/>
                  </a:lnTo>
                  <a:lnTo>
                    <a:pt x="21844" y="68961"/>
                  </a:lnTo>
                  <a:lnTo>
                    <a:pt x="36322" y="123443"/>
                  </a:lnTo>
                  <a:lnTo>
                    <a:pt x="50927" y="181482"/>
                  </a:lnTo>
                  <a:lnTo>
                    <a:pt x="79883" y="246887"/>
                  </a:lnTo>
                  <a:lnTo>
                    <a:pt x="83566" y="272288"/>
                  </a:lnTo>
                  <a:lnTo>
                    <a:pt x="83566" y="297688"/>
                  </a:lnTo>
                  <a:lnTo>
                    <a:pt x="87249" y="265049"/>
                  </a:lnTo>
                  <a:lnTo>
                    <a:pt x="87249" y="232282"/>
                  </a:lnTo>
                  <a:lnTo>
                    <a:pt x="79883" y="156082"/>
                  </a:lnTo>
                  <a:lnTo>
                    <a:pt x="72644" y="83438"/>
                  </a:lnTo>
                  <a:lnTo>
                    <a:pt x="61722" y="18161"/>
                  </a:lnTo>
                  <a:lnTo>
                    <a:pt x="58166" y="14477"/>
                  </a:lnTo>
                  <a:lnTo>
                    <a:pt x="40005" y="14477"/>
                  </a:lnTo>
                  <a:lnTo>
                    <a:pt x="32766" y="10795"/>
                  </a:lnTo>
                  <a:lnTo>
                    <a:pt x="25527" y="3556"/>
                  </a:lnTo>
                  <a:lnTo>
                    <a:pt x="21844" y="3556"/>
                  </a:lnTo>
                  <a:lnTo>
                    <a:pt x="146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65166" y="3580130"/>
              <a:ext cx="83820" cy="316230"/>
            </a:xfrm>
            <a:custGeom>
              <a:avLst/>
              <a:gdLst/>
              <a:ahLst/>
              <a:cxnLst/>
              <a:rect l="l" t="t" r="r" b="b"/>
              <a:pathLst>
                <a:path w="83820" h="316229">
                  <a:moveTo>
                    <a:pt x="14478" y="0"/>
                  </a:moveTo>
                  <a:lnTo>
                    <a:pt x="10922" y="0"/>
                  </a:lnTo>
                  <a:lnTo>
                    <a:pt x="0" y="10922"/>
                  </a:lnTo>
                  <a:lnTo>
                    <a:pt x="14478" y="36322"/>
                  </a:lnTo>
                  <a:lnTo>
                    <a:pt x="18161" y="58166"/>
                  </a:lnTo>
                  <a:lnTo>
                    <a:pt x="25400" y="79883"/>
                  </a:lnTo>
                  <a:lnTo>
                    <a:pt x="28956" y="141605"/>
                  </a:lnTo>
                  <a:lnTo>
                    <a:pt x="28956" y="214249"/>
                  </a:lnTo>
                  <a:lnTo>
                    <a:pt x="50800" y="294132"/>
                  </a:lnTo>
                  <a:lnTo>
                    <a:pt x="65278" y="315976"/>
                  </a:lnTo>
                  <a:lnTo>
                    <a:pt x="83438" y="246888"/>
                  </a:lnTo>
                  <a:lnTo>
                    <a:pt x="54483" y="98044"/>
                  </a:lnTo>
                  <a:lnTo>
                    <a:pt x="28956" y="32766"/>
                  </a:lnTo>
                  <a:lnTo>
                    <a:pt x="32638" y="10922"/>
                  </a:lnTo>
                  <a:lnTo>
                    <a:pt x="25400" y="3683"/>
                  </a:lnTo>
                  <a:lnTo>
                    <a:pt x="14478" y="0"/>
                  </a:lnTo>
                  <a:close/>
                </a:path>
              </a:pathLst>
            </a:custGeom>
            <a:solidFill>
              <a:srgbClr val="675C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76039" y="4292600"/>
              <a:ext cx="1084580" cy="514984"/>
            </a:xfrm>
            <a:custGeom>
              <a:avLst/>
              <a:gdLst/>
              <a:ahLst/>
              <a:cxnLst/>
              <a:rect l="l" t="t" r="r" b="b"/>
              <a:pathLst>
                <a:path w="1084579" h="514985">
                  <a:moveTo>
                    <a:pt x="0" y="514476"/>
                  </a:moveTo>
                  <a:lnTo>
                    <a:pt x="1084199" y="514476"/>
                  </a:lnTo>
                </a:path>
                <a:path w="1084579" h="514985">
                  <a:moveTo>
                    <a:pt x="855472" y="0"/>
                  </a:moveTo>
                  <a:lnTo>
                    <a:pt x="585724" y="509397"/>
                  </a:lnTo>
                </a:path>
              </a:pathLst>
            </a:custGeom>
            <a:ln w="9525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5388512" y="3444495"/>
            <a:ext cx="165882" cy="719455"/>
          </a:xfrm>
          <a:custGeom>
            <a:avLst/>
            <a:gdLst/>
            <a:ahLst/>
            <a:cxnLst/>
            <a:rect l="l" t="t" r="r" b="b"/>
            <a:pathLst>
              <a:path w="179704" h="719454">
                <a:moveTo>
                  <a:pt x="889" y="0"/>
                </a:moveTo>
                <a:lnTo>
                  <a:pt x="179324" y="359155"/>
                </a:lnTo>
                <a:lnTo>
                  <a:pt x="0" y="719200"/>
                </a:lnTo>
              </a:path>
            </a:pathLst>
          </a:custGeom>
          <a:ln w="28575">
            <a:solidFill>
              <a:srgbClr val="675C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39421" y="6204852"/>
            <a:ext cx="1001151" cy="635"/>
          </a:xfrm>
          <a:custGeom>
            <a:avLst/>
            <a:gdLst/>
            <a:ahLst/>
            <a:cxnLst/>
            <a:rect l="l" t="t" r="r" b="b"/>
            <a:pathLst>
              <a:path w="1084579" h="635">
                <a:moveTo>
                  <a:pt x="0" y="0"/>
                </a:moveTo>
                <a:lnTo>
                  <a:pt x="1084199" y="12"/>
                </a:lnTo>
              </a:path>
            </a:pathLst>
          </a:custGeom>
          <a:ln w="9525">
            <a:solidFill>
              <a:srgbClr val="A49D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505061" y="6541205"/>
            <a:ext cx="1354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A49D94"/>
                </a:solidFill>
                <a:latin typeface="Arial"/>
                <a:cs typeface="Arial"/>
              </a:rPr>
              <a:pPr marL="38100">
                <a:lnSpc>
                  <a:spcPct val="100000"/>
                </a:lnSpc>
              </a:pPr>
              <a:t>12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369" y="147319"/>
            <a:ext cx="811354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/>
              <a:t>Implement Consulting Group has summarised the strategic levers  into five supply chain</a:t>
            </a:r>
            <a:r>
              <a:rPr sz="2000" b="1" spc="85" dirty="0"/>
              <a:t> </a:t>
            </a:r>
            <a:r>
              <a:rPr sz="2000" b="1" spc="-5" dirty="0"/>
              <a:t>megatrends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7650" y="2181416"/>
            <a:ext cx="1383323" cy="885825"/>
            <a:chOff x="268287" y="2181415"/>
            <a:chExt cx="1498600" cy="885825"/>
          </a:xfrm>
        </p:grpSpPr>
        <p:sp>
          <p:nvSpPr>
            <p:cNvPr id="4" name="object 4"/>
            <p:cNvSpPr/>
            <p:nvPr/>
          </p:nvSpPr>
          <p:spPr>
            <a:xfrm>
              <a:off x="273050" y="2186177"/>
              <a:ext cx="1489075" cy="876300"/>
            </a:xfrm>
            <a:custGeom>
              <a:avLst/>
              <a:gdLst/>
              <a:ahLst/>
              <a:cxnLst/>
              <a:rect l="l" t="t" r="r" b="b"/>
              <a:pathLst>
                <a:path w="1489075" h="876300">
                  <a:moveTo>
                    <a:pt x="1280922" y="0"/>
                  </a:moveTo>
                  <a:lnTo>
                    <a:pt x="0" y="0"/>
                  </a:lnTo>
                  <a:lnTo>
                    <a:pt x="0" y="875792"/>
                  </a:lnTo>
                  <a:lnTo>
                    <a:pt x="1280922" y="875792"/>
                  </a:lnTo>
                  <a:lnTo>
                    <a:pt x="1489075" y="437896"/>
                  </a:lnTo>
                  <a:lnTo>
                    <a:pt x="1280922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73050" y="2186177"/>
              <a:ext cx="1489075" cy="876300"/>
            </a:xfrm>
            <a:custGeom>
              <a:avLst/>
              <a:gdLst/>
              <a:ahLst/>
              <a:cxnLst/>
              <a:rect l="l" t="t" r="r" b="b"/>
              <a:pathLst>
                <a:path w="1489075" h="876300">
                  <a:moveTo>
                    <a:pt x="0" y="0"/>
                  </a:moveTo>
                  <a:lnTo>
                    <a:pt x="1280922" y="0"/>
                  </a:lnTo>
                  <a:lnTo>
                    <a:pt x="1489075" y="437896"/>
                  </a:lnTo>
                  <a:lnTo>
                    <a:pt x="1280922" y="875792"/>
                  </a:lnTo>
                  <a:lnTo>
                    <a:pt x="0" y="87579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6769" y="2392427"/>
            <a:ext cx="94253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Move </a:t>
            </a:r>
            <a:r>
              <a:rPr sz="1400" b="1" dirty="0">
                <a:latin typeface="Arial"/>
                <a:cs typeface="Arial"/>
              </a:rPr>
              <a:t>On </a:t>
            </a:r>
            <a:r>
              <a:rPr sz="1400" b="1" spc="-5" dirty="0">
                <a:latin typeface="Arial"/>
                <a:cs typeface="Arial"/>
              </a:rPr>
              <a:t>or  Move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Home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9928" y="2285746"/>
            <a:ext cx="6937131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As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China has become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world’s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primary country for manufacturing,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demand for labour has 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increased manifold.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This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has led to a steep rise in hourly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wages. This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trend is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expected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to  continue, and other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low-cost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regions are becoming</a:t>
            </a:r>
            <a:r>
              <a:rPr sz="1400" spc="-2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attractive.</a:t>
            </a:r>
            <a:endParaRPr sz="140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7650" y="3202242"/>
            <a:ext cx="1383323" cy="885825"/>
            <a:chOff x="268287" y="3202241"/>
            <a:chExt cx="1498600" cy="885825"/>
          </a:xfrm>
        </p:grpSpPr>
        <p:sp>
          <p:nvSpPr>
            <p:cNvPr id="9" name="object 9"/>
            <p:cNvSpPr/>
            <p:nvPr/>
          </p:nvSpPr>
          <p:spPr>
            <a:xfrm>
              <a:off x="273050" y="3207004"/>
              <a:ext cx="1489075" cy="876300"/>
            </a:xfrm>
            <a:custGeom>
              <a:avLst/>
              <a:gdLst/>
              <a:ahLst/>
              <a:cxnLst/>
              <a:rect l="l" t="t" r="r" b="b"/>
              <a:pathLst>
                <a:path w="1489075" h="876300">
                  <a:moveTo>
                    <a:pt x="1280922" y="0"/>
                  </a:moveTo>
                  <a:lnTo>
                    <a:pt x="0" y="0"/>
                  </a:lnTo>
                  <a:lnTo>
                    <a:pt x="0" y="875792"/>
                  </a:lnTo>
                  <a:lnTo>
                    <a:pt x="1280922" y="875792"/>
                  </a:lnTo>
                  <a:lnTo>
                    <a:pt x="1489075" y="437896"/>
                  </a:lnTo>
                  <a:lnTo>
                    <a:pt x="1280922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73050" y="3207004"/>
              <a:ext cx="1489075" cy="876300"/>
            </a:xfrm>
            <a:custGeom>
              <a:avLst/>
              <a:gdLst/>
              <a:ahLst/>
              <a:cxnLst/>
              <a:rect l="l" t="t" r="r" b="b"/>
              <a:pathLst>
                <a:path w="1489075" h="876300">
                  <a:moveTo>
                    <a:pt x="0" y="0"/>
                  </a:moveTo>
                  <a:lnTo>
                    <a:pt x="1280922" y="0"/>
                  </a:lnTo>
                  <a:lnTo>
                    <a:pt x="1489075" y="437896"/>
                  </a:lnTo>
                  <a:lnTo>
                    <a:pt x="1280922" y="875792"/>
                  </a:lnTo>
                  <a:lnTo>
                    <a:pt x="0" y="87579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6769" y="3306827"/>
            <a:ext cx="1161171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Green </a:t>
            </a:r>
            <a:r>
              <a:rPr sz="1400" b="1" spc="-5" dirty="0">
                <a:latin typeface="Arial"/>
                <a:cs typeface="Arial"/>
              </a:rPr>
              <a:t>and  Sustainable  Supply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Chains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09928" y="3306827"/>
            <a:ext cx="706901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Socially and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environmentally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responsible managements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have advanced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the core of their 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companies’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value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propositions. Especially in emerging economy contexts, corporate sustainability 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has</a:t>
            </a:r>
            <a:r>
              <a:rPr sz="14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emerged</a:t>
            </a:r>
            <a:r>
              <a:rPr sz="14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4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strategic</a:t>
            </a:r>
            <a:r>
              <a:rPr sz="14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priority</a:t>
            </a:r>
            <a:r>
              <a:rPr sz="14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for</a:t>
            </a:r>
            <a:r>
              <a:rPr sz="14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business</a:t>
            </a:r>
            <a:r>
              <a:rPr sz="14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leaders</a:t>
            </a:r>
            <a:r>
              <a:rPr sz="14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across</a:t>
            </a:r>
            <a:r>
              <a:rPr sz="14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industries.</a:t>
            </a:r>
            <a:endParaRPr sz="140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7650" y="4223068"/>
            <a:ext cx="1383323" cy="885825"/>
            <a:chOff x="268287" y="4223067"/>
            <a:chExt cx="1498600" cy="885825"/>
          </a:xfrm>
        </p:grpSpPr>
        <p:sp>
          <p:nvSpPr>
            <p:cNvPr id="14" name="object 14"/>
            <p:cNvSpPr/>
            <p:nvPr/>
          </p:nvSpPr>
          <p:spPr>
            <a:xfrm>
              <a:off x="273050" y="4227829"/>
              <a:ext cx="1489075" cy="876300"/>
            </a:xfrm>
            <a:custGeom>
              <a:avLst/>
              <a:gdLst/>
              <a:ahLst/>
              <a:cxnLst/>
              <a:rect l="l" t="t" r="r" b="b"/>
              <a:pathLst>
                <a:path w="1489075" h="876300">
                  <a:moveTo>
                    <a:pt x="1280922" y="0"/>
                  </a:moveTo>
                  <a:lnTo>
                    <a:pt x="0" y="0"/>
                  </a:lnTo>
                  <a:lnTo>
                    <a:pt x="0" y="875792"/>
                  </a:lnTo>
                  <a:lnTo>
                    <a:pt x="1280922" y="875792"/>
                  </a:lnTo>
                  <a:lnTo>
                    <a:pt x="1489075" y="437896"/>
                  </a:lnTo>
                  <a:lnTo>
                    <a:pt x="1280922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73050" y="4227829"/>
              <a:ext cx="1489075" cy="876300"/>
            </a:xfrm>
            <a:custGeom>
              <a:avLst/>
              <a:gdLst/>
              <a:ahLst/>
              <a:cxnLst/>
              <a:rect l="l" t="t" r="r" b="b"/>
              <a:pathLst>
                <a:path w="1489075" h="876300">
                  <a:moveTo>
                    <a:pt x="0" y="0"/>
                  </a:moveTo>
                  <a:lnTo>
                    <a:pt x="1280922" y="0"/>
                  </a:lnTo>
                  <a:lnTo>
                    <a:pt x="1489075" y="437896"/>
                  </a:lnTo>
                  <a:lnTo>
                    <a:pt x="1280922" y="875792"/>
                  </a:lnTo>
                  <a:lnTo>
                    <a:pt x="0" y="87579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6770" y="4327906"/>
            <a:ext cx="112482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Global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Supply  Chain Risk  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09928" y="4327906"/>
            <a:ext cx="702857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Based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on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recent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years’ natural disasters and disruptions in supply of goods combined with global 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supply chains and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lower inventory levels,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companies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must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now design their supply chains to  mitigate</a:t>
            </a:r>
            <a:r>
              <a:rPr sz="14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risks</a:t>
            </a:r>
            <a:r>
              <a:rPr sz="14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be</a:t>
            </a:r>
            <a:r>
              <a:rPr sz="14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able</a:t>
            </a:r>
            <a:r>
              <a:rPr sz="14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4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supply</a:t>
            </a:r>
            <a:r>
              <a:rPr sz="14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market</a:t>
            </a:r>
            <a:r>
              <a:rPr sz="14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even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 after</a:t>
            </a:r>
            <a:r>
              <a:rPr sz="14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upstream</a:t>
            </a:r>
            <a:r>
              <a:rPr sz="14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disruptions.</a:t>
            </a:r>
            <a:endParaRPr sz="140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47650" y="1160590"/>
            <a:ext cx="1383323" cy="885825"/>
            <a:chOff x="268287" y="1160589"/>
            <a:chExt cx="1498600" cy="885825"/>
          </a:xfrm>
        </p:grpSpPr>
        <p:sp>
          <p:nvSpPr>
            <p:cNvPr id="19" name="object 19"/>
            <p:cNvSpPr/>
            <p:nvPr/>
          </p:nvSpPr>
          <p:spPr>
            <a:xfrm>
              <a:off x="273050" y="1165352"/>
              <a:ext cx="1489075" cy="876300"/>
            </a:xfrm>
            <a:custGeom>
              <a:avLst/>
              <a:gdLst/>
              <a:ahLst/>
              <a:cxnLst/>
              <a:rect l="l" t="t" r="r" b="b"/>
              <a:pathLst>
                <a:path w="1489075" h="876300">
                  <a:moveTo>
                    <a:pt x="1280922" y="0"/>
                  </a:moveTo>
                  <a:lnTo>
                    <a:pt x="0" y="0"/>
                  </a:lnTo>
                  <a:lnTo>
                    <a:pt x="0" y="875792"/>
                  </a:lnTo>
                  <a:lnTo>
                    <a:pt x="1280922" y="875792"/>
                  </a:lnTo>
                  <a:lnTo>
                    <a:pt x="1489075" y="437896"/>
                  </a:lnTo>
                  <a:lnTo>
                    <a:pt x="1280922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73050" y="1165352"/>
              <a:ext cx="1489075" cy="876300"/>
            </a:xfrm>
            <a:custGeom>
              <a:avLst/>
              <a:gdLst/>
              <a:ahLst/>
              <a:cxnLst/>
              <a:rect l="l" t="t" r="r" b="b"/>
              <a:pathLst>
                <a:path w="1489075" h="876300">
                  <a:moveTo>
                    <a:pt x="0" y="0"/>
                  </a:moveTo>
                  <a:lnTo>
                    <a:pt x="1280922" y="0"/>
                  </a:lnTo>
                  <a:lnTo>
                    <a:pt x="1489075" y="437896"/>
                  </a:lnTo>
                  <a:lnTo>
                    <a:pt x="1280922" y="875792"/>
                  </a:lnTo>
                  <a:lnTo>
                    <a:pt x="0" y="87579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6769" y="1371346"/>
            <a:ext cx="1161171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Multiple  Supply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Chains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09928" y="1264666"/>
            <a:ext cx="6719668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Customer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demand is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developing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to be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more volatile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and unpredictable than before. Market  leaders</a:t>
            </a:r>
            <a:r>
              <a:rPr sz="14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are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splitting</a:t>
            </a:r>
            <a:r>
              <a:rPr sz="14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their</a:t>
            </a:r>
            <a:r>
              <a:rPr sz="14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supply</a:t>
            </a:r>
            <a:r>
              <a:rPr sz="14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chains</a:t>
            </a:r>
            <a:r>
              <a:rPr sz="14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into</a:t>
            </a:r>
            <a:r>
              <a:rPr sz="14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dedicated</a:t>
            </a:r>
            <a:r>
              <a:rPr sz="14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value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streams</a:t>
            </a:r>
            <a:r>
              <a:rPr sz="14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4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meet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different</a:t>
            </a:r>
            <a:r>
              <a:rPr sz="14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buying  behaviours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and to respond in</a:t>
            </a:r>
            <a:r>
              <a:rPr sz="140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time.</a:t>
            </a:r>
            <a:endParaRPr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552018" y="1165352"/>
            <a:ext cx="7340405" cy="0"/>
          </a:xfrm>
          <a:custGeom>
            <a:avLst/>
            <a:gdLst/>
            <a:ahLst/>
            <a:cxnLst/>
            <a:rect l="l" t="t" r="r" b="b"/>
            <a:pathLst>
              <a:path w="7952105">
                <a:moveTo>
                  <a:pt x="0" y="0"/>
                </a:moveTo>
                <a:lnTo>
                  <a:pt x="7951597" y="0"/>
                </a:lnTo>
              </a:path>
            </a:pathLst>
          </a:custGeom>
          <a:ln w="9525">
            <a:solidFill>
              <a:srgbClr val="A49D9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47650" y="5243894"/>
            <a:ext cx="8644597" cy="885825"/>
            <a:chOff x="268287" y="5243893"/>
            <a:chExt cx="9364980" cy="885825"/>
          </a:xfrm>
        </p:grpSpPr>
        <p:sp>
          <p:nvSpPr>
            <p:cNvPr id="25" name="object 25"/>
            <p:cNvSpPr/>
            <p:nvPr/>
          </p:nvSpPr>
          <p:spPr>
            <a:xfrm>
              <a:off x="1681352" y="6124511"/>
              <a:ext cx="7952105" cy="0"/>
            </a:xfrm>
            <a:custGeom>
              <a:avLst/>
              <a:gdLst/>
              <a:ahLst/>
              <a:cxnLst/>
              <a:rect l="l" t="t" r="r" b="b"/>
              <a:pathLst>
                <a:path w="7952105">
                  <a:moveTo>
                    <a:pt x="0" y="0"/>
                  </a:moveTo>
                  <a:lnTo>
                    <a:pt x="7951597" y="0"/>
                  </a:lnTo>
                </a:path>
              </a:pathLst>
            </a:custGeom>
            <a:ln w="9525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73050" y="5248655"/>
              <a:ext cx="1489075" cy="876300"/>
            </a:xfrm>
            <a:custGeom>
              <a:avLst/>
              <a:gdLst/>
              <a:ahLst/>
              <a:cxnLst/>
              <a:rect l="l" t="t" r="r" b="b"/>
              <a:pathLst>
                <a:path w="1489075" h="876300">
                  <a:moveTo>
                    <a:pt x="1280922" y="0"/>
                  </a:moveTo>
                  <a:lnTo>
                    <a:pt x="0" y="0"/>
                  </a:lnTo>
                  <a:lnTo>
                    <a:pt x="0" y="875855"/>
                  </a:lnTo>
                  <a:lnTo>
                    <a:pt x="1280922" y="875855"/>
                  </a:lnTo>
                  <a:lnTo>
                    <a:pt x="1489075" y="437934"/>
                  </a:lnTo>
                  <a:lnTo>
                    <a:pt x="1280922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73050" y="5248655"/>
              <a:ext cx="1489075" cy="876300"/>
            </a:xfrm>
            <a:custGeom>
              <a:avLst/>
              <a:gdLst/>
              <a:ahLst/>
              <a:cxnLst/>
              <a:rect l="l" t="t" r="r" b="b"/>
              <a:pathLst>
                <a:path w="1489075" h="876300">
                  <a:moveTo>
                    <a:pt x="0" y="0"/>
                  </a:moveTo>
                  <a:lnTo>
                    <a:pt x="1280922" y="0"/>
                  </a:lnTo>
                  <a:lnTo>
                    <a:pt x="1489075" y="437934"/>
                  </a:lnTo>
                  <a:lnTo>
                    <a:pt x="1280922" y="875855"/>
                  </a:lnTo>
                  <a:lnTo>
                    <a:pt x="0" y="87585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709928" y="5348732"/>
            <a:ext cx="6929511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While operating a global supply chain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network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has a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myriad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of advantages, it has its</a:t>
            </a:r>
            <a:r>
              <a:rPr sz="1400" spc="-25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challenges  as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well.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One of these challenges is lack of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visibility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into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various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information sources leading to 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complexity which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influences daily operations and</a:t>
            </a:r>
            <a:r>
              <a:rPr sz="1400" spc="-1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performance.</a:t>
            </a:r>
            <a:endParaRPr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05061" y="6541205"/>
            <a:ext cx="1354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pPr marL="38100">
                <a:lnSpc>
                  <a:spcPct val="100000"/>
                </a:lnSpc>
              </a:pPr>
              <a:t>13</a:t>
            </a:fld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6769" y="5348732"/>
            <a:ext cx="1070317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Managing  Supply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Chain  Complexity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0231" y="6553905"/>
            <a:ext cx="65063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00" spc="-5" dirty="0">
                <a:solidFill>
                  <a:srgbClr val="A49D94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99949" y="6493881"/>
            <a:ext cx="1091981" cy="251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6849745"/>
          </a:xfrm>
          <a:custGeom>
            <a:avLst/>
            <a:gdLst/>
            <a:ahLst/>
            <a:cxnLst/>
            <a:rect l="l" t="t" r="r" b="b"/>
            <a:pathLst>
              <a:path w="9906000" h="6849745">
                <a:moveTo>
                  <a:pt x="0" y="6849430"/>
                </a:moveTo>
                <a:lnTo>
                  <a:pt x="9906000" y="6849430"/>
                </a:lnTo>
                <a:lnTo>
                  <a:pt x="9906000" y="0"/>
                </a:lnTo>
                <a:lnTo>
                  <a:pt x="0" y="0"/>
                </a:lnTo>
                <a:lnTo>
                  <a:pt x="0" y="6849430"/>
                </a:lnTo>
                <a:close/>
              </a:path>
            </a:pathLst>
          </a:custGeom>
          <a:solidFill>
            <a:srgbClr val="DAD6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77559" y="3618229"/>
            <a:ext cx="4794738" cy="0"/>
          </a:xfrm>
          <a:custGeom>
            <a:avLst/>
            <a:gdLst/>
            <a:ahLst/>
            <a:cxnLst/>
            <a:rect l="l" t="t" r="r" b="b"/>
            <a:pathLst>
              <a:path w="5194300">
                <a:moveTo>
                  <a:pt x="0" y="0"/>
                </a:moveTo>
                <a:lnTo>
                  <a:pt x="5194173" y="0"/>
                </a:lnTo>
              </a:path>
            </a:pathLst>
          </a:custGeom>
          <a:ln w="9525">
            <a:solidFill>
              <a:srgbClr val="A49D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4909" y="3516249"/>
            <a:ext cx="341142" cy="278765"/>
          </a:xfrm>
          <a:custGeom>
            <a:avLst/>
            <a:gdLst/>
            <a:ahLst/>
            <a:cxnLst/>
            <a:rect l="l" t="t" r="r" b="b"/>
            <a:pathLst>
              <a:path w="369569" h="278764">
                <a:moveTo>
                  <a:pt x="173482" y="113665"/>
                </a:moveTo>
                <a:lnTo>
                  <a:pt x="166649" y="70408"/>
                </a:lnTo>
                <a:lnTo>
                  <a:pt x="146304" y="33528"/>
                </a:lnTo>
                <a:lnTo>
                  <a:pt x="115531" y="8343"/>
                </a:lnTo>
                <a:lnTo>
                  <a:pt x="77343" y="0"/>
                </a:lnTo>
                <a:lnTo>
                  <a:pt x="60896" y="1536"/>
                </a:lnTo>
                <a:lnTo>
                  <a:pt x="21463" y="23749"/>
                </a:lnTo>
                <a:lnTo>
                  <a:pt x="1346" y="66344"/>
                </a:lnTo>
                <a:lnTo>
                  <a:pt x="0" y="83439"/>
                </a:lnTo>
                <a:lnTo>
                  <a:pt x="1358" y="98679"/>
                </a:lnTo>
                <a:lnTo>
                  <a:pt x="21844" y="136144"/>
                </a:lnTo>
                <a:lnTo>
                  <a:pt x="58267" y="155689"/>
                </a:lnTo>
                <a:lnTo>
                  <a:pt x="72009" y="156972"/>
                </a:lnTo>
                <a:lnTo>
                  <a:pt x="77724" y="156972"/>
                </a:lnTo>
                <a:lnTo>
                  <a:pt x="84963" y="154940"/>
                </a:lnTo>
                <a:lnTo>
                  <a:pt x="93091" y="150876"/>
                </a:lnTo>
                <a:lnTo>
                  <a:pt x="101473" y="146812"/>
                </a:lnTo>
                <a:lnTo>
                  <a:pt x="107569" y="144780"/>
                </a:lnTo>
                <a:lnTo>
                  <a:pt x="114554" y="144780"/>
                </a:lnTo>
                <a:lnTo>
                  <a:pt x="116840" y="146431"/>
                </a:lnTo>
                <a:lnTo>
                  <a:pt x="117983" y="149606"/>
                </a:lnTo>
                <a:lnTo>
                  <a:pt x="119507" y="152527"/>
                </a:lnTo>
                <a:lnTo>
                  <a:pt x="120269" y="156972"/>
                </a:lnTo>
                <a:lnTo>
                  <a:pt x="120269" y="163195"/>
                </a:lnTo>
                <a:lnTo>
                  <a:pt x="111658" y="200850"/>
                </a:lnTo>
                <a:lnTo>
                  <a:pt x="85725" y="234315"/>
                </a:lnTo>
                <a:lnTo>
                  <a:pt x="49720" y="257238"/>
                </a:lnTo>
                <a:lnTo>
                  <a:pt x="10287" y="264922"/>
                </a:lnTo>
                <a:lnTo>
                  <a:pt x="11811" y="278765"/>
                </a:lnTo>
                <a:lnTo>
                  <a:pt x="73990" y="266598"/>
                </a:lnTo>
                <a:lnTo>
                  <a:pt x="126365" y="230124"/>
                </a:lnTo>
                <a:lnTo>
                  <a:pt x="161734" y="176809"/>
                </a:lnTo>
                <a:lnTo>
                  <a:pt x="170688" y="144780"/>
                </a:lnTo>
                <a:lnTo>
                  <a:pt x="173482" y="113665"/>
                </a:lnTo>
                <a:close/>
              </a:path>
              <a:path w="369569" h="278764">
                <a:moveTo>
                  <a:pt x="369316" y="113665"/>
                </a:moveTo>
                <a:lnTo>
                  <a:pt x="362483" y="70408"/>
                </a:lnTo>
                <a:lnTo>
                  <a:pt x="342138" y="33528"/>
                </a:lnTo>
                <a:lnTo>
                  <a:pt x="311365" y="8343"/>
                </a:lnTo>
                <a:lnTo>
                  <a:pt x="273177" y="0"/>
                </a:lnTo>
                <a:lnTo>
                  <a:pt x="256781" y="1536"/>
                </a:lnTo>
                <a:lnTo>
                  <a:pt x="217297" y="23749"/>
                </a:lnTo>
                <a:lnTo>
                  <a:pt x="197180" y="66344"/>
                </a:lnTo>
                <a:lnTo>
                  <a:pt x="195834" y="83439"/>
                </a:lnTo>
                <a:lnTo>
                  <a:pt x="197192" y="98679"/>
                </a:lnTo>
                <a:lnTo>
                  <a:pt x="217678" y="136144"/>
                </a:lnTo>
                <a:lnTo>
                  <a:pt x="254266" y="155689"/>
                </a:lnTo>
                <a:lnTo>
                  <a:pt x="268224" y="156972"/>
                </a:lnTo>
                <a:lnTo>
                  <a:pt x="273558" y="156972"/>
                </a:lnTo>
                <a:lnTo>
                  <a:pt x="280797" y="154940"/>
                </a:lnTo>
                <a:lnTo>
                  <a:pt x="288925" y="150876"/>
                </a:lnTo>
                <a:lnTo>
                  <a:pt x="297307" y="146812"/>
                </a:lnTo>
                <a:lnTo>
                  <a:pt x="303403" y="144780"/>
                </a:lnTo>
                <a:lnTo>
                  <a:pt x="310388" y="144780"/>
                </a:lnTo>
                <a:lnTo>
                  <a:pt x="312674" y="146431"/>
                </a:lnTo>
                <a:lnTo>
                  <a:pt x="313817" y="149606"/>
                </a:lnTo>
                <a:lnTo>
                  <a:pt x="315341" y="152527"/>
                </a:lnTo>
                <a:lnTo>
                  <a:pt x="316103" y="156972"/>
                </a:lnTo>
                <a:lnTo>
                  <a:pt x="316103" y="163195"/>
                </a:lnTo>
                <a:lnTo>
                  <a:pt x="307492" y="200850"/>
                </a:lnTo>
                <a:lnTo>
                  <a:pt x="281559" y="234315"/>
                </a:lnTo>
                <a:lnTo>
                  <a:pt x="245694" y="257238"/>
                </a:lnTo>
                <a:lnTo>
                  <a:pt x="206121" y="264922"/>
                </a:lnTo>
                <a:lnTo>
                  <a:pt x="208026" y="278765"/>
                </a:lnTo>
                <a:lnTo>
                  <a:pt x="270014" y="266598"/>
                </a:lnTo>
                <a:lnTo>
                  <a:pt x="322199" y="230124"/>
                </a:lnTo>
                <a:lnTo>
                  <a:pt x="357568" y="176809"/>
                </a:lnTo>
                <a:lnTo>
                  <a:pt x="366522" y="144780"/>
                </a:lnTo>
                <a:lnTo>
                  <a:pt x="369316" y="113665"/>
                </a:lnTo>
                <a:close/>
              </a:path>
            </a:pathLst>
          </a:custGeom>
          <a:solidFill>
            <a:srgbClr val="675C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66071" y="3672333"/>
            <a:ext cx="4818771" cy="17517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71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42E2B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342E2B"/>
                </a:solidFill>
                <a:latin typeface="Arial"/>
                <a:cs typeface="Arial"/>
              </a:rPr>
              <a:t>root cause </a:t>
            </a:r>
            <a:r>
              <a:rPr sz="1800" dirty="0">
                <a:solidFill>
                  <a:srgbClr val="342E2B"/>
                </a:solidFill>
                <a:latin typeface="Arial"/>
                <a:cs typeface="Arial"/>
              </a:rPr>
              <a:t>of the </a:t>
            </a:r>
            <a:r>
              <a:rPr sz="1800" spc="-5" dirty="0">
                <a:solidFill>
                  <a:srgbClr val="342E2B"/>
                </a:solidFill>
                <a:latin typeface="Arial"/>
                <a:cs typeface="Arial"/>
              </a:rPr>
              <a:t>problems plaguing many  supply chains is a mismatch </a:t>
            </a:r>
            <a:r>
              <a:rPr sz="1800" spc="-10" dirty="0">
                <a:solidFill>
                  <a:srgbClr val="342E2B"/>
                </a:solidFill>
                <a:latin typeface="Arial"/>
                <a:cs typeface="Arial"/>
              </a:rPr>
              <a:t>between </a:t>
            </a:r>
            <a:r>
              <a:rPr sz="1800" dirty="0">
                <a:solidFill>
                  <a:srgbClr val="342E2B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342E2B"/>
                </a:solidFill>
                <a:latin typeface="Arial"/>
                <a:cs typeface="Arial"/>
              </a:rPr>
              <a:t>type </a:t>
            </a:r>
            <a:r>
              <a:rPr sz="1800" dirty="0">
                <a:solidFill>
                  <a:srgbClr val="342E2B"/>
                </a:solidFill>
                <a:latin typeface="Arial"/>
                <a:cs typeface="Arial"/>
              </a:rPr>
              <a:t>of  </a:t>
            </a:r>
            <a:r>
              <a:rPr sz="1800" spc="-5" dirty="0">
                <a:solidFill>
                  <a:srgbClr val="342E2B"/>
                </a:solidFill>
                <a:latin typeface="Arial"/>
                <a:cs typeface="Arial"/>
              </a:rPr>
              <a:t>product and </a:t>
            </a:r>
            <a:r>
              <a:rPr sz="1800" dirty="0">
                <a:solidFill>
                  <a:srgbClr val="342E2B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342E2B"/>
                </a:solidFill>
                <a:latin typeface="Arial"/>
                <a:cs typeface="Arial"/>
              </a:rPr>
              <a:t>type </a:t>
            </a:r>
            <a:r>
              <a:rPr sz="1800" dirty="0">
                <a:solidFill>
                  <a:srgbClr val="342E2B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342E2B"/>
                </a:solidFill>
                <a:latin typeface="Arial"/>
                <a:cs typeface="Arial"/>
              </a:rPr>
              <a:t>supply</a:t>
            </a:r>
            <a:r>
              <a:rPr sz="1800" spc="3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42E2B"/>
                </a:solidFill>
                <a:latin typeface="Arial"/>
                <a:cs typeface="Arial"/>
              </a:rPr>
              <a:t>chain.</a:t>
            </a:r>
            <a:endParaRPr sz="1800">
              <a:latin typeface="Arial"/>
              <a:cs typeface="Arial"/>
            </a:endParaRPr>
          </a:p>
          <a:p>
            <a:pPr marL="3391535">
              <a:lnSpc>
                <a:spcPct val="100000"/>
              </a:lnSpc>
              <a:spcBef>
                <a:spcPts val="600"/>
              </a:spcBef>
            </a:pPr>
            <a:r>
              <a:rPr sz="1800" i="1" spc="-5" dirty="0">
                <a:solidFill>
                  <a:srgbClr val="342E2B"/>
                </a:solidFill>
                <a:latin typeface="Arial"/>
                <a:cs typeface="Arial"/>
              </a:rPr>
              <a:t>Marshall L.</a:t>
            </a:r>
            <a:r>
              <a:rPr sz="1800" i="1" spc="-3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342E2B"/>
                </a:solidFill>
                <a:latin typeface="Arial"/>
                <a:cs typeface="Arial"/>
              </a:rPr>
              <a:t>Fisher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97954" y="2542793"/>
            <a:ext cx="363298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75C52"/>
                </a:solidFill>
              </a:rPr>
              <a:t>Multiple </a:t>
            </a:r>
            <a:r>
              <a:rPr sz="2800" spc="-10" dirty="0">
                <a:solidFill>
                  <a:srgbClr val="675C52"/>
                </a:solidFill>
              </a:rPr>
              <a:t>Supply</a:t>
            </a:r>
            <a:r>
              <a:rPr sz="2800" spc="15" dirty="0">
                <a:solidFill>
                  <a:srgbClr val="675C52"/>
                </a:solidFill>
              </a:rPr>
              <a:t> </a:t>
            </a:r>
            <a:r>
              <a:rPr sz="2800" spc="-5" dirty="0">
                <a:solidFill>
                  <a:srgbClr val="675C52"/>
                </a:solidFill>
              </a:rPr>
              <a:t>Chains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Unpredictable demand, </a:t>
            </a:r>
            <a:r>
              <a:rPr sz="2000" dirty="0"/>
              <a:t>lower </a:t>
            </a:r>
            <a:r>
              <a:rPr sz="2000" spc="-5" dirty="0"/>
              <a:t>stock levels and increased complexity  drive multiple supply</a:t>
            </a:r>
            <a:r>
              <a:rPr sz="2000" spc="60" dirty="0"/>
              <a:t> </a:t>
            </a:r>
            <a:r>
              <a:rPr sz="2000" spc="-5" dirty="0"/>
              <a:t>chains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7215" y="977901"/>
            <a:ext cx="4251960" cy="3730508"/>
          </a:xfrm>
          <a:prstGeom prst="rect">
            <a:avLst/>
          </a:prstGeom>
          <a:ln w="9525">
            <a:solidFill>
              <a:srgbClr val="A49D94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530"/>
              </a:spcBef>
            </a:pPr>
            <a:r>
              <a:rPr sz="1200" b="1" dirty="0">
                <a:solidFill>
                  <a:schemeClr val="bg1"/>
                </a:solidFill>
                <a:latin typeface="Arial"/>
                <a:cs typeface="Arial"/>
              </a:rPr>
              <a:t>Impact on </a:t>
            </a: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supply chains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25209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252729" algn="l"/>
              </a:tabLst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As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 consequence, companies are</a:t>
            </a:r>
            <a:r>
              <a:rPr sz="12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facing: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432434" lvl="1" indent="-180340">
              <a:lnSpc>
                <a:spcPct val="100000"/>
              </a:lnSpc>
              <a:spcBef>
                <a:spcPts val="605"/>
              </a:spcBef>
              <a:buChar char="–"/>
              <a:tabLst>
                <a:tab pos="432434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Increased complexity in supply</a:t>
            </a:r>
            <a:r>
              <a:rPr sz="12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chains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432434" lvl="1" indent="-180340">
              <a:lnSpc>
                <a:spcPct val="100000"/>
              </a:lnSpc>
              <a:spcBef>
                <a:spcPts val="600"/>
              </a:spcBef>
              <a:buChar char="–"/>
              <a:tabLst>
                <a:tab pos="432434" algn="l"/>
              </a:tabLst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Decreased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transparency throughout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supply</a:t>
            </a:r>
            <a:r>
              <a:rPr sz="1200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chain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432434" marR="128905" lvl="1" indent="-180340">
              <a:lnSpc>
                <a:spcPct val="100000"/>
              </a:lnSpc>
              <a:spcBef>
                <a:spcPts val="600"/>
              </a:spcBef>
              <a:buChar char="–"/>
              <a:tabLst>
                <a:tab pos="432434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Risk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not being able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 handle the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complexity in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supply  chain, damaging relationships throughout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supply</a:t>
            </a:r>
            <a:r>
              <a:rPr sz="1200" spc="-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chain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432434" marR="690880" lvl="1" indent="-180340">
              <a:lnSpc>
                <a:spcPct val="100000"/>
              </a:lnSpc>
              <a:spcBef>
                <a:spcPts val="595"/>
              </a:spcBef>
              <a:buChar char="–"/>
              <a:tabLst>
                <a:tab pos="432434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Difficulty in forecasting and planning production and  inventory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342E2B"/>
              </a:buClr>
              <a:buFont typeface="Arial"/>
              <a:buChar char="–"/>
            </a:pPr>
            <a:endParaRPr sz="1300">
              <a:solidFill>
                <a:schemeClr val="bg1"/>
              </a:solidFill>
              <a:latin typeface="Arial"/>
              <a:cs typeface="Arial"/>
            </a:endParaRPr>
          </a:p>
          <a:p>
            <a:pPr marL="252095" indent="-180340">
              <a:lnSpc>
                <a:spcPct val="100000"/>
              </a:lnSpc>
              <a:spcBef>
                <a:spcPts val="1150"/>
              </a:spcBef>
              <a:buChar char="•"/>
              <a:tabLst>
                <a:tab pos="252729" algn="l"/>
              </a:tabLst>
            </a:pP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avoid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consequences, companies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tend</a:t>
            </a:r>
            <a:r>
              <a:rPr sz="1200" spc="-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to: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432434" marR="392430" lvl="1" indent="-180340">
              <a:lnSpc>
                <a:spcPct val="100000"/>
              </a:lnSpc>
              <a:spcBef>
                <a:spcPts val="600"/>
              </a:spcBef>
              <a:buChar char="–"/>
              <a:tabLst>
                <a:tab pos="432434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Increase inventory levels creating higher inventory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costs 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causing dead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stock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as demand is</a:t>
            </a:r>
            <a:r>
              <a:rPr sz="120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unpredictable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432434" marR="488315" lvl="1" indent="-180340">
              <a:lnSpc>
                <a:spcPct val="100000"/>
              </a:lnSpc>
              <a:spcBef>
                <a:spcPts val="600"/>
              </a:spcBef>
              <a:buChar char="–"/>
              <a:tabLst>
                <a:tab pos="432434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Create an organisation with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many steps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and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non-value 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activities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5057" y="2500046"/>
            <a:ext cx="4109173" cy="1246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78299" y="4020719"/>
            <a:ext cx="1913007" cy="1889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2046" y="977901"/>
            <a:ext cx="4251960" cy="5451492"/>
          </a:xfrm>
          <a:prstGeom prst="rect">
            <a:avLst/>
          </a:prstGeom>
          <a:ln w="9525">
            <a:solidFill>
              <a:srgbClr val="A49D94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530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Drivers and </a:t>
            </a:r>
            <a:r>
              <a:rPr sz="1200" b="1" dirty="0">
                <a:solidFill>
                  <a:schemeClr val="bg1"/>
                </a:solidFill>
                <a:latin typeface="Arial"/>
                <a:cs typeface="Arial"/>
              </a:rPr>
              <a:t>lead</a:t>
            </a:r>
            <a:r>
              <a:rPr sz="1200" b="1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indicators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251460" marR="15684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252095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Unpredictable demand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patterns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caused by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e.g. financial</a:t>
            </a:r>
            <a:r>
              <a:rPr sz="1200" spc="-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crises  and environmental</a:t>
            </a:r>
            <a:r>
              <a:rPr sz="12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disasters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251460" marR="162560" indent="-180340">
              <a:lnSpc>
                <a:spcPct val="100000"/>
              </a:lnSpc>
              <a:spcBef>
                <a:spcPts val="605"/>
              </a:spcBef>
              <a:buChar char="•"/>
              <a:tabLst>
                <a:tab pos="252095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Pressure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lower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stock and just-in-time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deliveries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at the</a:t>
            </a:r>
            <a:r>
              <a:rPr sz="120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same  time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as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world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trade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has</a:t>
            </a:r>
            <a:r>
              <a:rPr sz="12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increased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solidFill>
                <a:schemeClr val="bg1"/>
              </a:solidFill>
              <a:latin typeface="Arial"/>
              <a:cs typeface="Arial"/>
            </a:endParaRPr>
          </a:p>
          <a:p>
            <a:pPr marL="71755">
              <a:lnSpc>
                <a:spcPct val="100000"/>
              </a:lnSpc>
            </a:pP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Total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business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inventories/sales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ratios,</a:t>
            </a:r>
            <a:r>
              <a:rPr sz="12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chemeClr val="bg1"/>
                </a:solidFill>
                <a:latin typeface="Arial"/>
                <a:cs typeface="Arial"/>
              </a:rPr>
              <a:t>1992-2011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solidFill>
                <a:schemeClr val="bg1"/>
              </a:solidFill>
              <a:latin typeface="Arial"/>
              <a:cs typeface="Arial"/>
            </a:endParaRPr>
          </a:p>
          <a:p>
            <a:pPr marL="71755">
              <a:lnSpc>
                <a:spcPct val="100000"/>
              </a:lnSpc>
              <a:spcBef>
                <a:spcPts val="955"/>
              </a:spcBef>
            </a:pPr>
            <a:r>
              <a:rPr sz="800" spc="-5" dirty="0">
                <a:solidFill>
                  <a:schemeClr val="bg1"/>
                </a:solidFill>
                <a:latin typeface="Arial"/>
                <a:cs typeface="Arial"/>
              </a:rPr>
              <a:t>Source:</a:t>
            </a:r>
            <a:r>
              <a:rPr sz="800" spc="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u="sng" spc="-5" dirty="0">
                <a:solidFill>
                  <a:schemeClr val="bg1"/>
                </a:solidFill>
                <a:uFill>
                  <a:solidFill>
                    <a:srgbClr val="BDB8A4"/>
                  </a:solidFill>
                </a:uFill>
                <a:latin typeface="Arial"/>
                <a:cs typeface="Arial"/>
                <a:hlinkClick r:id="rId4"/>
              </a:rPr>
              <a:t>www.census.gov/mtis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solidFill>
                <a:schemeClr val="bg1"/>
              </a:solidFill>
              <a:latin typeface="Arial"/>
              <a:cs typeface="Arial"/>
            </a:endParaRPr>
          </a:p>
          <a:p>
            <a:pPr marL="71755" marR="278574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World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trade</a:t>
            </a:r>
            <a:r>
              <a:rPr sz="120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development,  </a:t>
            </a:r>
            <a:r>
              <a:rPr sz="1200" spc="-15" dirty="0">
                <a:solidFill>
                  <a:schemeClr val="bg1"/>
                </a:solidFill>
                <a:latin typeface="Arial"/>
                <a:cs typeface="Arial"/>
              </a:rPr>
              <a:t>1991-2011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solidFill>
                <a:schemeClr val="bg1"/>
              </a:solidFill>
              <a:latin typeface="Arial"/>
              <a:cs typeface="Arial"/>
            </a:endParaRPr>
          </a:p>
          <a:p>
            <a:pPr marL="71755">
              <a:lnSpc>
                <a:spcPct val="100000"/>
              </a:lnSpc>
            </a:pPr>
            <a:r>
              <a:rPr sz="800" spc="-5" dirty="0">
                <a:solidFill>
                  <a:schemeClr val="bg1"/>
                </a:solidFill>
                <a:latin typeface="Arial"/>
                <a:cs typeface="Arial"/>
              </a:rPr>
              <a:t>Source: </a:t>
            </a:r>
            <a:r>
              <a:rPr sz="80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800" spc="-5" dirty="0">
                <a:solidFill>
                  <a:schemeClr val="bg1"/>
                </a:solidFill>
                <a:latin typeface="Arial"/>
                <a:cs typeface="Arial"/>
              </a:rPr>
              <a:t>Netherlands Bureau for </a:t>
            </a:r>
            <a:r>
              <a:rPr sz="800" dirty="0">
                <a:solidFill>
                  <a:schemeClr val="bg1"/>
                </a:solidFill>
                <a:latin typeface="Arial"/>
                <a:cs typeface="Arial"/>
              </a:rPr>
              <a:t>Economic</a:t>
            </a:r>
            <a:r>
              <a:rPr sz="800" spc="-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chemeClr val="bg1"/>
                </a:solidFill>
                <a:latin typeface="Arial"/>
                <a:cs typeface="Arial"/>
              </a:rPr>
              <a:t>Research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05061" y="6541205"/>
            <a:ext cx="1354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A49D94"/>
                </a:solidFill>
                <a:latin typeface="Arial"/>
                <a:cs typeface="Arial"/>
              </a:rPr>
              <a:pPr marL="38100">
                <a:lnSpc>
                  <a:spcPct val="100000"/>
                </a:lnSpc>
              </a:p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69795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Configuring multiple supply chains must be based on </a:t>
            </a:r>
            <a:r>
              <a:rPr sz="2000" spc="-10" dirty="0"/>
              <a:t>your  </a:t>
            </a:r>
            <a:r>
              <a:rPr sz="2000" spc="-5" dirty="0"/>
              <a:t>customers’</a:t>
            </a:r>
            <a:r>
              <a:rPr sz="2000" spc="-110" dirty="0"/>
              <a:t> </a:t>
            </a:r>
            <a:r>
              <a:rPr sz="2000" spc="-5" dirty="0"/>
              <a:t>demand</a:t>
            </a:r>
          </a:p>
        </p:txBody>
      </p:sp>
      <p:sp>
        <p:nvSpPr>
          <p:cNvPr id="3" name="object 3"/>
          <p:cNvSpPr/>
          <p:nvPr/>
        </p:nvSpPr>
        <p:spPr>
          <a:xfrm>
            <a:off x="4621941" y="981075"/>
            <a:ext cx="4270131" cy="5156200"/>
          </a:xfrm>
          <a:custGeom>
            <a:avLst/>
            <a:gdLst/>
            <a:ahLst/>
            <a:cxnLst/>
            <a:rect l="l" t="t" r="r" b="b"/>
            <a:pathLst>
              <a:path w="4625975" h="5156200">
                <a:moveTo>
                  <a:pt x="0" y="5156200"/>
                </a:moveTo>
                <a:lnTo>
                  <a:pt x="4625848" y="5156200"/>
                </a:lnTo>
                <a:lnTo>
                  <a:pt x="4625848" y="0"/>
                </a:lnTo>
                <a:lnTo>
                  <a:pt x="0" y="0"/>
                </a:lnTo>
                <a:lnTo>
                  <a:pt x="0" y="5156200"/>
                </a:lnTo>
                <a:close/>
              </a:path>
            </a:pathLst>
          </a:custGeom>
          <a:ln w="9525">
            <a:solidFill>
              <a:srgbClr val="A49D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88997" y="959866"/>
            <a:ext cx="4032152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sz="1200" b="1" dirty="0">
                <a:solidFill>
                  <a:srgbClr val="342E2B"/>
                </a:solidFill>
                <a:latin typeface="Arial"/>
                <a:cs typeface="Arial"/>
              </a:rPr>
              <a:t>Impact on</a:t>
            </a:r>
            <a:r>
              <a:rPr sz="1200" b="1" spc="-1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42E2B"/>
                </a:solidFill>
                <a:latin typeface="Arial"/>
                <a:cs typeface="Arial"/>
              </a:rPr>
              <a:t>relationship</a:t>
            </a:r>
            <a:endParaRPr sz="120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below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model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describes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the four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generic configurations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of</a:t>
            </a:r>
            <a:r>
              <a:rPr sz="1200" spc="-16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the 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supply chain in relation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”relationship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to customer”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vs.  ”predictable</a:t>
            </a:r>
            <a:r>
              <a:rPr sz="1200" spc="-5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demand”.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44912" y="2127250"/>
            <a:ext cx="1112520" cy="3733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R="5080">
              <a:lnSpc>
                <a:spcPts val="1300"/>
              </a:lnSpc>
              <a:spcBef>
                <a:spcPts val="26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Collaboration</a:t>
            </a:r>
            <a:r>
              <a:rPr sz="1200" spc="-5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and  forecasting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9333" y="2127250"/>
            <a:ext cx="1098452" cy="53347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R="5080">
              <a:lnSpc>
                <a:spcPts val="1300"/>
              </a:lnSpc>
              <a:spcBef>
                <a:spcPts val="26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Innovative and  creative</a:t>
            </a:r>
            <a:r>
              <a:rPr sz="1200" spc="-8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solutions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8535" y="5049774"/>
            <a:ext cx="30128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H</a:t>
            </a:r>
            <a:r>
              <a:rPr sz="1200" i="1" spc="-10" dirty="0">
                <a:latin typeface="Arial"/>
                <a:cs typeface="Arial"/>
              </a:rPr>
              <a:t>i</a:t>
            </a:r>
            <a:r>
              <a:rPr sz="1200" i="1" spc="-5" dirty="0">
                <a:latin typeface="Arial"/>
                <a:cs typeface="Arial"/>
              </a:rPr>
              <a:t>gh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49298" y="5049774"/>
            <a:ext cx="694006" cy="10033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Low</a:t>
            </a:r>
            <a:endParaRPr sz="1200">
              <a:latin typeface="Arial"/>
              <a:cs typeface="Arial"/>
            </a:endParaRPr>
          </a:p>
          <a:p>
            <a:pPr marL="87630" marR="5080">
              <a:lnSpc>
                <a:spcPct val="90100"/>
              </a:lnSpc>
              <a:spcBef>
                <a:spcPts val="1090"/>
              </a:spcBef>
            </a:pP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Balance 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service  and</a:t>
            </a:r>
            <a:r>
              <a:rPr sz="1200" spc="-10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costs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3366" y="5316474"/>
            <a:ext cx="134932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Predictable</a:t>
            </a:r>
            <a:r>
              <a:rPr sz="1200" b="1" spc="-3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demand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977480" y="2643377"/>
            <a:ext cx="2329962" cy="2399030"/>
            <a:chOff x="6475603" y="2643377"/>
            <a:chExt cx="2524125" cy="2399030"/>
          </a:xfrm>
        </p:grpSpPr>
        <p:sp>
          <p:nvSpPr>
            <p:cNvPr id="11" name="object 11"/>
            <p:cNvSpPr/>
            <p:nvPr/>
          </p:nvSpPr>
          <p:spPr>
            <a:xfrm>
              <a:off x="7730998" y="2643377"/>
              <a:ext cx="1268730" cy="2399030"/>
            </a:xfrm>
            <a:custGeom>
              <a:avLst/>
              <a:gdLst/>
              <a:ahLst/>
              <a:cxnLst/>
              <a:rect l="l" t="t" r="r" b="b"/>
              <a:pathLst>
                <a:path w="1268729" h="2399029">
                  <a:moveTo>
                    <a:pt x="1268183" y="0"/>
                  </a:moveTo>
                  <a:lnTo>
                    <a:pt x="0" y="0"/>
                  </a:lnTo>
                  <a:lnTo>
                    <a:pt x="0" y="2399030"/>
                  </a:lnTo>
                  <a:lnTo>
                    <a:pt x="1268183" y="2399030"/>
                  </a:lnTo>
                  <a:lnTo>
                    <a:pt x="1268183" y="0"/>
                  </a:lnTo>
                  <a:close/>
                </a:path>
              </a:pathLst>
            </a:custGeom>
            <a:solidFill>
              <a:srgbClr val="D4DB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73392" y="2643504"/>
              <a:ext cx="1863725" cy="2399030"/>
            </a:xfrm>
            <a:custGeom>
              <a:avLst/>
              <a:gdLst/>
              <a:ahLst/>
              <a:cxnLst/>
              <a:rect l="l" t="t" r="r" b="b"/>
              <a:pathLst>
                <a:path w="1863725" h="2399029">
                  <a:moveTo>
                    <a:pt x="1863217" y="2398903"/>
                  </a:moveTo>
                  <a:lnTo>
                    <a:pt x="940574" y="5969"/>
                  </a:lnTo>
                  <a:lnTo>
                    <a:pt x="940574" y="12"/>
                  </a:lnTo>
                  <a:lnTo>
                    <a:pt x="938276" y="12"/>
                  </a:lnTo>
                  <a:lnTo>
                    <a:pt x="670394" y="12"/>
                  </a:lnTo>
                  <a:lnTo>
                    <a:pt x="670394" y="684898"/>
                  </a:lnTo>
                  <a:lnTo>
                    <a:pt x="0" y="2398903"/>
                  </a:lnTo>
                  <a:lnTo>
                    <a:pt x="1863217" y="2398903"/>
                  </a:lnTo>
                  <a:close/>
                </a:path>
              </a:pathLst>
            </a:custGeom>
            <a:solidFill>
              <a:srgbClr val="DC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75603" y="2643504"/>
              <a:ext cx="1268730" cy="1199515"/>
            </a:xfrm>
            <a:custGeom>
              <a:avLst/>
              <a:gdLst/>
              <a:ahLst/>
              <a:cxnLst/>
              <a:rect l="l" t="t" r="r" b="b"/>
              <a:pathLst>
                <a:path w="1268729" h="1199514">
                  <a:moveTo>
                    <a:pt x="1268183" y="0"/>
                  </a:moveTo>
                  <a:lnTo>
                    <a:pt x="0" y="0"/>
                  </a:lnTo>
                  <a:lnTo>
                    <a:pt x="0" y="1199515"/>
                  </a:lnTo>
                  <a:lnTo>
                    <a:pt x="1268183" y="1199515"/>
                  </a:lnTo>
                  <a:lnTo>
                    <a:pt x="1268183" y="0"/>
                  </a:lnTo>
                  <a:close/>
                </a:path>
              </a:pathLst>
            </a:custGeom>
            <a:solidFill>
              <a:srgbClr val="A49D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5603" y="3842892"/>
              <a:ext cx="1268730" cy="1199515"/>
            </a:xfrm>
            <a:custGeom>
              <a:avLst/>
              <a:gdLst/>
              <a:ahLst/>
              <a:cxnLst/>
              <a:rect l="l" t="t" r="r" b="b"/>
              <a:pathLst>
                <a:path w="1268729" h="1199514">
                  <a:moveTo>
                    <a:pt x="1268183" y="0"/>
                  </a:moveTo>
                  <a:lnTo>
                    <a:pt x="0" y="0"/>
                  </a:lnTo>
                  <a:lnTo>
                    <a:pt x="0" y="1199515"/>
                  </a:lnTo>
                  <a:lnTo>
                    <a:pt x="1268183" y="1199515"/>
                  </a:lnTo>
                  <a:lnTo>
                    <a:pt x="1268183" y="0"/>
                  </a:lnTo>
                  <a:close/>
                </a:path>
              </a:pathLst>
            </a:custGeom>
            <a:solidFill>
              <a:srgbClr val="675C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046059" y="4334003"/>
            <a:ext cx="53164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”LE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N”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46059" y="2949702"/>
            <a:ext cx="102752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42E2B"/>
                </a:solidFill>
                <a:latin typeface="Arial"/>
                <a:cs typeface="Arial"/>
              </a:rPr>
              <a:t>”CON</a:t>
            </a: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342E2B"/>
                </a:solidFill>
                <a:latin typeface="Arial"/>
                <a:cs typeface="Arial"/>
              </a:rPr>
              <a:t>INUOUS  REPLENISH-  </a:t>
            </a: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MENT’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36305" y="2643377"/>
            <a:ext cx="1171135" cy="265777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438784" marR="3175" indent="264795">
              <a:lnSpc>
                <a:spcPct val="100000"/>
              </a:lnSpc>
              <a:spcBef>
                <a:spcPts val="325"/>
              </a:spcBef>
            </a:pPr>
            <a:r>
              <a:rPr sz="1200" b="1" dirty="0">
                <a:solidFill>
                  <a:srgbClr val="342E2B"/>
                </a:solidFill>
                <a:latin typeface="Arial"/>
                <a:cs typeface="Arial"/>
              </a:rPr>
              <a:t>”F</a:t>
            </a: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342E2B"/>
                </a:solidFill>
                <a:latin typeface="Arial"/>
                <a:cs typeface="Arial"/>
              </a:rPr>
              <a:t>L</a:t>
            </a:r>
            <a:r>
              <a:rPr sz="1200" b="1" spc="-114" dirty="0">
                <a:solidFill>
                  <a:srgbClr val="342E2B"/>
                </a:solidFill>
                <a:latin typeface="Arial"/>
                <a:cs typeface="Arial"/>
              </a:rPr>
              <a:t>L</a:t>
            </a:r>
            <a:r>
              <a:rPr sz="1200" b="1" dirty="0">
                <a:solidFill>
                  <a:srgbClr val="342E2B"/>
                </a:solidFill>
                <a:latin typeface="Arial"/>
                <a:cs typeface="Arial"/>
              </a:rPr>
              <a:t>Y  FLEXIBLE”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166370">
              <a:lnSpc>
                <a:spcPct val="100000"/>
              </a:lnSpc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”AGILE”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06916" y="4841495"/>
            <a:ext cx="39623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342E2B"/>
                </a:solidFill>
                <a:latin typeface="Arial"/>
                <a:cs typeface="Arial"/>
              </a:rPr>
              <a:t>Loose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80419" y="2626868"/>
            <a:ext cx="32414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i="1" spc="-15" dirty="0">
                <a:solidFill>
                  <a:srgbClr val="342E2B"/>
                </a:solidFill>
                <a:latin typeface="Arial"/>
                <a:cs typeface="Arial"/>
              </a:rPr>
              <a:t>T</a:t>
            </a:r>
            <a:r>
              <a:rPr sz="1200" i="1" spc="-5" dirty="0">
                <a:solidFill>
                  <a:srgbClr val="342E2B"/>
                </a:solidFill>
                <a:latin typeface="Arial"/>
                <a:cs typeface="Arial"/>
              </a:rPr>
              <a:t>ig</a:t>
            </a:r>
            <a:r>
              <a:rPr sz="1200" i="1" dirty="0">
                <a:solidFill>
                  <a:srgbClr val="342E2B"/>
                </a:solidFill>
                <a:latin typeface="Arial"/>
                <a:cs typeface="Arial"/>
              </a:rPr>
              <a:t>ht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16310" y="3549522"/>
            <a:ext cx="64594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Relation-  </a:t>
            </a:r>
            <a:r>
              <a:rPr sz="1200" b="1" dirty="0">
                <a:solidFill>
                  <a:srgbClr val="342E2B"/>
                </a:solidFill>
                <a:latin typeface="Arial"/>
                <a:cs typeface="Arial"/>
              </a:rPr>
              <a:t>ship to  </a:t>
            </a: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customer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428429" y="2638742"/>
            <a:ext cx="2883291" cy="2658745"/>
            <a:chOff x="5880798" y="2638742"/>
            <a:chExt cx="3123565" cy="2658745"/>
          </a:xfrm>
        </p:grpSpPr>
        <p:sp>
          <p:nvSpPr>
            <p:cNvPr id="22" name="object 22"/>
            <p:cNvSpPr/>
            <p:nvPr/>
          </p:nvSpPr>
          <p:spPr>
            <a:xfrm>
              <a:off x="6475602" y="5290819"/>
              <a:ext cx="2524125" cy="1905"/>
            </a:xfrm>
            <a:custGeom>
              <a:avLst/>
              <a:gdLst/>
              <a:ahLst/>
              <a:cxnLst/>
              <a:rect l="l" t="t" r="r" b="b"/>
              <a:pathLst>
                <a:path w="2524125" h="1904">
                  <a:moveTo>
                    <a:pt x="0" y="1650"/>
                  </a:moveTo>
                  <a:lnTo>
                    <a:pt x="2523617" y="0"/>
                  </a:lnTo>
                </a:path>
              </a:pathLst>
            </a:custGeom>
            <a:ln w="9525">
              <a:solidFill>
                <a:srgbClr val="342E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85560" y="2643504"/>
              <a:ext cx="1905" cy="2399030"/>
            </a:xfrm>
            <a:custGeom>
              <a:avLst/>
              <a:gdLst/>
              <a:ahLst/>
              <a:cxnLst/>
              <a:rect l="l" t="t" r="r" b="b"/>
              <a:pathLst>
                <a:path w="1904" h="2399029">
                  <a:moveTo>
                    <a:pt x="0" y="0"/>
                  </a:moveTo>
                  <a:lnTo>
                    <a:pt x="1650" y="2398903"/>
                  </a:lnTo>
                </a:path>
              </a:pathLst>
            </a:custGeom>
            <a:ln w="9524">
              <a:solidFill>
                <a:srgbClr val="342E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692747" y="5339841"/>
            <a:ext cx="1140069" cy="74168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64465" marR="5080">
              <a:lnSpc>
                <a:spcPts val="1300"/>
              </a:lnSpc>
              <a:spcBef>
                <a:spcPts val="259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Request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for</a:t>
            </a:r>
            <a:r>
              <a:rPr sz="1200" spc="-7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low 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cost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and high  reliability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r>
              <a:rPr sz="800" spc="-5" dirty="0">
                <a:solidFill>
                  <a:srgbClr val="342E2B"/>
                </a:solidFill>
                <a:latin typeface="Arial"/>
                <a:cs typeface="Arial"/>
              </a:rPr>
              <a:t>Source:</a:t>
            </a:r>
            <a:r>
              <a:rPr sz="800" spc="3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342E2B"/>
                </a:solidFill>
                <a:latin typeface="Arial"/>
                <a:cs typeface="Arial"/>
              </a:rPr>
              <a:t>Gattorna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0593" y="981075"/>
            <a:ext cx="4270131" cy="5156200"/>
          </a:xfrm>
          <a:custGeom>
            <a:avLst/>
            <a:gdLst/>
            <a:ahLst/>
            <a:cxnLst/>
            <a:rect l="l" t="t" r="r" b="b"/>
            <a:pathLst>
              <a:path w="4625975" h="5156200">
                <a:moveTo>
                  <a:pt x="0" y="5156200"/>
                </a:moveTo>
                <a:lnTo>
                  <a:pt x="4625848" y="5156200"/>
                </a:lnTo>
                <a:lnTo>
                  <a:pt x="4625848" y="0"/>
                </a:lnTo>
                <a:lnTo>
                  <a:pt x="0" y="0"/>
                </a:lnTo>
                <a:lnTo>
                  <a:pt x="0" y="5156200"/>
                </a:lnTo>
                <a:close/>
              </a:path>
            </a:pathLst>
          </a:custGeom>
          <a:ln w="9525">
            <a:solidFill>
              <a:srgbClr val="A49D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5362" y="959866"/>
            <a:ext cx="4018085" cy="18256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b="1" dirty="0">
                <a:solidFill>
                  <a:srgbClr val="342E2B"/>
                </a:solidFill>
                <a:latin typeface="Arial"/>
                <a:cs typeface="Arial"/>
              </a:rPr>
              <a:t>Impact on </a:t>
            </a: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supply chain</a:t>
            </a:r>
            <a:r>
              <a:rPr sz="1200" b="1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strategy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below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model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divides supply chains into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four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dedicated  conveyor belts based on different demand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flow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types. All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supply 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chains demonstrate value-add and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clear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value propositions  against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the customers’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buying </a:t>
            </a:r>
            <a:r>
              <a:rPr sz="1200" spc="-10" dirty="0">
                <a:solidFill>
                  <a:srgbClr val="342E2B"/>
                </a:solidFill>
                <a:latin typeface="Arial"/>
                <a:cs typeface="Arial"/>
              </a:rPr>
              <a:t>behaviour.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For each flow</a:t>
            </a:r>
            <a:r>
              <a:rPr sz="1200" spc="-23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type,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the 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marketplace is analysed and used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for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configuration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related  supply</a:t>
            </a:r>
            <a:r>
              <a:rPr sz="1200" spc="-3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chains.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Arial"/>
              <a:cs typeface="Arial"/>
            </a:endParaRPr>
          </a:p>
          <a:p>
            <a:pPr marL="70104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Flow </a:t>
            </a:r>
            <a:r>
              <a:rPr sz="1000" b="1" spc="-10" dirty="0">
                <a:latin typeface="Arial"/>
                <a:cs typeface="Arial"/>
              </a:rPr>
              <a:t>types </a:t>
            </a:r>
            <a:r>
              <a:rPr sz="1000" b="1" spc="-5" dirty="0">
                <a:latin typeface="Arial"/>
                <a:cs typeface="Arial"/>
              </a:rPr>
              <a:t>Types of supply</a:t>
            </a:r>
            <a:r>
              <a:rPr sz="1000" b="1" spc="-8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chains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50179" y="2828456"/>
            <a:ext cx="3528060" cy="2889885"/>
            <a:chOff x="1029360" y="2828455"/>
            <a:chExt cx="3822065" cy="2889885"/>
          </a:xfrm>
        </p:grpSpPr>
        <p:sp>
          <p:nvSpPr>
            <p:cNvPr id="28" name="object 28"/>
            <p:cNvSpPr/>
            <p:nvPr/>
          </p:nvSpPr>
          <p:spPr>
            <a:xfrm>
              <a:off x="1034122" y="2833217"/>
              <a:ext cx="635635" cy="2880360"/>
            </a:xfrm>
            <a:custGeom>
              <a:avLst/>
              <a:gdLst/>
              <a:ahLst/>
              <a:cxnLst/>
              <a:rect l="l" t="t" r="r" b="b"/>
              <a:pathLst>
                <a:path w="635635" h="2880360">
                  <a:moveTo>
                    <a:pt x="0" y="2880232"/>
                  </a:moveTo>
                  <a:lnTo>
                    <a:pt x="635546" y="2880232"/>
                  </a:lnTo>
                  <a:lnTo>
                    <a:pt x="635546" y="0"/>
                  </a:lnTo>
                  <a:lnTo>
                    <a:pt x="0" y="0"/>
                  </a:lnTo>
                  <a:lnTo>
                    <a:pt x="0" y="2880232"/>
                  </a:lnTo>
                  <a:close/>
                </a:path>
              </a:pathLst>
            </a:custGeom>
            <a:ln w="9525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73619" y="3042792"/>
              <a:ext cx="34925" cy="114935"/>
            </a:xfrm>
            <a:custGeom>
              <a:avLst/>
              <a:gdLst/>
              <a:ahLst/>
              <a:cxnLst/>
              <a:rect l="l" t="t" r="r" b="b"/>
              <a:pathLst>
                <a:path w="34925" h="114935">
                  <a:moveTo>
                    <a:pt x="17398" y="0"/>
                  </a:moveTo>
                  <a:lnTo>
                    <a:pt x="10624" y="4504"/>
                  </a:lnTo>
                  <a:lnTo>
                    <a:pt x="5094" y="16795"/>
                  </a:lnTo>
                  <a:lnTo>
                    <a:pt x="1366" y="35040"/>
                  </a:lnTo>
                  <a:lnTo>
                    <a:pt x="0" y="57404"/>
                  </a:lnTo>
                  <a:lnTo>
                    <a:pt x="1366" y="79787"/>
                  </a:lnTo>
                  <a:lnTo>
                    <a:pt x="5094" y="98075"/>
                  </a:lnTo>
                  <a:lnTo>
                    <a:pt x="10624" y="110410"/>
                  </a:lnTo>
                  <a:lnTo>
                    <a:pt x="17398" y="114935"/>
                  </a:lnTo>
                  <a:lnTo>
                    <a:pt x="24166" y="110410"/>
                  </a:lnTo>
                  <a:lnTo>
                    <a:pt x="29692" y="98075"/>
                  </a:lnTo>
                  <a:lnTo>
                    <a:pt x="33418" y="79787"/>
                  </a:lnTo>
                  <a:lnTo>
                    <a:pt x="34785" y="57404"/>
                  </a:lnTo>
                  <a:lnTo>
                    <a:pt x="33418" y="35040"/>
                  </a:lnTo>
                  <a:lnTo>
                    <a:pt x="29692" y="16795"/>
                  </a:lnTo>
                  <a:lnTo>
                    <a:pt x="24166" y="4504"/>
                  </a:lnTo>
                  <a:lnTo>
                    <a:pt x="17398" y="0"/>
                  </a:lnTo>
                  <a:close/>
                </a:path>
              </a:pathLst>
            </a:custGeom>
            <a:solidFill>
              <a:srgbClr val="675C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73619" y="3042792"/>
              <a:ext cx="34925" cy="114935"/>
            </a:xfrm>
            <a:custGeom>
              <a:avLst/>
              <a:gdLst/>
              <a:ahLst/>
              <a:cxnLst/>
              <a:rect l="l" t="t" r="r" b="b"/>
              <a:pathLst>
                <a:path w="34925" h="114935">
                  <a:moveTo>
                    <a:pt x="0" y="57404"/>
                  </a:moveTo>
                  <a:lnTo>
                    <a:pt x="1366" y="35040"/>
                  </a:lnTo>
                  <a:lnTo>
                    <a:pt x="5094" y="16795"/>
                  </a:lnTo>
                  <a:lnTo>
                    <a:pt x="10624" y="4504"/>
                  </a:lnTo>
                  <a:lnTo>
                    <a:pt x="17398" y="0"/>
                  </a:lnTo>
                  <a:lnTo>
                    <a:pt x="24166" y="4504"/>
                  </a:lnTo>
                  <a:lnTo>
                    <a:pt x="29692" y="16795"/>
                  </a:lnTo>
                  <a:lnTo>
                    <a:pt x="33418" y="35040"/>
                  </a:lnTo>
                  <a:lnTo>
                    <a:pt x="34785" y="57404"/>
                  </a:lnTo>
                  <a:lnTo>
                    <a:pt x="33418" y="79787"/>
                  </a:lnTo>
                  <a:lnTo>
                    <a:pt x="29692" y="98075"/>
                  </a:lnTo>
                  <a:lnTo>
                    <a:pt x="24166" y="110410"/>
                  </a:lnTo>
                  <a:lnTo>
                    <a:pt x="17398" y="114935"/>
                  </a:lnTo>
                  <a:lnTo>
                    <a:pt x="10624" y="110410"/>
                  </a:lnTo>
                  <a:lnTo>
                    <a:pt x="5094" y="98075"/>
                  </a:lnTo>
                  <a:lnTo>
                    <a:pt x="1366" y="79787"/>
                  </a:lnTo>
                  <a:lnTo>
                    <a:pt x="0" y="57404"/>
                  </a:lnTo>
                  <a:close/>
                </a:path>
              </a:pathLst>
            </a:custGeom>
            <a:ln w="9525">
              <a:solidFill>
                <a:srgbClr val="675C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95374" y="3272662"/>
              <a:ext cx="34925" cy="114935"/>
            </a:xfrm>
            <a:custGeom>
              <a:avLst/>
              <a:gdLst/>
              <a:ahLst/>
              <a:cxnLst/>
              <a:rect l="l" t="t" r="r" b="b"/>
              <a:pathLst>
                <a:path w="34925" h="114935">
                  <a:moveTo>
                    <a:pt x="17398" y="0"/>
                  </a:moveTo>
                  <a:lnTo>
                    <a:pt x="10608" y="4524"/>
                  </a:lnTo>
                  <a:lnTo>
                    <a:pt x="5079" y="16859"/>
                  </a:lnTo>
                  <a:lnTo>
                    <a:pt x="1361" y="35147"/>
                  </a:lnTo>
                  <a:lnTo>
                    <a:pt x="0" y="57531"/>
                  </a:lnTo>
                  <a:lnTo>
                    <a:pt x="1361" y="79894"/>
                  </a:lnTo>
                  <a:lnTo>
                    <a:pt x="5080" y="98139"/>
                  </a:lnTo>
                  <a:lnTo>
                    <a:pt x="10608" y="110430"/>
                  </a:lnTo>
                  <a:lnTo>
                    <a:pt x="17398" y="114935"/>
                  </a:lnTo>
                  <a:lnTo>
                    <a:pt x="24189" y="110430"/>
                  </a:lnTo>
                  <a:lnTo>
                    <a:pt x="29717" y="98139"/>
                  </a:lnTo>
                  <a:lnTo>
                    <a:pt x="33436" y="79894"/>
                  </a:lnTo>
                  <a:lnTo>
                    <a:pt x="34798" y="57531"/>
                  </a:lnTo>
                  <a:lnTo>
                    <a:pt x="33436" y="35147"/>
                  </a:lnTo>
                  <a:lnTo>
                    <a:pt x="29718" y="16859"/>
                  </a:lnTo>
                  <a:lnTo>
                    <a:pt x="24189" y="4524"/>
                  </a:lnTo>
                  <a:lnTo>
                    <a:pt x="17398" y="0"/>
                  </a:lnTo>
                  <a:close/>
                </a:path>
              </a:pathLst>
            </a:custGeom>
            <a:solidFill>
              <a:srgbClr val="675C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95374" y="3272662"/>
              <a:ext cx="34925" cy="114935"/>
            </a:xfrm>
            <a:custGeom>
              <a:avLst/>
              <a:gdLst/>
              <a:ahLst/>
              <a:cxnLst/>
              <a:rect l="l" t="t" r="r" b="b"/>
              <a:pathLst>
                <a:path w="34925" h="114935">
                  <a:moveTo>
                    <a:pt x="0" y="57531"/>
                  </a:moveTo>
                  <a:lnTo>
                    <a:pt x="1361" y="35147"/>
                  </a:lnTo>
                  <a:lnTo>
                    <a:pt x="5079" y="16859"/>
                  </a:lnTo>
                  <a:lnTo>
                    <a:pt x="10608" y="4524"/>
                  </a:lnTo>
                  <a:lnTo>
                    <a:pt x="17398" y="0"/>
                  </a:lnTo>
                  <a:lnTo>
                    <a:pt x="24189" y="4524"/>
                  </a:lnTo>
                  <a:lnTo>
                    <a:pt x="29718" y="16859"/>
                  </a:lnTo>
                  <a:lnTo>
                    <a:pt x="33436" y="35147"/>
                  </a:lnTo>
                  <a:lnTo>
                    <a:pt x="34798" y="57531"/>
                  </a:lnTo>
                  <a:lnTo>
                    <a:pt x="33436" y="79894"/>
                  </a:lnTo>
                  <a:lnTo>
                    <a:pt x="29717" y="98139"/>
                  </a:lnTo>
                  <a:lnTo>
                    <a:pt x="24189" y="110430"/>
                  </a:lnTo>
                  <a:lnTo>
                    <a:pt x="17398" y="114935"/>
                  </a:lnTo>
                  <a:lnTo>
                    <a:pt x="10608" y="110430"/>
                  </a:lnTo>
                  <a:lnTo>
                    <a:pt x="5080" y="98139"/>
                  </a:lnTo>
                  <a:lnTo>
                    <a:pt x="1361" y="79894"/>
                  </a:lnTo>
                  <a:lnTo>
                    <a:pt x="0" y="57531"/>
                  </a:lnTo>
                  <a:close/>
                </a:path>
              </a:pathLst>
            </a:custGeom>
            <a:ln w="9525">
              <a:solidFill>
                <a:srgbClr val="675C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12761" y="3272662"/>
              <a:ext cx="34925" cy="114935"/>
            </a:xfrm>
            <a:custGeom>
              <a:avLst/>
              <a:gdLst/>
              <a:ahLst/>
              <a:cxnLst/>
              <a:rect l="l" t="t" r="r" b="b"/>
              <a:pathLst>
                <a:path w="34925" h="114935">
                  <a:moveTo>
                    <a:pt x="0" y="57531"/>
                  </a:moveTo>
                  <a:lnTo>
                    <a:pt x="1366" y="35147"/>
                  </a:lnTo>
                  <a:lnTo>
                    <a:pt x="5092" y="16859"/>
                  </a:lnTo>
                  <a:lnTo>
                    <a:pt x="10619" y="4524"/>
                  </a:lnTo>
                  <a:lnTo>
                    <a:pt x="17386" y="0"/>
                  </a:lnTo>
                  <a:lnTo>
                    <a:pt x="24160" y="4524"/>
                  </a:lnTo>
                  <a:lnTo>
                    <a:pt x="29691" y="16859"/>
                  </a:lnTo>
                  <a:lnTo>
                    <a:pt x="33418" y="35147"/>
                  </a:lnTo>
                  <a:lnTo>
                    <a:pt x="34785" y="57531"/>
                  </a:lnTo>
                  <a:lnTo>
                    <a:pt x="33418" y="79894"/>
                  </a:lnTo>
                  <a:lnTo>
                    <a:pt x="29691" y="98139"/>
                  </a:lnTo>
                  <a:lnTo>
                    <a:pt x="24160" y="110430"/>
                  </a:lnTo>
                  <a:lnTo>
                    <a:pt x="17386" y="114935"/>
                  </a:lnTo>
                  <a:lnTo>
                    <a:pt x="10619" y="110430"/>
                  </a:lnTo>
                  <a:lnTo>
                    <a:pt x="5092" y="98139"/>
                  </a:lnTo>
                  <a:lnTo>
                    <a:pt x="1366" y="79894"/>
                  </a:lnTo>
                  <a:lnTo>
                    <a:pt x="0" y="57531"/>
                  </a:lnTo>
                  <a:close/>
                </a:path>
              </a:pathLst>
            </a:custGeom>
            <a:ln w="9525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82319" y="2927857"/>
              <a:ext cx="34925" cy="114935"/>
            </a:xfrm>
            <a:custGeom>
              <a:avLst/>
              <a:gdLst/>
              <a:ahLst/>
              <a:cxnLst/>
              <a:rect l="l" t="t" r="r" b="b"/>
              <a:pathLst>
                <a:path w="34925" h="114935">
                  <a:moveTo>
                    <a:pt x="17399" y="0"/>
                  </a:moveTo>
                  <a:lnTo>
                    <a:pt x="10608" y="4504"/>
                  </a:lnTo>
                  <a:lnTo>
                    <a:pt x="5079" y="16795"/>
                  </a:lnTo>
                  <a:lnTo>
                    <a:pt x="1361" y="35040"/>
                  </a:lnTo>
                  <a:lnTo>
                    <a:pt x="0" y="57403"/>
                  </a:lnTo>
                  <a:lnTo>
                    <a:pt x="1361" y="79787"/>
                  </a:lnTo>
                  <a:lnTo>
                    <a:pt x="5080" y="98075"/>
                  </a:lnTo>
                  <a:lnTo>
                    <a:pt x="10608" y="110410"/>
                  </a:lnTo>
                  <a:lnTo>
                    <a:pt x="17399" y="114934"/>
                  </a:lnTo>
                  <a:lnTo>
                    <a:pt x="24189" y="110410"/>
                  </a:lnTo>
                  <a:lnTo>
                    <a:pt x="29718" y="98075"/>
                  </a:lnTo>
                  <a:lnTo>
                    <a:pt x="33436" y="79787"/>
                  </a:lnTo>
                  <a:lnTo>
                    <a:pt x="34797" y="57403"/>
                  </a:lnTo>
                  <a:lnTo>
                    <a:pt x="33436" y="35040"/>
                  </a:lnTo>
                  <a:lnTo>
                    <a:pt x="29717" y="16795"/>
                  </a:lnTo>
                  <a:lnTo>
                    <a:pt x="24189" y="4504"/>
                  </a:lnTo>
                  <a:lnTo>
                    <a:pt x="17399" y="0"/>
                  </a:lnTo>
                  <a:close/>
                </a:path>
              </a:pathLst>
            </a:custGeom>
            <a:solidFill>
              <a:srgbClr val="675C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82319" y="2927857"/>
              <a:ext cx="34925" cy="114935"/>
            </a:xfrm>
            <a:custGeom>
              <a:avLst/>
              <a:gdLst/>
              <a:ahLst/>
              <a:cxnLst/>
              <a:rect l="l" t="t" r="r" b="b"/>
              <a:pathLst>
                <a:path w="34925" h="114935">
                  <a:moveTo>
                    <a:pt x="0" y="57403"/>
                  </a:moveTo>
                  <a:lnTo>
                    <a:pt x="1361" y="35040"/>
                  </a:lnTo>
                  <a:lnTo>
                    <a:pt x="5079" y="16795"/>
                  </a:lnTo>
                  <a:lnTo>
                    <a:pt x="10608" y="4504"/>
                  </a:lnTo>
                  <a:lnTo>
                    <a:pt x="17399" y="0"/>
                  </a:lnTo>
                  <a:lnTo>
                    <a:pt x="24189" y="4504"/>
                  </a:lnTo>
                  <a:lnTo>
                    <a:pt x="29717" y="16795"/>
                  </a:lnTo>
                  <a:lnTo>
                    <a:pt x="33436" y="35040"/>
                  </a:lnTo>
                  <a:lnTo>
                    <a:pt x="34797" y="57403"/>
                  </a:lnTo>
                  <a:lnTo>
                    <a:pt x="33436" y="79787"/>
                  </a:lnTo>
                  <a:lnTo>
                    <a:pt x="29718" y="98075"/>
                  </a:lnTo>
                  <a:lnTo>
                    <a:pt x="24189" y="110410"/>
                  </a:lnTo>
                  <a:lnTo>
                    <a:pt x="17399" y="114934"/>
                  </a:lnTo>
                  <a:lnTo>
                    <a:pt x="10608" y="110410"/>
                  </a:lnTo>
                  <a:lnTo>
                    <a:pt x="5080" y="98075"/>
                  </a:lnTo>
                  <a:lnTo>
                    <a:pt x="1361" y="79787"/>
                  </a:lnTo>
                  <a:lnTo>
                    <a:pt x="0" y="57403"/>
                  </a:lnTo>
                  <a:close/>
                </a:path>
              </a:pathLst>
            </a:custGeom>
            <a:ln w="9525">
              <a:solidFill>
                <a:srgbClr val="675C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17117" y="3100196"/>
              <a:ext cx="208915" cy="172720"/>
            </a:xfrm>
            <a:custGeom>
              <a:avLst/>
              <a:gdLst/>
              <a:ahLst/>
              <a:cxnLst/>
              <a:rect l="l" t="t" r="r" b="b"/>
              <a:pathLst>
                <a:path w="208915" h="172720">
                  <a:moveTo>
                    <a:pt x="0" y="115062"/>
                  </a:moveTo>
                  <a:lnTo>
                    <a:pt x="1361" y="92678"/>
                  </a:lnTo>
                  <a:lnTo>
                    <a:pt x="5079" y="74390"/>
                  </a:lnTo>
                  <a:lnTo>
                    <a:pt x="10608" y="62055"/>
                  </a:lnTo>
                  <a:lnTo>
                    <a:pt x="17399" y="57530"/>
                  </a:lnTo>
                  <a:lnTo>
                    <a:pt x="24189" y="62055"/>
                  </a:lnTo>
                  <a:lnTo>
                    <a:pt x="29718" y="74390"/>
                  </a:lnTo>
                  <a:lnTo>
                    <a:pt x="33436" y="92678"/>
                  </a:lnTo>
                  <a:lnTo>
                    <a:pt x="34798" y="115062"/>
                  </a:lnTo>
                  <a:lnTo>
                    <a:pt x="33436" y="137425"/>
                  </a:lnTo>
                  <a:lnTo>
                    <a:pt x="29718" y="155670"/>
                  </a:lnTo>
                  <a:lnTo>
                    <a:pt x="24189" y="167961"/>
                  </a:lnTo>
                  <a:lnTo>
                    <a:pt x="17399" y="172465"/>
                  </a:lnTo>
                  <a:lnTo>
                    <a:pt x="10608" y="167961"/>
                  </a:lnTo>
                  <a:lnTo>
                    <a:pt x="5080" y="155670"/>
                  </a:lnTo>
                  <a:lnTo>
                    <a:pt x="1361" y="137425"/>
                  </a:lnTo>
                  <a:lnTo>
                    <a:pt x="0" y="115062"/>
                  </a:lnTo>
                  <a:close/>
                </a:path>
                <a:path w="208915" h="172720">
                  <a:moveTo>
                    <a:pt x="173863" y="57530"/>
                  </a:moveTo>
                  <a:lnTo>
                    <a:pt x="175242" y="35147"/>
                  </a:lnTo>
                  <a:lnTo>
                    <a:pt x="178990" y="16859"/>
                  </a:lnTo>
                  <a:lnTo>
                    <a:pt x="184525" y="4524"/>
                  </a:lnTo>
                  <a:lnTo>
                    <a:pt x="191262" y="0"/>
                  </a:lnTo>
                  <a:lnTo>
                    <a:pt x="198052" y="4524"/>
                  </a:lnTo>
                  <a:lnTo>
                    <a:pt x="203581" y="16859"/>
                  </a:lnTo>
                  <a:lnTo>
                    <a:pt x="207299" y="35147"/>
                  </a:lnTo>
                  <a:lnTo>
                    <a:pt x="208661" y="57530"/>
                  </a:lnTo>
                  <a:lnTo>
                    <a:pt x="207299" y="79914"/>
                  </a:lnTo>
                  <a:lnTo>
                    <a:pt x="203581" y="98202"/>
                  </a:lnTo>
                  <a:lnTo>
                    <a:pt x="198052" y="110537"/>
                  </a:lnTo>
                  <a:lnTo>
                    <a:pt x="191262" y="115062"/>
                  </a:lnTo>
                  <a:lnTo>
                    <a:pt x="184525" y="110537"/>
                  </a:lnTo>
                  <a:lnTo>
                    <a:pt x="178990" y="98202"/>
                  </a:lnTo>
                  <a:lnTo>
                    <a:pt x="175242" y="79914"/>
                  </a:lnTo>
                  <a:lnTo>
                    <a:pt x="173863" y="57530"/>
                  </a:lnTo>
                  <a:close/>
                </a:path>
              </a:pathLst>
            </a:custGeom>
            <a:ln w="9525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79397" y="2833242"/>
              <a:ext cx="3067050" cy="648970"/>
            </a:xfrm>
            <a:custGeom>
              <a:avLst/>
              <a:gdLst/>
              <a:ahLst/>
              <a:cxnLst/>
              <a:rect l="l" t="t" r="r" b="b"/>
              <a:pathLst>
                <a:path w="3067050" h="648970">
                  <a:moveTo>
                    <a:pt x="2912872" y="0"/>
                  </a:moveTo>
                  <a:lnTo>
                    <a:pt x="0" y="0"/>
                  </a:lnTo>
                  <a:lnTo>
                    <a:pt x="0" y="648970"/>
                  </a:lnTo>
                  <a:lnTo>
                    <a:pt x="2912872" y="648970"/>
                  </a:lnTo>
                  <a:lnTo>
                    <a:pt x="3067050" y="324485"/>
                  </a:lnTo>
                  <a:lnTo>
                    <a:pt x="2912872" y="0"/>
                  </a:lnTo>
                  <a:close/>
                </a:path>
              </a:pathLst>
            </a:custGeom>
            <a:solidFill>
              <a:srgbClr val="D4DB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79397" y="2833242"/>
              <a:ext cx="3067050" cy="648970"/>
            </a:xfrm>
            <a:custGeom>
              <a:avLst/>
              <a:gdLst/>
              <a:ahLst/>
              <a:cxnLst/>
              <a:rect l="l" t="t" r="r" b="b"/>
              <a:pathLst>
                <a:path w="3067050" h="648970">
                  <a:moveTo>
                    <a:pt x="0" y="0"/>
                  </a:moveTo>
                  <a:lnTo>
                    <a:pt x="2912872" y="0"/>
                  </a:lnTo>
                  <a:lnTo>
                    <a:pt x="3067050" y="324485"/>
                  </a:lnTo>
                  <a:lnTo>
                    <a:pt x="2912872" y="648970"/>
                  </a:lnTo>
                  <a:lnTo>
                    <a:pt x="0" y="64897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14928" y="3050539"/>
            <a:ext cx="58967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Cavitation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697502" y="2914014"/>
            <a:ext cx="236630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342E2B"/>
                </a:solidFill>
                <a:latin typeface="Arial"/>
                <a:cs typeface="Arial"/>
              </a:rPr>
              <a:t>”Fully flexible”</a:t>
            </a:r>
            <a:r>
              <a:rPr sz="1000" spc="-5" dirty="0">
                <a:solidFill>
                  <a:srgbClr val="342E2B"/>
                </a:solidFill>
                <a:latin typeface="Arial"/>
                <a:cs typeface="Arial"/>
              </a:rPr>
              <a:t>. Unplanned and </a:t>
            </a:r>
            <a:r>
              <a:rPr sz="1000" spc="-10" dirty="0">
                <a:solidFill>
                  <a:srgbClr val="342E2B"/>
                </a:solidFill>
                <a:latin typeface="Arial"/>
                <a:cs typeface="Arial"/>
              </a:rPr>
              <a:t>unplannable  </a:t>
            </a:r>
            <a:r>
              <a:rPr sz="1000" spc="-5" dirty="0">
                <a:solidFill>
                  <a:srgbClr val="342E2B"/>
                </a:solidFill>
                <a:latin typeface="Arial"/>
                <a:cs typeface="Arial"/>
              </a:rPr>
              <a:t>demand due to unknown </a:t>
            </a:r>
            <a:r>
              <a:rPr sz="1000" dirty="0">
                <a:solidFill>
                  <a:srgbClr val="342E2B"/>
                </a:solidFill>
                <a:latin typeface="Arial"/>
                <a:cs typeface="Arial"/>
              </a:rPr>
              <a:t>customers </a:t>
            </a:r>
            <a:r>
              <a:rPr sz="1000" spc="-10" dirty="0">
                <a:solidFill>
                  <a:srgbClr val="342E2B"/>
                </a:solidFill>
                <a:latin typeface="Arial"/>
                <a:cs typeface="Arial"/>
              </a:rPr>
              <a:t>with  </a:t>
            </a:r>
            <a:r>
              <a:rPr sz="1000" spc="-5" dirty="0">
                <a:solidFill>
                  <a:srgbClr val="342E2B"/>
                </a:solidFill>
                <a:latin typeface="Arial"/>
                <a:cs typeface="Arial"/>
              </a:rPr>
              <a:t>exceptional, </a:t>
            </a:r>
            <a:r>
              <a:rPr sz="1000" dirty="0">
                <a:solidFill>
                  <a:srgbClr val="342E2B"/>
                </a:solidFill>
                <a:latin typeface="Arial"/>
                <a:cs typeface="Arial"/>
              </a:rPr>
              <a:t>sometimes </a:t>
            </a:r>
            <a:r>
              <a:rPr sz="1000" spc="-5" dirty="0">
                <a:solidFill>
                  <a:srgbClr val="342E2B"/>
                </a:solidFill>
                <a:latin typeface="Arial"/>
                <a:cs typeface="Arial"/>
              </a:rPr>
              <a:t>emergency,</a:t>
            </a:r>
            <a:r>
              <a:rPr sz="1000" spc="-8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342E2B"/>
                </a:solidFill>
                <a:latin typeface="Arial"/>
                <a:cs typeface="Arial"/>
              </a:rPr>
              <a:t>requests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4928" y="3794505"/>
            <a:ext cx="354037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-5" dirty="0">
                <a:latin typeface="Arial"/>
                <a:cs typeface="Arial"/>
              </a:rPr>
              <a:t>u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-5" dirty="0">
                <a:latin typeface="Arial"/>
                <a:cs typeface="Arial"/>
              </a:rPr>
              <a:t>ge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53062" y="3572193"/>
            <a:ext cx="3525129" cy="658495"/>
            <a:chOff x="1032484" y="3572192"/>
            <a:chExt cx="3818890" cy="658495"/>
          </a:xfrm>
        </p:grpSpPr>
        <p:sp>
          <p:nvSpPr>
            <p:cNvPr id="43" name="object 43"/>
            <p:cNvSpPr/>
            <p:nvPr/>
          </p:nvSpPr>
          <p:spPr>
            <a:xfrm>
              <a:off x="1038834" y="3587114"/>
              <a:ext cx="625475" cy="628015"/>
            </a:xfrm>
            <a:custGeom>
              <a:avLst/>
              <a:gdLst/>
              <a:ahLst/>
              <a:cxnLst/>
              <a:rect l="l" t="t" r="r" b="b"/>
              <a:pathLst>
                <a:path w="625475" h="628014">
                  <a:moveTo>
                    <a:pt x="0" y="501523"/>
                  </a:moveTo>
                  <a:lnTo>
                    <a:pt x="3619" y="451612"/>
                  </a:lnTo>
                  <a:lnTo>
                    <a:pt x="8699" y="348234"/>
                  </a:lnTo>
                  <a:lnTo>
                    <a:pt x="12318" y="204470"/>
                  </a:lnTo>
                  <a:lnTo>
                    <a:pt x="16675" y="292354"/>
                  </a:lnTo>
                  <a:lnTo>
                    <a:pt x="20294" y="253111"/>
                  </a:lnTo>
                  <a:lnTo>
                    <a:pt x="25361" y="288798"/>
                  </a:lnTo>
                  <a:lnTo>
                    <a:pt x="28994" y="391033"/>
                  </a:lnTo>
                  <a:lnTo>
                    <a:pt x="32613" y="509778"/>
                  </a:lnTo>
                  <a:lnTo>
                    <a:pt x="37680" y="575183"/>
                  </a:lnTo>
                  <a:lnTo>
                    <a:pt x="41313" y="571627"/>
                  </a:lnTo>
                  <a:lnTo>
                    <a:pt x="46380" y="467106"/>
                  </a:lnTo>
                  <a:lnTo>
                    <a:pt x="49999" y="407670"/>
                  </a:lnTo>
                  <a:lnTo>
                    <a:pt x="54356" y="431419"/>
                  </a:lnTo>
                  <a:lnTo>
                    <a:pt x="57975" y="427863"/>
                  </a:lnTo>
                  <a:lnTo>
                    <a:pt x="63042" y="470662"/>
                  </a:lnTo>
                  <a:lnTo>
                    <a:pt x="66675" y="578739"/>
                  </a:lnTo>
                  <a:lnTo>
                    <a:pt x="70294" y="418338"/>
                  </a:lnTo>
                  <a:lnTo>
                    <a:pt x="74637" y="408813"/>
                  </a:lnTo>
                  <a:lnTo>
                    <a:pt x="78993" y="234187"/>
                  </a:lnTo>
                  <a:lnTo>
                    <a:pt x="83337" y="121285"/>
                  </a:lnTo>
                  <a:lnTo>
                    <a:pt x="86956" y="76073"/>
                  </a:lnTo>
                  <a:lnTo>
                    <a:pt x="91312" y="260223"/>
                  </a:lnTo>
                  <a:lnTo>
                    <a:pt x="95656" y="242443"/>
                  </a:lnTo>
                  <a:lnTo>
                    <a:pt x="100012" y="347091"/>
                  </a:lnTo>
                  <a:lnTo>
                    <a:pt x="103631" y="443230"/>
                  </a:lnTo>
                  <a:lnTo>
                    <a:pt x="109423" y="476504"/>
                  </a:lnTo>
                  <a:lnTo>
                    <a:pt x="113055" y="458724"/>
                  </a:lnTo>
                  <a:lnTo>
                    <a:pt x="116674" y="392176"/>
                  </a:lnTo>
                  <a:lnTo>
                    <a:pt x="121742" y="444500"/>
                  </a:lnTo>
                  <a:lnTo>
                    <a:pt x="125374" y="445643"/>
                  </a:lnTo>
                  <a:lnTo>
                    <a:pt x="129717" y="440944"/>
                  </a:lnTo>
                  <a:lnTo>
                    <a:pt x="133337" y="501523"/>
                  </a:lnTo>
                  <a:lnTo>
                    <a:pt x="138417" y="596646"/>
                  </a:lnTo>
                  <a:lnTo>
                    <a:pt x="142036" y="620395"/>
                  </a:lnTo>
                  <a:lnTo>
                    <a:pt x="145656" y="424307"/>
                  </a:lnTo>
                  <a:lnTo>
                    <a:pt x="150736" y="452755"/>
                  </a:lnTo>
                  <a:lnTo>
                    <a:pt x="154355" y="352933"/>
                  </a:lnTo>
                  <a:lnTo>
                    <a:pt x="158699" y="255524"/>
                  </a:lnTo>
                  <a:lnTo>
                    <a:pt x="162331" y="255524"/>
                  </a:lnTo>
                  <a:lnTo>
                    <a:pt x="167398" y="413639"/>
                  </a:lnTo>
                  <a:lnTo>
                    <a:pt x="171018" y="374396"/>
                  </a:lnTo>
                  <a:lnTo>
                    <a:pt x="174650" y="393319"/>
                  </a:lnTo>
                  <a:lnTo>
                    <a:pt x="179717" y="446913"/>
                  </a:lnTo>
                  <a:lnTo>
                    <a:pt x="183349" y="379095"/>
                  </a:lnTo>
                  <a:lnTo>
                    <a:pt x="187693" y="334010"/>
                  </a:lnTo>
                  <a:lnTo>
                    <a:pt x="191312" y="370840"/>
                  </a:lnTo>
                  <a:lnTo>
                    <a:pt x="196392" y="383921"/>
                  </a:lnTo>
                  <a:lnTo>
                    <a:pt x="200012" y="373126"/>
                  </a:lnTo>
                  <a:lnTo>
                    <a:pt x="204355" y="415925"/>
                  </a:lnTo>
                  <a:lnTo>
                    <a:pt x="207987" y="420751"/>
                  </a:lnTo>
                  <a:lnTo>
                    <a:pt x="212331" y="392176"/>
                  </a:lnTo>
                  <a:lnTo>
                    <a:pt x="216674" y="459867"/>
                  </a:lnTo>
                  <a:lnTo>
                    <a:pt x="220306" y="230505"/>
                  </a:lnTo>
                  <a:lnTo>
                    <a:pt x="225374" y="255524"/>
                  </a:lnTo>
                  <a:lnTo>
                    <a:pt x="228993" y="299466"/>
                  </a:lnTo>
                  <a:lnTo>
                    <a:pt x="234086" y="306578"/>
                  </a:lnTo>
                  <a:lnTo>
                    <a:pt x="237642" y="222250"/>
                  </a:lnTo>
                  <a:lnTo>
                    <a:pt x="242087" y="418338"/>
                  </a:lnTo>
                  <a:lnTo>
                    <a:pt x="246405" y="383921"/>
                  </a:lnTo>
                  <a:lnTo>
                    <a:pt x="249326" y="344678"/>
                  </a:lnTo>
                  <a:lnTo>
                    <a:pt x="254406" y="364871"/>
                  </a:lnTo>
                  <a:lnTo>
                    <a:pt x="257962" y="375539"/>
                  </a:lnTo>
                  <a:lnTo>
                    <a:pt x="263042" y="463550"/>
                  </a:lnTo>
                  <a:lnTo>
                    <a:pt x="265963" y="486029"/>
                  </a:lnTo>
                  <a:lnTo>
                    <a:pt x="271043" y="553847"/>
                  </a:lnTo>
                  <a:lnTo>
                    <a:pt x="274599" y="483743"/>
                  </a:lnTo>
                  <a:lnTo>
                    <a:pt x="279044" y="438531"/>
                  </a:lnTo>
                  <a:lnTo>
                    <a:pt x="283362" y="412369"/>
                  </a:lnTo>
                  <a:lnTo>
                    <a:pt x="287680" y="426593"/>
                  </a:lnTo>
                  <a:lnTo>
                    <a:pt x="291998" y="411226"/>
                  </a:lnTo>
                  <a:lnTo>
                    <a:pt x="295681" y="483743"/>
                  </a:lnTo>
                  <a:lnTo>
                    <a:pt x="299999" y="272161"/>
                  </a:lnTo>
                  <a:lnTo>
                    <a:pt x="304317" y="251968"/>
                  </a:lnTo>
                  <a:lnTo>
                    <a:pt x="308762" y="255524"/>
                  </a:lnTo>
                  <a:lnTo>
                    <a:pt x="313080" y="158115"/>
                  </a:lnTo>
                  <a:lnTo>
                    <a:pt x="318160" y="79629"/>
                  </a:lnTo>
                  <a:lnTo>
                    <a:pt x="321716" y="394589"/>
                  </a:lnTo>
                  <a:lnTo>
                    <a:pt x="325399" y="412369"/>
                  </a:lnTo>
                  <a:lnTo>
                    <a:pt x="329717" y="316103"/>
                  </a:lnTo>
                  <a:lnTo>
                    <a:pt x="334035" y="431419"/>
                  </a:lnTo>
                  <a:lnTo>
                    <a:pt x="338480" y="512191"/>
                  </a:lnTo>
                  <a:lnTo>
                    <a:pt x="342036" y="524129"/>
                  </a:lnTo>
                  <a:lnTo>
                    <a:pt x="346354" y="500380"/>
                  </a:lnTo>
                  <a:lnTo>
                    <a:pt x="350799" y="525272"/>
                  </a:lnTo>
                  <a:lnTo>
                    <a:pt x="354355" y="483743"/>
                  </a:lnTo>
                  <a:lnTo>
                    <a:pt x="358673" y="401701"/>
                  </a:lnTo>
                  <a:lnTo>
                    <a:pt x="363118" y="361315"/>
                  </a:lnTo>
                  <a:lnTo>
                    <a:pt x="367436" y="427863"/>
                  </a:lnTo>
                  <a:lnTo>
                    <a:pt x="370992" y="480187"/>
                  </a:lnTo>
                  <a:lnTo>
                    <a:pt x="375437" y="538353"/>
                  </a:lnTo>
                  <a:lnTo>
                    <a:pt x="379755" y="621538"/>
                  </a:lnTo>
                  <a:lnTo>
                    <a:pt x="383311" y="395732"/>
                  </a:lnTo>
                  <a:lnTo>
                    <a:pt x="387756" y="345821"/>
                  </a:lnTo>
                  <a:lnTo>
                    <a:pt x="392074" y="281686"/>
                  </a:lnTo>
                  <a:lnTo>
                    <a:pt x="396392" y="229362"/>
                  </a:lnTo>
                  <a:lnTo>
                    <a:pt x="400075" y="102235"/>
                  </a:lnTo>
                  <a:lnTo>
                    <a:pt x="404393" y="362458"/>
                  </a:lnTo>
                  <a:lnTo>
                    <a:pt x="408711" y="318516"/>
                  </a:lnTo>
                  <a:lnTo>
                    <a:pt x="413029" y="354203"/>
                  </a:lnTo>
                  <a:lnTo>
                    <a:pt x="416712" y="394589"/>
                  </a:lnTo>
                  <a:lnTo>
                    <a:pt x="421030" y="500380"/>
                  </a:lnTo>
                  <a:lnTo>
                    <a:pt x="425348" y="505079"/>
                  </a:lnTo>
                  <a:lnTo>
                    <a:pt x="429031" y="547878"/>
                  </a:lnTo>
                  <a:lnTo>
                    <a:pt x="433349" y="499110"/>
                  </a:lnTo>
                  <a:lnTo>
                    <a:pt x="437667" y="459867"/>
                  </a:lnTo>
                  <a:lnTo>
                    <a:pt x="442112" y="423037"/>
                  </a:lnTo>
                  <a:lnTo>
                    <a:pt x="445668" y="391033"/>
                  </a:lnTo>
                  <a:lnTo>
                    <a:pt x="449351" y="382651"/>
                  </a:lnTo>
                  <a:lnTo>
                    <a:pt x="454431" y="478917"/>
                  </a:lnTo>
                  <a:lnTo>
                    <a:pt x="457987" y="527685"/>
                  </a:lnTo>
                  <a:lnTo>
                    <a:pt x="462305" y="580009"/>
                  </a:lnTo>
                  <a:lnTo>
                    <a:pt x="466750" y="325628"/>
                  </a:lnTo>
                  <a:lnTo>
                    <a:pt x="471068" y="336296"/>
                  </a:lnTo>
                  <a:lnTo>
                    <a:pt x="475386" y="229362"/>
                  </a:lnTo>
                  <a:lnTo>
                    <a:pt x="479704" y="236474"/>
                  </a:lnTo>
                  <a:lnTo>
                    <a:pt x="483387" y="124841"/>
                  </a:lnTo>
                  <a:lnTo>
                    <a:pt x="486943" y="287655"/>
                  </a:lnTo>
                  <a:lnTo>
                    <a:pt x="492023" y="263779"/>
                  </a:lnTo>
                  <a:lnTo>
                    <a:pt x="495706" y="335153"/>
                  </a:lnTo>
                  <a:lnTo>
                    <a:pt x="500786" y="289941"/>
                  </a:lnTo>
                  <a:lnTo>
                    <a:pt x="503707" y="401701"/>
                  </a:lnTo>
                  <a:lnTo>
                    <a:pt x="508660" y="512191"/>
                  </a:lnTo>
                  <a:lnTo>
                    <a:pt x="512343" y="553847"/>
                  </a:lnTo>
                  <a:lnTo>
                    <a:pt x="516026" y="522859"/>
                  </a:lnTo>
                  <a:lnTo>
                    <a:pt x="521741" y="405257"/>
                  </a:lnTo>
                  <a:lnTo>
                    <a:pt x="525424" y="393319"/>
                  </a:lnTo>
                  <a:lnTo>
                    <a:pt x="530504" y="407670"/>
                  </a:lnTo>
                  <a:lnTo>
                    <a:pt x="534060" y="420751"/>
                  </a:lnTo>
                  <a:lnTo>
                    <a:pt x="538378" y="487299"/>
                  </a:lnTo>
                  <a:lnTo>
                    <a:pt x="542061" y="627507"/>
                  </a:lnTo>
                  <a:lnTo>
                    <a:pt x="547141" y="501523"/>
                  </a:lnTo>
                  <a:lnTo>
                    <a:pt x="550697" y="287655"/>
                  </a:lnTo>
                  <a:lnTo>
                    <a:pt x="555142" y="161671"/>
                  </a:lnTo>
                  <a:lnTo>
                    <a:pt x="558698" y="108204"/>
                  </a:lnTo>
                  <a:lnTo>
                    <a:pt x="563016" y="100965"/>
                  </a:lnTo>
                  <a:lnTo>
                    <a:pt x="567461" y="228219"/>
                  </a:lnTo>
                  <a:lnTo>
                    <a:pt x="571017" y="389763"/>
                  </a:lnTo>
                  <a:lnTo>
                    <a:pt x="576097" y="488442"/>
                  </a:lnTo>
                  <a:lnTo>
                    <a:pt x="579780" y="530098"/>
                  </a:lnTo>
                  <a:lnTo>
                    <a:pt x="584098" y="502666"/>
                  </a:lnTo>
                  <a:lnTo>
                    <a:pt x="587654" y="444500"/>
                  </a:lnTo>
                  <a:lnTo>
                    <a:pt x="592734" y="436118"/>
                  </a:lnTo>
                  <a:lnTo>
                    <a:pt x="596417" y="389763"/>
                  </a:lnTo>
                  <a:lnTo>
                    <a:pt x="599973" y="398145"/>
                  </a:lnTo>
                  <a:lnTo>
                    <a:pt x="605053" y="451612"/>
                  </a:lnTo>
                  <a:lnTo>
                    <a:pt x="608736" y="522859"/>
                  </a:lnTo>
                  <a:lnTo>
                    <a:pt x="613054" y="583565"/>
                  </a:lnTo>
                  <a:lnTo>
                    <a:pt x="616737" y="289941"/>
                  </a:lnTo>
                  <a:lnTo>
                    <a:pt x="621817" y="224662"/>
                  </a:lnTo>
                  <a:lnTo>
                    <a:pt x="625373" y="0"/>
                  </a:lnTo>
                </a:path>
              </a:pathLst>
            </a:custGeom>
            <a:ln w="12700">
              <a:solidFill>
                <a:srgbClr val="675C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79396" y="3576954"/>
              <a:ext cx="3067050" cy="648970"/>
            </a:xfrm>
            <a:custGeom>
              <a:avLst/>
              <a:gdLst/>
              <a:ahLst/>
              <a:cxnLst/>
              <a:rect l="l" t="t" r="r" b="b"/>
              <a:pathLst>
                <a:path w="3067050" h="648970">
                  <a:moveTo>
                    <a:pt x="2912872" y="0"/>
                  </a:moveTo>
                  <a:lnTo>
                    <a:pt x="0" y="0"/>
                  </a:lnTo>
                  <a:lnTo>
                    <a:pt x="0" y="648970"/>
                  </a:lnTo>
                  <a:lnTo>
                    <a:pt x="2912872" y="648970"/>
                  </a:lnTo>
                  <a:lnTo>
                    <a:pt x="3067050" y="324485"/>
                  </a:lnTo>
                  <a:lnTo>
                    <a:pt x="2912872" y="0"/>
                  </a:lnTo>
                  <a:close/>
                </a:path>
              </a:pathLst>
            </a:custGeom>
            <a:solidFill>
              <a:srgbClr val="DC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79396" y="3576954"/>
              <a:ext cx="3067050" cy="648970"/>
            </a:xfrm>
            <a:custGeom>
              <a:avLst/>
              <a:gdLst/>
              <a:ahLst/>
              <a:cxnLst/>
              <a:rect l="l" t="t" r="r" b="b"/>
              <a:pathLst>
                <a:path w="3067050" h="648970">
                  <a:moveTo>
                    <a:pt x="0" y="0"/>
                  </a:moveTo>
                  <a:lnTo>
                    <a:pt x="2912872" y="0"/>
                  </a:lnTo>
                  <a:lnTo>
                    <a:pt x="3067050" y="324485"/>
                  </a:lnTo>
                  <a:lnTo>
                    <a:pt x="2912872" y="648970"/>
                  </a:lnTo>
                  <a:lnTo>
                    <a:pt x="0" y="64897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697502" y="3581780"/>
            <a:ext cx="2579077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”Agile”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Usually unplanned, at least until the last  possible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moment.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May result from promotions,  new product launches, fashion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marketing, 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unplanned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stock-outs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or unforeseen</a:t>
            </a:r>
            <a:r>
              <a:rPr sz="1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opportunities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4928" y="4476750"/>
            <a:ext cx="341142" cy="41229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335"/>
              </a:spcBef>
            </a:pP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-5" dirty="0">
                <a:latin typeface="Arial"/>
                <a:cs typeface="Arial"/>
              </a:rPr>
              <a:t>em</a:t>
            </a:r>
            <a:r>
              <a:rPr sz="1000" b="1" spc="-10" dirty="0">
                <a:latin typeface="Arial"/>
                <a:cs typeface="Arial"/>
              </a:rPr>
              <a:t>i</a:t>
            </a:r>
            <a:r>
              <a:rPr sz="1000" b="1" spc="-5" dirty="0">
                <a:latin typeface="Arial"/>
                <a:cs typeface="Arial"/>
              </a:rPr>
              <a:t>-  </a:t>
            </a:r>
            <a:r>
              <a:rPr sz="1000" b="1" dirty="0">
                <a:latin typeface="Arial"/>
                <a:cs typeface="Arial"/>
              </a:rPr>
              <a:t>wave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4787" y="4315904"/>
            <a:ext cx="3533334" cy="659130"/>
            <a:chOff x="1023518" y="4315904"/>
            <a:chExt cx="3827779" cy="659130"/>
          </a:xfrm>
        </p:grpSpPr>
        <p:sp>
          <p:nvSpPr>
            <p:cNvPr id="49" name="object 49"/>
            <p:cNvSpPr/>
            <p:nvPr/>
          </p:nvSpPr>
          <p:spPr>
            <a:xfrm>
              <a:off x="1033043" y="4601035"/>
              <a:ext cx="628650" cy="85090"/>
            </a:xfrm>
            <a:custGeom>
              <a:avLst/>
              <a:gdLst/>
              <a:ahLst/>
              <a:cxnLst/>
              <a:rect l="l" t="t" r="r" b="b"/>
              <a:pathLst>
                <a:path w="628650" h="85089">
                  <a:moveTo>
                    <a:pt x="0" y="77136"/>
                  </a:moveTo>
                  <a:lnTo>
                    <a:pt x="20484" y="63783"/>
                  </a:lnTo>
                  <a:lnTo>
                    <a:pt x="50263" y="44037"/>
                  </a:lnTo>
                  <a:lnTo>
                    <a:pt x="82199" y="24076"/>
                  </a:lnTo>
                  <a:lnTo>
                    <a:pt x="109156" y="10080"/>
                  </a:lnTo>
                  <a:lnTo>
                    <a:pt x="127557" y="3057"/>
                  </a:lnTo>
                  <a:lnTo>
                    <a:pt x="141651" y="0"/>
                  </a:lnTo>
                  <a:lnTo>
                    <a:pt x="156014" y="775"/>
                  </a:lnTo>
                  <a:lnTo>
                    <a:pt x="175221" y="5254"/>
                  </a:lnTo>
                  <a:lnTo>
                    <a:pt x="200702" y="17025"/>
                  </a:lnTo>
                  <a:lnTo>
                    <a:pt x="229816" y="34750"/>
                  </a:lnTo>
                  <a:lnTo>
                    <a:pt x="261068" y="50903"/>
                  </a:lnTo>
                  <a:lnTo>
                    <a:pt x="292963" y="57959"/>
                  </a:lnTo>
                  <a:lnTo>
                    <a:pt x="326612" y="50724"/>
                  </a:lnTo>
                  <a:lnTo>
                    <a:pt x="362130" y="34274"/>
                  </a:lnTo>
                  <a:lnTo>
                    <a:pt x="396815" y="16490"/>
                  </a:lnTo>
                  <a:lnTo>
                    <a:pt x="427964" y="5254"/>
                  </a:lnTo>
                  <a:lnTo>
                    <a:pt x="453868" y="1849"/>
                  </a:lnTo>
                  <a:lnTo>
                    <a:pt x="476129" y="2397"/>
                  </a:lnTo>
                  <a:lnTo>
                    <a:pt x="497294" y="6754"/>
                  </a:lnTo>
                  <a:lnTo>
                    <a:pt x="519912" y="14779"/>
                  </a:lnTo>
                  <a:lnTo>
                    <a:pt x="546862" y="29489"/>
                  </a:lnTo>
                  <a:lnTo>
                    <a:pt x="575871" y="49688"/>
                  </a:lnTo>
                  <a:lnTo>
                    <a:pt x="602047" y="69197"/>
                  </a:lnTo>
                  <a:lnTo>
                    <a:pt x="620496" y="81835"/>
                  </a:lnTo>
                  <a:lnTo>
                    <a:pt x="628130" y="84758"/>
                  </a:lnTo>
                  <a:lnTo>
                    <a:pt x="628132" y="81597"/>
                  </a:lnTo>
                  <a:lnTo>
                    <a:pt x="625015" y="76174"/>
                  </a:lnTo>
                  <a:lnTo>
                    <a:pt x="623290" y="72310"/>
                  </a:lnTo>
                </a:path>
              </a:pathLst>
            </a:custGeom>
            <a:ln w="19050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779397" y="4320666"/>
              <a:ext cx="3067050" cy="649605"/>
            </a:xfrm>
            <a:custGeom>
              <a:avLst/>
              <a:gdLst/>
              <a:ahLst/>
              <a:cxnLst/>
              <a:rect l="l" t="t" r="r" b="b"/>
              <a:pathLst>
                <a:path w="3067050" h="649604">
                  <a:moveTo>
                    <a:pt x="2912872" y="0"/>
                  </a:moveTo>
                  <a:lnTo>
                    <a:pt x="0" y="0"/>
                  </a:lnTo>
                  <a:lnTo>
                    <a:pt x="0" y="649096"/>
                  </a:lnTo>
                  <a:lnTo>
                    <a:pt x="2912872" y="649096"/>
                  </a:lnTo>
                  <a:lnTo>
                    <a:pt x="3067050" y="324484"/>
                  </a:lnTo>
                  <a:lnTo>
                    <a:pt x="2912872" y="0"/>
                  </a:lnTo>
                  <a:close/>
                </a:path>
              </a:pathLst>
            </a:custGeom>
            <a:solidFill>
              <a:srgbClr val="675C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779397" y="4320666"/>
              <a:ext cx="3067050" cy="649605"/>
            </a:xfrm>
            <a:custGeom>
              <a:avLst/>
              <a:gdLst/>
              <a:ahLst/>
              <a:cxnLst/>
              <a:rect l="l" t="t" r="r" b="b"/>
              <a:pathLst>
                <a:path w="3067050" h="649604">
                  <a:moveTo>
                    <a:pt x="0" y="0"/>
                  </a:moveTo>
                  <a:lnTo>
                    <a:pt x="2912872" y="0"/>
                  </a:lnTo>
                  <a:lnTo>
                    <a:pt x="3067050" y="324484"/>
                  </a:lnTo>
                  <a:lnTo>
                    <a:pt x="2912872" y="649096"/>
                  </a:lnTo>
                  <a:lnTo>
                    <a:pt x="0" y="64909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697501" y="4325492"/>
            <a:ext cx="2342271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”Lean”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. Regular pattern of demand, quite  predictable and forecastable, although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may 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 seasonal. Tends to be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mature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low-risk  products/services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14928" y="5282310"/>
            <a:ext cx="303042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Base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950179" y="5059616"/>
            <a:ext cx="3528060" cy="659130"/>
            <a:chOff x="1029360" y="5059616"/>
            <a:chExt cx="3822065" cy="659130"/>
          </a:xfrm>
        </p:grpSpPr>
        <p:sp>
          <p:nvSpPr>
            <p:cNvPr id="55" name="object 55"/>
            <p:cNvSpPr/>
            <p:nvPr/>
          </p:nvSpPr>
          <p:spPr>
            <a:xfrm>
              <a:off x="1034122" y="5064416"/>
              <a:ext cx="635635" cy="649605"/>
            </a:xfrm>
            <a:custGeom>
              <a:avLst/>
              <a:gdLst/>
              <a:ahLst/>
              <a:cxnLst/>
              <a:rect l="l" t="t" r="r" b="b"/>
              <a:pathLst>
                <a:path w="635635" h="649604">
                  <a:moveTo>
                    <a:pt x="635533" y="0"/>
                  </a:moveTo>
                  <a:lnTo>
                    <a:pt x="0" y="0"/>
                  </a:lnTo>
                  <a:lnTo>
                    <a:pt x="0" y="649020"/>
                  </a:lnTo>
                  <a:lnTo>
                    <a:pt x="635533" y="649020"/>
                  </a:lnTo>
                  <a:lnTo>
                    <a:pt x="635533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34122" y="5064416"/>
              <a:ext cx="635635" cy="649605"/>
            </a:xfrm>
            <a:custGeom>
              <a:avLst/>
              <a:gdLst/>
              <a:ahLst/>
              <a:cxnLst/>
              <a:rect l="l" t="t" r="r" b="b"/>
              <a:pathLst>
                <a:path w="635635" h="649604">
                  <a:moveTo>
                    <a:pt x="0" y="649020"/>
                  </a:moveTo>
                  <a:lnTo>
                    <a:pt x="635533" y="649020"/>
                  </a:lnTo>
                  <a:lnTo>
                    <a:pt x="635533" y="0"/>
                  </a:lnTo>
                  <a:lnTo>
                    <a:pt x="0" y="0"/>
                  </a:lnTo>
                  <a:lnTo>
                    <a:pt x="0" y="649020"/>
                  </a:lnTo>
                  <a:close/>
                </a:path>
              </a:pathLst>
            </a:custGeom>
            <a:ln w="9525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779397" y="5064378"/>
              <a:ext cx="3067050" cy="649605"/>
            </a:xfrm>
            <a:custGeom>
              <a:avLst/>
              <a:gdLst/>
              <a:ahLst/>
              <a:cxnLst/>
              <a:rect l="l" t="t" r="r" b="b"/>
              <a:pathLst>
                <a:path w="3067050" h="649604">
                  <a:moveTo>
                    <a:pt x="2912872" y="0"/>
                  </a:moveTo>
                  <a:lnTo>
                    <a:pt x="0" y="0"/>
                  </a:lnTo>
                  <a:lnTo>
                    <a:pt x="0" y="649058"/>
                  </a:lnTo>
                  <a:lnTo>
                    <a:pt x="2912872" y="649058"/>
                  </a:lnTo>
                  <a:lnTo>
                    <a:pt x="3067050" y="324612"/>
                  </a:lnTo>
                  <a:lnTo>
                    <a:pt x="2912872" y="0"/>
                  </a:lnTo>
                  <a:close/>
                </a:path>
              </a:pathLst>
            </a:custGeom>
            <a:solidFill>
              <a:srgbClr val="A49D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779397" y="5064378"/>
              <a:ext cx="3067050" cy="649605"/>
            </a:xfrm>
            <a:custGeom>
              <a:avLst/>
              <a:gdLst/>
              <a:ahLst/>
              <a:cxnLst/>
              <a:rect l="l" t="t" r="r" b="b"/>
              <a:pathLst>
                <a:path w="3067050" h="649604">
                  <a:moveTo>
                    <a:pt x="0" y="0"/>
                  </a:moveTo>
                  <a:lnTo>
                    <a:pt x="2912872" y="0"/>
                  </a:lnTo>
                  <a:lnTo>
                    <a:pt x="3067050" y="324612"/>
                  </a:lnTo>
                  <a:lnTo>
                    <a:pt x="2912872" y="649058"/>
                  </a:lnTo>
                  <a:lnTo>
                    <a:pt x="0" y="64905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697501" y="5069586"/>
            <a:ext cx="254742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342E2B"/>
                </a:solidFill>
                <a:latin typeface="Arial"/>
                <a:cs typeface="Arial"/>
              </a:rPr>
              <a:t>”Continuous replenishment”</a:t>
            </a:r>
            <a:r>
              <a:rPr sz="1000" spc="-5" dirty="0">
                <a:solidFill>
                  <a:srgbClr val="342E2B"/>
                </a:solidFill>
                <a:latin typeface="Arial"/>
                <a:cs typeface="Arial"/>
              </a:rPr>
              <a:t>. Very predictable  demand </a:t>
            </a:r>
            <a:r>
              <a:rPr sz="1000" dirty="0">
                <a:solidFill>
                  <a:srgbClr val="342E2B"/>
                </a:solidFill>
                <a:latin typeface="Arial"/>
                <a:cs typeface="Arial"/>
              </a:rPr>
              <a:t>from </a:t>
            </a:r>
            <a:r>
              <a:rPr sz="1000" spc="-5" dirty="0">
                <a:solidFill>
                  <a:srgbClr val="342E2B"/>
                </a:solidFill>
                <a:latin typeface="Arial"/>
                <a:cs typeface="Arial"/>
              </a:rPr>
              <a:t>known </a:t>
            </a:r>
            <a:r>
              <a:rPr sz="1000" dirty="0">
                <a:solidFill>
                  <a:srgbClr val="342E2B"/>
                </a:solidFill>
                <a:latin typeface="Arial"/>
                <a:cs typeface="Arial"/>
              </a:rPr>
              <a:t>customers. </a:t>
            </a:r>
            <a:r>
              <a:rPr sz="1000" spc="-5" dirty="0">
                <a:solidFill>
                  <a:srgbClr val="342E2B"/>
                </a:solidFill>
                <a:latin typeface="Arial"/>
                <a:cs typeface="Arial"/>
              </a:rPr>
              <a:t>Easily</a:t>
            </a:r>
            <a:r>
              <a:rPr sz="1000" spc="-10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342E2B"/>
                </a:solidFill>
                <a:latin typeface="Arial"/>
                <a:cs typeface="Arial"/>
              </a:rPr>
              <a:t>managed  through tight collaboration </a:t>
            </a:r>
            <a:r>
              <a:rPr sz="1000" spc="-10" dirty="0">
                <a:solidFill>
                  <a:srgbClr val="342E2B"/>
                </a:solidFill>
                <a:latin typeface="Arial"/>
                <a:cs typeface="Arial"/>
              </a:rPr>
              <a:t>with </a:t>
            </a:r>
            <a:r>
              <a:rPr sz="1000" spc="-5" dirty="0">
                <a:solidFill>
                  <a:srgbClr val="342E2B"/>
                </a:solidFill>
                <a:latin typeface="Arial"/>
                <a:cs typeface="Arial"/>
              </a:rPr>
              <a:t>collaborative  </a:t>
            </a:r>
            <a:r>
              <a:rPr sz="1000" dirty="0">
                <a:solidFill>
                  <a:srgbClr val="342E2B"/>
                </a:solidFill>
                <a:latin typeface="Arial"/>
                <a:cs typeface="Arial"/>
              </a:rPr>
              <a:t>customers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505061" y="6541205"/>
            <a:ext cx="1354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A49D94"/>
                </a:solidFill>
                <a:latin typeface="Arial"/>
                <a:cs typeface="Arial"/>
              </a:rPr>
              <a:pPr marL="38100">
                <a:lnSpc>
                  <a:spcPct val="100000"/>
                </a:lnSpc>
              </a:pPr>
              <a:t>16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06770" y="5928767"/>
            <a:ext cx="74851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342E2B"/>
                </a:solidFill>
                <a:latin typeface="Arial"/>
                <a:cs typeface="Arial"/>
              </a:rPr>
              <a:t>Source:</a:t>
            </a:r>
            <a:r>
              <a:rPr sz="800" spc="4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342E2B"/>
                </a:solidFill>
                <a:latin typeface="Arial"/>
                <a:cs typeface="Arial"/>
              </a:rPr>
              <a:t>Gattorna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0231" y="6553905"/>
            <a:ext cx="65063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00" spc="-5" dirty="0">
                <a:solidFill>
                  <a:srgbClr val="A49D94"/>
                </a:solidFill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99949" y="6493881"/>
            <a:ext cx="1091981" cy="251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0"/>
                </a:moveTo>
                <a:lnTo>
                  <a:pt x="0" y="0"/>
                </a:lnTo>
                <a:lnTo>
                  <a:pt x="0" y="6857997"/>
                </a:lnTo>
                <a:lnTo>
                  <a:pt x="9906000" y="6857997"/>
                </a:lnTo>
                <a:lnTo>
                  <a:pt x="9906000" y="0"/>
                </a:lnTo>
                <a:close/>
              </a:path>
            </a:pathLst>
          </a:custGeom>
          <a:solidFill>
            <a:srgbClr val="DAD6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77559" y="3618230"/>
            <a:ext cx="4794738" cy="635"/>
          </a:xfrm>
          <a:custGeom>
            <a:avLst/>
            <a:gdLst/>
            <a:ahLst/>
            <a:cxnLst/>
            <a:rect l="l" t="t" r="r" b="b"/>
            <a:pathLst>
              <a:path w="5194300" h="635">
                <a:moveTo>
                  <a:pt x="0" y="0"/>
                </a:moveTo>
                <a:lnTo>
                  <a:pt x="5194173" y="127"/>
                </a:lnTo>
              </a:path>
            </a:pathLst>
          </a:custGeom>
          <a:ln w="9525">
            <a:solidFill>
              <a:srgbClr val="A49D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4909" y="3516249"/>
            <a:ext cx="341142" cy="278765"/>
          </a:xfrm>
          <a:custGeom>
            <a:avLst/>
            <a:gdLst/>
            <a:ahLst/>
            <a:cxnLst/>
            <a:rect l="l" t="t" r="r" b="b"/>
            <a:pathLst>
              <a:path w="369569" h="278764">
                <a:moveTo>
                  <a:pt x="173482" y="113665"/>
                </a:moveTo>
                <a:lnTo>
                  <a:pt x="166649" y="70408"/>
                </a:lnTo>
                <a:lnTo>
                  <a:pt x="146304" y="33528"/>
                </a:lnTo>
                <a:lnTo>
                  <a:pt x="115531" y="8343"/>
                </a:lnTo>
                <a:lnTo>
                  <a:pt x="77343" y="0"/>
                </a:lnTo>
                <a:lnTo>
                  <a:pt x="60896" y="1536"/>
                </a:lnTo>
                <a:lnTo>
                  <a:pt x="21463" y="23749"/>
                </a:lnTo>
                <a:lnTo>
                  <a:pt x="1346" y="66344"/>
                </a:lnTo>
                <a:lnTo>
                  <a:pt x="0" y="83439"/>
                </a:lnTo>
                <a:lnTo>
                  <a:pt x="1358" y="98679"/>
                </a:lnTo>
                <a:lnTo>
                  <a:pt x="21844" y="136144"/>
                </a:lnTo>
                <a:lnTo>
                  <a:pt x="58267" y="155689"/>
                </a:lnTo>
                <a:lnTo>
                  <a:pt x="72009" y="156972"/>
                </a:lnTo>
                <a:lnTo>
                  <a:pt x="77724" y="156972"/>
                </a:lnTo>
                <a:lnTo>
                  <a:pt x="84963" y="154940"/>
                </a:lnTo>
                <a:lnTo>
                  <a:pt x="93091" y="150876"/>
                </a:lnTo>
                <a:lnTo>
                  <a:pt x="101473" y="146812"/>
                </a:lnTo>
                <a:lnTo>
                  <a:pt x="107569" y="144780"/>
                </a:lnTo>
                <a:lnTo>
                  <a:pt x="114554" y="144780"/>
                </a:lnTo>
                <a:lnTo>
                  <a:pt x="116840" y="146431"/>
                </a:lnTo>
                <a:lnTo>
                  <a:pt x="117983" y="149606"/>
                </a:lnTo>
                <a:lnTo>
                  <a:pt x="119507" y="152527"/>
                </a:lnTo>
                <a:lnTo>
                  <a:pt x="120269" y="156972"/>
                </a:lnTo>
                <a:lnTo>
                  <a:pt x="120269" y="163195"/>
                </a:lnTo>
                <a:lnTo>
                  <a:pt x="111658" y="200850"/>
                </a:lnTo>
                <a:lnTo>
                  <a:pt x="85725" y="234315"/>
                </a:lnTo>
                <a:lnTo>
                  <a:pt x="49720" y="257238"/>
                </a:lnTo>
                <a:lnTo>
                  <a:pt x="10287" y="264922"/>
                </a:lnTo>
                <a:lnTo>
                  <a:pt x="11811" y="278765"/>
                </a:lnTo>
                <a:lnTo>
                  <a:pt x="73990" y="266598"/>
                </a:lnTo>
                <a:lnTo>
                  <a:pt x="126365" y="230124"/>
                </a:lnTo>
                <a:lnTo>
                  <a:pt x="161734" y="176809"/>
                </a:lnTo>
                <a:lnTo>
                  <a:pt x="170688" y="144780"/>
                </a:lnTo>
                <a:lnTo>
                  <a:pt x="173482" y="113665"/>
                </a:lnTo>
                <a:close/>
              </a:path>
              <a:path w="369569" h="278764">
                <a:moveTo>
                  <a:pt x="369316" y="113665"/>
                </a:moveTo>
                <a:lnTo>
                  <a:pt x="362483" y="70408"/>
                </a:lnTo>
                <a:lnTo>
                  <a:pt x="342138" y="33528"/>
                </a:lnTo>
                <a:lnTo>
                  <a:pt x="311365" y="8343"/>
                </a:lnTo>
                <a:lnTo>
                  <a:pt x="273177" y="0"/>
                </a:lnTo>
                <a:lnTo>
                  <a:pt x="256781" y="1536"/>
                </a:lnTo>
                <a:lnTo>
                  <a:pt x="217297" y="23749"/>
                </a:lnTo>
                <a:lnTo>
                  <a:pt x="197180" y="66344"/>
                </a:lnTo>
                <a:lnTo>
                  <a:pt x="195834" y="83439"/>
                </a:lnTo>
                <a:lnTo>
                  <a:pt x="197192" y="98679"/>
                </a:lnTo>
                <a:lnTo>
                  <a:pt x="217678" y="136144"/>
                </a:lnTo>
                <a:lnTo>
                  <a:pt x="254266" y="155689"/>
                </a:lnTo>
                <a:lnTo>
                  <a:pt x="268224" y="156972"/>
                </a:lnTo>
                <a:lnTo>
                  <a:pt x="273558" y="156972"/>
                </a:lnTo>
                <a:lnTo>
                  <a:pt x="280797" y="154940"/>
                </a:lnTo>
                <a:lnTo>
                  <a:pt x="288925" y="150876"/>
                </a:lnTo>
                <a:lnTo>
                  <a:pt x="297307" y="146812"/>
                </a:lnTo>
                <a:lnTo>
                  <a:pt x="303403" y="144780"/>
                </a:lnTo>
                <a:lnTo>
                  <a:pt x="310388" y="144780"/>
                </a:lnTo>
                <a:lnTo>
                  <a:pt x="312674" y="146431"/>
                </a:lnTo>
                <a:lnTo>
                  <a:pt x="313817" y="149606"/>
                </a:lnTo>
                <a:lnTo>
                  <a:pt x="315341" y="152527"/>
                </a:lnTo>
                <a:lnTo>
                  <a:pt x="316103" y="156972"/>
                </a:lnTo>
                <a:lnTo>
                  <a:pt x="316103" y="163195"/>
                </a:lnTo>
                <a:lnTo>
                  <a:pt x="307492" y="200850"/>
                </a:lnTo>
                <a:lnTo>
                  <a:pt x="281559" y="234315"/>
                </a:lnTo>
                <a:lnTo>
                  <a:pt x="245694" y="257238"/>
                </a:lnTo>
                <a:lnTo>
                  <a:pt x="206121" y="264922"/>
                </a:lnTo>
                <a:lnTo>
                  <a:pt x="208026" y="278765"/>
                </a:lnTo>
                <a:lnTo>
                  <a:pt x="270014" y="266598"/>
                </a:lnTo>
                <a:lnTo>
                  <a:pt x="322199" y="230124"/>
                </a:lnTo>
                <a:lnTo>
                  <a:pt x="357568" y="176809"/>
                </a:lnTo>
                <a:lnTo>
                  <a:pt x="366522" y="144780"/>
                </a:lnTo>
                <a:lnTo>
                  <a:pt x="369316" y="113665"/>
                </a:lnTo>
                <a:close/>
              </a:path>
            </a:pathLst>
          </a:custGeom>
          <a:solidFill>
            <a:srgbClr val="675C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66071" y="3672332"/>
            <a:ext cx="4819943" cy="1197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62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42E2B"/>
                </a:solidFill>
                <a:latin typeface="Arial"/>
                <a:cs typeface="Arial"/>
              </a:rPr>
              <a:t>Life is like riding a </a:t>
            </a:r>
            <a:r>
              <a:rPr sz="1800" spc="-10" dirty="0">
                <a:solidFill>
                  <a:srgbClr val="342E2B"/>
                </a:solidFill>
                <a:latin typeface="Arial"/>
                <a:cs typeface="Arial"/>
              </a:rPr>
              <a:t>bicycle </a:t>
            </a:r>
            <a:r>
              <a:rPr sz="1800" dirty="0">
                <a:solidFill>
                  <a:srgbClr val="342E2B"/>
                </a:solidFill>
                <a:latin typeface="Arial"/>
                <a:cs typeface="Arial"/>
              </a:rPr>
              <a:t>– </a:t>
            </a:r>
            <a:r>
              <a:rPr sz="1800" spc="-5" dirty="0">
                <a:solidFill>
                  <a:srgbClr val="342E2B"/>
                </a:solidFill>
                <a:latin typeface="Arial"/>
                <a:cs typeface="Arial"/>
              </a:rPr>
              <a:t>in order </a:t>
            </a:r>
            <a:r>
              <a:rPr sz="1800" dirty="0">
                <a:solidFill>
                  <a:srgbClr val="342E2B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342E2B"/>
                </a:solidFill>
                <a:latin typeface="Arial"/>
                <a:cs typeface="Arial"/>
              </a:rPr>
              <a:t>keep </a:t>
            </a:r>
            <a:r>
              <a:rPr sz="1800" spc="-10" dirty="0">
                <a:solidFill>
                  <a:srgbClr val="342E2B"/>
                </a:solidFill>
                <a:latin typeface="Arial"/>
                <a:cs typeface="Arial"/>
              </a:rPr>
              <a:t>your  </a:t>
            </a:r>
            <a:r>
              <a:rPr sz="1800" spc="-5" dirty="0">
                <a:solidFill>
                  <a:srgbClr val="342E2B"/>
                </a:solidFill>
                <a:latin typeface="Arial"/>
                <a:cs typeface="Arial"/>
              </a:rPr>
              <a:t>balance, </a:t>
            </a:r>
            <a:r>
              <a:rPr sz="1800" spc="-10" dirty="0">
                <a:solidFill>
                  <a:srgbClr val="342E2B"/>
                </a:solidFill>
                <a:latin typeface="Arial"/>
                <a:cs typeface="Arial"/>
              </a:rPr>
              <a:t>you </a:t>
            </a:r>
            <a:r>
              <a:rPr sz="1800" dirty="0">
                <a:solidFill>
                  <a:srgbClr val="342E2B"/>
                </a:solidFill>
                <a:latin typeface="Arial"/>
                <a:cs typeface="Arial"/>
              </a:rPr>
              <a:t>must </a:t>
            </a:r>
            <a:r>
              <a:rPr sz="1800" spc="-5" dirty="0">
                <a:solidFill>
                  <a:srgbClr val="342E2B"/>
                </a:solidFill>
                <a:latin typeface="Arial"/>
                <a:cs typeface="Arial"/>
              </a:rPr>
              <a:t>keep</a:t>
            </a:r>
            <a:r>
              <a:rPr sz="1800" spc="4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42E2B"/>
                </a:solidFill>
                <a:latin typeface="Arial"/>
                <a:cs typeface="Arial"/>
              </a:rPr>
              <a:t>moving.</a:t>
            </a:r>
            <a:endParaRPr sz="1800">
              <a:latin typeface="Arial"/>
              <a:cs typeface="Arial"/>
            </a:endParaRPr>
          </a:p>
          <a:p>
            <a:pPr marL="3736340">
              <a:lnSpc>
                <a:spcPct val="100000"/>
              </a:lnSpc>
              <a:spcBef>
                <a:spcPts val="600"/>
              </a:spcBef>
            </a:pPr>
            <a:r>
              <a:rPr sz="1800" i="1" spc="-5" dirty="0">
                <a:solidFill>
                  <a:srgbClr val="342E2B"/>
                </a:solidFill>
                <a:latin typeface="Arial"/>
                <a:cs typeface="Arial"/>
              </a:rPr>
              <a:t>Albert</a:t>
            </a:r>
            <a:r>
              <a:rPr sz="1800" i="1" spc="-4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342E2B"/>
                </a:solidFill>
                <a:latin typeface="Arial"/>
                <a:cs typeface="Arial"/>
              </a:rPr>
              <a:t>Einstein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33241" y="2542793"/>
            <a:ext cx="376076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75C52"/>
                </a:solidFill>
              </a:rPr>
              <a:t>Move On or Move</a:t>
            </a:r>
            <a:r>
              <a:rPr sz="2800" spc="-10" dirty="0">
                <a:solidFill>
                  <a:srgbClr val="675C52"/>
                </a:solidFill>
              </a:rPr>
              <a:t> Home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369" y="482599"/>
            <a:ext cx="8632874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Move On or Move Home – companies move further out for </a:t>
            </a:r>
            <a:r>
              <a:rPr sz="2000" dirty="0"/>
              <a:t>lower</a:t>
            </a:r>
            <a:r>
              <a:rPr sz="2000" spc="229" dirty="0"/>
              <a:t> </a:t>
            </a:r>
            <a:r>
              <a:rPr sz="2000" spc="-5" dirty="0"/>
              <a:t>costs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7650" y="973137"/>
            <a:ext cx="4260752" cy="5168900"/>
            <a:chOff x="268287" y="973137"/>
            <a:chExt cx="4615815" cy="5168900"/>
          </a:xfrm>
        </p:grpSpPr>
        <p:sp>
          <p:nvSpPr>
            <p:cNvPr id="4" name="object 4"/>
            <p:cNvSpPr/>
            <p:nvPr/>
          </p:nvSpPr>
          <p:spPr>
            <a:xfrm>
              <a:off x="273050" y="977900"/>
              <a:ext cx="4606290" cy="5159375"/>
            </a:xfrm>
            <a:custGeom>
              <a:avLst/>
              <a:gdLst/>
              <a:ahLst/>
              <a:cxnLst/>
              <a:rect l="l" t="t" r="r" b="b"/>
              <a:pathLst>
                <a:path w="4606290" h="5159375">
                  <a:moveTo>
                    <a:pt x="0" y="5159375"/>
                  </a:moveTo>
                  <a:lnTo>
                    <a:pt x="4605782" y="5159375"/>
                  </a:lnTo>
                  <a:lnTo>
                    <a:pt x="4605782" y="0"/>
                  </a:lnTo>
                  <a:lnTo>
                    <a:pt x="0" y="0"/>
                  </a:lnTo>
                  <a:lnTo>
                    <a:pt x="0" y="5159375"/>
                  </a:lnTo>
                  <a:close/>
                </a:path>
              </a:pathLst>
            </a:custGeom>
            <a:ln w="9525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6655" y="2892551"/>
              <a:ext cx="4154804" cy="2243455"/>
            </a:xfrm>
            <a:custGeom>
              <a:avLst/>
              <a:gdLst/>
              <a:ahLst/>
              <a:cxnLst/>
              <a:rect l="l" t="t" r="r" b="b"/>
              <a:pathLst>
                <a:path w="4154804" h="2243454">
                  <a:moveTo>
                    <a:pt x="0" y="2243328"/>
                  </a:moveTo>
                  <a:lnTo>
                    <a:pt x="4154424" y="2243328"/>
                  </a:lnTo>
                </a:path>
                <a:path w="4154804" h="2243454">
                  <a:moveTo>
                    <a:pt x="0" y="1869948"/>
                  </a:moveTo>
                  <a:lnTo>
                    <a:pt x="4154424" y="1869948"/>
                  </a:lnTo>
                </a:path>
                <a:path w="4154804" h="2243454">
                  <a:moveTo>
                    <a:pt x="0" y="1495044"/>
                  </a:moveTo>
                  <a:lnTo>
                    <a:pt x="4154424" y="1495044"/>
                  </a:lnTo>
                </a:path>
                <a:path w="4154804" h="2243454">
                  <a:moveTo>
                    <a:pt x="0" y="1121664"/>
                  </a:moveTo>
                  <a:lnTo>
                    <a:pt x="4154424" y="1121664"/>
                  </a:lnTo>
                </a:path>
                <a:path w="4154804" h="2243454">
                  <a:moveTo>
                    <a:pt x="0" y="746760"/>
                  </a:moveTo>
                  <a:lnTo>
                    <a:pt x="4154424" y="746760"/>
                  </a:lnTo>
                </a:path>
                <a:path w="4154804" h="2243454">
                  <a:moveTo>
                    <a:pt x="0" y="373380"/>
                  </a:moveTo>
                  <a:lnTo>
                    <a:pt x="4154424" y="373380"/>
                  </a:lnTo>
                </a:path>
                <a:path w="4154804" h="2243454">
                  <a:moveTo>
                    <a:pt x="0" y="0"/>
                  </a:moveTo>
                  <a:lnTo>
                    <a:pt x="4154424" y="0"/>
                  </a:lnTo>
                </a:path>
              </a:pathLst>
            </a:custGeom>
            <a:ln w="9144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6655" y="5509259"/>
              <a:ext cx="4154804" cy="0"/>
            </a:xfrm>
            <a:custGeom>
              <a:avLst/>
              <a:gdLst/>
              <a:ahLst/>
              <a:cxnLst/>
              <a:rect l="l" t="t" r="r" b="b"/>
              <a:pathLst>
                <a:path w="4154804">
                  <a:moveTo>
                    <a:pt x="0" y="0"/>
                  </a:moveTo>
                  <a:lnTo>
                    <a:pt x="4154424" y="0"/>
                  </a:lnTo>
                </a:path>
              </a:pathLst>
            </a:custGeom>
            <a:ln w="24384">
              <a:solidFill>
                <a:srgbClr val="342E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7259" y="5007864"/>
              <a:ext cx="3633470" cy="173990"/>
            </a:xfrm>
            <a:custGeom>
              <a:avLst/>
              <a:gdLst/>
              <a:ahLst/>
              <a:cxnLst/>
              <a:rect l="l" t="t" r="r" b="b"/>
              <a:pathLst>
                <a:path w="3633470" h="173989">
                  <a:moveTo>
                    <a:pt x="0" y="128016"/>
                  </a:moveTo>
                  <a:lnTo>
                    <a:pt x="518159" y="173736"/>
                  </a:lnTo>
                  <a:lnTo>
                    <a:pt x="1037844" y="135636"/>
                  </a:lnTo>
                  <a:lnTo>
                    <a:pt x="1557528" y="128016"/>
                  </a:lnTo>
                  <a:lnTo>
                    <a:pt x="2075688" y="108204"/>
                  </a:lnTo>
                  <a:lnTo>
                    <a:pt x="2595372" y="59436"/>
                  </a:lnTo>
                  <a:lnTo>
                    <a:pt x="3115055" y="38100"/>
                  </a:lnTo>
                  <a:lnTo>
                    <a:pt x="3633216" y="0"/>
                  </a:lnTo>
                </a:path>
              </a:pathLst>
            </a:custGeom>
            <a:ln w="27432">
              <a:solidFill>
                <a:srgbClr val="DAD6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3602" y="5082603"/>
              <a:ext cx="104775" cy="1047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03286" y="5129847"/>
              <a:ext cx="104775" cy="104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22970" y="5090223"/>
              <a:ext cx="104775" cy="104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41130" y="5082603"/>
              <a:ext cx="104775" cy="104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60814" y="5064315"/>
              <a:ext cx="104775" cy="104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80498" y="5014023"/>
              <a:ext cx="104775" cy="104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98658" y="4992687"/>
              <a:ext cx="104775" cy="104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18342" y="4954587"/>
              <a:ext cx="104775" cy="104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7259" y="4799076"/>
              <a:ext cx="3633470" cy="382905"/>
            </a:xfrm>
            <a:custGeom>
              <a:avLst/>
              <a:gdLst/>
              <a:ahLst/>
              <a:cxnLst/>
              <a:rect l="l" t="t" r="r" b="b"/>
              <a:pathLst>
                <a:path w="3633470" h="382904">
                  <a:moveTo>
                    <a:pt x="0" y="336804"/>
                  </a:moveTo>
                  <a:lnTo>
                    <a:pt x="518159" y="382524"/>
                  </a:lnTo>
                  <a:lnTo>
                    <a:pt x="1037844" y="316992"/>
                  </a:lnTo>
                  <a:lnTo>
                    <a:pt x="1557528" y="268224"/>
                  </a:lnTo>
                  <a:lnTo>
                    <a:pt x="2075688" y="208787"/>
                  </a:lnTo>
                  <a:lnTo>
                    <a:pt x="2595372" y="137160"/>
                  </a:lnTo>
                  <a:lnTo>
                    <a:pt x="3115055" y="65531"/>
                  </a:lnTo>
                  <a:lnTo>
                    <a:pt x="3633216" y="0"/>
                  </a:lnTo>
                </a:path>
              </a:pathLst>
            </a:custGeom>
            <a:ln w="27432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3602" y="5082603"/>
              <a:ext cx="104775" cy="1047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03286" y="5129847"/>
              <a:ext cx="104775" cy="1047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22970" y="5064315"/>
              <a:ext cx="104775" cy="1047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41130" y="5014023"/>
              <a:ext cx="104775" cy="1047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60814" y="4954587"/>
              <a:ext cx="104775" cy="1047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80498" y="4882959"/>
              <a:ext cx="104775" cy="1047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98658" y="4812855"/>
              <a:ext cx="104775" cy="1047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18342" y="4747323"/>
              <a:ext cx="104775" cy="1047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37259" y="4771644"/>
              <a:ext cx="3633470" cy="198120"/>
            </a:xfrm>
            <a:custGeom>
              <a:avLst/>
              <a:gdLst/>
              <a:ahLst/>
              <a:cxnLst/>
              <a:rect l="l" t="t" r="r" b="b"/>
              <a:pathLst>
                <a:path w="3633470" h="198120">
                  <a:moveTo>
                    <a:pt x="0" y="198119"/>
                  </a:moveTo>
                  <a:lnTo>
                    <a:pt x="518159" y="164591"/>
                  </a:lnTo>
                  <a:lnTo>
                    <a:pt x="1037844" y="164591"/>
                  </a:lnTo>
                  <a:lnTo>
                    <a:pt x="1557528" y="140207"/>
                  </a:lnTo>
                  <a:lnTo>
                    <a:pt x="2075688" y="103631"/>
                  </a:lnTo>
                  <a:lnTo>
                    <a:pt x="2595372" y="54863"/>
                  </a:lnTo>
                  <a:lnTo>
                    <a:pt x="3115055" y="27431"/>
                  </a:lnTo>
                  <a:lnTo>
                    <a:pt x="3633216" y="0"/>
                  </a:lnTo>
                </a:path>
              </a:pathLst>
            </a:custGeom>
            <a:ln w="27432">
              <a:solidFill>
                <a:srgbClr val="675C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83602" y="4916487"/>
              <a:ext cx="104775" cy="1047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03286" y="4882959"/>
              <a:ext cx="104775" cy="1047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22970" y="4882959"/>
              <a:ext cx="104775" cy="1047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41130" y="4858575"/>
              <a:ext cx="104775" cy="1047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60814" y="4823523"/>
              <a:ext cx="104775" cy="1047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80498" y="4774755"/>
              <a:ext cx="104775" cy="1047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98658" y="4747323"/>
              <a:ext cx="104775" cy="1047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18342" y="4719891"/>
              <a:ext cx="104775" cy="1047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37259" y="4581144"/>
              <a:ext cx="3633470" cy="245745"/>
            </a:xfrm>
            <a:custGeom>
              <a:avLst/>
              <a:gdLst/>
              <a:ahLst/>
              <a:cxnLst/>
              <a:rect l="l" t="t" r="r" b="b"/>
              <a:pathLst>
                <a:path w="3633470" h="245745">
                  <a:moveTo>
                    <a:pt x="0" y="30479"/>
                  </a:moveTo>
                  <a:lnTo>
                    <a:pt x="518159" y="228599"/>
                  </a:lnTo>
                  <a:lnTo>
                    <a:pt x="1037844" y="245363"/>
                  </a:lnTo>
                  <a:lnTo>
                    <a:pt x="1557528" y="207263"/>
                  </a:lnTo>
                  <a:lnTo>
                    <a:pt x="2075688" y="146303"/>
                  </a:lnTo>
                  <a:lnTo>
                    <a:pt x="2595372" y="92963"/>
                  </a:lnTo>
                  <a:lnTo>
                    <a:pt x="3115055" y="42671"/>
                  </a:lnTo>
                  <a:lnTo>
                    <a:pt x="3633216" y="0"/>
                  </a:lnTo>
                </a:path>
              </a:pathLst>
            </a:custGeom>
            <a:ln w="27431">
              <a:solidFill>
                <a:srgbClr val="DC4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83602" y="4559871"/>
              <a:ext cx="104775" cy="1047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03286" y="4757991"/>
              <a:ext cx="104775" cy="104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22970" y="4774755"/>
              <a:ext cx="104775" cy="104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41130" y="4735131"/>
              <a:ext cx="104775" cy="104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60814" y="4675695"/>
              <a:ext cx="104775" cy="104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80498" y="4620831"/>
              <a:ext cx="104775" cy="104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98658" y="4572063"/>
              <a:ext cx="104775" cy="104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18342" y="4527867"/>
              <a:ext cx="104775" cy="104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37259" y="3076955"/>
              <a:ext cx="3633470" cy="1385570"/>
            </a:xfrm>
            <a:custGeom>
              <a:avLst/>
              <a:gdLst/>
              <a:ahLst/>
              <a:cxnLst/>
              <a:rect l="l" t="t" r="r" b="b"/>
              <a:pathLst>
                <a:path w="3633470" h="1385570">
                  <a:moveTo>
                    <a:pt x="0" y="1385316"/>
                  </a:moveTo>
                  <a:lnTo>
                    <a:pt x="518159" y="1356360"/>
                  </a:lnTo>
                  <a:lnTo>
                    <a:pt x="1037844" y="1214628"/>
                  </a:lnTo>
                  <a:lnTo>
                    <a:pt x="1557528" y="1011936"/>
                  </a:lnTo>
                  <a:lnTo>
                    <a:pt x="2075688" y="771144"/>
                  </a:lnTo>
                  <a:lnTo>
                    <a:pt x="2595372" y="519684"/>
                  </a:lnTo>
                  <a:lnTo>
                    <a:pt x="3115055" y="252984"/>
                  </a:lnTo>
                  <a:lnTo>
                    <a:pt x="3633216" y="0"/>
                  </a:lnTo>
                </a:path>
              </a:pathLst>
            </a:custGeom>
            <a:ln w="27432">
              <a:solidFill>
                <a:srgbClr val="91AC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93127" y="4420044"/>
              <a:ext cx="85725" cy="8572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12811" y="4391088"/>
              <a:ext cx="85725" cy="8572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932495" y="4247832"/>
              <a:ext cx="85725" cy="8572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450655" y="4045140"/>
              <a:ext cx="85725" cy="8572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70339" y="3805872"/>
              <a:ext cx="85725" cy="8572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90023" y="3554412"/>
              <a:ext cx="85725" cy="8572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008183" y="3286188"/>
              <a:ext cx="85725" cy="8572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27867" y="3034728"/>
              <a:ext cx="85725" cy="8572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92123" y="2589275"/>
              <a:ext cx="243839" cy="10363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793747" y="2589275"/>
              <a:ext cx="243839" cy="10363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616707" y="2589275"/>
              <a:ext cx="243840" cy="10363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627215" y="977901"/>
            <a:ext cx="4251960" cy="4838504"/>
          </a:xfrm>
          <a:prstGeom prst="rect">
            <a:avLst/>
          </a:prstGeom>
          <a:ln w="9525">
            <a:solidFill>
              <a:srgbClr val="A49D94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530"/>
              </a:spcBef>
            </a:pPr>
            <a:r>
              <a:rPr sz="1200" b="1" dirty="0">
                <a:solidFill>
                  <a:srgbClr val="342E2B"/>
                </a:solidFill>
                <a:latin typeface="Arial"/>
                <a:cs typeface="Arial"/>
              </a:rPr>
              <a:t>Impact on </a:t>
            </a: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supply chains</a:t>
            </a:r>
            <a:endParaRPr sz="1200">
              <a:latin typeface="Arial"/>
              <a:cs typeface="Arial"/>
            </a:endParaRPr>
          </a:p>
          <a:p>
            <a:pPr marL="252095" marR="377190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252729" algn="l"/>
              </a:tabLst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Companies are considering how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move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their facilities</a:t>
            </a:r>
            <a:r>
              <a:rPr sz="1200" spc="-10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and  which products or categories where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it makes</a:t>
            </a:r>
            <a:r>
              <a:rPr sz="1200" spc="-7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sense:</a:t>
            </a:r>
            <a:endParaRPr sz="1200">
              <a:latin typeface="Arial"/>
              <a:cs typeface="Arial"/>
            </a:endParaRPr>
          </a:p>
          <a:p>
            <a:pPr marL="432434" lvl="1" indent="-180340">
              <a:lnSpc>
                <a:spcPct val="100000"/>
              </a:lnSpc>
              <a:spcBef>
                <a:spcPts val="605"/>
              </a:spcBef>
              <a:buChar char="–"/>
              <a:tabLst>
                <a:tab pos="432434" algn="l"/>
              </a:tabLst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Transparency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of the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supply</a:t>
            </a:r>
            <a:r>
              <a:rPr sz="1200" spc="-8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chain</a:t>
            </a:r>
            <a:endParaRPr sz="1200">
              <a:latin typeface="Arial"/>
              <a:cs typeface="Arial"/>
            </a:endParaRPr>
          </a:p>
          <a:p>
            <a:pPr marL="432434" lvl="1" indent="-180340">
              <a:lnSpc>
                <a:spcPct val="100000"/>
              </a:lnSpc>
              <a:spcBef>
                <a:spcPts val="600"/>
              </a:spcBef>
              <a:buChar char="–"/>
              <a:tabLst>
                <a:tab pos="432434" algn="l"/>
              </a:tabLst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Sustainability</a:t>
            </a:r>
            <a:endParaRPr sz="1200">
              <a:latin typeface="Arial"/>
              <a:cs typeface="Arial"/>
            </a:endParaRPr>
          </a:p>
          <a:p>
            <a:pPr marL="432434" lvl="1" indent="-180340">
              <a:lnSpc>
                <a:spcPct val="100000"/>
              </a:lnSpc>
              <a:spcBef>
                <a:spcPts val="595"/>
              </a:spcBef>
              <a:buChar char="–"/>
              <a:tabLst>
                <a:tab pos="432434" algn="l"/>
              </a:tabLst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Delivery</a:t>
            </a:r>
            <a:r>
              <a:rPr sz="1200" spc="-2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reliability</a:t>
            </a:r>
            <a:endParaRPr sz="1200">
              <a:latin typeface="Arial"/>
              <a:cs typeface="Arial"/>
            </a:endParaRPr>
          </a:p>
          <a:p>
            <a:pPr marL="432434" lvl="1" indent="-180340">
              <a:lnSpc>
                <a:spcPct val="100000"/>
              </a:lnSpc>
              <a:spcBef>
                <a:spcPts val="600"/>
              </a:spcBef>
              <a:buChar char="–"/>
              <a:tabLst>
                <a:tab pos="432434" algn="l"/>
              </a:tabLst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Time-to-market</a:t>
            </a:r>
            <a:endParaRPr sz="1200">
              <a:latin typeface="Arial"/>
              <a:cs typeface="Arial"/>
            </a:endParaRPr>
          </a:p>
          <a:p>
            <a:pPr marL="432434" lvl="1" indent="-180340">
              <a:lnSpc>
                <a:spcPct val="100000"/>
              </a:lnSpc>
              <a:spcBef>
                <a:spcPts val="605"/>
              </a:spcBef>
              <a:buChar char="–"/>
              <a:tabLst>
                <a:tab pos="432434" algn="l"/>
              </a:tabLst>
            </a:pP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Culture</a:t>
            </a:r>
            <a:endParaRPr sz="1200">
              <a:latin typeface="Arial"/>
              <a:cs typeface="Arial"/>
            </a:endParaRPr>
          </a:p>
          <a:p>
            <a:pPr marL="252095" marR="30035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252729" algn="l"/>
              </a:tabLst>
            </a:pPr>
            <a:r>
              <a:rPr sz="1200" spc="-10" dirty="0">
                <a:solidFill>
                  <a:srgbClr val="342E2B"/>
                </a:solidFill>
                <a:latin typeface="Arial"/>
                <a:cs typeface="Arial"/>
              </a:rPr>
              <a:t>Trends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are emerging where companies are considering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total  landed cost, consisting</a:t>
            </a:r>
            <a:r>
              <a:rPr sz="1200" spc="-9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of:</a:t>
            </a:r>
            <a:endParaRPr sz="1200">
              <a:latin typeface="Arial"/>
              <a:cs typeface="Arial"/>
            </a:endParaRPr>
          </a:p>
          <a:p>
            <a:pPr marL="432434" lvl="1" indent="-180340">
              <a:lnSpc>
                <a:spcPct val="100000"/>
              </a:lnSpc>
              <a:spcBef>
                <a:spcPts val="600"/>
              </a:spcBef>
              <a:buChar char="–"/>
              <a:tabLst>
                <a:tab pos="432434" algn="l"/>
              </a:tabLst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Supply chain downtime</a:t>
            </a:r>
            <a:r>
              <a:rPr sz="1200" spc="-8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costs</a:t>
            </a:r>
            <a:endParaRPr sz="1200">
              <a:latin typeface="Arial"/>
              <a:cs typeface="Arial"/>
            </a:endParaRPr>
          </a:p>
          <a:p>
            <a:pPr marL="432434" lvl="1" indent="-180340">
              <a:lnSpc>
                <a:spcPct val="100000"/>
              </a:lnSpc>
              <a:spcBef>
                <a:spcPts val="600"/>
              </a:spcBef>
              <a:buChar char="–"/>
              <a:tabLst>
                <a:tab pos="432434" algn="l"/>
              </a:tabLst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Logistics</a:t>
            </a:r>
            <a:r>
              <a:rPr sz="1200" spc="-2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costs</a:t>
            </a:r>
            <a:endParaRPr sz="1200">
              <a:latin typeface="Arial"/>
              <a:cs typeface="Arial"/>
            </a:endParaRPr>
          </a:p>
          <a:p>
            <a:pPr marL="432434" lvl="1" indent="-180340">
              <a:lnSpc>
                <a:spcPct val="100000"/>
              </a:lnSpc>
              <a:spcBef>
                <a:spcPts val="600"/>
              </a:spcBef>
              <a:buChar char="–"/>
              <a:tabLst>
                <a:tab pos="432434" algn="l"/>
              </a:tabLst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Duties and</a:t>
            </a:r>
            <a:r>
              <a:rPr sz="1200" spc="-4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taxes</a:t>
            </a:r>
            <a:endParaRPr sz="1200">
              <a:latin typeface="Arial"/>
              <a:cs typeface="Arial"/>
            </a:endParaRPr>
          </a:p>
          <a:p>
            <a:pPr marL="432434" lvl="1" indent="-180340">
              <a:lnSpc>
                <a:spcPct val="100000"/>
              </a:lnSpc>
              <a:spcBef>
                <a:spcPts val="600"/>
              </a:spcBef>
              <a:buChar char="–"/>
              <a:tabLst>
                <a:tab pos="432434" algn="l"/>
              </a:tabLst>
            </a:pP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Future</a:t>
            </a:r>
            <a:r>
              <a:rPr sz="1200" spc="-1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inflation</a:t>
            </a:r>
            <a:endParaRPr sz="1200">
              <a:latin typeface="Arial"/>
              <a:cs typeface="Arial"/>
            </a:endParaRPr>
          </a:p>
          <a:p>
            <a:pPr marL="432434" lvl="1" indent="-180340">
              <a:lnSpc>
                <a:spcPct val="100000"/>
              </a:lnSpc>
              <a:spcBef>
                <a:spcPts val="605"/>
              </a:spcBef>
              <a:buChar char="–"/>
              <a:tabLst>
                <a:tab pos="432434" algn="l"/>
              </a:tabLst>
            </a:pP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Infrastructure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and</a:t>
            </a:r>
            <a:r>
              <a:rPr sz="1200" spc="-7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capacity</a:t>
            </a:r>
            <a:endParaRPr sz="1200">
              <a:latin typeface="Arial"/>
              <a:cs typeface="Arial"/>
            </a:endParaRPr>
          </a:p>
          <a:p>
            <a:pPr marL="432434" lvl="1" indent="-180340">
              <a:lnSpc>
                <a:spcPct val="100000"/>
              </a:lnSpc>
              <a:spcBef>
                <a:spcPts val="595"/>
              </a:spcBef>
              <a:buChar char="–"/>
              <a:tabLst>
                <a:tab pos="432434" algn="l"/>
              </a:tabLst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Efficiency</a:t>
            </a:r>
            <a:endParaRPr sz="1200">
              <a:latin typeface="Arial"/>
              <a:cs typeface="Arial"/>
            </a:endParaRPr>
          </a:p>
          <a:p>
            <a:pPr marL="252095" marR="56832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252729" algn="l"/>
              </a:tabLst>
            </a:pP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Products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and product lines are being designed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for 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modularisation so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that they can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be moved over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time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and  adjusted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the supply chain</a:t>
            </a:r>
            <a:r>
              <a:rPr sz="1200" spc="-9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strategy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664186" y="2567985"/>
            <a:ext cx="507609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00" spc="-5" dirty="0">
                <a:solidFill>
                  <a:srgbClr val="342E2B"/>
                </a:solidFill>
                <a:latin typeface="Arial"/>
                <a:cs typeface="Arial"/>
              </a:rPr>
              <a:t>I</a:t>
            </a:r>
            <a:r>
              <a:rPr sz="1000" dirty="0">
                <a:solidFill>
                  <a:srgbClr val="342E2B"/>
                </a:solidFill>
                <a:latin typeface="Arial"/>
                <a:cs typeface="Arial"/>
              </a:rPr>
              <a:t>n</a:t>
            </a:r>
            <a:r>
              <a:rPr sz="1000" spc="-5" dirty="0">
                <a:solidFill>
                  <a:srgbClr val="342E2B"/>
                </a:solidFill>
                <a:latin typeface="Arial"/>
                <a:cs typeface="Arial"/>
              </a:rPr>
              <a:t>d</a:t>
            </a:r>
            <a:r>
              <a:rPr sz="1000" spc="-10" dirty="0">
                <a:solidFill>
                  <a:srgbClr val="342E2B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342E2B"/>
                </a:solidFill>
                <a:latin typeface="Arial"/>
                <a:cs typeface="Arial"/>
              </a:rPr>
              <a:t>n</a:t>
            </a:r>
            <a:r>
              <a:rPr sz="1000" spc="-5" dirty="0">
                <a:solidFill>
                  <a:srgbClr val="342E2B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342E2B"/>
                </a:solidFill>
                <a:latin typeface="Arial"/>
                <a:cs typeface="Arial"/>
              </a:rPr>
              <a:t>i</a:t>
            </a:r>
            <a:r>
              <a:rPr sz="1000" dirty="0">
                <a:solidFill>
                  <a:srgbClr val="342E2B"/>
                </a:solidFill>
                <a:latin typeface="Arial"/>
                <a:cs typeface="Arial"/>
              </a:rPr>
              <a:t>s</a:t>
            </a:r>
            <a:r>
              <a:rPr sz="1000" spc="-5" dirty="0">
                <a:solidFill>
                  <a:srgbClr val="342E2B"/>
                </a:solidFill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68502" y="2567979"/>
            <a:ext cx="3653496" cy="3037205"/>
            <a:chOff x="399211" y="2567978"/>
            <a:chExt cx="3957954" cy="3037205"/>
          </a:xfrm>
        </p:grpSpPr>
        <p:sp>
          <p:nvSpPr>
            <p:cNvPr id="58" name="object 58"/>
            <p:cNvSpPr/>
            <p:nvPr/>
          </p:nvSpPr>
          <p:spPr>
            <a:xfrm>
              <a:off x="3502152" y="2589276"/>
              <a:ext cx="243839" cy="10363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113276" y="2598420"/>
              <a:ext cx="243839" cy="853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887980" y="2567978"/>
              <a:ext cx="551815" cy="154305"/>
            </a:xfrm>
            <a:custGeom>
              <a:avLst/>
              <a:gdLst/>
              <a:ahLst/>
              <a:cxnLst/>
              <a:rect l="l" t="t" r="r" b="b"/>
              <a:pathLst>
                <a:path w="551814" h="154305">
                  <a:moveTo>
                    <a:pt x="551433" y="0"/>
                  </a:moveTo>
                  <a:lnTo>
                    <a:pt x="0" y="0"/>
                  </a:lnTo>
                  <a:lnTo>
                    <a:pt x="0" y="153885"/>
                  </a:lnTo>
                  <a:lnTo>
                    <a:pt x="551433" y="153885"/>
                  </a:lnTo>
                  <a:lnTo>
                    <a:pt x="5514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9211" y="2775788"/>
              <a:ext cx="81280" cy="2829560"/>
            </a:xfrm>
            <a:custGeom>
              <a:avLst/>
              <a:gdLst/>
              <a:ahLst/>
              <a:cxnLst/>
              <a:rect l="l" t="t" r="r" b="b"/>
              <a:pathLst>
                <a:path w="81279" h="2829560">
                  <a:moveTo>
                    <a:pt x="72224" y="365760"/>
                  </a:moveTo>
                  <a:lnTo>
                    <a:pt x="0" y="365760"/>
                  </a:lnTo>
                  <a:lnTo>
                    <a:pt x="0" y="581202"/>
                  </a:lnTo>
                  <a:lnTo>
                    <a:pt x="72224" y="581202"/>
                  </a:lnTo>
                  <a:lnTo>
                    <a:pt x="72224" y="365760"/>
                  </a:lnTo>
                  <a:close/>
                </a:path>
                <a:path w="81279" h="2829560">
                  <a:moveTo>
                    <a:pt x="80848" y="2613634"/>
                  </a:moveTo>
                  <a:lnTo>
                    <a:pt x="8623" y="2613634"/>
                  </a:lnTo>
                  <a:lnTo>
                    <a:pt x="8623" y="2829077"/>
                  </a:lnTo>
                  <a:lnTo>
                    <a:pt x="80848" y="2829077"/>
                  </a:lnTo>
                  <a:lnTo>
                    <a:pt x="80848" y="2613634"/>
                  </a:lnTo>
                  <a:close/>
                </a:path>
                <a:path w="81279" h="2829560">
                  <a:moveTo>
                    <a:pt x="80848" y="2240280"/>
                  </a:moveTo>
                  <a:lnTo>
                    <a:pt x="8623" y="2240280"/>
                  </a:lnTo>
                  <a:lnTo>
                    <a:pt x="8623" y="2455722"/>
                  </a:lnTo>
                  <a:lnTo>
                    <a:pt x="80848" y="2455722"/>
                  </a:lnTo>
                  <a:lnTo>
                    <a:pt x="80848" y="2240280"/>
                  </a:lnTo>
                  <a:close/>
                </a:path>
                <a:path w="81279" h="2829560">
                  <a:moveTo>
                    <a:pt x="80848" y="1866900"/>
                  </a:moveTo>
                  <a:lnTo>
                    <a:pt x="8623" y="1866900"/>
                  </a:lnTo>
                  <a:lnTo>
                    <a:pt x="8623" y="2082342"/>
                  </a:lnTo>
                  <a:lnTo>
                    <a:pt x="80848" y="2082342"/>
                  </a:lnTo>
                  <a:lnTo>
                    <a:pt x="80848" y="1866900"/>
                  </a:lnTo>
                  <a:close/>
                </a:path>
                <a:path w="81279" h="2829560">
                  <a:moveTo>
                    <a:pt x="80848" y="1493520"/>
                  </a:moveTo>
                  <a:lnTo>
                    <a:pt x="8623" y="1493520"/>
                  </a:lnTo>
                  <a:lnTo>
                    <a:pt x="8623" y="1708962"/>
                  </a:lnTo>
                  <a:lnTo>
                    <a:pt x="80848" y="1708962"/>
                  </a:lnTo>
                  <a:lnTo>
                    <a:pt x="80848" y="1493520"/>
                  </a:lnTo>
                  <a:close/>
                </a:path>
                <a:path w="81279" h="2829560">
                  <a:moveTo>
                    <a:pt x="80848" y="1120140"/>
                  </a:moveTo>
                  <a:lnTo>
                    <a:pt x="8623" y="1120140"/>
                  </a:lnTo>
                  <a:lnTo>
                    <a:pt x="8623" y="1335582"/>
                  </a:lnTo>
                  <a:lnTo>
                    <a:pt x="80848" y="1335582"/>
                  </a:lnTo>
                  <a:lnTo>
                    <a:pt x="80848" y="1120140"/>
                  </a:lnTo>
                  <a:close/>
                </a:path>
                <a:path w="81279" h="2829560">
                  <a:moveTo>
                    <a:pt x="80848" y="746760"/>
                  </a:moveTo>
                  <a:lnTo>
                    <a:pt x="8623" y="746760"/>
                  </a:lnTo>
                  <a:lnTo>
                    <a:pt x="8623" y="962202"/>
                  </a:lnTo>
                  <a:lnTo>
                    <a:pt x="80848" y="962202"/>
                  </a:lnTo>
                  <a:lnTo>
                    <a:pt x="80848" y="746760"/>
                  </a:lnTo>
                  <a:close/>
                </a:path>
                <a:path w="81279" h="2829560">
                  <a:moveTo>
                    <a:pt x="80848" y="0"/>
                  </a:moveTo>
                  <a:lnTo>
                    <a:pt x="8623" y="0"/>
                  </a:lnTo>
                  <a:lnTo>
                    <a:pt x="8623" y="215442"/>
                  </a:lnTo>
                  <a:lnTo>
                    <a:pt x="80848" y="215442"/>
                  </a:lnTo>
                  <a:lnTo>
                    <a:pt x="808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08645" y="956310"/>
            <a:ext cx="4084906" cy="55297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0160">
              <a:lnSpc>
                <a:spcPct val="100000"/>
              </a:lnSpc>
              <a:spcBef>
                <a:spcPts val="700"/>
              </a:spcBef>
            </a:pP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Drivers and </a:t>
            </a:r>
            <a:r>
              <a:rPr sz="1200" b="1" dirty="0">
                <a:solidFill>
                  <a:srgbClr val="342E2B"/>
                </a:solidFill>
                <a:latin typeface="Arial"/>
                <a:cs typeface="Arial"/>
              </a:rPr>
              <a:t>lead</a:t>
            </a:r>
            <a:r>
              <a:rPr sz="1200" b="1" spc="-1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indicators</a:t>
            </a:r>
            <a:endParaRPr sz="1200">
              <a:latin typeface="Arial"/>
              <a:cs typeface="Arial"/>
            </a:endParaRPr>
          </a:p>
          <a:p>
            <a:pPr marL="10160" marR="5080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A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shortage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skilled labour supply has led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to rapid cost inflation</a:t>
            </a:r>
            <a:r>
              <a:rPr sz="1200" spc="-15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–  more than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20% year-on-year in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some pockets. This trend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is  expected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to</a:t>
            </a:r>
            <a:r>
              <a:rPr sz="1200" spc="-2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continue.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10160">
              <a:lnSpc>
                <a:spcPct val="100000"/>
              </a:lnSpc>
              <a:spcBef>
                <a:spcPts val="115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Comparative </a:t>
            </a:r>
            <a:r>
              <a:rPr sz="1200" spc="-10" dirty="0">
                <a:solidFill>
                  <a:srgbClr val="342E2B"/>
                </a:solidFill>
                <a:latin typeface="Arial"/>
                <a:cs typeface="Arial"/>
              </a:rPr>
              <a:t>wage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inflation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in LCC Asia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– $/hr</a:t>
            </a:r>
            <a:r>
              <a:rPr sz="1200" spc="-12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(2008-2015)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927735">
              <a:lnSpc>
                <a:spcPct val="100000"/>
              </a:lnSpc>
              <a:tabLst>
                <a:tab pos="1728470" algn="l"/>
                <a:tab pos="2553335" algn="l"/>
                <a:tab pos="3437890" algn="l"/>
                <a:tab pos="4048760" algn="l"/>
              </a:tabLst>
            </a:pPr>
            <a:r>
              <a:rPr sz="1500" spc="-7" baseline="2777" dirty="0">
                <a:solidFill>
                  <a:srgbClr val="342E2B"/>
                </a:solidFill>
                <a:latin typeface="Arial"/>
                <a:cs typeface="Arial"/>
              </a:rPr>
              <a:t>Vietnam	Thailand	</a:t>
            </a:r>
            <a:r>
              <a:rPr sz="1000" spc="-5" dirty="0">
                <a:solidFill>
                  <a:srgbClr val="342E2B"/>
                </a:solidFill>
                <a:latin typeface="Arial"/>
                <a:cs typeface="Arial"/>
              </a:rPr>
              <a:t>Indonesia	</a:t>
            </a:r>
            <a:r>
              <a:rPr sz="1500" spc="-7" baseline="2777" dirty="0">
                <a:solidFill>
                  <a:srgbClr val="342E2B"/>
                </a:solidFill>
                <a:latin typeface="Arial"/>
                <a:cs typeface="Arial"/>
              </a:rPr>
              <a:t>India	China</a:t>
            </a:r>
            <a:endParaRPr sz="1500" baseline="2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sz="1800" spc="-150" baseline="2314" dirty="0">
                <a:solidFill>
                  <a:srgbClr val="342E2B"/>
                </a:solidFill>
                <a:latin typeface="Arial"/>
                <a:cs typeface="Arial"/>
              </a:rPr>
              <a:t>3</a:t>
            </a:r>
            <a:r>
              <a:rPr sz="1400" spc="-100" dirty="0">
                <a:solidFill>
                  <a:srgbClr val="342E2B"/>
                </a:solidFill>
                <a:latin typeface="Arial"/>
                <a:cs typeface="Arial"/>
              </a:rPr>
              <a:t>.</a:t>
            </a:r>
            <a:r>
              <a:rPr sz="1800" spc="-150" baseline="2314" dirty="0">
                <a:solidFill>
                  <a:srgbClr val="342E2B"/>
                </a:solidFill>
                <a:latin typeface="Arial"/>
                <a:cs typeface="Arial"/>
              </a:rPr>
              <a:t>,5</a:t>
            </a:r>
            <a:endParaRPr sz="1800" baseline="2314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20"/>
              </a:spcBef>
            </a:pPr>
            <a:r>
              <a:rPr sz="1200" spc="-105" dirty="0">
                <a:solidFill>
                  <a:srgbClr val="342E2B"/>
                </a:solidFill>
                <a:latin typeface="Arial"/>
                <a:cs typeface="Arial"/>
              </a:rPr>
              <a:t>3</a:t>
            </a:r>
            <a:r>
              <a:rPr sz="1400" spc="-105" dirty="0">
                <a:solidFill>
                  <a:srgbClr val="342E2B"/>
                </a:solidFill>
                <a:latin typeface="Arial"/>
                <a:cs typeface="Arial"/>
              </a:rPr>
              <a:t>.</a:t>
            </a:r>
            <a:r>
              <a:rPr sz="1200" spc="-105" dirty="0">
                <a:solidFill>
                  <a:srgbClr val="342E2B"/>
                </a:solidFill>
                <a:latin typeface="Arial"/>
                <a:cs typeface="Arial"/>
              </a:rPr>
              <a:t>,0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r>
              <a:rPr sz="1800" spc="-150" baseline="2314" dirty="0">
                <a:solidFill>
                  <a:srgbClr val="342E2B"/>
                </a:solidFill>
                <a:latin typeface="Arial"/>
                <a:cs typeface="Arial"/>
              </a:rPr>
              <a:t>2</a:t>
            </a:r>
            <a:r>
              <a:rPr sz="1400" spc="-100" dirty="0">
                <a:solidFill>
                  <a:srgbClr val="342E2B"/>
                </a:solidFill>
                <a:latin typeface="Arial"/>
                <a:cs typeface="Arial"/>
              </a:rPr>
              <a:t>.</a:t>
            </a:r>
            <a:r>
              <a:rPr sz="1800" spc="-150" baseline="2314" dirty="0">
                <a:solidFill>
                  <a:srgbClr val="342E2B"/>
                </a:solidFill>
                <a:latin typeface="Arial"/>
                <a:cs typeface="Arial"/>
              </a:rPr>
              <a:t>,5</a:t>
            </a:r>
            <a:endParaRPr sz="1800" baseline="2314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r>
              <a:rPr sz="1800" spc="-150" baseline="2314" dirty="0">
                <a:solidFill>
                  <a:srgbClr val="342E2B"/>
                </a:solidFill>
                <a:latin typeface="Arial"/>
                <a:cs typeface="Arial"/>
              </a:rPr>
              <a:t>2</a:t>
            </a:r>
            <a:r>
              <a:rPr sz="1400" spc="-100" dirty="0">
                <a:solidFill>
                  <a:srgbClr val="342E2B"/>
                </a:solidFill>
                <a:latin typeface="Arial"/>
                <a:cs typeface="Arial"/>
              </a:rPr>
              <a:t>.</a:t>
            </a:r>
            <a:r>
              <a:rPr sz="1800" spc="-150" baseline="2314" dirty="0">
                <a:solidFill>
                  <a:srgbClr val="342E2B"/>
                </a:solidFill>
                <a:latin typeface="Arial"/>
                <a:cs typeface="Arial"/>
              </a:rPr>
              <a:t>,0</a:t>
            </a:r>
            <a:endParaRPr sz="1800" baseline="2314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r>
              <a:rPr sz="1800" spc="-150" baseline="2314" dirty="0">
                <a:solidFill>
                  <a:srgbClr val="342E2B"/>
                </a:solidFill>
                <a:latin typeface="Arial"/>
                <a:cs typeface="Arial"/>
              </a:rPr>
              <a:t>1</a:t>
            </a:r>
            <a:r>
              <a:rPr sz="1400" spc="-100" dirty="0">
                <a:solidFill>
                  <a:srgbClr val="342E2B"/>
                </a:solidFill>
                <a:latin typeface="Arial"/>
                <a:cs typeface="Arial"/>
              </a:rPr>
              <a:t>.</a:t>
            </a:r>
            <a:r>
              <a:rPr sz="1800" spc="-150" baseline="2314" dirty="0">
                <a:solidFill>
                  <a:srgbClr val="342E2B"/>
                </a:solidFill>
                <a:latin typeface="Arial"/>
                <a:cs typeface="Arial"/>
              </a:rPr>
              <a:t>,5</a:t>
            </a:r>
            <a:endParaRPr sz="1800" baseline="2314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r>
              <a:rPr sz="1800" spc="-150" baseline="2314" dirty="0">
                <a:solidFill>
                  <a:srgbClr val="342E2B"/>
                </a:solidFill>
                <a:latin typeface="Arial"/>
                <a:cs typeface="Arial"/>
              </a:rPr>
              <a:t>1</a:t>
            </a:r>
            <a:r>
              <a:rPr sz="1400" spc="-100" dirty="0">
                <a:solidFill>
                  <a:srgbClr val="342E2B"/>
                </a:solidFill>
                <a:latin typeface="Arial"/>
                <a:cs typeface="Arial"/>
              </a:rPr>
              <a:t>.</a:t>
            </a:r>
            <a:r>
              <a:rPr sz="1800" spc="-150" baseline="2314" dirty="0">
                <a:solidFill>
                  <a:srgbClr val="342E2B"/>
                </a:solidFill>
                <a:latin typeface="Arial"/>
                <a:cs typeface="Arial"/>
              </a:rPr>
              <a:t>,0</a:t>
            </a:r>
            <a:endParaRPr sz="1800" baseline="2314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r>
              <a:rPr sz="1200" spc="-100" dirty="0">
                <a:solidFill>
                  <a:srgbClr val="342E2B"/>
                </a:solidFill>
                <a:latin typeface="Arial"/>
                <a:cs typeface="Arial"/>
              </a:rPr>
              <a:t>0</a:t>
            </a:r>
            <a:r>
              <a:rPr sz="1400" spc="-100" dirty="0">
                <a:solidFill>
                  <a:srgbClr val="342E2B"/>
                </a:solidFill>
                <a:latin typeface="Arial"/>
                <a:cs typeface="Arial"/>
              </a:rPr>
              <a:t>.</a:t>
            </a:r>
            <a:r>
              <a:rPr sz="1200" spc="-100" dirty="0">
                <a:solidFill>
                  <a:srgbClr val="342E2B"/>
                </a:solidFill>
                <a:latin typeface="Arial"/>
                <a:cs typeface="Arial"/>
              </a:rPr>
              <a:t>,5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1645"/>
              </a:lnSpc>
              <a:spcBef>
                <a:spcPts val="1260"/>
              </a:spcBef>
            </a:pPr>
            <a:r>
              <a:rPr sz="1200" spc="-100" dirty="0">
                <a:solidFill>
                  <a:srgbClr val="342E2B"/>
                </a:solidFill>
                <a:latin typeface="Arial"/>
                <a:cs typeface="Arial"/>
              </a:rPr>
              <a:t>0</a:t>
            </a:r>
            <a:r>
              <a:rPr sz="1400" spc="-100" dirty="0">
                <a:solidFill>
                  <a:srgbClr val="342E2B"/>
                </a:solidFill>
                <a:latin typeface="Arial"/>
                <a:cs typeface="Arial"/>
              </a:rPr>
              <a:t>.</a:t>
            </a:r>
            <a:r>
              <a:rPr sz="1200" spc="-100" dirty="0">
                <a:solidFill>
                  <a:srgbClr val="342E2B"/>
                </a:solidFill>
                <a:latin typeface="Arial"/>
                <a:cs typeface="Arial"/>
              </a:rPr>
              <a:t>,0</a:t>
            </a:r>
            <a:endParaRPr sz="1200">
              <a:latin typeface="Arial"/>
              <a:cs typeface="Arial"/>
            </a:endParaRPr>
          </a:p>
          <a:p>
            <a:pPr marL="433070">
              <a:lnSpc>
                <a:spcPts val="1405"/>
              </a:lnSpc>
              <a:tabLst>
                <a:tab pos="951865" algn="l"/>
                <a:tab pos="1471295" algn="l"/>
                <a:tab pos="1990725" algn="l"/>
                <a:tab pos="2510155" algn="l"/>
                <a:tab pos="3029585" algn="l"/>
                <a:tab pos="3548379" algn="l"/>
                <a:tab pos="4067810" algn="l"/>
              </a:tabLst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2008	2009	2010	2011	2012	2013	2014	2015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"/>
              <a:cs typeface="Arial"/>
            </a:endParaRPr>
          </a:p>
          <a:p>
            <a:pPr marL="10160">
              <a:lnSpc>
                <a:spcPct val="100000"/>
              </a:lnSpc>
            </a:pPr>
            <a:r>
              <a:rPr sz="800" spc="-5" dirty="0">
                <a:solidFill>
                  <a:srgbClr val="342E2B"/>
                </a:solidFill>
                <a:latin typeface="Arial"/>
                <a:cs typeface="Arial"/>
              </a:rPr>
              <a:t>Source: </a:t>
            </a:r>
            <a:r>
              <a:rPr sz="800" dirty="0">
                <a:solidFill>
                  <a:srgbClr val="342E2B"/>
                </a:solidFill>
                <a:latin typeface="Arial"/>
                <a:cs typeface="Arial"/>
              </a:rPr>
              <a:t>BCG </a:t>
            </a:r>
            <a:r>
              <a:rPr sz="800" spc="-5" dirty="0">
                <a:solidFill>
                  <a:srgbClr val="342E2B"/>
                </a:solidFill>
                <a:latin typeface="Arial"/>
                <a:cs typeface="Arial"/>
              </a:rPr>
              <a:t>Analysis</a:t>
            </a:r>
            <a:r>
              <a:rPr sz="800" spc="-16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342E2B"/>
                </a:solidFill>
                <a:latin typeface="Arial"/>
                <a:cs typeface="Arial"/>
              </a:rPr>
              <a:t>2011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4294967295"/>
          </p:nvPr>
        </p:nvSpPr>
        <p:spPr>
          <a:xfrm>
            <a:off x="4472705" y="6541204"/>
            <a:ext cx="19987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369" y="482599"/>
            <a:ext cx="8632874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Move On or Move Home – companies move further out for </a:t>
            </a:r>
            <a:r>
              <a:rPr dirty="0"/>
              <a:t>lower</a:t>
            </a:r>
            <a:r>
              <a:rPr spc="229" dirty="0"/>
              <a:t> </a:t>
            </a:r>
            <a:r>
              <a:rPr spc="-5" dirty="0"/>
              <a:t>costs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7650" y="973137"/>
            <a:ext cx="4260752" cy="5168900"/>
            <a:chOff x="268287" y="973137"/>
            <a:chExt cx="4615815" cy="5168900"/>
          </a:xfrm>
        </p:grpSpPr>
        <p:sp>
          <p:nvSpPr>
            <p:cNvPr id="4" name="object 4"/>
            <p:cNvSpPr/>
            <p:nvPr/>
          </p:nvSpPr>
          <p:spPr>
            <a:xfrm>
              <a:off x="273050" y="977900"/>
              <a:ext cx="4606290" cy="5159375"/>
            </a:xfrm>
            <a:custGeom>
              <a:avLst/>
              <a:gdLst/>
              <a:ahLst/>
              <a:cxnLst/>
              <a:rect l="l" t="t" r="r" b="b"/>
              <a:pathLst>
                <a:path w="4606290" h="5159375">
                  <a:moveTo>
                    <a:pt x="0" y="5159375"/>
                  </a:moveTo>
                  <a:lnTo>
                    <a:pt x="4605782" y="5159375"/>
                  </a:lnTo>
                  <a:lnTo>
                    <a:pt x="4605782" y="0"/>
                  </a:lnTo>
                  <a:lnTo>
                    <a:pt x="0" y="0"/>
                  </a:lnTo>
                  <a:lnTo>
                    <a:pt x="0" y="5159375"/>
                  </a:lnTo>
                  <a:close/>
                </a:path>
              </a:pathLst>
            </a:custGeom>
            <a:ln w="9525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89202" y="3097022"/>
              <a:ext cx="573405" cy="654050"/>
            </a:xfrm>
            <a:custGeom>
              <a:avLst/>
              <a:gdLst/>
              <a:ahLst/>
              <a:cxnLst/>
              <a:rect l="l" t="t" r="r" b="b"/>
              <a:pathLst>
                <a:path w="573405" h="654050">
                  <a:moveTo>
                    <a:pt x="0" y="0"/>
                  </a:moveTo>
                  <a:lnTo>
                    <a:pt x="0" y="654050"/>
                  </a:lnTo>
                  <a:lnTo>
                    <a:pt x="573227" y="338963"/>
                  </a:lnTo>
                  <a:lnTo>
                    <a:pt x="547025" y="295397"/>
                  </a:lnTo>
                  <a:lnTo>
                    <a:pt x="517804" y="254365"/>
                  </a:lnTo>
                  <a:lnTo>
                    <a:pt x="485752" y="215978"/>
                  </a:lnTo>
                  <a:lnTo>
                    <a:pt x="451055" y="180345"/>
                  </a:lnTo>
                  <a:lnTo>
                    <a:pt x="413903" y="147579"/>
                  </a:lnTo>
                  <a:lnTo>
                    <a:pt x="374482" y="117790"/>
                  </a:lnTo>
                  <a:lnTo>
                    <a:pt x="332981" y="91090"/>
                  </a:lnTo>
                  <a:lnTo>
                    <a:pt x="289587" y="67590"/>
                  </a:lnTo>
                  <a:lnTo>
                    <a:pt x="244489" y="47400"/>
                  </a:lnTo>
                  <a:lnTo>
                    <a:pt x="197873" y="30632"/>
                  </a:lnTo>
                  <a:lnTo>
                    <a:pt x="149929" y="17397"/>
                  </a:lnTo>
                  <a:lnTo>
                    <a:pt x="100843" y="7806"/>
                  </a:lnTo>
                  <a:lnTo>
                    <a:pt x="50804" y="1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9202" y="3097022"/>
              <a:ext cx="573405" cy="654050"/>
            </a:xfrm>
            <a:custGeom>
              <a:avLst/>
              <a:gdLst/>
              <a:ahLst/>
              <a:cxnLst/>
              <a:rect l="l" t="t" r="r" b="b"/>
              <a:pathLst>
                <a:path w="573405" h="654050">
                  <a:moveTo>
                    <a:pt x="0" y="654050"/>
                  </a:moveTo>
                  <a:lnTo>
                    <a:pt x="573227" y="338963"/>
                  </a:lnTo>
                  <a:lnTo>
                    <a:pt x="547025" y="295397"/>
                  </a:lnTo>
                  <a:lnTo>
                    <a:pt x="517804" y="254365"/>
                  </a:lnTo>
                  <a:lnTo>
                    <a:pt x="485752" y="215978"/>
                  </a:lnTo>
                  <a:lnTo>
                    <a:pt x="451055" y="180345"/>
                  </a:lnTo>
                  <a:lnTo>
                    <a:pt x="413903" y="147579"/>
                  </a:lnTo>
                  <a:lnTo>
                    <a:pt x="374482" y="117790"/>
                  </a:lnTo>
                  <a:lnTo>
                    <a:pt x="332981" y="91090"/>
                  </a:lnTo>
                  <a:lnTo>
                    <a:pt x="289587" y="67590"/>
                  </a:lnTo>
                  <a:lnTo>
                    <a:pt x="244489" y="47400"/>
                  </a:lnTo>
                  <a:lnTo>
                    <a:pt x="197873" y="30632"/>
                  </a:lnTo>
                  <a:lnTo>
                    <a:pt x="149929" y="17397"/>
                  </a:lnTo>
                  <a:lnTo>
                    <a:pt x="100843" y="7806"/>
                  </a:lnTo>
                  <a:lnTo>
                    <a:pt x="50804" y="1970"/>
                  </a:lnTo>
                  <a:lnTo>
                    <a:pt x="0" y="0"/>
                  </a:lnTo>
                  <a:lnTo>
                    <a:pt x="0" y="654050"/>
                  </a:lnTo>
                  <a:close/>
                </a:path>
              </a:pathLst>
            </a:custGeom>
            <a:ln w="9144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9202" y="3435985"/>
              <a:ext cx="622300" cy="315595"/>
            </a:xfrm>
            <a:custGeom>
              <a:avLst/>
              <a:gdLst/>
              <a:ahLst/>
              <a:cxnLst/>
              <a:rect l="l" t="t" r="r" b="b"/>
              <a:pathLst>
                <a:path w="622300" h="315595">
                  <a:moveTo>
                    <a:pt x="573227" y="0"/>
                  </a:moveTo>
                  <a:lnTo>
                    <a:pt x="0" y="315087"/>
                  </a:lnTo>
                  <a:lnTo>
                    <a:pt x="622122" y="113029"/>
                  </a:lnTo>
                  <a:lnTo>
                    <a:pt x="611910" y="83939"/>
                  </a:lnTo>
                  <a:lnTo>
                    <a:pt x="600341" y="55372"/>
                  </a:lnTo>
                  <a:lnTo>
                    <a:pt x="587439" y="27376"/>
                  </a:lnTo>
                  <a:lnTo>
                    <a:pt x="573227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202" y="3435985"/>
              <a:ext cx="622300" cy="315595"/>
            </a:xfrm>
            <a:custGeom>
              <a:avLst/>
              <a:gdLst/>
              <a:ahLst/>
              <a:cxnLst/>
              <a:rect l="l" t="t" r="r" b="b"/>
              <a:pathLst>
                <a:path w="622300" h="315595">
                  <a:moveTo>
                    <a:pt x="0" y="315087"/>
                  </a:moveTo>
                  <a:lnTo>
                    <a:pt x="622122" y="113029"/>
                  </a:lnTo>
                  <a:lnTo>
                    <a:pt x="611910" y="83939"/>
                  </a:lnTo>
                  <a:lnTo>
                    <a:pt x="600341" y="55372"/>
                  </a:lnTo>
                  <a:lnTo>
                    <a:pt x="587439" y="27376"/>
                  </a:lnTo>
                  <a:lnTo>
                    <a:pt x="573227" y="0"/>
                  </a:lnTo>
                  <a:lnTo>
                    <a:pt x="0" y="315087"/>
                  </a:lnTo>
                  <a:close/>
                </a:path>
              </a:pathLst>
            </a:custGeom>
            <a:ln w="9143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202" y="3549014"/>
              <a:ext cx="654050" cy="284480"/>
            </a:xfrm>
            <a:custGeom>
              <a:avLst/>
              <a:gdLst/>
              <a:ahLst/>
              <a:cxnLst/>
              <a:rect l="l" t="t" r="r" b="b"/>
              <a:pathLst>
                <a:path w="654050" h="284479">
                  <a:moveTo>
                    <a:pt x="622122" y="0"/>
                  </a:moveTo>
                  <a:lnTo>
                    <a:pt x="0" y="202057"/>
                  </a:lnTo>
                  <a:lnTo>
                    <a:pt x="648919" y="284099"/>
                  </a:lnTo>
                  <a:lnTo>
                    <a:pt x="653187" y="236208"/>
                  </a:lnTo>
                  <a:lnTo>
                    <a:pt x="653938" y="188289"/>
                  </a:lnTo>
                  <a:lnTo>
                    <a:pt x="651189" y="140525"/>
                  </a:lnTo>
                  <a:lnTo>
                    <a:pt x="644958" y="93100"/>
                  </a:lnTo>
                  <a:lnTo>
                    <a:pt x="635263" y="46197"/>
                  </a:lnTo>
                  <a:lnTo>
                    <a:pt x="622122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202" y="3549014"/>
              <a:ext cx="654050" cy="284480"/>
            </a:xfrm>
            <a:custGeom>
              <a:avLst/>
              <a:gdLst/>
              <a:ahLst/>
              <a:cxnLst/>
              <a:rect l="l" t="t" r="r" b="b"/>
              <a:pathLst>
                <a:path w="654050" h="284479">
                  <a:moveTo>
                    <a:pt x="0" y="202057"/>
                  </a:moveTo>
                  <a:lnTo>
                    <a:pt x="648919" y="284099"/>
                  </a:lnTo>
                  <a:lnTo>
                    <a:pt x="653187" y="236208"/>
                  </a:lnTo>
                  <a:lnTo>
                    <a:pt x="653938" y="188289"/>
                  </a:lnTo>
                  <a:lnTo>
                    <a:pt x="651189" y="140525"/>
                  </a:lnTo>
                  <a:lnTo>
                    <a:pt x="644958" y="93100"/>
                  </a:lnTo>
                  <a:lnTo>
                    <a:pt x="635263" y="46197"/>
                  </a:lnTo>
                  <a:lnTo>
                    <a:pt x="622122" y="0"/>
                  </a:lnTo>
                  <a:lnTo>
                    <a:pt x="0" y="202057"/>
                  </a:lnTo>
                  <a:close/>
                </a:path>
              </a:pathLst>
            </a:custGeom>
            <a:ln w="9144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5102" y="3097022"/>
              <a:ext cx="1303020" cy="1308100"/>
            </a:xfrm>
            <a:custGeom>
              <a:avLst/>
              <a:gdLst/>
              <a:ahLst/>
              <a:cxnLst/>
              <a:rect l="l" t="t" r="r" b="b"/>
              <a:pathLst>
                <a:path w="1303020" h="1308100">
                  <a:moveTo>
                    <a:pt x="654100" y="0"/>
                  </a:moveTo>
                  <a:lnTo>
                    <a:pt x="605284" y="1794"/>
                  </a:lnTo>
                  <a:lnTo>
                    <a:pt x="557442" y="7092"/>
                  </a:lnTo>
                  <a:lnTo>
                    <a:pt x="510701" y="15767"/>
                  </a:lnTo>
                  <a:lnTo>
                    <a:pt x="465187" y="27694"/>
                  </a:lnTo>
                  <a:lnTo>
                    <a:pt x="421027" y="42745"/>
                  </a:lnTo>
                  <a:lnTo>
                    <a:pt x="378347" y="60794"/>
                  </a:lnTo>
                  <a:lnTo>
                    <a:pt x="337274" y="81714"/>
                  </a:lnTo>
                  <a:lnTo>
                    <a:pt x="297935" y="105380"/>
                  </a:lnTo>
                  <a:lnTo>
                    <a:pt x="260455" y="131663"/>
                  </a:lnTo>
                  <a:lnTo>
                    <a:pt x="224961" y="160438"/>
                  </a:lnTo>
                  <a:lnTo>
                    <a:pt x="191581" y="191579"/>
                  </a:lnTo>
                  <a:lnTo>
                    <a:pt x="160439" y="224958"/>
                  </a:lnTo>
                  <a:lnTo>
                    <a:pt x="131663" y="260450"/>
                  </a:lnTo>
                  <a:lnTo>
                    <a:pt x="105379" y="297927"/>
                  </a:lnTo>
                  <a:lnTo>
                    <a:pt x="81713" y="337264"/>
                  </a:lnTo>
                  <a:lnTo>
                    <a:pt x="60793" y="378333"/>
                  </a:lnTo>
                  <a:lnTo>
                    <a:pt x="42744" y="421009"/>
                  </a:lnTo>
                  <a:lnTo>
                    <a:pt x="27693" y="465164"/>
                  </a:lnTo>
                  <a:lnTo>
                    <a:pt x="15767" y="510672"/>
                  </a:lnTo>
                  <a:lnTo>
                    <a:pt x="7092" y="557406"/>
                  </a:lnTo>
                  <a:lnTo>
                    <a:pt x="1794" y="605241"/>
                  </a:lnTo>
                  <a:lnTo>
                    <a:pt x="0" y="654050"/>
                  </a:lnTo>
                  <a:lnTo>
                    <a:pt x="1794" y="702874"/>
                  </a:lnTo>
                  <a:lnTo>
                    <a:pt x="7092" y="750721"/>
                  </a:lnTo>
                  <a:lnTo>
                    <a:pt x="15767" y="797466"/>
                  </a:lnTo>
                  <a:lnTo>
                    <a:pt x="27693" y="842982"/>
                  </a:lnTo>
                  <a:lnTo>
                    <a:pt x="42744" y="887142"/>
                  </a:lnTo>
                  <a:lnTo>
                    <a:pt x="60793" y="929821"/>
                  </a:lnTo>
                  <a:lnTo>
                    <a:pt x="81713" y="970891"/>
                  </a:lnTo>
                  <a:lnTo>
                    <a:pt x="105379" y="1010228"/>
                  </a:lnTo>
                  <a:lnTo>
                    <a:pt x="131663" y="1047703"/>
                  </a:lnTo>
                  <a:lnTo>
                    <a:pt x="160439" y="1083192"/>
                  </a:lnTo>
                  <a:lnTo>
                    <a:pt x="191581" y="1116568"/>
                  </a:lnTo>
                  <a:lnTo>
                    <a:pt x="224961" y="1147704"/>
                  </a:lnTo>
                  <a:lnTo>
                    <a:pt x="260455" y="1176474"/>
                  </a:lnTo>
                  <a:lnTo>
                    <a:pt x="297935" y="1202752"/>
                  </a:lnTo>
                  <a:lnTo>
                    <a:pt x="337274" y="1226411"/>
                  </a:lnTo>
                  <a:lnTo>
                    <a:pt x="378347" y="1247326"/>
                  </a:lnTo>
                  <a:lnTo>
                    <a:pt x="421027" y="1265369"/>
                  </a:lnTo>
                  <a:lnTo>
                    <a:pt x="465187" y="1280415"/>
                  </a:lnTo>
                  <a:lnTo>
                    <a:pt x="510701" y="1292338"/>
                  </a:lnTo>
                  <a:lnTo>
                    <a:pt x="557442" y="1301010"/>
                  </a:lnTo>
                  <a:lnTo>
                    <a:pt x="605284" y="1306306"/>
                  </a:lnTo>
                  <a:lnTo>
                    <a:pt x="654100" y="1308100"/>
                  </a:lnTo>
                  <a:lnTo>
                    <a:pt x="703119" y="1306282"/>
                  </a:lnTo>
                  <a:lnTo>
                    <a:pt x="751228" y="1300910"/>
                  </a:lnTo>
                  <a:lnTo>
                    <a:pt x="798287" y="1292106"/>
                  </a:lnTo>
                  <a:lnTo>
                    <a:pt x="844159" y="1279993"/>
                  </a:lnTo>
                  <a:lnTo>
                    <a:pt x="888703" y="1264693"/>
                  </a:lnTo>
                  <a:lnTo>
                    <a:pt x="931782" y="1246329"/>
                  </a:lnTo>
                  <a:lnTo>
                    <a:pt x="973254" y="1225024"/>
                  </a:lnTo>
                  <a:lnTo>
                    <a:pt x="1012983" y="1200899"/>
                  </a:lnTo>
                  <a:lnTo>
                    <a:pt x="1050828" y="1174078"/>
                  </a:lnTo>
                  <a:lnTo>
                    <a:pt x="1086650" y="1144682"/>
                  </a:lnTo>
                  <a:lnTo>
                    <a:pt x="1120310" y="1112835"/>
                  </a:lnTo>
                  <a:lnTo>
                    <a:pt x="1151669" y="1078658"/>
                  </a:lnTo>
                  <a:lnTo>
                    <a:pt x="1180589" y="1042275"/>
                  </a:lnTo>
                  <a:lnTo>
                    <a:pt x="1206929" y="1003807"/>
                  </a:lnTo>
                  <a:lnTo>
                    <a:pt x="1230551" y="963378"/>
                  </a:lnTo>
                  <a:lnTo>
                    <a:pt x="1251316" y="921109"/>
                  </a:lnTo>
                  <a:lnTo>
                    <a:pt x="1269084" y="877124"/>
                  </a:lnTo>
                  <a:lnTo>
                    <a:pt x="1283717" y="831544"/>
                  </a:lnTo>
                  <a:lnTo>
                    <a:pt x="1295075" y="784492"/>
                  </a:lnTo>
                  <a:lnTo>
                    <a:pt x="1303020" y="736091"/>
                  </a:lnTo>
                  <a:lnTo>
                    <a:pt x="654100" y="654050"/>
                  </a:lnTo>
                  <a:lnTo>
                    <a:pt x="654100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5102" y="3097022"/>
              <a:ext cx="1303020" cy="1308100"/>
            </a:xfrm>
            <a:custGeom>
              <a:avLst/>
              <a:gdLst/>
              <a:ahLst/>
              <a:cxnLst/>
              <a:rect l="l" t="t" r="r" b="b"/>
              <a:pathLst>
                <a:path w="1303020" h="1308100">
                  <a:moveTo>
                    <a:pt x="654100" y="654050"/>
                  </a:moveTo>
                  <a:lnTo>
                    <a:pt x="654100" y="0"/>
                  </a:lnTo>
                  <a:lnTo>
                    <a:pt x="605284" y="1794"/>
                  </a:lnTo>
                  <a:lnTo>
                    <a:pt x="557442" y="7092"/>
                  </a:lnTo>
                  <a:lnTo>
                    <a:pt x="510701" y="15767"/>
                  </a:lnTo>
                  <a:lnTo>
                    <a:pt x="465187" y="27694"/>
                  </a:lnTo>
                  <a:lnTo>
                    <a:pt x="421027" y="42745"/>
                  </a:lnTo>
                  <a:lnTo>
                    <a:pt x="378347" y="60794"/>
                  </a:lnTo>
                  <a:lnTo>
                    <a:pt x="337274" y="81714"/>
                  </a:lnTo>
                  <a:lnTo>
                    <a:pt x="297935" y="105380"/>
                  </a:lnTo>
                  <a:lnTo>
                    <a:pt x="260455" y="131663"/>
                  </a:lnTo>
                  <a:lnTo>
                    <a:pt x="224961" y="160438"/>
                  </a:lnTo>
                  <a:lnTo>
                    <a:pt x="191581" y="191579"/>
                  </a:lnTo>
                  <a:lnTo>
                    <a:pt x="160439" y="224958"/>
                  </a:lnTo>
                  <a:lnTo>
                    <a:pt x="131663" y="260450"/>
                  </a:lnTo>
                  <a:lnTo>
                    <a:pt x="105379" y="297927"/>
                  </a:lnTo>
                  <a:lnTo>
                    <a:pt x="81713" y="337264"/>
                  </a:lnTo>
                  <a:lnTo>
                    <a:pt x="60793" y="378333"/>
                  </a:lnTo>
                  <a:lnTo>
                    <a:pt x="42744" y="421009"/>
                  </a:lnTo>
                  <a:lnTo>
                    <a:pt x="27693" y="465164"/>
                  </a:lnTo>
                  <a:lnTo>
                    <a:pt x="15767" y="510672"/>
                  </a:lnTo>
                  <a:lnTo>
                    <a:pt x="7092" y="557406"/>
                  </a:lnTo>
                  <a:lnTo>
                    <a:pt x="1794" y="605241"/>
                  </a:lnTo>
                  <a:lnTo>
                    <a:pt x="0" y="654050"/>
                  </a:lnTo>
                  <a:lnTo>
                    <a:pt x="1794" y="702874"/>
                  </a:lnTo>
                  <a:lnTo>
                    <a:pt x="7092" y="750721"/>
                  </a:lnTo>
                  <a:lnTo>
                    <a:pt x="15767" y="797466"/>
                  </a:lnTo>
                  <a:lnTo>
                    <a:pt x="27693" y="842982"/>
                  </a:lnTo>
                  <a:lnTo>
                    <a:pt x="42744" y="887142"/>
                  </a:lnTo>
                  <a:lnTo>
                    <a:pt x="60793" y="929821"/>
                  </a:lnTo>
                  <a:lnTo>
                    <a:pt x="81713" y="970891"/>
                  </a:lnTo>
                  <a:lnTo>
                    <a:pt x="105379" y="1010228"/>
                  </a:lnTo>
                  <a:lnTo>
                    <a:pt x="131663" y="1047703"/>
                  </a:lnTo>
                  <a:lnTo>
                    <a:pt x="160439" y="1083192"/>
                  </a:lnTo>
                  <a:lnTo>
                    <a:pt x="191581" y="1116568"/>
                  </a:lnTo>
                  <a:lnTo>
                    <a:pt x="224961" y="1147704"/>
                  </a:lnTo>
                  <a:lnTo>
                    <a:pt x="260455" y="1176474"/>
                  </a:lnTo>
                  <a:lnTo>
                    <a:pt x="297935" y="1202752"/>
                  </a:lnTo>
                  <a:lnTo>
                    <a:pt x="337274" y="1226411"/>
                  </a:lnTo>
                  <a:lnTo>
                    <a:pt x="378347" y="1247326"/>
                  </a:lnTo>
                  <a:lnTo>
                    <a:pt x="421027" y="1265369"/>
                  </a:lnTo>
                  <a:lnTo>
                    <a:pt x="465187" y="1280415"/>
                  </a:lnTo>
                  <a:lnTo>
                    <a:pt x="510701" y="1292338"/>
                  </a:lnTo>
                  <a:lnTo>
                    <a:pt x="557442" y="1301010"/>
                  </a:lnTo>
                  <a:lnTo>
                    <a:pt x="605284" y="1306306"/>
                  </a:lnTo>
                  <a:lnTo>
                    <a:pt x="654100" y="1308100"/>
                  </a:lnTo>
                  <a:lnTo>
                    <a:pt x="703119" y="1306282"/>
                  </a:lnTo>
                  <a:lnTo>
                    <a:pt x="751228" y="1300910"/>
                  </a:lnTo>
                  <a:lnTo>
                    <a:pt x="798287" y="1292106"/>
                  </a:lnTo>
                  <a:lnTo>
                    <a:pt x="844159" y="1279993"/>
                  </a:lnTo>
                  <a:lnTo>
                    <a:pt x="888703" y="1264693"/>
                  </a:lnTo>
                  <a:lnTo>
                    <a:pt x="931782" y="1246329"/>
                  </a:lnTo>
                  <a:lnTo>
                    <a:pt x="973254" y="1225024"/>
                  </a:lnTo>
                  <a:lnTo>
                    <a:pt x="1012983" y="1200899"/>
                  </a:lnTo>
                  <a:lnTo>
                    <a:pt x="1050828" y="1174078"/>
                  </a:lnTo>
                  <a:lnTo>
                    <a:pt x="1086650" y="1144682"/>
                  </a:lnTo>
                  <a:lnTo>
                    <a:pt x="1120310" y="1112835"/>
                  </a:lnTo>
                  <a:lnTo>
                    <a:pt x="1151669" y="1078658"/>
                  </a:lnTo>
                  <a:lnTo>
                    <a:pt x="1180589" y="1042275"/>
                  </a:lnTo>
                  <a:lnTo>
                    <a:pt x="1206929" y="1003807"/>
                  </a:lnTo>
                  <a:lnTo>
                    <a:pt x="1230551" y="963378"/>
                  </a:lnTo>
                  <a:lnTo>
                    <a:pt x="1251316" y="921109"/>
                  </a:lnTo>
                  <a:lnTo>
                    <a:pt x="1269084" y="877124"/>
                  </a:lnTo>
                  <a:lnTo>
                    <a:pt x="1283717" y="831544"/>
                  </a:lnTo>
                  <a:lnTo>
                    <a:pt x="1295075" y="784492"/>
                  </a:lnTo>
                  <a:lnTo>
                    <a:pt x="1303020" y="736091"/>
                  </a:lnTo>
                  <a:lnTo>
                    <a:pt x="654100" y="654050"/>
                  </a:lnTo>
                  <a:close/>
                </a:path>
              </a:pathLst>
            </a:custGeom>
            <a:ln w="9144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27215" y="977901"/>
            <a:ext cx="4251960" cy="252633"/>
          </a:xfrm>
          <a:prstGeom prst="rect">
            <a:avLst/>
          </a:prstGeom>
          <a:ln w="9525">
            <a:solidFill>
              <a:srgbClr val="A49D94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530"/>
              </a:spcBef>
            </a:pPr>
            <a:r>
              <a:rPr sz="1200" b="1" dirty="0">
                <a:solidFill>
                  <a:srgbClr val="342E2B"/>
                </a:solidFill>
                <a:latin typeface="Arial"/>
                <a:cs typeface="Arial"/>
              </a:rPr>
              <a:t>Impact on </a:t>
            </a: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supply chain</a:t>
            </a:r>
            <a:r>
              <a:rPr sz="1200" b="1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3679" y="3206242"/>
            <a:ext cx="16939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25057" y="3426714"/>
            <a:ext cx="135402" cy="372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365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  <a:p>
            <a:pPr marL="48895">
              <a:lnSpc>
                <a:spcPts val="1365"/>
              </a:lnSpc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535" y="3951859"/>
            <a:ext cx="16939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73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8840" y="4409059"/>
            <a:ext cx="56739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No</a:t>
            </a:r>
            <a:r>
              <a:rPr sz="1200" spc="-7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plans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6717" y="2711958"/>
            <a:ext cx="40679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solidFill>
                  <a:srgbClr val="342E2B"/>
                </a:solidFill>
                <a:latin typeface="Arial"/>
                <a:cs typeface="Arial"/>
              </a:rPr>
              <a:t>W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it</a:t>
            </a:r>
            <a:r>
              <a:rPr sz="1200" spc="-15" dirty="0">
                <a:solidFill>
                  <a:srgbClr val="342E2B"/>
                </a:solidFill>
                <a:latin typeface="Arial"/>
                <a:cs typeface="Arial"/>
              </a:rPr>
              <a:t>h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in  China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48968" y="3048128"/>
            <a:ext cx="67642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Within</a:t>
            </a:r>
            <a:r>
              <a:rPr sz="1200" spc="-10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and  outside  China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37595" y="3747008"/>
            <a:ext cx="39682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Out</a:t>
            </a:r>
            <a:r>
              <a:rPr sz="1200" spc="-9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China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47153" y="3092260"/>
            <a:ext cx="2305929" cy="1317625"/>
            <a:chOff x="1676082" y="3092259"/>
            <a:chExt cx="2498090" cy="1317625"/>
          </a:xfrm>
        </p:grpSpPr>
        <p:sp>
          <p:nvSpPr>
            <p:cNvPr id="22" name="object 22"/>
            <p:cNvSpPr/>
            <p:nvPr/>
          </p:nvSpPr>
          <p:spPr>
            <a:xfrm>
              <a:off x="1680845" y="3341878"/>
              <a:ext cx="201295" cy="606425"/>
            </a:xfrm>
            <a:custGeom>
              <a:avLst/>
              <a:gdLst/>
              <a:ahLst/>
              <a:cxnLst/>
              <a:rect l="l" t="t" r="r" b="b"/>
              <a:pathLst>
                <a:path w="201294" h="606425">
                  <a:moveTo>
                    <a:pt x="0" y="135255"/>
                  </a:moveTo>
                  <a:lnTo>
                    <a:pt x="105410" y="0"/>
                  </a:lnTo>
                </a:path>
                <a:path w="201294" h="606425">
                  <a:moveTo>
                    <a:pt x="58547" y="476250"/>
                  </a:moveTo>
                  <a:lnTo>
                    <a:pt x="201294" y="606425"/>
                  </a:lnTo>
                </a:path>
              </a:pathLst>
            </a:custGeom>
            <a:ln w="9525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15360" y="3097022"/>
              <a:ext cx="654050" cy="776605"/>
            </a:xfrm>
            <a:custGeom>
              <a:avLst/>
              <a:gdLst/>
              <a:ahLst/>
              <a:cxnLst/>
              <a:rect l="l" t="t" r="r" b="b"/>
              <a:pathLst>
                <a:path w="654050" h="776604">
                  <a:moveTo>
                    <a:pt x="0" y="0"/>
                  </a:moveTo>
                  <a:lnTo>
                    <a:pt x="0" y="654050"/>
                  </a:lnTo>
                  <a:lnTo>
                    <a:pt x="642619" y="776604"/>
                  </a:lnTo>
                  <a:lnTo>
                    <a:pt x="650004" y="728319"/>
                  </a:lnTo>
                  <a:lnTo>
                    <a:pt x="653765" y="680333"/>
                  </a:lnTo>
                  <a:lnTo>
                    <a:pt x="654001" y="632796"/>
                  </a:lnTo>
                  <a:lnTo>
                    <a:pt x="650814" y="585856"/>
                  </a:lnTo>
                  <a:lnTo>
                    <a:pt x="644303" y="539660"/>
                  </a:lnTo>
                  <a:lnTo>
                    <a:pt x="634570" y="494356"/>
                  </a:lnTo>
                  <a:lnTo>
                    <a:pt x="621715" y="450093"/>
                  </a:lnTo>
                  <a:lnTo>
                    <a:pt x="605839" y="407018"/>
                  </a:lnTo>
                  <a:lnTo>
                    <a:pt x="587041" y="365279"/>
                  </a:lnTo>
                  <a:lnTo>
                    <a:pt x="565422" y="325024"/>
                  </a:lnTo>
                  <a:lnTo>
                    <a:pt x="541083" y="286400"/>
                  </a:lnTo>
                  <a:lnTo>
                    <a:pt x="514124" y="249557"/>
                  </a:lnTo>
                  <a:lnTo>
                    <a:pt x="484646" y="214641"/>
                  </a:lnTo>
                  <a:lnTo>
                    <a:pt x="452750" y="181801"/>
                  </a:lnTo>
                  <a:lnTo>
                    <a:pt x="418534" y="151185"/>
                  </a:lnTo>
                  <a:lnTo>
                    <a:pt x="382101" y="122940"/>
                  </a:lnTo>
                  <a:lnTo>
                    <a:pt x="343551" y="97215"/>
                  </a:lnTo>
                  <a:lnTo>
                    <a:pt x="302984" y="74157"/>
                  </a:lnTo>
                  <a:lnTo>
                    <a:pt x="260500" y="53914"/>
                  </a:lnTo>
                  <a:lnTo>
                    <a:pt x="216200" y="36634"/>
                  </a:lnTo>
                  <a:lnTo>
                    <a:pt x="170185" y="22466"/>
                  </a:lnTo>
                  <a:lnTo>
                    <a:pt x="122554" y="11556"/>
                  </a:lnTo>
                  <a:lnTo>
                    <a:pt x="61563" y="2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15360" y="3097022"/>
              <a:ext cx="654050" cy="776605"/>
            </a:xfrm>
            <a:custGeom>
              <a:avLst/>
              <a:gdLst/>
              <a:ahLst/>
              <a:cxnLst/>
              <a:rect l="l" t="t" r="r" b="b"/>
              <a:pathLst>
                <a:path w="654050" h="776604">
                  <a:moveTo>
                    <a:pt x="0" y="654050"/>
                  </a:moveTo>
                  <a:lnTo>
                    <a:pt x="642619" y="776604"/>
                  </a:lnTo>
                  <a:lnTo>
                    <a:pt x="650004" y="728319"/>
                  </a:lnTo>
                  <a:lnTo>
                    <a:pt x="653765" y="680333"/>
                  </a:lnTo>
                  <a:lnTo>
                    <a:pt x="654001" y="632796"/>
                  </a:lnTo>
                  <a:lnTo>
                    <a:pt x="650814" y="585856"/>
                  </a:lnTo>
                  <a:lnTo>
                    <a:pt x="644303" y="539660"/>
                  </a:lnTo>
                  <a:lnTo>
                    <a:pt x="634570" y="494356"/>
                  </a:lnTo>
                  <a:lnTo>
                    <a:pt x="621715" y="450093"/>
                  </a:lnTo>
                  <a:lnTo>
                    <a:pt x="605839" y="407018"/>
                  </a:lnTo>
                  <a:lnTo>
                    <a:pt x="587041" y="365279"/>
                  </a:lnTo>
                  <a:lnTo>
                    <a:pt x="565422" y="325024"/>
                  </a:lnTo>
                  <a:lnTo>
                    <a:pt x="541083" y="286400"/>
                  </a:lnTo>
                  <a:lnTo>
                    <a:pt x="514124" y="249557"/>
                  </a:lnTo>
                  <a:lnTo>
                    <a:pt x="484646" y="214641"/>
                  </a:lnTo>
                  <a:lnTo>
                    <a:pt x="452750" y="181801"/>
                  </a:lnTo>
                  <a:lnTo>
                    <a:pt x="418534" y="151185"/>
                  </a:lnTo>
                  <a:lnTo>
                    <a:pt x="382101" y="122940"/>
                  </a:lnTo>
                  <a:lnTo>
                    <a:pt x="343551" y="97215"/>
                  </a:lnTo>
                  <a:lnTo>
                    <a:pt x="302984" y="74157"/>
                  </a:lnTo>
                  <a:lnTo>
                    <a:pt x="260500" y="53914"/>
                  </a:lnTo>
                  <a:lnTo>
                    <a:pt x="216200" y="36634"/>
                  </a:lnTo>
                  <a:lnTo>
                    <a:pt x="170185" y="22466"/>
                  </a:lnTo>
                  <a:lnTo>
                    <a:pt x="122554" y="11556"/>
                  </a:lnTo>
                  <a:lnTo>
                    <a:pt x="61563" y="2873"/>
                  </a:lnTo>
                  <a:lnTo>
                    <a:pt x="0" y="0"/>
                  </a:lnTo>
                  <a:lnTo>
                    <a:pt x="0" y="654050"/>
                  </a:lnTo>
                  <a:close/>
                </a:path>
              </a:pathLst>
            </a:custGeom>
            <a:ln w="9144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15360" y="3751072"/>
              <a:ext cx="642620" cy="573405"/>
            </a:xfrm>
            <a:custGeom>
              <a:avLst/>
              <a:gdLst/>
              <a:ahLst/>
              <a:cxnLst/>
              <a:rect l="l" t="t" r="r" b="b"/>
              <a:pathLst>
                <a:path w="642620" h="573404">
                  <a:moveTo>
                    <a:pt x="0" y="0"/>
                  </a:moveTo>
                  <a:lnTo>
                    <a:pt x="315213" y="573151"/>
                  </a:lnTo>
                  <a:lnTo>
                    <a:pt x="356840" y="548226"/>
                  </a:lnTo>
                  <a:lnTo>
                    <a:pt x="396237" y="520485"/>
                  </a:lnTo>
                  <a:lnTo>
                    <a:pt x="433290" y="490083"/>
                  </a:lnTo>
                  <a:lnTo>
                    <a:pt x="467886" y="457176"/>
                  </a:lnTo>
                  <a:lnTo>
                    <a:pt x="499913" y="421922"/>
                  </a:lnTo>
                  <a:lnTo>
                    <a:pt x="529256" y="384476"/>
                  </a:lnTo>
                  <a:lnTo>
                    <a:pt x="555803" y="344996"/>
                  </a:lnTo>
                  <a:lnTo>
                    <a:pt x="579439" y="303638"/>
                  </a:lnTo>
                  <a:lnTo>
                    <a:pt x="600053" y="260558"/>
                  </a:lnTo>
                  <a:lnTo>
                    <a:pt x="617529" y="215913"/>
                  </a:lnTo>
                  <a:lnTo>
                    <a:pt x="631756" y="169860"/>
                  </a:lnTo>
                  <a:lnTo>
                    <a:pt x="642619" y="122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15360" y="3751072"/>
              <a:ext cx="642620" cy="573405"/>
            </a:xfrm>
            <a:custGeom>
              <a:avLst/>
              <a:gdLst/>
              <a:ahLst/>
              <a:cxnLst/>
              <a:rect l="l" t="t" r="r" b="b"/>
              <a:pathLst>
                <a:path w="642620" h="573404">
                  <a:moveTo>
                    <a:pt x="0" y="0"/>
                  </a:moveTo>
                  <a:lnTo>
                    <a:pt x="315213" y="573151"/>
                  </a:lnTo>
                  <a:lnTo>
                    <a:pt x="356840" y="548226"/>
                  </a:lnTo>
                  <a:lnTo>
                    <a:pt x="396237" y="520485"/>
                  </a:lnTo>
                  <a:lnTo>
                    <a:pt x="433290" y="490083"/>
                  </a:lnTo>
                  <a:lnTo>
                    <a:pt x="467886" y="457176"/>
                  </a:lnTo>
                  <a:lnTo>
                    <a:pt x="499913" y="421922"/>
                  </a:lnTo>
                  <a:lnTo>
                    <a:pt x="529256" y="384476"/>
                  </a:lnTo>
                  <a:lnTo>
                    <a:pt x="555803" y="344996"/>
                  </a:lnTo>
                  <a:lnTo>
                    <a:pt x="579439" y="303638"/>
                  </a:lnTo>
                  <a:lnTo>
                    <a:pt x="600053" y="260558"/>
                  </a:lnTo>
                  <a:lnTo>
                    <a:pt x="617529" y="215913"/>
                  </a:lnTo>
                  <a:lnTo>
                    <a:pt x="631756" y="169860"/>
                  </a:lnTo>
                  <a:lnTo>
                    <a:pt x="642619" y="12255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15360" y="3751072"/>
              <a:ext cx="315595" cy="654050"/>
            </a:xfrm>
            <a:custGeom>
              <a:avLst/>
              <a:gdLst/>
              <a:ahLst/>
              <a:cxnLst/>
              <a:rect l="l" t="t" r="r" b="b"/>
              <a:pathLst>
                <a:path w="315595" h="654050">
                  <a:moveTo>
                    <a:pt x="0" y="0"/>
                  </a:moveTo>
                  <a:lnTo>
                    <a:pt x="0" y="654050"/>
                  </a:lnTo>
                  <a:lnTo>
                    <a:pt x="47098" y="652354"/>
                  </a:lnTo>
                  <a:lnTo>
                    <a:pt x="93793" y="647297"/>
                  </a:lnTo>
                  <a:lnTo>
                    <a:pt x="139912" y="638924"/>
                  </a:lnTo>
                  <a:lnTo>
                    <a:pt x="185285" y="627278"/>
                  </a:lnTo>
                  <a:lnTo>
                    <a:pt x="229740" y="612404"/>
                  </a:lnTo>
                  <a:lnTo>
                    <a:pt x="273107" y="594347"/>
                  </a:lnTo>
                  <a:lnTo>
                    <a:pt x="315213" y="573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15360" y="3751072"/>
              <a:ext cx="315595" cy="654050"/>
            </a:xfrm>
            <a:custGeom>
              <a:avLst/>
              <a:gdLst/>
              <a:ahLst/>
              <a:cxnLst/>
              <a:rect l="l" t="t" r="r" b="b"/>
              <a:pathLst>
                <a:path w="315595" h="654050">
                  <a:moveTo>
                    <a:pt x="0" y="0"/>
                  </a:moveTo>
                  <a:lnTo>
                    <a:pt x="0" y="654050"/>
                  </a:lnTo>
                  <a:lnTo>
                    <a:pt x="47098" y="652354"/>
                  </a:lnTo>
                  <a:lnTo>
                    <a:pt x="93793" y="647297"/>
                  </a:lnTo>
                  <a:lnTo>
                    <a:pt x="139912" y="638924"/>
                  </a:lnTo>
                  <a:lnTo>
                    <a:pt x="185285" y="627278"/>
                  </a:lnTo>
                  <a:lnTo>
                    <a:pt x="229740" y="612404"/>
                  </a:lnTo>
                  <a:lnTo>
                    <a:pt x="273107" y="594347"/>
                  </a:lnTo>
                  <a:lnTo>
                    <a:pt x="315213" y="57315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61310" y="3097022"/>
              <a:ext cx="654050" cy="1308100"/>
            </a:xfrm>
            <a:custGeom>
              <a:avLst/>
              <a:gdLst/>
              <a:ahLst/>
              <a:cxnLst/>
              <a:rect l="l" t="t" r="r" b="b"/>
              <a:pathLst>
                <a:path w="654050" h="1308100">
                  <a:moveTo>
                    <a:pt x="654050" y="0"/>
                  </a:moveTo>
                  <a:lnTo>
                    <a:pt x="605241" y="1794"/>
                  </a:lnTo>
                  <a:lnTo>
                    <a:pt x="557406" y="7092"/>
                  </a:lnTo>
                  <a:lnTo>
                    <a:pt x="510672" y="15767"/>
                  </a:lnTo>
                  <a:lnTo>
                    <a:pt x="465164" y="27694"/>
                  </a:lnTo>
                  <a:lnTo>
                    <a:pt x="421009" y="42745"/>
                  </a:lnTo>
                  <a:lnTo>
                    <a:pt x="378333" y="60794"/>
                  </a:lnTo>
                  <a:lnTo>
                    <a:pt x="337264" y="81714"/>
                  </a:lnTo>
                  <a:lnTo>
                    <a:pt x="297927" y="105380"/>
                  </a:lnTo>
                  <a:lnTo>
                    <a:pt x="260450" y="131663"/>
                  </a:lnTo>
                  <a:lnTo>
                    <a:pt x="224958" y="160438"/>
                  </a:lnTo>
                  <a:lnTo>
                    <a:pt x="191579" y="191579"/>
                  </a:lnTo>
                  <a:lnTo>
                    <a:pt x="160438" y="224958"/>
                  </a:lnTo>
                  <a:lnTo>
                    <a:pt x="131663" y="260450"/>
                  </a:lnTo>
                  <a:lnTo>
                    <a:pt x="105380" y="297927"/>
                  </a:lnTo>
                  <a:lnTo>
                    <a:pt x="81714" y="337264"/>
                  </a:lnTo>
                  <a:lnTo>
                    <a:pt x="60794" y="378333"/>
                  </a:lnTo>
                  <a:lnTo>
                    <a:pt x="42745" y="421009"/>
                  </a:lnTo>
                  <a:lnTo>
                    <a:pt x="27694" y="465164"/>
                  </a:lnTo>
                  <a:lnTo>
                    <a:pt x="15767" y="510672"/>
                  </a:lnTo>
                  <a:lnTo>
                    <a:pt x="7092" y="557406"/>
                  </a:lnTo>
                  <a:lnTo>
                    <a:pt x="1794" y="605241"/>
                  </a:lnTo>
                  <a:lnTo>
                    <a:pt x="0" y="654050"/>
                  </a:lnTo>
                  <a:lnTo>
                    <a:pt x="1794" y="702874"/>
                  </a:lnTo>
                  <a:lnTo>
                    <a:pt x="7092" y="750721"/>
                  </a:lnTo>
                  <a:lnTo>
                    <a:pt x="15767" y="797466"/>
                  </a:lnTo>
                  <a:lnTo>
                    <a:pt x="27694" y="842982"/>
                  </a:lnTo>
                  <a:lnTo>
                    <a:pt x="42745" y="887142"/>
                  </a:lnTo>
                  <a:lnTo>
                    <a:pt x="60794" y="929821"/>
                  </a:lnTo>
                  <a:lnTo>
                    <a:pt x="81714" y="970891"/>
                  </a:lnTo>
                  <a:lnTo>
                    <a:pt x="105380" y="1010228"/>
                  </a:lnTo>
                  <a:lnTo>
                    <a:pt x="131663" y="1047703"/>
                  </a:lnTo>
                  <a:lnTo>
                    <a:pt x="160438" y="1083192"/>
                  </a:lnTo>
                  <a:lnTo>
                    <a:pt x="191579" y="1116568"/>
                  </a:lnTo>
                  <a:lnTo>
                    <a:pt x="224958" y="1147704"/>
                  </a:lnTo>
                  <a:lnTo>
                    <a:pt x="260450" y="1176474"/>
                  </a:lnTo>
                  <a:lnTo>
                    <a:pt x="297927" y="1202752"/>
                  </a:lnTo>
                  <a:lnTo>
                    <a:pt x="337264" y="1226411"/>
                  </a:lnTo>
                  <a:lnTo>
                    <a:pt x="378333" y="1247326"/>
                  </a:lnTo>
                  <a:lnTo>
                    <a:pt x="421009" y="1265369"/>
                  </a:lnTo>
                  <a:lnTo>
                    <a:pt x="465164" y="1280415"/>
                  </a:lnTo>
                  <a:lnTo>
                    <a:pt x="510672" y="1292338"/>
                  </a:lnTo>
                  <a:lnTo>
                    <a:pt x="557406" y="1301010"/>
                  </a:lnTo>
                  <a:lnTo>
                    <a:pt x="605241" y="1306306"/>
                  </a:lnTo>
                  <a:lnTo>
                    <a:pt x="654050" y="130810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61310" y="3097022"/>
              <a:ext cx="654050" cy="1308100"/>
            </a:xfrm>
            <a:custGeom>
              <a:avLst/>
              <a:gdLst/>
              <a:ahLst/>
              <a:cxnLst/>
              <a:rect l="l" t="t" r="r" b="b"/>
              <a:pathLst>
                <a:path w="654050" h="1308100">
                  <a:moveTo>
                    <a:pt x="654050" y="654050"/>
                  </a:moveTo>
                  <a:lnTo>
                    <a:pt x="654050" y="0"/>
                  </a:lnTo>
                  <a:lnTo>
                    <a:pt x="605241" y="1794"/>
                  </a:lnTo>
                  <a:lnTo>
                    <a:pt x="557406" y="7092"/>
                  </a:lnTo>
                  <a:lnTo>
                    <a:pt x="510672" y="15767"/>
                  </a:lnTo>
                  <a:lnTo>
                    <a:pt x="465164" y="27694"/>
                  </a:lnTo>
                  <a:lnTo>
                    <a:pt x="421009" y="42745"/>
                  </a:lnTo>
                  <a:lnTo>
                    <a:pt x="378333" y="60794"/>
                  </a:lnTo>
                  <a:lnTo>
                    <a:pt x="337264" y="81714"/>
                  </a:lnTo>
                  <a:lnTo>
                    <a:pt x="297927" y="105380"/>
                  </a:lnTo>
                  <a:lnTo>
                    <a:pt x="260450" y="131663"/>
                  </a:lnTo>
                  <a:lnTo>
                    <a:pt x="224958" y="160438"/>
                  </a:lnTo>
                  <a:lnTo>
                    <a:pt x="191579" y="191579"/>
                  </a:lnTo>
                  <a:lnTo>
                    <a:pt x="160438" y="224958"/>
                  </a:lnTo>
                  <a:lnTo>
                    <a:pt x="131663" y="260450"/>
                  </a:lnTo>
                  <a:lnTo>
                    <a:pt x="105380" y="297927"/>
                  </a:lnTo>
                  <a:lnTo>
                    <a:pt x="81714" y="337264"/>
                  </a:lnTo>
                  <a:lnTo>
                    <a:pt x="60794" y="378333"/>
                  </a:lnTo>
                  <a:lnTo>
                    <a:pt x="42745" y="421009"/>
                  </a:lnTo>
                  <a:lnTo>
                    <a:pt x="27694" y="465164"/>
                  </a:lnTo>
                  <a:lnTo>
                    <a:pt x="15767" y="510672"/>
                  </a:lnTo>
                  <a:lnTo>
                    <a:pt x="7092" y="557406"/>
                  </a:lnTo>
                  <a:lnTo>
                    <a:pt x="1794" y="605241"/>
                  </a:lnTo>
                  <a:lnTo>
                    <a:pt x="0" y="654050"/>
                  </a:lnTo>
                  <a:lnTo>
                    <a:pt x="1794" y="702874"/>
                  </a:lnTo>
                  <a:lnTo>
                    <a:pt x="7092" y="750721"/>
                  </a:lnTo>
                  <a:lnTo>
                    <a:pt x="15767" y="797466"/>
                  </a:lnTo>
                  <a:lnTo>
                    <a:pt x="27694" y="842982"/>
                  </a:lnTo>
                  <a:lnTo>
                    <a:pt x="42745" y="887142"/>
                  </a:lnTo>
                  <a:lnTo>
                    <a:pt x="60794" y="929821"/>
                  </a:lnTo>
                  <a:lnTo>
                    <a:pt x="81714" y="970891"/>
                  </a:lnTo>
                  <a:lnTo>
                    <a:pt x="105380" y="1010228"/>
                  </a:lnTo>
                  <a:lnTo>
                    <a:pt x="131663" y="1047703"/>
                  </a:lnTo>
                  <a:lnTo>
                    <a:pt x="160438" y="1083192"/>
                  </a:lnTo>
                  <a:lnTo>
                    <a:pt x="191579" y="1116568"/>
                  </a:lnTo>
                  <a:lnTo>
                    <a:pt x="224958" y="1147704"/>
                  </a:lnTo>
                  <a:lnTo>
                    <a:pt x="260450" y="1176474"/>
                  </a:lnTo>
                  <a:lnTo>
                    <a:pt x="297927" y="1202752"/>
                  </a:lnTo>
                  <a:lnTo>
                    <a:pt x="337264" y="1226411"/>
                  </a:lnTo>
                  <a:lnTo>
                    <a:pt x="378333" y="1247326"/>
                  </a:lnTo>
                  <a:lnTo>
                    <a:pt x="421009" y="1265369"/>
                  </a:lnTo>
                  <a:lnTo>
                    <a:pt x="465164" y="1280415"/>
                  </a:lnTo>
                  <a:lnTo>
                    <a:pt x="510672" y="1292338"/>
                  </a:lnTo>
                  <a:lnTo>
                    <a:pt x="557406" y="1301010"/>
                  </a:lnTo>
                  <a:lnTo>
                    <a:pt x="605241" y="1306306"/>
                  </a:lnTo>
                  <a:lnTo>
                    <a:pt x="654050" y="1308100"/>
                  </a:lnTo>
                  <a:lnTo>
                    <a:pt x="654050" y="654050"/>
                  </a:lnTo>
                  <a:close/>
                </a:path>
              </a:pathLst>
            </a:custGeom>
            <a:ln w="9144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498401" y="3334004"/>
            <a:ext cx="16939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98184" y="3648203"/>
            <a:ext cx="16939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50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19169" y="2768854"/>
            <a:ext cx="34934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42E2B"/>
                </a:solidFill>
                <a:latin typeface="Arial"/>
                <a:cs typeface="Arial"/>
              </a:rPr>
              <a:t>No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plans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73189" y="2995676"/>
            <a:ext cx="40679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solidFill>
                  <a:srgbClr val="342E2B"/>
                </a:solidFill>
                <a:latin typeface="Arial"/>
                <a:cs typeface="Arial"/>
              </a:rPr>
              <a:t>W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it</a:t>
            </a:r>
            <a:r>
              <a:rPr sz="1200" spc="-15" dirty="0">
                <a:solidFill>
                  <a:srgbClr val="342E2B"/>
                </a:solidFill>
                <a:latin typeface="Arial"/>
                <a:cs typeface="Arial"/>
              </a:rPr>
              <a:t>h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in  China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81640" y="3786886"/>
            <a:ext cx="1123657" cy="940642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72415" marR="95250" indent="413384">
              <a:lnSpc>
                <a:spcPct val="75300"/>
              </a:lnSpc>
              <a:spcBef>
                <a:spcPts val="455"/>
              </a:spcBef>
              <a:tabLst>
                <a:tab pos="685800" algn="l"/>
              </a:tabLst>
            </a:pPr>
            <a:r>
              <a:rPr sz="1200" spc="40" dirty="0">
                <a:solidFill>
                  <a:srgbClr val="342E2B"/>
                </a:solidFill>
                <a:latin typeface="Arial"/>
                <a:cs typeface="Arial"/>
              </a:rPr>
              <a:t>W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it</a:t>
            </a:r>
            <a:r>
              <a:rPr sz="1200" spc="-15" dirty="0">
                <a:solidFill>
                  <a:srgbClr val="342E2B"/>
                </a:solidFill>
                <a:latin typeface="Arial"/>
                <a:cs typeface="Arial"/>
              </a:rPr>
              <a:t>h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in  14</a:t>
            </a:r>
            <a:r>
              <a:rPr sz="1200" u="sng" spc="-5" dirty="0">
                <a:solidFill>
                  <a:srgbClr val="342E2B"/>
                </a:solidFill>
                <a:uFill>
                  <a:solidFill>
                    <a:srgbClr val="A49D94"/>
                  </a:solidFill>
                </a:uFill>
                <a:latin typeface="Arial"/>
                <a:cs typeface="Arial"/>
              </a:rPr>
              <a:t> 	</a:t>
            </a:r>
            <a:r>
              <a:rPr sz="1800" spc="-7" baseline="-16203" dirty="0">
                <a:solidFill>
                  <a:srgbClr val="342E2B"/>
                </a:solidFill>
                <a:latin typeface="Arial"/>
                <a:cs typeface="Arial"/>
              </a:rPr>
              <a:t>and</a:t>
            </a:r>
            <a:endParaRPr sz="1800" baseline="-16203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60"/>
              </a:spcBef>
              <a:tabLst>
                <a:tab pos="685800" algn="l"/>
              </a:tabLst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8	outside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15273" y="4335527"/>
            <a:ext cx="3798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China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22909" y="4402073"/>
            <a:ext cx="39682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Out</a:t>
            </a:r>
            <a:r>
              <a:rPr sz="1200" spc="-9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of 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China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562313" y="2661286"/>
            <a:ext cx="1866313" cy="1905"/>
          </a:xfrm>
          <a:custGeom>
            <a:avLst/>
            <a:gdLst/>
            <a:ahLst/>
            <a:cxnLst/>
            <a:rect l="l" t="t" r="r" b="b"/>
            <a:pathLst>
              <a:path w="2021839" h="1905">
                <a:moveTo>
                  <a:pt x="0" y="1650"/>
                </a:moveTo>
                <a:lnTo>
                  <a:pt x="2021459" y="0"/>
                </a:lnTo>
              </a:path>
            </a:pathLst>
          </a:custGeom>
          <a:ln w="9525">
            <a:solidFill>
              <a:srgbClr val="342E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18493" y="956310"/>
            <a:ext cx="3996983" cy="16484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Supporting</a:t>
            </a:r>
            <a:r>
              <a:rPr sz="1200" b="1" spc="3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sz="1200" spc="-15" dirty="0">
                <a:solidFill>
                  <a:srgbClr val="342E2B"/>
                </a:solidFill>
                <a:latin typeface="Arial"/>
                <a:cs typeface="Arial"/>
              </a:rPr>
              <a:t>Currently,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there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are still companies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that prefer to stay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within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low-  cost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countries as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the cost of shifting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manufacturing and supply  chain is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too</a:t>
            </a:r>
            <a:r>
              <a:rPr sz="1200" spc="-3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high.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solidFill>
                  <a:srgbClr val="342E2B"/>
                </a:solidFill>
                <a:latin typeface="Arial"/>
                <a:cs typeface="Arial"/>
              </a:rPr>
              <a:t>Plans of </a:t>
            </a: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relocating </a:t>
            </a:r>
            <a:r>
              <a:rPr sz="1200" b="1" dirty="0">
                <a:solidFill>
                  <a:srgbClr val="342E2B"/>
                </a:solidFill>
                <a:latin typeface="Arial"/>
                <a:cs typeface="Arial"/>
              </a:rPr>
              <a:t>within </a:t>
            </a: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or expanding </a:t>
            </a:r>
            <a:r>
              <a:rPr sz="1200" b="1" dirty="0">
                <a:solidFill>
                  <a:srgbClr val="342E2B"/>
                </a:solidFill>
                <a:latin typeface="Arial"/>
                <a:cs typeface="Arial"/>
              </a:rPr>
              <a:t>outside</a:t>
            </a:r>
            <a:r>
              <a:rPr sz="1200" b="1" spc="1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42E2B"/>
                </a:solidFill>
                <a:latin typeface="Arial"/>
                <a:cs typeface="Arial"/>
              </a:rPr>
              <a:t>China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(%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of</a:t>
            </a:r>
            <a:r>
              <a:rPr sz="1200" spc="-1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respondents)</a:t>
            </a:r>
            <a:endParaRPr sz="120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900"/>
              </a:spcBef>
              <a:tabLst>
                <a:tab pos="2430780" algn="l"/>
              </a:tabLst>
            </a:pP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A </a:t>
            </a:r>
            <a:r>
              <a:rPr sz="1200" b="1" dirty="0">
                <a:solidFill>
                  <a:srgbClr val="342E2B"/>
                </a:solidFill>
                <a:latin typeface="Arial"/>
                <a:cs typeface="Arial"/>
              </a:rPr>
              <a:t>few </a:t>
            </a:r>
            <a:r>
              <a:rPr sz="1200" b="1" spc="-10" dirty="0">
                <a:solidFill>
                  <a:srgbClr val="342E2B"/>
                </a:solidFill>
                <a:latin typeface="Arial"/>
                <a:cs typeface="Arial"/>
              </a:rPr>
              <a:t>years</a:t>
            </a:r>
            <a:r>
              <a:rPr sz="1200" b="1" spc="-2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42E2B"/>
                </a:solidFill>
                <a:latin typeface="Arial"/>
                <a:cs typeface="Arial"/>
              </a:rPr>
              <a:t>ago</a:t>
            </a:r>
            <a:r>
              <a:rPr sz="1200" b="1" spc="2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(%)	</a:t>
            </a:r>
            <a:r>
              <a:rPr sz="1200" b="1" spc="-20" dirty="0">
                <a:solidFill>
                  <a:srgbClr val="342E2B"/>
                </a:solidFill>
                <a:latin typeface="Arial"/>
                <a:cs typeface="Arial"/>
              </a:rPr>
              <a:t>Today</a:t>
            </a:r>
            <a:r>
              <a:rPr sz="1200" b="1" spc="-1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(%)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17988" y="2355152"/>
            <a:ext cx="4134729" cy="1769745"/>
            <a:chOff x="344487" y="2355151"/>
            <a:chExt cx="4479290" cy="1769745"/>
          </a:xfrm>
        </p:grpSpPr>
        <p:sp>
          <p:nvSpPr>
            <p:cNvPr id="41" name="object 41"/>
            <p:cNvSpPr/>
            <p:nvPr/>
          </p:nvSpPr>
          <p:spPr>
            <a:xfrm>
              <a:off x="349250" y="2359914"/>
              <a:ext cx="4469765" cy="1270"/>
            </a:xfrm>
            <a:custGeom>
              <a:avLst/>
              <a:gdLst/>
              <a:ahLst/>
              <a:cxnLst/>
              <a:rect l="l" t="t" r="r" b="b"/>
              <a:pathLst>
                <a:path w="4469765" h="1269">
                  <a:moveTo>
                    <a:pt x="0" y="0"/>
                  </a:moveTo>
                  <a:lnTo>
                    <a:pt x="4469511" y="1143"/>
                  </a:lnTo>
                </a:path>
              </a:pathLst>
            </a:custGeom>
            <a:ln w="9524">
              <a:solidFill>
                <a:srgbClr val="342E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30601" y="3391154"/>
              <a:ext cx="179705" cy="719455"/>
            </a:xfrm>
            <a:custGeom>
              <a:avLst/>
              <a:gdLst/>
              <a:ahLst/>
              <a:cxnLst/>
              <a:rect l="l" t="t" r="r" b="b"/>
              <a:pathLst>
                <a:path w="179705" h="719454">
                  <a:moveTo>
                    <a:pt x="889" y="0"/>
                  </a:moveTo>
                  <a:lnTo>
                    <a:pt x="179324" y="359156"/>
                  </a:lnTo>
                  <a:lnTo>
                    <a:pt x="0" y="719074"/>
                  </a:lnTo>
                </a:path>
              </a:pathLst>
            </a:custGeom>
            <a:ln w="28574">
              <a:solidFill>
                <a:srgbClr val="675C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9250" y="2661285"/>
              <a:ext cx="2170430" cy="1905"/>
            </a:xfrm>
            <a:custGeom>
              <a:avLst/>
              <a:gdLst/>
              <a:ahLst/>
              <a:cxnLst/>
              <a:rect l="l" t="t" r="r" b="b"/>
              <a:pathLst>
                <a:path w="2170430" h="1905">
                  <a:moveTo>
                    <a:pt x="0" y="1650"/>
                  </a:moveTo>
                  <a:lnTo>
                    <a:pt x="2170176" y="0"/>
                  </a:lnTo>
                </a:path>
              </a:pathLst>
            </a:custGeom>
            <a:ln w="9525">
              <a:solidFill>
                <a:srgbClr val="342E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18492" y="4787040"/>
            <a:ext cx="3849858" cy="152477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9"/>
              </a:spcBef>
            </a:pPr>
            <a:r>
              <a:rPr sz="800" spc="-5" dirty="0">
                <a:solidFill>
                  <a:srgbClr val="342E2B"/>
                </a:solidFill>
                <a:latin typeface="Arial"/>
                <a:cs typeface="Arial"/>
              </a:rPr>
              <a:t>Source: </a:t>
            </a:r>
            <a:r>
              <a:rPr sz="800" dirty="0">
                <a:solidFill>
                  <a:srgbClr val="342E2B"/>
                </a:solidFill>
                <a:latin typeface="Arial"/>
                <a:cs typeface="Arial"/>
              </a:rPr>
              <a:t>AmCham </a:t>
            </a:r>
            <a:r>
              <a:rPr sz="800" spc="-5" dirty="0">
                <a:solidFill>
                  <a:srgbClr val="342E2B"/>
                </a:solidFill>
                <a:latin typeface="Arial"/>
                <a:cs typeface="Arial"/>
              </a:rPr>
              <a:t>Shanghai</a:t>
            </a:r>
            <a:r>
              <a:rPr sz="800" spc="8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342E2B"/>
                </a:solidFill>
                <a:latin typeface="Arial"/>
                <a:cs typeface="Arial"/>
              </a:rPr>
              <a:t>Survey,</a:t>
            </a:r>
            <a:endParaRPr sz="800">
              <a:latin typeface="Arial"/>
              <a:cs typeface="Arial"/>
            </a:endParaRPr>
          </a:p>
          <a:p>
            <a:pPr marL="179705" marR="95250" indent="-180340">
              <a:lnSpc>
                <a:spcPct val="100000"/>
              </a:lnSpc>
              <a:spcBef>
                <a:spcPts val="195"/>
              </a:spcBef>
              <a:buChar char="•"/>
              <a:tabLst>
                <a:tab pos="180340" algn="l"/>
              </a:tabLst>
            </a:pPr>
            <a:r>
              <a:rPr sz="1200" spc="-10" dirty="0">
                <a:solidFill>
                  <a:srgbClr val="342E2B"/>
                </a:solidFill>
                <a:latin typeface="Arial"/>
                <a:cs typeface="Arial"/>
              </a:rPr>
              <a:t>Increasingly,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companies are paying close attention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to the  landed cost –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comprising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freight,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currency and inflationary 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costs</a:t>
            </a:r>
            <a:endParaRPr sz="1200">
              <a:latin typeface="Arial"/>
              <a:cs typeface="Arial"/>
            </a:endParaRPr>
          </a:p>
          <a:p>
            <a:pPr marL="17970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80340" algn="l"/>
              </a:tabLst>
            </a:pP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In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2015, Mexico is expected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be 15% cheaper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than</a:t>
            </a:r>
            <a:r>
              <a:rPr sz="1200" spc="-7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China</a:t>
            </a:r>
            <a:endParaRPr sz="12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</a:pP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compared to being 20-30% more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expensive</a:t>
            </a:r>
            <a:r>
              <a:rPr sz="1200" spc="-16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today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r>
              <a:rPr sz="800" spc="-5" dirty="0">
                <a:solidFill>
                  <a:srgbClr val="342E2B"/>
                </a:solidFill>
                <a:latin typeface="Arial"/>
                <a:cs typeface="Arial"/>
              </a:rPr>
              <a:t>Source: </a:t>
            </a:r>
            <a:r>
              <a:rPr sz="800" dirty="0">
                <a:solidFill>
                  <a:srgbClr val="342E2B"/>
                </a:solidFill>
                <a:latin typeface="Arial"/>
                <a:cs typeface="Arial"/>
              </a:rPr>
              <a:t>BCG </a:t>
            </a:r>
            <a:r>
              <a:rPr sz="800" spc="-5" dirty="0">
                <a:solidFill>
                  <a:srgbClr val="342E2B"/>
                </a:solidFill>
                <a:latin typeface="Arial"/>
                <a:cs typeface="Arial"/>
              </a:rPr>
              <a:t>and </a:t>
            </a:r>
            <a:r>
              <a:rPr sz="800" dirty="0">
                <a:solidFill>
                  <a:srgbClr val="342E2B"/>
                </a:solidFill>
                <a:latin typeface="Arial"/>
                <a:cs typeface="Arial"/>
              </a:rPr>
              <a:t>Alix</a:t>
            </a:r>
            <a:r>
              <a:rPr sz="800" spc="7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342E2B"/>
                </a:solidFill>
                <a:latin typeface="Arial"/>
                <a:cs typeface="Arial"/>
              </a:rPr>
              <a:t>Partners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88636" y="1734440"/>
            <a:ext cx="1811215" cy="1822935"/>
          </a:xfrm>
          <a:prstGeom prst="rect">
            <a:avLst/>
          </a:prstGeom>
          <a:ln w="9525">
            <a:solidFill>
              <a:srgbClr val="A49D94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535"/>
              </a:spcBef>
            </a:pP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Cost </a:t>
            </a:r>
            <a:r>
              <a:rPr sz="1200" b="1" dirty="0">
                <a:solidFill>
                  <a:srgbClr val="342E2B"/>
                </a:solidFill>
                <a:latin typeface="Arial"/>
                <a:cs typeface="Arial"/>
              </a:rPr>
              <a:t>impact:</a:t>
            </a:r>
            <a:endParaRPr sz="1200">
              <a:latin typeface="Arial"/>
              <a:cs typeface="Arial"/>
            </a:endParaRPr>
          </a:p>
          <a:p>
            <a:pPr marL="252095" indent="-180340">
              <a:lnSpc>
                <a:spcPct val="100000"/>
              </a:lnSpc>
              <a:spcBef>
                <a:spcPts val="595"/>
              </a:spcBef>
              <a:buChar char="•"/>
              <a:tabLst>
                <a:tab pos="252729" algn="l"/>
              </a:tabLst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Material</a:t>
            </a:r>
            <a:r>
              <a:rPr sz="1200" spc="-3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costs</a:t>
            </a:r>
            <a:endParaRPr sz="1200">
              <a:latin typeface="Arial"/>
              <a:cs typeface="Arial"/>
            </a:endParaRPr>
          </a:p>
          <a:p>
            <a:pPr marL="25209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252729" algn="l"/>
              </a:tabLst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Labour</a:t>
            </a:r>
            <a:r>
              <a:rPr sz="1200" spc="-4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costs</a:t>
            </a:r>
            <a:endParaRPr sz="1200">
              <a:latin typeface="Arial"/>
              <a:cs typeface="Arial"/>
            </a:endParaRPr>
          </a:p>
          <a:p>
            <a:pPr marL="25209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252729" algn="l"/>
              </a:tabLst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Transport</a:t>
            </a:r>
            <a:r>
              <a:rPr sz="1200" spc="-4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logistics</a:t>
            </a:r>
            <a:endParaRPr sz="1200">
              <a:latin typeface="Arial"/>
              <a:cs typeface="Arial"/>
            </a:endParaRPr>
          </a:p>
          <a:p>
            <a:pPr marL="252095" indent="-180340">
              <a:lnSpc>
                <a:spcPct val="100000"/>
              </a:lnSpc>
              <a:spcBef>
                <a:spcPts val="605"/>
              </a:spcBef>
              <a:buChar char="•"/>
              <a:tabLst>
                <a:tab pos="252729" algn="l"/>
              </a:tabLst>
            </a:pP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Customs</a:t>
            </a:r>
            <a:r>
              <a:rPr sz="1200" spc="-3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duties</a:t>
            </a:r>
            <a:endParaRPr sz="1200">
              <a:latin typeface="Arial"/>
              <a:cs typeface="Arial"/>
            </a:endParaRPr>
          </a:p>
          <a:p>
            <a:pPr marL="25209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252729" algn="l"/>
              </a:tabLst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Salary</a:t>
            </a:r>
            <a:r>
              <a:rPr sz="1200" spc="-3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costs</a:t>
            </a:r>
            <a:endParaRPr sz="1200">
              <a:latin typeface="Arial"/>
              <a:cs typeface="Arial"/>
            </a:endParaRPr>
          </a:p>
          <a:p>
            <a:pPr marL="25209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252729" algn="l"/>
              </a:tabLst>
            </a:pP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Other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fixed</a:t>
            </a:r>
            <a:r>
              <a:rPr sz="1200" spc="-3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costs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88636" y="3743326"/>
            <a:ext cx="1811215" cy="1561325"/>
          </a:xfrm>
          <a:prstGeom prst="rect">
            <a:avLst/>
          </a:prstGeom>
          <a:ln w="9525">
            <a:solidFill>
              <a:srgbClr val="A49D94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535"/>
              </a:spcBef>
            </a:pP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One-off</a:t>
            </a:r>
            <a:r>
              <a:rPr sz="1200" b="1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costs:</a:t>
            </a:r>
            <a:endParaRPr sz="1200">
              <a:latin typeface="Arial"/>
              <a:cs typeface="Arial"/>
            </a:endParaRPr>
          </a:p>
          <a:p>
            <a:pPr marL="25209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252729" algn="l"/>
              </a:tabLst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Restructuring</a:t>
            </a:r>
            <a:r>
              <a:rPr sz="1200" spc="-3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costs</a:t>
            </a:r>
            <a:endParaRPr sz="1200">
              <a:latin typeface="Arial"/>
              <a:cs typeface="Arial"/>
            </a:endParaRPr>
          </a:p>
          <a:p>
            <a:pPr marL="25209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252729" algn="l"/>
              </a:tabLst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Transition</a:t>
            </a:r>
            <a:r>
              <a:rPr sz="1200" spc="-4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costs</a:t>
            </a:r>
            <a:endParaRPr sz="1200">
              <a:latin typeface="Arial"/>
              <a:cs typeface="Arial"/>
            </a:endParaRPr>
          </a:p>
          <a:p>
            <a:pPr marL="25209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252729" algn="l"/>
              </a:tabLst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Investments</a:t>
            </a:r>
            <a:endParaRPr sz="1200">
              <a:latin typeface="Arial"/>
              <a:cs typeface="Arial"/>
            </a:endParaRPr>
          </a:p>
          <a:p>
            <a:pPr marL="252095" indent="-180340">
              <a:lnSpc>
                <a:spcPct val="100000"/>
              </a:lnSpc>
              <a:spcBef>
                <a:spcPts val="605"/>
              </a:spcBef>
              <a:buChar char="•"/>
              <a:tabLst>
                <a:tab pos="252729" algn="l"/>
              </a:tabLst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Inventory</a:t>
            </a:r>
            <a:endParaRPr sz="1200">
              <a:latin typeface="Arial"/>
              <a:cs typeface="Arial"/>
            </a:endParaRPr>
          </a:p>
          <a:p>
            <a:pPr marL="252095" indent="-180340">
              <a:lnSpc>
                <a:spcPct val="100000"/>
              </a:lnSpc>
              <a:spcBef>
                <a:spcPts val="595"/>
              </a:spcBef>
              <a:buChar char="•"/>
              <a:tabLst>
                <a:tab pos="252729" algn="l"/>
              </a:tabLst>
            </a:pP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Incomes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059520" y="3334004"/>
            <a:ext cx="165882" cy="719455"/>
          </a:xfrm>
          <a:custGeom>
            <a:avLst/>
            <a:gdLst/>
            <a:ahLst/>
            <a:cxnLst/>
            <a:rect l="l" t="t" r="r" b="b"/>
            <a:pathLst>
              <a:path w="179704" h="719454">
                <a:moveTo>
                  <a:pt x="761" y="0"/>
                </a:moveTo>
                <a:lnTo>
                  <a:pt x="179323" y="359156"/>
                </a:lnTo>
                <a:lnTo>
                  <a:pt x="0" y="719074"/>
                </a:lnTo>
              </a:path>
            </a:pathLst>
          </a:custGeom>
          <a:ln w="28574">
            <a:solidFill>
              <a:srgbClr val="675C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385070" y="3219654"/>
            <a:ext cx="1032803" cy="948055"/>
          </a:xfrm>
          <a:prstGeom prst="rect">
            <a:avLst/>
          </a:prstGeom>
          <a:solidFill>
            <a:srgbClr val="675C52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73025" marR="10541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Sensitive 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risks  perspec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4294967295"/>
          </p:nvPr>
        </p:nvSpPr>
        <p:spPr>
          <a:xfrm>
            <a:off x="4472705" y="6541204"/>
            <a:ext cx="19987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Syllabus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1" y="1219200"/>
            <a:ext cx="8915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7874" y="6553905"/>
            <a:ext cx="12954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00" spc="-10" dirty="0">
                <a:solidFill>
                  <a:srgbClr val="A49D94"/>
                </a:solidFill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99949" y="6493881"/>
            <a:ext cx="1091981" cy="251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0"/>
                </a:moveTo>
                <a:lnTo>
                  <a:pt x="0" y="0"/>
                </a:lnTo>
                <a:lnTo>
                  <a:pt x="0" y="6857997"/>
                </a:lnTo>
                <a:lnTo>
                  <a:pt x="9906000" y="6857997"/>
                </a:lnTo>
                <a:lnTo>
                  <a:pt x="9906000" y="0"/>
                </a:lnTo>
                <a:close/>
              </a:path>
            </a:pathLst>
          </a:custGeom>
          <a:solidFill>
            <a:srgbClr val="DAD6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77559" y="3618230"/>
            <a:ext cx="4794738" cy="635"/>
          </a:xfrm>
          <a:custGeom>
            <a:avLst/>
            <a:gdLst/>
            <a:ahLst/>
            <a:cxnLst/>
            <a:rect l="l" t="t" r="r" b="b"/>
            <a:pathLst>
              <a:path w="5194300" h="635">
                <a:moveTo>
                  <a:pt x="0" y="0"/>
                </a:moveTo>
                <a:lnTo>
                  <a:pt x="5194173" y="127"/>
                </a:lnTo>
              </a:path>
            </a:pathLst>
          </a:custGeom>
          <a:ln w="9525">
            <a:solidFill>
              <a:srgbClr val="A49D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4909" y="3516249"/>
            <a:ext cx="341142" cy="278765"/>
          </a:xfrm>
          <a:custGeom>
            <a:avLst/>
            <a:gdLst/>
            <a:ahLst/>
            <a:cxnLst/>
            <a:rect l="l" t="t" r="r" b="b"/>
            <a:pathLst>
              <a:path w="369569" h="278764">
                <a:moveTo>
                  <a:pt x="173482" y="113665"/>
                </a:moveTo>
                <a:lnTo>
                  <a:pt x="166649" y="70408"/>
                </a:lnTo>
                <a:lnTo>
                  <a:pt x="146304" y="33528"/>
                </a:lnTo>
                <a:lnTo>
                  <a:pt x="115531" y="8343"/>
                </a:lnTo>
                <a:lnTo>
                  <a:pt x="77343" y="0"/>
                </a:lnTo>
                <a:lnTo>
                  <a:pt x="60896" y="1536"/>
                </a:lnTo>
                <a:lnTo>
                  <a:pt x="21463" y="23749"/>
                </a:lnTo>
                <a:lnTo>
                  <a:pt x="1346" y="66344"/>
                </a:lnTo>
                <a:lnTo>
                  <a:pt x="0" y="83439"/>
                </a:lnTo>
                <a:lnTo>
                  <a:pt x="1358" y="98679"/>
                </a:lnTo>
                <a:lnTo>
                  <a:pt x="21844" y="136144"/>
                </a:lnTo>
                <a:lnTo>
                  <a:pt x="58267" y="155689"/>
                </a:lnTo>
                <a:lnTo>
                  <a:pt x="72009" y="156972"/>
                </a:lnTo>
                <a:lnTo>
                  <a:pt x="77724" y="156972"/>
                </a:lnTo>
                <a:lnTo>
                  <a:pt x="84963" y="154940"/>
                </a:lnTo>
                <a:lnTo>
                  <a:pt x="93091" y="150876"/>
                </a:lnTo>
                <a:lnTo>
                  <a:pt x="101473" y="146812"/>
                </a:lnTo>
                <a:lnTo>
                  <a:pt x="107569" y="144780"/>
                </a:lnTo>
                <a:lnTo>
                  <a:pt x="114554" y="144780"/>
                </a:lnTo>
                <a:lnTo>
                  <a:pt x="116840" y="146431"/>
                </a:lnTo>
                <a:lnTo>
                  <a:pt x="117983" y="149606"/>
                </a:lnTo>
                <a:lnTo>
                  <a:pt x="119507" y="152527"/>
                </a:lnTo>
                <a:lnTo>
                  <a:pt x="120269" y="156972"/>
                </a:lnTo>
                <a:lnTo>
                  <a:pt x="120269" y="163195"/>
                </a:lnTo>
                <a:lnTo>
                  <a:pt x="111658" y="200850"/>
                </a:lnTo>
                <a:lnTo>
                  <a:pt x="85725" y="234315"/>
                </a:lnTo>
                <a:lnTo>
                  <a:pt x="49720" y="257238"/>
                </a:lnTo>
                <a:lnTo>
                  <a:pt x="10287" y="264922"/>
                </a:lnTo>
                <a:lnTo>
                  <a:pt x="11811" y="278765"/>
                </a:lnTo>
                <a:lnTo>
                  <a:pt x="73990" y="266598"/>
                </a:lnTo>
                <a:lnTo>
                  <a:pt x="126365" y="230124"/>
                </a:lnTo>
                <a:lnTo>
                  <a:pt x="161734" y="176809"/>
                </a:lnTo>
                <a:lnTo>
                  <a:pt x="170688" y="144780"/>
                </a:lnTo>
                <a:lnTo>
                  <a:pt x="173482" y="113665"/>
                </a:lnTo>
                <a:close/>
              </a:path>
              <a:path w="369569" h="278764">
                <a:moveTo>
                  <a:pt x="369316" y="113665"/>
                </a:moveTo>
                <a:lnTo>
                  <a:pt x="362483" y="70408"/>
                </a:lnTo>
                <a:lnTo>
                  <a:pt x="342138" y="33528"/>
                </a:lnTo>
                <a:lnTo>
                  <a:pt x="311365" y="8343"/>
                </a:lnTo>
                <a:lnTo>
                  <a:pt x="273177" y="0"/>
                </a:lnTo>
                <a:lnTo>
                  <a:pt x="256781" y="1536"/>
                </a:lnTo>
                <a:lnTo>
                  <a:pt x="217297" y="23749"/>
                </a:lnTo>
                <a:lnTo>
                  <a:pt x="197180" y="66344"/>
                </a:lnTo>
                <a:lnTo>
                  <a:pt x="195834" y="83439"/>
                </a:lnTo>
                <a:lnTo>
                  <a:pt x="197192" y="98679"/>
                </a:lnTo>
                <a:lnTo>
                  <a:pt x="217678" y="136144"/>
                </a:lnTo>
                <a:lnTo>
                  <a:pt x="254266" y="155689"/>
                </a:lnTo>
                <a:lnTo>
                  <a:pt x="268224" y="156972"/>
                </a:lnTo>
                <a:lnTo>
                  <a:pt x="273558" y="156972"/>
                </a:lnTo>
                <a:lnTo>
                  <a:pt x="280797" y="154940"/>
                </a:lnTo>
                <a:lnTo>
                  <a:pt x="288925" y="150876"/>
                </a:lnTo>
                <a:lnTo>
                  <a:pt x="297307" y="146812"/>
                </a:lnTo>
                <a:lnTo>
                  <a:pt x="303403" y="144780"/>
                </a:lnTo>
                <a:lnTo>
                  <a:pt x="310388" y="144780"/>
                </a:lnTo>
                <a:lnTo>
                  <a:pt x="312674" y="146431"/>
                </a:lnTo>
                <a:lnTo>
                  <a:pt x="313817" y="149606"/>
                </a:lnTo>
                <a:lnTo>
                  <a:pt x="315341" y="152527"/>
                </a:lnTo>
                <a:lnTo>
                  <a:pt x="316103" y="156972"/>
                </a:lnTo>
                <a:lnTo>
                  <a:pt x="316103" y="163195"/>
                </a:lnTo>
                <a:lnTo>
                  <a:pt x="307492" y="200850"/>
                </a:lnTo>
                <a:lnTo>
                  <a:pt x="281559" y="234315"/>
                </a:lnTo>
                <a:lnTo>
                  <a:pt x="245694" y="257238"/>
                </a:lnTo>
                <a:lnTo>
                  <a:pt x="206121" y="264922"/>
                </a:lnTo>
                <a:lnTo>
                  <a:pt x="208026" y="278765"/>
                </a:lnTo>
                <a:lnTo>
                  <a:pt x="270014" y="266598"/>
                </a:lnTo>
                <a:lnTo>
                  <a:pt x="322199" y="230124"/>
                </a:lnTo>
                <a:lnTo>
                  <a:pt x="357568" y="176809"/>
                </a:lnTo>
                <a:lnTo>
                  <a:pt x="366522" y="144780"/>
                </a:lnTo>
                <a:lnTo>
                  <a:pt x="369316" y="113665"/>
                </a:lnTo>
                <a:close/>
              </a:path>
            </a:pathLst>
          </a:custGeom>
          <a:solidFill>
            <a:srgbClr val="675C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66071" y="3596132"/>
            <a:ext cx="4819357" cy="7264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spc="-5" dirty="0">
                <a:solidFill>
                  <a:srgbClr val="342E2B"/>
                </a:solidFill>
                <a:latin typeface="Arial"/>
                <a:cs typeface="Arial"/>
              </a:rPr>
              <a:t>Mother nature does not do</a:t>
            </a:r>
            <a:r>
              <a:rPr sz="1800" spc="1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42E2B"/>
                </a:solidFill>
                <a:latin typeface="Arial"/>
                <a:cs typeface="Arial"/>
              </a:rPr>
              <a:t>bailouts.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1800" i="1" spc="-5" dirty="0">
                <a:solidFill>
                  <a:srgbClr val="342E2B"/>
                </a:solidFill>
                <a:latin typeface="Arial"/>
                <a:cs typeface="Arial"/>
              </a:rPr>
              <a:t>Al</a:t>
            </a:r>
            <a:r>
              <a:rPr sz="1800" i="1" spc="-7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342E2B"/>
                </a:solidFill>
                <a:latin typeface="Arial"/>
                <a:cs typeface="Arial"/>
              </a:rPr>
              <a:t>Gore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97855" y="2542793"/>
            <a:ext cx="5951806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75C52"/>
                </a:solidFill>
              </a:rPr>
              <a:t>Green and Sustainable </a:t>
            </a:r>
            <a:r>
              <a:rPr sz="2800" spc="-10" dirty="0">
                <a:solidFill>
                  <a:srgbClr val="675C52"/>
                </a:solidFill>
              </a:rPr>
              <a:t>Supply</a:t>
            </a:r>
            <a:r>
              <a:rPr sz="2800" spc="75" dirty="0">
                <a:solidFill>
                  <a:srgbClr val="675C52"/>
                </a:solidFill>
              </a:rPr>
              <a:t> </a:t>
            </a:r>
            <a:r>
              <a:rPr sz="2800" spc="-5" dirty="0">
                <a:solidFill>
                  <a:srgbClr val="675C52"/>
                </a:solidFill>
              </a:rPr>
              <a:t>Chains</a:t>
            </a:r>
            <a:endParaRPr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094198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Green and Sustainable Supply Chains – doing </a:t>
            </a:r>
            <a:r>
              <a:rPr sz="2000" dirty="0"/>
              <a:t>well </a:t>
            </a:r>
            <a:r>
              <a:rPr sz="2000" spc="-5" dirty="0"/>
              <a:t>by doing</a:t>
            </a:r>
            <a:r>
              <a:rPr sz="2000" spc="270" dirty="0"/>
              <a:t> </a:t>
            </a:r>
            <a:r>
              <a:rPr sz="2000" spc="-5" dirty="0"/>
              <a:t>good</a:t>
            </a:r>
          </a:p>
        </p:txBody>
      </p:sp>
      <p:sp>
        <p:nvSpPr>
          <p:cNvPr id="3" name="object 3"/>
          <p:cNvSpPr/>
          <p:nvPr/>
        </p:nvSpPr>
        <p:spPr>
          <a:xfrm>
            <a:off x="252046" y="977901"/>
            <a:ext cx="4251960" cy="5159375"/>
          </a:xfrm>
          <a:custGeom>
            <a:avLst/>
            <a:gdLst/>
            <a:ahLst/>
            <a:cxnLst/>
            <a:rect l="l" t="t" r="r" b="b"/>
            <a:pathLst>
              <a:path w="4606290" h="5159375">
                <a:moveTo>
                  <a:pt x="0" y="5159375"/>
                </a:moveTo>
                <a:lnTo>
                  <a:pt x="4605782" y="5159375"/>
                </a:lnTo>
                <a:lnTo>
                  <a:pt x="4605782" y="0"/>
                </a:lnTo>
                <a:lnTo>
                  <a:pt x="0" y="0"/>
                </a:lnTo>
                <a:lnTo>
                  <a:pt x="0" y="5159375"/>
                </a:lnTo>
                <a:close/>
              </a:path>
            </a:pathLst>
          </a:custGeom>
          <a:ln w="9525">
            <a:solidFill>
              <a:srgbClr val="A49D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27215" y="977901"/>
            <a:ext cx="4251960" cy="5159375"/>
          </a:xfrm>
          <a:custGeom>
            <a:avLst/>
            <a:gdLst/>
            <a:ahLst/>
            <a:cxnLst/>
            <a:rect l="l" t="t" r="r" b="b"/>
            <a:pathLst>
              <a:path w="4606290" h="5159375">
                <a:moveTo>
                  <a:pt x="0" y="5159375"/>
                </a:moveTo>
                <a:lnTo>
                  <a:pt x="4605782" y="5159375"/>
                </a:lnTo>
                <a:lnTo>
                  <a:pt x="4605782" y="0"/>
                </a:lnTo>
                <a:lnTo>
                  <a:pt x="0" y="0"/>
                </a:lnTo>
                <a:lnTo>
                  <a:pt x="0" y="5159375"/>
                </a:lnTo>
                <a:close/>
              </a:path>
            </a:pathLst>
          </a:custGeom>
          <a:ln w="9525">
            <a:solidFill>
              <a:srgbClr val="A49D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82666" y="956310"/>
            <a:ext cx="4133557" cy="4952638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b="1" dirty="0">
                <a:solidFill>
                  <a:schemeClr val="bg1"/>
                </a:solidFill>
                <a:latin typeface="Arial"/>
                <a:cs typeface="Arial"/>
              </a:rPr>
              <a:t>Impact on </a:t>
            </a: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supply chains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217170">
              <a:lnSpc>
                <a:spcPct val="100000"/>
              </a:lnSpc>
              <a:spcBef>
                <a:spcPts val="600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Sustainability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will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impact supply chains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and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companies’ internal  operations </a:t>
            </a:r>
            <a:r>
              <a:rPr sz="1200" spc="-15" dirty="0">
                <a:solidFill>
                  <a:schemeClr val="bg1"/>
                </a:solidFill>
                <a:latin typeface="Arial"/>
                <a:cs typeface="Arial"/>
              </a:rPr>
              <a:t>differently,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but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following are seen as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the main 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changers: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92405" marR="241300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93040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Closer relationships between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the tiers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throughout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supply  chain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gain transparency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operations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93040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Use code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conduct towards suppliers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prevent cases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that 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can have a negative impact on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the business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and,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thus,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as a risk  management</a:t>
            </a:r>
            <a:r>
              <a:rPr sz="12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tool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92405" marR="66675" indent="-180340">
              <a:lnSpc>
                <a:spcPct val="100000"/>
              </a:lnSpc>
              <a:spcBef>
                <a:spcPts val="605"/>
              </a:spcBef>
              <a:buChar char="•"/>
              <a:tabLst>
                <a:tab pos="193040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Supply chains are becoming increasingly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complex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as there are 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many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parameters companies need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be in control</a:t>
            </a:r>
            <a:r>
              <a:rPr sz="1200" spc="-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92405" marR="353060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93040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Slower supply chains as transportation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will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slow in order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 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reduce emissions in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supply chain.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This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will</a:t>
            </a:r>
            <a:r>
              <a:rPr sz="1200" spc="-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require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92405" marR="64769" algn="just">
              <a:lnSpc>
                <a:spcPct val="100000"/>
              </a:lnSpc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re-thinking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of the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companies’ supply chain strategy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and set-up.  In contrast,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supply chains move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closer to markets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200" spc="-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become  more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expensive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92405" marR="276860" indent="-18034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93040" algn="l"/>
              </a:tabLst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Product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development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will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increasingly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focus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on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ability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 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re-use scrapped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products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92405" indent="-18034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93040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Reverse logistics are becoming a new supply</a:t>
            </a:r>
            <a:r>
              <a:rPr sz="12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chain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92405" marR="561340" indent="-18034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93040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Sustainability is used as a supply chain strategy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gain 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customers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493" y="5928767"/>
            <a:ext cx="12397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342E2B"/>
                </a:solidFill>
                <a:latin typeface="Arial"/>
                <a:cs typeface="Arial"/>
              </a:rPr>
              <a:t>Source: Roland Berger,</a:t>
            </a:r>
            <a:r>
              <a:rPr sz="800" spc="10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342E2B"/>
                </a:solidFill>
                <a:latin typeface="Arial"/>
                <a:cs typeface="Arial"/>
              </a:rPr>
              <a:t>2011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99045" y="3758184"/>
            <a:ext cx="3550919" cy="2049780"/>
            <a:chOff x="865632" y="3758184"/>
            <a:chExt cx="3846829" cy="2049780"/>
          </a:xfrm>
        </p:grpSpPr>
        <p:sp>
          <p:nvSpPr>
            <p:cNvPr id="8" name="object 8"/>
            <p:cNvSpPr/>
            <p:nvPr/>
          </p:nvSpPr>
          <p:spPr>
            <a:xfrm>
              <a:off x="877824" y="4538472"/>
              <a:ext cx="3108960" cy="489584"/>
            </a:xfrm>
            <a:custGeom>
              <a:avLst/>
              <a:gdLst/>
              <a:ahLst/>
              <a:cxnLst/>
              <a:rect l="l" t="t" r="r" b="b"/>
              <a:pathLst>
                <a:path w="3108960" h="489585">
                  <a:moveTo>
                    <a:pt x="3108960" y="0"/>
                  </a:moveTo>
                  <a:lnTo>
                    <a:pt x="0" y="0"/>
                  </a:lnTo>
                  <a:lnTo>
                    <a:pt x="0" y="489203"/>
                  </a:lnTo>
                  <a:lnTo>
                    <a:pt x="3108960" y="489203"/>
                  </a:lnTo>
                  <a:lnTo>
                    <a:pt x="3108960" y="0"/>
                  </a:lnTo>
                  <a:close/>
                </a:path>
              </a:pathLst>
            </a:custGeom>
            <a:solidFill>
              <a:srgbClr val="675C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824" y="4538472"/>
              <a:ext cx="3108960" cy="489584"/>
            </a:xfrm>
            <a:custGeom>
              <a:avLst/>
              <a:gdLst/>
              <a:ahLst/>
              <a:cxnLst/>
              <a:rect l="l" t="t" r="r" b="b"/>
              <a:pathLst>
                <a:path w="3108960" h="489585">
                  <a:moveTo>
                    <a:pt x="0" y="489203"/>
                  </a:moveTo>
                  <a:lnTo>
                    <a:pt x="3108960" y="489203"/>
                  </a:lnTo>
                  <a:lnTo>
                    <a:pt x="3108960" y="0"/>
                  </a:lnTo>
                  <a:lnTo>
                    <a:pt x="0" y="0"/>
                  </a:lnTo>
                  <a:lnTo>
                    <a:pt x="0" y="489203"/>
                  </a:lnTo>
                  <a:close/>
                </a:path>
              </a:pathLst>
            </a:custGeom>
            <a:ln w="9144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824" y="3855720"/>
              <a:ext cx="1165860" cy="487680"/>
            </a:xfrm>
            <a:custGeom>
              <a:avLst/>
              <a:gdLst/>
              <a:ahLst/>
              <a:cxnLst/>
              <a:rect l="l" t="t" r="r" b="b"/>
              <a:pathLst>
                <a:path w="1165860" h="487679">
                  <a:moveTo>
                    <a:pt x="1165860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1165860" y="487679"/>
                  </a:lnTo>
                  <a:lnTo>
                    <a:pt x="1165860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7824" y="3855720"/>
              <a:ext cx="1165860" cy="487680"/>
            </a:xfrm>
            <a:custGeom>
              <a:avLst/>
              <a:gdLst/>
              <a:ahLst/>
              <a:cxnLst/>
              <a:rect l="l" t="t" r="r" b="b"/>
              <a:pathLst>
                <a:path w="1165860" h="487679">
                  <a:moveTo>
                    <a:pt x="0" y="487679"/>
                  </a:moveTo>
                  <a:lnTo>
                    <a:pt x="1165860" y="487679"/>
                  </a:lnTo>
                  <a:lnTo>
                    <a:pt x="1165860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9143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7824" y="5222748"/>
              <a:ext cx="3830320" cy="487680"/>
            </a:xfrm>
            <a:custGeom>
              <a:avLst/>
              <a:gdLst/>
              <a:ahLst/>
              <a:cxnLst/>
              <a:rect l="l" t="t" r="r" b="b"/>
              <a:pathLst>
                <a:path w="3830320" h="487679">
                  <a:moveTo>
                    <a:pt x="3829812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3829812" y="487679"/>
                  </a:lnTo>
                  <a:lnTo>
                    <a:pt x="3829812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7824" y="5222748"/>
              <a:ext cx="3830320" cy="487680"/>
            </a:xfrm>
            <a:custGeom>
              <a:avLst/>
              <a:gdLst/>
              <a:ahLst/>
              <a:cxnLst/>
              <a:rect l="l" t="t" r="r" b="b"/>
              <a:pathLst>
                <a:path w="3830320" h="487679">
                  <a:moveTo>
                    <a:pt x="0" y="487679"/>
                  </a:moveTo>
                  <a:lnTo>
                    <a:pt x="3829812" y="487679"/>
                  </a:lnTo>
                  <a:lnTo>
                    <a:pt x="3829812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9144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7824" y="3758184"/>
              <a:ext cx="0" cy="2049780"/>
            </a:xfrm>
            <a:custGeom>
              <a:avLst/>
              <a:gdLst/>
              <a:ahLst/>
              <a:cxnLst/>
              <a:rect l="l" t="t" r="r" b="b"/>
              <a:pathLst>
                <a:path h="2049779">
                  <a:moveTo>
                    <a:pt x="0" y="0"/>
                  </a:moveTo>
                  <a:lnTo>
                    <a:pt x="0" y="2049780"/>
                  </a:lnTo>
                </a:path>
              </a:pathLst>
            </a:custGeom>
            <a:ln w="24384">
              <a:solidFill>
                <a:srgbClr val="342E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03119" y="4674235"/>
            <a:ext cx="2954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56%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4294967295"/>
          </p:nvPr>
        </p:nvSpPr>
        <p:spPr>
          <a:xfrm>
            <a:off x="4472705" y="6541204"/>
            <a:ext cx="19987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21</a:t>
            </a:fld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2436290" y="5357877"/>
            <a:ext cx="2954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69%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8492" y="956311"/>
            <a:ext cx="4064977" cy="346761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Drivers and </a:t>
            </a:r>
            <a:r>
              <a:rPr sz="1200" b="1" dirty="0">
                <a:solidFill>
                  <a:schemeClr val="bg1"/>
                </a:solidFill>
                <a:latin typeface="Arial"/>
                <a:cs typeface="Arial"/>
              </a:rPr>
              <a:t>lead</a:t>
            </a:r>
            <a:r>
              <a:rPr sz="1200" b="1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indicators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79705" marR="5080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80340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Many western companies seek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benefit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from the cost 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advantages offered in emerging economies in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Eastern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Europe,  Asia and Latin</a:t>
            </a:r>
            <a:r>
              <a:rPr sz="1200" spc="-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America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79705" marR="128270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80340" algn="l"/>
              </a:tabLst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As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cost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advantages offered in emerging economies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often  come along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with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social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and environmental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standards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below 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those of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western countries, companies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face the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question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of 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what impact a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social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and environmental engagement beyond 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these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standards has on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their</a:t>
            </a:r>
            <a:r>
              <a:rPr sz="1200" spc="-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capabilities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solidFill>
                <a:schemeClr val="bg1"/>
              </a:solidFill>
              <a:latin typeface="Arial"/>
              <a:cs typeface="Arial"/>
            </a:endParaRPr>
          </a:p>
          <a:p>
            <a:pPr marR="342265">
              <a:lnSpc>
                <a:spcPct val="100000"/>
              </a:lnSpc>
              <a:spcBef>
                <a:spcPts val="1150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Sustainability as a </a:t>
            </a:r>
            <a:r>
              <a:rPr sz="1200" b="1" dirty="0">
                <a:solidFill>
                  <a:schemeClr val="bg1"/>
                </a:solidFill>
                <a:latin typeface="Arial"/>
                <a:cs typeface="Arial"/>
              </a:rPr>
              <a:t>purchasing goal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(%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respondents) 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”Is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sustainability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one of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your company’s strategic purchasing  goals?”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solidFill>
                <a:schemeClr val="bg1"/>
              </a:solidFill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tabLst>
                <a:tab pos="961390" algn="l"/>
              </a:tabLst>
            </a:pPr>
            <a:r>
              <a:rPr sz="1800" spc="-7" baseline="2314" dirty="0">
                <a:solidFill>
                  <a:schemeClr val="bg1"/>
                </a:solidFill>
                <a:latin typeface="Arial"/>
                <a:cs typeface="Arial"/>
              </a:rPr>
              <a:t>2003	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21%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6170" y="4667758"/>
            <a:ext cx="32472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2</a:t>
            </a:r>
            <a:r>
              <a:rPr sz="1200" spc="-15" dirty="0">
                <a:solidFill>
                  <a:srgbClr val="342E2B"/>
                </a:solidFill>
                <a:latin typeface="Arial"/>
                <a:cs typeface="Arial"/>
              </a:rPr>
              <a:t>0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09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6170" y="5351146"/>
            <a:ext cx="32472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2</a:t>
            </a:r>
            <a:r>
              <a:rPr sz="1200" spc="-15" dirty="0">
                <a:solidFill>
                  <a:srgbClr val="342E2B"/>
                </a:solidFill>
                <a:latin typeface="Arial"/>
                <a:cs typeface="Arial"/>
              </a:rPr>
              <a:t>0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7384952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Compliance </a:t>
            </a:r>
            <a:r>
              <a:rPr sz="2000" dirty="0"/>
              <a:t>with </a:t>
            </a:r>
            <a:r>
              <a:rPr sz="2000" spc="-5" dirty="0"/>
              <a:t>society calls for sustainable supply</a:t>
            </a:r>
            <a:r>
              <a:rPr sz="2000" spc="175" dirty="0"/>
              <a:t> </a:t>
            </a:r>
            <a:r>
              <a:rPr sz="2000" spc="-5" dirty="0"/>
              <a:t>chains</a:t>
            </a:r>
          </a:p>
        </p:txBody>
      </p:sp>
      <p:sp>
        <p:nvSpPr>
          <p:cNvPr id="3" name="object 3"/>
          <p:cNvSpPr/>
          <p:nvPr/>
        </p:nvSpPr>
        <p:spPr>
          <a:xfrm>
            <a:off x="4627215" y="977901"/>
            <a:ext cx="4251960" cy="5159375"/>
          </a:xfrm>
          <a:custGeom>
            <a:avLst/>
            <a:gdLst/>
            <a:ahLst/>
            <a:cxnLst/>
            <a:rect l="l" t="t" r="r" b="b"/>
            <a:pathLst>
              <a:path w="4606290" h="5159375">
                <a:moveTo>
                  <a:pt x="0" y="5159375"/>
                </a:moveTo>
                <a:lnTo>
                  <a:pt x="4605782" y="5159375"/>
                </a:lnTo>
                <a:lnTo>
                  <a:pt x="4605782" y="0"/>
                </a:lnTo>
                <a:lnTo>
                  <a:pt x="0" y="0"/>
                </a:lnTo>
                <a:lnTo>
                  <a:pt x="0" y="5159375"/>
                </a:lnTo>
                <a:close/>
              </a:path>
            </a:pathLst>
          </a:custGeom>
          <a:ln w="9525">
            <a:solidFill>
              <a:srgbClr val="A49D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82666" y="956311"/>
            <a:ext cx="3974709" cy="116698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b="1" dirty="0">
                <a:solidFill>
                  <a:schemeClr val="bg1"/>
                </a:solidFill>
                <a:latin typeface="Arial"/>
                <a:cs typeface="Arial"/>
              </a:rPr>
              <a:t>Impact on </a:t>
            </a: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supply chain</a:t>
            </a:r>
            <a:r>
              <a:rPr sz="1200" b="1" dirty="0">
                <a:solidFill>
                  <a:schemeClr val="bg1"/>
                </a:solidFill>
                <a:latin typeface="Arial"/>
                <a:cs typeface="Arial"/>
              </a:rPr>
              <a:t> transparency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Companies are demanded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 be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proactive, have high standards  and be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best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in class in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their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value and supply chain</a:t>
            </a:r>
            <a:r>
              <a:rPr sz="1200" spc="-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within: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Environmental</a:t>
            </a:r>
            <a:r>
              <a:rPr sz="1200" b="1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responsibility: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2666" y="1916939"/>
            <a:ext cx="3892062" cy="16109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700"/>
              </a:spcBef>
              <a:buChar char="•"/>
              <a:tabLst>
                <a:tab pos="193040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Use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resource-efficient production</a:t>
            </a:r>
            <a:r>
              <a:rPr sz="12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technologies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93040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Highly effective filtering systems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 reduce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emissions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92405" marR="138430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93040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High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standards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regarding use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environment-friendly and  energy-efficient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input</a:t>
            </a:r>
            <a:r>
              <a:rPr sz="1200" spc="-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factors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93040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Environment-friendly product development through new  technologies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focusing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on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product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life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cycle, including</a:t>
            </a:r>
            <a:r>
              <a:rPr sz="1200" spc="-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chemeClr val="bg1"/>
                </a:solidFill>
                <a:latin typeface="Arial"/>
                <a:cs typeface="Arial"/>
              </a:rPr>
              <a:t>re- 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usage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scrapped</a:t>
            </a:r>
            <a:r>
              <a:rPr sz="12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products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2666" y="3578480"/>
            <a:ext cx="143666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Social</a:t>
            </a:r>
            <a:r>
              <a:rPr sz="1200" b="1" spc="-3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responsibility: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2666" y="3761358"/>
            <a:ext cx="4071425" cy="24288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700"/>
              </a:spcBef>
              <a:buChar char="•"/>
              <a:tabLst>
                <a:tab pos="193040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Compliance with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human</a:t>
            </a:r>
            <a:r>
              <a:rPr sz="12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rights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93040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Ensure no use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of forced </a:t>
            </a:r>
            <a:r>
              <a:rPr sz="1200" spc="-15" dirty="0">
                <a:solidFill>
                  <a:schemeClr val="bg1"/>
                </a:solidFill>
                <a:latin typeface="Arial"/>
                <a:cs typeface="Arial"/>
              </a:rPr>
              <a:t>labour,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child labour and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right</a:t>
            </a:r>
            <a:r>
              <a:rPr sz="1200" spc="-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collective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bargaining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92405" marR="82550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93040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Supportive working conditions, attractive staff benefits as well  as development</a:t>
            </a:r>
            <a:r>
              <a:rPr sz="12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programmes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92405" marR="138430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93040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Stringent monitoring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workplace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safety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and comprehensive 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safety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training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93040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Active contribution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 local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communities, especially with regard 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improvement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living conditions (e.g. water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supply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and  educational</a:t>
            </a:r>
            <a:r>
              <a:rPr sz="12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infrastructure)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2372" y="2149157"/>
            <a:ext cx="3940126" cy="3445510"/>
            <a:chOff x="381736" y="2149157"/>
            <a:chExt cx="4268470" cy="3445510"/>
          </a:xfrm>
        </p:grpSpPr>
        <p:sp>
          <p:nvSpPr>
            <p:cNvPr id="9" name="object 9"/>
            <p:cNvSpPr/>
            <p:nvPr/>
          </p:nvSpPr>
          <p:spPr>
            <a:xfrm>
              <a:off x="565912" y="4895596"/>
              <a:ext cx="3938904" cy="694055"/>
            </a:xfrm>
            <a:custGeom>
              <a:avLst/>
              <a:gdLst/>
              <a:ahLst/>
              <a:cxnLst/>
              <a:rect l="l" t="t" r="r" b="b"/>
              <a:pathLst>
                <a:path w="3938904" h="694054">
                  <a:moveTo>
                    <a:pt x="3539490" y="0"/>
                  </a:moveTo>
                  <a:lnTo>
                    <a:pt x="399008" y="0"/>
                  </a:lnTo>
                  <a:lnTo>
                    <a:pt x="0" y="693864"/>
                  </a:lnTo>
                  <a:lnTo>
                    <a:pt x="3938524" y="693864"/>
                  </a:lnTo>
                  <a:lnTo>
                    <a:pt x="3539490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5912" y="4895596"/>
              <a:ext cx="3938904" cy="694055"/>
            </a:xfrm>
            <a:custGeom>
              <a:avLst/>
              <a:gdLst/>
              <a:ahLst/>
              <a:cxnLst/>
              <a:rect l="l" t="t" r="r" b="b"/>
              <a:pathLst>
                <a:path w="3938904" h="694054">
                  <a:moveTo>
                    <a:pt x="399008" y="0"/>
                  </a:moveTo>
                  <a:lnTo>
                    <a:pt x="0" y="693864"/>
                  </a:lnTo>
                  <a:lnTo>
                    <a:pt x="3938524" y="693864"/>
                  </a:lnTo>
                  <a:lnTo>
                    <a:pt x="3539490" y="0"/>
                  </a:lnTo>
                  <a:lnTo>
                    <a:pt x="399008" y="0"/>
                  </a:lnTo>
                </a:path>
              </a:pathLst>
            </a:custGeom>
            <a:ln w="9524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45436" y="2153920"/>
              <a:ext cx="1379855" cy="1207135"/>
            </a:xfrm>
            <a:custGeom>
              <a:avLst/>
              <a:gdLst/>
              <a:ahLst/>
              <a:cxnLst/>
              <a:rect l="l" t="t" r="r" b="b"/>
              <a:pathLst>
                <a:path w="1379855" h="1207135">
                  <a:moveTo>
                    <a:pt x="689737" y="0"/>
                  </a:moveTo>
                  <a:lnTo>
                    <a:pt x="0" y="1206627"/>
                  </a:lnTo>
                  <a:lnTo>
                    <a:pt x="1379474" y="1206627"/>
                  </a:lnTo>
                  <a:lnTo>
                    <a:pt x="689737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45436" y="2153920"/>
              <a:ext cx="1379855" cy="1207135"/>
            </a:xfrm>
            <a:custGeom>
              <a:avLst/>
              <a:gdLst/>
              <a:ahLst/>
              <a:cxnLst/>
              <a:rect l="l" t="t" r="r" b="b"/>
              <a:pathLst>
                <a:path w="1379855" h="1207135">
                  <a:moveTo>
                    <a:pt x="0" y="1206627"/>
                  </a:moveTo>
                  <a:lnTo>
                    <a:pt x="1379474" y="1206627"/>
                  </a:lnTo>
                  <a:lnTo>
                    <a:pt x="689737" y="0"/>
                  </a:lnTo>
                  <a:lnTo>
                    <a:pt x="0" y="1206627"/>
                  </a:lnTo>
                </a:path>
              </a:pathLst>
            </a:custGeom>
            <a:ln w="9525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6906" y="3360420"/>
              <a:ext cx="2256790" cy="765810"/>
            </a:xfrm>
            <a:custGeom>
              <a:avLst/>
              <a:gdLst/>
              <a:ahLst/>
              <a:cxnLst/>
              <a:rect l="l" t="t" r="r" b="b"/>
              <a:pathLst>
                <a:path w="2256790" h="765810">
                  <a:moveTo>
                    <a:pt x="1818513" y="0"/>
                  </a:moveTo>
                  <a:lnTo>
                    <a:pt x="439546" y="0"/>
                  </a:lnTo>
                  <a:lnTo>
                    <a:pt x="0" y="765301"/>
                  </a:lnTo>
                  <a:lnTo>
                    <a:pt x="2256535" y="765301"/>
                  </a:lnTo>
                  <a:lnTo>
                    <a:pt x="1818513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06906" y="3360420"/>
              <a:ext cx="2256790" cy="765810"/>
            </a:xfrm>
            <a:custGeom>
              <a:avLst/>
              <a:gdLst/>
              <a:ahLst/>
              <a:cxnLst/>
              <a:rect l="l" t="t" r="r" b="b"/>
              <a:pathLst>
                <a:path w="2256790" h="765810">
                  <a:moveTo>
                    <a:pt x="0" y="765301"/>
                  </a:moveTo>
                  <a:lnTo>
                    <a:pt x="2256535" y="765301"/>
                  </a:lnTo>
                  <a:lnTo>
                    <a:pt x="1818513" y="0"/>
                  </a:lnTo>
                  <a:lnTo>
                    <a:pt x="439546" y="0"/>
                  </a:lnTo>
                  <a:lnTo>
                    <a:pt x="0" y="765301"/>
                  </a:lnTo>
                </a:path>
              </a:pathLst>
            </a:custGeom>
            <a:ln w="9525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65758" y="4125595"/>
              <a:ext cx="3139440" cy="768985"/>
            </a:xfrm>
            <a:custGeom>
              <a:avLst/>
              <a:gdLst/>
              <a:ahLst/>
              <a:cxnLst/>
              <a:rect l="l" t="t" r="r" b="b"/>
              <a:pathLst>
                <a:path w="3139440" h="768985">
                  <a:moveTo>
                    <a:pt x="2698826" y="0"/>
                  </a:moveTo>
                  <a:lnTo>
                    <a:pt x="440004" y="0"/>
                  </a:lnTo>
                  <a:lnTo>
                    <a:pt x="0" y="768476"/>
                  </a:lnTo>
                  <a:lnTo>
                    <a:pt x="3138881" y="768476"/>
                  </a:lnTo>
                  <a:lnTo>
                    <a:pt x="2698826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65758" y="4125595"/>
              <a:ext cx="3139440" cy="768985"/>
            </a:xfrm>
            <a:custGeom>
              <a:avLst/>
              <a:gdLst/>
              <a:ahLst/>
              <a:cxnLst/>
              <a:rect l="l" t="t" r="r" b="b"/>
              <a:pathLst>
                <a:path w="3139440" h="768985">
                  <a:moveTo>
                    <a:pt x="440004" y="0"/>
                  </a:moveTo>
                  <a:lnTo>
                    <a:pt x="0" y="768476"/>
                  </a:lnTo>
                  <a:lnTo>
                    <a:pt x="3138881" y="768476"/>
                  </a:lnTo>
                  <a:lnTo>
                    <a:pt x="2698826" y="0"/>
                  </a:lnTo>
                  <a:lnTo>
                    <a:pt x="440004" y="0"/>
                  </a:lnTo>
                </a:path>
              </a:pathLst>
            </a:custGeom>
            <a:ln w="9525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3049" y="2220848"/>
              <a:ext cx="4097020" cy="3133090"/>
            </a:xfrm>
            <a:custGeom>
              <a:avLst/>
              <a:gdLst/>
              <a:ahLst/>
              <a:cxnLst/>
              <a:rect l="l" t="t" r="r" b="b"/>
              <a:pathLst>
                <a:path w="4097020" h="3133090">
                  <a:moveTo>
                    <a:pt x="1808632" y="0"/>
                  </a:moveTo>
                  <a:lnTo>
                    <a:pt x="1737639" y="46863"/>
                  </a:lnTo>
                  <a:lnTo>
                    <a:pt x="1765046" y="62712"/>
                  </a:lnTo>
                  <a:lnTo>
                    <a:pt x="32613" y="3063506"/>
                  </a:lnTo>
                  <a:lnTo>
                    <a:pt x="5105" y="3047619"/>
                  </a:lnTo>
                  <a:lnTo>
                    <a:pt x="0" y="3132709"/>
                  </a:lnTo>
                  <a:lnTo>
                    <a:pt x="71094" y="3085719"/>
                  </a:lnTo>
                  <a:lnTo>
                    <a:pt x="62725" y="3080893"/>
                  </a:lnTo>
                  <a:lnTo>
                    <a:pt x="43611" y="3069856"/>
                  </a:lnTo>
                  <a:lnTo>
                    <a:pt x="1776082" y="69100"/>
                  </a:lnTo>
                  <a:lnTo>
                    <a:pt x="1803552" y="84963"/>
                  </a:lnTo>
                  <a:lnTo>
                    <a:pt x="1805533" y="51689"/>
                  </a:lnTo>
                  <a:lnTo>
                    <a:pt x="1808632" y="0"/>
                  </a:lnTo>
                  <a:close/>
                </a:path>
                <a:path w="4097020" h="3133090">
                  <a:moveTo>
                    <a:pt x="4096918" y="3132709"/>
                  </a:moveTo>
                  <a:lnTo>
                    <a:pt x="4093819" y="3080893"/>
                  </a:lnTo>
                  <a:lnTo>
                    <a:pt x="4091838" y="3047619"/>
                  </a:lnTo>
                  <a:lnTo>
                    <a:pt x="4064266" y="3063532"/>
                  </a:lnTo>
                  <a:lnTo>
                    <a:pt x="2331720" y="62776"/>
                  </a:lnTo>
                  <a:lnTo>
                    <a:pt x="2350719" y="51816"/>
                  </a:lnTo>
                  <a:lnTo>
                    <a:pt x="2359304" y="46863"/>
                  </a:lnTo>
                  <a:lnTo>
                    <a:pt x="2288184" y="0"/>
                  </a:lnTo>
                  <a:lnTo>
                    <a:pt x="2293264" y="84963"/>
                  </a:lnTo>
                  <a:lnTo>
                    <a:pt x="2320772" y="69100"/>
                  </a:lnTo>
                  <a:lnTo>
                    <a:pt x="4053319" y="3069844"/>
                  </a:lnTo>
                  <a:lnTo>
                    <a:pt x="4025798" y="3085719"/>
                  </a:lnTo>
                  <a:lnTo>
                    <a:pt x="4096918" y="3132709"/>
                  </a:lnTo>
                  <a:close/>
                </a:path>
              </a:pathLst>
            </a:custGeom>
            <a:solidFill>
              <a:srgbClr val="675C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1736" y="2274188"/>
              <a:ext cx="1672589" cy="2818130"/>
            </a:xfrm>
            <a:custGeom>
              <a:avLst/>
              <a:gdLst/>
              <a:ahLst/>
              <a:cxnLst/>
              <a:rect l="l" t="t" r="r" b="b"/>
              <a:pathLst>
                <a:path w="1672589" h="2818129">
                  <a:moveTo>
                    <a:pt x="128562" y="2758821"/>
                  </a:moveTo>
                  <a:lnTo>
                    <a:pt x="117411" y="2752344"/>
                  </a:lnTo>
                  <a:lnTo>
                    <a:pt x="90551" y="2798953"/>
                  </a:lnTo>
                  <a:lnTo>
                    <a:pt x="7226" y="2750820"/>
                  </a:lnTo>
                  <a:lnTo>
                    <a:pt x="0" y="2763266"/>
                  </a:lnTo>
                  <a:lnTo>
                    <a:pt x="94475" y="2817876"/>
                  </a:lnTo>
                  <a:lnTo>
                    <a:pt x="105397" y="2798953"/>
                  </a:lnTo>
                  <a:lnTo>
                    <a:pt x="128562" y="2758821"/>
                  </a:lnTo>
                  <a:close/>
                </a:path>
                <a:path w="1672589" h="2818129">
                  <a:moveTo>
                    <a:pt x="159651" y="2692400"/>
                  </a:moveTo>
                  <a:lnTo>
                    <a:pt x="157949" y="2686304"/>
                  </a:lnTo>
                  <a:lnTo>
                    <a:pt x="154432" y="2680716"/>
                  </a:lnTo>
                  <a:lnTo>
                    <a:pt x="150914" y="2675255"/>
                  </a:lnTo>
                  <a:lnTo>
                    <a:pt x="148539" y="2673210"/>
                  </a:lnTo>
                  <a:lnTo>
                    <a:pt x="148539" y="2700782"/>
                  </a:lnTo>
                  <a:lnTo>
                    <a:pt x="147967" y="2706751"/>
                  </a:lnTo>
                  <a:lnTo>
                    <a:pt x="144640" y="2712593"/>
                  </a:lnTo>
                  <a:lnTo>
                    <a:pt x="141287" y="2718308"/>
                  </a:lnTo>
                  <a:lnTo>
                    <a:pt x="136334" y="2721864"/>
                  </a:lnTo>
                  <a:lnTo>
                    <a:pt x="129768" y="2723134"/>
                  </a:lnTo>
                  <a:lnTo>
                    <a:pt x="123190" y="2724531"/>
                  </a:lnTo>
                  <a:lnTo>
                    <a:pt x="90424" y="2700528"/>
                  </a:lnTo>
                  <a:lnTo>
                    <a:pt x="88290" y="2694178"/>
                  </a:lnTo>
                  <a:lnTo>
                    <a:pt x="88900" y="2688082"/>
                  </a:lnTo>
                  <a:lnTo>
                    <a:pt x="113652" y="2670429"/>
                  </a:lnTo>
                  <a:lnTo>
                    <a:pt x="121170" y="2672207"/>
                  </a:lnTo>
                  <a:lnTo>
                    <a:pt x="138607" y="2682240"/>
                  </a:lnTo>
                  <a:lnTo>
                    <a:pt x="144183" y="2688082"/>
                  </a:lnTo>
                  <a:lnTo>
                    <a:pt x="148539" y="2700782"/>
                  </a:lnTo>
                  <a:lnTo>
                    <a:pt x="148539" y="2673210"/>
                  </a:lnTo>
                  <a:lnTo>
                    <a:pt x="145326" y="2670429"/>
                  </a:lnTo>
                  <a:lnTo>
                    <a:pt x="144741" y="2669921"/>
                  </a:lnTo>
                  <a:lnTo>
                    <a:pt x="135940" y="2664841"/>
                  </a:lnTo>
                  <a:lnTo>
                    <a:pt x="127901" y="2660916"/>
                  </a:lnTo>
                  <a:lnTo>
                    <a:pt x="120091" y="2658643"/>
                  </a:lnTo>
                  <a:lnTo>
                    <a:pt x="112534" y="2658008"/>
                  </a:lnTo>
                  <a:lnTo>
                    <a:pt x="105206" y="2658999"/>
                  </a:lnTo>
                  <a:lnTo>
                    <a:pt x="77774" y="2689555"/>
                  </a:lnTo>
                  <a:lnTo>
                    <a:pt x="77177" y="2696070"/>
                  </a:lnTo>
                  <a:lnTo>
                    <a:pt x="77825" y="2702687"/>
                  </a:lnTo>
                  <a:lnTo>
                    <a:pt x="108356" y="2733675"/>
                  </a:lnTo>
                  <a:lnTo>
                    <a:pt x="124193" y="2736913"/>
                  </a:lnTo>
                  <a:lnTo>
                    <a:pt x="131546" y="2735961"/>
                  </a:lnTo>
                  <a:lnTo>
                    <a:pt x="159410" y="2705735"/>
                  </a:lnTo>
                  <a:lnTo>
                    <a:pt x="159651" y="2692400"/>
                  </a:lnTo>
                  <a:close/>
                </a:path>
                <a:path w="1672589" h="2818129">
                  <a:moveTo>
                    <a:pt x="216319" y="2606802"/>
                  </a:moveTo>
                  <a:lnTo>
                    <a:pt x="213156" y="2603373"/>
                  </a:lnTo>
                  <a:lnTo>
                    <a:pt x="160235" y="2545969"/>
                  </a:lnTo>
                  <a:lnTo>
                    <a:pt x="153720" y="2557145"/>
                  </a:lnTo>
                  <a:lnTo>
                    <a:pt x="197459" y="2603373"/>
                  </a:lnTo>
                  <a:lnTo>
                    <a:pt x="192430" y="2601976"/>
                  </a:lnTo>
                  <a:lnTo>
                    <a:pt x="136791" y="2586482"/>
                  </a:lnTo>
                  <a:lnTo>
                    <a:pt x="129908" y="2598420"/>
                  </a:lnTo>
                  <a:lnTo>
                    <a:pt x="163715" y="2632456"/>
                  </a:lnTo>
                  <a:lnTo>
                    <a:pt x="175145" y="2643632"/>
                  </a:lnTo>
                  <a:lnTo>
                    <a:pt x="175780" y="2644140"/>
                  </a:lnTo>
                  <a:lnTo>
                    <a:pt x="112941" y="2627884"/>
                  </a:lnTo>
                  <a:lnTo>
                    <a:pt x="106032" y="2639822"/>
                  </a:lnTo>
                  <a:lnTo>
                    <a:pt x="186563" y="2658364"/>
                  </a:lnTo>
                  <a:lnTo>
                    <a:pt x="193548" y="2646299"/>
                  </a:lnTo>
                  <a:lnTo>
                    <a:pt x="191363" y="2644140"/>
                  </a:lnTo>
                  <a:lnTo>
                    <a:pt x="148907" y="2601976"/>
                  </a:lnTo>
                  <a:lnTo>
                    <a:pt x="162090" y="2606167"/>
                  </a:lnTo>
                  <a:lnTo>
                    <a:pt x="209372" y="2618867"/>
                  </a:lnTo>
                  <a:lnTo>
                    <a:pt x="216319" y="2606802"/>
                  </a:lnTo>
                  <a:close/>
                </a:path>
                <a:path w="1672589" h="2818129">
                  <a:moveTo>
                    <a:pt x="1506753" y="130810"/>
                  </a:moveTo>
                  <a:lnTo>
                    <a:pt x="1493291" y="123063"/>
                  </a:lnTo>
                  <a:lnTo>
                    <a:pt x="1486687" y="134747"/>
                  </a:lnTo>
                  <a:lnTo>
                    <a:pt x="1500022" y="142367"/>
                  </a:lnTo>
                  <a:lnTo>
                    <a:pt x="1506753" y="130810"/>
                  </a:lnTo>
                  <a:close/>
                </a:path>
                <a:path w="1672589" h="2818129">
                  <a:moveTo>
                    <a:pt x="1570126" y="208407"/>
                  </a:moveTo>
                  <a:lnTo>
                    <a:pt x="1547266" y="195199"/>
                  </a:lnTo>
                  <a:lnTo>
                    <a:pt x="1475638" y="153797"/>
                  </a:lnTo>
                  <a:lnTo>
                    <a:pt x="1468399" y="166370"/>
                  </a:lnTo>
                  <a:lnTo>
                    <a:pt x="1507261" y="188722"/>
                  </a:lnTo>
                  <a:lnTo>
                    <a:pt x="1478813" y="237871"/>
                  </a:lnTo>
                  <a:lnTo>
                    <a:pt x="1440078" y="215392"/>
                  </a:lnTo>
                  <a:lnTo>
                    <a:pt x="1432839" y="227965"/>
                  </a:lnTo>
                  <a:lnTo>
                    <a:pt x="1527327" y="282448"/>
                  </a:lnTo>
                  <a:lnTo>
                    <a:pt x="1534566" y="270002"/>
                  </a:lnTo>
                  <a:lnTo>
                    <a:pt x="1489989" y="244221"/>
                  </a:lnTo>
                  <a:lnTo>
                    <a:pt x="1493647" y="237871"/>
                  </a:lnTo>
                  <a:lnTo>
                    <a:pt x="1518310" y="195199"/>
                  </a:lnTo>
                  <a:lnTo>
                    <a:pt x="1562887" y="220853"/>
                  </a:lnTo>
                  <a:lnTo>
                    <a:pt x="1570126" y="208407"/>
                  </a:lnTo>
                  <a:close/>
                </a:path>
                <a:path w="1672589" h="2818129">
                  <a:moveTo>
                    <a:pt x="1587779" y="177673"/>
                  </a:moveTo>
                  <a:lnTo>
                    <a:pt x="1519326" y="138176"/>
                  </a:lnTo>
                  <a:lnTo>
                    <a:pt x="1512722" y="149733"/>
                  </a:lnTo>
                  <a:lnTo>
                    <a:pt x="1581175" y="189230"/>
                  </a:lnTo>
                  <a:lnTo>
                    <a:pt x="1587779" y="177673"/>
                  </a:lnTo>
                  <a:close/>
                </a:path>
                <a:path w="1672589" h="2818129">
                  <a:moveTo>
                    <a:pt x="1646212" y="125222"/>
                  </a:moveTo>
                  <a:lnTo>
                    <a:pt x="1606867" y="91033"/>
                  </a:lnTo>
                  <a:lnTo>
                    <a:pt x="1606867" y="118491"/>
                  </a:lnTo>
                  <a:lnTo>
                    <a:pt x="1606448" y="123190"/>
                  </a:lnTo>
                  <a:lnTo>
                    <a:pt x="1600352" y="133858"/>
                  </a:lnTo>
                  <a:lnTo>
                    <a:pt x="1595653" y="137160"/>
                  </a:lnTo>
                  <a:lnTo>
                    <a:pt x="1589430" y="138303"/>
                  </a:lnTo>
                  <a:lnTo>
                    <a:pt x="1583334" y="139573"/>
                  </a:lnTo>
                  <a:lnTo>
                    <a:pt x="1550885" y="115316"/>
                  </a:lnTo>
                  <a:lnTo>
                    <a:pt x="1549044" y="110109"/>
                  </a:lnTo>
                  <a:lnTo>
                    <a:pt x="1549552" y="104521"/>
                  </a:lnTo>
                  <a:lnTo>
                    <a:pt x="1555521" y="94107"/>
                  </a:lnTo>
                  <a:lnTo>
                    <a:pt x="1560220" y="90932"/>
                  </a:lnTo>
                  <a:lnTo>
                    <a:pt x="1573047" y="88392"/>
                  </a:lnTo>
                  <a:lnTo>
                    <a:pt x="1580413" y="90170"/>
                  </a:lnTo>
                  <a:lnTo>
                    <a:pt x="1597558" y="100076"/>
                  </a:lnTo>
                  <a:lnTo>
                    <a:pt x="1603019" y="105537"/>
                  </a:lnTo>
                  <a:lnTo>
                    <a:pt x="1604987" y="111734"/>
                  </a:lnTo>
                  <a:lnTo>
                    <a:pt x="1606854" y="117309"/>
                  </a:lnTo>
                  <a:lnTo>
                    <a:pt x="1606867" y="118491"/>
                  </a:lnTo>
                  <a:lnTo>
                    <a:pt x="1606867" y="91033"/>
                  </a:lnTo>
                  <a:lnTo>
                    <a:pt x="1602308" y="88392"/>
                  </a:lnTo>
                  <a:lnTo>
                    <a:pt x="1561617" y="64897"/>
                  </a:lnTo>
                  <a:lnTo>
                    <a:pt x="1555521" y="75565"/>
                  </a:lnTo>
                  <a:lnTo>
                    <a:pt x="1563776" y="80391"/>
                  </a:lnTo>
                  <a:lnTo>
                    <a:pt x="1557083" y="82080"/>
                  </a:lnTo>
                  <a:lnTo>
                    <a:pt x="1537360" y="106934"/>
                  </a:lnTo>
                  <a:lnTo>
                    <a:pt x="1537741" y="113157"/>
                  </a:lnTo>
                  <a:lnTo>
                    <a:pt x="1560728" y="144780"/>
                  </a:lnTo>
                  <a:lnTo>
                    <a:pt x="1582242" y="151447"/>
                  </a:lnTo>
                  <a:lnTo>
                    <a:pt x="1589557" y="151130"/>
                  </a:lnTo>
                  <a:lnTo>
                    <a:pt x="1616075" y="123698"/>
                  </a:lnTo>
                  <a:lnTo>
                    <a:pt x="1615909" y="117309"/>
                  </a:lnTo>
                  <a:lnTo>
                    <a:pt x="1614322" y="110998"/>
                  </a:lnTo>
                  <a:lnTo>
                    <a:pt x="1621942" y="115316"/>
                  </a:lnTo>
                  <a:lnTo>
                    <a:pt x="1634769" y="135763"/>
                  </a:lnTo>
                  <a:lnTo>
                    <a:pt x="1633499" y="140589"/>
                  </a:lnTo>
                  <a:lnTo>
                    <a:pt x="1630451" y="145923"/>
                  </a:lnTo>
                  <a:lnTo>
                    <a:pt x="1627530" y="150876"/>
                  </a:lnTo>
                  <a:lnTo>
                    <a:pt x="1624228" y="154178"/>
                  </a:lnTo>
                  <a:lnTo>
                    <a:pt x="1617497" y="157099"/>
                  </a:lnTo>
                  <a:lnTo>
                    <a:pt x="1614195" y="156972"/>
                  </a:lnTo>
                  <a:lnTo>
                    <a:pt x="1610512" y="155448"/>
                  </a:lnTo>
                  <a:lnTo>
                    <a:pt x="1602257" y="165735"/>
                  </a:lnTo>
                  <a:lnTo>
                    <a:pt x="1609623" y="170180"/>
                  </a:lnTo>
                  <a:lnTo>
                    <a:pt x="1616481" y="170942"/>
                  </a:lnTo>
                  <a:lnTo>
                    <a:pt x="1629689" y="165100"/>
                  </a:lnTo>
                  <a:lnTo>
                    <a:pt x="1635277" y="159512"/>
                  </a:lnTo>
                  <a:lnTo>
                    <a:pt x="1636661" y="157099"/>
                  </a:lnTo>
                  <a:lnTo>
                    <a:pt x="1639976" y="151384"/>
                  </a:lnTo>
                  <a:lnTo>
                    <a:pt x="1644040" y="144526"/>
                  </a:lnTo>
                  <a:lnTo>
                    <a:pt x="1645983" y="138303"/>
                  </a:lnTo>
                  <a:lnTo>
                    <a:pt x="1646110" y="135763"/>
                  </a:lnTo>
                  <a:lnTo>
                    <a:pt x="1646212" y="130810"/>
                  </a:lnTo>
                  <a:lnTo>
                    <a:pt x="1646212" y="125222"/>
                  </a:lnTo>
                  <a:close/>
                </a:path>
                <a:path w="1672589" h="2818129">
                  <a:moveTo>
                    <a:pt x="1671980" y="32004"/>
                  </a:moveTo>
                  <a:lnTo>
                    <a:pt x="1640662" y="13970"/>
                  </a:lnTo>
                  <a:lnTo>
                    <a:pt x="1621815" y="3048"/>
                  </a:lnTo>
                  <a:lnTo>
                    <a:pt x="1616354" y="889"/>
                  </a:lnTo>
                  <a:lnTo>
                    <a:pt x="1611909" y="508"/>
                  </a:lnTo>
                  <a:lnTo>
                    <a:pt x="1607337" y="0"/>
                  </a:lnTo>
                  <a:lnTo>
                    <a:pt x="1603146" y="1143"/>
                  </a:lnTo>
                  <a:lnTo>
                    <a:pt x="1584248" y="34467"/>
                  </a:lnTo>
                  <a:lnTo>
                    <a:pt x="1585874" y="41148"/>
                  </a:lnTo>
                  <a:lnTo>
                    <a:pt x="1551965" y="21590"/>
                  </a:lnTo>
                  <a:lnTo>
                    <a:pt x="1545234" y="33147"/>
                  </a:lnTo>
                  <a:lnTo>
                    <a:pt x="1639722" y="87757"/>
                  </a:lnTo>
                  <a:lnTo>
                    <a:pt x="1646453" y="76073"/>
                  </a:lnTo>
                  <a:lnTo>
                    <a:pt x="1603654" y="51435"/>
                  </a:lnTo>
                  <a:lnTo>
                    <a:pt x="1599844" y="48260"/>
                  </a:lnTo>
                  <a:lnTo>
                    <a:pt x="1597558" y="45212"/>
                  </a:lnTo>
                  <a:lnTo>
                    <a:pt x="1595145" y="42164"/>
                  </a:lnTo>
                  <a:lnTo>
                    <a:pt x="1594815" y="41148"/>
                  </a:lnTo>
                  <a:lnTo>
                    <a:pt x="1594002" y="38608"/>
                  </a:lnTo>
                  <a:lnTo>
                    <a:pt x="1594002" y="30607"/>
                  </a:lnTo>
                  <a:lnTo>
                    <a:pt x="1594891" y="26797"/>
                  </a:lnTo>
                  <a:lnTo>
                    <a:pt x="1599590" y="18796"/>
                  </a:lnTo>
                  <a:lnTo>
                    <a:pt x="1602892" y="16002"/>
                  </a:lnTo>
                  <a:lnTo>
                    <a:pt x="1611147" y="13970"/>
                  </a:lnTo>
                  <a:lnTo>
                    <a:pt x="1616100" y="15113"/>
                  </a:lnTo>
                  <a:lnTo>
                    <a:pt x="1665249" y="43561"/>
                  </a:lnTo>
                  <a:lnTo>
                    <a:pt x="1671980" y="32004"/>
                  </a:lnTo>
                  <a:close/>
                </a:path>
              </a:pathLst>
            </a:custGeom>
            <a:solidFill>
              <a:srgbClr val="342E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7578" y="2933319"/>
              <a:ext cx="966253" cy="15561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67228" y="2250312"/>
              <a:ext cx="1682750" cy="2869565"/>
            </a:xfrm>
            <a:custGeom>
              <a:avLst/>
              <a:gdLst/>
              <a:ahLst/>
              <a:cxnLst/>
              <a:rect l="l" t="t" r="r" b="b"/>
              <a:pathLst>
                <a:path w="1682750" h="2869565">
                  <a:moveTo>
                    <a:pt x="101727" y="12446"/>
                  </a:moveTo>
                  <a:lnTo>
                    <a:pt x="94488" y="0"/>
                  </a:lnTo>
                  <a:lnTo>
                    <a:pt x="0" y="54483"/>
                  </a:lnTo>
                  <a:lnTo>
                    <a:pt x="34163" y="113538"/>
                  </a:lnTo>
                  <a:lnTo>
                    <a:pt x="45339" y="107061"/>
                  </a:lnTo>
                  <a:lnTo>
                    <a:pt x="18415" y="60579"/>
                  </a:lnTo>
                  <a:lnTo>
                    <a:pt x="101727" y="12446"/>
                  </a:lnTo>
                  <a:close/>
                </a:path>
                <a:path w="1682750" h="2869565">
                  <a:moveTo>
                    <a:pt x="133515" y="136118"/>
                  </a:moveTo>
                  <a:lnTo>
                    <a:pt x="123558" y="108331"/>
                  </a:lnTo>
                  <a:lnTo>
                    <a:pt x="122428" y="107162"/>
                  </a:lnTo>
                  <a:lnTo>
                    <a:pt x="122428" y="132080"/>
                  </a:lnTo>
                  <a:lnTo>
                    <a:pt x="120180" y="138684"/>
                  </a:lnTo>
                  <a:lnTo>
                    <a:pt x="118237" y="144907"/>
                  </a:lnTo>
                  <a:lnTo>
                    <a:pt x="112903" y="150495"/>
                  </a:lnTo>
                  <a:lnTo>
                    <a:pt x="104394" y="155321"/>
                  </a:lnTo>
                  <a:lnTo>
                    <a:pt x="95504" y="160528"/>
                  </a:lnTo>
                  <a:lnTo>
                    <a:pt x="62230" y="138684"/>
                  </a:lnTo>
                  <a:lnTo>
                    <a:pt x="64389" y="132461"/>
                  </a:lnTo>
                  <a:lnTo>
                    <a:pt x="66548" y="126111"/>
                  </a:lnTo>
                  <a:lnTo>
                    <a:pt x="72009" y="120396"/>
                  </a:lnTo>
                  <a:lnTo>
                    <a:pt x="89535" y="110236"/>
                  </a:lnTo>
                  <a:lnTo>
                    <a:pt x="97155" y="108331"/>
                  </a:lnTo>
                  <a:lnTo>
                    <a:pt x="103759" y="109728"/>
                  </a:lnTo>
                  <a:lnTo>
                    <a:pt x="110236" y="110998"/>
                  </a:lnTo>
                  <a:lnTo>
                    <a:pt x="115189" y="114554"/>
                  </a:lnTo>
                  <a:lnTo>
                    <a:pt x="118618" y="120396"/>
                  </a:lnTo>
                  <a:lnTo>
                    <a:pt x="121920" y="126111"/>
                  </a:lnTo>
                  <a:lnTo>
                    <a:pt x="122428" y="132080"/>
                  </a:lnTo>
                  <a:lnTo>
                    <a:pt x="122428" y="107162"/>
                  </a:lnTo>
                  <a:lnTo>
                    <a:pt x="119507" y="104140"/>
                  </a:lnTo>
                  <a:lnTo>
                    <a:pt x="114173" y="100380"/>
                  </a:lnTo>
                  <a:lnTo>
                    <a:pt x="108204" y="97663"/>
                  </a:lnTo>
                  <a:lnTo>
                    <a:pt x="100342" y="96024"/>
                  </a:lnTo>
                  <a:lnTo>
                    <a:pt x="92011" y="96431"/>
                  </a:lnTo>
                  <a:lnTo>
                    <a:pt x="55346" y="120726"/>
                  </a:lnTo>
                  <a:lnTo>
                    <a:pt x="51206" y="134658"/>
                  </a:lnTo>
                  <a:lnTo>
                    <a:pt x="51498" y="141795"/>
                  </a:lnTo>
                  <a:lnTo>
                    <a:pt x="76073" y="173609"/>
                  </a:lnTo>
                  <a:lnTo>
                    <a:pt x="82296" y="175260"/>
                  </a:lnTo>
                  <a:lnTo>
                    <a:pt x="95377" y="174752"/>
                  </a:lnTo>
                  <a:lnTo>
                    <a:pt x="103124" y="172085"/>
                  </a:lnTo>
                  <a:lnTo>
                    <a:pt x="111887" y="167005"/>
                  </a:lnTo>
                  <a:lnTo>
                    <a:pt x="118592" y="162433"/>
                  </a:lnTo>
                  <a:lnTo>
                    <a:pt x="119291" y="161963"/>
                  </a:lnTo>
                  <a:lnTo>
                    <a:pt x="125133" y="156324"/>
                  </a:lnTo>
                  <a:lnTo>
                    <a:pt x="129438" y="150101"/>
                  </a:lnTo>
                  <a:lnTo>
                    <a:pt x="132207" y="143256"/>
                  </a:lnTo>
                  <a:lnTo>
                    <a:pt x="133515" y="136118"/>
                  </a:lnTo>
                  <a:close/>
                </a:path>
                <a:path w="1682750" h="2869565">
                  <a:moveTo>
                    <a:pt x="202692" y="247396"/>
                  </a:moveTo>
                  <a:lnTo>
                    <a:pt x="196215" y="236093"/>
                  </a:lnTo>
                  <a:lnTo>
                    <a:pt x="134366" y="250952"/>
                  </a:lnTo>
                  <a:lnTo>
                    <a:pt x="176466" y="209550"/>
                  </a:lnTo>
                  <a:lnTo>
                    <a:pt x="179197" y="206883"/>
                  </a:lnTo>
                  <a:lnTo>
                    <a:pt x="172339" y="194945"/>
                  </a:lnTo>
                  <a:lnTo>
                    <a:pt x="125984" y="207137"/>
                  </a:lnTo>
                  <a:lnTo>
                    <a:pt x="110617" y="211455"/>
                  </a:lnTo>
                  <a:lnTo>
                    <a:pt x="109855" y="211709"/>
                  </a:lnTo>
                  <a:lnTo>
                    <a:pt x="155448" y="165481"/>
                  </a:lnTo>
                  <a:lnTo>
                    <a:pt x="148463" y="153543"/>
                  </a:lnTo>
                  <a:lnTo>
                    <a:pt x="92075" y="213995"/>
                  </a:lnTo>
                  <a:lnTo>
                    <a:pt x="99187" y="226060"/>
                  </a:lnTo>
                  <a:lnTo>
                    <a:pt x="151841" y="211709"/>
                  </a:lnTo>
                  <a:lnTo>
                    <a:pt x="159766" y="209550"/>
                  </a:lnTo>
                  <a:lnTo>
                    <a:pt x="149606" y="218948"/>
                  </a:lnTo>
                  <a:lnTo>
                    <a:pt x="114935" y="253492"/>
                  </a:lnTo>
                  <a:lnTo>
                    <a:pt x="121920" y="265557"/>
                  </a:lnTo>
                  <a:lnTo>
                    <a:pt x="186867" y="250952"/>
                  </a:lnTo>
                  <a:lnTo>
                    <a:pt x="202692" y="247396"/>
                  </a:lnTo>
                  <a:close/>
                </a:path>
                <a:path w="1682750" h="2869565">
                  <a:moveTo>
                    <a:pt x="834771" y="1331849"/>
                  </a:moveTo>
                  <a:lnTo>
                    <a:pt x="833882" y="1326781"/>
                  </a:lnTo>
                  <a:lnTo>
                    <a:pt x="833120" y="1321689"/>
                  </a:lnTo>
                  <a:lnTo>
                    <a:pt x="830199" y="1314081"/>
                  </a:lnTo>
                  <a:lnTo>
                    <a:pt x="820801" y="1298016"/>
                  </a:lnTo>
                  <a:lnTo>
                    <a:pt x="820801" y="1325499"/>
                  </a:lnTo>
                  <a:lnTo>
                    <a:pt x="818769" y="1335659"/>
                  </a:lnTo>
                  <a:lnTo>
                    <a:pt x="816102" y="1339481"/>
                  </a:lnTo>
                  <a:lnTo>
                    <a:pt x="808482" y="1343291"/>
                  </a:lnTo>
                  <a:lnTo>
                    <a:pt x="805180" y="1344549"/>
                  </a:lnTo>
                  <a:lnTo>
                    <a:pt x="801624" y="1344549"/>
                  </a:lnTo>
                  <a:lnTo>
                    <a:pt x="770305" y="1306449"/>
                  </a:lnTo>
                  <a:lnTo>
                    <a:pt x="766699" y="1300099"/>
                  </a:lnTo>
                  <a:lnTo>
                    <a:pt x="797941" y="1282331"/>
                  </a:lnTo>
                  <a:lnTo>
                    <a:pt x="815213" y="1312799"/>
                  </a:lnTo>
                  <a:lnTo>
                    <a:pt x="819277" y="1319149"/>
                  </a:lnTo>
                  <a:lnTo>
                    <a:pt x="820801" y="1325499"/>
                  </a:lnTo>
                  <a:lnTo>
                    <a:pt x="820801" y="1298016"/>
                  </a:lnTo>
                  <a:lnTo>
                    <a:pt x="811631" y="1282331"/>
                  </a:lnTo>
                  <a:lnTo>
                    <a:pt x="801243" y="1264539"/>
                  </a:lnTo>
                  <a:lnTo>
                    <a:pt x="706755" y="1319149"/>
                  </a:lnTo>
                  <a:lnTo>
                    <a:pt x="713867" y="1330591"/>
                  </a:lnTo>
                  <a:lnTo>
                    <a:pt x="755904" y="1306449"/>
                  </a:lnTo>
                  <a:lnTo>
                    <a:pt x="764286" y="1321689"/>
                  </a:lnTo>
                  <a:lnTo>
                    <a:pt x="768731" y="1333131"/>
                  </a:lnTo>
                  <a:lnTo>
                    <a:pt x="768477" y="1338199"/>
                  </a:lnTo>
                  <a:lnTo>
                    <a:pt x="767588" y="1342009"/>
                  </a:lnTo>
                  <a:lnTo>
                    <a:pt x="764286" y="1349641"/>
                  </a:lnTo>
                  <a:lnTo>
                    <a:pt x="761746" y="1355991"/>
                  </a:lnTo>
                  <a:lnTo>
                    <a:pt x="758190" y="1362329"/>
                  </a:lnTo>
                  <a:lnTo>
                    <a:pt x="745744" y="1386459"/>
                  </a:lnTo>
                  <a:lnTo>
                    <a:pt x="754761" y="1401699"/>
                  </a:lnTo>
                  <a:lnTo>
                    <a:pt x="774192" y="1364869"/>
                  </a:lnTo>
                  <a:lnTo>
                    <a:pt x="778256" y="1347089"/>
                  </a:lnTo>
                  <a:lnTo>
                    <a:pt x="777875" y="1343291"/>
                  </a:lnTo>
                  <a:lnTo>
                    <a:pt x="782789" y="1348359"/>
                  </a:lnTo>
                  <a:lnTo>
                    <a:pt x="787857" y="1353439"/>
                  </a:lnTo>
                  <a:lnTo>
                    <a:pt x="793026" y="1355991"/>
                  </a:lnTo>
                  <a:lnTo>
                    <a:pt x="798322" y="1357249"/>
                  </a:lnTo>
                  <a:lnTo>
                    <a:pt x="805434" y="1359801"/>
                  </a:lnTo>
                  <a:lnTo>
                    <a:pt x="812292" y="1358519"/>
                  </a:lnTo>
                  <a:lnTo>
                    <a:pt x="819023" y="1354709"/>
                  </a:lnTo>
                  <a:lnTo>
                    <a:pt x="824230" y="1352181"/>
                  </a:lnTo>
                  <a:lnTo>
                    <a:pt x="828167" y="1347089"/>
                  </a:lnTo>
                  <a:lnTo>
                    <a:pt x="829564" y="1344549"/>
                  </a:lnTo>
                  <a:lnTo>
                    <a:pt x="833755" y="1336941"/>
                  </a:lnTo>
                  <a:lnTo>
                    <a:pt x="834771" y="1331849"/>
                  </a:lnTo>
                  <a:close/>
                </a:path>
                <a:path w="1682750" h="2869565">
                  <a:moveTo>
                    <a:pt x="835787" y="1383919"/>
                  </a:moveTo>
                  <a:lnTo>
                    <a:pt x="829056" y="1372501"/>
                  </a:lnTo>
                  <a:lnTo>
                    <a:pt x="760603" y="1411859"/>
                  </a:lnTo>
                  <a:lnTo>
                    <a:pt x="767334" y="1423301"/>
                  </a:lnTo>
                  <a:lnTo>
                    <a:pt x="835787" y="1383919"/>
                  </a:lnTo>
                  <a:close/>
                </a:path>
                <a:path w="1682750" h="2869565">
                  <a:moveTo>
                    <a:pt x="861822" y="1368679"/>
                  </a:moveTo>
                  <a:lnTo>
                    <a:pt x="855091" y="1357249"/>
                  </a:lnTo>
                  <a:lnTo>
                    <a:pt x="841756" y="1364869"/>
                  </a:lnTo>
                  <a:lnTo>
                    <a:pt x="848487" y="1376299"/>
                  </a:lnTo>
                  <a:lnTo>
                    <a:pt x="861822" y="1368679"/>
                  </a:lnTo>
                  <a:close/>
                </a:path>
                <a:path w="1682750" h="2869565">
                  <a:moveTo>
                    <a:pt x="867029" y="1443609"/>
                  </a:moveTo>
                  <a:lnTo>
                    <a:pt x="866140" y="1438529"/>
                  </a:lnTo>
                  <a:lnTo>
                    <a:pt x="865378" y="1433449"/>
                  </a:lnTo>
                  <a:lnTo>
                    <a:pt x="863473" y="1428369"/>
                  </a:lnTo>
                  <a:lnTo>
                    <a:pt x="860298" y="1423301"/>
                  </a:lnTo>
                  <a:lnTo>
                    <a:pt x="858266" y="1419479"/>
                  </a:lnTo>
                  <a:lnTo>
                    <a:pt x="857059" y="1418209"/>
                  </a:lnTo>
                  <a:lnTo>
                    <a:pt x="855853" y="1416951"/>
                  </a:lnTo>
                  <a:lnTo>
                    <a:pt x="850392" y="1411859"/>
                  </a:lnTo>
                  <a:lnTo>
                    <a:pt x="847852" y="1409319"/>
                  </a:lnTo>
                  <a:lnTo>
                    <a:pt x="842391" y="1406779"/>
                  </a:lnTo>
                  <a:lnTo>
                    <a:pt x="832358" y="1406779"/>
                  </a:lnTo>
                  <a:lnTo>
                    <a:pt x="815975" y="1425829"/>
                  </a:lnTo>
                  <a:lnTo>
                    <a:pt x="816229" y="1428369"/>
                  </a:lnTo>
                  <a:lnTo>
                    <a:pt x="816483" y="1432179"/>
                  </a:lnTo>
                  <a:lnTo>
                    <a:pt x="818007" y="1439799"/>
                  </a:lnTo>
                  <a:lnTo>
                    <a:pt x="820801" y="1448701"/>
                  </a:lnTo>
                  <a:lnTo>
                    <a:pt x="822833" y="1456309"/>
                  </a:lnTo>
                  <a:lnTo>
                    <a:pt x="823849" y="1461401"/>
                  </a:lnTo>
                  <a:lnTo>
                    <a:pt x="823722" y="1463929"/>
                  </a:lnTo>
                  <a:lnTo>
                    <a:pt x="823468" y="1466469"/>
                  </a:lnTo>
                  <a:lnTo>
                    <a:pt x="822071" y="1469009"/>
                  </a:lnTo>
                  <a:lnTo>
                    <a:pt x="819531" y="1470279"/>
                  </a:lnTo>
                  <a:lnTo>
                    <a:pt x="816610" y="1471549"/>
                  </a:lnTo>
                  <a:lnTo>
                    <a:pt x="813308" y="1472819"/>
                  </a:lnTo>
                  <a:lnTo>
                    <a:pt x="805942" y="1470279"/>
                  </a:lnTo>
                  <a:lnTo>
                    <a:pt x="802640" y="1466469"/>
                  </a:lnTo>
                  <a:lnTo>
                    <a:pt x="796544" y="1456309"/>
                  </a:lnTo>
                  <a:lnTo>
                    <a:pt x="795274" y="1451229"/>
                  </a:lnTo>
                  <a:lnTo>
                    <a:pt x="796798" y="1442351"/>
                  </a:lnTo>
                  <a:lnTo>
                    <a:pt x="799338" y="1438529"/>
                  </a:lnTo>
                  <a:lnTo>
                    <a:pt x="803529" y="1434719"/>
                  </a:lnTo>
                  <a:lnTo>
                    <a:pt x="795147" y="1424559"/>
                  </a:lnTo>
                  <a:lnTo>
                    <a:pt x="788543" y="1429651"/>
                  </a:lnTo>
                  <a:lnTo>
                    <a:pt x="784860" y="1436001"/>
                  </a:lnTo>
                  <a:lnTo>
                    <a:pt x="782828" y="1449959"/>
                  </a:lnTo>
                  <a:lnTo>
                    <a:pt x="784860" y="1457579"/>
                  </a:lnTo>
                  <a:lnTo>
                    <a:pt x="790067" y="1466469"/>
                  </a:lnTo>
                  <a:lnTo>
                    <a:pt x="793115" y="1471549"/>
                  </a:lnTo>
                  <a:lnTo>
                    <a:pt x="796798" y="1476629"/>
                  </a:lnTo>
                  <a:lnTo>
                    <a:pt x="801116" y="1479169"/>
                  </a:lnTo>
                  <a:lnTo>
                    <a:pt x="805561" y="1482979"/>
                  </a:lnTo>
                  <a:lnTo>
                    <a:pt x="810006" y="1484249"/>
                  </a:lnTo>
                  <a:lnTo>
                    <a:pt x="823722" y="1484249"/>
                  </a:lnTo>
                  <a:lnTo>
                    <a:pt x="831596" y="1479169"/>
                  </a:lnTo>
                  <a:lnTo>
                    <a:pt x="834390" y="1476629"/>
                  </a:lnTo>
                  <a:lnTo>
                    <a:pt x="835914" y="1472819"/>
                  </a:lnTo>
                  <a:lnTo>
                    <a:pt x="837565" y="1470279"/>
                  </a:lnTo>
                  <a:lnTo>
                    <a:pt x="830326" y="1430909"/>
                  </a:lnTo>
                  <a:lnTo>
                    <a:pt x="830072" y="1429651"/>
                  </a:lnTo>
                  <a:lnTo>
                    <a:pt x="829945" y="1428369"/>
                  </a:lnTo>
                  <a:lnTo>
                    <a:pt x="829945" y="1425829"/>
                  </a:lnTo>
                  <a:lnTo>
                    <a:pt x="830707" y="1423301"/>
                  </a:lnTo>
                  <a:lnTo>
                    <a:pt x="831342" y="1422019"/>
                  </a:lnTo>
                  <a:lnTo>
                    <a:pt x="832358" y="1420749"/>
                  </a:lnTo>
                  <a:lnTo>
                    <a:pt x="836295" y="1418209"/>
                  </a:lnTo>
                  <a:lnTo>
                    <a:pt x="838962" y="1418209"/>
                  </a:lnTo>
                  <a:lnTo>
                    <a:pt x="842010" y="1419479"/>
                  </a:lnTo>
                  <a:lnTo>
                    <a:pt x="845185" y="1420749"/>
                  </a:lnTo>
                  <a:lnTo>
                    <a:pt x="848233" y="1424559"/>
                  </a:lnTo>
                  <a:lnTo>
                    <a:pt x="851281" y="1429651"/>
                  </a:lnTo>
                  <a:lnTo>
                    <a:pt x="853948" y="1433449"/>
                  </a:lnTo>
                  <a:lnTo>
                    <a:pt x="854964" y="1438529"/>
                  </a:lnTo>
                  <a:lnTo>
                    <a:pt x="854329" y="1441069"/>
                  </a:lnTo>
                  <a:lnTo>
                    <a:pt x="853821" y="1444879"/>
                  </a:lnTo>
                  <a:lnTo>
                    <a:pt x="851916" y="1448701"/>
                  </a:lnTo>
                  <a:lnTo>
                    <a:pt x="848741" y="1451229"/>
                  </a:lnTo>
                  <a:lnTo>
                    <a:pt x="856742" y="1461401"/>
                  </a:lnTo>
                  <a:lnTo>
                    <a:pt x="860806" y="1457579"/>
                  </a:lnTo>
                  <a:lnTo>
                    <a:pt x="863600" y="1455051"/>
                  </a:lnTo>
                  <a:lnTo>
                    <a:pt x="866648" y="1447419"/>
                  </a:lnTo>
                  <a:lnTo>
                    <a:pt x="867029" y="1443609"/>
                  </a:lnTo>
                  <a:close/>
                </a:path>
                <a:path w="1682750" h="2869565">
                  <a:moveTo>
                    <a:pt x="916686" y="1463929"/>
                  </a:moveTo>
                  <a:lnTo>
                    <a:pt x="909955" y="1452499"/>
                  </a:lnTo>
                  <a:lnTo>
                    <a:pt x="815467" y="1507109"/>
                  </a:lnTo>
                  <a:lnTo>
                    <a:pt x="822198" y="1518551"/>
                  </a:lnTo>
                  <a:lnTo>
                    <a:pt x="849376" y="1503299"/>
                  </a:lnTo>
                  <a:lnTo>
                    <a:pt x="861949" y="1507109"/>
                  </a:lnTo>
                  <a:lnTo>
                    <a:pt x="839978" y="1549019"/>
                  </a:lnTo>
                  <a:lnTo>
                    <a:pt x="848233" y="1564259"/>
                  </a:lnTo>
                  <a:lnTo>
                    <a:pt x="874649" y="1509649"/>
                  </a:lnTo>
                  <a:lnTo>
                    <a:pt x="915162" y="1521079"/>
                  </a:lnTo>
                  <a:lnTo>
                    <a:pt x="908088" y="1509649"/>
                  </a:lnTo>
                  <a:lnTo>
                    <a:pt x="906526" y="1507109"/>
                  </a:lnTo>
                  <a:lnTo>
                    <a:pt x="891959" y="1503299"/>
                  </a:lnTo>
                  <a:lnTo>
                    <a:pt x="862838" y="1495679"/>
                  </a:lnTo>
                  <a:lnTo>
                    <a:pt x="916686" y="1463929"/>
                  </a:lnTo>
                  <a:close/>
                </a:path>
                <a:path w="1682750" h="2869565">
                  <a:moveTo>
                    <a:pt x="943229" y="1575701"/>
                  </a:moveTo>
                  <a:lnTo>
                    <a:pt x="942340" y="1570609"/>
                  </a:lnTo>
                  <a:lnTo>
                    <a:pt x="941578" y="1565529"/>
                  </a:lnTo>
                  <a:lnTo>
                    <a:pt x="939673" y="1560449"/>
                  </a:lnTo>
                  <a:lnTo>
                    <a:pt x="936498" y="1555369"/>
                  </a:lnTo>
                  <a:lnTo>
                    <a:pt x="934466" y="1551559"/>
                  </a:lnTo>
                  <a:lnTo>
                    <a:pt x="933259" y="1550301"/>
                  </a:lnTo>
                  <a:lnTo>
                    <a:pt x="932053" y="1549019"/>
                  </a:lnTo>
                  <a:lnTo>
                    <a:pt x="929386" y="1546479"/>
                  </a:lnTo>
                  <a:lnTo>
                    <a:pt x="926592" y="1543951"/>
                  </a:lnTo>
                  <a:lnTo>
                    <a:pt x="924052" y="1541399"/>
                  </a:lnTo>
                  <a:lnTo>
                    <a:pt x="918591" y="1538859"/>
                  </a:lnTo>
                  <a:lnTo>
                    <a:pt x="908558" y="1538859"/>
                  </a:lnTo>
                  <a:lnTo>
                    <a:pt x="905383" y="1540129"/>
                  </a:lnTo>
                  <a:lnTo>
                    <a:pt x="902335" y="1541399"/>
                  </a:lnTo>
                  <a:lnTo>
                    <a:pt x="898906" y="1542669"/>
                  </a:lnTo>
                  <a:lnTo>
                    <a:pt x="896366" y="1546479"/>
                  </a:lnTo>
                  <a:lnTo>
                    <a:pt x="892810" y="1552829"/>
                  </a:lnTo>
                  <a:lnTo>
                    <a:pt x="892048" y="1556651"/>
                  </a:lnTo>
                  <a:lnTo>
                    <a:pt x="892429" y="1560449"/>
                  </a:lnTo>
                  <a:lnTo>
                    <a:pt x="892683" y="1564259"/>
                  </a:lnTo>
                  <a:lnTo>
                    <a:pt x="894207" y="1571879"/>
                  </a:lnTo>
                  <a:lnTo>
                    <a:pt x="897001" y="1580769"/>
                  </a:lnTo>
                  <a:lnTo>
                    <a:pt x="899033" y="1588401"/>
                  </a:lnTo>
                  <a:lnTo>
                    <a:pt x="900049" y="1593469"/>
                  </a:lnTo>
                  <a:lnTo>
                    <a:pt x="899922" y="1596009"/>
                  </a:lnTo>
                  <a:lnTo>
                    <a:pt x="899668" y="1598549"/>
                  </a:lnTo>
                  <a:lnTo>
                    <a:pt x="898271" y="1601101"/>
                  </a:lnTo>
                  <a:lnTo>
                    <a:pt x="895731" y="1602359"/>
                  </a:lnTo>
                  <a:lnTo>
                    <a:pt x="892810" y="1603629"/>
                  </a:lnTo>
                  <a:lnTo>
                    <a:pt x="889508" y="1604899"/>
                  </a:lnTo>
                  <a:lnTo>
                    <a:pt x="885825" y="1603629"/>
                  </a:lnTo>
                  <a:lnTo>
                    <a:pt x="882142" y="1601101"/>
                  </a:lnTo>
                  <a:lnTo>
                    <a:pt x="878840" y="1598549"/>
                  </a:lnTo>
                  <a:lnTo>
                    <a:pt x="872744" y="1587119"/>
                  </a:lnTo>
                  <a:lnTo>
                    <a:pt x="871474" y="1583309"/>
                  </a:lnTo>
                  <a:lnTo>
                    <a:pt x="872998" y="1574419"/>
                  </a:lnTo>
                  <a:lnTo>
                    <a:pt x="875538" y="1570609"/>
                  </a:lnTo>
                  <a:lnTo>
                    <a:pt x="879729" y="1566799"/>
                  </a:lnTo>
                  <a:lnTo>
                    <a:pt x="871347" y="1556651"/>
                  </a:lnTo>
                  <a:lnTo>
                    <a:pt x="864743" y="1561719"/>
                  </a:lnTo>
                  <a:lnTo>
                    <a:pt x="861060" y="1568069"/>
                  </a:lnTo>
                  <a:lnTo>
                    <a:pt x="859028" y="1582051"/>
                  </a:lnTo>
                  <a:lnTo>
                    <a:pt x="861060" y="1589659"/>
                  </a:lnTo>
                  <a:lnTo>
                    <a:pt x="866267" y="1598549"/>
                  </a:lnTo>
                  <a:lnTo>
                    <a:pt x="869315" y="1603629"/>
                  </a:lnTo>
                  <a:lnTo>
                    <a:pt x="872998" y="1608709"/>
                  </a:lnTo>
                  <a:lnTo>
                    <a:pt x="877316" y="1611249"/>
                  </a:lnTo>
                  <a:lnTo>
                    <a:pt x="881761" y="1615059"/>
                  </a:lnTo>
                  <a:lnTo>
                    <a:pt x="886206" y="1616329"/>
                  </a:lnTo>
                  <a:lnTo>
                    <a:pt x="899922" y="1616329"/>
                  </a:lnTo>
                  <a:lnTo>
                    <a:pt x="907796" y="1611249"/>
                  </a:lnTo>
                  <a:lnTo>
                    <a:pt x="910590" y="1608709"/>
                  </a:lnTo>
                  <a:lnTo>
                    <a:pt x="912114" y="1604899"/>
                  </a:lnTo>
                  <a:lnTo>
                    <a:pt x="913765" y="1602359"/>
                  </a:lnTo>
                  <a:lnTo>
                    <a:pt x="906526" y="1563001"/>
                  </a:lnTo>
                  <a:lnTo>
                    <a:pt x="906272" y="1561719"/>
                  </a:lnTo>
                  <a:lnTo>
                    <a:pt x="906145" y="1560449"/>
                  </a:lnTo>
                  <a:lnTo>
                    <a:pt x="906145" y="1556651"/>
                  </a:lnTo>
                  <a:lnTo>
                    <a:pt x="906907" y="1555369"/>
                  </a:lnTo>
                  <a:lnTo>
                    <a:pt x="907542" y="1554099"/>
                  </a:lnTo>
                  <a:lnTo>
                    <a:pt x="908558" y="1552829"/>
                  </a:lnTo>
                  <a:lnTo>
                    <a:pt x="912495" y="1550301"/>
                  </a:lnTo>
                  <a:lnTo>
                    <a:pt x="915162" y="1550301"/>
                  </a:lnTo>
                  <a:lnTo>
                    <a:pt x="918210" y="1551559"/>
                  </a:lnTo>
                  <a:lnTo>
                    <a:pt x="921385" y="1552829"/>
                  </a:lnTo>
                  <a:lnTo>
                    <a:pt x="924433" y="1556651"/>
                  </a:lnTo>
                  <a:lnTo>
                    <a:pt x="927481" y="1561719"/>
                  </a:lnTo>
                  <a:lnTo>
                    <a:pt x="930148" y="1565529"/>
                  </a:lnTo>
                  <a:lnTo>
                    <a:pt x="931164" y="1570609"/>
                  </a:lnTo>
                  <a:lnTo>
                    <a:pt x="930529" y="1573149"/>
                  </a:lnTo>
                  <a:lnTo>
                    <a:pt x="930021" y="1576959"/>
                  </a:lnTo>
                  <a:lnTo>
                    <a:pt x="928116" y="1580769"/>
                  </a:lnTo>
                  <a:lnTo>
                    <a:pt x="924941" y="1583309"/>
                  </a:lnTo>
                  <a:lnTo>
                    <a:pt x="932942" y="1593469"/>
                  </a:lnTo>
                  <a:lnTo>
                    <a:pt x="937006" y="1589659"/>
                  </a:lnTo>
                  <a:lnTo>
                    <a:pt x="939800" y="1587119"/>
                  </a:lnTo>
                  <a:lnTo>
                    <a:pt x="942848" y="1579499"/>
                  </a:lnTo>
                  <a:lnTo>
                    <a:pt x="943229" y="1575701"/>
                  </a:lnTo>
                  <a:close/>
                </a:path>
                <a:path w="1682750" h="2869565">
                  <a:moveTo>
                    <a:pt x="1597787" y="2684399"/>
                  </a:moveTo>
                  <a:lnTo>
                    <a:pt x="1591056" y="2672715"/>
                  </a:lnTo>
                  <a:lnTo>
                    <a:pt x="1522603" y="2712212"/>
                  </a:lnTo>
                  <a:lnTo>
                    <a:pt x="1529334" y="2723896"/>
                  </a:lnTo>
                  <a:lnTo>
                    <a:pt x="1597787" y="2684399"/>
                  </a:lnTo>
                  <a:close/>
                </a:path>
                <a:path w="1682750" h="2869565">
                  <a:moveTo>
                    <a:pt x="1606042" y="2638552"/>
                  </a:moveTo>
                  <a:lnTo>
                    <a:pt x="1598803" y="2626106"/>
                  </a:lnTo>
                  <a:lnTo>
                    <a:pt x="1560068" y="2648458"/>
                  </a:lnTo>
                  <a:lnTo>
                    <a:pt x="1535303" y="2605786"/>
                  </a:lnTo>
                  <a:lnTo>
                    <a:pt x="1531620" y="2599436"/>
                  </a:lnTo>
                  <a:lnTo>
                    <a:pt x="1570482" y="2576957"/>
                  </a:lnTo>
                  <a:lnTo>
                    <a:pt x="1563243" y="2564511"/>
                  </a:lnTo>
                  <a:lnTo>
                    <a:pt x="1468755" y="2618994"/>
                  </a:lnTo>
                  <a:lnTo>
                    <a:pt x="1475994" y="2631567"/>
                  </a:lnTo>
                  <a:lnTo>
                    <a:pt x="1520571" y="2605786"/>
                  </a:lnTo>
                  <a:lnTo>
                    <a:pt x="1548892" y="2654935"/>
                  </a:lnTo>
                  <a:lnTo>
                    <a:pt x="1504315" y="2680589"/>
                  </a:lnTo>
                  <a:lnTo>
                    <a:pt x="1511554" y="2693162"/>
                  </a:lnTo>
                  <a:lnTo>
                    <a:pt x="1588897" y="2648458"/>
                  </a:lnTo>
                  <a:lnTo>
                    <a:pt x="1606042" y="2638552"/>
                  </a:lnTo>
                  <a:close/>
                </a:path>
                <a:path w="1682750" h="2869565">
                  <a:moveTo>
                    <a:pt x="1623822" y="2669286"/>
                  </a:moveTo>
                  <a:lnTo>
                    <a:pt x="1617091" y="2657729"/>
                  </a:lnTo>
                  <a:lnTo>
                    <a:pt x="1603756" y="2665476"/>
                  </a:lnTo>
                  <a:lnTo>
                    <a:pt x="1610360" y="2677033"/>
                  </a:lnTo>
                  <a:lnTo>
                    <a:pt x="1623822" y="2669286"/>
                  </a:lnTo>
                  <a:close/>
                </a:path>
                <a:path w="1682750" h="2869565">
                  <a:moveTo>
                    <a:pt x="1639951" y="2757551"/>
                  </a:moveTo>
                  <a:lnTo>
                    <a:pt x="1636610" y="2751709"/>
                  </a:lnTo>
                  <a:lnTo>
                    <a:pt x="1633855" y="2746883"/>
                  </a:lnTo>
                  <a:lnTo>
                    <a:pt x="1625600" y="2751709"/>
                  </a:lnTo>
                  <a:lnTo>
                    <a:pt x="1627428" y="2745028"/>
                  </a:lnTo>
                  <a:lnTo>
                    <a:pt x="1627759" y="2738501"/>
                  </a:lnTo>
                  <a:lnTo>
                    <a:pt x="1626552" y="2732176"/>
                  </a:lnTo>
                  <a:lnTo>
                    <a:pt x="1623822" y="2726055"/>
                  </a:lnTo>
                  <a:lnTo>
                    <a:pt x="1621383" y="2721737"/>
                  </a:lnTo>
                  <a:lnTo>
                    <a:pt x="1620393" y="2719959"/>
                  </a:lnTo>
                  <a:lnTo>
                    <a:pt x="1618234" y="2717863"/>
                  </a:lnTo>
                  <a:lnTo>
                    <a:pt x="1618234" y="2743327"/>
                  </a:lnTo>
                  <a:lnTo>
                    <a:pt x="1616075" y="2749550"/>
                  </a:lnTo>
                  <a:lnTo>
                    <a:pt x="1614043" y="2755646"/>
                  </a:lnTo>
                  <a:lnTo>
                    <a:pt x="1608709" y="2761234"/>
                  </a:lnTo>
                  <a:lnTo>
                    <a:pt x="1591564" y="2771140"/>
                  </a:lnTo>
                  <a:lnTo>
                    <a:pt x="1584198" y="2773045"/>
                  </a:lnTo>
                  <a:lnTo>
                    <a:pt x="1571752" y="2770505"/>
                  </a:lnTo>
                  <a:lnTo>
                    <a:pt x="1567180" y="2767203"/>
                  </a:lnTo>
                  <a:lnTo>
                    <a:pt x="1564005" y="2761869"/>
                  </a:lnTo>
                  <a:lnTo>
                    <a:pt x="1560957" y="2756535"/>
                  </a:lnTo>
                  <a:lnTo>
                    <a:pt x="1560449" y="2750947"/>
                  </a:lnTo>
                  <a:lnTo>
                    <a:pt x="1564513" y="2739009"/>
                  </a:lnTo>
                  <a:lnTo>
                    <a:pt x="1570101" y="2733421"/>
                  </a:lnTo>
                  <a:lnTo>
                    <a:pt x="1587373" y="2723515"/>
                  </a:lnTo>
                  <a:lnTo>
                    <a:pt x="1594612" y="2721737"/>
                  </a:lnTo>
                  <a:lnTo>
                    <a:pt x="1607185" y="2724023"/>
                  </a:lnTo>
                  <a:lnTo>
                    <a:pt x="1611757" y="2727198"/>
                  </a:lnTo>
                  <a:lnTo>
                    <a:pt x="1614678" y="2732405"/>
                  </a:lnTo>
                  <a:lnTo>
                    <a:pt x="1617726" y="2737612"/>
                  </a:lnTo>
                  <a:lnTo>
                    <a:pt x="1618234" y="2743327"/>
                  </a:lnTo>
                  <a:lnTo>
                    <a:pt x="1618234" y="2717863"/>
                  </a:lnTo>
                  <a:lnTo>
                    <a:pt x="1615821" y="2715514"/>
                  </a:lnTo>
                  <a:lnTo>
                    <a:pt x="1610233" y="2712847"/>
                  </a:lnTo>
                  <a:lnTo>
                    <a:pt x="1604645" y="2710053"/>
                  </a:lnTo>
                  <a:lnTo>
                    <a:pt x="1598422" y="2709037"/>
                  </a:lnTo>
                  <a:lnTo>
                    <a:pt x="1591437" y="2709926"/>
                  </a:lnTo>
                  <a:lnTo>
                    <a:pt x="1584579" y="2710688"/>
                  </a:lnTo>
                  <a:lnTo>
                    <a:pt x="1551432" y="2738628"/>
                  </a:lnTo>
                  <a:lnTo>
                    <a:pt x="1549158" y="2752382"/>
                  </a:lnTo>
                  <a:lnTo>
                    <a:pt x="1550631" y="2759329"/>
                  </a:lnTo>
                  <a:lnTo>
                    <a:pt x="1553908" y="2766441"/>
                  </a:lnTo>
                  <a:lnTo>
                    <a:pt x="1558163" y="2773934"/>
                  </a:lnTo>
                  <a:lnTo>
                    <a:pt x="1564767" y="2778506"/>
                  </a:lnTo>
                  <a:lnTo>
                    <a:pt x="1573784" y="2780157"/>
                  </a:lnTo>
                  <a:lnTo>
                    <a:pt x="1566164" y="2784602"/>
                  </a:lnTo>
                  <a:lnTo>
                    <a:pt x="1561084" y="2787142"/>
                  </a:lnTo>
                  <a:lnTo>
                    <a:pt x="1558290" y="2787904"/>
                  </a:lnTo>
                  <a:lnTo>
                    <a:pt x="1553845" y="2789047"/>
                  </a:lnTo>
                  <a:lnTo>
                    <a:pt x="1549781" y="2788920"/>
                  </a:lnTo>
                  <a:lnTo>
                    <a:pt x="1545844" y="2787142"/>
                  </a:lnTo>
                  <a:lnTo>
                    <a:pt x="1542034" y="2785491"/>
                  </a:lnTo>
                  <a:lnTo>
                    <a:pt x="1538605" y="2781935"/>
                  </a:lnTo>
                  <a:lnTo>
                    <a:pt x="1535557" y="2776601"/>
                  </a:lnTo>
                  <a:lnTo>
                    <a:pt x="1532636" y="2771648"/>
                  </a:lnTo>
                  <a:lnTo>
                    <a:pt x="1531518" y="2767203"/>
                  </a:lnTo>
                  <a:lnTo>
                    <a:pt x="1531581" y="2766060"/>
                  </a:lnTo>
                  <a:lnTo>
                    <a:pt x="1531874" y="2763012"/>
                  </a:lnTo>
                  <a:lnTo>
                    <a:pt x="1532255" y="2759837"/>
                  </a:lnTo>
                  <a:lnTo>
                    <a:pt x="1534033" y="2757170"/>
                  </a:lnTo>
                  <a:lnTo>
                    <a:pt x="1537208" y="2754630"/>
                  </a:lnTo>
                  <a:lnTo>
                    <a:pt x="1532382" y="2742438"/>
                  </a:lnTo>
                  <a:lnTo>
                    <a:pt x="1524889" y="2746502"/>
                  </a:lnTo>
                  <a:lnTo>
                    <a:pt x="1520825" y="2752090"/>
                  </a:lnTo>
                  <a:lnTo>
                    <a:pt x="1519301" y="2766441"/>
                  </a:lnTo>
                  <a:lnTo>
                    <a:pt x="1521206" y="2774061"/>
                  </a:lnTo>
                  <a:lnTo>
                    <a:pt x="1525905" y="2782189"/>
                  </a:lnTo>
                  <a:lnTo>
                    <a:pt x="1529969" y="2789047"/>
                  </a:lnTo>
                  <a:lnTo>
                    <a:pt x="1534541" y="2794127"/>
                  </a:lnTo>
                  <a:lnTo>
                    <a:pt x="1539875" y="2797302"/>
                  </a:lnTo>
                  <a:lnTo>
                    <a:pt x="1545082" y="2800604"/>
                  </a:lnTo>
                  <a:lnTo>
                    <a:pt x="1550670" y="2802001"/>
                  </a:lnTo>
                  <a:lnTo>
                    <a:pt x="1556385" y="2801620"/>
                  </a:lnTo>
                  <a:lnTo>
                    <a:pt x="1561071" y="2800794"/>
                  </a:lnTo>
                  <a:lnTo>
                    <a:pt x="1566735" y="2798864"/>
                  </a:lnTo>
                  <a:lnTo>
                    <a:pt x="1573339" y="2795841"/>
                  </a:lnTo>
                  <a:lnTo>
                    <a:pt x="1580896" y="2791714"/>
                  </a:lnTo>
                  <a:lnTo>
                    <a:pt x="1585506" y="2789047"/>
                  </a:lnTo>
                  <a:lnTo>
                    <a:pt x="1613166" y="2773045"/>
                  </a:lnTo>
                  <a:lnTo>
                    <a:pt x="1639951" y="2757551"/>
                  </a:lnTo>
                  <a:close/>
                </a:path>
                <a:path w="1682750" h="2869565">
                  <a:moveTo>
                    <a:pt x="1682369" y="2770886"/>
                  </a:moveTo>
                  <a:lnTo>
                    <a:pt x="1675638" y="2759329"/>
                  </a:lnTo>
                  <a:lnTo>
                    <a:pt x="1581277" y="2813812"/>
                  </a:lnTo>
                  <a:lnTo>
                    <a:pt x="1587881" y="2825369"/>
                  </a:lnTo>
                  <a:lnTo>
                    <a:pt x="1630680" y="2800731"/>
                  </a:lnTo>
                  <a:lnTo>
                    <a:pt x="1635379" y="2798953"/>
                  </a:lnTo>
                  <a:lnTo>
                    <a:pt x="1642872" y="2797937"/>
                  </a:lnTo>
                  <a:lnTo>
                    <a:pt x="1646555" y="2798699"/>
                  </a:lnTo>
                  <a:lnTo>
                    <a:pt x="1653667" y="2802763"/>
                  </a:lnTo>
                  <a:lnTo>
                    <a:pt x="1656334" y="2805430"/>
                  </a:lnTo>
                  <a:lnTo>
                    <a:pt x="1658366" y="2808859"/>
                  </a:lnTo>
                  <a:lnTo>
                    <a:pt x="1661033" y="2813431"/>
                  </a:lnTo>
                  <a:lnTo>
                    <a:pt x="1661795" y="2817749"/>
                  </a:lnTo>
                  <a:lnTo>
                    <a:pt x="1660525" y="2821813"/>
                  </a:lnTo>
                  <a:lnTo>
                    <a:pt x="1659382" y="2825877"/>
                  </a:lnTo>
                  <a:lnTo>
                    <a:pt x="1655826" y="2829560"/>
                  </a:lnTo>
                  <a:lnTo>
                    <a:pt x="1650111" y="2832989"/>
                  </a:lnTo>
                  <a:lnTo>
                    <a:pt x="1606677" y="2858008"/>
                  </a:lnTo>
                  <a:lnTo>
                    <a:pt x="1613408" y="2869565"/>
                  </a:lnTo>
                  <a:lnTo>
                    <a:pt x="1656842" y="2844546"/>
                  </a:lnTo>
                  <a:lnTo>
                    <a:pt x="1663446" y="2840609"/>
                  </a:lnTo>
                  <a:lnTo>
                    <a:pt x="1668145" y="2836926"/>
                  </a:lnTo>
                  <a:lnTo>
                    <a:pt x="1670685" y="2833243"/>
                  </a:lnTo>
                  <a:lnTo>
                    <a:pt x="1673352" y="2829560"/>
                  </a:lnTo>
                  <a:lnTo>
                    <a:pt x="1674495" y="2825369"/>
                  </a:lnTo>
                  <a:lnTo>
                    <a:pt x="1674241" y="2815590"/>
                  </a:lnTo>
                  <a:lnTo>
                    <a:pt x="1672717" y="2810637"/>
                  </a:lnTo>
                  <a:lnTo>
                    <a:pt x="1648460" y="2790444"/>
                  </a:lnTo>
                  <a:lnTo>
                    <a:pt x="1682369" y="2770886"/>
                  </a:lnTo>
                  <a:close/>
                </a:path>
              </a:pathLst>
            </a:custGeom>
            <a:solidFill>
              <a:srgbClr val="342E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52046" y="381000"/>
            <a:ext cx="4243754" cy="6097823"/>
          </a:xfrm>
          <a:prstGeom prst="rect">
            <a:avLst/>
          </a:prstGeom>
          <a:ln w="9525">
            <a:solidFill>
              <a:srgbClr val="A49D94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530"/>
              </a:spcBef>
            </a:pPr>
            <a:r>
              <a:rPr sz="1200" b="1" dirty="0">
                <a:solidFill>
                  <a:schemeClr val="bg1"/>
                </a:solidFill>
                <a:latin typeface="Arial"/>
                <a:cs typeface="Arial"/>
              </a:rPr>
              <a:t>Supply </a:t>
            </a: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chain compliance </a:t>
            </a:r>
            <a:r>
              <a:rPr sz="1200" b="1" spc="5" dirty="0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sz="1200" b="1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society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71755" marR="83820">
              <a:lnSpc>
                <a:spcPct val="100000"/>
              </a:lnSpc>
              <a:spcBef>
                <a:spcPts val="600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Society demands companies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 be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pioneers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setting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new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norms</a:t>
            </a:r>
            <a:r>
              <a:rPr sz="120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for 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responsible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behaviour,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and companies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comply to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reduce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risk 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of not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being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the customers’</a:t>
            </a:r>
            <a:r>
              <a:rPr sz="1200" spc="-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choice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solidFill>
                <a:schemeClr val="bg1"/>
              </a:solidFill>
              <a:latin typeface="Arial"/>
              <a:cs typeface="Arial"/>
            </a:endParaRPr>
          </a:p>
          <a:p>
            <a:pPr marL="2042160" marR="2101850" indent="-12700" algn="ctr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Fut</a:t>
            </a:r>
            <a:r>
              <a:rPr sz="1200" spc="-5" dirty="0">
                <a:latin typeface="Arial"/>
                <a:cs typeface="Arial"/>
              </a:rPr>
              <a:t>ure  norms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R="73025" algn="ctr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Arial"/>
                <a:cs typeface="Arial"/>
              </a:rPr>
              <a:t>Accepted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norms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solidFill>
                <a:schemeClr val="bg1"/>
              </a:solidFill>
              <a:latin typeface="Arial"/>
              <a:cs typeface="Arial"/>
            </a:endParaRPr>
          </a:p>
          <a:p>
            <a:pPr marR="74930" algn="ctr">
              <a:lnSpc>
                <a:spcPct val="100000"/>
              </a:lnSpc>
            </a:pPr>
            <a:r>
              <a:rPr sz="1200" spc="-5" smtClean="0">
                <a:latin typeface="Arial"/>
                <a:cs typeface="Arial"/>
              </a:rPr>
              <a:t>Industrial</a:t>
            </a:r>
            <a:r>
              <a:rPr sz="1200" spc="-90" smtClean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standards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solidFill>
                <a:schemeClr val="bg1"/>
              </a:solidFill>
              <a:latin typeface="Arial"/>
              <a:cs typeface="Arial"/>
            </a:endParaRPr>
          </a:p>
          <a:p>
            <a:pPr marR="75565" algn="ctr">
              <a:lnSpc>
                <a:spcPct val="100000"/>
              </a:lnSpc>
              <a:spcBef>
                <a:spcPts val="5"/>
              </a:spcBef>
            </a:pPr>
            <a:r>
              <a:rPr sz="1200" spc="-5" smtClean="0">
                <a:latin typeface="Arial"/>
                <a:cs typeface="Arial"/>
              </a:rPr>
              <a:t>Laws </a:t>
            </a:r>
            <a:r>
              <a:rPr sz="1200" spc="-5" dirty="0">
                <a:latin typeface="Arial"/>
                <a:cs typeface="Arial"/>
              </a:rPr>
              <a:t>and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legislation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solidFill>
                <a:schemeClr val="bg1"/>
              </a:solidFill>
              <a:latin typeface="Arial"/>
              <a:cs typeface="Arial"/>
            </a:endParaRPr>
          </a:p>
          <a:p>
            <a:pPr marL="71755">
              <a:lnSpc>
                <a:spcPct val="100000"/>
              </a:lnSpc>
            </a:pPr>
            <a:r>
              <a:rPr sz="800" spc="-5" smtClean="0">
                <a:solidFill>
                  <a:schemeClr val="bg1"/>
                </a:solidFill>
                <a:latin typeface="Arial"/>
                <a:cs typeface="Arial"/>
              </a:rPr>
              <a:t>Source</a:t>
            </a:r>
            <a:r>
              <a:rPr sz="800" spc="-5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sz="800" dirty="0">
                <a:solidFill>
                  <a:schemeClr val="bg1"/>
                </a:solidFill>
                <a:latin typeface="Arial"/>
                <a:cs typeface="Arial"/>
              </a:rPr>
              <a:t>Implement </a:t>
            </a:r>
            <a:r>
              <a:rPr sz="800" spc="-5" dirty="0">
                <a:solidFill>
                  <a:schemeClr val="bg1"/>
                </a:solidFill>
                <a:latin typeface="Arial"/>
                <a:cs typeface="Arial"/>
              </a:rPr>
              <a:t>Consulting</a:t>
            </a:r>
            <a:r>
              <a:rPr sz="800" spc="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chemeClr val="bg1"/>
                </a:solidFill>
                <a:latin typeface="Arial"/>
                <a:cs typeface="Arial"/>
              </a:rPr>
              <a:t>Group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4294967295"/>
          </p:nvPr>
        </p:nvSpPr>
        <p:spPr>
          <a:xfrm>
            <a:off x="4472705" y="6541204"/>
            <a:ext cx="19987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7874" y="6553905"/>
            <a:ext cx="12954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00" spc="-10" dirty="0">
                <a:solidFill>
                  <a:srgbClr val="A49D94"/>
                </a:solidFill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99949" y="6493881"/>
            <a:ext cx="1091981" cy="251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0"/>
                </a:move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lnTo>
                  <a:pt x="9906000" y="0"/>
                </a:lnTo>
                <a:close/>
              </a:path>
            </a:pathLst>
          </a:custGeom>
          <a:solidFill>
            <a:srgbClr val="DAD6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77559" y="3610228"/>
            <a:ext cx="5115365" cy="0"/>
          </a:xfrm>
          <a:custGeom>
            <a:avLst/>
            <a:gdLst/>
            <a:ahLst/>
            <a:cxnLst/>
            <a:rect l="l" t="t" r="r" b="b"/>
            <a:pathLst>
              <a:path w="5541645">
                <a:moveTo>
                  <a:pt x="0" y="0"/>
                </a:moveTo>
                <a:lnTo>
                  <a:pt x="5541264" y="0"/>
                </a:lnTo>
              </a:path>
            </a:pathLst>
          </a:custGeom>
          <a:ln w="9525">
            <a:solidFill>
              <a:srgbClr val="A49D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4909" y="3516248"/>
            <a:ext cx="341142" cy="277495"/>
          </a:xfrm>
          <a:custGeom>
            <a:avLst/>
            <a:gdLst/>
            <a:ahLst/>
            <a:cxnLst/>
            <a:rect l="l" t="t" r="r" b="b"/>
            <a:pathLst>
              <a:path w="369569" h="277495">
                <a:moveTo>
                  <a:pt x="173482" y="113030"/>
                </a:moveTo>
                <a:lnTo>
                  <a:pt x="166649" y="70027"/>
                </a:lnTo>
                <a:lnTo>
                  <a:pt x="146304" y="33401"/>
                </a:lnTo>
                <a:lnTo>
                  <a:pt x="115531" y="8318"/>
                </a:lnTo>
                <a:lnTo>
                  <a:pt x="77343" y="0"/>
                </a:lnTo>
                <a:lnTo>
                  <a:pt x="60896" y="1524"/>
                </a:lnTo>
                <a:lnTo>
                  <a:pt x="21463" y="23634"/>
                </a:lnTo>
                <a:lnTo>
                  <a:pt x="1346" y="65989"/>
                </a:lnTo>
                <a:lnTo>
                  <a:pt x="0" y="82931"/>
                </a:lnTo>
                <a:lnTo>
                  <a:pt x="1358" y="98132"/>
                </a:lnTo>
                <a:lnTo>
                  <a:pt x="21844" y="135382"/>
                </a:lnTo>
                <a:lnTo>
                  <a:pt x="58267" y="154800"/>
                </a:lnTo>
                <a:lnTo>
                  <a:pt x="72009" y="156083"/>
                </a:lnTo>
                <a:lnTo>
                  <a:pt x="77724" y="156083"/>
                </a:lnTo>
                <a:lnTo>
                  <a:pt x="84963" y="154051"/>
                </a:lnTo>
                <a:lnTo>
                  <a:pt x="93091" y="149987"/>
                </a:lnTo>
                <a:lnTo>
                  <a:pt x="101473" y="145923"/>
                </a:lnTo>
                <a:lnTo>
                  <a:pt x="107569" y="143891"/>
                </a:lnTo>
                <a:lnTo>
                  <a:pt x="114554" y="143891"/>
                </a:lnTo>
                <a:lnTo>
                  <a:pt x="116840" y="145542"/>
                </a:lnTo>
                <a:lnTo>
                  <a:pt x="117983" y="148844"/>
                </a:lnTo>
                <a:lnTo>
                  <a:pt x="119507" y="151638"/>
                </a:lnTo>
                <a:lnTo>
                  <a:pt x="120269" y="156083"/>
                </a:lnTo>
                <a:lnTo>
                  <a:pt x="120269" y="162179"/>
                </a:lnTo>
                <a:lnTo>
                  <a:pt x="111658" y="199694"/>
                </a:lnTo>
                <a:lnTo>
                  <a:pt x="85725" y="232918"/>
                </a:lnTo>
                <a:lnTo>
                  <a:pt x="49720" y="255778"/>
                </a:lnTo>
                <a:lnTo>
                  <a:pt x="10287" y="263398"/>
                </a:lnTo>
                <a:lnTo>
                  <a:pt x="11811" y="277241"/>
                </a:lnTo>
                <a:lnTo>
                  <a:pt x="73990" y="265099"/>
                </a:lnTo>
                <a:lnTo>
                  <a:pt x="126365" y="228854"/>
                </a:lnTo>
                <a:lnTo>
                  <a:pt x="161734" y="175806"/>
                </a:lnTo>
                <a:lnTo>
                  <a:pt x="170700" y="143891"/>
                </a:lnTo>
                <a:lnTo>
                  <a:pt x="173482" y="113030"/>
                </a:lnTo>
                <a:close/>
              </a:path>
              <a:path w="369569" h="277495">
                <a:moveTo>
                  <a:pt x="369316" y="113030"/>
                </a:moveTo>
                <a:lnTo>
                  <a:pt x="362483" y="70027"/>
                </a:lnTo>
                <a:lnTo>
                  <a:pt x="342138" y="33401"/>
                </a:lnTo>
                <a:lnTo>
                  <a:pt x="311365" y="8318"/>
                </a:lnTo>
                <a:lnTo>
                  <a:pt x="273177" y="0"/>
                </a:lnTo>
                <a:lnTo>
                  <a:pt x="256781" y="1524"/>
                </a:lnTo>
                <a:lnTo>
                  <a:pt x="217297" y="23634"/>
                </a:lnTo>
                <a:lnTo>
                  <a:pt x="197180" y="65989"/>
                </a:lnTo>
                <a:lnTo>
                  <a:pt x="195834" y="82931"/>
                </a:lnTo>
                <a:lnTo>
                  <a:pt x="197192" y="98132"/>
                </a:lnTo>
                <a:lnTo>
                  <a:pt x="217678" y="135382"/>
                </a:lnTo>
                <a:lnTo>
                  <a:pt x="254266" y="154800"/>
                </a:lnTo>
                <a:lnTo>
                  <a:pt x="268224" y="156083"/>
                </a:lnTo>
                <a:lnTo>
                  <a:pt x="273558" y="156083"/>
                </a:lnTo>
                <a:lnTo>
                  <a:pt x="280797" y="154051"/>
                </a:lnTo>
                <a:lnTo>
                  <a:pt x="288925" y="149987"/>
                </a:lnTo>
                <a:lnTo>
                  <a:pt x="297307" y="145923"/>
                </a:lnTo>
                <a:lnTo>
                  <a:pt x="303403" y="143891"/>
                </a:lnTo>
                <a:lnTo>
                  <a:pt x="310388" y="143891"/>
                </a:lnTo>
                <a:lnTo>
                  <a:pt x="312674" y="145542"/>
                </a:lnTo>
                <a:lnTo>
                  <a:pt x="313817" y="148844"/>
                </a:lnTo>
                <a:lnTo>
                  <a:pt x="315341" y="151638"/>
                </a:lnTo>
                <a:lnTo>
                  <a:pt x="316103" y="156083"/>
                </a:lnTo>
                <a:lnTo>
                  <a:pt x="316103" y="162179"/>
                </a:lnTo>
                <a:lnTo>
                  <a:pt x="307492" y="199694"/>
                </a:lnTo>
                <a:lnTo>
                  <a:pt x="281559" y="232918"/>
                </a:lnTo>
                <a:lnTo>
                  <a:pt x="245694" y="255790"/>
                </a:lnTo>
                <a:lnTo>
                  <a:pt x="206121" y="263398"/>
                </a:lnTo>
                <a:lnTo>
                  <a:pt x="208026" y="277241"/>
                </a:lnTo>
                <a:lnTo>
                  <a:pt x="270014" y="265099"/>
                </a:lnTo>
                <a:lnTo>
                  <a:pt x="322199" y="228854"/>
                </a:lnTo>
                <a:lnTo>
                  <a:pt x="357568" y="175806"/>
                </a:lnTo>
                <a:lnTo>
                  <a:pt x="366534" y="143891"/>
                </a:lnTo>
                <a:lnTo>
                  <a:pt x="369316" y="113030"/>
                </a:lnTo>
                <a:close/>
              </a:path>
            </a:pathLst>
          </a:custGeom>
          <a:solidFill>
            <a:srgbClr val="675C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66071" y="3664077"/>
            <a:ext cx="5138225" cy="1474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65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42E2B"/>
                </a:solidFill>
                <a:latin typeface="Arial"/>
                <a:cs typeface="Arial"/>
              </a:rPr>
              <a:t>There are </a:t>
            </a:r>
            <a:r>
              <a:rPr sz="1800" dirty="0">
                <a:solidFill>
                  <a:srgbClr val="342E2B"/>
                </a:solidFill>
                <a:latin typeface="Arial"/>
                <a:cs typeface="Arial"/>
              </a:rPr>
              <a:t>risks </a:t>
            </a:r>
            <a:r>
              <a:rPr sz="1800" spc="-5" dirty="0">
                <a:solidFill>
                  <a:srgbClr val="342E2B"/>
                </a:solidFill>
                <a:latin typeface="Arial"/>
                <a:cs typeface="Arial"/>
              </a:rPr>
              <a:t>and costs </a:t>
            </a:r>
            <a:r>
              <a:rPr sz="1800" dirty="0">
                <a:solidFill>
                  <a:srgbClr val="342E2B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342E2B"/>
                </a:solidFill>
                <a:latin typeface="Arial"/>
                <a:cs typeface="Arial"/>
              </a:rPr>
              <a:t>action. </a:t>
            </a:r>
            <a:r>
              <a:rPr sz="1800" dirty="0">
                <a:solidFill>
                  <a:srgbClr val="342E2B"/>
                </a:solidFill>
                <a:latin typeface="Arial"/>
                <a:cs typeface="Arial"/>
              </a:rPr>
              <a:t>But </a:t>
            </a:r>
            <a:r>
              <a:rPr sz="1800" spc="-5" dirty="0">
                <a:solidFill>
                  <a:srgbClr val="342E2B"/>
                </a:solidFill>
                <a:latin typeface="Arial"/>
                <a:cs typeface="Arial"/>
              </a:rPr>
              <a:t>they are </a:t>
            </a:r>
            <a:r>
              <a:rPr sz="1800" dirty="0">
                <a:solidFill>
                  <a:srgbClr val="342E2B"/>
                </a:solidFill>
                <a:latin typeface="Arial"/>
                <a:cs typeface="Arial"/>
              </a:rPr>
              <a:t>far  </a:t>
            </a:r>
            <a:r>
              <a:rPr sz="1800" spc="-5" dirty="0">
                <a:solidFill>
                  <a:srgbClr val="342E2B"/>
                </a:solidFill>
                <a:latin typeface="Arial"/>
                <a:cs typeface="Arial"/>
              </a:rPr>
              <a:t>less than </a:t>
            </a:r>
            <a:r>
              <a:rPr sz="1800" dirty="0">
                <a:solidFill>
                  <a:srgbClr val="342E2B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342E2B"/>
                </a:solidFill>
                <a:latin typeface="Arial"/>
                <a:cs typeface="Arial"/>
              </a:rPr>
              <a:t>long-range </a:t>
            </a:r>
            <a:r>
              <a:rPr sz="1800" dirty="0">
                <a:solidFill>
                  <a:srgbClr val="342E2B"/>
                </a:solidFill>
                <a:latin typeface="Arial"/>
                <a:cs typeface="Arial"/>
              </a:rPr>
              <a:t>risks of </a:t>
            </a:r>
            <a:r>
              <a:rPr sz="1800" spc="-5" dirty="0">
                <a:solidFill>
                  <a:srgbClr val="342E2B"/>
                </a:solidFill>
                <a:latin typeface="Arial"/>
                <a:cs typeface="Arial"/>
              </a:rPr>
              <a:t>comfortable</a:t>
            </a:r>
            <a:r>
              <a:rPr sz="1800" spc="4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42E2B"/>
                </a:solidFill>
                <a:latin typeface="Arial"/>
                <a:cs typeface="Arial"/>
              </a:rPr>
              <a:t>inaction.</a:t>
            </a:r>
            <a:endParaRPr sz="1800">
              <a:latin typeface="Arial"/>
              <a:cs typeface="Arial"/>
            </a:endParaRPr>
          </a:p>
          <a:p>
            <a:pPr marL="3858260">
              <a:lnSpc>
                <a:spcPct val="100000"/>
              </a:lnSpc>
              <a:spcBef>
                <a:spcPts val="600"/>
              </a:spcBef>
            </a:pPr>
            <a:r>
              <a:rPr sz="1800" i="1" spc="-5" dirty="0">
                <a:solidFill>
                  <a:srgbClr val="342E2B"/>
                </a:solidFill>
                <a:latin typeface="Arial"/>
                <a:cs typeface="Arial"/>
              </a:rPr>
              <a:t>John </a:t>
            </a:r>
            <a:r>
              <a:rPr sz="1800" i="1" spc="-114" dirty="0">
                <a:solidFill>
                  <a:srgbClr val="342E2B"/>
                </a:solidFill>
                <a:latin typeface="Arial"/>
                <a:cs typeface="Arial"/>
              </a:rPr>
              <a:t>F.</a:t>
            </a:r>
            <a:r>
              <a:rPr sz="1800" i="1" spc="-8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342E2B"/>
                </a:solidFill>
                <a:latin typeface="Arial"/>
                <a:cs typeface="Arial"/>
              </a:rPr>
              <a:t>Kennedy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57182" y="2542793"/>
            <a:ext cx="6112412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75C52"/>
                </a:solidFill>
              </a:rPr>
              <a:t>Global </a:t>
            </a:r>
            <a:r>
              <a:rPr sz="2800" spc="-10" dirty="0">
                <a:solidFill>
                  <a:srgbClr val="675C52"/>
                </a:solidFill>
              </a:rPr>
              <a:t>Supply </a:t>
            </a:r>
            <a:r>
              <a:rPr sz="2800" spc="-5" dirty="0">
                <a:solidFill>
                  <a:srgbClr val="675C52"/>
                </a:solidFill>
              </a:rPr>
              <a:t>Chain Risk</a:t>
            </a:r>
            <a:r>
              <a:rPr sz="2800" spc="55" dirty="0">
                <a:solidFill>
                  <a:srgbClr val="675C52"/>
                </a:solidFill>
              </a:rPr>
              <a:t> </a:t>
            </a:r>
            <a:r>
              <a:rPr sz="2800" spc="-5" dirty="0">
                <a:solidFill>
                  <a:srgbClr val="675C52"/>
                </a:solidFill>
              </a:rPr>
              <a:t>Management</a:t>
            </a:r>
            <a:endParaRPr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Global Supply Chain Risk Management – building a robust supply  chain and preparing for</a:t>
            </a:r>
            <a:r>
              <a:rPr sz="2000" spc="70" dirty="0"/>
              <a:t> </a:t>
            </a:r>
            <a:r>
              <a:rPr sz="2000" spc="-5" dirty="0"/>
              <a:t>disaster</a:t>
            </a:r>
          </a:p>
        </p:txBody>
      </p:sp>
      <p:sp>
        <p:nvSpPr>
          <p:cNvPr id="3" name="object 3"/>
          <p:cNvSpPr/>
          <p:nvPr/>
        </p:nvSpPr>
        <p:spPr>
          <a:xfrm>
            <a:off x="252046" y="977901"/>
            <a:ext cx="4251960" cy="5159375"/>
          </a:xfrm>
          <a:custGeom>
            <a:avLst/>
            <a:gdLst/>
            <a:ahLst/>
            <a:cxnLst/>
            <a:rect l="l" t="t" r="r" b="b"/>
            <a:pathLst>
              <a:path w="4606290" h="5159375">
                <a:moveTo>
                  <a:pt x="0" y="5159375"/>
                </a:moveTo>
                <a:lnTo>
                  <a:pt x="4605782" y="5159375"/>
                </a:lnTo>
                <a:lnTo>
                  <a:pt x="4605782" y="0"/>
                </a:lnTo>
                <a:lnTo>
                  <a:pt x="0" y="0"/>
                </a:lnTo>
                <a:lnTo>
                  <a:pt x="0" y="5159375"/>
                </a:lnTo>
                <a:close/>
              </a:path>
            </a:pathLst>
          </a:custGeom>
          <a:ln w="9525">
            <a:solidFill>
              <a:srgbClr val="A49D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8492" y="956311"/>
            <a:ext cx="3870960" cy="169020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Drivers and </a:t>
            </a:r>
            <a:r>
              <a:rPr sz="1200" b="1" dirty="0">
                <a:solidFill>
                  <a:schemeClr val="bg1"/>
                </a:solidFill>
                <a:latin typeface="Arial"/>
                <a:cs typeface="Arial"/>
              </a:rPr>
              <a:t>lead</a:t>
            </a:r>
            <a:r>
              <a:rPr sz="1200" b="1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indicators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7970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80340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Just-in-time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production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7970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80340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Lean</a:t>
            </a:r>
            <a:r>
              <a:rPr sz="12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inventory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7970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80340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Natural endowment and specialisation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among few</a:t>
            </a:r>
            <a:r>
              <a:rPr sz="1200" spc="-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suppliers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79705" marR="36830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80340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Sourcing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from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destinations where governments have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major 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control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resources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493" y="3029839"/>
            <a:ext cx="381410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chemeClr val="bg1"/>
                </a:solidFill>
                <a:latin typeface="Arial"/>
                <a:cs typeface="Arial"/>
              </a:rPr>
              <a:t>Total </a:t>
            </a: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factors affecting supply chain: </a:t>
            </a:r>
            <a:r>
              <a:rPr sz="1200" b="1" dirty="0">
                <a:solidFill>
                  <a:schemeClr val="bg1"/>
                </a:solidFill>
                <a:latin typeface="Arial"/>
                <a:cs typeface="Arial"/>
              </a:rPr>
              <a:t>Business </a:t>
            </a: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Continuity  </a:t>
            </a:r>
            <a:r>
              <a:rPr sz="1200" b="1" spc="-25" dirty="0">
                <a:solidFill>
                  <a:schemeClr val="bg1"/>
                </a:solidFill>
                <a:latin typeface="Arial"/>
                <a:cs typeface="Arial"/>
              </a:rPr>
              <a:t>Survey,</a:t>
            </a:r>
            <a:r>
              <a:rPr sz="1200" b="1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chemeClr val="bg1"/>
                </a:solidFill>
                <a:latin typeface="Arial"/>
                <a:cs typeface="Arial"/>
              </a:rPr>
              <a:t>2011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27215" y="977901"/>
            <a:ext cx="4251960" cy="5159375"/>
          </a:xfrm>
          <a:custGeom>
            <a:avLst/>
            <a:gdLst/>
            <a:ahLst/>
            <a:cxnLst/>
            <a:rect l="l" t="t" r="r" b="b"/>
            <a:pathLst>
              <a:path w="4606290" h="5159375">
                <a:moveTo>
                  <a:pt x="0" y="5159375"/>
                </a:moveTo>
                <a:lnTo>
                  <a:pt x="4605782" y="5159375"/>
                </a:lnTo>
                <a:lnTo>
                  <a:pt x="4605782" y="0"/>
                </a:lnTo>
                <a:lnTo>
                  <a:pt x="0" y="0"/>
                </a:lnTo>
                <a:lnTo>
                  <a:pt x="0" y="5159375"/>
                </a:lnTo>
                <a:close/>
              </a:path>
            </a:pathLst>
          </a:custGeom>
          <a:ln w="9525">
            <a:solidFill>
              <a:srgbClr val="A49D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82666" y="956311"/>
            <a:ext cx="4100732" cy="9861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b="1" dirty="0">
                <a:solidFill>
                  <a:schemeClr val="bg1"/>
                </a:solidFill>
                <a:latin typeface="Arial"/>
                <a:cs typeface="Arial"/>
              </a:rPr>
              <a:t>Impact on </a:t>
            </a: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supply chains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Mitigation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risks is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manifold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and, hence, impacts companies and 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their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supply chains in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multiple</a:t>
            </a:r>
            <a:r>
              <a:rPr sz="1200" spc="-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ways: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solidFill>
                  <a:schemeClr val="bg1"/>
                </a:solidFill>
                <a:latin typeface="Arial"/>
                <a:cs typeface="Arial"/>
              </a:rPr>
              <a:t>Supply </a:t>
            </a: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chain</a:t>
            </a:r>
            <a:r>
              <a:rPr sz="12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design: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2666" y="1916939"/>
            <a:ext cx="3927231" cy="261353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92405" indent="-180340" algn="just">
              <a:lnSpc>
                <a:spcPct val="100000"/>
              </a:lnSpc>
              <a:spcBef>
                <a:spcPts val="700"/>
              </a:spcBef>
              <a:buChar char="•"/>
              <a:tabLst>
                <a:tab pos="193040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Multiple sourcing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key components and</a:t>
            </a:r>
            <a:r>
              <a:rPr sz="120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service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92405" indent="-18034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93040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Geographically spread supply chains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serve</a:t>
            </a:r>
            <a:r>
              <a:rPr sz="12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customers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92405" marR="5080" indent="-18034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93040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Increased transportation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costs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as a consequence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of multiple 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sourcing and geographically spread supply</a:t>
            </a:r>
            <a:r>
              <a:rPr sz="1200" spc="-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chains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92405" marR="202565" indent="-18034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93040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Longer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ramp-up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periods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serve the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customer leading to 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higher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stocks to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prevent production downtime and secure  ability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deliver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2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customers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92405" marR="617220" indent="-18034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93040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Risk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lower quality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as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an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effect of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sourcing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from</a:t>
            </a:r>
            <a:r>
              <a:rPr sz="1200" spc="-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  non-qualified supplier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secure supply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2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customer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82666" y="3943986"/>
            <a:ext cx="4077872" cy="116698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Product-related:</a:t>
            </a:r>
            <a:endParaRPr sz="1200"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93040" algn="l"/>
              </a:tabLst>
            </a:pP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Product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development without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usage/consumption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critical  resources and products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that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disturb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supply</a:t>
            </a:r>
            <a:r>
              <a:rPr sz="1200" spc="-11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chain</a:t>
            </a:r>
            <a:endParaRPr sz="12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93040" algn="l"/>
              </a:tabLst>
            </a:pPr>
            <a:r>
              <a:rPr sz="1200" spc="-10" dirty="0">
                <a:solidFill>
                  <a:srgbClr val="342E2B"/>
                </a:solidFill>
                <a:latin typeface="Arial"/>
                <a:cs typeface="Arial"/>
              </a:rPr>
              <a:t>Vertical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integration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supply chain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to secure</a:t>
            </a:r>
            <a:r>
              <a:rPr sz="1200" spc="-12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IPRs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0896" y="3509771"/>
            <a:ext cx="4134729" cy="1591310"/>
            <a:chOff x="336804" y="3509771"/>
            <a:chExt cx="4479290" cy="1591310"/>
          </a:xfrm>
        </p:grpSpPr>
        <p:sp>
          <p:nvSpPr>
            <p:cNvPr id="11" name="object 11"/>
            <p:cNvSpPr/>
            <p:nvPr/>
          </p:nvSpPr>
          <p:spPr>
            <a:xfrm>
              <a:off x="443484" y="3514343"/>
              <a:ext cx="533400" cy="1574800"/>
            </a:xfrm>
            <a:custGeom>
              <a:avLst/>
              <a:gdLst/>
              <a:ahLst/>
              <a:cxnLst/>
              <a:rect l="l" t="t" r="r" b="b"/>
              <a:pathLst>
                <a:path w="533400" h="1574800">
                  <a:moveTo>
                    <a:pt x="533400" y="0"/>
                  </a:moveTo>
                  <a:lnTo>
                    <a:pt x="0" y="0"/>
                  </a:lnTo>
                  <a:lnTo>
                    <a:pt x="0" y="1574291"/>
                  </a:lnTo>
                  <a:lnTo>
                    <a:pt x="533400" y="1574291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3484" y="3514343"/>
              <a:ext cx="533400" cy="1574800"/>
            </a:xfrm>
            <a:custGeom>
              <a:avLst/>
              <a:gdLst/>
              <a:ahLst/>
              <a:cxnLst/>
              <a:rect l="l" t="t" r="r" b="b"/>
              <a:pathLst>
                <a:path w="533400" h="1574800">
                  <a:moveTo>
                    <a:pt x="0" y="1574291"/>
                  </a:moveTo>
                  <a:lnTo>
                    <a:pt x="533400" y="1574291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1574291"/>
                  </a:lnTo>
                  <a:close/>
                </a:path>
              </a:pathLst>
            </a:custGeom>
            <a:ln w="9144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90243" y="3829811"/>
              <a:ext cx="533400" cy="1259205"/>
            </a:xfrm>
            <a:custGeom>
              <a:avLst/>
              <a:gdLst/>
              <a:ahLst/>
              <a:cxnLst/>
              <a:rect l="l" t="t" r="r" b="b"/>
              <a:pathLst>
                <a:path w="533400" h="1259204">
                  <a:moveTo>
                    <a:pt x="533400" y="0"/>
                  </a:moveTo>
                  <a:lnTo>
                    <a:pt x="0" y="0"/>
                  </a:lnTo>
                  <a:lnTo>
                    <a:pt x="0" y="1258824"/>
                  </a:lnTo>
                  <a:lnTo>
                    <a:pt x="533400" y="1258824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90243" y="3829811"/>
              <a:ext cx="533400" cy="1259205"/>
            </a:xfrm>
            <a:custGeom>
              <a:avLst/>
              <a:gdLst/>
              <a:ahLst/>
              <a:cxnLst/>
              <a:rect l="l" t="t" r="r" b="b"/>
              <a:pathLst>
                <a:path w="533400" h="1259204">
                  <a:moveTo>
                    <a:pt x="0" y="1258824"/>
                  </a:moveTo>
                  <a:lnTo>
                    <a:pt x="533400" y="1258824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1258824"/>
                  </a:lnTo>
                  <a:close/>
                </a:path>
              </a:pathLst>
            </a:custGeom>
            <a:ln w="9144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35479" y="4459223"/>
              <a:ext cx="533400" cy="629920"/>
            </a:xfrm>
            <a:custGeom>
              <a:avLst/>
              <a:gdLst/>
              <a:ahLst/>
              <a:cxnLst/>
              <a:rect l="l" t="t" r="r" b="b"/>
              <a:pathLst>
                <a:path w="533400" h="629920">
                  <a:moveTo>
                    <a:pt x="533400" y="0"/>
                  </a:moveTo>
                  <a:lnTo>
                    <a:pt x="0" y="0"/>
                  </a:lnTo>
                  <a:lnTo>
                    <a:pt x="0" y="629412"/>
                  </a:lnTo>
                  <a:lnTo>
                    <a:pt x="533400" y="629412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35479" y="4459223"/>
              <a:ext cx="533400" cy="629920"/>
            </a:xfrm>
            <a:custGeom>
              <a:avLst/>
              <a:gdLst/>
              <a:ahLst/>
              <a:cxnLst/>
              <a:rect l="l" t="t" r="r" b="b"/>
              <a:pathLst>
                <a:path w="533400" h="629920">
                  <a:moveTo>
                    <a:pt x="0" y="629412"/>
                  </a:moveTo>
                  <a:lnTo>
                    <a:pt x="533400" y="629412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629412"/>
                  </a:lnTo>
                  <a:close/>
                </a:path>
              </a:pathLst>
            </a:custGeom>
            <a:ln w="9143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82239" y="4459223"/>
              <a:ext cx="533400" cy="629920"/>
            </a:xfrm>
            <a:custGeom>
              <a:avLst/>
              <a:gdLst/>
              <a:ahLst/>
              <a:cxnLst/>
              <a:rect l="l" t="t" r="r" b="b"/>
              <a:pathLst>
                <a:path w="533400" h="629920">
                  <a:moveTo>
                    <a:pt x="533400" y="0"/>
                  </a:moveTo>
                  <a:lnTo>
                    <a:pt x="0" y="0"/>
                  </a:lnTo>
                  <a:lnTo>
                    <a:pt x="0" y="629412"/>
                  </a:lnTo>
                  <a:lnTo>
                    <a:pt x="533400" y="629412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82239" y="4459223"/>
              <a:ext cx="533400" cy="629920"/>
            </a:xfrm>
            <a:custGeom>
              <a:avLst/>
              <a:gdLst/>
              <a:ahLst/>
              <a:cxnLst/>
              <a:rect l="l" t="t" r="r" b="b"/>
              <a:pathLst>
                <a:path w="533400" h="629920">
                  <a:moveTo>
                    <a:pt x="0" y="629412"/>
                  </a:moveTo>
                  <a:lnTo>
                    <a:pt x="533400" y="629412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629412"/>
                  </a:lnTo>
                  <a:close/>
                </a:path>
              </a:pathLst>
            </a:custGeom>
            <a:ln w="9143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28999" y="4616195"/>
              <a:ext cx="533400" cy="472440"/>
            </a:xfrm>
            <a:custGeom>
              <a:avLst/>
              <a:gdLst/>
              <a:ahLst/>
              <a:cxnLst/>
              <a:rect l="l" t="t" r="r" b="b"/>
              <a:pathLst>
                <a:path w="533400" h="472439">
                  <a:moveTo>
                    <a:pt x="533400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33400" y="472439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28999" y="4616195"/>
              <a:ext cx="533400" cy="472440"/>
            </a:xfrm>
            <a:custGeom>
              <a:avLst/>
              <a:gdLst/>
              <a:ahLst/>
              <a:cxnLst/>
              <a:rect l="l" t="t" r="r" b="b"/>
              <a:pathLst>
                <a:path w="533400" h="472439">
                  <a:moveTo>
                    <a:pt x="0" y="472439"/>
                  </a:moveTo>
                  <a:lnTo>
                    <a:pt x="533400" y="472439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9144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75759" y="4710683"/>
              <a:ext cx="533400" cy="378460"/>
            </a:xfrm>
            <a:custGeom>
              <a:avLst/>
              <a:gdLst/>
              <a:ahLst/>
              <a:cxnLst/>
              <a:rect l="l" t="t" r="r" b="b"/>
              <a:pathLst>
                <a:path w="533400" h="378460">
                  <a:moveTo>
                    <a:pt x="533400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533400" y="377951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75759" y="4710683"/>
              <a:ext cx="533400" cy="378460"/>
            </a:xfrm>
            <a:custGeom>
              <a:avLst/>
              <a:gdLst/>
              <a:ahLst/>
              <a:cxnLst/>
              <a:rect l="l" t="t" r="r" b="b"/>
              <a:pathLst>
                <a:path w="533400" h="378460">
                  <a:moveTo>
                    <a:pt x="0" y="377951"/>
                  </a:moveTo>
                  <a:lnTo>
                    <a:pt x="533400" y="377951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9144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6804" y="5088635"/>
              <a:ext cx="4479290" cy="0"/>
            </a:xfrm>
            <a:custGeom>
              <a:avLst/>
              <a:gdLst/>
              <a:ahLst/>
              <a:cxnLst/>
              <a:rect l="l" t="t" r="r" b="b"/>
              <a:pathLst>
                <a:path w="4479290">
                  <a:moveTo>
                    <a:pt x="0" y="0"/>
                  </a:moveTo>
                  <a:lnTo>
                    <a:pt x="4479036" y="0"/>
                  </a:lnTo>
                </a:path>
              </a:pathLst>
            </a:custGeom>
            <a:ln w="24384">
              <a:solidFill>
                <a:srgbClr val="342E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13751" y="4192905"/>
            <a:ext cx="2954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50%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4294967295"/>
          </p:nvPr>
        </p:nvSpPr>
        <p:spPr>
          <a:xfrm>
            <a:off x="4472705" y="6541204"/>
            <a:ext cx="19987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24</a:t>
            </a:fld>
            <a:endParaRPr spc="-5" dirty="0"/>
          </a:p>
        </p:txBody>
      </p:sp>
      <p:sp>
        <p:nvSpPr>
          <p:cNvPr id="25" name="object 25"/>
          <p:cNvSpPr txBox="1"/>
          <p:nvPr/>
        </p:nvSpPr>
        <p:spPr>
          <a:xfrm>
            <a:off x="1202787" y="4350258"/>
            <a:ext cx="2954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40%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91870" y="4664710"/>
            <a:ext cx="2954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20%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80834" y="4664710"/>
            <a:ext cx="2954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20%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69917" y="4743451"/>
            <a:ext cx="2954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15%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59235" y="4790695"/>
            <a:ext cx="2954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12%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2899" y="5181727"/>
            <a:ext cx="195365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" marR="11430" indent="-7620">
              <a:lnSpc>
                <a:spcPct val="100000"/>
              </a:lnSpc>
              <a:spcBef>
                <a:spcPts val="100"/>
              </a:spcBef>
              <a:tabLst>
                <a:tab pos="788035" algn="l"/>
                <a:tab pos="932815" algn="l"/>
                <a:tab pos="1447165" algn="l"/>
                <a:tab pos="1505585" algn="l"/>
              </a:tabLst>
            </a:pP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d</a:t>
            </a:r>
            <a:r>
              <a:rPr sz="1200" spc="-15" dirty="0">
                <a:solidFill>
                  <a:srgbClr val="342E2B"/>
                </a:solidFill>
                <a:latin typeface="Arial"/>
                <a:cs typeface="Arial"/>
              </a:rPr>
              <a:t>v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erse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		IT	</a:t>
            </a:r>
            <a:r>
              <a:rPr sz="1200" spc="-40" dirty="0">
                <a:solidFill>
                  <a:srgbClr val="342E2B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ranspo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rt 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weather	outage		network</a:t>
            </a:r>
            <a:endParaRPr sz="1200">
              <a:latin typeface="Arial"/>
              <a:cs typeface="Arial"/>
            </a:endParaRPr>
          </a:p>
          <a:p>
            <a:pPr marL="1441450">
              <a:lnSpc>
                <a:spcPct val="100000"/>
              </a:lnSpc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disruption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59032" y="5181727"/>
            <a:ext cx="55743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Earth- 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quake</a:t>
            </a:r>
            <a:r>
              <a:rPr sz="1200" spc="-9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or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 tsunami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47177" y="5181727"/>
            <a:ext cx="11834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20" marR="5080" indent="-71755">
              <a:lnSpc>
                <a:spcPct val="100000"/>
              </a:lnSpc>
              <a:spcBef>
                <a:spcPts val="100"/>
              </a:spcBef>
              <a:tabLst>
                <a:tab pos="777240" algn="l"/>
                <a:tab pos="859790" algn="l"/>
              </a:tabLst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Supplier	Loss</a:t>
            </a:r>
            <a:r>
              <a:rPr sz="1200" spc="-8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of  failure		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skills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8493" y="5928767"/>
            <a:ext cx="155565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342E2B"/>
                </a:solidFill>
                <a:latin typeface="Arial"/>
                <a:cs typeface="Arial"/>
              </a:rPr>
              <a:t>Source: </a:t>
            </a:r>
            <a:r>
              <a:rPr sz="800" dirty="0">
                <a:solidFill>
                  <a:srgbClr val="342E2B"/>
                </a:solidFill>
                <a:latin typeface="Arial"/>
                <a:cs typeface="Arial"/>
              </a:rPr>
              <a:t>Business </a:t>
            </a:r>
            <a:r>
              <a:rPr sz="800" spc="-5" dirty="0">
                <a:solidFill>
                  <a:srgbClr val="342E2B"/>
                </a:solidFill>
                <a:latin typeface="Arial"/>
                <a:cs typeface="Arial"/>
              </a:rPr>
              <a:t>Continuity</a:t>
            </a:r>
            <a:r>
              <a:rPr sz="800" spc="5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342E2B"/>
                </a:solidFill>
                <a:latin typeface="Arial"/>
                <a:cs typeface="Arial"/>
              </a:rPr>
              <a:t>Institute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Disasters affect supply – therefore, risk management to secure supply  becomes a strategic</a:t>
            </a:r>
            <a:r>
              <a:rPr spc="35" dirty="0"/>
              <a:t> </a:t>
            </a:r>
            <a:r>
              <a:rPr spc="-5" dirty="0"/>
              <a:t>parameter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2046" y="977901"/>
            <a:ext cx="4251960" cy="5433539"/>
          </a:xfrm>
          <a:prstGeom prst="rect">
            <a:avLst/>
          </a:prstGeom>
          <a:ln w="9525">
            <a:solidFill>
              <a:srgbClr val="A49D94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530"/>
              </a:spcBef>
            </a:pP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Natural disasters reported from 1900 </a:t>
            </a:r>
            <a:r>
              <a:rPr sz="1200" b="1" dirty="0">
                <a:solidFill>
                  <a:srgbClr val="342E2B"/>
                </a:solidFill>
                <a:latin typeface="Arial"/>
                <a:cs typeface="Arial"/>
              </a:rPr>
              <a:t>to</a:t>
            </a:r>
            <a:r>
              <a:rPr sz="1200" b="1" spc="-4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2010</a:t>
            </a:r>
            <a:endParaRPr sz="1200">
              <a:latin typeface="Arial"/>
              <a:cs typeface="Arial"/>
            </a:endParaRPr>
          </a:p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Recent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events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that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have adversely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affected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supply</a:t>
            </a:r>
            <a:r>
              <a:rPr sz="1200" spc="-13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chains:</a:t>
            </a:r>
            <a:endParaRPr sz="1200">
              <a:latin typeface="Arial"/>
              <a:cs typeface="Arial"/>
            </a:endParaRPr>
          </a:p>
          <a:p>
            <a:pPr marL="251460" indent="-180340">
              <a:lnSpc>
                <a:spcPct val="100000"/>
              </a:lnSpc>
              <a:spcBef>
                <a:spcPts val="605"/>
              </a:spcBef>
              <a:buChar char="•"/>
              <a:tabLst>
                <a:tab pos="252095" algn="l"/>
              </a:tabLst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Japanese earthquake and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nuclear</a:t>
            </a:r>
            <a:r>
              <a:rPr sz="1200" spc="-14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accident</a:t>
            </a:r>
            <a:endParaRPr sz="1200">
              <a:latin typeface="Arial"/>
              <a:cs typeface="Arial"/>
            </a:endParaRPr>
          </a:p>
          <a:p>
            <a:pPr marL="251460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252095" algn="l"/>
              </a:tabLst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Financial crises and economic</a:t>
            </a:r>
            <a:r>
              <a:rPr sz="1200" spc="-7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uncertainty</a:t>
            </a:r>
            <a:endParaRPr sz="1200">
              <a:latin typeface="Arial"/>
              <a:cs typeface="Arial"/>
            </a:endParaRPr>
          </a:p>
          <a:p>
            <a:pPr marL="251460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252095" algn="l"/>
              </a:tabLst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Ash</a:t>
            </a:r>
            <a:r>
              <a:rPr sz="1200" spc="-1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clouds</a:t>
            </a:r>
            <a:endParaRPr sz="1200">
              <a:latin typeface="Arial"/>
              <a:cs typeface="Arial"/>
            </a:endParaRPr>
          </a:p>
          <a:p>
            <a:pPr marL="251460" indent="-180340">
              <a:lnSpc>
                <a:spcPct val="100000"/>
              </a:lnSpc>
              <a:spcBef>
                <a:spcPts val="595"/>
              </a:spcBef>
              <a:buChar char="•"/>
              <a:tabLst>
                <a:tab pos="252095" algn="l"/>
              </a:tabLst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Floods in Australia and Southeast</a:t>
            </a:r>
            <a:r>
              <a:rPr sz="1200" spc="-21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Asia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Arial"/>
              <a:cs typeface="Arial"/>
            </a:endParaRPr>
          </a:p>
          <a:p>
            <a:pPr marL="71755" marR="240665">
              <a:lnSpc>
                <a:spcPct val="100000"/>
              </a:lnSpc>
            </a:pP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above figure includes all disasters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from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1900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2010 which 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meet at least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one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of the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following criteria: 10 or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more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people  killed, 100 or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more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people affected, a declaration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a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state of 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emergency by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country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authorities or an appeal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for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international  assistance by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country</a:t>
            </a:r>
            <a:r>
              <a:rPr sz="1200" spc="-6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authorities.</a:t>
            </a:r>
            <a:endParaRPr sz="1200">
              <a:latin typeface="Arial"/>
              <a:cs typeface="Arial"/>
            </a:endParaRPr>
          </a:p>
          <a:p>
            <a:pPr marL="71755">
              <a:lnSpc>
                <a:spcPct val="100000"/>
              </a:lnSpc>
              <a:spcBef>
                <a:spcPts val="450"/>
              </a:spcBef>
            </a:pPr>
            <a:r>
              <a:rPr sz="800" spc="-5" dirty="0">
                <a:solidFill>
                  <a:srgbClr val="342E2B"/>
                </a:solidFill>
                <a:latin typeface="Arial"/>
                <a:cs typeface="Arial"/>
              </a:rPr>
              <a:t>Source:</a:t>
            </a:r>
            <a:r>
              <a:rPr sz="800" spc="6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342E2B"/>
                </a:solidFill>
                <a:latin typeface="Arial"/>
                <a:cs typeface="Arial"/>
              </a:rPr>
              <a:t>EM-DAT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27215" y="977901"/>
            <a:ext cx="4251960" cy="5159375"/>
          </a:xfrm>
          <a:custGeom>
            <a:avLst/>
            <a:gdLst/>
            <a:ahLst/>
            <a:cxnLst/>
            <a:rect l="l" t="t" r="r" b="b"/>
            <a:pathLst>
              <a:path w="4606290" h="5159375">
                <a:moveTo>
                  <a:pt x="0" y="5159375"/>
                </a:moveTo>
                <a:lnTo>
                  <a:pt x="4605782" y="5159375"/>
                </a:lnTo>
                <a:lnTo>
                  <a:pt x="4605782" y="0"/>
                </a:lnTo>
                <a:lnTo>
                  <a:pt x="0" y="0"/>
                </a:lnTo>
                <a:lnTo>
                  <a:pt x="0" y="5159375"/>
                </a:lnTo>
                <a:close/>
              </a:path>
            </a:pathLst>
          </a:custGeom>
          <a:ln w="9525">
            <a:solidFill>
              <a:srgbClr val="A49D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94389" y="956311"/>
            <a:ext cx="4107766" cy="15347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sz="1200" b="1" dirty="0">
                <a:solidFill>
                  <a:srgbClr val="342E2B"/>
                </a:solidFill>
                <a:latin typeface="Arial"/>
                <a:cs typeface="Arial"/>
              </a:rPr>
              <a:t>Impact on </a:t>
            </a: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supply chain</a:t>
            </a:r>
            <a:r>
              <a:rPr sz="1200" b="1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strategy</a:t>
            </a:r>
            <a:endParaRPr sz="1200">
              <a:latin typeface="Arial"/>
              <a:cs typeface="Arial"/>
            </a:endParaRPr>
          </a:p>
          <a:p>
            <a:pPr marL="179705" marR="462280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80340" algn="l"/>
              </a:tabLst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Companies are now working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more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strategically with risk  management and how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prevent downtime in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part of the 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supply</a:t>
            </a:r>
            <a:r>
              <a:rPr sz="1200" spc="-3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chain</a:t>
            </a:r>
            <a:endParaRPr sz="1200">
              <a:latin typeface="Arial"/>
              <a:cs typeface="Arial"/>
            </a:endParaRPr>
          </a:p>
          <a:p>
            <a:pPr marL="179705" marR="5080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80340" algn="l"/>
              </a:tabLst>
            </a:pP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In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a survey conducted by Roland </a:t>
            </a:r>
            <a:r>
              <a:rPr sz="1200" spc="-15" dirty="0">
                <a:solidFill>
                  <a:srgbClr val="342E2B"/>
                </a:solidFill>
                <a:latin typeface="Arial"/>
                <a:cs typeface="Arial"/>
              </a:rPr>
              <a:t>Berger,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more than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500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CEOs,  COOs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and purchasing managers were interviewed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to 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understand purchasing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trends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in</a:t>
            </a:r>
            <a:r>
              <a:rPr sz="1200" spc="-10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342E2B"/>
                </a:solidFill>
                <a:latin typeface="Arial"/>
                <a:cs typeface="Arial"/>
              </a:rPr>
              <a:t>2011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47671" y="3363277"/>
            <a:ext cx="4009878" cy="2306320"/>
            <a:chOff x="5143309" y="3363277"/>
            <a:chExt cx="4344035" cy="2306320"/>
          </a:xfrm>
        </p:grpSpPr>
        <p:sp>
          <p:nvSpPr>
            <p:cNvPr id="7" name="object 7"/>
            <p:cNvSpPr/>
            <p:nvPr/>
          </p:nvSpPr>
          <p:spPr>
            <a:xfrm>
              <a:off x="5291327" y="4233672"/>
              <a:ext cx="3268979" cy="1423670"/>
            </a:xfrm>
            <a:custGeom>
              <a:avLst/>
              <a:gdLst/>
              <a:ahLst/>
              <a:cxnLst/>
              <a:rect l="l" t="t" r="r" b="b"/>
              <a:pathLst>
                <a:path w="3268979" h="1423670">
                  <a:moveTo>
                    <a:pt x="0" y="1423415"/>
                  </a:moveTo>
                  <a:lnTo>
                    <a:pt x="390144" y="1423415"/>
                  </a:lnTo>
                  <a:lnTo>
                    <a:pt x="390144" y="224027"/>
                  </a:lnTo>
                  <a:lnTo>
                    <a:pt x="0" y="224027"/>
                  </a:lnTo>
                  <a:lnTo>
                    <a:pt x="0" y="1423415"/>
                  </a:lnTo>
                  <a:close/>
                </a:path>
                <a:path w="3268979" h="1423670">
                  <a:moveTo>
                    <a:pt x="1440179" y="1423415"/>
                  </a:moveTo>
                  <a:lnTo>
                    <a:pt x="1830324" y="1423415"/>
                  </a:lnTo>
                  <a:lnTo>
                    <a:pt x="1830324" y="0"/>
                  </a:lnTo>
                  <a:lnTo>
                    <a:pt x="1440179" y="0"/>
                  </a:lnTo>
                  <a:lnTo>
                    <a:pt x="1440179" y="1423415"/>
                  </a:lnTo>
                  <a:close/>
                </a:path>
                <a:path w="3268979" h="1423670">
                  <a:moveTo>
                    <a:pt x="2880360" y="1423415"/>
                  </a:moveTo>
                  <a:lnTo>
                    <a:pt x="3268980" y="1423415"/>
                  </a:lnTo>
                  <a:lnTo>
                    <a:pt x="3268980" y="446531"/>
                  </a:lnTo>
                  <a:lnTo>
                    <a:pt x="2880360" y="446531"/>
                  </a:lnTo>
                  <a:lnTo>
                    <a:pt x="2880360" y="1423415"/>
                  </a:lnTo>
                  <a:close/>
                </a:path>
              </a:pathLst>
            </a:custGeom>
            <a:ln w="9144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81471" y="3508248"/>
              <a:ext cx="388620" cy="2148840"/>
            </a:xfrm>
            <a:custGeom>
              <a:avLst/>
              <a:gdLst/>
              <a:ahLst/>
              <a:cxnLst/>
              <a:rect l="l" t="t" r="r" b="b"/>
              <a:pathLst>
                <a:path w="388620" h="2148840">
                  <a:moveTo>
                    <a:pt x="388620" y="0"/>
                  </a:moveTo>
                  <a:lnTo>
                    <a:pt x="0" y="0"/>
                  </a:lnTo>
                  <a:lnTo>
                    <a:pt x="0" y="2148840"/>
                  </a:lnTo>
                  <a:lnTo>
                    <a:pt x="388620" y="2148840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81471" y="3508248"/>
              <a:ext cx="388620" cy="2148840"/>
            </a:xfrm>
            <a:custGeom>
              <a:avLst/>
              <a:gdLst/>
              <a:ahLst/>
              <a:cxnLst/>
              <a:rect l="l" t="t" r="r" b="b"/>
              <a:pathLst>
                <a:path w="388620" h="2148840">
                  <a:moveTo>
                    <a:pt x="0" y="2148840"/>
                  </a:moveTo>
                  <a:lnTo>
                    <a:pt x="388620" y="2148840"/>
                  </a:lnTo>
                  <a:lnTo>
                    <a:pt x="388620" y="0"/>
                  </a:lnTo>
                  <a:lnTo>
                    <a:pt x="0" y="0"/>
                  </a:lnTo>
                  <a:lnTo>
                    <a:pt x="0" y="2148840"/>
                  </a:lnTo>
                  <a:close/>
                </a:path>
              </a:pathLst>
            </a:custGeom>
            <a:ln w="9144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21651" y="3592068"/>
              <a:ext cx="388620" cy="2065020"/>
            </a:xfrm>
            <a:custGeom>
              <a:avLst/>
              <a:gdLst/>
              <a:ahLst/>
              <a:cxnLst/>
              <a:rect l="l" t="t" r="r" b="b"/>
              <a:pathLst>
                <a:path w="388620" h="2065020">
                  <a:moveTo>
                    <a:pt x="388620" y="0"/>
                  </a:moveTo>
                  <a:lnTo>
                    <a:pt x="0" y="0"/>
                  </a:lnTo>
                  <a:lnTo>
                    <a:pt x="0" y="2065019"/>
                  </a:lnTo>
                  <a:lnTo>
                    <a:pt x="388620" y="2065019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21651" y="3592068"/>
              <a:ext cx="388620" cy="2065020"/>
            </a:xfrm>
            <a:custGeom>
              <a:avLst/>
              <a:gdLst/>
              <a:ahLst/>
              <a:cxnLst/>
              <a:rect l="l" t="t" r="r" b="b"/>
              <a:pathLst>
                <a:path w="388620" h="2065020">
                  <a:moveTo>
                    <a:pt x="0" y="2065019"/>
                  </a:moveTo>
                  <a:lnTo>
                    <a:pt x="388620" y="2065019"/>
                  </a:lnTo>
                  <a:lnTo>
                    <a:pt x="388620" y="0"/>
                  </a:lnTo>
                  <a:lnTo>
                    <a:pt x="0" y="0"/>
                  </a:lnTo>
                  <a:lnTo>
                    <a:pt x="0" y="2065019"/>
                  </a:lnTo>
                  <a:close/>
                </a:path>
              </a:pathLst>
            </a:custGeom>
            <a:ln w="9144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60307" y="4290060"/>
              <a:ext cx="390525" cy="1367155"/>
            </a:xfrm>
            <a:custGeom>
              <a:avLst/>
              <a:gdLst/>
              <a:ahLst/>
              <a:cxnLst/>
              <a:rect l="l" t="t" r="r" b="b"/>
              <a:pathLst>
                <a:path w="390525" h="1367154">
                  <a:moveTo>
                    <a:pt x="390144" y="0"/>
                  </a:moveTo>
                  <a:lnTo>
                    <a:pt x="0" y="0"/>
                  </a:lnTo>
                  <a:lnTo>
                    <a:pt x="0" y="1367027"/>
                  </a:lnTo>
                  <a:lnTo>
                    <a:pt x="390144" y="1367027"/>
                  </a:lnTo>
                  <a:lnTo>
                    <a:pt x="390144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60307" y="4290060"/>
              <a:ext cx="390525" cy="1367155"/>
            </a:xfrm>
            <a:custGeom>
              <a:avLst/>
              <a:gdLst/>
              <a:ahLst/>
              <a:cxnLst/>
              <a:rect l="l" t="t" r="r" b="b"/>
              <a:pathLst>
                <a:path w="390525" h="1367154">
                  <a:moveTo>
                    <a:pt x="0" y="1367027"/>
                  </a:moveTo>
                  <a:lnTo>
                    <a:pt x="390144" y="1367027"/>
                  </a:lnTo>
                  <a:lnTo>
                    <a:pt x="390144" y="0"/>
                  </a:lnTo>
                  <a:lnTo>
                    <a:pt x="0" y="0"/>
                  </a:lnTo>
                  <a:lnTo>
                    <a:pt x="0" y="1367027"/>
                  </a:lnTo>
                  <a:close/>
                </a:path>
              </a:pathLst>
            </a:custGeom>
            <a:ln w="9144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70091" y="3368040"/>
              <a:ext cx="388620" cy="2289175"/>
            </a:xfrm>
            <a:custGeom>
              <a:avLst/>
              <a:gdLst/>
              <a:ahLst/>
              <a:cxnLst/>
              <a:rect l="l" t="t" r="r" b="b"/>
              <a:pathLst>
                <a:path w="388620" h="2289175">
                  <a:moveTo>
                    <a:pt x="388620" y="0"/>
                  </a:moveTo>
                  <a:lnTo>
                    <a:pt x="0" y="0"/>
                  </a:lnTo>
                  <a:lnTo>
                    <a:pt x="0" y="2289048"/>
                  </a:lnTo>
                  <a:lnTo>
                    <a:pt x="388620" y="2289048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A49D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70091" y="3368040"/>
              <a:ext cx="388620" cy="2289175"/>
            </a:xfrm>
            <a:custGeom>
              <a:avLst/>
              <a:gdLst/>
              <a:ahLst/>
              <a:cxnLst/>
              <a:rect l="l" t="t" r="r" b="b"/>
              <a:pathLst>
                <a:path w="388620" h="2289175">
                  <a:moveTo>
                    <a:pt x="0" y="2289048"/>
                  </a:moveTo>
                  <a:lnTo>
                    <a:pt x="388620" y="2289048"/>
                  </a:lnTo>
                  <a:lnTo>
                    <a:pt x="388620" y="0"/>
                  </a:lnTo>
                  <a:lnTo>
                    <a:pt x="0" y="0"/>
                  </a:lnTo>
                  <a:lnTo>
                    <a:pt x="0" y="2289048"/>
                  </a:lnTo>
                  <a:close/>
                </a:path>
              </a:pathLst>
            </a:custGeom>
            <a:ln w="9144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55691" y="5657088"/>
              <a:ext cx="4319270" cy="0"/>
            </a:xfrm>
            <a:custGeom>
              <a:avLst/>
              <a:gdLst/>
              <a:ahLst/>
              <a:cxnLst/>
              <a:rect l="l" t="t" r="r" b="b"/>
              <a:pathLst>
                <a:path w="4319270">
                  <a:moveTo>
                    <a:pt x="0" y="0"/>
                  </a:moveTo>
                  <a:lnTo>
                    <a:pt x="4319016" y="0"/>
                  </a:lnTo>
                </a:path>
              </a:pathLst>
            </a:custGeom>
            <a:ln w="24384">
              <a:solidFill>
                <a:srgbClr val="342E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924277" y="4949445"/>
            <a:ext cx="2954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43%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53675" y="4837939"/>
            <a:ext cx="2954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51%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82720" y="5060951"/>
            <a:ext cx="2954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35%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83591" y="4474846"/>
            <a:ext cx="2954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77%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12987" y="4516629"/>
            <a:ext cx="2954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74%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42032" y="4865624"/>
            <a:ext cx="2954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49%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98942" y="3363467"/>
            <a:ext cx="367518" cy="1287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825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82%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28339" y="3503677"/>
            <a:ext cx="367518" cy="1215717"/>
          </a:xfrm>
          <a:prstGeom prst="rect">
            <a:avLst/>
          </a:prstGeom>
          <a:solidFill>
            <a:srgbClr val="A49D9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77%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57736" y="4145279"/>
            <a:ext cx="367518" cy="877163"/>
          </a:xfrm>
          <a:prstGeom prst="rect">
            <a:avLst/>
          </a:prstGeom>
          <a:solidFill>
            <a:srgbClr val="A49D9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54%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81255" y="5680049"/>
            <a:ext cx="382934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 marR="5080" indent="-160020">
              <a:lnSpc>
                <a:spcPct val="100000"/>
              </a:lnSpc>
              <a:spcBef>
                <a:spcPts val="100"/>
              </a:spcBef>
              <a:tabLst>
                <a:tab pos="1458595" algn="l"/>
                <a:tab pos="1593850" algn="l"/>
                <a:tab pos="2820035" algn="l"/>
                <a:tab pos="3011805" algn="l"/>
              </a:tabLst>
            </a:pP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Importance</a:t>
            </a:r>
            <a:r>
              <a:rPr sz="1200" spc="-4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of</a:t>
            </a:r>
            <a:r>
              <a:rPr sz="1200" spc="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risk	Support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of</a:t>
            </a:r>
            <a:r>
              <a:rPr sz="1200" spc="2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senior	Regarded similar</a:t>
            </a:r>
            <a:r>
              <a:rPr sz="1200" spc="-8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to 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management		management		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finance,</a:t>
            </a:r>
            <a:r>
              <a:rPr sz="1200" spc="-5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sales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447377" y="3175453"/>
            <a:ext cx="630702" cy="109220"/>
            <a:chOff x="8067992" y="3175453"/>
            <a:chExt cx="683260" cy="109220"/>
          </a:xfrm>
        </p:grpSpPr>
        <p:sp>
          <p:nvSpPr>
            <p:cNvPr id="28" name="object 28"/>
            <p:cNvSpPr/>
            <p:nvPr/>
          </p:nvSpPr>
          <p:spPr>
            <a:xfrm>
              <a:off x="8072755" y="3180215"/>
              <a:ext cx="132715" cy="99695"/>
            </a:xfrm>
            <a:custGeom>
              <a:avLst/>
              <a:gdLst/>
              <a:ahLst/>
              <a:cxnLst/>
              <a:rect l="l" t="t" r="r" b="b"/>
              <a:pathLst>
                <a:path w="132715" h="99695">
                  <a:moveTo>
                    <a:pt x="0" y="99305"/>
                  </a:moveTo>
                  <a:lnTo>
                    <a:pt x="132410" y="99305"/>
                  </a:lnTo>
                  <a:lnTo>
                    <a:pt x="132410" y="0"/>
                  </a:lnTo>
                  <a:lnTo>
                    <a:pt x="0" y="0"/>
                  </a:lnTo>
                  <a:lnTo>
                    <a:pt x="0" y="99305"/>
                  </a:lnTo>
                  <a:close/>
                </a:path>
              </a:pathLst>
            </a:custGeom>
            <a:ln w="9525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613648" y="3180215"/>
              <a:ext cx="132715" cy="99695"/>
            </a:xfrm>
            <a:custGeom>
              <a:avLst/>
              <a:gdLst/>
              <a:ahLst/>
              <a:cxnLst/>
              <a:rect l="l" t="t" r="r" b="b"/>
              <a:pathLst>
                <a:path w="132715" h="99695">
                  <a:moveTo>
                    <a:pt x="132410" y="0"/>
                  </a:moveTo>
                  <a:lnTo>
                    <a:pt x="0" y="0"/>
                  </a:lnTo>
                  <a:lnTo>
                    <a:pt x="0" y="99305"/>
                  </a:lnTo>
                  <a:lnTo>
                    <a:pt x="132410" y="99305"/>
                  </a:lnTo>
                  <a:lnTo>
                    <a:pt x="132410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613648" y="3180215"/>
              <a:ext cx="132715" cy="99695"/>
            </a:xfrm>
            <a:custGeom>
              <a:avLst/>
              <a:gdLst/>
              <a:ahLst/>
              <a:cxnLst/>
              <a:rect l="l" t="t" r="r" b="b"/>
              <a:pathLst>
                <a:path w="132715" h="99695">
                  <a:moveTo>
                    <a:pt x="0" y="99305"/>
                  </a:moveTo>
                  <a:lnTo>
                    <a:pt x="132410" y="99305"/>
                  </a:lnTo>
                  <a:lnTo>
                    <a:pt x="132410" y="0"/>
                  </a:lnTo>
                  <a:lnTo>
                    <a:pt x="0" y="0"/>
                  </a:lnTo>
                  <a:lnTo>
                    <a:pt x="0" y="99305"/>
                  </a:lnTo>
                  <a:close/>
                </a:path>
              </a:pathLst>
            </a:custGeom>
            <a:ln w="9525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694389" y="2725040"/>
            <a:ext cx="3688080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686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% </a:t>
            </a:r>
            <a:r>
              <a:rPr sz="1200" b="1" dirty="0">
                <a:solidFill>
                  <a:srgbClr val="342E2B"/>
                </a:solidFill>
                <a:latin typeface="Arial"/>
                <a:cs typeface="Arial"/>
              </a:rPr>
              <a:t>of </a:t>
            </a: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respondents confirming the attributes </a:t>
            </a:r>
            <a:r>
              <a:rPr sz="1200" b="1" dirty="0">
                <a:solidFill>
                  <a:srgbClr val="342E2B"/>
                </a:solidFill>
                <a:latin typeface="Arial"/>
                <a:cs typeface="Arial"/>
              </a:rPr>
              <a:t>in </a:t>
            </a: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their  organisation for</a:t>
            </a:r>
            <a:r>
              <a:rPr sz="1200" b="1" spc="1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SCM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65"/>
              </a:spcBef>
              <a:tabLst>
                <a:tab pos="540385" algn="l"/>
              </a:tabLst>
            </a:pPr>
            <a:r>
              <a:rPr sz="1000" spc="-10" dirty="0">
                <a:solidFill>
                  <a:srgbClr val="342E2B"/>
                </a:solidFill>
                <a:latin typeface="Arial"/>
                <a:cs typeface="Arial"/>
              </a:rPr>
              <a:t>200</a:t>
            </a:r>
            <a:r>
              <a:rPr sz="1000" spc="-5" dirty="0">
                <a:solidFill>
                  <a:srgbClr val="342E2B"/>
                </a:solidFill>
                <a:latin typeface="Arial"/>
                <a:cs typeface="Arial"/>
              </a:rPr>
              <a:t>3</a:t>
            </a:r>
            <a:r>
              <a:rPr sz="1000" dirty="0">
                <a:solidFill>
                  <a:srgbClr val="342E2B"/>
                </a:solidFill>
                <a:latin typeface="Arial"/>
                <a:cs typeface="Arial"/>
              </a:rPr>
              <a:t>	</a:t>
            </a:r>
            <a:r>
              <a:rPr sz="1000" spc="-10" dirty="0">
                <a:solidFill>
                  <a:srgbClr val="342E2B"/>
                </a:solidFill>
                <a:latin typeface="Arial"/>
                <a:cs typeface="Arial"/>
              </a:rPr>
              <a:t>2009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445949" y="3175453"/>
            <a:ext cx="131298" cy="109220"/>
            <a:chOff x="9149778" y="3175453"/>
            <a:chExt cx="142240" cy="109220"/>
          </a:xfrm>
        </p:grpSpPr>
        <p:sp>
          <p:nvSpPr>
            <p:cNvPr id="33" name="object 33"/>
            <p:cNvSpPr/>
            <p:nvPr/>
          </p:nvSpPr>
          <p:spPr>
            <a:xfrm>
              <a:off x="9154541" y="3180215"/>
              <a:ext cx="132715" cy="99695"/>
            </a:xfrm>
            <a:custGeom>
              <a:avLst/>
              <a:gdLst/>
              <a:ahLst/>
              <a:cxnLst/>
              <a:rect l="l" t="t" r="r" b="b"/>
              <a:pathLst>
                <a:path w="132715" h="99695">
                  <a:moveTo>
                    <a:pt x="132410" y="0"/>
                  </a:moveTo>
                  <a:lnTo>
                    <a:pt x="0" y="0"/>
                  </a:lnTo>
                  <a:lnTo>
                    <a:pt x="0" y="99305"/>
                  </a:lnTo>
                  <a:lnTo>
                    <a:pt x="132410" y="99305"/>
                  </a:lnTo>
                  <a:lnTo>
                    <a:pt x="132410" y="0"/>
                  </a:lnTo>
                  <a:close/>
                </a:path>
              </a:pathLst>
            </a:custGeom>
            <a:solidFill>
              <a:srgbClr val="A49D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154541" y="3180215"/>
              <a:ext cx="132715" cy="99695"/>
            </a:xfrm>
            <a:custGeom>
              <a:avLst/>
              <a:gdLst/>
              <a:ahLst/>
              <a:cxnLst/>
              <a:rect l="l" t="t" r="r" b="b"/>
              <a:pathLst>
                <a:path w="132715" h="99695">
                  <a:moveTo>
                    <a:pt x="0" y="99305"/>
                  </a:moveTo>
                  <a:lnTo>
                    <a:pt x="132410" y="99305"/>
                  </a:lnTo>
                  <a:lnTo>
                    <a:pt x="132410" y="0"/>
                  </a:lnTo>
                  <a:lnTo>
                    <a:pt x="0" y="0"/>
                  </a:lnTo>
                  <a:lnTo>
                    <a:pt x="0" y="99305"/>
                  </a:lnTo>
                  <a:close/>
                </a:path>
              </a:pathLst>
            </a:custGeom>
            <a:ln w="9525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611068" y="3137661"/>
            <a:ext cx="27080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342E2B"/>
                </a:solidFill>
                <a:latin typeface="Arial"/>
                <a:cs typeface="Arial"/>
              </a:rPr>
              <a:t>2011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046667" y="3357117"/>
            <a:ext cx="766689" cy="1116330"/>
          </a:xfrm>
          <a:custGeom>
            <a:avLst/>
            <a:gdLst/>
            <a:ahLst/>
            <a:cxnLst/>
            <a:rect l="l" t="t" r="r" b="b"/>
            <a:pathLst>
              <a:path w="830579" h="1116329">
                <a:moveTo>
                  <a:pt x="780066" y="57464"/>
                </a:moveTo>
                <a:lnTo>
                  <a:pt x="0" y="1108202"/>
                </a:lnTo>
                <a:lnTo>
                  <a:pt x="10160" y="1115822"/>
                </a:lnTo>
                <a:lnTo>
                  <a:pt x="790201" y="64992"/>
                </a:lnTo>
                <a:lnTo>
                  <a:pt x="780066" y="57464"/>
                </a:lnTo>
                <a:close/>
              </a:path>
              <a:path w="830579" h="1116329">
                <a:moveTo>
                  <a:pt x="822217" y="47244"/>
                </a:moveTo>
                <a:lnTo>
                  <a:pt x="787653" y="47244"/>
                </a:lnTo>
                <a:lnTo>
                  <a:pt x="797813" y="54737"/>
                </a:lnTo>
                <a:lnTo>
                  <a:pt x="790201" y="64992"/>
                </a:lnTo>
                <a:lnTo>
                  <a:pt x="815721" y="83947"/>
                </a:lnTo>
                <a:lnTo>
                  <a:pt x="822217" y="47244"/>
                </a:lnTo>
                <a:close/>
              </a:path>
              <a:path w="830579" h="1116329">
                <a:moveTo>
                  <a:pt x="787653" y="47244"/>
                </a:moveTo>
                <a:lnTo>
                  <a:pt x="780066" y="57464"/>
                </a:lnTo>
                <a:lnTo>
                  <a:pt x="790201" y="64992"/>
                </a:lnTo>
                <a:lnTo>
                  <a:pt x="797813" y="54737"/>
                </a:lnTo>
                <a:lnTo>
                  <a:pt x="787653" y="47244"/>
                </a:lnTo>
                <a:close/>
              </a:path>
              <a:path w="830579" h="1116329">
                <a:moveTo>
                  <a:pt x="830579" y="0"/>
                </a:moveTo>
                <a:lnTo>
                  <a:pt x="754506" y="38481"/>
                </a:lnTo>
                <a:lnTo>
                  <a:pt x="780066" y="57464"/>
                </a:lnTo>
                <a:lnTo>
                  <a:pt x="787653" y="47244"/>
                </a:lnTo>
                <a:lnTo>
                  <a:pt x="822217" y="47244"/>
                </a:lnTo>
                <a:lnTo>
                  <a:pt x="830579" y="0"/>
                </a:lnTo>
                <a:close/>
              </a:path>
            </a:pathLst>
          </a:custGeom>
          <a:solidFill>
            <a:srgbClr val="675C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7124" y="2518283"/>
            <a:ext cx="3401334" cy="2466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4294967295"/>
          </p:nvPr>
        </p:nvSpPr>
        <p:spPr>
          <a:xfrm>
            <a:off x="4472705" y="6541204"/>
            <a:ext cx="19987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7874" y="6553905"/>
            <a:ext cx="12954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00" spc="-10" dirty="0">
                <a:solidFill>
                  <a:srgbClr val="A49D94"/>
                </a:solidFill>
                <a:latin typeface="Arial"/>
                <a:cs typeface="Arial"/>
              </a:rPr>
              <a:t>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99949" y="6493881"/>
            <a:ext cx="1091981" cy="251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959"/>
            <a:ext cx="9144000" cy="6854190"/>
          </a:xfrm>
          <a:custGeom>
            <a:avLst/>
            <a:gdLst/>
            <a:ahLst/>
            <a:cxnLst/>
            <a:rect l="l" t="t" r="r" b="b"/>
            <a:pathLst>
              <a:path w="9906000" h="6854190">
                <a:moveTo>
                  <a:pt x="9906000" y="0"/>
                </a:moveTo>
                <a:lnTo>
                  <a:pt x="0" y="0"/>
                </a:lnTo>
                <a:lnTo>
                  <a:pt x="0" y="6854038"/>
                </a:lnTo>
                <a:lnTo>
                  <a:pt x="9906000" y="6854038"/>
                </a:lnTo>
                <a:lnTo>
                  <a:pt x="9906000" y="0"/>
                </a:lnTo>
                <a:close/>
              </a:path>
            </a:pathLst>
          </a:custGeom>
          <a:solidFill>
            <a:srgbClr val="DAD6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77559" y="3610483"/>
            <a:ext cx="4794738" cy="0"/>
          </a:xfrm>
          <a:custGeom>
            <a:avLst/>
            <a:gdLst/>
            <a:ahLst/>
            <a:cxnLst/>
            <a:rect l="l" t="t" r="r" b="b"/>
            <a:pathLst>
              <a:path w="5194300">
                <a:moveTo>
                  <a:pt x="0" y="0"/>
                </a:moveTo>
                <a:lnTo>
                  <a:pt x="5194173" y="0"/>
                </a:lnTo>
              </a:path>
            </a:pathLst>
          </a:custGeom>
          <a:ln w="9525">
            <a:solidFill>
              <a:srgbClr val="A49D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4909" y="3516248"/>
            <a:ext cx="341142" cy="277495"/>
          </a:xfrm>
          <a:custGeom>
            <a:avLst/>
            <a:gdLst/>
            <a:ahLst/>
            <a:cxnLst/>
            <a:rect l="l" t="t" r="r" b="b"/>
            <a:pathLst>
              <a:path w="369569" h="277495">
                <a:moveTo>
                  <a:pt x="173482" y="113030"/>
                </a:moveTo>
                <a:lnTo>
                  <a:pt x="166649" y="70027"/>
                </a:lnTo>
                <a:lnTo>
                  <a:pt x="146304" y="33401"/>
                </a:lnTo>
                <a:lnTo>
                  <a:pt x="115531" y="8318"/>
                </a:lnTo>
                <a:lnTo>
                  <a:pt x="77343" y="0"/>
                </a:lnTo>
                <a:lnTo>
                  <a:pt x="60896" y="1524"/>
                </a:lnTo>
                <a:lnTo>
                  <a:pt x="21463" y="23634"/>
                </a:lnTo>
                <a:lnTo>
                  <a:pt x="1346" y="65989"/>
                </a:lnTo>
                <a:lnTo>
                  <a:pt x="0" y="82931"/>
                </a:lnTo>
                <a:lnTo>
                  <a:pt x="1358" y="98132"/>
                </a:lnTo>
                <a:lnTo>
                  <a:pt x="21844" y="135382"/>
                </a:lnTo>
                <a:lnTo>
                  <a:pt x="58267" y="154800"/>
                </a:lnTo>
                <a:lnTo>
                  <a:pt x="72009" y="156083"/>
                </a:lnTo>
                <a:lnTo>
                  <a:pt x="77724" y="156083"/>
                </a:lnTo>
                <a:lnTo>
                  <a:pt x="84963" y="154051"/>
                </a:lnTo>
                <a:lnTo>
                  <a:pt x="93091" y="149987"/>
                </a:lnTo>
                <a:lnTo>
                  <a:pt x="101473" y="145923"/>
                </a:lnTo>
                <a:lnTo>
                  <a:pt x="107569" y="143891"/>
                </a:lnTo>
                <a:lnTo>
                  <a:pt x="114554" y="143891"/>
                </a:lnTo>
                <a:lnTo>
                  <a:pt x="116840" y="145542"/>
                </a:lnTo>
                <a:lnTo>
                  <a:pt x="117983" y="148844"/>
                </a:lnTo>
                <a:lnTo>
                  <a:pt x="119507" y="151638"/>
                </a:lnTo>
                <a:lnTo>
                  <a:pt x="120269" y="156083"/>
                </a:lnTo>
                <a:lnTo>
                  <a:pt x="120269" y="162179"/>
                </a:lnTo>
                <a:lnTo>
                  <a:pt x="111658" y="199694"/>
                </a:lnTo>
                <a:lnTo>
                  <a:pt x="85725" y="232918"/>
                </a:lnTo>
                <a:lnTo>
                  <a:pt x="49720" y="255778"/>
                </a:lnTo>
                <a:lnTo>
                  <a:pt x="10287" y="263398"/>
                </a:lnTo>
                <a:lnTo>
                  <a:pt x="11811" y="277241"/>
                </a:lnTo>
                <a:lnTo>
                  <a:pt x="73990" y="265099"/>
                </a:lnTo>
                <a:lnTo>
                  <a:pt x="126365" y="228854"/>
                </a:lnTo>
                <a:lnTo>
                  <a:pt x="161734" y="175806"/>
                </a:lnTo>
                <a:lnTo>
                  <a:pt x="170700" y="143891"/>
                </a:lnTo>
                <a:lnTo>
                  <a:pt x="173482" y="113030"/>
                </a:lnTo>
                <a:close/>
              </a:path>
              <a:path w="369569" h="277495">
                <a:moveTo>
                  <a:pt x="369316" y="113030"/>
                </a:moveTo>
                <a:lnTo>
                  <a:pt x="362483" y="70027"/>
                </a:lnTo>
                <a:lnTo>
                  <a:pt x="342138" y="33401"/>
                </a:lnTo>
                <a:lnTo>
                  <a:pt x="311365" y="8318"/>
                </a:lnTo>
                <a:lnTo>
                  <a:pt x="273177" y="0"/>
                </a:lnTo>
                <a:lnTo>
                  <a:pt x="256781" y="1524"/>
                </a:lnTo>
                <a:lnTo>
                  <a:pt x="217297" y="23634"/>
                </a:lnTo>
                <a:lnTo>
                  <a:pt x="197180" y="65989"/>
                </a:lnTo>
                <a:lnTo>
                  <a:pt x="195834" y="82931"/>
                </a:lnTo>
                <a:lnTo>
                  <a:pt x="197192" y="98132"/>
                </a:lnTo>
                <a:lnTo>
                  <a:pt x="217678" y="135382"/>
                </a:lnTo>
                <a:lnTo>
                  <a:pt x="254266" y="154800"/>
                </a:lnTo>
                <a:lnTo>
                  <a:pt x="268224" y="156083"/>
                </a:lnTo>
                <a:lnTo>
                  <a:pt x="273558" y="156083"/>
                </a:lnTo>
                <a:lnTo>
                  <a:pt x="280797" y="154051"/>
                </a:lnTo>
                <a:lnTo>
                  <a:pt x="288925" y="149987"/>
                </a:lnTo>
                <a:lnTo>
                  <a:pt x="297307" y="145923"/>
                </a:lnTo>
                <a:lnTo>
                  <a:pt x="303403" y="143891"/>
                </a:lnTo>
                <a:lnTo>
                  <a:pt x="310388" y="143891"/>
                </a:lnTo>
                <a:lnTo>
                  <a:pt x="312674" y="145542"/>
                </a:lnTo>
                <a:lnTo>
                  <a:pt x="313817" y="148844"/>
                </a:lnTo>
                <a:lnTo>
                  <a:pt x="315341" y="151638"/>
                </a:lnTo>
                <a:lnTo>
                  <a:pt x="316103" y="156083"/>
                </a:lnTo>
                <a:lnTo>
                  <a:pt x="316103" y="162179"/>
                </a:lnTo>
                <a:lnTo>
                  <a:pt x="307492" y="199694"/>
                </a:lnTo>
                <a:lnTo>
                  <a:pt x="281559" y="232918"/>
                </a:lnTo>
                <a:lnTo>
                  <a:pt x="245694" y="255790"/>
                </a:lnTo>
                <a:lnTo>
                  <a:pt x="206121" y="263398"/>
                </a:lnTo>
                <a:lnTo>
                  <a:pt x="208026" y="277241"/>
                </a:lnTo>
                <a:lnTo>
                  <a:pt x="270014" y="265099"/>
                </a:lnTo>
                <a:lnTo>
                  <a:pt x="322199" y="228854"/>
                </a:lnTo>
                <a:lnTo>
                  <a:pt x="357568" y="175806"/>
                </a:lnTo>
                <a:lnTo>
                  <a:pt x="366534" y="143891"/>
                </a:lnTo>
                <a:lnTo>
                  <a:pt x="369316" y="113030"/>
                </a:lnTo>
                <a:close/>
              </a:path>
            </a:pathLst>
          </a:custGeom>
          <a:solidFill>
            <a:srgbClr val="675C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66071" y="3664458"/>
            <a:ext cx="4819943" cy="17517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54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42E2B"/>
                </a:solidFill>
                <a:latin typeface="Arial"/>
                <a:cs typeface="Arial"/>
              </a:rPr>
              <a:t>Any intelligent fool can make things bigger and  more complex... </a:t>
            </a:r>
            <a:r>
              <a:rPr sz="1800" dirty="0">
                <a:solidFill>
                  <a:srgbClr val="342E2B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342E2B"/>
                </a:solidFill>
                <a:latin typeface="Arial"/>
                <a:cs typeface="Arial"/>
              </a:rPr>
              <a:t>takes a touch </a:t>
            </a:r>
            <a:r>
              <a:rPr sz="1800" dirty="0">
                <a:solidFill>
                  <a:srgbClr val="342E2B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342E2B"/>
                </a:solidFill>
                <a:latin typeface="Arial"/>
                <a:cs typeface="Arial"/>
              </a:rPr>
              <a:t>genius </a:t>
            </a:r>
            <a:r>
              <a:rPr sz="1800" dirty="0">
                <a:solidFill>
                  <a:srgbClr val="342E2B"/>
                </a:solidFill>
                <a:latin typeface="Arial"/>
                <a:cs typeface="Arial"/>
              </a:rPr>
              <a:t>– </a:t>
            </a:r>
            <a:r>
              <a:rPr sz="1800" spc="-5" dirty="0">
                <a:solidFill>
                  <a:srgbClr val="342E2B"/>
                </a:solidFill>
                <a:latin typeface="Arial"/>
                <a:cs typeface="Arial"/>
              </a:rPr>
              <a:t>and a  lot of courage </a:t>
            </a:r>
            <a:r>
              <a:rPr sz="1800" dirty="0">
                <a:solidFill>
                  <a:srgbClr val="342E2B"/>
                </a:solidFill>
                <a:latin typeface="Arial"/>
                <a:cs typeface="Arial"/>
              </a:rPr>
              <a:t>– to </a:t>
            </a:r>
            <a:r>
              <a:rPr sz="1800" spc="-5" dirty="0">
                <a:solidFill>
                  <a:srgbClr val="342E2B"/>
                </a:solidFill>
                <a:latin typeface="Arial"/>
                <a:cs typeface="Arial"/>
              </a:rPr>
              <a:t>move </a:t>
            </a:r>
            <a:r>
              <a:rPr sz="1800" dirty="0">
                <a:solidFill>
                  <a:srgbClr val="342E2B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342E2B"/>
                </a:solidFill>
                <a:latin typeface="Arial"/>
                <a:cs typeface="Arial"/>
              </a:rPr>
              <a:t>the opposite direction.</a:t>
            </a:r>
            <a:endParaRPr sz="1800">
              <a:latin typeface="Arial"/>
              <a:cs typeface="Arial"/>
            </a:endParaRPr>
          </a:p>
          <a:p>
            <a:pPr marL="3736340">
              <a:lnSpc>
                <a:spcPct val="100000"/>
              </a:lnSpc>
              <a:spcBef>
                <a:spcPts val="600"/>
              </a:spcBef>
            </a:pPr>
            <a:r>
              <a:rPr sz="1800" i="1" spc="-5" dirty="0">
                <a:solidFill>
                  <a:srgbClr val="342E2B"/>
                </a:solidFill>
                <a:latin typeface="Arial"/>
                <a:cs typeface="Arial"/>
              </a:rPr>
              <a:t>Albert</a:t>
            </a:r>
            <a:r>
              <a:rPr sz="1800" i="1" spc="-4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342E2B"/>
                </a:solidFill>
                <a:latin typeface="Arial"/>
                <a:cs typeface="Arial"/>
              </a:rPr>
              <a:t>Einstein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13215" y="2542793"/>
            <a:ext cx="5604217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75C52"/>
                </a:solidFill>
              </a:rPr>
              <a:t>Managing </a:t>
            </a:r>
            <a:r>
              <a:rPr sz="2800" spc="-10" dirty="0">
                <a:solidFill>
                  <a:srgbClr val="675C52"/>
                </a:solidFill>
              </a:rPr>
              <a:t>Supply </a:t>
            </a:r>
            <a:r>
              <a:rPr sz="2800" spc="-5" dirty="0">
                <a:solidFill>
                  <a:srgbClr val="675C52"/>
                </a:solidFill>
              </a:rPr>
              <a:t>Chain</a:t>
            </a:r>
            <a:r>
              <a:rPr sz="2800" spc="75" dirty="0">
                <a:solidFill>
                  <a:srgbClr val="675C52"/>
                </a:solidFill>
              </a:rPr>
              <a:t> </a:t>
            </a:r>
            <a:r>
              <a:rPr sz="2800" spc="-5" dirty="0">
                <a:solidFill>
                  <a:srgbClr val="675C52"/>
                </a:solidFill>
              </a:rPr>
              <a:t>Complexity</a:t>
            </a:r>
            <a:endParaRPr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8229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Managing Supply Chain Complexity – more countries, more  customers… </a:t>
            </a:r>
            <a:r>
              <a:rPr sz="2000" spc="-10" dirty="0"/>
              <a:t>more</a:t>
            </a:r>
            <a:r>
              <a:rPr sz="2000" spc="10" dirty="0"/>
              <a:t> </a:t>
            </a:r>
            <a:r>
              <a:rPr sz="2000" spc="-5" dirty="0"/>
              <a:t>complexity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7650" y="973137"/>
            <a:ext cx="4260752" cy="5168900"/>
            <a:chOff x="268287" y="973137"/>
            <a:chExt cx="4615815" cy="5168900"/>
          </a:xfrm>
        </p:grpSpPr>
        <p:sp>
          <p:nvSpPr>
            <p:cNvPr id="4" name="object 4"/>
            <p:cNvSpPr/>
            <p:nvPr/>
          </p:nvSpPr>
          <p:spPr>
            <a:xfrm>
              <a:off x="273050" y="977900"/>
              <a:ext cx="4606290" cy="5159375"/>
            </a:xfrm>
            <a:custGeom>
              <a:avLst/>
              <a:gdLst/>
              <a:ahLst/>
              <a:cxnLst/>
              <a:rect l="l" t="t" r="r" b="b"/>
              <a:pathLst>
                <a:path w="4606290" h="5159375">
                  <a:moveTo>
                    <a:pt x="0" y="5159375"/>
                  </a:moveTo>
                  <a:lnTo>
                    <a:pt x="4605782" y="5159375"/>
                  </a:lnTo>
                  <a:lnTo>
                    <a:pt x="4605782" y="0"/>
                  </a:lnTo>
                  <a:lnTo>
                    <a:pt x="0" y="0"/>
                  </a:lnTo>
                  <a:lnTo>
                    <a:pt x="0" y="5159375"/>
                  </a:lnTo>
                  <a:close/>
                </a:path>
              </a:pathLst>
            </a:custGeom>
            <a:ln w="9525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35707" y="1335024"/>
              <a:ext cx="2125980" cy="466725"/>
            </a:xfrm>
            <a:custGeom>
              <a:avLst/>
              <a:gdLst/>
              <a:ahLst/>
              <a:cxnLst/>
              <a:rect l="l" t="t" r="r" b="b"/>
              <a:pathLst>
                <a:path w="2125979" h="466725">
                  <a:moveTo>
                    <a:pt x="2125980" y="0"/>
                  </a:moveTo>
                  <a:lnTo>
                    <a:pt x="0" y="0"/>
                  </a:lnTo>
                  <a:lnTo>
                    <a:pt x="0" y="466343"/>
                  </a:lnTo>
                  <a:lnTo>
                    <a:pt x="2125980" y="466343"/>
                  </a:lnTo>
                  <a:lnTo>
                    <a:pt x="2125980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35707" y="1335024"/>
              <a:ext cx="2125980" cy="466725"/>
            </a:xfrm>
            <a:custGeom>
              <a:avLst/>
              <a:gdLst/>
              <a:ahLst/>
              <a:cxnLst/>
              <a:rect l="l" t="t" r="r" b="b"/>
              <a:pathLst>
                <a:path w="2125979" h="466725">
                  <a:moveTo>
                    <a:pt x="0" y="466343"/>
                  </a:moveTo>
                  <a:lnTo>
                    <a:pt x="2125980" y="466343"/>
                  </a:lnTo>
                  <a:lnTo>
                    <a:pt x="2125980" y="0"/>
                  </a:lnTo>
                  <a:lnTo>
                    <a:pt x="0" y="0"/>
                  </a:lnTo>
                  <a:lnTo>
                    <a:pt x="0" y="466343"/>
                  </a:lnTo>
                  <a:close/>
                </a:path>
              </a:pathLst>
            </a:custGeom>
            <a:ln w="9144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35707" y="1988819"/>
              <a:ext cx="1803400" cy="466725"/>
            </a:xfrm>
            <a:custGeom>
              <a:avLst/>
              <a:gdLst/>
              <a:ahLst/>
              <a:cxnLst/>
              <a:rect l="l" t="t" r="r" b="b"/>
              <a:pathLst>
                <a:path w="1803400" h="466725">
                  <a:moveTo>
                    <a:pt x="1802892" y="0"/>
                  </a:moveTo>
                  <a:lnTo>
                    <a:pt x="0" y="0"/>
                  </a:lnTo>
                  <a:lnTo>
                    <a:pt x="0" y="466343"/>
                  </a:lnTo>
                  <a:lnTo>
                    <a:pt x="1802892" y="466343"/>
                  </a:lnTo>
                  <a:lnTo>
                    <a:pt x="1802892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35707" y="1988819"/>
              <a:ext cx="1803400" cy="466725"/>
            </a:xfrm>
            <a:custGeom>
              <a:avLst/>
              <a:gdLst/>
              <a:ahLst/>
              <a:cxnLst/>
              <a:rect l="l" t="t" r="r" b="b"/>
              <a:pathLst>
                <a:path w="1803400" h="466725">
                  <a:moveTo>
                    <a:pt x="0" y="466343"/>
                  </a:moveTo>
                  <a:lnTo>
                    <a:pt x="1802892" y="466343"/>
                  </a:lnTo>
                  <a:lnTo>
                    <a:pt x="1802892" y="0"/>
                  </a:lnTo>
                  <a:lnTo>
                    <a:pt x="0" y="0"/>
                  </a:lnTo>
                  <a:lnTo>
                    <a:pt x="0" y="466343"/>
                  </a:lnTo>
                  <a:close/>
                </a:path>
              </a:pathLst>
            </a:custGeom>
            <a:ln w="9144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35707" y="2641092"/>
              <a:ext cx="1750060" cy="466725"/>
            </a:xfrm>
            <a:custGeom>
              <a:avLst/>
              <a:gdLst/>
              <a:ahLst/>
              <a:cxnLst/>
              <a:rect l="l" t="t" r="r" b="b"/>
              <a:pathLst>
                <a:path w="1750060" h="466725">
                  <a:moveTo>
                    <a:pt x="1749551" y="0"/>
                  </a:moveTo>
                  <a:lnTo>
                    <a:pt x="0" y="0"/>
                  </a:lnTo>
                  <a:lnTo>
                    <a:pt x="0" y="466343"/>
                  </a:lnTo>
                  <a:lnTo>
                    <a:pt x="1749551" y="466343"/>
                  </a:lnTo>
                  <a:lnTo>
                    <a:pt x="1749551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35707" y="2641092"/>
              <a:ext cx="1750060" cy="466725"/>
            </a:xfrm>
            <a:custGeom>
              <a:avLst/>
              <a:gdLst/>
              <a:ahLst/>
              <a:cxnLst/>
              <a:rect l="l" t="t" r="r" b="b"/>
              <a:pathLst>
                <a:path w="1750060" h="466725">
                  <a:moveTo>
                    <a:pt x="0" y="466343"/>
                  </a:moveTo>
                  <a:lnTo>
                    <a:pt x="1749551" y="466343"/>
                  </a:lnTo>
                  <a:lnTo>
                    <a:pt x="1749551" y="0"/>
                  </a:lnTo>
                  <a:lnTo>
                    <a:pt x="0" y="0"/>
                  </a:lnTo>
                  <a:lnTo>
                    <a:pt x="0" y="466343"/>
                  </a:lnTo>
                  <a:close/>
                </a:path>
              </a:pathLst>
            </a:custGeom>
            <a:ln w="9144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35707" y="3294888"/>
              <a:ext cx="1373505" cy="466725"/>
            </a:xfrm>
            <a:custGeom>
              <a:avLst/>
              <a:gdLst/>
              <a:ahLst/>
              <a:cxnLst/>
              <a:rect l="l" t="t" r="r" b="b"/>
              <a:pathLst>
                <a:path w="1373504" h="466725">
                  <a:moveTo>
                    <a:pt x="1373123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373123" y="466344"/>
                  </a:lnTo>
                  <a:lnTo>
                    <a:pt x="1373123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35707" y="3294888"/>
              <a:ext cx="1373505" cy="466725"/>
            </a:xfrm>
            <a:custGeom>
              <a:avLst/>
              <a:gdLst/>
              <a:ahLst/>
              <a:cxnLst/>
              <a:rect l="l" t="t" r="r" b="b"/>
              <a:pathLst>
                <a:path w="1373504" h="466725">
                  <a:moveTo>
                    <a:pt x="0" y="466344"/>
                  </a:moveTo>
                  <a:lnTo>
                    <a:pt x="1373123" y="466344"/>
                  </a:lnTo>
                  <a:lnTo>
                    <a:pt x="1373123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ln w="9144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35707" y="3947160"/>
              <a:ext cx="1264920" cy="466725"/>
            </a:xfrm>
            <a:custGeom>
              <a:avLst/>
              <a:gdLst/>
              <a:ahLst/>
              <a:cxnLst/>
              <a:rect l="l" t="t" r="r" b="b"/>
              <a:pathLst>
                <a:path w="1264920" h="466725">
                  <a:moveTo>
                    <a:pt x="1264920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264920" y="466344"/>
                  </a:lnTo>
                  <a:lnTo>
                    <a:pt x="1264920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35707" y="3947160"/>
              <a:ext cx="1264920" cy="466725"/>
            </a:xfrm>
            <a:custGeom>
              <a:avLst/>
              <a:gdLst/>
              <a:ahLst/>
              <a:cxnLst/>
              <a:rect l="l" t="t" r="r" b="b"/>
              <a:pathLst>
                <a:path w="1264920" h="466725">
                  <a:moveTo>
                    <a:pt x="0" y="466344"/>
                  </a:moveTo>
                  <a:lnTo>
                    <a:pt x="1264920" y="466344"/>
                  </a:lnTo>
                  <a:lnTo>
                    <a:pt x="1264920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ln w="9144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35707" y="4600955"/>
              <a:ext cx="1184275" cy="466725"/>
            </a:xfrm>
            <a:custGeom>
              <a:avLst/>
              <a:gdLst/>
              <a:ahLst/>
              <a:cxnLst/>
              <a:rect l="l" t="t" r="r" b="b"/>
              <a:pathLst>
                <a:path w="1184275" h="466725">
                  <a:moveTo>
                    <a:pt x="1184147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184147" y="466344"/>
                  </a:lnTo>
                  <a:lnTo>
                    <a:pt x="1184147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35707" y="4600955"/>
              <a:ext cx="1184275" cy="466725"/>
            </a:xfrm>
            <a:custGeom>
              <a:avLst/>
              <a:gdLst/>
              <a:ahLst/>
              <a:cxnLst/>
              <a:rect l="l" t="t" r="r" b="b"/>
              <a:pathLst>
                <a:path w="1184275" h="466725">
                  <a:moveTo>
                    <a:pt x="0" y="466344"/>
                  </a:moveTo>
                  <a:lnTo>
                    <a:pt x="1184147" y="466344"/>
                  </a:lnTo>
                  <a:lnTo>
                    <a:pt x="1184147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ln w="9144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35707" y="1242059"/>
              <a:ext cx="0" cy="3918585"/>
            </a:xfrm>
            <a:custGeom>
              <a:avLst/>
              <a:gdLst/>
              <a:ahLst/>
              <a:cxnLst/>
              <a:rect l="l" t="t" r="r" b="b"/>
              <a:pathLst>
                <a:path h="3918585">
                  <a:moveTo>
                    <a:pt x="0" y="0"/>
                  </a:moveTo>
                  <a:lnTo>
                    <a:pt x="0" y="3918204"/>
                  </a:lnTo>
                </a:path>
              </a:pathLst>
            </a:custGeom>
            <a:ln w="24384">
              <a:solidFill>
                <a:srgbClr val="342E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627215" y="977901"/>
            <a:ext cx="4251960" cy="2930289"/>
          </a:xfrm>
          <a:prstGeom prst="rect">
            <a:avLst/>
          </a:prstGeom>
          <a:ln w="9525">
            <a:solidFill>
              <a:srgbClr val="A49D94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530"/>
              </a:spcBef>
            </a:pPr>
            <a:r>
              <a:rPr sz="1200" b="1" dirty="0">
                <a:solidFill>
                  <a:schemeClr val="bg1"/>
                </a:solidFill>
                <a:latin typeface="Arial"/>
                <a:cs typeface="Arial"/>
              </a:rPr>
              <a:t>Impact on </a:t>
            </a: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supply chains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252095" marR="217804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252729" algn="l"/>
              </a:tabLst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design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supply chains needs a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re-think, starting at the 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marketplace in order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link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customers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and suppliers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closer</a:t>
            </a:r>
            <a:r>
              <a:rPr sz="120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 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your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own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business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252095" marR="136525" indent="-180340">
              <a:lnSpc>
                <a:spcPct val="100000"/>
              </a:lnSpc>
              <a:spcBef>
                <a:spcPts val="605"/>
              </a:spcBef>
              <a:buChar char="•"/>
              <a:tabLst>
                <a:tab pos="252729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Sourcing and distribution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will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become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highly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complex to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deliver  efficiency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252095" indent="-180340">
              <a:lnSpc>
                <a:spcPct val="100000"/>
              </a:lnSpc>
              <a:spcBef>
                <a:spcPts val="595"/>
              </a:spcBef>
              <a:buChar char="•"/>
              <a:tabLst>
                <a:tab pos="252729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Production planning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will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become more</a:t>
            </a:r>
            <a:r>
              <a:rPr sz="120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difficult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252095" marR="78740" indent="-180340">
              <a:lnSpc>
                <a:spcPct val="100000"/>
              </a:lnSpc>
              <a:spcBef>
                <a:spcPts val="605"/>
              </a:spcBef>
              <a:buChar char="•"/>
              <a:tabLst>
                <a:tab pos="252729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Inventories need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be reduced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 reduce costs,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but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this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is  challenged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by more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difficult production planning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that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will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require  higher inventories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avoid production</a:t>
            </a:r>
            <a:r>
              <a:rPr sz="1200" spc="-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stops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25209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252729" algn="l"/>
              </a:tabLst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Flexibility is required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 cope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with demand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peaks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252095" marR="139700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252729" algn="l"/>
              </a:tabLst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Products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need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be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customised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with regional preferences</a:t>
            </a:r>
            <a:r>
              <a:rPr sz="1200" spc="-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and  assembled as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per customer</a:t>
            </a:r>
            <a:r>
              <a:rPr sz="1200" spc="-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order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4294967295"/>
          </p:nvPr>
        </p:nvSpPr>
        <p:spPr>
          <a:xfrm>
            <a:off x="4472705" y="6541204"/>
            <a:ext cx="19987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27</a:t>
            </a:fld>
            <a:endParaRPr spc="-5" dirty="0"/>
          </a:p>
        </p:txBody>
      </p:sp>
      <p:sp>
        <p:nvSpPr>
          <p:cNvPr id="19" name="object 19"/>
          <p:cNvSpPr txBox="1"/>
          <p:nvPr/>
        </p:nvSpPr>
        <p:spPr>
          <a:xfrm>
            <a:off x="2904157" y="1459485"/>
            <a:ext cx="2954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79%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55039" y="2112646"/>
            <a:ext cx="2954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67%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30303" y="2765806"/>
            <a:ext cx="2954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65%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56099" y="3418713"/>
            <a:ext cx="2954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51%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06628" y="4071873"/>
            <a:ext cx="2954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47%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69113" y="4725162"/>
            <a:ext cx="2954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44%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6113" y="1032764"/>
            <a:ext cx="1828800" cy="105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Drivers and </a:t>
            </a:r>
            <a:r>
              <a:rPr sz="1200" b="1" dirty="0">
                <a:solidFill>
                  <a:srgbClr val="342E2B"/>
                </a:solidFill>
                <a:latin typeface="Arial"/>
                <a:cs typeface="Arial"/>
              </a:rPr>
              <a:t>lead</a:t>
            </a:r>
            <a:r>
              <a:rPr sz="1200" b="1" spc="-3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indicators</a:t>
            </a:r>
            <a:endParaRPr sz="1200">
              <a:latin typeface="Arial"/>
              <a:cs typeface="Arial"/>
            </a:endParaRPr>
          </a:p>
          <a:p>
            <a:pPr marR="481965">
              <a:lnSpc>
                <a:spcPct val="100000"/>
              </a:lnSpc>
              <a:spcBef>
                <a:spcPts val="935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Increase in</a:t>
            </a:r>
            <a:r>
              <a:rPr sz="1200" spc="-6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customers 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or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customer</a:t>
            </a:r>
            <a:r>
              <a:rPr sz="1200" spc="-8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locations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6113" y="1990725"/>
            <a:ext cx="131708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Increase in</a:t>
            </a:r>
            <a:r>
              <a:rPr sz="1200" spc="-7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products/ 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variances</a:t>
            </a:r>
            <a:r>
              <a:rPr sz="1200" spc="-3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offered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6113" y="2646679"/>
            <a:ext cx="119692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High fluctuations</a:t>
            </a:r>
            <a:r>
              <a:rPr sz="1200" spc="-6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in 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customer</a:t>
            </a:r>
            <a:r>
              <a:rPr sz="1200" spc="-4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orders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6113" y="3302634"/>
            <a:ext cx="126902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Increase in</a:t>
            </a:r>
            <a:r>
              <a:rPr sz="1200" spc="-4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strategic  suppliers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6112" y="3958590"/>
            <a:ext cx="162950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Increase in manufacturing 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facilities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6113" y="4522978"/>
            <a:ext cx="141849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Increase in distribution  facilities/inventory 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locations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8493" y="5229606"/>
            <a:ext cx="4127109" cy="10746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342E2B"/>
                </a:solidFill>
                <a:latin typeface="Arial"/>
                <a:cs typeface="Arial"/>
              </a:rPr>
              <a:t>Source: Survey by PwC and</a:t>
            </a:r>
            <a:r>
              <a:rPr sz="800" spc="114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342E2B"/>
                </a:solidFill>
                <a:latin typeface="Arial"/>
                <a:cs typeface="Arial"/>
              </a:rPr>
              <a:t>PRTM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R="5080" algn="just">
              <a:lnSpc>
                <a:spcPct val="100000"/>
              </a:lnSpc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%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companies responding in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affirmative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to the factors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driving 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supply chain complexity in a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survey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conducted by </a:t>
            </a:r>
            <a:r>
              <a:rPr sz="1200" spc="-10" dirty="0">
                <a:solidFill>
                  <a:srgbClr val="342E2B"/>
                </a:solidFill>
                <a:latin typeface="Arial"/>
                <a:cs typeface="Arial"/>
              </a:rPr>
              <a:t>PwC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and</a:t>
            </a:r>
            <a:r>
              <a:rPr sz="1200" spc="-19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PRTM 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of more than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350 companies across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globe and</a:t>
            </a:r>
            <a:r>
              <a:rPr sz="1200" spc="-12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industries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369" y="482599"/>
            <a:ext cx="6249572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Reduce complexity by rational business</a:t>
            </a:r>
            <a:r>
              <a:rPr spc="130" dirty="0"/>
              <a:t> </a:t>
            </a:r>
            <a:r>
              <a:rPr spc="-5" dirty="0"/>
              <a:t>behaviour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12474" y="1741423"/>
          <a:ext cx="5010442" cy="37171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5915"/>
                <a:gridCol w="3694527"/>
              </a:tblGrid>
              <a:tr h="276478">
                <a:tc grid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Levers </a:t>
                      </a:r>
                      <a:r>
                        <a:rPr sz="1200" b="1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200" b="1" spc="-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reduce</a:t>
                      </a:r>
                      <a:r>
                        <a:rPr sz="1200" b="1" spc="-20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complexity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A49D94"/>
                      </a:solidFill>
                      <a:prstDash val="solid"/>
                    </a:lnL>
                    <a:lnR w="12700">
                      <a:solidFill>
                        <a:srgbClr val="A49D94"/>
                      </a:solidFill>
                      <a:prstDash val="solid"/>
                    </a:lnR>
                    <a:lnT w="12700">
                      <a:solidFill>
                        <a:srgbClr val="A49D94"/>
                      </a:solidFill>
                      <a:prstDash val="solid"/>
                    </a:lnT>
                    <a:lnB w="12700">
                      <a:solidFill>
                        <a:srgbClr val="A49D9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6479">
                <a:tc rowSpan="3">
                  <a:txBody>
                    <a:bodyPr/>
                    <a:lstStyle/>
                    <a:p>
                      <a:pPr marL="90170" marR="220979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b="1" spc="-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Optimise  </a:t>
                      </a:r>
                      <a:r>
                        <a:rPr sz="1200" b="1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production  and</a:t>
                      </a:r>
                      <a:r>
                        <a:rPr sz="1200" b="1" spc="-20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logistics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A49D94"/>
                      </a:solidFill>
                      <a:prstDash val="solid"/>
                    </a:lnL>
                    <a:lnR w="12700">
                      <a:solidFill>
                        <a:srgbClr val="A49D94"/>
                      </a:solidFill>
                      <a:prstDash val="solid"/>
                    </a:lnR>
                    <a:lnT w="12700">
                      <a:solidFill>
                        <a:srgbClr val="A49D94"/>
                      </a:solidFill>
                      <a:prstDash val="solid"/>
                    </a:lnT>
                    <a:lnB w="12700">
                      <a:solidFill>
                        <a:srgbClr val="A49D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Shut </a:t>
                      </a:r>
                      <a:r>
                        <a:rPr sz="1200" spc="-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down</a:t>
                      </a:r>
                      <a:r>
                        <a:rPr sz="1200" spc="-3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locations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A49D94"/>
                      </a:solidFill>
                      <a:prstDash val="solid"/>
                    </a:lnL>
                    <a:lnR w="12700">
                      <a:solidFill>
                        <a:srgbClr val="A49D94"/>
                      </a:solidFill>
                      <a:prstDash val="solid"/>
                    </a:lnR>
                    <a:lnT w="12700">
                      <a:solidFill>
                        <a:srgbClr val="A49D94"/>
                      </a:solidFill>
                      <a:prstDash val="solid"/>
                    </a:lnT>
                    <a:lnB w="12700">
                      <a:solidFill>
                        <a:srgbClr val="A49D94"/>
                      </a:solidFill>
                      <a:prstDash val="solid"/>
                    </a:lnB>
                  </a:tcPr>
                </a:tc>
              </a:tr>
              <a:tr h="2764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0" marB="0">
                    <a:lnL w="12700">
                      <a:solidFill>
                        <a:srgbClr val="A49D94"/>
                      </a:solidFill>
                      <a:prstDash val="solid"/>
                    </a:lnL>
                    <a:lnR w="12700">
                      <a:solidFill>
                        <a:srgbClr val="A49D94"/>
                      </a:solidFill>
                      <a:prstDash val="solid"/>
                    </a:lnR>
                    <a:lnT w="12700">
                      <a:solidFill>
                        <a:srgbClr val="A49D94"/>
                      </a:solidFill>
                      <a:prstDash val="solid"/>
                    </a:lnT>
                    <a:lnB w="12700">
                      <a:solidFill>
                        <a:srgbClr val="A49D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Enhance</a:t>
                      </a:r>
                      <a:r>
                        <a:rPr sz="1200" spc="-40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utilisation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49D94"/>
                      </a:solidFill>
                      <a:prstDash val="solid"/>
                    </a:lnL>
                    <a:lnR w="12700">
                      <a:solidFill>
                        <a:srgbClr val="A49D94"/>
                      </a:solidFill>
                      <a:prstDash val="solid"/>
                    </a:lnR>
                    <a:lnT w="12700">
                      <a:solidFill>
                        <a:srgbClr val="A49D94"/>
                      </a:solidFill>
                      <a:prstDash val="solid"/>
                    </a:lnT>
                    <a:lnB w="12700">
                      <a:solidFill>
                        <a:srgbClr val="A49D94"/>
                      </a:solidFill>
                      <a:prstDash val="solid"/>
                    </a:lnB>
                  </a:tcPr>
                </a:tc>
              </a:tr>
              <a:tr h="2764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0" marB="0">
                    <a:lnL w="12700">
                      <a:solidFill>
                        <a:srgbClr val="A49D94"/>
                      </a:solidFill>
                      <a:prstDash val="solid"/>
                    </a:lnL>
                    <a:lnR w="12700">
                      <a:solidFill>
                        <a:srgbClr val="A49D94"/>
                      </a:solidFill>
                      <a:prstDash val="solid"/>
                    </a:lnR>
                    <a:lnT w="12700">
                      <a:solidFill>
                        <a:srgbClr val="A49D94"/>
                      </a:solidFill>
                      <a:prstDash val="solid"/>
                    </a:lnT>
                    <a:lnB w="12700">
                      <a:solidFill>
                        <a:srgbClr val="A49D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10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Avoid</a:t>
                      </a:r>
                      <a:r>
                        <a:rPr sz="1200" spc="-1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investments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49D94"/>
                      </a:solidFill>
                      <a:prstDash val="solid"/>
                    </a:lnL>
                    <a:lnR w="12700">
                      <a:solidFill>
                        <a:srgbClr val="A49D94"/>
                      </a:solidFill>
                      <a:prstDash val="solid"/>
                    </a:lnR>
                    <a:lnT w="12700">
                      <a:solidFill>
                        <a:srgbClr val="A49D94"/>
                      </a:solidFill>
                      <a:prstDash val="solid"/>
                    </a:lnT>
                    <a:lnB w="12700">
                      <a:solidFill>
                        <a:srgbClr val="A49D94"/>
                      </a:solidFill>
                      <a:prstDash val="solid"/>
                    </a:lnB>
                  </a:tcPr>
                </a:tc>
              </a:tr>
              <a:tr h="27647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0170" marR="4502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Cut  material  costs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A49D94"/>
                      </a:solidFill>
                      <a:prstDash val="solid"/>
                    </a:lnL>
                    <a:lnR w="12700">
                      <a:solidFill>
                        <a:srgbClr val="A49D94"/>
                      </a:solidFill>
                      <a:prstDash val="solid"/>
                    </a:lnR>
                    <a:lnT w="12700">
                      <a:solidFill>
                        <a:srgbClr val="A49D94"/>
                      </a:solidFill>
                      <a:prstDash val="solid"/>
                    </a:lnT>
                    <a:lnB w="12700">
                      <a:solidFill>
                        <a:srgbClr val="A49D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Increase economies </a:t>
                      </a:r>
                      <a:r>
                        <a:rPr sz="1200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70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scale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49D94"/>
                      </a:solidFill>
                      <a:prstDash val="solid"/>
                    </a:lnL>
                    <a:lnR w="12700">
                      <a:solidFill>
                        <a:srgbClr val="A49D94"/>
                      </a:solidFill>
                      <a:prstDash val="solid"/>
                    </a:lnR>
                    <a:lnT w="12700">
                      <a:solidFill>
                        <a:srgbClr val="A49D94"/>
                      </a:solidFill>
                      <a:prstDash val="solid"/>
                    </a:lnT>
                    <a:lnB w="12700">
                      <a:solidFill>
                        <a:srgbClr val="A49D94"/>
                      </a:solidFill>
                      <a:prstDash val="solid"/>
                    </a:lnB>
                  </a:tcPr>
                </a:tc>
              </a:tr>
              <a:tr h="2764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L w="12700">
                      <a:solidFill>
                        <a:srgbClr val="A49D94"/>
                      </a:solidFill>
                      <a:prstDash val="solid"/>
                    </a:lnL>
                    <a:lnR w="12700">
                      <a:solidFill>
                        <a:srgbClr val="A49D94"/>
                      </a:solidFill>
                      <a:prstDash val="solid"/>
                    </a:lnR>
                    <a:lnT w="12700">
                      <a:solidFill>
                        <a:srgbClr val="A49D94"/>
                      </a:solidFill>
                      <a:prstDash val="solid"/>
                    </a:lnT>
                    <a:lnB w="12700">
                      <a:solidFill>
                        <a:srgbClr val="A49D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Reduce </a:t>
                      </a:r>
                      <a:r>
                        <a:rPr sz="1200" spc="-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suppliers, raw</a:t>
                      </a:r>
                      <a:r>
                        <a:rPr sz="1200" spc="-4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materials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49D94"/>
                      </a:solidFill>
                      <a:prstDash val="solid"/>
                    </a:lnL>
                    <a:lnR w="12700">
                      <a:solidFill>
                        <a:srgbClr val="A49D94"/>
                      </a:solidFill>
                      <a:prstDash val="solid"/>
                    </a:lnR>
                    <a:lnT w="12700">
                      <a:solidFill>
                        <a:srgbClr val="A49D94"/>
                      </a:solidFill>
                      <a:prstDash val="solid"/>
                    </a:lnT>
                    <a:lnB w="12700">
                      <a:solidFill>
                        <a:srgbClr val="A49D94"/>
                      </a:solidFill>
                      <a:prstDash val="solid"/>
                    </a:lnB>
                  </a:tcPr>
                </a:tc>
              </a:tr>
              <a:tr h="2764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L w="12700">
                      <a:solidFill>
                        <a:srgbClr val="A49D94"/>
                      </a:solidFill>
                      <a:prstDash val="solid"/>
                    </a:lnL>
                    <a:lnR w="12700">
                      <a:solidFill>
                        <a:srgbClr val="A49D94"/>
                      </a:solidFill>
                      <a:prstDash val="solid"/>
                    </a:lnR>
                    <a:lnT w="12700">
                      <a:solidFill>
                        <a:srgbClr val="A49D94"/>
                      </a:solidFill>
                      <a:prstDash val="solid"/>
                    </a:lnT>
                    <a:lnB w="12700">
                      <a:solidFill>
                        <a:srgbClr val="A49D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Introduce </a:t>
                      </a:r>
                      <a:r>
                        <a:rPr sz="1200" spc="-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technology</a:t>
                      </a:r>
                      <a:r>
                        <a:rPr sz="1200" spc="-70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platforms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49D94"/>
                      </a:solidFill>
                      <a:prstDash val="solid"/>
                    </a:lnL>
                    <a:lnR w="12700">
                      <a:solidFill>
                        <a:srgbClr val="A49D94"/>
                      </a:solidFill>
                      <a:prstDash val="solid"/>
                    </a:lnR>
                    <a:lnT w="12700">
                      <a:solidFill>
                        <a:srgbClr val="A49D94"/>
                      </a:solidFill>
                      <a:prstDash val="solid"/>
                    </a:lnT>
                    <a:lnB w="12700">
                      <a:solidFill>
                        <a:srgbClr val="A49D94"/>
                      </a:solidFill>
                      <a:prstDash val="solid"/>
                    </a:lnB>
                  </a:tcPr>
                </a:tc>
              </a:tr>
              <a:tr h="27647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0170" marR="290830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Adjust  </a:t>
                      </a:r>
                      <a:r>
                        <a:rPr sz="1200" b="1" spc="-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service  </a:t>
                      </a:r>
                      <a:r>
                        <a:rPr sz="1200" b="1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capacities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A49D94"/>
                      </a:solidFill>
                      <a:prstDash val="solid"/>
                    </a:lnL>
                    <a:lnR w="12700">
                      <a:solidFill>
                        <a:srgbClr val="A49D94"/>
                      </a:solidFill>
                      <a:prstDash val="solid"/>
                    </a:lnR>
                    <a:lnT w="12700">
                      <a:solidFill>
                        <a:srgbClr val="A49D94"/>
                      </a:solidFill>
                      <a:prstDash val="solid"/>
                    </a:lnT>
                    <a:lnB w="12700">
                      <a:solidFill>
                        <a:srgbClr val="A49D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Adjust sales and R&amp;D</a:t>
                      </a:r>
                      <a:r>
                        <a:rPr sz="1200" spc="-4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personnel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49D94"/>
                      </a:solidFill>
                      <a:prstDash val="solid"/>
                    </a:lnL>
                    <a:lnR w="12700">
                      <a:solidFill>
                        <a:srgbClr val="A49D94"/>
                      </a:solidFill>
                      <a:prstDash val="solid"/>
                    </a:lnR>
                    <a:lnT w="12700">
                      <a:solidFill>
                        <a:srgbClr val="A49D94"/>
                      </a:solidFill>
                      <a:prstDash val="solid"/>
                    </a:lnT>
                    <a:lnB w="12700">
                      <a:solidFill>
                        <a:srgbClr val="A49D94"/>
                      </a:solidFill>
                      <a:prstDash val="solid"/>
                    </a:lnB>
                  </a:tcPr>
                </a:tc>
              </a:tr>
              <a:tr h="2764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12700">
                      <a:solidFill>
                        <a:srgbClr val="A49D94"/>
                      </a:solidFill>
                      <a:prstDash val="solid"/>
                    </a:lnL>
                    <a:lnR w="12700">
                      <a:solidFill>
                        <a:srgbClr val="A49D94"/>
                      </a:solidFill>
                      <a:prstDash val="solid"/>
                    </a:lnR>
                    <a:lnT w="12700">
                      <a:solidFill>
                        <a:srgbClr val="A49D94"/>
                      </a:solidFill>
                      <a:prstDash val="solid"/>
                    </a:lnT>
                    <a:lnB w="12700">
                      <a:solidFill>
                        <a:srgbClr val="A49D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Optimise </a:t>
                      </a:r>
                      <a:r>
                        <a:rPr sz="1200" spc="-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size </a:t>
                      </a:r>
                      <a:r>
                        <a:rPr sz="1200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20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orders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49D94"/>
                      </a:solidFill>
                      <a:prstDash val="solid"/>
                    </a:lnL>
                    <a:lnR w="12700">
                      <a:solidFill>
                        <a:srgbClr val="A49D94"/>
                      </a:solidFill>
                      <a:prstDash val="solid"/>
                    </a:lnR>
                    <a:lnT w="12700">
                      <a:solidFill>
                        <a:srgbClr val="A49D94"/>
                      </a:solidFill>
                      <a:prstDash val="solid"/>
                    </a:lnT>
                    <a:lnB w="12700">
                      <a:solidFill>
                        <a:srgbClr val="A49D94"/>
                      </a:solidFill>
                      <a:prstDash val="solid"/>
                    </a:lnB>
                  </a:tcPr>
                </a:tc>
              </a:tr>
              <a:tr h="2764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12700">
                      <a:solidFill>
                        <a:srgbClr val="A49D94"/>
                      </a:solidFill>
                      <a:prstDash val="solid"/>
                    </a:lnL>
                    <a:lnR w="12700">
                      <a:solidFill>
                        <a:srgbClr val="A49D94"/>
                      </a:solidFill>
                      <a:prstDash val="solid"/>
                    </a:lnR>
                    <a:lnT w="12700">
                      <a:solidFill>
                        <a:srgbClr val="A49D94"/>
                      </a:solidFill>
                      <a:prstDash val="solid"/>
                    </a:lnT>
                    <a:lnB w="12700">
                      <a:solidFill>
                        <a:srgbClr val="A49D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Reduce </a:t>
                      </a:r>
                      <a:r>
                        <a:rPr sz="1200" spc="-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unprofitable</a:t>
                      </a:r>
                      <a:r>
                        <a:rPr sz="1200" spc="-5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customers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49D94"/>
                      </a:solidFill>
                      <a:prstDash val="solid"/>
                    </a:lnL>
                    <a:lnR w="12700">
                      <a:solidFill>
                        <a:srgbClr val="A49D94"/>
                      </a:solidFill>
                      <a:prstDash val="solid"/>
                    </a:lnR>
                    <a:lnT w="12700">
                      <a:solidFill>
                        <a:srgbClr val="A49D94"/>
                      </a:solidFill>
                      <a:prstDash val="solid"/>
                    </a:lnT>
                    <a:lnB w="12700">
                      <a:solidFill>
                        <a:srgbClr val="A49D94"/>
                      </a:solidFill>
                      <a:prstDash val="solid"/>
                    </a:lnB>
                  </a:tcPr>
                </a:tc>
              </a:tr>
              <a:tr h="27647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200" b="1" spc="-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Increase</a:t>
                      </a:r>
                      <a:r>
                        <a:rPr sz="1200" b="1" spc="-5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margins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A49D94"/>
                      </a:solidFill>
                      <a:prstDash val="solid"/>
                    </a:lnL>
                    <a:lnR w="12700">
                      <a:solidFill>
                        <a:srgbClr val="A49D94"/>
                      </a:solidFill>
                      <a:prstDash val="solid"/>
                    </a:lnR>
                    <a:lnT w="12700">
                      <a:solidFill>
                        <a:srgbClr val="A49D94"/>
                      </a:solidFill>
                      <a:prstDash val="solid"/>
                    </a:lnT>
                    <a:lnB w="12700">
                      <a:solidFill>
                        <a:srgbClr val="A49D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Improve </a:t>
                      </a:r>
                      <a:r>
                        <a:rPr sz="1200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r>
                        <a:rPr sz="1200" spc="-50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mix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49D94"/>
                      </a:solidFill>
                      <a:prstDash val="solid"/>
                    </a:lnL>
                    <a:lnR w="12700">
                      <a:solidFill>
                        <a:srgbClr val="A49D94"/>
                      </a:solidFill>
                      <a:prstDash val="solid"/>
                    </a:lnR>
                    <a:lnT w="12700">
                      <a:solidFill>
                        <a:srgbClr val="A49D94"/>
                      </a:solidFill>
                      <a:prstDash val="solid"/>
                    </a:lnT>
                    <a:lnB w="12700">
                      <a:solidFill>
                        <a:srgbClr val="A49D94"/>
                      </a:solidFill>
                      <a:prstDash val="solid"/>
                    </a:lnB>
                  </a:tcPr>
                </a:tc>
              </a:tr>
              <a:tr h="2764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49D94"/>
                      </a:solidFill>
                      <a:prstDash val="solid"/>
                    </a:lnL>
                    <a:lnR w="12700">
                      <a:solidFill>
                        <a:srgbClr val="A49D94"/>
                      </a:solidFill>
                      <a:prstDash val="solid"/>
                    </a:lnR>
                    <a:lnT w="12700">
                      <a:solidFill>
                        <a:srgbClr val="A49D94"/>
                      </a:solidFill>
                      <a:prstDash val="solid"/>
                    </a:lnT>
                    <a:lnB w="12700">
                      <a:solidFill>
                        <a:srgbClr val="A49D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Raise</a:t>
                      </a:r>
                      <a:r>
                        <a:rPr sz="1200" spc="-2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prices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49D94"/>
                      </a:solidFill>
                      <a:prstDash val="solid"/>
                    </a:lnL>
                    <a:lnR w="12700">
                      <a:solidFill>
                        <a:srgbClr val="A49D94"/>
                      </a:solidFill>
                      <a:prstDash val="solid"/>
                    </a:lnR>
                    <a:lnT w="12700">
                      <a:solidFill>
                        <a:srgbClr val="A49D94"/>
                      </a:solidFill>
                      <a:prstDash val="solid"/>
                    </a:lnT>
                    <a:lnB w="12700">
                      <a:solidFill>
                        <a:srgbClr val="A49D94"/>
                      </a:solidFill>
                      <a:prstDash val="solid"/>
                    </a:lnB>
                  </a:tcPr>
                </a:tc>
              </a:tr>
              <a:tr h="2764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49D94"/>
                      </a:solidFill>
                      <a:prstDash val="solid"/>
                    </a:lnL>
                    <a:lnR w="12700">
                      <a:solidFill>
                        <a:srgbClr val="A49D94"/>
                      </a:solidFill>
                      <a:prstDash val="solid"/>
                    </a:lnR>
                    <a:lnT w="12700">
                      <a:solidFill>
                        <a:srgbClr val="A49D94"/>
                      </a:solidFill>
                      <a:prstDash val="solid"/>
                    </a:lnT>
                    <a:lnB w="12700">
                      <a:solidFill>
                        <a:srgbClr val="A49D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Eliminate </a:t>
                      </a:r>
                      <a:r>
                        <a:rPr sz="1200" spc="-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unprofitable products without any</a:t>
                      </a:r>
                      <a:r>
                        <a:rPr sz="1200" spc="-90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342E2B"/>
                          </a:solidFill>
                          <a:latin typeface="Arial"/>
                          <a:cs typeface="Arial"/>
                        </a:rPr>
                        <a:t>replacement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49D94"/>
                      </a:solidFill>
                      <a:prstDash val="solid"/>
                    </a:lnL>
                    <a:lnR w="12700">
                      <a:solidFill>
                        <a:srgbClr val="A49D94"/>
                      </a:solidFill>
                      <a:prstDash val="solid"/>
                    </a:lnR>
                    <a:lnT w="12700">
                      <a:solidFill>
                        <a:srgbClr val="A49D94"/>
                      </a:solidFill>
                      <a:prstDash val="solid"/>
                    </a:lnT>
                    <a:lnB w="12700">
                      <a:solidFill>
                        <a:srgbClr val="A49D9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40370" y="6172302"/>
            <a:ext cx="9313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342E2B"/>
                </a:solidFill>
                <a:latin typeface="Arial"/>
                <a:cs typeface="Arial"/>
              </a:rPr>
              <a:t>Source: </a:t>
            </a:r>
            <a:r>
              <a:rPr sz="800" dirty="0">
                <a:solidFill>
                  <a:srgbClr val="342E2B"/>
                </a:solidFill>
                <a:latin typeface="Arial"/>
                <a:cs typeface="Arial"/>
              </a:rPr>
              <a:t>A.T.</a:t>
            </a:r>
            <a:r>
              <a:rPr sz="800" spc="3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342E2B"/>
                </a:solidFill>
                <a:latin typeface="Arial"/>
                <a:cs typeface="Arial"/>
              </a:rPr>
              <a:t>Kearney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02970" y="2490025"/>
            <a:ext cx="1675813" cy="2504440"/>
            <a:chOff x="978217" y="2490025"/>
            <a:chExt cx="1815464" cy="2504440"/>
          </a:xfrm>
        </p:grpSpPr>
        <p:sp>
          <p:nvSpPr>
            <p:cNvPr id="6" name="object 6"/>
            <p:cNvSpPr/>
            <p:nvPr/>
          </p:nvSpPr>
          <p:spPr>
            <a:xfrm>
              <a:off x="1118616" y="3489960"/>
              <a:ext cx="640080" cy="1492250"/>
            </a:xfrm>
            <a:custGeom>
              <a:avLst/>
              <a:gdLst/>
              <a:ahLst/>
              <a:cxnLst/>
              <a:rect l="l" t="t" r="r" b="b"/>
              <a:pathLst>
                <a:path w="640080" h="1492250">
                  <a:moveTo>
                    <a:pt x="640079" y="0"/>
                  </a:moveTo>
                  <a:lnTo>
                    <a:pt x="0" y="0"/>
                  </a:lnTo>
                  <a:lnTo>
                    <a:pt x="0" y="1491995"/>
                  </a:lnTo>
                  <a:lnTo>
                    <a:pt x="640079" y="1491995"/>
                  </a:lnTo>
                  <a:lnTo>
                    <a:pt x="640079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18616" y="3489960"/>
              <a:ext cx="640080" cy="1492250"/>
            </a:xfrm>
            <a:custGeom>
              <a:avLst/>
              <a:gdLst/>
              <a:ahLst/>
              <a:cxnLst/>
              <a:rect l="l" t="t" r="r" b="b"/>
              <a:pathLst>
                <a:path w="640080" h="1492250">
                  <a:moveTo>
                    <a:pt x="0" y="1491995"/>
                  </a:moveTo>
                  <a:lnTo>
                    <a:pt x="640079" y="1491995"/>
                  </a:lnTo>
                  <a:lnTo>
                    <a:pt x="640079" y="0"/>
                  </a:lnTo>
                  <a:lnTo>
                    <a:pt x="0" y="0"/>
                  </a:lnTo>
                  <a:lnTo>
                    <a:pt x="0" y="1491995"/>
                  </a:lnTo>
                  <a:close/>
                </a:path>
              </a:pathLst>
            </a:custGeom>
            <a:ln w="9144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14727" y="3489960"/>
              <a:ext cx="638810" cy="1492250"/>
            </a:xfrm>
            <a:custGeom>
              <a:avLst/>
              <a:gdLst/>
              <a:ahLst/>
              <a:cxnLst/>
              <a:rect l="l" t="t" r="r" b="b"/>
              <a:pathLst>
                <a:path w="638810" h="1492250">
                  <a:moveTo>
                    <a:pt x="638556" y="0"/>
                  </a:moveTo>
                  <a:lnTo>
                    <a:pt x="0" y="0"/>
                  </a:lnTo>
                  <a:lnTo>
                    <a:pt x="0" y="1491995"/>
                  </a:lnTo>
                  <a:lnTo>
                    <a:pt x="638556" y="1491995"/>
                  </a:lnTo>
                  <a:lnTo>
                    <a:pt x="638556" y="0"/>
                  </a:lnTo>
                  <a:close/>
                </a:path>
              </a:pathLst>
            </a:custGeom>
            <a:solidFill>
              <a:srgbClr val="DA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14727" y="3489960"/>
              <a:ext cx="638810" cy="1492250"/>
            </a:xfrm>
            <a:custGeom>
              <a:avLst/>
              <a:gdLst/>
              <a:ahLst/>
              <a:cxnLst/>
              <a:rect l="l" t="t" r="r" b="b"/>
              <a:pathLst>
                <a:path w="638810" h="1492250">
                  <a:moveTo>
                    <a:pt x="0" y="1491995"/>
                  </a:moveTo>
                  <a:lnTo>
                    <a:pt x="638556" y="1491995"/>
                  </a:lnTo>
                  <a:lnTo>
                    <a:pt x="638556" y="0"/>
                  </a:lnTo>
                  <a:lnTo>
                    <a:pt x="0" y="0"/>
                  </a:lnTo>
                  <a:lnTo>
                    <a:pt x="0" y="1491995"/>
                  </a:lnTo>
                  <a:close/>
                </a:path>
              </a:pathLst>
            </a:custGeom>
            <a:ln w="9144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14727" y="2494788"/>
              <a:ext cx="638810" cy="995680"/>
            </a:xfrm>
            <a:custGeom>
              <a:avLst/>
              <a:gdLst/>
              <a:ahLst/>
              <a:cxnLst/>
              <a:rect l="l" t="t" r="r" b="b"/>
              <a:pathLst>
                <a:path w="638810" h="995679">
                  <a:moveTo>
                    <a:pt x="0" y="995172"/>
                  </a:moveTo>
                  <a:lnTo>
                    <a:pt x="638556" y="995172"/>
                  </a:lnTo>
                  <a:lnTo>
                    <a:pt x="638556" y="0"/>
                  </a:lnTo>
                  <a:lnTo>
                    <a:pt x="0" y="0"/>
                  </a:lnTo>
                  <a:lnTo>
                    <a:pt x="0" y="995172"/>
                  </a:lnTo>
                  <a:close/>
                </a:path>
              </a:pathLst>
            </a:custGeom>
            <a:ln w="9144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0600" y="4981955"/>
              <a:ext cx="1790700" cy="0"/>
            </a:xfrm>
            <a:custGeom>
              <a:avLst/>
              <a:gdLst/>
              <a:ahLst/>
              <a:cxnLst/>
              <a:rect l="l" t="t" r="r" b="b"/>
              <a:pathLst>
                <a:path w="1790700">
                  <a:moveTo>
                    <a:pt x="0" y="0"/>
                  </a:moveTo>
                  <a:lnTo>
                    <a:pt x="1790700" y="0"/>
                  </a:lnTo>
                </a:path>
              </a:pathLst>
            </a:custGeom>
            <a:ln w="24384">
              <a:solidFill>
                <a:srgbClr val="342E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31255" y="5048251"/>
            <a:ext cx="5943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Old</a:t>
            </a:r>
            <a:r>
              <a:rPr sz="1200" spc="-7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EBIT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26924" y="5048251"/>
            <a:ext cx="65649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New</a:t>
            </a:r>
            <a:r>
              <a:rPr sz="1200" spc="-6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EBIT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59748" y="2494788"/>
            <a:ext cx="589671" cy="1627369"/>
          </a:xfrm>
          <a:prstGeom prst="rect">
            <a:avLst/>
          </a:prstGeom>
          <a:ln w="9144">
            <a:solidFill>
              <a:srgbClr val="A49D94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133985" marR="130810" indent="4445" algn="just">
              <a:lnSpc>
                <a:spcPct val="100000"/>
              </a:lnSpc>
              <a:spcBef>
                <a:spcPts val="1170"/>
              </a:spcBef>
            </a:pP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ddi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- 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tional  EBIT</a:t>
            </a:r>
            <a:endParaRPr sz="120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reserves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05130" y="1792098"/>
            <a:ext cx="967154" cy="1678305"/>
            <a:chOff x="1413891" y="1792097"/>
            <a:chExt cx="1047750" cy="1678305"/>
          </a:xfrm>
        </p:grpSpPr>
        <p:sp>
          <p:nvSpPr>
            <p:cNvPr id="16" name="object 16"/>
            <p:cNvSpPr/>
            <p:nvPr/>
          </p:nvSpPr>
          <p:spPr>
            <a:xfrm>
              <a:off x="1413891" y="2049653"/>
              <a:ext cx="1047750" cy="1420495"/>
            </a:xfrm>
            <a:custGeom>
              <a:avLst/>
              <a:gdLst/>
              <a:ahLst/>
              <a:cxnLst/>
              <a:rect l="l" t="t" r="r" b="b"/>
              <a:pathLst>
                <a:path w="1047750" h="1420495">
                  <a:moveTo>
                    <a:pt x="1012825" y="0"/>
                  </a:moveTo>
                  <a:lnTo>
                    <a:pt x="2793" y="0"/>
                  </a:lnTo>
                  <a:lnTo>
                    <a:pt x="0" y="2921"/>
                  </a:lnTo>
                  <a:lnTo>
                    <a:pt x="0" y="1420241"/>
                  </a:lnTo>
                  <a:lnTo>
                    <a:pt x="12700" y="1420241"/>
                  </a:lnTo>
                  <a:lnTo>
                    <a:pt x="12700" y="12700"/>
                  </a:lnTo>
                  <a:lnTo>
                    <a:pt x="6350" y="12700"/>
                  </a:lnTo>
                  <a:lnTo>
                    <a:pt x="12700" y="6350"/>
                  </a:lnTo>
                  <a:lnTo>
                    <a:pt x="1015619" y="6350"/>
                  </a:lnTo>
                  <a:lnTo>
                    <a:pt x="1015619" y="2921"/>
                  </a:lnTo>
                  <a:lnTo>
                    <a:pt x="1012825" y="0"/>
                  </a:lnTo>
                  <a:close/>
                </a:path>
                <a:path w="1047750" h="1420495">
                  <a:moveTo>
                    <a:pt x="1002919" y="304800"/>
                  </a:moveTo>
                  <a:lnTo>
                    <a:pt x="971169" y="304800"/>
                  </a:lnTo>
                  <a:lnTo>
                    <a:pt x="1009269" y="381000"/>
                  </a:lnTo>
                  <a:lnTo>
                    <a:pt x="1041019" y="317500"/>
                  </a:lnTo>
                  <a:lnTo>
                    <a:pt x="1002919" y="317500"/>
                  </a:lnTo>
                  <a:lnTo>
                    <a:pt x="1002919" y="304800"/>
                  </a:lnTo>
                  <a:close/>
                </a:path>
                <a:path w="1047750" h="1420495">
                  <a:moveTo>
                    <a:pt x="1002919" y="6350"/>
                  </a:moveTo>
                  <a:lnTo>
                    <a:pt x="1002919" y="317500"/>
                  </a:lnTo>
                  <a:lnTo>
                    <a:pt x="1015619" y="317500"/>
                  </a:lnTo>
                  <a:lnTo>
                    <a:pt x="1015619" y="12700"/>
                  </a:lnTo>
                  <a:lnTo>
                    <a:pt x="1009269" y="12700"/>
                  </a:lnTo>
                  <a:lnTo>
                    <a:pt x="1002919" y="6350"/>
                  </a:lnTo>
                  <a:close/>
                </a:path>
                <a:path w="1047750" h="1420495">
                  <a:moveTo>
                    <a:pt x="1047369" y="304800"/>
                  </a:moveTo>
                  <a:lnTo>
                    <a:pt x="1015619" y="304800"/>
                  </a:lnTo>
                  <a:lnTo>
                    <a:pt x="1015619" y="317500"/>
                  </a:lnTo>
                  <a:lnTo>
                    <a:pt x="1041019" y="317500"/>
                  </a:lnTo>
                  <a:lnTo>
                    <a:pt x="1047369" y="304800"/>
                  </a:lnTo>
                  <a:close/>
                </a:path>
                <a:path w="1047750" h="1420495">
                  <a:moveTo>
                    <a:pt x="12700" y="6350"/>
                  </a:moveTo>
                  <a:lnTo>
                    <a:pt x="6350" y="12700"/>
                  </a:lnTo>
                  <a:lnTo>
                    <a:pt x="12700" y="12700"/>
                  </a:lnTo>
                  <a:lnTo>
                    <a:pt x="12700" y="6350"/>
                  </a:lnTo>
                  <a:close/>
                </a:path>
                <a:path w="1047750" h="1420495">
                  <a:moveTo>
                    <a:pt x="1002919" y="6350"/>
                  </a:moveTo>
                  <a:lnTo>
                    <a:pt x="12700" y="6350"/>
                  </a:lnTo>
                  <a:lnTo>
                    <a:pt x="12700" y="12700"/>
                  </a:lnTo>
                  <a:lnTo>
                    <a:pt x="1002919" y="12700"/>
                  </a:lnTo>
                  <a:lnTo>
                    <a:pt x="1002919" y="6350"/>
                  </a:lnTo>
                  <a:close/>
                </a:path>
                <a:path w="1047750" h="1420495">
                  <a:moveTo>
                    <a:pt x="1015619" y="6350"/>
                  </a:moveTo>
                  <a:lnTo>
                    <a:pt x="1002919" y="6350"/>
                  </a:lnTo>
                  <a:lnTo>
                    <a:pt x="1009269" y="12700"/>
                  </a:lnTo>
                  <a:lnTo>
                    <a:pt x="1015619" y="12700"/>
                  </a:lnTo>
                  <a:lnTo>
                    <a:pt x="1015619" y="6350"/>
                  </a:lnTo>
                  <a:close/>
                </a:path>
              </a:pathLst>
            </a:custGeom>
            <a:solidFill>
              <a:srgbClr val="675C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61643" y="1792097"/>
              <a:ext cx="930275" cy="549275"/>
            </a:xfrm>
            <a:custGeom>
              <a:avLst/>
              <a:gdLst/>
              <a:ahLst/>
              <a:cxnLst/>
              <a:rect l="l" t="t" r="r" b="b"/>
              <a:pathLst>
                <a:path w="930275" h="549275">
                  <a:moveTo>
                    <a:pt x="464819" y="0"/>
                  </a:moveTo>
                  <a:lnTo>
                    <a:pt x="406523" y="2139"/>
                  </a:lnTo>
                  <a:lnTo>
                    <a:pt x="350384" y="8386"/>
                  </a:lnTo>
                  <a:lnTo>
                    <a:pt x="296840" y="18482"/>
                  </a:lnTo>
                  <a:lnTo>
                    <a:pt x="246326" y="32171"/>
                  </a:lnTo>
                  <a:lnTo>
                    <a:pt x="199278" y="49195"/>
                  </a:lnTo>
                  <a:lnTo>
                    <a:pt x="156133" y="69297"/>
                  </a:lnTo>
                  <a:lnTo>
                    <a:pt x="117325" y="92220"/>
                  </a:lnTo>
                  <a:lnTo>
                    <a:pt x="83292" y="117706"/>
                  </a:lnTo>
                  <a:lnTo>
                    <a:pt x="54469" y="145497"/>
                  </a:lnTo>
                  <a:lnTo>
                    <a:pt x="14198" y="206968"/>
                  </a:lnTo>
                  <a:lnTo>
                    <a:pt x="0" y="274574"/>
                  </a:lnTo>
                  <a:lnTo>
                    <a:pt x="3622" y="309012"/>
                  </a:lnTo>
                  <a:lnTo>
                    <a:pt x="31293" y="373793"/>
                  </a:lnTo>
                  <a:lnTo>
                    <a:pt x="83292" y="431399"/>
                  </a:lnTo>
                  <a:lnTo>
                    <a:pt x="117325" y="456871"/>
                  </a:lnTo>
                  <a:lnTo>
                    <a:pt x="156133" y="479779"/>
                  </a:lnTo>
                  <a:lnTo>
                    <a:pt x="199278" y="499867"/>
                  </a:lnTo>
                  <a:lnTo>
                    <a:pt x="246326" y="516878"/>
                  </a:lnTo>
                  <a:lnTo>
                    <a:pt x="296840" y="530555"/>
                  </a:lnTo>
                  <a:lnTo>
                    <a:pt x="350384" y="540643"/>
                  </a:lnTo>
                  <a:lnTo>
                    <a:pt x="406523" y="546883"/>
                  </a:lnTo>
                  <a:lnTo>
                    <a:pt x="464819" y="549020"/>
                  </a:lnTo>
                  <a:lnTo>
                    <a:pt x="523144" y="546883"/>
                  </a:lnTo>
                  <a:lnTo>
                    <a:pt x="579305" y="540643"/>
                  </a:lnTo>
                  <a:lnTo>
                    <a:pt x="632869" y="530555"/>
                  </a:lnTo>
                  <a:lnTo>
                    <a:pt x="683398" y="516878"/>
                  </a:lnTo>
                  <a:lnTo>
                    <a:pt x="730458" y="499867"/>
                  </a:lnTo>
                  <a:lnTo>
                    <a:pt x="773614" y="479779"/>
                  </a:lnTo>
                  <a:lnTo>
                    <a:pt x="812428" y="456871"/>
                  </a:lnTo>
                  <a:lnTo>
                    <a:pt x="846466" y="431399"/>
                  </a:lnTo>
                  <a:lnTo>
                    <a:pt x="875293" y="403621"/>
                  </a:lnTo>
                  <a:lnTo>
                    <a:pt x="915567" y="342171"/>
                  </a:lnTo>
                  <a:lnTo>
                    <a:pt x="929767" y="274574"/>
                  </a:lnTo>
                  <a:lnTo>
                    <a:pt x="926144" y="240133"/>
                  </a:lnTo>
                  <a:lnTo>
                    <a:pt x="898472" y="175337"/>
                  </a:lnTo>
                  <a:lnTo>
                    <a:pt x="846466" y="117706"/>
                  </a:lnTo>
                  <a:lnTo>
                    <a:pt x="812428" y="92220"/>
                  </a:lnTo>
                  <a:lnTo>
                    <a:pt x="773614" y="69297"/>
                  </a:lnTo>
                  <a:lnTo>
                    <a:pt x="730458" y="49195"/>
                  </a:lnTo>
                  <a:lnTo>
                    <a:pt x="683398" y="32171"/>
                  </a:lnTo>
                  <a:lnTo>
                    <a:pt x="632869" y="18482"/>
                  </a:lnTo>
                  <a:lnTo>
                    <a:pt x="579305" y="8386"/>
                  </a:lnTo>
                  <a:lnTo>
                    <a:pt x="523144" y="2139"/>
                  </a:lnTo>
                  <a:lnTo>
                    <a:pt x="464819" y="0"/>
                  </a:lnTo>
                  <a:close/>
                </a:path>
              </a:pathLst>
            </a:custGeom>
            <a:solidFill>
              <a:srgbClr val="DC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14154" y="1807591"/>
            <a:ext cx="727417" cy="461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22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+3-5</a:t>
            </a:r>
            <a:endParaRPr sz="1200">
              <a:latin typeface="Arial"/>
              <a:cs typeface="Arial"/>
            </a:endParaRPr>
          </a:p>
          <a:p>
            <a:pPr marL="12700" marR="5080" algn="ctr">
              <a:lnSpc>
                <a:spcPct val="69200"/>
              </a:lnSpc>
              <a:spcBef>
                <a:spcPts val="22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percen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  points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445258" y="2010347"/>
            <a:ext cx="773723" cy="3324225"/>
            <a:chOff x="2649029" y="2010346"/>
            <a:chExt cx="838200" cy="3324225"/>
          </a:xfrm>
        </p:grpSpPr>
        <p:sp>
          <p:nvSpPr>
            <p:cNvPr id="20" name="object 20"/>
            <p:cNvSpPr/>
            <p:nvPr/>
          </p:nvSpPr>
          <p:spPr>
            <a:xfrm>
              <a:off x="2653792" y="2015108"/>
              <a:ext cx="828675" cy="485775"/>
            </a:xfrm>
            <a:custGeom>
              <a:avLst/>
              <a:gdLst/>
              <a:ahLst/>
              <a:cxnLst/>
              <a:rect l="l" t="t" r="r" b="b"/>
              <a:pathLst>
                <a:path w="828675" h="485775">
                  <a:moveTo>
                    <a:pt x="0" y="485775"/>
                  </a:moveTo>
                  <a:lnTo>
                    <a:pt x="828674" y="0"/>
                  </a:lnTo>
                </a:path>
              </a:pathLst>
            </a:custGeom>
            <a:ln w="9525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53792" y="3481958"/>
              <a:ext cx="819150" cy="1847850"/>
            </a:xfrm>
            <a:custGeom>
              <a:avLst/>
              <a:gdLst/>
              <a:ahLst/>
              <a:cxnLst/>
              <a:rect l="l" t="t" r="r" b="b"/>
              <a:pathLst>
                <a:path w="819150" h="1847850">
                  <a:moveTo>
                    <a:pt x="0" y="0"/>
                  </a:moveTo>
                  <a:lnTo>
                    <a:pt x="819149" y="1847850"/>
                  </a:lnTo>
                </a:path>
              </a:pathLst>
            </a:custGeom>
            <a:ln w="9525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sldNum" sz="quarter" idx="4294967295"/>
          </p:nvPr>
        </p:nvSpPr>
        <p:spPr>
          <a:xfrm>
            <a:off x="4472705" y="6541204"/>
            <a:ext cx="19987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0"/>
            <a:ext cx="4989928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Contacting Implement </a:t>
            </a:r>
            <a:r>
              <a:rPr sz="2000" spc="-10" dirty="0"/>
              <a:t>Consulting</a:t>
            </a:r>
            <a:r>
              <a:rPr sz="2000" spc="30" dirty="0"/>
              <a:t> </a:t>
            </a:r>
            <a:r>
              <a:rPr sz="2000" spc="-5" dirty="0"/>
              <a:t>Group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0065" y="3860801"/>
            <a:ext cx="8662182" cy="2447925"/>
            <a:chOff x="249237" y="3860800"/>
            <a:chExt cx="9384030" cy="2447925"/>
          </a:xfrm>
        </p:grpSpPr>
        <p:sp>
          <p:nvSpPr>
            <p:cNvPr id="4" name="object 4"/>
            <p:cNvSpPr/>
            <p:nvPr/>
          </p:nvSpPr>
          <p:spPr>
            <a:xfrm>
              <a:off x="249237" y="4076700"/>
              <a:ext cx="7920355" cy="0"/>
            </a:xfrm>
            <a:custGeom>
              <a:avLst/>
              <a:gdLst/>
              <a:ahLst/>
              <a:cxnLst/>
              <a:rect l="l" t="t" r="r" b="b"/>
              <a:pathLst>
                <a:path w="7920355">
                  <a:moveTo>
                    <a:pt x="0" y="0"/>
                  </a:moveTo>
                  <a:lnTo>
                    <a:pt x="7920037" y="0"/>
                  </a:lnTo>
                </a:path>
              </a:pathLst>
            </a:custGeom>
            <a:ln w="9525">
              <a:solidFill>
                <a:srgbClr val="A49D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10601" y="3860800"/>
              <a:ext cx="1522349" cy="2447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369" y="4243579"/>
            <a:ext cx="1728567" cy="1061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Lars </a:t>
            </a:r>
            <a:r>
              <a:rPr sz="1200" b="1" dirty="0">
                <a:solidFill>
                  <a:srgbClr val="342E2B"/>
                </a:solidFill>
                <a:latin typeface="Arial"/>
                <a:cs typeface="Arial"/>
              </a:rPr>
              <a:t>S. </a:t>
            </a: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Feldstedt, Partner 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Email: </a:t>
            </a:r>
            <a:r>
              <a:rPr sz="1200" u="sng" spc="-5" dirty="0">
                <a:solidFill>
                  <a:srgbClr val="BDB8A4"/>
                </a:solidFill>
                <a:uFill>
                  <a:solidFill>
                    <a:srgbClr val="BDB8A4"/>
                  </a:solidFill>
                </a:uFill>
                <a:latin typeface="Arial"/>
                <a:cs typeface="Arial"/>
                <a:hlinkClick r:id="rId3"/>
              </a:rPr>
              <a:t>lsf@implement.dk </a:t>
            </a:r>
            <a:r>
              <a:rPr sz="1200" spc="-5" dirty="0">
                <a:solidFill>
                  <a:srgbClr val="BDB8A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Mobile:+45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2338</a:t>
            </a:r>
            <a:r>
              <a:rPr sz="1200" spc="-6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0068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4472705" y="6541204"/>
            <a:ext cx="19987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29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40369" y="5280152"/>
            <a:ext cx="2159391" cy="15081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Jan Lythcke-Jørgensen,</a:t>
            </a:r>
            <a:r>
              <a:rPr sz="1200" b="1" spc="-5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Partner</a:t>
            </a:r>
            <a:endParaRPr sz="1200">
              <a:latin typeface="Arial"/>
              <a:cs typeface="Arial"/>
            </a:endParaRPr>
          </a:p>
          <a:p>
            <a:pPr marL="12700" marR="692150">
              <a:lnSpc>
                <a:spcPct val="141700"/>
              </a:lnSpc>
            </a:pP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Email: </a:t>
            </a:r>
            <a:r>
              <a:rPr sz="1200" u="sng" spc="-5" dirty="0">
                <a:solidFill>
                  <a:srgbClr val="BDB8A4"/>
                </a:solidFill>
                <a:uFill>
                  <a:solidFill>
                    <a:srgbClr val="BDB8A4"/>
                  </a:solidFill>
                </a:uFill>
                <a:latin typeface="Arial"/>
                <a:cs typeface="Arial"/>
                <a:hlinkClick r:id="rId3"/>
              </a:rPr>
              <a:t>jlj</a:t>
            </a:r>
            <a:r>
              <a:rPr sz="1200" u="sng" spc="-5" dirty="0">
                <a:solidFill>
                  <a:srgbClr val="BDB8A4"/>
                </a:solidFill>
                <a:uFill>
                  <a:solidFill>
                    <a:srgbClr val="BDB8A4"/>
                  </a:solidFill>
                </a:uFill>
                <a:latin typeface="Arial"/>
                <a:cs typeface="Arial"/>
                <a:hlinkClick r:id="rId4"/>
              </a:rPr>
              <a:t>@implement.dk </a:t>
            </a:r>
            <a:r>
              <a:rPr sz="1200" spc="-5" dirty="0">
                <a:solidFill>
                  <a:srgbClr val="BDB8A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Mobile: +45 2338</a:t>
            </a:r>
            <a:r>
              <a:rPr sz="1200" spc="-7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0017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807" y="3825368"/>
            <a:ext cx="22320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Implement Consulting </a:t>
            </a:r>
            <a:r>
              <a:rPr sz="1200" b="1" dirty="0">
                <a:solidFill>
                  <a:srgbClr val="342E2B"/>
                </a:solidFill>
                <a:latin typeface="Arial"/>
                <a:cs typeface="Arial"/>
              </a:rPr>
              <a:t>Group</a:t>
            </a:r>
            <a:r>
              <a:rPr sz="1200" b="1" spc="1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42E2B"/>
                </a:solidFill>
                <a:latin typeface="Arial"/>
                <a:cs typeface="Arial"/>
              </a:rPr>
              <a:t>P/S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63810" y="4243579"/>
            <a:ext cx="1715086" cy="1061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Thomas </a:t>
            </a:r>
            <a:r>
              <a:rPr sz="1200" b="1" dirty="0">
                <a:solidFill>
                  <a:srgbClr val="342E2B"/>
                </a:solidFill>
                <a:latin typeface="Arial"/>
                <a:cs typeface="Arial"/>
              </a:rPr>
              <a:t>G. </a:t>
            </a:r>
            <a:r>
              <a:rPr sz="1200" b="1" spc="-5" dirty="0">
                <a:solidFill>
                  <a:srgbClr val="342E2B"/>
                </a:solidFill>
                <a:latin typeface="Arial"/>
                <a:cs typeface="Arial"/>
              </a:rPr>
              <a:t>Holm, Partner 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Email: </a:t>
            </a:r>
            <a:r>
              <a:rPr sz="1200" u="sng" spc="-5" dirty="0">
                <a:solidFill>
                  <a:srgbClr val="BDB8A4"/>
                </a:solidFill>
                <a:uFill>
                  <a:solidFill>
                    <a:srgbClr val="BDB8A4"/>
                  </a:solidFill>
                </a:uFill>
                <a:latin typeface="Arial"/>
                <a:cs typeface="Arial"/>
                <a:hlinkClick r:id="rId3"/>
              </a:rPr>
              <a:t>tho@implement.dk </a:t>
            </a:r>
            <a:r>
              <a:rPr sz="1200" spc="-5" dirty="0">
                <a:solidFill>
                  <a:srgbClr val="BDB8A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2E2B"/>
                </a:solidFill>
                <a:latin typeface="Arial"/>
                <a:cs typeface="Arial"/>
              </a:rPr>
              <a:t>Mobile:+45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5138</a:t>
            </a:r>
            <a:r>
              <a:rPr sz="1200" spc="-6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42E2B"/>
                </a:solidFill>
                <a:latin typeface="Arial"/>
                <a:cs typeface="Arial"/>
              </a:rPr>
              <a:t>7427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502" y="1244117"/>
            <a:ext cx="5339862" cy="10054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Learn </a:t>
            </a:r>
            <a:r>
              <a:rPr sz="1600" dirty="0">
                <a:latin typeface="Arial"/>
                <a:cs typeface="Arial"/>
              </a:rPr>
              <a:t>more </a:t>
            </a:r>
            <a:r>
              <a:rPr sz="1600" spc="-5" dirty="0">
                <a:latin typeface="Arial"/>
                <a:cs typeface="Arial"/>
              </a:rPr>
              <a:t>about how we work with </a:t>
            </a:r>
            <a:r>
              <a:rPr sz="1600" dirty="0">
                <a:latin typeface="Arial"/>
                <a:cs typeface="Arial"/>
                <a:hlinkClick r:id="rId5"/>
              </a:rPr>
              <a:t>Supply </a:t>
            </a:r>
            <a:r>
              <a:rPr sz="1600" spc="-5" dirty="0">
                <a:latin typeface="Arial"/>
                <a:cs typeface="Arial"/>
                <a:hlinkClick r:id="rId5"/>
              </a:rPr>
              <a:t>Chain</a:t>
            </a:r>
            <a:r>
              <a:rPr sz="1600" spc="-70" dirty="0">
                <a:latin typeface="Arial"/>
                <a:cs typeface="Arial"/>
                <a:hlinkClick r:id="rId5"/>
              </a:rPr>
              <a:t> </a:t>
            </a:r>
            <a:r>
              <a:rPr sz="1600" dirty="0">
                <a:latin typeface="Arial"/>
                <a:cs typeface="Arial"/>
                <a:hlinkClick r:id="rId5"/>
              </a:rPr>
              <a:t>Management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  <a:hlinkClick r:id="rId6"/>
              </a:rPr>
              <a:t>Go to Implement </a:t>
            </a:r>
            <a:r>
              <a:rPr sz="1600" spc="-5" dirty="0">
                <a:latin typeface="Arial"/>
                <a:cs typeface="Arial"/>
                <a:hlinkClick r:id="rId6"/>
              </a:rPr>
              <a:t>Consulting </a:t>
            </a:r>
            <a:r>
              <a:rPr sz="1600" dirty="0">
                <a:latin typeface="Arial"/>
                <a:cs typeface="Arial"/>
                <a:hlinkClick r:id="rId6"/>
              </a:rPr>
              <a:t>Group's main</a:t>
            </a:r>
            <a:r>
              <a:rPr sz="1600" spc="-25" dirty="0">
                <a:latin typeface="Arial"/>
                <a:cs typeface="Arial"/>
                <a:hlinkClick r:id="rId6"/>
              </a:rPr>
              <a:t> </a:t>
            </a:r>
            <a:r>
              <a:rPr sz="1600" spc="-5" dirty="0">
                <a:latin typeface="Arial"/>
                <a:cs typeface="Arial"/>
                <a:hlinkClick r:id="rId6"/>
              </a:rPr>
              <a:t>website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370" y="482599"/>
            <a:ext cx="5934808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Contents – Supply Chain Megatrends</a:t>
            </a:r>
            <a:r>
              <a:rPr spc="135" dirty="0"/>
              <a:t> </a:t>
            </a:r>
            <a:r>
              <a:rPr spc="-5" dirty="0"/>
              <a:t>Handbook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505061" y="6541205"/>
            <a:ext cx="1354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A49D94"/>
                </a:solidFill>
                <a:latin typeface="Arial"/>
                <a:cs typeface="Arial"/>
              </a:rPr>
              <a:pPr marL="38100">
                <a:lnSpc>
                  <a:spcPct val="100000"/>
                </a:lnSpc>
              </a:p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6068" y="1727772"/>
            <a:ext cx="6841001" cy="348172"/>
          </a:xfrm>
          <a:prstGeom prst="rect">
            <a:avLst/>
          </a:prstGeom>
          <a:solidFill>
            <a:srgbClr val="DAD6CA"/>
          </a:solidFill>
        </p:spPr>
        <p:txBody>
          <a:bodyPr vert="horz" wrap="square" lIns="0" tIns="1009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95"/>
              </a:spcBef>
            </a:pPr>
            <a:r>
              <a:rPr sz="1600" spc="-5" dirty="0">
                <a:solidFill>
                  <a:srgbClr val="342E2B"/>
                </a:solidFill>
                <a:latin typeface="Arial"/>
                <a:cs typeface="Arial"/>
              </a:rPr>
              <a:t>Introduction to the five Supply Chain</a:t>
            </a:r>
            <a:r>
              <a:rPr sz="1600" spc="2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2E2B"/>
                </a:solidFill>
                <a:latin typeface="Arial"/>
                <a:cs typeface="Arial"/>
              </a:rPr>
              <a:t>Megatrends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3923" y="2346413"/>
            <a:ext cx="6838657" cy="349455"/>
          </a:xfrm>
          <a:prstGeom prst="rect">
            <a:avLst/>
          </a:prstGeom>
          <a:solidFill>
            <a:srgbClr val="DAD6CA"/>
          </a:solidFill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solidFill>
                  <a:srgbClr val="342E2B"/>
                </a:solidFill>
                <a:latin typeface="Arial"/>
                <a:cs typeface="Arial"/>
              </a:rPr>
              <a:t>Megatrend 1: Multiple Supply</a:t>
            </a:r>
            <a:r>
              <a:rPr sz="1600" spc="1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2E2B"/>
                </a:solidFill>
                <a:latin typeface="Arial"/>
                <a:cs typeface="Arial"/>
              </a:rPr>
              <a:t>Chains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3923" y="2964903"/>
            <a:ext cx="6838657" cy="349455"/>
          </a:xfrm>
          <a:prstGeom prst="rect">
            <a:avLst/>
          </a:prstGeom>
          <a:solidFill>
            <a:srgbClr val="DAD6CA"/>
          </a:solidFill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solidFill>
                  <a:srgbClr val="342E2B"/>
                </a:solidFill>
                <a:latin typeface="Arial"/>
                <a:cs typeface="Arial"/>
              </a:rPr>
              <a:t>Megatrend 2: Move </a:t>
            </a:r>
            <a:r>
              <a:rPr sz="1600" spc="-10" dirty="0">
                <a:solidFill>
                  <a:srgbClr val="342E2B"/>
                </a:solidFill>
                <a:latin typeface="Arial"/>
                <a:cs typeface="Arial"/>
              </a:rPr>
              <a:t>On </a:t>
            </a:r>
            <a:r>
              <a:rPr sz="1600" spc="-5" dirty="0">
                <a:solidFill>
                  <a:srgbClr val="342E2B"/>
                </a:solidFill>
                <a:latin typeface="Arial"/>
                <a:cs typeface="Arial"/>
              </a:rPr>
              <a:t>or Move</a:t>
            </a:r>
            <a:r>
              <a:rPr sz="1600" spc="9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2E2B"/>
                </a:solidFill>
                <a:latin typeface="Arial"/>
                <a:cs typeface="Arial"/>
              </a:rPr>
              <a:t>Home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3923" y="3585909"/>
            <a:ext cx="6838657" cy="348172"/>
          </a:xfrm>
          <a:prstGeom prst="rect">
            <a:avLst/>
          </a:prstGeom>
          <a:solidFill>
            <a:srgbClr val="DAD6CA"/>
          </a:solidFill>
        </p:spPr>
        <p:txBody>
          <a:bodyPr vert="horz" wrap="square" lIns="0" tIns="1009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95"/>
              </a:spcBef>
            </a:pPr>
            <a:r>
              <a:rPr sz="1600" spc="-5" dirty="0">
                <a:solidFill>
                  <a:srgbClr val="342E2B"/>
                </a:solidFill>
                <a:latin typeface="Arial"/>
                <a:cs typeface="Arial"/>
              </a:rPr>
              <a:t>Megatrend 3: Green and Sustainable Supply</a:t>
            </a:r>
            <a:r>
              <a:rPr sz="1600" spc="4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2E2B"/>
                </a:solidFill>
                <a:latin typeface="Arial"/>
                <a:cs typeface="Arial"/>
              </a:rPr>
              <a:t>Chains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9900" y="4204526"/>
            <a:ext cx="6841001" cy="348813"/>
          </a:xfrm>
          <a:prstGeom prst="rect">
            <a:avLst/>
          </a:prstGeom>
          <a:solidFill>
            <a:srgbClr val="DAD6CA"/>
          </a:solidFill>
        </p:spPr>
        <p:txBody>
          <a:bodyPr vert="horz" wrap="square" lIns="0" tIns="1016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0"/>
              </a:spcBef>
            </a:pPr>
            <a:r>
              <a:rPr sz="1600" spc="-5" dirty="0">
                <a:solidFill>
                  <a:srgbClr val="342E2B"/>
                </a:solidFill>
                <a:latin typeface="Arial"/>
                <a:cs typeface="Arial"/>
              </a:rPr>
              <a:t>Megatrend 4: Global Supply Chain Risk</a:t>
            </a:r>
            <a:r>
              <a:rPr sz="1600" spc="25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2E2B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9900" y="4823040"/>
            <a:ext cx="6841001" cy="350096"/>
          </a:xfrm>
          <a:prstGeom prst="rect">
            <a:avLst/>
          </a:prstGeom>
          <a:solidFill>
            <a:srgbClr val="DAD6CA"/>
          </a:solidFill>
        </p:spPr>
        <p:txBody>
          <a:bodyPr vert="horz" wrap="square" lIns="0" tIns="1028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10"/>
              </a:spcBef>
            </a:pPr>
            <a:r>
              <a:rPr sz="1600" spc="-5" dirty="0">
                <a:solidFill>
                  <a:srgbClr val="342E2B"/>
                </a:solidFill>
                <a:latin typeface="Arial"/>
                <a:cs typeface="Arial"/>
              </a:rPr>
              <a:t>Megatrend 5: Managing Supply Chain</a:t>
            </a:r>
            <a:r>
              <a:rPr sz="1600" spc="20" dirty="0">
                <a:solidFill>
                  <a:srgbClr val="342E2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2E2B"/>
                </a:solidFill>
                <a:latin typeface="Arial"/>
                <a:cs typeface="Arial"/>
              </a:rPr>
              <a:t>Complexity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2831" y="1727772"/>
            <a:ext cx="450166" cy="348172"/>
          </a:xfrm>
          <a:prstGeom prst="rect">
            <a:avLst/>
          </a:prstGeom>
          <a:solidFill>
            <a:srgbClr val="675C52"/>
          </a:solidFill>
        </p:spPr>
        <p:txBody>
          <a:bodyPr vert="horz" wrap="square" lIns="0" tIns="1009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2831" y="2346413"/>
            <a:ext cx="450166" cy="349455"/>
          </a:xfrm>
          <a:prstGeom prst="rect">
            <a:avLst/>
          </a:prstGeom>
          <a:solidFill>
            <a:srgbClr val="675C52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2831" y="2964903"/>
            <a:ext cx="450166" cy="349455"/>
          </a:xfrm>
          <a:prstGeom prst="rect">
            <a:avLst/>
          </a:prstGeom>
          <a:solidFill>
            <a:srgbClr val="675C52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2831" y="3585909"/>
            <a:ext cx="450166" cy="348172"/>
          </a:xfrm>
          <a:prstGeom prst="rect">
            <a:avLst/>
          </a:prstGeom>
          <a:solidFill>
            <a:srgbClr val="675C52"/>
          </a:solidFill>
        </p:spPr>
        <p:txBody>
          <a:bodyPr vert="horz" wrap="square" lIns="0" tIns="1009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2831" y="4204526"/>
            <a:ext cx="450166" cy="348813"/>
          </a:xfrm>
          <a:prstGeom prst="rect">
            <a:avLst/>
          </a:prstGeom>
          <a:solidFill>
            <a:srgbClr val="675C52"/>
          </a:solidFill>
        </p:spPr>
        <p:txBody>
          <a:bodyPr vert="horz" wrap="square" lIns="0" tIns="1016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2831" y="4823040"/>
            <a:ext cx="450166" cy="350096"/>
          </a:xfrm>
          <a:prstGeom prst="rect">
            <a:avLst/>
          </a:prstGeom>
          <a:solidFill>
            <a:srgbClr val="675C52"/>
          </a:solidFill>
        </p:spPr>
        <p:txBody>
          <a:bodyPr vert="horz" wrap="square" lIns="0" tIns="102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Emerging mega trend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b="1" dirty="0" smtClean="0"/>
              <a:t>major trend to globalised supply chains</a:t>
            </a:r>
            <a:r>
              <a:rPr lang="en-US" b="1" dirty="0" smtClean="0"/>
              <a:t>,</a:t>
            </a:r>
          </a:p>
          <a:p>
            <a:r>
              <a:rPr lang="en-US" b="1" dirty="0" smtClean="0"/>
              <a:t>precursor for the ever more seismic changes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b="1" dirty="0" smtClean="0"/>
              <a:t>demographic and wealth redistribution changes </a:t>
            </a:r>
            <a:r>
              <a:rPr lang="en-US" b="1" dirty="0" smtClean="0"/>
              <a:t>include</a:t>
            </a:r>
          </a:p>
          <a:p>
            <a:r>
              <a:rPr lang="en-US" b="1" dirty="0" smtClean="0"/>
              <a:t>existing supply chain arrangements less than optimal.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Shifting </a:t>
            </a:r>
            <a:r>
              <a:rPr lang="en-US" b="1" dirty="0" err="1" smtClean="0"/>
              <a:t>centres</a:t>
            </a:r>
            <a:r>
              <a:rPr lang="en-US" b="1" dirty="0" smtClean="0"/>
              <a:t> of </a:t>
            </a:r>
            <a:r>
              <a:rPr lang="en-US" b="1" dirty="0" smtClean="0"/>
              <a:t>gravity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All supply chains have a </a:t>
            </a:r>
            <a:r>
              <a:rPr lang="en-US" b="1" dirty="0" smtClean="0"/>
              <a:t>‘centre of gravity’ </a:t>
            </a:r>
            <a:r>
              <a:rPr lang="en-US" dirty="0" smtClean="0"/>
              <a:t>determined by the pull of demand and supply factors. </a:t>
            </a:r>
            <a:endParaRPr lang="en-US" dirty="0" smtClean="0"/>
          </a:p>
          <a:p>
            <a:r>
              <a:rPr lang="en-US" b="1" dirty="0" smtClean="0"/>
              <a:t>shifting </a:t>
            </a:r>
            <a:r>
              <a:rPr lang="en-US" b="1" dirty="0" err="1" smtClean="0"/>
              <a:t>centres</a:t>
            </a:r>
            <a:r>
              <a:rPr lang="en-US" b="1" dirty="0" smtClean="0"/>
              <a:t> of gravity and the growing </a:t>
            </a:r>
            <a:r>
              <a:rPr lang="en-US" b="1" dirty="0" err="1" smtClean="0"/>
              <a:t>urbanisation</a:t>
            </a:r>
            <a:r>
              <a:rPr lang="en-US" b="1" dirty="0" smtClean="0"/>
              <a:t> of society are trends that are already </a:t>
            </a:r>
            <a:r>
              <a:rPr lang="en-US" b="1" dirty="0" smtClean="0"/>
              <a:t>evident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rise of mega-cities</a:t>
            </a:r>
            <a:r>
              <a:rPr lang="en-US" dirty="0" smtClean="0"/>
              <a:t> presents a particular logistical challenge. </a:t>
            </a:r>
            <a:endParaRPr lang="en-US" dirty="0" smtClean="0"/>
          </a:p>
          <a:p>
            <a:r>
              <a:rPr lang="en-US" dirty="0" smtClean="0"/>
              <a:t>, there will be a </a:t>
            </a:r>
            <a:r>
              <a:rPr lang="en-US" b="1" dirty="0" smtClean="0"/>
              <a:t>need to bring supply much closer to demand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multi-channel </a:t>
            </a:r>
            <a:r>
              <a:rPr lang="en-US" b="1" dirty="0" smtClean="0"/>
              <a:t>revolution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Spurred on by the arrival of the Internet, there has been a dramatic growth in recent years of the use of alternative channels of distribution.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Internet is </a:t>
            </a:r>
            <a:r>
              <a:rPr lang="en-US" b="1" dirty="0" err="1" smtClean="0"/>
              <a:t>revolutionising</a:t>
            </a:r>
            <a:r>
              <a:rPr lang="en-US" b="1" dirty="0" smtClean="0"/>
              <a:t> both marketing and supply chain management.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b="1" dirty="0" smtClean="0"/>
              <a:t>the Internet ‘</a:t>
            </a:r>
            <a:r>
              <a:rPr lang="en-US" b="1" dirty="0" err="1" smtClean="0"/>
              <a:t>democratises</a:t>
            </a:r>
            <a:r>
              <a:rPr lang="en-US" b="1" dirty="0" smtClean="0"/>
              <a:t>’ the supply chain by placing the customer or consumer at the centre of the network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Equally the supplier can learn more about the customers and their buying </a:t>
            </a:r>
            <a:r>
              <a:rPr lang="en-US" b="1" dirty="0" err="1" smtClean="0"/>
              <a:t>behaviour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b="1" dirty="0" smtClean="0"/>
              <a:t>Associated with the rapid rise of Internet channels has been the growth of ‘mobile’ media,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multi-channel </a:t>
            </a:r>
            <a:r>
              <a:rPr lang="en-US" b="1" dirty="0" smtClean="0"/>
              <a:t>revolution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b="1" dirty="0" smtClean="0"/>
              <a:t>One of the advantages of having direct contact with the customer through online ordering is the dramatic improvement in visibility of real demand that it provides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From a logistics and supply chain management perspective, the multi-channel revolution has a number of implications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Whereas a bricks and mortar retailer has the </a:t>
            </a:r>
            <a:r>
              <a:rPr lang="en-US" b="1" dirty="0" smtClean="0"/>
              <a:t>‘last 50 </a:t>
            </a:r>
            <a:r>
              <a:rPr lang="en-US" b="1" dirty="0" err="1" smtClean="0"/>
              <a:t>metres</a:t>
            </a:r>
            <a:r>
              <a:rPr lang="en-US" b="1" dirty="0" smtClean="0"/>
              <a:t> challenge</a:t>
            </a:r>
            <a:r>
              <a:rPr lang="en-US" b="1" dirty="0" smtClean="0"/>
              <a:t>’, </a:t>
            </a:r>
            <a:r>
              <a:rPr lang="en-US" dirty="0" smtClean="0"/>
              <a:t>the online retailer is concerned with the </a:t>
            </a:r>
            <a:r>
              <a:rPr lang="en-US" b="1" dirty="0" smtClean="0"/>
              <a:t>‘last mile’ costs.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The need for </a:t>
            </a:r>
            <a:r>
              <a:rPr lang="en-US" b="1" i="1" dirty="0" smtClean="0"/>
              <a:t>adaptability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b="1" dirty="0" smtClean="0"/>
              <a:t>the rate of change has accelerated to the point where the business models that have served us well in the past may no longer work at all tomorrow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3048000"/>
            <a:ext cx="4414927" cy="3276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Seeking structural </a:t>
            </a:r>
            <a:r>
              <a:rPr lang="en-US" b="1" dirty="0" smtClean="0"/>
              <a:t>flexibility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It has long been </a:t>
            </a:r>
            <a:r>
              <a:rPr lang="en-US" dirty="0" err="1" smtClean="0"/>
              <a:t>recognised</a:t>
            </a:r>
            <a:r>
              <a:rPr lang="en-US" dirty="0" smtClean="0"/>
              <a:t> that flexibility in operations and supply chain management is a desirable attribute</a:t>
            </a:r>
            <a:r>
              <a:rPr lang="en-US" dirty="0" smtClean="0"/>
              <a:t>.</a:t>
            </a:r>
            <a:r>
              <a:rPr lang="en-US" b="1" dirty="0" smtClean="0"/>
              <a:t> This capability might be defined as </a:t>
            </a:r>
            <a:r>
              <a:rPr lang="en-US" b="1" i="1" dirty="0" smtClean="0"/>
              <a:t>dynamic flexibility</a:t>
            </a:r>
            <a:r>
              <a:rPr lang="en-US" i="1" dirty="0" smtClean="0"/>
              <a:t> </a:t>
            </a:r>
            <a:endParaRPr lang="en-US" i="1" dirty="0" smtClean="0"/>
          </a:p>
          <a:p>
            <a:r>
              <a:rPr lang="en-US" b="1" dirty="0" smtClean="0"/>
              <a:t>This capability might be defined as </a:t>
            </a:r>
            <a:r>
              <a:rPr lang="en-US" b="1" i="1" dirty="0" smtClean="0"/>
              <a:t>dynamic flexibility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2927</Words>
  <Application>Microsoft Office PowerPoint</Application>
  <PresentationFormat>On-screen Show (4:3)</PresentationFormat>
  <Paragraphs>474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1_Office Theme</vt:lpstr>
      <vt:lpstr>Supply Chain Management Unit 8- Future of Supply chain</vt:lpstr>
      <vt:lpstr>Syllabus</vt:lpstr>
      <vt:lpstr>Contents – Supply Chain Megatrends Handbook</vt:lpstr>
      <vt:lpstr>Emerging mega trend</vt:lpstr>
      <vt:lpstr>Shifting centres of gravity</vt:lpstr>
      <vt:lpstr>The multi-channel revolution</vt:lpstr>
      <vt:lpstr>The multi-channel revolution</vt:lpstr>
      <vt:lpstr>The need for adaptability</vt:lpstr>
      <vt:lpstr>Seeking structural flexibility</vt:lpstr>
      <vt:lpstr>What are the key enablers of structural flexibility?</vt:lpstr>
      <vt:lpstr>main elements that underpin structural flexibility include:</vt:lpstr>
      <vt:lpstr>Leading companies work with various strategic levers to cope with  the global supply chain challenges in order to stay competitive</vt:lpstr>
      <vt:lpstr>Implement Consulting Group has summarised the strategic levers  into five supply chain megatrends</vt:lpstr>
      <vt:lpstr>Multiple Supply Chains</vt:lpstr>
      <vt:lpstr>Unpredictable demand, lower stock levels and increased complexity  drive multiple supply chains</vt:lpstr>
      <vt:lpstr>Configuring multiple supply chains must be based on your  customers’ demand</vt:lpstr>
      <vt:lpstr>Move On or Move Home</vt:lpstr>
      <vt:lpstr>Move On or Move Home – companies move further out for lower costs</vt:lpstr>
      <vt:lpstr>Move On or Move Home – companies move further out for lower costs</vt:lpstr>
      <vt:lpstr>Green and Sustainable Supply Chains</vt:lpstr>
      <vt:lpstr>Green and Sustainable Supply Chains – doing well by doing good</vt:lpstr>
      <vt:lpstr>Compliance with society calls for sustainable supply chains</vt:lpstr>
      <vt:lpstr>Global Supply Chain Risk Management</vt:lpstr>
      <vt:lpstr>Global Supply Chain Risk Management – building a robust supply  chain and preparing for disaster</vt:lpstr>
      <vt:lpstr>Disasters affect supply – therefore, risk management to secure supply  becomes a strategic parameter</vt:lpstr>
      <vt:lpstr>Managing Supply Chain Complexity</vt:lpstr>
      <vt:lpstr>Managing Supply Chain Complexity – more countries, more  customers… more complexity</vt:lpstr>
      <vt:lpstr>Reduce complexity by rational business behaviour</vt:lpstr>
      <vt:lpstr>Contacting Implement Consulting Group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Management Unit 8- Future of Supply chain</dc:title>
  <dc:creator>Manoj Kumar Chinnathambi</dc:creator>
  <cp:lastModifiedBy>User</cp:lastModifiedBy>
  <cp:revision>18</cp:revision>
  <dcterms:created xsi:type="dcterms:W3CDTF">2006-08-16T00:00:00Z</dcterms:created>
  <dcterms:modified xsi:type="dcterms:W3CDTF">2021-03-06T06:52:18Z</dcterms:modified>
</cp:coreProperties>
</file>