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techtarget.com/searchcio/definition/stakeholde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projectmanager.com/templates/it-risk-assessment-templat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itgovernance.co.uk/data-protection-dpa-and-eu-data-protection-regulation"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https://www.techtarget.com/searchcio/definition/strategic-managemen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isaca.org/About-ISACA/IT-Governance-Institute/Pages/default.aspx"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hyperlink" Target="https://www.techtarget.com/searchcio/definition/e-commerce" TargetMode="External"/><Relationship Id="rId4" Type="http://schemas.openxmlformats.org/officeDocument/2006/relationships/hyperlink" Target="https://www.techtarget.com/searchapparchitecture/definition/application-service-provider-ASP"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hyperlink" Target="https://www.techtarget.com/searchitchannel/definition/IBM-International-Business-Machines"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Module 5</a:t>
            </a:r>
            <a:br>
              <a:rPr lang="en-US"/>
            </a:b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9" name="Google Shape;13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Graceful Degradation</a:t>
            </a:r>
            <a:endParaRPr/>
          </a:p>
          <a:p>
            <a:pPr indent="-228600" lvl="0" marL="228600" rtl="0" algn="just">
              <a:lnSpc>
                <a:spcPct val="90000"/>
              </a:lnSpc>
              <a:spcBef>
                <a:spcPts val="1000"/>
              </a:spcBef>
              <a:spcAft>
                <a:spcPts val="0"/>
              </a:spcAft>
              <a:buClr>
                <a:schemeClr val="dk1"/>
              </a:buClr>
              <a:buSzPts val="2800"/>
              <a:buChar char="•"/>
            </a:pPr>
            <a:r>
              <a:rPr lang="en-US"/>
              <a:t>Other types of fault-tolerant systems will go through graceful degradation of performance when certain faults occur. </a:t>
            </a:r>
            <a:endParaRPr/>
          </a:p>
          <a:p>
            <a:pPr indent="-228600" lvl="0" marL="228600" rtl="0" algn="just">
              <a:lnSpc>
                <a:spcPct val="90000"/>
              </a:lnSpc>
              <a:spcBef>
                <a:spcPts val="1000"/>
              </a:spcBef>
              <a:spcAft>
                <a:spcPts val="0"/>
              </a:spcAft>
              <a:buClr>
                <a:schemeClr val="dk1"/>
              </a:buClr>
              <a:buSzPts val="2800"/>
              <a:buChar char="•"/>
            </a:pPr>
            <a:r>
              <a:rPr lang="en-US"/>
              <a:t>That means the impact the fault has on the system’s performance is proportionate to the fault severity. </a:t>
            </a:r>
            <a:endParaRPr/>
          </a:p>
          <a:p>
            <a:pPr indent="-228600" lvl="0" marL="228600" rtl="0" algn="just">
              <a:lnSpc>
                <a:spcPct val="90000"/>
              </a:lnSpc>
              <a:spcBef>
                <a:spcPts val="1000"/>
              </a:spcBef>
              <a:spcAft>
                <a:spcPts val="0"/>
              </a:spcAft>
              <a:buClr>
                <a:schemeClr val="dk1"/>
              </a:buClr>
              <a:buSzPts val="2800"/>
              <a:buChar char="•"/>
            </a:pPr>
            <a:r>
              <a:rPr lang="en-US"/>
              <a:t>In other words, a small fault will only have a small impact on the system’s performance rather than causing the entire system to fail or have major performance issues.</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Components of a Fault-tolerance System</a:t>
            </a:r>
            <a:br>
              <a:rPr b="1" lang="en-US"/>
            </a:br>
            <a:endParaRPr/>
          </a:p>
        </p:txBody>
      </p:sp>
      <p:sp>
        <p:nvSpPr>
          <p:cNvPr id="145" name="Google Shape;145;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Diversity</a:t>
            </a:r>
            <a:endParaRPr/>
          </a:p>
          <a:p>
            <a:pPr indent="-228600" lvl="0" marL="228600" rtl="0" algn="l">
              <a:lnSpc>
                <a:spcPct val="90000"/>
              </a:lnSpc>
              <a:spcBef>
                <a:spcPts val="1000"/>
              </a:spcBef>
              <a:spcAft>
                <a:spcPts val="0"/>
              </a:spcAft>
              <a:buClr>
                <a:schemeClr val="dk1"/>
              </a:buClr>
              <a:buSzPts val="2800"/>
              <a:buChar char="•"/>
            </a:pPr>
            <a:r>
              <a:rPr lang="en-US"/>
              <a:t>If a system’s main electricity supply fails, potentially due to a storm that causes a power outage or affects a power station, it will not be possible to access alternative electricity sources. </a:t>
            </a:r>
            <a:endParaRPr/>
          </a:p>
          <a:p>
            <a:pPr indent="-228600" lvl="0" marL="228600" rtl="0" algn="l">
              <a:lnSpc>
                <a:spcPct val="90000"/>
              </a:lnSpc>
              <a:spcBef>
                <a:spcPts val="1000"/>
              </a:spcBef>
              <a:spcAft>
                <a:spcPts val="0"/>
              </a:spcAft>
              <a:buClr>
                <a:schemeClr val="dk1"/>
              </a:buClr>
              <a:buSzPts val="2800"/>
              <a:buChar char="•"/>
            </a:pPr>
            <a:r>
              <a:rPr lang="en-US"/>
              <a:t>In this event, fault tolerance can be sourced through diversity, which provides electricity from sources like backup generators that take over when a main power failure occurs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1" name="Google Shape;15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Redundancy</a:t>
            </a:r>
            <a:endParaRPr/>
          </a:p>
          <a:p>
            <a:pPr indent="-228600" lvl="0" marL="228600" rtl="0" algn="l">
              <a:lnSpc>
                <a:spcPct val="90000"/>
              </a:lnSpc>
              <a:spcBef>
                <a:spcPts val="1000"/>
              </a:spcBef>
              <a:spcAft>
                <a:spcPts val="0"/>
              </a:spcAft>
              <a:buClr>
                <a:schemeClr val="dk1"/>
              </a:buClr>
              <a:buSzPts val="2800"/>
              <a:buChar char="•"/>
            </a:pPr>
            <a:r>
              <a:rPr lang="en-US"/>
              <a:t>Fault-tolerant systems use redundancy to remove the single point of failure. </a:t>
            </a:r>
            <a:endParaRPr/>
          </a:p>
          <a:p>
            <a:pPr indent="-228600" lvl="0" marL="228600" rtl="0" algn="l">
              <a:lnSpc>
                <a:spcPct val="90000"/>
              </a:lnSpc>
              <a:spcBef>
                <a:spcPts val="1000"/>
              </a:spcBef>
              <a:spcAft>
                <a:spcPts val="0"/>
              </a:spcAft>
              <a:buClr>
                <a:schemeClr val="dk1"/>
              </a:buClr>
              <a:buSzPts val="2800"/>
              <a:buChar char="•"/>
            </a:pPr>
            <a:r>
              <a:rPr lang="en-US"/>
              <a:t>The system is equipped with one or more power supply units (PSUs), which do not need to power the system when the primary PSU functions as normal. </a:t>
            </a:r>
            <a:endParaRPr/>
          </a:p>
          <a:p>
            <a:pPr indent="-228600" lvl="0" marL="228600" rtl="0" algn="l">
              <a:lnSpc>
                <a:spcPct val="90000"/>
              </a:lnSpc>
              <a:spcBef>
                <a:spcPts val="1000"/>
              </a:spcBef>
              <a:spcAft>
                <a:spcPts val="0"/>
              </a:spcAft>
              <a:buClr>
                <a:schemeClr val="dk1"/>
              </a:buClr>
              <a:buSzPts val="2800"/>
              <a:buChar char="•"/>
            </a:pPr>
            <a:r>
              <a:rPr lang="en-US"/>
              <a:t>In the event the primary PSU fails or suffers a fault, it can be removed from service and replaced by a redundant PSU, which takes over system function and performance.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7" name="Google Shape;15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Replication</a:t>
            </a:r>
            <a:endParaRPr/>
          </a:p>
          <a:p>
            <a:pPr indent="-228600" lvl="0" marL="228600" rtl="0" algn="just">
              <a:lnSpc>
                <a:spcPct val="90000"/>
              </a:lnSpc>
              <a:spcBef>
                <a:spcPts val="1000"/>
              </a:spcBef>
              <a:spcAft>
                <a:spcPts val="0"/>
              </a:spcAft>
              <a:buClr>
                <a:schemeClr val="dk1"/>
              </a:buClr>
              <a:buSzPts val="2800"/>
              <a:buChar char="•"/>
            </a:pPr>
            <a:r>
              <a:rPr lang="en-US"/>
              <a:t>Replication is a more complex approach to achieving fault tolerance. It involves using multiple identical versions of systems and subsystems and ensuring their functions always provide identical results. </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Elements of Fault-tolerant Systems</a:t>
            </a:r>
            <a:br>
              <a:rPr b="1" lang="en-US"/>
            </a:br>
            <a:endParaRPr/>
          </a:p>
        </p:txBody>
      </p:sp>
      <p:sp>
        <p:nvSpPr>
          <p:cNvPr id="163" name="Google Shape;163;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Hardware Systems</a:t>
            </a:r>
            <a:endParaRPr/>
          </a:p>
          <a:p>
            <a:pPr indent="-228600" lvl="0" marL="228600" rtl="0" algn="l">
              <a:lnSpc>
                <a:spcPct val="90000"/>
              </a:lnSpc>
              <a:spcBef>
                <a:spcPts val="1000"/>
              </a:spcBef>
              <a:spcAft>
                <a:spcPts val="0"/>
              </a:spcAft>
              <a:buClr>
                <a:schemeClr val="dk1"/>
              </a:buClr>
              <a:buSzPts val="2800"/>
              <a:buChar char="•"/>
            </a:pPr>
            <a:r>
              <a:rPr lang="en-US"/>
              <a:t>Hardware systems can be backed up by systems that are identical or equivalent to them.</a:t>
            </a:r>
            <a:endParaRPr/>
          </a:p>
          <a:p>
            <a:pPr indent="-228600" lvl="0" marL="228600" rtl="0" algn="l">
              <a:lnSpc>
                <a:spcPct val="90000"/>
              </a:lnSpc>
              <a:spcBef>
                <a:spcPts val="1000"/>
              </a:spcBef>
              <a:spcAft>
                <a:spcPts val="0"/>
              </a:spcAft>
              <a:buClr>
                <a:schemeClr val="dk1"/>
              </a:buClr>
              <a:buSzPts val="2800"/>
              <a:buChar char="•"/>
            </a:pPr>
            <a:r>
              <a:rPr lang="en-US"/>
              <a:t> A typical example is a server made fault-tolerant by deploying an identical server that runs in parallel to it and mirrors all its operations, such as the redundant array of inexpensive disks (RAID), which combines physical disk components to achieve redundancy and improved performance.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69" name="Google Shape;169;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Software Systems</a:t>
            </a:r>
            <a:endParaRPr/>
          </a:p>
          <a:p>
            <a:pPr indent="-228600" lvl="0" marL="228600" rtl="0" algn="l">
              <a:lnSpc>
                <a:spcPct val="90000"/>
              </a:lnSpc>
              <a:spcBef>
                <a:spcPts val="1000"/>
              </a:spcBef>
              <a:spcAft>
                <a:spcPts val="0"/>
              </a:spcAft>
              <a:buClr>
                <a:schemeClr val="dk1"/>
              </a:buClr>
              <a:buSzPts val="2800"/>
              <a:buChar char="•"/>
            </a:pPr>
            <a:r>
              <a:rPr lang="en-US"/>
              <a:t>Software systems can be made fault-tolerant by backing them up with other software. </a:t>
            </a:r>
            <a:endParaRPr/>
          </a:p>
          <a:p>
            <a:pPr indent="-228600" lvl="0" marL="228600" rtl="0" algn="l">
              <a:lnSpc>
                <a:spcPct val="90000"/>
              </a:lnSpc>
              <a:spcBef>
                <a:spcPts val="1000"/>
              </a:spcBef>
              <a:spcAft>
                <a:spcPts val="0"/>
              </a:spcAft>
              <a:buClr>
                <a:schemeClr val="dk1"/>
              </a:buClr>
              <a:buSzPts val="2800"/>
              <a:buChar char="•"/>
            </a:pPr>
            <a:r>
              <a:rPr lang="en-US"/>
              <a:t>A common example is backing up a database that contains customer data to ensure it can continuously replicate onto another machine. </a:t>
            </a:r>
            <a:endParaRPr/>
          </a:p>
          <a:p>
            <a:pPr indent="-228600" lvl="0" marL="228600" rtl="0" algn="l">
              <a:lnSpc>
                <a:spcPct val="90000"/>
              </a:lnSpc>
              <a:spcBef>
                <a:spcPts val="1000"/>
              </a:spcBef>
              <a:spcAft>
                <a:spcPts val="0"/>
              </a:spcAft>
              <a:buClr>
                <a:schemeClr val="dk1"/>
              </a:buClr>
              <a:buSzPts val="2800"/>
              <a:buChar char="•"/>
            </a:pPr>
            <a:r>
              <a:rPr lang="en-US"/>
              <a:t>As a result, in the event that a primary database fails, normal operations will continue because they are automatically replicated and redirected onto the backup database.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5" name="Google Shape;175;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Power Sources</a:t>
            </a:r>
            <a:endParaRPr/>
          </a:p>
          <a:p>
            <a:pPr indent="-228600" lvl="0" marL="228600" rtl="0" algn="l">
              <a:lnSpc>
                <a:spcPct val="90000"/>
              </a:lnSpc>
              <a:spcBef>
                <a:spcPts val="1000"/>
              </a:spcBef>
              <a:spcAft>
                <a:spcPts val="0"/>
              </a:spcAft>
              <a:buClr>
                <a:schemeClr val="dk1"/>
              </a:buClr>
              <a:buSzPts val="2800"/>
              <a:buChar char="•"/>
            </a:pPr>
            <a:r>
              <a:rPr lang="en-US"/>
              <a:t>Power sources can also be made fault-tolerant by using alternative sources to support them. </a:t>
            </a:r>
            <a:endParaRPr/>
          </a:p>
          <a:p>
            <a:pPr indent="-228600" lvl="0" marL="228600" rtl="0" algn="l">
              <a:lnSpc>
                <a:spcPct val="90000"/>
              </a:lnSpc>
              <a:spcBef>
                <a:spcPts val="1000"/>
              </a:spcBef>
              <a:spcAft>
                <a:spcPts val="0"/>
              </a:spcAft>
              <a:buClr>
                <a:schemeClr val="dk1"/>
              </a:buClr>
              <a:buSzPts val="2800"/>
              <a:buChar char="•"/>
            </a:pPr>
            <a:r>
              <a:rPr lang="en-US"/>
              <a:t>One approach is to run devices on an uninterruptible power supply (UPS). Another is to use backup power generators that ensure storage and hardware, heating, ventilation, and air conditioning (HVAC) continue to operate as normal if the primary power source fails.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High Availability</a:t>
            </a:r>
            <a:endParaRPr/>
          </a:p>
        </p:txBody>
      </p:sp>
      <p:sp>
        <p:nvSpPr>
          <p:cNvPr id="181" name="Google Shape;18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term </a:t>
            </a:r>
            <a:r>
              <a:rPr i="1" lang="en-US"/>
              <a:t>availability</a:t>
            </a:r>
            <a:r>
              <a:rPr lang="en-US"/>
              <a:t> is used to describe the period of time when a service is available, as well as the time required by a system to respond to a request made by a user.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High availability is a quality of a system or component that assures a high level of operational performance for a given period of time.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7" name="Google Shape;187;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Measuring Availability</a:t>
            </a:r>
            <a:endParaRPr/>
          </a:p>
          <a:p>
            <a:pPr indent="-228600" lvl="0" marL="228600" rtl="0" algn="l">
              <a:lnSpc>
                <a:spcPct val="90000"/>
              </a:lnSpc>
              <a:spcBef>
                <a:spcPts val="1000"/>
              </a:spcBef>
              <a:spcAft>
                <a:spcPts val="0"/>
              </a:spcAft>
              <a:buClr>
                <a:schemeClr val="dk1"/>
              </a:buClr>
              <a:buSzPts val="2800"/>
              <a:buChar char="•"/>
            </a:pPr>
            <a:r>
              <a:rPr lang="en-US"/>
              <a:t>Availability is often expressed as a percentage indicating how much uptime is expected from a particular system or component in a given period of time, where a value of 100% would indicate that the system never fails.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For instance, a system that guarantees 99% of availability in a period of one year can have up to 3.65 days of downtime (1%).</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3" name="Google Shape;193;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 IT governance framework typically provides reference models for:</a:t>
            </a:r>
            <a:endParaRPr/>
          </a:p>
          <a:p>
            <a:pPr indent="-228600" lvl="0" marL="228600" rtl="0" algn="l">
              <a:lnSpc>
                <a:spcPct val="90000"/>
              </a:lnSpc>
              <a:spcBef>
                <a:spcPts val="1000"/>
              </a:spcBef>
              <a:spcAft>
                <a:spcPts val="0"/>
              </a:spcAft>
              <a:buClr>
                <a:schemeClr val="dk1"/>
              </a:buClr>
              <a:buSzPts val="2800"/>
              <a:buChar char="•"/>
            </a:pPr>
            <a:r>
              <a:rPr lang="en-US"/>
              <a:t>IT processes</a:t>
            </a:r>
            <a:endParaRPr/>
          </a:p>
          <a:p>
            <a:pPr indent="-228600" lvl="0" marL="228600" rtl="0" algn="l">
              <a:lnSpc>
                <a:spcPct val="90000"/>
              </a:lnSpc>
              <a:spcBef>
                <a:spcPts val="1000"/>
              </a:spcBef>
              <a:spcAft>
                <a:spcPts val="0"/>
              </a:spcAft>
              <a:buClr>
                <a:schemeClr val="dk1"/>
              </a:buClr>
              <a:buSzPts val="2800"/>
              <a:buChar char="•"/>
            </a:pPr>
            <a:r>
              <a:rPr lang="en-US"/>
              <a:t>Input and output of processes</a:t>
            </a:r>
            <a:endParaRPr/>
          </a:p>
          <a:p>
            <a:pPr indent="-228600" lvl="0" marL="228600" rtl="0" algn="l">
              <a:lnSpc>
                <a:spcPct val="90000"/>
              </a:lnSpc>
              <a:spcBef>
                <a:spcPts val="1000"/>
              </a:spcBef>
              <a:spcAft>
                <a:spcPts val="0"/>
              </a:spcAft>
              <a:buClr>
                <a:schemeClr val="dk1"/>
              </a:buClr>
              <a:buSzPts val="2800"/>
              <a:buChar char="•"/>
            </a:pPr>
            <a:r>
              <a:rPr lang="en-US"/>
              <a:t>Key process objectives</a:t>
            </a:r>
            <a:endParaRPr/>
          </a:p>
          <a:p>
            <a:pPr indent="-228600" lvl="0" marL="228600" rtl="0" algn="l">
              <a:lnSpc>
                <a:spcPct val="90000"/>
              </a:lnSpc>
              <a:spcBef>
                <a:spcPts val="1000"/>
              </a:spcBef>
              <a:spcAft>
                <a:spcPts val="0"/>
              </a:spcAft>
              <a:buClr>
                <a:schemeClr val="dk1"/>
              </a:buClr>
              <a:buSzPts val="2800"/>
              <a:buChar char="•"/>
            </a:pPr>
            <a:r>
              <a:rPr lang="en-US"/>
              <a:t>Performance measurement techniques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Corporate governance is the combination of rules, processes and laws by which businesses are operated, regulated and controlled.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term encompasses the internal and external factors that affect the interests of a company's </a:t>
            </a:r>
            <a:r>
              <a:rPr lang="en-US" u="sng">
                <a:solidFill>
                  <a:schemeClr val="hlink"/>
                </a:solidFill>
                <a:hlinkClick r:id="rId3"/>
              </a:rPr>
              <a:t>stakeholders</a:t>
            </a:r>
            <a:r>
              <a:rPr lang="en-US"/>
              <a:t>, including shareholders, customers, suppliers, government regulators and management.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9" name="Google Shape;199;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b="1" lang="en-US"/>
              <a:t>COBIT:</a:t>
            </a:r>
            <a:r>
              <a:rPr lang="en-US"/>
              <a:t> This is by far the most popular framework out there. It gives staff a reference of 37 IT processes, with each process defined with process inputs and outputs, objectives, methods to measure performance and more.</a:t>
            </a:r>
            <a:endParaRPr/>
          </a:p>
          <a:p>
            <a:pPr indent="-228600" lvl="0" marL="228600" rtl="0" algn="l">
              <a:lnSpc>
                <a:spcPct val="90000"/>
              </a:lnSpc>
              <a:spcBef>
                <a:spcPts val="1000"/>
              </a:spcBef>
              <a:spcAft>
                <a:spcPts val="0"/>
              </a:spcAft>
              <a:buClr>
                <a:schemeClr val="dk1"/>
              </a:buClr>
              <a:buSzPct val="100000"/>
              <a:buChar char="•"/>
            </a:pPr>
            <a:r>
              <a:rPr b="1" lang="en-US"/>
              <a:t> ITIL: </a:t>
            </a:r>
            <a:r>
              <a:rPr lang="en-US"/>
              <a:t>Stands for Information Technology Infrastructure Library, this framework includes five management best practices from </a:t>
            </a:r>
            <a:r>
              <a:rPr b="1" lang="en-US"/>
              <a:t>strategy to design</a:t>
            </a:r>
            <a:r>
              <a:rPr lang="en-US"/>
              <a:t> that aims to ensure that IT supports core business operations.</a:t>
            </a:r>
            <a:endParaRPr/>
          </a:p>
          <a:p>
            <a:pPr indent="-228600" lvl="0" marL="228600" rtl="0" algn="l">
              <a:lnSpc>
                <a:spcPct val="90000"/>
              </a:lnSpc>
              <a:spcBef>
                <a:spcPts val="1000"/>
              </a:spcBef>
              <a:spcAft>
                <a:spcPts val="0"/>
              </a:spcAft>
              <a:buClr>
                <a:schemeClr val="dk1"/>
              </a:buClr>
              <a:buSzPct val="100000"/>
              <a:buChar char="•"/>
            </a:pPr>
            <a:r>
              <a:rPr b="1" lang="en-US"/>
              <a:t>COSO: </a:t>
            </a:r>
            <a:r>
              <a:rPr lang="en-US"/>
              <a:t>From the Committee of Sponsoring Organizations of the Treadway Commission, this framework focuses on more general and less IT-focused processes, with an emphasis on enterprise </a:t>
            </a:r>
            <a:r>
              <a:rPr b="1" lang="en-US"/>
              <a:t>risk management and fraud deterrence.</a:t>
            </a:r>
            <a:endParaRPr/>
          </a:p>
          <a:p>
            <a:pPr indent="-228600" lvl="0" marL="228600" rtl="0" algn="l">
              <a:lnSpc>
                <a:spcPct val="90000"/>
              </a:lnSpc>
              <a:spcBef>
                <a:spcPts val="1000"/>
              </a:spcBef>
              <a:spcAft>
                <a:spcPts val="0"/>
              </a:spcAft>
              <a:buClr>
                <a:schemeClr val="dk1"/>
              </a:buClr>
              <a:buSzPct val="100000"/>
              <a:buChar char="•"/>
            </a:pPr>
            <a:r>
              <a:rPr b="1" lang="en-US"/>
              <a:t>CMMI: </a:t>
            </a:r>
            <a:r>
              <a:rPr lang="en-US"/>
              <a:t>Also known as the Capability Maturity Model Integration framework, this process uses a scale </a:t>
            </a:r>
            <a:r>
              <a:rPr b="1" lang="en-US"/>
              <a:t>of 1 to 5 </a:t>
            </a:r>
            <a:r>
              <a:rPr lang="en-US"/>
              <a:t>to better understand how the organization is performing and maturing over time.</a:t>
            </a:r>
            <a:endParaRPr/>
          </a:p>
          <a:p>
            <a:pPr indent="-228600" lvl="0" marL="228600" rtl="0" algn="l">
              <a:lnSpc>
                <a:spcPct val="90000"/>
              </a:lnSpc>
              <a:spcBef>
                <a:spcPts val="1000"/>
              </a:spcBef>
              <a:spcAft>
                <a:spcPts val="0"/>
              </a:spcAft>
              <a:buClr>
                <a:schemeClr val="dk1"/>
              </a:buClr>
              <a:buSzPct val="100000"/>
              <a:buChar char="•"/>
            </a:pPr>
            <a:r>
              <a:rPr b="1" lang="en-US"/>
              <a:t>FAIR: </a:t>
            </a:r>
            <a:r>
              <a:rPr lang="en-US"/>
              <a:t>Also known as the Factor Analysis of Information Risk, this framework has an emphasis on </a:t>
            </a:r>
            <a:r>
              <a:rPr b="1" lang="en-US"/>
              <a:t>cyber security and </a:t>
            </a:r>
            <a:r>
              <a:rPr b="1" lang="en-US" u="sng">
                <a:solidFill>
                  <a:schemeClr val="hlink"/>
                </a:solidFill>
                <a:hlinkClick r:id="rId3"/>
              </a:rPr>
              <a:t>risk assessment</a:t>
            </a:r>
            <a:r>
              <a:rPr lang="en-US"/>
              <a:t>, with the ultimate goal of making better-informed decisions.</a:t>
            </a:r>
            <a:endParaRPr/>
          </a:p>
          <a:p>
            <a:pPr indent="-90804" lvl="0" marL="228600" rtl="0" algn="l">
              <a:lnSpc>
                <a:spcPct val="90000"/>
              </a:lnSpc>
              <a:spcBef>
                <a:spcPts val="1000"/>
              </a:spcBef>
              <a:spcAft>
                <a:spcPts val="0"/>
              </a:spcAft>
              <a:buClr>
                <a:schemeClr val="dk1"/>
              </a:buClr>
              <a:buSzPct val="100000"/>
              <a:buNone/>
            </a:pPr>
            <a:r>
              <a:t/>
            </a:r>
            <a:endParaRPr/>
          </a:p>
          <a:p>
            <a:pPr indent="-90804" lvl="0" marL="228600" rtl="0" algn="l">
              <a:lnSpc>
                <a:spcPct val="90000"/>
              </a:lnSpc>
              <a:spcBef>
                <a:spcPts val="1000"/>
              </a:spcBef>
              <a:spcAft>
                <a:spcPts val="0"/>
              </a:spcAft>
              <a:buClr>
                <a:schemeClr val="dk1"/>
              </a:buClr>
              <a:buSzPct val="100000"/>
              <a:buNone/>
            </a:pPr>
            <a:r>
              <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DISASTER RECOVERY</a:t>
            </a:r>
            <a:br>
              <a:rPr lang="en-US"/>
            </a:br>
            <a:endParaRPr/>
          </a:p>
        </p:txBody>
      </p:sp>
      <p:sp>
        <p:nvSpPr>
          <p:cNvPr id="205" name="Google Shape;205;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Disaster recovery are the processes, policies and procedures associated with preparing for recovery or for continuation of technology infrastructure significant to an organization subsequent to either a natural or human-induced disaster.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1" name="Google Shape;211;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 disaster recovery plan (DRP) which is also sometimes referred to as business continuity plan (BCP) or as business process contingency plan (BPCP) basically describes how an organization has to deal with potential disasters that may affect it. </a:t>
            </a:r>
            <a:endParaRPr/>
          </a:p>
          <a:p>
            <a:pPr indent="-228600" lvl="0" marL="228600" rtl="0" algn="just">
              <a:lnSpc>
                <a:spcPct val="90000"/>
              </a:lnSpc>
              <a:spcBef>
                <a:spcPts val="1000"/>
              </a:spcBef>
              <a:spcAft>
                <a:spcPts val="0"/>
              </a:spcAft>
              <a:buClr>
                <a:schemeClr val="dk1"/>
              </a:buClr>
              <a:buSzPts val="2800"/>
              <a:buChar char="•"/>
            </a:pPr>
            <a:r>
              <a:rPr lang="en-US"/>
              <a:t>Just as a disaster is an incident that makes the continuation of normal functions and business process impossible, a disaster recovery plan  includes all the precautions that must be considered so that the effects of a disaster is minimal on the business process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7" name="Google Shape;21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 business continuity plan (BCP) involves planning for non-IT associated aspects, for instance, key human resources, facilities, emergency communication and reputation protection, and must refer to the disaster recovery plan (DRP) for IT associated infrastructure recovery or continuity.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Testing Recovery Plan</a:t>
            </a:r>
            <a:endParaRPr/>
          </a:p>
        </p:txBody>
      </p:sp>
      <p:sp>
        <p:nvSpPr>
          <p:cNvPr id="223" name="Google Shape;223;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Making the plan is different from testing it in real environment, so as to verify it will work fine if the organization is hit by a disaster. Therefore, it is essential to check the disaster recovery plan made by the organization.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29" name="Google Shape;229;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disaster recovery plan can be tested and verified by various methods. Some of them are as follows:</a:t>
            </a:r>
            <a:endParaRPr/>
          </a:p>
          <a:p>
            <a:pPr indent="-228600" lvl="0" marL="228600" rtl="0" algn="l">
              <a:lnSpc>
                <a:spcPct val="90000"/>
              </a:lnSpc>
              <a:spcBef>
                <a:spcPts val="1000"/>
              </a:spcBef>
              <a:spcAft>
                <a:spcPts val="0"/>
              </a:spcAft>
              <a:buClr>
                <a:schemeClr val="dk1"/>
              </a:buClr>
              <a:buSzPts val="2800"/>
              <a:buChar char="•"/>
            </a:pPr>
            <a:r>
              <a:rPr b="1" i="1" lang="en-US"/>
              <a:t>Walk-through</a:t>
            </a:r>
            <a:endParaRPr/>
          </a:p>
          <a:p>
            <a:pPr indent="-228600" lvl="0" marL="228600" rtl="0" algn="l">
              <a:lnSpc>
                <a:spcPct val="90000"/>
              </a:lnSpc>
              <a:spcBef>
                <a:spcPts val="1000"/>
              </a:spcBef>
              <a:spcAft>
                <a:spcPts val="0"/>
              </a:spcAft>
              <a:buClr>
                <a:schemeClr val="dk1"/>
              </a:buClr>
              <a:buSzPts val="2800"/>
              <a:buChar char="•"/>
            </a:pPr>
            <a:r>
              <a:rPr lang="en-US"/>
              <a:t>It is the simplest method to test a particular plan. Members of team, who have been part of preparing it, check all the steps of the plan to discover all or some inconsistencies.</a:t>
            </a:r>
            <a:endParaRPr/>
          </a:p>
          <a:p>
            <a:pPr indent="-228600" lvl="0" marL="228600" rtl="0" algn="l">
              <a:lnSpc>
                <a:spcPct val="90000"/>
              </a:lnSpc>
              <a:spcBef>
                <a:spcPts val="1000"/>
              </a:spcBef>
              <a:spcAft>
                <a:spcPts val="0"/>
              </a:spcAft>
              <a:buClr>
                <a:schemeClr val="dk1"/>
              </a:buClr>
              <a:buSzPts val="2800"/>
              <a:buChar char="•"/>
            </a:pPr>
            <a:r>
              <a:rPr lang="en-US"/>
              <a:t> If they find any inconsistencies</a:t>
            </a:r>
            <a:endParaRPr/>
          </a:p>
          <a:p>
            <a:pPr indent="-228600" lvl="0" marL="228600" rtl="0" algn="l">
              <a:lnSpc>
                <a:spcPct val="90000"/>
              </a:lnSpc>
              <a:spcBef>
                <a:spcPts val="1000"/>
              </a:spcBef>
              <a:spcAft>
                <a:spcPts val="0"/>
              </a:spcAft>
              <a:buClr>
                <a:schemeClr val="dk1"/>
              </a:buClr>
              <a:buSzPts val="2800"/>
              <a:buChar char="•"/>
            </a:pPr>
            <a:r>
              <a:rPr lang="en-US"/>
              <a:t>they should report it and change it accordingly.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35" name="Google Shape;235;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i="1" lang="en-US"/>
              <a:t>Simulation</a:t>
            </a:r>
            <a:endParaRPr/>
          </a:p>
          <a:p>
            <a:pPr indent="-228600" lvl="0" marL="228600" rtl="0" algn="l">
              <a:lnSpc>
                <a:spcPct val="90000"/>
              </a:lnSpc>
              <a:spcBef>
                <a:spcPts val="1000"/>
              </a:spcBef>
              <a:spcAft>
                <a:spcPts val="0"/>
              </a:spcAft>
              <a:buClr>
                <a:schemeClr val="dk1"/>
              </a:buClr>
              <a:buSzPts val="2800"/>
              <a:buChar char="•"/>
            </a:pPr>
            <a:r>
              <a:rPr lang="en-US"/>
              <a:t>The other method of testing the recovery plan is by creating a simulated environment. </a:t>
            </a:r>
            <a:endParaRPr/>
          </a:p>
          <a:p>
            <a:pPr indent="-228600" lvl="0" marL="228600" rtl="0" algn="l">
              <a:lnSpc>
                <a:spcPct val="90000"/>
              </a:lnSpc>
              <a:spcBef>
                <a:spcPts val="1000"/>
              </a:spcBef>
              <a:spcAft>
                <a:spcPts val="0"/>
              </a:spcAft>
              <a:buClr>
                <a:schemeClr val="dk1"/>
              </a:buClr>
              <a:buSzPts val="2800"/>
              <a:buChar char="•"/>
            </a:pPr>
            <a:r>
              <a:rPr lang="en-US"/>
              <a:t>The simulation means creating a situation that will resemble a disaster as closely as possible. </a:t>
            </a:r>
            <a:endParaRPr/>
          </a:p>
          <a:p>
            <a:pPr indent="-228600" lvl="0" marL="228600" rtl="0" algn="l">
              <a:lnSpc>
                <a:spcPct val="90000"/>
              </a:lnSpc>
              <a:spcBef>
                <a:spcPts val="1000"/>
              </a:spcBef>
              <a:spcAft>
                <a:spcPts val="0"/>
              </a:spcAft>
              <a:buClr>
                <a:schemeClr val="dk1"/>
              </a:buClr>
              <a:buSzPts val="2800"/>
              <a:buChar char="•"/>
            </a:pPr>
            <a:r>
              <a:rPr b="1" i="1" lang="en-US"/>
              <a:t>Full Interruption</a:t>
            </a:r>
            <a:endParaRPr/>
          </a:p>
          <a:p>
            <a:pPr indent="-228600" lvl="0" marL="228600" rtl="0" algn="l">
              <a:lnSpc>
                <a:spcPct val="90000"/>
              </a:lnSpc>
              <a:spcBef>
                <a:spcPts val="1000"/>
              </a:spcBef>
              <a:spcAft>
                <a:spcPts val="0"/>
              </a:spcAft>
              <a:buClr>
                <a:schemeClr val="dk1"/>
              </a:buClr>
              <a:buSzPts val="2800"/>
              <a:buChar char="•"/>
            </a:pPr>
            <a:r>
              <a:rPr lang="en-US"/>
              <a:t>This type of testing is just opposite to parallel testing. In this testing, operations are closed to check the plans and backups.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41" name="Google Shape;241;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b="1" i="1" lang="en-US"/>
              <a:t>Checklist</a:t>
            </a:r>
            <a:endParaRPr/>
          </a:p>
          <a:p>
            <a:pPr indent="-228600" lvl="0" marL="228600" rtl="0" algn="l">
              <a:lnSpc>
                <a:spcPct val="90000"/>
              </a:lnSpc>
              <a:spcBef>
                <a:spcPts val="1000"/>
              </a:spcBef>
              <a:spcAft>
                <a:spcPts val="0"/>
              </a:spcAft>
              <a:buClr>
                <a:schemeClr val="dk1"/>
              </a:buClr>
              <a:buSzPct val="100000"/>
              <a:buChar char="•"/>
            </a:pPr>
            <a:r>
              <a:rPr lang="en-US"/>
              <a:t>Another method to test the plan is by checking it against an ordered checklist.</a:t>
            </a:r>
            <a:endParaRPr/>
          </a:p>
          <a:p>
            <a:pPr indent="-228600" lvl="0" marL="228600" rtl="0" algn="l">
              <a:lnSpc>
                <a:spcPct val="90000"/>
              </a:lnSpc>
              <a:spcBef>
                <a:spcPts val="1000"/>
              </a:spcBef>
              <a:spcAft>
                <a:spcPts val="0"/>
              </a:spcAft>
              <a:buClr>
                <a:schemeClr val="dk1"/>
              </a:buClr>
              <a:buSzPct val="100000"/>
              <a:buChar char="•"/>
            </a:pPr>
            <a:r>
              <a:rPr lang="en-US"/>
              <a:t> Members of different departments/teams check the tasks for which they are responsible and put a tick against the action performed in the checklist.</a:t>
            </a:r>
            <a:endParaRPr/>
          </a:p>
          <a:p>
            <a:pPr indent="-228600" lvl="0" marL="228600" rtl="0" algn="l">
              <a:lnSpc>
                <a:spcPct val="90000"/>
              </a:lnSpc>
              <a:spcBef>
                <a:spcPts val="1000"/>
              </a:spcBef>
              <a:spcAft>
                <a:spcPts val="0"/>
              </a:spcAft>
              <a:buClr>
                <a:schemeClr val="dk1"/>
              </a:buClr>
              <a:buSzPct val="100000"/>
              <a:buChar char="•"/>
            </a:pPr>
            <a:r>
              <a:rPr b="1" i="1" lang="en-US"/>
              <a:t>Parallel Testing</a:t>
            </a:r>
            <a:endParaRPr/>
          </a:p>
          <a:p>
            <a:pPr indent="-228600" lvl="0" marL="228600" rtl="0" algn="l">
              <a:lnSpc>
                <a:spcPct val="90000"/>
              </a:lnSpc>
              <a:spcBef>
                <a:spcPts val="1000"/>
              </a:spcBef>
              <a:spcAft>
                <a:spcPts val="0"/>
              </a:spcAft>
              <a:buClr>
                <a:schemeClr val="dk1"/>
              </a:buClr>
              <a:buSzPct val="100000"/>
              <a:buChar char="•"/>
            </a:pPr>
            <a:r>
              <a:rPr lang="en-US"/>
              <a:t>This type of testing is most unusual.</a:t>
            </a:r>
            <a:endParaRPr/>
          </a:p>
          <a:p>
            <a:pPr indent="-228600" lvl="0" marL="228600" rtl="0" algn="l">
              <a:lnSpc>
                <a:spcPct val="90000"/>
              </a:lnSpc>
              <a:spcBef>
                <a:spcPts val="1000"/>
              </a:spcBef>
              <a:spcAft>
                <a:spcPts val="0"/>
              </a:spcAft>
              <a:buClr>
                <a:schemeClr val="dk1"/>
              </a:buClr>
              <a:buSzPct val="100000"/>
              <a:buChar char="•"/>
            </a:pPr>
            <a:r>
              <a:rPr lang="en-US"/>
              <a:t> In this testing, the plan is tested when the full services are on, that is, the backup testing occurs in tandem with production services which never stops.</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Steps to Developing an Effective Disaster-recovery Process</a:t>
            </a:r>
            <a:endParaRPr/>
          </a:p>
        </p:txBody>
      </p:sp>
      <p:sp>
        <p:nvSpPr>
          <p:cNvPr id="247" name="Google Shape;247;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b="1" lang="en-US" sz="2400"/>
              <a:t>Acquire Executive Support:</a:t>
            </a:r>
            <a:endParaRPr/>
          </a:p>
          <a:p>
            <a:pPr indent="-228600" lvl="0" marL="228600" rtl="0" algn="l">
              <a:lnSpc>
                <a:spcPct val="90000"/>
              </a:lnSpc>
              <a:spcBef>
                <a:spcPts val="1000"/>
              </a:spcBef>
              <a:spcAft>
                <a:spcPts val="0"/>
              </a:spcAft>
              <a:buClr>
                <a:schemeClr val="dk1"/>
              </a:buClr>
              <a:buSzPts val="2400"/>
              <a:buChar char="•"/>
            </a:pPr>
            <a:r>
              <a:rPr b="1" lang="en-US" sz="2400"/>
              <a:t>Select a Process Owner</a:t>
            </a:r>
            <a:endParaRPr/>
          </a:p>
          <a:p>
            <a:pPr indent="-228600" lvl="0" marL="228600" rtl="0" algn="l">
              <a:lnSpc>
                <a:spcPct val="90000"/>
              </a:lnSpc>
              <a:spcBef>
                <a:spcPts val="1000"/>
              </a:spcBef>
              <a:spcAft>
                <a:spcPts val="0"/>
              </a:spcAft>
              <a:buClr>
                <a:schemeClr val="dk1"/>
              </a:buClr>
              <a:buSzPts val="2400"/>
              <a:buChar char="•"/>
            </a:pPr>
            <a:r>
              <a:rPr b="1" lang="en-US" sz="2400"/>
              <a:t>Assemble a Cross-Functional Team:</a:t>
            </a:r>
            <a:endParaRPr/>
          </a:p>
          <a:p>
            <a:pPr indent="-228600" lvl="0" marL="228600" rtl="0" algn="l">
              <a:lnSpc>
                <a:spcPct val="90000"/>
              </a:lnSpc>
              <a:spcBef>
                <a:spcPts val="1000"/>
              </a:spcBef>
              <a:spcAft>
                <a:spcPts val="0"/>
              </a:spcAft>
              <a:buClr>
                <a:schemeClr val="dk1"/>
              </a:buClr>
              <a:buSzPts val="2400"/>
              <a:buChar char="•"/>
            </a:pPr>
            <a:r>
              <a:rPr b="1" lang="en-US" sz="2400"/>
              <a:t>Conduct a Business Impact Analysis</a:t>
            </a:r>
            <a:endParaRPr/>
          </a:p>
          <a:p>
            <a:pPr indent="-228600" lvl="0" marL="228600" rtl="0" algn="l">
              <a:lnSpc>
                <a:spcPct val="90000"/>
              </a:lnSpc>
              <a:spcBef>
                <a:spcPts val="1000"/>
              </a:spcBef>
              <a:spcAft>
                <a:spcPts val="0"/>
              </a:spcAft>
              <a:buClr>
                <a:schemeClr val="dk1"/>
              </a:buClr>
              <a:buSzPts val="2400"/>
              <a:buChar char="•"/>
            </a:pPr>
            <a:r>
              <a:rPr b="1" lang="en-US" sz="2400"/>
              <a:t>Identify and Prioritize Requirements:</a:t>
            </a:r>
            <a:endParaRPr/>
          </a:p>
          <a:p>
            <a:pPr indent="-228600" lvl="0" marL="228600" rtl="0" algn="l">
              <a:lnSpc>
                <a:spcPct val="90000"/>
              </a:lnSpc>
              <a:spcBef>
                <a:spcPts val="1000"/>
              </a:spcBef>
              <a:spcAft>
                <a:spcPts val="0"/>
              </a:spcAft>
              <a:buClr>
                <a:schemeClr val="dk1"/>
              </a:buClr>
              <a:buSzPts val="2400"/>
              <a:buChar char="•"/>
            </a:pPr>
            <a:r>
              <a:rPr b="1" lang="en-US" sz="2400"/>
              <a:t>Evaluate Possible Business-Continuity Strategies:</a:t>
            </a:r>
            <a:endParaRPr/>
          </a:p>
          <a:p>
            <a:pPr indent="-228600" lvl="0" marL="228600" rtl="0" algn="l">
              <a:lnSpc>
                <a:spcPct val="90000"/>
              </a:lnSpc>
              <a:spcBef>
                <a:spcPts val="1000"/>
              </a:spcBef>
              <a:spcAft>
                <a:spcPts val="0"/>
              </a:spcAft>
              <a:buClr>
                <a:schemeClr val="dk1"/>
              </a:buClr>
              <a:buSzPts val="2400"/>
              <a:buChar char="•"/>
            </a:pPr>
            <a:r>
              <a:rPr b="1" lang="en-US" sz="2400"/>
              <a:t>Choose Participants and Clarify Their Roles for the Recovery Team</a:t>
            </a:r>
            <a:endParaRPr/>
          </a:p>
          <a:p>
            <a:pPr indent="-228600" lvl="0" marL="228600" rtl="0" algn="l">
              <a:lnSpc>
                <a:spcPct val="90000"/>
              </a:lnSpc>
              <a:spcBef>
                <a:spcPts val="1000"/>
              </a:spcBef>
              <a:spcAft>
                <a:spcPts val="0"/>
              </a:spcAft>
              <a:buClr>
                <a:schemeClr val="dk1"/>
              </a:buClr>
              <a:buSzPts val="2400"/>
              <a:buChar char="•"/>
            </a:pPr>
            <a:r>
              <a:rPr b="1" lang="en-US" sz="2400"/>
              <a:t>Document the Disaster-Recovery Plan</a:t>
            </a:r>
            <a:endParaRPr/>
          </a:p>
          <a:p>
            <a:pPr indent="-228600" lvl="0" marL="228600" rtl="0" algn="l">
              <a:lnSpc>
                <a:spcPct val="90000"/>
              </a:lnSpc>
              <a:spcBef>
                <a:spcPts val="1000"/>
              </a:spcBef>
              <a:spcAft>
                <a:spcPts val="0"/>
              </a:spcAft>
              <a:buClr>
                <a:schemeClr val="dk1"/>
              </a:buClr>
              <a:buSzPts val="2400"/>
              <a:buChar char="•"/>
            </a:pPr>
            <a:r>
              <a:rPr b="1" lang="en-US" sz="2400"/>
              <a:t>Plan and Execute Frequent Scheduled Test of the Recovery Plan:</a:t>
            </a:r>
            <a:endParaRPr/>
          </a:p>
          <a:p>
            <a:pPr indent="-228600" lvl="0" marL="228600" rtl="0" algn="l">
              <a:lnSpc>
                <a:spcPct val="90000"/>
              </a:lnSpc>
              <a:spcBef>
                <a:spcPts val="1000"/>
              </a:spcBef>
              <a:spcAft>
                <a:spcPts val="0"/>
              </a:spcAft>
              <a:buClr>
                <a:schemeClr val="dk1"/>
              </a:buClr>
              <a:buSzPts val="2400"/>
              <a:buChar char="•"/>
            </a:pPr>
            <a:r>
              <a:rPr b="1" lang="en-US" sz="2400"/>
              <a:t>Conduct Lessons-Learned Postmortem after Each Test</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STORAGE MANAGEMENT</a:t>
            </a:r>
            <a:endParaRPr/>
          </a:p>
        </p:txBody>
      </p:sp>
      <p:sp>
        <p:nvSpPr>
          <p:cNvPr id="253" name="Google Shape;253;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Storage management signifies computer data storage. In computer terminology, storage can be defined as an electronic place which can store instructions and data, from where the computer’s microprocessor can quickly and easily access them.</a:t>
            </a:r>
            <a:endParaRPr/>
          </a:p>
          <a:p>
            <a:pPr indent="-228600" lvl="0" marL="228600" rtl="0" algn="l">
              <a:lnSpc>
                <a:spcPct val="90000"/>
              </a:lnSpc>
              <a:spcBef>
                <a:spcPts val="1000"/>
              </a:spcBef>
              <a:spcAft>
                <a:spcPts val="0"/>
              </a:spcAft>
              <a:buClr>
                <a:schemeClr val="dk1"/>
              </a:buClr>
              <a:buSzPts val="2800"/>
              <a:buChar char="•"/>
            </a:pPr>
            <a:r>
              <a:rPr lang="en-US"/>
              <a:t>The objective of storage management is to characterize, maintain and track data and data resources in the organization, so that data can be stored efficiently.</a:t>
            </a:r>
            <a:endParaRPr/>
          </a:p>
          <a:p>
            <a:pPr indent="-228600" lvl="0" marL="228600" rtl="0" algn="l">
              <a:lnSpc>
                <a:spcPct val="90000"/>
              </a:lnSpc>
              <a:spcBef>
                <a:spcPts val="1000"/>
              </a:spcBef>
              <a:spcAft>
                <a:spcPts val="0"/>
              </a:spcAft>
              <a:buClr>
                <a:schemeClr val="dk1"/>
              </a:buClr>
              <a:buSzPts val="2800"/>
              <a:buChar char="•"/>
            </a:pPr>
            <a:r>
              <a:rPr lang="en-US"/>
              <a:t> The primary role of storage management is to ensure proper operation and maintenance of storage media..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descr="corporate governance principles" id="97" name="Google Shape;97;p15"/>
          <p:cNvPicPr preferRelativeResize="0"/>
          <p:nvPr>
            <p:ph idx="1" type="body"/>
          </p:nvPr>
        </p:nvPicPr>
        <p:blipFill rotWithShape="1">
          <a:blip r:embed="rId3">
            <a:alphaModFix/>
          </a:blip>
          <a:srcRect b="0" l="0" r="0" t="0"/>
          <a:stretch/>
        </p:blipFill>
        <p:spPr>
          <a:xfrm>
            <a:off x="838200" y="888275"/>
            <a:ext cx="10586132" cy="529306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Storage Management Process</a:t>
            </a:r>
            <a:endParaRPr/>
          </a:p>
        </p:txBody>
      </p:sp>
      <p:pic>
        <p:nvPicPr>
          <p:cNvPr id="259" name="Google Shape;259;p42"/>
          <p:cNvPicPr preferRelativeResize="0"/>
          <p:nvPr>
            <p:ph idx="1" type="body"/>
          </p:nvPr>
        </p:nvPicPr>
        <p:blipFill rotWithShape="1">
          <a:blip r:embed="rId3">
            <a:alphaModFix/>
          </a:blip>
          <a:srcRect b="0" l="0" r="0" t="0"/>
          <a:stretch/>
        </p:blipFill>
        <p:spPr>
          <a:xfrm>
            <a:off x="5181600" y="1858169"/>
            <a:ext cx="1828800" cy="4286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65" name="Google Shape;265;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i="1" lang="en-US"/>
              <a:t>Initiate the Process</a:t>
            </a:r>
            <a:endParaRPr/>
          </a:p>
          <a:p>
            <a:pPr indent="-228600" lvl="0" marL="228600" rtl="0" algn="l">
              <a:lnSpc>
                <a:spcPct val="90000"/>
              </a:lnSpc>
              <a:spcBef>
                <a:spcPts val="1000"/>
              </a:spcBef>
              <a:spcAft>
                <a:spcPts val="0"/>
              </a:spcAft>
              <a:buClr>
                <a:schemeClr val="dk1"/>
              </a:buClr>
              <a:buSzPts val="2800"/>
              <a:buChar char="•"/>
            </a:pPr>
            <a:r>
              <a:rPr lang="en-US"/>
              <a:t>The storage management first of all initiates the process of storing the data according to its importance and accessing frequency. </a:t>
            </a:r>
            <a:endParaRPr/>
          </a:p>
          <a:p>
            <a:pPr indent="-228600" lvl="0" marL="228600" rtl="0" algn="l">
              <a:lnSpc>
                <a:spcPct val="90000"/>
              </a:lnSpc>
              <a:spcBef>
                <a:spcPts val="1000"/>
              </a:spcBef>
              <a:spcAft>
                <a:spcPts val="0"/>
              </a:spcAft>
              <a:buClr>
                <a:schemeClr val="dk1"/>
              </a:buClr>
              <a:buSzPts val="2800"/>
              <a:buChar char="•"/>
            </a:pPr>
            <a:r>
              <a:rPr lang="en-US"/>
              <a:t>After that, it ensures that a backup is periodically taken of the stored data, so that it can restore the data at the time of requirement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71" name="Google Shape;271;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i="1" lang="en-US"/>
              <a:t>Data Backup, Restore and Recovery Operation</a:t>
            </a:r>
            <a:endParaRPr/>
          </a:p>
          <a:p>
            <a:pPr indent="-228600" lvl="0" marL="228600" rtl="0" algn="l">
              <a:lnSpc>
                <a:spcPct val="90000"/>
              </a:lnSpc>
              <a:spcBef>
                <a:spcPts val="1000"/>
              </a:spcBef>
              <a:spcAft>
                <a:spcPts val="0"/>
              </a:spcAft>
              <a:buClr>
                <a:schemeClr val="dk1"/>
              </a:buClr>
              <a:buSzPts val="2800"/>
              <a:buChar char="•"/>
            </a:pPr>
            <a:r>
              <a:rPr lang="en-US"/>
              <a:t>The storage administrator ensures that the backup and archives are taken periodically for restoration purpose.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process of taking backup can be either manual or automatic, depending upon the requirement.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1" lang="en-US"/>
              <a:t>Storage Resource Management</a:t>
            </a:r>
            <a:br>
              <a:rPr b="1" i="1" lang="en-US"/>
            </a:br>
            <a:endParaRPr/>
          </a:p>
        </p:txBody>
      </p:sp>
      <p:sp>
        <p:nvSpPr>
          <p:cNvPr id="277" name="Google Shape;277;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Once the backups and archives are taken, the next step is to manage the data repository in which all of these are stored.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important data are placed in online memory where as the backups and archives are stored in the offline memory at a safe place, with proper security mechanism.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83" name="Google Shape;283;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i="1" lang="en-US"/>
              <a:t>End the Process</a:t>
            </a:r>
            <a:endParaRPr/>
          </a:p>
          <a:p>
            <a:pPr indent="-228600" lvl="0" marL="228600" rtl="0" algn="l">
              <a:lnSpc>
                <a:spcPct val="90000"/>
              </a:lnSpc>
              <a:spcBef>
                <a:spcPts val="1000"/>
              </a:spcBef>
              <a:spcAft>
                <a:spcPts val="0"/>
              </a:spcAft>
              <a:buClr>
                <a:schemeClr val="dk1"/>
              </a:buClr>
              <a:buSzPts val="2800"/>
              <a:buChar char="•"/>
            </a:pPr>
            <a:r>
              <a:rPr lang="en-US"/>
              <a:t>The last step is ending the process, which in reality never ends.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process is in continuation in the organization all the time.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89" name="Google Shape;289;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Benefits of Storage Management</a:t>
            </a:r>
            <a:endParaRPr/>
          </a:p>
          <a:p>
            <a:pPr indent="-228600" lvl="0" marL="228600" rtl="0" algn="l">
              <a:lnSpc>
                <a:spcPct val="90000"/>
              </a:lnSpc>
              <a:spcBef>
                <a:spcPts val="1000"/>
              </a:spcBef>
              <a:spcAft>
                <a:spcPts val="0"/>
              </a:spcAft>
              <a:buClr>
                <a:schemeClr val="dk1"/>
              </a:buClr>
              <a:buSzPts val="2800"/>
              <a:buChar char="•"/>
            </a:pPr>
            <a:r>
              <a:rPr lang="en-US"/>
              <a:t>The storage management presents various advantages to the organization. Some of the potential benefits of storage management are as follows:</a:t>
            </a:r>
            <a:endParaRPr/>
          </a:p>
          <a:p>
            <a:pPr indent="-228600" lvl="0" marL="228600" rtl="0" algn="l">
              <a:lnSpc>
                <a:spcPct val="90000"/>
              </a:lnSpc>
              <a:spcBef>
                <a:spcPts val="1000"/>
              </a:spcBef>
              <a:spcAft>
                <a:spcPts val="0"/>
              </a:spcAft>
              <a:buClr>
                <a:schemeClr val="dk1"/>
              </a:buClr>
              <a:buSzPts val="2800"/>
              <a:buChar char="•"/>
            </a:pPr>
            <a:r>
              <a:rPr lang="en-US"/>
              <a:t>􀂄 Reduced operational costs of storing the data.</a:t>
            </a:r>
            <a:endParaRPr/>
          </a:p>
          <a:p>
            <a:pPr indent="-228600" lvl="0" marL="228600" rtl="0" algn="l">
              <a:lnSpc>
                <a:spcPct val="90000"/>
              </a:lnSpc>
              <a:spcBef>
                <a:spcPts val="1000"/>
              </a:spcBef>
              <a:spcAft>
                <a:spcPts val="0"/>
              </a:spcAft>
              <a:buClr>
                <a:schemeClr val="dk1"/>
              </a:buClr>
              <a:buSzPts val="2800"/>
              <a:buChar char="•"/>
            </a:pPr>
            <a:r>
              <a:rPr lang="en-US"/>
              <a:t>􀂄 Consistent service levels.</a:t>
            </a:r>
            <a:endParaRPr/>
          </a:p>
          <a:p>
            <a:pPr indent="-228600" lvl="0" marL="228600" rtl="0" algn="l">
              <a:lnSpc>
                <a:spcPct val="90000"/>
              </a:lnSpc>
              <a:spcBef>
                <a:spcPts val="1000"/>
              </a:spcBef>
              <a:spcAft>
                <a:spcPts val="0"/>
              </a:spcAft>
              <a:buClr>
                <a:schemeClr val="dk1"/>
              </a:buClr>
              <a:buSzPts val="2800"/>
              <a:buChar char="•"/>
            </a:pPr>
            <a:r>
              <a:rPr lang="en-US"/>
              <a:t>􀂄 Enhanced customer satisfaction with quick restoration of data.</a:t>
            </a:r>
            <a:endParaRPr/>
          </a:p>
          <a:p>
            <a:pPr indent="-228600" lvl="0" marL="228600" rtl="0" algn="l">
              <a:lnSpc>
                <a:spcPct val="90000"/>
              </a:lnSpc>
              <a:spcBef>
                <a:spcPts val="1000"/>
              </a:spcBef>
              <a:spcAft>
                <a:spcPts val="0"/>
              </a:spcAft>
              <a:buClr>
                <a:schemeClr val="dk1"/>
              </a:buClr>
              <a:buSzPts val="2800"/>
              <a:buChar char="•"/>
            </a:pPr>
            <a:r>
              <a:rPr lang="en-US"/>
              <a:t>􀂄 Better arrangement of IT processes with business processes.</a:t>
            </a:r>
            <a:endParaRPr/>
          </a:p>
          <a:p>
            <a:pPr indent="-228600" lvl="0" marL="228600" rtl="0" algn="l">
              <a:lnSpc>
                <a:spcPct val="90000"/>
              </a:lnSpc>
              <a:spcBef>
                <a:spcPts val="1000"/>
              </a:spcBef>
              <a:spcAft>
                <a:spcPts val="0"/>
              </a:spcAft>
              <a:buClr>
                <a:schemeClr val="dk1"/>
              </a:buClr>
              <a:buSzPts val="2800"/>
              <a:buChar char="•"/>
            </a:pPr>
            <a:r>
              <a:rPr lang="en-US"/>
              <a:t>􀂄 More proficient utilization of resources, including man power.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br>
              <a:rPr b="1" lang="en-US"/>
            </a:br>
            <a:r>
              <a:rPr lang="en-US"/>
              <a:t>Security Management</a:t>
            </a:r>
            <a:endParaRPr/>
          </a:p>
        </p:txBody>
      </p:sp>
      <p:sp>
        <p:nvSpPr>
          <p:cNvPr id="295" name="Google Shape;295;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main objective of security management is to prevent unauthorized access of data by inside and outside forces of the organization.</a:t>
            </a:r>
            <a:endParaRPr/>
          </a:p>
          <a:p>
            <a:pPr indent="-228600" lvl="0" marL="228600" rtl="0" algn="l">
              <a:lnSpc>
                <a:spcPct val="90000"/>
              </a:lnSpc>
              <a:spcBef>
                <a:spcPts val="1000"/>
              </a:spcBef>
              <a:spcAft>
                <a:spcPts val="0"/>
              </a:spcAft>
              <a:buClr>
                <a:schemeClr val="dk1"/>
              </a:buClr>
              <a:buSzPts val="2800"/>
              <a:buChar char="•"/>
            </a:pPr>
            <a:r>
              <a:rPr lang="en-US"/>
              <a:t> With the development of the Internet, the responsibility of security management in an organization has increased a great deal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01" name="Google Shape;301;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GOALS OF SECURITY MANAGEMENT</a:t>
            </a:r>
            <a:endParaRPr/>
          </a:p>
          <a:p>
            <a:pPr indent="-228600" lvl="0" marL="228600" rtl="0" algn="l">
              <a:lnSpc>
                <a:spcPct val="90000"/>
              </a:lnSpc>
              <a:spcBef>
                <a:spcPts val="1000"/>
              </a:spcBef>
              <a:spcAft>
                <a:spcPts val="0"/>
              </a:spcAft>
              <a:buClr>
                <a:schemeClr val="dk1"/>
              </a:buClr>
              <a:buSzPts val="2800"/>
              <a:buChar char="•"/>
            </a:pPr>
            <a:r>
              <a:rPr lang="en-US"/>
              <a:t>Security management fundamentally comprises of five different goals. These goals ensure that the security of data and information along with system and their resources are maintained in the organization.</a:t>
            </a:r>
            <a:endParaRPr/>
          </a:p>
          <a:p>
            <a:pPr indent="-228600" lvl="0" marL="228600" rtl="0" algn="l">
              <a:lnSpc>
                <a:spcPct val="90000"/>
              </a:lnSpc>
              <a:spcBef>
                <a:spcPts val="1000"/>
              </a:spcBef>
              <a:spcAft>
                <a:spcPts val="0"/>
              </a:spcAft>
              <a:buClr>
                <a:schemeClr val="dk1"/>
              </a:buClr>
              <a:buSzPts val="2800"/>
              <a:buChar char="•"/>
            </a:pPr>
            <a:r>
              <a:rPr lang="en-US"/>
              <a:t>The different goals are as follows: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07" name="Google Shape;307;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lang="en-US" sz="2000"/>
              <a:t>Integrity: </a:t>
            </a:r>
            <a:r>
              <a:rPr lang="en-US" sz="2000"/>
              <a:t>Integrity is a method of making sure that the information has not been altered or modified by any unauthorized or unknown means. It ensures that the information cannot be modified.</a:t>
            </a:r>
            <a:endParaRPr/>
          </a:p>
          <a:p>
            <a:pPr indent="-228600" lvl="0" marL="228600" rtl="0" algn="l">
              <a:lnSpc>
                <a:spcPct val="90000"/>
              </a:lnSpc>
              <a:spcBef>
                <a:spcPts val="1000"/>
              </a:spcBef>
              <a:spcAft>
                <a:spcPts val="0"/>
              </a:spcAft>
              <a:buClr>
                <a:schemeClr val="dk1"/>
              </a:buClr>
              <a:buSzPts val="2000"/>
              <a:buChar char="•"/>
            </a:pPr>
            <a:r>
              <a:rPr lang="en-US" sz="2000"/>
              <a:t>􀂄 </a:t>
            </a:r>
            <a:r>
              <a:rPr b="1" lang="en-US" sz="2000"/>
              <a:t>Confidentiality: </a:t>
            </a:r>
            <a:r>
              <a:rPr lang="en-US" sz="2000"/>
              <a:t>Confidentiality makes sure that the information is protected from unauthorized users. It can be defined as an act of keeping something confidential and secret from everyone but apart from those who are authorized to use it. </a:t>
            </a:r>
            <a:endParaRPr sz="2000"/>
          </a:p>
          <a:p>
            <a:pPr indent="-228600" lvl="0" marL="228600" rtl="0" algn="l">
              <a:lnSpc>
                <a:spcPct val="90000"/>
              </a:lnSpc>
              <a:spcBef>
                <a:spcPts val="1000"/>
              </a:spcBef>
              <a:spcAft>
                <a:spcPts val="0"/>
              </a:spcAft>
              <a:buClr>
                <a:schemeClr val="dk1"/>
              </a:buClr>
              <a:buSzPts val="2000"/>
              <a:buChar char="•"/>
            </a:pPr>
            <a:r>
              <a:rPr lang="en-US" sz="2000"/>
              <a:t>􀂄 </a:t>
            </a:r>
            <a:r>
              <a:rPr b="1" lang="en-US" sz="2000"/>
              <a:t>Availability: </a:t>
            </a:r>
            <a:r>
              <a:rPr lang="en-US" sz="2000"/>
              <a:t>Availability makes sure that the resources are made available to the authorized users whenever they demand it.</a:t>
            </a:r>
            <a:endParaRPr/>
          </a:p>
          <a:p>
            <a:pPr indent="-228600" lvl="0" marL="228600" rtl="0" algn="l">
              <a:lnSpc>
                <a:spcPct val="90000"/>
              </a:lnSpc>
              <a:spcBef>
                <a:spcPts val="1000"/>
              </a:spcBef>
              <a:spcAft>
                <a:spcPts val="0"/>
              </a:spcAft>
              <a:buClr>
                <a:schemeClr val="dk1"/>
              </a:buClr>
              <a:buSzPts val="2000"/>
              <a:buChar char="•"/>
            </a:pPr>
            <a:r>
              <a:rPr b="1" lang="en-US" sz="2000"/>
              <a:t>Non-repudiation: </a:t>
            </a:r>
            <a:r>
              <a:rPr lang="en-US" sz="2000"/>
              <a:t>Non-repudiation makes sure that the authorized user’s demand of resources is not denied by the system.</a:t>
            </a:r>
            <a:endParaRPr/>
          </a:p>
          <a:p>
            <a:pPr indent="-228600" lvl="0" marL="228600" rtl="0" algn="l">
              <a:lnSpc>
                <a:spcPct val="90000"/>
              </a:lnSpc>
              <a:spcBef>
                <a:spcPts val="1000"/>
              </a:spcBef>
              <a:spcAft>
                <a:spcPts val="0"/>
              </a:spcAft>
              <a:buClr>
                <a:schemeClr val="dk1"/>
              </a:buClr>
              <a:buSzPts val="2000"/>
              <a:buChar char="•"/>
            </a:pPr>
            <a:r>
              <a:rPr b="1" lang="en-US" sz="2000"/>
              <a:t>Authentication: </a:t>
            </a:r>
            <a:r>
              <a:rPr lang="en-US" sz="2000"/>
              <a:t>Authentication makes sure that only the authorized users have the right to access the resources of the system. It is also used to establish honesty by corroborating the identity of a user.</a:t>
            </a:r>
            <a:endParaRPr/>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13" name="Google Shape;313;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b="1" lang="en-US"/>
              <a:t>WWW AND SECURITY</a:t>
            </a:r>
            <a:endParaRPr/>
          </a:p>
          <a:p>
            <a:pPr indent="-228600" lvl="0" marL="228600" rtl="0" algn="l">
              <a:lnSpc>
                <a:spcPct val="90000"/>
              </a:lnSpc>
              <a:spcBef>
                <a:spcPts val="1000"/>
              </a:spcBef>
              <a:spcAft>
                <a:spcPts val="0"/>
              </a:spcAft>
              <a:buClr>
                <a:schemeClr val="dk1"/>
              </a:buClr>
              <a:buSzPct val="100000"/>
              <a:buChar char="•"/>
            </a:pPr>
            <a:r>
              <a:rPr lang="en-US"/>
              <a:t>The lack of security on the Internet is the one of the major concerns for nearly all e-commerce applications.</a:t>
            </a:r>
            <a:endParaRPr/>
          </a:p>
          <a:p>
            <a:pPr indent="-228600" lvl="0" marL="228600" rtl="0" algn="l">
              <a:lnSpc>
                <a:spcPct val="90000"/>
              </a:lnSpc>
              <a:spcBef>
                <a:spcPts val="1000"/>
              </a:spcBef>
              <a:spcAft>
                <a:spcPts val="0"/>
              </a:spcAft>
              <a:buClr>
                <a:schemeClr val="dk1"/>
              </a:buClr>
              <a:buSzPct val="100000"/>
              <a:buChar char="•"/>
            </a:pPr>
            <a:r>
              <a:rPr lang="en-US"/>
              <a:t>Various commercial applications insist that the client–server should authenticate each other and there should be transfer of message between client–server and application confidentially.</a:t>
            </a:r>
            <a:endParaRPr/>
          </a:p>
          <a:p>
            <a:pPr indent="-228600" lvl="0" marL="228600" rtl="0" algn="l">
              <a:lnSpc>
                <a:spcPct val="90000"/>
              </a:lnSpc>
              <a:spcBef>
                <a:spcPts val="1000"/>
              </a:spcBef>
              <a:spcAft>
                <a:spcPts val="0"/>
              </a:spcAft>
              <a:buClr>
                <a:schemeClr val="dk1"/>
              </a:buClr>
              <a:buSzPct val="100000"/>
              <a:buChar char="•"/>
            </a:pPr>
            <a:r>
              <a:rPr lang="en-US"/>
              <a:t>This message exchange has basically the following three basic properties:</a:t>
            </a:r>
            <a:endParaRPr/>
          </a:p>
          <a:p>
            <a:pPr indent="-228600" lvl="0" marL="228600" rtl="0" algn="l">
              <a:lnSpc>
                <a:spcPct val="90000"/>
              </a:lnSpc>
              <a:spcBef>
                <a:spcPts val="1000"/>
              </a:spcBef>
              <a:spcAft>
                <a:spcPts val="0"/>
              </a:spcAft>
              <a:buClr>
                <a:schemeClr val="dk1"/>
              </a:buClr>
              <a:buSzPct val="100000"/>
              <a:buChar char="•"/>
            </a:pPr>
            <a:r>
              <a:rPr lang="en-US"/>
              <a:t>(i) </a:t>
            </a:r>
            <a:r>
              <a:rPr b="1" lang="en-US"/>
              <a:t>Server authentication: </a:t>
            </a:r>
            <a:r>
              <a:rPr lang="en-US"/>
              <a:t>Clients are confident regarding various e-commerce application servers.</a:t>
            </a:r>
            <a:endParaRPr/>
          </a:p>
          <a:p>
            <a:pPr indent="-228600" lvl="0" marL="228600" rtl="0" algn="l">
              <a:lnSpc>
                <a:spcPct val="90000"/>
              </a:lnSpc>
              <a:spcBef>
                <a:spcPts val="1000"/>
              </a:spcBef>
              <a:spcAft>
                <a:spcPts val="0"/>
              </a:spcAft>
              <a:buClr>
                <a:schemeClr val="dk1"/>
              </a:buClr>
              <a:buSzPct val="100000"/>
              <a:buChar char="•"/>
            </a:pPr>
            <a:r>
              <a:rPr lang="en-US"/>
              <a:t>(ii) </a:t>
            </a:r>
            <a:r>
              <a:rPr b="1" lang="en-US"/>
              <a:t>Privacy: </a:t>
            </a:r>
            <a:r>
              <a:rPr lang="en-US"/>
              <a:t>Using cryptography technique so that communication is made secure and private.</a:t>
            </a:r>
            <a:endParaRPr/>
          </a:p>
          <a:p>
            <a:pPr indent="-228600" lvl="0" marL="228600" rtl="0" algn="l">
              <a:lnSpc>
                <a:spcPct val="90000"/>
              </a:lnSpc>
              <a:spcBef>
                <a:spcPts val="1000"/>
              </a:spcBef>
              <a:spcAft>
                <a:spcPts val="0"/>
              </a:spcAft>
              <a:buClr>
                <a:schemeClr val="dk1"/>
              </a:buClr>
              <a:buSzPct val="100000"/>
              <a:buChar char="•"/>
            </a:pPr>
            <a:r>
              <a:rPr lang="en-US"/>
              <a:t>(iii) </a:t>
            </a:r>
            <a:r>
              <a:rPr b="1" lang="en-US"/>
              <a:t>Integrity: </a:t>
            </a:r>
            <a:r>
              <a:rPr lang="en-US"/>
              <a:t>Clients’ conversations are not modifie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3" name="Google Shape;10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IT governance is an element of corporate governance, aimed at improving the overall management of IT and deriving improved value from investment in information and technology.</a:t>
            </a:r>
            <a:endParaRPr/>
          </a:p>
          <a:p>
            <a:pPr indent="-228600" lvl="0" marL="228600" rtl="0" algn="l">
              <a:lnSpc>
                <a:spcPct val="90000"/>
              </a:lnSpc>
              <a:spcBef>
                <a:spcPts val="1000"/>
              </a:spcBef>
              <a:spcAft>
                <a:spcPts val="0"/>
              </a:spcAft>
              <a:buClr>
                <a:schemeClr val="dk1"/>
              </a:buClr>
              <a:buSzPts val="2800"/>
              <a:buChar char="•"/>
            </a:pPr>
            <a:r>
              <a:rPr lang="en-US"/>
              <a:t>IT governance frameworks enable organisations to manage their IT risks effectively and ensure that the activities associated with information and technology are aligned with their overall business objectives.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Client–Server Security Problems</a:t>
            </a:r>
            <a:endParaRPr/>
          </a:p>
        </p:txBody>
      </p:sp>
      <p:sp>
        <p:nvSpPr>
          <p:cNvPr id="319" name="Google Shape;319;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Physical security holes: </a:t>
            </a:r>
            <a:r>
              <a:rPr lang="en-US"/>
              <a:t>Unauthorized individual gaining access to the network by utilizing the physical security holes present in the network.</a:t>
            </a:r>
            <a:endParaRPr/>
          </a:p>
          <a:p>
            <a:pPr indent="-228600" lvl="0" marL="228600" rtl="0" algn="just">
              <a:lnSpc>
                <a:spcPct val="90000"/>
              </a:lnSpc>
              <a:spcBef>
                <a:spcPts val="1000"/>
              </a:spcBef>
              <a:spcAft>
                <a:spcPts val="0"/>
              </a:spcAft>
              <a:buClr>
                <a:schemeClr val="dk1"/>
              </a:buClr>
              <a:buSzPts val="2800"/>
              <a:buChar char="•"/>
            </a:pPr>
            <a:r>
              <a:rPr b="1" lang="en-US"/>
              <a:t>Software security holes: </a:t>
            </a:r>
            <a:r>
              <a:rPr lang="en-US"/>
              <a:t>Software doing the work which they are not intended for, such software are categorized as malicious software.</a:t>
            </a:r>
            <a:endParaRPr/>
          </a:p>
          <a:p>
            <a:pPr indent="-228600" lvl="0" marL="228600" rtl="0" algn="just">
              <a:lnSpc>
                <a:spcPct val="90000"/>
              </a:lnSpc>
              <a:spcBef>
                <a:spcPts val="1000"/>
              </a:spcBef>
              <a:spcAft>
                <a:spcPts val="0"/>
              </a:spcAft>
              <a:buClr>
                <a:schemeClr val="dk1"/>
              </a:buClr>
              <a:buSzPts val="2800"/>
              <a:buChar char="•"/>
            </a:pPr>
            <a:r>
              <a:rPr b="1" lang="en-US"/>
              <a:t>Inconsistent usage holes: </a:t>
            </a:r>
            <a:r>
              <a:rPr lang="en-US"/>
              <a:t>Collection of ineffective hardware and software that causes flaws to the security of the network which an intruder or unauthorized user can take advantage of.</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Protection Methods</a:t>
            </a:r>
            <a:endParaRPr/>
          </a:p>
        </p:txBody>
      </p:sp>
      <p:sp>
        <p:nvSpPr>
          <p:cNvPr id="325" name="Google Shape;325;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i="1" lang="en-US"/>
              <a:t>Trust-Based Security</a:t>
            </a:r>
            <a:endParaRPr/>
          </a:p>
          <a:p>
            <a:pPr indent="-228600" lvl="0" marL="228600" rtl="0" algn="l">
              <a:lnSpc>
                <a:spcPct val="90000"/>
              </a:lnSpc>
              <a:spcBef>
                <a:spcPts val="1000"/>
              </a:spcBef>
              <a:spcAft>
                <a:spcPts val="0"/>
              </a:spcAft>
              <a:buClr>
                <a:schemeClr val="dk1"/>
              </a:buClr>
              <a:buSzPts val="2800"/>
              <a:buChar char="•"/>
            </a:pPr>
            <a:r>
              <a:rPr lang="en-US"/>
              <a:t>Trust-based security means that the employer trusts his employees and does not deploy any hardware or software for security in the organization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31" name="Google Shape;331;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i="1" lang="en-US"/>
              <a:t>Security Through Obscurity</a:t>
            </a:r>
            <a:endParaRPr/>
          </a:p>
          <a:p>
            <a:pPr indent="-228600" lvl="0" marL="228600" rtl="0" algn="l">
              <a:lnSpc>
                <a:spcPct val="90000"/>
              </a:lnSpc>
              <a:spcBef>
                <a:spcPts val="1000"/>
              </a:spcBef>
              <a:spcAft>
                <a:spcPts val="0"/>
              </a:spcAft>
              <a:buClr>
                <a:schemeClr val="dk1"/>
              </a:buClr>
              <a:buSzPts val="2800"/>
              <a:buChar char="•"/>
            </a:pPr>
            <a:r>
              <a:rPr lang="en-US"/>
              <a:t>Security through obscurity signifies that the organization protects its data and data resources from outsiders and provides information to its users on a requirement basis.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37" name="Google Shape;337;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i="1" lang="en-US"/>
              <a:t>Password Schemes</a:t>
            </a:r>
            <a:endParaRPr/>
          </a:p>
          <a:p>
            <a:pPr indent="-228600" lvl="0" marL="228600" rtl="0" algn="l">
              <a:lnSpc>
                <a:spcPct val="90000"/>
              </a:lnSpc>
              <a:spcBef>
                <a:spcPts val="1000"/>
              </a:spcBef>
              <a:spcAft>
                <a:spcPts val="0"/>
              </a:spcAft>
              <a:buClr>
                <a:schemeClr val="dk1"/>
              </a:buClr>
              <a:buSzPts val="2800"/>
              <a:buChar char="•"/>
            </a:pPr>
            <a:r>
              <a:rPr lang="en-US"/>
              <a:t>To secure the client–server network, the universal approach deployed by organizations is the password schemes.</a:t>
            </a:r>
            <a:endParaRPr/>
          </a:p>
          <a:p>
            <a:pPr indent="-228600" lvl="0" marL="228600" rtl="0" algn="l">
              <a:lnSpc>
                <a:spcPct val="90000"/>
              </a:lnSpc>
              <a:spcBef>
                <a:spcPts val="1000"/>
              </a:spcBef>
              <a:spcAft>
                <a:spcPts val="0"/>
              </a:spcAft>
              <a:buClr>
                <a:schemeClr val="dk1"/>
              </a:buClr>
              <a:buSzPts val="2800"/>
              <a:buChar char="•"/>
            </a:pPr>
            <a:r>
              <a:rPr lang="en-US"/>
              <a:t> In this particular scheme, different users are provided different password with different privilege according to their requirement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43" name="Google Shape;343;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i="1" lang="en-US"/>
              <a:t>Biometric Schemes</a:t>
            </a:r>
            <a:endParaRPr/>
          </a:p>
          <a:p>
            <a:pPr indent="-228600" lvl="0" marL="228600" rtl="0" algn="l">
              <a:lnSpc>
                <a:spcPct val="90000"/>
              </a:lnSpc>
              <a:spcBef>
                <a:spcPts val="1000"/>
              </a:spcBef>
              <a:spcAft>
                <a:spcPts val="0"/>
              </a:spcAft>
              <a:buClr>
                <a:schemeClr val="dk1"/>
              </a:buClr>
              <a:buSzPts val="2800"/>
              <a:buChar char="•"/>
            </a:pPr>
            <a:r>
              <a:rPr lang="en-US"/>
              <a:t>Biometric schemes are the most advanced techniques providing highest level of security to the network and are currently being deployed by the organization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49" name="Google Shape;349;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Firewall</a:t>
            </a:r>
            <a:endParaRPr/>
          </a:p>
          <a:p>
            <a:pPr indent="-228600" lvl="0" marL="228600" rtl="0" algn="l">
              <a:lnSpc>
                <a:spcPct val="90000"/>
              </a:lnSpc>
              <a:spcBef>
                <a:spcPts val="1000"/>
              </a:spcBef>
              <a:spcAft>
                <a:spcPts val="0"/>
              </a:spcAft>
              <a:buClr>
                <a:schemeClr val="dk1"/>
              </a:buClr>
              <a:buSzPts val="2800"/>
              <a:buChar char="•"/>
            </a:pPr>
            <a:r>
              <a:rPr lang="en-US"/>
              <a:t>A firewall is a component of the computer system or network that is intended to block unauthorized access while permitting the flow of authorized communications. </a:t>
            </a:r>
            <a:endParaRPr/>
          </a:p>
          <a:p>
            <a:pPr indent="-228600" lvl="0" marL="228600" rtl="0" algn="l">
              <a:lnSpc>
                <a:spcPct val="90000"/>
              </a:lnSpc>
              <a:spcBef>
                <a:spcPts val="1000"/>
              </a:spcBef>
              <a:spcAft>
                <a:spcPts val="0"/>
              </a:spcAft>
              <a:buClr>
                <a:schemeClr val="dk1"/>
              </a:buClr>
              <a:buSzPts val="2800"/>
              <a:buChar char="•"/>
            </a:pPr>
            <a:r>
              <a:rPr lang="en-US"/>
              <a:t>A firewall’s fundamental task is to control the flow of traffic between computer networks. </a:t>
            </a:r>
            <a:endParaRPr/>
          </a:p>
          <a:p>
            <a:pPr indent="-228600" lvl="0" marL="228600" rtl="0" algn="l">
              <a:lnSpc>
                <a:spcPct val="90000"/>
              </a:lnSpc>
              <a:spcBef>
                <a:spcPts val="1000"/>
              </a:spcBef>
              <a:spcAft>
                <a:spcPts val="0"/>
              </a:spcAft>
              <a:buClr>
                <a:schemeClr val="dk1"/>
              </a:buClr>
              <a:buSzPts val="2800"/>
              <a:buChar char="•"/>
            </a:pPr>
            <a:r>
              <a:rPr lang="en-US"/>
              <a:t>It either denies or permits passage of flow of packets based on certain rules which vary from organization to organization depending upon the policy.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355" name="Google Shape;355;p58"/>
          <p:cNvPicPr preferRelativeResize="0"/>
          <p:nvPr>
            <p:ph idx="1" type="body"/>
          </p:nvPr>
        </p:nvPicPr>
        <p:blipFill rotWithShape="1">
          <a:blip r:embed="rId3">
            <a:alphaModFix/>
          </a:blip>
          <a:srcRect b="0" l="0" r="0" t="0"/>
          <a:stretch/>
        </p:blipFill>
        <p:spPr>
          <a:xfrm>
            <a:off x="3109912" y="2534444"/>
            <a:ext cx="5972175" cy="29337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61" name="Google Shape;361;p5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i="1" lang="en-US"/>
              <a:t>Types of Firewalls</a:t>
            </a:r>
            <a:endParaRPr/>
          </a:p>
          <a:p>
            <a:pPr indent="-228600" lvl="0" marL="228600" rtl="0" algn="l">
              <a:lnSpc>
                <a:spcPct val="90000"/>
              </a:lnSpc>
              <a:spcBef>
                <a:spcPts val="1000"/>
              </a:spcBef>
              <a:spcAft>
                <a:spcPts val="0"/>
              </a:spcAft>
              <a:buClr>
                <a:schemeClr val="dk1"/>
              </a:buClr>
              <a:buSzPts val="2800"/>
              <a:buChar char="•"/>
            </a:pPr>
            <a:r>
              <a:rPr lang="en-US"/>
              <a:t>Conceptually, there are three types of firewalls:</a:t>
            </a:r>
            <a:endParaRPr/>
          </a:p>
          <a:p>
            <a:pPr indent="-228600" lvl="0" marL="228600" rtl="0" algn="l">
              <a:lnSpc>
                <a:spcPct val="90000"/>
              </a:lnSpc>
              <a:spcBef>
                <a:spcPts val="1000"/>
              </a:spcBef>
              <a:spcAft>
                <a:spcPts val="0"/>
              </a:spcAft>
              <a:buClr>
                <a:schemeClr val="dk1"/>
              </a:buClr>
              <a:buSzPts val="2800"/>
              <a:buChar char="•"/>
            </a:pPr>
            <a:r>
              <a:rPr lang="en-US"/>
              <a:t>(i) Network layer</a:t>
            </a:r>
            <a:endParaRPr/>
          </a:p>
          <a:p>
            <a:pPr indent="-228600" lvl="0" marL="228600" rtl="0" algn="l">
              <a:lnSpc>
                <a:spcPct val="90000"/>
              </a:lnSpc>
              <a:spcBef>
                <a:spcPts val="1000"/>
              </a:spcBef>
              <a:spcAft>
                <a:spcPts val="0"/>
              </a:spcAft>
              <a:buClr>
                <a:schemeClr val="dk1"/>
              </a:buClr>
              <a:buSzPts val="2800"/>
              <a:buChar char="•"/>
            </a:pPr>
            <a:r>
              <a:rPr lang="en-US"/>
              <a:t>(ii) Application layer</a:t>
            </a:r>
            <a:endParaRPr/>
          </a:p>
          <a:p>
            <a:pPr indent="-228600" lvl="0" marL="228600" rtl="0" algn="l">
              <a:lnSpc>
                <a:spcPct val="90000"/>
              </a:lnSpc>
              <a:spcBef>
                <a:spcPts val="1000"/>
              </a:spcBef>
              <a:spcAft>
                <a:spcPts val="0"/>
              </a:spcAft>
              <a:buClr>
                <a:schemeClr val="dk1"/>
              </a:buClr>
              <a:buSzPts val="2800"/>
              <a:buChar char="•"/>
            </a:pPr>
            <a:r>
              <a:rPr lang="en-US"/>
              <a:t>(iii) Hybrids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IT Ethics</a:t>
            </a:r>
            <a:endParaRPr/>
          </a:p>
        </p:txBody>
      </p:sp>
      <p:sp>
        <p:nvSpPr>
          <p:cNvPr id="367" name="Google Shape;367;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The availability of the computer to a large part of the common society has brought a number of individuals under its influence, who might not be well-disciplined ethically. </a:t>
            </a:r>
            <a:endParaRPr/>
          </a:p>
          <a:p>
            <a:pPr indent="-228600" lvl="0" marL="228600" rtl="0" algn="l">
              <a:lnSpc>
                <a:spcPct val="90000"/>
              </a:lnSpc>
              <a:spcBef>
                <a:spcPts val="1000"/>
              </a:spcBef>
              <a:spcAft>
                <a:spcPts val="0"/>
              </a:spcAft>
              <a:buClr>
                <a:schemeClr val="dk1"/>
              </a:buClr>
              <a:buSzPct val="100000"/>
              <a:buChar char="•"/>
            </a:pPr>
            <a:r>
              <a:rPr lang="en-US"/>
              <a:t>With the rapid development in the IT field, the knowledge of ethics has become important. </a:t>
            </a:r>
            <a:endParaRPr/>
          </a:p>
          <a:p>
            <a:pPr indent="-228600" lvl="0" marL="228600" rtl="0" algn="l">
              <a:lnSpc>
                <a:spcPct val="90000"/>
              </a:lnSpc>
              <a:spcBef>
                <a:spcPts val="1000"/>
              </a:spcBef>
              <a:spcAft>
                <a:spcPts val="0"/>
              </a:spcAft>
              <a:buClr>
                <a:schemeClr val="dk1"/>
              </a:buClr>
              <a:buSzPct val="100000"/>
              <a:buChar char="•"/>
            </a:pPr>
            <a:r>
              <a:rPr lang="en-US"/>
              <a:t>As everything is easily available to everybody, the breaching of ethics has become common. </a:t>
            </a:r>
            <a:endParaRPr/>
          </a:p>
          <a:p>
            <a:pPr indent="-228600" lvl="0" marL="228600" rtl="0" algn="l">
              <a:lnSpc>
                <a:spcPct val="90000"/>
              </a:lnSpc>
              <a:spcBef>
                <a:spcPts val="1000"/>
              </a:spcBef>
              <a:spcAft>
                <a:spcPts val="0"/>
              </a:spcAft>
              <a:buClr>
                <a:schemeClr val="dk1"/>
              </a:buClr>
              <a:buSzPct val="100000"/>
              <a:buChar char="•"/>
            </a:pPr>
            <a:r>
              <a:rPr lang="en-US"/>
              <a:t>People do not hesitate in taking advantage of other people’s work either knowingly or unknowingly. </a:t>
            </a:r>
            <a:endParaRPr/>
          </a:p>
          <a:p>
            <a:pPr indent="-228600" lvl="0" marL="228600" rtl="0" algn="l">
              <a:lnSpc>
                <a:spcPct val="90000"/>
              </a:lnSpc>
              <a:spcBef>
                <a:spcPts val="1000"/>
              </a:spcBef>
              <a:spcAft>
                <a:spcPts val="0"/>
              </a:spcAft>
              <a:buClr>
                <a:schemeClr val="dk1"/>
              </a:buClr>
              <a:buSzPct val="100000"/>
              <a:buChar char="•"/>
            </a:pPr>
            <a:r>
              <a:rPr lang="en-US"/>
              <a:t>People who use the Internet for their work, break the law somewhere. So, it is necessary to have the knowledge of ethics in the field of IT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73" name="Google Shape;373;p6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lang="en-US"/>
              <a:t>INTRODUCTION TO CYBER ETHICS</a:t>
            </a:r>
            <a:endParaRPr/>
          </a:p>
          <a:p>
            <a:pPr indent="-228600" lvl="0" marL="228600" rtl="0" algn="l">
              <a:lnSpc>
                <a:spcPct val="90000"/>
              </a:lnSpc>
              <a:spcBef>
                <a:spcPts val="1000"/>
              </a:spcBef>
              <a:spcAft>
                <a:spcPts val="0"/>
              </a:spcAft>
              <a:buClr>
                <a:schemeClr val="dk1"/>
              </a:buClr>
              <a:buSzPct val="100000"/>
              <a:buChar char="•"/>
            </a:pPr>
            <a:r>
              <a:rPr lang="en-US"/>
              <a:t>The expression ‘cyber ethics’ indicates  a code of safe and responsible actions for the Internet community.</a:t>
            </a:r>
            <a:endParaRPr/>
          </a:p>
          <a:p>
            <a:pPr indent="-228600" lvl="0" marL="228600" rtl="0" algn="l">
              <a:lnSpc>
                <a:spcPct val="90000"/>
              </a:lnSpc>
              <a:spcBef>
                <a:spcPts val="1000"/>
              </a:spcBef>
              <a:spcAft>
                <a:spcPts val="0"/>
              </a:spcAft>
              <a:buClr>
                <a:schemeClr val="dk1"/>
              </a:buClr>
              <a:buSzPct val="100000"/>
              <a:buChar char="•"/>
            </a:pPr>
            <a:r>
              <a:rPr lang="en-US"/>
              <a:t>Good cyber ethics comprises of understanding the threats of harmful and illegal behaviour online and finding out how to defend oneself and other Internet users from such behaviour.</a:t>
            </a:r>
            <a:endParaRPr/>
          </a:p>
          <a:p>
            <a:pPr indent="-228600" lvl="0" marL="228600" rtl="0" algn="l">
              <a:lnSpc>
                <a:spcPct val="90000"/>
              </a:lnSpc>
              <a:spcBef>
                <a:spcPts val="1000"/>
              </a:spcBef>
              <a:spcAft>
                <a:spcPts val="0"/>
              </a:spcAft>
              <a:buClr>
                <a:schemeClr val="dk1"/>
              </a:buClr>
              <a:buSzPct val="100000"/>
              <a:buChar char="•"/>
            </a:pPr>
            <a:r>
              <a:rPr lang="en-US"/>
              <a:t> It also includes teaching young people, who do not identify the possible harm of Internet safety and teaching them how to use the  Internet safely and responsibly. </a:t>
            </a:r>
            <a:endParaRPr/>
          </a:p>
          <a:p>
            <a:pPr indent="-228600" lvl="0" marL="228600" rtl="0" algn="l">
              <a:lnSpc>
                <a:spcPct val="90000"/>
              </a:lnSpc>
              <a:spcBef>
                <a:spcPts val="1000"/>
              </a:spcBef>
              <a:spcAft>
                <a:spcPts val="0"/>
              </a:spcAft>
              <a:buClr>
                <a:schemeClr val="dk1"/>
              </a:buClr>
              <a:buSzPct val="100000"/>
              <a:buChar char="•"/>
            </a:pPr>
            <a:r>
              <a:rPr lang="en-US"/>
              <a:t>Therefore, we can divide learning cyber ethics into numerous categories,</a:t>
            </a:r>
            <a:endParaRPr/>
          </a:p>
          <a:p>
            <a:pPr indent="-228600" lvl="0" marL="228600" rtl="0" algn="l">
              <a:lnSpc>
                <a:spcPct val="90000"/>
              </a:lnSpc>
              <a:spcBef>
                <a:spcPts val="1000"/>
              </a:spcBef>
              <a:spcAft>
                <a:spcPts val="0"/>
              </a:spcAft>
              <a:buClr>
                <a:schemeClr val="dk1"/>
              </a:buClr>
              <a:buSzPct val="100000"/>
              <a:buChar char="•"/>
            </a:pPr>
            <a:r>
              <a:rPr lang="en-US"/>
              <a:t>which are described below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9" name="Google Shape;10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IT governance enables an organisation to:</a:t>
            </a:r>
            <a:endParaRPr/>
          </a:p>
          <a:p>
            <a:pPr indent="-228600" lvl="0" marL="228600" rtl="0" algn="l">
              <a:lnSpc>
                <a:spcPct val="90000"/>
              </a:lnSpc>
              <a:spcBef>
                <a:spcPts val="1000"/>
              </a:spcBef>
              <a:spcAft>
                <a:spcPts val="0"/>
              </a:spcAft>
              <a:buClr>
                <a:schemeClr val="dk1"/>
              </a:buClr>
              <a:buSzPct val="100000"/>
              <a:buChar char="•"/>
            </a:pPr>
            <a:r>
              <a:rPr lang="en-US"/>
              <a:t>Demonstrate measurable results against broader business strategies and goals.</a:t>
            </a:r>
            <a:endParaRPr/>
          </a:p>
          <a:p>
            <a:pPr indent="-228600" lvl="0" marL="228600" rtl="0" algn="l">
              <a:lnSpc>
                <a:spcPct val="90000"/>
              </a:lnSpc>
              <a:spcBef>
                <a:spcPts val="1000"/>
              </a:spcBef>
              <a:spcAft>
                <a:spcPts val="0"/>
              </a:spcAft>
              <a:buClr>
                <a:schemeClr val="dk1"/>
              </a:buClr>
              <a:buSzPct val="100000"/>
              <a:buChar char="•"/>
            </a:pPr>
            <a:r>
              <a:rPr lang="en-US"/>
              <a:t>Meet relevant legal and regulatory obligations, such as those set out in the </a:t>
            </a:r>
            <a:r>
              <a:rPr lang="en-US" u="sng">
                <a:solidFill>
                  <a:schemeClr val="hlink"/>
                </a:solidFill>
                <a:hlinkClick r:id="rId3"/>
              </a:rPr>
              <a:t>GDPR (General Data Protection Regulation)</a:t>
            </a:r>
            <a:r>
              <a:rPr lang="en-US"/>
              <a:t> or the Companies Act 2006.</a:t>
            </a:r>
            <a:endParaRPr/>
          </a:p>
          <a:p>
            <a:pPr indent="-228600" lvl="0" marL="228600" rtl="0" algn="l">
              <a:lnSpc>
                <a:spcPct val="90000"/>
              </a:lnSpc>
              <a:spcBef>
                <a:spcPts val="1000"/>
              </a:spcBef>
              <a:spcAft>
                <a:spcPts val="0"/>
              </a:spcAft>
              <a:buClr>
                <a:schemeClr val="dk1"/>
              </a:buClr>
              <a:buSzPct val="100000"/>
              <a:buChar char="•"/>
            </a:pPr>
            <a:r>
              <a:rPr lang="en-US"/>
              <a:t>Assure stakeholders they can have confidence in your organisation's IT services.</a:t>
            </a:r>
            <a:endParaRPr/>
          </a:p>
          <a:p>
            <a:pPr indent="-228600" lvl="0" marL="228600" rtl="0" algn="l">
              <a:lnSpc>
                <a:spcPct val="90000"/>
              </a:lnSpc>
              <a:spcBef>
                <a:spcPts val="1000"/>
              </a:spcBef>
              <a:spcAft>
                <a:spcPts val="0"/>
              </a:spcAft>
              <a:buClr>
                <a:schemeClr val="dk1"/>
              </a:buClr>
              <a:buSzPct val="100000"/>
              <a:buChar char="•"/>
            </a:pPr>
            <a:r>
              <a:rPr lang="en-US"/>
              <a:t>Facilitate an increase in the return on IT investment; and</a:t>
            </a:r>
            <a:endParaRPr/>
          </a:p>
          <a:p>
            <a:pPr indent="-228600" lvl="0" marL="228600" rtl="0" algn="l">
              <a:lnSpc>
                <a:spcPct val="90000"/>
              </a:lnSpc>
              <a:spcBef>
                <a:spcPts val="1000"/>
              </a:spcBef>
              <a:spcAft>
                <a:spcPts val="0"/>
              </a:spcAft>
              <a:buClr>
                <a:schemeClr val="dk1"/>
              </a:buClr>
              <a:buSzPct val="100000"/>
              <a:buChar char="•"/>
            </a:pPr>
            <a:r>
              <a:rPr lang="en-US"/>
              <a:t>Comply with certain corporate governance or public listing rules or requirements.</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79" name="Google Shape;379;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INTELLECTUAL PROPERTY</a:t>
            </a:r>
            <a:endParaRPr/>
          </a:p>
          <a:p>
            <a:pPr indent="-228600" lvl="0" marL="228600" rtl="0" algn="just">
              <a:lnSpc>
                <a:spcPct val="90000"/>
              </a:lnSpc>
              <a:spcBef>
                <a:spcPts val="1000"/>
              </a:spcBef>
              <a:spcAft>
                <a:spcPts val="0"/>
              </a:spcAft>
              <a:buClr>
                <a:schemeClr val="dk1"/>
              </a:buClr>
              <a:buSzPts val="2800"/>
              <a:buChar char="•"/>
            </a:pPr>
            <a:r>
              <a:rPr lang="en-US"/>
              <a:t>The term intellectual property (IP) reflects the thought that the subject material is the artefact of the mind or the intellect.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85" name="Google Shape;385;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1" lang="en-US"/>
              <a:t>Financial Incentive</a:t>
            </a:r>
            <a:endParaRPr/>
          </a:p>
          <a:p>
            <a:pPr indent="-228600" lvl="0" marL="228600" rtl="0" algn="just">
              <a:lnSpc>
                <a:spcPct val="90000"/>
              </a:lnSpc>
              <a:spcBef>
                <a:spcPts val="1000"/>
              </a:spcBef>
              <a:spcAft>
                <a:spcPts val="0"/>
              </a:spcAft>
              <a:buClr>
                <a:schemeClr val="dk1"/>
              </a:buClr>
              <a:buSzPts val="2800"/>
              <a:buChar char="•"/>
            </a:pPr>
            <a:r>
              <a:rPr lang="en-US"/>
              <a:t>The restricted use of IP permits their owners to achieve profit from the property they have produced, providing financial incentive for making those properties and investing in them.</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91" name="Google Shape;391;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1" lang="en-US"/>
              <a:t>Economic Growth</a:t>
            </a:r>
            <a:endParaRPr/>
          </a:p>
          <a:p>
            <a:pPr indent="-228600" lvl="0" marL="228600" rtl="0" algn="just">
              <a:lnSpc>
                <a:spcPct val="90000"/>
              </a:lnSpc>
              <a:spcBef>
                <a:spcPts val="1000"/>
              </a:spcBef>
              <a:spcAft>
                <a:spcPts val="0"/>
              </a:spcAft>
              <a:buClr>
                <a:schemeClr val="dk1"/>
              </a:buClr>
              <a:buSzPts val="2800"/>
              <a:buChar char="•"/>
            </a:pPr>
            <a:r>
              <a:rPr lang="en-US"/>
              <a:t>The existence of IP laws are credited with important contributions to economic growth.</a:t>
            </a:r>
            <a:endParaRPr/>
          </a:p>
          <a:p>
            <a:pPr indent="-228600" lvl="0" marL="228600" rtl="0" algn="just">
              <a:lnSpc>
                <a:spcPct val="90000"/>
              </a:lnSpc>
              <a:spcBef>
                <a:spcPts val="1000"/>
              </a:spcBef>
              <a:spcAft>
                <a:spcPts val="0"/>
              </a:spcAft>
              <a:buClr>
                <a:schemeClr val="dk1"/>
              </a:buClr>
              <a:buSzPts val="2800"/>
              <a:buChar char="•"/>
            </a:pPr>
            <a:r>
              <a:rPr lang="en-US"/>
              <a:t> Economists approximate that two-thirds of the cost of large organizations in the United States could be traced to intangible assets.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Types of Intellectual Property</a:t>
            </a:r>
            <a:endParaRPr/>
          </a:p>
        </p:txBody>
      </p:sp>
      <p:sp>
        <p:nvSpPr>
          <p:cNvPr id="397" name="Google Shape;397;p6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i="1" lang="en-US"/>
              <a:t>Copyrights</a:t>
            </a:r>
            <a:endParaRPr/>
          </a:p>
          <a:p>
            <a:pPr indent="-228600" lvl="0" marL="228600" rtl="0" algn="l">
              <a:lnSpc>
                <a:spcPct val="90000"/>
              </a:lnSpc>
              <a:spcBef>
                <a:spcPts val="1000"/>
              </a:spcBef>
              <a:spcAft>
                <a:spcPts val="0"/>
              </a:spcAft>
              <a:buClr>
                <a:schemeClr val="dk1"/>
              </a:buClr>
              <a:buSzPts val="2800"/>
              <a:buChar char="•"/>
            </a:pPr>
            <a:r>
              <a:rPr lang="en-US"/>
              <a:t>A copyright is an exclusive rights granted on the proprietor of a literary or imaginative work worthy of publication, allotment and adaptation of imaginative works.</a:t>
            </a:r>
            <a:endParaRPr/>
          </a:p>
          <a:p>
            <a:pPr indent="-228600" lvl="0" marL="228600" rtl="0" algn="l">
              <a:lnSpc>
                <a:spcPct val="90000"/>
              </a:lnSpc>
              <a:spcBef>
                <a:spcPts val="1000"/>
              </a:spcBef>
              <a:spcAft>
                <a:spcPts val="0"/>
              </a:spcAft>
              <a:buClr>
                <a:schemeClr val="dk1"/>
              </a:buClr>
              <a:buSzPts val="2800"/>
              <a:buChar char="•"/>
            </a:pPr>
            <a:r>
              <a:rPr lang="en-US"/>
              <a:t> Copyrights cover matters like literary works, compositions, computer software, plays or theatre works, and movies. </a:t>
            </a:r>
            <a:endParaRPr/>
          </a:p>
          <a:p>
            <a:pPr indent="-228600" lvl="0" marL="228600" rtl="0" algn="l">
              <a:lnSpc>
                <a:spcPct val="90000"/>
              </a:lnSpc>
              <a:spcBef>
                <a:spcPts val="1000"/>
              </a:spcBef>
              <a:spcAft>
                <a:spcPts val="0"/>
              </a:spcAft>
              <a:buClr>
                <a:schemeClr val="dk1"/>
              </a:buClr>
              <a:buSzPts val="2800"/>
              <a:buChar char="•"/>
            </a:pPr>
            <a:r>
              <a:rPr lang="en-US"/>
              <a:t>But copyright do not cover the thoughts articulated in such works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03" name="Google Shape;403;p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i="1" lang="en-US"/>
              <a:t>Trademarks</a:t>
            </a:r>
            <a:endParaRPr/>
          </a:p>
          <a:p>
            <a:pPr indent="-228600" lvl="0" marL="228600" rtl="0" algn="l">
              <a:lnSpc>
                <a:spcPct val="90000"/>
              </a:lnSpc>
              <a:spcBef>
                <a:spcPts val="1000"/>
              </a:spcBef>
              <a:spcAft>
                <a:spcPts val="0"/>
              </a:spcAft>
              <a:buClr>
                <a:schemeClr val="dk1"/>
              </a:buClr>
              <a:buSzPts val="2800"/>
              <a:buChar char="•"/>
            </a:pPr>
            <a:r>
              <a:rPr lang="en-US"/>
              <a:t>Trademarks are the characteristic distinguishing signs, symbols, or indicators used by an individual or an organization, which are normally used to recognize a particular artefact or services which specifies its source to differentiate its artefacts or services from those of other individual or organization. </a:t>
            </a:r>
            <a:endParaRPr/>
          </a:p>
          <a:p>
            <a:pPr indent="-228600" lvl="0" marL="228600" rtl="0" algn="l">
              <a:lnSpc>
                <a:spcPct val="90000"/>
              </a:lnSpc>
              <a:spcBef>
                <a:spcPts val="1000"/>
              </a:spcBef>
              <a:spcAft>
                <a:spcPts val="0"/>
              </a:spcAft>
              <a:buClr>
                <a:schemeClr val="dk1"/>
              </a:buClr>
              <a:buSzPts val="2800"/>
              <a:buChar char="•"/>
            </a:pPr>
            <a:r>
              <a:rPr b="1" i="1" lang="en-US"/>
              <a:t>Patents</a:t>
            </a:r>
            <a:endParaRPr/>
          </a:p>
          <a:p>
            <a:pPr indent="-228600" lvl="0" marL="228600" rtl="0" algn="l">
              <a:lnSpc>
                <a:spcPct val="90000"/>
              </a:lnSpc>
              <a:spcBef>
                <a:spcPts val="1000"/>
              </a:spcBef>
              <a:spcAft>
                <a:spcPts val="0"/>
              </a:spcAft>
              <a:buClr>
                <a:schemeClr val="dk1"/>
              </a:buClr>
              <a:buSzPts val="2800"/>
              <a:buChar char="•"/>
            </a:pPr>
            <a:r>
              <a:rPr lang="en-US"/>
              <a:t>Patents are a set of special rights approved by a state to an inventor for a certain time period for the public display of his invention. </a:t>
            </a:r>
            <a:endParaRPr/>
          </a:p>
          <a:p>
            <a:pPr indent="-228600" lvl="0" marL="228600" rtl="0" algn="l">
              <a:lnSpc>
                <a:spcPct val="90000"/>
              </a:lnSpc>
              <a:spcBef>
                <a:spcPts val="1000"/>
              </a:spcBef>
              <a:spcAft>
                <a:spcPts val="0"/>
              </a:spcAft>
              <a:buClr>
                <a:schemeClr val="dk1"/>
              </a:buClr>
              <a:buSzPts val="2800"/>
              <a:buChar char="•"/>
            </a:pPr>
            <a:r>
              <a:rPr lang="en-US"/>
              <a:t>Patents are rights which are normally associated to new inventions.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collaboration tool</a:t>
            </a:r>
            <a:endParaRPr/>
          </a:p>
        </p:txBody>
      </p:sp>
      <p:sp>
        <p:nvSpPr>
          <p:cNvPr id="409" name="Google Shape;409;p6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lang="en-US"/>
              <a:t>A collaboration tool helps people to collaborate. </a:t>
            </a:r>
            <a:endParaRPr/>
          </a:p>
          <a:p>
            <a:pPr indent="-64135" lvl="0" marL="228600" rtl="0" algn="just">
              <a:lnSpc>
                <a:spcPct val="90000"/>
              </a:lnSpc>
              <a:spcBef>
                <a:spcPts val="1000"/>
              </a:spcBef>
              <a:spcAft>
                <a:spcPts val="0"/>
              </a:spcAft>
              <a:buClr>
                <a:schemeClr val="dk1"/>
              </a:buClr>
              <a:buSzPct val="100000"/>
              <a:buNone/>
            </a:pPr>
            <a:r>
              <a:t/>
            </a:r>
            <a:endParaRPr/>
          </a:p>
          <a:p>
            <a:pPr indent="-228600" lvl="0" marL="228600" rtl="0" algn="just">
              <a:lnSpc>
                <a:spcPct val="90000"/>
              </a:lnSpc>
              <a:spcBef>
                <a:spcPts val="1000"/>
              </a:spcBef>
              <a:spcAft>
                <a:spcPts val="0"/>
              </a:spcAft>
              <a:buClr>
                <a:schemeClr val="dk1"/>
              </a:buClr>
              <a:buSzPct val="100000"/>
              <a:buChar char="•"/>
            </a:pPr>
            <a:r>
              <a:rPr lang="en-US"/>
              <a:t>The purpose of a collaboration tool is to support a group of two or more individuals to accomplish a common goal or objective.</a:t>
            </a:r>
            <a:endParaRPr/>
          </a:p>
          <a:p>
            <a:pPr indent="-64135" lvl="0" marL="228600" rtl="0" algn="just">
              <a:lnSpc>
                <a:spcPct val="90000"/>
              </a:lnSpc>
              <a:spcBef>
                <a:spcPts val="1000"/>
              </a:spcBef>
              <a:spcAft>
                <a:spcPts val="0"/>
              </a:spcAft>
              <a:buClr>
                <a:schemeClr val="dk1"/>
              </a:buClr>
              <a:buSzPct val="100000"/>
              <a:buNone/>
            </a:pPr>
            <a:r>
              <a:t/>
            </a:r>
            <a:endParaRPr/>
          </a:p>
          <a:p>
            <a:pPr indent="-228600" lvl="0" marL="228600" rtl="0" algn="just">
              <a:lnSpc>
                <a:spcPct val="90000"/>
              </a:lnSpc>
              <a:spcBef>
                <a:spcPts val="1000"/>
              </a:spcBef>
              <a:spcAft>
                <a:spcPts val="0"/>
              </a:spcAft>
              <a:buClr>
                <a:schemeClr val="dk1"/>
              </a:buClr>
              <a:buSzPct val="100000"/>
              <a:buChar char="•"/>
            </a:pPr>
            <a:r>
              <a:rPr lang="en-US"/>
              <a:t>Collaboration tools help to eliminate gate-keeping by offering direct access to ideas, projects, and feedback from others in an instant.</a:t>
            </a:r>
            <a:endParaRPr/>
          </a:p>
          <a:p>
            <a:pPr indent="-64135" lvl="0" marL="228600" rtl="0" algn="just">
              <a:lnSpc>
                <a:spcPct val="90000"/>
              </a:lnSpc>
              <a:spcBef>
                <a:spcPts val="1000"/>
              </a:spcBef>
              <a:spcAft>
                <a:spcPts val="0"/>
              </a:spcAft>
              <a:buClr>
                <a:schemeClr val="dk1"/>
              </a:buClr>
              <a:buSzPct val="100000"/>
              <a:buNone/>
            </a:pPr>
            <a:r>
              <a:t/>
            </a:r>
            <a:endParaRPr/>
          </a:p>
          <a:p>
            <a:pPr indent="-228600" lvl="0" marL="228600" rtl="0" algn="just">
              <a:lnSpc>
                <a:spcPct val="90000"/>
              </a:lnSpc>
              <a:spcBef>
                <a:spcPts val="1000"/>
              </a:spcBef>
              <a:spcAft>
                <a:spcPts val="0"/>
              </a:spcAft>
              <a:buClr>
                <a:schemeClr val="dk1"/>
              </a:buClr>
              <a:buSzPct val="100000"/>
              <a:buChar char="•"/>
            </a:pPr>
            <a:r>
              <a:rPr lang="en-US"/>
              <a:t> If your team adopts the right tools and uses them properly, they can help tackle many of today’s top challenges: productivity, engagement, and connection.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15" name="Google Shape;415;p6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Improved productivity:</a:t>
            </a:r>
            <a:r>
              <a:rPr lang="en-US"/>
              <a:t> </a:t>
            </a:r>
            <a:endParaRPr/>
          </a:p>
          <a:p>
            <a:pPr indent="-228600" lvl="0" marL="228600" rtl="0" algn="l">
              <a:lnSpc>
                <a:spcPct val="90000"/>
              </a:lnSpc>
              <a:spcBef>
                <a:spcPts val="1000"/>
              </a:spcBef>
              <a:spcAft>
                <a:spcPts val="0"/>
              </a:spcAft>
              <a:buClr>
                <a:schemeClr val="dk1"/>
              </a:buClr>
              <a:buSzPts val="2800"/>
              <a:buChar char="•"/>
            </a:pPr>
            <a:r>
              <a:rPr b="1" lang="en-US"/>
              <a:t>Streamlined communication:</a:t>
            </a:r>
            <a:r>
              <a:rPr lang="en-US"/>
              <a:t> </a:t>
            </a:r>
            <a:endParaRPr/>
          </a:p>
          <a:p>
            <a:pPr indent="-228600" lvl="0" marL="228600" rtl="0" algn="l">
              <a:lnSpc>
                <a:spcPct val="90000"/>
              </a:lnSpc>
              <a:spcBef>
                <a:spcPts val="1000"/>
              </a:spcBef>
              <a:spcAft>
                <a:spcPts val="0"/>
              </a:spcAft>
              <a:buClr>
                <a:schemeClr val="dk1"/>
              </a:buClr>
              <a:buSzPts val="2800"/>
              <a:buChar char="•"/>
            </a:pPr>
            <a:r>
              <a:rPr b="1" lang="en-US"/>
              <a:t>Improves team relationships:</a:t>
            </a:r>
            <a:r>
              <a:rPr lang="en-US"/>
              <a:t> </a:t>
            </a:r>
            <a:endParaRPr/>
          </a:p>
          <a:p>
            <a:pPr indent="-228600" lvl="0" marL="228600" rtl="0" algn="l">
              <a:lnSpc>
                <a:spcPct val="90000"/>
              </a:lnSpc>
              <a:spcBef>
                <a:spcPts val="1000"/>
              </a:spcBef>
              <a:spcAft>
                <a:spcPts val="0"/>
              </a:spcAft>
              <a:buClr>
                <a:schemeClr val="dk1"/>
              </a:buClr>
              <a:buSzPts val="2800"/>
              <a:buChar char="•"/>
            </a:pPr>
            <a:r>
              <a:rPr b="1" lang="en-US"/>
              <a:t>Easier to work remotely:</a:t>
            </a:r>
            <a:r>
              <a:rPr lang="en-US"/>
              <a:t>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4 main types of collaboration tools for business</a:t>
            </a:r>
            <a:br>
              <a:rPr b="1" lang="en-US"/>
            </a:br>
            <a:endParaRPr/>
          </a:p>
        </p:txBody>
      </p:sp>
      <p:sp>
        <p:nvSpPr>
          <p:cNvPr id="421" name="Google Shape;421;p6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cap="none"/>
              <a:t>1. COMMUNICATION AND MESSAGING TOOLS</a:t>
            </a:r>
            <a:endParaRPr/>
          </a:p>
          <a:p>
            <a:pPr indent="-228600" lvl="0" marL="228600" rtl="0" algn="l">
              <a:lnSpc>
                <a:spcPct val="90000"/>
              </a:lnSpc>
              <a:spcBef>
                <a:spcPts val="1000"/>
              </a:spcBef>
              <a:spcAft>
                <a:spcPts val="0"/>
              </a:spcAft>
              <a:buClr>
                <a:schemeClr val="dk1"/>
              </a:buClr>
              <a:buSzPts val="2800"/>
              <a:buNone/>
            </a:pPr>
            <a:br>
              <a:rPr lang="en-US"/>
            </a:br>
            <a:r>
              <a:rPr b="1" lang="en-US" cap="none"/>
              <a:t>2. VIDEO CONFERENCING TOOLS</a:t>
            </a:r>
            <a:endParaRPr/>
          </a:p>
          <a:p>
            <a:pPr indent="-228600" lvl="0" marL="228600" rtl="0" algn="l">
              <a:lnSpc>
                <a:spcPct val="90000"/>
              </a:lnSpc>
              <a:spcBef>
                <a:spcPts val="1000"/>
              </a:spcBef>
              <a:spcAft>
                <a:spcPts val="0"/>
              </a:spcAft>
              <a:buClr>
                <a:schemeClr val="dk1"/>
              </a:buClr>
              <a:buSzPts val="2800"/>
              <a:buNone/>
            </a:pPr>
            <a:br>
              <a:rPr lang="en-US"/>
            </a:br>
            <a:r>
              <a:rPr b="1" lang="en-US" cap="none"/>
              <a:t>3. TASK AND PROJECT MANAGEMENT TOOLS</a:t>
            </a:r>
            <a:endParaRPr/>
          </a:p>
          <a:p>
            <a:pPr indent="-228600" lvl="0" marL="228600" rtl="0" algn="l">
              <a:lnSpc>
                <a:spcPct val="90000"/>
              </a:lnSpc>
              <a:spcBef>
                <a:spcPts val="1000"/>
              </a:spcBef>
              <a:spcAft>
                <a:spcPts val="0"/>
              </a:spcAft>
              <a:buClr>
                <a:schemeClr val="dk1"/>
              </a:buClr>
              <a:buSzPts val="2800"/>
              <a:buNone/>
            </a:pPr>
            <a:br>
              <a:rPr lang="en-US"/>
            </a:br>
            <a:r>
              <a:rPr b="1" lang="en-US" cap="none"/>
              <a:t>4. CLOUD STORAGE AND FILE SHARING TOOLS</a:t>
            </a:r>
            <a:endParaRPr/>
          </a:p>
          <a:p>
            <a:pPr indent="-228600" lvl="0" marL="228600" rtl="0" algn="l">
              <a:lnSpc>
                <a:spcPct val="90000"/>
              </a:lnSpc>
              <a:spcBef>
                <a:spcPts val="1000"/>
              </a:spcBef>
              <a:spcAft>
                <a:spcPts val="0"/>
              </a:spcAft>
              <a:buClr>
                <a:schemeClr val="dk1"/>
              </a:buClr>
              <a:buSzPts val="2800"/>
              <a:buNone/>
            </a:pPr>
            <a:br>
              <a:rPr lang="en-US"/>
            </a:b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online collaboration tools for business</a:t>
            </a:r>
            <a:br>
              <a:rPr b="1" lang="en-US"/>
            </a:br>
            <a:endParaRPr/>
          </a:p>
        </p:txBody>
      </p:sp>
      <p:sp>
        <p:nvSpPr>
          <p:cNvPr id="427" name="Google Shape;427;p7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cap="none"/>
              <a:t>SLACK</a:t>
            </a:r>
            <a:endParaRPr/>
          </a:p>
          <a:p>
            <a:pPr indent="-228600" lvl="0" marL="228600" rtl="0" algn="l">
              <a:lnSpc>
                <a:spcPct val="90000"/>
              </a:lnSpc>
              <a:spcBef>
                <a:spcPts val="1000"/>
              </a:spcBef>
              <a:spcAft>
                <a:spcPts val="0"/>
              </a:spcAft>
              <a:buClr>
                <a:schemeClr val="dk1"/>
              </a:buClr>
              <a:buSzPts val="2800"/>
              <a:buChar char="•"/>
            </a:pPr>
            <a:r>
              <a:rPr b="1" lang="en-US" cap="none"/>
              <a:t>GOOGLE DRIVE</a:t>
            </a:r>
            <a:endParaRPr/>
          </a:p>
          <a:p>
            <a:pPr indent="-228600" lvl="0" marL="228600" rtl="0" algn="l">
              <a:lnSpc>
                <a:spcPct val="90000"/>
              </a:lnSpc>
              <a:spcBef>
                <a:spcPts val="1000"/>
              </a:spcBef>
              <a:spcAft>
                <a:spcPts val="0"/>
              </a:spcAft>
              <a:buClr>
                <a:schemeClr val="dk1"/>
              </a:buClr>
              <a:buSzPts val="2800"/>
              <a:buChar char="•"/>
            </a:pPr>
            <a:r>
              <a:rPr b="1" lang="en-US" cap="none"/>
              <a:t>HIVE</a:t>
            </a:r>
            <a:endParaRPr/>
          </a:p>
          <a:p>
            <a:pPr indent="-228600" lvl="0" marL="228600" rtl="0" algn="l">
              <a:lnSpc>
                <a:spcPct val="90000"/>
              </a:lnSpc>
              <a:spcBef>
                <a:spcPts val="1000"/>
              </a:spcBef>
              <a:spcAft>
                <a:spcPts val="0"/>
              </a:spcAft>
              <a:buClr>
                <a:schemeClr val="dk1"/>
              </a:buClr>
              <a:buSzPts val="2800"/>
              <a:buChar char="•"/>
            </a:pPr>
            <a:r>
              <a:rPr b="1" lang="en-US" cap="none"/>
              <a:t> ANIMOTO</a:t>
            </a:r>
            <a:endParaRPr/>
          </a:p>
          <a:p>
            <a:pPr indent="-228600" lvl="0" marL="228600" rtl="0" algn="l">
              <a:lnSpc>
                <a:spcPct val="90000"/>
              </a:lnSpc>
              <a:spcBef>
                <a:spcPts val="1000"/>
              </a:spcBef>
              <a:spcAft>
                <a:spcPts val="0"/>
              </a:spcAft>
              <a:buClr>
                <a:schemeClr val="dk1"/>
              </a:buClr>
              <a:buSzPts val="2800"/>
              <a:buChar char="•"/>
            </a:pPr>
            <a:r>
              <a:rPr b="1" lang="en-US" cap="none"/>
              <a:t>ZOOM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E-business</a:t>
            </a:r>
            <a:endParaRPr/>
          </a:p>
        </p:txBody>
      </p:sp>
      <p:sp>
        <p:nvSpPr>
          <p:cNvPr id="433" name="Google Shape;433;p7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E-business (electronic business) is the conduct of online business processes on the web, internet, extranet or a combination thereof. </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These customer-, internal- and </a:t>
            </a:r>
            <a:r>
              <a:rPr lang="en-US" u="sng">
                <a:solidFill>
                  <a:schemeClr val="hlink"/>
                </a:solidFill>
                <a:hlinkClick r:id="rId3"/>
              </a:rPr>
              <a:t>management-focused business processes</a:t>
            </a:r>
            <a:r>
              <a:rPr lang="en-US"/>
              <a:t> include buying and selling goods and services, servicing customers, processing payments, managing production and supply chains, collaborating with business partners, sharing information, running automated employee services and recruiting employees.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15" name="Google Shape;115;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five domains of IT governance</a:t>
            </a:r>
            <a:endParaRPr/>
          </a:p>
          <a:p>
            <a:pPr indent="-228600" lvl="0" marL="228600" rtl="0" algn="l">
              <a:lnSpc>
                <a:spcPct val="90000"/>
              </a:lnSpc>
              <a:spcBef>
                <a:spcPts val="1000"/>
              </a:spcBef>
              <a:spcAft>
                <a:spcPts val="0"/>
              </a:spcAft>
              <a:buClr>
                <a:schemeClr val="dk1"/>
              </a:buClr>
              <a:buSzPts val="2800"/>
              <a:buChar char="•"/>
            </a:pPr>
            <a:r>
              <a:rPr lang="en-US"/>
              <a:t>The </a:t>
            </a:r>
            <a:r>
              <a:rPr lang="en-US" u="sng">
                <a:solidFill>
                  <a:schemeClr val="hlink"/>
                </a:solidFill>
                <a:hlinkClick r:id="rId3"/>
              </a:rPr>
              <a:t>IT Governance Institute</a:t>
            </a:r>
            <a:r>
              <a:rPr lang="en-US"/>
              <a:t> (a division of ISACA) breaks down IT governance into five domains:</a:t>
            </a:r>
            <a:endParaRPr/>
          </a:p>
          <a:p>
            <a:pPr indent="-228600" lvl="0" marL="228600" rtl="0" algn="l">
              <a:lnSpc>
                <a:spcPct val="90000"/>
              </a:lnSpc>
              <a:spcBef>
                <a:spcPts val="1000"/>
              </a:spcBef>
              <a:spcAft>
                <a:spcPts val="0"/>
              </a:spcAft>
              <a:buClr>
                <a:schemeClr val="dk1"/>
              </a:buClr>
              <a:buSzPts val="2800"/>
              <a:buChar char="•"/>
            </a:pPr>
            <a:r>
              <a:rPr lang="en-US"/>
              <a:t>Value delivery</a:t>
            </a:r>
            <a:endParaRPr/>
          </a:p>
          <a:p>
            <a:pPr indent="-228600" lvl="0" marL="228600" rtl="0" algn="l">
              <a:lnSpc>
                <a:spcPct val="90000"/>
              </a:lnSpc>
              <a:spcBef>
                <a:spcPts val="1000"/>
              </a:spcBef>
              <a:spcAft>
                <a:spcPts val="0"/>
              </a:spcAft>
              <a:buClr>
                <a:schemeClr val="dk1"/>
              </a:buClr>
              <a:buSzPts val="2800"/>
              <a:buChar char="•"/>
            </a:pPr>
            <a:r>
              <a:rPr lang="en-US"/>
              <a:t>Strategic alignment</a:t>
            </a:r>
            <a:endParaRPr/>
          </a:p>
          <a:p>
            <a:pPr indent="-228600" lvl="0" marL="228600" rtl="0" algn="l">
              <a:lnSpc>
                <a:spcPct val="90000"/>
              </a:lnSpc>
              <a:spcBef>
                <a:spcPts val="1000"/>
              </a:spcBef>
              <a:spcAft>
                <a:spcPts val="0"/>
              </a:spcAft>
              <a:buClr>
                <a:schemeClr val="dk1"/>
              </a:buClr>
              <a:buSzPts val="2800"/>
              <a:buChar char="•"/>
            </a:pPr>
            <a:r>
              <a:rPr lang="en-US"/>
              <a:t>Performance management</a:t>
            </a:r>
            <a:endParaRPr/>
          </a:p>
          <a:p>
            <a:pPr indent="-228600" lvl="0" marL="228600" rtl="0" algn="l">
              <a:lnSpc>
                <a:spcPct val="90000"/>
              </a:lnSpc>
              <a:spcBef>
                <a:spcPts val="1000"/>
              </a:spcBef>
              <a:spcAft>
                <a:spcPts val="0"/>
              </a:spcAft>
              <a:buClr>
                <a:schemeClr val="dk1"/>
              </a:buClr>
              <a:buSzPts val="2800"/>
              <a:buChar char="•"/>
            </a:pPr>
            <a:r>
              <a:rPr lang="en-US"/>
              <a:t>Resource management</a:t>
            </a:r>
            <a:endParaRPr/>
          </a:p>
          <a:p>
            <a:pPr indent="-228600" lvl="0" marL="228600" rtl="0" algn="l">
              <a:lnSpc>
                <a:spcPct val="90000"/>
              </a:lnSpc>
              <a:spcBef>
                <a:spcPts val="1000"/>
              </a:spcBef>
              <a:spcAft>
                <a:spcPts val="0"/>
              </a:spcAft>
              <a:buClr>
                <a:schemeClr val="dk1"/>
              </a:buClr>
              <a:buSzPts val="2800"/>
              <a:buChar char="•"/>
            </a:pPr>
            <a:r>
              <a:rPr lang="en-US"/>
              <a:t>Risk management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39" name="Google Shape;439;p7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E-business is similar to </a:t>
            </a:r>
            <a:r>
              <a:rPr lang="en-US" u="sng">
                <a:solidFill>
                  <a:schemeClr val="hlink"/>
                </a:solidFill>
                <a:hlinkClick r:id="rId3"/>
              </a:rPr>
              <a:t>e-commerce</a:t>
            </a:r>
            <a:r>
              <a:rPr lang="en-US"/>
              <a:t> but encompasses much more than online purchasing transactions. </a:t>
            </a:r>
            <a:endParaRPr/>
          </a:p>
          <a:p>
            <a:pPr indent="-228600" lvl="0" marL="228600" rtl="0" algn="l">
              <a:lnSpc>
                <a:spcPct val="90000"/>
              </a:lnSpc>
              <a:spcBef>
                <a:spcPts val="1000"/>
              </a:spcBef>
              <a:spcAft>
                <a:spcPts val="0"/>
              </a:spcAft>
              <a:buClr>
                <a:schemeClr val="dk1"/>
              </a:buClr>
              <a:buSzPts val="2800"/>
              <a:buChar char="•"/>
            </a:pPr>
            <a:r>
              <a:rPr lang="en-US"/>
              <a:t>Functions and services range from the development of intranets and extranets to the provision of e-services over the internet by </a:t>
            </a:r>
            <a:r>
              <a:rPr lang="en-US" u="sng">
                <a:solidFill>
                  <a:schemeClr val="hlink"/>
                </a:solidFill>
                <a:hlinkClick r:id="rId4"/>
              </a:rPr>
              <a:t>application service providers</a:t>
            </a:r>
            <a:r>
              <a:rPr lang="en-US"/>
              <a:t>. </a:t>
            </a:r>
            <a:endParaRPr/>
          </a:p>
          <a:p>
            <a:pPr indent="-228600" lvl="0" marL="228600" rtl="0" algn="l">
              <a:lnSpc>
                <a:spcPct val="90000"/>
              </a:lnSpc>
              <a:spcBef>
                <a:spcPts val="1000"/>
              </a:spcBef>
              <a:spcAft>
                <a:spcPts val="0"/>
              </a:spcAft>
              <a:buClr>
                <a:schemeClr val="dk1"/>
              </a:buClr>
              <a:buSzPts val="2800"/>
              <a:buChar char="•"/>
            </a:pPr>
            <a:r>
              <a:rPr lang="en-US"/>
              <a:t>Enterprises conduct e-business to buy parts and supplies from other companies, collaborate on sales promotions and conduct joint research</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45" name="Google Shape;445;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IBM</a:t>
            </a:r>
            <a:r>
              <a:rPr lang="en-US"/>
              <a:t> was one of the first companies to use the term </a:t>
            </a:r>
            <a:r>
              <a:rPr i="1" lang="en-US"/>
              <a:t>e-business</a:t>
            </a:r>
            <a:r>
              <a:rPr lang="en-US"/>
              <a:t> in October 1997, when it launched a thematic campaign to address the confusion many consumers had about internet-based businesses.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451" name="Google Shape;451;p74"/>
          <p:cNvPicPr preferRelativeResize="0"/>
          <p:nvPr>
            <p:ph idx="1" type="body"/>
          </p:nvPr>
        </p:nvPicPr>
        <p:blipFill rotWithShape="1">
          <a:blip r:embed="rId3">
            <a:alphaModFix/>
          </a:blip>
          <a:srcRect b="0" l="0" r="0" t="0"/>
          <a:stretch/>
        </p:blipFill>
        <p:spPr>
          <a:xfrm>
            <a:off x="1606732" y="1294583"/>
            <a:ext cx="7997190" cy="477676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COBIT and Val IT</a:t>
            </a:r>
            <a:br>
              <a:rPr b="1" lang="en-US"/>
            </a:br>
            <a:endParaRPr/>
          </a:p>
        </p:txBody>
      </p:sp>
      <p:sp>
        <p:nvSpPr>
          <p:cNvPr id="457" name="Google Shape;457;p7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COBIT and “value from IT investments” (Val IT) are frameworks developed by the Information Systems Audit and Control Association (ISACA) and the IT Governance Institute designed to help business executives, IT personnel and management staff to properly manage and govern their IT systems and IT-enabled investments. </a:t>
            </a:r>
            <a:endParaRPr/>
          </a:p>
          <a:p>
            <a:pPr indent="-228600" lvl="0" marL="228600" rtl="0" algn="l">
              <a:lnSpc>
                <a:spcPct val="90000"/>
              </a:lnSpc>
              <a:spcBef>
                <a:spcPts val="1000"/>
              </a:spcBef>
              <a:spcAft>
                <a:spcPts val="0"/>
              </a:spcAft>
              <a:buClr>
                <a:schemeClr val="dk1"/>
              </a:buClr>
              <a:buSzPts val="2800"/>
              <a:buChar char="•"/>
            </a:pPr>
            <a:r>
              <a:rPr lang="en-US"/>
              <a:t>Each framework targets specific objectives and controls inside the business and how IT should align to these controls.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63" name="Google Shape;463;p7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COBIT focuses on managing the development and implementation of IT systems while monitoring for risks. </a:t>
            </a:r>
            <a:endParaRPr/>
          </a:p>
          <a:p>
            <a:pPr indent="-228600" lvl="0" marL="228600" rtl="0" algn="l">
              <a:lnSpc>
                <a:spcPct val="90000"/>
              </a:lnSpc>
              <a:spcBef>
                <a:spcPts val="1000"/>
              </a:spcBef>
              <a:spcAft>
                <a:spcPts val="0"/>
              </a:spcAft>
              <a:buClr>
                <a:schemeClr val="dk1"/>
              </a:buClr>
              <a:buSzPts val="2800"/>
              <a:buChar char="•"/>
            </a:pPr>
            <a:r>
              <a:rPr lang="en-US"/>
              <a:t>Val IT is based on COBIT as it focuses on helping businesses understand their needs so they can seek out the right IT-enabled investments that will offer the best value.</a:t>
            </a:r>
            <a:endParaRPr/>
          </a:p>
          <a:p>
            <a:pPr indent="-228600" lvl="0" marL="228600" rtl="0" algn="l">
              <a:lnSpc>
                <a:spcPct val="90000"/>
              </a:lnSpc>
              <a:spcBef>
                <a:spcPts val="1000"/>
              </a:spcBef>
              <a:spcAft>
                <a:spcPts val="0"/>
              </a:spcAft>
              <a:buClr>
                <a:schemeClr val="dk1"/>
              </a:buClr>
              <a:buSzPts val="2800"/>
              <a:buChar char="•"/>
            </a:pPr>
            <a:r>
              <a:rPr lang="en-US"/>
              <a:t>The purpose of COBIT is to provide the guidelines and best practices that businesses can use to gain the greatest value from their information technology systems and processes.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69" name="Google Shape;469;p7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Purpose of Val IT</a:t>
            </a:r>
            <a:endParaRPr/>
          </a:p>
          <a:p>
            <a:pPr indent="-228600" lvl="0" marL="228600" rtl="0" algn="l">
              <a:lnSpc>
                <a:spcPct val="90000"/>
              </a:lnSpc>
              <a:spcBef>
                <a:spcPts val="1000"/>
              </a:spcBef>
              <a:spcAft>
                <a:spcPts val="0"/>
              </a:spcAft>
              <a:buClr>
                <a:schemeClr val="dk1"/>
              </a:buClr>
              <a:buSzPts val="2800"/>
              <a:buChar char="•"/>
            </a:pPr>
            <a:r>
              <a:rPr lang="en-US"/>
              <a:t>Val IT is another framework of IT governance to help businesses decide on the right investments to make in IT-enabled systems.</a:t>
            </a:r>
            <a:endParaRPr/>
          </a:p>
          <a:p>
            <a:pPr indent="-228600" lvl="0" marL="228600" rtl="0" algn="l">
              <a:lnSpc>
                <a:spcPct val="90000"/>
              </a:lnSpc>
              <a:spcBef>
                <a:spcPts val="1000"/>
              </a:spcBef>
              <a:spcAft>
                <a:spcPts val="0"/>
              </a:spcAft>
              <a:buClr>
                <a:schemeClr val="dk1"/>
              </a:buClr>
              <a:buSzPts val="2800"/>
              <a:buChar char="•"/>
            </a:pPr>
            <a:r>
              <a:rPr lang="en-US"/>
              <a:t> It provides a management technique for businesses that are thinking of changing their systems so they can bring in more value for their investment decisions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RISK IT</a:t>
            </a:r>
            <a:endParaRPr/>
          </a:p>
        </p:txBody>
      </p:sp>
      <p:sp>
        <p:nvSpPr>
          <p:cNvPr id="475" name="Google Shape;475;p7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COBIT 5 for Risk, allows an organisation to improve IT risk related capabilities, awareness, communication, decision making, outcomes and directing strategy by enabling the following:</a:t>
            </a:r>
            <a:endParaRPr/>
          </a:p>
          <a:p>
            <a:pPr indent="-228600" lvl="0" marL="228600" rtl="0" algn="l">
              <a:lnSpc>
                <a:spcPct val="90000"/>
              </a:lnSpc>
              <a:spcBef>
                <a:spcPts val="1000"/>
              </a:spcBef>
              <a:spcAft>
                <a:spcPts val="0"/>
              </a:spcAft>
              <a:buClr>
                <a:schemeClr val="dk1"/>
              </a:buClr>
              <a:buSzPct val="100000"/>
              <a:buChar char="•"/>
            </a:pPr>
            <a:r>
              <a:rPr lang="en-US"/>
              <a:t>Providing key stakeholders a consistent, accurate and validated assessment of the current level of IT risk and impact to the organisation.</a:t>
            </a:r>
            <a:endParaRPr/>
          </a:p>
          <a:p>
            <a:pPr indent="-228600" lvl="0" marL="228600" rtl="0" algn="l">
              <a:lnSpc>
                <a:spcPct val="90000"/>
              </a:lnSpc>
              <a:spcBef>
                <a:spcPts val="1000"/>
              </a:spcBef>
              <a:spcAft>
                <a:spcPts val="0"/>
              </a:spcAft>
              <a:buClr>
                <a:schemeClr val="dk1"/>
              </a:buClr>
              <a:buSzPct val="100000"/>
              <a:buChar char="•"/>
            </a:pPr>
            <a:r>
              <a:rPr lang="en-US"/>
              <a:t>Managing risk in line with the approved IT risk appetite.</a:t>
            </a:r>
            <a:endParaRPr/>
          </a:p>
          <a:p>
            <a:pPr indent="-228600" lvl="0" marL="228600" rtl="0" algn="l">
              <a:lnSpc>
                <a:spcPct val="90000"/>
              </a:lnSpc>
              <a:spcBef>
                <a:spcPts val="1000"/>
              </a:spcBef>
              <a:spcAft>
                <a:spcPts val="0"/>
              </a:spcAft>
              <a:buClr>
                <a:schemeClr val="dk1"/>
              </a:buClr>
              <a:buSzPct val="100000"/>
              <a:buChar char="•"/>
            </a:pPr>
            <a:r>
              <a:rPr lang="en-US"/>
              <a:t>Implementing the correct IT risk culture.</a:t>
            </a:r>
            <a:endParaRPr/>
          </a:p>
          <a:p>
            <a:pPr indent="-228600" lvl="0" marL="228600" rtl="0" algn="l">
              <a:lnSpc>
                <a:spcPct val="90000"/>
              </a:lnSpc>
              <a:spcBef>
                <a:spcPts val="1000"/>
              </a:spcBef>
              <a:spcAft>
                <a:spcPts val="0"/>
              </a:spcAft>
              <a:buClr>
                <a:schemeClr val="dk1"/>
              </a:buClr>
              <a:buSzPct val="100000"/>
              <a:buChar char="•"/>
            </a:pPr>
            <a:r>
              <a:rPr lang="en-US"/>
              <a:t>Quantitative approach to assessing IT risk mitigation costs versus loss exposure.</a:t>
            </a:r>
            <a:endParaRPr/>
          </a:p>
          <a:p>
            <a:pPr indent="-228600" lvl="0" marL="228600" rtl="0" algn="l">
              <a:lnSpc>
                <a:spcPct val="90000"/>
              </a:lnSpc>
              <a:spcBef>
                <a:spcPts val="1000"/>
              </a:spcBef>
              <a:spcAft>
                <a:spcPts val="0"/>
              </a:spcAft>
              <a:buClr>
                <a:schemeClr val="dk1"/>
              </a:buClr>
              <a:buSzPct val="100000"/>
              <a:buChar char="•"/>
            </a:pPr>
            <a:r>
              <a:rPr lang="en-US"/>
              <a:t>Advocating risk responsibility and acceptance.</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IT Governance Framework</a:t>
            </a:r>
            <a:endParaRPr/>
          </a:p>
        </p:txBody>
      </p:sp>
      <p:pic>
        <p:nvPicPr>
          <p:cNvPr id="121" name="Google Shape;121;p19"/>
          <p:cNvPicPr preferRelativeResize="0"/>
          <p:nvPr>
            <p:ph idx="1" type="body"/>
          </p:nvPr>
        </p:nvPicPr>
        <p:blipFill rotWithShape="1">
          <a:blip r:embed="rId3">
            <a:alphaModFix/>
          </a:blip>
          <a:srcRect b="0" l="0" r="0" t="0"/>
          <a:stretch/>
        </p:blipFill>
        <p:spPr>
          <a:xfrm>
            <a:off x="3676650" y="1905794"/>
            <a:ext cx="4838700" cy="419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Fault tolerance</a:t>
            </a:r>
            <a:endParaRPr/>
          </a:p>
        </p:txBody>
      </p:sp>
      <p:sp>
        <p:nvSpPr>
          <p:cNvPr id="127" name="Google Shape;12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Fault tolerance is a process that enables an operating system to respond to a failure in hardware or software. </a:t>
            </a:r>
            <a:endParaRPr/>
          </a:p>
          <a:p>
            <a:pPr indent="-228600" lvl="0" marL="228600" rtl="0" algn="just">
              <a:lnSpc>
                <a:spcPct val="90000"/>
              </a:lnSpc>
              <a:spcBef>
                <a:spcPts val="1000"/>
              </a:spcBef>
              <a:spcAft>
                <a:spcPts val="0"/>
              </a:spcAft>
              <a:buClr>
                <a:schemeClr val="dk1"/>
              </a:buClr>
              <a:buSzPts val="2800"/>
              <a:buChar char="•"/>
            </a:pPr>
            <a:r>
              <a:rPr lang="en-US"/>
              <a:t>This fault-tolerance definition refers to the system’s ability to continue operating despite failures or malfunctions.</a:t>
            </a:r>
            <a:endParaRPr/>
          </a:p>
          <a:p>
            <a:pPr indent="0" lvl="0" marL="0" rtl="0" algn="just">
              <a:lnSpc>
                <a:spcPct val="90000"/>
              </a:lnSpc>
              <a:spcBef>
                <a:spcPts val="1000"/>
              </a:spcBef>
              <a:spcAft>
                <a:spcPts val="0"/>
              </a:spcAft>
              <a:buClr>
                <a:schemeClr val="dk1"/>
              </a:buClr>
              <a:buSzPts val="2800"/>
              <a:buNone/>
            </a:pPr>
            <a:br>
              <a:rPr lang="en-US"/>
            </a:br>
            <a:r>
              <a:rPr lang="en-US"/>
              <a:t>An operating system that offers a solid definition for faults cannot be disrupted by a single point of failure. </a:t>
            </a:r>
            <a:endParaRPr/>
          </a:p>
          <a:p>
            <a:pPr indent="-228600" lvl="0" marL="228600" rtl="0" algn="just">
              <a:lnSpc>
                <a:spcPct val="90000"/>
              </a:lnSpc>
              <a:spcBef>
                <a:spcPts val="1000"/>
              </a:spcBef>
              <a:spcAft>
                <a:spcPts val="0"/>
              </a:spcAft>
              <a:buClr>
                <a:schemeClr val="dk1"/>
              </a:buClr>
              <a:buSzPts val="2800"/>
              <a:buChar char="•"/>
            </a:pPr>
            <a:r>
              <a:rPr lang="en-US"/>
              <a:t>It ensures business continuity and the high availability of crucial applications and systems regardless of any failures. </a:t>
            </a:r>
            <a:br>
              <a:rPr lang="en-US"/>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3" name="Google Shape;13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Normal Functioning</a:t>
            </a:r>
            <a:endParaRPr/>
          </a:p>
          <a:p>
            <a:pPr indent="-228600" lvl="0" marL="228600" rtl="0" algn="l">
              <a:lnSpc>
                <a:spcPct val="90000"/>
              </a:lnSpc>
              <a:spcBef>
                <a:spcPts val="1000"/>
              </a:spcBef>
              <a:spcAft>
                <a:spcPts val="0"/>
              </a:spcAft>
              <a:buClr>
                <a:schemeClr val="dk1"/>
              </a:buClr>
              <a:buSzPts val="2800"/>
              <a:buChar char="•"/>
            </a:pPr>
            <a:r>
              <a:rPr lang="en-US"/>
              <a:t>This describes a situation when a fault-tolerant system encounters a fault but continues to function as usual.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This means the system sees no change in performance metrics like throughput or response time.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