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Lst>
  <p:sldSz cy="6858000" cx="12192000"/>
  <p:notesSz cx="6858000" cy="9144000"/>
  <p:embeddedFontLst>
    <p:embeddedFont>
      <p:font typeface="Century Gothic"/>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CenturyGothic-italic.fntdata"/><Relationship Id="rId61" Type="http://schemas.openxmlformats.org/officeDocument/2006/relationships/font" Target="fonts/CenturyGothic-bold.fntdata"/><Relationship Id="rId20" Type="http://schemas.openxmlformats.org/officeDocument/2006/relationships/slide" Target="slides/slide16.xml"/><Relationship Id="rId63" Type="http://schemas.openxmlformats.org/officeDocument/2006/relationships/font" Target="fonts/CenturyGothic-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CenturyGothic-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ee1847d5f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ee1847d5f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ee1847d5f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ee1847d5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1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20" name="Google Shape;120;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37" name="Google Shape;137;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4"/>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5" name="Google Shape;55;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2" name="Google Shape;62;p5"/>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3" name="Google Shape;63;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0" name="Google Shape;70;p6"/>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6"/>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6"/>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1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0"/>
          <p:cNvSpPr/>
          <p:nvPr>
            <p:ph idx="2" type="pic"/>
          </p:nvPr>
        </p:nvSpPr>
        <p:spPr>
          <a:xfrm>
            <a:off x="2589212" y="634965"/>
            <a:ext cx="8915400" cy="3854970"/>
          </a:xfrm>
          <a:prstGeom prst="rect">
            <a:avLst/>
          </a:prstGeom>
          <a:noFill/>
          <a:ln>
            <a:noFill/>
          </a:ln>
        </p:spPr>
      </p:sp>
      <p:sp>
        <p:nvSpPr>
          <p:cNvPr id="99" name="Google Shape;99;p1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
          <p:cNvGrpSpPr/>
          <p:nvPr/>
        </p:nvGrpSpPr>
        <p:grpSpPr>
          <a:xfrm>
            <a:off x="1" y="228600"/>
            <a:ext cx="2851516" cy="6638628"/>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7221" y="-786"/>
            <a:ext cx="2356674" cy="6854039"/>
            <a:chOff x="6627813" y="194833"/>
            <a:chExt cx="1952625" cy="5678918"/>
          </a:xfrm>
        </p:grpSpPr>
        <p:sp>
          <p:nvSpPr>
            <p:cNvPr id="20" name="Google Shape;20;p1"/>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n.wikipedia.org/wiki/Information_technology" TargetMode="External"/><Relationship Id="rId4" Type="http://schemas.openxmlformats.org/officeDocument/2006/relationships/hyperlink" Target="https://en.wikipedia.org/wiki/Computer_hardware" TargetMode="External"/><Relationship Id="rId9" Type="http://schemas.openxmlformats.org/officeDocument/2006/relationships/hyperlink" Target="https://en.wikipedia.org/wiki/Infrastructure" TargetMode="External"/><Relationship Id="rId5" Type="http://schemas.openxmlformats.org/officeDocument/2006/relationships/hyperlink" Target="https://en.wikipedia.org/wiki/Networking_hardware" TargetMode="External"/><Relationship Id="rId6" Type="http://schemas.openxmlformats.org/officeDocument/2006/relationships/hyperlink" Target="https://en.wikipedia.org/wiki/Software" TargetMode="External"/><Relationship Id="rId7" Type="http://schemas.openxmlformats.org/officeDocument/2006/relationships/hyperlink" Target="https://en.wikipedia.org/wiki/Computer_network" TargetMode="External"/><Relationship Id="rId8" Type="http://schemas.openxmlformats.org/officeDocument/2006/relationships/hyperlink" Target="https://en.wikipedia.org/wiki/ITI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bleuwire.com/how-to-optimize-your-hybrid-cloud-architecture/"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s://bleuwire.com/are-you-making-backups-of-your-websit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s://bleuwire.com/benefits-it-service-provider-based-in-your-city/"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Century Gothic"/>
              <a:buNone/>
            </a:pPr>
            <a:r>
              <a:rPr b="1" lang="en-US"/>
              <a:t>Introduction to IT Infrastructure Technology</a:t>
            </a:r>
            <a:br>
              <a:rPr lang="en-US"/>
            </a:br>
            <a:endParaRPr/>
          </a:p>
        </p:txBody>
      </p:sp>
      <p:sp>
        <p:nvSpPr>
          <p:cNvPr id="165" name="Google Shape;165;p18"/>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219" name="Google Shape;219;p27"/>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In the early 1970s, the cost and power of integrated circuits (IC) started to fall which laid the path to the development of the new age system.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 In 1971,  IBM launched s-370, a developed version of s-360.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The s-370 utilized a new operating system, having large memory and numerous processes existing in the main memory at the same time.</a:t>
            </a:r>
            <a:endParaRPr/>
          </a:p>
          <a:p>
            <a:pPr indent="-342900" lvl="0" marL="342900" rtl="0" algn="l">
              <a:spcBef>
                <a:spcPts val="1000"/>
              </a:spcBef>
              <a:spcAft>
                <a:spcPts val="0"/>
              </a:spcAft>
              <a:buSzPts val="1800"/>
              <a:buChar char="🠶"/>
            </a:pPr>
            <a:r>
              <a:rPr lang="en-US"/>
              <a:t> </a:t>
            </a:r>
            <a:endParaRPr/>
          </a:p>
          <a:p>
            <a:pPr indent="-342900" lvl="0" marL="342900" rtl="0" algn="l">
              <a:spcBef>
                <a:spcPts val="1000"/>
              </a:spcBef>
              <a:spcAft>
                <a:spcPts val="0"/>
              </a:spcAft>
              <a:buSzPts val="1800"/>
              <a:buChar char="🠶"/>
            </a:pPr>
            <a:r>
              <a:rPr lang="en-US"/>
              <a:t>The system was competent of managing a large database and its speed was much faster than that of its predecessor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Reinvent the Mainframe</a:t>
            </a:r>
            <a:endParaRPr/>
          </a:p>
        </p:txBody>
      </p:sp>
      <p:sp>
        <p:nvSpPr>
          <p:cNvPr id="225" name="Google Shape;225;p2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The 1990s saw the world of mainframes in complete swing.</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 During the 1970s, many organizations started centralizing their databases and large processors which required faster system</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The encouraging economic growth in the 1980s allowed numerous organizations to expand both locally as well as globally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231" name="Google Shape;231;p29"/>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A totally new architecture that was being developed over a decade was launched as System/390 (S/390), having the operating system OS/390.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The system was proposed with a 48-bit memory addressing field that was more advanced than any other system of that period.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Changing of Midrange and Client–Server Platforms</a:t>
            </a:r>
            <a:endParaRPr/>
          </a:p>
        </p:txBody>
      </p:sp>
      <p:sp>
        <p:nvSpPr>
          <p:cNvPr id="237" name="Google Shape;237;p30"/>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fontScale="92500"/>
          </a:bodyPr>
          <a:lstStyle/>
          <a:p>
            <a:pPr indent="-342900" lvl="0" marL="342900" rtl="0" algn="just">
              <a:spcBef>
                <a:spcPts val="0"/>
              </a:spcBef>
              <a:spcAft>
                <a:spcPts val="0"/>
              </a:spcAft>
              <a:buSzPct val="100000"/>
              <a:buChar char="🠶"/>
            </a:pPr>
            <a:r>
              <a:rPr lang="en-US"/>
              <a:t>The word ‘server’ was itself going through a transformation phase about this time. </a:t>
            </a:r>
            <a:endParaRPr/>
          </a:p>
          <a:p>
            <a:pPr indent="-237172" lvl="0" marL="342900" rtl="0" algn="just">
              <a:spcBef>
                <a:spcPts val="1000"/>
              </a:spcBef>
              <a:spcAft>
                <a:spcPts val="0"/>
              </a:spcAft>
              <a:buSzPct val="100000"/>
              <a:buNone/>
            </a:pPr>
            <a:r>
              <a:t/>
            </a:r>
            <a:endParaRPr/>
          </a:p>
          <a:p>
            <a:pPr indent="-342900" lvl="0" marL="342900" rtl="0" algn="just">
              <a:spcBef>
                <a:spcPts val="1000"/>
              </a:spcBef>
              <a:spcAft>
                <a:spcPts val="0"/>
              </a:spcAft>
              <a:buSzPct val="100000"/>
              <a:buChar char="🠶"/>
            </a:pPr>
            <a:r>
              <a:rPr lang="en-US"/>
              <a:t>As midrange computers developed into further networks-oriented, and as the traditional application and database servers grown to become more powerful, the dissimilarity in terms of controlling the two categories began to fade. </a:t>
            </a:r>
            <a:endParaRPr/>
          </a:p>
          <a:p>
            <a:pPr indent="-237172" lvl="0" marL="342900" rtl="0" algn="just">
              <a:spcBef>
                <a:spcPts val="1000"/>
              </a:spcBef>
              <a:spcAft>
                <a:spcPts val="0"/>
              </a:spcAft>
              <a:buSzPct val="100000"/>
              <a:buNone/>
            </a:pPr>
            <a:r>
              <a:t/>
            </a:r>
            <a:endParaRPr/>
          </a:p>
          <a:p>
            <a:pPr indent="-342900" lvl="0" marL="342900" rtl="0" algn="just">
              <a:spcBef>
                <a:spcPts val="1000"/>
              </a:spcBef>
              <a:spcAft>
                <a:spcPts val="0"/>
              </a:spcAft>
              <a:buSzPct val="100000"/>
              <a:buChar char="🠶"/>
            </a:pPr>
            <a:r>
              <a:rPr lang="en-US"/>
              <a:t>This was particularly correct in the case of storage management. </a:t>
            </a:r>
            <a:endParaRPr/>
          </a:p>
          <a:p>
            <a:pPr indent="-237172" lvl="0" marL="342900" rtl="0" algn="just">
              <a:spcBef>
                <a:spcPts val="1000"/>
              </a:spcBef>
              <a:spcAft>
                <a:spcPts val="0"/>
              </a:spcAft>
              <a:buSzPct val="100000"/>
              <a:buNone/>
            </a:pPr>
            <a:r>
              <a:t/>
            </a:r>
            <a:endParaRPr/>
          </a:p>
          <a:p>
            <a:pPr indent="-342900" lvl="0" marL="342900" rtl="0" algn="just">
              <a:spcBef>
                <a:spcPts val="1000"/>
              </a:spcBef>
              <a:spcAft>
                <a:spcPts val="0"/>
              </a:spcAft>
              <a:buSzPct val="100000"/>
              <a:buChar char="🠶"/>
            </a:pPr>
            <a:r>
              <a:rPr lang="en-US"/>
              <a:t>By now, midrange and client–server platforms were both running various applications.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Growing Use of PCs and Networks</a:t>
            </a:r>
            <a:endParaRPr/>
          </a:p>
        </p:txBody>
      </p:sp>
      <p:sp>
        <p:nvSpPr>
          <p:cNvPr id="243" name="Google Shape;243;p31"/>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By the end of the twentieth century, PCs and the network equipments that interconnected them became part and parcel of everyday life.</a:t>
            </a:r>
            <a:endParaRPr/>
          </a:p>
          <a:p>
            <a:pPr indent="-342900" lvl="0" marL="342900" rtl="0" algn="l">
              <a:spcBef>
                <a:spcPts val="1000"/>
              </a:spcBef>
              <a:spcAft>
                <a:spcPts val="0"/>
              </a:spcAft>
              <a:buSzPts val="1800"/>
              <a:buChar char="🠶"/>
            </a:pPr>
            <a:r>
              <a:rPr lang="en-US"/>
              <a:t>The processing power of desktop computers has  also changed considerably.</a:t>
            </a:r>
            <a:endParaRPr/>
          </a:p>
          <a:p>
            <a:pPr indent="-342900" lvl="0" marL="342900" rtl="0" algn="l">
              <a:spcBef>
                <a:spcPts val="1000"/>
              </a:spcBef>
              <a:spcAft>
                <a:spcPts val="0"/>
              </a:spcAft>
              <a:buSzPts val="1800"/>
              <a:buChar char="🠶"/>
            </a:pPr>
            <a:r>
              <a:rPr lang="en-US"/>
              <a:t>Desktop models were not the only kind of PCs that were available in the market in the 2000s.</a:t>
            </a:r>
            <a:endParaRPr/>
          </a:p>
          <a:p>
            <a:pPr indent="-342900" lvl="0" marL="342900" rtl="0" algn="l">
              <a:spcBef>
                <a:spcPts val="1000"/>
              </a:spcBef>
              <a:spcAft>
                <a:spcPts val="0"/>
              </a:spcAft>
              <a:buSzPts val="1800"/>
              <a:buChar char="🠶"/>
            </a:pPr>
            <a:r>
              <a:rPr lang="en-US"/>
              <a:t>Manufacturers presented more and more small versions commonly known as laptops, palmtops and personal digital assistants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History of IT Infrastructure Technology,</a:t>
            </a:r>
            <a:endParaRPr/>
          </a:p>
        </p:txBody>
      </p:sp>
      <p:pic>
        <p:nvPicPr>
          <p:cNvPr id="249" name="Google Shape;249;p32"/>
          <p:cNvPicPr preferRelativeResize="0"/>
          <p:nvPr>
            <p:ph idx="1" type="body"/>
          </p:nvPr>
        </p:nvPicPr>
        <p:blipFill rotWithShape="1">
          <a:blip r:embed="rId3">
            <a:alphaModFix/>
          </a:blip>
          <a:srcRect b="0" l="0" r="0" t="0"/>
          <a:stretch/>
        </p:blipFill>
        <p:spPr>
          <a:xfrm>
            <a:off x="4141788" y="2203450"/>
            <a:ext cx="5810250" cy="3638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INFRASTRUCTURE MANAGEMENT ACTIVITIES</a:t>
            </a:r>
            <a:endParaRPr/>
          </a:p>
        </p:txBody>
      </p:sp>
      <p:pic>
        <p:nvPicPr>
          <p:cNvPr id="255" name="Google Shape;255;p33"/>
          <p:cNvPicPr preferRelativeResize="0"/>
          <p:nvPr>
            <p:ph idx="1" type="body"/>
          </p:nvPr>
        </p:nvPicPr>
        <p:blipFill rotWithShape="1">
          <a:blip r:embed="rId3">
            <a:alphaModFix/>
          </a:blip>
          <a:srcRect b="0" l="0" r="0" t="0"/>
          <a:stretch/>
        </p:blipFill>
        <p:spPr>
          <a:xfrm>
            <a:off x="3937000" y="2522537"/>
            <a:ext cx="6219825" cy="3000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Network Activity</a:t>
            </a:r>
            <a:br>
              <a:rPr b="1" lang="en-US"/>
            </a:br>
            <a:endParaRPr/>
          </a:p>
        </p:txBody>
      </p:sp>
      <p:sp>
        <p:nvSpPr>
          <p:cNvPr id="261" name="Google Shape;261;p3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100000"/>
              <a:buChar char="🠶"/>
            </a:pPr>
            <a:r>
              <a:rPr lang="en-US"/>
              <a:t>Network services are implemented on one or more servers to offer shared resources to the client’s machines. </a:t>
            </a:r>
            <a:endParaRPr/>
          </a:p>
          <a:p>
            <a:pPr indent="-342900" lvl="0" marL="342900" rtl="0" algn="l">
              <a:spcBef>
                <a:spcPts val="1000"/>
              </a:spcBef>
              <a:spcAft>
                <a:spcPts val="0"/>
              </a:spcAft>
              <a:buSzPct val="100000"/>
              <a:buChar char="🠶"/>
            </a:pPr>
            <a:r>
              <a:rPr lang="en-US"/>
              <a:t>These services are configured on computer LAN to make sure that security is available while the client is trying to access different shared resources and the operations are user friendly. </a:t>
            </a:r>
            <a:endParaRPr/>
          </a:p>
          <a:p>
            <a:pPr indent="-342900" lvl="0" marL="342900" rtl="0" algn="l">
              <a:spcBef>
                <a:spcPts val="1000"/>
              </a:spcBef>
              <a:spcAft>
                <a:spcPts val="0"/>
              </a:spcAft>
              <a:buSzPct val="100000"/>
              <a:buChar char="🠶"/>
            </a:pPr>
            <a:r>
              <a:rPr lang="en-US"/>
              <a:t>These services assist the network to run smoothly and efficiently. The common services included in the network activity are as follows:</a:t>
            </a:r>
            <a:endParaRPr/>
          </a:p>
          <a:p>
            <a:pPr indent="0" lvl="0" marL="0" rtl="0" algn="l">
              <a:spcBef>
                <a:spcPts val="1000"/>
              </a:spcBef>
              <a:spcAft>
                <a:spcPts val="0"/>
              </a:spcAft>
              <a:buSzPct val="100000"/>
              <a:buNone/>
            </a:pPr>
            <a:r>
              <a:rPr lang="en-US"/>
              <a:t>􀂄 Authentication services</a:t>
            </a:r>
            <a:endParaRPr/>
          </a:p>
          <a:p>
            <a:pPr indent="0" lvl="0" marL="0" rtl="0" algn="l">
              <a:spcBef>
                <a:spcPts val="1000"/>
              </a:spcBef>
              <a:spcAft>
                <a:spcPts val="0"/>
              </a:spcAft>
              <a:buSzPct val="100000"/>
              <a:buNone/>
            </a:pPr>
            <a:r>
              <a:rPr lang="en-US"/>
              <a:t>􀂄 Directory services</a:t>
            </a:r>
            <a:endParaRPr/>
          </a:p>
          <a:p>
            <a:pPr indent="0" lvl="0" marL="0" rtl="0" algn="l">
              <a:spcBef>
                <a:spcPts val="1000"/>
              </a:spcBef>
              <a:spcAft>
                <a:spcPts val="0"/>
              </a:spcAft>
              <a:buSzPct val="100000"/>
              <a:buNone/>
            </a:pPr>
            <a:r>
              <a:rPr lang="en-US"/>
              <a:t>􀂄 DNS (domain name server)</a:t>
            </a:r>
            <a:endParaRPr/>
          </a:p>
          <a:p>
            <a:pPr indent="0" lvl="0" marL="0" rtl="0" algn="l">
              <a:spcBef>
                <a:spcPts val="1000"/>
              </a:spcBef>
              <a:spcAft>
                <a:spcPts val="0"/>
              </a:spcAft>
              <a:buSzPct val="100000"/>
              <a:buNone/>
            </a:pPr>
            <a:r>
              <a:rPr lang="en-US"/>
              <a:t>􀂄 E-mail</a:t>
            </a:r>
            <a:endParaRPr/>
          </a:p>
          <a:p>
            <a:pPr indent="0" lvl="0" marL="0" rtl="0" algn="l">
              <a:spcBef>
                <a:spcPts val="1000"/>
              </a:spcBef>
              <a:spcAft>
                <a:spcPts val="0"/>
              </a:spcAft>
              <a:buSzPct val="100000"/>
              <a:buNone/>
            </a:pPr>
            <a:r>
              <a:rPr lang="en-US"/>
              <a:t>􀂄 Dynamic host configuration protocol</a:t>
            </a:r>
            <a:endParaRPr/>
          </a:p>
          <a:p>
            <a:pPr indent="0" lvl="0" marL="0" rtl="0" algn="l">
              <a:spcBef>
                <a:spcPts val="1000"/>
              </a:spcBef>
              <a:spcAft>
                <a:spcPts val="0"/>
              </a:spcAft>
              <a:buSzPct val="100000"/>
              <a:buNone/>
            </a:pPr>
            <a:r>
              <a:rPr lang="en-US"/>
              <a:t>􀂄 Printing</a:t>
            </a:r>
            <a:endParaRPr/>
          </a:p>
          <a:p>
            <a:pPr indent="0" lvl="0" marL="0" rtl="0" algn="l">
              <a:spcBef>
                <a:spcPts val="1000"/>
              </a:spcBef>
              <a:spcAft>
                <a:spcPts val="0"/>
              </a:spcAft>
              <a:buSzPct val="100000"/>
              <a:buNone/>
            </a:pPr>
            <a:r>
              <a:rPr lang="en-US"/>
              <a:t>􀂄 Network file system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Technical Activity</a:t>
            </a:r>
            <a:br>
              <a:rPr b="1" lang="en-US"/>
            </a:br>
            <a:endParaRPr/>
          </a:p>
        </p:txBody>
      </p:sp>
      <p:sp>
        <p:nvSpPr>
          <p:cNvPr id="267" name="Google Shape;267;p3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100000"/>
              <a:buChar char="🠶"/>
            </a:pPr>
            <a:r>
              <a:rPr lang="en-US"/>
              <a:t>The technical activities can be categorized into two different categories:</a:t>
            </a:r>
            <a:endParaRPr/>
          </a:p>
          <a:p>
            <a:pPr indent="-342900" lvl="0" marL="342900" rtl="0" algn="l">
              <a:spcBef>
                <a:spcPts val="1000"/>
              </a:spcBef>
              <a:spcAft>
                <a:spcPts val="0"/>
              </a:spcAft>
              <a:buSzPct val="100000"/>
              <a:buChar char="🠶"/>
            </a:pPr>
            <a:r>
              <a:rPr lang="en-US"/>
              <a:t> </a:t>
            </a:r>
            <a:r>
              <a:rPr b="1" i="1" lang="en-US"/>
              <a:t>System Administration</a:t>
            </a:r>
            <a:endParaRPr/>
          </a:p>
          <a:p>
            <a:pPr indent="-342900" lvl="0" marL="342900" rtl="0" algn="l">
              <a:spcBef>
                <a:spcPts val="1000"/>
              </a:spcBef>
              <a:spcAft>
                <a:spcPts val="0"/>
              </a:spcAft>
              <a:buSzPct val="100000"/>
              <a:buChar char="🠶"/>
            </a:pPr>
            <a:r>
              <a:rPr lang="en-US"/>
              <a:t>These services include timely update, backup and recovery of the system. This activity includes the following services:</a:t>
            </a:r>
            <a:endParaRPr/>
          </a:p>
          <a:p>
            <a:pPr indent="-342900" lvl="0" marL="342900" rtl="0" algn="l">
              <a:spcBef>
                <a:spcPts val="1000"/>
              </a:spcBef>
              <a:spcAft>
                <a:spcPts val="0"/>
              </a:spcAft>
              <a:buSzPct val="100000"/>
              <a:buChar char="🠶"/>
            </a:pPr>
            <a:r>
              <a:rPr lang="en-US"/>
              <a:t>􀂄 Taking regular backup</a:t>
            </a:r>
            <a:endParaRPr/>
          </a:p>
          <a:p>
            <a:pPr indent="-342900" lvl="0" marL="342900" rtl="0" algn="l">
              <a:spcBef>
                <a:spcPts val="1000"/>
              </a:spcBef>
              <a:spcAft>
                <a:spcPts val="0"/>
              </a:spcAft>
              <a:buSzPct val="100000"/>
              <a:buChar char="🠶"/>
            </a:pPr>
            <a:r>
              <a:rPr lang="en-US"/>
              <a:t>􀂄 Applying operating system update</a:t>
            </a:r>
            <a:endParaRPr/>
          </a:p>
          <a:p>
            <a:pPr indent="-342900" lvl="0" marL="342900" rtl="0" algn="l">
              <a:spcBef>
                <a:spcPts val="1000"/>
              </a:spcBef>
              <a:spcAft>
                <a:spcPts val="0"/>
              </a:spcAft>
              <a:buSzPct val="100000"/>
              <a:buChar char="🠶"/>
            </a:pPr>
            <a:r>
              <a:rPr lang="en-US"/>
              <a:t>􀂄 Responsibility of security</a:t>
            </a:r>
            <a:endParaRPr/>
          </a:p>
          <a:p>
            <a:pPr indent="-342900" lvl="0" marL="342900" rtl="0" algn="l">
              <a:spcBef>
                <a:spcPts val="1000"/>
              </a:spcBef>
              <a:spcAft>
                <a:spcPts val="0"/>
              </a:spcAft>
              <a:buSzPct val="100000"/>
              <a:buChar char="🠶"/>
            </a:pPr>
            <a:r>
              <a:rPr lang="en-US"/>
              <a:t>􀂄 Installing, configuring and maintaining the new hardware or software of the system</a:t>
            </a:r>
            <a:endParaRPr/>
          </a:p>
          <a:p>
            <a:pPr indent="-342900" lvl="0" marL="342900" rtl="0" algn="l">
              <a:spcBef>
                <a:spcPts val="1000"/>
              </a:spcBef>
              <a:spcAft>
                <a:spcPts val="0"/>
              </a:spcAft>
              <a:buSzPct val="100000"/>
              <a:buChar char="🠶"/>
            </a:pPr>
            <a:r>
              <a:rPr lang="en-US"/>
              <a:t>􀂄 System performance tuning</a:t>
            </a:r>
            <a:endParaRPr/>
          </a:p>
          <a:p>
            <a:pPr indent="-342900" lvl="0" marL="342900" rtl="0" algn="l">
              <a:spcBef>
                <a:spcPts val="1000"/>
              </a:spcBef>
              <a:spcAft>
                <a:spcPts val="0"/>
              </a:spcAft>
              <a:buSzPct val="100000"/>
              <a:buChar char="🠶"/>
            </a:pPr>
            <a:r>
              <a:rPr lang="en-US"/>
              <a:t>Trouble-shooting</a:t>
            </a:r>
            <a:endParaRPr/>
          </a:p>
          <a:p>
            <a:pPr indent="-342900" lvl="0" marL="342900" rtl="0" algn="l">
              <a:spcBef>
                <a:spcPts val="1000"/>
              </a:spcBef>
              <a:spcAft>
                <a:spcPts val="0"/>
              </a:spcAft>
              <a:buSzPct val="100000"/>
              <a:buChar char="🠶"/>
            </a:pPr>
            <a:r>
              <a:rPr lang="en-US"/>
              <a:t>􀂄 Adding, deleting or updating any user account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i="1" lang="en-US"/>
              <a:t>Database Administration</a:t>
            </a:r>
            <a:endParaRPr/>
          </a:p>
        </p:txBody>
      </p:sp>
      <p:sp>
        <p:nvSpPr>
          <p:cNvPr id="273" name="Google Shape;273;p3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These services take care of database and make sure that the properties of database (ACID property) are preserved all the time. This activity includes the following services:</a:t>
            </a:r>
            <a:endParaRPr/>
          </a:p>
          <a:p>
            <a:pPr indent="-342900" lvl="0" marL="342900" rtl="0" algn="l">
              <a:spcBef>
                <a:spcPts val="1000"/>
              </a:spcBef>
              <a:spcAft>
                <a:spcPts val="0"/>
              </a:spcAft>
              <a:buSzPts val="1800"/>
              <a:buChar char="🠶"/>
            </a:pPr>
            <a:r>
              <a:rPr lang="en-US"/>
              <a:t>􀂄 Creating and testing backups</a:t>
            </a:r>
            <a:endParaRPr/>
          </a:p>
          <a:p>
            <a:pPr indent="-342900" lvl="0" marL="342900" rtl="0" algn="l">
              <a:spcBef>
                <a:spcPts val="1000"/>
              </a:spcBef>
              <a:spcAft>
                <a:spcPts val="0"/>
              </a:spcAft>
              <a:buSzPts val="1800"/>
              <a:buChar char="🠶"/>
            </a:pPr>
            <a:r>
              <a:rPr lang="en-US"/>
              <a:t>􀂄 Confirming database reliability</a:t>
            </a:r>
            <a:endParaRPr/>
          </a:p>
          <a:p>
            <a:pPr indent="0" lvl="0" marL="0" rtl="0" algn="l">
              <a:spcBef>
                <a:spcPts val="1000"/>
              </a:spcBef>
              <a:spcAft>
                <a:spcPts val="0"/>
              </a:spcAft>
              <a:buSzPts val="1800"/>
              <a:buNone/>
            </a:pPr>
            <a:r>
              <a:rPr lang="en-US"/>
              <a:t> 􀂄 Making sure that the database is accessible to the authorized user for maximum time</a:t>
            </a:r>
            <a:endParaRPr/>
          </a:p>
          <a:p>
            <a:pPr indent="-342900" lvl="0" marL="342900" rtl="0" algn="l">
              <a:spcBef>
                <a:spcPts val="1000"/>
              </a:spcBef>
              <a:spcAft>
                <a:spcPts val="0"/>
              </a:spcAft>
              <a:buSzPts val="1800"/>
              <a:buChar char="🠶"/>
            </a:pPr>
            <a:r>
              <a:rPr lang="en-US"/>
              <a:t>􀂄 Assisting the database administrators, programmers and engineers to efficiently use database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What Is IT Infrastructure Technology-Definitions</a:t>
            </a:r>
            <a:endParaRPr/>
          </a:p>
        </p:txBody>
      </p:sp>
      <p:sp>
        <p:nvSpPr>
          <p:cNvPr id="171" name="Google Shape;171;p19"/>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000"/>
              <a:buChar char="🠶"/>
            </a:pPr>
            <a:r>
              <a:rPr b="1" lang="en-US" sz="2000">
                <a:latin typeface="Century Gothic"/>
                <a:ea typeface="Century Gothic"/>
                <a:cs typeface="Century Gothic"/>
                <a:sym typeface="Century Gothic"/>
              </a:rPr>
              <a:t>Information technology infrastructure is defined broadly as a set of </a:t>
            </a:r>
            <a:r>
              <a:rPr b="1" lang="en-US" sz="2000" u="sng">
                <a:solidFill>
                  <a:schemeClr val="hlink"/>
                </a:solidFill>
                <a:latin typeface="Century Gothic"/>
                <a:ea typeface="Century Gothic"/>
                <a:cs typeface="Century Gothic"/>
                <a:sym typeface="Century Gothic"/>
                <a:hlinkClick r:id="rId3"/>
              </a:rPr>
              <a:t>information technology</a:t>
            </a:r>
            <a:r>
              <a:rPr b="1" lang="en-US" sz="2000">
                <a:latin typeface="Century Gothic"/>
                <a:ea typeface="Century Gothic"/>
                <a:cs typeface="Century Gothic"/>
                <a:sym typeface="Century Gothic"/>
              </a:rPr>
              <a:t> (IT) components that are the foundation of an IT service; typically physical components (</a:t>
            </a:r>
            <a:r>
              <a:rPr b="1" lang="en-US" sz="2000" u="sng">
                <a:solidFill>
                  <a:schemeClr val="hlink"/>
                </a:solidFill>
                <a:latin typeface="Century Gothic"/>
                <a:ea typeface="Century Gothic"/>
                <a:cs typeface="Century Gothic"/>
                <a:sym typeface="Century Gothic"/>
                <a:hlinkClick r:id="rId4"/>
              </a:rPr>
              <a:t>computer</a:t>
            </a:r>
            <a:r>
              <a:rPr b="1" lang="en-US" sz="2000">
                <a:latin typeface="Century Gothic"/>
                <a:ea typeface="Century Gothic"/>
                <a:cs typeface="Century Gothic"/>
                <a:sym typeface="Century Gothic"/>
              </a:rPr>
              <a:t> and </a:t>
            </a:r>
            <a:r>
              <a:rPr b="1" lang="en-US" sz="2000" u="sng">
                <a:solidFill>
                  <a:schemeClr val="hlink"/>
                </a:solidFill>
                <a:latin typeface="Century Gothic"/>
                <a:ea typeface="Century Gothic"/>
                <a:cs typeface="Century Gothic"/>
                <a:sym typeface="Century Gothic"/>
                <a:hlinkClick r:id="rId5"/>
              </a:rPr>
              <a:t>networking hardware</a:t>
            </a:r>
            <a:r>
              <a:rPr b="1" lang="en-US" sz="2000">
                <a:latin typeface="Century Gothic"/>
                <a:ea typeface="Century Gothic"/>
                <a:cs typeface="Century Gothic"/>
                <a:sym typeface="Century Gothic"/>
              </a:rPr>
              <a:t> and facilities), but also various </a:t>
            </a:r>
            <a:r>
              <a:rPr b="1" lang="en-US" sz="2000" u="sng">
                <a:solidFill>
                  <a:schemeClr val="hlink"/>
                </a:solidFill>
                <a:latin typeface="Century Gothic"/>
                <a:ea typeface="Century Gothic"/>
                <a:cs typeface="Century Gothic"/>
                <a:sym typeface="Century Gothic"/>
                <a:hlinkClick r:id="rId6"/>
              </a:rPr>
              <a:t>software</a:t>
            </a:r>
            <a:r>
              <a:rPr b="1" lang="en-US" sz="2000">
                <a:latin typeface="Century Gothic"/>
                <a:ea typeface="Century Gothic"/>
                <a:cs typeface="Century Gothic"/>
                <a:sym typeface="Century Gothic"/>
              </a:rPr>
              <a:t> and </a:t>
            </a:r>
            <a:r>
              <a:rPr b="1" lang="en-US" sz="2000" u="sng">
                <a:solidFill>
                  <a:schemeClr val="hlink"/>
                </a:solidFill>
                <a:latin typeface="Century Gothic"/>
                <a:ea typeface="Century Gothic"/>
                <a:cs typeface="Century Gothic"/>
                <a:sym typeface="Century Gothic"/>
                <a:hlinkClick r:id="rId7"/>
              </a:rPr>
              <a:t>network</a:t>
            </a:r>
            <a:r>
              <a:rPr b="1" lang="en-US" sz="2000">
                <a:latin typeface="Century Gothic"/>
                <a:ea typeface="Century Gothic"/>
                <a:cs typeface="Century Gothic"/>
                <a:sym typeface="Century Gothic"/>
              </a:rPr>
              <a:t> components.</a:t>
            </a:r>
            <a:endParaRPr/>
          </a:p>
          <a:p>
            <a:pPr indent="-215900" lvl="0" marL="342900" rtl="0" algn="just">
              <a:spcBef>
                <a:spcPts val="1000"/>
              </a:spcBef>
              <a:spcAft>
                <a:spcPts val="0"/>
              </a:spcAft>
              <a:buSzPts val="2000"/>
              <a:buNone/>
            </a:pPr>
            <a:r>
              <a:t/>
            </a:r>
            <a:endParaRPr b="1" sz="2000">
              <a:latin typeface="Century Gothic"/>
              <a:ea typeface="Century Gothic"/>
              <a:cs typeface="Century Gothic"/>
              <a:sym typeface="Century Gothic"/>
            </a:endParaRPr>
          </a:p>
          <a:p>
            <a:pPr indent="-342900" lvl="0" marL="342900" rtl="0" algn="just">
              <a:spcBef>
                <a:spcPts val="1000"/>
              </a:spcBef>
              <a:spcAft>
                <a:spcPts val="0"/>
              </a:spcAft>
              <a:buSzPts val="2000"/>
              <a:buChar char="🠶"/>
            </a:pPr>
            <a:r>
              <a:rPr b="1" lang="en-US" sz="2000">
                <a:latin typeface="Century Gothic"/>
                <a:ea typeface="Century Gothic"/>
                <a:cs typeface="Century Gothic"/>
                <a:sym typeface="Century Gothic"/>
              </a:rPr>
              <a:t>According to the </a:t>
            </a:r>
            <a:r>
              <a:rPr b="1" lang="en-US" sz="2000" u="sng">
                <a:solidFill>
                  <a:schemeClr val="hlink"/>
                </a:solidFill>
                <a:latin typeface="Century Gothic"/>
                <a:ea typeface="Century Gothic"/>
                <a:cs typeface="Century Gothic"/>
                <a:sym typeface="Century Gothic"/>
                <a:hlinkClick r:id="rId8"/>
              </a:rPr>
              <a:t>itil</a:t>
            </a:r>
            <a:r>
              <a:rPr b="1" lang="en-US" sz="2000">
                <a:latin typeface="Century Gothic"/>
                <a:ea typeface="Century Gothic"/>
                <a:cs typeface="Century Gothic"/>
                <a:sym typeface="Century Gothic"/>
              </a:rPr>
              <a:t> foundation course glossary, it infrastructure can also be termed as “all of the hardware, software, networks, facilities, etc., That are required to develop, test, deliver, monitor, control or support IT services. </a:t>
            </a:r>
            <a:endParaRPr/>
          </a:p>
          <a:p>
            <a:pPr indent="-215900" lvl="0" marL="342900" rtl="0" algn="just">
              <a:spcBef>
                <a:spcPts val="1000"/>
              </a:spcBef>
              <a:spcAft>
                <a:spcPts val="0"/>
              </a:spcAft>
              <a:buSzPts val="2000"/>
              <a:buNone/>
            </a:pPr>
            <a:r>
              <a:t/>
            </a:r>
            <a:endParaRPr b="1" sz="2000">
              <a:latin typeface="Century Gothic"/>
              <a:ea typeface="Century Gothic"/>
              <a:cs typeface="Century Gothic"/>
              <a:sym typeface="Century Gothic"/>
            </a:endParaRPr>
          </a:p>
          <a:p>
            <a:pPr indent="-342900" lvl="0" marL="342900" rtl="0" algn="just">
              <a:spcBef>
                <a:spcPts val="1000"/>
              </a:spcBef>
              <a:spcAft>
                <a:spcPts val="0"/>
              </a:spcAft>
              <a:buSzPts val="2000"/>
              <a:buChar char="🠶"/>
            </a:pPr>
            <a:r>
              <a:rPr b="1" lang="en-US" sz="2000">
                <a:latin typeface="Century Gothic"/>
                <a:ea typeface="Century Gothic"/>
                <a:cs typeface="Century Gothic"/>
                <a:sym typeface="Century Gothic"/>
              </a:rPr>
              <a:t>The term IT </a:t>
            </a:r>
            <a:r>
              <a:rPr b="1" lang="en-US" sz="2000" u="sng">
                <a:solidFill>
                  <a:schemeClr val="hlink"/>
                </a:solidFill>
                <a:latin typeface="Century Gothic"/>
                <a:ea typeface="Century Gothic"/>
                <a:cs typeface="Century Gothic"/>
                <a:sym typeface="Century Gothic"/>
                <a:hlinkClick r:id="rId9"/>
              </a:rPr>
              <a:t>infrastructure</a:t>
            </a:r>
            <a:r>
              <a:rPr b="1" lang="en-US" sz="2000">
                <a:latin typeface="Century Gothic"/>
                <a:ea typeface="Century Gothic"/>
                <a:cs typeface="Century Gothic"/>
                <a:sym typeface="Century Gothic"/>
              </a:rPr>
              <a:t> includes all of the information technology but not the associated people, processes and documentation.</a:t>
            </a:r>
            <a:endParaRPr/>
          </a:p>
          <a:p>
            <a:pPr indent="-215900" lvl="0" marL="342900" rtl="0" algn="l">
              <a:spcBef>
                <a:spcPts val="1000"/>
              </a:spcBef>
              <a:spcAft>
                <a:spcPts val="0"/>
              </a:spcAft>
              <a:buSzPts val="2000"/>
              <a:buNone/>
            </a:pPr>
            <a:r>
              <a:t/>
            </a:r>
            <a:endParaRPr b="1" sz="2000">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Computer Operation</a:t>
            </a:r>
            <a:endParaRPr/>
          </a:p>
        </p:txBody>
      </p:sp>
      <p:sp>
        <p:nvSpPr>
          <p:cNvPr id="279" name="Google Shape;279;p37"/>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The computer operation consists of all the operations that are executed on the computer system which comprise of the services which become active once the network is created.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The computer operation group and network service communicate with each other for enhanced functionality.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Customer Services</a:t>
            </a:r>
            <a:endParaRPr/>
          </a:p>
        </p:txBody>
      </p:sp>
      <p:sp>
        <p:nvSpPr>
          <p:cNvPr id="285" name="Google Shape;285;p3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These services comprises of the services that an organization offers to its customer or end user or even to its internal employees through help desk or customer care or desktop support.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The customer services can be categorized into the following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i="1" lang="en-US"/>
              <a:t>Help Desk</a:t>
            </a:r>
            <a:endParaRPr/>
          </a:p>
        </p:txBody>
      </p:sp>
      <p:sp>
        <p:nvSpPr>
          <p:cNvPr id="291" name="Google Shape;291;p39"/>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Help desk is an information providing and assistance resource that troubleshoot problems of the organization products or services.</a:t>
            </a:r>
            <a:endParaRPr/>
          </a:p>
          <a:p>
            <a:pPr indent="-342900" lvl="0" marL="342900" rtl="0" algn="l">
              <a:spcBef>
                <a:spcPts val="1000"/>
              </a:spcBef>
              <a:spcAft>
                <a:spcPts val="0"/>
              </a:spcAft>
              <a:buSzPts val="1800"/>
              <a:buChar char="🠶"/>
            </a:pPr>
            <a:r>
              <a:rPr lang="en-US"/>
              <a:t>The helpdesk is important for an organization because:</a:t>
            </a:r>
            <a:endParaRPr/>
          </a:p>
          <a:p>
            <a:pPr indent="-342900" lvl="0" marL="342900" rtl="0" algn="l">
              <a:spcBef>
                <a:spcPts val="1000"/>
              </a:spcBef>
              <a:spcAft>
                <a:spcPts val="0"/>
              </a:spcAft>
              <a:buSzPts val="1800"/>
              <a:buChar char="🠶"/>
            </a:pPr>
            <a:r>
              <a:rPr lang="en-US"/>
              <a:t>􀂄 It is the initial encounter of the customer with that of the organization.</a:t>
            </a:r>
            <a:endParaRPr/>
          </a:p>
          <a:p>
            <a:pPr indent="-342900" lvl="0" marL="342900" rtl="0" algn="l">
              <a:spcBef>
                <a:spcPts val="1000"/>
              </a:spcBef>
              <a:spcAft>
                <a:spcPts val="0"/>
              </a:spcAft>
              <a:buSzPts val="1800"/>
              <a:buChar char="🠶"/>
            </a:pPr>
            <a:r>
              <a:rPr lang="en-US"/>
              <a:t>􀂄 The help desk permits multiple desks to integrate into one single desk and then transfer problems to respective desks.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i="1" lang="en-US"/>
              <a:t>Desktop Support</a:t>
            </a:r>
            <a:endParaRPr/>
          </a:p>
        </p:txBody>
      </p:sp>
      <p:sp>
        <p:nvSpPr>
          <p:cNvPr id="297" name="Google Shape;297;p40"/>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Desktop support is responsible to provide services to different desktops, laptops and other PDA’s of the organization.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The helpdesk team assigns the desktop support team with the second level side problems that the first level side was not able to resolve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System Management</a:t>
            </a:r>
            <a:endParaRPr/>
          </a:p>
        </p:txBody>
      </p:sp>
      <p:sp>
        <p:nvSpPr>
          <p:cNvPr id="303" name="Google Shape;303;p41"/>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800"/>
              <a:buChar char="🠶"/>
            </a:pPr>
            <a:r>
              <a:rPr lang="en-US"/>
              <a:t>This group is a distinct department that is exclusively responsible for determining those infrastructure processes which are most critical to a particular IT environment of an organization. </a:t>
            </a:r>
            <a:endParaRPr/>
          </a:p>
          <a:p>
            <a:pPr indent="-342900" lvl="0" marL="342900" rtl="0" algn="just">
              <a:spcBef>
                <a:spcPts val="1000"/>
              </a:spcBef>
              <a:spcAft>
                <a:spcPts val="0"/>
              </a:spcAft>
              <a:buSzPts val="1800"/>
              <a:buChar char="🠶"/>
            </a:pPr>
            <a:r>
              <a:rPr lang="en-US"/>
              <a:t>This department generally reports to any one of the infrastructure groups depending upon its process. </a:t>
            </a:r>
            <a:endParaRPr/>
          </a:p>
          <a:p>
            <a:pPr indent="-342900" lvl="0" marL="342900" rtl="0" algn="just">
              <a:spcBef>
                <a:spcPts val="1000"/>
              </a:spcBef>
              <a:spcAft>
                <a:spcPts val="0"/>
              </a:spcAft>
              <a:buSzPts val="1800"/>
              <a:buChar char="🠶"/>
            </a:pPr>
            <a:r>
              <a:rPr lang="en-US"/>
              <a:t>In an organization, the infrastructure and all key processes are controlled by a system management group that directly reports to the leader.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Growth of Internet</a:t>
            </a:r>
            <a:endParaRPr/>
          </a:p>
        </p:txBody>
      </p:sp>
      <p:sp>
        <p:nvSpPr>
          <p:cNvPr id="309" name="Google Shape;309;p4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Internet is continuously spreading day and night all over the world.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The internet community is making the world community literate all over the world, or a common person, who is related to interconnecting information technology or working with technology. </a:t>
            </a:r>
            <a:endParaRPr/>
          </a:p>
          <a:p>
            <a:pPr indent="-342900" lvl="0" marL="342900" rtl="0" algn="l">
              <a:spcBef>
                <a:spcPts val="1000"/>
              </a:spcBef>
              <a:spcAft>
                <a:spcPts val="0"/>
              </a:spcAft>
              <a:buSzPts val="1800"/>
              <a:buChar char="🠶"/>
            </a:pPr>
            <a:r>
              <a:rPr lang="en-US"/>
              <a:t>At present, more internet resources are being used on desktops, laptops, and cell phones. </a:t>
            </a:r>
            <a:endParaRPr/>
          </a:p>
          <a:p>
            <a:pPr indent="-342900" lvl="0" marL="342900" rtl="0" algn="l">
              <a:spcBef>
                <a:spcPts val="1000"/>
              </a:spcBef>
              <a:spcAft>
                <a:spcPts val="0"/>
              </a:spcAft>
              <a:buSzPts val="1800"/>
              <a:buChar char="🠶"/>
            </a:pPr>
            <a:r>
              <a:rPr lang="en-US"/>
              <a:t>Where multiple internet users are managing global information through local and global network technology connections. Where the internet has become more popular among professionals, engineers, laymen, individuals, students, even all global communities, etc.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3"/>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315" name="Google Shape;315;p43"/>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Nowadays most of the work is done with the help of computer technology, artificial intelligence, or a machine.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As such, after the use of the internet in computer technology, it becomes more popular with information easily accessible.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Where as of june 2012 internet users were 2336 million 33.3 percent of the world’s population. And it is now increasing in great size every day now. Which is being used by anyone for their commercial and non-commercial purpose.</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4"/>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u="sng"/>
              <a:t>Anatomy of the internet</a:t>
            </a:r>
            <a:r>
              <a:rPr lang="en-US"/>
              <a:t>.</a:t>
            </a:r>
            <a:endParaRPr/>
          </a:p>
        </p:txBody>
      </p:sp>
      <p:pic>
        <p:nvPicPr>
          <p:cNvPr id="321" name="Google Shape;321;p44"/>
          <p:cNvPicPr preferRelativeResize="0"/>
          <p:nvPr>
            <p:ph idx="1" type="body"/>
          </p:nvPr>
        </p:nvPicPr>
        <p:blipFill rotWithShape="1">
          <a:blip r:embed="rId3">
            <a:alphaModFix/>
          </a:blip>
          <a:srcRect b="0" l="0" r="0" t="0"/>
          <a:stretch/>
        </p:blipFill>
        <p:spPr>
          <a:xfrm>
            <a:off x="3427413" y="2874962"/>
            <a:ext cx="7239000" cy="2295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5"/>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327" name="Google Shape;327;p45"/>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The term internet anatomy refers to physical body structures or internet worldwide connectivity.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Where all elements work with networking terms. We already know that the internet is a globally spread network.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Therefore, any legal internet user uses many of the services from connected network services in the context of the internet’s applications, utilities, or web-enabled features.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6"/>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Application of the internet.</a:t>
            </a:r>
            <a:endParaRPr/>
          </a:p>
        </p:txBody>
      </p:sp>
      <p:sp>
        <p:nvSpPr>
          <p:cNvPr id="333" name="Google Shape;333;p46"/>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b="1" lang="en-US" u="sng"/>
              <a:t>Surfing</a:t>
            </a:r>
            <a:r>
              <a:rPr lang="en-US"/>
              <a:t> </a:t>
            </a:r>
            <a:endParaRPr/>
          </a:p>
          <a:p>
            <a:pPr indent="-342900" lvl="0" marL="342900" rtl="0" algn="l">
              <a:spcBef>
                <a:spcPts val="1000"/>
              </a:spcBef>
              <a:spcAft>
                <a:spcPts val="0"/>
              </a:spcAft>
              <a:buSzPts val="1800"/>
              <a:buChar char="🠶"/>
            </a:pPr>
            <a:r>
              <a:rPr b="1" lang="en-US" u="sng"/>
              <a:t>Downloading</a:t>
            </a:r>
            <a:r>
              <a:rPr lang="en-US"/>
              <a:t> </a:t>
            </a:r>
            <a:endParaRPr/>
          </a:p>
          <a:p>
            <a:pPr indent="-342900" lvl="0" marL="342900" rtl="0" algn="l">
              <a:spcBef>
                <a:spcPts val="1000"/>
              </a:spcBef>
              <a:spcAft>
                <a:spcPts val="0"/>
              </a:spcAft>
              <a:buSzPts val="1800"/>
              <a:buChar char="🠶"/>
            </a:pPr>
            <a:r>
              <a:rPr b="1" lang="en-US" u="sng"/>
              <a:t>Upload</a:t>
            </a:r>
            <a:r>
              <a:rPr b="1" lang="en-US"/>
              <a:t> </a:t>
            </a:r>
            <a:endParaRPr b="1"/>
          </a:p>
          <a:p>
            <a:pPr indent="-342900" lvl="0" marL="342900" rtl="0" algn="l">
              <a:spcBef>
                <a:spcPts val="1000"/>
              </a:spcBef>
              <a:spcAft>
                <a:spcPts val="0"/>
              </a:spcAft>
              <a:buSzPts val="1800"/>
              <a:buChar char="🠶"/>
            </a:pPr>
            <a:r>
              <a:rPr b="1" lang="en-US" u="sng"/>
              <a:t>E-mail</a:t>
            </a:r>
            <a:r>
              <a:rPr b="1" lang="en-US"/>
              <a:t> </a:t>
            </a:r>
            <a:endParaRPr b="1"/>
          </a:p>
          <a:p>
            <a:pPr indent="-342900" lvl="0" marL="342900" rtl="0" algn="l">
              <a:spcBef>
                <a:spcPts val="1000"/>
              </a:spcBef>
              <a:spcAft>
                <a:spcPts val="0"/>
              </a:spcAft>
              <a:buSzPts val="1800"/>
              <a:buChar char="🠶"/>
            </a:pPr>
            <a:r>
              <a:rPr b="1" lang="en-US" u="sng"/>
              <a:t>Web hosting</a:t>
            </a:r>
            <a:endParaRPr/>
          </a:p>
          <a:p>
            <a:pPr indent="-342900" lvl="0" marL="342900" rtl="0" algn="l">
              <a:spcBef>
                <a:spcPts val="1000"/>
              </a:spcBef>
              <a:spcAft>
                <a:spcPts val="0"/>
              </a:spcAft>
              <a:buSzPts val="1800"/>
              <a:buChar char="🠶"/>
            </a:pPr>
            <a:r>
              <a:rPr b="1" lang="en-US" u="sng"/>
              <a:t>Video conference</a:t>
            </a:r>
            <a:endParaRPr/>
          </a:p>
          <a:p>
            <a:pPr indent="-342900" lvl="0" marL="342900" rtl="0" algn="l">
              <a:spcBef>
                <a:spcPts val="1000"/>
              </a:spcBef>
              <a:spcAft>
                <a:spcPts val="0"/>
              </a:spcAft>
              <a:buSzPts val="1800"/>
              <a:buChar char="🠶"/>
            </a:pPr>
            <a:r>
              <a:rPr b="1" lang="en-US" u="sng"/>
              <a:t>Social connectivity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With an IT infrastructure, a company can:</a:t>
            </a:r>
            <a:endParaRPr/>
          </a:p>
        </p:txBody>
      </p:sp>
      <p:sp>
        <p:nvSpPr>
          <p:cNvPr id="177" name="Google Shape;177;p20"/>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br>
              <a:rPr lang="en-US"/>
            </a:br>
            <a:endParaRPr/>
          </a:p>
          <a:p>
            <a:pPr indent="-342900" lvl="0" marL="342900" rtl="0" algn="l">
              <a:spcBef>
                <a:spcPts val="1000"/>
              </a:spcBef>
              <a:spcAft>
                <a:spcPts val="0"/>
              </a:spcAft>
              <a:buSzPts val="1800"/>
              <a:buChar char="🠶"/>
            </a:pPr>
            <a:r>
              <a:rPr lang="en-US"/>
              <a:t>Provide a positive customer experience by providing uninterrupted access to its website and online store.</a:t>
            </a:r>
            <a:br>
              <a:rPr lang="en-US"/>
            </a:br>
            <a:endParaRPr/>
          </a:p>
          <a:p>
            <a:pPr indent="-342900" lvl="0" marL="342900" rtl="0" algn="l">
              <a:spcBef>
                <a:spcPts val="1000"/>
              </a:spcBef>
              <a:spcAft>
                <a:spcPts val="0"/>
              </a:spcAft>
              <a:buSzPts val="1800"/>
              <a:buChar char="🠶"/>
            </a:pPr>
            <a:r>
              <a:rPr lang="en-US"/>
              <a:t>Develop and launch solutions to market with speed.</a:t>
            </a:r>
            <a:br>
              <a:rPr lang="en-US"/>
            </a:br>
            <a:endParaRPr/>
          </a:p>
          <a:p>
            <a:pPr indent="-342900" lvl="0" marL="342900" rtl="0" algn="l">
              <a:spcBef>
                <a:spcPts val="1000"/>
              </a:spcBef>
              <a:spcAft>
                <a:spcPts val="0"/>
              </a:spcAft>
              <a:buSzPts val="1800"/>
              <a:buChar char="🠶"/>
            </a:pPr>
            <a:r>
              <a:rPr lang="en-US"/>
              <a:t>Collect data in real time to make quick decisions.</a:t>
            </a:r>
            <a:br>
              <a:rPr lang="en-US"/>
            </a:br>
            <a:endParaRPr/>
          </a:p>
          <a:p>
            <a:pPr indent="-342900" lvl="0" marL="342900" rtl="0" algn="l">
              <a:spcBef>
                <a:spcPts val="1000"/>
              </a:spcBef>
              <a:spcAft>
                <a:spcPts val="0"/>
              </a:spcAft>
              <a:buSzPts val="1800"/>
              <a:buChar char="🠶"/>
            </a:pPr>
            <a:r>
              <a:rPr lang="en-US"/>
              <a:t>Improve employee productivity</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7"/>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IT systems issues/</a:t>
            </a:r>
            <a:r>
              <a:rPr lang="en-US" sz="2800">
                <a:solidFill>
                  <a:schemeClr val="dk1"/>
                </a:solidFill>
                <a:latin typeface="Times New Roman"/>
                <a:ea typeface="Times New Roman"/>
                <a:cs typeface="Times New Roman"/>
                <a:sym typeface="Times New Roman"/>
              </a:rPr>
              <a:t>Challenges in IT Infrastructure Management</a:t>
            </a:r>
            <a:endParaRPr sz="5200"/>
          </a:p>
        </p:txBody>
      </p:sp>
      <p:sp>
        <p:nvSpPr>
          <p:cNvPr id="339" name="Google Shape;339;p47"/>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Lack of Employee (Internal) Security Measures</a:t>
            </a:r>
            <a:endParaRPr/>
          </a:p>
          <a:p>
            <a:pPr indent="-342900" lvl="0" marL="342900" rtl="0" algn="l">
              <a:spcBef>
                <a:spcPts val="1000"/>
              </a:spcBef>
              <a:spcAft>
                <a:spcPts val="0"/>
              </a:spcAft>
              <a:buSzPts val="1800"/>
              <a:buChar char="🠶"/>
            </a:pPr>
            <a:r>
              <a:rPr lang="en-US"/>
              <a:t>Outdated Equipment and Software</a:t>
            </a:r>
            <a:endParaRPr/>
          </a:p>
          <a:p>
            <a:pPr indent="-342900" lvl="0" marL="342900" rtl="0" algn="l">
              <a:spcBef>
                <a:spcPts val="1000"/>
              </a:spcBef>
              <a:spcAft>
                <a:spcPts val="0"/>
              </a:spcAft>
              <a:buSzPts val="1800"/>
              <a:buChar char="🠶"/>
            </a:pPr>
            <a:r>
              <a:rPr lang="en-US"/>
              <a:t>New Technology Integration</a:t>
            </a:r>
            <a:endParaRPr/>
          </a:p>
          <a:p>
            <a:pPr indent="-342900" lvl="0" marL="342900" rtl="0" algn="l">
              <a:spcBef>
                <a:spcPts val="1000"/>
              </a:spcBef>
              <a:spcAft>
                <a:spcPts val="0"/>
              </a:spcAft>
              <a:buSzPts val="1800"/>
              <a:buChar char="🠶"/>
            </a:pPr>
            <a:r>
              <a:rPr lang="en-US"/>
              <a:t>Data Loss and Recovery</a:t>
            </a:r>
            <a:endParaRPr/>
          </a:p>
          <a:p>
            <a:pPr indent="-342900" lvl="0" marL="342900" rtl="0" algn="l">
              <a:spcBef>
                <a:spcPts val="1000"/>
              </a:spcBef>
              <a:spcAft>
                <a:spcPts val="0"/>
              </a:spcAft>
              <a:buSzPts val="1800"/>
              <a:buChar char="🠶"/>
            </a:pPr>
            <a:r>
              <a:rPr lang="en-US"/>
              <a:t>A Lack of Comprehensive Solutions</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8"/>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complexity of today's computing environment</a:t>
            </a:r>
            <a:endParaRPr/>
          </a:p>
        </p:txBody>
      </p:sp>
      <p:pic>
        <p:nvPicPr>
          <p:cNvPr id="345" name="Google Shape;345;p48"/>
          <p:cNvPicPr preferRelativeResize="0"/>
          <p:nvPr>
            <p:ph idx="1" type="body"/>
          </p:nvPr>
        </p:nvPicPr>
        <p:blipFill rotWithShape="1">
          <a:blip r:embed="rId3">
            <a:alphaModFix/>
          </a:blip>
          <a:srcRect b="0" l="0" r="0" t="0"/>
          <a:stretch/>
        </p:blipFill>
        <p:spPr>
          <a:xfrm>
            <a:off x="4641777" y="2133600"/>
            <a:ext cx="4810200" cy="3778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9"/>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Total Cost of Complexity Issues</a:t>
            </a:r>
            <a:endParaRPr/>
          </a:p>
        </p:txBody>
      </p:sp>
      <p:sp>
        <p:nvSpPr>
          <p:cNvPr id="351" name="Google Shape;351;p49"/>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1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0"/>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Solving the Paradox of Storage Choice</a:t>
            </a:r>
            <a:br>
              <a:rPr b="1" lang="en-US"/>
            </a:br>
            <a:endParaRPr/>
          </a:p>
        </p:txBody>
      </p:sp>
      <p:sp>
        <p:nvSpPr>
          <p:cNvPr id="357" name="Google Shape;357;p50"/>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Faced with a diverse storage ecosystem, IT often finds themselves making a choice between purchasing all storage from a single vendor, or shopping between different vendors, even building their own with customizable software on commodity servers.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IT must carefully weigh these options to ensure they make the best choice for both the top and bottom line</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1"/>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Century Gothic"/>
              <a:buNone/>
            </a:pPr>
            <a:r>
              <a:rPr b="1" lang="en-US"/>
              <a:t>The Cost of Avoiding Data Migrations and Upgrades</a:t>
            </a:r>
            <a:br>
              <a:rPr b="1" lang="en-US"/>
            </a:br>
            <a:br>
              <a:rPr lang="en-US"/>
            </a:br>
            <a:endParaRPr/>
          </a:p>
        </p:txBody>
      </p:sp>
      <p:sp>
        <p:nvSpPr>
          <p:cNvPr id="363" name="Google Shape;363;p51"/>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Many vendors upsell new storage devices to customers every few years. These upgrades usually deliver new features, but few IT teams look forward to a migration.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Typically, migrations take months of planning and consume a large portion of IT’s budget and resources.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Since it’s so hard to move data without disrupting applications, IT commonly overspends to purchase excess capacity well in excess of expected future demands.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2"/>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The Cost of Downtime</a:t>
            </a:r>
            <a:br>
              <a:rPr b="1" lang="en-US"/>
            </a:br>
            <a:endParaRPr/>
          </a:p>
        </p:txBody>
      </p:sp>
      <p:sp>
        <p:nvSpPr>
          <p:cNvPr id="369" name="Google Shape;369;p52"/>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While IT is always looking to reduce complexity and costs and make life easier, the cost that matters most when it comes to complexity is the increased risk of downtime.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The more systems IT is managing, the more human involvement is required. The more human involvement that exists, the greater the risk of unplanned downtime, and this downtime can be disastrous for business</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3"/>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Moore's Law</a:t>
            </a:r>
            <a:br>
              <a:rPr b="1" lang="en-US"/>
            </a:br>
            <a:endParaRPr/>
          </a:p>
        </p:txBody>
      </p:sp>
      <p:sp>
        <p:nvSpPr>
          <p:cNvPr id="375" name="Google Shape;375;p53"/>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Moore's Law states that the number of transistors on a microchip doubles every two years. </a:t>
            </a:r>
            <a:endParaRPr/>
          </a:p>
          <a:p>
            <a:pPr indent="-342900" lvl="0" marL="342900" rtl="0" algn="l">
              <a:spcBef>
                <a:spcPts val="1000"/>
              </a:spcBef>
              <a:spcAft>
                <a:spcPts val="0"/>
              </a:spcAft>
              <a:buSzPts val="1800"/>
              <a:buChar char="🠶"/>
            </a:pPr>
            <a:r>
              <a:rPr lang="en-US"/>
              <a:t>The law claims that we can expect the speed and capability of our computers to increase every two years because of this, yet we will pay less for them. </a:t>
            </a:r>
            <a:endParaRPr/>
          </a:p>
          <a:p>
            <a:pPr indent="-342900" lvl="0" marL="342900" rtl="0" algn="l">
              <a:spcBef>
                <a:spcPts val="1000"/>
              </a:spcBef>
              <a:spcAft>
                <a:spcPts val="0"/>
              </a:spcAft>
              <a:buSzPts val="1800"/>
              <a:buChar char="🠶"/>
            </a:pPr>
            <a:r>
              <a:rPr lang="en-US"/>
              <a:t>Another tenet of Moore's Law asserts that this growth is exponential. The law is attributed to Gordon Moore, the co-founder and former CEO of Intel.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4"/>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381" name="Google Shape;381;p54"/>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In 1965, Gordon E. Moore, the co-founder of Intel, made this observation that became known as Moore's Law.</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Moore's Law has been a driving force of technological and social change, productivity, and economic growth that are hallmarks of the late 20th and early 21st centuries.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5"/>
          <p:cNvSpPr txBox="1"/>
          <p:nvPr>
            <p:ph type="title"/>
          </p:nvPr>
        </p:nvSpPr>
        <p:spPr>
          <a:xfrm>
            <a:off x="2592925" y="624110"/>
            <a:ext cx="8911800" cy="1281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sz="1800">
                <a:solidFill>
                  <a:srgbClr val="3F3F3F"/>
                </a:solidFill>
              </a:rPr>
              <a:t>Factors to consider in designing IT Organizations</a:t>
            </a:r>
            <a:endParaRPr/>
          </a:p>
        </p:txBody>
      </p:sp>
      <p:sp>
        <p:nvSpPr>
          <p:cNvPr id="387" name="Google Shape;387;p55"/>
          <p:cNvSpPr txBox="1"/>
          <p:nvPr>
            <p:ph idx="1" type="body"/>
          </p:nvPr>
        </p:nvSpPr>
        <p:spPr>
          <a:xfrm>
            <a:off x="2589212" y="2133600"/>
            <a:ext cx="8915400" cy="3777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388" name="Google Shape;388;p55"/>
          <p:cNvPicPr preferRelativeResize="0"/>
          <p:nvPr/>
        </p:nvPicPr>
        <p:blipFill>
          <a:blip r:embed="rId3">
            <a:alphaModFix/>
          </a:blip>
          <a:stretch>
            <a:fillRect/>
          </a:stretch>
        </p:blipFill>
        <p:spPr>
          <a:xfrm>
            <a:off x="2200275" y="1719263"/>
            <a:ext cx="8096250" cy="3724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6"/>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Century Gothic"/>
              <a:buNone/>
            </a:pPr>
            <a:r>
              <a:rPr b="1" lang="en-US"/>
              <a:t>Understand Your IT network goals</a:t>
            </a:r>
            <a:br>
              <a:rPr b="1" lang="en-US"/>
            </a:br>
            <a:br>
              <a:rPr lang="en-US"/>
            </a:br>
            <a:endParaRPr/>
          </a:p>
        </p:txBody>
      </p:sp>
      <p:sp>
        <p:nvSpPr>
          <p:cNvPr id="394" name="Google Shape;394;p56"/>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Every company has different goals and objectives. Thus, their IT network will also be designed according to these goals. First, you must understand the goal of your IT network. This will help you in picking the right resources and components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How do the components of IT infrastructure work?</a:t>
            </a:r>
            <a:endParaRPr/>
          </a:p>
        </p:txBody>
      </p:sp>
      <p:sp>
        <p:nvSpPr>
          <p:cNvPr id="183" name="Google Shape;183;p21"/>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The components of IT infrastructure are made up of interdependent elements, and the two core groups of components are</a:t>
            </a:r>
            <a:endParaRPr/>
          </a:p>
          <a:p>
            <a:pPr indent="-342900" lvl="0" marL="342900" rtl="0" algn="l">
              <a:spcBef>
                <a:spcPts val="1000"/>
              </a:spcBef>
              <a:spcAft>
                <a:spcPts val="0"/>
              </a:spcAft>
              <a:buSzPts val="1800"/>
              <a:buChar char="🠶"/>
            </a:pPr>
            <a:r>
              <a:rPr lang="en-US"/>
              <a:t> hardware and software.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Hardware uses software—like an operating system—to work. </a:t>
            </a:r>
            <a:endParaRPr/>
          </a:p>
          <a:p>
            <a:pPr indent="-342900" lvl="0" marL="342900" rtl="0" algn="l">
              <a:spcBef>
                <a:spcPts val="1000"/>
              </a:spcBef>
              <a:spcAft>
                <a:spcPts val="0"/>
              </a:spcAft>
              <a:buSzPts val="1800"/>
              <a:buChar char="🠶"/>
            </a:pPr>
            <a:r>
              <a:rPr lang="en-US"/>
              <a:t>And likewise, an operating system manages system resources and hardware.</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 Operating systems also make connections between software applications and physical resources using networking components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7"/>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Security and Connectivity</a:t>
            </a:r>
            <a:br>
              <a:rPr b="1" lang="en-US"/>
            </a:br>
            <a:endParaRPr/>
          </a:p>
        </p:txBody>
      </p:sp>
      <p:sp>
        <p:nvSpPr>
          <p:cNvPr id="400" name="Google Shape;400;p57"/>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800"/>
              <a:buChar char="🠶"/>
            </a:pPr>
            <a:r>
              <a:rPr lang="en-US"/>
              <a:t>Network connectivity is expanding with time. Now, you can even use your mobile phones for connecting to business networks.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Employees can use their mobile devices for accessing their company mail. This will ensure that they can work from any remote location in the world.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It is important to balance these needs while designing your network. But, you have to also consider the security challenges while designing your network. You have to figure out where you are storing your data.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Some companies are using </a:t>
            </a:r>
            <a:r>
              <a:rPr lang="en-US" u="sng">
                <a:solidFill>
                  <a:schemeClr val="hlink"/>
                </a:solidFill>
                <a:hlinkClick r:id="rId3"/>
              </a:rPr>
              <a:t>cloud-based solutions for storing your data</a:t>
            </a:r>
            <a:r>
              <a:rPr lang="en-US"/>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8"/>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406" name="Google Shape;406;p58"/>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It is also important to implement access control in your IT network. </a:t>
            </a:r>
            <a:endParaRPr/>
          </a:p>
          <a:p>
            <a:pPr indent="-342900" lvl="0" marL="342900" rtl="0" algn="l">
              <a:spcBef>
                <a:spcPts val="1000"/>
              </a:spcBef>
              <a:spcAft>
                <a:spcPts val="0"/>
              </a:spcAft>
              <a:buSzPts val="1800"/>
              <a:buChar char="🠶"/>
            </a:pPr>
            <a:r>
              <a:rPr lang="en-US"/>
              <a:t>This will help you in reducing the insider threats.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Also, you have to set up a firewall for protecting your network. </a:t>
            </a:r>
            <a:endParaRPr/>
          </a:p>
          <a:p>
            <a:pPr indent="-342900" lvl="0" marL="342900" rtl="0" algn="l">
              <a:spcBef>
                <a:spcPts val="1000"/>
              </a:spcBef>
              <a:spcAft>
                <a:spcPts val="0"/>
              </a:spcAft>
              <a:buSzPts val="1800"/>
              <a:buChar char="🠶"/>
            </a:pPr>
            <a:r>
              <a:rPr lang="en-US"/>
              <a:t>You can also use access servers for protecting your network from attackers. </a:t>
            </a:r>
            <a:endParaRPr/>
          </a:p>
          <a:p>
            <a:pPr indent="-342900" lvl="0" marL="342900" rtl="0" algn="l">
              <a:spcBef>
                <a:spcPts val="1000"/>
              </a:spcBef>
              <a:spcAft>
                <a:spcPts val="0"/>
              </a:spcAft>
              <a:buSzPts val="1800"/>
              <a:buChar char="🠶"/>
            </a:pPr>
            <a:r>
              <a:rPr lang="en-US"/>
              <a:t>But, these solutions can slow down your operations. Thus, you must implement all these solutions during the design phase.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9"/>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Disaster Recovery Plan</a:t>
            </a:r>
            <a:br>
              <a:rPr b="1" lang="en-US"/>
            </a:br>
            <a:endParaRPr/>
          </a:p>
        </p:txBody>
      </p:sp>
      <p:sp>
        <p:nvSpPr>
          <p:cNvPr id="412" name="Google Shape;412;p59"/>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Every business must have a DR plan. This will ensure that your company can recover from any disaster.</a:t>
            </a:r>
            <a:endParaRPr/>
          </a:p>
          <a:p>
            <a:pPr indent="-342900" lvl="0" marL="342900" rtl="0" algn="l">
              <a:spcBef>
                <a:spcPts val="1000"/>
              </a:spcBef>
              <a:spcAft>
                <a:spcPts val="0"/>
              </a:spcAft>
              <a:buSzPts val="1800"/>
              <a:buChar char="🠶"/>
            </a:pPr>
            <a:r>
              <a:rPr lang="en-US"/>
              <a:t> Also, you should design this plan with your IT network. Make sure to </a:t>
            </a:r>
            <a:r>
              <a:rPr lang="en-US" u="sng">
                <a:solidFill>
                  <a:schemeClr val="hlink"/>
                </a:solidFill>
                <a:hlinkClick r:id="rId3"/>
              </a:rPr>
              <a:t>backup your data</a:t>
            </a:r>
            <a:r>
              <a:rPr lang="en-US"/>
              <a:t> in remote locations. </a:t>
            </a:r>
            <a:endParaRPr/>
          </a:p>
          <a:p>
            <a:pPr indent="-342900" lvl="0" marL="342900" rtl="0" algn="l">
              <a:spcBef>
                <a:spcPts val="1000"/>
              </a:spcBef>
              <a:spcAft>
                <a:spcPts val="0"/>
              </a:spcAft>
              <a:buSzPts val="1800"/>
              <a:buChar char="🠶"/>
            </a:pPr>
            <a:r>
              <a:rPr lang="en-US"/>
              <a:t>Thus, you can access your data from anywhere in the world.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Also, you must have backup power for dealing with natural disasters. This will ensure that your services won’t go down due to power outage. </a:t>
            </a:r>
            <a:endParaRPr/>
          </a:p>
          <a:p>
            <a:pPr indent="-342900" lvl="0" marL="342900" rtl="0" algn="l">
              <a:spcBef>
                <a:spcPts val="1000"/>
              </a:spcBef>
              <a:spcAft>
                <a:spcPts val="0"/>
              </a:spcAft>
              <a:buSzPts val="1800"/>
              <a:buChar char="🠶"/>
            </a:pPr>
            <a:r>
              <a:rPr lang="en-US"/>
              <a:t>Your recovery plan must include all the building disasters, man-made disasters, and office disasters.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0"/>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Training and scalability</a:t>
            </a:r>
            <a:br>
              <a:rPr b="1" lang="en-US"/>
            </a:br>
            <a:endParaRPr/>
          </a:p>
        </p:txBody>
      </p:sp>
      <p:sp>
        <p:nvSpPr>
          <p:cNvPr id="418" name="Google Shape;418;p60"/>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It is important to train your employees about the new policies. This will ensure that your employees know about your new network policies. Also, you must conduct a cybersecurity seminar for your employees. Most of the network breaches due to human error. Thus, it is important to train your employees about basic security terms.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1"/>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424" name="Google Shape;424;p61"/>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Scalability is another important element for any IT network. You should need to upgrade and </a:t>
            </a:r>
            <a:r>
              <a:rPr lang="en-US" u="sng">
                <a:solidFill>
                  <a:schemeClr val="hlink"/>
                </a:solidFill>
                <a:hlinkClick r:id="rId3"/>
              </a:rPr>
              <a:t>update your IT resources.</a:t>
            </a:r>
            <a:r>
              <a:rPr lang="en-US"/>
              <a:t> Thus, you must understand your network growth. This will help you in avoiding surprise costs. It will also ensure that your organization is ready for expansion.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2"/>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Redundancy</a:t>
            </a:r>
            <a:br>
              <a:rPr b="1" lang="en-US"/>
            </a:br>
            <a:endParaRPr/>
          </a:p>
        </p:txBody>
      </p:sp>
      <p:sp>
        <p:nvSpPr>
          <p:cNvPr id="430" name="Google Shape;430;p62"/>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You must have backup devices for storing your sensitive data. If you have a small organization, then you can use two separate networks. This will allow you to do development work on the mirror network. You can use your main network for running important applications. It is important to have redundant services and components in your network. This will help you in reducing the downtime of your network.</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3"/>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Identifying System Components to manage</a:t>
            </a:r>
            <a:endParaRPr/>
          </a:p>
        </p:txBody>
      </p:sp>
      <p:sp>
        <p:nvSpPr>
          <p:cNvPr id="436" name="Google Shape;436;p63"/>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An </a:t>
            </a:r>
            <a:r>
              <a:rPr b="1" lang="en-US"/>
              <a:t>Information system</a:t>
            </a:r>
            <a:r>
              <a:rPr lang="en-US"/>
              <a:t> is a combination of hardware and software and telecommunication networks that people build to collect, create and distribute useful data, typically in an organization. It defines the flow of information within the system. The objective of an information system is to provide appropriate information to the user, to gather the data, process the data and communicate information to the user of the system.</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4"/>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pic>
        <p:nvPicPr>
          <p:cNvPr id="442" name="Google Shape;442;p64"/>
          <p:cNvPicPr preferRelativeResize="0"/>
          <p:nvPr>
            <p:ph idx="1" type="body"/>
          </p:nvPr>
        </p:nvPicPr>
        <p:blipFill rotWithShape="1">
          <a:blip r:embed="rId3">
            <a:alphaModFix/>
          </a:blip>
          <a:srcRect b="0" l="0" r="0" t="0"/>
          <a:stretch/>
        </p:blipFill>
        <p:spPr>
          <a:xfrm>
            <a:off x="3611560" y="2189408"/>
            <a:ext cx="6335700" cy="33810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5"/>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448" name="Google Shape;448;p65"/>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b="1" lang="en-US"/>
              <a:t>Computer Hardware:</a:t>
            </a:r>
            <a:r>
              <a:rPr lang="en-US"/>
              <a:t> </a:t>
            </a:r>
            <a:br>
              <a:rPr lang="en-US"/>
            </a:br>
            <a:r>
              <a:rPr lang="en-US"/>
              <a:t>Physical equipment used for input, output and processing. The hardware structure depends upon the type and size of the organization. It consists of an input and an output device, operating system, processor, and media devices. This also includes computer peripheral devices.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6"/>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454" name="Google Shape;454;p66"/>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b="1" lang="en-US"/>
              <a:t> Computer Software:</a:t>
            </a:r>
            <a:r>
              <a:rPr lang="en-US"/>
              <a:t> </a:t>
            </a:r>
            <a:br>
              <a:rPr lang="en-US"/>
            </a:br>
            <a:r>
              <a:rPr lang="en-US"/>
              <a:t>The programs/ application program used to control and coordinate the hardware components. It is used for analysing and processing of the data. These programs include a set of instruction used for processing information. </a:t>
            </a:r>
            <a:endParaRPr/>
          </a:p>
          <a:p>
            <a:pPr indent="-342900" lvl="0" marL="342900" rtl="0" algn="l">
              <a:spcBef>
                <a:spcPts val="1000"/>
              </a:spcBef>
              <a:spcAft>
                <a:spcPts val="0"/>
              </a:spcAft>
              <a:buSzPts val="1800"/>
              <a:buChar char="🠶"/>
            </a:pPr>
            <a:r>
              <a:rPr lang="en-US"/>
              <a:t>Software is further classified into 3 types: </a:t>
            </a:r>
            <a:endParaRPr/>
          </a:p>
          <a:p>
            <a:pPr indent="-342900" lvl="0" marL="342900" rtl="0" algn="l">
              <a:spcBef>
                <a:spcPts val="1000"/>
              </a:spcBef>
              <a:spcAft>
                <a:spcPts val="0"/>
              </a:spcAft>
              <a:buSzPts val="1800"/>
              <a:buChar char="🠶"/>
            </a:pPr>
            <a:r>
              <a:rPr lang="en-US"/>
              <a:t>System Software</a:t>
            </a:r>
            <a:endParaRPr/>
          </a:p>
          <a:p>
            <a:pPr indent="-342900" lvl="0" marL="342900" rtl="0" algn="l">
              <a:spcBef>
                <a:spcPts val="1000"/>
              </a:spcBef>
              <a:spcAft>
                <a:spcPts val="0"/>
              </a:spcAft>
              <a:buSzPts val="1800"/>
              <a:buChar char="🠶"/>
            </a:pPr>
            <a:r>
              <a:rPr lang="en-US"/>
              <a:t>Application Software</a:t>
            </a:r>
            <a:endParaRPr/>
          </a:p>
          <a:p>
            <a:pPr indent="-342900" lvl="0" marL="342900" rtl="0" algn="l">
              <a:spcBef>
                <a:spcPts val="1000"/>
              </a:spcBef>
              <a:spcAft>
                <a:spcPts val="0"/>
              </a:spcAft>
              <a:buSzPts val="1800"/>
              <a:buChar char="🠶"/>
            </a:pPr>
            <a:r>
              <a:rPr lang="en-US"/>
              <a:t>Procedures</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Types of IT Infrastructure</a:t>
            </a:r>
            <a:endParaRPr/>
          </a:p>
        </p:txBody>
      </p:sp>
      <p:sp>
        <p:nvSpPr>
          <p:cNvPr id="189" name="Google Shape;189;p2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The two primary types of IT infrastructure are traditional and cloud infrastructure</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7"/>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460" name="Google Shape;460;p67"/>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b="1" lang="en-US"/>
              <a:t>Databases:</a:t>
            </a:r>
            <a:r>
              <a:rPr lang="en-US"/>
              <a:t> </a:t>
            </a:r>
            <a:br>
              <a:rPr lang="en-US"/>
            </a:br>
            <a:r>
              <a:rPr lang="en-US"/>
              <a:t>Data are the raw facts and figures that are unorganized that are later processed to generate information. Softwares are used for organizing and serving data to the user, managing physical storage of media and virtual resources. As the hardware can’t work without software the same as software needs data for processing. Data are managed using Database management system.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8"/>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466" name="Google Shape;466;p68"/>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b="1" lang="en-US"/>
              <a:t>Network:</a:t>
            </a:r>
            <a:r>
              <a:rPr lang="en-US"/>
              <a:t> </a:t>
            </a:r>
            <a:endParaRPr/>
          </a:p>
          <a:p>
            <a:pPr indent="-342900" lvl="0" marL="342900" rtl="0" algn="l">
              <a:spcBef>
                <a:spcPts val="1000"/>
              </a:spcBef>
              <a:spcAft>
                <a:spcPts val="0"/>
              </a:spcAft>
              <a:buSzPts val="1800"/>
              <a:buChar char="🠶"/>
            </a:pPr>
            <a:r>
              <a:rPr lang="en-US"/>
              <a:t>Networks resources refer to the telecommunication networks like the intranet, extranet and the internet.</a:t>
            </a:r>
            <a:endParaRPr/>
          </a:p>
          <a:p>
            <a:pPr indent="-342900" lvl="0" marL="342900" rtl="0" algn="l">
              <a:spcBef>
                <a:spcPts val="1000"/>
              </a:spcBef>
              <a:spcAft>
                <a:spcPts val="0"/>
              </a:spcAft>
              <a:buSzPts val="1800"/>
              <a:buChar char="🠶"/>
            </a:pPr>
            <a:r>
              <a:rPr lang="en-US"/>
              <a:t>These resources facilitate the flow of information in the organization.</a:t>
            </a:r>
            <a:endParaRPr/>
          </a:p>
          <a:p>
            <a:pPr indent="-342900" lvl="0" marL="342900" rtl="0" algn="l">
              <a:spcBef>
                <a:spcPts val="1000"/>
              </a:spcBef>
              <a:spcAft>
                <a:spcPts val="0"/>
              </a:spcAft>
              <a:buSzPts val="1800"/>
              <a:buChar char="🠶"/>
            </a:pPr>
            <a:r>
              <a:rPr lang="en-US"/>
              <a:t>Networks consists of both the physical devices such as networks cards, routers, hubs and cables and software such as operating systems, web servers, data servers and application servers.</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9"/>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472" name="Google Shape;472;p69"/>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b="1" lang="en-US"/>
              <a:t>Human Resources:</a:t>
            </a:r>
            <a:r>
              <a:rPr lang="en-US"/>
              <a:t> </a:t>
            </a:r>
            <a:br>
              <a:rPr lang="en-US"/>
            </a:br>
            <a:r>
              <a:rPr lang="en-US"/>
              <a:t>It is associated with the manpower required to run and manage the system. People are the end user of the information system, end-user use information produced for their own purpose, the main purpose of the information system is to benefit the end user. The end user can be accountants, engineers, salespersons, customers, clerks, or managers etc</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0"/>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478" name="Google Shape;478;p70"/>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b="1" lang="en-US"/>
              <a:t>In software engineering, a design pattern is a general solution to a common problem:  A design pattern isn’t a finished design that can be transformed directly into code; it is a description or template for how to solve a problem that can be used in many different situations.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1"/>
          <p:cNvSpPr txBox="1"/>
          <p:nvPr>
            <p:ph type="title"/>
          </p:nvPr>
        </p:nvSpPr>
        <p:spPr>
          <a:xfrm>
            <a:off x="2592925" y="624110"/>
            <a:ext cx="89118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84" name="Google Shape;484;p71"/>
          <p:cNvSpPr txBox="1"/>
          <p:nvPr>
            <p:ph idx="1" type="body"/>
          </p:nvPr>
        </p:nvSpPr>
        <p:spPr>
          <a:xfrm>
            <a:off x="2589212" y="2133600"/>
            <a:ext cx="8915400" cy="3777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485" name="Google Shape;485;p71"/>
          <p:cNvPicPr preferRelativeResize="0"/>
          <p:nvPr/>
        </p:nvPicPr>
        <p:blipFill>
          <a:blip r:embed="rId3">
            <a:alphaModFix/>
          </a:blip>
          <a:stretch>
            <a:fillRect/>
          </a:stretch>
        </p:blipFill>
        <p:spPr>
          <a:xfrm>
            <a:off x="3551975" y="2160250"/>
            <a:ext cx="8096250" cy="37242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2"/>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Patterns for IT systems management</a:t>
            </a:r>
            <a:endParaRPr/>
          </a:p>
        </p:txBody>
      </p:sp>
      <p:sp>
        <p:nvSpPr>
          <p:cNvPr id="491" name="Google Shape;491;p72"/>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The patterns focus especially on breaking down the functional boundaries between IT planning, solution development, and service management, and enabling the accuracy of the core information store at the heart of well-managed IT. </a:t>
            </a:r>
            <a:br>
              <a:rPr lang="en-US"/>
            </a:br>
            <a:r>
              <a:rPr lang="en-US"/>
              <a:t>The concepts of Demand and Portfolio Management cross these boundaries and are advisable places to start. The concept of the Configuration Management System (aka CMDB) also is a tricky area, and it’s hoped the patterns described here will assist the many organizations pondering how to keep such a comprehensive data store current.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Traditional infrastructure</a:t>
            </a:r>
            <a:br>
              <a:rPr b="1" lang="en-US"/>
            </a:br>
            <a:endParaRPr/>
          </a:p>
        </p:txBody>
      </p:sp>
      <p:sp>
        <p:nvSpPr>
          <p:cNvPr id="195" name="Google Shape;195;p2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A traditional IT infrastructure is made up of the usual hardware and software components: facilities, data centers, servers, networking hardware desktop computers and enterprise application software solutions.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Typically, this infrastructure setup requires more power, physical space and money than other infrastructure types.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A traditional infrastructure is typically installed on-premises for company-only, or private, use.</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Cloud infrastructure</a:t>
            </a:r>
            <a:br>
              <a:rPr b="1" lang="en-US"/>
            </a:br>
            <a:endParaRPr/>
          </a:p>
        </p:txBody>
      </p:sp>
      <p:sp>
        <p:nvSpPr>
          <p:cNvPr id="201" name="Google Shape;201;p2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100000"/>
              <a:buChar char="🠶"/>
            </a:pPr>
            <a:r>
              <a:rPr lang="en-US"/>
              <a:t>A cloud computing IT infrastructure is similar to traditional infrastructure. </a:t>
            </a:r>
            <a:endParaRPr/>
          </a:p>
          <a:p>
            <a:pPr indent="-237172" lvl="0" marL="342900" rtl="0" algn="l">
              <a:spcBef>
                <a:spcPts val="1000"/>
              </a:spcBef>
              <a:spcAft>
                <a:spcPts val="0"/>
              </a:spcAft>
              <a:buSzPct val="100000"/>
              <a:buNone/>
            </a:pPr>
            <a:r>
              <a:t/>
            </a:r>
            <a:endParaRPr/>
          </a:p>
          <a:p>
            <a:pPr indent="-342900" lvl="0" marL="342900" rtl="0" algn="l">
              <a:spcBef>
                <a:spcPts val="1000"/>
              </a:spcBef>
              <a:spcAft>
                <a:spcPts val="0"/>
              </a:spcAft>
              <a:buSzPct val="100000"/>
              <a:buChar char="🠶"/>
            </a:pPr>
            <a:r>
              <a:rPr lang="en-US"/>
              <a:t>However, end users can access the infrastructure via the internet, with the ability to use computing resources without installing on-premises through virtualization.</a:t>
            </a:r>
            <a:endParaRPr/>
          </a:p>
          <a:p>
            <a:pPr indent="-237172" lvl="0" marL="342900" rtl="0" algn="l">
              <a:spcBef>
                <a:spcPts val="1000"/>
              </a:spcBef>
              <a:spcAft>
                <a:spcPts val="0"/>
              </a:spcAft>
              <a:buSzPct val="100000"/>
              <a:buNone/>
            </a:pPr>
            <a:r>
              <a:t/>
            </a:r>
            <a:endParaRPr/>
          </a:p>
          <a:p>
            <a:pPr indent="-342900" lvl="0" marL="342900" rtl="0" algn="l">
              <a:spcBef>
                <a:spcPts val="1000"/>
              </a:spcBef>
              <a:spcAft>
                <a:spcPts val="0"/>
              </a:spcAft>
              <a:buSzPct val="100000"/>
              <a:buChar char="🠶"/>
            </a:pPr>
            <a:r>
              <a:rPr lang="en-US"/>
              <a:t> Virtualization connects physical servers maintained by a service provider at any or many geographical locations. </a:t>
            </a:r>
            <a:endParaRPr/>
          </a:p>
          <a:p>
            <a:pPr indent="-237172" lvl="0" marL="342900" rtl="0" algn="l">
              <a:spcBef>
                <a:spcPts val="1000"/>
              </a:spcBef>
              <a:spcAft>
                <a:spcPts val="0"/>
              </a:spcAft>
              <a:buSzPct val="100000"/>
              <a:buNone/>
            </a:pPr>
            <a:r>
              <a:t/>
            </a:r>
            <a:endParaRPr/>
          </a:p>
          <a:p>
            <a:pPr indent="-342900" lvl="0" marL="342900" rtl="0" algn="l">
              <a:spcBef>
                <a:spcPts val="1000"/>
              </a:spcBef>
              <a:spcAft>
                <a:spcPts val="0"/>
              </a:spcAft>
              <a:buSzPct val="100000"/>
              <a:buChar char="🠶"/>
            </a:pPr>
            <a:r>
              <a:rPr lang="en-US"/>
              <a:t>Then, it divides and abstracts resources, like storage, to make them accessible to users almost anywhere an internet connection can be made. Because cloud infrastructure is often public, it’s usually referred to as a public cloud.</a:t>
            </a:r>
            <a:endParaRPr/>
          </a:p>
          <a:p>
            <a:pPr indent="-237172" lvl="0" marL="342900" rtl="0" algn="l">
              <a:spcBef>
                <a:spcPts val="1000"/>
              </a:spcBef>
              <a:spcAft>
                <a:spcPts val="0"/>
              </a:spcAft>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EVOLUTION OF SYSTEMS</a:t>
            </a:r>
            <a:endParaRPr/>
          </a:p>
        </p:txBody>
      </p:sp>
      <p:sp>
        <p:nvSpPr>
          <p:cNvPr id="207" name="Google Shape;207;p2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From 1960—when the revolution started in the IT field—till today, the computer system with its memory and processing capability has seen numerous changes.</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Starting from large ENIAC to mainframe to midrange to personal computers to client server to new age systems, the system has undergone revolutionary changes in terms of the services that they are providing. And still, the evolution continues.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Starting with 1960</a:t>
            </a:r>
            <a:endParaRPr/>
          </a:p>
        </p:txBody>
      </p:sp>
      <p:sp>
        <p:nvSpPr>
          <p:cNvPr id="213" name="Google Shape;213;p2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800"/>
              <a:buChar char="🠶"/>
            </a:pPr>
            <a:r>
              <a:rPr lang="en-US"/>
              <a:t>1964, IBM launched s-360, which revolutionized the IT scenario. </a:t>
            </a:r>
            <a:endParaRPr/>
          </a:p>
          <a:p>
            <a:pPr indent="-228600" lvl="0" marL="342900" rtl="0" algn="just">
              <a:spcBef>
                <a:spcPts val="1000"/>
              </a:spcBef>
              <a:spcAft>
                <a:spcPts val="0"/>
              </a:spcAft>
              <a:buSzPts val="1800"/>
              <a:buNone/>
            </a:pPr>
            <a:r>
              <a:t/>
            </a:r>
            <a:endParaRPr/>
          </a:p>
          <a:p>
            <a:pPr indent="-342900" lvl="0" marL="342900" rtl="0" algn="just">
              <a:spcBef>
                <a:spcPts val="1000"/>
              </a:spcBef>
              <a:spcAft>
                <a:spcPts val="0"/>
              </a:spcAft>
              <a:buSzPts val="1800"/>
              <a:buChar char="🠶"/>
            </a:pPr>
            <a:r>
              <a:rPr lang="en-US"/>
              <a:t>The s-360 was the first system that was a general purpose   machine which was able to handle large quantity of data transaction and processing speed. </a:t>
            </a:r>
            <a:endParaRPr/>
          </a:p>
          <a:p>
            <a:pPr indent="-228600" lvl="0" marL="342900" rtl="0" algn="just">
              <a:spcBef>
                <a:spcPts val="1000"/>
              </a:spcBef>
              <a:spcAft>
                <a:spcPts val="0"/>
              </a:spcAft>
              <a:buSzPts val="1800"/>
              <a:buNone/>
            </a:pPr>
            <a:r>
              <a:t/>
            </a:r>
            <a:endParaRPr/>
          </a:p>
          <a:p>
            <a:pPr indent="-342900" lvl="0" marL="342900" rtl="0" algn="just">
              <a:spcBef>
                <a:spcPts val="1000"/>
              </a:spcBef>
              <a:spcAft>
                <a:spcPts val="0"/>
              </a:spcAft>
              <a:buSzPts val="1800"/>
              <a:buChar char="🠶"/>
            </a:pPr>
            <a:r>
              <a:rPr lang="en-US"/>
              <a:t>The s-360 was a powerful and consistent machine, which could support COBOL and FORTAN language.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