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4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3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7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1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8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3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3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20B60-F2EA-459D-ADF9-2B5442CD0D0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E92466-7B70-4132-96A4-920FBF0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5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When you can measure what you are speaking about, and express it in numbers, you </a:t>
            </a:r>
            <a:r>
              <a:rPr lang="en-US" i="1" dirty="0" smtClean="0"/>
              <a:t>know something </a:t>
            </a:r>
            <a:r>
              <a:rPr lang="en-US" i="1" dirty="0"/>
              <a:t>about it; but when you cannot measure it, when you cannot express it in </a:t>
            </a:r>
            <a:r>
              <a:rPr lang="en-US" i="1" dirty="0" smtClean="0"/>
              <a:t>numbers, your </a:t>
            </a:r>
            <a:r>
              <a:rPr lang="en-US" i="1" dirty="0"/>
              <a:t>knowledge is of a meager and unsatisfactory kind.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6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Iteration </a:t>
            </a:r>
            <a:r>
              <a:rPr lang="en-US" b="1" dirty="0" smtClean="0"/>
              <a:t>Planning: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developers and customers choose an iteration size: typically, 1 or 2 weeks.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again, </a:t>
            </a:r>
            <a:r>
              <a:rPr lang="en-US" dirty="0" smtClean="0"/>
              <a:t>the customers </a:t>
            </a:r>
            <a:r>
              <a:rPr lang="en-US" dirty="0"/>
              <a:t>choose the stories that they want implemented in the first iteration but cannot </a:t>
            </a:r>
            <a:r>
              <a:rPr lang="en-US" dirty="0" smtClean="0"/>
              <a:t>choose more </a:t>
            </a:r>
            <a:r>
              <a:rPr lang="en-US" dirty="0"/>
              <a:t>stories than will fit according to the current velocity</a:t>
            </a:r>
            <a:r>
              <a:rPr lang="en-US" dirty="0" smtClean="0"/>
              <a:t>.</a:t>
            </a:r>
          </a:p>
          <a:p>
            <a:r>
              <a:rPr lang="en-US" dirty="0"/>
              <a:t>The order of the stories within the iteration is a technical decision.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developers implement </a:t>
            </a:r>
            <a:r>
              <a:rPr lang="en-US" dirty="0" smtClean="0"/>
              <a:t>the stories </a:t>
            </a:r>
            <a:r>
              <a:rPr lang="en-US" dirty="0"/>
              <a:t>in the order that makes the most technical sense</a:t>
            </a:r>
            <a:r>
              <a:rPr lang="en-US" dirty="0" smtClean="0"/>
              <a:t>.</a:t>
            </a:r>
          </a:p>
          <a:p>
            <a:r>
              <a:rPr lang="en-US" dirty="0"/>
              <a:t>The customers cannot change the stories in the iteration once it has begun. </a:t>
            </a:r>
            <a:endParaRPr lang="en-US" dirty="0" smtClean="0"/>
          </a:p>
          <a:p>
            <a:r>
              <a:rPr lang="en-US" dirty="0" smtClean="0"/>
              <a:t>Customers </a:t>
            </a:r>
            <a:r>
              <a:rPr lang="en-US" dirty="0"/>
              <a:t>are free </a:t>
            </a:r>
            <a:r>
              <a:rPr lang="en-US" dirty="0" smtClean="0"/>
              <a:t>to change </a:t>
            </a:r>
            <a:r>
              <a:rPr lang="en-US" dirty="0"/>
              <a:t>or reorder any other story in the project but not the ones that the developers are </a:t>
            </a:r>
            <a:r>
              <a:rPr lang="en-US" dirty="0" smtClean="0"/>
              <a:t>currently working </a:t>
            </a:r>
            <a:r>
              <a:rPr lang="en-US" dirty="0"/>
              <a:t>on.</a:t>
            </a:r>
          </a:p>
        </p:txBody>
      </p:sp>
    </p:spTree>
    <p:extLst>
      <p:ext uri="{BB962C8B-B14F-4D97-AF65-F5344CB8AC3E}">
        <p14:creationId xmlns:p14="http://schemas.microsoft.com/office/powerpoint/2010/main" val="362666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"</a:t>
            </a:r>
            <a:r>
              <a:rPr lang="en-US" b="1" dirty="0" smtClean="0"/>
              <a:t>Done“: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story is not done until </a:t>
            </a:r>
            <a:r>
              <a:rPr lang="en-US" i="1" dirty="0"/>
              <a:t>all </a:t>
            </a:r>
            <a:r>
              <a:rPr lang="en-US" dirty="0"/>
              <a:t>its acceptance tests pass. Those acceptance tests are automated. </a:t>
            </a:r>
            <a:endParaRPr lang="en-US" dirty="0" smtClean="0"/>
          </a:p>
          <a:p>
            <a:r>
              <a:rPr lang="en-US" dirty="0" smtClean="0"/>
              <a:t>They are </a:t>
            </a:r>
            <a:r>
              <a:rPr lang="en-US" dirty="0"/>
              <a:t>written by the customer, business analysts, quality assurance specialists, testers, and </a:t>
            </a:r>
            <a:r>
              <a:rPr lang="en-US" dirty="0" smtClean="0"/>
              <a:t>even programmers</a:t>
            </a:r>
            <a:r>
              <a:rPr lang="en-US" dirty="0"/>
              <a:t>, at the very start of each iteration.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tests define the details of the stories and </a:t>
            </a:r>
            <a:r>
              <a:rPr lang="en-US" dirty="0" smtClean="0"/>
              <a:t>are the </a:t>
            </a:r>
            <a:r>
              <a:rPr lang="en-US" dirty="0"/>
              <a:t>final authority on how the stories behave.</a:t>
            </a:r>
          </a:p>
        </p:txBody>
      </p:sp>
    </p:spTree>
    <p:extLst>
      <p:ext uri="{BB962C8B-B14F-4D97-AF65-F5344CB8AC3E}">
        <p14:creationId xmlns:p14="http://schemas.microsoft.com/office/powerpoint/2010/main" val="413081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start of a new iteration, the developers and customers get together to plan. </a:t>
            </a:r>
            <a:endParaRPr lang="en-US" dirty="0" smtClean="0"/>
          </a:p>
          <a:p>
            <a:r>
              <a:rPr lang="en-US" dirty="0" smtClean="0"/>
              <a:t>The developers break </a:t>
            </a:r>
            <a:r>
              <a:rPr lang="en-US" dirty="0"/>
              <a:t>the stories down into development tasks. A </a:t>
            </a:r>
            <a:r>
              <a:rPr lang="en-US" i="1" dirty="0"/>
              <a:t>task </a:t>
            </a:r>
            <a:r>
              <a:rPr lang="en-US" dirty="0"/>
              <a:t>is something that one developer </a:t>
            </a:r>
            <a:r>
              <a:rPr lang="en-US" dirty="0" smtClean="0"/>
              <a:t>can implement </a:t>
            </a:r>
            <a:r>
              <a:rPr lang="en-US" dirty="0"/>
              <a:t>in 416 hours.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stories are analyzed, with the customers' help, and the tasks </a:t>
            </a:r>
            <a:r>
              <a:rPr lang="en-US" dirty="0" smtClean="0"/>
              <a:t>are enumerated </a:t>
            </a:r>
            <a:r>
              <a:rPr lang="en-US" dirty="0"/>
              <a:t>as completely as possible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/>
              <a:t>list of the tasks is created on a flip chart, whiteboard, or some other convenient medium.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may sign up for any kind of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Database </a:t>
            </a:r>
            <a:r>
              <a:rPr lang="en-US" dirty="0"/>
              <a:t>specialists are not constrained to sign up </a:t>
            </a:r>
            <a:r>
              <a:rPr lang="en-US" dirty="0" smtClean="0"/>
              <a:t>for database </a:t>
            </a:r>
            <a:r>
              <a:rPr lang="en-US" dirty="0"/>
              <a:t>tasks. GUI people can sign up for database tasks if they like</a:t>
            </a:r>
            <a:r>
              <a:rPr lang="en-US" dirty="0" smtClean="0"/>
              <a:t>.</a:t>
            </a:r>
          </a:p>
          <a:p>
            <a:r>
              <a:rPr lang="en-US" dirty="0"/>
              <a:t>The benefit is obvious: The more the developers know </a:t>
            </a:r>
            <a:r>
              <a:rPr lang="en-US" dirty="0" smtClean="0"/>
              <a:t>about the </a:t>
            </a:r>
            <a:r>
              <a:rPr lang="en-US" i="1" dirty="0"/>
              <a:t>whole </a:t>
            </a:r>
            <a:r>
              <a:rPr lang="en-US" dirty="0"/>
              <a:t>project, the healthier and more informed the project team 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</a:t>
            </a:r>
            <a:r>
              <a:rPr lang="en-US" dirty="0"/>
              <a:t>want knowledge of </a:t>
            </a:r>
            <a:r>
              <a:rPr lang="en-US" dirty="0" smtClean="0"/>
              <a:t>the project </a:t>
            </a:r>
            <a:r>
              <a:rPr lang="en-US" dirty="0"/>
              <a:t>to spread throughout the team, irrespective of specialty.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developer knows how many task points he or she managed to implement in the </a:t>
            </a:r>
            <a:r>
              <a:rPr lang="en-US" dirty="0" smtClean="0"/>
              <a:t>previous iteration</a:t>
            </a:r>
            <a:r>
              <a:rPr lang="en-US" dirty="0"/>
              <a:t>; this number is the developer's </a:t>
            </a:r>
            <a:r>
              <a:rPr lang="en-US" i="1" dirty="0"/>
              <a:t>budget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one signs up for more points than are in </a:t>
            </a:r>
            <a:r>
              <a:rPr lang="en-US" dirty="0" smtClean="0"/>
              <a:t>the budget. </a:t>
            </a:r>
          </a:p>
          <a:p>
            <a:r>
              <a:rPr lang="en-US" dirty="0" smtClean="0"/>
              <a:t>Task </a:t>
            </a:r>
            <a:r>
              <a:rPr lang="en-US" dirty="0"/>
              <a:t>selection continues until either all tasks are assigned or all developers have used their budgets.</a:t>
            </a:r>
          </a:p>
          <a:p>
            <a:r>
              <a:rPr lang="en-US" dirty="0"/>
              <a:t>If tasks remain, the developers negotiate with each other, trading tasks, based on their various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5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 way through the iteration, the team holds a meeting. At this point, half of the </a:t>
            </a:r>
            <a:r>
              <a:rPr lang="en-US" i="1" dirty="0"/>
              <a:t>stories </a:t>
            </a:r>
            <a:r>
              <a:rPr lang="en-US" dirty="0" smtClean="0"/>
              <a:t>scheduled for </a:t>
            </a:r>
            <a:r>
              <a:rPr lang="en-US" dirty="0"/>
              <a:t>the iteration should be complete</a:t>
            </a:r>
            <a:r>
              <a:rPr lang="en-US" dirty="0" smtClean="0"/>
              <a:t>.</a:t>
            </a:r>
          </a:p>
          <a:p>
            <a:r>
              <a:rPr lang="en-US" dirty="0"/>
              <a:t>If half the </a:t>
            </a:r>
            <a:r>
              <a:rPr lang="en-US" i="1" dirty="0"/>
              <a:t>stories </a:t>
            </a:r>
            <a:r>
              <a:rPr lang="en-US" dirty="0"/>
              <a:t>aren't complete, the team tries to </a:t>
            </a:r>
            <a:r>
              <a:rPr lang="en-US" dirty="0" smtClean="0"/>
              <a:t>reapportion tasks </a:t>
            </a:r>
            <a:r>
              <a:rPr lang="en-US" dirty="0"/>
              <a:t>and responsibilities to ensure that all the stories will be complete by the end of the iteration.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7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example, suppose that the customers selected eight stories totaling 24 story points for </a:t>
            </a:r>
            <a:r>
              <a:rPr lang="en-US" dirty="0" smtClean="0"/>
              <a:t>the iteration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also that these were broken down into 42 tasks. At the halfway point of </a:t>
            </a:r>
            <a:r>
              <a:rPr lang="en-US" dirty="0" smtClean="0"/>
              <a:t>the iteration</a:t>
            </a:r>
            <a:r>
              <a:rPr lang="en-US" dirty="0"/>
              <a:t>, we would expect to have 21 tasks and 12 story points complete. 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12 story </a:t>
            </a:r>
            <a:r>
              <a:rPr lang="en-US" dirty="0" smtClean="0"/>
              <a:t>points must </a:t>
            </a:r>
            <a:r>
              <a:rPr lang="en-US" dirty="0"/>
              <a:t>represent wholly completed stories. Our goal is to complete stories, not simply tasks.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nightmare </a:t>
            </a:r>
            <a:r>
              <a:rPr lang="en-US" dirty="0"/>
              <a:t>scenario is to get to the end of the iteration with 90 percent of the tasks complete but </a:t>
            </a:r>
            <a:r>
              <a:rPr lang="en-US" dirty="0" smtClean="0"/>
              <a:t>no stories </a:t>
            </a:r>
            <a:r>
              <a:rPr lang="en-US" dirty="0"/>
              <a:t>complete.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halfway point, we want to see completed stories that represent half the </a:t>
            </a:r>
            <a:r>
              <a:rPr lang="en-US" dirty="0" smtClean="0"/>
              <a:t>story points </a:t>
            </a:r>
            <a:r>
              <a:rPr lang="en-US" dirty="0"/>
              <a:t>for the iteration.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0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2 weeks, the current iteration ends and the next begins.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end of each iteration, </a:t>
            </a:r>
            <a:r>
              <a:rPr lang="en-US" dirty="0" smtClean="0"/>
              <a:t>the current </a:t>
            </a:r>
            <a:r>
              <a:rPr lang="en-US" dirty="0"/>
              <a:t>running executable is demonstrated to the customers.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customers are asked to </a:t>
            </a:r>
            <a:r>
              <a:rPr lang="en-US" dirty="0" smtClean="0"/>
              <a:t>evaluate the </a:t>
            </a:r>
            <a:r>
              <a:rPr lang="en-US" dirty="0"/>
              <a:t>look, feel, and performance of the project.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will provide their feedback in terms of new </a:t>
            </a:r>
            <a:r>
              <a:rPr lang="en-US" dirty="0" smtClean="0"/>
              <a:t>user stories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7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customers see progress frequently. They can measure velocity.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predict how quickly </a:t>
            </a:r>
            <a:r>
              <a:rPr lang="en-US" dirty="0" smtClean="0"/>
              <a:t>the team </a:t>
            </a:r>
            <a:r>
              <a:rPr lang="en-US" dirty="0"/>
              <a:t>is going and can schedule high-priority stories early.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short, customers have all the data </a:t>
            </a:r>
            <a:r>
              <a:rPr lang="en-US" dirty="0" smtClean="0"/>
              <a:t>and control </a:t>
            </a:r>
            <a:r>
              <a:rPr lang="en-US" dirty="0"/>
              <a:t>they need to manage the project to their liking.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9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036126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Tracking and managing an XP project is a matter of recording the results of each iteration and </a:t>
            </a:r>
            <a:r>
              <a:rPr lang="en-US" dirty="0" smtClean="0"/>
              <a:t>then using </a:t>
            </a:r>
            <a:r>
              <a:rPr lang="en-US" dirty="0"/>
              <a:t>those results to predict what will happen in the next iterations</a:t>
            </a:r>
            <a:r>
              <a:rPr lang="en-US" dirty="0" smtClean="0"/>
              <a:t>. </a:t>
            </a:r>
          </a:p>
          <a:p>
            <a:r>
              <a:rPr lang="en-US" dirty="0"/>
              <a:t>This chart shows how many story points were completed passed their automated acceptance tests at the end of each week. </a:t>
            </a:r>
            <a:endParaRPr lang="en-US" dirty="0" smtClean="0"/>
          </a:p>
          <a:p>
            <a:r>
              <a:rPr lang="en-US" dirty="0"/>
              <a:t>Although there is some variation between the weeks, the data clearly shows that this team is completing around 42 story points per week.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436" y="2706477"/>
            <a:ext cx="4677998" cy="31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</a:t>
            </a:r>
            <a:r>
              <a:rPr lang="en-US" b="1" dirty="0" smtClean="0"/>
              <a:t>Exploration: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the start of the project, the developers and customers have conversations about the new </a:t>
            </a:r>
            <a:r>
              <a:rPr lang="en-US" dirty="0" smtClean="0"/>
              <a:t>system in </a:t>
            </a:r>
            <a:r>
              <a:rPr lang="en-US" dirty="0"/>
              <a:t>order to identify all the significant features that they can.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they don't try to identify </a:t>
            </a:r>
            <a:r>
              <a:rPr lang="en-US" i="1" dirty="0" smtClean="0"/>
              <a:t>all </a:t>
            </a:r>
            <a:r>
              <a:rPr lang="en-US" dirty="0" smtClean="0"/>
              <a:t>features</a:t>
            </a:r>
            <a:r>
              <a:rPr lang="en-US" dirty="0"/>
              <a:t>. As the project proceeds, the customers will continue to discover more features. The flow </a:t>
            </a:r>
            <a:r>
              <a:rPr lang="en-US" dirty="0" smtClean="0"/>
              <a:t>of features </a:t>
            </a:r>
            <a:r>
              <a:rPr lang="en-US" dirty="0"/>
              <a:t>will not shut off until the project is over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</a:t>
            </a:r>
            <a:r>
              <a:rPr lang="en-US" dirty="0"/>
              <a:t>a feature is identified, it is broken down into one or more </a:t>
            </a:r>
            <a:r>
              <a:rPr lang="en-US" i="1" dirty="0"/>
              <a:t>user stories</a:t>
            </a:r>
            <a:r>
              <a:rPr lang="en-US" dirty="0"/>
              <a:t>, which are written </a:t>
            </a:r>
            <a:r>
              <a:rPr lang="en-US" dirty="0" smtClean="0"/>
              <a:t>onto index </a:t>
            </a:r>
            <a:r>
              <a:rPr lang="en-US" dirty="0"/>
              <a:t>cards or their equivalent.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much is written on the card except the name of the story (e.g</a:t>
            </a:r>
            <a:r>
              <a:rPr lang="en-US" dirty="0" smtClean="0"/>
              <a:t>., Login</a:t>
            </a:r>
            <a:r>
              <a:rPr lang="en-US" dirty="0"/>
              <a:t>, Add User, Delete User, or Change Password).</a:t>
            </a:r>
          </a:p>
        </p:txBody>
      </p:sp>
    </p:spTree>
    <p:extLst>
      <p:ext uri="{BB962C8B-B14F-4D97-AF65-F5344CB8AC3E}">
        <p14:creationId xmlns:p14="http://schemas.microsoft.com/office/powerpoint/2010/main" val="68155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119254" cy="33189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This so-called </a:t>
            </a:r>
            <a:r>
              <a:rPr lang="en-US" i="1" dirty="0">
                <a:solidFill>
                  <a:srgbClr val="333333"/>
                </a:solidFill>
                <a:latin typeface="Verdana" panose="020B0604030504040204" pitchFamily="34" charset="0"/>
              </a:rPr>
              <a:t>burn-down chart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shows, on a week-by-week basis, how many points remain to be completed for the next major milestone or release. </a:t>
            </a:r>
          </a:p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The slope </a:t>
            </a:r>
            <a:r>
              <a:rPr 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of this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chart is a reasonable predictor of the end date.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55" y="2657787"/>
            <a:ext cx="4931842" cy="29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difference between the bars in the burn-down chart does not equal the height of </a:t>
            </a:r>
            <a:r>
              <a:rPr lang="en-US" dirty="0" smtClean="0"/>
              <a:t>the bars </a:t>
            </a:r>
            <a:r>
              <a:rPr lang="en-US" dirty="0"/>
              <a:t>in the velocity chart. The reason is that new stories are being added to the project.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may </a:t>
            </a:r>
            <a:r>
              <a:rPr lang="en-US" dirty="0" smtClean="0"/>
              <a:t>also indicate </a:t>
            </a:r>
            <a:r>
              <a:rPr lang="en-US" dirty="0"/>
              <a:t>that the developers have re-estimated the stories</a:t>
            </a:r>
            <a:r>
              <a:rPr lang="en-US" dirty="0" smtClean="0"/>
              <a:t>.</a:t>
            </a:r>
          </a:p>
          <a:p>
            <a:r>
              <a:rPr lang="en-US" dirty="0"/>
              <a:t>When these two charts are kept on the wall of the project room, anybody can look them over and </a:t>
            </a:r>
            <a:r>
              <a:rPr lang="en-US" dirty="0" smtClean="0"/>
              <a:t>tell within </a:t>
            </a:r>
            <a:r>
              <a:rPr lang="en-US" dirty="0"/>
              <a:t>seconds what the status of the project is.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tell when the next major milestone will </a:t>
            </a:r>
            <a:r>
              <a:rPr lang="en-US" dirty="0" smtClean="0"/>
              <a:t>be met </a:t>
            </a:r>
            <a:r>
              <a:rPr lang="en-US" dirty="0"/>
              <a:t>and to what degree the scope and estimates are creeping.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two charts are the true </a:t>
            </a:r>
            <a:r>
              <a:rPr lang="en-US" dirty="0" smtClean="0"/>
              <a:t>bottom line </a:t>
            </a:r>
            <a:r>
              <a:rPr lang="en-US" dirty="0"/>
              <a:t>for XP and all the agile methods. In the end, it's all about generating reliable </a:t>
            </a:r>
            <a:r>
              <a:rPr lang="en-US" dirty="0" smtClean="0"/>
              <a:t>management information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23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iteration to iteration and release to release, the project falls into a predictable and </a:t>
            </a:r>
            <a:r>
              <a:rPr lang="en-US" dirty="0" smtClean="0"/>
              <a:t>comfortable rhythm</a:t>
            </a:r>
            <a:r>
              <a:rPr lang="en-US" dirty="0"/>
              <a:t>. Everyone knows what to expect and when to expect it. Stakeholders see progress </a:t>
            </a:r>
            <a:r>
              <a:rPr lang="en-US" dirty="0" smtClean="0"/>
              <a:t>frequently and </a:t>
            </a:r>
            <a:r>
              <a:rPr lang="en-US" dirty="0"/>
              <a:t>substantially.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being shown notebooks full of diagrams and plans, stakeholders </a:t>
            </a:r>
            <a:r>
              <a:rPr lang="en-US" dirty="0" smtClean="0"/>
              <a:t>are shown </a:t>
            </a:r>
            <a:r>
              <a:rPr lang="en-US" dirty="0"/>
              <a:t>working software that they can touch, feel, and provide feedback on.</a:t>
            </a:r>
          </a:p>
          <a:p>
            <a:r>
              <a:rPr lang="en-US" dirty="0"/>
              <a:t>Developers see a reasonable plan, based on their own estimates and controlled by their </a:t>
            </a:r>
            <a:r>
              <a:rPr lang="en-US" dirty="0" smtClean="0"/>
              <a:t>own measured </a:t>
            </a:r>
            <a:r>
              <a:rPr lang="en-US" dirty="0"/>
              <a:t>velocity. </a:t>
            </a:r>
            <a:endParaRPr lang="en-US" dirty="0" smtClean="0"/>
          </a:p>
          <a:p>
            <a:r>
              <a:rPr lang="en-US" dirty="0" smtClean="0"/>
              <a:t>Developers </a:t>
            </a:r>
            <a:r>
              <a:rPr lang="en-US" dirty="0"/>
              <a:t>choose the tasks they feel comfortable working on and keep </a:t>
            </a:r>
            <a:r>
              <a:rPr lang="en-US" dirty="0" smtClean="0"/>
              <a:t>the quality </a:t>
            </a:r>
            <a:r>
              <a:rPr lang="en-US" dirty="0"/>
              <a:t>of their workmanship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3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Managers receive data every iteration. They use this data to control and manage the project. </a:t>
            </a:r>
            <a:endParaRPr lang="en-US" dirty="0" smtClean="0"/>
          </a:p>
          <a:p>
            <a:r>
              <a:rPr lang="en-US" dirty="0" smtClean="0"/>
              <a:t>They</a:t>
            </a:r>
            <a:r>
              <a:rPr lang="en-US" dirty="0"/>
              <a:t> </a:t>
            </a:r>
            <a:r>
              <a:rPr lang="en-US" dirty="0" smtClean="0"/>
              <a:t>don't </a:t>
            </a:r>
            <a:r>
              <a:rPr lang="en-US" dirty="0"/>
              <a:t>have to resort to pressure, threats, or appeals to loyalty to meet an arbitrary and </a:t>
            </a:r>
            <a:r>
              <a:rPr lang="en-US" dirty="0" smtClean="0"/>
              <a:t>unrealistic date.</a:t>
            </a:r>
          </a:p>
          <a:p>
            <a:r>
              <a:rPr lang="en-US" dirty="0"/>
              <a:t>The stakeholders won't always be happy with </a:t>
            </a:r>
            <a:r>
              <a:rPr lang="en-US" dirty="0" smtClean="0"/>
              <a:t>the data </a:t>
            </a:r>
            <a:r>
              <a:rPr lang="en-US" dirty="0"/>
              <a:t>that the process produces, especially not at first.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an agile method does not mean that </a:t>
            </a:r>
            <a:r>
              <a:rPr lang="en-US" dirty="0" smtClean="0"/>
              <a:t>the stakeholders </a:t>
            </a:r>
            <a:r>
              <a:rPr lang="en-US" dirty="0"/>
              <a:t>will get what they want.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simply means that they'll be able to control the team to </a:t>
            </a:r>
            <a:r>
              <a:rPr lang="en-US" dirty="0" smtClean="0"/>
              <a:t>get the </a:t>
            </a:r>
            <a:r>
              <a:rPr lang="en-US" dirty="0"/>
              <a:t>most business value for the least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1164" y="3408218"/>
            <a:ext cx="37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Queries…..?????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732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developers work together to estimate the stories. The estimates are relative, not absolute. </a:t>
            </a:r>
            <a:endParaRPr lang="en-US" dirty="0" smtClean="0"/>
          </a:p>
          <a:p>
            <a:r>
              <a:rPr lang="en-US" dirty="0" smtClean="0"/>
              <a:t>We write </a:t>
            </a:r>
            <a:r>
              <a:rPr lang="en-US" dirty="0"/>
              <a:t>a number of "points" on a story card to represent the relative cost of the story.</a:t>
            </a:r>
          </a:p>
        </p:txBody>
      </p:sp>
    </p:spTree>
    <p:extLst>
      <p:ext uri="{BB962C8B-B14F-4D97-AF65-F5344CB8AC3E}">
        <p14:creationId xmlns:p14="http://schemas.microsoft.com/office/powerpoint/2010/main" val="36388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Spiking, Splitting, and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Stories that are too large or too small are difficult to estimate. </a:t>
            </a:r>
            <a:endParaRPr lang="en-US" dirty="0" smtClean="0"/>
          </a:p>
          <a:p>
            <a:r>
              <a:rPr lang="en-US" dirty="0" smtClean="0"/>
              <a:t>Developers </a:t>
            </a:r>
            <a:r>
              <a:rPr lang="en-US" dirty="0"/>
              <a:t>tend to </a:t>
            </a:r>
            <a:r>
              <a:rPr lang="en-US" dirty="0" smtClean="0"/>
              <a:t>underestimate large </a:t>
            </a:r>
            <a:r>
              <a:rPr lang="en-US" dirty="0"/>
              <a:t>stories and overestimate small ones.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story that is too big should be split into pieces </a:t>
            </a:r>
            <a:r>
              <a:rPr lang="en-US" dirty="0" smtClean="0"/>
              <a:t>that aren't </a:t>
            </a:r>
            <a:r>
              <a:rPr lang="en-US" dirty="0"/>
              <a:t>too big.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story that is too small should be merged with other small stories.</a:t>
            </a:r>
          </a:p>
        </p:txBody>
      </p:sp>
    </p:spTree>
    <p:extLst>
      <p:ext uri="{BB962C8B-B14F-4D97-AF65-F5344CB8AC3E}">
        <p14:creationId xmlns:p14="http://schemas.microsoft.com/office/powerpoint/2010/main" val="100734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consider the story "Users can securely transfer money into, out of, and between </a:t>
            </a:r>
            <a:r>
              <a:rPr lang="en-US" dirty="0" smtClean="0"/>
              <a:t>their accounts</a:t>
            </a:r>
            <a:r>
              <a:rPr lang="en-US" dirty="0"/>
              <a:t>." This is a big story. Estimating will be difficult, and probably inaccurate.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</a:t>
            </a:r>
            <a:r>
              <a:rPr lang="en-US" dirty="0" smtClean="0"/>
              <a:t>can split </a:t>
            </a:r>
            <a:r>
              <a:rPr lang="en-US" dirty="0"/>
              <a:t>it into many stories that are much easier to estimate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Users can log in.</a:t>
            </a:r>
          </a:p>
          <a:p>
            <a:pPr lvl="1"/>
            <a:r>
              <a:rPr lang="en-US" dirty="0"/>
              <a:t>Users can log out.</a:t>
            </a:r>
          </a:p>
          <a:p>
            <a:pPr lvl="1"/>
            <a:r>
              <a:rPr lang="en-US" dirty="0"/>
              <a:t>Users can deposit money into their accounts.</a:t>
            </a:r>
          </a:p>
          <a:p>
            <a:pPr lvl="1"/>
            <a:r>
              <a:rPr lang="en-US" dirty="0"/>
              <a:t>Users can withdraw money from their accounts.</a:t>
            </a:r>
          </a:p>
          <a:p>
            <a:pPr lvl="1"/>
            <a:r>
              <a:rPr lang="en-US" dirty="0"/>
              <a:t>Users can transfer money from one of their accounts to another account.</a:t>
            </a:r>
          </a:p>
        </p:txBody>
      </p:sp>
    </p:spTree>
    <p:extLst>
      <p:ext uri="{BB962C8B-B14F-4D97-AF65-F5344CB8AC3E}">
        <p14:creationId xmlns:p14="http://schemas.microsoft.com/office/powerpoint/2010/main" val="18232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a story is split or merged, it should be </a:t>
            </a:r>
            <a:r>
              <a:rPr lang="en-US" dirty="0" smtClean="0"/>
              <a:t>re-estimated</a:t>
            </a:r>
            <a:r>
              <a:rPr lang="en-US" dirty="0"/>
              <a:t>. It is not wise to simply add or subtract </a:t>
            </a:r>
            <a:r>
              <a:rPr lang="en-US" dirty="0" smtClean="0"/>
              <a:t>the estimate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whole reason to split or merge a story is to get it to a size at which estimation </a:t>
            </a:r>
            <a:r>
              <a:rPr lang="en-US" dirty="0" smtClean="0"/>
              <a:t>is accurate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surprising to find that a story estimated at 25 points breaks up into stories </a:t>
            </a:r>
            <a:r>
              <a:rPr lang="en-US" dirty="0" smtClean="0"/>
              <a:t>that add </a:t>
            </a:r>
            <a:r>
              <a:rPr lang="en-US" dirty="0"/>
              <a:t>up to 30! Thirty is the more accurate estimate.</a:t>
            </a:r>
          </a:p>
          <a:p>
            <a:r>
              <a:rPr lang="en-US" dirty="0"/>
              <a:t>Every week, we complete a certain number of stories. The sum of the estimates of the </a:t>
            </a:r>
            <a:r>
              <a:rPr lang="en-US" dirty="0" smtClean="0"/>
              <a:t>completed stories </a:t>
            </a:r>
            <a:r>
              <a:rPr lang="en-US" dirty="0"/>
              <a:t>is a metric known as </a:t>
            </a:r>
            <a:r>
              <a:rPr lang="en-US" i="1" dirty="0"/>
              <a:t>velocity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completed 42 points' worth of stories during the </a:t>
            </a:r>
            <a:r>
              <a:rPr lang="en-US" dirty="0" smtClean="0"/>
              <a:t>previous week</a:t>
            </a:r>
            <a:r>
              <a:rPr lang="en-US" dirty="0"/>
              <a:t>, our velocity is 42.</a:t>
            </a:r>
          </a:p>
        </p:txBody>
      </p:sp>
    </p:spTree>
    <p:extLst>
      <p:ext uri="{BB962C8B-B14F-4D97-AF65-F5344CB8AC3E}">
        <p14:creationId xmlns:p14="http://schemas.microsoft.com/office/powerpoint/2010/main" val="296536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3 or 4 weeks, we'll have a good idea of our average velocity. We can use this to predict </a:t>
            </a:r>
            <a:r>
              <a:rPr lang="en-US" dirty="0" smtClean="0"/>
              <a:t>how much </a:t>
            </a:r>
            <a:r>
              <a:rPr lang="en-US" dirty="0"/>
              <a:t>work we'll get done in subsequent weeks. </a:t>
            </a:r>
            <a:endParaRPr lang="en-US" dirty="0" smtClean="0"/>
          </a:p>
          <a:p>
            <a:r>
              <a:rPr lang="en-US" dirty="0" smtClean="0"/>
              <a:t>Tracking </a:t>
            </a:r>
            <a:r>
              <a:rPr lang="en-US" dirty="0"/>
              <a:t>velocity is one of the most </a:t>
            </a:r>
            <a:r>
              <a:rPr lang="en-US" dirty="0" smtClean="0"/>
              <a:t>important management </a:t>
            </a:r>
            <a:r>
              <a:rPr lang="en-US" dirty="0"/>
              <a:t>tools in an XP project</a:t>
            </a:r>
            <a:r>
              <a:rPr lang="en-US" dirty="0" smtClean="0"/>
              <a:t>.</a:t>
            </a:r>
          </a:p>
          <a:p>
            <a:r>
              <a:rPr lang="en-US" dirty="0"/>
              <a:t>At the start of a project, the developers will not have a very good idea of their velocity. They </a:t>
            </a:r>
            <a:r>
              <a:rPr lang="en-US" dirty="0" smtClean="0"/>
              <a:t>must create </a:t>
            </a:r>
            <a:r>
              <a:rPr lang="en-US" dirty="0"/>
              <a:t>an initial guess by whatever means they feel will give the best results.</a:t>
            </a:r>
          </a:p>
        </p:txBody>
      </p:sp>
    </p:spTree>
    <p:extLst>
      <p:ext uri="{BB962C8B-B14F-4D97-AF65-F5344CB8AC3E}">
        <p14:creationId xmlns:p14="http://schemas.microsoft.com/office/powerpoint/2010/main" val="197502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Release </a:t>
            </a:r>
            <a:r>
              <a:rPr lang="en-US" b="1" dirty="0" smtClean="0"/>
              <a:t>Planning: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velocity, the customers can get an idea of the cost of each of the stories, as well as </a:t>
            </a:r>
            <a:r>
              <a:rPr lang="en-US" dirty="0" smtClean="0"/>
              <a:t>its business </a:t>
            </a:r>
            <a:r>
              <a:rPr lang="en-US" dirty="0"/>
              <a:t>value and priority.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the customers to choose the stories they want done first. </a:t>
            </a:r>
            <a:r>
              <a:rPr lang="en-US" dirty="0" smtClean="0"/>
              <a:t>This choice </a:t>
            </a:r>
            <a:r>
              <a:rPr lang="en-US" dirty="0"/>
              <a:t>is not purely a matter of priority. </a:t>
            </a:r>
            <a:endParaRPr lang="en-US" dirty="0" smtClean="0"/>
          </a:p>
          <a:p>
            <a:r>
              <a:rPr lang="en-US" dirty="0" smtClean="0"/>
              <a:t>Something </a:t>
            </a:r>
            <a:r>
              <a:rPr lang="en-US" dirty="0"/>
              <a:t>that is important but also expensive may </a:t>
            </a:r>
            <a:r>
              <a:rPr lang="en-US" dirty="0" smtClean="0"/>
              <a:t>be delayed </a:t>
            </a:r>
            <a:r>
              <a:rPr lang="en-US" dirty="0"/>
              <a:t>in favor of something that is less important but much less expensive. </a:t>
            </a:r>
            <a:endParaRPr lang="en-US" dirty="0" smtClean="0"/>
          </a:p>
          <a:p>
            <a:r>
              <a:rPr lang="en-US" dirty="0" smtClean="0"/>
              <a:t>Choices </a:t>
            </a:r>
            <a:r>
              <a:rPr lang="en-US" dirty="0"/>
              <a:t>like this </a:t>
            </a:r>
            <a:r>
              <a:rPr lang="en-US" dirty="0" smtClean="0"/>
              <a:t>are </a:t>
            </a:r>
            <a:r>
              <a:rPr lang="en-US" i="1" dirty="0" smtClean="0"/>
              <a:t>business </a:t>
            </a:r>
            <a:r>
              <a:rPr lang="en-US" dirty="0"/>
              <a:t>decisions. </a:t>
            </a:r>
            <a:endParaRPr lang="en-US" dirty="0" smtClean="0"/>
          </a:p>
          <a:p>
            <a:r>
              <a:rPr lang="en-US" dirty="0"/>
              <a:t>The developers and customers agree on a date for the first release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69441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customers pick the stories they want implemented within </a:t>
            </a:r>
            <a:r>
              <a:rPr lang="en-US" dirty="0" smtClean="0"/>
              <a:t>that release </a:t>
            </a:r>
            <a:r>
              <a:rPr lang="en-US" dirty="0"/>
              <a:t>and the rough order they want them implemented in.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customers cannot choose </a:t>
            </a:r>
            <a:r>
              <a:rPr lang="en-US" dirty="0" smtClean="0"/>
              <a:t>more stories </a:t>
            </a:r>
            <a:r>
              <a:rPr lang="en-US" dirty="0"/>
              <a:t>than will fit according to the current velocity. Since the velocity is initially inaccurate, </a:t>
            </a:r>
            <a:r>
              <a:rPr lang="en-US" dirty="0" smtClean="0"/>
              <a:t>this selection </a:t>
            </a:r>
            <a:r>
              <a:rPr lang="en-US" dirty="0"/>
              <a:t>is crude.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accuracy is not very important at this point. The release plan can be </a:t>
            </a:r>
            <a:r>
              <a:rPr lang="en-US" dirty="0" smtClean="0"/>
              <a:t>adjusted as </a:t>
            </a:r>
            <a:r>
              <a:rPr lang="en-US" dirty="0"/>
              <a:t>velocity becomes more accurate.</a:t>
            </a:r>
          </a:p>
        </p:txBody>
      </p:sp>
    </p:spTree>
    <p:extLst>
      <p:ext uri="{BB962C8B-B14F-4D97-AF65-F5344CB8AC3E}">
        <p14:creationId xmlns:p14="http://schemas.microsoft.com/office/powerpoint/2010/main" val="346482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1915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Garamond</vt:lpstr>
      <vt:lpstr>Verdana</vt:lpstr>
      <vt:lpstr>Organic</vt:lpstr>
      <vt:lpstr>Planning</vt:lpstr>
      <vt:lpstr>Initial Exploration:</vt:lpstr>
      <vt:lpstr>Contd…</vt:lpstr>
      <vt:lpstr>Spiking, Splitting, and Velocity</vt:lpstr>
      <vt:lpstr>Case Study:</vt:lpstr>
      <vt:lpstr>Contd…</vt:lpstr>
      <vt:lpstr>Contd…</vt:lpstr>
      <vt:lpstr>Release Planning:</vt:lpstr>
      <vt:lpstr>Contd…</vt:lpstr>
      <vt:lpstr>Iteration Planning:</vt:lpstr>
      <vt:lpstr>Defining "Done“:</vt:lpstr>
      <vt:lpstr>Task Planning</vt:lpstr>
      <vt:lpstr>Contd…</vt:lpstr>
      <vt:lpstr>Contd…</vt:lpstr>
      <vt:lpstr>Contd…</vt:lpstr>
      <vt:lpstr>Example</vt:lpstr>
      <vt:lpstr>Iterating</vt:lpstr>
      <vt:lpstr>Contd…</vt:lpstr>
      <vt:lpstr>Tracking</vt:lpstr>
      <vt:lpstr>Contd…</vt:lpstr>
      <vt:lpstr>Contd…</vt:lpstr>
      <vt:lpstr>Conclusion</vt:lpstr>
      <vt:lpstr>Contd…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santhosh</dc:creator>
  <cp:lastModifiedBy>santhosh</cp:lastModifiedBy>
  <cp:revision>10</cp:revision>
  <dcterms:created xsi:type="dcterms:W3CDTF">2020-08-19T16:59:28Z</dcterms:created>
  <dcterms:modified xsi:type="dcterms:W3CDTF">2020-08-24T03:22:15Z</dcterms:modified>
</cp:coreProperties>
</file>