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B31A6F8-D868-40B2-9C67-02A332CEB8C3}" type="datetimeFigureOut">
              <a:rPr lang="en-US" smtClean="0"/>
              <a:t>11/25/2022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4603A45-498C-4923-9FDE-6FAE4003F5C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2815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B31A6F8-D868-40B2-9C67-02A332CEB8C3}"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03A45-498C-4923-9FDE-6FAE4003F5C6}" type="slidenum">
              <a:rPr lang="en-US" smtClean="0"/>
              <a:t>‹#›</a:t>
            </a:fld>
            <a:endParaRPr lang="en-US"/>
          </a:p>
        </p:txBody>
      </p:sp>
    </p:spTree>
    <p:extLst>
      <p:ext uri="{BB962C8B-B14F-4D97-AF65-F5344CB8AC3E}">
        <p14:creationId xmlns:p14="http://schemas.microsoft.com/office/powerpoint/2010/main" val="4188080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31A6F8-D868-40B2-9C67-02A332CEB8C3}"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03A45-498C-4923-9FDE-6FAE4003F5C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4022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31A6F8-D868-40B2-9C67-02A332CEB8C3}"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03A45-498C-4923-9FDE-6FAE4003F5C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3244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31A6F8-D868-40B2-9C67-02A332CEB8C3}"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03A45-498C-4923-9FDE-6FAE4003F5C6}" type="slidenum">
              <a:rPr lang="en-US" smtClean="0"/>
              <a:t>‹#›</a:t>
            </a:fld>
            <a:endParaRPr lang="en-US"/>
          </a:p>
        </p:txBody>
      </p:sp>
    </p:spTree>
    <p:extLst>
      <p:ext uri="{BB962C8B-B14F-4D97-AF65-F5344CB8AC3E}">
        <p14:creationId xmlns:p14="http://schemas.microsoft.com/office/powerpoint/2010/main" val="4184234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31A6F8-D868-40B2-9C67-02A332CEB8C3}"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03A45-498C-4923-9FDE-6FAE4003F5C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364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31A6F8-D868-40B2-9C67-02A332CEB8C3}"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03A45-498C-4923-9FDE-6FAE4003F5C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3753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31A6F8-D868-40B2-9C67-02A332CEB8C3}"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03A45-498C-4923-9FDE-6FAE4003F5C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5924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31A6F8-D868-40B2-9C67-02A332CEB8C3}"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03A45-498C-4923-9FDE-6FAE4003F5C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394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31A6F8-D868-40B2-9C67-02A332CEB8C3}"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03A45-498C-4923-9FDE-6FAE4003F5C6}" type="slidenum">
              <a:rPr lang="en-US" smtClean="0"/>
              <a:t>‹#›</a:t>
            </a:fld>
            <a:endParaRPr lang="en-US"/>
          </a:p>
        </p:txBody>
      </p:sp>
    </p:spTree>
    <p:extLst>
      <p:ext uri="{BB962C8B-B14F-4D97-AF65-F5344CB8AC3E}">
        <p14:creationId xmlns:p14="http://schemas.microsoft.com/office/powerpoint/2010/main" val="867285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31A6F8-D868-40B2-9C67-02A332CEB8C3}" type="datetimeFigureOut">
              <a:rPr lang="en-US" smtClean="0"/>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03A45-498C-4923-9FDE-6FAE4003F5C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3849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31A6F8-D868-40B2-9C67-02A332CEB8C3}"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03A45-498C-4923-9FDE-6FAE4003F5C6}" type="slidenum">
              <a:rPr lang="en-US" smtClean="0"/>
              <a:t>‹#›</a:t>
            </a:fld>
            <a:endParaRPr lang="en-US"/>
          </a:p>
        </p:txBody>
      </p:sp>
    </p:spTree>
    <p:extLst>
      <p:ext uri="{BB962C8B-B14F-4D97-AF65-F5344CB8AC3E}">
        <p14:creationId xmlns:p14="http://schemas.microsoft.com/office/powerpoint/2010/main" val="2922637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31A6F8-D868-40B2-9C67-02A332CEB8C3}" type="datetimeFigureOut">
              <a:rPr lang="en-US" smtClean="0"/>
              <a:t>11/25/2022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603A45-498C-4923-9FDE-6FAE4003F5C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5570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31A6F8-D868-40B2-9C67-02A332CEB8C3}" type="datetimeFigureOut">
              <a:rPr lang="en-US" smtClean="0"/>
              <a:t>11/25/2022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603A45-498C-4923-9FDE-6FAE4003F5C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6677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31A6F8-D868-40B2-9C67-02A332CEB8C3}" type="datetimeFigureOut">
              <a:rPr lang="en-US" smtClean="0"/>
              <a:t>11/25/2022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603A45-498C-4923-9FDE-6FAE4003F5C6}" type="slidenum">
              <a:rPr lang="en-US" smtClean="0"/>
              <a:t>‹#›</a:t>
            </a:fld>
            <a:endParaRPr lang="en-US"/>
          </a:p>
        </p:txBody>
      </p:sp>
    </p:spTree>
    <p:extLst>
      <p:ext uri="{BB962C8B-B14F-4D97-AF65-F5344CB8AC3E}">
        <p14:creationId xmlns:p14="http://schemas.microsoft.com/office/powerpoint/2010/main" val="1292054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B31A6F8-D868-40B2-9C67-02A332CEB8C3}"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03A45-498C-4923-9FDE-6FAE4003F5C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0366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B31A6F8-D868-40B2-9C67-02A332CEB8C3}" type="datetimeFigureOut">
              <a:rPr lang="en-US" smtClean="0"/>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03A45-498C-4923-9FDE-6FAE4003F5C6}" type="slidenum">
              <a:rPr lang="en-US" smtClean="0"/>
              <a:t>‹#›</a:t>
            </a:fld>
            <a:endParaRPr lang="en-US"/>
          </a:p>
        </p:txBody>
      </p:sp>
    </p:spTree>
    <p:extLst>
      <p:ext uri="{BB962C8B-B14F-4D97-AF65-F5344CB8AC3E}">
        <p14:creationId xmlns:p14="http://schemas.microsoft.com/office/powerpoint/2010/main" val="2787666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31A6F8-D868-40B2-9C67-02A332CEB8C3}" type="datetimeFigureOut">
              <a:rPr lang="en-US" smtClean="0"/>
              <a:t>11/25/2022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603A45-498C-4923-9FDE-6FAE4003F5C6}" type="slidenum">
              <a:rPr lang="en-US" smtClean="0"/>
              <a:t>‹#›</a:t>
            </a:fld>
            <a:endParaRPr lang="en-US"/>
          </a:p>
        </p:txBody>
      </p:sp>
    </p:spTree>
    <p:extLst>
      <p:ext uri="{BB962C8B-B14F-4D97-AF65-F5344CB8AC3E}">
        <p14:creationId xmlns:p14="http://schemas.microsoft.com/office/powerpoint/2010/main" val="1036650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Agile Design</a:t>
            </a:r>
          </a:p>
        </p:txBody>
      </p:sp>
      <p:sp>
        <p:nvSpPr>
          <p:cNvPr id="3" name="Subtitle 2"/>
          <p:cNvSpPr>
            <a:spLocks noGrp="1"/>
          </p:cNvSpPr>
          <p:nvPr>
            <p:ph type="subTitle" idx="1"/>
          </p:nvPr>
        </p:nvSpPr>
        <p:spPr/>
        <p:txBody>
          <a:bodyPr/>
          <a:lstStyle/>
          <a:p>
            <a:r>
              <a:rPr lang="en-US" dirty="0"/>
              <a:t>Department of Software Engineering</a:t>
            </a:r>
          </a:p>
        </p:txBody>
      </p:sp>
    </p:spTree>
    <p:extLst>
      <p:ext uri="{BB962C8B-B14F-4D97-AF65-F5344CB8AC3E}">
        <p14:creationId xmlns:p14="http://schemas.microsoft.com/office/powerpoint/2010/main" val="1458454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r>
              <a:rPr lang="en-US" dirty="0"/>
              <a:t>The developers find themselves chasing the change through huge portions of the code, modifying far more modules than they had first estimated, and discovering thread after thread of other changes that they must remember to make. </a:t>
            </a:r>
          </a:p>
          <a:p>
            <a:r>
              <a:rPr lang="en-US" dirty="0"/>
              <a:t>In the end, the changes take far longer than the initial estimate. </a:t>
            </a:r>
          </a:p>
          <a:p>
            <a:r>
              <a:rPr lang="en-US" dirty="0"/>
              <a:t>When asked why their estimate was so poor, they repeat the traditional software developers lament: "It was a lot more complicated than I thought!"</a:t>
            </a:r>
          </a:p>
        </p:txBody>
      </p:sp>
    </p:spTree>
    <p:extLst>
      <p:ext uri="{BB962C8B-B14F-4D97-AF65-F5344CB8AC3E}">
        <p14:creationId xmlns:p14="http://schemas.microsoft.com/office/powerpoint/2010/main" val="3018950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Fragility</a:t>
            </a:r>
            <a:endParaRPr lang="en-US" dirty="0"/>
          </a:p>
        </p:txBody>
      </p:sp>
      <p:sp>
        <p:nvSpPr>
          <p:cNvPr id="3" name="Content Placeholder 2"/>
          <p:cNvSpPr>
            <a:spLocks noGrp="1"/>
          </p:cNvSpPr>
          <p:nvPr>
            <p:ph idx="1"/>
          </p:nvPr>
        </p:nvSpPr>
        <p:spPr/>
        <p:txBody>
          <a:bodyPr>
            <a:normAutofit fontScale="70000" lnSpcReduction="20000"/>
          </a:bodyPr>
          <a:lstStyle/>
          <a:p>
            <a:r>
              <a:rPr lang="en-US" dirty="0"/>
              <a:t>Fragility is the tendency of a program to break in many places when a single change is made. </a:t>
            </a:r>
          </a:p>
          <a:p>
            <a:r>
              <a:rPr lang="en-US" dirty="0"/>
              <a:t>Often, the new problems are in areas that have no conceptual relationship with the area that was changed.</a:t>
            </a:r>
          </a:p>
          <a:p>
            <a:r>
              <a:rPr lang="en-US" dirty="0"/>
              <a:t>Fixing those problems leads to even more problems, and the development team begins to resemble a dog chasing its tail.</a:t>
            </a:r>
          </a:p>
          <a:p>
            <a:r>
              <a:rPr lang="en-US" dirty="0"/>
              <a:t>As the fragility of a module increases, the likelihood that a change will introduce unexpected problems approaches certainty. </a:t>
            </a:r>
          </a:p>
          <a:p>
            <a:r>
              <a:rPr lang="en-US" dirty="0"/>
              <a:t>This seems absurd, but such modules are not at all uncommon.</a:t>
            </a:r>
          </a:p>
          <a:p>
            <a:r>
              <a:rPr lang="en-US" dirty="0"/>
              <a:t>These are the modules that are continually in need of repair, the ones that are never off the bug list.</a:t>
            </a:r>
          </a:p>
          <a:p>
            <a:r>
              <a:rPr lang="en-US" dirty="0"/>
              <a:t>These modules are the ones that the developers know need to be redesigned, but nobody wants to face the </a:t>
            </a:r>
            <a:r>
              <a:rPr lang="en-US" dirty="0" err="1"/>
              <a:t>spectre</a:t>
            </a:r>
            <a:r>
              <a:rPr lang="en-US" dirty="0"/>
              <a:t> of redesigning them. </a:t>
            </a:r>
          </a:p>
          <a:p>
            <a:r>
              <a:rPr lang="en-US" dirty="0"/>
              <a:t>These modules are the ones that get </a:t>
            </a:r>
            <a:r>
              <a:rPr lang="en-US" i="1" dirty="0"/>
              <a:t>worse </a:t>
            </a:r>
            <a:r>
              <a:rPr lang="en-US" dirty="0"/>
              <a:t>the more you fix them.</a:t>
            </a:r>
          </a:p>
        </p:txBody>
      </p:sp>
    </p:spTree>
    <p:extLst>
      <p:ext uri="{BB962C8B-B14F-4D97-AF65-F5344CB8AC3E}">
        <p14:creationId xmlns:p14="http://schemas.microsoft.com/office/powerpoint/2010/main" val="346754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Immobility</a:t>
            </a:r>
            <a:endParaRPr lang="en-US" dirty="0"/>
          </a:p>
        </p:txBody>
      </p:sp>
      <p:sp>
        <p:nvSpPr>
          <p:cNvPr id="3" name="Content Placeholder 2"/>
          <p:cNvSpPr>
            <a:spLocks noGrp="1"/>
          </p:cNvSpPr>
          <p:nvPr>
            <p:ph idx="1"/>
          </p:nvPr>
        </p:nvSpPr>
        <p:spPr/>
        <p:txBody>
          <a:bodyPr/>
          <a:lstStyle/>
          <a:p>
            <a:r>
              <a:rPr lang="en-US" dirty="0"/>
              <a:t>A design is immobile when it contains parts that could be useful in other systems, but the effort and risk involved with separating those parts from the original system are too great. </a:t>
            </a:r>
          </a:p>
          <a:p>
            <a:r>
              <a:rPr lang="en-US" dirty="0"/>
              <a:t>This is an unfortunate but very common occurrence.</a:t>
            </a:r>
          </a:p>
        </p:txBody>
      </p:sp>
    </p:spTree>
    <p:extLst>
      <p:ext uri="{BB962C8B-B14F-4D97-AF65-F5344CB8AC3E}">
        <p14:creationId xmlns:p14="http://schemas.microsoft.com/office/powerpoint/2010/main" val="1956219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Viscosity</a:t>
            </a:r>
            <a:endParaRPr lang="en-US" dirty="0"/>
          </a:p>
        </p:txBody>
      </p:sp>
      <p:sp>
        <p:nvSpPr>
          <p:cNvPr id="3" name="Content Placeholder 2"/>
          <p:cNvSpPr>
            <a:spLocks noGrp="1"/>
          </p:cNvSpPr>
          <p:nvPr>
            <p:ph idx="1"/>
          </p:nvPr>
        </p:nvSpPr>
        <p:spPr/>
        <p:txBody>
          <a:bodyPr>
            <a:normAutofit fontScale="92500" lnSpcReduction="20000"/>
          </a:bodyPr>
          <a:lstStyle/>
          <a:p>
            <a:r>
              <a:rPr lang="en-US" dirty="0"/>
              <a:t>Viscosity comes in two forms: viscosity of the software and viscosity of the environment. </a:t>
            </a:r>
          </a:p>
          <a:p>
            <a:r>
              <a:rPr lang="en-US" dirty="0"/>
              <a:t>When faced with a change, developers usually find more than one way to make that change. </a:t>
            </a:r>
          </a:p>
          <a:p>
            <a:r>
              <a:rPr lang="en-US" dirty="0"/>
              <a:t>Some of the ways preserve the design; others do not (i.e., they are hacks). </a:t>
            </a:r>
          </a:p>
          <a:p>
            <a:r>
              <a:rPr lang="en-US" dirty="0"/>
              <a:t>When the design-preserving methods are more difficult to use than the hacks, the viscosity of the design is high. </a:t>
            </a:r>
          </a:p>
          <a:p>
            <a:r>
              <a:rPr lang="en-US" dirty="0"/>
              <a:t>It is easy to do the wrong thing but difficult to do the right thing. We want to design our software such that the changes that preserve the design are easy to make.</a:t>
            </a:r>
          </a:p>
        </p:txBody>
      </p:sp>
    </p:spTree>
    <p:extLst>
      <p:ext uri="{BB962C8B-B14F-4D97-AF65-F5344CB8AC3E}">
        <p14:creationId xmlns:p14="http://schemas.microsoft.com/office/powerpoint/2010/main" val="3219805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normAutofit fontScale="77500" lnSpcReduction="20000"/>
          </a:bodyPr>
          <a:lstStyle/>
          <a:p>
            <a:r>
              <a:rPr lang="en-US" dirty="0"/>
              <a:t>Viscosity of environment comes about when the development environment is slow and inefficient. </a:t>
            </a:r>
          </a:p>
          <a:p>
            <a:r>
              <a:rPr lang="en-US" dirty="0"/>
              <a:t>For example, if compile times are very long, developers will be tempted to make changes that don't force large recompiles, even though those changes don't preserve the design. </a:t>
            </a:r>
          </a:p>
          <a:p>
            <a:r>
              <a:rPr lang="en-US" dirty="0"/>
              <a:t>If the source code control system requires hours to check in just a few files, developers will be tempted to make changes that require as few check-ins as possible, regardless of whether the design is preserved.</a:t>
            </a:r>
          </a:p>
          <a:p>
            <a:r>
              <a:rPr lang="en-US" dirty="0"/>
              <a:t>In both cases, a viscous project is one in which the design of the software is difficult to preserve. </a:t>
            </a:r>
          </a:p>
          <a:p>
            <a:r>
              <a:rPr lang="en-US" dirty="0"/>
              <a:t>We want to create systems and project environments that make it easy to preserve and improve the design.</a:t>
            </a:r>
          </a:p>
        </p:txBody>
      </p:sp>
    </p:spTree>
    <p:extLst>
      <p:ext uri="{BB962C8B-B14F-4D97-AF65-F5344CB8AC3E}">
        <p14:creationId xmlns:p14="http://schemas.microsoft.com/office/powerpoint/2010/main" val="2281470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Needless Complexity</a:t>
            </a:r>
            <a:endParaRPr lang="en-US" dirty="0"/>
          </a:p>
        </p:txBody>
      </p:sp>
      <p:sp>
        <p:nvSpPr>
          <p:cNvPr id="3" name="Content Placeholder 2"/>
          <p:cNvSpPr>
            <a:spLocks noGrp="1"/>
          </p:cNvSpPr>
          <p:nvPr>
            <p:ph idx="1"/>
          </p:nvPr>
        </p:nvSpPr>
        <p:spPr/>
        <p:txBody>
          <a:bodyPr>
            <a:normAutofit fontScale="77500" lnSpcReduction="20000"/>
          </a:bodyPr>
          <a:lstStyle/>
          <a:p>
            <a:r>
              <a:rPr lang="en-US" dirty="0"/>
              <a:t>A design smells of needless complexity when it contains elements that aren't currently useful. </a:t>
            </a:r>
          </a:p>
          <a:p>
            <a:r>
              <a:rPr lang="en-US" dirty="0"/>
              <a:t>This frequently happens when developers anticipate changes to the requirements and put facilities in the software to deal with those potential changes. </a:t>
            </a:r>
          </a:p>
          <a:p>
            <a:r>
              <a:rPr lang="en-US" dirty="0"/>
              <a:t>At first, this may seem like a good thing to do. After all, preparing for future changes should keep our code flexible and prevent nightmarish changes later.</a:t>
            </a:r>
          </a:p>
          <a:p>
            <a:r>
              <a:rPr lang="en-US" dirty="0"/>
              <a:t>Unfortunately, the effect is often just the opposite. By preparing for many contingencies, the design becomes littered with constructs that are never used. </a:t>
            </a:r>
          </a:p>
          <a:p>
            <a:r>
              <a:rPr lang="en-US" dirty="0"/>
              <a:t>Some of those preparations may pay off, but many more do not. </a:t>
            </a:r>
          </a:p>
          <a:p>
            <a:r>
              <a:rPr lang="en-US" dirty="0"/>
              <a:t>Meanwhile, the design carries the weight of these unused design elements. This makes the software complex and difficult to understand.</a:t>
            </a:r>
          </a:p>
        </p:txBody>
      </p:sp>
    </p:spTree>
    <p:extLst>
      <p:ext uri="{BB962C8B-B14F-4D97-AF65-F5344CB8AC3E}">
        <p14:creationId xmlns:p14="http://schemas.microsoft.com/office/powerpoint/2010/main" val="1497859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Needless Repetition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Cut and paste may be useful text-editing operations, but they can be disastrous code-editing operations. </a:t>
            </a:r>
          </a:p>
          <a:p>
            <a:r>
              <a:rPr lang="en-US" dirty="0"/>
              <a:t>All too often, software systems are built on dozens or hundreds of repeated code elements. </a:t>
            </a:r>
          </a:p>
          <a:p>
            <a:r>
              <a:rPr lang="en-US" dirty="0"/>
              <a:t>It happens like this: Ralph needs to write some code that </a:t>
            </a:r>
            <a:r>
              <a:rPr lang="en-US" i="1" dirty="0" err="1"/>
              <a:t>fravles</a:t>
            </a:r>
            <a:r>
              <a:rPr lang="en-US" i="1" dirty="0"/>
              <a:t> the </a:t>
            </a:r>
            <a:r>
              <a:rPr lang="en-US" i="1" dirty="0" err="1"/>
              <a:t>arvadent</a:t>
            </a:r>
            <a:r>
              <a:rPr lang="en-US" dirty="0"/>
              <a:t>. </a:t>
            </a:r>
          </a:p>
          <a:p>
            <a:r>
              <a:rPr lang="en-US" dirty="0"/>
              <a:t>He looks around in other parts of the code where he suspects other </a:t>
            </a:r>
            <a:r>
              <a:rPr lang="en-US" dirty="0" err="1"/>
              <a:t>arvadent</a:t>
            </a:r>
            <a:r>
              <a:rPr lang="en-US" dirty="0"/>
              <a:t> </a:t>
            </a:r>
            <a:r>
              <a:rPr lang="en-US" dirty="0" err="1"/>
              <a:t>fravling</a:t>
            </a:r>
            <a:r>
              <a:rPr lang="en-US" dirty="0"/>
              <a:t> has occurred and finds a suitable stretch of code. </a:t>
            </a:r>
          </a:p>
          <a:p>
            <a:r>
              <a:rPr lang="en-US" dirty="0"/>
              <a:t>He cuts and pastes that code into his module and makes the suitable modifications.</a:t>
            </a:r>
          </a:p>
        </p:txBody>
      </p:sp>
    </p:spTree>
    <p:extLst>
      <p:ext uri="{BB962C8B-B14F-4D97-AF65-F5344CB8AC3E}">
        <p14:creationId xmlns:p14="http://schemas.microsoft.com/office/powerpoint/2010/main" val="1866988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normAutofit fontScale="85000" lnSpcReduction="20000"/>
          </a:bodyPr>
          <a:lstStyle/>
          <a:p>
            <a:r>
              <a:rPr lang="en-US" dirty="0"/>
              <a:t>When the same code appears over and over again, in slightly different forms, the developers are missing an abstraction. </a:t>
            </a:r>
          </a:p>
          <a:p>
            <a:r>
              <a:rPr lang="en-US" dirty="0"/>
              <a:t>Finding all the repetition and eliminating it with an appropriate abstraction may not be high on their priority list, but it would go a long way toward making the system easier to understand and maintain.</a:t>
            </a:r>
          </a:p>
          <a:p>
            <a:r>
              <a:rPr lang="en-US" dirty="0"/>
              <a:t>When there is redundant code in the system, the job of changing the system can become arduous.</a:t>
            </a:r>
          </a:p>
          <a:p>
            <a:r>
              <a:rPr lang="en-US" dirty="0"/>
              <a:t>Bugs found in such a repeating unit have to be fixed in every repetition. </a:t>
            </a:r>
          </a:p>
          <a:p>
            <a:r>
              <a:rPr lang="en-US" dirty="0"/>
              <a:t>However, since each repetition is slightly different from every other, the fix is not always the same.</a:t>
            </a:r>
          </a:p>
        </p:txBody>
      </p:sp>
    </p:spTree>
    <p:extLst>
      <p:ext uri="{BB962C8B-B14F-4D97-AF65-F5344CB8AC3E}">
        <p14:creationId xmlns:p14="http://schemas.microsoft.com/office/powerpoint/2010/main" val="1664629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Opacity</a:t>
            </a:r>
            <a:endParaRPr lang="en-US" dirty="0"/>
          </a:p>
        </p:txBody>
      </p:sp>
      <p:sp>
        <p:nvSpPr>
          <p:cNvPr id="3" name="Content Placeholder 2"/>
          <p:cNvSpPr>
            <a:spLocks noGrp="1"/>
          </p:cNvSpPr>
          <p:nvPr>
            <p:ph idx="1"/>
          </p:nvPr>
        </p:nvSpPr>
        <p:spPr/>
        <p:txBody>
          <a:bodyPr>
            <a:normAutofit fontScale="70000" lnSpcReduction="20000"/>
          </a:bodyPr>
          <a:lstStyle/>
          <a:p>
            <a:r>
              <a:rPr lang="en-US" dirty="0"/>
              <a:t>Opacity is the tendency of a module to be difficult to understand. </a:t>
            </a:r>
          </a:p>
          <a:p>
            <a:r>
              <a:rPr lang="en-US" dirty="0"/>
              <a:t>Code can be written in a clear and expressive manner, or it can be written in an opaque and convoluted manner. </a:t>
            </a:r>
          </a:p>
          <a:p>
            <a:r>
              <a:rPr lang="en-US" dirty="0"/>
              <a:t>Code that evolves over time tends to become more and more opaque with age. A constant effort to keep the code clear and expressive is required in order to keep opacity to a minimum.</a:t>
            </a:r>
          </a:p>
          <a:p>
            <a:r>
              <a:rPr lang="en-US" dirty="0"/>
              <a:t>When developers first write a module, the code may seem clear to them. After all, they have immersed themselves in it and understand it at an intimate level. Later, after the intimacy has worn off, they may return to that module and wonder how they could have written anything so awful. </a:t>
            </a:r>
          </a:p>
          <a:p>
            <a:r>
              <a:rPr lang="en-US" dirty="0"/>
              <a:t>To prevent this, developers need to put themselves in their readers' shoes and make a concerted effort to refactor their code so that their readers can understand it.</a:t>
            </a:r>
          </a:p>
          <a:p>
            <a:r>
              <a:rPr lang="en-US" dirty="0"/>
              <a:t> They also need to have their code reviewed by others.</a:t>
            </a:r>
          </a:p>
        </p:txBody>
      </p:sp>
    </p:spTree>
    <p:extLst>
      <p:ext uri="{BB962C8B-B14F-4D97-AF65-F5344CB8AC3E}">
        <p14:creationId xmlns:p14="http://schemas.microsoft.com/office/powerpoint/2010/main" val="2569168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Software Rots</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 traditional SDLC, changes in requirements may lead to performance degradation.</a:t>
            </a:r>
          </a:p>
          <a:p>
            <a:r>
              <a:rPr lang="en-US" dirty="0"/>
              <a:t>However, we cannot blame the drifting of the requirements for the degradation of the design. </a:t>
            </a:r>
          </a:p>
          <a:p>
            <a:r>
              <a:rPr lang="en-US" dirty="0"/>
              <a:t>We, as software developers, know well that requirements change. </a:t>
            </a:r>
          </a:p>
          <a:p>
            <a:r>
              <a:rPr lang="en-US" dirty="0"/>
              <a:t>Indeed, most of us realize that the requirements are the most volatile elements in the project. </a:t>
            </a:r>
          </a:p>
          <a:p>
            <a:r>
              <a:rPr lang="en-US" dirty="0"/>
              <a:t>If our designs are failing owing to the constant rain of changing requirements, it is our designs and practices that are at fault. </a:t>
            </a:r>
          </a:p>
          <a:p>
            <a:r>
              <a:rPr lang="en-US" dirty="0"/>
              <a:t>We must somehow find a way to make our designs resilient to such changes and use practices that protect them from rotting.</a:t>
            </a:r>
          </a:p>
        </p:txBody>
      </p:sp>
    </p:spTree>
    <p:extLst>
      <p:ext uri="{BB962C8B-B14F-4D97-AF65-F5344CB8AC3E}">
        <p14:creationId xmlns:p14="http://schemas.microsoft.com/office/powerpoint/2010/main" val="3258948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Design:</a:t>
            </a:r>
          </a:p>
        </p:txBody>
      </p:sp>
      <p:sp>
        <p:nvSpPr>
          <p:cNvPr id="3" name="Content Placeholder 2"/>
          <p:cNvSpPr>
            <a:spLocks noGrp="1"/>
          </p:cNvSpPr>
          <p:nvPr>
            <p:ph idx="1"/>
          </p:nvPr>
        </p:nvSpPr>
        <p:spPr/>
        <p:txBody>
          <a:bodyPr/>
          <a:lstStyle/>
          <a:p>
            <a:r>
              <a:rPr lang="en-US" dirty="0"/>
              <a:t>If </a:t>
            </a:r>
            <a:r>
              <a:rPr lang="en-US" i="1" dirty="0"/>
              <a:t>agility </a:t>
            </a:r>
            <a:r>
              <a:rPr lang="en-US" dirty="0"/>
              <a:t>is about building software in tiny increments, how can you ever </a:t>
            </a:r>
            <a:r>
              <a:rPr lang="en-US" i="1" dirty="0"/>
              <a:t>design </a:t>
            </a:r>
            <a:r>
              <a:rPr lang="en-US" dirty="0"/>
              <a:t>the software?</a:t>
            </a:r>
          </a:p>
          <a:p>
            <a:r>
              <a:rPr lang="en-US" dirty="0"/>
              <a:t>How can you take the time to ensure that the software has a good structure that is flexible, maintainable, and reusable? </a:t>
            </a:r>
          </a:p>
          <a:p>
            <a:r>
              <a:rPr lang="en-US" dirty="0"/>
              <a:t>If you build in tiny increments, aren't you really setting the stage for lots of scrap and rework in the name of refactoring? </a:t>
            </a:r>
          </a:p>
          <a:p>
            <a:r>
              <a:rPr lang="en-US" dirty="0"/>
              <a:t>Aren't you going to miss the big picture?</a:t>
            </a:r>
          </a:p>
        </p:txBody>
      </p:sp>
    </p:spTree>
    <p:extLst>
      <p:ext uri="{BB962C8B-B14F-4D97-AF65-F5344CB8AC3E}">
        <p14:creationId xmlns:p14="http://schemas.microsoft.com/office/powerpoint/2010/main" val="3621602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normAutofit lnSpcReduction="10000"/>
          </a:bodyPr>
          <a:lstStyle/>
          <a:p>
            <a:r>
              <a:rPr lang="en-US" dirty="0"/>
              <a:t>An agile team thrives on change. The team invests little up front and so is not vested in an aging initial design. </a:t>
            </a:r>
          </a:p>
          <a:p>
            <a:r>
              <a:rPr lang="en-US" dirty="0"/>
              <a:t>Rather, the team keeps the design of the system as clean and simple as possible and backs it up with lots of unit tests and acceptance tests. </a:t>
            </a:r>
          </a:p>
          <a:p>
            <a:r>
              <a:rPr lang="en-US" dirty="0"/>
              <a:t>This keeps the design flexible and easy to change. </a:t>
            </a:r>
          </a:p>
          <a:p>
            <a:r>
              <a:rPr lang="en-US" dirty="0"/>
              <a:t>The team takes advantage of that flexibility in order to continuously improve the design; thus, each iteration ends with a system whose design is as appropriate as it can be for the requirements in that iteration.</a:t>
            </a:r>
          </a:p>
        </p:txBody>
      </p:sp>
    </p:spTree>
    <p:extLst>
      <p:ext uri="{BB962C8B-B14F-4D97-AF65-F5344CB8AC3E}">
        <p14:creationId xmlns:p14="http://schemas.microsoft.com/office/powerpoint/2010/main" val="904078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The Copy Program Scenario:</a:t>
            </a:r>
          </a:p>
          <a:p>
            <a:r>
              <a:rPr lang="en-US" dirty="0"/>
              <a:t>Let's say that your boss comes to you early Monday morning and asks you to write a program that copies characters from the keyboard to the printer. </a:t>
            </a:r>
          </a:p>
          <a:p>
            <a:r>
              <a:rPr lang="en-US" dirty="0"/>
              <a:t>Doing some quick mental exercises in your head, you conclude that this will be less than ten lines of code. </a:t>
            </a:r>
          </a:p>
          <a:p>
            <a:r>
              <a:rPr lang="en-US" dirty="0"/>
              <a:t>Design and coding time should be a lot less than 1 hour. </a:t>
            </a:r>
          </a:p>
          <a:p>
            <a:r>
              <a:rPr lang="en-US" dirty="0"/>
              <a:t>What with cross-functional group meetings, quality education meetings, daily group progress meetings, and the three current crises in the field, this program ought to take you about a week to complete if you stay after hours.</a:t>
            </a:r>
          </a:p>
          <a:p>
            <a:r>
              <a:rPr lang="en-US" dirty="0"/>
              <a:t>However, you always multiply your estimates by 3.</a:t>
            </a:r>
          </a:p>
          <a:p>
            <a:r>
              <a:rPr lang="en-US" dirty="0"/>
              <a:t>"Three weeks," you tell your boss. He </a:t>
            </a:r>
            <a:r>
              <a:rPr lang="en-US" dirty="0" err="1"/>
              <a:t>harumphs</a:t>
            </a:r>
            <a:r>
              <a:rPr lang="en-US" dirty="0"/>
              <a:t> and walks away, leaving you to your task.</a:t>
            </a:r>
          </a:p>
        </p:txBody>
      </p:sp>
    </p:spTree>
    <p:extLst>
      <p:ext uri="{BB962C8B-B14F-4D97-AF65-F5344CB8AC3E}">
        <p14:creationId xmlns:p14="http://schemas.microsoft.com/office/powerpoint/2010/main" val="66636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initial design</a:t>
            </a:r>
            <a:endParaRPr lang="en-US" dirty="0"/>
          </a:p>
        </p:txBody>
      </p:sp>
      <p:sp>
        <p:nvSpPr>
          <p:cNvPr id="3" name="Content Placeholder 2"/>
          <p:cNvSpPr>
            <a:spLocks noGrp="1"/>
          </p:cNvSpPr>
          <p:nvPr>
            <p:ph idx="1"/>
          </p:nvPr>
        </p:nvSpPr>
        <p:spPr/>
        <p:txBody>
          <a:bodyPr>
            <a:normAutofit fontScale="77500" lnSpcReduction="20000"/>
          </a:bodyPr>
          <a:lstStyle/>
          <a:p>
            <a:r>
              <a:rPr lang="en-US" dirty="0"/>
              <a:t>You have a bit of time right now before that process review meeting begins, so you decide to map out a design for the program. Using structured design, you come up with the structure chart.</a:t>
            </a:r>
          </a:p>
          <a:p>
            <a:r>
              <a:rPr lang="en-US" dirty="0"/>
              <a:t>There are three modules, or subprograms,  in the application.</a:t>
            </a:r>
          </a:p>
          <a:p>
            <a:r>
              <a:rPr lang="en-US" dirty="0"/>
              <a:t>The Copy module calls the other two.</a:t>
            </a:r>
          </a:p>
          <a:p>
            <a:r>
              <a:rPr lang="en-US" dirty="0"/>
              <a:t>The Copy program fetches characters from the Read </a:t>
            </a:r>
          </a:p>
          <a:p>
            <a:pPr marL="0" indent="0">
              <a:buNone/>
            </a:pPr>
            <a:r>
              <a:rPr lang="en-US" dirty="0"/>
              <a:t>Keyboard module and routes them to the Write Printer module.</a:t>
            </a:r>
          </a:p>
          <a:p>
            <a:pPr>
              <a:buFont typeface="Arial" panose="020B0604020202020204" pitchFamily="34" charset="0"/>
              <a:buChar char="•"/>
            </a:pPr>
            <a:r>
              <a:rPr lang="en-US" dirty="0"/>
              <a:t>You look at your design and see that it is good. </a:t>
            </a:r>
          </a:p>
          <a:p>
            <a:pPr>
              <a:buFont typeface="Arial" panose="020B0604020202020204" pitchFamily="34" charset="0"/>
              <a:buChar char="•"/>
            </a:pPr>
            <a:r>
              <a:rPr lang="en-US" dirty="0"/>
              <a:t>You smile and then leave your office to go to that review. </a:t>
            </a:r>
          </a:p>
          <a:p>
            <a:pPr>
              <a:buFont typeface="Arial" panose="020B0604020202020204" pitchFamily="34" charset="0"/>
              <a:buChar char="•"/>
            </a:pPr>
            <a:r>
              <a:rPr lang="en-US" dirty="0"/>
              <a:t>At least you'll be able to get a little sleep there.</a:t>
            </a:r>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7998073" y="3407183"/>
            <a:ext cx="3372510" cy="2191594"/>
          </a:xfrm>
          <a:prstGeom prst="rect">
            <a:avLst/>
          </a:prstGeom>
        </p:spPr>
      </p:pic>
    </p:spTree>
    <p:extLst>
      <p:ext uri="{BB962C8B-B14F-4D97-AF65-F5344CB8AC3E}">
        <p14:creationId xmlns:p14="http://schemas.microsoft.com/office/powerpoint/2010/main" val="1972653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normAutofit/>
          </a:bodyPr>
          <a:lstStyle/>
          <a:p>
            <a:r>
              <a:rPr lang="en-US" dirty="0"/>
              <a:t>On Tuesday, you come in a bit early so that you can finish up the Copy program. </a:t>
            </a:r>
          </a:p>
          <a:p>
            <a:r>
              <a:rPr lang="en-US" dirty="0"/>
              <a:t>Unfortunately, one of the crises in the field has warmed up overnight, and you have to go to the lab and help debug a problem. </a:t>
            </a:r>
          </a:p>
          <a:p>
            <a:r>
              <a:rPr lang="en-US" dirty="0"/>
              <a:t>On your lunch break, which you finally take at 3 PM, </a:t>
            </a:r>
          </a:p>
          <a:p>
            <a:pPr marL="0" indent="0">
              <a:buNone/>
            </a:pPr>
            <a:r>
              <a:rPr lang="en-US" dirty="0"/>
              <a:t>   you manage to type in the code for the Copy program.</a:t>
            </a:r>
          </a:p>
        </p:txBody>
      </p:sp>
      <p:pic>
        <p:nvPicPr>
          <p:cNvPr id="4" name="Picture 3"/>
          <p:cNvPicPr>
            <a:picLocks noChangeAspect="1"/>
          </p:cNvPicPr>
          <p:nvPr/>
        </p:nvPicPr>
        <p:blipFill>
          <a:blip r:embed="rId2"/>
          <a:stretch>
            <a:fillRect/>
          </a:stretch>
        </p:blipFill>
        <p:spPr>
          <a:xfrm>
            <a:off x="8362753" y="3836662"/>
            <a:ext cx="2864820" cy="1927875"/>
          </a:xfrm>
          <a:prstGeom prst="rect">
            <a:avLst/>
          </a:prstGeom>
        </p:spPr>
      </p:pic>
    </p:spTree>
    <p:extLst>
      <p:ext uri="{BB962C8B-B14F-4D97-AF65-F5344CB8AC3E}">
        <p14:creationId xmlns:p14="http://schemas.microsoft.com/office/powerpoint/2010/main" val="592105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r>
              <a:rPr lang="en-US" dirty="0"/>
              <a:t>On Wednesday, you come in early again, and this time nothing seems to be amiss. </a:t>
            </a:r>
          </a:p>
          <a:p>
            <a:r>
              <a:rPr lang="en-US" dirty="0"/>
              <a:t>So you pull up the source code for the Copy program and begin to compile it. </a:t>
            </a:r>
          </a:p>
          <a:p>
            <a:r>
              <a:rPr lang="en-US" dirty="0"/>
              <a:t>Lo and behold, it compiles first time with no errors! It's a good thing, too, because your boss calls you into an unscheduled meeting about the need to conserve laser printer toner.</a:t>
            </a:r>
          </a:p>
        </p:txBody>
      </p:sp>
    </p:spTree>
    <p:extLst>
      <p:ext uri="{BB962C8B-B14F-4D97-AF65-F5344CB8AC3E}">
        <p14:creationId xmlns:p14="http://schemas.microsoft.com/office/powerpoint/2010/main" val="139656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r>
              <a:rPr lang="en-US" dirty="0"/>
              <a:t>Thursday…….</a:t>
            </a:r>
          </a:p>
          <a:p>
            <a:r>
              <a:rPr lang="en-US" dirty="0"/>
              <a:t>Friday is completely </a:t>
            </a:r>
            <a:r>
              <a:rPr lang="en-US" dirty="0" err="1"/>
              <a:t>unbooked</a:t>
            </a:r>
            <a:r>
              <a:rPr lang="en-US" dirty="0"/>
              <a:t>. Good thing, too, because it takes all day to get the Copy program successfully loaded into your source code control system.</a:t>
            </a:r>
          </a:p>
          <a:p>
            <a:r>
              <a:rPr lang="en-US" dirty="0"/>
              <a:t>Of course, the program is a raging success and gets deployed throughout your company.</a:t>
            </a:r>
          </a:p>
        </p:txBody>
      </p:sp>
    </p:spTree>
    <p:extLst>
      <p:ext uri="{BB962C8B-B14F-4D97-AF65-F5344CB8AC3E}">
        <p14:creationId xmlns:p14="http://schemas.microsoft.com/office/powerpoint/2010/main" val="3778900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requirements they are </a:t>
            </a:r>
            <a:r>
              <a:rPr lang="en-US" b="1" dirty="0" err="1"/>
              <a:t>a'changin</a:t>
            </a:r>
            <a:r>
              <a:rPr lang="en-US" b="1" dirty="0"/>
              <a:t>'</a:t>
            </a:r>
            <a:endParaRPr lang="en-US" dirty="0"/>
          </a:p>
        </p:txBody>
      </p:sp>
      <p:sp>
        <p:nvSpPr>
          <p:cNvPr id="3" name="Content Placeholder 2"/>
          <p:cNvSpPr>
            <a:spLocks noGrp="1"/>
          </p:cNvSpPr>
          <p:nvPr>
            <p:ph idx="1"/>
          </p:nvPr>
        </p:nvSpPr>
        <p:spPr/>
        <p:txBody>
          <a:bodyPr>
            <a:normAutofit lnSpcReduction="10000"/>
          </a:bodyPr>
          <a:lstStyle/>
          <a:p>
            <a:r>
              <a:rPr lang="en-US" dirty="0"/>
              <a:t>A few months later, your boss comes to you and says that the Copy program should also be able to read from the paper tape reader.</a:t>
            </a:r>
          </a:p>
          <a:p>
            <a:r>
              <a:rPr lang="en-US" dirty="0"/>
              <a:t>You gnash your teeth and roll your eyes. You wonder why people are always changing the requirements. </a:t>
            </a:r>
          </a:p>
          <a:p>
            <a:r>
              <a:rPr lang="en-US" dirty="0"/>
              <a:t>Your program wasn't designed for a paper tape reader! You warn your boss that changes like this are going to destroy the elegance of your design. </a:t>
            </a:r>
          </a:p>
          <a:p>
            <a:r>
              <a:rPr lang="en-US" dirty="0"/>
              <a:t>Nevertheless, your boss is adamant, saying that the users really need to read characters from the paper tape reader from time to time.</a:t>
            </a:r>
          </a:p>
        </p:txBody>
      </p:sp>
    </p:spTree>
    <p:extLst>
      <p:ext uri="{BB962C8B-B14F-4D97-AF65-F5344CB8AC3E}">
        <p14:creationId xmlns:p14="http://schemas.microsoft.com/office/powerpoint/2010/main" val="3743861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r>
              <a:rPr lang="en-US" dirty="0"/>
              <a:t>No, changing the interface is out. But then how can you let the Copy program know that it must read from the paper tape reader? </a:t>
            </a:r>
          </a:p>
          <a:p>
            <a:r>
              <a:rPr lang="en-US" dirty="0"/>
              <a:t>Of course! You'll use a global! </a:t>
            </a:r>
          </a:p>
          <a:p>
            <a:r>
              <a:rPr lang="en-US" dirty="0"/>
              <a:t>You'll also use the best and most useful feature </a:t>
            </a:r>
          </a:p>
          <a:p>
            <a:pPr marL="0" indent="0">
              <a:buNone/>
            </a:pPr>
            <a:r>
              <a:rPr lang="en-US" dirty="0"/>
              <a:t>    of the C family of languages, the ?: operator!</a:t>
            </a:r>
          </a:p>
        </p:txBody>
      </p:sp>
      <p:pic>
        <p:nvPicPr>
          <p:cNvPr id="4" name="Picture 3"/>
          <p:cNvPicPr>
            <a:picLocks noChangeAspect="1"/>
          </p:cNvPicPr>
          <p:nvPr/>
        </p:nvPicPr>
        <p:blipFill>
          <a:blip r:embed="rId2"/>
          <a:stretch>
            <a:fillRect/>
          </a:stretch>
        </p:blipFill>
        <p:spPr>
          <a:xfrm>
            <a:off x="7160455" y="3301768"/>
            <a:ext cx="4278291" cy="2958357"/>
          </a:xfrm>
          <a:prstGeom prst="rect">
            <a:avLst/>
          </a:prstGeom>
        </p:spPr>
      </p:pic>
    </p:spTree>
    <p:extLst>
      <p:ext uri="{BB962C8B-B14F-4D97-AF65-F5344CB8AC3E}">
        <p14:creationId xmlns:p14="http://schemas.microsoft.com/office/powerpoint/2010/main" val="3102119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Give '</a:t>
            </a:r>
            <a:r>
              <a:rPr lang="en-US" b="1" dirty="0" err="1"/>
              <a:t>em</a:t>
            </a:r>
            <a:r>
              <a:rPr lang="en-US" b="1" dirty="0"/>
              <a:t> an inch</a:t>
            </a:r>
            <a:endParaRPr lang="en-US" dirty="0"/>
          </a:p>
        </p:txBody>
      </p:sp>
      <p:sp>
        <p:nvSpPr>
          <p:cNvPr id="3" name="Content Placeholder 2"/>
          <p:cNvSpPr>
            <a:spLocks noGrp="1"/>
          </p:cNvSpPr>
          <p:nvPr>
            <p:ph idx="1"/>
          </p:nvPr>
        </p:nvSpPr>
        <p:spPr/>
        <p:txBody>
          <a:bodyPr>
            <a:normAutofit/>
          </a:bodyPr>
          <a:lstStyle/>
          <a:p>
            <a:r>
              <a:rPr lang="en-US" dirty="0"/>
              <a:t>Some weeks later, your boss who is still your boss despite three corporate wide reorganizations in as many months tells you that the customers would sometimes like the Copy program to output to the paper tape punch. </a:t>
            </a:r>
          </a:p>
          <a:p>
            <a:r>
              <a:rPr lang="en-US" dirty="0"/>
              <a:t>Customers! They are always ruining your designs. </a:t>
            </a:r>
            <a:r>
              <a:rPr lang="en-US" i="1" dirty="0"/>
              <a:t>Writing software would be a lot easier if it weren't for customers</a:t>
            </a:r>
            <a:r>
              <a:rPr lang="en-US" dirty="0"/>
              <a:t>.</a:t>
            </a:r>
          </a:p>
          <a:p>
            <a:r>
              <a:rPr lang="en-US" dirty="0"/>
              <a:t>This design change is similar to the one before it. All we need is another global and another ?: operator!</a:t>
            </a:r>
          </a:p>
        </p:txBody>
      </p:sp>
    </p:spTree>
    <p:extLst>
      <p:ext uri="{BB962C8B-B14F-4D97-AF65-F5344CB8AC3E}">
        <p14:creationId xmlns:p14="http://schemas.microsoft.com/office/powerpoint/2010/main" val="1121761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pic>
        <p:nvPicPr>
          <p:cNvPr id="4" name="Content Placeholder 3"/>
          <p:cNvPicPr>
            <a:picLocks noGrp="1" noChangeAspect="1"/>
          </p:cNvPicPr>
          <p:nvPr>
            <p:ph idx="1"/>
          </p:nvPr>
        </p:nvPicPr>
        <p:blipFill>
          <a:blip r:embed="rId2"/>
          <a:stretch>
            <a:fillRect/>
          </a:stretch>
        </p:blipFill>
        <p:spPr>
          <a:xfrm>
            <a:off x="3061856" y="2798618"/>
            <a:ext cx="5680362" cy="2964873"/>
          </a:xfrm>
          <a:prstGeom prst="rect">
            <a:avLst/>
          </a:prstGeom>
        </p:spPr>
      </p:pic>
    </p:spTree>
    <p:extLst>
      <p:ext uri="{BB962C8B-B14F-4D97-AF65-F5344CB8AC3E}">
        <p14:creationId xmlns:p14="http://schemas.microsoft.com/office/powerpoint/2010/main" val="2529641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normAutofit fontScale="92500" lnSpcReduction="20000"/>
          </a:bodyPr>
          <a:lstStyle/>
          <a:p>
            <a:r>
              <a:rPr lang="en-US" dirty="0"/>
              <a:t>In an agile team, the big picture evolves along with the software. </a:t>
            </a:r>
          </a:p>
          <a:p>
            <a:r>
              <a:rPr lang="en-US" dirty="0"/>
              <a:t>With each iteration, the team improves the design of the system so that it is as good as it can be for the system as it is </a:t>
            </a:r>
            <a:r>
              <a:rPr lang="en-US" i="1" dirty="0"/>
              <a:t>now</a:t>
            </a:r>
            <a:r>
              <a:rPr lang="en-US" dirty="0"/>
              <a:t>.</a:t>
            </a:r>
          </a:p>
          <a:p>
            <a:r>
              <a:rPr lang="en-US" dirty="0"/>
              <a:t>The team does not spend very much time looking ahead to future requirements and needs. </a:t>
            </a:r>
          </a:p>
          <a:p>
            <a:r>
              <a:rPr lang="en-US" dirty="0"/>
              <a:t>Nor does it try to build in today the infrastructure to support the features that may be needed tomorrow. </a:t>
            </a:r>
          </a:p>
          <a:p>
            <a:r>
              <a:rPr lang="en-US" dirty="0"/>
              <a:t>Rather, the team focuses on the </a:t>
            </a:r>
            <a:r>
              <a:rPr lang="en-US" i="1" dirty="0"/>
              <a:t>current </a:t>
            </a:r>
            <a:r>
              <a:rPr lang="en-US" dirty="0"/>
              <a:t>structure of the system, making it as good as it can be.</a:t>
            </a:r>
          </a:p>
        </p:txBody>
      </p:sp>
    </p:spTree>
    <p:extLst>
      <p:ext uri="{BB962C8B-B14F-4D97-AF65-F5344CB8AC3E}">
        <p14:creationId xmlns:p14="http://schemas.microsoft.com/office/powerpoint/2010/main" val="2252374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US" dirty="0"/>
          </a:p>
        </p:txBody>
      </p:sp>
      <p:sp>
        <p:nvSpPr>
          <p:cNvPr id="3" name="Content Placeholder 2"/>
          <p:cNvSpPr>
            <a:spLocks noGrp="1"/>
          </p:cNvSpPr>
          <p:nvPr>
            <p:ph idx="1"/>
          </p:nvPr>
        </p:nvSpPr>
        <p:spPr/>
        <p:txBody>
          <a:bodyPr/>
          <a:lstStyle/>
          <a:p>
            <a:r>
              <a:rPr lang="en-US" dirty="0"/>
              <a:t>So, what is agile design? Agile design is a process, not an event. </a:t>
            </a:r>
          </a:p>
          <a:p>
            <a:r>
              <a:rPr lang="en-US" dirty="0"/>
              <a:t>It's the continuous application of principles, patterns, and practices to improve the structure and readability of the software. </a:t>
            </a:r>
          </a:p>
          <a:p>
            <a:r>
              <a:rPr lang="en-US" dirty="0"/>
              <a:t>It is the dedication to keep the design of the system as simple, clean, and expressive as possible at all times.</a:t>
            </a:r>
          </a:p>
        </p:txBody>
      </p:sp>
    </p:spTree>
    <p:extLst>
      <p:ext uri="{BB962C8B-B14F-4D97-AF65-F5344CB8AC3E}">
        <p14:creationId xmlns:p14="http://schemas.microsoft.com/office/powerpoint/2010/main" val="4162228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r>
              <a:rPr lang="en-US" dirty="0"/>
              <a:t>This is not an abandonment of architecture and design. Rather, it is a way to incrementally evolve the most appropriate architecture and design for the system. </a:t>
            </a:r>
          </a:p>
          <a:p>
            <a:r>
              <a:rPr lang="en-US" dirty="0"/>
              <a:t>It is also a way to keep that design and architecture appropriate as the system grows and evolves over time. </a:t>
            </a:r>
          </a:p>
          <a:p>
            <a:r>
              <a:rPr lang="en-US" dirty="0"/>
              <a:t>Agile development makes the process of design and architecture </a:t>
            </a:r>
            <a:r>
              <a:rPr lang="en-US" i="1" dirty="0"/>
              <a:t>continuous</a:t>
            </a:r>
            <a:r>
              <a:rPr lang="en-US" dirty="0"/>
              <a:t>.</a:t>
            </a:r>
          </a:p>
        </p:txBody>
      </p:sp>
    </p:spTree>
    <p:extLst>
      <p:ext uri="{BB962C8B-B14F-4D97-AF65-F5344CB8AC3E}">
        <p14:creationId xmlns:p14="http://schemas.microsoft.com/office/powerpoint/2010/main" val="1566837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Agile Design?</a:t>
            </a:r>
            <a:endParaRPr lang="en-US" dirty="0"/>
          </a:p>
        </p:txBody>
      </p:sp>
      <p:sp>
        <p:nvSpPr>
          <p:cNvPr id="3" name="Content Placeholder 2"/>
          <p:cNvSpPr>
            <a:spLocks noGrp="1"/>
          </p:cNvSpPr>
          <p:nvPr>
            <p:ph idx="1"/>
          </p:nvPr>
        </p:nvSpPr>
        <p:spPr/>
        <p:txBody>
          <a:bodyPr/>
          <a:lstStyle/>
          <a:p>
            <a:r>
              <a:rPr lang="en-US" dirty="0"/>
              <a:t>The design of a software project is an abstract concept. </a:t>
            </a:r>
          </a:p>
          <a:p>
            <a:r>
              <a:rPr lang="en-US" dirty="0"/>
              <a:t>It has to do with the overall shape and structure of the program, as well as the detailed shape and structure of each module, class, and method. </a:t>
            </a:r>
          </a:p>
          <a:p>
            <a:r>
              <a:rPr lang="en-US" dirty="0"/>
              <a:t>The design can be represented by many different media, but its final embodiment is source code. </a:t>
            </a:r>
          </a:p>
          <a:p>
            <a:r>
              <a:rPr lang="en-US" dirty="0"/>
              <a:t>In the end, the source code </a:t>
            </a:r>
            <a:r>
              <a:rPr lang="en-US" i="1" dirty="0"/>
              <a:t>is </a:t>
            </a:r>
            <a:r>
              <a:rPr lang="en-US" dirty="0"/>
              <a:t>the design.</a:t>
            </a:r>
          </a:p>
        </p:txBody>
      </p:sp>
    </p:spTree>
    <p:extLst>
      <p:ext uri="{BB962C8B-B14F-4D97-AF65-F5344CB8AC3E}">
        <p14:creationId xmlns:p14="http://schemas.microsoft.com/office/powerpoint/2010/main" val="3327602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 Smells:</a:t>
            </a:r>
            <a:endParaRPr lang="en-US" dirty="0"/>
          </a:p>
        </p:txBody>
      </p:sp>
      <p:sp>
        <p:nvSpPr>
          <p:cNvPr id="3" name="Content Placeholder 2"/>
          <p:cNvSpPr>
            <a:spLocks noGrp="1"/>
          </p:cNvSpPr>
          <p:nvPr>
            <p:ph idx="1"/>
          </p:nvPr>
        </p:nvSpPr>
        <p:spPr/>
        <p:txBody>
          <a:bodyPr>
            <a:normAutofit fontScale="92500" lnSpcReduction="20000"/>
          </a:bodyPr>
          <a:lstStyle/>
          <a:p>
            <a:r>
              <a:rPr lang="en-US" dirty="0"/>
              <a:t>If you are lucky, you start a project with a clear picture of what you want the system to be. </a:t>
            </a:r>
          </a:p>
          <a:p>
            <a:r>
              <a:rPr lang="en-US" dirty="0"/>
              <a:t>The design of the system is a vital image in your mind.</a:t>
            </a:r>
          </a:p>
          <a:p>
            <a:r>
              <a:rPr lang="en-US" dirty="0"/>
              <a:t> If you are luckier still, the clarity of that design makes it to the first release.</a:t>
            </a:r>
          </a:p>
          <a:p>
            <a:r>
              <a:rPr lang="en-US" dirty="0"/>
              <a:t>But then something goes wrong. The software starts to rot like a piece of bad meat. </a:t>
            </a:r>
          </a:p>
          <a:p>
            <a:r>
              <a:rPr lang="en-US" dirty="0"/>
              <a:t>As time goes by, the rotting continues. Ugly, festering sores and boils accumulate in the code, making it more and more difficult to maintain. </a:t>
            </a:r>
          </a:p>
          <a:p>
            <a:r>
              <a:rPr lang="en-US" dirty="0"/>
              <a:t>Eventually, the sheer effort required to make even the simplest of changes becomes so onerous that the developers and front-line managers cry for a redesign.</a:t>
            </a:r>
          </a:p>
        </p:txBody>
      </p:sp>
    </p:spTree>
    <p:extLst>
      <p:ext uri="{BB962C8B-B14F-4D97-AF65-F5344CB8AC3E}">
        <p14:creationId xmlns:p14="http://schemas.microsoft.com/office/powerpoint/2010/main" val="1735721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r>
              <a:rPr lang="en-US" dirty="0"/>
              <a:t>Such redesigns rarely succeed. Although the designers start out with good intentions, they find that they are shooting at a moving target. </a:t>
            </a:r>
          </a:p>
          <a:p>
            <a:r>
              <a:rPr lang="en-US" dirty="0"/>
              <a:t>The old system continues to evolve and change, and the new design must keep up. </a:t>
            </a:r>
          </a:p>
          <a:p>
            <a:r>
              <a:rPr lang="en-US" dirty="0"/>
              <a:t>The warts and ulcers accumulate in the new design before it ever makes it to its first release.</a:t>
            </a:r>
          </a:p>
        </p:txBody>
      </p:sp>
    </p:spTree>
    <p:extLst>
      <p:ext uri="{BB962C8B-B14F-4D97-AF65-F5344CB8AC3E}">
        <p14:creationId xmlns:p14="http://schemas.microsoft.com/office/powerpoint/2010/main" val="1436452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Design Smells: The Odors of Rotting Software</a:t>
            </a:r>
            <a:endParaRPr lang="en-US" dirty="0"/>
          </a:p>
        </p:txBody>
      </p:sp>
      <p:sp>
        <p:nvSpPr>
          <p:cNvPr id="3" name="Content Placeholder 2"/>
          <p:cNvSpPr>
            <a:spLocks noGrp="1"/>
          </p:cNvSpPr>
          <p:nvPr>
            <p:ph idx="1"/>
          </p:nvPr>
        </p:nvSpPr>
        <p:spPr/>
        <p:txBody>
          <a:bodyPr>
            <a:normAutofit lnSpcReduction="10000"/>
          </a:bodyPr>
          <a:lstStyle/>
          <a:p>
            <a:r>
              <a:rPr lang="en-US" dirty="0"/>
              <a:t>The software is rotting when it starts to exhibit any of the following odors.</a:t>
            </a:r>
          </a:p>
          <a:p>
            <a:pPr lvl="1"/>
            <a:r>
              <a:rPr lang="en-US" dirty="0"/>
              <a:t>Rigidity</a:t>
            </a:r>
          </a:p>
          <a:p>
            <a:pPr lvl="1"/>
            <a:r>
              <a:rPr lang="en-US" dirty="0"/>
              <a:t>Fragility</a:t>
            </a:r>
          </a:p>
          <a:p>
            <a:pPr lvl="1"/>
            <a:r>
              <a:rPr lang="en-US" dirty="0"/>
              <a:t>Immobility</a:t>
            </a:r>
          </a:p>
          <a:p>
            <a:pPr lvl="1"/>
            <a:r>
              <a:rPr lang="en-US" dirty="0"/>
              <a:t>Viscosity</a:t>
            </a:r>
          </a:p>
          <a:p>
            <a:pPr lvl="1"/>
            <a:r>
              <a:rPr lang="en-US" dirty="0"/>
              <a:t>Needless complexity</a:t>
            </a:r>
          </a:p>
          <a:p>
            <a:pPr lvl="1"/>
            <a:r>
              <a:rPr lang="en-US" dirty="0"/>
              <a:t>Needless repetition</a:t>
            </a:r>
          </a:p>
          <a:p>
            <a:pPr lvl="1"/>
            <a:r>
              <a:rPr lang="en-US" dirty="0"/>
              <a:t>Opacity</a:t>
            </a:r>
          </a:p>
        </p:txBody>
      </p:sp>
    </p:spTree>
    <p:extLst>
      <p:ext uri="{BB962C8B-B14F-4D97-AF65-F5344CB8AC3E}">
        <p14:creationId xmlns:p14="http://schemas.microsoft.com/office/powerpoint/2010/main" val="1264297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Rigidity</a:t>
            </a:r>
            <a:endParaRPr lang="en-US" dirty="0"/>
          </a:p>
        </p:txBody>
      </p:sp>
      <p:sp>
        <p:nvSpPr>
          <p:cNvPr id="3" name="Content Placeholder 2"/>
          <p:cNvSpPr>
            <a:spLocks noGrp="1"/>
          </p:cNvSpPr>
          <p:nvPr>
            <p:ph idx="1"/>
          </p:nvPr>
        </p:nvSpPr>
        <p:spPr/>
        <p:txBody>
          <a:bodyPr>
            <a:normAutofit fontScale="92500" lnSpcReduction="20000"/>
          </a:bodyPr>
          <a:lstStyle/>
          <a:p>
            <a:r>
              <a:rPr lang="en-US" dirty="0"/>
              <a:t>Rigidity is the tendency for software to be difficult to change, even in simple ways. </a:t>
            </a:r>
          </a:p>
          <a:p>
            <a:r>
              <a:rPr lang="en-US" dirty="0"/>
              <a:t>A design is rigid if a single change causes a cascade of subsequent changes in dependent modules. </a:t>
            </a:r>
          </a:p>
          <a:p>
            <a:r>
              <a:rPr lang="en-US" dirty="0"/>
              <a:t>The more modules that must be changed, the more rigid the design.</a:t>
            </a:r>
          </a:p>
          <a:p>
            <a:r>
              <a:rPr lang="en-US" dirty="0"/>
              <a:t>Most developers have faced this situation in one way or another. They are asked to make what appears to be a simple change. </a:t>
            </a:r>
          </a:p>
          <a:p>
            <a:r>
              <a:rPr lang="en-US" dirty="0"/>
              <a:t>They look the change over and make a reasonable estimate of the work required. </a:t>
            </a:r>
          </a:p>
          <a:p>
            <a:r>
              <a:rPr lang="en-US" dirty="0"/>
              <a:t>But later, as they work through the change, they find that there are unanticipated repercussions to the change. </a:t>
            </a:r>
          </a:p>
        </p:txBody>
      </p:sp>
    </p:spTree>
    <p:extLst>
      <p:ext uri="{BB962C8B-B14F-4D97-AF65-F5344CB8AC3E}">
        <p14:creationId xmlns:p14="http://schemas.microsoft.com/office/powerpoint/2010/main" val="398295235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203</TotalTime>
  <Words>2693</Words>
  <Application>Microsoft Office PowerPoint</Application>
  <PresentationFormat>Widescreen</PresentationFormat>
  <Paragraphs>164</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Garamond</vt:lpstr>
      <vt:lpstr>Organic</vt:lpstr>
      <vt:lpstr>Agile Design</vt:lpstr>
      <vt:lpstr>Agile Design:</vt:lpstr>
      <vt:lpstr>Contd…</vt:lpstr>
      <vt:lpstr>Contd…</vt:lpstr>
      <vt:lpstr>What Is Agile Design?</vt:lpstr>
      <vt:lpstr>Design Smells:</vt:lpstr>
      <vt:lpstr>Contd…</vt:lpstr>
      <vt:lpstr>Design Smells: The Odors of Rotting Software</vt:lpstr>
      <vt:lpstr>Rigidity</vt:lpstr>
      <vt:lpstr>Contd…</vt:lpstr>
      <vt:lpstr>Fragility</vt:lpstr>
      <vt:lpstr>Immobility</vt:lpstr>
      <vt:lpstr>Viscosity</vt:lpstr>
      <vt:lpstr>Contd…</vt:lpstr>
      <vt:lpstr>Needless Complexity</vt:lpstr>
      <vt:lpstr>Needless Repetition</vt:lpstr>
      <vt:lpstr>Contd…</vt:lpstr>
      <vt:lpstr>Opacity</vt:lpstr>
      <vt:lpstr>Why Software Rots</vt:lpstr>
      <vt:lpstr>Contd…</vt:lpstr>
      <vt:lpstr>Case study</vt:lpstr>
      <vt:lpstr>The initial design</vt:lpstr>
      <vt:lpstr>Contd…</vt:lpstr>
      <vt:lpstr>Contd…</vt:lpstr>
      <vt:lpstr>Contd…</vt:lpstr>
      <vt:lpstr>The requirements they are a'changin'</vt:lpstr>
      <vt:lpstr>Contd…</vt:lpstr>
      <vt:lpstr>Give 'em an inch</vt:lpstr>
      <vt:lpstr>Contd…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Design</dc:title>
  <dc:creator>santhosh</dc:creator>
  <cp:lastModifiedBy>sachin singh</cp:lastModifiedBy>
  <cp:revision>18</cp:revision>
  <dcterms:created xsi:type="dcterms:W3CDTF">2020-09-01T01:58:58Z</dcterms:created>
  <dcterms:modified xsi:type="dcterms:W3CDTF">2022-11-24T21:27:37Z</dcterms:modified>
</cp:coreProperties>
</file>