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415D417-DE1A-4363-89C7-E28BC8162B47}" type="datetimeFigureOut">
              <a:rPr lang="en-US" smtClean="0"/>
              <a:t>9/21/2020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C104233-FEBF-4535-8D4D-CC27A933029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9053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415D417-DE1A-4363-89C7-E28BC8162B47}" type="datetimeFigureOut">
              <a:rPr lang="en-US" smtClean="0"/>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104233-FEBF-4535-8D4D-CC27A933029F}" type="slidenum">
              <a:rPr lang="en-US" smtClean="0"/>
              <a:t>‹#›</a:t>
            </a:fld>
            <a:endParaRPr lang="en-US"/>
          </a:p>
        </p:txBody>
      </p:sp>
    </p:spTree>
    <p:extLst>
      <p:ext uri="{BB962C8B-B14F-4D97-AF65-F5344CB8AC3E}">
        <p14:creationId xmlns:p14="http://schemas.microsoft.com/office/powerpoint/2010/main" val="1781900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15D417-DE1A-4363-89C7-E28BC8162B47}"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104233-FEBF-4535-8D4D-CC27A933029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167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15D417-DE1A-4363-89C7-E28BC8162B47}"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104233-FEBF-4535-8D4D-CC27A933029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476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15D417-DE1A-4363-89C7-E28BC8162B47}"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104233-FEBF-4535-8D4D-CC27A933029F}" type="slidenum">
              <a:rPr lang="en-US" smtClean="0"/>
              <a:t>‹#›</a:t>
            </a:fld>
            <a:endParaRPr lang="en-US"/>
          </a:p>
        </p:txBody>
      </p:sp>
    </p:spTree>
    <p:extLst>
      <p:ext uri="{BB962C8B-B14F-4D97-AF65-F5344CB8AC3E}">
        <p14:creationId xmlns:p14="http://schemas.microsoft.com/office/powerpoint/2010/main" val="2689290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15D417-DE1A-4363-89C7-E28BC8162B47}"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104233-FEBF-4535-8D4D-CC27A933029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2360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15D417-DE1A-4363-89C7-E28BC8162B47}"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104233-FEBF-4535-8D4D-CC27A933029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6875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15D417-DE1A-4363-89C7-E28BC8162B47}"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104233-FEBF-4535-8D4D-CC27A933029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88767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15D417-DE1A-4363-89C7-E28BC8162B47}"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104233-FEBF-4535-8D4D-CC27A933029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3876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15D417-DE1A-4363-89C7-E28BC8162B47}"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104233-FEBF-4535-8D4D-CC27A933029F}" type="slidenum">
              <a:rPr lang="en-US" smtClean="0"/>
              <a:t>‹#›</a:t>
            </a:fld>
            <a:endParaRPr lang="en-US"/>
          </a:p>
        </p:txBody>
      </p:sp>
    </p:spTree>
    <p:extLst>
      <p:ext uri="{BB962C8B-B14F-4D97-AF65-F5344CB8AC3E}">
        <p14:creationId xmlns:p14="http://schemas.microsoft.com/office/powerpoint/2010/main" val="300772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15D417-DE1A-4363-89C7-E28BC8162B47}"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104233-FEBF-4535-8D4D-CC27A933029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6567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415D417-DE1A-4363-89C7-E28BC8162B47}" type="datetimeFigureOut">
              <a:rPr lang="en-US" smtClean="0"/>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104233-FEBF-4535-8D4D-CC27A933029F}" type="slidenum">
              <a:rPr lang="en-US" smtClean="0"/>
              <a:t>‹#›</a:t>
            </a:fld>
            <a:endParaRPr lang="en-US"/>
          </a:p>
        </p:txBody>
      </p:sp>
    </p:spTree>
    <p:extLst>
      <p:ext uri="{BB962C8B-B14F-4D97-AF65-F5344CB8AC3E}">
        <p14:creationId xmlns:p14="http://schemas.microsoft.com/office/powerpoint/2010/main" val="1563283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415D417-DE1A-4363-89C7-E28BC8162B47}" type="datetimeFigureOut">
              <a:rPr lang="en-US" smtClean="0"/>
              <a:t>9/21/2020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104233-FEBF-4535-8D4D-CC27A933029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8440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415D417-DE1A-4363-89C7-E28BC8162B47}" type="datetimeFigureOut">
              <a:rPr lang="en-US" smtClean="0"/>
              <a:t>9/21/2020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104233-FEBF-4535-8D4D-CC27A933029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8904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15D417-DE1A-4363-89C7-E28BC8162B47}" type="datetimeFigureOut">
              <a:rPr lang="en-US" smtClean="0"/>
              <a:t>9/21/2020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104233-FEBF-4535-8D4D-CC27A933029F}" type="slidenum">
              <a:rPr lang="en-US" smtClean="0"/>
              <a:t>‹#›</a:t>
            </a:fld>
            <a:endParaRPr lang="en-US"/>
          </a:p>
        </p:txBody>
      </p:sp>
    </p:spTree>
    <p:extLst>
      <p:ext uri="{BB962C8B-B14F-4D97-AF65-F5344CB8AC3E}">
        <p14:creationId xmlns:p14="http://schemas.microsoft.com/office/powerpoint/2010/main" val="3751776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415D417-DE1A-4363-89C7-E28BC8162B47}" type="datetimeFigureOut">
              <a:rPr lang="en-US" smtClean="0"/>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104233-FEBF-4535-8D4D-CC27A933029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5317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415D417-DE1A-4363-89C7-E28BC8162B47}" type="datetimeFigureOut">
              <a:rPr lang="en-US" smtClean="0"/>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104233-FEBF-4535-8D4D-CC27A933029F}" type="slidenum">
              <a:rPr lang="en-US" smtClean="0"/>
              <a:t>‹#›</a:t>
            </a:fld>
            <a:endParaRPr lang="en-US"/>
          </a:p>
        </p:txBody>
      </p:sp>
    </p:spTree>
    <p:extLst>
      <p:ext uri="{BB962C8B-B14F-4D97-AF65-F5344CB8AC3E}">
        <p14:creationId xmlns:p14="http://schemas.microsoft.com/office/powerpoint/2010/main" val="816867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15D417-DE1A-4363-89C7-E28BC8162B47}" type="datetimeFigureOut">
              <a:rPr lang="en-US" smtClean="0"/>
              <a:t>9/21/2020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C104233-FEBF-4535-8D4D-CC27A933029F}" type="slidenum">
              <a:rPr lang="en-US" smtClean="0"/>
              <a:t>‹#›</a:t>
            </a:fld>
            <a:endParaRPr lang="en-US"/>
          </a:p>
        </p:txBody>
      </p:sp>
    </p:spTree>
    <p:extLst>
      <p:ext uri="{BB962C8B-B14F-4D97-AF65-F5344CB8AC3E}">
        <p14:creationId xmlns:p14="http://schemas.microsoft.com/office/powerpoint/2010/main" val="35178610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b="1" dirty="0"/>
              <a:t>The Single-Responsibility</a:t>
            </a:r>
            <a:br>
              <a:rPr lang="en-US" sz="4000" b="1" dirty="0"/>
            </a:br>
            <a:r>
              <a:rPr lang="en-US" sz="4000" b="1" dirty="0"/>
              <a:t>Principle (SRP)</a:t>
            </a:r>
            <a:endParaRPr lang="en-US" sz="4000" dirty="0"/>
          </a:p>
        </p:txBody>
      </p:sp>
      <p:pic>
        <p:nvPicPr>
          <p:cNvPr id="4" name="Picture 3"/>
          <p:cNvPicPr>
            <a:picLocks noChangeAspect="1"/>
          </p:cNvPicPr>
          <p:nvPr/>
        </p:nvPicPr>
        <p:blipFill>
          <a:blip r:embed="rId2"/>
          <a:stretch>
            <a:fillRect/>
          </a:stretch>
        </p:blipFill>
        <p:spPr>
          <a:xfrm>
            <a:off x="4128655" y="3649897"/>
            <a:ext cx="4017817" cy="1226903"/>
          </a:xfrm>
          <a:prstGeom prst="rect">
            <a:avLst/>
          </a:prstGeom>
        </p:spPr>
      </p:pic>
    </p:spTree>
    <p:extLst>
      <p:ext uri="{BB962C8B-B14F-4D97-AF65-F5344CB8AC3E}">
        <p14:creationId xmlns:p14="http://schemas.microsoft.com/office/powerpoint/2010/main" val="2923947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dirty="0"/>
              <a:t>However, two responsibilities are being shown here. </a:t>
            </a:r>
            <a:endParaRPr lang="en-US" dirty="0" smtClean="0"/>
          </a:p>
          <a:p>
            <a:pPr lvl="1"/>
            <a:r>
              <a:rPr lang="en-US" dirty="0" smtClean="0"/>
              <a:t>The </a:t>
            </a:r>
            <a:r>
              <a:rPr lang="en-US" dirty="0"/>
              <a:t>first responsibility is </a:t>
            </a:r>
            <a:r>
              <a:rPr lang="en-US" dirty="0" smtClean="0"/>
              <a:t>connection management</a:t>
            </a:r>
            <a:r>
              <a:rPr lang="en-US" dirty="0"/>
              <a:t>. </a:t>
            </a:r>
            <a:endParaRPr lang="en-US" dirty="0" smtClean="0"/>
          </a:p>
          <a:p>
            <a:pPr lvl="1"/>
            <a:r>
              <a:rPr lang="en-US" dirty="0" smtClean="0"/>
              <a:t>The </a:t>
            </a:r>
            <a:r>
              <a:rPr lang="en-US" dirty="0"/>
              <a:t>second is data communication. </a:t>
            </a:r>
            <a:endParaRPr lang="en-US" dirty="0" smtClean="0"/>
          </a:p>
          <a:p>
            <a:r>
              <a:rPr lang="en-US" dirty="0" smtClean="0"/>
              <a:t>The </a:t>
            </a:r>
            <a:r>
              <a:rPr lang="en-US" dirty="0"/>
              <a:t>dial and </a:t>
            </a:r>
            <a:r>
              <a:rPr lang="en-US" dirty="0" err="1"/>
              <a:t>hangup</a:t>
            </a:r>
            <a:r>
              <a:rPr lang="en-US" dirty="0"/>
              <a:t> functions manage </a:t>
            </a:r>
            <a:r>
              <a:rPr lang="en-US" dirty="0" smtClean="0"/>
              <a:t>the connection </a:t>
            </a:r>
            <a:r>
              <a:rPr lang="en-US" dirty="0"/>
              <a:t>of the modem; the send and </a:t>
            </a:r>
            <a:r>
              <a:rPr lang="en-US" dirty="0" err="1"/>
              <a:t>recv</a:t>
            </a:r>
            <a:r>
              <a:rPr lang="en-US" dirty="0"/>
              <a:t> functions communicate data</a:t>
            </a:r>
            <a:r>
              <a:rPr lang="en-US" dirty="0" smtClean="0"/>
              <a:t>.</a:t>
            </a:r>
          </a:p>
          <a:p>
            <a:r>
              <a:rPr lang="en-US" dirty="0"/>
              <a:t>Should these two responsibilities be </a:t>
            </a:r>
            <a:r>
              <a:rPr lang="en-US" dirty="0" smtClean="0"/>
              <a:t>separated? That </a:t>
            </a:r>
            <a:r>
              <a:rPr lang="en-US" dirty="0"/>
              <a:t>depends on how the application is changing. </a:t>
            </a:r>
          </a:p>
          <a:p>
            <a:r>
              <a:rPr lang="en-US" dirty="0"/>
              <a:t>If the application changes in ways that affect the signature of the connection functions, the design will smell of rigidity, because the classes that call send and read will have to be recompiled and redeployed more often than we like. </a:t>
            </a:r>
          </a:p>
        </p:txBody>
      </p:sp>
    </p:spTree>
    <p:extLst>
      <p:ext uri="{BB962C8B-B14F-4D97-AF65-F5344CB8AC3E}">
        <p14:creationId xmlns:p14="http://schemas.microsoft.com/office/powerpoint/2010/main" val="480116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a:t>In that case, the two responsibilities should be separated</a:t>
            </a:r>
            <a:r>
              <a:rPr lang="en-US" dirty="0" smtClean="0"/>
              <a:t>.</a:t>
            </a:r>
          </a:p>
          <a:p>
            <a:endParaRPr lang="en-US" dirty="0"/>
          </a:p>
        </p:txBody>
      </p:sp>
      <p:pic>
        <p:nvPicPr>
          <p:cNvPr id="4" name="Content Placeholder 3"/>
          <p:cNvPicPr>
            <a:picLocks noChangeAspect="1"/>
          </p:cNvPicPr>
          <p:nvPr/>
        </p:nvPicPr>
        <p:blipFill>
          <a:blip r:embed="rId2"/>
          <a:stretch>
            <a:fillRect/>
          </a:stretch>
        </p:blipFill>
        <p:spPr>
          <a:xfrm>
            <a:off x="3422073" y="3070588"/>
            <a:ext cx="5112327" cy="2805280"/>
          </a:xfrm>
          <a:prstGeom prst="rect">
            <a:avLst/>
          </a:prstGeom>
        </p:spPr>
      </p:pic>
    </p:spTree>
    <p:extLst>
      <p:ext uri="{BB962C8B-B14F-4D97-AF65-F5344CB8AC3E}">
        <p14:creationId xmlns:p14="http://schemas.microsoft.com/office/powerpoint/2010/main" val="4173961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5" name="Content Placeholder 4"/>
          <p:cNvSpPr>
            <a:spLocks noGrp="1"/>
          </p:cNvSpPr>
          <p:nvPr>
            <p:ph idx="1"/>
          </p:nvPr>
        </p:nvSpPr>
        <p:spPr/>
        <p:txBody>
          <a:bodyPr>
            <a:normAutofit lnSpcReduction="10000"/>
          </a:bodyPr>
          <a:lstStyle/>
          <a:p>
            <a:r>
              <a:rPr lang="en-US" dirty="0"/>
              <a:t>If, on the other hand, the application is not changing in ways that cause the two responsibilities to change at different times, there is no need to separate them. </a:t>
            </a:r>
          </a:p>
          <a:p>
            <a:r>
              <a:rPr lang="en-US" dirty="0"/>
              <a:t>Indeed, separating them would smell of needless complexity.</a:t>
            </a:r>
          </a:p>
          <a:p>
            <a:r>
              <a:rPr lang="en-US" dirty="0"/>
              <a:t>There is a </a:t>
            </a:r>
            <a:r>
              <a:rPr lang="en-US" dirty="0" smtClean="0"/>
              <a:t>corollary </a:t>
            </a:r>
            <a:r>
              <a:rPr lang="en-US" dirty="0"/>
              <a:t>here. </a:t>
            </a:r>
            <a:r>
              <a:rPr lang="en-US" i="1" dirty="0"/>
              <a:t>An axis of change is an axis of change only if the changes occur</a:t>
            </a:r>
            <a:r>
              <a:rPr lang="en-US" dirty="0"/>
              <a:t>. </a:t>
            </a:r>
            <a:endParaRPr lang="en-US" dirty="0" smtClean="0"/>
          </a:p>
          <a:p>
            <a:r>
              <a:rPr lang="en-US" dirty="0" smtClean="0"/>
              <a:t>It </a:t>
            </a:r>
            <a:r>
              <a:rPr lang="en-US" dirty="0"/>
              <a:t>is </a:t>
            </a:r>
            <a:r>
              <a:rPr lang="en-US" dirty="0" smtClean="0"/>
              <a:t>not wise </a:t>
            </a:r>
            <a:r>
              <a:rPr lang="en-US" dirty="0"/>
              <a:t>to apply </a:t>
            </a:r>
            <a:r>
              <a:rPr lang="en-US" dirty="0" smtClean="0"/>
              <a:t>SRP or </a:t>
            </a:r>
            <a:r>
              <a:rPr lang="en-US" dirty="0"/>
              <a:t>any other principle, for that </a:t>
            </a:r>
            <a:r>
              <a:rPr lang="en-US" dirty="0" smtClean="0"/>
              <a:t>matter if </a:t>
            </a:r>
            <a:r>
              <a:rPr lang="en-US" dirty="0"/>
              <a:t>there is no symptom.</a:t>
            </a:r>
          </a:p>
        </p:txBody>
      </p:sp>
    </p:spTree>
    <p:extLst>
      <p:ext uri="{BB962C8B-B14F-4D97-AF65-F5344CB8AC3E}">
        <p14:creationId xmlns:p14="http://schemas.microsoft.com/office/powerpoint/2010/main" val="843881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Separating Coupled Responsibilities</a:t>
            </a:r>
            <a:endParaRPr lang="en-US" dirty="0"/>
          </a:p>
        </p:txBody>
      </p:sp>
      <p:sp>
        <p:nvSpPr>
          <p:cNvPr id="3" name="Content Placeholder 2"/>
          <p:cNvSpPr>
            <a:spLocks noGrp="1"/>
          </p:cNvSpPr>
          <p:nvPr>
            <p:ph idx="1"/>
          </p:nvPr>
        </p:nvSpPr>
        <p:spPr/>
        <p:txBody>
          <a:bodyPr>
            <a:normAutofit/>
          </a:bodyPr>
          <a:lstStyle/>
          <a:p>
            <a:r>
              <a:rPr lang="en-US" dirty="0" smtClean="0"/>
              <a:t>We kept </a:t>
            </a:r>
            <a:r>
              <a:rPr lang="en-US" dirty="0"/>
              <a:t>both responsibilities coupled in the </a:t>
            </a:r>
            <a:r>
              <a:rPr lang="en-US" dirty="0" err="1"/>
              <a:t>ModemImplementation</a:t>
            </a:r>
            <a:r>
              <a:rPr lang="en-US" dirty="0"/>
              <a:t> class. </a:t>
            </a:r>
            <a:endParaRPr lang="en-US" dirty="0" smtClean="0"/>
          </a:p>
          <a:p>
            <a:r>
              <a:rPr lang="en-US" dirty="0" smtClean="0"/>
              <a:t>This is not </a:t>
            </a:r>
            <a:r>
              <a:rPr lang="en-US" dirty="0"/>
              <a:t>desirable, but it may be necessary. There are often reasons, having to do with the details of </a:t>
            </a:r>
            <a:r>
              <a:rPr lang="en-US" dirty="0" smtClean="0"/>
              <a:t>the hardware </a:t>
            </a:r>
            <a:r>
              <a:rPr lang="en-US" dirty="0"/>
              <a:t>or operating system, that force us to couple things that we'd rather not couple. </a:t>
            </a:r>
            <a:endParaRPr lang="en-US" dirty="0" smtClean="0"/>
          </a:p>
          <a:p>
            <a:r>
              <a:rPr lang="en-US" dirty="0" smtClean="0"/>
              <a:t>However, by </a:t>
            </a:r>
            <a:r>
              <a:rPr lang="en-US" dirty="0"/>
              <a:t>separating their interfaces, we have decoupled the concepts as far as the rest of the application </a:t>
            </a:r>
            <a:r>
              <a:rPr lang="en-US" dirty="0" smtClean="0"/>
              <a:t>is concerned</a:t>
            </a:r>
            <a:r>
              <a:rPr lang="en-US" dirty="0"/>
              <a:t>.</a:t>
            </a:r>
          </a:p>
        </p:txBody>
      </p:sp>
    </p:spTree>
    <p:extLst>
      <p:ext uri="{BB962C8B-B14F-4D97-AF65-F5344CB8AC3E}">
        <p14:creationId xmlns:p14="http://schemas.microsoft.com/office/powerpoint/2010/main" val="2160182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r>
              <a:rPr lang="en-US" dirty="0"/>
              <a:t>We may view the </a:t>
            </a:r>
            <a:r>
              <a:rPr lang="en-US" dirty="0" err="1"/>
              <a:t>ModemImplementation</a:t>
            </a:r>
            <a:r>
              <a:rPr lang="en-US" dirty="0"/>
              <a:t> class as a kludge or a wart; however, note that </a:t>
            </a:r>
            <a:r>
              <a:rPr lang="en-US" dirty="0" smtClean="0"/>
              <a:t>all dependencies </a:t>
            </a:r>
            <a:r>
              <a:rPr lang="en-US" dirty="0"/>
              <a:t>flow </a:t>
            </a:r>
            <a:r>
              <a:rPr lang="en-US" i="1" dirty="0"/>
              <a:t>away </a:t>
            </a:r>
            <a:r>
              <a:rPr lang="en-US" dirty="0"/>
              <a:t>from it. </a:t>
            </a:r>
            <a:endParaRPr lang="en-US" dirty="0" smtClean="0"/>
          </a:p>
          <a:p>
            <a:r>
              <a:rPr lang="en-US" dirty="0" smtClean="0"/>
              <a:t>Nobody </a:t>
            </a:r>
            <a:r>
              <a:rPr lang="en-US" dirty="0"/>
              <a:t>needs to depend on this class. Nobody except main needs </a:t>
            </a:r>
            <a:r>
              <a:rPr lang="en-US" dirty="0" smtClean="0"/>
              <a:t>to know </a:t>
            </a:r>
            <a:r>
              <a:rPr lang="en-US" dirty="0"/>
              <a:t>that it exists. </a:t>
            </a:r>
            <a:endParaRPr lang="en-US" dirty="0" smtClean="0"/>
          </a:p>
          <a:p>
            <a:r>
              <a:rPr lang="en-US" dirty="0" smtClean="0"/>
              <a:t>Thus</a:t>
            </a:r>
            <a:r>
              <a:rPr lang="en-US" dirty="0"/>
              <a:t>, we've put the ugly bit behind a fence. Its ugliness need not leak out </a:t>
            </a:r>
            <a:r>
              <a:rPr lang="en-US" dirty="0" smtClean="0"/>
              <a:t>and pollute </a:t>
            </a:r>
            <a:r>
              <a:rPr lang="en-US" dirty="0"/>
              <a:t>the rest of the application.</a:t>
            </a:r>
          </a:p>
        </p:txBody>
      </p:sp>
    </p:spTree>
    <p:extLst>
      <p:ext uri="{BB962C8B-B14F-4D97-AF65-F5344CB8AC3E}">
        <p14:creationId xmlns:p14="http://schemas.microsoft.com/office/powerpoint/2010/main" val="2967228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Persistence</a:t>
            </a:r>
            <a:endParaRPr lang="en-US" dirty="0"/>
          </a:p>
        </p:txBody>
      </p:sp>
      <p:pic>
        <p:nvPicPr>
          <p:cNvPr id="4" name="Content Placeholder 3"/>
          <p:cNvPicPr>
            <a:picLocks noGrp="1" noChangeAspect="1"/>
          </p:cNvPicPr>
          <p:nvPr>
            <p:ph idx="1"/>
          </p:nvPr>
        </p:nvPicPr>
        <p:blipFill>
          <a:blip r:embed="rId2"/>
          <a:stretch>
            <a:fillRect/>
          </a:stretch>
        </p:blipFill>
        <p:spPr>
          <a:xfrm>
            <a:off x="7633855" y="2809814"/>
            <a:ext cx="3393618" cy="2413350"/>
          </a:xfrm>
          <a:prstGeom prst="rect">
            <a:avLst/>
          </a:prstGeom>
        </p:spPr>
      </p:pic>
      <p:sp>
        <p:nvSpPr>
          <p:cNvPr id="6" name="Content Placeholder 2"/>
          <p:cNvSpPr txBox="1">
            <a:spLocks/>
          </p:cNvSpPr>
          <p:nvPr/>
        </p:nvSpPr>
        <p:spPr>
          <a:xfrm>
            <a:off x="1295401" y="2556932"/>
            <a:ext cx="6338454" cy="3318936"/>
          </a:xfrm>
          <a:prstGeom prst="rect">
            <a:avLst/>
          </a:prstGeom>
        </p:spPr>
        <p:txBody>
          <a:bodyPr vert="horz" lIns="91440" tIns="45720" rIns="91440" bIns="45720" rtlCol="0" anchor="t">
            <a:normAutofit fontScale="85000"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dirty="0"/>
              <a:t>Figure 8-4 shows a common violation of SRP. </a:t>
            </a:r>
            <a:endParaRPr lang="en-US" dirty="0" smtClean="0"/>
          </a:p>
          <a:p>
            <a:r>
              <a:rPr lang="en-US" dirty="0" smtClean="0"/>
              <a:t>The </a:t>
            </a:r>
            <a:r>
              <a:rPr lang="en-US" dirty="0"/>
              <a:t>Employee class contains business rules </a:t>
            </a:r>
            <a:r>
              <a:rPr lang="en-US" dirty="0" smtClean="0"/>
              <a:t>and persistence </a:t>
            </a:r>
            <a:r>
              <a:rPr lang="en-US" dirty="0"/>
              <a:t>control. </a:t>
            </a:r>
            <a:endParaRPr lang="en-US" dirty="0" smtClean="0"/>
          </a:p>
          <a:p>
            <a:r>
              <a:rPr lang="en-US" dirty="0" smtClean="0"/>
              <a:t>These </a:t>
            </a:r>
            <a:r>
              <a:rPr lang="en-US" dirty="0"/>
              <a:t>two responsibilities should almost never be mixed. </a:t>
            </a:r>
            <a:endParaRPr lang="en-US" dirty="0" smtClean="0"/>
          </a:p>
          <a:p>
            <a:r>
              <a:rPr lang="en-US" dirty="0" smtClean="0"/>
              <a:t>Business </a:t>
            </a:r>
            <a:r>
              <a:rPr lang="en-US" dirty="0"/>
              <a:t>rules tend </a:t>
            </a:r>
            <a:r>
              <a:rPr lang="en-US" dirty="0" smtClean="0"/>
              <a:t>to change </a:t>
            </a:r>
            <a:r>
              <a:rPr lang="en-US" dirty="0"/>
              <a:t>frequently, and although persistence may not change as frequently, it changes for </a:t>
            </a:r>
            <a:r>
              <a:rPr lang="en-US" dirty="0" smtClean="0"/>
              <a:t>completely different </a:t>
            </a:r>
            <a:r>
              <a:rPr lang="en-US" dirty="0"/>
              <a:t>reasons. </a:t>
            </a:r>
            <a:endParaRPr lang="en-US" dirty="0" smtClean="0"/>
          </a:p>
          <a:p>
            <a:r>
              <a:rPr lang="en-US" dirty="0" smtClean="0"/>
              <a:t>Binding </a:t>
            </a:r>
            <a:r>
              <a:rPr lang="en-US" dirty="0"/>
              <a:t>business rules to the persistence subsystem is asking for trouble.</a:t>
            </a:r>
          </a:p>
        </p:txBody>
      </p:sp>
    </p:spTree>
    <p:extLst>
      <p:ext uri="{BB962C8B-B14F-4D97-AF65-F5344CB8AC3E}">
        <p14:creationId xmlns:p14="http://schemas.microsoft.com/office/powerpoint/2010/main" val="4198461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a:t>Fortunately</a:t>
            </a:r>
            <a:r>
              <a:rPr lang="en-US" dirty="0" smtClean="0"/>
              <a:t>, </a:t>
            </a:r>
            <a:r>
              <a:rPr lang="en-US" dirty="0"/>
              <a:t>the practice of test-driven development will usually force </a:t>
            </a:r>
            <a:r>
              <a:rPr lang="en-US" dirty="0" smtClean="0"/>
              <a:t>these two </a:t>
            </a:r>
            <a:r>
              <a:rPr lang="en-US" dirty="0"/>
              <a:t>responsibilities to be separated long before the design begins to smell. </a:t>
            </a:r>
            <a:endParaRPr lang="en-US" dirty="0" smtClean="0"/>
          </a:p>
          <a:p>
            <a:r>
              <a:rPr lang="en-US" dirty="0" smtClean="0"/>
              <a:t>However</a:t>
            </a:r>
            <a:r>
              <a:rPr lang="en-US" dirty="0"/>
              <a:t>, if the tests </a:t>
            </a:r>
            <a:r>
              <a:rPr lang="en-US" dirty="0" smtClean="0"/>
              <a:t>did not </a:t>
            </a:r>
            <a:r>
              <a:rPr lang="en-US" dirty="0"/>
              <a:t>force the separation, and if the smells of rigidity and fragility become strong, the design </a:t>
            </a:r>
            <a:r>
              <a:rPr lang="en-US" dirty="0" smtClean="0"/>
              <a:t>should be </a:t>
            </a:r>
            <a:r>
              <a:rPr lang="en-US" dirty="0"/>
              <a:t>refactored, using the FACADE, DAO (Data Access Object), or PROXY patterns to separate the </a:t>
            </a:r>
            <a:r>
              <a:rPr lang="en-US" dirty="0" smtClean="0"/>
              <a:t>two responsibilities</a:t>
            </a:r>
            <a:r>
              <a:rPr lang="en-US" dirty="0"/>
              <a:t>.</a:t>
            </a:r>
          </a:p>
        </p:txBody>
      </p:sp>
    </p:spTree>
    <p:extLst>
      <p:ext uri="{BB962C8B-B14F-4D97-AF65-F5344CB8AC3E}">
        <p14:creationId xmlns:p14="http://schemas.microsoft.com/office/powerpoint/2010/main" val="1718783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US" dirty="0"/>
          </a:p>
        </p:txBody>
      </p:sp>
      <p:sp>
        <p:nvSpPr>
          <p:cNvPr id="3" name="Content Placeholder 2"/>
          <p:cNvSpPr>
            <a:spLocks noGrp="1"/>
          </p:cNvSpPr>
          <p:nvPr>
            <p:ph idx="1"/>
          </p:nvPr>
        </p:nvSpPr>
        <p:spPr/>
        <p:txBody>
          <a:bodyPr/>
          <a:lstStyle/>
          <a:p>
            <a:r>
              <a:rPr lang="en-US" dirty="0"/>
              <a:t>The Single-Responsibility Principle is one of the simplest of the principles but one of the most </a:t>
            </a:r>
            <a:r>
              <a:rPr lang="en-US" dirty="0" smtClean="0"/>
              <a:t>difficult to </a:t>
            </a:r>
            <a:r>
              <a:rPr lang="en-US" dirty="0"/>
              <a:t>get right. </a:t>
            </a:r>
            <a:endParaRPr lang="en-US" dirty="0" smtClean="0"/>
          </a:p>
          <a:p>
            <a:r>
              <a:rPr lang="en-US" dirty="0" smtClean="0"/>
              <a:t>Conjoining </a:t>
            </a:r>
            <a:r>
              <a:rPr lang="en-US" dirty="0"/>
              <a:t>responsibilities is something that we do naturally. </a:t>
            </a:r>
            <a:endParaRPr lang="en-US" dirty="0" smtClean="0"/>
          </a:p>
          <a:p>
            <a:r>
              <a:rPr lang="en-US" dirty="0" smtClean="0"/>
              <a:t>Finding </a:t>
            </a:r>
            <a:r>
              <a:rPr lang="en-US" dirty="0"/>
              <a:t>and </a:t>
            </a:r>
            <a:r>
              <a:rPr lang="en-US" dirty="0" smtClean="0"/>
              <a:t>separating those </a:t>
            </a:r>
            <a:r>
              <a:rPr lang="en-US" dirty="0"/>
              <a:t>responsibilities is much of what software design is really about. </a:t>
            </a:r>
            <a:endParaRPr lang="en-US" dirty="0" smtClean="0"/>
          </a:p>
          <a:p>
            <a:r>
              <a:rPr lang="en-US" dirty="0" smtClean="0"/>
              <a:t>Indeed</a:t>
            </a:r>
            <a:r>
              <a:rPr lang="en-US" dirty="0"/>
              <a:t>, the rest of </a:t>
            </a:r>
            <a:r>
              <a:rPr lang="en-US" dirty="0" smtClean="0"/>
              <a:t>the principles </a:t>
            </a:r>
            <a:r>
              <a:rPr lang="en-US" dirty="0"/>
              <a:t>we discuss come back to this issue in one way or another.</a:t>
            </a:r>
          </a:p>
        </p:txBody>
      </p:sp>
    </p:spTree>
    <p:extLst>
      <p:ext uri="{BB962C8B-B14F-4D97-AF65-F5344CB8AC3E}">
        <p14:creationId xmlns:p14="http://schemas.microsoft.com/office/powerpoint/2010/main" val="1045696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a:xfrm>
            <a:off x="5036128" y="4177914"/>
            <a:ext cx="2750126" cy="948268"/>
          </a:xfrm>
        </p:spPr>
        <p:txBody>
          <a:bodyPr>
            <a:noAutofit/>
          </a:bodyPr>
          <a:lstStyle/>
          <a:p>
            <a:pPr marL="0" indent="0">
              <a:buNone/>
            </a:pPr>
            <a:r>
              <a:rPr lang="en-US" sz="4000" dirty="0" smtClean="0"/>
              <a:t>Queries???</a:t>
            </a:r>
            <a:endParaRPr lang="en-US" sz="4000" dirty="0"/>
          </a:p>
        </p:txBody>
      </p:sp>
    </p:spTree>
    <p:extLst>
      <p:ext uri="{BB962C8B-B14F-4D97-AF65-F5344CB8AC3E}">
        <p14:creationId xmlns:p14="http://schemas.microsoft.com/office/powerpoint/2010/main" val="147064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Responsibility Principle</a:t>
            </a:r>
            <a:endParaRPr lang="en-US" dirty="0"/>
          </a:p>
        </p:txBody>
      </p:sp>
      <p:sp>
        <p:nvSpPr>
          <p:cNvPr id="3" name="Content Placeholder 2"/>
          <p:cNvSpPr>
            <a:spLocks noGrp="1"/>
          </p:cNvSpPr>
          <p:nvPr>
            <p:ph idx="1"/>
          </p:nvPr>
        </p:nvSpPr>
        <p:spPr/>
        <p:txBody>
          <a:bodyPr>
            <a:normAutofit/>
          </a:bodyPr>
          <a:lstStyle/>
          <a:p>
            <a:r>
              <a:rPr lang="en-US" dirty="0"/>
              <a:t>Consider the bowling </a:t>
            </a:r>
            <a:r>
              <a:rPr lang="en-US" dirty="0" smtClean="0"/>
              <a:t>game, </a:t>
            </a:r>
            <a:r>
              <a:rPr lang="en-US" dirty="0"/>
              <a:t>For most of its development, the Game class was </a:t>
            </a:r>
            <a:r>
              <a:rPr lang="en-US" dirty="0" smtClean="0"/>
              <a:t>handling two </a:t>
            </a:r>
            <a:r>
              <a:rPr lang="en-US" dirty="0"/>
              <a:t>separate responsibilities: keeping track of the current frame and calculating the score</a:t>
            </a:r>
            <a:r>
              <a:rPr lang="en-US" dirty="0" smtClean="0"/>
              <a:t>. </a:t>
            </a:r>
          </a:p>
          <a:p>
            <a:r>
              <a:rPr lang="en-US" dirty="0"/>
              <a:t>In </a:t>
            </a:r>
            <a:r>
              <a:rPr lang="en-US" dirty="0" smtClean="0"/>
              <a:t>the end</a:t>
            </a:r>
            <a:r>
              <a:rPr lang="en-US" dirty="0"/>
              <a:t>, RCM and RSK separated these two responsibilities into two classes. The Game kept </a:t>
            </a:r>
            <a:r>
              <a:rPr lang="en-US" dirty="0" smtClean="0"/>
              <a:t>the responsibility </a:t>
            </a:r>
            <a:r>
              <a:rPr lang="en-US" dirty="0"/>
              <a:t>to keep track of frames, and the Scorer got the responsibility to calculate the score</a:t>
            </a:r>
            <a:r>
              <a:rPr lang="en-US" dirty="0" smtClean="0"/>
              <a:t>.</a:t>
            </a:r>
          </a:p>
          <a:p>
            <a:r>
              <a:rPr lang="en-US" dirty="0"/>
              <a:t>Why was it important to separate these two responsibilities into separate classes?</a:t>
            </a:r>
          </a:p>
        </p:txBody>
      </p:sp>
    </p:spTree>
    <p:extLst>
      <p:ext uri="{BB962C8B-B14F-4D97-AF65-F5344CB8AC3E}">
        <p14:creationId xmlns:p14="http://schemas.microsoft.com/office/powerpoint/2010/main" val="4189138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92500"/>
          </a:bodyPr>
          <a:lstStyle/>
          <a:p>
            <a:r>
              <a:rPr lang="en-US" dirty="0"/>
              <a:t>The reason is </a:t>
            </a:r>
            <a:r>
              <a:rPr lang="en-US" dirty="0" smtClean="0"/>
              <a:t>that each </a:t>
            </a:r>
            <a:r>
              <a:rPr lang="en-US" dirty="0"/>
              <a:t>responsibility is an axis of change. </a:t>
            </a:r>
            <a:endParaRPr lang="en-US" dirty="0" smtClean="0"/>
          </a:p>
          <a:p>
            <a:r>
              <a:rPr lang="en-US" dirty="0" smtClean="0"/>
              <a:t>When </a:t>
            </a:r>
            <a:r>
              <a:rPr lang="en-US" dirty="0"/>
              <a:t>the requirements change, that change will be </a:t>
            </a:r>
            <a:r>
              <a:rPr lang="en-US" dirty="0" smtClean="0"/>
              <a:t>manifest through </a:t>
            </a:r>
            <a:r>
              <a:rPr lang="en-US" dirty="0"/>
              <a:t>a change in responsibility among the classes. If a class assumes more than </a:t>
            </a:r>
            <a:r>
              <a:rPr lang="en-US" dirty="0" smtClean="0"/>
              <a:t>one responsibility</a:t>
            </a:r>
            <a:r>
              <a:rPr lang="en-US" dirty="0"/>
              <a:t>, that class </a:t>
            </a:r>
            <a:r>
              <a:rPr lang="en-US" dirty="0" smtClean="0"/>
              <a:t>will </a:t>
            </a:r>
            <a:r>
              <a:rPr lang="en-US" dirty="0"/>
              <a:t>have more than one reason to change</a:t>
            </a:r>
            <a:r>
              <a:rPr lang="en-US" dirty="0" smtClean="0"/>
              <a:t>.</a:t>
            </a:r>
          </a:p>
          <a:p>
            <a:r>
              <a:rPr lang="en-US" dirty="0"/>
              <a:t>If a class has more than one responsibility, the responsibilities become coupled. </a:t>
            </a:r>
            <a:endParaRPr lang="en-US" dirty="0" smtClean="0"/>
          </a:p>
          <a:p>
            <a:r>
              <a:rPr lang="en-US" dirty="0" smtClean="0"/>
              <a:t>Changes </a:t>
            </a:r>
            <a:r>
              <a:rPr lang="en-US" dirty="0"/>
              <a:t>to </a:t>
            </a:r>
            <a:r>
              <a:rPr lang="en-US" dirty="0" smtClean="0"/>
              <a:t>one responsibility </a:t>
            </a:r>
            <a:r>
              <a:rPr lang="en-US" dirty="0"/>
              <a:t>may impair or inhibit the class's ability to meet the others. This kind of coupling leads </a:t>
            </a:r>
            <a:r>
              <a:rPr lang="en-US" dirty="0" smtClean="0"/>
              <a:t>to fragile </a:t>
            </a:r>
            <a:r>
              <a:rPr lang="en-US" dirty="0"/>
              <a:t>designs that break in unexpected ways when changed.</a:t>
            </a:r>
          </a:p>
        </p:txBody>
      </p:sp>
    </p:spTree>
    <p:extLst>
      <p:ext uri="{BB962C8B-B14F-4D97-AF65-F5344CB8AC3E}">
        <p14:creationId xmlns:p14="http://schemas.microsoft.com/office/powerpoint/2010/main" val="3064958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US" dirty="0"/>
          </a:p>
        </p:txBody>
      </p:sp>
      <p:sp>
        <p:nvSpPr>
          <p:cNvPr id="3" name="Content Placeholder 2"/>
          <p:cNvSpPr>
            <a:spLocks noGrp="1"/>
          </p:cNvSpPr>
          <p:nvPr>
            <p:ph idx="1"/>
          </p:nvPr>
        </p:nvSpPr>
        <p:spPr>
          <a:xfrm>
            <a:off x="1295401" y="2556932"/>
            <a:ext cx="9954490" cy="3318936"/>
          </a:xfrm>
        </p:spPr>
        <p:txBody>
          <a:bodyPr/>
          <a:lstStyle/>
          <a:p>
            <a:r>
              <a:rPr lang="en-US" dirty="0"/>
              <a:t>C</a:t>
            </a:r>
            <a:r>
              <a:rPr lang="en-US" dirty="0" smtClean="0"/>
              <a:t>onsider </a:t>
            </a:r>
            <a:r>
              <a:rPr lang="en-US" dirty="0"/>
              <a:t>the </a:t>
            </a:r>
            <a:r>
              <a:rPr lang="en-US" dirty="0" smtClean="0"/>
              <a:t>design, </a:t>
            </a:r>
            <a:endParaRPr lang="en-US" dirty="0"/>
          </a:p>
          <a:p>
            <a:r>
              <a:rPr lang="en-US" dirty="0" smtClean="0"/>
              <a:t>The </a:t>
            </a:r>
            <a:r>
              <a:rPr lang="en-US" dirty="0"/>
              <a:t>Rectangle class has two </a:t>
            </a:r>
            <a:endParaRPr lang="en-US" dirty="0" smtClean="0"/>
          </a:p>
          <a:p>
            <a:pPr marL="0" indent="0">
              <a:buNone/>
            </a:pPr>
            <a:r>
              <a:rPr lang="en-US" dirty="0" smtClean="0"/>
              <a:t>    methods </a:t>
            </a:r>
            <a:r>
              <a:rPr lang="en-US" dirty="0"/>
              <a:t>shown. </a:t>
            </a:r>
            <a:endParaRPr lang="en-US" dirty="0" smtClean="0"/>
          </a:p>
          <a:p>
            <a:r>
              <a:rPr lang="en-US" dirty="0" smtClean="0"/>
              <a:t>One draws </a:t>
            </a:r>
            <a:r>
              <a:rPr lang="en-US" dirty="0"/>
              <a:t>the rectangle on the screen, </a:t>
            </a:r>
            <a:endParaRPr lang="en-US" dirty="0" smtClean="0"/>
          </a:p>
          <a:p>
            <a:pPr marL="0" indent="0">
              <a:buNone/>
            </a:pPr>
            <a:r>
              <a:rPr lang="en-US" dirty="0" smtClean="0"/>
              <a:t>    and </a:t>
            </a:r>
            <a:r>
              <a:rPr lang="en-US" dirty="0"/>
              <a:t>the other computes the area </a:t>
            </a:r>
            <a:endParaRPr lang="en-US" dirty="0" smtClean="0"/>
          </a:p>
          <a:p>
            <a:pPr marL="0" indent="0">
              <a:buNone/>
            </a:pPr>
            <a:r>
              <a:rPr lang="en-US" dirty="0"/>
              <a:t> </a:t>
            </a:r>
            <a:r>
              <a:rPr lang="en-US" dirty="0" smtClean="0"/>
              <a:t>   of </a:t>
            </a:r>
            <a:r>
              <a:rPr lang="en-US" dirty="0"/>
              <a:t>the rectangle</a:t>
            </a:r>
            <a:r>
              <a:rPr lang="en-US" dirty="0" smtClean="0"/>
              <a:t>.</a:t>
            </a:r>
          </a:p>
          <a:p>
            <a:pPr marL="0" indent="0">
              <a:buNone/>
            </a:pPr>
            <a:endParaRPr lang="en-US" dirty="0"/>
          </a:p>
        </p:txBody>
      </p:sp>
      <p:pic>
        <p:nvPicPr>
          <p:cNvPr id="5" name="Picture 4"/>
          <p:cNvPicPr>
            <a:picLocks noChangeAspect="1"/>
          </p:cNvPicPr>
          <p:nvPr/>
        </p:nvPicPr>
        <p:blipFill>
          <a:blip r:embed="rId2"/>
          <a:stretch>
            <a:fillRect/>
          </a:stretch>
        </p:blipFill>
        <p:spPr>
          <a:xfrm>
            <a:off x="6365933" y="2701635"/>
            <a:ext cx="4641734" cy="2923310"/>
          </a:xfrm>
          <a:prstGeom prst="rect">
            <a:avLst/>
          </a:prstGeom>
        </p:spPr>
      </p:pic>
    </p:spTree>
    <p:extLst>
      <p:ext uri="{BB962C8B-B14F-4D97-AF65-F5344CB8AC3E}">
        <p14:creationId xmlns:p14="http://schemas.microsoft.com/office/powerpoint/2010/main" val="2520674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a:t>Two different applications use the Rectangle class. </a:t>
            </a:r>
            <a:endParaRPr lang="en-US" dirty="0" smtClean="0"/>
          </a:p>
          <a:p>
            <a:r>
              <a:rPr lang="en-US" dirty="0" smtClean="0"/>
              <a:t>One </a:t>
            </a:r>
            <a:r>
              <a:rPr lang="en-US" dirty="0"/>
              <a:t>application does computational </a:t>
            </a:r>
            <a:r>
              <a:rPr lang="en-US" dirty="0" smtClean="0"/>
              <a:t>geometry. Using </a:t>
            </a:r>
            <a:r>
              <a:rPr lang="en-US" dirty="0"/>
              <a:t>Rectangle to help it with the mathematics of geometric shapes but never drawing the </a:t>
            </a:r>
            <a:r>
              <a:rPr lang="en-US" dirty="0" smtClean="0"/>
              <a:t>rectangle on </a:t>
            </a:r>
            <a:r>
              <a:rPr lang="en-US" dirty="0"/>
              <a:t>the screen. </a:t>
            </a:r>
            <a:endParaRPr lang="en-US" dirty="0" smtClean="0"/>
          </a:p>
          <a:p>
            <a:r>
              <a:rPr lang="en-US" dirty="0" smtClean="0"/>
              <a:t>The </a:t>
            </a:r>
            <a:r>
              <a:rPr lang="en-US" dirty="0"/>
              <a:t>other application is graphical in nature and may also do </a:t>
            </a:r>
            <a:r>
              <a:rPr lang="en-US" dirty="0" smtClean="0"/>
              <a:t>some computational geometry</a:t>
            </a:r>
            <a:r>
              <a:rPr lang="en-US" dirty="0"/>
              <a:t>, but it definitely draws the rectangle on the screen</a:t>
            </a:r>
            <a:r>
              <a:rPr lang="en-US" dirty="0" smtClean="0"/>
              <a:t>.</a:t>
            </a:r>
          </a:p>
          <a:p>
            <a:r>
              <a:rPr lang="en-US" dirty="0"/>
              <a:t>This design violates SRP. The Rectangle class has two responsibilities. </a:t>
            </a:r>
            <a:endParaRPr lang="en-US" dirty="0" smtClean="0"/>
          </a:p>
          <a:p>
            <a:r>
              <a:rPr lang="en-US" dirty="0" smtClean="0"/>
              <a:t>The </a:t>
            </a:r>
            <a:r>
              <a:rPr lang="en-US" dirty="0"/>
              <a:t>first responsibility is </a:t>
            </a:r>
            <a:r>
              <a:rPr lang="en-US" dirty="0" smtClean="0"/>
              <a:t>to provide </a:t>
            </a:r>
            <a:r>
              <a:rPr lang="en-US" dirty="0"/>
              <a:t>a mathematical model of the geometry of a rectangle. </a:t>
            </a:r>
            <a:endParaRPr lang="en-US" dirty="0" smtClean="0"/>
          </a:p>
          <a:p>
            <a:r>
              <a:rPr lang="en-US" dirty="0" smtClean="0"/>
              <a:t>The </a:t>
            </a:r>
            <a:r>
              <a:rPr lang="en-US" dirty="0"/>
              <a:t>second responsibility is to </a:t>
            </a:r>
            <a:r>
              <a:rPr lang="en-US" dirty="0" smtClean="0"/>
              <a:t>render the </a:t>
            </a:r>
            <a:r>
              <a:rPr lang="en-US" dirty="0"/>
              <a:t>rectangle on a GUI.</a:t>
            </a:r>
          </a:p>
        </p:txBody>
      </p:sp>
    </p:spTree>
    <p:extLst>
      <p:ext uri="{BB962C8B-B14F-4D97-AF65-F5344CB8AC3E}">
        <p14:creationId xmlns:p14="http://schemas.microsoft.com/office/powerpoint/2010/main" val="2838180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a:t>The violation of SRP causes several nasty problems. </a:t>
            </a:r>
            <a:endParaRPr lang="en-US" dirty="0" smtClean="0"/>
          </a:p>
          <a:p>
            <a:r>
              <a:rPr lang="en-US" dirty="0" smtClean="0"/>
              <a:t>First</a:t>
            </a:r>
            <a:r>
              <a:rPr lang="en-US" dirty="0"/>
              <a:t>, we must include GUI in the </a:t>
            </a:r>
            <a:r>
              <a:rPr lang="en-US" dirty="0" smtClean="0"/>
              <a:t>computational geometry </a:t>
            </a:r>
            <a:r>
              <a:rPr lang="en-US" dirty="0"/>
              <a:t>application. In .NET, the GUI assembly would have to be built and deployed with </a:t>
            </a:r>
            <a:r>
              <a:rPr lang="en-US" dirty="0" smtClean="0"/>
              <a:t>the computational </a:t>
            </a:r>
            <a:r>
              <a:rPr lang="en-US" dirty="0"/>
              <a:t>geometry application.</a:t>
            </a:r>
          </a:p>
          <a:p>
            <a:r>
              <a:rPr lang="en-US" dirty="0"/>
              <a:t>Second, if a change to the </a:t>
            </a:r>
            <a:r>
              <a:rPr lang="en-US" dirty="0" smtClean="0"/>
              <a:t>Graphical Application </a:t>
            </a:r>
            <a:r>
              <a:rPr lang="en-US" dirty="0"/>
              <a:t>causes the Rectangle to change for some </a:t>
            </a:r>
            <a:r>
              <a:rPr lang="en-US" dirty="0" smtClean="0"/>
              <a:t>reason, that </a:t>
            </a:r>
            <a:r>
              <a:rPr lang="en-US" dirty="0"/>
              <a:t>change may force us to rebuild, retest, and redeploy the </a:t>
            </a:r>
            <a:r>
              <a:rPr lang="en-US" dirty="0" smtClean="0"/>
              <a:t>Computational Geometry Application</a:t>
            </a:r>
            <a:r>
              <a:rPr lang="en-US" dirty="0"/>
              <a:t>. </a:t>
            </a:r>
            <a:endParaRPr lang="en-US" dirty="0" smtClean="0"/>
          </a:p>
          <a:p>
            <a:r>
              <a:rPr lang="en-US" dirty="0" smtClean="0"/>
              <a:t>If</a:t>
            </a:r>
            <a:r>
              <a:rPr lang="en-US" dirty="0"/>
              <a:t> </a:t>
            </a:r>
            <a:r>
              <a:rPr lang="en-US" dirty="0" smtClean="0"/>
              <a:t>we </a:t>
            </a:r>
            <a:r>
              <a:rPr lang="en-US" dirty="0"/>
              <a:t>forget to do this, that application may break in unpredictable ways.</a:t>
            </a:r>
          </a:p>
        </p:txBody>
      </p:sp>
    </p:spTree>
    <p:extLst>
      <p:ext uri="{BB962C8B-B14F-4D97-AF65-F5344CB8AC3E}">
        <p14:creationId xmlns:p14="http://schemas.microsoft.com/office/powerpoint/2010/main" val="1290725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a:t>A better design is to separate the two responsibilities into two completely different </a:t>
            </a:r>
            <a:r>
              <a:rPr lang="en-US" dirty="0" smtClean="0"/>
              <a:t>classes</a:t>
            </a:r>
            <a:r>
              <a:rPr lang="en-US" dirty="0"/>
              <a:t>.</a:t>
            </a:r>
            <a:r>
              <a:rPr lang="en-US" dirty="0" smtClean="0"/>
              <a:t> </a:t>
            </a:r>
          </a:p>
          <a:p>
            <a:r>
              <a:rPr lang="en-US" dirty="0" smtClean="0"/>
              <a:t>This </a:t>
            </a:r>
            <a:r>
              <a:rPr lang="en-US" dirty="0"/>
              <a:t>design moves the </a:t>
            </a:r>
            <a:r>
              <a:rPr lang="en-US" dirty="0" smtClean="0"/>
              <a:t>computational</a:t>
            </a:r>
          </a:p>
          <a:p>
            <a:pPr marL="0" indent="0">
              <a:buNone/>
            </a:pPr>
            <a:r>
              <a:rPr lang="en-US" dirty="0" smtClean="0"/>
              <a:t>     portions </a:t>
            </a:r>
            <a:r>
              <a:rPr lang="en-US" dirty="0"/>
              <a:t>of Rectangle into </a:t>
            </a:r>
            <a:r>
              <a:rPr lang="en-US" dirty="0" smtClean="0"/>
              <a:t>the </a:t>
            </a:r>
          </a:p>
          <a:p>
            <a:pPr marL="0" indent="0">
              <a:buNone/>
            </a:pPr>
            <a:r>
              <a:rPr lang="en-US" dirty="0" smtClean="0"/>
              <a:t>    </a:t>
            </a:r>
            <a:r>
              <a:rPr lang="en-US" dirty="0" err="1" smtClean="0"/>
              <a:t>GeometricRectangle</a:t>
            </a:r>
            <a:r>
              <a:rPr lang="en-US" dirty="0" smtClean="0"/>
              <a:t> </a:t>
            </a:r>
            <a:r>
              <a:rPr lang="en-US" dirty="0"/>
              <a:t>class. </a:t>
            </a:r>
            <a:endParaRPr lang="en-US" dirty="0" smtClean="0"/>
          </a:p>
          <a:p>
            <a:r>
              <a:rPr lang="en-US" dirty="0" smtClean="0"/>
              <a:t>Now </a:t>
            </a:r>
            <a:r>
              <a:rPr lang="en-US" dirty="0"/>
              <a:t>changes made to the way rectangles </a:t>
            </a:r>
            <a:endParaRPr lang="en-US" dirty="0" smtClean="0"/>
          </a:p>
          <a:p>
            <a:pPr marL="0" indent="0">
              <a:buNone/>
            </a:pPr>
            <a:r>
              <a:rPr lang="en-US" dirty="0"/>
              <a:t> </a:t>
            </a:r>
            <a:r>
              <a:rPr lang="en-US" dirty="0" smtClean="0"/>
              <a:t>   are </a:t>
            </a:r>
            <a:r>
              <a:rPr lang="en-US" dirty="0"/>
              <a:t>rendered cannot affect </a:t>
            </a:r>
            <a:r>
              <a:rPr lang="en-US" dirty="0" smtClean="0"/>
              <a:t>the </a:t>
            </a:r>
          </a:p>
          <a:p>
            <a:pPr marL="0" indent="0">
              <a:buNone/>
            </a:pPr>
            <a:r>
              <a:rPr lang="en-US" dirty="0"/>
              <a:t> </a:t>
            </a:r>
            <a:r>
              <a:rPr lang="en-US" dirty="0" smtClean="0"/>
              <a:t>   </a:t>
            </a:r>
            <a:r>
              <a:rPr lang="en-US" dirty="0" err="1" smtClean="0"/>
              <a:t>ComputationalGeometryApplication</a:t>
            </a:r>
            <a:r>
              <a:rPr lang="en-US" dirty="0"/>
              <a:t>.</a:t>
            </a:r>
          </a:p>
        </p:txBody>
      </p:sp>
      <p:pic>
        <p:nvPicPr>
          <p:cNvPr id="4" name="Picture 3"/>
          <p:cNvPicPr>
            <a:picLocks noChangeAspect="1"/>
          </p:cNvPicPr>
          <p:nvPr/>
        </p:nvPicPr>
        <p:blipFill>
          <a:blip r:embed="rId2"/>
          <a:stretch>
            <a:fillRect/>
          </a:stretch>
        </p:blipFill>
        <p:spPr>
          <a:xfrm>
            <a:off x="6254863" y="2978728"/>
            <a:ext cx="5050446" cy="2897140"/>
          </a:xfrm>
          <a:prstGeom prst="rect">
            <a:avLst/>
          </a:prstGeom>
        </p:spPr>
      </p:pic>
    </p:spTree>
    <p:extLst>
      <p:ext uri="{BB962C8B-B14F-4D97-AF65-F5344CB8AC3E}">
        <p14:creationId xmlns:p14="http://schemas.microsoft.com/office/powerpoint/2010/main" val="1849353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Defining a Responsibility</a:t>
            </a:r>
            <a:endParaRPr lang="en-US" dirty="0"/>
          </a:p>
        </p:txBody>
      </p:sp>
      <p:sp>
        <p:nvSpPr>
          <p:cNvPr id="3" name="Content Placeholder 2"/>
          <p:cNvSpPr>
            <a:spLocks noGrp="1"/>
          </p:cNvSpPr>
          <p:nvPr>
            <p:ph idx="1"/>
          </p:nvPr>
        </p:nvSpPr>
        <p:spPr/>
        <p:txBody>
          <a:bodyPr/>
          <a:lstStyle/>
          <a:p>
            <a:r>
              <a:rPr lang="en-US" dirty="0"/>
              <a:t>In the context of the SRP, we define a responsibility to be </a:t>
            </a:r>
            <a:r>
              <a:rPr lang="en-US" i="1" dirty="0"/>
              <a:t>a reason for change</a:t>
            </a:r>
            <a:r>
              <a:rPr lang="en-US" dirty="0"/>
              <a:t>. </a:t>
            </a:r>
            <a:endParaRPr lang="en-US" dirty="0" smtClean="0"/>
          </a:p>
          <a:p>
            <a:r>
              <a:rPr lang="en-US" dirty="0" smtClean="0"/>
              <a:t>If </a:t>
            </a:r>
            <a:r>
              <a:rPr lang="en-US" dirty="0"/>
              <a:t>you can think </a:t>
            </a:r>
            <a:r>
              <a:rPr lang="en-US" dirty="0" smtClean="0"/>
              <a:t>of more </a:t>
            </a:r>
            <a:r>
              <a:rPr lang="en-US" dirty="0"/>
              <a:t>than one motive for changing a class, that class has more than one responsibility. </a:t>
            </a:r>
            <a:endParaRPr lang="en-US" dirty="0" smtClean="0"/>
          </a:p>
          <a:p>
            <a:r>
              <a:rPr lang="en-US" dirty="0" smtClean="0"/>
              <a:t>This is sometimes </a:t>
            </a:r>
            <a:r>
              <a:rPr lang="en-US" dirty="0"/>
              <a:t>difficult to see. We are accustomed to thinking of responsibility in groups</a:t>
            </a:r>
            <a:r>
              <a:rPr lang="en-US" dirty="0" smtClean="0"/>
              <a:t>.</a:t>
            </a:r>
          </a:p>
          <a:p>
            <a:r>
              <a:rPr lang="en-US" dirty="0"/>
              <a:t>C</a:t>
            </a:r>
            <a:r>
              <a:rPr lang="en-US" dirty="0" smtClean="0"/>
              <a:t>onsider </a:t>
            </a:r>
            <a:r>
              <a:rPr lang="en-US" dirty="0"/>
              <a:t>the Modem </a:t>
            </a:r>
            <a:r>
              <a:rPr lang="en-US" dirty="0" smtClean="0"/>
              <a:t>interface, </a:t>
            </a:r>
            <a:r>
              <a:rPr lang="en-US" dirty="0"/>
              <a:t>t</a:t>
            </a:r>
            <a:r>
              <a:rPr lang="en-US" dirty="0" smtClean="0"/>
              <a:t>he </a:t>
            </a:r>
            <a:r>
              <a:rPr lang="en-US" dirty="0"/>
              <a:t>four functions it declares are certainly functions belonging to a modem.</a:t>
            </a:r>
          </a:p>
        </p:txBody>
      </p:sp>
    </p:spTree>
    <p:extLst>
      <p:ext uri="{BB962C8B-B14F-4D97-AF65-F5344CB8AC3E}">
        <p14:creationId xmlns:p14="http://schemas.microsoft.com/office/powerpoint/2010/main" val="2772569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public interface </a:t>
            </a:r>
            <a:r>
              <a:rPr lang="en-US" dirty="0" smtClean="0"/>
              <a:t>Modem</a:t>
            </a:r>
          </a:p>
          <a:p>
            <a:pPr marL="0" indent="0">
              <a:buNone/>
            </a:pPr>
            <a:r>
              <a:rPr lang="en-US" dirty="0" smtClean="0"/>
              <a:t>{</a:t>
            </a:r>
            <a:endParaRPr lang="en-US" dirty="0"/>
          </a:p>
          <a:p>
            <a:pPr marL="0" indent="0">
              <a:buNone/>
            </a:pPr>
            <a:r>
              <a:rPr lang="en-US" dirty="0" smtClean="0"/>
              <a:t>	public </a:t>
            </a:r>
            <a:r>
              <a:rPr lang="en-US" dirty="0"/>
              <a:t>void Dial(string </a:t>
            </a:r>
            <a:r>
              <a:rPr lang="en-US" dirty="0" err="1"/>
              <a:t>pno</a:t>
            </a:r>
            <a:r>
              <a:rPr lang="en-US" dirty="0"/>
              <a:t>);</a:t>
            </a:r>
          </a:p>
          <a:p>
            <a:pPr marL="0" indent="0">
              <a:buNone/>
            </a:pPr>
            <a:r>
              <a:rPr lang="en-US" dirty="0" smtClean="0"/>
              <a:t>	public </a:t>
            </a:r>
            <a:r>
              <a:rPr lang="en-US" dirty="0"/>
              <a:t>void </a:t>
            </a:r>
            <a:r>
              <a:rPr lang="en-US" dirty="0" err="1"/>
              <a:t>Hangup</a:t>
            </a:r>
            <a:r>
              <a:rPr lang="en-US" dirty="0" smtClean="0"/>
              <a:t>();</a:t>
            </a:r>
          </a:p>
          <a:p>
            <a:pPr marL="0" indent="0">
              <a:buNone/>
            </a:pPr>
            <a:r>
              <a:rPr lang="en-US" dirty="0"/>
              <a:t>	</a:t>
            </a:r>
            <a:r>
              <a:rPr lang="en-US" dirty="0" smtClean="0"/>
              <a:t>public </a:t>
            </a:r>
            <a:r>
              <a:rPr lang="en-US" dirty="0"/>
              <a:t>void Send(char c);</a:t>
            </a:r>
          </a:p>
          <a:p>
            <a:pPr marL="0" indent="0">
              <a:buNone/>
            </a:pPr>
            <a:r>
              <a:rPr lang="en-US" dirty="0" smtClean="0"/>
              <a:t>	public </a:t>
            </a:r>
            <a:r>
              <a:rPr lang="en-US" dirty="0"/>
              <a:t>char </a:t>
            </a:r>
            <a:r>
              <a:rPr lang="en-US" dirty="0" err="1"/>
              <a:t>Recv</a:t>
            </a:r>
            <a:r>
              <a:rPr lang="en-US" dirty="0"/>
              <a:t>();</a:t>
            </a:r>
          </a:p>
          <a:p>
            <a:pPr marL="0" indent="0">
              <a:buNone/>
            </a:pPr>
            <a:r>
              <a:rPr lang="en-US" dirty="0"/>
              <a:t>}</a:t>
            </a:r>
          </a:p>
        </p:txBody>
      </p:sp>
    </p:spTree>
    <p:extLst>
      <p:ext uri="{BB962C8B-B14F-4D97-AF65-F5344CB8AC3E}">
        <p14:creationId xmlns:p14="http://schemas.microsoft.com/office/powerpoint/2010/main" val="287787205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264</TotalTime>
  <Words>1103</Words>
  <Application>Microsoft Office PowerPoint</Application>
  <PresentationFormat>Widescreen</PresentationFormat>
  <Paragraphs>88</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Garamond</vt:lpstr>
      <vt:lpstr>Organic</vt:lpstr>
      <vt:lpstr>The Single-Responsibility Principle (SRP)</vt:lpstr>
      <vt:lpstr>Single Responsibility Principle</vt:lpstr>
      <vt:lpstr>Contd…</vt:lpstr>
      <vt:lpstr>Case Study</vt:lpstr>
      <vt:lpstr>Contd…</vt:lpstr>
      <vt:lpstr>Contd…</vt:lpstr>
      <vt:lpstr>Contd…</vt:lpstr>
      <vt:lpstr>Defining a Responsibility</vt:lpstr>
      <vt:lpstr>Contd…</vt:lpstr>
      <vt:lpstr>Contd…</vt:lpstr>
      <vt:lpstr>Contd…</vt:lpstr>
      <vt:lpstr>Contd…</vt:lpstr>
      <vt:lpstr>Separating Coupled Responsibilities</vt:lpstr>
      <vt:lpstr>Contd…</vt:lpstr>
      <vt:lpstr>Persistence</vt:lpstr>
      <vt:lpstr>Contd…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Refactoring</dc:title>
  <dc:creator>santhosh</dc:creator>
  <cp:lastModifiedBy>santhosh</cp:lastModifiedBy>
  <cp:revision>17</cp:revision>
  <dcterms:created xsi:type="dcterms:W3CDTF">2020-08-24T16:09:44Z</dcterms:created>
  <dcterms:modified xsi:type="dcterms:W3CDTF">2020-09-21T04:11:57Z</dcterms:modified>
</cp:coreProperties>
</file>