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05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76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6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75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76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7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56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4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0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7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1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6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15D417-DE1A-4363-89C7-E28BC8162B47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104233-FEBF-4535-8D4D-CC27A9330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61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The Open/Closed Principle</a:t>
            </a:r>
            <a:br>
              <a:rPr lang="en-US" sz="4000" b="1" dirty="0"/>
            </a:br>
            <a:r>
              <a:rPr lang="en-US" sz="4000" b="1" dirty="0"/>
              <a:t>(OCP)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052232" y="36878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"All systems change during their life cycles. This must be borne in </a:t>
            </a:r>
            <a:r>
              <a:rPr 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mind when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developing systems expected to last longer than the first version."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Violating OCP</a:t>
            </a:r>
          </a:p>
          <a:p>
            <a:r>
              <a:rPr lang="en-US" dirty="0"/>
              <a:t>In C, using procedural techniques that do not conform to OCP, we might solve this problem as </a:t>
            </a:r>
            <a:r>
              <a:rPr lang="en-US" dirty="0" smtClean="0"/>
              <a:t>shown in </a:t>
            </a:r>
            <a:r>
              <a:rPr lang="en-US" dirty="0"/>
              <a:t>Listing 9-1. </a:t>
            </a: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we see a set of data structures that have the same first element but </a:t>
            </a:r>
            <a:r>
              <a:rPr lang="en-US" dirty="0" smtClean="0"/>
              <a:t>are different </a:t>
            </a:r>
            <a:r>
              <a:rPr lang="en-US" dirty="0"/>
              <a:t>beyond that.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element of each is a type code that identifies the data structure </a:t>
            </a:r>
            <a:r>
              <a:rPr lang="en-US" dirty="0" smtClean="0"/>
              <a:t>as either </a:t>
            </a:r>
            <a:r>
              <a:rPr lang="en-US" dirty="0"/>
              <a:t>a Circle or a Square.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</a:t>
            </a:r>
            <a:r>
              <a:rPr lang="en-US" dirty="0" err="1"/>
              <a:t>DrawAllShapes</a:t>
            </a:r>
            <a:r>
              <a:rPr lang="en-US" dirty="0"/>
              <a:t> walks an array of pointers to these </a:t>
            </a:r>
            <a:r>
              <a:rPr lang="en-US" dirty="0" smtClean="0"/>
              <a:t>data structures</a:t>
            </a:r>
            <a:r>
              <a:rPr lang="en-US" dirty="0"/>
              <a:t>, examining the type code and then calling the appropriate function, either </a:t>
            </a:r>
            <a:r>
              <a:rPr lang="en-US" dirty="0" err="1"/>
              <a:t>DrawCircle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DrawSquare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963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73" y="637309"/>
            <a:ext cx="4003963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8" y="637310"/>
            <a:ext cx="421633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3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cannot be closed against new kinds of shapes, the function </a:t>
            </a:r>
            <a:r>
              <a:rPr lang="en-US" dirty="0" err="1"/>
              <a:t>DrawAllShapes</a:t>
            </a:r>
            <a:r>
              <a:rPr lang="en-US" dirty="0"/>
              <a:t> does </a:t>
            </a:r>
            <a:r>
              <a:rPr lang="en-US" dirty="0" smtClean="0"/>
              <a:t>not conform </a:t>
            </a:r>
            <a:r>
              <a:rPr lang="en-US" dirty="0"/>
              <a:t>to OCP.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 wanted to extend this function to be able to draw a list of shapes that </a:t>
            </a:r>
            <a:r>
              <a:rPr lang="en-US" dirty="0" smtClean="0"/>
              <a:t>included triangles</a:t>
            </a:r>
            <a:r>
              <a:rPr lang="en-US" dirty="0"/>
              <a:t>, I would have to modify the function.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fact, I would have to modify the function for </a:t>
            </a:r>
            <a:r>
              <a:rPr lang="en-US" dirty="0" smtClean="0"/>
              <a:t>any new </a:t>
            </a:r>
            <a:r>
              <a:rPr lang="en-US" dirty="0"/>
              <a:t>type of shape that I needed to draw.</a:t>
            </a:r>
          </a:p>
        </p:txBody>
      </p:sp>
    </p:spTree>
    <p:extLst>
      <p:ext uri="{BB962C8B-B14F-4D97-AF65-F5344CB8AC3E}">
        <p14:creationId xmlns:p14="http://schemas.microsoft.com/office/powerpoint/2010/main" val="11153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solution in Listing 9-1 is rigid because the addition of </a:t>
            </a:r>
            <a:r>
              <a:rPr lang="en-US" dirty="0" smtClean="0"/>
              <a:t>triangle causes </a:t>
            </a:r>
            <a:r>
              <a:rPr lang="en-US" dirty="0"/>
              <a:t>Shape, Square, Circle, and </a:t>
            </a:r>
            <a:r>
              <a:rPr lang="en-US" dirty="0" err="1"/>
              <a:t>DrawAllShapes</a:t>
            </a:r>
            <a:r>
              <a:rPr lang="en-US" dirty="0"/>
              <a:t> to be recompiled and redeployed.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solution </a:t>
            </a:r>
            <a:r>
              <a:rPr lang="en-US" dirty="0" smtClean="0"/>
              <a:t>is fragile </a:t>
            </a:r>
            <a:r>
              <a:rPr lang="en-US" dirty="0"/>
              <a:t>because there will be many other switch/case or if/else statements that are both difficult </a:t>
            </a:r>
            <a:r>
              <a:rPr lang="en-US" dirty="0" smtClean="0"/>
              <a:t>to find </a:t>
            </a:r>
            <a:r>
              <a:rPr lang="en-US" dirty="0"/>
              <a:t>and difficult to decipher.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solution is immobile because anyone attempting to </a:t>
            </a:r>
            <a:r>
              <a:rPr lang="en-US" dirty="0" smtClean="0"/>
              <a:t>reuse </a:t>
            </a:r>
            <a:r>
              <a:rPr lang="en-US" dirty="0" err="1" smtClean="0"/>
              <a:t>DrawAllShapes</a:t>
            </a:r>
            <a:r>
              <a:rPr lang="en-US" dirty="0" smtClean="0"/>
              <a:t> </a:t>
            </a:r>
            <a:r>
              <a:rPr lang="en-US" dirty="0"/>
              <a:t>in another program is required to bring along Square and Circle, even if that </a:t>
            </a:r>
            <a:r>
              <a:rPr lang="en-US" dirty="0" smtClean="0"/>
              <a:t>new program </a:t>
            </a:r>
            <a:r>
              <a:rPr lang="en-US" dirty="0"/>
              <a:t>does not need them.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short, Listing 9-1 exhibits many of the smells of bad design.</a:t>
            </a:r>
          </a:p>
        </p:txBody>
      </p:sp>
    </p:spTree>
    <p:extLst>
      <p:ext uri="{BB962C8B-B14F-4D97-AF65-F5344CB8AC3E}">
        <p14:creationId xmlns:p14="http://schemas.microsoft.com/office/powerpoint/2010/main" val="217975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Conforming to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code is </a:t>
            </a:r>
            <a:r>
              <a:rPr lang="en-US" dirty="0"/>
              <a:t>a solution to the square/circle problem that conforms to OCP. </a:t>
            </a:r>
            <a:endParaRPr lang="en-US" dirty="0" smtClean="0"/>
          </a:p>
          <a:p>
            <a:r>
              <a:rPr lang="en-US" dirty="0" smtClean="0"/>
              <a:t>In this case</a:t>
            </a:r>
            <a:r>
              <a:rPr lang="en-US" dirty="0"/>
              <a:t>, we have written an abstract class named Shape.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abstract class has a single </a:t>
            </a:r>
            <a:r>
              <a:rPr lang="en-US" dirty="0" smtClean="0"/>
              <a:t>abstract method </a:t>
            </a:r>
            <a:r>
              <a:rPr lang="en-US" dirty="0"/>
              <a:t>named Draw.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Circle and Square are derivatives of the Shape class.</a:t>
            </a:r>
          </a:p>
        </p:txBody>
      </p:sp>
    </p:spTree>
    <p:extLst>
      <p:ext uri="{BB962C8B-B14F-4D97-AF65-F5344CB8AC3E}">
        <p14:creationId xmlns:p14="http://schemas.microsoft.com/office/powerpoint/2010/main" val="403886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Code 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55" y="2285999"/>
            <a:ext cx="5458690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we want to extend the behavior of the </a:t>
            </a:r>
            <a:r>
              <a:rPr lang="en-US" dirty="0" err="1"/>
              <a:t>DrawAllShapes</a:t>
            </a:r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/>
              <a:t>to draw </a:t>
            </a:r>
            <a:r>
              <a:rPr lang="en-US" dirty="0" smtClean="0"/>
              <a:t>a new </a:t>
            </a:r>
            <a:r>
              <a:rPr lang="en-US" dirty="0"/>
              <a:t>kind of shape, all we need do is add a new derivative of the Shape class.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DrawAllShapes</a:t>
            </a:r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/>
              <a:t>does not need to change. Thus, </a:t>
            </a:r>
            <a:r>
              <a:rPr lang="en-US" dirty="0" err="1"/>
              <a:t>DrawAllShapes</a:t>
            </a:r>
            <a:r>
              <a:rPr lang="en-US" dirty="0"/>
              <a:t> conforms to OCP.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behavior can </a:t>
            </a:r>
            <a:r>
              <a:rPr lang="en-US" dirty="0" smtClean="0"/>
              <a:t>be extended </a:t>
            </a:r>
            <a:r>
              <a:rPr lang="en-US" dirty="0"/>
              <a:t>without modifying it. Indeed, adding a triangle class has </a:t>
            </a:r>
            <a:r>
              <a:rPr lang="en-US" i="1" dirty="0"/>
              <a:t>absolutely no effect </a:t>
            </a:r>
            <a:r>
              <a:rPr lang="en-US" dirty="0"/>
              <a:t>on any of </a:t>
            </a:r>
            <a:r>
              <a:rPr lang="en-US" dirty="0" smtClean="0"/>
              <a:t>the modules </a:t>
            </a:r>
            <a:r>
              <a:rPr lang="en-US" dirty="0"/>
              <a:t>shown here. </a:t>
            </a:r>
            <a:endParaRPr lang="en-US" dirty="0" smtClean="0"/>
          </a:p>
          <a:p>
            <a:r>
              <a:rPr lang="en-US" dirty="0" smtClean="0"/>
              <a:t>Clearly</a:t>
            </a:r>
            <a:r>
              <a:rPr lang="en-US" dirty="0"/>
              <a:t>, some part of the system must change in order to deal with </a:t>
            </a:r>
            <a:r>
              <a:rPr lang="en-US" dirty="0" smtClean="0"/>
              <a:t>the triangle </a:t>
            </a:r>
            <a:r>
              <a:rPr lang="en-US" dirty="0"/>
              <a:t>class, but all the code shown here is immune to the change.</a:t>
            </a:r>
          </a:p>
        </p:txBody>
      </p:sp>
    </p:spTree>
    <p:extLst>
      <p:ext uri="{BB962C8B-B14F-4D97-AF65-F5344CB8AC3E}">
        <p14:creationId xmlns:p14="http://schemas.microsoft.com/office/powerpoint/2010/main" val="263204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OOP code solution is,</a:t>
            </a:r>
          </a:p>
          <a:p>
            <a:pPr lvl="1"/>
            <a:r>
              <a:rPr lang="en-US" dirty="0"/>
              <a:t>Not rigid</a:t>
            </a:r>
          </a:p>
          <a:p>
            <a:pPr lvl="1"/>
            <a:r>
              <a:rPr lang="en-US" dirty="0"/>
              <a:t>Not fragile</a:t>
            </a:r>
          </a:p>
          <a:p>
            <a:pPr lvl="1"/>
            <a:r>
              <a:rPr lang="en-US" dirty="0"/>
              <a:t>Not immobile</a:t>
            </a:r>
          </a:p>
          <a:p>
            <a:r>
              <a:rPr lang="en-US" dirty="0"/>
              <a:t>This program conforms to OCP. </a:t>
            </a:r>
            <a:r>
              <a:rPr lang="en-US" i="1" dirty="0"/>
              <a:t>It is changed by adding new code rather than by changing </a:t>
            </a:r>
            <a:r>
              <a:rPr lang="en-US" i="1" dirty="0" smtClean="0"/>
              <a:t>existing code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the program does not experience the cascade of changes exhibited </a:t>
            </a:r>
            <a:r>
              <a:rPr lang="en-US" dirty="0" smtClean="0"/>
              <a:t>by nonconforming </a:t>
            </a:r>
            <a:r>
              <a:rPr lang="en-US" dirty="0"/>
              <a:t>programs.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only changes required are the addition of the new module and </a:t>
            </a:r>
            <a:r>
              <a:rPr lang="en-US" dirty="0" smtClean="0"/>
              <a:t>the main </a:t>
            </a:r>
            <a:r>
              <a:rPr lang="en-US" dirty="0"/>
              <a:t>related change that allows the new objects to be instantiated.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7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Anticipation and "Natural"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could be more natural than a Shape base class </a:t>
            </a:r>
            <a:r>
              <a:rPr lang="en-US" dirty="0" smtClean="0"/>
              <a:t>with Square </a:t>
            </a:r>
            <a:r>
              <a:rPr lang="en-US" dirty="0"/>
              <a:t>and Circle derivatives? </a:t>
            </a: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/>
              <a:t>isn't that natural, real-world model the best one to use? </a:t>
            </a:r>
            <a:endParaRPr lang="en-US" dirty="0" smtClean="0"/>
          </a:p>
          <a:p>
            <a:r>
              <a:rPr lang="en-US" dirty="0" smtClean="0"/>
              <a:t>Clearly, the </a:t>
            </a:r>
            <a:r>
              <a:rPr lang="en-US" dirty="0"/>
              <a:t>answer is that </a:t>
            </a:r>
            <a:r>
              <a:rPr lang="en-US" dirty="0" smtClean="0"/>
              <a:t>the </a:t>
            </a:r>
            <a:r>
              <a:rPr lang="en-US" dirty="0"/>
              <a:t>model is </a:t>
            </a:r>
            <a:r>
              <a:rPr lang="en-US" i="1" dirty="0"/>
              <a:t>not </a:t>
            </a:r>
            <a:r>
              <a:rPr lang="en-US" dirty="0"/>
              <a:t>natural in a system in which ordering is coupled to shape type</a:t>
            </a:r>
            <a:r>
              <a:rPr lang="en-US" dirty="0" smtClean="0"/>
              <a:t>.</a:t>
            </a:r>
          </a:p>
          <a:p>
            <a:r>
              <a:rPr lang="en-US" dirty="0"/>
              <a:t>This leads us to a disturbing conclusion.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no matter how "closed" a module is, there </a:t>
            </a:r>
            <a:r>
              <a:rPr lang="en-US" dirty="0" smtClean="0"/>
              <a:t>will always </a:t>
            </a:r>
            <a:r>
              <a:rPr lang="en-US" dirty="0"/>
              <a:t>be some kind of change against which it is not closed. </a:t>
            </a:r>
            <a:endParaRPr lang="en-US" dirty="0" smtClean="0"/>
          </a:p>
          <a:p>
            <a:r>
              <a:rPr lang="en-US" i="1" dirty="0" smtClean="0"/>
              <a:t>There </a:t>
            </a:r>
            <a:r>
              <a:rPr lang="en-US" i="1" dirty="0"/>
              <a:t>is no model that is natural to </a:t>
            </a:r>
            <a:r>
              <a:rPr lang="en-US" i="1" dirty="0" smtClean="0"/>
              <a:t>all contexts</a:t>
            </a:r>
            <a:r>
              <a:rPr lang="en-US" i="1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7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Also, conforming to OCP is expensive. It takes development time and effort to create the </a:t>
            </a:r>
            <a:r>
              <a:rPr lang="en-US" dirty="0" smtClean="0"/>
              <a:t>appropriate abstractions.</a:t>
            </a:r>
          </a:p>
          <a:p>
            <a:r>
              <a:rPr lang="en-US" dirty="0" smtClean="0"/>
              <a:t>How </a:t>
            </a:r>
            <a:r>
              <a:rPr lang="en-US" dirty="0"/>
              <a:t>do we know which changes are likely?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 the appropriate research, we ask the </a:t>
            </a:r>
            <a:r>
              <a:rPr lang="en-US" dirty="0" smtClean="0"/>
              <a:t>appropriate questions</a:t>
            </a:r>
            <a:r>
              <a:rPr lang="en-US" dirty="0"/>
              <a:t>, and we use our experience and common sense.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after all that, </a:t>
            </a:r>
            <a:r>
              <a:rPr lang="en-US" i="1" dirty="0"/>
              <a:t>we wait until </a:t>
            </a:r>
            <a:r>
              <a:rPr lang="en-US" i="1" dirty="0" smtClean="0"/>
              <a:t>the changes </a:t>
            </a:r>
            <a:r>
              <a:rPr lang="en-US" i="1" dirty="0"/>
              <a:t>happen!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8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28" y="2552020"/>
            <a:ext cx="7412182" cy="14270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2" y="4245059"/>
            <a:ext cx="9483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When a single change to a program results in a cascade of changes to dependent modules, </a:t>
            </a:r>
            <a:r>
              <a:rPr 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the design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smells of rigidity. </a:t>
            </a:r>
            <a:endParaRPr lang="en-US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OCP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advises us to refactor the system so that further changes of that </a:t>
            </a:r>
            <a:r>
              <a:rPr 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kind will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not cause more modifications. </a:t>
            </a:r>
            <a:endParaRPr lang="en-US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If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OCP is applied well, further changes of that kind are achieved </a:t>
            </a:r>
            <a:r>
              <a:rPr 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by adding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new code, not by changing old code that already 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Putting the "Hooks"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do we protect ourselves from changes?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previous century, we said that we'd "put </a:t>
            </a:r>
            <a:r>
              <a:rPr lang="en-US" dirty="0" smtClean="0"/>
              <a:t>the hooks </a:t>
            </a:r>
            <a:r>
              <a:rPr lang="en-US" dirty="0"/>
              <a:t>in" for changes that we thought might take place. We felt that this would make our </a:t>
            </a:r>
            <a:r>
              <a:rPr lang="en-US" dirty="0" smtClean="0"/>
              <a:t>software flexible</a:t>
            </a:r>
            <a:r>
              <a:rPr lang="en-US" dirty="0"/>
              <a:t>.</a:t>
            </a:r>
          </a:p>
          <a:p>
            <a:r>
              <a:rPr lang="en-US" dirty="0"/>
              <a:t>However, the hooks we put in were often incorrect. Worse, they smelled of needless complexity </a:t>
            </a:r>
            <a:r>
              <a:rPr lang="en-US" dirty="0" smtClean="0"/>
              <a:t>that had </a:t>
            </a:r>
            <a:r>
              <a:rPr lang="en-US" dirty="0"/>
              <a:t>to be supported and maintained, even though they weren't used. This is not a good thing. </a:t>
            </a:r>
            <a:endParaRPr lang="en-US" dirty="0" smtClean="0"/>
          </a:p>
          <a:p>
            <a:r>
              <a:rPr lang="en-US" dirty="0" smtClean="0"/>
              <a:t>We</a:t>
            </a:r>
            <a:r>
              <a:rPr lang="en-US" dirty="0"/>
              <a:t> </a:t>
            </a:r>
            <a:r>
              <a:rPr lang="en-US" dirty="0" smtClean="0"/>
              <a:t>don't </a:t>
            </a:r>
            <a:r>
              <a:rPr lang="en-US" dirty="0"/>
              <a:t>want to load the design with lots of unnecessary abstraction. Rather, we want to wait until </a:t>
            </a:r>
            <a:r>
              <a:rPr lang="en-US" dirty="0" smtClean="0"/>
              <a:t>we need </a:t>
            </a:r>
            <a:r>
              <a:rPr lang="en-US" dirty="0"/>
              <a:t>the abstraction and then put them in.</a:t>
            </a:r>
          </a:p>
        </p:txBody>
      </p:sp>
    </p:spTree>
    <p:extLst>
      <p:ext uri="{BB962C8B-B14F-4D97-AF65-F5344CB8AC3E}">
        <p14:creationId xmlns:p14="http://schemas.microsoft.com/office/powerpoint/2010/main" val="23145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Fool me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"Fool me once, shame on you. Fool me twice, shame on me." This is a powerful attitude in </a:t>
            </a:r>
            <a:r>
              <a:rPr lang="en-US" dirty="0" smtClean="0"/>
              <a:t>software design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keep from loading our software with needless complexity, we may permit ourselves to </a:t>
            </a:r>
            <a:r>
              <a:rPr lang="en-US" dirty="0" smtClean="0"/>
              <a:t>be fooled </a:t>
            </a:r>
            <a:r>
              <a:rPr lang="en-US" i="1" dirty="0"/>
              <a:t>once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we initially write our code expecting it not to change. When a </a:t>
            </a:r>
            <a:r>
              <a:rPr lang="en-US" dirty="0" smtClean="0"/>
              <a:t>change occurs</a:t>
            </a:r>
            <a:r>
              <a:rPr lang="en-US" dirty="0"/>
              <a:t>, we implement the abstractions that protect us from future changes </a:t>
            </a:r>
            <a:r>
              <a:rPr lang="en-US" i="1" dirty="0"/>
              <a:t>of that kind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short, </a:t>
            </a:r>
            <a:r>
              <a:rPr lang="en-US" dirty="0" smtClean="0"/>
              <a:t>we </a:t>
            </a:r>
            <a:r>
              <a:rPr lang="en-US" i="1" dirty="0" smtClean="0"/>
              <a:t>take </a:t>
            </a:r>
            <a:r>
              <a:rPr lang="en-US" i="1" dirty="0"/>
              <a:t>the first bullet </a:t>
            </a:r>
            <a:r>
              <a:rPr lang="en-US" dirty="0"/>
              <a:t>and then make sure that we are protected from any more bullets coming </a:t>
            </a:r>
            <a:r>
              <a:rPr lang="en-US" dirty="0" smtClean="0"/>
              <a:t>from that </a:t>
            </a:r>
            <a:r>
              <a:rPr lang="en-US" dirty="0"/>
              <a:t>particular gun.</a:t>
            </a:r>
          </a:p>
        </p:txBody>
      </p:sp>
    </p:spTree>
    <p:extLst>
      <p:ext uri="{BB962C8B-B14F-4D97-AF65-F5344CB8AC3E}">
        <p14:creationId xmlns:p14="http://schemas.microsoft.com/office/powerpoint/2010/main" val="419030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Stimulating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If we decide to take the first bullet, it is to our advantage to get the bullets flying early </a:t>
            </a:r>
            <a:r>
              <a:rPr lang="en-US" sz="1600" dirty="0" smtClean="0"/>
              <a:t>and frequently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 smtClean="0"/>
              <a:t>We </a:t>
            </a:r>
            <a:r>
              <a:rPr lang="en-US" sz="1600" dirty="0"/>
              <a:t>want to know what </a:t>
            </a:r>
            <a:r>
              <a:rPr lang="en-US" sz="1600" dirty="0" smtClean="0"/>
              <a:t>kind </a:t>
            </a:r>
            <a:r>
              <a:rPr lang="en-US" sz="1600" dirty="0"/>
              <a:t>of changes are </a:t>
            </a:r>
            <a:r>
              <a:rPr lang="en-US" sz="1600" dirty="0" smtClean="0"/>
              <a:t>likely, </a:t>
            </a:r>
            <a:r>
              <a:rPr lang="en-US" sz="1600" dirty="0"/>
              <a:t>before we are very far down </a:t>
            </a:r>
            <a:r>
              <a:rPr lang="en-US" sz="1600" dirty="0" smtClean="0"/>
              <a:t>the development </a:t>
            </a:r>
            <a:r>
              <a:rPr lang="en-US" sz="1600" dirty="0"/>
              <a:t>path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We write tests first. Testing is one kind of usage of the system. By writing tests first, we </a:t>
            </a:r>
            <a:r>
              <a:rPr lang="en-US" sz="1600" dirty="0" smtClean="0"/>
              <a:t>force the </a:t>
            </a:r>
            <a:r>
              <a:rPr lang="en-US" sz="1600" dirty="0"/>
              <a:t>system to be testable. Therefore, changes in testability will not surprise us later. We </a:t>
            </a:r>
            <a:r>
              <a:rPr lang="en-US" sz="1600" dirty="0" smtClean="0"/>
              <a:t>will have </a:t>
            </a:r>
            <a:r>
              <a:rPr lang="en-US" sz="1600" dirty="0"/>
              <a:t>built the abstractions that make the system testable. We are likely to find that many </a:t>
            </a:r>
            <a:r>
              <a:rPr lang="en-US" sz="1600" dirty="0" smtClean="0"/>
              <a:t>of these </a:t>
            </a:r>
            <a:r>
              <a:rPr lang="en-US" sz="1600" dirty="0"/>
              <a:t>abstractions will protect us from other kinds of changes later.</a:t>
            </a:r>
          </a:p>
          <a:p>
            <a:pPr lvl="1"/>
            <a:r>
              <a:rPr lang="en-US" sz="1600" dirty="0"/>
              <a:t>We use very short development cycles: days instead of weeks.</a:t>
            </a:r>
          </a:p>
          <a:p>
            <a:pPr lvl="1"/>
            <a:r>
              <a:rPr lang="en-US" sz="1600" dirty="0"/>
              <a:t>We develop features before infrastructure and frequently show those features to stakeholders.</a:t>
            </a:r>
          </a:p>
          <a:p>
            <a:pPr lvl="1"/>
            <a:r>
              <a:rPr lang="en-US" sz="1600" dirty="0"/>
              <a:t>We develop the most important features first.</a:t>
            </a:r>
          </a:p>
          <a:p>
            <a:pPr lvl="1"/>
            <a:r>
              <a:rPr lang="en-US" sz="1600" dirty="0"/>
              <a:t>We release the software early and often. We get it in front of our customers and users </a:t>
            </a:r>
            <a:r>
              <a:rPr lang="en-US" sz="1600" dirty="0" smtClean="0"/>
              <a:t>as quickly </a:t>
            </a:r>
            <a:r>
              <a:rPr lang="en-US" sz="1600" dirty="0"/>
              <a:t>and as often as possible.</a:t>
            </a:r>
          </a:p>
        </p:txBody>
      </p:sp>
    </p:spTree>
    <p:extLst>
      <p:ext uri="{BB962C8B-B14F-4D97-AF65-F5344CB8AC3E}">
        <p14:creationId xmlns:p14="http://schemas.microsoft.com/office/powerpoint/2010/main" val="3760782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Abstraction to Gain Explicit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OK, we've taken the first bullet. The user wants us to draw all Circles before any Squares. </a:t>
            </a:r>
            <a:endParaRPr lang="en-US" dirty="0" smtClean="0"/>
          </a:p>
          <a:p>
            <a:r>
              <a:rPr lang="en-US" dirty="0" smtClean="0"/>
              <a:t>Now we want </a:t>
            </a:r>
            <a:r>
              <a:rPr lang="en-US" dirty="0"/>
              <a:t>to protect ourselves from any future changes of that kind.</a:t>
            </a:r>
          </a:p>
          <a:p>
            <a:r>
              <a:rPr lang="en-US" dirty="0" smtClean="0"/>
              <a:t>How </a:t>
            </a:r>
            <a:r>
              <a:rPr lang="en-US" dirty="0"/>
              <a:t>can we close the </a:t>
            </a:r>
            <a:r>
              <a:rPr lang="en-US" dirty="0" err="1"/>
              <a:t>DrawAllShapes</a:t>
            </a:r>
            <a:r>
              <a:rPr lang="en-US" dirty="0"/>
              <a:t> function against changes in the ordering of drawing? </a:t>
            </a:r>
            <a:endParaRPr lang="en-US" dirty="0" smtClean="0"/>
          </a:p>
          <a:p>
            <a:r>
              <a:rPr lang="en-US" dirty="0" smtClean="0"/>
              <a:t>Remember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closure is based on abstraction.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in order to close </a:t>
            </a:r>
            <a:r>
              <a:rPr lang="en-US" dirty="0" err="1"/>
              <a:t>DrawAllShapes</a:t>
            </a:r>
            <a:r>
              <a:rPr lang="en-US" dirty="0"/>
              <a:t> against ordering, we </a:t>
            </a:r>
            <a:r>
              <a:rPr lang="en-US" dirty="0" smtClean="0"/>
              <a:t>need some </a:t>
            </a:r>
            <a:r>
              <a:rPr lang="en-US" dirty="0"/>
              <a:t>kind of "ordering abstraction."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abstraction would provide an abstract interface </a:t>
            </a:r>
            <a:r>
              <a:rPr lang="en-US" dirty="0" smtClean="0"/>
              <a:t>through which </a:t>
            </a:r>
            <a:r>
              <a:rPr lang="en-US" dirty="0"/>
              <a:t>any possible ordering policy could be expressed.</a:t>
            </a:r>
          </a:p>
        </p:txBody>
      </p:sp>
    </p:spTree>
    <p:extLst>
      <p:ext uri="{BB962C8B-B14F-4D97-AF65-F5344CB8AC3E}">
        <p14:creationId xmlns:p14="http://schemas.microsoft.com/office/powerpoint/2010/main" val="160248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ordering policy implies that, given any two objects, it is possible to discover which ought to </a:t>
            </a:r>
            <a:r>
              <a:rPr lang="en-US" dirty="0" smtClean="0"/>
              <a:t>be drawn </a:t>
            </a:r>
            <a:r>
              <a:rPr lang="en-US" dirty="0"/>
              <a:t>first.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 provides such an abstraction. </a:t>
            </a:r>
            <a:r>
              <a:rPr lang="en-US" dirty="0" err="1"/>
              <a:t>IComparable</a:t>
            </a:r>
            <a:r>
              <a:rPr lang="en-US" dirty="0"/>
              <a:t> is an interface with one </a:t>
            </a:r>
            <a:r>
              <a:rPr lang="en-US" dirty="0" smtClean="0"/>
              <a:t>method, </a:t>
            </a:r>
            <a:r>
              <a:rPr lang="en-US" dirty="0" err="1" smtClean="0"/>
              <a:t>CompareTo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takes an object as a parameter and returns -1 if the receiving object is </a:t>
            </a:r>
            <a:r>
              <a:rPr lang="en-US" dirty="0" smtClean="0"/>
              <a:t>less than </a:t>
            </a:r>
            <a:r>
              <a:rPr lang="en-US" dirty="0"/>
              <a:t>the parameter, 0 if they're equal, and 1 if the receiving object is greater than the parameter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7" y="5078460"/>
            <a:ext cx="3665037" cy="106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6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6352308" cy="35898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that we have a way to determine the relative ordering of two Shape objects, we can sort </a:t>
            </a:r>
            <a:r>
              <a:rPr lang="en-US" dirty="0" smtClean="0"/>
              <a:t>them and </a:t>
            </a:r>
            <a:r>
              <a:rPr lang="en-US" dirty="0"/>
              <a:t>then draw them in order</a:t>
            </a:r>
            <a:r>
              <a:rPr lang="en-US" dirty="0" smtClean="0"/>
              <a:t>.</a:t>
            </a:r>
          </a:p>
          <a:p>
            <a:r>
              <a:rPr lang="en-US" dirty="0"/>
              <a:t>As it stands, the individual Shape objects will </a:t>
            </a:r>
            <a:r>
              <a:rPr lang="en-US" dirty="0" smtClean="0"/>
              <a:t>have to </a:t>
            </a:r>
            <a:r>
              <a:rPr lang="en-US" dirty="0"/>
              <a:t>override the </a:t>
            </a:r>
            <a:r>
              <a:rPr lang="en-US" dirty="0" err="1"/>
              <a:t>CompareTo</a:t>
            </a:r>
            <a:r>
              <a:rPr lang="en-US" dirty="0"/>
              <a:t> method in order to specify ordering.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would this work? What kind </a:t>
            </a:r>
            <a:r>
              <a:rPr lang="en-US" dirty="0" smtClean="0"/>
              <a:t>of code </a:t>
            </a:r>
            <a:r>
              <a:rPr lang="en-US" dirty="0"/>
              <a:t>would we write in </a:t>
            </a:r>
            <a:r>
              <a:rPr lang="en-US" dirty="0" err="1"/>
              <a:t>Circle.CompareTo</a:t>
            </a:r>
            <a:r>
              <a:rPr lang="en-US" dirty="0"/>
              <a:t> to ensure that Circles were drawn before Squares?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09" y="2556932"/>
            <a:ext cx="3401987" cy="1745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09" y="4384493"/>
            <a:ext cx="3401987" cy="17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2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should be very clear that this function, and all its siblings in the other derivatives of Shape, do </a:t>
            </a:r>
            <a:r>
              <a:rPr lang="en-US" dirty="0" smtClean="0"/>
              <a:t>not conform </a:t>
            </a:r>
            <a:r>
              <a:rPr lang="en-US" dirty="0"/>
              <a:t>to OCP.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way to close them against new derivatives of Shape. </a:t>
            </a:r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time a </a:t>
            </a:r>
            <a:r>
              <a:rPr lang="en-US" dirty="0" smtClean="0"/>
              <a:t>new derivative </a:t>
            </a:r>
            <a:r>
              <a:rPr lang="en-US" dirty="0"/>
              <a:t>of Shape is created, all the </a:t>
            </a:r>
            <a:r>
              <a:rPr lang="en-US" dirty="0" err="1" smtClean="0"/>
              <a:t>CompareTo</a:t>
            </a:r>
            <a:r>
              <a:rPr lang="en-US" dirty="0" smtClean="0"/>
              <a:t>() functions </a:t>
            </a:r>
            <a:r>
              <a:rPr lang="en-US" dirty="0"/>
              <a:t>will need to be changed</a:t>
            </a:r>
            <a:r>
              <a:rPr lang="en-US" dirty="0" smtClean="0"/>
              <a:t>.</a:t>
            </a:r>
          </a:p>
          <a:p>
            <a:r>
              <a:rPr lang="en-US" dirty="0"/>
              <a:t>Of course, this doesn't matter if no new derivatives of Shape are ever created.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</a:t>
            </a:r>
            <a:r>
              <a:rPr lang="en-US" dirty="0" smtClean="0"/>
              <a:t>if they </a:t>
            </a:r>
            <a:r>
              <a:rPr lang="en-US" dirty="0"/>
              <a:t>are created frequently, this design would cause a significant amount of thrashing.</a:t>
            </a:r>
          </a:p>
        </p:txBody>
      </p:sp>
    </p:spTree>
    <p:extLst>
      <p:ext uri="{BB962C8B-B14F-4D97-AF65-F5344CB8AC3E}">
        <p14:creationId xmlns:p14="http://schemas.microsoft.com/office/powerpoint/2010/main" val="1916515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a Data-Driven Approach to Achieve Closure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285999"/>
            <a:ext cx="4329543" cy="39069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73" y="2285999"/>
            <a:ext cx="4225636" cy="390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4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By taking this approach, we have successfully closed the </a:t>
            </a:r>
            <a:r>
              <a:rPr lang="en-US" dirty="0" err="1"/>
              <a:t>DrawAllShapes</a:t>
            </a:r>
            <a:r>
              <a:rPr lang="en-US" dirty="0"/>
              <a:t> function against </a:t>
            </a:r>
            <a:r>
              <a:rPr lang="en-US" dirty="0" smtClean="0"/>
              <a:t>ordering issues </a:t>
            </a:r>
            <a:r>
              <a:rPr lang="en-US" dirty="0"/>
              <a:t>in general and each of the Shape derivatives against the creation of new Shape derivatives or </a:t>
            </a:r>
            <a:r>
              <a:rPr lang="en-US" dirty="0" smtClean="0"/>
              <a:t>a change </a:t>
            </a:r>
            <a:r>
              <a:rPr lang="en-US" dirty="0"/>
              <a:t>in policy that reorders the Shape objects by their type (e.g., changing the ordering so </a:t>
            </a:r>
            <a:r>
              <a:rPr lang="en-US" dirty="0" smtClean="0"/>
              <a:t>that Squares </a:t>
            </a:r>
            <a:r>
              <a:rPr lang="en-US" dirty="0"/>
              <a:t>are drawn first).</a:t>
            </a:r>
          </a:p>
          <a:p>
            <a:r>
              <a:rPr lang="en-US" dirty="0"/>
              <a:t>The only item that is not closed against the order of the various Shapes is the table itself. </a:t>
            </a:r>
            <a:endParaRPr lang="en-US" dirty="0" smtClean="0"/>
          </a:p>
          <a:p>
            <a:r>
              <a:rPr lang="en-US" dirty="0" smtClean="0"/>
              <a:t>And that table </a:t>
            </a:r>
            <a:r>
              <a:rPr lang="en-US" dirty="0"/>
              <a:t>can be placed in its own module, separate from all the other modules, so that changes to it </a:t>
            </a:r>
            <a:r>
              <a:rPr lang="en-US" dirty="0" smtClean="0"/>
              <a:t>do not </a:t>
            </a:r>
            <a:r>
              <a:rPr lang="en-US" dirty="0"/>
              <a:t>affect any of the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1444769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many ways, the Open/Closed Principle is at the heart of object-oriented design. Conformance </a:t>
            </a:r>
            <a:r>
              <a:rPr lang="en-US" dirty="0" smtClean="0"/>
              <a:t>to this </a:t>
            </a:r>
            <a:r>
              <a:rPr lang="en-US" dirty="0"/>
              <a:t>principle is what yields the greatest benefits claimed for object-oriented </a:t>
            </a:r>
            <a:r>
              <a:rPr lang="en-US" dirty="0" smtClean="0"/>
              <a:t>technology: flexibility, reusability</a:t>
            </a:r>
            <a:r>
              <a:rPr lang="en-US" dirty="0"/>
              <a:t>, and maintainability. </a:t>
            </a:r>
            <a:endParaRPr lang="en-US" dirty="0" smtClean="0"/>
          </a:p>
          <a:p>
            <a:r>
              <a:rPr lang="en-US" dirty="0" smtClean="0"/>
              <a:t>Yet </a:t>
            </a:r>
            <a:r>
              <a:rPr lang="en-US" dirty="0"/>
              <a:t>conformance to this principle is not achieved simply by using </a:t>
            </a:r>
            <a:r>
              <a:rPr lang="en-US" dirty="0" smtClean="0"/>
              <a:t>an object-oriented </a:t>
            </a:r>
            <a:r>
              <a:rPr lang="en-US" dirty="0"/>
              <a:t>programming language. </a:t>
            </a:r>
            <a:endParaRPr lang="en-US" dirty="0" smtClean="0"/>
          </a:p>
          <a:p>
            <a:r>
              <a:rPr lang="en-US" dirty="0" smtClean="0"/>
              <a:t>Nor </a:t>
            </a:r>
            <a:r>
              <a:rPr lang="en-US" dirty="0"/>
              <a:t>is it a good idea to apply rampant abstraction to </a:t>
            </a:r>
            <a:r>
              <a:rPr lang="en-US" dirty="0" smtClean="0"/>
              <a:t>every part </a:t>
            </a:r>
            <a:r>
              <a:rPr lang="en-US" dirty="0"/>
              <a:t>of the application. </a:t>
            </a:r>
            <a:endParaRPr lang="en-US" dirty="0" smtClean="0"/>
          </a:p>
          <a:p>
            <a:r>
              <a:rPr lang="en-US" dirty="0" smtClean="0"/>
              <a:t>Rather</a:t>
            </a:r>
            <a:r>
              <a:rPr lang="en-US" dirty="0"/>
              <a:t>, it requires a dedication on the part of the developers to </a:t>
            </a:r>
            <a:r>
              <a:rPr lang="en-US" dirty="0" smtClean="0"/>
              <a:t>apply abstraction </a:t>
            </a:r>
            <a:r>
              <a:rPr lang="en-US" dirty="0"/>
              <a:t>only to those parts of the program that exhibit frequent change. </a:t>
            </a:r>
            <a:endParaRPr lang="en-US" dirty="0" smtClean="0"/>
          </a:p>
          <a:p>
            <a:r>
              <a:rPr lang="en-US" i="1" dirty="0" smtClean="0"/>
              <a:t>Resisting premature abstraction </a:t>
            </a:r>
            <a:r>
              <a:rPr lang="en-US" i="1" dirty="0"/>
              <a:t>is as important as abstraction itself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39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 of OCP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that conform to OCP have two primary attributes.</a:t>
            </a:r>
          </a:p>
          <a:p>
            <a:pPr lvl="1"/>
            <a:r>
              <a:rPr lang="en-US" dirty="0" smtClean="0"/>
              <a:t>1. They </a:t>
            </a:r>
            <a:r>
              <a:rPr lang="en-US" dirty="0"/>
              <a:t>are </a:t>
            </a:r>
            <a:r>
              <a:rPr lang="en-US" i="1" dirty="0"/>
              <a:t>open for extension. </a:t>
            </a:r>
            <a:r>
              <a:rPr lang="en-US" dirty="0"/>
              <a:t>This means that the behavior of the module can be extended. </a:t>
            </a:r>
            <a:r>
              <a:rPr lang="en-US" dirty="0" smtClean="0"/>
              <a:t>As the </a:t>
            </a:r>
            <a:r>
              <a:rPr lang="en-US" dirty="0"/>
              <a:t>requirements of the application change, we can extend the module with new behaviors </a:t>
            </a:r>
            <a:r>
              <a:rPr lang="en-US" dirty="0" smtClean="0"/>
              <a:t>that satisfy </a:t>
            </a:r>
            <a:r>
              <a:rPr lang="en-US" dirty="0"/>
              <a:t>those changes. In other words, we are able to change what the module does.</a:t>
            </a:r>
          </a:p>
          <a:p>
            <a:pPr lvl="1"/>
            <a:r>
              <a:rPr lang="en-US" dirty="0" smtClean="0"/>
              <a:t>2. They </a:t>
            </a:r>
            <a:r>
              <a:rPr lang="en-US" dirty="0"/>
              <a:t>are </a:t>
            </a:r>
            <a:r>
              <a:rPr lang="en-US" i="1" dirty="0"/>
              <a:t>closed for modification. </a:t>
            </a:r>
            <a:r>
              <a:rPr lang="en-US" dirty="0"/>
              <a:t>Extending the behavior of a module does not result in </a:t>
            </a:r>
            <a:r>
              <a:rPr lang="en-US" dirty="0" smtClean="0"/>
              <a:t>changes to </a:t>
            </a:r>
            <a:r>
              <a:rPr lang="en-US" dirty="0"/>
              <a:t>the source, or binary, code of the module. The binary executable version of </a:t>
            </a:r>
            <a:r>
              <a:rPr lang="en-US" dirty="0" smtClean="0"/>
              <a:t>the module whether </a:t>
            </a:r>
            <a:r>
              <a:rPr lang="en-US" dirty="0"/>
              <a:t>in a linkable library, a DLL, or a .EXE </a:t>
            </a:r>
            <a:r>
              <a:rPr lang="en-US" dirty="0" smtClean="0"/>
              <a:t>file remains </a:t>
            </a:r>
            <a:r>
              <a:rPr lang="en-US" dirty="0"/>
              <a:t>untouched.</a:t>
            </a:r>
          </a:p>
        </p:txBody>
      </p:sp>
    </p:spTree>
    <p:extLst>
      <p:ext uri="{BB962C8B-B14F-4D97-AF65-F5344CB8AC3E}">
        <p14:creationId xmlns:p14="http://schemas.microsoft.com/office/powerpoint/2010/main" val="3249704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128" y="4177914"/>
            <a:ext cx="2750126" cy="948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Queries???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064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127" y="3143337"/>
            <a:ext cx="3590091" cy="1788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186054" cy="3318936"/>
          </a:xfrm>
        </p:spPr>
        <p:txBody>
          <a:bodyPr/>
          <a:lstStyle/>
          <a:p>
            <a:r>
              <a:rPr lang="en-US" dirty="0"/>
              <a:t>Figure 9-1 shows a simple design that does not conform to OCP.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the Client and Server </a:t>
            </a:r>
            <a:r>
              <a:rPr lang="en-US" dirty="0" smtClean="0"/>
              <a:t>classes are </a:t>
            </a:r>
            <a:r>
              <a:rPr lang="en-US" dirty="0"/>
              <a:t>concrete.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Client class </a:t>
            </a:r>
            <a:r>
              <a:rPr lang="en-US" i="1" dirty="0"/>
              <a:t>uses </a:t>
            </a:r>
            <a:r>
              <a:rPr lang="en-US" dirty="0"/>
              <a:t>the Server class.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want for a Client object to use a </a:t>
            </a:r>
            <a:r>
              <a:rPr lang="en-US" dirty="0" smtClean="0"/>
              <a:t>different server </a:t>
            </a:r>
            <a:r>
              <a:rPr lang="en-US" dirty="0"/>
              <a:t>object, the Client class must be changed to name the new server class.</a:t>
            </a:r>
          </a:p>
        </p:txBody>
      </p:sp>
    </p:spTree>
    <p:extLst>
      <p:ext uri="{BB962C8B-B14F-4D97-AF65-F5344CB8AC3E}">
        <p14:creationId xmlns:p14="http://schemas.microsoft.com/office/powerpoint/2010/main" val="356220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5479472" cy="33189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Figure 9-2 shows the corresponding design that conforms to the OCP by using the STRATEGY </a:t>
            </a:r>
            <a:r>
              <a:rPr lang="en-US" dirty="0" smtClean="0"/>
              <a:t>pattern. </a:t>
            </a:r>
          </a:p>
          <a:p>
            <a:r>
              <a:rPr lang="en-US" dirty="0" smtClean="0"/>
              <a:t>In </a:t>
            </a:r>
            <a:r>
              <a:rPr lang="en-US" dirty="0"/>
              <a:t>this case, the </a:t>
            </a:r>
            <a:r>
              <a:rPr lang="en-US" dirty="0" err="1"/>
              <a:t>ClientInterface</a:t>
            </a:r>
            <a:r>
              <a:rPr lang="en-US" dirty="0"/>
              <a:t> class is abstract with abstract member functions.</a:t>
            </a:r>
          </a:p>
          <a:p>
            <a:r>
              <a:rPr lang="en-US" dirty="0"/>
              <a:t>The Client class uses this abstraction.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objects of the Client class will be using objects </a:t>
            </a:r>
            <a:r>
              <a:rPr lang="en-US" dirty="0" smtClean="0"/>
              <a:t>of the </a:t>
            </a:r>
            <a:r>
              <a:rPr lang="en-US" dirty="0"/>
              <a:t>derivative Server class.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want Client objects to use a different server class, a new </a:t>
            </a:r>
            <a:r>
              <a:rPr lang="en-US" dirty="0" smtClean="0"/>
              <a:t>derivative of </a:t>
            </a:r>
            <a:r>
              <a:rPr lang="en-US" dirty="0"/>
              <a:t>the </a:t>
            </a:r>
            <a:r>
              <a:rPr lang="en-US" dirty="0" err="1"/>
              <a:t>ClientInterface</a:t>
            </a:r>
            <a:r>
              <a:rPr lang="en-US" dirty="0"/>
              <a:t> class can be created. The Client class can remain unchanged.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874" y="2702452"/>
            <a:ext cx="4641271" cy="30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9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has some work that it needs to get done and can describe that work in terms of </a:t>
            </a:r>
            <a:r>
              <a:rPr lang="en-US" dirty="0" smtClean="0"/>
              <a:t>the abstract </a:t>
            </a:r>
            <a:r>
              <a:rPr lang="en-US" dirty="0"/>
              <a:t>interface presented by </a:t>
            </a:r>
            <a:r>
              <a:rPr lang="en-US" dirty="0" err="1"/>
              <a:t>ClientInterface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Subtypes </a:t>
            </a:r>
            <a:r>
              <a:rPr lang="en-US" dirty="0"/>
              <a:t>of Client-Interface can implement </a:t>
            </a:r>
            <a:r>
              <a:rPr lang="en-US" dirty="0" smtClean="0"/>
              <a:t>that interface </a:t>
            </a:r>
            <a:r>
              <a:rPr lang="en-US" dirty="0"/>
              <a:t>in any manner they choose.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 behavior specified in Client can be extended </a:t>
            </a:r>
            <a:r>
              <a:rPr lang="en-US" dirty="0" smtClean="0"/>
              <a:t>and modified </a:t>
            </a:r>
            <a:r>
              <a:rPr lang="en-US" dirty="0"/>
              <a:t>by creating new subtypes of </a:t>
            </a:r>
            <a:r>
              <a:rPr lang="en-US" dirty="0" err="1"/>
              <a:t>ClientInterface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72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230" y="2811992"/>
            <a:ext cx="6670963" cy="33189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Figure 9-3 shows an alternate structure using the TEMPLATE METHOD </a:t>
            </a:r>
            <a:r>
              <a:rPr lang="en-US" dirty="0" smtClean="0"/>
              <a:t>pattern.</a:t>
            </a:r>
          </a:p>
          <a:p>
            <a:r>
              <a:rPr lang="en-US" dirty="0" smtClean="0"/>
              <a:t>The Policy </a:t>
            </a:r>
            <a:r>
              <a:rPr lang="en-US" dirty="0"/>
              <a:t>class has a set of concrete public functions that implement a policy, similar to the functions </a:t>
            </a:r>
            <a:r>
              <a:rPr lang="en-US" dirty="0" smtClean="0"/>
              <a:t>of the </a:t>
            </a:r>
            <a:r>
              <a:rPr lang="en-US" dirty="0"/>
              <a:t>Client in Figure 9-2. </a:t>
            </a:r>
            <a:endParaRPr lang="en-US" dirty="0" smtClean="0"/>
          </a:p>
          <a:p>
            <a:r>
              <a:rPr lang="en-US" dirty="0"/>
              <a:t>As before, those policy functions describe some work that needs to be done in terms of some abstract interfaces.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55" y="2869603"/>
            <a:ext cx="2549236" cy="2949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7770"/>
            <a:ext cx="5512059" cy="33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8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</a:t>
            </a:r>
            <a:r>
              <a:rPr lang="en-US" dirty="0"/>
              <a:t>, in this case, the abstract interfaces are part of the Policy class itself. </a:t>
            </a:r>
          </a:p>
          <a:p>
            <a:r>
              <a:rPr lang="en-US" dirty="0" smtClean="0"/>
              <a:t>Those </a:t>
            </a:r>
            <a:r>
              <a:rPr lang="en-US" dirty="0"/>
              <a:t>functions are implemented in the subtypes of Policy. </a:t>
            </a:r>
          </a:p>
          <a:p>
            <a:r>
              <a:rPr lang="en-US" dirty="0"/>
              <a:t>Thus, the behaviors specified within Policy can be extended or modified by creating new derivatives of the Policy class.</a:t>
            </a:r>
          </a:p>
          <a:p>
            <a:r>
              <a:rPr lang="en-US" dirty="0"/>
              <a:t>These two patterns are the most common ways of satisfying OCP.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represent a clear </a:t>
            </a:r>
            <a:r>
              <a:rPr lang="en-US" dirty="0" smtClean="0"/>
              <a:t>separation of </a:t>
            </a:r>
            <a:r>
              <a:rPr lang="en-US" dirty="0"/>
              <a:t>generic functionality from the detailed implementation of that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86380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Shape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an application that must be able to draw circles and squares on a standard GUI. </a:t>
            </a:r>
            <a:endParaRPr lang="en-US" dirty="0" smtClean="0"/>
          </a:p>
          <a:p>
            <a:r>
              <a:rPr lang="en-US" dirty="0" smtClean="0"/>
              <a:t>The circles and </a:t>
            </a:r>
            <a:r>
              <a:rPr lang="en-US" dirty="0"/>
              <a:t>squares must be drawn in a particular order.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list of the circles and squares will be created </a:t>
            </a:r>
            <a:r>
              <a:rPr lang="en-US" dirty="0" smtClean="0"/>
              <a:t>in the </a:t>
            </a:r>
            <a:r>
              <a:rPr lang="en-US" dirty="0"/>
              <a:t>appropriate order, and the program must walk the list in that order and draw each circle </a:t>
            </a:r>
            <a:r>
              <a:rPr lang="en-US" dirty="0" smtClean="0"/>
              <a:t>or square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05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490</TotalTime>
  <Words>2294</Words>
  <Application>Microsoft Office PowerPoint</Application>
  <PresentationFormat>Widescreen</PresentationFormat>
  <Paragraphs>137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Garamond</vt:lpstr>
      <vt:lpstr>Verdana</vt:lpstr>
      <vt:lpstr>Organic</vt:lpstr>
      <vt:lpstr>The Open/Closed Principle (OCP)</vt:lpstr>
      <vt:lpstr>OCP</vt:lpstr>
      <vt:lpstr>Description of OCP</vt:lpstr>
      <vt:lpstr>Contd…</vt:lpstr>
      <vt:lpstr>Contd…</vt:lpstr>
      <vt:lpstr>Contd…</vt:lpstr>
      <vt:lpstr>TEMPLATE METHOD</vt:lpstr>
      <vt:lpstr>Contd…</vt:lpstr>
      <vt:lpstr>The Shape Application</vt:lpstr>
      <vt:lpstr>Contd…</vt:lpstr>
      <vt:lpstr>PowerPoint Presentation</vt:lpstr>
      <vt:lpstr>Contd…</vt:lpstr>
      <vt:lpstr>Contd…</vt:lpstr>
      <vt:lpstr>Conforming to OCP</vt:lpstr>
      <vt:lpstr>OOP Code solution</vt:lpstr>
      <vt:lpstr>Contd…</vt:lpstr>
      <vt:lpstr>Contd…</vt:lpstr>
      <vt:lpstr>Anticipation and "Natural" Structure</vt:lpstr>
      <vt:lpstr>Contd…</vt:lpstr>
      <vt:lpstr>Putting the "Hooks" In</vt:lpstr>
      <vt:lpstr>Fool me once</vt:lpstr>
      <vt:lpstr>Stimulating change</vt:lpstr>
      <vt:lpstr>Using Abstraction to Gain Explicit Closure</vt:lpstr>
      <vt:lpstr>Contd…</vt:lpstr>
      <vt:lpstr>Contd…</vt:lpstr>
      <vt:lpstr>Contd…</vt:lpstr>
      <vt:lpstr>Using a Data-Driven Approach to Achieve Closure</vt:lpstr>
      <vt:lpstr>Contd…</vt:lpstr>
      <vt:lpstr>Conclusion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santhosh</dc:creator>
  <cp:lastModifiedBy>santhosh</cp:lastModifiedBy>
  <cp:revision>37</cp:revision>
  <dcterms:created xsi:type="dcterms:W3CDTF">2020-08-24T16:09:44Z</dcterms:created>
  <dcterms:modified xsi:type="dcterms:W3CDTF">2020-09-29T02:59:04Z</dcterms:modified>
</cp:coreProperties>
</file>