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3"/>
  </p:notesMasterIdLst>
  <p:sldIdLst>
    <p:sldId id="256" r:id="rId2"/>
    <p:sldId id="341" r:id="rId3"/>
    <p:sldId id="327" r:id="rId4"/>
    <p:sldId id="336" r:id="rId5"/>
    <p:sldId id="337" r:id="rId6"/>
    <p:sldId id="335" r:id="rId7"/>
    <p:sldId id="340" r:id="rId8"/>
    <p:sldId id="342" r:id="rId9"/>
    <p:sldId id="343" r:id="rId10"/>
    <p:sldId id="344" r:id="rId11"/>
    <p:sldId id="345" r:id="rId12"/>
    <p:sldId id="346" r:id="rId13"/>
    <p:sldId id="347" r:id="rId14"/>
    <p:sldId id="348" r:id="rId15"/>
    <p:sldId id="349" r:id="rId16"/>
    <p:sldId id="350" r:id="rId17"/>
    <p:sldId id="351" r:id="rId18"/>
    <p:sldId id="352" r:id="rId19"/>
    <p:sldId id="353" r:id="rId20"/>
    <p:sldId id="354" r:id="rId21"/>
    <p:sldId id="355" r:id="rId22"/>
    <p:sldId id="356" r:id="rId23"/>
    <p:sldId id="357" r:id="rId24"/>
    <p:sldId id="358" r:id="rId25"/>
    <p:sldId id="359" r:id="rId26"/>
    <p:sldId id="360" r:id="rId27"/>
    <p:sldId id="361" r:id="rId28"/>
    <p:sldId id="362" r:id="rId29"/>
    <p:sldId id="363" r:id="rId30"/>
    <p:sldId id="364" r:id="rId31"/>
    <p:sldId id="365" r:id="rId32"/>
    <p:sldId id="366" r:id="rId33"/>
    <p:sldId id="367" r:id="rId34"/>
    <p:sldId id="368" r:id="rId35"/>
    <p:sldId id="369" r:id="rId36"/>
    <p:sldId id="370" r:id="rId37"/>
    <p:sldId id="371" r:id="rId38"/>
    <p:sldId id="372" r:id="rId39"/>
    <p:sldId id="373" r:id="rId40"/>
    <p:sldId id="374" r:id="rId41"/>
    <p:sldId id="375" r:id="rId42"/>
    <p:sldId id="376" r:id="rId43"/>
    <p:sldId id="377" r:id="rId44"/>
    <p:sldId id="378" r:id="rId45"/>
    <p:sldId id="379" r:id="rId46"/>
    <p:sldId id="380" r:id="rId47"/>
    <p:sldId id="424" r:id="rId48"/>
    <p:sldId id="381" r:id="rId49"/>
    <p:sldId id="425" r:id="rId50"/>
    <p:sldId id="426" r:id="rId51"/>
    <p:sldId id="382" r:id="rId52"/>
    <p:sldId id="383" r:id="rId53"/>
    <p:sldId id="427" r:id="rId54"/>
    <p:sldId id="428" r:id="rId55"/>
    <p:sldId id="429" r:id="rId56"/>
    <p:sldId id="430" r:id="rId57"/>
    <p:sldId id="384" r:id="rId58"/>
    <p:sldId id="385" r:id="rId59"/>
    <p:sldId id="386" r:id="rId60"/>
    <p:sldId id="387" r:id="rId61"/>
    <p:sldId id="431" r:id="rId62"/>
    <p:sldId id="388" r:id="rId63"/>
    <p:sldId id="389" r:id="rId64"/>
    <p:sldId id="432" r:id="rId65"/>
    <p:sldId id="433" r:id="rId66"/>
    <p:sldId id="434" r:id="rId67"/>
    <p:sldId id="435" r:id="rId68"/>
    <p:sldId id="436" r:id="rId69"/>
    <p:sldId id="437" r:id="rId70"/>
    <p:sldId id="438" r:id="rId71"/>
    <p:sldId id="390" r:id="rId72"/>
    <p:sldId id="439" r:id="rId73"/>
    <p:sldId id="391" r:id="rId74"/>
    <p:sldId id="392" r:id="rId75"/>
    <p:sldId id="394" r:id="rId76"/>
    <p:sldId id="440" r:id="rId77"/>
    <p:sldId id="442" r:id="rId78"/>
    <p:sldId id="443" r:id="rId79"/>
    <p:sldId id="444" r:id="rId80"/>
    <p:sldId id="445" r:id="rId81"/>
    <p:sldId id="395" r:id="rId82"/>
    <p:sldId id="454" r:id="rId83"/>
    <p:sldId id="455" r:id="rId84"/>
    <p:sldId id="396" r:id="rId85"/>
    <p:sldId id="397" r:id="rId86"/>
    <p:sldId id="446" r:id="rId87"/>
    <p:sldId id="398" r:id="rId88"/>
    <p:sldId id="447" r:id="rId89"/>
    <p:sldId id="448" r:id="rId90"/>
    <p:sldId id="449" r:id="rId91"/>
    <p:sldId id="450" r:id="rId92"/>
    <p:sldId id="451" r:id="rId93"/>
    <p:sldId id="452" r:id="rId94"/>
    <p:sldId id="402" r:id="rId95"/>
    <p:sldId id="417" r:id="rId96"/>
    <p:sldId id="418" r:id="rId97"/>
    <p:sldId id="419" r:id="rId98"/>
    <p:sldId id="420" r:id="rId99"/>
    <p:sldId id="421" r:id="rId100"/>
    <p:sldId id="422" r:id="rId101"/>
    <p:sldId id="423" r:id="rId10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E8E8E8"/>
    <a:srgbClr val="ED3B3B"/>
    <a:srgbClr val="333F50"/>
    <a:srgbClr val="E85402"/>
    <a:srgbClr val="0AC236"/>
    <a:srgbClr val="00DE64"/>
    <a:srgbClr val="4BB5E9"/>
    <a:srgbClr val="2AA2DE"/>
    <a:srgbClr val="2EAC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7097" autoAdjust="0"/>
  </p:normalViewPr>
  <p:slideViewPr>
    <p:cSldViewPr snapToGrid="0">
      <p:cViewPr varScale="1">
        <p:scale>
          <a:sx n="70" d="100"/>
          <a:sy n="70" d="100"/>
        </p:scale>
        <p:origin x="660" y="4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9476A-275A-4D38-B857-788AAEAC94C0}" type="datetimeFigureOut">
              <a:rPr lang="en-IN" smtClean="0"/>
              <a:pPr/>
              <a:t>30-11-2018</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6AB637-DE7B-412A-905E-BF65587B459D}" type="slidenum">
              <a:rPr lang="en-IN" smtClean="0"/>
              <a:pPr/>
              <a:t>‹#›</a:t>
            </a:fld>
            <a:endParaRPr lang="en-IN" dirty="0"/>
          </a:p>
        </p:txBody>
      </p:sp>
    </p:spTree>
    <p:extLst>
      <p:ext uri="{BB962C8B-B14F-4D97-AF65-F5344CB8AC3E}">
        <p14:creationId xmlns:p14="http://schemas.microsoft.com/office/powerpoint/2010/main" val="14905926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smtClean="0"/>
              <a:t>Hint</a:t>
            </a:r>
            <a:r>
              <a:rPr lang="en-US" b="1" baseline="0" dirty="0" smtClean="0"/>
              <a:t> to Questions: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Answer 1: </a:t>
            </a:r>
            <a:r>
              <a:rPr lang="en-US" baseline="0" dirty="0" smtClean="0"/>
              <a:t> if 1 byte is used for signed integers, the range of values (in decimal) is -128 to 127; and unsigned integers have the range 0 to 255. If 2 bytes are used to represent signed integers, the range is -32768 to +32767; and 0 to 65535 for unsigned integers.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1" baseline="0" dirty="0" smtClean="0"/>
              <a:t>Answer 2:</a:t>
            </a:r>
            <a:r>
              <a:rPr lang="en-US" baseline="0" dirty="0" smtClean="0"/>
              <a:t> </a:t>
            </a:r>
            <a:r>
              <a:rPr lang="en-US" sz="1200" b="0" i="0" kern="1200" dirty="0" smtClean="0">
                <a:solidFill>
                  <a:schemeClr val="tx1"/>
                </a:solidFill>
                <a:latin typeface="+mn-lt"/>
                <a:ea typeface="+mn-ea"/>
                <a:cs typeface="+mn-cs"/>
              </a:rPr>
              <a:t>C program to convert an integer from decimal number system (base-10) to binary number system (base-2). Size of an integer is assumed to be 32 bits. We will use the bitwise operator "AND" to perform the desired task. We right shift the original number by 31, 30, 29, ..., 1, 0 bits using a for loop and bitwise AND the number obtained with 1(one), if the result is 1, then that bit is 1 otherwise it is 0 (zero).</a:t>
            </a:r>
            <a:endParaRPr lang="en-US" sz="1200" b="1"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1"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latin typeface="+mn-lt"/>
                <a:ea typeface="+mn-ea"/>
                <a:cs typeface="+mn-cs"/>
              </a:rPr>
              <a:t>Answer 3: Steps to Solution: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latin typeface="+mn-lt"/>
                <a:ea typeface="+mn-ea"/>
                <a:cs typeface="+mn-cs"/>
              </a:rPr>
              <a:t>1. Take a binary number as input.</a:t>
            </a:r>
            <a:r>
              <a:rPr lang="en-US" dirty="0" smtClean="0"/>
              <a:t/>
            </a:r>
            <a:br>
              <a:rPr lang="en-US" dirty="0" smtClean="0"/>
            </a:br>
            <a:r>
              <a:rPr lang="en-US" sz="1200" b="0" i="0" kern="1200" dirty="0" smtClean="0">
                <a:solidFill>
                  <a:schemeClr val="tx1"/>
                </a:solidFill>
                <a:latin typeface="+mn-lt"/>
                <a:ea typeface="+mn-ea"/>
                <a:cs typeface="+mn-cs"/>
              </a:rPr>
              <a:t>2. Multiply each digits of the binary number starting from the last with the powers of 2 respectively.</a:t>
            </a:r>
            <a:r>
              <a:rPr lang="en-US" dirty="0" smtClean="0"/>
              <a:t/>
            </a:r>
            <a:br>
              <a:rPr lang="en-US" dirty="0" smtClean="0"/>
            </a:br>
            <a:r>
              <a:rPr lang="en-US" sz="1200" b="0" i="0" kern="1200" dirty="0" smtClean="0">
                <a:solidFill>
                  <a:schemeClr val="tx1"/>
                </a:solidFill>
                <a:latin typeface="+mn-lt"/>
                <a:ea typeface="+mn-ea"/>
                <a:cs typeface="+mn-cs"/>
              </a:rPr>
              <a:t>3. Add all the multiplied digits.</a:t>
            </a:r>
            <a:r>
              <a:rPr lang="en-US" dirty="0" smtClean="0"/>
              <a:t/>
            </a:r>
            <a:br>
              <a:rPr lang="en-US" dirty="0" smtClean="0"/>
            </a:br>
            <a:r>
              <a:rPr lang="en-US" sz="1200" b="0" i="0" kern="1200" dirty="0" smtClean="0">
                <a:solidFill>
                  <a:schemeClr val="tx1"/>
                </a:solidFill>
                <a:latin typeface="+mn-lt"/>
                <a:ea typeface="+mn-ea"/>
                <a:cs typeface="+mn-cs"/>
              </a:rPr>
              <a:t>4. The total sum gives the decimal number.</a:t>
            </a:r>
            <a:endParaRPr lang="en-US" sz="1200" b="1" i="0" kern="120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smtClean="0"/>
          </a:p>
          <a:p>
            <a:r>
              <a:rPr lang="en-US" b="1" dirty="0" smtClean="0"/>
              <a:t>Answer 4: </a:t>
            </a:r>
            <a:r>
              <a:rPr lang="en-US" sz="1200" b="0" i="0" kern="1200" dirty="0" smtClean="0">
                <a:solidFill>
                  <a:schemeClr val="tx1"/>
                </a:solidFill>
                <a:latin typeface="+mn-lt"/>
                <a:ea typeface="+mn-ea"/>
                <a:cs typeface="+mn-cs"/>
              </a:rPr>
              <a:t>A </a:t>
            </a:r>
            <a:r>
              <a:rPr lang="en-US" sz="1200" b="1" i="0" kern="1200" dirty="0" smtClean="0">
                <a:solidFill>
                  <a:schemeClr val="tx1"/>
                </a:solidFill>
                <a:latin typeface="+mn-lt"/>
                <a:ea typeface="+mn-ea"/>
                <a:cs typeface="+mn-cs"/>
              </a:rPr>
              <a:t>bit shift</a:t>
            </a:r>
            <a:r>
              <a:rPr lang="en-US" sz="1200" b="0" i="0" kern="1200" dirty="0" smtClean="0">
                <a:solidFill>
                  <a:schemeClr val="tx1"/>
                </a:solidFill>
                <a:latin typeface="+mn-lt"/>
                <a:ea typeface="+mn-ea"/>
                <a:cs typeface="+mn-cs"/>
              </a:rPr>
              <a:t> moves each digit in a number's binary representation left or right. The last bit in the direction of the shift is lost, and a 00 bit is inserted on the other end.</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0010 &lt;&lt; 1 → 0100 1011 &gt;&gt; 1 → 0101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Bit shifts take number of times to shift as the right argument:</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1010110 &lt;&lt; 2 → 1011000 1011010 &gt;&gt; 3 → 0001011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 single left shift multiplies a binary number by 2:</a:t>
            </a:r>
          </a:p>
          <a:p>
            <a:r>
              <a:rPr lang="en-US" sz="1200" b="0" i="0" kern="1200" dirty="0" smtClean="0">
                <a:solidFill>
                  <a:schemeClr val="tx1"/>
                </a:solidFill>
                <a:latin typeface="+mn-lt"/>
                <a:ea typeface="+mn-ea"/>
                <a:cs typeface="+mn-cs"/>
              </a:rPr>
              <a:t>0010 &lt;&lt; 1 → 0100 0010 is 2 0100 is 4 </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Two left shifts multiplies by 4. </a:t>
            </a:r>
          </a:p>
          <a:p>
            <a:r>
              <a:rPr lang="en-US" sz="1200" b="0" i="0" kern="1200" dirty="0" smtClean="0">
                <a:solidFill>
                  <a:schemeClr val="tx1"/>
                </a:solidFill>
                <a:latin typeface="+mn-lt"/>
                <a:ea typeface="+mn-ea"/>
                <a:cs typeface="+mn-cs"/>
              </a:rPr>
              <a:t>Three left shifts multiplies by 8.</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And similarly, shifting right </a:t>
            </a:r>
            <a:r>
              <a:rPr lang="en-US" sz="1200" b="0" i="1" kern="1200" dirty="0" smtClean="0">
                <a:solidFill>
                  <a:schemeClr val="tx1"/>
                </a:solidFill>
                <a:latin typeface="+mn-lt"/>
                <a:ea typeface="+mn-ea"/>
                <a:cs typeface="+mn-cs"/>
              </a:rPr>
              <a:t>divides</a:t>
            </a:r>
            <a:r>
              <a:rPr lang="en-US" sz="1200" b="0" i="0" kern="1200" dirty="0" smtClean="0">
                <a:solidFill>
                  <a:schemeClr val="tx1"/>
                </a:solidFill>
                <a:latin typeface="+mn-lt"/>
                <a:ea typeface="+mn-ea"/>
                <a:cs typeface="+mn-cs"/>
              </a:rPr>
              <a:t> by 2, throwing out any remainders.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10</a:t>
            </a:fld>
            <a:endParaRPr lang="en-I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a:t>
            </a:r>
            <a:r>
              <a:rPr lang="en-US" baseline="0" dirty="0" smtClean="0"/>
              <a:t> </a:t>
            </a:r>
            <a:r>
              <a:rPr lang="en-US" b="1" baseline="0" dirty="0" smtClean="0"/>
              <a:t>Is_Empty</a:t>
            </a:r>
            <a:r>
              <a:rPr lang="en-US" baseline="0" dirty="0" smtClean="0"/>
              <a:t> operations checks whether array is Empty or not and returns True or False value</a:t>
            </a:r>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66</a:t>
            </a:fld>
            <a:endParaRPr lang="en-I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a:t>
            </a:r>
            <a:r>
              <a:rPr lang="en-US" baseline="0" dirty="0" smtClean="0"/>
              <a:t> </a:t>
            </a:r>
            <a:r>
              <a:rPr lang="en-US" b="1" baseline="0" dirty="0" smtClean="0"/>
              <a:t>Is_Full</a:t>
            </a:r>
            <a:r>
              <a:rPr lang="en-US" baseline="0" dirty="0" smtClean="0"/>
              <a:t> operations checks whether array is Full or not and returns True or False value</a:t>
            </a:r>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67</a:t>
            </a:fld>
            <a:endParaRPr lang="en-I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This</a:t>
            </a:r>
            <a:r>
              <a:rPr lang="en-US" baseline="0" dirty="0" smtClean="0"/>
              <a:t> implementation is called </a:t>
            </a:r>
            <a:r>
              <a:rPr lang="en-US" b="1" baseline="0" dirty="0" smtClean="0"/>
              <a:t>dynamic implementation </a:t>
            </a:r>
            <a:r>
              <a:rPr lang="en-US" baseline="0" dirty="0" smtClean="0"/>
              <a:t>as the size of queue may be increased during run time</a:t>
            </a:r>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68</a:t>
            </a:fld>
            <a:endParaRPr lang="en-I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a:t>
            </a:r>
            <a:r>
              <a:rPr lang="en-US" baseline="0" dirty="0" err="1" smtClean="0"/>
              <a:t>Enqueue</a:t>
            </a:r>
            <a:r>
              <a:rPr lang="en-US" baseline="0" dirty="0" smtClean="0"/>
              <a:t> operation  following steps are performed</a:t>
            </a:r>
          </a:p>
          <a:p>
            <a:endParaRPr lang="en-US" baseline="0" dirty="0" smtClean="0"/>
          </a:p>
          <a:p>
            <a:r>
              <a:rPr lang="en-US" baseline="0" dirty="0" smtClean="0"/>
              <a:t>   Step 1: New Node is created</a:t>
            </a:r>
          </a:p>
          <a:p>
            <a:r>
              <a:rPr lang="en-US" baseline="0" dirty="0" smtClean="0"/>
              <a:t>   Step 2: Value to be inserted is stored in New Node</a:t>
            </a:r>
          </a:p>
          <a:p>
            <a:r>
              <a:rPr lang="en-US" baseline="0" dirty="0" smtClean="0"/>
              <a:t>   Step 3: Link part of this node is assigned NULL</a:t>
            </a:r>
          </a:p>
          <a:p>
            <a:r>
              <a:rPr lang="en-US" baseline="0" dirty="0" smtClean="0"/>
              <a:t>   Step 4: This Node is inserted to the Queue at the end.</a:t>
            </a:r>
          </a:p>
          <a:p>
            <a:r>
              <a:rPr lang="en-US" baseline="0" dirty="0" smtClean="0"/>
              <a:t>   Step 5: Rear pointer updated to the Last Node</a:t>
            </a:r>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69</a:t>
            </a:fld>
            <a:endParaRPr lang="en-I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a:t>
            </a:r>
            <a:r>
              <a:rPr lang="en-US" baseline="0" dirty="0" err="1" smtClean="0"/>
              <a:t>Dequeue</a:t>
            </a:r>
            <a:r>
              <a:rPr lang="en-US" baseline="0" dirty="0" smtClean="0"/>
              <a:t> operation  following steps are performed</a:t>
            </a:r>
          </a:p>
          <a:p>
            <a:endParaRPr lang="en-US" baseline="0" dirty="0" smtClean="0"/>
          </a:p>
          <a:p>
            <a:r>
              <a:rPr lang="en-US" baseline="0" dirty="0" smtClean="0"/>
              <a:t>   Step 1: Queue is checked for </a:t>
            </a:r>
            <a:r>
              <a:rPr lang="en-US" b="1" baseline="0" dirty="0" smtClean="0"/>
              <a:t>Is_Empty</a:t>
            </a:r>
          </a:p>
          <a:p>
            <a:r>
              <a:rPr lang="en-US" baseline="0" dirty="0" smtClean="0"/>
              <a:t>   Step 2: If </a:t>
            </a:r>
            <a:r>
              <a:rPr lang="en-US" b="1" baseline="0" dirty="0" smtClean="0"/>
              <a:t>Queue is Empty </a:t>
            </a:r>
            <a:r>
              <a:rPr lang="en-US" baseline="0" dirty="0" smtClean="0"/>
              <a:t>then output underflow error and exit else go to step 3</a:t>
            </a:r>
          </a:p>
          <a:p>
            <a:r>
              <a:rPr lang="en-US" baseline="0" dirty="0" smtClean="0"/>
              <a:t>   Step 3: Store the address in </a:t>
            </a:r>
            <a:r>
              <a:rPr lang="en-US" b="1" baseline="0" dirty="0" smtClean="0"/>
              <a:t>Front </a:t>
            </a:r>
            <a:r>
              <a:rPr lang="en-US" baseline="0" dirty="0" smtClean="0"/>
              <a:t>pointer to </a:t>
            </a:r>
            <a:r>
              <a:rPr lang="en-US" b="1" baseline="0" dirty="0" smtClean="0"/>
              <a:t>Temp</a:t>
            </a:r>
            <a:r>
              <a:rPr lang="en-US" baseline="0" dirty="0" smtClean="0"/>
              <a:t> pointer</a:t>
            </a:r>
          </a:p>
          <a:p>
            <a:r>
              <a:rPr lang="en-US" baseline="0" dirty="0" smtClean="0"/>
              <a:t>   Step 4: </a:t>
            </a:r>
            <a:r>
              <a:rPr lang="en-US" b="1" baseline="0" dirty="0" smtClean="0"/>
              <a:t>Update Front </a:t>
            </a:r>
            <a:r>
              <a:rPr lang="en-US" baseline="0" dirty="0" smtClean="0"/>
              <a:t>pointer by assigning it address in the Link part of Node Front is pointing (Front= Front-&gt;Link)</a:t>
            </a:r>
          </a:p>
          <a:p>
            <a:r>
              <a:rPr lang="en-US" baseline="0" dirty="0" smtClean="0"/>
              <a:t>   Step 5: Free Temp pointer</a:t>
            </a:r>
          </a:p>
          <a:p>
            <a:r>
              <a:rPr lang="en-US" baseline="0" dirty="0" smtClean="0"/>
              <a:t>   </a:t>
            </a:r>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70</a:t>
            </a:fld>
            <a:endParaRPr lang="en-I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Example</a:t>
            </a:r>
            <a:r>
              <a:rPr lang="en-US" baseline="0" dirty="0" smtClean="0"/>
              <a:t> of Trees in real life:</a:t>
            </a:r>
          </a:p>
          <a:p>
            <a:endParaRPr lang="en-US" baseline="0" dirty="0" smtClean="0"/>
          </a:p>
          <a:p>
            <a:pPr>
              <a:lnSpc>
                <a:spcPct val="150000"/>
              </a:lnSpc>
              <a:buFont typeface="Wingdings" pitchFamily="2" charset="2"/>
              <a:buChar char="§"/>
            </a:pPr>
            <a:r>
              <a:rPr lang="en-US" baseline="0" dirty="0" smtClean="0"/>
              <a:t>Family Tree</a:t>
            </a:r>
          </a:p>
          <a:p>
            <a:pPr>
              <a:lnSpc>
                <a:spcPct val="150000"/>
              </a:lnSpc>
              <a:buFont typeface="Wingdings" pitchFamily="2" charset="2"/>
              <a:buNone/>
            </a:pPr>
            <a:endParaRPr lang="en-US" baseline="0" dirty="0" smtClean="0"/>
          </a:p>
          <a:p>
            <a:pPr>
              <a:lnSpc>
                <a:spcPct val="150000"/>
              </a:lnSpc>
              <a:buFont typeface="Wingdings" pitchFamily="2" charset="2"/>
              <a:buChar char="§"/>
            </a:pPr>
            <a:r>
              <a:rPr lang="en-US" baseline="0" dirty="0" smtClean="0"/>
              <a:t>Table of contents in a book</a:t>
            </a:r>
          </a:p>
          <a:p>
            <a:pPr>
              <a:lnSpc>
                <a:spcPct val="150000"/>
              </a:lnSpc>
              <a:buFont typeface="Wingdings" pitchFamily="2" charset="2"/>
              <a:buNone/>
            </a:pPr>
            <a:endParaRPr lang="en-US" baseline="0" dirty="0" smtClean="0"/>
          </a:p>
          <a:p>
            <a:pPr>
              <a:lnSpc>
                <a:spcPct val="150000"/>
              </a:lnSpc>
              <a:buFont typeface="Wingdings" pitchFamily="2" charset="2"/>
              <a:buChar char="§"/>
            </a:pPr>
            <a:r>
              <a:rPr lang="en-US" baseline="0" dirty="0" smtClean="0"/>
              <a:t>Class inheritance in OOPs</a:t>
            </a:r>
          </a:p>
          <a:p>
            <a:pPr>
              <a:lnSpc>
                <a:spcPct val="150000"/>
              </a:lnSpc>
              <a:buFont typeface="Wingdings" pitchFamily="2" charset="2"/>
              <a:buNone/>
            </a:pPr>
            <a:endParaRPr lang="en-US" baseline="0" dirty="0" smtClean="0"/>
          </a:p>
          <a:p>
            <a:pPr>
              <a:lnSpc>
                <a:spcPct val="150000"/>
              </a:lnSpc>
              <a:buFont typeface="Wingdings" pitchFamily="2" charset="2"/>
              <a:buChar char="§"/>
            </a:pPr>
            <a:r>
              <a:rPr lang="en-US" baseline="0" dirty="0" smtClean="0"/>
              <a:t>Organizational hierarchical order</a:t>
            </a:r>
          </a:p>
          <a:p>
            <a:pPr>
              <a:lnSpc>
                <a:spcPct val="150000"/>
              </a:lnSpc>
              <a:buFont typeface="Wingdings" pitchFamily="2" charset="2"/>
              <a:buNone/>
            </a:pPr>
            <a:endParaRPr lang="en-US" baseline="0" dirty="0" smtClean="0"/>
          </a:p>
          <a:p>
            <a:pPr>
              <a:lnSpc>
                <a:spcPct val="150000"/>
              </a:lnSpc>
              <a:buFont typeface="Wingdings" pitchFamily="2" charset="2"/>
              <a:buChar char="§"/>
            </a:pPr>
            <a:r>
              <a:rPr lang="en-US" baseline="0" dirty="0" smtClean="0"/>
              <a:t>Computer File System</a:t>
            </a:r>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71</a:t>
            </a:fld>
            <a:endParaRPr lang="en-I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73</a:t>
            </a:fld>
            <a:endParaRPr lang="en-IN" dirty="0"/>
          </a:p>
        </p:txBody>
      </p:sp>
    </p:spTree>
    <p:extLst>
      <p:ext uri="{BB962C8B-B14F-4D97-AF65-F5344CB8AC3E}">
        <p14:creationId xmlns:p14="http://schemas.microsoft.com/office/powerpoint/2010/main" val="3495679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Answer1: b)</a:t>
            </a:r>
          </a:p>
          <a:p>
            <a:endParaRPr lang="en-US" dirty="0" smtClean="0"/>
          </a:p>
          <a:p>
            <a:r>
              <a:rPr lang="en-US" dirty="0" smtClean="0"/>
              <a:t>Answer2: d)</a:t>
            </a:r>
          </a:p>
          <a:p>
            <a:endParaRPr lang="en-US" dirty="0" smtClean="0"/>
          </a:p>
          <a:p>
            <a:r>
              <a:rPr lang="en-US" dirty="0" smtClean="0"/>
              <a:t>Answer3:</a:t>
            </a:r>
            <a:r>
              <a:rPr lang="en-US" baseline="0" dirty="0" smtClean="0"/>
              <a:t> a)</a:t>
            </a:r>
          </a:p>
          <a:p>
            <a:endParaRPr lang="en-US" dirty="0" smtClean="0"/>
          </a:p>
          <a:p>
            <a:r>
              <a:rPr lang="en-US" dirty="0" smtClean="0"/>
              <a:t>Answer4: d)</a:t>
            </a:r>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82</a:t>
            </a:fld>
            <a:endParaRPr lang="en-I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Answer5: a)</a:t>
            </a:r>
          </a:p>
          <a:p>
            <a:endParaRPr lang="en-US" dirty="0" smtClean="0"/>
          </a:p>
          <a:p>
            <a:r>
              <a:rPr lang="en-US" dirty="0" smtClean="0"/>
              <a:t>Answer6: c)</a:t>
            </a:r>
          </a:p>
          <a:p>
            <a:endParaRPr lang="en-US" dirty="0" smtClean="0"/>
          </a:p>
          <a:p>
            <a:r>
              <a:rPr lang="en-US" dirty="0" smtClean="0"/>
              <a:t>Answer7:</a:t>
            </a:r>
            <a:r>
              <a:rPr lang="en-US" baseline="0" dirty="0" smtClean="0"/>
              <a:t> c)</a:t>
            </a:r>
          </a:p>
          <a:p>
            <a:endParaRPr lang="en-US" baseline="0" dirty="0" smtClean="0"/>
          </a:p>
          <a:p>
            <a:r>
              <a:rPr lang="en-US" dirty="0" smtClean="0"/>
              <a:t>Answer8: a)</a:t>
            </a:r>
          </a:p>
          <a:p>
            <a:endParaRPr lang="en-US" dirty="0" smtClean="0"/>
          </a:p>
          <a:p>
            <a:r>
              <a:rPr lang="en-US" dirty="0" smtClean="0"/>
              <a:t>Answer3:</a:t>
            </a:r>
            <a:r>
              <a:rPr lang="en-US" baseline="0" dirty="0" smtClean="0"/>
              <a:t> a)</a:t>
            </a:r>
          </a:p>
          <a:p>
            <a:endParaRPr lang="en-US" dirty="0" smtClean="0"/>
          </a:p>
          <a:p>
            <a:r>
              <a:rPr lang="en-US" dirty="0" smtClean="0"/>
              <a:t>Answer4: d)</a:t>
            </a:r>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83</a:t>
            </a:fld>
            <a:endParaRPr lang="en-I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Assume that flight(</a:t>
            </a:r>
            <a:r>
              <a:rPr lang="en-US" dirty="0" err="1" smtClean="0"/>
              <a:t>i,j</a:t>
            </a:r>
            <a:r>
              <a:rPr lang="en-US" dirty="0" smtClean="0"/>
              <a:t>) = null if there is no flight from </a:t>
            </a:r>
            <a:r>
              <a:rPr lang="en-US" dirty="0" err="1" smtClean="0"/>
              <a:t>i</a:t>
            </a:r>
            <a:r>
              <a:rPr lang="en-US" dirty="0" smtClean="0"/>
              <a:t> to j. Of the 1 million entries in the flight matrix at most 20,000 can be not</a:t>
            </a:r>
            <a:r>
              <a:rPr lang="en-US" baseline="0" dirty="0" smtClean="0"/>
              <a:t> </a:t>
            </a:r>
            <a:r>
              <a:rPr lang="en-US" dirty="0" smtClean="0"/>
              <a:t>null as each not</a:t>
            </a:r>
            <a:r>
              <a:rPr lang="en-US" baseline="0" dirty="0" smtClean="0"/>
              <a:t> </a:t>
            </a:r>
            <a:r>
              <a:rPr lang="en-US" dirty="0" smtClean="0"/>
              <a:t>null entry represents at least 1 different flight. So we need to store at most 20,000 not</a:t>
            </a:r>
            <a:r>
              <a:rPr lang="en-US" baseline="0" dirty="0" smtClean="0"/>
              <a:t> </a:t>
            </a:r>
            <a:r>
              <a:rPr lang="en-US" dirty="0" smtClean="0"/>
              <a:t>null entries.</a:t>
            </a:r>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91</a:t>
            </a:fld>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33</a:t>
            </a:fld>
            <a:endParaRPr lang="en-I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92</a:t>
            </a:fld>
            <a:endParaRPr lang="en-I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94</a:t>
            </a:fld>
            <a:endParaRPr lang="en-I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96</a:t>
            </a:fld>
            <a:endParaRPr lang="en-IN" dirty="0"/>
          </a:p>
        </p:txBody>
      </p:sp>
    </p:spTree>
    <p:extLst>
      <p:ext uri="{BB962C8B-B14F-4D97-AF65-F5344CB8AC3E}">
        <p14:creationId xmlns:p14="http://schemas.microsoft.com/office/powerpoint/2010/main" val="30120484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b="1" dirty="0" smtClean="0"/>
              <a:t>b)</a:t>
            </a:r>
          </a:p>
        </p:txBody>
      </p:sp>
      <p:sp>
        <p:nvSpPr>
          <p:cNvPr id="4" name="Slide Number Placeholder 3"/>
          <p:cNvSpPr>
            <a:spLocks noGrp="1"/>
          </p:cNvSpPr>
          <p:nvPr>
            <p:ph type="sldNum" sz="quarter" idx="10"/>
          </p:nvPr>
        </p:nvSpPr>
        <p:spPr/>
        <p:txBody>
          <a:bodyPr/>
          <a:lstStyle/>
          <a:p>
            <a:fld id="{496AB637-DE7B-412A-905E-BF65587B459D}" type="slidenum">
              <a:rPr lang="en-IN" smtClean="0"/>
              <a:pPr/>
              <a:t>97</a:t>
            </a:fld>
            <a:endParaRPr lang="en-IN" dirty="0"/>
          </a:p>
        </p:txBody>
      </p:sp>
    </p:spTree>
    <p:extLst>
      <p:ext uri="{BB962C8B-B14F-4D97-AF65-F5344CB8AC3E}">
        <p14:creationId xmlns:p14="http://schemas.microsoft.com/office/powerpoint/2010/main" val="38756835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2.  a)</a:t>
            </a:r>
          </a:p>
        </p:txBody>
      </p:sp>
      <p:sp>
        <p:nvSpPr>
          <p:cNvPr id="4" name="Slide Number Placeholder 3"/>
          <p:cNvSpPr>
            <a:spLocks noGrp="1"/>
          </p:cNvSpPr>
          <p:nvPr>
            <p:ph type="sldNum" sz="quarter" idx="10"/>
          </p:nvPr>
        </p:nvSpPr>
        <p:spPr/>
        <p:txBody>
          <a:bodyPr/>
          <a:lstStyle/>
          <a:p>
            <a:fld id="{496AB637-DE7B-412A-905E-BF65587B459D}" type="slidenum">
              <a:rPr lang="en-IN" smtClean="0"/>
              <a:pPr/>
              <a:t>98</a:t>
            </a:fld>
            <a:endParaRPr lang="en-IN" dirty="0"/>
          </a:p>
        </p:txBody>
      </p:sp>
    </p:spTree>
    <p:extLst>
      <p:ext uri="{BB962C8B-B14F-4D97-AF65-F5344CB8AC3E}">
        <p14:creationId xmlns:p14="http://schemas.microsoft.com/office/powerpoint/2010/main" val="19907886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1" dirty="0" smtClean="0"/>
              <a:t>3.  a)</a:t>
            </a:r>
          </a:p>
        </p:txBody>
      </p:sp>
      <p:sp>
        <p:nvSpPr>
          <p:cNvPr id="4" name="Slide Number Placeholder 3"/>
          <p:cNvSpPr>
            <a:spLocks noGrp="1"/>
          </p:cNvSpPr>
          <p:nvPr>
            <p:ph type="sldNum" sz="quarter" idx="10"/>
          </p:nvPr>
        </p:nvSpPr>
        <p:spPr/>
        <p:txBody>
          <a:bodyPr/>
          <a:lstStyle/>
          <a:p>
            <a:fld id="{496AB637-DE7B-412A-905E-BF65587B459D}" type="slidenum">
              <a:rPr lang="en-IN" smtClean="0"/>
              <a:pPr/>
              <a:t>99</a:t>
            </a:fld>
            <a:endParaRPr lang="en-IN" dirty="0"/>
          </a:p>
        </p:txBody>
      </p:sp>
    </p:spTree>
    <p:extLst>
      <p:ext uri="{BB962C8B-B14F-4D97-AF65-F5344CB8AC3E}">
        <p14:creationId xmlns:p14="http://schemas.microsoft.com/office/powerpoint/2010/main" val="5863302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0" dirty="0" smtClean="0"/>
          </a:p>
        </p:txBody>
      </p:sp>
      <p:sp>
        <p:nvSpPr>
          <p:cNvPr id="4" name="Slide Number Placeholder 3"/>
          <p:cNvSpPr>
            <a:spLocks noGrp="1"/>
          </p:cNvSpPr>
          <p:nvPr>
            <p:ph type="sldNum" sz="quarter" idx="10"/>
          </p:nvPr>
        </p:nvSpPr>
        <p:spPr/>
        <p:txBody>
          <a:bodyPr/>
          <a:lstStyle/>
          <a:p>
            <a:fld id="{496AB637-DE7B-412A-905E-BF65587B459D}" type="slidenum">
              <a:rPr lang="en-IN" smtClean="0"/>
              <a:pPr/>
              <a:t>100</a:t>
            </a:fld>
            <a:endParaRPr lang="en-IN" dirty="0"/>
          </a:p>
        </p:txBody>
      </p:sp>
    </p:spTree>
    <p:extLst>
      <p:ext uri="{BB962C8B-B14F-4D97-AF65-F5344CB8AC3E}">
        <p14:creationId xmlns:p14="http://schemas.microsoft.com/office/powerpoint/2010/main" val="27937058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b="0" dirty="0" smtClean="0"/>
          </a:p>
        </p:txBody>
      </p:sp>
      <p:sp>
        <p:nvSpPr>
          <p:cNvPr id="4" name="Slide Number Placeholder 3"/>
          <p:cNvSpPr>
            <a:spLocks noGrp="1"/>
          </p:cNvSpPr>
          <p:nvPr>
            <p:ph type="sldNum" sz="quarter" idx="10"/>
          </p:nvPr>
        </p:nvSpPr>
        <p:spPr/>
        <p:txBody>
          <a:bodyPr/>
          <a:lstStyle/>
          <a:p>
            <a:fld id="{496AB637-DE7B-412A-905E-BF65587B459D}" type="slidenum">
              <a:rPr lang="en-IN" smtClean="0"/>
              <a:pPr/>
              <a:t>101</a:t>
            </a:fld>
            <a:endParaRPr lang="en-IN" dirty="0"/>
          </a:p>
        </p:txBody>
      </p:sp>
    </p:spTree>
    <p:extLst>
      <p:ext uri="{BB962C8B-B14F-4D97-AF65-F5344CB8AC3E}">
        <p14:creationId xmlns:p14="http://schemas.microsoft.com/office/powerpoint/2010/main" val="1053509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As illustrated in Fig 1.1.3, an abstract data type (ADT) is a mathematical model for data types, where a data type is defined by its behavior (semantics) from the point of view of a user of the data, specifically in terms of possible values, possible operations on data of this type, and the behavior of these operations. This contrasts with data structures, which are concrete representations of data, and are the point of view of an implementer, not a user.</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example, integers are an ADT, defined as the values …, −2, −1, 0, 1, 2, …, and by the operations of addition, subtraction, multiplication, and division, together with greater than, less than, etc., which behave according to familiar mathematics (with care for integer division), independently of how the integers are represented by the computer. Explicitly, "behavior" includes obeying various axioms (</a:t>
            </a:r>
            <a:r>
              <a:rPr lang="en-US" dirty="0" err="1" smtClean="0"/>
              <a:t>associativity</a:t>
            </a:r>
            <a:r>
              <a:rPr lang="en-US" dirty="0" smtClean="0"/>
              <a:t> and </a:t>
            </a:r>
            <a:r>
              <a:rPr lang="en-US" dirty="0" err="1" smtClean="0"/>
              <a:t>commutativity</a:t>
            </a:r>
            <a:r>
              <a:rPr lang="en-US" dirty="0" smtClean="0"/>
              <a:t> of addition etc.), and preconditions on operations (cannot divide by zero). Typically integers are represented in a data structure as binary numbers, most often as two's complement, but might be binary-coded decimal or in ones' complement, but the user is abstracted from the concrete choice of representation, and can simply use the data as data types.</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 ADT consists not only of operations, but also of values of the underlying data and of constraints on the operations. An "interface" typically refers only to the operations, and perhaps some of the constraints on the operations, notably pre-conditions and post-conditions, but not other constraints, such as relations between the operations.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example, an abstract stack, which is a last-in-first-out structure, could be defined by three operations: push, that inserts a data item onto the stack; pop, that removes a data item from it; and peek or top, that accesses a data item on top of the stack without removal. An abstract queue, which is a first-in-first-out structure, would also have three operations: </a:t>
            </a:r>
            <a:r>
              <a:rPr lang="en-US" dirty="0" err="1" smtClean="0"/>
              <a:t>enqueue</a:t>
            </a:r>
            <a:r>
              <a:rPr lang="en-US" dirty="0" smtClean="0"/>
              <a:t>, that inserts a data item into the queue; </a:t>
            </a:r>
            <a:r>
              <a:rPr lang="en-US" dirty="0" err="1" smtClean="0"/>
              <a:t>dequeue</a:t>
            </a:r>
            <a:r>
              <a:rPr lang="en-US" dirty="0" smtClean="0"/>
              <a:t>, that removes the first data item from it; and front, that accesses and serves the first data item in the queue. There would be no way of differentiating these two data types, unless a mathematical constraint is introduced that for a stack specifies that each pop always returns the most recently pushed item that has not been popped yet. When analyzing the efficiency of algorithms that use stacks, one may also specify that all operations take the same time no matter how many data items have been pushed into the stack, and that the stack uses a constant amount of storage for each element.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35</a:t>
            </a:fld>
            <a:endParaRPr lang="en-I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46</a:t>
            </a:fld>
            <a:endParaRPr lang="en-I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47</a:t>
            </a:fld>
            <a:endParaRPr lang="en-I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51</a:t>
            </a:fld>
            <a:endParaRPr lang="en-IN" dirty="0"/>
          </a:p>
        </p:txBody>
      </p:sp>
    </p:spTree>
    <p:extLst>
      <p:ext uri="{BB962C8B-B14F-4D97-AF65-F5344CB8AC3E}">
        <p14:creationId xmlns:p14="http://schemas.microsoft.com/office/powerpoint/2010/main" val="4170436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As per the above illustration, following are the important points to be considered.</a:t>
            </a:r>
          </a:p>
          <a:p>
            <a:r>
              <a:rPr lang="en-US" sz="1200" b="0" i="0" kern="1200" dirty="0" smtClean="0">
                <a:solidFill>
                  <a:schemeClr val="tx1"/>
                </a:solidFill>
                <a:latin typeface="+mn-lt"/>
                <a:ea typeface="+mn-ea"/>
                <a:cs typeface="+mn-cs"/>
              </a:rPr>
              <a:t>Doubly Linked List contains a link element called first and last.</a:t>
            </a:r>
          </a:p>
          <a:p>
            <a:r>
              <a:rPr lang="en-US" sz="1200" b="0" i="0" kern="1200" dirty="0" smtClean="0">
                <a:solidFill>
                  <a:schemeClr val="tx1"/>
                </a:solidFill>
                <a:latin typeface="+mn-lt"/>
                <a:ea typeface="+mn-ea"/>
                <a:cs typeface="+mn-cs"/>
              </a:rPr>
              <a:t>Each link carries a data field(s) and two link fields called next and prev.</a:t>
            </a:r>
          </a:p>
          <a:p>
            <a:r>
              <a:rPr lang="en-US" sz="1200" b="0" i="0" kern="1200" dirty="0" smtClean="0">
                <a:solidFill>
                  <a:schemeClr val="tx1"/>
                </a:solidFill>
                <a:latin typeface="+mn-lt"/>
                <a:ea typeface="+mn-ea"/>
                <a:cs typeface="+mn-cs"/>
              </a:rPr>
              <a:t>Each link is linked with its next link using its next link.</a:t>
            </a:r>
          </a:p>
          <a:p>
            <a:r>
              <a:rPr lang="en-US" sz="1200" b="0" i="0" kern="1200" dirty="0" smtClean="0">
                <a:solidFill>
                  <a:schemeClr val="tx1"/>
                </a:solidFill>
                <a:latin typeface="+mn-lt"/>
                <a:ea typeface="+mn-ea"/>
                <a:cs typeface="+mn-cs"/>
              </a:rPr>
              <a:t>Each link is linked with its previous link using its previous link.</a:t>
            </a:r>
          </a:p>
          <a:p>
            <a:r>
              <a:rPr lang="en-US" sz="1200" b="0" i="0" kern="1200" dirty="0" smtClean="0">
                <a:solidFill>
                  <a:schemeClr val="tx1"/>
                </a:solidFill>
                <a:latin typeface="+mn-lt"/>
                <a:ea typeface="+mn-ea"/>
                <a:cs typeface="+mn-cs"/>
              </a:rPr>
              <a:t>The last link carries a link as null to mark the end of the list.</a:t>
            </a:r>
          </a:p>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54</a:t>
            </a:fld>
            <a:endParaRPr lang="en-I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58</a:t>
            </a:fld>
            <a:endParaRPr lang="en-IN" dirty="0"/>
          </a:p>
        </p:txBody>
      </p:sp>
    </p:spTree>
    <p:extLst>
      <p:ext uri="{BB962C8B-B14F-4D97-AF65-F5344CB8AC3E}">
        <p14:creationId xmlns:p14="http://schemas.microsoft.com/office/powerpoint/2010/main" val="1377888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This</a:t>
            </a:r>
            <a:r>
              <a:rPr lang="en-US" baseline="0" dirty="0" smtClean="0"/>
              <a:t> implementation is called </a:t>
            </a:r>
            <a:r>
              <a:rPr lang="en-US" b="1" baseline="0" dirty="0" smtClean="0"/>
              <a:t>static implementation </a:t>
            </a:r>
            <a:r>
              <a:rPr lang="en-US" baseline="0" dirty="0" smtClean="0"/>
              <a:t>as the size of queue has to be known at compile time</a:t>
            </a:r>
            <a:endParaRPr lang="en-US" dirty="0"/>
          </a:p>
        </p:txBody>
      </p:sp>
      <p:sp>
        <p:nvSpPr>
          <p:cNvPr id="4" name="Slide Number Placeholder 3"/>
          <p:cNvSpPr>
            <a:spLocks noGrp="1"/>
          </p:cNvSpPr>
          <p:nvPr>
            <p:ph type="sldNum" sz="quarter" idx="10"/>
          </p:nvPr>
        </p:nvSpPr>
        <p:spPr/>
        <p:txBody>
          <a:bodyPr/>
          <a:lstStyle/>
          <a:p>
            <a:fld id="{496AB637-DE7B-412A-905E-BF65587B459D}" type="slidenum">
              <a:rPr lang="en-IN" smtClean="0"/>
              <a:pPr/>
              <a:t>64</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C9CB9E7-7084-435E-BDE9-2F1BA4EC8939}" type="datetime1">
              <a:rPr lang="en-IN" smtClean="0"/>
              <a:pPr/>
              <a:t>30-11-2018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1642501" y="6356350"/>
            <a:ext cx="393879" cy="365125"/>
          </a:xfrm>
        </p:spPr>
        <p:txBody>
          <a:bodyPr/>
          <a:lstStyle>
            <a:lvl1pPr>
              <a:defRPr>
                <a:solidFill>
                  <a:srgbClr val="C00000"/>
                </a:solidFill>
              </a:defRPr>
            </a:lvl1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370718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91BF4B1-77B2-4C3D-8667-4FBDE4D409DB}" type="datetime1">
              <a:rPr lang="en-IN" smtClean="0"/>
              <a:pPr/>
              <a:t>30-11-2018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3801566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C3079E1-B1B2-41D8-96F7-A302CFB8AC0C}" type="datetime1">
              <a:rPr lang="en-IN" smtClean="0"/>
              <a:pPr/>
              <a:t>30-11-2018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2739804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1F2BE05-C1D5-4A00-BD80-E6A2A264892A}" type="datetime1">
              <a:rPr lang="en-IN" smtClean="0"/>
              <a:pPr/>
              <a:t>30-11-2018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1590986" y="6356349"/>
            <a:ext cx="432515" cy="365125"/>
          </a:xfrm>
        </p:spPr>
        <p:txBody>
          <a:bodyPr/>
          <a:lstStyle>
            <a:lvl1pPr>
              <a:defRPr>
                <a:solidFill>
                  <a:srgbClr val="C00000"/>
                </a:solidFill>
              </a:defRPr>
            </a:lvl1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409143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8E15888-409E-42A3-9E84-6EF39A2AB773}" type="datetime1">
              <a:rPr lang="en-IN" smtClean="0"/>
              <a:pPr/>
              <a:t>30-11-2018</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124356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E3D9606-C195-4F00-AA63-E3EF00114823}" type="datetime1">
              <a:rPr lang="en-IN" smtClean="0"/>
              <a:pPr/>
              <a:t>30-11-2018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3130596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6DD4AA7-8689-4A50-8A8E-3AB8C74F7778}" type="datetime1">
              <a:rPr lang="en-IN" smtClean="0"/>
              <a:pPr/>
              <a:t>30-11-2018</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1569577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602FED3-7D32-4390-9275-C53DAC947E66}" type="datetime1">
              <a:rPr lang="en-IN" smtClean="0"/>
              <a:pPr/>
              <a:t>30-11-2018</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587622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127E66-7DAF-4E47-81F5-A440089C748E}" type="datetime1">
              <a:rPr lang="en-IN" smtClean="0"/>
              <a:pPr/>
              <a:t>30-11-2018</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1904284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941EFEB-9ECA-43E0-AE09-915EDE23F0A9}" type="datetime1">
              <a:rPr lang="en-IN" smtClean="0"/>
              <a:pPr/>
              <a:t>30-11-2018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601188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99EFCBB-FF0F-45AA-824A-5DF2573BAFB8}" type="datetime1">
              <a:rPr lang="en-IN" smtClean="0"/>
              <a:pPr/>
              <a:t>30-11-2018</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26450735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E5EF50-5ECC-48BA-81DC-F08BF0523C74}" type="datetime1">
              <a:rPr lang="en-IN" smtClean="0"/>
              <a:pPr/>
              <a:t>30-11-2018</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369875-3547-471E-A8DD-BB6BF69B36A1}" type="slidenum">
              <a:rPr lang="en-IN" smtClean="0"/>
              <a:pPr/>
              <a:t>‹#›</a:t>
            </a:fld>
            <a:endParaRPr lang="en-IN" dirty="0"/>
          </a:p>
        </p:txBody>
      </p:sp>
    </p:spTree>
    <p:extLst>
      <p:ext uri="{BB962C8B-B14F-4D97-AF65-F5344CB8AC3E}">
        <p14:creationId xmlns:p14="http://schemas.microsoft.com/office/powerpoint/2010/main" val="41030427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hyperlink" Target="https://www2.southeastern.edu/Academics/Faculty/kyang/2008/Fall/CMPS161/ClassNotes/CMPS161ClassNotesChap02.pdf"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hyperlink" Target="https://www.tutorialspoint.com/data_structures_algorithms/data_structures_algorithms_tutorial.pdf" TargetMode="External"/><Relationship Id="rId4" Type="http://schemas.openxmlformats.org/officeDocument/2006/relationships/hyperlink" Target="http://www.darshan.ac.in/Upload/DIET/Documents/CE/2130702_DS_2015_24112015_025019AM.pdf" TargetMode="External"/></Relationships>
</file>

<file path=ppt/slides/_rels/slide101.xml.rels><?xml version="1.0" encoding="UTF-8" standalone="yes"?>
<Relationships xmlns="http://schemas.openxmlformats.org/package/2006/relationships"><Relationship Id="rId3" Type="http://schemas.openxmlformats.org/officeDocument/2006/relationships/hyperlink" Target="https://study.com/academy/lesson/non-primitive-data-types-in-java.html"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www.youtube.com/watch?v=YWnBbNj_G-U"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120770" y="138023"/>
            <a:ext cx="11904453" cy="18633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cxnSp>
        <p:nvCxnSpPr>
          <p:cNvPr id="12" name="Straight Connector 11"/>
          <p:cNvCxnSpPr/>
          <p:nvPr/>
        </p:nvCxnSpPr>
        <p:spPr>
          <a:xfrm>
            <a:off x="3219385" y="2277375"/>
            <a:ext cx="5796951" cy="0"/>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32537" y="512002"/>
            <a:ext cx="3418941" cy="1463307"/>
          </a:xfrm>
          <a:prstGeom prst="rect">
            <a:avLst/>
          </a:prstGeom>
        </p:spPr>
      </p:pic>
      <p:sp>
        <p:nvSpPr>
          <p:cNvPr id="10" name="Rectangle 9"/>
          <p:cNvSpPr/>
          <p:nvPr/>
        </p:nvSpPr>
        <p:spPr>
          <a:xfrm>
            <a:off x="993769" y="2695091"/>
            <a:ext cx="10248181" cy="1938992"/>
          </a:xfrm>
          <a:prstGeom prst="rect">
            <a:avLst/>
          </a:prstGeom>
        </p:spPr>
        <p:txBody>
          <a:bodyPr wrap="square">
            <a:spAutoFit/>
          </a:bodyPr>
          <a:lstStyle/>
          <a:p>
            <a:pPr algn="ctr" fontAlgn="auto">
              <a:spcBef>
                <a:spcPts val="0"/>
              </a:spcBef>
              <a:spcAft>
                <a:spcPts val="0"/>
              </a:spcAft>
              <a:defRPr/>
            </a:pPr>
            <a:r>
              <a:rPr lang="en-IN" sz="4000" b="1" spc="-20" dirty="0">
                <a:solidFill>
                  <a:srgbClr val="002060"/>
                </a:solidFill>
                <a:latin typeface="Helvetica" panose="020B0604020202020204" pitchFamily="2" charset="0"/>
                <a:cs typeface="Arial" panose="020B0604020202020204" pitchFamily="34" charset="0"/>
              </a:rPr>
              <a:t>Data S</a:t>
            </a:r>
            <a:r>
              <a:rPr lang="en-IN" sz="4000" b="1" spc="-20" dirty="0" smtClean="0">
                <a:solidFill>
                  <a:srgbClr val="002060"/>
                </a:solidFill>
                <a:latin typeface="Helvetica" panose="020B0604020202020204" pitchFamily="2" charset="0"/>
                <a:cs typeface="Arial" panose="020B0604020202020204" pitchFamily="34" charset="0"/>
              </a:rPr>
              <a:t>tructures</a:t>
            </a:r>
          </a:p>
          <a:p>
            <a:pPr algn="ctr" fontAlgn="auto">
              <a:spcBef>
                <a:spcPts val="0"/>
              </a:spcBef>
              <a:spcAft>
                <a:spcPts val="0"/>
              </a:spcAft>
              <a:defRPr/>
            </a:pPr>
            <a:r>
              <a:rPr lang="en-IN" sz="1500" b="1" spc="-20" dirty="0" smtClean="0">
                <a:latin typeface="Helvetica" panose="020B0604020202020204" pitchFamily="2" charset="0"/>
                <a:cs typeface="Arial" panose="020B0604020202020204" pitchFamily="34" charset="0"/>
              </a:rPr>
              <a:t> </a:t>
            </a:r>
            <a:r>
              <a:rPr lang="en-US" sz="1500" b="1" spc="-20" dirty="0" smtClean="0">
                <a:latin typeface="Helvetica" panose="020B0604020202020204" pitchFamily="2" charset="0"/>
                <a:cs typeface="Arial" panose="020B0604020202020204" pitchFamily="34" charset="0"/>
              </a:rPr>
              <a:t/>
            </a:r>
            <a:br>
              <a:rPr lang="en-US" sz="1500" b="1" spc="-20" dirty="0" smtClean="0">
                <a:latin typeface="Helvetica" panose="020B0604020202020204" pitchFamily="2" charset="0"/>
                <a:cs typeface="Arial" panose="020B0604020202020204" pitchFamily="34" charset="0"/>
              </a:rPr>
            </a:br>
            <a:r>
              <a:rPr lang="en-IN" sz="2000" b="1" dirty="0" smtClean="0">
                <a:latin typeface="Helvetica" panose="020B0604020202020204" pitchFamily="2" charset="0"/>
              </a:rPr>
              <a:t>Module Number: 1.1</a:t>
            </a:r>
          </a:p>
          <a:p>
            <a:pPr algn="ctr" fontAlgn="auto">
              <a:spcBef>
                <a:spcPts val="0"/>
              </a:spcBef>
              <a:spcAft>
                <a:spcPts val="0"/>
              </a:spcAft>
              <a:defRPr/>
            </a:pPr>
            <a:endParaRPr lang="en-IN" sz="1500" b="1" dirty="0" smtClean="0">
              <a:latin typeface="Helvetica" panose="020B0604020202020204" pitchFamily="2" charset="0"/>
            </a:endParaRPr>
          </a:p>
          <a:p>
            <a:pPr algn="ctr">
              <a:defRPr/>
            </a:pPr>
            <a:r>
              <a:rPr lang="en-GB" sz="3000" b="1" dirty="0" smtClean="0">
                <a:latin typeface="Helvetica" panose="020B0604020202020204" pitchFamily="2" charset="0"/>
              </a:rPr>
              <a:t>Module Name: </a:t>
            </a:r>
            <a:r>
              <a:rPr lang="en-US" sz="3000" b="1" spc="-20" dirty="0">
                <a:latin typeface="Helvetica" panose="020B0604020202020204" pitchFamily="2" charset="0"/>
                <a:cs typeface="Arial" panose="020B0604020202020204" pitchFamily="34" charset="0"/>
              </a:rPr>
              <a:t>Introduction to Data </a:t>
            </a:r>
            <a:r>
              <a:rPr lang="en-US" sz="3000" b="1" spc="-20" dirty="0" smtClean="0">
                <a:latin typeface="Helvetica" panose="020B0604020202020204" pitchFamily="2" charset="0"/>
                <a:cs typeface="Arial" panose="020B0604020202020204" pitchFamily="34" charset="0"/>
              </a:rPr>
              <a:t>structures</a:t>
            </a:r>
            <a:endParaRPr lang="en-IN" sz="3000" b="1" spc="-20" dirty="0">
              <a:latin typeface="Helvetica" panose="020B0604020202020204" pitchFamily="2" charset="0"/>
              <a:cs typeface="Arial" panose="020B0604020202020204" pitchFamily="34" charset="0"/>
            </a:endParaRPr>
          </a:p>
        </p:txBody>
      </p:sp>
      <p:sp>
        <p:nvSpPr>
          <p:cNvPr id="6" name="Rectangle 5"/>
          <p:cNvSpPr/>
          <p:nvPr/>
        </p:nvSpPr>
        <p:spPr>
          <a:xfrm>
            <a:off x="-29496" y="5943596"/>
            <a:ext cx="3628103" cy="10913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latin typeface="Helvetica" panose="020B0604020202020204" pitchFamily="2" charset="0"/>
              </a:rPr>
              <a:t>Version: DSA3</a:t>
            </a:r>
          </a:p>
          <a:p>
            <a:pPr algn="ctr"/>
            <a:r>
              <a:rPr lang="en-US" b="1" dirty="0" smtClean="0">
                <a:solidFill>
                  <a:schemeClr val="tx1"/>
                </a:solidFill>
                <a:latin typeface="Helvetica" panose="020B0604020202020204" pitchFamily="2" charset="0"/>
              </a:rPr>
              <a:t>Released Date : 2-AUG-2018</a:t>
            </a:r>
            <a:endParaRPr lang="en-IN" b="1" dirty="0">
              <a:solidFill>
                <a:schemeClr val="tx1"/>
              </a:solidFill>
              <a:latin typeface="Helvetica" panose="020B0604020202020204" pitchFamily="2" charset="0"/>
            </a:endParaRPr>
          </a:p>
        </p:txBody>
      </p:sp>
    </p:spTree>
    <p:extLst>
      <p:ext uri="{BB962C8B-B14F-4D97-AF65-F5344CB8AC3E}">
        <p14:creationId xmlns:p14="http://schemas.microsoft.com/office/powerpoint/2010/main" val="36480239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10</a:t>
            </a:fld>
            <a:endParaRPr lang="en-IN" dirty="0"/>
          </a:p>
        </p:txBody>
      </p:sp>
      <p:sp>
        <p:nvSpPr>
          <p:cNvPr id="6" name="Rectangle 5"/>
          <p:cNvSpPr/>
          <p:nvPr/>
        </p:nvSpPr>
        <p:spPr>
          <a:xfrm>
            <a:off x="511834" y="1297648"/>
            <a:ext cx="11680166" cy="1938992"/>
          </a:xfrm>
          <a:prstGeom prst="rect">
            <a:avLst/>
          </a:prstGeom>
        </p:spPr>
        <p:txBody>
          <a:bodyPr wrap="square">
            <a:spAutoFit/>
          </a:bodyPr>
          <a:lstStyle/>
          <a:p>
            <a:pPr marL="605700" lvl="5" indent="-342900">
              <a:lnSpc>
                <a:spcPct val="150000"/>
              </a:lnSpc>
            </a:pPr>
            <a:r>
              <a:rPr lang="en-US" sz="2000" dirty="0" smtClean="0">
                <a:latin typeface="Times New Roman" panose="02020603050405020304" pitchFamily="18" charset="0"/>
                <a:cs typeface="Times New Roman" panose="02020603050405020304" pitchFamily="18" charset="0"/>
              </a:rPr>
              <a:t>Q1.    What </a:t>
            </a:r>
            <a:r>
              <a:rPr lang="en-US" sz="2000" dirty="0">
                <a:latin typeface="Times New Roman" panose="02020603050405020304" pitchFamily="18" charset="0"/>
                <a:cs typeface="Times New Roman" panose="02020603050405020304" pitchFamily="18" charset="0"/>
              </a:rPr>
              <a:t>is the range of numbers that can be stored in a single signed/unsigned byte?</a:t>
            </a:r>
          </a:p>
          <a:p>
            <a:pPr marL="605700" lvl="5" indent="-342900">
              <a:lnSpc>
                <a:spcPct val="150000"/>
              </a:lnSpc>
            </a:pPr>
            <a:r>
              <a:rPr lang="en-US" sz="2000" dirty="0" smtClean="0">
                <a:latin typeface="Times New Roman" panose="02020603050405020304" pitchFamily="18" charset="0"/>
                <a:cs typeface="Times New Roman" panose="02020603050405020304" pitchFamily="18" charset="0"/>
              </a:rPr>
              <a:t>Q2.	How </a:t>
            </a:r>
            <a:r>
              <a:rPr lang="en-US" sz="2000" dirty="0">
                <a:latin typeface="Times New Roman" panose="02020603050405020304" pitchFamily="18" charset="0"/>
                <a:cs typeface="Times New Roman" panose="02020603050405020304" pitchFamily="18" charset="0"/>
              </a:rPr>
              <a:t>would you write a program to convert an arbitrary base 10 number to binary?</a:t>
            </a:r>
          </a:p>
          <a:p>
            <a:pPr marL="605700" lvl="5" indent="-342900">
              <a:lnSpc>
                <a:spcPct val="150000"/>
              </a:lnSpc>
            </a:pPr>
            <a:r>
              <a:rPr lang="en-US" sz="2000" dirty="0" smtClean="0">
                <a:latin typeface="Times New Roman" panose="02020603050405020304" pitchFamily="18" charset="0"/>
                <a:cs typeface="Times New Roman" panose="02020603050405020304" pitchFamily="18" charset="0"/>
              </a:rPr>
              <a:t>Q3.    How </a:t>
            </a:r>
            <a:r>
              <a:rPr lang="en-US" sz="2000" dirty="0">
                <a:latin typeface="Times New Roman" panose="02020603050405020304" pitchFamily="18" charset="0"/>
                <a:cs typeface="Times New Roman" panose="02020603050405020304" pitchFamily="18" charset="0"/>
              </a:rPr>
              <a:t>would you write a program to convert an arbitrary binary number to base 10?</a:t>
            </a:r>
          </a:p>
          <a:p>
            <a:pPr marL="605700" lvl="5" indent="-342900">
              <a:lnSpc>
                <a:spcPct val="150000"/>
              </a:lnSpc>
            </a:pPr>
            <a:r>
              <a:rPr lang="en-US" sz="2000" dirty="0" smtClean="0">
                <a:latin typeface="Times New Roman" panose="02020603050405020304" pitchFamily="18" charset="0"/>
                <a:cs typeface="Times New Roman" panose="02020603050405020304" pitchFamily="18" charset="0"/>
              </a:rPr>
              <a:t>Q4.	What </a:t>
            </a:r>
            <a:r>
              <a:rPr lang="en-US" sz="2000" dirty="0">
                <a:latin typeface="Times New Roman" panose="02020603050405020304" pitchFamily="18" charset="0"/>
                <a:cs typeface="Times New Roman" panose="02020603050405020304" pitchFamily="18" charset="0"/>
              </a:rPr>
              <a:t>is the effect of right/left shifting bits (assuming the lost bit is set to zero)?</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116445059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100</a:t>
            </a:fld>
            <a:endParaRPr lang="en-IN" dirty="0"/>
          </a:p>
        </p:txBody>
      </p:sp>
      <p:sp>
        <p:nvSpPr>
          <p:cNvPr id="5" name="Rectangle 4"/>
          <p:cNvSpPr/>
          <p:nvPr/>
        </p:nvSpPr>
        <p:spPr>
          <a:xfrm>
            <a:off x="207035" y="1121184"/>
            <a:ext cx="11662912" cy="461665"/>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Document Links</a:t>
            </a:r>
            <a:endParaRPr lang="en-IN" sz="2000" b="1"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44003308"/>
              </p:ext>
            </p:extLst>
          </p:nvPr>
        </p:nvGraphicFramePr>
        <p:xfrm>
          <a:off x="794925" y="1828798"/>
          <a:ext cx="10618746" cy="4392388"/>
        </p:xfrm>
        <a:graphic>
          <a:graphicData uri="http://schemas.openxmlformats.org/drawingml/2006/table">
            <a:tbl>
              <a:tblPr firstRow="1" bandRow="1">
                <a:tableStyleId>{5C22544A-7EE6-4342-B048-85BDC9FD1C3A}</a:tableStyleId>
              </a:tblPr>
              <a:tblGrid>
                <a:gridCol w="3539582">
                  <a:extLst>
                    <a:ext uri="{9D8B030D-6E8A-4147-A177-3AD203B41FA5}">
                      <a16:colId xmlns:a16="http://schemas.microsoft.com/office/drawing/2014/main" val="20000"/>
                    </a:ext>
                  </a:extLst>
                </a:gridCol>
                <a:gridCol w="3539582">
                  <a:extLst>
                    <a:ext uri="{9D8B030D-6E8A-4147-A177-3AD203B41FA5}">
                      <a16:colId xmlns:a16="http://schemas.microsoft.com/office/drawing/2014/main" val="20001"/>
                    </a:ext>
                  </a:extLst>
                </a:gridCol>
                <a:gridCol w="3539582">
                  <a:extLst>
                    <a:ext uri="{9D8B030D-6E8A-4147-A177-3AD203B41FA5}">
                      <a16:colId xmlns:a16="http://schemas.microsoft.com/office/drawing/2014/main" val="20002"/>
                    </a:ext>
                  </a:extLst>
                </a:gridCol>
              </a:tblGrid>
              <a:tr h="866877">
                <a:tc>
                  <a:txBody>
                    <a:bodyPr/>
                    <a:lstStyle/>
                    <a:p>
                      <a:pPr marL="182880"/>
                      <a:r>
                        <a:rPr lang="en-IN" sz="2000" dirty="0" smtClean="0"/>
                        <a:t>TOPICS</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182880"/>
                      <a:r>
                        <a:rPr lang="en-IN" sz="2000" dirty="0" smtClean="0"/>
                        <a:t>URL</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182880"/>
                      <a:r>
                        <a:rPr lang="en-IN" sz="2000" dirty="0" smtClean="0"/>
                        <a:t>Notes</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1362027">
                <a:tc>
                  <a:txBody>
                    <a:bodyPr/>
                    <a:lstStyle/>
                    <a:p>
                      <a:pPr marL="182880"/>
                      <a:r>
                        <a:rPr lang="en-IN" sz="1600" dirty="0" smtClean="0">
                          <a:latin typeface="+mn-lt"/>
                          <a:cs typeface="Times New Roman" pitchFamily="18" charset="0"/>
                        </a:rPr>
                        <a:t>Primitive</a:t>
                      </a:r>
                      <a:r>
                        <a:rPr lang="en-IN" sz="1600" baseline="0" dirty="0" smtClean="0">
                          <a:latin typeface="+mn-lt"/>
                          <a:cs typeface="Times New Roman" pitchFamily="18" charset="0"/>
                        </a:rPr>
                        <a:t> data structures</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2880"/>
                      <a:r>
                        <a:rPr lang="en-IN" sz="1600" dirty="0" smtClean="0">
                          <a:latin typeface="+mn-lt"/>
                          <a:cs typeface="Times New Roman" pitchFamily="18" charset="0"/>
                          <a:hlinkClick r:id="rId3"/>
                        </a:rPr>
                        <a:t>https://www2.southeastern.edu/Academics/Faculty/kyang/2008/Fall/CMPS161/ClassNotes/CMPS161ClassNotesChap02.pdf</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2880"/>
                      <a:r>
                        <a:rPr lang="en-IN" sz="1600" dirty="0" smtClean="0">
                          <a:latin typeface="+mn-lt"/>
                          <a:cs typeface="Times New Roman" pitchFamily="18" charset="0"/>
                        </a:rPr>
                        <a:t>Fundamental</a:t>
                      </a:r>
                      <a:r>
                        <a:rPr lang="en-IN" sz="1600" baseline="0" dirty="0" smtClean="0">
                          <a:latin typeface="+mn-lt"/>
                          <a:cs typeface="Times New Roman" pitchFamily="18" charset="0"/>
                        </a:rPr>
                        <a:t> concepts of data structures, features and organisations</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081742">
                <a:tc>
                  <a:txBody>
                    <a:bodyPr/>
                    <a:lstStyle/>
                    <a:p>
                      <a:pPr marL="182880"/>
                      <a:r>
                        <a:rPr lang="en-IN" sz="1600" dirty="0" smtClean="0">
                          <a:latin typeface="+mn-lt"/>
                          <a:cs typeface="Times New Roman" pitchFamily="18" charset="0"/>
                        </a:rPr>
                        <a:t>Basic</a:t>
                      </a:r>
                      <a:r>
                        <a:rPr lang="en-IN" sz="1600" baseline="0" dirty="0" smtClean="0">
                          <a:latin typeface="+mn-lt"/>
                          <a:cs typeface="Times New Roman" pitchFamily="18" charset="0"/>
                        </a:rPr>
                        <a:t> data types</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82880"/>
                      <a:r>
                        <a:rPr lang="en-IN" sz="1600" dirty="0" smtClean="0">
                          <a:latin typeface="+mn-lt"/>
                          <a:cs typeface="Times New Roman" pitchFamily="18" charset="0"/>
                          <a:hlinkClick r:id="rId4"/>
                        </a:rPr>
                        <a:t>http://www.darshan.ac.in/Upload/DIET/Documents/CE/2130702_DS_2015_24112015_025019AM.pdf</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182880"/>
                      <a:r>
                        <a:rPr lang="en-IN" sz="1600" dirty="0" smtClean="0">
                          <a:latin typeface="+mn-lt"/>
                          <a:cs typeface="Times New Roman" pitchFamily="18" charset="0"/>
                        </a:rPr>
                        <a:t>This</a:t>
                      </a:r>
                      <a:r>
                        <a:rPr lang="en-IN" sz="1600" baseline="0" dirty="0" smtClean="0">
                          <a:latin typeface="+mn-lt"/>
                          <a:cs typeface="Times New Roman" pitchFamily="18" charset="0"/>
                        </a:rPr>
                        <a:t> links explains different basic data types.</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1081742">
                <a:tc>
                  <a:txBody>
                    <a:bodyPr/>
                    <a:lstStyle/>
                    <a:p>
                      <a:pPr marL="182880"/>
                      <a:r>
                        <a:rPr lang="en-IN" sz="1600" dirty="0" smtClean="0">
                          <a:latin typeface="+mn-lt"/>
                          <a:cs typeface="Times New Roman" pitchFamily="18" charset="0"/>
                        </a:rPr>
                        <a:t>Operations</a:t>
                      </a:r>
                      <a:r>
                        <a:rPr lang="en-IN" sz="1600" baseline="0" dirty="0" smtClean="0">
                          <a:latin typeface="+mn-lt"/>
                          <a:cs typeface="Times New Roman" pitchFamily="18" charset="0"/>
                        </a:rPr>
                        <a:t> on data structures</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2880"/>
                      <a:r>
                        <a:rPr lang="en-IN" sz="1600" dirty="0" smtClean="0">
                          <a:latin typeface="+mn-lt"/>
                          <a:cs typeface="Times New Roman" pitchFamily="18" charset="0"/>
                          <a:hlinkClick r:id="rId5"/>
                        </a:rPr>
                        <a:t>https://www.tutorialspoint.com/data_structures_algorithms/data_structures_algorithms_tutorial.pdf</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182880"/>
                      <a:r>
                        <a:rPr lang="en-IN" sz="1600" dirty="0" smtClean="0">
                          <a:latin typeface="+mn-lt"/>
                          <a:cs typeface="Times New Roman" pitchFamily="18" charset="0"/>
                        </a:rPr>
                        <a:t>This link</a:t>
                      </a:r>
                      <a:r>
                        <a:rPr lang="en-IN" sz="1600" baseline="0" dirty="0" smtClean="0">
                          <a:latin typeface="+mn-lt"/>
                          <a:cs typeface="Times New Roman" pitchFamily="18" charset="0"/>
                        </a:rPr>
                        <a:t> contains the operations of data structures</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4014310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101</a:t>
            </a:fld>
            <a:endParaRPr lang="en-IN" dirty="0"/>
          </a:p>
        </p:txBody>
      </p:sp>
      <p:sp>
        <p:nvSpPr>
          <p:cNvPr id="5" name="Rectangle 4"/>
          <p:cNvSpPr/>
          <p:nvPr/>
        </p:nvSpPr>
        <p:spPr>
          <a:xfrm>
            <a:off x="207035" y="1121184"/>
            <a:ext cx="11662912" cy="461665"/>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Video Links</a:t>
            </a:r>
            <a:endParaRPr lang="en-IN" sz="2000" b="1"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809082824"/>
              </p:ext>
            </p:extLst>
          </p:nvPr>
        </p:nvGraphicFramePr>
        <p:xfrm>
          <a:off x="827583" y="1799044"/>
          <a:ext cx="10390146" cy="3768999"/>
        </p:xfrm>
        <a:graphic>
          <a:graphicData uri="http://schemas.openxmlformats.org/drawingml/2006/table">
            <a:tbl>
              <a:tblPr firstRow="1" bandRow="1">
                <a:tableStyleId>{5C22544A-7EE6-4342-B048-85BDC9FD1C3A}</a:tableStyleId>
              </a:tblPr>
              <a:tblGrid>
                <a:gridCol w="3463382">
                  <a:extLst>
                    <a:ext uri="{9D8B030D-6E8A-4147-A177-3AD203B41FA5}">
                      <a16:colId xmlns:a16="http://schemas.microsoft.com/office/drawing/2014/main" val="20000"/>
                    </a:ext>
                  </a:extLst>
                </a:gridCol>
                <a:gridCol w="3463382">
                  <a:extLst>
                    <a:ext uri="{9D8B030D-6E8A-4147-A177-3AD203B41FA5}">
                      <a16:colId xmlns:a16="http://schemas.microsoft.com/office/drawing/2014/main" val="20001"/>
                    </a:ext>
                  </a:extLst>
                </a:gridCol>
                <a:gridCol w="3463382">
                  <a:extLst>
                    <a:ext uri="{9D8B030D-6E8A-4147-A177-3AD203B41FA5}">
                      <a16:colId xmlns:a16="http://schemas.microsoft.com/office/drawing/2014/main" val="20002"/>
                    </a:ext>
                  </a:extLst>
                </a:gridCol>
              </a:tblGrid>
              <a:tr h="794547">
                <a:tc>
                  <a:txBody>
                    <a:bodyPr/>
                    <a:lstStyle/>
                    <a:p>
                      <a:pPr marL="182880"/>
                      <a:r>
                        <a:rPr lang="en-IN" sz="2000" dirty="0" smtClean="0"/>
                        <a:t>TOPICS</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182880"/>
                      <a:r>
                        <a:rPr lang="en-IN" sz="2000" dirty="0" smtClean="0"/>
                        <a:t>URL</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marL="182880"/>
                      <a:r>
                        <a:rPr lang="en-IN" sz="2000" dirty="0" smtClean="0"/>
                        <a:t>Notes</a:t>
                      </a:r>
                      <a:endParaRPr lang="en-IN"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0"/>
                  </a:ext>
                </a:extLst>
              </a:tr>
              <a:tr h="991484">
                <a:tc>
                  <a:txBody>
                    <a:bodyPr/>
                    <a:lstStyle/>
                    <a:p>
                      <a:pPr marL="182880"/>
                      <a:r>
                        <a:rPr lang="en-IN" sz="1600" dirty="0" smtClean="0">
                          <a:latin typeface="+mn-lt"/>
                          <a:cs typeface="Times New Roman" pitchFamily="18" charset="0"/>
                        </a:rPr>
                        <a:t>Primitive</a:t>
                      </a:r>
                      <a:r>
                        <a:rPr lang="en-IN" sz="1600" baseline="0" dirty="0" smtClean="0">
                          <a:latin typeface="+mn-lt"/>
                          <a:cs typeface="Times New Roman" pitchFamily="18" charset="0"/>
                        </a:rPr>
                        <a:t> data structures</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2880"/>
                      <a:r>
                        <a:rPr lang="en-IN" sz="1600" dirty="0" smtClean="0">
                          <a:latin typeface="+mn-lt"/>
                          <a:cs typeface="Times New Roman" pitchFamily="18" charset="0"/>
                          <a:hlinkClick r:id="rId3"/>
                        </a:rPr>
                        <a:t>https://study.com/academy/lesson/non-primitive-data-types-in-java.html</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2880"/>
                      <a:r>
                        <a:rPr lang="en-IN" sz="1600" dirty="0" smtClean="0">
                          <a:latin typeface="+mn-lt"/>
                          <a:cs typeface="Times New Roman" pitchFamily="18" charset="0"/>
                        </a:rPr>
                        <a:t>This</a:t>
                      </a:r>
                      <a:r>
                        <a:rPr lang="en-IN" sz="1600" baseline="0" dirty="0" smtClean="0">
                          <a:latin typeface="+mn-lt"/>
                          <a:cs typeface="Times New Roman" pitchFamily="18" charset="0"/>
                        </a:rPr>
                        <a:t> link explain the Memory allocation of array</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991484">
                <a:tc>
                  <a:txBody>
                    <a:bodyPr/>
                    <a:lstStyle/>
                    <a:p>
                      <a:pPr marL="182880"/>
                      <a:r>
                        <a:rPr lang="en-IN" sz="1600" dirty="0" smtClean="0">
                          <a:latin typeface="+mn-lt"/>
                          <a:cs typeface="Times New Roman" pitchFamily="18" charset="0"/>
                        </a:rPr>
                        <a:t>Basic</a:t>
                      </a:r>
                      <a:r>
                        <a:rPr lang="en-IN" sz="1600" baseline="0" dirty="0" smtClean="0">
                          <a:latin typeface="+mn-lt"/>
                          <a:cs typeface="Times New Roman" pitchFamily="18" charset="0"/>
                        </a:rPr>
                        <a:t> data types</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182880"/>
                      <a:r>
                        <a:rPr lang="en-IN" sz="1600" dirty="0" smtClean="0">
                          <a:latin typeface="+mn-lt"/>
                          <a:cs typeface="Times New Roman" pitchFamily="18" charset="0"/>
                          <a:hlinkClick r:id="rId4"/>
                        </a:rPr>
                        <a:t>https://www.youtube.com/watch?v=YWnBbNj_G-U</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a:txBody>
                    <a:bodyPr/>
                    <a:lstStyle/>
                    <a:p>
                      <a:pPr marL="182880"/>
                      <a:r>
                        <a:rPr lang="en-IN" sz="1600" dirty="0" smtClean="0">
                          <a:latin typeface="+mn-lt"/>
                          <a:cs typeface="Times New Roman" pitchFamily="18" charset="0"/>
                        </a:rPr>
                        <a:t>This</a:t>
                      </a:r>
                      <a:r>
                        <a:rPr lang="en-IN" sz="1600" baseline="0" dirty="0" smtClean="0">
                          <a:latin typeface="+mn-lt"/>
                          <a:cs typeface="Times New Roman" pitchFamily="18" charset="0"/>
                        </a:rPr>
                        <a:t> links explains different basic data types.</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2"/>
                  </a:ext>
                </a:extLst>
              </a:tr>
              <a:tr h="991484">
                <a:tc>
                  <a:txBody>
                    <a:bodyPr/>
                    <a:lstStyle/>
                    <a:p>
                      <a:pPr marL="182880"/>
                      <a:r>
                        <a:rPr lang="en-IN" sz="1600" dirty="0" smtClean="0">
                          <a:latin typeface="+mn-lt"/>
                          <a:cs typeface="Times New Roman" pitchFamily="18" charset="0"/>
                        </a:rPr>
                        <a:t>Operations</a:t>
                      </a:r>
                      <a:r>
                        <a:rPr lang="en-IN" sz="1600" baseline="0" dirty="0" smtClean="0">
                          <a:latin typeface="+mn-lt"/>
                          <a:cs typeface="Times New Roman" pitchFamily="18" charset="0"/>
                        </a:rPr>
                        <a:t> on data structures</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2880"/>
                      <a:r>
                        <a:rPr lang="en-IN" sz="1600" dirty="0" smtClean="0">
                          <a:latin typeface="+mn-lt"/>
                          <a:cs typeface="Times New Roman" pitchFamily="18" charset="0"/>
                          <a:hlinkClick r:id="rId4"/>
                        </a:rPr>
                        <a:t>https://www.youtube.com/watch?v=YWnBbNj_G-U</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82880"/>
                      <a:r>
                        <a:rPr lang="en-IN" sz="1600" dirty="0" smtClean="0">
                          <a:latin typeface="+mn-lt"/>
                          <a:cs typeface="Times New Roman" pitchFamily="18" charset="0"/>
                        </a:rPr>
                        <a:t>This link</a:t>
                      </a:r>
                      <a:r>
                        <a:rPr lang="en-IN" sz="1600" baseline="0" dirty="0" smtClean="0">
                          <a:latin typeface="+mn-lt"/>
                          <a:cs typeface="Times New Roman" pitchFamily="18" charset="0"/>
                        </a:rPr>
                        <a:t> contains the operations of data structures</a:t>
                      </a:r>
                      <a:endParaRPr lang="en-IN" sz="1600" dirty="0">
                        <a:latin typeface="+mn-lt"/>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8921859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11</a:t>
            </a:fld>
            <a:endParaRPr lang="en-IN" dirty="0"/>
          </a:p>
        </p:txBody>
      </p:sp>
      <p:sp>
        <p:nvSpPr>
          <p:cNvPr id="6" name="Rectangle 5"/>
          <p:cNvSpPr/>
          <p:nvPr/>
        </p:nvSpPr>
        <p:spPr>
          <a:xfrm>
            <a:off x="207034" y="1121184"/>
            <a:ext cx="11680166" cy="4893647"/>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Octal Representation</a:t>
            </a:r>
            <a:endParaRPr lang="en-US" sz="800" b="1" dirty="0" smtClean="0">
              <a:latin typeface="Times New Roman" panose="02020603050405020304" pitchFamily="18" charset="0"/>
              <a:cs typeface="Times New Roman" panose="02020603050405020304" pitchFamily="18" charset="0"/>
            </a:endParaRPr>
          </a:p>
          <a:p>
            <a:pPr marL="360000" lvl="4">
              <a:lnSpc>
                <a:spcPct val="150000"/>
              </a:lnSpc>
            </a:pPr>
            <a:endParaRPr lang="en-US" sz="800" b="1" dirty="0" smtClean="0">
              <a:latin typeface="Times New Roman" panose="02020603050405020304" pitchFamily="18" charset="0"/>
              <a:cs typeface="Times New Roman" panose="02020603050405020304" pitchFamily="18" charset="0"/>
            </a:endParaRPr>
          </a:p>
          <a:p>
            <a:pPr marL="1062900" lvl="6" indent="-342900">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Octal representation: base 8 </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Just a simple extension of binary and decimal but using only the digits 0-7. </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Best seen with an example:</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What is the value of the octal number 711?</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1*80  + 1*81 + 7*82 = 457 </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What is the octal representation of the number 64?</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100 (since 0*80  + 0*81 + 1*82 = 64)</a:t>
            </a:r>
          </a:p>
          <a:p>
            <a:pPr marL="1062900" lvl="6" indent="-342900">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Try this in C using the "%o" format expression with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("%o\n", 457);</a:t>
            </a:r>
          </a:p>
          <a:p>
            <a:pPr marL="1062900" lvl="6" indent="-342900">
              <a:lnSpc>
                <a:spcPct val="150000"/>
              </a:lnSpc>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60000" lvl="4">
              <a:lnSpc>
                <a:spcPct val="150000"/>
              </a:lnSpc>
            </a:pPr>
            <a:endParaRPr lang="en-US" sz="400" b="1"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35746066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12</a:t>
            </a:fld>
            <a:endParaRPr lang="en-IN" dirty="0"/>
          </a:p>
        </p:txBody>
      </p:sp>
      <p:sp>
        <p:nvSpPr>
          <p:cNvPr id="6" name="Rectangle 5"/>
          <p:cNvSpPr/>
          <p:nvPr/>
        </p:nvSpPr>
        <p:spPr>
          <a:xfrm>
            <a:off x="207034" y="1121184"/>
            <a:ext cx="11680166" cy="3693319"/>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Hexadecimal </a:t>
            </a:r>
            <a:r>
              <a:rPr lang="en-US" sz="2400" b="1" dirty="0" smtClean="0">
                <a:latin typeface="Times New Roman" panose="02020603050405020304" pitchFamily="18" charset="0"/>
                <a:cs typeface="Times New Roman" panose="02020603050405020304" pitchFamily="18" charset="0"/>
              </a:rPr>
              <a:t>Representation</a:t>
            </a:r>
          </a:p>
          <a:p>
            <a:pPr marL="360000" lvl="4"/>
            <a:endParaRPr lang="en-US" sz="2400" b="1" dirty="0">
              <a:latin typeface="Times New Roman" panose="02020603050405020304" pitchFamily="18" charset="0"/>
              <a:cs typeface="Times New Roman" panose="02020603050405020304" pitchFamily="18" charset="0"/>
            </a:endParaRPr>
          </a:p>
          <a:p>
            <a:pPr marL="1062900" lvl="6" indent="-342900">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Hexadecimal representation: base 16 </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Just a simple extension of binary, octal, and decimal but using 16 "digits": 0-9,a,b,c,d,e,f</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Example: What is the value of the hexadecimal number 10ef?</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15*160 + 14*161 + 0*162 + 1*163 = 4351</a:t>
            </a:r>
          </a:p>
          <a:p>
            <a:pPr marL="1062900" lvl="6" indent="-342900">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Try this in C using the "%x" format expression with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printf</a:t>
            </a:r>
            <a:r>
              <a:rPr lang="en-US" sz="2000" dirty="0">
                <a:latin typeface="Times New Roman" panose="02020603050405020304" pitchFamily="18" charset="0"/>
                <a:cs typeface="Times New Roman" panose="02020603050405020304" pitchFamily="18" charset="0"/>
              </a:rPr>
              <a:t>("%x\n", 4351);</a:t>
            </a:r>
          </a:p>
          <a:p>
            <a:pPr marL="1062900" lvl="6" indent="-342900">
              <a:lnSpc>
                <a:spcPct val="150000"/>
              </a:lnSpc>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60000" lvl="4">
              <a:lnSpc>
                <a:spcPct val="150000"/>
              </a:lnSpc>
            </a:pPr>
            <a:endParaRPr lang="en-US" sz="400" b="1"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37637665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13</a:t>
            </a:fld>
            <a:endParaRPr lang="en-IN" dirty="0"/>
          </a:p>
        </p:txBody>
      </p:sp>
      <p:sp>
        <p:nvSpPr>
          <p:cNvPr id="6" name="Rectangle 5"/>
          <p:cNvSpPr/>
          <p:nvPr/>
        </p:nvSpPr>
        <p:spPr>
          <a:xfrm>
            <a:off x="207034" y="1121184"/>
            <a:ext cx="11680166" cy="2154436"/>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Data Types: </a:t>
            </a:r>
            <a:r>
              <a:rPr lang="en-US" sz="2400" b="1" dirty="0" smtClean="0">
                <a:latin typeface="Times New Roman" panose="02020603050405020304" pitchFamily="18" charset="0"/>
                <a:cs typeface="Times New Roman" panose="02020603050405020304" pitchFamily="18" charset="0"/>
              </a:rPr>
              <a:t>Introduction</a:t>
            </a:r>
          </a:p>
          <a:p>
            <a:pPr marL="360000" lvl="4"/>
            <a:endParaRPr lang="en-US" sz="2400" b="1" dirty="0" smtClean="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A data type is not just a set of objects. We must consider all operations on these objects. A complete definition of a type must include a list of operations and their definitions. </a:t>
            </a:r>
          </a:p>
          <a:p>
            <a:pPr marL="720000" lvl="6"/>
            <a:r>
              <a:rPr lang="en-US" sz="2000" dirty="0">
                <a:latin typeface="Times New Roman" panose="02020603050405020304" pitchFamily="18" charset="0"/>
                <a:cs typeface="Times New Roman" panose="02020603050405020304" pitchFamily="18" charset="0"/>
              </a:rPr>
              <a:t>Primitive data objects are close to hardware, and are represented directly (or almost directly) at the machine level—usually word, byte, bit.</a:t>
            </a:r>
          </a:p>
          <a:p>
            <a:pPr marL="360000" lvl="4">
              <a:lnSpc>
                <a:spcPct val="150000"/>
              </a:lnSpc>
            </a:pPr>
            <a:endParaRPr lang="en-US" sz="400" b="1"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40051385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14</a:t>
            </a:fld>
            <a:endParaRPr lang="en-IN" dirty="0"/>
          </a:p>
        </p:txBody>
      </p:sp>
      <p:sp>
        <p:nvSpPr>
          <p:cNvPr id="6" name="Rectangle 5"/>
          <p:cNvSpPr/>
          <p:nvPr/>
        </p:nvSpPr>
        <p:spPr>
          <a:xfrm>
            <a:off x="207034" y="1121184"/>
            <a:ext cx="11680166" cy="1231106"/>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Understanding data types at a more fundamental </a:t>
            </a:r>
            <a:r>
              <a:rPr lang="en-US" sz="2400" b="1" dirty="0" smtClean="0">
                <a:latin typeface="Times New Roman" panose="02020603050405020304" pitchFamily="18" charset="0"/>
                <a:cs typeface="Times New Roman" panose="02020603050405020304" pitchFamily="18" charset="0"/>
              </a:rPr>
              <a:t>level</a:t>
            </a:r>
          </a:p>
          <a:p>
            <a:pPr marL="360000" lvl="4"/>
            <a:endParaRPr lang="en-US" sz="2400" b="1" dirty="0" smtClean="0">
              <a:latin typeface="Times New Roman" panose="02020603050405020304" pitchFamily="18" charset="0"/>
              <a:cs typeface="Times New Roman" panose="02020603050405020304" pitchFamily="18" charset="0"/>
            </a:endParaRPr>
          </a:p>
          <a:p>
            <a:pPr marL="720000" lvl="6"/>
            <a:r>
              <a:rPr lang="en-US" sz="2000" b="1" dirty="0" err="1">
                <a:latin typeface="Times New Roman" panose="02020603050405020304" pitchFamily="18" charset="0"/>
                <a:cs typeface="Times New Roman" panose="02020603050405020304" pitchFamily="18" charset="0"/>
              </a:rPr>
              <a:t>int</a:t>
            </a:r>
            <a:r>
              <a:rPr lang="en-US" sz="2000" b="1" dirty="0">
                <a:latin typeface="Times New Roman" panose="02020603050405020304" pitchFamily="18" charset="0"/>
                <a:cs typeface="Times New Roman" panose="02020603050405020304" pitchFamily="18" charset="0"/>
              </a:rPr>
              <a:t> and char</a:t>
            </a:r>
          </a:p>
          <a:p>
            <a:pPr marL="360000" lvl="4">
              <a:lnSpc>
                <a:spcPct val="150000"/>
              </a:lnSpc>
            </a:pPr>
            <a:endParaRPr lang="en-US" sz="400" b="1"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pic>
        <p:nvPicPr>
          <p:cNvPr id="8" name="Picture 7" descr="pic1.jpg"/>
          <p:cNvPicPr>
            <a:picLocks noChangeAspect="1"/>
          </p:cNvPicPr>
          <p:nvPr/>
        </p:nvPicPr>
        <p:blipFill>
          <a:blip r:embed="rId2"/>
          <a:stretch>
            <a:fillRect/>
          </a:stretch>
        </p:blipFill>
        <p:spPr>
          <a:xfrm>
            <a:off x="532434" y="2411393"/>
            <a:ext cx="10916615" cy="2590800"/>
          </a:xfrm>
          <a:prstGeom prst="rect">
            <a:avLst/>
          </a:prstGeom>
        </p:spPr>
      </p:pic>
      <p:sp>
        <p:nvSpPr>
          <p:cNvPr id="9" name="TextBox 8"/>
          <p:cNvSpPr txBox="1"/>
          <p:nvPr/>
        </p:nvSpPr>
        <p:spPr>
          <a:xfrm>
            <a:off x="2095017" y="4977114"/>
            <a:ext cx="9340770"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Table 1.1.1 : </a:t>
            </a:r>
            <a:r>
              <a:rPr lang="en-US" dirty="0" smtClean="0">
                <a:latin typeface="Times New Roman" pitchFamily="18" charset="0"/>
                <a:cs typeface="Times New Roman" pitchFamily="18" charset="0"/>
              </a:rPr>
              <a:t>Data types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668673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15</a:t>
            </a:fld>
            <a:endParaRPr lang="en-IN" dirty="0"/>
          </a:p>
        </p:txBody>
      </p:sp>
      <p:sp>
        <p:nvSpPr>
          <p:cNvPr id="6" name="Rectangle 5"/>
          <p:cNvSpPr/>
          <p:nvPr/>
        </p:nvSpPr>
        <p:spPr>
          <a:xfrm>
            <a:off x="207034" y="1121184"/>
            <a:ext cx="11680166" cy="3693319"/>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Integer </a:t>
            </a:r>
            <a:r>
              <a:rPr lang="en-US" sz="2400" b="1" dirty="0" smtClean="0">
                <a:latin typeface="Times New Roman" panose="02020603050405020304" pitchFamily="18" charset="0"/>
                <a:cs typeface="Times New Roman" panose="02020603050405020304" pitchFamily="18" charset="0"/>
              </a:rPr>
              <a:t>Types</a:t>
            </a:r>
          </a:p>
          <a:p>
            <a:pPr marL="360000" lvl="4"/>
            <a:endParaRPr lang="en-US" sz="2400" b="1" dirty="0" smtClean="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An integer type is a finite approximation of the infinite set of integer numbers: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{0, 1, -1, 2, -2, ...}.</a:t>
            </a:r>
          </a:p>
          <a:p>
            <a:pPr marL="720000" lvl="6">
              <a:lnSpc>
                <a:spcPct val="150000"/>
              </a:lnSpc>
            </a:pPr>
            <a:r>
              <a:rPr lang="en-US" sz="2000" dirty="0">
                <a:latin typeface="Times New Roman" panose="02020603050405020304" pitchFamily="18" charset="0"/>
                <a:cs typeface="Times New Roman" panose="02020603050405020304" pitchFamily="18" charset="0"/>
              </a:rPr>
              <a:t>Various kinds of integers: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signed—unsigned, long—short—small. </a:t>
            </a:r>
          </a:p>
          <a:p>
            <a:pPr marL="720000" lvl="6">
              <a:lnSpc>
                <a:spcPct val="150000"/>
              </a:lnSpc>
            </a:pPr>
            <a:r>
              <a:rPr lang="en-US" sz="2000" dirty="0">
                <a:latin typeface="Times New Roman" panose="02020603050405020304" pitchFamily="18" charset="0"/>
                <a:cs typeface="Times New Roman" panose="02020603050405020304" pitchFamily="18" charset="0"/>
              </a:rPr>
              <a:t>Hardware implementations of integers: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one's complement, two's complement, </a:t>
            </a:r>
          </a:p>
          <a:p>
            <a:pPr marL="360000" lvl="4">
              <a:lnSpc>
                <a:spcPct val="150000"/>
              </a:lnSpc>
            </a:pPr>
            <a:endParaRPr lang="en-US" sz="400" b="1"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1635062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16</a:t>
            </a:fld>
            <a:endParaRPr lang="en-IN" dirty="0"/>
          </a:p>
        </p:txBody>
      </p:sp>
      <p:sp>
        <p:nvSpPr>
          <p:cNvPr id="6" name="Rectangle 5"/>
          <p:cNvSpPr/>
          <p:nvPr/>
        </p:nvSpPr>
        <p:spPr>
          <a:xfrm>
            <a:off x="207034" y="1121184"/>
            <a:ext cx="11680166" cy="2462213"/>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Floating-point </a:t>
            </a:r>
            <a:r>
              <a:rPr lang="en-US" sz="2400" b="1" dirty="0" smtClean="0">
                <a:latin typeface="Times New Roman" panose="02020603050405020304" pitchFamily="18" charset="0"/>
                <a:cs typeface="Times New Roman" panose="02020603050405020304" pitchFamily="18" charset="0"/>
              </a:rPr>
              <a:t>Types</a:t>
            </a:r>
          </a:p>
          <a:p>
            <a:pPr marL="360000" lvl="4"/>
            <a:endParaRPr lang="en-US" sz="2400" b="1" dirty="0" smtClean="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All "real" numbers in computers are finite approximations of the non-denumerable set of real numbers</a:t>
            </a:r>
            <a:r>
              <a:rPr lang="en-US" sz="2000" dirty="0" smtClean="0">
                <a:latin typeface="Times New Roman" panose="02020603050405020304" pitchFamily="18" charset="0"/>
                <a:cs typeface="Times New Roman" panose="02020603050405020304" pitchFamily="18" charset="0"/>
              </a:rPr>
              <a:t>.</a:t>
            </a:r>
          </a:p>
          <a:p>
            <a:pPr marL="720000" lvl="6"/>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Precision and range of values are defined by the language or by the programmer</a:t>
            </a:r>
            <a:r>
              <a:rPr lang="en-US" sz="2000" dirty="0" smtClean="0">
                <a:latin typeface="Times New Roman" panose="02020603050405020304" pitchFamily="18" charset="0"/>
                <a:cs typeface="Times New Roman" panose="02020603050405020304" pitchFamily="18" charset="0"/>
              </a:rPr>
              <a:t>.</a:t>
            </a:r>
          </a:p>
          <a:p>
            <a:pPr marL="720000" lvl="6"/>
            <a:endParaRPr lang="en-US" sz="2000" dirty="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Hardware implementations (used by floating-point processors): exponent and mantissa.</a:t>
            </a:r>
          </a:p>
          <a:p>
            <a:pPr marL="360000" lvl="4">
              <a:lnSpc>
                <a:spcPct val="150000"/>
              </a:lnSpc>
            </a:pPr>
            <a:endParaRPr lang="en-US" sz="400" b="1"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26502871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17</a:t>
            </a:fld>
            <a:endParaRPr lang="en-IN" dirty="0"/>
          </a:p>
        </p:txBody>
      </p:sp>
      <p:sp>
        <p:nvSpPr>
          <p:cNvPr id="6" name="Rectangle 5"/>
          <p:cNvSpPr/>
          <p:nvPr/>
        </p:nvSpPr>
        <p:spPr>
          <a:xfrm>
            <a:off x="207034" y="1121184"/>
            <a:ext cx="11680166" cy="2451120"/>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Boolean </a:t>
            </a:r>
            <a:r>
              <a:rPr lang="en-US" sz="2400" b="1" dirty="0" smtClean="0">
                <a:latin typeface="Times New Roman" panose="02020603050405020304" pitchFamily="18" charset="0"/>
                <a:cs typeface="Times New Roman" panose="02020603050405020304" pitchFamily="18" charset="0"/>
              </a:rPr>
              <a:t>type</a:t>
            </a:r>
          </a:p>
          <a:p>
            <a:pPr marL="360000" lvl="4"/>
            <a:endParaRPr lang="en-US" sz="2400" b="1" dirty="0" smtClean="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This type is not supported by all languages (for example, it is not available in PL/, C, Perl).</a:t>
            </a:r>
          </a:p>
          <a:p>
            <a:pPr marL="720000" lvl="6"/>
            <a:endParaRPr lang="en-US" sz="2000" dirty="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The values are true and false. Operations are as in classical two-valued propositional logic.</a:t>
            </a:r>
          </a:p>
          <a:p>
            <a:pPr marL="720000" lvl="6"/>
            <a:endParaRPr lang="en-US" sz="2000" dirty="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Hardware implementation: a single bit or a byte (this allows more efficient operations).</a:t>
            </a:r>
          </a:p>
          <a:p>
            <a:pPr marL="360000" lvl="4">
              <a:lnSpc>
                <a:spcPct val="150000"/>
              </a:lnSpc>
            </a:pPr>
            <a:endParaRPr lang="en-US" sz="400" b="1"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32659712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18</a:t>
            </a:fld>
            <a:endParaRPr lang="en-IN" dirty="0"/>
          </a:p>
        </p:txBody>
      </p:sp>
      <p:sp>
        <p:nvSpPr>
          <p:cNvPr id="6" name="Rectangle 5"/>
          <p:cNvSpPr/>
          <p:nvPr/>
        </p:nvSpPr>
        <p:spPr>
          <a:xfrm>
            <a:off x="207034" y="1121184"/>
            <a:ext cx="11680166" cy="3385542"/>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Character </a:t>
            </a:r>
            <a:r>
              <a:rPr lang="en-US" sz="2400" b="1" dirty="0" smtClean="0">
                <a:latin typeface="Times New Roman" panose="02020603050405020304" pitchFamily="18" charset="0"/>
                <a:cs typeface="Times New Roman" panose="02020603050405020304" pitchFamily="18" charset="0"/>
              </a:rPr>
              <a:t>types</a:t>
            </a:r>
          </a:p>
          <a:p>
            <a:pPr marL="360000" lvl="4"/>
            <a:endParaRPr lang="en-US" sz="2400" b="1" dirty="0" smtClean="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This is usually ASCII, but extended character (Unicode, ISO) sets are often used</a:t>
            </a:r>
            <a:r>
              <a:rPr lang="en-US" sz="2000" dirty="0" smtClean="0">
                <a:latin typeface="Times New Roman" panose="02020603050405020304" pitchFamily="18" charset="0"/>
                <a:cs typeface="Times New Roman" panose="02020603050405020304" pitchFamily="18" charset="0"/>
              </a:rPr>
              <a:t>.</a:t>
            </a:r>
          </a:p>
          <a:p>
            <a:pPr marL="720000" lvl="6"/>
            <a:endParaRPr lang="en-US" sz="2000" dirty="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Accented characters é à ü etc. should fit within ASCII, though there is no single standard</a:t>
            </a:r>
            <a:r>
              <a:rPr lang="en-US" sz="2000" dirty="0" smtClean="0">
                <a:latin typeface="Times New Roman" panose="02020603050405020304" pitchFamily="18" charset="0"/>
                <a:cs typeface="Times New Roman" panose="02020603050405020304" pitchFamily="18" charset="0"/>
              </a:rPr>
              <a:t>.</a:t>
            </a:r>
          </a:p>
          <a:p>
            <a:pPr marL="720000" lvl="6"/>
            <a:endParaRPr lang="en-US" sz="2000" dirty="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Chinese or Japanese are examples of writing systems that require character sets of </a:t>
            </a:r>
            <a:r>
              <a:rPr lang="en-US" sz="2000" b="1" dirty="0">
                <a:latin typeface="Times New Roman" panose="02020603050405020304" pitchFamily="18" charset="0"/>
                <a:cs typeface="Times New Roman" panose="02020603050405020304" pitchFamily="18" charset="0"/>
              </a:rPr>
              <a:t>many </a:t>
            </a:r>
            <a:r>
              <a:rPr lang="en-US" sz="2000" dirty="0">
                <a:latin typeface="Times New Roman" panose="02020603050405020304" pitchFamily="18" charset="0"/>
                <a:cs typeface="Times New Roman" panose="02020603050405020304" pitchFamily="18" charset="0"/>
              </a:rPr>
              <a:t>more than 256 elements</a:t>
            </a:r>
            <a:r>
              <a:rPr lang="en-US" sz="2000" dirty="0" smtClean="0">
                <a:latin typeface="Times New Roman" panose="02020603050405020304" pitchFamily="18" charset="0"/>
                <a:cs typeface="Times New Roman" panose="02020603050405020304" pitchFamily="18" charset="0"/>
              </a:rPr>
              <a:t>.</a:t>
            </a:r>
          </a:p>
          <a:p>
            <a:pPr marL="720000" lvl="6"/>
            <a:endParaRPr lang="en-US" sz="2000" dirty="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Hardware implementation: a byte (ASCII, EBCDIC), two bytes (Unicode) or several bytes.</a:t>
            </a:r>
          </a:p>
          <a:p>
            <a:pPr marL="360000" lvl="4">
              <a:lnSpc>
                <a:spcPct val="150000"/>
              </a:lnSpc>
            </a:pPr>
            <a:endParaRPr lang="en-US" sz="400" b="1"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36506039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19</a:t>
            </a:fld>
            <a:endParaRPr lang="en-IN" dirty="0"/>
          </a:p>
        </p:txBody>
      </p:sp>
      <p:sp>
        <p:nvSpPr>
          <p:cNvPr id="6" name="Rectangle 5"/>
          <p:cNvSpPr/>
          <p:nvPr/>
        </p:nvSpPr>
        <p:spPr>
          <a:xfrm>
            <a:off x="207034" y="1121184"/>
            <a:ext cx="11680166" cy="2308324"/>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Other primitive </a:t>
            </a:r>
            <a:r>
              <a:rPr lang="en-US" sz="2400" b="1" dirty="0" smtClean="0">
                <a:latin typeface="Times New Roman" panose="02020603050405020304" pitchFamily="18" charset="0"/>
                <a:cs typeface="Times New Roman" panose="02020603050405020304" pitchFamily="18" charset="0"/>
              </a:rPr>
              <a:t>types</a:t>
            </a:r>
          </a:p>
          <a:p>
            <a:pPr marL="360000" lvl="4"/>
            <a:endParaRPr lang="en-US" sz="2400" b="1" dirty="0" smtClean="0">
              <a:latin typeface="Times New Roman" panose="02020603050405020304" pitchFamily="18" charset="0"/>
              <a:cs typeface="Times New Roman" panose="02020603050405020304" pitchFamily="18" charset="0"/>
            </a:endParaRP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word (for example, in Modula-2)</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byte, bit (for example, in PL/I)</a:t>
            </a:r>
          </a:p>
          <a:p>
            <a:pPr marL="1062900" lvl="6"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pointer (for example, in C)</a:t>
            </a:r>
          </a:p>
          <a:p>
            <a:pPr marL="360000" lvl="4">
              <a:lnSpc>
                <a:spcPct val="150000"/>
              </a:lnSpc>
            </a:pPr>
            <a:endParaRPr lang="en-US" sz="400" b="1"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3941991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a:t>
            </a:fld>
            <a:endParaRPr lang="en-IN" dirty="0"/>
          </a:p>
        </p:txBody>
      </p:sp>
      <p:sp>
        <p:nvSpPr>
          <p:cNvPr id="7" name="Title 1"/>
          <p:cNvSpPr>
            <a:spLocks noGrp="1"/>
          </p:cNvSpPr>
          <p:nvPr>
            <p:ph type="title"/>
          </p:nvPr>
        </p:nvSpPr>
        <p:spPr>
          <a:xfrm>
            <a:off x="863950" y="3018985"/>
            <a:ext cx="10515600" cy="1325563"/>
          </a:xfrm>
        </p:spPr>
        <p:txBody>
          <a:bodyPr>
            <a:noAutofit/>
          </a:bodyPr>
          <a:lstStyle/>
          <a:p>
            <a:pPr algn="ctr"/>
            <a:r>
              <a:rPr lang="en-IN" sz="6000" b="1" dirty="0" smtClean="0">
                <a:latin typeface="Helvetica" panose="020B0604020202020204" pitchFamily="34" charset="0"/>
                <a:cs typeface="Helvetica" panose="020B0604020202020204" pitchFamily="34" charset="0"/>
              </a:rPr>
              <a:t>Introduction To</a:t>
            </a:r>
            <a:br>
              <a:rPr lang="en-IN" sz="6000" b="1" dirty="0" smtClean="0">
                <a:latin typeface="Helvetica" panose="020B0604020202020204" pitchFamily="34" charset="0"/>
                <a:cs typeface="Helvetica" panose="020B0604020202020204" pitchFamily="34" charset="0"/>
              </a:rPr>
            </a:br>
            <a:r>
              <a:rPr lang="en-IN" sz="6000" b="1" dirty="0" smtClean="0">
                <a:latin typeface="Helvetica" panose="020B0604020202020204" pitchFamily="34" charset="0"/>
                <a:cs typeface="Helvetica" panose="020B0604020202020204" pitchFamily="34" charset="0"/>
              </a:rPr>
              <a:t>Data Structures</a:t>
            </a:r>
            <a:endParaRPr lang="en-IN" sz="6000" b="1" dirty="0">
              <a:latin typeface="Helvetica" panose="020B0604020202020204" pitchFamily="34" charset="0"/>
              <a:cs typeface="Helvetica" panose="020B0604020202020204" pitchFamily="34" charset="0"/>
            </a:endParaRPr>
          </a:p>
        </p:txBody>
      </p:sp>
      <p:sp>
        <p:nvSpPr>
          <p:cNvPr id="6" name="Rectangle 5"/>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131960985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20</a:t>
            </a:fld>
            <a:endParaRPr lang="en-IN" dirty="0"/>
          </a:p>
        </p:txBody>
      </p:sp>
      <p:sp>
        <p:nvSpPr>
          <p:cNvPr id="6" name="Rectangle 5"/>
          <p:cNvSpPr/>
          <p:nvPr/>
        </p:nvSpPr>
        <p:spPr>
          <a:xfrm>
            <a:off x="207034" y="1121184"/>
            <a:ext cx="11680166" cy="3416320"/>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Structured data </a:t>
            </a:r>
            <a:r>
              <a:rPr lang="en-US" sz="2400" b="1" dirty="0" smtClean="0">
                <a:latin typeface="Times New Roman" panose="02020603050405020304" pitchFamily="18" charset="0"/>
                <a:cs typeface="Times New Roman" panose="02020603050405020304" pitchFamily="18" charset="0"/>
              </a:rPr>
              <a:t>types</a:t>
            </a:r>
          </a:p>
          <a:p>
            <a:pPr marL="360000" lvl="4"/>
            <a:endParaRPr lang="en-US" sz="2400" b="1" dirty="0" smtClean="0">
              <a:latin typeface="Times New Roman" panose="02020603050405020304" pitchFamily="18" charset="0"/>
              <a:cs typeface="Times New Roman" panose="02020603050405020304" pitchFamily="18" charset="0"/>
            </a:endParaRPr>
          </a:p>
          <a:p>
            <a:pPr marL="720000" lvl="6">
              <a:lnSpc>
                <a:spcPct val="150000"/>
              </a:lnSpc>
            </a:pPr>
            <a:r>
              <a:rPr lang="en-US" sz="2000" b="1" dirty="0" smtClean="0">
                <a:latin typeface="Times New Roman" panose="02020603050405020304" pitchFamily="18" charset="0"/>
                <a:cs typeface="Times New Roman" panose="02020603050405020304" pitchFamily="18" charset="0"/>
              </a:rPr>
              <a:t>Points</a:t>
            </a:r>
          </a:p>
          <a:p>
            <a:pPr marL="720000" lvl="6">
              <a:lnSpc>
                <a:spcPct val="150000"/>
              </a:lnSpc>
            </a:pPr>
            <a:endParaRPr lang="en-US" sz="800" b="1" dirty="0">
              <a:latin typeface="Times New Roman" panose="02020603050405020304" pitchFamily="18" charset="0"/>
              <a:cs typeface="Times New Roman" panose="02020603050405020304" pitchFamily="18" charset="0"/>
            </a:endParaRP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Strings</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Enumerated types</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Arrays</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Records</a:t>
            </a:r>
          </a:p>
          <a:p>
            <a:pPr marL="360000" lvl="4">
              <a:lnSpc>
                <a:spcPct val="150000"/>
              </a:lnSpc>
            </a:pPr>
            <a:endParaRPr lang="en-US" sz="400" b="1"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15750642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21</a:t>
            </a:fld>
            <a:endParaRPr lang="en-IN" dirty="0"/>
          </a:p>
        </p:txBody>
      </p:sp>
      <p:sp>
        <p:nvSpPr>
          <p:cNvPr id="6" name="Rectangle 5"/>
          <p:cNvSpPr/>
          <p:nvPr/>
        </p:nvSpPr>
        <p:spPr>
          <a:xfrm>
            <a:off x="207034" y="1121184"/>
            <a:ext cx="11680166" cy="4862870"/>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Strings</a:t>
            </a:r>
          </a:p>
          <a:p>
            <a:pPr marL="360000" lvl="4"/>
            <a:endParaRPr lang="en-US" sz="800" b="1" dirty="0" smtClean="0">
              <a:latin typeface="Times New Roman" panose="02020603050405020304" pitchFamily="18" charset="0"/>
              <a:cs typeface="Times New Roman" panose="02020603050405020304" pitchFamily="18" charset="0"/>
            </a:endParaRPr>
          </a:p>
          <a:p>
            <a:pPr marL="360000" lvl="4"/>
            <a:endParaRPr lang="en-US" sz="800" b="1" dirty="0" smtClean="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A string is a sequence of characters. It may be</a:t>
            </a:r>
            <a:r>
              <a:rPr lang="en-US" sz="2000" dirty="0" smtClean="0">
                <a:latin typeface="Times New Roman" panose="02020603050405020304" pitchFamily="18" charset="0"/>
                <a:cs typeface="Times New Roman" panose="02020603050405020304" pitchFamily="18" charset="0"/>
              </a:rPr>
              <a:t>:</a:t>
            </a:r>
          </a:p>
          <a:p>
            <a:pPr marL="720000" lvl="6">
              <a:lnSpc>
                <a:spcPct val="150000"/>
              </a:lnSpc>
            </a:pPr>
            <a:endParaRPr lang="en-US" sz="800" dirty="0">
              <a:latin typeface="Times New Roman" panose="02020603050405020304" pitchFamily="18" charset="0"/>
              <a:cs typeface="Times New Roman" panose="02020603050405020304" pitchFamily="18" charset="0"/>
            </a:endParaRP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special data type (its objects can be decomposed into characters)—Fortran, Basic;</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array of characters—Pascal, Ada; </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list of characters—Prolog; </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consecutively stored characters—C</a:t>
            </a:r>
            <a:r>
              <a:rPr lang="en-US" sz="2000" dirty="0" smtClean="0">
                <a:latin typeface="Times New Roman" panose="02020603050405020304" pitchFamily="18" charset="0"/>
                <a:cs typeface="Times New Roman" panose="02020603050405020304" pitchFamily="18" charset="0"/>
              </a:rPr>
              <a:t>.</a:t>
            </a:r>
          </a:p>
          <a:p>
            <a:pPr marL="1520100" lvl="7" indent="-342900">
              <a:lnSpc>
                <a:spcPct val="150000"/>
              </a:lnSpc>
              <a:buFont typeface="Arial" panose="020B0604020202020204" pitchFamily="34" charset="0"/>
              <a:buChar char="•"/>
            </a:pPr>
            <a:endParaRPr lang="en-US" sz="800" dirty="0">
              <a:latin typeface="Times New Roman" panose="02020603050405020304" pitchFamily="18" charset="0"/>
              <a:cs typeface="Times New Roman" panose="02020603050405020304" pitchFamily="18" charset="0"/>
            </a:endParaRPr>
          </a:p>
          <a:p>
            <a:pPr marL="720000" lvl="6">
              <a:lnSpc>
                <a:spcPct val="150000"/>
              </a:lnSpc>
            </a:pPr>
            <a:r>
              <a:rPr lang="en-US" sz="2000" dirty="0">
                <a:latin typeface="Times New Roman" panose="02020603050405020304" pitchFamily="18" charset="0"/>
                <a:cs typeface="Times New Roman" panose="02020603050405020304" pitchFamily="18" charset="0"/>
              </a:rPr>
              <a:t>The syntax is the same: characters in quotes.</a:t>
            </a:r>
          </a:p>
          <a:p>
            <a:pPr marL="720000" lvl="6">
              <a:lnSpc>
                <a:spcPct val="150000"/>
              </a:lnSpc>
            </a:pPr>
            <a:r>
              <a:rPr lang="en-US" sz="2000" dirty="0">
                <a:latin typeface="Times New Roman" panose="02020603050405020304" pitchFamily="18" charset="0"/>
                <a:cs typeface="Times New Roman" panose="02020603050405020304" pitchFamily="18" charset="0"/>
              </a:rPr>
              <a:t>Pascal has one kind of quotes, Ada has two:</a:t>
            </a:r>
          </a:p>
          <a:p>
            <a:pPr marL="720000" lvl="6">
              <a:lnSpc>
                <a:spcPct val="150000"/>
              </a:lnSpc>
            </a:pPr>
            <a:r>
              <a:rPr lang="en-US" sz="2000" dirty="0">
                <a:latin typeface="Times New Roman" panose="02020603050405020304" pitchFamily="18" charset="0"/>
                <a:cs typeface="Times New Roman" panose="02020603050405020304" pitchFamily="18" charset="0"/>
              </a:rPr>
              <a:t>'A' is a character, "A" is a string.</a:t>
            </a:r>
          </a:p>
          <a:p>
            <a:pPr marL="0" lvl="2" indent="-554400">
              <a:lnSpc>
                <a:spcPct val="150000"/>
              </a:lnSpc>
            </a:pPr>
            <a:endParaRPr lang="en-US" sz="400" b="1" dirty="0" smtClean="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425743829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22</a:t>
            </a:fld>
            <a:endParaRPr lang="en-IN" dirty="0"/>
          </a:p>
        </p:txBody>
      </p:sp>
      <p:sp>
        <p:nvSpPr>
          <p:cNvPr id="6" name="Rectangle 5"/>
          <p:cNvSpPr/>
          <p:nvPr/>
        </p:nvSpPr>
        <p:spPr>
          <a:xfrm>
            <a:off x="207034" y="1121184"/>
            <a:ext cx="11680166" cy="5416868"/>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String </a:t>
            </a:r>
            <a:r>
              <a:rPr lang="en-US" sz="2400" b="1" dirty="0" smtClean="0">
                <a:latin typeface="Times New Roman" panose="02020603050405020304" pitchFamily="18" charset="0"/>
                <a:cs typeface="Times New Roman" panose="02020603050405020304" pitchFamily="18" charset="0"/>
              </a:rPr>
              <a:t>operations</a:t>
            </a:r>
          </a:p>
          <a:p>
            <a:pPr marL="360000" lvl="4"/>
            <a:endParaRPr lang="en-US" sz="800" b="1" dirty="0" smtClean="0">
              <a:latin typeface="Times New Roman" panose="02020603050405020304" pitchFamily="18" charset="0"/>
              <a:cs typeface="Times New Roman" panose="02020603050405020304" pitchFamily="18" charset="0"/>
            </a:endParaRPr>
          </a:p>
          <a:p>
            <a:pPr lvl="2">
              <a:lnSpc>
                <a:spcPct val="150000"/>
              </a:lnSpc>
              <a:spcBef>
                <a:spcPct val="20000"/>
              </a:spcBef>
            </a:pPr>
            <a:r>
              <a:rPr lang="en-US" sz="2000" b="1" dirty="0" smtClean="0">
                <a:latin typeface="Times New Roman" pitchFamily="18" charset="0"/>
                <a:cs typeface="Times New Roman" pitchFamily="18" charset="0"/>
              </a:rPr>
              <a:t>Typical </a:t>
            </a:r>
            <a:r>
              <a:rPr lang="en-US" sz="2000" b="1" dirty="0">
                <a:latin typeface="Times New Roman" pitchFamily="18" charset="0"/>
                <a:cs typeface="Times New Roman" pitchFamily="18" charset="0"/>
              </a:rPr>
              <a:t>operations on strings</a:t>
            </a:r>
          </a:p>
          <a:p>
            <a:pPr lvl="3">
              <a:lnSpc>
                <a:spcPct val="150000"/>
              </a:lnSpc>
              <a:spcBef>
                <a:spcPct val="20000"/>
              </a:spcBef>
            </a:pPr>
            <a:r>
              <a:rPr lang="en-US" sz="2000" dirty="0">
                <a:solidFill>
                  <a:schemeClr val="tx2"/>
                </a:solidFill>
                <a:latin typeface="Times New Roman" pitchFamily="18" charset="0"/>
                <a:cs typeface="Times New Roman" pitchFamily="18" charset="0"/>
              </a:rPr>
              <a:t>string </a:t>
            </a:r>
            <a:r>
              <a:rPr lang="en-US" sz="2000" dirty="0">
                <a:solidFill>
                  <a:schemeClr val="tx2"/>
                </a:solidFill>
                <a:latin typeface="Times New Roman" pitchFamily="18" charset="0"/>
                <a:cs typeface="Times New Roman" pitchFamily="18" charset="0"/>
                <a:sym typeface="Symbol" pitchFamily="18" charset="2"/>
              </a:rPr>
              <a:t></a:t>
            </a:r>
            <a:r>
              <a:rPr lang="en-US" sz="2000" dirty="0">
                <a:solidFill>
                  <a:schemeClr val="tx2"/>
                </a:solidFill>
                <a:latin typeface="Times New Roman" pitchFamily="18" charset="0"/>
                <a:cs typeface="Times New Roman" pitchFamily="18" charset="0"/>
              </a:rPr>
              <a:t> string		</a:t>
            </a:r>
            <a:r>
              <a:rPr lang="en-US" sz="2000" dirty="0">
                <a:solidFill>
                  <a:schemeClr val="tx2"/>
                </a:solidFill>
                <a:latin typeface="Times New Roman" pitchFamily="18" charset="0"/>
                <a:cs typeface="Times New Roman" pitchFamily="18" charset="0"/>
                <a:sym typeface="Symbol" pitchFamily="18" charset="2"/>
              </a:rPr>
              <a:t></a:t>
            </a:r>
            <a:r>
              <a:rPr lang="en-US" sz="2000" dirty="0">
                <a:solidFill>
                  <a:schemeClr val="tx2"/>
                </a:solidFill>
                <a:latin typeface="Times New Roman" pitchFamily="18" charset="0"/>
                <a:cs typeface="Times New Roman" pitchFamily="18" charset="0"/>
              </a:rPr>
              <a:t>	string</a:t>
            </a:r>
            <a:endParaRPr lang="en-US" sz="2000" dirty="0">
              <a:latin typeface="Times New Roman" pitchFamily="18" charset="0"/>
              <a:cs typeface="Times New Roman" pitchFamily="18" charset="0"/>
            </a:endParaRPr>
          </a:p>
          <a:p>
            <a:pPr lvl="4">
              <a:lnSpc>
                <a:spcPct val="150000"/>
              </a:lnSpc>
              <a:spcBef>
                <a:spcPct val="20000"/>
              </a:spcBef>
            </a:pPr>
            <a:r>
              <a:rPr lang="en-US" sz="2000" dirty="0">
                <a:latin typeface="Times New Roman" pitchFamily="18" charset="0"/>
                <a:cs typeface="Times New Roman" pitchFamily="18" charset="0"/>
              </a:rPr>
              <a:t>concatenation</a:t>
            </a:r>
          </a:p>
          <a:p>
            <a:pPr lvl="3">
              <a:lnSpc>
                <a:spcPct val="150000"/>
              </a:lnSpc>
              <a:spcBef>
                <a:spcPct val="20000"/>
              </a:spcBef>
            </a:pPr>
            <a:r>
              <a:rPr lang="en-US" sz="2000" dirty="0">
                <a:solidFill>
                  <a:schemeClr val="tx2"/>
                </a:solidFill>
                <a:latin typeface="Times New Roman" pitchFamily="18" charset="0"/>
                <a:cs typeface="Times New Roman" pitchFamily="18" charset="0"/>
              </a:rPr>
              <a:t>string </a:t>
            </a:r>
            <a:r>
              <a:rPr lang="en-US" sz="2000" dirty="0">
                <a:solidFill>
                  <a:schemeClr val="tx2"/>
                </a:solidFill>
                <a:latin typeface="Times New Roman" pitchFamily="18" charset="0"/>
                <a:cs typeface="Times New Roman" pitchFamily="18" charset="0"/>
                <a:sym typeface="Symbol" pitchFamily="18" charset="2"/>
              </a:rPr>
              <a:t></a:t>
            </a:r>
            <a:r>
              <a:rPr lang="en-US" sz="2000" dirty="0">
                <a:solidFill>
                  <a:schemeClr val="tx2"/>
                </a:solidFill>
                <a:latin typeface="Times New Roman" pitchFamily="18" charset="0"/>
                <a:cs typeface="Times New Roman" pitchFamily="18" charset="0"/>
              </a:rPr>
              <a:t> </a:t>
            </a:r>
            <a:r>
              <a:rPr lang="en-US" sz="2000" dirty="0" err="1">
                <a:solidFill>
                  <a:schemeClr val="tx2"/>
                </a:solidFill>
                <a:latin typeface="Times New Roman" pitchFamily="18" charset="0"/>
                <a:cs typeface="Times New Roman" pitchFamily="18" charset="0"/>
              </a:rPr>
              <a:t>int</a:t>
            </a:r>
            <a:r>
              <a:rPr lang="en-US" sz="2000" dirty="0">
                <a:solidFill>
                  <a:schemeClr val="tx2"/>
                </a:solidFill>
                <a:latin typeface="Times New Roman" pitchFamily="18" charset="0"/>
                <a:cs typeface="Times New Roman" pitchFamily="18" charset="0"/>
              </a:rPr>
              <a:t> </a:t>
            </a:r>
            <a:r>
              <a:rPr lang="en-US" sz="2000" dirty="0">
                <a:solidFill>
                  <a:schemeClr val="tx2"/>
                </a:solidFill>
                <a:latin typeface="Times New Roman" pitchFamily="18" charset="0"/>
                <a:cs typeface="Times New Roman" pitchFamily="18" charset="0"/>
                <a:sym typeface="Symbol" pitchFamily="18" charset="2"/>
              </a:rPr>
              <a:t></a:t>
            </a:r>
            <a:r>
              <a:rPr lang="en-US" sz="2000" dirty="0">
                <a:solidFill>
                  <a:schemeClr val="tx2"/>
                </a:solidFill>
                <a:latin typeface="Times New Roman" pitchFamily="18" charset="0"/>
                <a:cs typeface="Times New Roman" pitchFamily="18" charset="0"/>
              </a:rPr>
              <a:t> </a:t>
            </a:r>
            <a:r>
              <a:rPr lang="en-US" sz="2000" dirty="0" err="1">
                <a:solidFill>
                  <a:schemeClr val="tx2"/>
                </a:solidFill>
                <a:latin typeface="Times New Roman" pitchFamily="18" charset="0"/>
                <a:cs typeface="Times New Roman" pitchFamily="18" charset="0"/>
              </a:rPr>
              <a:t>int</a:t>
            </a:r>
            <a:r>
              <a:rPr lang="en-US" sz="2000" dirty="0">
                <a:solidFill>
                  <a:schemeClr val="tx2"/>
                </a:solidFill>
                <a:latin typeface="Times New Roman" pitchFamily="18" charset="0"/>
                <a:cs typeface="Times New Roman" pitchFamily="18" charset="0"/>
              </a:rPr>
              <a:t>	</a:t>
            </a:r>
            <a:r>
              <a:rPr lang="en-US" sz="2000" dirty="0">
                <a:solidFill>
                  <a:schemeClr val="tx2"/>
                </a:solidFill>
                <a:latin typeface="Times New Roman" pitchFamily="18" charset="0"/>
                <a:cs typeface="Times New Roman" pitchFamily="18" charset="0"/>
                <a:sym typeface="Symbol" pitchFamily="18" charset="2"/>
              </a:rPr>
              <a:t></a:t>
            </a:r>
            <a:r>
              <a:rPr lang="en-US" sz="2000" dirty="0">
                <a:solidFill>
                  <a:schemeClr val="tx2"/>
                </a:solidFill>
                <a:latin typeface="Times New Roman" pitchFamily="18" charset="0"/>
                <a:cs typeface="Times New Roman" pitchFamily="18" charset="0"/>
              </a:rPr>
              <a:t>	string</a:t>
            </a:r>
            <a:endParaRPr lang="en-US" sz="2000" dirty="0">
              <a:latin typeface="Times New Roman" pitchFamily="18" charset="0"/>
              <a:cs typeface="Times New Roman" pitchFamily="18" charset="0"/>
            </a:endParaRPr>
          </a:p>
          <a:p>
            <a:pPr lvl="4">
              <a:lnSpc>
                <a:spcPct val="150000"/>
              </a:lnSpc>
              <a:spcBef>
                <a:spcPct val="20000"/>
              </a:spcBef>
            </a:pPr>
            <a:r>
              <a:rPr lang="en-US" sz="2000" dirty="0">
                <a:latin typeface="Times New Roman" pitchFamily="18" charset="0"/>
                <a:cs typeface="Times New Roman" pitchFamily="18" charset="0"/>
              </a:rPr>
              <a:t>substring</a:t>
            </a:r>
          </a:p>
          <a:p>
            <a:pPr lvl="3">
              <a:lnSpc>
                <a:spcPct val="150000"/>
              </a:lnSpc>
              <a:spcBef>
                <a:spcPct val="20000"/>
              </a:spcBef>
            </a:pPr>
            <a:r>
              <a:rPr lang="en-US" sz="2000" dirty="0">
                <a:solidFill>
                  <a:schemeClr val="tx2"/>
                </a:solidFill>
                <a:latin typeface="Times New Roman" pitchFamily="18" charset="0"/>
                <a:cs typeface="Times New Roman" pitchFamily="18" charset="0"/>
              </a:rPr>
              <a:t>string			</a:t>
            </a:r>
            <a:r>
              <a:rPr lang="en-US" sz="2000" dirty="0">
                <a:solidFill>
                  <a:schemeClr val="tx2"/>
                </a:solidFill>
                <a:latin typeface="Times New Roman" pitchFamily="18" charset="0"/>
                <a:cs typeface="Times New Roman" pitchFamily="18" charset="0"/>
                <a:sym typeface="Symbol" pitchFamily="18" charset="2"/>
              </a:rPr>
              <a:t></a:t>
            </a:r>
            <a:r>
              <a:rPr lang="en-US" sz="2000" dirty="0">
                <a:solidFill>
                  <a:schemeClr val="tx2"/>
                </a:solidFill>
                <a:latin typeface="Times New Roman" pitchFamily="18" charset="0"/>
                <a:cs typeface="Times New Roman" pitchFamily="18" charset="0"/>
              </a:rPr>
              <a:t>	characters</a:t>
            </a:r>
            <a:endParaRPr lang="en-US" sz="2000" dirty="0">
              <a:latin typeface="Times New Roman" pitchFamily="18" charset="0"/>
              <a:cs typeface="Times New Roman" pitchFamily="18" charset="0"/>
            </a:endParaRPr>
          </a:p>
          <a:p>
            <a:pPr lvl="4">
              <a:lnSpc>
                <a:spcPct val="150000"/>
              </a:lnSpc>
              <a:spcBef>
                <a:spcPct val="20000"/>
              </a:spcBef>
            </a:pPr>
            <a:r>
              <a:rPr lang="en-US" sz="2000" dirty="0">
                <a:latin typeface="Times New Roman" pitchFamily="18" charset="0"/>
                <a:cs typeface="Times New Roman" pitchFamily="18" charset="0"/>
              </a:rPr>
              <a:t>decompose into an array or list</a:t>
            </a:r>
          </a:p>
          <a:p>
            <a:pPr lvl="3">
              <a:lnSpc>
                <a:spcPct val="150000"/>
              </a:lnSpc>
              <a:spcBef>
                <a:spcPct val="20000"/>
              </a:spcBef>
            </a:pPr>
            <a:r>
              <a:rPr lang="en-US" sz="2000" dirty="0">
                <a:solidFill>
                  <a:schemeClr val="tx2"/>
                </a:solidFill>
                <a:latin typeface="Times New Roman" pitchFamily="18" charset="0"/>
                <a:cs typeface="Times New Roman" pitchFamily="18" charset="0"/>
              </a:rPr>
              <a:t>characters		</a:t>
            </a:r>
            <a:r>
              <a:rPr lang="en-US" sz="2000" dirty="0">
                <a:solidFill>
                  <a:schemeClr val="tx2"/>
                </a:solidFill>
                <a:latin typeface="Times New Roman" pitchFamily="18" charset="0"/>
                <a:cs typeface="Times New Roman" pitchFamily="18" charset="0"/>
                <a:sym typeface="Symbol" pitchFamily="18" charset="2"/>
              </a:rPr>
              <a:t></a:t>
            </a:r>
            <a:r>
              <a:rPr lang="en-US" sz="2000" dirty="0">
                <a:solidFill>
                  <a:schemeClr val="tx2"/>
                </a:solidFill>
                <a:latin typeface="Times New Roman" pitchFamily="18" charset="0"/>
                <a:cs typeface="Times New Roman" pitchFamily="18" charset="0"/>
              </a:rPr>
              <a:t>	string</a:t>
            </a:r>
          </a:p>
          <a:p>
            <a:pPr lvl="4">
              <a:lnSpc>
                <a:spcPct val="150000"/>
              </a:lnSpc>
              <a:spcBef>
                <a:spcPct val="20000"/>
              </a:spcBef>
            </a:pPr>
            <a:r>
              <a:rPr lang="en-US" sz="2000" dirty="0">
                <a:latin typeface="Times New Roman" pitchFamily="18" charset="0"/>
                <a:cs typeface="Times New Roman" pitchFamily="18" charset="0"/>
              </a:rPr>
              <a:t>convert an array or list into a string</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356458337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23</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
        <p:nvSpPr>
          <p:cNvPr id="5" name="Rectangle 3"/>
          <p:cNvSpPr txBox="1">
            <a:spLocks noChangeArrowheads="1"/>
          </p:cNvSpPr>
          <p:nvPr/>
        </p:nvSpPr>
        <p:spPr>
          <a:xfrm>
            <a:off x="893379" y="1508235"/>
            <a:ext cx="5181600" cy="3886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Tx/>
              <a:buNone/>
            </a:pPr>
            <a:r>
              <a:rPr lang="en-US" sz="2000" smtClean="0">
                <a:solidFill>
                  <a:schemeClr val="tx2"/>
                </a:solidFill>
                <a:latin typeface="Times New Roman" pitchFamily="18" charset="0"/>
                <a:cs typeface="Times New Roman" pitchFamily="18" charset="0"/>
              </a:rPr>
              <a:t>string		</a:t>
            </a:r>
            <a:r>
              <a:rPr lang="en-US" sz="2000" smtClean="0">
                <a:solidFill>
                  <a:schemeClr val="tx2"/>
                </a:solidFill>
                <a:latin typeface="Times New Roman" pitchFamily="18" charset="0"/>
                <a:cs typeface="Times New Roman" pitchFamily="18" charset="0"/>
                <a:sym typeface="Symbol" pitchFamily="18" charset="2"/>
              </a:rPr>
              <a:t></a:t>
            </a:r>
            <a:r>
              <a:rPr lang="en-US" sz="2000" smtClean="0">
                <a:solidFill>
                  <a:schemeClr val="tx2"/>
                </a:solidFill>
                <a:latin typeface="Times New Roman" pitchFamily="18" charset="0"/>
                <a:cs typeface="Times New Roman" pitchFamily="18" charset="0"/>
              </a:rPr>
              <a:t>	integer</a:t>
            </a:r>
          </a:p>
          <a:p>
            <a:pPr lvl="1">
              <a:lnSpc>
                <a:spcPct val="150000"/>
              </a:lnSpc>
              <a:buFontTx/>
              <a:buNone/>
            </a:pPr>
            <a:r>
              <a:rPr lang="en-US" sz="2000" smtClean="0">
                <a:latin typeface="Times New Roman" pitchFamily="18" charset="0"/>
                <a:cs typeface="Times New Roman" pitchFamily="18" charset="0"/>
              </a:rPr>
              <a:t>	length </a:t>
            </a:r>
          </a:p>
          <a:p>
            <a:pPr>
              <a:lnSpc>
                <a:spcPct val="150000"/>
              </a:lnSpc>
              <a:buFontTx/>
              <a:buNone/>
            </a:pPr>
            <a:r>
              <a:rPr lang="en-US" sz="2000" smtClean="0">
                <a:solidFill>
                  <a:schemeClr val="tx2"/>
                </a:solidFill>
                <a:latin typeface="Times New Roman" pitchFamily="18" charset="0"/>
                <a:cs typeface="Times New Roman" pitchFamily="18" charset="0"/>
              </a:rPr>
              <a:t>string		</a:t>
            </a:r>
            <a:r>
              <a:rPr lang="en-US" sz="2000" smtClean="0">
                <a:solidFill>
                  <a:schemeClr val="tx2"/>
                </a:solidFill>
                <a:latin typeface="Times New Roman" pitchFamily="18" charset="0"/>
                <a:cs typeface="Times New Roman" pitchFamily="18" charset="0"/>
                <a:sym typeface="Symbol" pitchFamily="18" charset="2"/>
              </a:rPr>
              <a:t></a:t>
            </a:r>
            <a:r>
              <a:rPr lang="en-US" sz="2000" smtClean="0">
                <a:solidFill>
                  <a:schemeClr val="tx2"/>
                </a:solidFill>
                <a:latin typeface="Times New Roman" pitchFamily="18" charset="0"/>
                <a:cs typeface="Times New Roman" pitchFamily="18" charset="0"/>
              </a:rPr>
              <a:t>	boolean</a:t>
            </a:r>
          </a:p>
          <a:p>
            <a:pPr lvl="1">
              <a:lnSpc>
                <a:spcPct val="150000"/>
              </a:lnSpc>
              <a:buFontTx/>
              <a:buNone/>
            </a:pPr>
            <a:r>
              <a:rPr lang="en-US" sz="2000" smtClean="0">
                <a:latin typeface="Times New Roman" pitchFamily="18" charset="0"/>
                <a:cs typeface="Times New Roman" pitchFamily="18" charset="0"/>
              </a:rPr>
              <a:t>is it empty?</a:t>
            </a:r>
          </a:p>
          <a:p>
            <a:pPr>
              <a:lnSpc>
                <a:spcPct val="150000"/>
              </a:lnSpc>
              <a:buFontTx/>
              <a:buNone/>
            </a:pPr>
            <a:r>
              <a:rPr lang="en-US" sz="2000" smtClean="0">
                <a:solidFill>
                  <a:schemeClr val="tx2"/>
                </a:solidFill>
                <a:latin typeface="Times New Roman" pitchFamily="18" charset="0"/>
                <a:cs typeface="Times New Roman" pitchFamily="18" charset="0"/>
              </a:rPr>
              <a:t>string </a:t>
            </a:r>
            <a:r>
              <a:rPr lang="en-US" sz="2000" smtClean="0">
                <a:solidFill>
                  <a:schemeClr val="tx2"/>
                </a:solidFill>
                <a:latin typeface="Times New Roman" pitchFamily="18" charset="0"/>
                <a:cs typeface="Times New Roman" pitchFamily="18" charset="0"/>
                <a:sym typeface="Symbol" pitchFamily="18" charset="2"/>
              </a:rPr>
              <a:t></a:t>
            </a:r>
            <a:r>
              <a:rPr lang="en-US" sz="2000" smtClean="0">
                <a:solidFill>
                  <a:schemeClr val="tx2"/>
                </a:solidFill>
                <a:latin typeface="Times New Roman" pitchFamily="18" charset="0"/>
                <a:cs typeface="Times New Roman" pitchFamily="18" charset="0"/>
              </a:rPr>
              <a:t> string	</a:t>
            </a:r>
            <a:r>
              <a:rPr lang="en-US" sz="2000" smtClean="0">
                <a:solidFill>
                  <a:schemeClr val="tx2"/>
                </a:solidFill>
                <a:latin typeface="Times New Roman" pitchFamily="18" charset="0"/>
                <a:cs typeface="Times New Roman" pitchFamily="18" charset="0"/>
                <a:sym typeface="Symbol" pitchFamily="18" charset="2"/>
              </a:rPr>
              <a:t></a:t>
            </a:r>
            <a:r>
              <a:rPr lang="en-US" sz="2000" smtClean="0">
                <a:solidFill>
                  <a:schemeClr val="tx2"/>
                </a:solidFill>
                <a:latin typeface="Times New Roman" pitchFamily="18" charset="0"/>
                <a:cs typeface="Times New Roman" pitchFamily="18" charset="0"/>
              </a:rPr>
              <a:t>	boolean</a:t>
            </a:r>
            <a:endParaRPr lang="en-US" sz="2000" smtClean="0">
              <a:latin typeface="Times New Roman" pitchFamily="18" charset="0"/>
              <a:cs typeface="Times New Roman" pitchFamily="18" charset="0"/>
            </a:endParaRPr>
          </a:p>
          <a:p>
            <a:pPr lvl="1">
              <a:lnSpc>
                <a:spcPct val="150000"/>
              </a:lnSpc>
              <a:buFontTx/>
              <a:buNone/>
            </a:pPr>
            <a:r>
              <a:rPr lang="en-US" sz="2000" smtClean="0">
                <a:latin typeface="Times New Roman" pitchFamily="18" charset="0"/>
                <a:cs typeface="Times New Roman" pitchFamily="18" charset="0"/>
              </a:rPr>
              <a:t>equality, ordering</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372023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24</a:t>
            </a:fld>
            <a:endParaRPr lang="en-IN" dirty="0"/>
          </a:p>
        </p:txBody>
      </p:sp>
      <p:sp>
        <p:nvSpPr>
          <p:cNvPr id="6" name="Rectangle 5"/>
          <p:cNvSpPr/>
          <p:nvPr/>
        </p:nvSpPr>
        <p:spPr>
          <a:xfrm>
            <a:off x="207034" y="1121184"/>
            <a:ext cx="11680166" cy="2185214"/>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More string operations</a:t>
            </a:r>
            <a:r>
              <a:rPr lang="en-US" sz="2400" b="1" dirty="0" smtClean="0">
                <a:latin typeface="Times New Roman" panose="02020603050405020304" pitchFamily="18" charset="0"/>
                <a:cs typeface="Times New Roman" panose="02020603050405020304" pitchFamily="18" charset="0"/>
              </a:rPr>
              <a:t>…</a:t>
            </a:r>
          </a:p>
          <a:p>
            <a:pPr marL="360000" lvl="4"/>
            <a:endParaRPr lang="en-US" sz="2000" b="1" dirty="0" smtClean="0">
              <a:latin typeface="Times New Roman" pitchFamily="18" charset="0"/>
              <a:cs typeface="Times New Roman" pitchFamily="18" charset="0"/>
            </a:endParaRPr>
          </a:p>
          <a:p>
            <a:pPr lvl="2">
              <a:spcBef>
                <a:spcPct val="20000"/>
              </a:spcBef>
            </a:pPr>
            <a:r>
              <a:rPr lang="en-US" sz="2000" dirty="0">
                <a:latin typeface="Times New Roman" pitchFamily="18" charset="0"/>
                <a:cs typeface="Times New Roman" pitchFamily="18" charset="0"/>
              </a:rPr>
              <a:t>Specialized string manipulation languages (</a:t>
            </a:r>
            <a:r>
              <a:rPr lang="en-US" sz="2000" dirty="0" err="1">
                <a:latin typeface="Times New Roman" pitchFamily="18" charset="0"/>
                <a:cs typeface="Times New Roman" pitchFamily="18" charset="0"/>
              </a:rPr>
              <a:t>Snobol</a:t>
            </a:r>
            <a:r>
              <a:rPr lang="en-US" sz="2000" dirty="0">
                <a:latin typeface="Times New Roman" pitchFamily="18" charset="0"/>
                <a:cs typeface="Times New Roman" pitchFamily="18" charset="0"/>
              </a:rPr>
              <a:t>, Icon) include built-in pattern matching, sometimes very complicated, with extremely elaborate backtracking. </a:t>
            </a:r>
            <a:endParaRPr lang="en-US" sz="2000" dirty="0" smtClean="0">
              <a:latin typeface="Times New Roman" pitchFamily="18" charset="0"/>
              <a:cs typeface="Times New Roman" pitchFamily="18" charset="0"/>
            </a:endParaRPr>
          </a:p>
          <a:p>
            <a:pPr lvl="2">
              <a:spcBef>
                <a:spcPct val="20000"/>
              </a:spcBef>
            </a:pPr>
            <a:endParaRPr lang="en-US" sz="2000" dirty="0">
              <a:latin typeface="Times New Roman" pitchFamily="18" charset="0"/>
              <a:cs typeface="Times New Roman" pitchFamily="18" charset="0"/>
            </a:endParaRPr>
          </a:p>
          <a:p>
            <a:pPr lvl="2">
              <a:spcBef>
                <a:spcPct val="20000"/>
              </a:spcBef>
            </a:pPr>
            <a:r>
              <a:rPr lang="en-US" sz="2000" dirty="0">
                <a:latin typeface="Times New Roman" pitchFamily="18" charset="0"/>
                <a:cs typeface="Times New Roman" pitchFamily="18" charset="0"/>
              </a:rPr>
              <a:t>Another language that works very well with strings is, of course, Perl.</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42911544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25</a:t>
            </a:fld>
            <a:endParaRPr lang="en-IN" dirty="0"/>
          </a:p>
        </p:txBody>
      </p:sp>
      <p:sp>
        <p:nvSpPr>
          <p:cNvPr id="6" name="Rectangle 5"/>
          <p:cNvSpPr/>
          <p:nvPr/>
        </p:nvSpPr>
        <p:spPr>
          <a:xfrm>
            <a:off x="207034" y="1121184"/>
            <a:ext cx="11680166" cy="4708981"/>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Fixed- and variable-length </a:t>
            </a:r>
            <a:r>
              <a:rPr lang="en-US" sz="2400" b="1" dirty="0" smtClean="0">
                <a:latin typeface="Times New Roman" panose="02020603050405020304" pitchFamily="18" charset="0"/>
                <a:cs typeface="Times New Roman" panose="02020603050405020304" pitchFamily="18" charset="0"/>
              </a:rPr>
              <a:t>strings</a:t>
            </a:r>
          </a:p>
          <a:p>
            <a:pPr marL="360000" lvl="4"/>
            <a:endParaRPr lang="en-US" sz="2000" b="1" dirty="0" smtClean="0">
              <a:latin typeface="Times New Roman" pitchFamily="18" charset="0"/>
              <a:cs typeface="Times New Roman" pitchFamily="18" charset="0"/>
            </a:endParaRPr>
          </a:p>
          <a:p>
            <a:pPr lvl="2">
              <a:spcBef>
                <a:spcPct val="20000"/>
              </a:spcBef>
            </a:pPr>
            <a:r>
              <a:rPr lang="en-US" sz="2000" dirty="0">
                <a:latin typeface="Times New Roman" pitchFamily="18" charset="0"/>
                <a:cs typeface="Times New Roman" pitchFamily="18" charset="0"/>
              </a:rPr>
              <a:t>The allowed length of strings is a design issue</a:t>
            </a:r>
            <a:r>
              <a:rPr lang="en-US" sz="2000" dirty="0" smtClean="0">
                <a:latin typeface="Times New Roman" pitchFamily="18" charset="0"/>
                <a:cs typeface="Times New Roman" pitchFamily="18" charset="0"/>
              </a:rPr>
              <a:t>:</a:t>
            </a:r>
          </a:p>
          <a:p>
            <a:pPr lvl="2">
              <a:spcBef>
                <a:spcPct val="20000"/>
              </a:spcBef>
            </a:pPr>
            <a:endParaRPr lang="en-US" sz="2000" dirty="0">
              <a:latin typeface="Times New Roman" pitchFamily="18" charset="0"/>
              <a:cs typeface="Times New Roman" pitchFamily="18" charset="0"/>
            </a:endParaRPr>
          </a:p>
          <a:p>
            <a:pPr lvl="2">
              <a:spcBef>
                <a:spcPct val="20000"/>
              </a:spcBef>
            </a:pPr>
            <a:r>
              <a:rPr lang="en-US" sz="2000" dirty="0">
                <a:latin typeface="Times New Roman" pitchFamily="18" charset="0"/>
                <a:cs typeface="Times New Roman" pitchFamily="18" charset="0"/>
              </a:rPr>
              <a:t>fixed-length strings—Pascal, Ada, Fortran</a:t>
            </a:r>
            <a:r>
              <a:rPr lang="en-US" sz="2000" dirty="0" smtClean="0">
                <a:latin typeface="Times New Roman" pitchFamily="18" charset="0"/>
                <a:cs typeface="Times New Roman" pitchFamily="18" charset="0"/>
              </a:rPr>
              <a:t>;</a:t>
            </a:r>
          </a:p>
          <a:p>
            <a:pPr lvl="2">
              <a:spcBef>
                <a:spcPct val="20000"/>
              </a:spcBef>
            </a:pPr>
            <a:endParaRPr lang="en-US" sz="2000" dirty="0">
              <a:latin typeface="Times New Roman" pitchFamily="18" charset="0"/>
              <a:cs typeface="Times New Roman" pitchFamily="18" charset="0"/>
            </a:endParaRPr>
          </a:p>
          <a:p>
            <a:pPr lvl="2">
              <a:spcBef>
                <a:spcPct val="20000"/>
              </a:spcBef>
            </a:pPr>
            <a:r>
              <a:rPr lang="en-US" sz="2000" dirty="0">
                <a:latin typeface="Times New Roman" pitchFamily="18" charset="0"/>
                <a:cs typeface="Times New Roman" pitchFamily="18" charset="0"/>
              </a:rPr>
              <a:t>variable-length strings—C, Java, Perl</a:t>
            </a:r>
            <a:r>
              <a:rPr lang="en-US" sz="2000" dirty="0" smtClean="0">
                <a:latin typeface="Times New Roman" pitchFamily="18" charset="0"/>
                <a:cs typeface="Times New Roman" pitchFamily="18" charset="0"/>
              </a:rPr>
              <a:t>.</a:t>
            </a:r>
          </a:p>
          <a:p>
            <a:pPr lvl="2">
              <a:spcBef>
                <a:spcPct val="20000"/>
              </a:spcBef>
            </a:pPr>
            <a:endParaRPr lang="en-US" sz="2000" dirty="0">
              <a:latin typeface="Times New Roman" pitchFamily="18" charset="0"/>
              <a:cs typeface="Times New Roman" pitchFamily="18" charset="0"/>
            </a:endParaRPr>
          </a:p>
          <a:p>
            <a:pPr lvl="2">
              <a:spcBef>
                <a:spcPct val="20000"/>
              </a:spcBef>
            </a:pPr>
            <a:r>
              <a:rPr lang="en-US" sz="2000" dirty="0">
                <a:latin typeface="Times New Roman" pitchFamily="18" charset="0"/>
                <a:cs typeface="Times New Roman" pitchFamily="18" charset="0"/>
              </a:rPr>
              <a:t>A character may be treated as a string of length 1, or as a separate data structure. Many languages (Pascal, Ada, C, Prolog) treat strings as special cases of arrays or lists</a:t>
            </a:r>
            <a:r>
              <a:rPr lang="en-US" sz="2000" dirty="0" smtClean="0">
                <a:latin typeface="Times New Roman" pitchFamily="18" charset="0"/>
                <a:cs typeface="Times New Roman" pitchFamily="18" charset="0"/>
              </a:rPr>
              <a:t>.</a:t>
            </a:r>
          </a:p>
          <a:p>
            <a:pPr lvl="2">
              <a:spcBef>
                <a:spcPct val="20000"/>
              </a:spcBef>
            </a:pPr>
            <a:endParaRPr lang="en-US" sz="2000" dirty="0">
              <a:latin typeface="Times New Roman" pitchFamily="18" charset="0"/>
              <a:cs typeface="Times New Roman" pitchFamily="18" charset="0"/>
            </a:endParaRPr>
          </a:p>
          <a:p>
            <a:pPr lvl="2">
              <a:spcBef>
                <a:spcPct val="20000"/>
              </a:spcBef>
            </a:pPr>
            <a:r>
              <a:rPr lang="en-US" sz="2000" dirty="0">
                <a:latin typeface="Times New Roman" pitchFamily="18" charset="0"/>
                <a:cs typeface="Times New Roman" pitchFamily="18" charset="0"/>
              </a:rPr>
              <a:t>Operations on strings are the same as on arrays or lists of other types. For example, every character in a character array is available at once, whereas a list of characters must be searched linearly.</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205546833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26</a:t>
            </a:fld>
            <a:endParaRPr lang="en-IN" dirty="0"/>
          </a:p>
        </p:txBody>
      </p:sp>
      <p:sp>
        <p:nvSpPr>
          <p:cNvPr id="6" name="Rectangle 5"/>
          <p:cNvSpPr/>
          <p:nvPr/>
        </p:nvSpPr>
        <p:spPr>
          <a:xfrm>
            <a:off x="207034" y="1121184"/>
            <a:ext cx="11680166" cy="3785652"/>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Enumerated </a:t>
            </a:r>
            <a:r>
              <a:rPr lang="en-US" sz="2400" b="1" dirty="0" smtClean="0">
                <a:latin typeface="Times New Roman" panose="02020603050405020304" pitchFamily="18" charset="0"/>
                <a:cs typeface="Times New Roman" panose="02020603050405020304" pitchFamily="18" charset="0"/>
              </a:rPr>
              <a:t>types</a:t>
            </a:r>
          </a:p>
          <a:p>
            <a:pPr marL="360000" lvl="4"/>
            <a:endParaRPr lang="en-US" sz="2000" b="1" dirty="0" smtClean="0">
              <a:latin typeface="Times New Roman" pitchFamily="18" charset="0"/>
              <a:cs typeface="Times New Roman" pitchFamily="18" charset="0"/>
            </a:endParaRPr>
          </a:p>
          <a:p>
            <a:pPr lvl="2">
              <a:lnSpc>
                <a:spcPct val="150000"/>
              </a:lnSpc>
              <a:spcBef>
                <a:spcPct val="20000"/>
              </a:spcBef>
            </a:pPr>
            <a:r>
              <a:rPr lang="en-US" sz="2000" dirty="0">
                <a:latin typeface="Times New Roman" pitchFamily="18" charset="0"/>
                <a:cs typeface="Times New Roman" pitchFamily="18" charset="0"/>
              </a:rPr>
              <a:t>Also called: user-defined ordinal </a:t>
            </a:r>
            <a:r>
              <a:rPr lang="en-US" sz="2000" dirty="0" smtClean="0">
                <a:latin typeface="Times New Roman" pitchFamily="18" charset="0"/>
                <a:cs typeface="Times New Roman" pitchFamily="18" charset="0"/>
              </a:rPr>
              <a:t>types</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We can declare a list of symbolic constants that are to be treated literally, just like in Prolog or Scheme</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lvl="2">
              <a:lnSpc>
                <a:spcPct val="150000"/>
              </a:lnSpc>
              <a:spcBef>
                <a:spcPct val="20000"/>
              </a:spcBef>
            </a:pPr>
            <a:r>
              <a:rPr lang="en-US" sz="2000" dirty="0">
                <a:latin typeface="Times New Roman" pitchFamily="18" charset="0"/>
                <a:cs typeface="Times New Roman" pitchFamily="18" charset="0"/>
              </a:rPr>
              <a:t>We also specify the implicit ordering of those newly introduced symbolic constants. In Pascal</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lvl="2">
              <a:lnSpc>
                <a:spcPct val="150000"/>
              </a:lnSpc>
              <a:spcBef>
                <a:spcPct val="20000"/>
              </a:spcBef>
            </a:pPr>
            <a:r>
              <a:rPr lang="en-US" sz="2000" b="1" dirty="0">
                <a:latin typeface="Times New Roman" pitchFamily="18" charset="0"/>
                <a:cs typeface="Times New Roman" pitchFamily="18" charset="0"/>
              </a:rPr>
              <a:t>type day </a:t>
            </a:r>
            <a:r>
              <a:rPr lang="en-US" sz="2000" b="1" dirty="0" smtClean="0">
                <a:latin typeface="Times New Roman" pitchFamily="18" charset="0"/>
                <a:cs typeface="Times New Roman" pitchFamily="18" charset="0"/>
              </a:rPr>
              <a:t>=</a:t>
            </a:r>
            <a:r>
              <a:rPr lang="en-US" sz="2000" b="1" dirty="0">
                <a:latin typeface="Times New Roman" pitchFamily="18" charset="0"/>
                <a:cs typeface="Times New Roman" pitchFamily="18" charset="0"/>
              </a:rPr>
              <a:t/>
            </a:r>
            <a:br>
              <a:rPr lang="en-US" sz="2000" b="1" dirty="0">
                <a:latin typeface="Times New Roman" pitchFamily="18" charset="0"/>
                <a:cs typeface="Times New Roman" pitchFamily="18" charset="0"/>
              </a:rPr>
            </a:b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mo</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tu</a:t>
            </a:r>
            <a:r>
              <a:rPr lang="en-US" sz="2000" b="1" dirty="0">
                <a:latin typeface="Times New Roman" pitchFamily="18" charset="0"/>
                <a:cs typeface="Times New Roman" pitchFamily="18" charset="0"/>
              </a:rPr>
              <a:t>, we, </a:t>
            </a:r>
            <a:r>
              <a:rPr lang="en-US" sz="2000" b="1" dirty="0" err="1">
                <a:latin typeface="Times New Roman" pitchFamily="18" charset="0"/>
                <a:cs typeface="Times New Roman" pitchFamily="18" charset="0"/>
              </a:rPr>
              <a:t>th</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fr</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sa</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su</a:t>
            </a:r>
            <a:r>
              <a:rPr lang="en-US" sz="2000" b="1" dirty="0" smtClean="0">
                <a:latin typeface="Times New Roman" pitchFamily="18" charset="0"/>
                <a:cs typeface="Times New Roman" pitchFamily="18" charset="0"/>
              </a:rPr>
              <a:t>);</a:t>
            </a:r>
            <a:endParaRPr lang="en-US" sz="2000" b="1" dirty="0">
              <a:latin typeface="Times New Roman" pitchFamily="18" charset="0"/>
              <a:cs typeface="Times New Roman" pitchFamily="18" charset="0"/>
            </a:endParaRPr>
          </a:p>
          <a:p>
            <a:pPr lvl="2">
              <a:lnSpc>
                <a:spcPct val="150000"/>
              </a:lnSpc>
              <a:spcBef>
                <a:spcPct val="20000"/>
              </a:spcBef>
            </a:pPr>
            <a:r>
              <a:rPr lang="en-US" sz="2000" dirty="0">
                <a:latin typeface="Times New Roman" pitchFamily="18" charset="0"/>
                <a:cs typeface="Times New Roman" pitchFamily="18" charset="0"/>
              </a:rPr>
              <a:t>Here, we have </a:t>
            </a:r>
            <a:r>
              <a:rPr lang="en-US" sz="2000" dirty="0" err="1">
                <a:latin typeface="Times New Roman" pitchFamily="18" charset="0"/>
                <a:cs typeface="Times New Roman" pitchFamily="18" charset="0"/>
              </a:rPr>
              <a:t>mo</a:t>
            </a:r>
            <a:r>
              <a:rPr lang="en-US" sz="2000" dirty="0">
                <a:latin typeface="Times New Roman" pitchFamily="18" charset="0"/>
                <a:cs typeface="Times New Roman" pitchFamily="18" charset="0"/>
              </a:rPr>
              <a:t> &lt; </a:t>
            </a:r>
            <a:r>
              <a:rPr lang="en-US" sz="2000" dirty="0" err="1">
                <a:latin typeface="Times New Roman" pitchFamily="18" charset="0"/>
                <a:cs typeface="Times New Roman" pitchFamily="18" charset="0"/>
              </a:rPr>
              <a:t>tu</a:t>
            </a:r>
            <a:r>
              <a:rPr lang="en-US" sz="2000" dirty="0">
                <a:latin typeface="Times New Roman" pitchFamily="18" charset="0"/>
                <a:cs typeface="Times New Roman" pitchFamily="18" charset="0"/>
              </a:rPr>
              <a:t> &lt; we &lt; </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 &lt; </a:t>
            </a:r>
            <a:r>
              <a:rPr lang="en-US" sz="2000" dirty="0" err="1">
                <a:latin typeface="Times New Roman" pitchFamily="18" charset="0"/>
                <a:cs typeface="Times New Roman" pitchFamily="18" charset="0"/>
              </a:rPr>
              <a:t>fr</a:t>
            </a:r>
            <a:r>
              <a:rPr lang="en-US" sz="2000" dirty="0">
                <a:latin typeface="Times New Roman" pitchFamily="18" charset="0"/>
                <a:cs typeface="Times New Roman" pitchFamily="18" charset="0"/>
              </a:rPr>
              <a:t> &lt; </a:t>
            </a:r>
            <a:r>
              <a:rPr lang="en-US" sz="2000" dirty="0" err="1">
                <a:latin typeface="Times New Roman" pitchFamily="18" charset="0"/>
                <a:cs typeface="Times New Roman" pitchFamily="18" charset="0"/>
              </a:rPr>
              <a:t>sa</a:t>
            </a:r>
            <a:r>
              <a:rPr lang="en-US" sz="2000" dirty="0">
                <a:latin typeface="Times New Roman" pitchFamily="18" charset="0"/>
                <a:cs typeface="Times New Roman" pitchFamily="18" charset="0"/>
              </a:rPr>
              <a:t> &lt; </a:t>
            </a:r>
            <a:r>
              <a:rPr lang="en-US" sz="2000" dirty="0" err="1">
                <a:latin typeface="Times New Roman" pitchFamily="18" charset="0"/>
                <a:cs typeface="Times New Roman" pitchFamily="18" charset="0"/>
              </a:rPr>
              <a:t>su</a:t>
            </a:r>
            <a:r>
              <a:rPr lang="en-US" sz="2000" dirty="0">
                <a:latin typeface="Times New Roman" pitchFamily="18" charset="0"/>
                <a:cs typeface="Times New Roman" pitchFamily="18" charset="0"/>
              </a:rPr>
              <a:t>.</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38817375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27</a:t>
            </a:fld>
            <a:endParaRPr lang="en-IN" dirty="0"/>
          </a:p>
        </p:txBody>
      </p:sp>
      <p:sp>
        <p:nvSpPr>
          <p:cNvPr id="6" name="Rectangle 5"/>
          <p:cNvSpPr/>
          <p:nvPr/>
        </p:nvSpPr>
        <p:spPr>
          <a:xfrm>
            <a:off x="207034" y="1121184"/>
            <a:ext cx="11680166" cy="4370427"/>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Operators for Enumerated </a:t>
            </a:r>
            <a:r>
              <a:rPr lang="en-US" sz="2400" b="1" dirty="0" smtClean="0">
                <a:latin typeface="Times New Roman" panose="02020603050405020304" pitchFamily="18" charset="0"/>
                <a:cs typeface="Times New Roman" panose="02020603050405020304" pitchFamily="18" charset="0"/>
              </a:rPr>
              <a:t>types</a:t>
            </a:r>
          </a:p>
          <a:p>
            <a:pPr marL="360000" lvl="4"/>
            <a:endParaRPr lang="en-US" sz="2000" b="1" dirty="0" smtClean="0">
              <a:latin typeface="Times New Roman" pitchFamily="18" charset="0"/>
              <a:cs typeface="Times New Roman" pitchFamily="18" charset="0"/>
            </a:endParaRPr>
          </a:p>
          <a:p>
            <a:pPr lvl="2">
              <a:lnSpc>
                <a:spcPct val="150000"/>
              </a:lnSpc>
              <a:spcBef>
                <a:spcPct val="20000"/>
              </a:spcBef>
            </a:pPr>
            <a:r>
              <a:rPr lang="en-US" sz="2000" dirty="0">
                <a:latin typeface="Times New Roman" pitchFamily="18" charset="0"/>
                <a:cs typeface="Times New Roman" pitchFamily="18" charset="0"/>
              </a:rPr>
              <a:t>Pascal supplies the programmer with three generic operations for every new enumerated type T:</a:t>
            </a:r>
          </a:p>
          <a:p>
            <a:pPr lvl="2">
              <a:lnSpc>
                <a:spcPct val="150000"/>
              </a:lnSpc>
              <a:spcBef>
                <a:spcPct val="20000"/>
              </a:spcBef>
            </a:pPr>
            <a:r>
              <a:rPr lang="en-US" sz="2000" dirty="0" err="1">
                <a:latin typeface="Times New Roman" pitchFamily="18" charset="0"/>
                <a:cs typeface="Times New Roman" pitchFamily="18" charset="0"/>
              </a:rPr>
              <a:t>succ</a:t>
            </a:r>
            <a:r>
              <a:rPr lang="en-US" sz="2000" dirty="0">
                <a:latin typeface="Times New Roman" pitchFamily="18" charset="0"/>
                <a:cs typeface="Times New Roman" pitchFamily="18" charset="0"/>
              </a:rPr>
              <a:t>: successor, for example, </a:t>
            </a:r>
            <a:r>
              <a:rPr lang="en-US" sz="2000" b="1" dirty="0" err="1">
                <a:latin typeface="Times New Roman" pitchFamily="18" charset="0"/>
                <a:cs typeface="Times New Roman" pitchFamily="18" charset="0"/>
              </a:rPr>
              <a:t>succ</a:t>
            </a:r>
            <a:r>
              <a:rPr lang="en-US" sz="2000" b="1" dirty="0">
                <a:latin typeface="Times New Roman" pitchFamily="18" charset="0"/>
                <a:cs typeface="Times New Roman" pitchFamily="18" charset="0"/>
              </a:rPr>
              <a:t>(</a:t>
            </a:r>
            <a:r>
              <a:rPr lang="en-US" sz="2000" b="1" dirty="0" err="1">
                <a:latin typeface="Times New Roman" pitchFamily="18" charset="0"/>
                <a:cs typeface="Times New Roman" pitchFamily="18" charset="0"/>
              </a:rPr>
              <a:t>tu</a:t>
            </a:r>
            <a:r>
              <a:rPr lang="en-US" sz="2000" b="1" dirty="0">
                <a:latin typeface="Times New Roman" pitchFamily="18" charset="0"/>
                <a:cs typeface="Times New Roman" pitchFamily="18" charset="0"/>
              </a:rPr>
              <a:t>) = we</a:t>
            </a:r>
          </a:p>
          <a:p>
            <a:pPr lvl="2">
              <a:lnSpc>
                <a:spcPct val="150000"/>
              </a:lnSpc>
              <a:spcBef>
                <a:spcPct val="20000"/>
              </a:spcBef>
            </a:pPr>
            <a:r>
              <a:rPr lang="en-US" sz="2000" dirty="0" err="1">
                <a:latin typeface="Times New Roman" pitchFamily="18" charset="0"/>
                <a:cs typeface="Times New Roman" pitchFamily="18" charset="0"/>
              </a:rPr>
              <a:t>pred</a:t>
            </a:r>
            <a:r>
              <a:rPr lang="en-US" sz="2000" dirty="0">
                <a:latin typeface="Times New Roman" pitchFamily="18" charset="0"/>
                <a:cs typeface="Times New Roman" pitchFamily="18" charset="0"/>
              </a:rPr>
              <a:t>: predecessor, for example, </a:t>
            </a:r>
            <a:r>
              <a:rPr lang="en-US" sz="2000" b="1" dirty="0" err="1">
                <a:latin typeface="Times New Roman" pitchFamily="18" charset="0"/>
                <a:cs typeface="Times New Roman" pitchFamily="18" charset="0"/>
              </a:rPr>
              <a:t>pred</a:t>
            </a:r>
            <a:r>
              <a:rPr lang="en-US" sz="2000" b="1" dirty="0">
                <a:latin typeface="Times New Roman" pitchFamily="18" charset="0"/>
                <a:cs typeface="Times New Roman" pitchFamily="18" charset="0"/>
              </a:rPr>
              <a:t>(</a:t>
            </a:r>
            <a:r>
              <a:rPr lang="en-US" sz="2000" b="1" dirty="0" err="1">
                <a:latin typeface="Times New Roman" pitchFamily="18" charset="0"/>
                <a:cs typeface="Times New Roman" pitchFamily="18" charset="0"/>
              </a:rPr>
              <a:t>su</a:t>
            </a:r>
            <a:r>
              <a:rPr lang="en-US" sz="2000" b="1" dirty="0">
                <a:latin typeface="Times New Roman" pitchFamily="18" charset="0"/>
                <a:cs typeface="Times New Roman" pitchFamily="18" charset="0"/>
              </a:rPr>
              <a:t>) = </a:t>
            </a:r>
            <a:r>
              <a:rPr lang="en-US" sz="2000" b="1" dirty="0" err="1">
                <a:latin typeface="Times New Roman" pitchFamily="18" charset="0"/>
                <a:cs typeface="Times New Roman" pitchFamily="18" charset="0"/>
              </a:rPr>
              <a:t>sa</a:t>
            </a:r>
            <a:endParaRPr lang="en-US" sz="2000" b="1" dirty="0">
              <a:latin typeface="Times New Roman" pitchFamily="18" charset="0"/>
              <a:cs typeface="Times New Roman" pitchFamily="18" charset="0"/>
            </a:endParaRPr>
          </a:p>
          <a:p>
            <a:pPr lvl="2">
              <a:lnSpc>
                <a:spcPct val="150000"/>
              </a:lnSpc>
              <a:spcBef>
                <a:spcPct val="20000"/>
              </a:spcBef>
            </a:pPr>
            <a:r>
              <a:rPr lang="en-US" sz="2000" dirty="0">
                <a:latin typeface="Times New Roman" pitchFamily="18" charset="0"/>
                <a:cs typeface="Times New Roman" pitchFamily="18" charset="0"/>
              </a:rPr>
              <a:t>			(each is undefined at one end)</a:t>
            </a:r>
          </a:p>
          <a:p>
            <a:pPr lvl="2">
              <a:lnSpc>
                <a:spcPct val="150000"/>
              </a:lnSpc>
              <a:spcBef>
                <a:spcPct val="20000"/>
              </a:spcBef>
            </a:pPr>
            <a:r>
              <a:rPr lang="en-US" sz="2000" dirty="0" err="1">
                <a:latin typeface="Times New Roman" pitchFamily="18" charset="0"/>
                <a:cs typeface="Times New Roman" pitchFamily="18" charset="0"/>
              </a:rPr>
              <a:t>ord</a:t>
            </a:r>
            <a:r>
              <a:rPr lang="en-US" sz="2000" dirty="0">
                <a:latin typeface="Times New Roman" pitchFamily="18" charset="0"/>
                <a:cs typeface="Times New Roman" pitchFamily="18" charset="0"/>
              </a:rPr>
              <a:t>: (ordinal) position in the type, starting at 0,so for example </a:t>
            </a:r>
            <a:r>
              <a:rPr lang="en-US" sz="2000" b="1" dirty="0" err="1">
                <a:latin typeface="Times New Roman" pitchFamily="18" charset="0"/>
                <a:cs typeface="Times New Roman" pitchFamily="18" charset="0"/>
              </a:rPr>
              <a:t>ord</a:t>
            </a:r>
            <a:r>
              <a:rPr lang="en-US" sz="2000" b="1" dirty="0">
                <a:latin typeface="Times New Roman" pitchFamily="18" charset="0"/>
                <a:cs typeface="Times New Roman" pitchFamily="18" charset="0"/>
              </a:rPr>
              <a:t>(</a:t>
            </a:r>
            <a:r>
              <a:rPr lang="en-US" sz="2000" b="1" dirty="0" err="1">
                <a:latin typeface="Times New Roman" pitchFamily="18" charset="0"/>
                <a:cs typeface="Times New Roman" pitchFamily="18" charset="0"/>
              </a:rPr>
              <a:t>th</a:t>
            </a:r>
            <a:r>
              <a:rPr lang="en-US" sz="2000" b="1" dirty="0">
                <a:latin typeface="Times New Roman" pitchFamily="18" charset="0"/>
                <a:cs typeface="Times New Roman" pitchFamily="18" charset="0"/>
              </a:rPr>
              <a:t>) = 3</a:t>
            </a:r>
          </a:p>
          <a:p>
            <a:pPr lvl="2">
              <a:lnSpc>
                <a:spcPct val="150000"/>
              </a:lnSpc>
              <a:spcBef>
                <a:spcPct val="20000"/>
              </a:spcBef>
            </a:pPr>
            <a:r>
              <a:rPr lang="en-US" sz="2000" dirty="0">
                <a:latin typeface="Times New Roman" pitchFamily="18" charset="0"/>
                <a:cs typeface="Times New Roman" pitchFamily="18" charset="0"/>
              </a:rPr>
              <a:t>For characters, Pascal also has char, producing the character at a given position, so for example </a:t>
            </a:r>
            <a:r>
              <a:rPr lang="en-US" sz="2000" b="1" dirty="0" err="1">
                <a:latin typeface="Times New Roman" pitchFamily="18" charset="0"/>
                <a:cs typeface="Times New Roman" pitchFamily="18" charset="0"/>
              </a:rPr>
              <a:t>chr</a:t>
            </a:r>
            <a:r>
              <a:rPr lang="en-US" sz="2000" b="1" dirty="0">
                <a:latin typeface="Times New Roman" pitchFamily="18" charset="0"/>
                <a:cs typeface="Times New Roman" pitchFamily="18" charset="0"/>
              </a:rPr>
              <a:t>(65) </a:t>
            </a:r>
            <a:r>
              <a:rPr lang="en-US" sz="2000" dirty="0">
                <a:latin typeface="Times New Roman" pitchFamily="18" charset="0"/>
                <a:cs typeface="Times New Roman" pitchFamily="18" charset="0"/>
              </a:rPr>
              <a:t>returns </a:t>
            </a:r>
            <a:r>
              <a:rPr lang="en-US" sz="2000" b="1" dirty="0">
                <a:latin typeface="Times New Roman" pitchFamily="18" charset="0"/>
                <a:cs typeface="Times New Roman" pitchFamily="18" charset="0"/>
              </a:rPr>
              <a:t>‘A’. </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143969157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28</a:t>
            </a:fld>
            <a:endParaRPr lang="en-IN" dirty="0"/>
          </a:p>
        </p:txBody>
      </p:sp>
      <p:sp>
        <p:nvSpPr>
          <p:cNvPr id="6" name="Rectangle 5"/>
          <p:cNvSpPr/>
          <p:nvPr/>
        </p:nvSpPr>
        <p:spPr>
          <a:xfrm>
            <a:off x="207034" y="1121184"/>
            <a:ext cx="11680166" cy="440120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Char </a:t>
            </a:r>
            <a:r>
              <a:rPr lang="en-US" sz="2400" b="1" dirty="0" smtClean="0">
                <a:latin typeface="Times New Roman" panose="02020603050405020304" pitchFamily="18" charset="0"/>
                <a:cs typeface="Times New Roman" panose="02020603050405020304" pitchFamily="18" charset="0"/>
              </a:rPr>
              <a:t>Revisited</a:t>
            </a:r>
          </a:p>
          <a:p>
            <a:pPr marL="360000" lvl="4"/>
            <a:endParaRPr lang="en-US" sz="2000" b="1" dirty="0" smtClean="0">
              <a:latin typeface="Times New Roman" pitchFamily="18" charset="0"/>
              <a:cs typeface="Times New Roman" pitchFamily="18" charset="0"/>
            </a:endParaRPr>
          </a:p>
          <a:p>
            <a:pPr lvl="2">
              <a:spcBef>
                <a:spcPct val="20000"/>
              </a:spcBef>
            </a:pPr>
            <a:r>
              <a:rPr lang="en-US" sz="2000" dirty="0">
                <a:latin typeface="Times New Roman" pitchFamily="18" charset="0"/>
                <a:cs typeface="Times New Roman" pitchFamily="18" charset="0"/>
              </a:rPr>
              <a:t>We have just a few basic types</a:t>
            </a:r>
            <a:r>
              <a:rPr lang="en-US" sz="2000" dirty="0" smtClean="0">
                <a:latin typeface="Times New Roman" pitchFamily="18" charset="0"/>
                <a:cs typeface="Times New Roman" pitchFamily="18" charset="0"/>
              </a:rPr>
              <a:t>:</a:t>
            </a:r>
          </a:p>
          <a:p>
            <a:pPr lvl="2">
              <a:spcBef>
                <a:spcPct val="20000"/>
              </a:spcBef>
            </a:pPr>
            <a:endParaRPr lang="en-US" sz="2000" dirty="0">
              <a:latin typeface="Times New Roman" pitchFamily="18" charset="0"/>
              <a:cs typeface="Times New Roman" pitchFamily="18" charset="0"/>
            </a:endParaRPr>
          </a:p>
          <a:p>
            <a:pPr marL="1714500" lvl="3"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char,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float, </a:t>
            </a:r>
            <a:r>
              <a:rPr lang="en-US" sz="2000" dirty="0" smtClean="0">
                <a:latin typeface="Times New Roman" pitchFamily="18" charset="0"/>
                <a:cs typeface="Times New Roman" pitchFamily="18" charset="0"/>
              </a:rPr>
              <a:t>double</a:t>
            </a:r>
          </a:p>
          <a:p>
            <a:pPr marL="1714500" lvl="3"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lvl="2">
              <a:spcBef>
                <a:spcPct val="20000"/>
              </a:spcBef>
            </a:pPr>
            <a:r>
              <a:rPr lang="en-US" sz="2000" dirty="0">
                <a:latin typeface="Times New Roman" pitchFamily="18" charset="0"/>
                <a:cs typeface="Times New Roman" pitchFamily="18" charset="0"/>
              </a:rPr>
              <a:t>The char represents a single byte of storage, while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is typically 4 </a:t>
            </a:r>
            <a:r>
              <a:rPr lang="en-US" sz="2000" dirty="0" smtClean="0">
                <a:latin typeface="Times New Roman" pitchFamily="18" charset="0"/>
                <a:cs typeface="Times New Roman" pitchFamily="18" charset="0"/>
              </a:rPr>
              <a:t>bytes</a:t>
            </a:r>
          </a:p>
          <a:p>
            <a:pPr lvl="2">
              <a:spcBef>
                <a:spcPct val="20000"/>
              </a:spcBef>
            </a:pPr>
            <a:endParaRPr lang="en-US" sz="2000" dirty="0">
              <a:latin typeface="Times New Roman" pitchFamily="18" charset="0"/>
              <a:cs typeface="Times New Roman" pitchFamily="18" charset="0"/>
            </a:endParaRPr>
          </a:p>
          <a:p>
            <a:pPr marL="1714500" lvl="3"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Important: Do not be misled by the name "char" ; the char datatype is really no different from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(other than its storage capacity</a:t>
            </a:r>
            <a:r>
              <a:rPr lang="en-US" sz="2000" dirty="0" smtClean="0">
                <a:latin typeface="Times New Roman" pitchFamily="18" charset="0"/>
                <a:cs typeface="Times New Roman" pitchFamily="18" charset="0"/>
              </a:rPr>
              <a:t>)</a:t>
            </a:r>
          </a:p>
          <a:p>
            <a:pPr marL="1714500" lvl="3"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lvl="2">
              <a:spcBef>
                <a:spcPct val="20000"/>
              </a:spcBef>
            </a:pPr>
            <a:r>
              <a:rPr lang="en-US" sz="2000" dirty="0">
                <a:latin typeface="Times New Roman" pitchFamily="18" charset="0"/>
                <a:cs typeface="Times New Roman" pitchFamily="18" charset="0"/>
              </a:rPr>
              <a:t>What do I mean by "no different from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We explore this with some examples on the next slide.</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6442872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29</a:t>
            </a:fld>
            <a:endParaRPr lang="en-IN" dirty="0"/>
          </a:p>
        </p:txBody>
      </p:sp>
      <p:sp>
        <p:nvSpPr>
          <p:cNvPr id="6" name="Rectangle 5"/>
          <p:cNvSpPr/>
          <p:nvPr/>
        </p:nvSpPr>
        <p:spPr>
          <a:xfrm>
            <a:off x="207034" y="1121184"/>
            <a:ext cx="11680166" cy="3662541"/>
          </a:xfrm>
          <a:prstGeom prst="rect">
            <a:avLst/>
          </a:prstGeom>
        </p:spPr>
        <p:txBody>
          <a:bodyPr wrap="square">
            <a:spAutoFit/>
          </a:bodyPr>
          <a:lstStyle/>
          <a:p>
            <a:pPr marL="360000" lvl="4"/>
            <a:endParaRPr lang="en-US" sz="2000" b="1" dirty="0" smtClean="0">
              <a:latin typeface="Times New Roman" pitchFamily="18" charset="0"/>
              <a:cs typeface="Times New Roman" pitchFamily="18" charset="0"/>
            </a:endParaRPr>
          </a:p>
          <a:p>
            <a:pPr marL="1257300" lvl="2"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Why would you not always use char to represent a smaller number, such as 4</a:t>
            </a:r>
            <a:r>
              <a:rPr lang="en-US" sz="2000" dirty="0" smtClean="0">
                <a:latin typeface="Times New Roman" pitchFamily="18" charset="0"/>
                <a:cs typeface="Times New Roman" pitchFamily="18" charset="0"/>
              </a:rPr>
              <a:t>?</a:t>
            </a:r>
          </a:p>
          <a:p>
            <a:pPr marL="1257300" lvl="2"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marL="1257300" lvl="2"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Consider what happens in this case</a:t>
            </a:r>
            <a:r>
              <a:rPr lang="en-US" sz="2000" dirty="0" smtClean="0">
                <a:latin typeface="Times New Roman" pitchFamily="18" charset="0"/>
                <a:cs typeface="Times New Roman" pitchFamily="18" charset="0"/>
              </a:rPr>
              <a:t>:</a:t>
            </a:r>
          </a:p>
          <a:p>
            <a:pPr marL="1257300" lvl="2"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lvl="3">
              <a:spcBef>
                <a:spcPct val="20000"/>
              </a:spcBef>
            </a:pPr>
            <a:r>
              <a:rPr lang="en-US" sz="2000" dirty="0">
                <a:latin typeface="Times New Roman" pitchFamily="18" charset="0"/>
                <a:cs typeface="Times New Roman" pitchFamily="18" charset="0"/>
              </a:rPr>
              <a:t>char j = 4;</a:t>
            </a:r>
          </a:p>
          <a:p>
            <a:pPr lvl="3">
              <a:spcBef>
                <a:spcPct val="20000"/>
              </a:spcBef>
            </a:pPr>
            <a:r>
              <a:rPr lang="en-US" sz="2000" dirty="0">
                <a:latin typeface="Times New Roman" pitchFamily="18" charset="0"/>
                <a:cs typeface="Times New Roman" pitchFamily="18" charset="0"/>
              </a:rPr>
              <a:t>j = j + 300;  /* bad! Can't store 304 in a char</a:t>
            </a:r>
            <a:r>
              <a:rPr lang="en-US" sz="2000" dirty="0" smtClean="0">
                <a:latin typeface="Times New Roman" pitchFamily="18" charset="0"/>
                <a:cs typeface="Times New Roman" pitchFamily="18" charset="0"/>
              </a:rPr>
              <a:t>!</a:t>
            </a:r>
          </a:p>
          <a:p>
            <a:pPr lvl="3">
              <a:spcBef>
                <a:spcPct val="20000"/>
              </a:spcBef>
            </a:pPr>
            <a:endParaRPr lang="en-US" sz="2000" dirty="0">
              <a:latin typeface="Times New Roman" pitchFamily="18" charset="0"/>
              <a:cs typeface="Times New Roman" pitchFamily="18" charset="0"/>
            </a:endParaRPr>
          </a:p>
          <a:p>
            <a:pPr marL="1257300" lvl="2"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So, it is safer to use a larger type, such as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unless you are 100% sure that the char limit will never be exceeded in the program!</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1536585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a:t>
            </a:fld>
            <a:endParaRPr lang="en-IN" dirty="0"/>
          </a:p>
        </p:txBody>
      </p:sp>
      <p:sp>
        <p:nvSpPr>
          <p:cNvPr id="6" name="Rectangle 5"/>
          <p:cNvSpPr/>
          <p:nvPr/>
        </p:nvSpPr>
        <p:spPr>
          <a:xfrm>
            <a:off x="207034" y="1121184"/>
            <a:ext cx="11383951" cy="1754326"/>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AIM</a:t>
            </a:r>
          </a:p>
          <a:p>
            <a:pPr marL="360000" lvl="4">
              <a:lnSpc>
                <a:spcPct val="150000"/>
              </a:lnSpc>
            </a:pPr>
            <a:endParaRPr lang="en-US" sz="800" b="1" dirty="0" smtClean="0">
              <a:latin typeface="Times New Roman" panose="02020603050405020304" pitchFamily="18" charset="0"/>
              <a:cs typeface="Times New Roman" panose="02020603050405020304" pitchFamily="18" charset="0"/>
            </a:endParaRPr>
          </a:p>
          <a:p>
            <a:pPr marL="360000" lvl="4">
              <a:lnSpc>
                <a:spcPct val="150000"/>
              </a:lnSpc>
            </a:pPr>
            <a:endParaRPr lang="en-US" sz="800" b="1" dirty="0" smtClean="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To learn about different information storage representation</a:t>
            </a:r>
          </a:p>
          <a:p>
            <a:pPr marL="720000" lvl="6"/>
            <a:endParaRPr lang="en-US" sz="2000" dirty="0">
              <a:latin typeface="Times New Roman" panose="02020603050405020304" pitchFamily="18" charset="0"/>
              <a:cs typeface="Times New Roman" panose="02020603050405020304" pitchFamily="18" charset="0"/>
            </a:endParaRPr>
          </a:p>
          <a:p>
            <a:pPr marL="720000" lvl="6"/>
            <a:endParaRPr lang="en-IN"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391615946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30</a:t>
            </a:fld>
            <a:endParaRPr lang="en-IN" dirty="0"/>
          </a:p>
        </p:txBody>
      </p:sp>
      <p:sp>
        <p:nvSpPr>
          <p:cNvPr id="6" name="Rectangle 5"/>
          <p:cNvSpPr/>
          <p:nvPr/>
        </p:nvSpPr>
        <p:spPr>
          <a:xfrm>
            <a:off x="207034" y="1121184"/>
            <a:ext cx="11680166" cy="532453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Char as "character" </a:t>
            </a:r>
            <a:r>
              <a:rPr lang="en-US" sz="2400" b="1" dirty="0" smtClean="0">
                <a:latin typeface="Times New Roman" panose="02020603050405020304" pitchFamily="18" charset="0"/>
                <a:cs typeface="Times New Roman" panose="02020603050405020304" pitchFamily="18" charset="0"/>
              </a:rPr>
              <a:t>storage</a:t>
            </a:r>
          </a:p>
          <a:p>
            <a:pPr marL="360000" lvl="4"/>
            <a:endParaRPr lang="en-US" sz="2000" b="1" dirty="0" smtClean="0">
              <a:latin typeface="Times New Roman" pitchFamily="18" charset="0"/>
              <a:cs typeface="Times New Roman" pitchFamily="18" charset="0"/>
            </a:endParaRPr>
          </a:p>
          <a:p>
            <a:pPr lvl="2">
              <a:spcBef>
                <a:spcPct val="20000"/>
              </a:spcBef>
            </a:pPr>
            <a:r>
              <a:rPr lang="en-US" sz="2000" dirty="0">
                <a:latin typeface="Times New Roman" pitchFamily="18" charset="0"/>
                <a:cs typeface="Times New Roman" pitchFamily="18" charset="0"/>
              </a:rPr>
              <a:t>So, if char is just an abbreviated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what does it have to do with characters</a:t>
            </a:r>
            <a:r>
              <a:rPr lang="en-US" sz="2000" dirty="0" smtClean="0">
                <a:latin typeface="Times New Roman" pitchFamily="18" charset="0"/>
                <a:cs typeface="Times New Roman" pitchFamily="18" charset="0"/>
              </a:rPr>
              <a:t>?</a:t>
            </a:r>
          </a:p>
          <a:p>
            <a:pPr lvl="2">
              <a:spcBef>
                <a:spcPct val="20000"/>
              </a:spcBef>
            </a:pPr>
            <a:endParaRPr lang="en-US" sz="1500" dirty="0">
              <a:latin typeface="Times New Roman" pitchFamily="18" charset="0"/>
              <a:cs typeface="Times New Roman" pitchFamily="18" charset="0"/>
            </a:endParaRPr>
          </a:p>
          <a:p>
            <a:pPr lvl="2">
              <a:spcBef>
                <a:spcPct val="20000"/>
              </a:spcBef>
            </a:pPr>
            <a:r>
              <a:rPr lang="en-US" sz="2000" dirty="0">
                <a:latin typeface="Times New Roman" pitchFamily="18" charset="0"/>
                <a:cs typeface="Times New Roman" pitchFamily="18" charset="0"/>
              </a:rPr>
              <a:t>The answer is twofold</a:t>
            </a:r>
            <a:r>
              <a:rPr lang="en-US" sz="2000" dirty="0" smtClean="0">
                <a:latin typeface="Times New Roman" pitchFamily="18" charset="0"/>
                <a:cs typeface="Times New Roman" pitchFamily="18" charset="0"/>
              </a:rPr>
              <a:t>:</a:t>
            </a:r>
          </a:p>
          <a:p>
            <a:pPr lvl="2">
              <a:spcBef>
                <a:spcPct val="20000"/>
              </a:spcBef>
            </a:pPr>
            <a:endParaRPr lang="en-US" sz="1500" dirty="0">
              <a:latin typeface="Times New Roman" pitchFamily="18" charset="0"/>
              <a:cs typeface="Times New Roman" pitchFamily="18" charset="0"/>
            </a:endParaRPr>
          </a:p>
          <a:p>
            <a:pPr marL="1714500" lvl="3"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First, char can do nothing special with characters that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can't do</a:t>
            </a:r>
            <a:r>
              <a:rPr lang="en-US" sz="2000" dirty="0" smtClean="0">
                <a:latin typeface="Times New Roman" pitchFamily="18" charset="0"/>
                <a:cs typeface="Times New Roman" pitchFamily="18" charset="0"/>
              </a:rPr>
              <a:t>.</a:t>
            </a:r>
          </a:p>
          <a:p>
            <a:pPr lvl="2">
              <a:spcBef>
                <a:spcPct val="20000"/>
              </a:spcBef>
            </a:pPr>
            <a:endParaRPr lang="en-US" sz="1500" dirty="0">
              <a:latin typeface="Times New Roman" pitchFamily="18" charset="0"/>
              <a:cs typeface="Times New Roman" pitchFamily="18" charset="0"/>
            </a:endParaRPr>
          </a:p>
          <a:p>
            <a:pPr lvl="2">
              <a:spcBef>
                <a:spcPct val="20000"/>
              </a:spcBef>
            </a:pPr>
            <a:r>
              <a:rPr lang="en-US" sz="2000" dirty="0">
                <a:latin typeface="Times New Roman" pitchFamily="18" charset="0"/>
                <a:cs typeface="Times New Roman" pitchFamily="18" charset="0"/>
              </a:rPr>
              <a:t>Both store equivalent ASCII integer code when single quotes are placed around a single character in an assignment</a:t>
            </a:r>
            <a:r>
              <a:rPr lang="en-US" sz="2000" dirty="0" smtClean="0">
                <a:latin typeface="Times New Roman" pitchFamily="18" charset="0"/>
                <a:cs typeface="Times New Roman" pitchFamily="18" charset="0"/>
              </a:rPr>
              <a:t>.</a:t>
            </a:r>
          </a:p>
          <a:p>
            <a:pPr lvl="2">
              <a:spcBef>
                <a:spcPct val="20000"/>
              </a:spcBef>
            </a:pPr>
            <a:endParaRPr lang="en-US" sz="1500" dirty="0">
              <a:latin typeface="Times New Roman" pitchFamily="18" charset="0"/>
              <a:cs typeface="Times New Roman" pitchFamily="18" charset="0"/>
            </a:endParaRPr>
          </a:p>
          <a:p>
            <a:pPr lvl="2">
              <a:spcBef>
                <a:spcPct val="20000"/>
              </a:spcBef>
            </a:pPr>
            <a:r>
              <a:rPr lang="en-US" sz="2000" dirty="0">
                <a:latin typeface="Times New Roman" pitchFamily="18" charset="0"/>
                <a:cs typeface="Times New Roman" pitchFamily="18" charset="0"/>
              </a:rPr>
              <a:t>Example:  </a:t>
            </a:r>
            <a:endParaRPr lang="en-US" sz="2000" dirty="0" smtClean="0">
              <a:latin typeface="Times New Roman" pitchFamily="18" charset="0"/>
              <a:cs typeface="Times New Roman" pitchFamily="18" charset="0"/>
            </a:endParaRPr>
          </a:p>
          <a:p>
            <a:pPr lvl="2">
              <a:spcBef>
                <a:spcPct val="20000"/>
              </a:spcBef>
            </a:pPr>
            <a:endParaRPr lang="en-US" sz="1500" dirty="0">
              <a:latin typeface="Times New Roman" pitchFamily="18" charset="0"/>
              <a:cs typeface="Times New Roman" pitchFamily="18" charset="0"/>
            </a:endParaRPr>
          </a:p>
          <a:p>
            <a:pPr marL="1714500" lvl="3"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char c = 'e'; /* store the integer (ASCII) code for the character e in the byte c </a:t>
            </a:r>
            <a:r>
              <a:rPr lang="en-US" sz="2000" dirty="0" smtClean="0">
                <a:latin typeface="Times New Roman" pitchFamily="18" charset="0"/>
                <a:cs typeface="Times New Roman" pitchFamily="18" charset="0"/>
              </a:rPr>
              <a:t>*/</a:t>
            </a:r>
          </a:p>
          <a:p>
            <a:pPr marL="1714500" lvl="3" indent="-342900">
              <a:spcBef>
                <a:spcPct val="20000"/>
              </a:spcBef>
              <a:buFont typeface="Arial" panose="020B0604020202020204" pitchFamily="34" charset="0"/>
              <a:buChar char="•"/>
            </a:pPr>
            <a:endParaRPr lang="en-US" sz="1500" dirty="0">
              <a:latin typeface="Times New Roman" pitchFamily="18" charset="0"/>
              <a:cs typeface="Times New Roman" pitchFamily="18" charset="0"/>
            </a:endParaRPr>
          </a:p>
          <a:p>
            <a:pPr marL="1714500" lvl="3" indent="-342900">
              <a:spcBef>
                <a:spcPct val="20000"/>
              </a:spcBef>
              <a:buFont typeface="Arial" panose="020B0604020202020204" pitchFamily="34" charset="0"/>
              <a:buChar char="•"/>
            </a:pP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c = 'e'; /* same as above, but store integer in 4-byte (</a:t>
            </a:r>
            <a:r>
              <a:rPr lang="en-US" sz="2000" dirty="0" err="1">
                <a:latin typeface="Times New Roman" pitchFamily="18" charset="0"/>
                <a:cs typeface="Times New Roman" pitchFamily="18" charset="0"/>
              </a:rPr>
              <a:t>ie</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sequence.</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310778475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31</a:t>
            </a:fld>
            <a:endParaRPr lang="en-IN" dirty="0"/>
          </a:p>
        </p:txBody>
      </p:sp>
      <p:sp>
        <p:nvSpPr>
          <p:cNvPr id="6" name="Rectangle 5"/>
          <p:cNvSpPr/>
          <p:nvPr/>
        </p:nvSpPr>
        <p:spPr>
          <a:xfrm>
            <a:off x="207034" y="1121184"/>
            <a:ext cx="11680166" cy="3662541"/>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Data </a:t>
            </a:r>
            <a:r>
              <a:rPr lang="en-US" sz="2400" b="1" dirty="0" smtClean="0">
                <a:latin typeface="Times New Roman" panose="02020603050405020304" pitchFamily="18" charset="0"/>
                <a:cs typeface="Times New Roman" panose="02020603050405020304" pitchFamily="18" charset="0"/>
              </a:rPr>
              <a:t>Structures</a:t>
            </a:r>
          </a:p>
          <a:p>
            <a:pPr marL="360000" lvl="4"/>
            <a:endParaRPr lang="en-US" sz="2000" b="1" dirty="0" smtClean="0">
              <a:latin typeface="Times New Roman" pitchFamily="18" charset="0"/>
              <a:cs typeface="Times New Roman" pitchFamily="18" charset="0"/>
            </a:endParaRPr>
          </a:p>
          <a:p>
            <a:pPr marL="1257300" lvl="2"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Aggregation of atomic and composite data into a set with defined relationships. Structure refers to a set of rules that hold the data together. </a:t>
            </a:r>
            <a:endParaRPr lang="en-US" sz="2000" dirty="0" smtClean="0">
              <a:latin typeface="Times New Roman" pitchFamily="18" charset="0"/>
              <a:cs typeface="Times New Roman" pitchFamily="18" charset="0"/>
            </a:endParaRPr>
          </a:p>
          <a:p>
            <a:pPr marL="1257300" lvl="2"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marL="1257300" lvl="2"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A combination of elements in which each is either a data type or another data structure</a:t>
            </a:r>
            <a:r>
              <a:rPr lang="en-US" sz="2000" dirty="0" smtClean="0">
                <a:latin typeface="Times New Roman" pitchFamily="18" charset="0"/>
                <a:cs typeface="Times New Roman" pitchFamily="18" charset="0"/>
              </a:rPr>
              <a:t>.</a:t>
            </a:r>
          </a:p>
          <a:p>
            <a:pPr marL="1257300" lvl="2"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marL="1257300" lvl="2"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A set of associations of relationship involving combined elements. </a:t>
            </a:r>
            <a:endParaRPr lang="en-US" sz="2000" dirty="0" smtClean="0">
              <a:latin typeface="Times New Roman" pitchFamily="18" charset="0"/>
              <a:cs typeface="Times New Roman" pitchFamily="18" charset="0"/>
            </a:endParaRPr>
          </a:p>
          <a:p>
            <a:pPr marL="1257300" lvl="2"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lvl="3">
              <a:spcBef>
                <a:spcPct val="20000"/>
              </a:spcBef>
            </a:pPr>
            <a:r>
              <a:rPr lang="en-US" sz="2000" dirty="0">
                <a:latin typeface="Times New Roman" pitchFamily="18" charset="0"/>
                <a:cs typeface="Times New Roman" pitchFamily="18" charset="0"/>
              </a:rPr>
              <a:t>Example:</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pic>
        <p:nvPicPr>
          <p:cNvPr id="8" name="Picture 7" descr="pic2.jpg"/>
          <p:cNvPicPr>
            <a:picLocks noChangeAspect="1"/>
          </p:cNvPicPr>
          <p:nvPr/>
        </p:nvPicPr>
        <p:blipFill>
          <a:blip r:embed="rId2"/>
          <a:stretch>
            <a:fillRect/>
          </a:stretch>
        </p:blipFill>
        <p:spPr>
          <a:xfrm>
            <a:off x="2760441" y="4604071"/>
            <a:ext cx="7296150" cy="1562100"/>
          </a:xfrm>
          <a:prstGeom prst="rect">
            <a:avLst/>
          </a:prstGeom>
        </p:spPr>
      </p:pic>
      <p:sp>
        <p:nvSpPr>
          <p:cNvPr id="9" name="TextBox 8"/>
          <p:cNvSpPr txBox="1"/>
          <p:nvPr/>
        </p:nvSpPr>
        <p:spPr>
          <a:xfrm>
            <a:off x="2766349" y="6342927"/>
            <a:ext cx="7106856" cy="370389"/>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Table 1.1.2: </a:t>
            </a:r>
            <a:r>
              <a:rPr lang="en-US" dirty="0" smtClean="0">
                <a:latin typeface="Times New Roman" pitchFamily="18" charset="0"/>
                <a:cs typeface="Times New Roman" pitchFamily="18" charset="0"/>
              </a:rPr>
              <a:t>Difference between Array and Record</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7485361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32</a:t>
            </a:fld>
            <a:endParaRPr lang="en-IN" dirty="0"/>
          </a:p>
        </p:txBody>
      </p:sp>
      <p:sp>
        <p:nvSpPr>
          <p:cNvPr id="6" name="Rectangle 5"/>
          <p:cNvSpPr/>
          <p:nvPr/>
        </p:nvSpPr>
        <p:spPr>
          <a:xfrm>
            <a:off x="207034" y="1121184"/>
            <a:ext cx="11680166"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Classification of Data </a:t>
            </a:r>
            <a:r>
              <a:rPr lang="en-US" sz="2400" b="1" dirty="0" smtClean="0">
                <a:latin typeface="Times New Roman" panose="02020603050405020304" pitchFamily="18" charset="0"/>
                <a:cs typeface="Times New Roman" panose="02020603050405020304" pitchFamily="18" charset="0"/>
              </a:rPr>
              <a:t>Structure</a:t>
            </a:r>
            <a:endParaRPr lang="en-US" sz="2000" dirty="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grpSp>
        <p:nvGrpSpPr>
          <p:cNvPr id="2" name="Group 1"/>
          <p:cNvGrpSpPr/>
          <p:nvPr/>
        </p:nvGrpSpPr>
        <p:grpSpPr>
          <a:xfrm>
            <a:off x="1798173" y="1890711"/>
            <a:ext cx="8497887" cy="4465638"/>
            <a:chOff x="179388" y="1844675"/>
            <a:chExt cx="8497887" cy="4465638"/>
          </a:xfrm>
        </p:grpSpPr>
        <p:sp>
          <p:nvSpPr>
            <p:cNvPr id="8" name="Rectangle 4"/>
            <p:cNvSpPr>
              <a:spLocks noChangeArrowheads="1"/>
            </p:cNvSpPr>
            <p:nvPr/>
          </p:nvSpPr>
          <p:spPr bwMode="auto">
            <a:xfrm>
              <a:off x="3059113" y="1844675"/>
              <a:ext cx="3095625"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sz="2200" b="1" dirty="0"/>
                <a:t>Non-Primitive DS</a:t>
              </a:r>
            </a:p>
          </p:txBody>
        </p:sp>
        <p:sp>
          <p:nvSpPr>
            <p:cNvPr id="9" name="Rectangle 5"/>
            <p:cNvSpPr>
              <a:spLocks noChangeArrowheads="1"/>
            </p:cNvSpPr>
            <p:nvPr/>
          </p:nvSpPr>
          <p:spPr bwMode="auto">
            <a:xfrm>
              <a:off x="1116013" y="3213100"/>
              <a:ext cx="1871662"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sz="2200" b="1" dirty="0"/>
                <a:t>Linear List</a:t>
              </a:r>
            </a:p>
          </p:txBody>
        </p:sp>
        <p:sp>
          <p:nvSpPr>
            <p:cNvPr id="10" name="Rectangle 6"/>
            <p:cNvSpPr>
              <a:spLocks noChangeArrowheads="1"/>
            </p:cNvSpPr>
            <p:nvPr/>
          </p:nvSpPr>
          <p:spPr bwMode="auto">
            <a:xfrm>
              <a:off x="5435600" y="3141663"/>
              <a:ext cx="2736850" cy="574675"/>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sz="2200" b="1"/>
                <a:t>Non-Linear List</a:t>
              </a:r>
            </a:p>
          </p:txBody>
        </p:sp>
        <p:sp>
          <p:nvSpPr>
            <p:cNvPr id="11" name="Line 7"/>
            <p:cNvSpPr>
              <a:spLocks noChangeShapeType="1"/>
            </p:cNvSpPr>
            <p:nvPr/>
          </p:nvSpPr>
          <p:spPr bwMode="auto">
            <a:xfrm>
              <a:off x="7019925" y="2781300"/>
              <a:ext cx="0" cy="3603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200" b="1"/>
            </a:p>
          </p:txBody>
        </p:sp>
        <p:sp>
          <p:nvSpPr>
            <p:cNvPr id="12" name="Line 8"/>
            <p:cNvSpPr>
              <a:spLocks noChangeShapeType="1"/>
            </p:cNvSpPr>
            <p:nvPr/>
          </p:nvSpPr>
          <p:spPr bwMode="auto">
            <a:xfrm>
              <a:off x="2124075" y="2781300"/>
              <a:ext cx="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200" b="1"/>
            </a:p>
          </p:txBody>
        </p:sp>
        <p:sp>
          <p:nvSpPr>
            <p:cNvPr id="13" name="Line 9"/>
            <p:cNvSpPr>
              <a:spLocks noChangeShapeType="1"/>
            </p:cNvSpPr>
            <p:nvPr/>
          </p:nvSpPr>
          <p:spPr bwMode="auto">
            <a:xfrm>
              <a:off x="4572000" y="2420938"/>
              <a:ext cx="0" cy="3603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200" b="1"/>
            </a:p>
          </p:txBody>
        </p:sp>
        <p:sp>
          <p:nvSpPr>
            <p:cNvPr id="14" name="Line 10"/>
            <p:cNvSpPr>
              <a:spLocks noChangeShapeType="1"/>
            </p:cNvSpPr>
            <p:nvPr/>
          </p:nvSpPr>
          <p:spPr bwMode="auto">
            <a:xfrm>
              <a:off x="2124075" y="2781300"/>
              <a:ext cx="489585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200" b="1"/>
            </a:p>
          </p:txBody>
        </p:sp>
        <p:sp>
          <p:nvSpPr>
            <p:cNvPr id="15" name="Rectangle 11"/>
            <p:cNvSpPr>
              <a:spLocks noChangeArrowheads="1"/>
            </p:cNvSpPr>
            <p:nvPr/>
          </p:nvSpPr>
          <p:spPr bwMode="auto">
            <a:xfrm>
              <a:off x="179388" y="4941888"/>
              <a:ext cx="1079500"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sz="2200" b="1"/>
                <a:t>Array</a:t>
              </a:r>
            </a:p>
          </p:txBody>
        </p:sp>
        <p:sp>
          <p:nvSpPr>
            <p:cNvPr id="16" name="Rectangle 12"/>
            <p:cNvSpPr>
              <a:spLocks noChangeArrowheads="1"/>
            </p:cNvSpPr>
            <p:nvPr/>
          </p:nvSpPr>
          <p:spPr bwMode="auto">
            <a:xfrm>
              <a:off x="827088" y="5734050"/>
              <a:ext cx="1512887" cy="50323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sz="2200" b="1" dirty="0" smtClean="0"/>
                <a:t>Link </a:t>
              </a:r>
              <a:r>
                <a:rPr lang="en-AU" sz="2200" b="1" dirty="0"/>
                <a:t>List</a:t>
              </a:r>
            </a:p>
          </p:txBody>
        </p:sp>
        <p:sp>
          <p:nvSpPr>
            <p:cNvPr id="17" name="Rectangle 13"/>
            <p:cNvSpPr>
              <a:spLocks noChangeArrowheads="1"/>
            </p:cNvSpPr>
            <p:nvPr/>
          </p:nvSpPr>
          <p:spPr bwMode="auto">
            <a:xfrm>
              <a:off x="2555875" y="5734050"/>
              <a:ext cx="1079500" cy="5762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sz="2200" b="1"/>
                <a:t>Stack</a:t>
              </a:r>
            </a:p>
          </p:txBody>
        </p:sp>
        <p:sp>
          <p:nvSpPr>
            <p:cNvPr id="18" name="Rectangle 14"/>
            <p:cNvSpPr>
              <a:spLocks noChangeArrowheads="1"/>
            </p:cNvSpPr>
            <p:nvPr/>
          </p:nvSpPr>
          <p:spPr bwMode="auto">
            <a:xfrm>
              <a:off x="3563938" y="4941888"/>
              <a:ext cx="1152525"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sz="2200" b="1"/>
                <a:t>Queue</a:t>
              </a:r>
            </a:p>
          </p:txBody>
        </p:sp>
        <p:sp>
          <p:nvSpPr>
            <p:cNvPr id="19" name="Line 15"/>
            <p:cNvSpPr>
              <a:spLocks noChangeShapeType="1"/>
            </p:cNvSpPr>
            <p:nvPr/>
          </p:nvSpPr>
          <p:spPr bwMode="auto">
            <a:xfrm>
              <a:off x="684213" y="4365625"/>
              <a:ext cx="33829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200" b="1"/>
            </a:p>
          </p:txBody>
        </p:sp>
        <p:sp>
          <p:nvSpPr>
            <p:cNvPr id="20" name="Line 16"/>
            <p:cNvSpPr>
              <a:spLocks noChangeShapeType="1"/>
            </p:cNvSpPr>
            <p:nvPr/>
          </p:nvSpPr>
          <p:spPr bwMode="auto">
            <a:xfrm>
              <a:off x="2124075" y="3789363"/>
              <a:ext cx="0"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200" b="1"/>
            </a:p>
          </p:txBody>
        </p:sp>
        <p:sp>
          <p:nvSpPr>
            <p:cNvPr id="21" name="Line 17"/>
            <p:cNvSpPr>
              <a:spLocks noChangeShapeType="1"/>
            </p:cNvSpPr>
            <p:nvPr/>
          </p:nvSpPr>
          <p:spPr bwMode="auto">
            <a:xfrm>
              <a:off x="1692275" y="4365625"/>
              <a:ext cx="0" cy="13684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200" b="1"/>
            </a:p>
          </p:txBody>
        </p:sp>
        <p:sp>
          <p:nvSpPr>
            <p:cNvPr id="22" name="Line 18"/>
            <p:cNvSpPr>
              <a:spLocks noChangeShapeType="1"/>
            </p:cNvSpPr>
            <p:nvPr/>
          </p:nvSpPr>
          <p:spPr bwMode="auto">
            <a:xfrm>
              <a:off x="3132138" y="4365625"/>
              <a:ext cx="0" cy="13684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200" b="1"/>
            </a:p>
          </p:txBody>
        </p:sp>
        <p:sp>
          <p:nvSpPr>
            <p:cNvPr id="23" name="Line 19"/>
            <p:cNvSpPr>
              <a:spLocks noChangeShapeType="1"/>
            </p:cNvSpPr>
            <p:nvPr/>
          </p:nvSpPr>
          <p:spPr bwMode="auto">
            <a:xfrm>
              <a:off x="684213" y="4365625"/>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200" b="1"/>
            </a:p>
          </p:txBody>
        </p:sp>
        <p:sp>
          <p:nvSpPr>
            <p:cNvPr id="24" name="Line 20"/>
            <p:cNvSpPr>
              <a:spLocks noChangeShapeType="1"/>
            </p:cNvSpPr>
            <p:nvPr/>
          </p:nvSpPr>
          <p:spPr bwMode="auto">
            <a:xfrm>
              <a:off x="4067175" y="4365625"/>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200" b="1"/>
            </a:p>
          </p:txBody>
        </p:sp>
        <p:sp>
          <p:nvSpPr>
            <p:cNvPr id="25" name="Line 21"/>
            <p:cNvSpPr>
              <a:spLocks noChangeShapeType="1"/>
            </p:cNvSpPr>
            <p:nvPr/>
          </p:nvSpPr>
          <p:spPr bwMode="auto">
            <a:xfrm>
              <a:off x="684213" y="4365625"/>
              <a:ext cx="338296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200" b="1"/>
            </a:p>
          </p:txBody>
        </p:sp>
        <p:sp>
          <p:nvSpPr>
            <p:cNvPr id="26" name="Line 22"/>
            <p:cNvSpPr>
              <a:spLocks noChangeShapeType="1"/>
            </p:cNvSpPr>
            <p:nvPr/>
          </p:nvSpPr>
          <p:spPr bwMode="auto">
            <a:xfrm>
              <a:off x="2124075" y="3789363"/>
              <a:ext cx="0"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200" b="1"/>
            </a:p>
          </p:txBody>
        </p:sp>
        <p:sp>
          <p:nvSpPr>
            <p:cNvPr id="27" name="Line 23"/>
            <p:cNvSpPr>
              <a:spLocks noChangeShapeType="1"/>
            </p:cNvSpPr>
            <p:nvPr/>
          </p:nvSpPr>
          <p:spPr bwMode="auto">
            <a:xfrm>
              <a:off x="5940425" y="4292600"/>
              <a:ext cx="216058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200" b="1"/>
            </a:p>
          </p:txBody>
        </p:sp>
        <p:sp>
          <p:nvSpPr>
            <p:cNvPr id="28" name="Line 24"/>
            <p:cNvSpPr>
              <a:spLocks noChangeShapeType="1"/>
            </p:cNvSpPr>
            <p:nvPr/>
          </p:nvSpPr>
          <p:spPr bwMode="auto">
            <a:xfrm>
              <a:off x="7019925" y="3716338"/>
              <a:ext cx="0" cy="5762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200" b="1"/>
            </a:p>
          </p:txBody>
        </p:sp>
        <p:sp>
          <p:nvSpPr>
            <p:cNvPr id="29" name="Line 25"/>
            <p:cNvSpPr>
              <a:spLocks noChangeShapeType="1"/>
            </p:cNvSpPr>
            <p:nvPr/>
          </p:nvSpPr>
          <p:spPr bwMode="auto">
            <a:xfrm>
              <a:off x="5940425" y="4292600"/>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200" b="1"/>
            </a:p>
          </p:txBody>
        </p:sp>
        <p:sp>
          <p:nvSpPr>
            <p:cNvPr id="30" name="Line 26"/>
            <p:cNvSpPr>
              <a:spLocks noChangeShapeType="1"/>
            </p:cNvSpPr>
            <p:nvPr/>
          </p:nvSpPr>
          <p:spPr bwMode="auto">
            <a:xfrm>
              <a:off x="8101013" y="4292600"/>
              <a:ext cx="0" cy="5762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200" b="1"/>
            </a:p>
          </p:txBody>
        </p:sp>
        <p:sp>
          <p:nvSpPr>
            <p:cNvPr id="31" name="Rectangle 27"/>
            <p:cNvSpPr>
              <a:spLocks noChangeArrowheads="1"/>
            </p:cNvSpPr>
            <p:nvPr/>
          </p:nvSpPr>
          <p:spPr bwMode="auto">
            <a:xfrm>
              <a:off x="5508625" y="4868863"/>
              <a:ext cx="1152525"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sz="2200" b="1"/>
                <a:t>Graph</a:t>
              </a:r>
            </a:p>
          </p:txBody>
        </p:sp>
        <p:sp>
          <p:nvSpPr>
            <p:cNvPr id="32" name="Rectangle 28"/>
            <p:cNvSpPr>
              <a:spLocks noChangeArrowheads="1"/>
            </p:cNvSpPr>
            <p:nvPr/>
          </p:nvSpPr>
          <p:spPr bwMode="auto">
            <a:xfrm>
              <a:off x="7524750" y="4868863"/>
              <a:ext cx="1152525" cy="5762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sz="2200" b="1"/>
                <a:t>Trees</a:t>
              </a:r>
            </a:p>
          </p:txBody>
        </p:sp>
      </p:grpSp>
      <p:sp>
        <p:nvSpPr>
          <p:cNvPr id="33" name="TextBox 32"/>
          <p:cNvSpPr txBox="1"/>
          <p:nvPr/>
        </p:nvSpPr>
        <p:spPr>
          <a:xfrm>
            <a:off x="1828800" y="6342927"/>
            <a:ext cx="8461094"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1.1.1: </a:t>
            </a:r>
            <a:r>
              <a:rPr lang="en-US" dirty="0" smtClean="0">
                <a:latin typeface="Times New Roman" pitchFamily="18" charset="0"/>
                <a:cs typeface="Times New Roman" pitchFamily="18" charset="0"/>
              </a:rPr>
              <a:t>Types of Data Structure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186872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33</a:t>
            </a:fld>
            <a:endParaRPr lang="en-IN" dirty="0"/>
          </a:p>
        </p:txBody>
      </p:sp>
      <p:sp>
        <p:nvSpPr>
          <p:cNvPr id="6" name="Rectangle 5"/>
          <p:cNvSpPr/>
          <p:nvPr/>
        </p:nvSpPr>
        <p:spPr>
          <a:xfrm>
            <a:off x="207034" y="1121184"/>
            <a:ext cx="11680166"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Some Data Structures</a:t>
            </a:r>
            <a:endParaRPr lang="en-US" sz="2000" dirty="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pic>
        <p:nvPicPr>
          <p:cNvPr id="9" name="Content Placeholder 8" descr="pic3.jpg"/>
          <p:cNvPicPr>
            <a:picLocks noGrp="1" noChangeAspect="1"/>
          </p:cNvPicPr>
          <p:nvPr>
            <p:ph idx="1"/>
          </p:nvPr>
        </p:nvPicPr>
        <p:blipFill>
          <a:blip r:embed="rId3"/>
          <a:stretch>
            <a:fillRect/>
          </a:stretch>
        </p:blipFill>
        <p:spPr>
          <a:xfrm>
            <a:off x="2613166" y="1801320"/>
            <a:ext cx="6734175" cy="3381375"/>
          </a:xfrm>
        </p:spPr>
      </p:pic>
      <p:sp>
        <p:nvSpPr>
          <p:cNvPr id="10" name="TextBox 9"/>
          <p:cNvSpPr txBox="1"/>
          <p:nvPr/>
        </p:nvSpPr>
        <p:spPr>
          <a:xfrm>
            <a:off x="2627453" y="5509549"/>
            <a:ext cx="6736466"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1.1.2 : </a:t>
            </a:r>
            <a:r>
              <a:rPr lang="en-US" dirty="0" smtClean="0">
                <a:latin typeface="Times New Roman" pitchFamily="18" charset="0"/>
                <a:cs typeface="Times New Roman" pitchFamily="18" charset="0"/>
              </a:rPr>
              <a:t>Data Structure Examples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237609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34</a:t>
            </a:fld>
            <a:endParaRPr lang="en-IN" dirty="0"/>
          </a:p>
        </p:txBody>
      </p:sp>
      <p:sp>
        <p:nvSpPr>
          <p:cNvPr id="6" name="Rectangle 5"/>
          <p:cNvSpPr/>
          <p:nvPr/>
        </p:nvSpPr>
        <p:spPr>
          <a:xfrm>
            <a:off x="207034" y="1121184"/>
            <a:ext cx="11680166" cy="4093428"/>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Abstract Data </a:t>
            </a:r>
            <a:r>
              <a:rPr lang="en-US" sz="2400" b="1" dirty="0" smtClean="0">
                <a:latin typeface="Times New Roman" panose="02020603050405020304" pitchFamily="18" charset="0"/>
                <a:cs typeface="Times New Roman" panose="02020603050405020304" pitchFamily="18" charset="0"/>
              </a:rPr>
              <a:t>Type</a:t>
            </a:r>
          </a:p>
          <a:p>
            <a:pPr marL="360000" lvl="4"/>
            <a:endParaRPr lang="en-US" sz="2000" b="1" dirty="0" smtClean="0">
              <a:latin typeface="Times New Roman" pitchFamily="18" charset="0"/>
              <a:cs typeface="Times New Roman" pitchFamily="18" charset="0"/>
            </a:endParaRPr>
          </a:p>
          <a:p>
            <a:pPr marL="360000" lvl="4"/>
            <a:endParaRPr lang="en-US" sz="800" b="1" dirty="0" smtClean="0">
              <a:latin typeface="Times New Roman" pitchFamily="18" charset="0"/>
              <a:cs typeface="Times New Roman" pitchFamily="18" charset="0"/>
            </a:endParaRPr>
          </a:p>
          <a:p>
            <a:pPr marL="1257300" lvl="2"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ADT users are NOT concerned with how the task is done but rather what it can do.</a:t>
            </a:r>
          </a:p>
          <a:p>
            <a:pPr marL="1257300" lvl="2"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marL="1257300" lvl="2"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An abstract data type is a </a:t>
            </a:r>
            <a:r>
              <a:rPr lang="en-US" sz="2000" b="1" dirty="0">
                <a:latin typeface="Times New Roman" pitchFamily="18" charset="0"/>
                <a:cs typeface="Times New Roman" pitchFamily="18" charset="0"/>
              </a:rPr>
              <a:t>data declaration </a:t>
            </a:r>
            <a:r>
              <a:rPr lang="en-US" sz="2000" dirty="0">
                <a:latin typeface="Times New Roman" pitchFamily="18" charset="0"/>
                <a:cs typeface="Times New Roman" pitchFamily="18" charset="0"/>
              </a:rPr>
              <a:t>packaged together with the </a:t>
            </a:r>
            <a:r>
              <a:rPr lang="en-US" sz="2000" b="1" dirty="0">
                <a:latin typeface="Times New Roman" pitchFamily="18" charset="0"/>
                <a:cs typeface="Times New Roman" pitchFamily="18" charset="0"/>
              </a:rPr>
              <a:t>operations</a:t>
            </a:r>
            <a:r>
              <a:rPr lang="en-US" sz="2000" dirty="0">
                <a:latin typeface="Times New Roman" pitchFamily="18" charset="0"/>
                <a:cs typeface="Times New Roman" pitchFamily="18" charset="0"/>
              </a:rPr>
              <a:t> that are meaningful for the data type. </a:t>
            </a:r>
          </a:p>
          <a:p>
            <a:pPr marL="1257300" lvl="2"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marL="1257300" lvl="2"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We </a:t>
            </a:r>
            <a:r>
              <a:rPr lang="en-US" sz="2000" b="1" dirty="0">
                <a:latin typeface="Times New Roman" pitchFamily="18" charset="0"/>
                <a:cs typeface="Times New Roman" pitchFamily="18" charset="0"/>
              </a:rPr>
              <a:t>encapsulate </a:t>
            </a:r>
            <a:r>
              <a:rPr lang="en-US" sz="2000" dirty="0">
                <a:latin typeface="Times New Roman" pitchFamily="18" charset="0"/>
                <a:cs typeface="Times New Roman" pitchFamily="18" charset="0"/>
              </a:rPr>
              <a:t>the data and the operations on the data, and then hide them from the user. </a:t>
            </a:r>
          </a:p>
          <a:p>
            <a:pPr marL="1257300" lvl="2"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marL="1257300" lvl="2"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All references to and manipulation of the data in a data structure are handled through defined interfaces to the structure.</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38354779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35</a:t>
            </a:fld>
            <a:endParaRPr lang="en-IN" dirty="0"/>
          </a:p>
        </p:txBody>
      </p:sp>
      <p:sp>
        <p:nvSpPr>
          <p:cNvPr id="6" name="Rectangle 5"/>
          <p:cNvSpPr/>
          <p:nvPr/>
        </p:nvSpPr>
        <p:spPr>
          <a:xfrm>
            <a:off x="207034" y="1121184"/>
            <a:ext cx="11680166" cy="46166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Model for an Abstract Data Type</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pic>
        <p:nvPicPr>
          <p:cNvPr id="9" name="Picture 8" descr="pic4.jpg"/>
          <p:cNvPicPr>
            <a:picLocks noChangeAspect="1"/>
          </p:cNvPicPr>
          <p:nvPr/>
        </p:nvPicPr>
        <p:blipFill>
          <a:blip r:embed="rId3"/>
          <a:stretch>
            <a:fillRect/>
          </a:stretch>
        </p:blipFill>
        <p:spPr>
          <a:xfrm>
            <a:off x="2443162" y="1679294"/>
            <a:ext cx="7305675" cy="3962400"/>
          </a:xfrm>
          <a:prstGeom prst="rect">
            <a:avLst/>
          </a:prstGeom>
        </p:spPr>
      </p:pic>
      <p:sp>
        <p:nvSpPr>
          <p:cNvPr id="11" name="TextBox 10"/>
          <p:cNvSpPr txBox="1"/>
          <p:nvPr/>
        </p:nvSpPr>
        <p:spPr>
          <a:xfrm>
            <a:off x="2141316" y="5509549"/>
            <a:ext cx="7720314"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1.1.3: </a:t>
            </a:r>
            <a:r>
              <a:rPr lang="en-US" dirty="0" smtClean="0">
                <a:latin typeface="Times New Roman" pitchFamily="18" charset="0"/>
                <a:cs typeface="Times New Roman" pitchFamily="18" charset="0"/>
              </a:rPr>
              <a:t>Abstract Data Type Model</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1715415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36</a:t>
            </a:fld>
            <a:endParaRPr lang="en-IN" dirty="0"/>
          </a:p>
        </p:txBody>
      </p:sp>
      <p:sp>
        <p:nvSpPr>
          <p:cNvPr id="6" name="Rectangle 5"/>
          <p:cNvSpPr/>
          <p:nvPr/>
        </p:nvSpPr>
        <p:spPr>
          <a:xfrm>
            <a:off x="207034" y="1121184"/>
            <a:ext cx="11680166" cy="4004173"/>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Primitive data </a:t>
            </a:r>
            <a:r>
              <a:rPr lang="en-US" sz="2400" b="1" dirty="0" smtClean="0">
                <a:latin typeface="Times New Roman" panose="02020603050405020304" pitchFamily="18" charset="0"/>
                <a:cs typeface="Times New Roman" panose="02020603050405020304" pitchFamily="18" charset="0"/>
              </a:rPr>
              <a:t>structures</a:t>
            </a:r>
          </a:p>
          <a:p>
            <a:pPr marL="360000" lvl="4"/>
            <a:endParaRPr lang="en-US" sz="2000" b="1" dirty="0" smtClean="0">
              <a:latin typeface="Times New Roman" pitchFamily="18" charset="0"/>
              <a:cs typeface="Times New Roman" pitchFamily="18" charset="0"/>
            </a:endParaRPr>
          </a:p>
          <a:p>
            <a:pPr lvl="2">
              <a:lnSpc>
                <a:spcPct val="150000"/>
              </a:lnSpc>
              <a:spcBef>
                <a:spcPct val="20000"/>
              </a:spcBef>
            </a:pPr>
            <a:r>
              <a:rPr lang="en-US" sz="2000" dirty="0" smtClean="0">
                <a:latin typeface="Times New Roman" pitchFamily="18" charset="0"/>
                <a:cs typeface="Times New Roman" pitchFamily="18" charset="0"/>
              </a:rPr>
              <a:t>Primitive </a:t>
            </a:r>
            <a:r>
              <a:rPr lang="en-US" sz="2000" dirty="0">
                <a:latin typeface="Times New Roman" pitchFamily="18" charset="0"/>
                <a:cs typeface="Times New Roman" pitchFamily="18" charset="0"/>
              </a:rPr>
              <a:t>data structures are basic structures and are directly operated upon by machine instructions</a:t>
            </a:r>
            <a:r>
              <a:rPr lang="en-US" sz="2000" dirty="0" smtClean="0">
                <a:latin typeface="Times New Roman" pitchFamily="18" charset="0"/>
                <a:cs typeface="Times New Roman" pitchFamily="18" charset="0"/>
              </a:rPr>
              <a:t>.</a:t>
            </a:r>
          </a:p>
          <a:p>
            <a:pPr lvl="2">
              <a:lnSpc>
                <a:spcPct val="150000"/>
              </a:lnSpc>
              <a:spcBef>
                <a:spcPct val="20000"/>
              </a:spcBef>
            </a:pPr>
            <a:endParaRPr lang="en-US" sz="600" dirty="0">
              <a:latin typeface="Times New Roman" pitchFamily="18" charset="0"/>
              <a:cs typeface="Times New Roman" pitchFamily="18" charset="0"/>
            </a:endParaRPr>
          </a:p>
          <a:p>
            <a:pPr marL="1714500" lvl="3" indent="-342900">
              <a:lnSpc>
                <a:spcPct val="150000"/>
              </a:lnSpc>
              <a:spcBef>
                <a:spcPct val="20000"/>
              </a:spcBef>
              <a:buFont typeface="Arial" panose="020B0604020202020204" pitchFamily="34" charset="0"/>
              <a:buChar char="•"/>
            </a:pPr>
            <a:r>
              <a:rPr lang="en-US" sz="2000" dirty="0">
                <a:latin typeface="Times New Roman" pitchFamily="18" charset="0"/>
                <a:cs typeface="Times New Roman" pitchFamily="18" charset="0"/>
              </a:rPr>
              <a:t> -&gt;Integers, float, character and pointers are examples.</a:t>
            </a:r>
          </a:p>
          <a:p>
            <a:pPr marL="1714500" lvl="3" indent="-342900">
              <a:lnSpc>
                <a:spcPct val="150000"/>
              </a:lnSpc>
              <a:spcBef>
                <a:spcPct val="20000"/>
              </a:spcBef>
              <a:buFont typeface="Arial" panose="020B0604020202020204" pitchFamily="34" charset="0"/>
              <a:buChar char="•"/>
            </a:pPr>
            <a:r>
              <a:rPr lang="en-US" sz="2000" dirty="0">
                <a:latin typeface="Times New Roman" pitchFamily="18" charset="0"/>
                <a:cs typeface="Times New Roman" pitchFamily="18" charset="0"/>
              </a:rPr>
              <a:t> -&gt; integer- stores the numbers without the fractional part.</a:t>
            </a:r>
          </a:p>
          <a:p>
            <a:pPr marL="1714500" lvl="3" indent="-342900">
              <a:lnSpc>
                <a:spcPct val="150000"/>
              </a:lnSpc>
              <a:spcBef>
                <a:spcPct val="20000"/>
              </a:spcBef>
              <a:buFont typeface="Arial" panose="020B0604020202020204" pitchFamily="34" charset="0"/>
              <a:buChar char="•"/>
            </a:pPr>
            <a:r>
              <a:rPr lang="en-US" sz="2000" dirty="0">
                <a:latin typeface="Times New Roman" pitchFamily="18" charset="0"/>
                <a:cs typeface="Times New Roman" pitchFamily="18" charset="0"/>
              </a:rPr>
              <a:t>-&gt; float- stores the fractional number.</a:t>
            </a:r>
          </a:p>
          <a:p>
            <a:pPr marL="1714500" lvl="3" indent="-342900">
              <a:lnSpc>
                <a:spcPct val="150000"/>
              </a:lnSpc>
              <a:spcBef>
                <a:spcPct val="20000"/>
              </a:spcBef>
              <a:buFont typeface="Arial" panose="020B0604020202020204" pitchFamily="34" charset="0"/>
              <a:buChar char="•"/>
            </a:pPr>
            <a:r>
              <a:rPr lang="en-US" sz="2000" dirty="0">
                <a:latin typeface="Times New Roman" pitchFamily="18" charset="0"/>
                <a:cs typeface="Times New Roman" pitchFamily="18" charset="0"/>
              </a:rPr>
              <a:t>-&gt; Characters- used for storing the character values.</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-&gt; pointer- which stores the address of another variable.</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128898704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37</a:t>
            </a:fld>
            <a:endParaRPr lang="en-IN" dirty="0"/>
          </a:p>
        </p:txBody>
      </p:sp>
      <p:sp>
        <p:nvSpPr>
          <p:cNvPr id="6" name="Rectangle 5"/>
          <p:cNvSpPr/>
          <p:nvPr/>
        </p:nvSpPr>
        <p:spPr>
          <a:xfrm>
            <a:off x="207034" y="1121184"/>
            <a:ext cx="11680166" cy="1957459"/>
          </a:xfrm>
          <a:prstGeom prst="rect">
            <a:avLst/>
          </a:prstGeom>
        </p:spPr>
        <p:txBody>
          <a:bodyPr wrap="square">
            <a:spAutoFit/>
          </a:bodyPr>
          <a:lstStyle/>
          <a:p>
            <a:pPr lvl="2">
              <a:lnSpc>
                <a:spcPct val="150000"/>
              </a:lnSpc>
              <a:spcBef>
                <a:spcPct val="20000"/>
              </a:spcBef>
            </a:pPr>
            <a:endParaRPr lang="en-US" sz="600" dirty="0" smtClean="0">
              <a:latin typeface="Times New Roman" pitchFamily="18" charset="0"/>
              <a:cs typeface="Times New Roman" pitchFamily="18" charset="0"/>
            </a:endParaRPr>
          </a:p>
          <a:p>
            <a:pPr lvl="2">
              <a:lnSpc>
                <a:spcPct val="150000"/>
              </a:lnSpc>
              <a:spcBef>
                <a:spcPct val="20000"/>
              </a:spcBef>
            </a:pPr>
            <a:endParaRPr lang="en-US" sz="600" dirty="0" smtClean="0">
              <a:latin typeface="Times New Roman" pitchFamily="18" charset="0"/>
              <a:cs typeface="Times New Roman" pitchFamily="18" charset="0"/>
            </a:endParaRPr>
          </a:p>
          <a:p>
            <a:pPr marL="800100" lvl="1" indent="-342900">
              <a:lnSpc>
                <a:spcPct val="150000"/>
              </a:lnSpc>
              <a:spcBef>
                <a:spcPct val="20000"/>
              </a:spcBef>
              <a:buFont typeface="Arial" panose="020B0604020202020204" pitchFamily="34" charset="0"/>
              <a:buChar char="•"/>
            </a:pPr>
            <a:r>
              <a:rPr lang="en-US" sz="2000" dirty="0">
                <a:latin typeface="Times New Roman" pitchFamily="18" charset="0"/>
                <a:cs typeface="Times New Roman" pitchFamily="18" charset="0"/>
              </a:rPr>
              <a:t>There are basic structures and directly operated upon by the machine instructions.</a:t>
            </a:r>
          </a:p>
          <a:p>
            <a:pPr marL="800100" lvl="1" indent="-342900">
              <a:lnSpc>
                <a:spcPct val="150000"/>
              </a:lnSpc>
              <a:spcBef>
                <a:spcPct val="20000"/>
              </a:spcBef>
              <a:buFont typeface="Arial" panose="020B0604020202020204" pitchFamily="34" charset="0"/>
              <a:buChar char="•"/>
            </a:pPr>
            <a:r>
              <a:rPr lang="en-US" sz="2000" dirty="0">
                <a:latin typeface="Times New Roman" pitchFamily="18" charset="0"/>
                <a:cs typeface="Times New Roman" pitchFamily="18" charset="0"/>
              </a:rPr>
              <a:t>In general, there are different representation on different computers.</a:t>
            </a:r>
          </a:p>
          <a:p>
            <a:pPr marL="800100" lvl="1" indent="-342900">
              <a:lnSpc>
                <a:spcPct val="150000"/>
              </a:lnSpc>
              <a:spcBef>
                <a:spcPct val="20000"/>
              </a:spcBef>
              <a:buFont typeface="Arial" panose="020B0604020202020204" pitchFamily="34" charset="0"/>
              <a:buChar char="•"/>
            </a:pPr>
            <a:r>
              <a:rPr lang="en-US" sz="2000" dirty="0">
                <a:latin typeface="Times New Roman" pitchFamily="18" charset="0"/>
                <a:cs typeface="Times New Roman" pitchFamily="18" charset="0"/>
              </a:rPr>
              <a:t>Integer, Floating-point number, Character constants, string constants, pointers etc. fall in this category.</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33642924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38</a:t>
            </a:fld>
            <a:endParaRPr lang="en-IN" dirty="0"/>
          </a:p>
        </p:txBody>
      </p:sp>
      <p:sp>
        <p:nvSpPr>
          <p:cNvPr id="6" name="Rectangle 5"/>
          <p:cNvSpPr/>
          <p:nvPr/>
        </p:nvSpPr>
        <p:spPr>
          <a:xfrm>
            <a:off x="207034" y="1121184"/>
            <a:ext cx="11680166" cy="4770537"/>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Non-Primitive </a:t>
            </a:r>
            <a:r>
              <a:rPr lang="en-US" sz="2400" b="1" dirty="0">
                <a:latin typeface="Times New Roman" panose="02020603050405020304" pitchFamily="18" charset="0"/>
                <a:cs typeface="Times New Roman" panose="02020603050405020304" pitchFamily="18" charset="0"/>
              </a:rPr>
              <a:t>data </a:t>
            </a:r>
            <a:r>
              <a:rPr lang="en-US" sz="2400" b="1" dirty="0" smtClean="0">
                <a:latin typeface="Times New Roman" panose="02020603050405020304" pitchFamily="18" charset="0"/>
                <a:cs typeface="Times New Roman" panose="02020603050405020304" pitchFamily="18" charset="0"/>
              </a:rPr>
              <a:t>structures</a:t>
            </a:r>
          </a:p>
          <a:p>
            <a:pPr marL="360000" lvl="4"/>
            <a:endParaRPr lang="en-US" sz="2000" b="1" dirty="0" smtClean="0">
              <a:latin typeface="Times New Roman" pitchFamily="18" charset="0"/>
              <a:cs typeface="Times New Roman" pitchFamily="18" charset="0"/>
            </a:endParaRPr>
          </a:p>
          <a:p>
            <a:pPr marL="1257300" lvl="2"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There are more sophisticated data structures</a:t>
            </a:r>
            <a:r>
              <a:rPr lang="en-US" sz="2000" dirty="0" smtClean="0">
                <a:latin typeface="Times New Roman" pitchFamily="18" charset="0"/>
                <a:cs typeface="Times New Roman" pitchFamily="18" charset="0"/>
              </a:rPr>
              <a:t>.</a:t>
            </a:r>
          </a:p>
          <a:p>
            <a:pPr marL="1257300" lvl="2"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marL="1257300" lvl="2"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These are derived from the primitive data structures</a:t>
            </a:r>
            <a:r>
              <a:rPr lang="en-US" sz="2000" dirty="0" smtClean="0">
                <a:latin typeface="Times New Roman" pitchFamily="18" charset="0"/>
                <a:cs typeface="Times New Roman" pitchFamily="18" charset="0"/>
              </a:rPr>
              <a:t>.</a:t>
            </a:r>
          </a:p>
          <a:p>
            <a:pPr marL="1257300" lvl="2"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marL="1257300" lvl="2"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The non-primitive data structures emphasize on structuring of a group of homogeneous (same type) or heterogeneous (different type) data items</a:t>
            </a:r>
            <a:r>
              <a:rPr lang="en-US" sz="2000" dirty="0" smtClean="0">
                <a:latin typeface="Times New Roman" pitchFamily="18" charset="0"/>
                <a:cs typeface="Times New Roman" pitchFamily="18" charset="0"/>
              </a:rPr>
              <a:t>.</a:t>
            </a:r>
          </a:p>
          <a:p>
            <a:pPr marL="1257300" lvl="2"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marL="1257300" lvl="2"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Lists, Stack, Queue, Tree, Graph are example of non-primitive data structures</a:t>
            </a:r>
            <a:r>
              <a:rPr lang="en-US" sz="2000" dirty="0" smtClean="0">
                <a:latin typeface="Times New Roman" pitchFamily="18" charset="0"/>
                <a:cs typeface="Times New Roman" pitchFamily="18" charset="0"/>
              </a:rPr>
              <a:t>.</a:t>
            </a:r>
          </a:p>
          <a:p>
            <a:pPr marL="1257300" lvl="2"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marL="1257300" lvl="2"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The design of an efficient data structure must take operations to be performed on the data structure.</a:t>
            </a:r>
          </a:p>
          <a:p>
            <a:pPr marL="1257300" lvl="2"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11786541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39</a:t>
            </a:fld>
            <a:endParaRPr lang="en-IN" dirty="0"/>
          </a:p>
        </p:txBody>
      </p:sp>
      <p:sp>
        <p:nvSpPr>
          <p:cNvPr id="6" name="Rectangle 5"/>
          <p:cNvSpPr/>
          <p:nvPr/>
        </p:nvSpPr>
        <p:spPr>
          <a:xfrm>
            <a:off x="207034" y="1121184"/>
            <a:ext cx="11680166" cy="4641271"/>
          </a:xfrm>
          <a:prstGeom prst="rect">
            <a:avLst/>
          </a:prstGeom>
        </p:spPr>
        <p:txBody>
          <a:bodyPr wrap="square">
            <a:spAutoFit/>
          </a:bodyPr>
          <a:lstStyle/>
          <a:p>
            <a:pPr marL="360000" lvl="4"/>
            <a:endParaRPr lang="en-US" sz="2000" b="1" dirty="0" smtClean="0">
              <a:latin typeface="Times New Roman" pitchFamily="18" charset="0"/>
              <a:cs typeface="Times New Roman" pitchFamily="18" charset="0"/>
            </a:endParaRPr>
          </a:p>
          <a:p>
            <a:pPr marL="800100" lvl="1" indent="-342900">
              <a:spcBef>
                <a:spcPct val="20000"/>
              </a:spcBef>
              <a:buFont typeface="Wingdings" panose="05000000000000000000" pitchFamily="2" charset="2"/>
              <a:buChar char="§"/>
            </a:pPr>
            <a:r>
              <a:rPr lang="en-US" sz="2000" dirty="0">
                <a:latin typeface="Times New Roman" pitchFamily="18" charset="0"/>
                <a:cs typeface="Times New Roman" pitchFamily="18" charset="0"/>
              </a:rPr>
              <a:t>The most commonly used operation on data structure are broadly categorized into following types:</a:t>
            </a:r>
          </a:p>
          <a:p>
            <a:pPr marL="1257300" lvl="2" indent="-342900">
              <a:lnSpc>
                <a:spcPct val="150000"/>
              </a:lnSpc>
              <a:spcBef>
                <a:spcPct val="20000"/>
              </a:spcBef>
              <a:buFont typeface="Arial" panose="020B0604020202020204" pitchFamily="34" charset="0"/>
              <a:buChar char="•"/>
            </a:pPr>
            <a:endParaRPr lang="en-US" sz="800" dirty="0" smtClean="0">
              <a:latin typeface="Times New Roman" pitchFamily="18" charset="0"/>
              <a:cs typeface="Times New Roman" pitchFamily="18" charset="0"/>
            </a:endParaRPr>
          </a:p>
          <a:p>
            <a:pPr marL="1257300" lvl="2" indent="-342900">
              <a:lnSpc>
                <a:spcPct val="150000"/>
              </a:lnSpc>
              <a:spcBef>
                <a:spcPct val="20000"/>
              </a:spcBef>
              <a:buFont typeface="Arial" panose="020B0604020202020204" pitchFamily="34" charset="0"/>
              <a:buChar char="•"/>
            </a:pPr>
            <a:r>
              <a:rPr lang="en-US" sz="2000" dirty="0" smtClean="0">
                <a:latin typeface="Times New Roman" pitchFamily="18" charset="0"/>
                <a:cs typeface="Times New Roman" pitchFamily="18" charset="0"/>
              </a:rPr>
              <a:t>Create</a:t>
            </a:r>
            <a:endParaRPr lang="en-US" sz="2000" dirty="0">
              <a:latin typeface="Times New Roman" pitchFamily="18" charset="0"/>
              <a:cs typeface="Times New Roman" pitchFamily="18" charset="0"/>
            </a:endParaRPr>
          </a:p>
          <a:p>
            <a:pPr marL="1257300" lvl="2" indent="-342900">
              <a:lnSpc>
                <a:spcPct val="150000"/>
              </a:lnSpc>
              <a:spcBef>
                <a:spcPct val="20000"/>
              </a:spcBef>
              <a:buFont typeface="Arial" panose="020B0604020202020204" pitchFamily="34" charset="0"/>
              <a:buChar char="•"/>
            </a:pPr>
            <a:r>
              <a:rPr lang="en-US" sz="2000" dirty="0">
                <a:latin typeface="Times New Roman" pitchFamily="18" charset="0"/>
                <a:cs typeface="Times New Roman" pitchFamily="18" charset="0"/>
              </a:rPr>
              <a:t>Selection</a:t>
            </a:r>
          </a:p>
          <a:p>
            <a:pPr marL="1257300" lvl="2" indent="-342900">
              <a:lnSpc>
                <a:spcPct val="150000"/>
              </a:lnSpc>
              <a:spcBef>
                <a:spcPct val="20000"/>
              </a:spcBef>
              <a:buFont typeface="Arial" panose="020B0604020202020204" pitchFamily="34" charset="0"/>
              <a:buChar char="•"/>
            </a:pPr>
            <a:r>
              <a:rPr lang="en-US" sz="2000" dirty="0">
                <a:latin typeface="Times New Roman" pitchFamily="18" charset="0"/>
                <a:cs typeface="Times New Roman" pitchFamily="18" charset="0"/>
              </a:rPr>
              <a:t>Updating</a:t>
            </a:r>
          </a:p>
          <a:p>
            <a:pPr marL="1257300" lvl="2" indent="-342900">
              <a:lnSpc>
                <a:spcPct val="150000"/>
              </a:lnSpc>
              <a:spcBef>
                <a:spcPct val="20000"/>
              </a:spcBef>
              <a:buFont typeface="Arial" panose="020B0604020202020204" pitchFamily="34" charset="0"/>
              <a:buChar char="•"/>
            </a:pPr>
            <a:r>
              <a:rPr lang="en-US" sz="2000" dirty="0">
                <a:latin typeface="Times New Roman" pitchFamily="18" charset="0"/>
                <a:cs typeface="Times New Roman" pitchFamily="18" charset="0"/>
              </a:rPr>
              <a:t>Searching</a:t>
            </a:r>
          </a:p>
          <a:p>
            <a:pPr marL="1257300" lvl="2" indent="-342900">
              <a:lnSpc>
                <a:spcPct val="150000"/>
              </a:lnSpc>
              <a:spcBef>
                <a:spcPct val="20000"/>
              </a:spcBef>
              <a:buFont typeface="Arial" panose="020B0604020202020204" pitchFamily="34" charset="0"/>
              <a:buChar char="•"/>
            </a:pPr>
            <a:r>
              <a:rPr lang="en-US" sz="2000" dirty="0">
                <a:latin typeface="Times New Roman" pitchFamily="18" charset="0"/>
                <a:cs typeface="Times New Roman" pitchFamily="18" charset="0"/>
              </a:rPr>
              <a:t>Sorting</a:t>
            </a:r>
          </a:p>
          <a:p>
            <a:pPr marL="1257300" lvl="2" indent="-342900">
              <a:lnSpc>
                <a:spcPct val="150000"/>
              </a:lnSpc>
              <a:spcBef>
                <a:spcPct val="20000"/>
              </a:spcBef>
              <a:buFont typeface="Arial" panose="020B0604020202020204" pitchFamily="34" charset="0"/>
              <a:buChar char="•"/>
            </a:pPr>
            <a:r>
              <a:rPr lang="en-US" sz="2000" dirty="0">
                <a:latin typeface="Times New Roman" pitchFamily="18" charset="0"/>
                <a:cs typeface="Times New Roman" pitchFamily="18" charset="0"/>
              </a:rPr>
              <a:t>Merging</a:t>
            </a:r>
          </a:p>
          <a:p>
            <a:pPr marL="1257300" lvl="2" indent="-342900">
              <a:lnSpc>
                <a:spcPct val="150000"/>
              </a:lnSpc>
              <a:spcBef>
                <a:spcPct val="20000"/>
              </a:spcBef>
              <a:buFont typeface="Arial" panose="020B0604020202020204" pitchFamily="34" charset="0"/>
              <a:buChar char="•"/>
            </a:pPr>
            <a:r>
              <a:rPr lang="en-US" sz="2000" dirty="0">
                <a:latin typeface="Times New Roman" pitchFamily="18" charset="0"/>
                <a:cs typeface="Times New Roman" pitchFamily="18" charset="0"/>
              </a:rPr>
              <a:t>Destroy or Delete</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12343723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a:t>
            </a:fld>
            <a:endParaRPr lang="en-IN" dirty="0"/>
          </a:p>
        </p:txBody>
      </p:sp>
      <p:sp>
        <p:nvSpPr>
          <p:cNvPr id="6" name="Rectangle 5"/>
          <p:cNvSpPr/>
          <p:nvPr/>
        </p:nvSpPr>
        <p:spPr>
          <a:xfrm>
            <a:off x="207034" y="1121184"/>
            <a:ext cx="11383951" cy="4062651"/>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Objectives:</a:t>
            </a:r>
          </a:p>
          <a:p>
            <a:pPr marL="360000" lvl="4">
              <a:lnSpc>
                <a:spcPct val="150000"/>
              </a:lnSpc>
            </a:pPr>
            <a:endParaRPr lang="en-US" sz="800" b="1" dirty="0" smtClean="0">
              <a:latin typeface="Times New Roman" panose="02020603050405020304" pitchFamily="18" charset="0"/>
              <a:cs typeface="Times New Roman" panose="02020603050405020304" pitchFamily="18" charset="0"/>
            </a:endParaRPr>
          </a:p>
          <a:p>
            <a:pPr marL="720000" lvl="6">
              <a:lnSpc>
                <a:spcPct val="150000"/>
              </a:lnSpc>
            </a:pPr>
            <a:r>
              <a:rPr lang="en-IN" sz="2000" dirty="0">
                <a:latin typeface="Times New Roman" panose="02020603050405020304" pitchFamily="18" charset="0"/>
                <a:cs typeface="Times New Roman" panose="02020603050405020304" pitchFamily="18" charset="0"/>
              </a:rPr>
              <a:t>The Objectives of this module are: </a:t>
            </a:r>
            <a:endParaRPr lang="en-IN" sz="2000" dirty="0" smtClean="0">
              <a:latin typeface="Times New Roman" panose="02020603050405020304" pitchFamily="18" charset="0"/>
              <a:cs typeface="Times New Roman" panose="02020603050405020304" pitchFamily="18" charset="0"/>
            </a:endParaRPr>
          </a:p>
          <a:p>
            <a:pPr marL="720000" lvl="6">
              <a:lnSpc>
                <a:spcPct val="150000"/>
              </a:lnSpc>
            </a:pPr>
            <a:endParaRPr lang="en-IN" sz="800" dirty="0">
              <a:latin typeface="Times New Roman" panose="02020603050405020304" pitchFamily="18" charset="0"/>
              <a:cs typeface="Times New Roman" panose="02020603050405020304" pitchFamily="18" charset="0"/>
            </a:endParaRP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impart the fundamentals concepts of data structures</a:t>
            </a:r>
          </a:p>
          <a:p>
            <a:pPr marL="1520100" lvl="7"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understand concepts about basic storage and its representations</a:t>
            </a:r>
          </a:p>
          <a:p>
            <a:pPr marL="1520100" lvl="7"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To </a:t>
            </a:r>
            <a:r>
              <a:rPr lang="en-US" sz="2000" dirty="0">
                <a:latin typeface="Times New Roman" panose="02020603050405020304" pitchFamily="18" charset="0"/>
                <a:cs typeface="Times New Roman" panose="02020603050405020304" pitchFamily="18" charset="0"/>
              </a:rPr>
              <a:t>understand basic concepts about primitive and non-primitive data structures</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Learn how data structures are </a:t>
            </a:r>
            <a:r>
              <a:rPr lang="en-US" sz="2000" dirty="0" smtClean="0">
                <a:latin typeface="Times New Roman" panose="02020603050405020304" pitchFamily="18" charset="0"/>
                <a:cs typeface="Times New Roman" panose="02020603050405020304" pitchFamily="18" charset="0"/>
              </a:rPr>
              <a:t>organized </a:t>
            </a:r>
            <a:r>
              <a:rPr lang="en-US" sz="2000" dirty="0">
                <a:latin typeface="Times New Roman" panose="02020603050405020304" pitchFamily="18" charset="0"/>
                <a:cs typeface="Times New Roman" panose="02020603050405020304" pitchFamily="18" charset="0"/>
              </a:rPr>
              <a:t>in computer</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Describe the characteristics of common type of data structures</a:t>
            </a:r>
          </a:p>
          <a:p>
            <a:pPr marL="1520100" lvl="7"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Understand the concept of Abstract data type</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25785582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40</a:t>
            </a:fld>
            <a:endParaRPr lang="en-IN" dirty="0"/>
          </a:p>
        </p:txBody>
      </p:sp>
      <p:sp>
        <p:nvSpPr>
          <p:cNvPr id="6" name="Rectangle 5"/>
          <p:cNvSpPr/>
          <p:nvPr/>
        </p:nvSpPr>
        <p:spPr>
          <a:xfrm>
            <a:off x="96672" y="1121184"/>
            <a:ext cx="11680166" cy="2862322"/>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Difference between </a:t>
            </a:r>
            <a:r>
              <a:rPr lang="en-US" sz="2400" b="1" dirty="0" smtClean="0">
                <a:latin typeface="Times New Roman" panose="02020603050405020304" pitchFamily="18" charset="0"/>
                <a:cs typeface="Times New Roman" panose="02020603050405020304" pitchFamily="18" charset="0"/>
              </a:rPr>
              <a:t>them</a:t>
            </a:r>
          </a:p>
          <a:p>
            <a:pPr marL="360000" lvl="4"/>
            <a:endParaRPr lang="en-US" sz="2000" b="1" dirty="0" smtClean="0">
              <a:latin typeface="Times New Roman" pitchFamily="18" charset="0"/>
              <a:cs typeface="Times New Roman" pitchFamily="18" charset="0"/>
            </a:endParaRPr>
          </a:p>
          <a:p>
            <a:pPr marL="1257300" lvl="2"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A primitive data structure is generally a basic structure that is usually built into the language, such as an integer, a float etc</a:t>
            </a:r>
            <a:r>
              <a:rPr lang="en-US" sz="2000" dirty="0" smtClean="0">
                <a:latin typeface="Times New Roman" pitchFamily="18" charset="0"/>
                <a:cs typeface="Times New Roman" pitchFamily="18" charset="0"/>
              </a:rPr>
              <a:t>.</a:t>
            </a:r>
          </a:p>
          <a:p>
            <a:pPr marL="1257300" lvl="2"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marL="1257300" lvl="2"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A non-primitive data structure is built out of primitive data structures linked together in meaningful ways, such as a linked-list, binary search tree, AVL Tree, graph etc.</a:t>
            </a:r>
          </a:p>
          <a:p>
            <a:pPr marL="1257300" lvl="2"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175885299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41</a:t>
            </a:fld>
            <a:endParaRPr lang="en-IN" dirty="0"/>
          </a:p>
        </p:txBody>
      </p:sp>
      <p:sp>
        <p:nvSpPr>
          <p:cNvPr id="6" name="Rectangle 5"/>
          <p:cNvSpPr/>
          <p:nvPr/>
        </p:nvSpPr>
        <p:spPr>
          <a:xfrm>
            <a:off x="80905" y="1121184"/>
            <a:ext cx="11942595" cy="4708981"/>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Linear Data Structures and Sequential storage </a:t>
            </a:r>
            <a:r>
              <a:rPr lang="en-US" sz="2400" b="1" dirty="0" smtClean="0">
                <a:latin typeface="Times New Roman" panose="02020603050405020304" pitchFamily="18" charset="0"/>
                <a:cs typeface="Times New Roman" panose="02020603050405020304" pitchFamily="18" charset="0"/>
              </a:rPr>
              <a:t>Representation</a:t>
            </a:r>
          </a:p>
          <a:p>
            <a:pPr marL="360000" lvl="4"/>
            <a:endParaRPr lang="en-US" sz="2000" b="1" dirty="0" smtClean="0">
              <a:latin typeface="Times New Roman" pitchFamily="18" charset="0"/>
              <a:cs typeface="Times New Roman" pitchFamily="18" charset="0"/>
            </a:endParaRPr>
          </a:p>
          <a:p>
            <a:pPr marL="1257300" lvl="2"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A data structure is said to be linear if the elements in each and every node of a list are in a systematic manner</a:t>
            </a:r>
            <a:r>
              <a:rPr lang="en-US" sz="2000" dirty="0" smtClean="0">
                <a:latin typeface="Times New Roman" pitchFamily="18" charset="0"/>
                <a:cs typeface="Times New Roman" pitchFamily="18" charset="0"/>
              </a:rPr>
              <a:t>.</a:t>
            </a:r>
          </a:p>
          <a:p>
            <a:pPr marL="1257300" lvl="2"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marL="1257300" lvl="2"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The linear data structures are single level data structures</a:t>
            </a:r>
            <a:r>
              <a:rPr lang="en-US" sz="2000" dirty="0" smtClean="0">
                <a:latin typeface="Times New Roman" pitchFamily="18" charset="0"/>
                <a:cs typeface="Times New Roman" pitchFamily="18" charset="0"/>
              </a:rPr>
              <a:t>.</a:t>
            </a:r>
          </a:p>
          <a:p>
            <a:pPr marL="1257300" lvl="2"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marL="1257300" lvl="2"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A linear data structure traverses the data elements sequentially. They store the data in the form of a list</a:t>
            </a:r>
            <a:r>
              <a:rPr lang="en-US" sz="2000" dirty="0" smtClean="0">
                <a:latin typeface="Times New Roman" pitchFamily="18" charset="0"/>
                <a:cs typeface="Times New Roman" pitchFamily="18" charset="0"/>
              </a:rPr>
              <a:t>.</a:t>
            </a:r>
          </a:p>
          <a:p>
            <a:pPr marL="1257300" lvl="2"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lvl="2">
              <a:spcBef>
                <a:spcPct val="20000"/>
              </a:spcBef>
            </a:pPr>
            <a:r>
              <a:rPr lang="en-US" sz="2000" dirty="0">
                <a:latin typeface="Times New Roman" pitchFamily="18" charset="0"/>
                <a:cs typeface="Times New Roman" pitchFamily="18" charset="0"/>
              </a:rPr>
              <a:t>        Example: Arrays, Stack, Queue, Linked </a:t>
            </a:r>
            <a:r>
              <a:rPr lang="en-US" sz="2000" dirty="0" smtClean="0">
                <a:latin typeface="Times New Roman" pitchFamily="18" charset="0"/>
                <a:cs typeface="Times New Roman" pitchFamily="18" charset="0"/>
              </a:rPr>
              <a:t>List</a:t>
            </a:r>
          </a:p>
          <a:p>
            <a:pPr lvl="2">
              <a:spcBef>
                <a:spcPct val="20000"/>
              </a:spcBef>
            </a:pPr>
            <a:endParaRPr lang="en-US" sz="2000" dirty="0">
              <a:latin typeface="Times New Roman" pitchFamily="18" charset="0"/>
              <a:cs typeface="Times New Roman" pitchFamily="18" charset="0"/>
            </a:endParaRPr>
          </a:p>
          <a:p>
            <a:pPr marL="1257300" lvl="2"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The storage format of the data in the memory in which the data is arranged are in contiguous blocks of memory. </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18518999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42</a:t>
            </a:fld>
            <a:endParaRPr lang="en-IN" dirty="0"/>
          </a:p>
        </p:txBody>
      </p:sp>
      <p:sp>
        <p:nvSpPr>
          <p:cNvPr id="6" name="Rectangle 5"/>
          <p:cNvSpPr/>
          <p:nvPr/>
        </p:nvSpPr>
        <p:spPr>
          <a:xfrm>
            <a:off x="80905" y="1121184"/>
            <a:ext cx="11942595" cy="2185214"/>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Description of various Data Structures : </a:t>
            </a:r>
            <a:r>
              <a:rPr lang="en-US" sz="2400" b="1" dirty="0" smtClean="0">
                <a:latin typeface="Times New Roman" panose="02020603050405020304" pitchFamily="18" charset="0"/>
                <a:cs typeface="Times New Roman" panose="02020603050405020304" pitchFamily="18" charset="0"/>
              </a:rPr>
              <a:t>Arrays</a:t>
            </a:r>
          </a:p>
          <a:p>
            <a:pPr marL="360000" lvl="4"/>
            <a:endParaRPr lang="en-US" sz="2000" b="1" dirty="0" smtClean="0">
              <a:latin typeface="Times New Roman" pitchFamily="18" charset="0"/>
              <a:cs typeface="Times New Roman" pitchFamily="18" charset="0"/>
            </a:endParaRPr>
          </a:p>
          <a:p>
            <a:pPr marL="1257300" lvl="2"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An array is defined as a set of finite number of homogeneous elements or same data items</a:t>
            </a:r>
            <a:r>
              <a:rPr lang="en-US" sz="2000" dirty="0" smtClean="0">
                <a:latin typeface="Times New Roman" pitchFamily="18" charset="0"/>
                <a:cs typeface="Times New Roman" pitchFamily="18" charset="0"/>
              </a:rPr>
              <a:t>.</a:t>
            </a:r>
          </a:p>
          <a:p>
            <a:pPr marL="1257300" lvl="2"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marL="1257300" lvl="2"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It means an array can contain one type of data only, either all integer, all float-point number or all character.</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155474971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43</a:t>
            </a:fld>
            <a:endParaRPr lang="en-IN" dirty="0"/>
          </a:p>
        </p:txBody>
      </p:sp>
      <p:sp>
        <p:nvSpPr>
          <p:cNvPr id="6" name="Rectangle 5"/>
          <p:cNvSpPr/>
          <p:nvPr/>
        </p:nvSpPr>
        <p:spPr>
          <a:xfrm>
            <a:off x="80905" y="1121184"/>
            <a:ext cx="11942595" cy="3662541"/>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Arrays</a:t>
            </a:r>
          </a:p>
          <a:p>
            <a:pPr marL="360000" lvl="4"/>
            <a:endParaRPr lang="en-US" sz="2000" b="1" dirty="0" smtClean="0">
              <a:latin typeface="Times New Roman" pitchFamily="18" charset="0"/>
              <a:cs typeface="Times New Roman" pitchFamily="18" charset="0"/>
            </a:endParaRPr>
          </a:p>
          <a:p>
            <a:pPr marL="1257300" lvl="2"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Simply, declaration of array is as follows</a:t>
            </a:r>
            <a:r>
              <a:rPr lang="en-US" sz="2000" dirty="0" smtClean="0">
                <a:latin typeface="Times New Roman" pitchFamily="18" charset="0"/>
                <a:cs typeface="Times New Roman" pitchFamily="18" charset="0"/>
              </a:rPr>
              <a:t>:</a:t>
            </a:r>
          </a:p>
          <a:p>
            <a:pPr marL="1257300" lvl="2"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lvl="3">
              <a:spcBef>
                <a:spcPct val="20000"/>
              </a:spcBef>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arr</a:t>
            </a:r>
            <a:r>
              <a:rPr lang="en-US" sz="2000" dirty="0">
                <a:latin typeface="Times New Roman" pitchFamily="18" charset="0"/>
                <a:cs typeface="Times New Roman" pitchFamily="18" charset="0"/>
              </a:rPr>
              <a:t>[10</a:t>
            </a:r>
            <a:r>
              <a:rPr lang="en-US" sz="2000" dirty="0" smtClean="0">
                <a:latin typeface="Times New Roman" pitchFamily="18" charset="0"/>
                <a:cs typeface="Times New Roman" pitchFamily="18" charset="0"/>
              </a:rPr>
              <a:t>]</a:t>
            </a:r>
          </a:p>
          <a:p>
            <a:pPr marL="1257300" lvl="2"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marL="1257300" lvl="2"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Where </a:t>
            </a: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specifies the data type or type of elements arrays stores. </a:t>
            </a:r>
            <a:endParaRPr lang="en-US" sz="2000" dirty="0" smtClean="0">
              <a:latin typeface="Times New Roman" pitchFamily="18" charset="0"/>
              <a:cs typeface="Times New Roman" pitchFamily="18" charset="0"/>
            </a:endParaRPr>
          </a:p>
          <a:p>
            <a:pPr marL="1257300" lvl="2"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marL="1257300" lvl="2"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arr</a:t>
            </a:r>
            <a:r>
              <a:rPr lang="en-US" sz="2000" dirty="0">
                <a:latin typeface="Times New Roman" pitchFamily="18" charset="0"/>
                <a:cs typeface="Times New Roman" pitchFamily="18" charset="0"/>
              </a:rPr>
              <a:t>” is the name of array &amp; the number specified inside the square brackets is the number of elements an array can store, this is also called sized or length of array.</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20253211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44</a:t>
            </a:fld>
            <a:endParaRPr lang="en-IN" dirty="0"/>
          </a:p>
        </p:txBody>
      </p:sp>
      <p:sp>
        <p:nvSpPr>
          <p:cNvPr id="6" name="Rectangle 5"/>
          <p:cNvSpPr/>
          <p:nvPr/>
        </p:nvSpPr>
        <p:spPr>
          <a:xfrm>
            <a:off x="80905" y="1121184"/>
            <a:ext cx="11942595" cy="5386090"/>
          </a:xfrm>
          <a:prstGeom prst="rect">
            <a:avLst/>
          </a:prstGeom>
        </p:spPr>
        <p:txBody>
          <a:bodyPr wrap="square">
            <a:spAutoFit/>
          </a:bodyPr>
          <a:lstStyle/>
          <a:p>
            <a:pPr marL="1257300" lvl="2"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marL="800100" lvl="1" indent="-342900">
              <a:spcBef>
                <a:spcPct val="20000"/>
              </a:spcBef>
              <a:buFont typeface="Wingdings" panose="05000000000000000000" pitchFamily="2" charset="2"/>
              <a:buChar char="§"/>
            </a:pPr>
            <a:r>
              <a:rPr lang="en-US" sz="2000" dirty="0">
                <a:latin typeface="Times New Roman" pitchFamily="18" charset="0"/>
                <a:cs typeface="Times New Roman" pitchFamily="18" charset="0"/>
              </a:rPr>
              <a:t>Following are some of the concepts to be remembered about arrays</a:t>
            </a:r>
            <a:r>
              <a:rPr lang="en-US" sz="2000" dirty="0" smtClean="0">
                <a:latin typeface="Times New Roman" pitchFamily="18" charset="0"/>
                <a:cs typeface="Times New Roman" pitchFamily="18" charset="0"/>
              </a:rPr>
              <a:t>:</a:t>
            </a:r>
          </a:p>
          <a:p>
            <a:pPr marL="800100" lvl="1"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marL="1257300" lvl="2"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The individual element of an array can be accessed by specifying name of the array, following by index or subscript inside square brackets</a:t>
            </a:r>
            <a:r>
              <a:rPr lang="en-US" sz="2000" dirty="0" smtClean="0">
                <a:latin typeface="Times New Roman" pitchFamily="18" charset="0"/>
                <a:cs typeface="Times New Roman" pitchFamily="18" charset="0"/>
              </a:rPr>
              <a:t>.</a:t>
            </a:r>
          </a:p>
          <a:p>
            <a:pPr marL="1257300" lvl="2"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marL="1257300" lvl="2"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The first element of the array has index zero[0]. It means the first element and last element will be specified </a:t>
            </a:r>
            <a:r>
              <a:rPr lang="en-US" sz="2000" dirty="0" err="1">
                <a:latin typeface="Times New Roman" pitchFamily="18" charset="0"/>
                <a:cs typeface="Times New Roman" pitchFamily="18" charset="0"/>
              </a:rPr>
              <a:t>as:arr</a:t>
            </a:r>
            <a:r>
              <a:rPr lang="en-US" sz="2000" dirty="0">
                <a:latin typeface="Times New Roman" pitchFamily="18" charset="0"/>
                <a:cs typeface="Times New Roman" pitchFamily="18" charset="0"/>
              </a:rPr>
              <a:t>[0] &amp; </a:t>
            </a:r>
            <a:r>
              <a:rPr lang="en-US" sz="2000" dirty="0" err="1">
                <a:latin typeface="Times New Roman" pitchFamily="18" charset="0"/>
                <a:cs typeface="Times New Roman" pitchFamily="18" charset="0"/>
              </a:rPr>
              <a:t>arr</a:t>
            </a:r>
            <a:r>
              <a:rPr lang="en-US" sz="2000" dirty="0">
                <a:latin typeface="Times New Roman" pitchFamily="18" charset="0"/>
                <a:cs typeface="Times New Roman" pitchFamily="18" charset="0"/>
              </a:rPr>
              <a:t>[9</a:t>
            </a:r>
            <a:r>
              <a:rPr lang="en-US" sz="2000" dirty="0" smtClean="0">
                <a:latin typeface="Times New Roman" pitchFamily="18" charset="0"/>
                <a:cs typeface="Times New Roman" pitchFamily="18" charset="0"/>
              </a:rPr>
              <a:t>] Respectively.</a:t>
            </a:r>
          </a:p>
          <a:p>
            <a:pPr marL="1257300" lvl="2"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marL="1257300" lvl="2"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The elements of array will always be stored in the consecutive (continues) memory location</a:t>
            </a:r>
            <a:r>
              <a:rPr lang="en-US" sz="2000" dirty="0" smtClean="0">
                <a:latin typeface="Times New Roman" pitchFamily="18" charset="0"/>
                <a:cs typeface="Times New Roman" pitchFamily="18" charset="0"/>
              </a:rPr>
              <a:t>.</a:t>
            </a:r>
          </a:p>
          <a:p>
            <a:pPr marL="1257300" lvl="2"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marL="1257300" lvl="2"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The number of elements that can be stored in an array, that is the size of array or its length is given by the following equation:</a:t>
            </a:r>
          </a:p>
          <a:p>
            <a:pPr lvl="3">
              <a:spcBef>
                <a:spcPct val="20000"/>
              </a:spcBef>
            </a:pP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Upperbound-lowerbound</a:t>
            </a:r>
            <a:r>
              <a:rPr lang="en-US" sz="2000" dirty="0">
                <a:latin typeface="Times New Roman" pitchFamily="18" charset="0"/>
                <a:cs typeface="Times New Roman" pitchFamily="18" charset="0"/>
              </a:rPr>
              <a:t>)+1</a:t>
            </a:r>
          </a:p>
          <a:p>
            <a:pPr marL="1257300" lvl="2"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34167425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45</a:t>
            </a:fld>
            <a:endParaRPr lang="en-IN" dirty="0"/>
          </a:p>
        </p:txBody>
      </p:sp>
      <p:sp>
        <p:nvSpPr>
          <p:cNvPr id="6" name="Rectangle 5"/>
          <p:cNvSpPr/>
          <p:nvPr/>
        </p:nvSpPr>
        <p:spPr>
          <a:xfrm>
            <a:off x="80905" y="1121184"/>
            <a:ext cx="11942595" cy="6524863"/>
          </a:xfrm>
          <a:prstGeom prst="rect">
            <a:avLst/>
          </a:prstGeom>
        </p:spPr>
        <p:txBody>
          <a:bodyPr wrap="square">
            <a:spAutoFit/>
          </a:bodyPr>
          <a:lstStyle/>
          <a:p>
            <a:pPr marL="1257300" lvl="2" indent="-342900">
              <a:spcBef>
                <a:spcPct val="20000"/>
              </a:spcBef>
              <a:buFont typeface="Arial" panose="020B0604020202020204" pitchFamily="34" charset="0"/>
              <a:buChar char="•"/>
            </a:pPr>
            <a:endParaRPr lang="en-US" sz="800" dirty="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For the above array it would be </a:t>
            </a:r>
            <a:endParaRPr lang="en-US" sz="2000" dirty="0" smtClean="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endParaRPr lang="en-US" sz="1500" dirty="0">
              <a:latin typeface="Times New Roman" pitchFamily="18" charset="0"/>
              <a:cs typeface="Times New Roman" pitchFamily="18" charset="0"/>
            </a:endParaRPr>
          </a:p>
          <a:p>
            <a:pPr lvl="2">
              <a:spcBef>
                <a:spcPct val="20000"/>
              </a:spcBef>
            </a:pPr>
            <a:r>
              <a:rPr lang="en-US" sz="2000" dirty="0">
                <a:latin typeface="Times New Roman" pitchFamily="18" charset="0"/>
                <a:cs typeface="Times New Roman" pitchFamily="18" charset="0"/>
              </a:rPr>
              <a:t>(9-0)+1=10, where 0 is the lower bound of array and 9 is the upper bound of array</a:t>
            </a:r>
            <a:r>
              <a:rPr lang="en-US" sz="2000" dirty="0" smtClean="0">
                <a:latin typeface="Times New Roman" pitchFamily="18" charset="0"/>
                <a:cs typeface="Times New Roman" pitchFamily="18" charset="0"/>
              </a:rPr>
              <a:t>.</a:t>
            </a:r>
          </a:p>
          <a:p>
            <a:pPr marL="800100" lvl="1" indent="-342900">
              <a:spcBef>
                <a:spcPct val="20000"/>
              </a:spcBef>
              <a:buFont typeface="Arial" panose="020B0604020202020204" pitchFamily="34" charset="0"/>
              <a:buChar char="•"/>
            </a:pPr>
            <a:endParaRPr lang="en-US" sz="1500" dirty="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Array can always be read or written through loop. If we read a one-dimensional array it requires one loop for reading and the other for writing the array</a:t>
            </a:r>
            <a:r>
              <a:rPr lang="en-US" sz="2000" dirty="0" smtClean="0">
                <a:latin typeface="Times New Roman" pitchFamily="18" charset="0"/>
                <a:cs typeface="Times New Roman" pitchFamily="18" charset="0"/>
              </a:rPr>
              <a:t>.</a:t>
            </a:r>
          </a:p>
          <a:p>
            <a:pPr marL="800100" lvl="1" indent="-342900">
              <a:spcBef>
                <a:spcPct val="20000"/>
              </a:spcBef>
              <a:buFont typeface="Arial" panose="020B0604020202020204" pitchFamily="34" charset="0"/>
              <a:buChar char="•"/>
            </a:pPr>
            <a:endParaRPr lang="en-US" sz="1500" dirty="0">
              <a:latin typeface="Times New Roman" pitchFamily="18" charset="0"/>
              <a:cs typeface="Times New Roman" pitchFamily="18" charset="0"/>
            </a:endParaRPr>
          </a:p>
          <a:p>
            <a:pPr marL="800100" lvl="1" indent="-342900">
              <a:lnSpc>
                <a:spcPct val="150000"/>
              </a:lnSpc>
              <a:spcBef>
                <a:spcPct val="20000"/>
              </a:spcBef>
              <a:buFont typeface="Arial" panose="020B0604020202020204" pitchFamily="34" charset="0"/>
              <a:buChar char="•"/>
            </a:pPr>
            <a:r>
              <a:rPr lang="en-US" sz="2000" dirty="0">
                <a:latin typeface="Times New Roman" pitchFamily="18" charset="0"/>
                <a:cs typeface="Times New Roman" pitchFamily="18" charset="0"/>
              </a:rPr>
              <a:t>For example: Reading an array</a:t>
            </a:r>
          </a:p>
          <a:p>
            <a:pPr lvl="2">
              <a:lnSpc>
                <a:spcPct val="150000"/>
              </a:lnSpc>
              <a:spcBef>
                <a:spcPct val="20000"/>
              </a:spcBef>
            </a:pPr>
            <a:r>
              <a:rPr lang="en-US" sz="2000" dirty="0">
                <a:latin typeface="Times New Roman" pitchFamily="18" charset="0"/>
                <a:cs typeface="Times New Roman" pitchFamily="18" charset="0"/>
              </a:rPr>
              <a:t>For(</a:t>
            </a:r>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=0;i&lt;=9;i++)</a:t>
            </a:r>
          </a:p>
          <a:p>
            <a:pPr lvl="2">
              <a:lnSpc>
                <a:spcPct val="150000"/>
              </a:lnSpc>
              <a:spcBef>
                <a:spcPct val="20000"/>
              </a:spcBef>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scanf</a:t>
            </a:r>
            <a:r>
              <a:rPr lang="en-US" sz="2000" dirty="0">
                <a:latin typeface="Times New Roman" pitchFamily="18" charset="0"/>
                <a:cs typeface="Times New Roman" pitchFamily="18" charset="0"/>
              </a:rPr>
              <a:t>(“%d”,&amp;</a:t>
            </a:r>
            <a:r>
              <a:rPr lang="en-US" sz="2000" dirty="0" err="1">
                <a:latin typeface="Times New Roman" pitchFamily="18" charset="0"/>
                <a:cs typeface="Times New Roman" pitchFamily="18" charset="0"/>
              </a:rPr>
              <a:t>arr</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a:t>
            </a:r>
          </a:p>
          <a:p>
            <a:pPr marL="800100" lvl="1" indent="-342900">
              <a:lnSpc>
                <a:spcPct val="150000"/>
              </a:lnSpc>
              <a:spcBef>
                <a:spcPct val="20000"/>
              </a:spcBef>
              <a:buFont typeface="Arial" panose="020B0604020202020204" pitchFamily="34" charset="0"/>
              <a:buChar char="•"/>
            </a:pPr>
            <a:r>
              <a:rPr lang="en-US" sz="2000" dirty="0">
                <a:latin typeface="Times New Roman" pitchFamily="18" charset="0"/>
                <a:cs typeface="Times New Roman" pitchFamily="18" charset="0"/>
              </a:rPr>
              <a:t>For example: Writing an array</a:t>
            </a:r>
          </a:p>
          <a:p>
            <a:pPr lvl="2">
              <a:lnSpc>
                <a:spcPct val="150000"/>
              </a:lnSpc>
              <a:spcBef>
                <a:spcPct val="20000"/>
              </a:spcBef>
            </a:pPr>
            <a:r>
              <a:rPr lang="en-US" sz="2000" dirty="0">
                <a:latin typeface="Times New Roman" pitchFamily="18" charset="0"/>
                <a:cs typeface="Times New Roman" pitchFamily="18" charset="0"/>
              </a:rPr>
              <a:t>For(</a:t>
            </a:r>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=0;i&lt;=9;i++)</a:t>
            </a:r>
          </a:p>
          <a:p>
            <a:pPr lvl="2">
              <a:lnSpc>
                <a:spcPct val="150000"/>
              </a:lnSpc>
              <a:spcBef>
                <a:spcPct val="20000"/>
              </a:spcBef>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printf</a:t>
            </a:r>
            <a:r>
              <a:rPr lang="en-US" sz="2000" dirty="0">
                <a:latin typeface="Times New Roman" pitchFamily="18" charset="0"/>
                <a:cs typeface="Times New Roman" pitchFamily="18" charset="0"/>
              </a:rPr>
              <a:t>(“%d”,</a:t>
            </a:r>
            <a:r>
              <a:rPr lang="en-US" sz="2000" dirty="0" err="1">
                <a:latin typeface="Times New Roman" pitchFamily="18" charset="0"/>
                <a:cs typeface="Times New Roman" pitchFamily="18" charset="0"/>
              </a:rPr>
              <a:t>arr</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a:t>
            </a:r>
          </a:p>
          <a:p>
            <a:pPr marL="800100" lvl="1" indent="-342900">
              <a:spcBef>
                <a:spcPct val="20000"/>
              </a:spcBef>
              <a:buFont typeface="Arial" panose="020B0604020202020204" pitchFamily="34" charset="0"/>
              <a:buChar char="•"/>
            </a:pPr>
            <a:endParaRPr lang="en-US" sz="2000" dirty="0" smtClean="0">
              <a:latin typeface="Times New Roman" pitchFamily="18" charset="0"/>
              <a:cs typeface="Times New Roman" pitchFamily="18" charset="0"/>
            </a:endParaRPr>
          </a:p>
          <a:p>
            <a:pPr marL="1257300" lvl="2"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54230873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46</a:t>
            </a:fld>
            <a:endParaRPr lang="en-IN" dirty="0"/>
          </a:p>
        </p:txBody>
      </p:sp>
      <p:sp>
        <p:nvSpPr>
          <p:cNvPr id="6" name="Rectangle 5"/>
          <p:cNvSpPr/>
          <p:nvPr/>
        </p:nvSpPr>
        <p:spPr>
          <a:xfrm>
            <a:off x="80905" y="1121184"/>
            <a:ext cx="11942595" cy="6247864"/>
          </a:xfrm>
          <a:prstGeom prst="rect">
            <a:avLst/>
          </a:prstGeom>
        </p:spPr>
        <p:txBody>
          <a:bodyPr wrap="square">
            <a:spAutoFit/>
          </a:bodyPr>
          <a:lstStyle/>
          <a:p>
            <a:pPr marL="1257300" lvl="2" indent="-342900">
              <a:spcBef>
                <a:spcPct val="20000"/>
              </a:spcBef>
              <a:buFont typeface="Arial" panose="020B0604020202020204" pitchFamily="34" charset="0"/>
              <a:buChar char="•"/>
            </a:pPr>
            <a:endParaRPr lang="en-US" sz="800" dirty="0">
              <a:latin typeface="Times New Roman" pitchFamily="18" charset="0"/>
              <a:cs typeface="Times New Roman" pitchFamily="18" charset="0"/>
            </a:endParaRPr>
          </a:p>
          <a:p>
            <a:pPr marL="800100" lvl="1" indent="-342900">
              <a:spcBef>
                <a:spcPct val="20000"/>
              </a:spcBef>
              <a:buFont typeface="Wingdings" panose="05000000000000000000" pitchFamily="2" charset="2"/>
              <a:buChar char="§"/>
            </a:pPr>
            <a:r>
              <a:rPr lang="en-US" sz="2000" dirty="0">
                <a:latin typeface="Times New Roman" pitchFamily="18" charset="0"/>
                <a:cs typeface="Times New Roman" pitchFamily="18" charset="0"/>
              </a:rPr>
              <a:t>If we are reading or writing two-dimensional array, it would require two loops. And similarly the array of a N dimension would required N loops</a:t>
            </a:r>
            <a:r>
              <a:rPr lang="en-US" sz="2000" dirty="0" smtClean="0">
                <a:latin typeface="Times New Roman" pitchFamily="18" charset="0"/>
                <a:cs typeface="Times New Roman" pitchFamily="18" charset="0"/>
              </a:rPr>
              <a:t>.</a:t>
            </a:r>
          </a:p>
          <a:p>
            <a:pPr marL="800100" lvl="1" indent="-342900">
              <a:spcBef>
                <a:spcPct val="20000"/>
              </a:spcBef>
              <a:buFont typeface="Wingdings" panose="05000000000000000000" pitchFamily="2" charset="2"/>
              <a:buChar char="§"/>
            </a:pPr>
            <a:endParaRPr lang="en-US" sz="2000" dirty="0">
              <a:latin typeface="Times New Roman" pitchFamily="18" charset="0"/>
              <a:cs typeface="Times New Roman" pitchFamily="18" charset="0"/>
            </a:endParaRPr>
          </a:p>
          <a:p>
            <a:pPr marL="800100" lvl="1" indent="-342900">
              <a:spcBef>
                <a:spcPct val="20000"/>
              </a:spcBef>
              <a:buFont typeface="Wingdings" panose="05000000000000000000" pitchFamily="2" charset="2"/>
              <a:buChar char="§"/>
            </a:pPr>
            <a:r>
              <a:rPr lang="en-US" sz="2000" dirty="0">
                <a:latin typeface="Times New Roman" pitchFamily="18" charset="0"/>
                <a:cs typeface="Times New Roman" pitchFamily="18" charset="0"/>
              </a:rPr>
              <a:t>Some common operation performed on array are</a:t>
            </a:r>
            <a:r>
              <a:rPr lang="en-US" sz="2000" dirty="0" smtClean="0">
                <a:latin typeface="Times New Roman" pitchFamily="18" charset="0"/>
                <a:cs typeface="Times New Roman" pitchFamily="18" charset="0"/>
              </a:rPr>
              <a:t>:</a:t>
            </a:r>
          </a:p>
          <a:p>
            <a:pPr marL="800100" lvl="1" indent="-342900">
              <a:spcBef>
                <a:spcPct val="20000"/>
              </a:spcBef>
              <a:buFont typeface="Wingdings" panose="05000000000000000000" pitchFamily="2" charset="2"/>
              <a:buChar char="§"/>
            </a:pPr>
            <a:endParaRPr lang="en-US" sz="1000" dirty="0">
              <a:latin typeface="Times New Roman" pitchFamily="18" charset="0"/>
              <a:cs typeface="Times New Roman" pitchFamily="18" charset="0"/>
            </a:endParaRPr>
          </a:p>
          <a:p>
            <a:pPr marL="1257300" lvl="2" indent="-342900">
              <a:lnSpc>
                <a:spcPct val="150000"/>
              </a:lnSpc>
              <a:spcBef>
                <a:spcPct val="20000"/>
              </a:spcBef>
              <a:buFont typeface="Arial" panose="020B0604020202020204" pitchFamily="34" charset="0"/>
              <a:buChar char="•"/>
            </a:pPr>
            <a:r>
              <a:rPr lang="en-US" sz="2000" dirty="0">
                <a:latin typeface="Times New Roman" pitchFamily="18" charset="0"/>
                <a:cs typeface="Times New Roman" pitchFamily="18" charset="0"/>
              </a:rPr>
              <a:t>Creation of an </a:t>
            </a:r>
            <a:r>
              <a:rPr lang="en-US" sz="2000" dirty="0" smtClean="0">
                <a:latin typeface="Times New Roman" pitchFamily="18" charset="0"/>
                <a:cs typeface="Times New Roman" pitchFamily="18" charset="0"/>
              </a:rPr>
              <a:t>array</a:t>
            </a:r>
          </a:p>
          <a:p>
            <a:pPr marL="1257300" lvl="2" indent="-342900">
              <a:lnSpc>
                <a:spcPct val="150000"/>
              </a:lnSpc>
              <a:spcBef>
                <a:spcPct val="20000"/>
              </a:spcBef>
              <a:buFont typeface="Arial" panose="020B0604020202020204" pitchFamily="34" charset="0"/>
              <a:buChar char="•"/>
            </a:pPr>
            <a:r>
              <a:rPr lang="en-US" sz="2000" dirty="0" smtClean="0">
                <a:latin typeface="Times New Roman" pitchFamily="18" charset="0"/>
                <a:cs typeface="Times New Roman" pitchFamily="18" charset="0"/>
              </a:rPr>
              <a:t>Traversing </a:t>
            </a:r>
            <a:r>
              <a:rPr lang="en-US" sz="2000" dirty="0">
                <a:latin typeface="Times New Roman" pitchFamily="18" charset="0"/>
                <a:cs typeface="Times New Roman" pitchFamily="18" charset="0"/>
              </a:rPr>
              <a:t>an </a:t>
            </a:r>
            <a:r>
              <a:rPr lang="en-US" sz="2000" dirty="0" smtClean="0">
                <a:latin typeface="Times New Roman" pitchFamily="18" charset="0"/>
                <a:cs typeface="Times New Roman" pitchFamily="18" charset="0"/>
              </a:rPr>
              <a:t>array</a:t>
            </a:r>
          </a:p>
          <a:p>
            <a:pPr marL="1257300" lvl="2" indent="-342900">
              <a:lnSpc>
                <a:spcPct val="150000"/>
              </a:lnSpc>
              <a:spcBef>
                <a:spcPct val="20000"/>
              </a:spcBef>
              <a:buFont typeface="Arial" panose="020B0604020202020204" pitchFamily="34" charset="0"/>
              <a:buChar char="•"/>
            </a:pPr>
            <a:r>
              <a:rPr lang="en-US" sz="2000" dirty="0">
                <a:latin typeface="Times New Roman" pitchFamily="18" charset="0"/>
                <a:cs typeface="Times New Roman" pitchFamily="18" charset="0"/>
              </a:rPr>
              <a:t>Insertion of new element</a:t>
            </a:r>
          </a:p>
          <a:p>
            <a:pPr marL="1257300" lvl="2" indent="-342900">
              <a:lnSpc>
                <a:spcPct val="150000"/>
              </a:lnSpc>
              <a:spcBef>
                <a:spcPct val="20000"/>
              </a:spcBef>
              <a:buFont typeface="Arial" panose="020B0604020202020204" pitchFamily="34" charset="0"/>
              <a:buChar char="•"/>
            </a:pPr>
            <a:r>
              <a:rPr lang="en-US" sz="2000" dirty="0">
                <a:latin typeface="Times New Roman" pitchFamily="18" charset="0"/>
                <a:cs typeface="Times New Roman" pitchFamily="18" charset="0"/>
              </a:rPr>
              <a:t>Deletion of required element</a:t>
            </a:r>
          </a:p>
          <a:p>
            <a:pPr marL="1257300" lvl="2" indent="-342900">
              <a:lnSpc>
                <a:spcPct val="150000"/>
              </a:lnSpc>
              <a:spcBef>
                <a:spcPct val="20000"/>
              </a:spcBef>
              <a:buFont typeface="Arial" panose="020B0604020202020204" pitchFamily="34" charset="0"/>
              <a:buChar char="•"/>
            </a:pPr>
            <a:r>
              <a:rPr lang="en-US" sz="2000" dirty="0">
                <a:latin typeface="Times New Roman" pitchFamily="18" charset="0"/>
                <a:cs typeface="Times New Roman" pitchFamily="18" charset="0"/>
              </a:rPr>
              <a:t>Modification of an element</a:t>
            </a:r>
          </a:p>
          <a:p>
            <a:pPr marL="1257300" lvl="2" indent="-342900">
              <a:lnSpc>
                <a:spcPct val="150000"/>
              </a:lnSpc>
              <a:spcBef>
                <a:spcPct val="20000"/>
              </a:spcBef>
              <a:buFont typeface="Arial" panose="020B0604020202020204" pitchFamily="34" charset="0"/>
              <a:buChar char="•"/>
            </a:pPr>
            <a:r>
              <a:rPr lang="en-US" sz="2000" dirty="0">
                <a:latin typeface="Times New Roman" pitchFamily="18" charset="0"/>
                <a:cs typeface="Times New Roman" pitchFamily="18" charset="0"/>
              </a:rPr>
              <a:t>Merging of arrays</a:t>
            </a:r>
          </a:p>
          <a:p>
            <a:pPr marL="1257300" lvl="2" indent="-342900">
              <a:spcBef>
                <a:spcPct val="20000"/>
              </a:spcBef>
              <a:buFont typeface="Arial" panose="020B0604020202020204" pitchFamily="34" charset="0"/>
              <a:buChar char="•"/>
            </a:pPr>
            <a:endParaRPr lang="en-US" sz="2000" dirty="0" smtClean="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endParaRPr lang="en-US" sz="2000" dirty="0" smtClean="0">
              <a:latin typeface="Times New Roman" pitchFamily="18" charset="0"/>
              <a:cs typeface="Times New Roman" pitchFamily="18" charset="0"/>
            </a:endParaRPr>
          </a:p>
          <a:p>
            <a:pPr marL="1257300" lvl="2"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8070887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47</a:t>
            </a:fld>
            <a:endParaRPr lang="en-IN" dirty="0"/>
          </a:p>
        </p:txBody>
      </p:sp>
      <p:sp>
        <p:nvSpPr>
          <p:cNvPr id="6" name="Rectangle 5"/>
          <p:cNvSpPr/>
          <p:nvPr/>
        </p:nvSpPr>
        <p:spPr>
          <a:xfrm>
            <a:off x="80905" y="1121184"/>
            <a:ext cx="11942595" cy="2616101"/>
          </a:xfrm>
          <a:prstGeom prst="rect">
            <a:avLst/>
          </a:prstGeom>
        </p:spPr>
        <p:txBody>
          <a:bodyPr wrap="square">
            <a:spAutoFit/>
          </a:bodyPr>
          <a:lstStyle/>
          <a:p>
            <a:pPr marL="1257300" lvl="2" indent="-342900">
              <a:spcBef>
                <a:spcPct val="20000"/>
              </a:spcBef>
            </a:pPr>
            <a:r>
              <a:rPr lang="en-US" sz="2000" dirty="0" smtClean="0">
                <a:latin typeface="Times New Roman" pitchFamily="18" charset="0"/>
                <a:cs typeface="Times New Roman" pitchFamily="18" charset="0"/>
              </a:rPr>
              <a:t>Application of Arrays:</a:t>
            </a:r>
          </a:p>
          <a:p>
            <a:pPr marL="1257300" lvl="2" indent="-342900">
              <a:spcBef>
                <a:spcPct val="20000"/>
              </a:spcBef>
            </a:pPr>
            <a:endParaRPr lang="en-US" sz="2000" dirty="0" smtClean="0">
              <a:latin typeface="Times New Roman" pitchFamily="18" charset="0"/>
              <a:cs typeface="Times New Roman" pitchFamily="18" charset="0"/>
            </a:endParaRPr>
          </a:p>
          <a:p>
            <a:pPr marL="1257300" lvl="2" indent="-342900">
              <a:spcBef>
                <a:spcPct val="20000"/>
              </a:spcBef>
            </a:pPr>
            <a:endParaRPr lang="en-US" sz="2000" dirty="0" smtClean="0">
              <a:latin typeface="Times New Roman" pitchFamily="18" charset="0"/>
              <a:cs typeface="Times New Roman" pitchFamily="18" charset="0"/>
            </a:endParaRPr>
          </a:p>
          <a:p>
            <a:pPr marL="1257300" lvl="2" indent="-342900">
              <a:spcBef>
                <a:spcPct val="20000"/>
              </a:spcBef>
            </a:pPr>
            <a:endParaRPr lang="en-US" sz="2000" dirty="0" smtClean="0">
              <a:latin typeface="Times New Roman" pitchFamily="18" charset="0"/>
              <a:cs typeface="Times New Roman" pitchFamily="18" charset="0"/>
            </a:endParaRPr>
          </a:p>
          <a:p>
            <a:pPr marL="1257300" lvl="2" indent="-342900">
              <a:spcBef>
                <a:spcPct val="20000"/>
              </a:spcBef>
            </a:pPr>
            <a:endParaRPr lang="en-US" sz="2000" dirty="0" smtClean="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endParaRPr lang="en-US" sz="2000" dirty="0" smtClean="0">
              <a:latin typeface="Times New Roman" pitchFamily="18" charset="0"/>
              <a:cs typeface="Times New Roman" pitchFamily="18" charset="0"/>
            </a:endParaRPr>
          </a:p>
          <a:p>
            <a:pPr marL="1257300" lvl="2"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
        <p:nvSpPr>
          <p:cNvPr id="5" name="Rectangle 4"/>
          <p:cNvSpPr/>
          <p:nvPr/>
        </p:nvSpPr>
        <p:spPr>
          <a:xfrm>
            <a:off x="1099594" y="1973896"/>
            <a:ext cx="10590835" cy="2031325"/>
          </a:xfrm>
          <a:prstGeom prst="rect">
            <a:avLst/>
          </a:prstGeom>
        </p:spPr>
        <p:txBody>
          <a:bodyPr wrap="square">
            <a:spAutoFit/>
          </a:bodyPr>
          <a:lstStyle/>
          <a:p>
            <a:pPr algn="just" fontAlgn="base">
              <a:buFont typeface="Wingdings" pitchFamily="2" charset="2"/>
              <a:buChar char="ü"/>
            </a:pPr>
            <a:r>
              <a:rPr lang="en-US" dirty="0" smtClean="0"/>
              <a:t>Arrays are used to retrieve and use JavaScript in the web browser to process that information. So basically, databases  are used to store data for a long period of time, and an array to process data temporarily.</a:t>
            </a:r>
          </a:p>
          <a:p>
            <a:pPr algn="just" fontAlgn="base">
              <a:buFont typeface="Wingdings" pitchFamily="2" charset="2"/>
              <a:buChar char="ü"/>
            </a:pPr>
            <a:endParaRPr lang="en-US" dirty="0" smtClean="0"/>
          </a:p>
          <a:p>
            <a:pPr algn="just" fontAlgn="base">
              <a:buFont typeface="Wingdings" pitchFamily="2" charset="2"/>
              <a:buChar char="ü"/>
            </a:pPr>
            <a:r>
              <a:rPr lang="en-US" dirty="0" smtClean="0"/>
              <a:t>Whenever we need to keep track of an ordered list of items, array are used : a list of songs, a list of each keystroke a user clicks. Even in the JSON data format, we often use an array to hold a list of objects.</a:t>
            </a:r>
          </a:p>
          <a:p>
            <a:pPr algn="just" fontAlgn="base">
              <a:buFont typeface="Wingdings" pitchFamily="2" charset="2"/>
              <a:buChar char="ü"/>
            </a:pPr>
            <a:endParaRPr lang="en-US" dirty="0" smtClean="0"/>
          </a:p>
          <a:p>
            <a:pPr algn="just" fontAlgn="base">
              <a:buFont typeface="Wingdings" pitchFamily="2" charset="2"/>
              <a:buChar char="ü"/>
            </a:pPr>
            <a:endParaRPr lang="en-US" dirty="0"/>
          </a:p>
        </p:txBody>
      </p:sp>
    </p:spTree>
    <p:extLst>
      <p:ext uri="{BB962C8B-B14F-4D97-AF65-F5344CB8AC3E}">
        <p14:creationId xmlns:p14="http://schemas.microsoft.com/office/powerpoint/2010/main" val="8070887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48</a:t>
            </a:fld>
            <a:endParaRPr lang="en-IN" dirty="0"/>
          </a:p>
        </p:txBody>
      </p:sp>
      <p:sp>
        <p:nvSpPr>
          <p:cNvPr id="6" name="Rectangle 5"/>
          <p:cNvSpPr/>
          <p:nvPr/>
        </p:nvSpPr>
        <p:spPr>
          <a:xfrm>
            <a:off x="80905" y="1121184"/>
            <a:ext cx="11942595" cy="3970318"/>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Lists</a:t>
            </a:r>
          </a:p>
          <a:p>
            <a:pPr marL="360000" lvl="4"/>
            <a:endParaRPr lang="en-US" sz="2000" b="1" dirty="0" smtClean="0">
              <a:latin typeface="Times New Roman" pitchFamily="18" charset="0"/>
              <a:cs typeface="Times New Roman" pitchFamily="18" charset="0"/>
            </a:endParaRPr>
          </a:p>
          <a:p>
            <a:pPr marL="1257300" lvl="2"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A list (Linear linked list) can be defined as a collection of variable number of data items</a:t>
            </a:r>
            <a:r>
              <a:rPr lang="en-US" sz="2000" dirty="0" smtClean="0">
                <a:latin typeface="Times New Roman" pitchFamily="18" charset="0"/>
                <a:cs typeface="Times New Roman" pitchFamily="18" charset="0"/>
              </a:rPr>
              <a:t>.</a:t>
            </a:r>
          </a:p>
          <a:p>
            <a:pPr marL="1257300" lvl="2"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marL="1257300" lvl="2"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Lists are the most commonly used non-primitive data structures</a:t>
            </a:r>
            <a:r>
              <a:rPr lang="en-US" sz="2000" dirty="0" smtClean="0">
                <a:latin typeface="Times New Roman" pitchFamily="18" charset="0"/>
                <a:cs typeface="Times New Roman" pitchFamily="18" charset="0"/>
              </a:rPr>
              <a:t>.</a:t>
            </a:r>
          </a:p>
          <a:p>
            <a:pPr marL="1257300" lvl="2"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marL="1257300" lvl="2"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An element of list must contain at least two fields, one for storing data or information and other for storing address of next element</a:t>
            </a:r>
            <a:r>
              <a:rPr lang="en-US" sz="2000" dirty="0" smtClean="0">
                <a:latin typeface="Times New Roman" pitchFamily="18" charset="0"/>
                <a:cs typeface="Times New Roman" pitchFamily="18" charset="0"/>
              </a:rPr>
              <a:t>.</a:t>
            </a:r>
          </a:p>
          <a:p>
            <a:pPr marL="1257300" lvl="2"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marL="1257300" lvl="2"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As you know, for storing address, we have a special data structure of list, the address must be pointer type.</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27724187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49</a:t>
            </a:fld>
            <a:endParaRPr lang="en-IN" dirty="0"/>
          </a:p>
        </p:txBody>
      </p:sp>
      <p:sp>
        <p:nvSpPr>
          <p:cNvPr id="6" name="Rectangle 5"/>
          <p:cNvSpPr/>
          <p:nvPr/>
        </p:nvSpPr>
        <p:spPr>
          <a:xfrm>
            <a:off x="80905" y="1121184"/>
            <a:ext cx="11942595" cy="4524315"/>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Real Life Examples of Linked Lists</a:t>
            </a:r>
          </a:p>
          <a:p>
            <a:pPr marL="360000" lvl="4"/>
            <a:endParaRPr lang="en-US" sz="2400" b="1" dirty="0" smtClean="0">
              <a:latin typeface="Times New Roman" panose="02020603050405020304" pitchFamily="18" charset="0"/>
              <a:cs typeface="Times New Roman" panose="02020603050405020304" pitchFamily="18" charset="0"/>
            </a:endParaRPr>
          </a:p>
          <a:p>
            <a:pPr marL="360000" lvl="4"/>
            <a:r>
              <a:rPr lang="en-US" sz="2000" dirty="0" smtClean="0">
                <a:latin typeface="Times New Roman" pitchFamily="18" charset="0"/>
                <a:cs typeface="Times New Roman" pitchFamily="18" charset="0"/>
              </a:rPr>
              <a:t>A simple real life example is a Train, here each coach is connected to its previous and next coach (Except first and last). In terms of programming consider coach body as node value and connectors as links to previous and next nodes.</a:t>
            </a:r>
          </a:p>
          <a:p>
            <a:pPr marL="360000" lvl="4"/>
            <a:endParaRPr lang="en-US" sz="2000" dirty="0" smtClean="0">
              <a:latin typeface="Times New Roman" pitchFamily="18" charset="0"/>
              <a:cs typeface="Times New Roman" pitchFamily="18" charset="0"/>
            </a:endParaRPr>
          </a:p>
          <a:p>
            <a:pPr marL="360000" lvl="4"/>
            <a:endParaRPr lang="en-US" sz="2000" dirty="0" smtClean="0">
              <a:latin typeface="Times New Roman" pitchFamily="18" charset="0"/>
              <a:cs typeface="Times New Roman" pitchFamily="18" charset="0"/>
            </a:endParaRPr>
          </a:p>
          <a:p>
            <a:pPr marL="360000" lvl="4"/>
            <a:endParaRPr lang="en-US" sz="2000" dirty="0" smtClean="0">
              <a:latin typeface="Times New Roman" pitchFamily="18" charset="0"/>
              <a:cs typeface="Times New Roman" pitchFamily="18" charset="0"/>
            </a:endParaRPr>
          </a:p>
          <a:p>
            <a:pPr marL="360000" lvl="4"/>
            <a:endParaRPr lang="en-US" sz="2000" dirty="0" smtClean="0">
              <a:latin typeface="Times New Roman" pitchFamily="18" charset="0"/>
              <a:cs typeface="Times New Roman" pitchFamily="18" charset="0"/>
            </a:endParaRPr>
          </a:p>
          <a:p>
            <a:pPr marL="360000" lvl="4"/>
            <a:endParaRPr lang="en-US" sz="2000" dirty="0" smtClean="0">
              <a:latin typeface="Times New Roman" pitchFamily="18" charset="0"/>
              <a:cs typeface="Times New Roman" pitchFamily="18" charset="0"/>
            </a:endParaRPr>
          </a:p>
          <a:p>
            <a:pPr marL="360000" lvl="4"/>
            <a:endParaRPr lang="en-US" sz="2000" dirty="0" smtClean="0">
              <a:latin typeface="Times New Roman" pitchFamily="18" charset="0"/>
              <a:cs typeface="Times New Roman" pitchFamily="18" charset="0"/>
            </a:endParaRPr>
          </a:p>
          <a:p>
            <a:pPr marL="360000" lvl="4"/>
            <a:endParaRPr lang="en-US" sz="2000" dirty="0" smtClean="0">
              <a:latin typeface="Times New Roman" pitchFamily="18" charset="0"/>
              <a:cs typeface="Times New Roman" pitchFamily="18" charset="0"/>
            </a:endParaRPr>
          </a:p>
          <a:p>
            <a:pPr marL="360000" lvl="4"/>
            <a:endParaRPr lang="en-US" sz="2000" dirty="0" smtClean="0">
              <a:latin typeface="Times New Roman" pitchFamily="18" charset="0"/>
              <a:cs typeface="Times New Roman" pitchFamily="18" charset="0"/>
            </a:endParaRPr>
          </a:p>
          <a:p>
            <a:pPr marL="360000" lvl="4"/>
            <a:endParaRPr lang="en-US" sz="2000" dirty="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pic>
        <p:nvPicPr>
          <p:cNvPr id="5" name="Picture 4" descr="download.png"/>
          <p:cNvPicPr>
            <a:picLocks noChangeAspect="1"/>
          </p:cNvPicPr>
          <p:nvPr/>
        </p:nvPicPr>
        <p:blipFill>
          <a:blip r:embed="rId2"/>
          <a:stretch>
            <a:fillRect/>
          </a:stretch>
        </p:blipFill>
        <p:spPr>
          <a:xfrm>
            <a:off x="1261641" y="3090441"/>
            <a:ext cx="9954227" cy="2639027"/>
          </a:xfrm>
          <a:prstGeom prst="rect">
            <a:avLst/>
          </a:prstGeom>
        </p:spPr>
      </p:pic>
      <p:cxnSp>
        <p:nvCxnSpPr>
          <p:cNvPr id="9" name="Straight Arrow Connector 8"/>
          <p:cNvCxnSpPr/>
          <p:nvPr/>
        </p:nvCxnSpPr>
        <p:spPr>
          <a:xfrm rot="5400000">
            <a:off x="2534855" y="3333509"/>
            <a:ext cx="53243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2257063" y="2615877"/>
            <a:ext cx="1122746" cy="523220"/>
          </a:xfrm>
          <a:prstGeom prst="rect">
            <a:avLst/>
          </a:prstGeom>
          <a:noFill/>
        </p:spPr>
        <p:txBody>
          <a:bodyPr wrap="square" lIns="91440" tIns="45720" rIns="91440" bIns="45720">
            <a:spAutoFit/>
          </a:bodyPr>
          <a:lstStyle/>
          <a:p>
            <a:pPr algn="ctr"/>
            <a:r>
              <a:rPr lang="en-US" sz="2800" b="1" cap="none" spc="0"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HEAD</a:t>
            </a:r>
            <a:endParaRPr lang="en-US" sz="28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11" name="Rectangle 10"/>
          <p:cNvSpPr/>
          <p:nvPr/>
        </p:nvSpPr>
        <p:spPr>
          <a:xfrm>
            <a:off x="5870293" y="2664105"/>
            <a:ext cx="1122746" cy="523220"/>
          </a:xfrm>
          <a:prstGeom prst="rect">
            <a:avLst/>
          </a:prstGeom>
          <a:noFill/>
        </p:spPr>
        <p:txBody>
          <a:bodyPr wrap="square" lIns="91440" tIns="45720" rIns="91440" bIns="45720">
            <a:spAutoFit/>
          </a:bodyPr>
          <a:lstStyle/>
          <a:p>
            <a:pPr algn="ctr"/>
            <a:r>
              <a:rPr lang="en-US" sz="28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NODE</a:t>
            </a:r>
            <a:endParaRPr lang="en-US" sz="28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sp>
        <p:nvSpPr>
          <p:cNvPr id="12" name="Rectangle 11"/>
          <p:cNvSpPr/>
          <p:nvPr/>
        </p:nvSpPr>
        <p:spPr>
          <a:xfrm>
            <a:off x="8904790" y="2735482"/>
            <a:ext cx="2068010" cy="523220"/>
          </a:xfrm>
          <a:prstGeom prst="rect">
            <a:avLst/>
          </a:prstGeom>
          <a:noFill/>
        </p:spPr>
        <p:txBody>
          <a:bodyPr wrap="square" lIns="91440" tIns="45720" rIns="91440" bIns="45720">
            <a:spAutoFit/>
          </a:bodyPr>
          <a:lstStyle/>
          <a:p>
            <a:pPr algn="ctr"/>
            <a:r>
              <a:rPr lang="en-US" sz="2800" b="1" dirty="0" smtClean="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rPr>
              <a:t>TAIL NODE</a:t>
            </a:r>
            <a:endParaRPr lang="en-US" sz="2800" b="1" cap="none" spc="0" dirty="0">
              <a:ln w="31550" cmpd="sng">
                <a:gradFill>
                  <a:gsLst>
                    <a:gs pos="25000">
                      <a:schemeClr val="accent1">
                        <a:shade val="25000"/>
                        <a:satMod val="190000"/>
                      </a:schemeClr>
                    </a:gs>
                    <a:gs pos="80000">
                      <a:schemeClr val="accent1">
                        <a:tint val="75000"/>
                        <a:satMod val="190000"/>
                      </a:schemeClr>
                    </a:gs>
                  </a:gsLst>
                  <a:lin ang="5400000"/>
                </a:gradFill>
                <a:prstDash val="solid"/>
              </a:ln>
              <a:solidFill>
                <a:srgbClr val="FFFFFF"/>
              </a:solidFill>
              <a:effectLst>
                <a:outerShdw blurRad="41275" dist="12700" dir="12000000" algn="tl" rotWithShape="0">
                  <a:srgbClr val="000000">
                    <a:alpha val="40000"/>
                  </a:srgbClr>
                </a:outerShdw>
              </a:effectLst>
            </a:endParaRPr>
          </a:p>
        </p:txBody>
      </p:sp>
      <p:cxnSp>
        <p:nvCxnSpPr>
          <p:cNvPr id="13" name="Straight Arrow Connector 12"/>
          <p:cNvCxnSpPr/>
          <p:nvPr/>
        </p:nvCxnSpPr>
        <p:spPr>
          <a:xfrm rot="5400000">
            <a:off x="6101787" y="3370162"/>
            <a:ext cx="53243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a:off x="9203802" y="3451185"/>
            <a:ext cx="53243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164465" y="5741043"/>
            <a:ext cx="7720314"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1.1.4: Real Life example of Train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7724187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a:t>
            </a:fld>
            <a:endParaRPr lang="en-IN" dirty="0"/>
          </a:p>
        </p:txBody>
      </p:sp>
      <p:sp>
        <p:nvSpPr>
          <p:cNvPr id="6" name="Rectangle 5"/>
          <p:cNvSpPr/>
          <p:nvPr/>
        </p:nvSpPr>
        <p:spPr>
          <a:xfrm>
            <a:off x="207034" y="1121184"/>
            <a:ext cx="11383951" cy="3139321"/>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Outcome:</a:t>
            </a:r>
          </a:p>
          <a:p>
            <a:pPr marL="360000" lvl="4">
              <a:lnSpc>
                <a:spcPct val="150000"/>
              </a:lnSpc>
            </a:pPr>
            <a:endParaRPr lang="en-US" sz="800" b="1" dirty="0" smtClean="0">
              <a:latin typeface="Times New Roman" panose="02020603050405020304" pitchFamily="18" charset="0"/>
              <a:cs typeface="Times New Roman" panose="02020603050405020304" pitchFamily="18" charset="0"/>
            </a:endParaRPr>
          </a:p>
          <a:p>
            <a:pPr marL="720000" lvl="6">
              <a:lnSpc>
                <a:spcPct val="150000"/>
              </a:lnSpc>
            </a:pPr>
            <a:r>
              <a:rPr lang="en-IN" sz="2000" dirty="0">
                <a:latin typeface="Times New Roman" panose="02020603050405020304" pitchFamily="18" charset="0"/>
                <a:cs typeface="Times New Roman" panose="02020603050405020304" pitchFamily="18" charset="0"/>
              </a:rPr>
              <a:t>At the end of this module, you are expected to: </a:t>
            </a:r>
          </a:p>
          <a:p>
            <a:pPr marL="720000" lvl="6">
              <a:lnSpc>
                <a:spcPct val="150000"/>
              </a:lnSpc>
            </a:pPr>
            <a:endParaRPr lang="en-IN" sz="800" dirty="0">
              <a:latin typeface="Times New Roman" panose="02020603050405020304" pitchFamily="18" charset="0"/>
              <a:cs typeface="Times New Roman" panose="02020603050405020304" pitchFamily="18" charset="0"/>
            </a:endParaRPr>
          </a:p>
          <a:p>
            <a:pPr marL="1520100" lvl="7"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Understand types of storages used in the system</a:t>
            </a:r>
            <a:endParaRPr lang="en-US" sz="2000" dirty="0">
              <a:latin typeface="Times New Roman" panose="02020603050405020304" pitchFamily="18" charset="0"/>
              <a:cs typeface="Times New Roman" panose="02020603050405020304" pitchFamily="18" charset="0"/>
            </a:endParaRPr>
          </a:p>
          <a:p>
            <a:pPr marL="1520100" lvl="7"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Understand  different data structures and related operations</a:t>
            </a:r>
            <a:endParaRPr lang="en-US" sz="2000" dirty="0">
              <a:latin typeface="Times New Roman" panose="02020603050405020304" pitchFamily="18" charset="0"/>
              <a:cs typeface="Times New Roman" panose="02020603050405020304" pitchFamily="18" charset="0"/>
            </a:endParaRPr>
          </a:p>
          <a:p>
            <a:pPr marL="1520100" lvl="7" indent="-3429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Identify which data structure/ADT will be suitable for the problem at hand and what operations to apply on it to get the problem solved.</a:t>
            </a: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228181348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50</a:t>
            </a:fld>
            <a:endParaRPr lang="en-IN" dirty="0"/>
          </a:p>
        </p:txBody>
      </p:sp>
      <p:sp>
        <p:nvSpPr>
          <p:cNvPr id="6" name="Rectangle 5"/>
          <p:cNvSpPr/>
          <p:nvPr/>
        </p:nvSpPr>
        <p:spPr>
          <a:xfrm>
            <a:off x="80905" y="1121184"/>
            <a:ext cx="11942595" cy="4524315"/>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USE CASES </a:t>
            </a:r>
          </a:p>
          <a:p>
            <a:pPr marL="360000" lvl="4"/>
            <a:endParaRPr lang="en-US" sz="2400" b="1" dirty="0" smtClean="0">
              <a:latin typeface="Times New Roman" panose="02020603050405020304" pitchFamily="18" charset="0"/>
              <a:cs typeface="Times New Roman" panose="02020603050405020304" pitchFamily="18" charset="0"/>
            </a:endParaRPr>
          </a:p>
          <a:p>
            <a:pPr algn="just">
              <a:buFont typeface="Wingdings" pitchFamily="2" charset="2"/>
              <a:buChar char="ü"/>
            </a:pPr>
            <a:r>
              <a:rPr lang="en-US" dirty="0" smtClean="0"/>
              <a:t>Consider the history section of web browsers, where it creates a linked list of web-pages visited, so that when you check history (traversal of a list) or press back button, the previous node's data is fetched.</a:t>
            </a:r>
            <a:br>
              <a:rPr lang="en-US" dirty="0" smtClean="0"/>
            </a:br>
            <a:r>
              <a:rPr lang="en-US" dirty="0" smtClean="0"/>
              <a:t> </a:t>
            </a:r>
          </a:p>
          <a:p>
            <a:pPr algn="just">
              <a:buFont typeface="Wingdings" pitchFamily="2" charset="2"/>
              <a:buChar char="ü"/>
            </a:pPr>
            <a:r>
              <a:rPr lang="en-US" dirty="0" smtClean="0"/>
              <a:t>One common sighted example is low level memory management (i.e. the heap as managed by </a:t>
            </a:r>
            <a:r>
              <a:rPr lang="en-US" dirty="0" err="1" smtClean="0"/>
              <a:t>malloc</a:t>
            </a:r>
            <a:r>
              <a:rPr lang="en-US" dirty="0" smtClean="0"/>
              <a:t> in C or new in Java, etc) is often implemented as a linked list, with each node representing a used or available (free) block of memory. These blocks may be of any size, change size (combine and split), be freed or assigned in any order, and reordered. A linked list means you can keep track of all of these "nodes" and manipulate them fairly easily.</a:t>
            </a:r>
            <a:br>
              <a:rPr lang="en-US" dirty="0" smtClean="0"/>
            </a:br>
            <a:r>
              <a:rPr lang="en-US" dirty="0" smtClean="0"/>
              <a:t> </a:t>
            </a:r>
          </a:p>
          <a:p>
            <a:pPr algn="just">
              <a:buFont typeface="Wingdings" pitchFamily="2" charset="2"/>
              <a:buChar char="ü"/>
            </a:pPr>
            <a:r>
              <a:rPr lang="en-US" dirty="0" smtClean="0"/>
              <a:t>Also, Hash tables that use chaining to resolve hash collisions typically have one linked list per bucket for the elements in that bucket.</a:t>
            </a:r>
          </a:p>
          <a:p>
            <a:pPr marL="360000" lvl="4"/>
            <a:endParaRPr lang="en-US" sz="2000" dirty="0" smtClean="0">
              <a:latin typeface="Times New Roman" pitchFamily="18" charset="0"/>
              <a:cs typeface="Times New Roman" pitchFamily="18" charset="0"/>
            </a:endParaRPr>
          </a:p>
          <a:p>
            <a:pPr marL="360000" lvl="4"/>
            <a:endParaRPr lang="en-US" sz="2000" dirty="0" smtClean="0">
              <a:latin typeface="Times New Roman" pitchFamily="18" charset="0"/>
              <a:cs typeface="Times New Roman" pitchFamily="18" charset="0"/>
            </a:endParaRPr>
          </a:p>
          <a:p>
            <a:pPr marL="360000" lvl="4"/>
            <a:endParaRPr lang="en-US" sz="2000" dirty="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277241878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51</a:t>
            </a:fld>
            <a:endParaRPr lang="en-IN" dirty="0"/>
          </a:p>
        </p:txBody>
      </p:sp>
      <p:sp>
        <p:nvSpPr>
          <p:cNvPr id="6" name="Rectangle 5"/>
          <p:cNvSpPr/>
          <p:nvPr/>
        </p:nvSpPr>
        <p:spPr>
          <a:xfrm>
            <a:off x="80905" y="1121184"/>
            <a:ext cx="11942595" cy="1077218"/>
          </a:xfrm>
          <a:prstGeom prst="rect">
            <a:avLst/>
          </a:prstGeom>
        </p:spPr>
        <p:txBody>
          <a:bodyPr wrap="square">
            <a:spAutoFit/>
          </a:bodyPr>
          <a:lstStyle/>
          <a:p>
            <a:pPr marL="360000" lvl="4"/>
            <a:endParaRPr lang="en-US" sz="2000" b="1" dirty="0" smtClean="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Technically each such element is referred to as a node, therefore a list can be defined as a collection of nodes as show bellow:</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grpSp>
        <p:nvGrpSpPr>
          <p:cNvPr id="8" name="Group 7"/>
          <p:cNvGrpSpPr/>
          <p:nvPr/>
        </p:nvGrpSpPr>
        <p:grpSpPr>
          <a:xfrm>
            <a:off x="2193702" y="2740351"/>
            <a:ext cx="7380286" cy="3105581"/>
            <a:chOff x="865189" y="3573463"/>
            <a:chExt cx="7380286" cy="3105581"/>
          </a:xfrm>
        </p:grpSpPr>
        <p:sp>
          <p:nvSpPr>
            <p:cNvPr id="9" name="Rectangle 4"/>
            <p:cNvSpPr>
              <a:spLocks noChangeArrowheads="1"/>
            </p:cNvSpPr>
            <p:nvPr/>
          </p:nvSpPr>
          <p:spPr bwMode="auto">
            <a:xfrm>
              <a:off x="1222606" y="4297750"/>
              <a:ext cx="1567434" cy="490336"/>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sz="2200" b="1" dirty="0"/>
                <a:t>Head</a:t>
              </a:r>
            </a:p>
          </p:txBody>
        </p:sp>
        <p:sp>
          <p:nvSpPr>
            <p:cNvPr id="10" name="Rectangle 5"/>
            <p:cNvSpPr>
              <a:spLocks noChangeArrowheads="1"/>
            </p:cNvSpPr>
            <p:nvPr/>
          </p:nvSpPr>
          <p:spPr bwMode="auto">
            <a:xfrm>
              <a:off x="2843213" y="5300663"/>
              <a:ext cx="1008062" cy="50323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sz="2200" b="1"/>
                <a:t>AAA</a:t>
              </a:r>
            </a:p>
          </p:txBody>
        </p:sp>
        <p:sp>
          <p:nvSpPr>
            <p:cNvPr id="11" name="Rectangle 6"/>
            <p:cNvSpPr>
              <a:spLocks noChangeArrowheads="1"/>
            </p:cNvSpPr>
            <p:nvPr/>
          </p:nvSpPr>
          <p:spPr bwMode="auto">
            <a:xfrm>
              <a:off x="5076825" y="5300663"/>
              <a:ext cx="1008063" cy="50323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sz="2200" b="1"/>
                <a:t>BBB</a:t>
              </a:r>
            </a:p>
          </p:txBody>
        </p:sp>
        <p:sp>
          <p:nvSpPr>
            <p:cNvPr id="12" name="Rectangle 7"/>
            <p:cNvSpPr>
              <a:spLocks noChangeArrowheads="1"/>
            </p:cNvSpPr>
            <p:nvPr/>
          </p:nvSpPr>
          <p:spPr bwMode="auto">
            <a:xfrm>
              <a:off x="6948488" y="5300663"/>
              <a:ext cx="1008062" cy="503237"/>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sz="2200" b="1"/>
                <a:t>CCC</a:t>
              </a:r>
            </a:p>
          </p:txBody>
        </p:sp>
        <p:sp>
          <p:nvSpPr>
            <p:cNvPr id="13" name="Rectangle 8"/>
            <p:cNvSpPr>
              <a:spLocks noChangeArrowheads="1"/>
            </p:cNvSpPr>
            <p:nvPr/>
          </p:nvSpPr>
          <p:spPr bwMode="auto">
            <a:xfrm>
              <a:off x="3851275" y="5300663"/>
              <a:ext cx="288925" cy="504825"/>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 name="Rectangle 9"/>
            <p:cNvSpPr>
              <a:spLocks noChangeArrowheads="1"/>
            </p:cNvSpPr>
            <p:nvPr/>
          </p:nvSpPr>
          <p:spPr bwMode="auto">
            <a:xfrm>
              <a:off x="6084888" y="5300663"/>
              <a:ext cx="288925" cy="504825"/>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 name="Rectangle 10"/>
            <p:cNvSpPr>
              <a:spLocks noChangeArrowheads="1"/>
            </p:cNvSpPr>
            <p:nvPr/>
          </p:nvSpPr>
          <p:spPr bwMode="auto">
            <a:xfrm>
              <a:off x="7956550" y="5300663"/>
              <a:ext cx="288925" cy="504825"/>
            </a:xfrm>
            <a:prstGeom prst="rect">
              <a:avLst/>
            </a:prstGeom>
            <a:solidFill>
              <a:schemeClr val="bg1"/>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Line 11"/>
            <p:cNvSpPr>
              <a:spLocks noChangeShapeType="1"/>
            </p:cNvSpPr>
            <p:nvPr/>
          </p:nvSpPr>
          <p:spPr bwMode="auto">
            <a:xfrm>
              <a:off x="7956550" y="5300663"/>
              <a:ext cx="287338" cy="433387"/>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7" name="Line 12"/>
            <p:cNvSpPr>
              <a:spLocks noChangeShapeType="1"/>
            </p:cNvSpPr>
            <p:nvPr/>
          </p:nvSpPr>
          <p:spPr bwMode="auto">
            <a:xfrm flipH="1">
              <a:off x="7956550" y="5300663"/>
              <a:ext cx="287338" cy="50482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8" name="Line 13"/>
            <p:cNvSpPr>
              <a:spLocks noChangeShapeType="1"/>
            </p:cNvSpPr>
            <p:nvPr/>
          </p:nvSpPr>
          <p:spPr bwMode="auto">
            <a:xfrm>
              <a:off x="1979613" y="4772320"/>
              <a:ext cx="0" cy="81726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9" name="Line 14"/>
            <p:cNvSpPr>
              <a:spLocks noChangeShapeType="1"/>
            </p:cNvSpPr>
            <p:nvPr/>
          </p:nvSpPr>
          <p:spPr bwMode="auto">
            <a:xfrm>
              <a:off x="1979613" y="5589588"/>
              <a:ext cx="863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0" name="Line 15"/>
            <p:cNvSpPr>
              <a:spLocks noChangeShapeType="1"/>
            </p:cNvSpPr>
            <p:nvPr/>
          </p:nvSpPr>
          <p:spPr bwMode="auto">
            <a:xfrm>
              <a:off x="3969395" y="5573822"/>
              <a:ext cx="111061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1" name="Line 16"/>
            <p:cNvSpPr>
              <a:spLocks noChangeShapeType="1"/>
            </p:cNvSpPr>
            <p:nvPr/>
          </p:nvSpPr>
          <p:spPr bwMode="auto">
            <a:xfrm>
              <a:off x="6156325" y="5589588"/>
              <a:ext cx="79216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2" name="Line 17"/>
            <p:cNvSpPr>
              <a:spLocks noChangeShapeType="1"/>
            </p:cNvSpPr>
            <p:nvPr/>
          </p:nvSpPr>
          <p:spPr bwMode="auto">
            <a:xfrm>
              <a:off x="2916238" y="5805488"/>
              <a:ext cx="0" cy="50323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3" name="Rectangle 18"/>
            <p:cNvSpPr>
              <a:spLocks noChangeArrowheads="1"/>
            </p:cNvSpPr>
            <p:nvPr/>
          </p:nvSpPr>
          <p:spPr bwMode="auto">
            <a:xfrm>
              <a:off x="865189" y="6308725"/>
              <a:ext cx="2590800" cy="360363"/>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sz="2200" b="1" dirty="0"/>
                <a:t>Information field</a:t>
              </a:r>
            </a:p>
          </p:txBody>
        </p:sp>
        <p:sp>
          <p:nvSpPr>
            <p:cNvPr id="24" name="Line 19"/>
            <p:cNvSpPr>
              <a:spLocks noChangeShapeType="1"/>
            </p:cNvSpPr>
            <p:nvPr/>
          </p:nvSpPr>
          <p:spPr bwMode="auto">
            <a:xfrm>
              <a:off x="3995738" y="5805488"/>
              <a:ext cx="0" cy="503237"/>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25" name="Rectangle 20"/>
            <p:cNvSpPr>
              <a:spLocks noChangeArrowheads="1"/>
            </p:cNvSpPr>
            <p:nvPr/>
          </p:nvSpPr>
          <p:spPr bwMode="auto">
            <a:xfrm>
              <a:off x="3347244" y="6318681"/>
              <a:ext cx="2087563" cy="360363"/>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AU" sz="2200" b="1" dirty="0"/>
                <a:t>Pointer field</a:t>
              </a:r>
            </a:p>
          </p:txBody>
        </p:sp>
        <p:sp>
          <p:nvSpPr>
            <p:cNvPr id="26" name="Text Box 21"/>
            <p:cNvSpPr txBox="1">
              <a:spLocks noChangeArrowheads="1"/>
            </p:cNvSpPr>
            <p:nvPr/>
          </p:nvSpPr>
          <p:spPr bwMode="auto">
            <a:xfrm>
              <a:off x="4140200" y="3573463"/>
              <a:ext cx="360203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sz="2200" b="1" dirty="0" smtClean="0"/>
                <a:t>Linear </a:t>
              </a:r>
              <a:r>
                <a:rPr lang="en-AU" sz="2200" b="1" dirty="0"/>
                <a:t>Liked </a:t>
              </a:r>
              <a:r>
                <a:rPr lang="en-AU" sz="2200" b="1" dirty="0" smtClean="0"/>
                <a:t>List</a:t>
              </a:r>
              <a:endParaRPr lang="en-AU" sz="2200" b="1" dirty="0"/>
            </a:p>
          </p:txBody>
        </p:sp>
      </p:grpSp>
      <p:sp>
        <p:nvSpPr>
          <p:cNvPr id="27" name="TextBox 26"/>
          <p:cNvSpPr txBox="1"/>
          <p:nvPr/>
        </p:nvSpPr>
        <p:spPr>
          <a:xfrm>
            <a:off x="2534856" y="6111433"/>
            <a:ext cx="7234177"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1.1.5: </a:t>
            </a:r>
            <a:r>
              <a:rPr lang="en-US" dirty="0" smtClean="0">
                <a:latin typeface="Times New Roman" pitchFamily="18" charset="0"/>
                <a:cs typeface="Times New Roman" pitchFamily="18" charset="0"/>
              </a:rPr>
              <a:t>Schematic representation of Singly Linked List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8889924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52</a:t>
            </a:fld>
            <a:endParaRPr lang="en-IN" dirty="0"/>
          </a:p>
        </p:txBody>
      </p:sp>
      <p:sp>
        <p:nvSpPr>
          <p:cNvPr id="6" name="Rectangle 5"/>
          <p:cNvSpPr/>
          <p:nvPr/>
        </p:nvSpPr>
        <p:spPr>
          <a:xfrm>
            <a:off x="80905" y="1121184"/>
            <a:ext cx="11942595" cy="3016210"/>
          </a:xfrm>
          <a:prstGeom prst="rect">
            <a:avLst/>
          </a:prstGeom>
        </p:spPr>
        <p:txBody>
          <a:bodyPr wrap="square">
            <a:spAutoFit/>
          </a:bodyPr>
          <a:lstStyle/>
          <a:p>
            <a:pPr marL="360000" lvl="4"/>
            <a:endParaRPr lang="en-US" sz="2000" b="1" dirty="0" smtClean="0">
              <a:latin typeface="Times New Roman" pitchFamily="18" charset="0"/>
              <a:cs typeface="Times New Roman" pitchFamily="18" charset="0"/>
            </a:endParaRPr>
          </a:p>
          <a:p>
            <a:pPr marL="800100" lvl="1" indent="-342900">
              <a:lnSpc>
                <a:spcPct val="150000"/>
              </a:lnSpc>
              <a:spcBef>
                <a:spcPct val="20000"/>
              </a:spcBef>
              <a:buFont typeface="Wingdings" panose="05000000000000000000" pitchFamily="2" charset="2"/>
              <a:buChar char="§"/>
            </a:pPr>
            <a:r>
              <a:rPr lang="en-US" sz="2000" dirty="0">
                <a:latin typeface="Times New Roman" pitchFamily="18" charset="0"/>
                <a:cs typeface="Times New Roman" pitchFamily="18" charset="0"/>
              </a:rPr>
              <a:t>Types of linked lists:</a:t>
            </a:r>
          </a:p>
          <a:p>
            <a:pPr marL="1257300" lvl="2" indent="-342900">
              <a:lnSpc>
                <a:spcPct val="150000"/>
              </a:lnSpc>
              <a:spcBef>
                <a:spcPct val="20000"/>
              </a:spcBef>
              <a:buFont typeface="Arial" panose="020B0604020202020204" pitchFamily="34" charset="0"/>
              <a:buChar char="•"/>
            </a:pPr>
            <a:r>
              <a:rPr lang="en-US" sz="2000" dirty="0">
                <a:latin typeface="Times New Roman" pitchFamily="18" charset="0"/>
                <a:cs typeface="Times New Roman" pitchFamily="18" charset="0"/>
              </a:rPr>
              <a:t>Single linked list</a:t>
            </a:r>
          </a:p>
          <a:p>
            <a:pPr marL="1257300" lvl="2" indent="-342900">
              <a:lnSpc>
                <a:spcPct val="150000"/>
              </a:lnSpc>
              <a:spcBef>
                <a:spcPct val="20000"/>
              </a:spcBef>
              <a:buFont typeface="Arial" panose="020B0604020202020204" pitchFamily="34" charset="0"/>
              <a:buChar char="•"/>
            </a:pPr>
            <a:r>
              <a:rPr lang="en-US" sz="2000" dirty="0">
                <a:latin typeface="Times New Roman" pitchFamily="18" charset="0"/>
                <a:cs typeface="Times New Roman" pitchFamily="18" charset="0"/>
              </a:rPr>
              <a:t>Doubly linked list</a:t>
            </a:r>
          </a:p>
          <a:p>
            <a:pPr marL="1257300" lvl="2" indent="-342900">
              <a:lnSpc>
                <a:spcPct val="150000"/>
              </a:lnSpc>
              <a:spcBef>
                <a:spcPct val="20000"/>
              </a:spcBef>
              <a:buFont typeface="Arial" panose="020B0604020202020204" pitchFamily="34" charset="0"/>
              <a:buChar char="•"/>
            </a:pPr>
            <a:r>
              <a:rPr lang="en-US" sz="2000" dirty="0">
                <a:latin typeface="Times New Roman" pitchFamily="18" charset="0"/>
                <a:cs typeface="Times New Roman" pitchFamily="18" charset="0"/>
              </a:rPr>
              <a:t>Single circular linked list</a:t>
            </a:r>
          </a:p>
          <a:p>
            <a:pPr marL="1257300" lvl="2" indent="-342900">
              <a:lnSpc>
                <a:spcPct val="150000"/>
              </a:lnSpc>
              <a:spcBef>
                <a:spcPct val="20000"/>
              </a:spcBef>
              <a:buFont typeface="Arial" panose="020B0604020202020204" pitchFamily="34" charset="0"/>
              <a:buChar char="•"/>
            </a:pPr>
            <a:r>
              <a:rPr lang="en-US" sz="2000" dirty="0">
                <a:latin typeface="Times New Roman" pitchFamily="18" charset="0"/>
                <a:cs typeface="Times New Roman" pitchFamily="18" charset="0"/>
              </a:rPr>
              <a:t>Doubly circular linked list</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396456008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53</a:t>
            </a:fld>
            <a:endParaRPr lang="en-IN" dirty="0"/>
          </a:p>
        </p:txBody>
      </p:sp>
      <p:sp>
        <p:nvSpPr>
          <p:cNvPr id="6" name="Rectangle 5"/>
          <p:cNvSpPr/>
          <p:nvPr/>
        </p:nvSpPr>
        <p:spPr>
          <a:xfrm>
            <a:off x="80905" y="1121184"/>
            <a:ext cx="11942595" cy="923330"/>
          </a:xfrm>
          <a:prstGeom prst="rect">
            <a:avLst/>
          </a:prstGeom>
        </p:spPr>
        <p:txBody>
          <a:bodyPr wrap="square">
            <a:spAutoFit/>
          </a:bodyPr>
          <a:lstStyle/>
          <a:p>
            <a:pPr marL="360000" lvl="4"/>
            <a:endParaRPr lang="en-US" sz="2000" b="1" dirty="0" smtClean="0">
              <a:latin typeface="Times New Roman" pitchFamily="18" charset="0"/>
              <a:cs typeface="Times New Roman" pitchFamily="18" charset="0"/>
            </a:endParaRPr>
          </a:p>
          <a:p>
            <a:pPr marL="1257300" lvl="2" indent="-342900">
              <a:lnSpc>
                <a:spcPct val="150000"/>
              </a:lnSpc>
              <a:spcBef>
                <a:spcPct val="20000"/>
              </a:spcBef>
              <a:buFont typeface="Arial" panose="020B0604020202020204" pitchFamily="34" charset="0"/>
              <a:buChar char="•"/>
            </a:pPr>
            <a:r>
              <a:rPr lang="en-US" sz="2000" dirty="0" smtClean="0">
                <a:latin typeface="Times New Roman" pitchFamily="18" charset="0"/>
                <a:cs typeface="Times New Roman" pitchFamily="18" charset="0"/>
              </a:rPr>
              <a:t>Single </a:t>
            </a:r>
            <a:r>
              <a:rPr lang="en-US" sz="2000" dirty="0">
                <a:latin typeface="Times New Roman" pitchFamily="18" charset="0"/>
                <a:cs typeface="Times New Roman" pitchFamily="18" charset="0"/>
              </a:rPr>
              <a:t>linked </a:t>
            </a:r>
            <a:r>
              <a:rPr lang="en-US" sz="2000" dirty="0" smtClean="0">
                <a:latin typeface="Times New Roman" pitchFamily="18" charset="0"/>
                <a:cs typeface="Times New Roman" pitchFamily="18" charset="0"/>
              </a:rPr>
              <a:t>list</a:t>
            </a:r>
            <a:endParaRPr lang="en-US" sz="2000" dirty="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pic>
        <p:nvPicPr>
          <p:cNvPr id="5" name="Picture 4" descr="Linked List Example.png"/>
          <p:cNvPicPr>
            <a:picLocks noChangeAspect="1"/>
          </p:cNvPicPr>
          <p:nvPr/>
        </p:nvPicPr>
        <p:blipFill>
          <a:blip r:embed="rId2"/>
          <a:stretch>
            <a:fillRect/>
          </a:stretch>
        </p:blipFill>
        <p:spPr>
          <a:xfrm>
            <a:off x="2453833" y="2518495"/>
            <a:ext cx="8472667" cy="1421719"/>
          </a:xfrm>
          <a:prstGeom prst="rect">
            <a:avLst/>
          </a:prstGeom>
        </p:spPr>
      </p:pic>
      <p:sp>
        <p:nvSpPr>
          <p:cNvPr id="8" name="TextBox 7"/>
          <p:cNvSpPr txBox="1"/>
          <p:nvPr/>
        </p:nvSpPr>
        <p:spPr>
          <a:xfrm>
            <a:off x="1620456" y="4572000"/>
            <a:ext cx="8981954" cy="2169825"/>
          </a:xfrm>
          <a:prstGeom prst="rect">
            <a:avLst/>
          </a:prstGeom>
          <a:noFill/>
        </p:spPr>
        <p:txBody>
          <a:bodyPr wrap="square" rtlCol="0">
            <a:spAutoFit/>
          </a:bodyPr>
          <a:lstStyle/>
          <a:p>
            <a:r>
              <a:rPr lang="en-US" dirty="0" smtClean="0"/>
              <a:t>In a single linked list we perform the following operations:</a:t>
            </a:r>
          </a:p>
          <a:p>
            <a:endParaRPr lang="en-US" dirty="0" smtClean="0"/>
          </a:p>
          <a:p>
            <a:pPr>
              <a:lnSpc>
                <a:spcPct val="150000"/>
              </a:lnSpc>
              <a:buFont typeface="Wingdings" pitchFamily="2" charset="2"/>
              <a:buChar char="ü"/>
            </a:pPr>
            <a:r>
              <a:rPr lang="en-US" dirty="0" smtClean="0"/>
              <a:t>Insertion</a:t>
            </a:r>
          </a:p>
          <a:p>
            <a:pPr>
              <a:lnSpc>
                <a:spcPct val="150000"/>
              </a:lnSpc>
              <a:buFont typeface="Wingdings" pitchFamily="2" charset="2"/>
              <a:buChar char="ü"/>
            </a:pPr>
            <a:r>
              <a:rPr lang="en-US" dirty="0" smtClean="0"/>
              <a:t>Deletion</a:t>
            </a:r>
          </a:p>
          <a:p>
            <a:pPr>
              <a:lnSpc>
                <a:spcPct val="150000"/>
              </a:lnSpc>
              <a:buFont typeface="Wingdings" pitchFamily="2" charset="2"/>
              <a:buChar char="ü"/>
            </a:pPr>
            <a:r>
              <a:rPr lang="en-US" dirty="0" smtClean="0"/>
              <a:t>Display</a:t>
            </a:r>
          </a:p>
          <a:p>
            <a:endParaRPr lang="en-US" dirty="0"/>
          </a:p>
        </p:txBody>
      </p:sp>
      <p:sp>
        <p:nvSpPr>
          <p:cNvPr id="9" name="Rectangle 8"/>
          <p:cNvSpPr/>
          <p:nvPr/>
        </p:nvSpPr>
        <p:spPr>
          <a:xfrm>
            <a:off x="3735595" y="4019838"/>
            <a:ext cx="4399602" cy="369332"/>
          </a:xfrm>
          <a:prstGeom prst="rect">
            <a:avLst/>
          </a:prstGeom>
        </p:spPr>
        <p:txBody>
          <a:bodyPr wrap="none">
            <a:spAutoFit/>
          </a:bodyPr>
          <a:lstStyle/>
          <a:p>
            <a:pPr algn="ctr"/>
            <a:r>
              <a:rPr lang="en-US" b="1" dirty="0" smtClean="0">
                <a:latin typeface="Times New Roman" pitchFamily="18" charset="0"/>
                <a:cs typeface="Times New Roman" pitchFamily="18" charset="0"/>
              </a:rPr>
              <a:t>Figure 1.1.6: </a:t>
            </a:r>
            <a:r>
              <a:rPr lang="en-US" dirty="0" smtClean="0">
                <a:latin typeface="Times New Roman" pitchFamily="18" charset="0"/>
                <a:cs typeface="Times New Roman" pitchFamily="18" charset="0"/>
              </a:rPr>
              <a:t>Example of Singly Linked List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645600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54</a:t>
            </a:fld>
            <a:endParaRPr lang="en-IN" dirty="0"/>
          </a:p>
        </p:txBody>
      </p:sp>
      <p:sp>
        <p:nvSpPr>
          <p:cNvPr id="6" name="Rectangle 5"/>
          <p:cNvSpPr/>
          <p:nvPr/>
        </p:nvSpPr>
        <p:spPr>
          <a:xfrm>
            <a:off x="80905" y="1121184"/>
            <a:ext cx="11942595" cy="923330"/>
          </a:xfrm>
          <a:prstGeom prst="rect">
            <a:avLst/>
          </a:prstGeom>
        </p:spPr>
        <p:txBody>
          <a:bodyPr wrap="square">
            <a:spAutoFit/>
          </a:bodyPr>
          <a:lstStyle/>
          <a:p>
            <a:pPr marL="360000" lvl="4"/>
            <a:endParaRPr lang="en-US" sz="2000" b="1" dirty="0" smtClean="0">
              <a:latin typeface="Times New Roman" pitchFamily="18" charset="0"/>
              <a:cs typeface="Times New Roman" pitchFamily="18" charset="0"/>
            </a:endParaRPr>
          </a:p>
          <a:p>
            <a:pPr marL="1257300" lvl="2" indent="-342900">
              <a:lnSpc>
                <a:spcPct val="150000"/>
              </a:lnSpc>
              <a:spcBef>
                <a:spcPct val="20000"/>
              </a:spcBef>
              <a:buFont typeface="Arial" panose="020B0604020202020204" pitchFamily="34" charset="0"/>
              <a:buChar char="•"/>
            </a:pPr>
            <a:r>
              <a:rPr lang="en-US" sz="2000" dirty="0" smtClean="0">
                <a:latin typeface="Times New Roman" pitchFamily="18" charset="0"/>
                <a:cs typeface="Times New Roman" pitchFamily="18" charset="0"/>
              </a:rPr>
              <a:t>Doubly </a:t>
            </a:r>
            <a:r>
              <a:rPr lang="en-US" sz="2000" dirty="0">
                <a:latin typeface="Times New Roman" pitchFamily="18" charset="0"/>
                <a:cs typeface="Times New Roman" pitchFamily="18" charset="0"/>
              </a:rPr>
              <a:t>linked </a:t>
            </a:r>
            <a:r>
              <a:rPr lang="en-US" sz="2000" dirty="0" smtClean="0">
                <a:latin typeface="Times New Roman" pitchFamily="18" charset="0"/>
                <a:cs typeface="Times New Roman" pitchFamily="18" charset="0"/>
              </a:rPr>
              <a:t>list</a:t>
            </a:r>
            <a:endParaRPr lang="en-US" sz="2000" dirty="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pic>
        <p:nvPicPr>
          <p:cNvPr id="5" name="Picture 4" descr="doubly_linked_list.jpg"/>
          <p:cNvPicPr>
            <a:picLocks noChangeAspect="1"/>
          </p:cNvPicPr>
          <p:nvPr/>
        </p:nvPicPr>
        <p:blipFill>
          <a:blip r:embed="rId3"/>
          <a:stretch>
            <a:fillRect/>
          </a:stretch>
        </p:blipFill>
        <p:spPr>
          <a:xfrm>
            <a:off x="1782501" y="2199191"/>
            <a:ext cx="9051402" cy="2210764"/>
          </a:xfrm>
          <a:prstGeom prst="rect">
            <a:avLst/>
          </a:prstGeom>
        </p:spPr>
      </p:pic>
      <p:sp>
        <p:nvSpPr>
          <p:cNvPr id="8" name="TextBox 7"/>
          <p:cNvSpPr txBox="1"/>
          <p:nvPr/>
        </p:nvSpPr>
        <p:spPr>
          <a:xfrm>
            <a:off x="1551008" y="4433104"/>
            <a:ext cx="9097701" cy="2585323"/>
          </a:xfrm>
          <a:prstGeom prst="rect">
            <a:avLst/>
          </a:prstGeom>
          <a:noFill/>
        </p:spPr>
        <p:txBody>
          <a:bodyPr wrap="square" rtlCol="0">
            <a:spAutoFit/>
          </a:bodyPr>
          <a:lstStyle/>
          <a:p>
            <a:endParaRPr lang="en-US" dirty="0" smtClean="0"/>
          </a:p>
          <a:p>
            <a:r>
              <a:rPr lang="en-US" dirty="0" smtClean="0"/>
              <a:t>Following are the basic operations supported by a list.</a:t>
            </a:r>
          </a:p>
          <a:p>
            <a:pPr>
              <a:lnSpc>
                <a:spcPct val="150000"/>
              </a:lnSpc>
              <a:buFont typeface="Wingdings" pitchFamily="2" charset="2"/>
              <a:buChar char="ü"/>
            </a:pPr>
            <a:r>
              <a:rPr lang="en-US" b="1" dirty="0" smtClean="0"/>
              <a:t>Insertion</a:t>
            </a:r>
            <a:r>
              <a:rPr lang="en-US" dirty="0" smtClean="0"/>
              <a:t> </a:t>
            </a:r>
          </a:p>
          <a:p>
            <a:pPr>
              <a:lnSpc>
                <a:spcPct val="150000"/>
              </a:lnSpc>
              <a:buFont typeface="Wingdings" pitchFamily="2" charset="2"/>
              <a:buChar char="ü"/>
            </a:pPr>
            <a:r>
              <a:rPr lang="en-US" b="1" dirty="0" smtClean="0"/>
              <a:t>Deletion</a:t>
            </a:r>
            <a:r>
              <a:rPr lang="en-US" dirty="0" smtClean="0"/>
              <a:t> </a:t>
            </a:r>
          </a:p>
          <a:p>
            <a:pPr>
              <a:lnSpc>
                <a:spcPct val="150000"/>
              </a:lnSpc>
              <a:buFont typeface="Wingdings" pitchFamily="2" charset="2"/>
              <a:buChar char="ü"/>
            </a:pPr>
            <a:r>
              <a:rPr lang="en-US" b="1" dirty="0" smtClean="0"/>
              <a:t>Display forward</a:t>
            </a:r>
            <a:r>
              <a:rPr lang="en-US" dirty="0" smtClean="0"/>
              <a:t> </a:t>
            </a:r>
          </a:p>
          <a:p>
            <a:pPr>
              <a:lnSpc>
                <a:spcPct val="150000"/>
              </a:lnSpc>
              <a:buFont typeface="Wingdings" pitchFamily="2" charset="2"/>
              <a:buChar char="ü"/>
            </a:pPr>
            <a:r>
              <a:rPr lang="en-US" b="1" dirty="0" smtClean="0"/>
              <a:t>Display backward</a:t>
            </a:r>
            <a:r>
              <a:rPr lang="en-US" dirty="0" smtClean="0"/>
              <a:t> </a:t>
            </a:r>
          </a:p>
          <a:p>
            <a:endParaRPr lang="en-US" dirty="0"/>
          </a:p>
        </p:txBody>
      </p:sp>
      <p:sp>
        <p:nvSpPr>
          <p:cNvPr id="9" name="Rectangle 8"/>
          <p:cNvSpPr/>
          <p:nvPr/>
        </p:nvSpPr>
        <p:spPr>
          <a:xfrm>
            <a:off x="3816617" y="4193458"/>
            <a:ext cx="4438074" cy="369332"/>
          </a:xfrm>
          <a:prstGeom prst="rect">
            <a:avLst/>
          </a:prstGeom>
        </p:spPr>
        <p:txBody>
          <a:bodyPr wrap="none">
            <a:spAutoFit/>
          </a:bodyPr>
          <a:lstStyle/>
          <a:p>
            <a:pPr algn="ctr"/>
            <a:r>
              <a:rPr lang="en-US" b="1" dirty="0" smtClean="0">
                <a:latin typeface="Times New Roman" pitchFamily="18" charset="0"/>
                <a:cs typeface="Times New Roman" pitchFamily="18" charset="0"/>
              </a:rPr>
              <a:t>Figure 1.1.7: </a:t>
            </a:r>
            <a:r>
              <a:rPr lang="en-US" dirty="0" smtClean="0">
                <a:latin typeface="Times New Roman" pitchFamily="18" charset="0"/>
                <a:cs typeface="Times New Roman" pitchFamily="18" charset="0"/>
              </a:rPr>
              <a:t>Example of Doubly Linked List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645600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55</a:t>
            </a:fld>
            <a:endParaRPr lang="en-IN" dirty="0"/>
          </a:p>
        </p:txBody>
      </p:sp>
      <p:sp>
        <p:nvSpPr>
          <p:cNvPr id="6" name="Rectangle 5"/>
          <p:cNvSpPr/>
          <p:nvPr/>
        </p:nvSpPr>
        <p:spPr>
          <a:xfrm>
            <a:off x="80905" y="1121184"/>
            <a:ext cx="11942595" cy="498663"/>
          </a:xfrm>
          <a:prstGeom prst="rect">
            <a:avLst/>
          </a:prstGeom>
        </p:spPr>
        <p:txBody>
          <a:bodyPr wrap="square">
            <a:spAutoFit/>
          </a:bodyPr>
          <a:lstStyle/>
          <a:p>
            <a:pPr marL="1257300" lvl="2" indent="-342900">
              <a:lnSpc>
                <a:spcPct val="150000"/>
              </a:lnSpc>
              <a:spcBef>
                <a:spcPct val="20000"/>
              </a:spcBef>
              <a:buFont typeface="Arial" panose="020B0604020202020204" pitchFamily="34" charset="0"/>
              <a:buChar char="•"/>
            </a:pPr>
            <a:r>
              <a:rPr lang="en-US" sz="2000" dirty="0" smtClean="0">
                <a:latin typeface="Times New Roman" pitchFamily="18" charset="0"/>
                <a:cs typeface="Times New Roman" pitchFamily="18" charset="0"/>
              </a:rPr>
              <a:t>Single circular linked list</a:t>
            </a:r>
            <a:endParaRPr lang="en-US" sz="2000" dirty="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pic>
        <p:nvPicPr>
          <p:cNvPr id="5" name="Picture 4" descr="singly_circular_linked_list.jpg"/>
          <p:cNvPicPr>
            <a:picLocks noChangeAspect="1"/>
          </p:cNvPicPr>
          <p:nvPr/>
        </p:nvPicPr>
        <p:blipFill>
          <a:blip r:embed="rId2"/>
          <a:stretch>
            <a:fillRect/>
          </a:stretch>
        </p:blipFill>
        <p:spPr>
          <a:xfrm>
            <a:off x="1898247" y="1875099"/>
            <a:ext cx="8993529" cy="1551007"/>
          </a:xfrm>
          <a:prstGeom prst="rect">
            <a:avLst/>
          </a:prstGeom>
        </p:spPr>
      </p:pic>
      <p:sp>
        <p:nvSpPr>
          <p:cNvPr id="8" name="TextBox 7"/>
          <p:cNvSpPr txBox="1"/>
          <p:nvPr/>
        </p:nvSpPr>
        <p:spPr>
          <a:xfrm>
            <a:off x="1921397" y="4109013"/>
            <a:ext cx="8843059" cy="2446824"/>
          </a:xfrm>
          <a:prstGeom prst="rect">
            <a:avLst/>
          </a:prstGeom>
          <a:noFill/>
        </p:spPr>
        <p:txBody>
          <a:bodyPr wrap="square" rtlCol="0">
            <a:spAutoFit/>
          </a:bodyPr>
          <a:lstStyle/>
          <a:p>
            <a:endParaRPr lang="en-US" dirty="0" smtClean="0"/>
          </a:p>
          <a:p>
            <a:endParaRPr lang="en-US" dirty="0" smtClean="0"/>
          </a:p>
          <a:p>
            <a:r>
              <a:rPr lang="en-US" dirty="0" smtClean="0"/>
              <a:t>Following are the important operations supported by a circular list.</a:t>
            </a:r>
          </a:p>
          <a:p>
            <a:pPr>
              <a:lnSpc>
                <a:spcPct val="150000"/>
              </a:lnSpc>
              <a:buFont typeface="Wingdings" pitchFamily="2" charset="2"/>
              <a:buChar char="ü"/>
            </a:pPr>
            <a:r>
              <a:rPr lang="en-US" b="1" dirty="0" smtClean="0"/>
              <a:t>insert</a:t>
            </a:r>
            <a:r>
              <a:rPr lang="en-US" dirty="0" smtClean="0"/>
              <a:t> − Inserts an element at the start of the list.</a:t>
            </a:r>
          </a:p>
          <a:p>
            <a:pPr>
              <a:lnSpc>
                <a:spcPct val="150000"/>
              </a:lnSpc>
              <a:buFont typeface="Wingdings" pitchFamily="2" charset="2"/>
              <a:buChar char="ü"/>
            </a:pPr>
            <a:r>
              <a:rPr lang="en-US" b="1" dirty="0" smtClean="0"/>
              <a:t>delete</a:t>
            </a:r>
            <a:r>
              <a:rPr lang="en-US" dirty="0" smtClean="0"/>
              <a:t> − Deletes an element from the start of the list.</a:t>
            </a:r>
          </a:p>
          <a:p>
            <a:pPr>
              <a:lnSpc>
                <a:spcPct val="150000"/>
              </a:lnSpc>
              <a:buFont typeface="Wingdings" pitchFamily="2" charset="2"/>
              <a:buChar char="ü"/>
            </a:pPr>
            <a:r>
              <a:rPr lang="en-US" b="1" dirty="0" smtClean="0"/>
              <a:t>display</a:t>
            </a:r>
            <a:r>
              <a:rPr lang="en-US" dirty="0" smtClean="0"/>
              <a:t> − Displays the list.</a:t>
            </a:r>
          </a:p>
          <a:p>
            <a:endParaRPr lang="en-US" dirty="0"/>
          </a:p>
        </p:txBody>
      </p:sp>
      <p:sp>
        <p:nvSpPr>
          <p:cNvPr id="9" name="Rectangle 8"/>
          <p:cNvSpPr/>
          <p:nvPr/>
        </p:nvSpPr>
        <p:spPr>
          <a:xfrm>
            <a:off x="3712445" y="3823068"/>
            <a:ext cx="5149808" cy="369332"/>
          </a:xfrm>
          <a:prstGeom prst="rect">
            <a:avLst/>
          </a:prstGeom>
        </p:spPr>
        <p:txBody>
          <a:bodyPr wrap="none">
            <a:spAutoFit/>
          </a:bodyPr>
          <a:lstStyle/>
          <a:p>
            <a:pPr algn="ctr"/>
            <a:r>
              <a:rPr lang="en-US" b="1" dirty="0" smtClean="0">
                <a:latin typeface="Times New Roman" pitchFamily="18" charset="0"/>
                <a:cs typeface="Times New Roman" pitchFamily="18" charset="0"/>
              </a:rPr>
              <a:t>Figure 1.1.8: </a:t>
            </a:r>
            <a:r>
              <a:rPr lang="en-US" dirty="0" smtClean="0">
                <a:latin typeface="Times New Roman" pitchFamily="18" charset="0"/>
                <a:cs typeface="Times New Roman" pitchFamily="18" charset="0"/>
              </a:rPr>
              <a:t>Example of Single Circular Linked List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645600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56</a:t>
            </a:fld>
            <a:endParaRPr lang="en-IN" dirty="0"/>
          </a:p>
        </p:txBody>
      </p:sp>
      <p:sp>
        <p:nvSpPr>
          <p:cNvPr id="6" name="Rectangle 5"/>
          <p:cNvSpPr/>
          <p:nvPr/>
        </p:nvSpPr>
        <p:spPr>
          <a:xfrm>
            <a:off x="80905" y="1121184"/>
            <a:ext cx="11942595" cy="498663"/>
          </a:xfrm>
          <a:prstGeom prst="rect">
            <a:avLst/>
          </a:prstGeom>
        </p:spPr>
        <p:txBody>
          <a:bodyPr wrap="square">
            <a:spAutoFit/>
          </a:bodyPr>
          <a:lstStyle/>
          <a:p>
            <a:pPr marL="1257300" lvl="2" indent="-342900">
              <a:lnSpc>
                <a:spcPct val="150000"/>
              </a:lnSpc>
              <a:spcBef>
                <a:spcPct val="20000"/>
              </a:spcBef>
              <a:buFont typeface="Arial" panose="020B0604020202020204" pitchFamily="34" charset="0"/>
              <a:buChar char="•"/>
            </a:pPr>
            <a:r>
              <a:rPr lang="en-US" sz="2000" dirty="0" smtClean="0">
                <a:latin typeface="Times New Roman" pitchFamily="18" charset="0"/>
                <a:cs typeface="Times New Roman" pitchFamily="18" charset="0"/>
              </a:rPr>
              <a:t>Doubly circular linked list</a:t>
            </a:r>
            <a:endParaRPr lang="en-US" sz="2000" dirty="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pic>
        <p:nvPicPr>
          <p:cNvPr id="5" name="Picture 4" descr="doubly_circular_linked_list.jpg"/>
          <p:cNvPicPr>
            <a:picLocks noChangeAspect="1"/>
          </p:cNvPicPr>
          <p:nvPr/>
        </p:nvPicPr>
        <p:blipFill>
          <a:blip r:embed="rId2"/>
          <a:stretch>
            <a:fillRect/>
          </a:stretch>
        </p:blipFill>
        <p:spPr>
          <a:xfrm>
            <a:off x="2164466" y="2152891"/>
            <a:ext cx="8576840" cy="2268638"/>
          </a:xfrm>
          <a:prstGeom prst="rect">
            <a:avLst/>
          </a:prstGeom>
        </p:spPr>
      </p:pic>
      <p:sp>
        <p:nvSpPr>
          <p:cNvPr id="8" name="TextBox 7"/>
          <p:cNvSpPr txBox="1"/>
          <p:nvPr/>
        </p:nvSpPr>
        <p:spPr>
          <a:xfrm>
            <a:off x="2037144" y="4815068"/>
            <a:ext cx="8611565" cy="2031325"/>
          </a:xfrm>
          <a:prstGeom prst="rect">
            <a:avLst/>
          </a:prstGeom>
          <a:noFill/>
        </p:spPr>
        <p:txBody>
          <a:bodyPr wrap="square" rtlCol="0">
            <a:spAutoFit/>
          </a:bodyPr>
          <a:lstStyle/>
          <a:p>
            <a:r>
              <a:rPr lang="en-US" dirty="0" smtClean="0"/>
              <a:t>Following are the important operations supported by a circular list.</a:t>
            </a:r>
          </a:p>
          <a:p>
            <a:pPr>
              <a:lnSpc>
                <a:spcPct val="150000"/>
              </a:lnSpc>
              <a:buFont typeface="Wingdings" pitchFamily="2" charset="2"/>
              <a:buChar char="ü"/>
            </a:pPr>
            <a:r>
              <a:rPr lang="en-US" b="1" dirty="0" smtClean="0"/>
              <a:t>insert</a:t>
            </a:r>
            <a:r>
              <a:rPr lang="en-US" dirty="0" smtClean="0"/>
              <a:t> − Inserts an element at the start of the list.</a:t>
            </a:r>
          </a:p>
          <a:p>
            <a:pPr>
              <a:lnSpc>
                <a:spcPct val="150000"/>
              </a:lnSpc>
              <a:buFont typeface="Wingdings" pitchFamily="2" charset="2"/>
              <a:buChar char="ü"/>
            </a:pPr>
            <a:r>
              <a:rPr lang="en-US" b="1" dirty="0" smtClean="0"/>
              <a:t>delete</a:t>
            </a:r>
            <a:r>
              <a:rPr lang="en-US" dirty="0" smtClean="0"/>
              <a:t> − Deletes an element from the start of the list.</a:t>
            </a:r>
          </a:p>
          <a:p>
            <a:pPr>
              <a:lnSpc>
                <a:spcPct val="150000"/>
              </a:lnSpc>
              <a:buFont typeface="Wingdings" pitchFamily="2" charset="2"/>
              <a:buChar char="ü"/>
            </a:pPr>
            <a:r>
              <a:rPr lang="en-US" b="1" dirty="0" smtClean="0"/>
              <a:t>display</a:t>
            </a:r>
            <a:r>
              <a:rPr lang="en-US" dirty="0" smtClean="0"/>
              <a:t> − Displays the list.</a:t>
            </a:r>
          </a:p>
          <a:p>
            <a:pPr>
              <a:lnSpc>
                <a:spcPct val="150000"/>
              </a:lnSpc>
              <a:buFont typeface="Wingdings" pitchFamily="2" charset="2"/>
              <a:buChar char="ü"/>
            </a:pPr>
            <a:endParaRPr lang="en-US" dirty="0"/>
          </a:p>
        </p:txBody>
      </p:sp>
      <p:sp>
        <p:nvSpPr>
          <p:cNvPr id="9" name="Rectangle 8"/>
          <p:cNvSpPr/>
          <p:nvPr/>
        </p:nvSpPr>
        <p:spPr>
          <a:xfrm>
            <a:off x="3735595" y="4471250"/>
            <a:ext cx="5252400" cy="369332"/>
          </a:xfrm>
          <a:prstGeom prst="rect">
            <a:avLst/>
          </a:prstGeom>
        </p:spPr>
        <p:txBody>
          <a:bodyPr wrap="none">
            <a:spAutoFit/>
          </a:bodyPr>
          <a:lstStyle/>
          <a:p>
            <a:pPr algn="ctr"/>
            <a:r>
              <a:rPr lang="en-US" b="1" dirty="0" smtClean="0">
                <a:latin typeface="Times New Roman" pitchFamily="18" charset="0"/>
                <a:cs typeface="Times New Roman" pitchFamily="18" charset="0"/>
              </a:rPr>
              <a:t>Figure 1.1.9: </a:t>
            </a:r>
            <a:r>
              <a:rPr lang="en-US" dirty="0" smtClean="0">
                <a:latin typeface="Times New Roman" pitchFamily="18" charset="0"/>
                <a:cs typeface="Times New Roman" pitchFamily="18" charset="0"/>
              </a:rPr>
              <a:t>Example of Doubly Circular Linked List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6456008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57</a:t>
            </a:fld>
            <a:endParaRPr lang="en-IN" dirty="0"/>
          </a:p>
        </p:txBody>
      </p:sp>
      <p:sp>
        <p:nvSpPr>
          <p:cNvPr id="6" name="Rectangle 5"/>
          <p:cNvSpPr/>
          <p:nvPr/>
        </p:nvSpPr>
        <p:spPr>
          <a:xfrm>
            <a:off x="80905" y="1121184"/>
            <a:ext cx="11942595" cy="5386090"/>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Stack</a:t>
            </a:r>
          </a:p>
          <a:p>
            <a:pPr marL="360000" lvl="4"/>
            <a:endParaRPr lang="en-US" sz="2000" b="1" dirty="0" smtClean="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A stack is also an ordered collection of elements like arrays, but it has a special feature that deletion and insertion of elements can be done only from one end called the top of the stack (TOP</a:t>
            </a:r>
            <a:r>
              <a:rPr lang="en-US" sz="2000" dirty="0" smtClean="0">
                <a:latin typeface="Times New Roman" pitchFamily="18" charset="0"/>
                <a:cs typeface="Times New Roman" pitchFamily="18" charset="0"/>
              </a:rPr>
              <a:t>).</a:t>
            </a:r>
          </a:p>
          <a:p>
            <a:pPr marL="800100" lvl="1"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Due to this property it is also called as last in first out type of data structure (LIFO</a:t>
            </a:r>
            <a:r>
              <a:rPr lang="en-US" sz="2000" dirty="0" smtClean="0">
                <a:latin typeface="Times New Roman" pitchFamily="18" charset="0"/>
                <a:cs typeface="Times New Roman" pitchFamily="18" charset="0"/>
              </a:rPr>
              <a:t>).</a:t>
            </a:r>
          </a:p>
          <a:p>
            <a:pPr marL="800100" lvl="1"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It could be through a stack of plates placed on table in a party, a guest always takes off a fresh plate from the top and the new plates are placed on to the stack at the top</a:t>
            </a:r>
            <a:r>
              <a:rPr lang="en-US" sz="2000" dirty="0" smtClean="0">
                <a:latin typeface="Times New Roman" pitchFamily="18" charset="0"/>
                <a:cs typeface="Times New Roman" pitchFamily="18" charset="0"/>
              </a:rPr>
              <a:t>.</a:t>
            </a:r>
          </a:p>
          <a:p>
            <a:pPr marL="800100" lvl="1"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It is a non-primitive data structure</a:t>
            </a:r>
            <a:r>
              <a:rPr lang="en-US" sz="2000" dirty="0" smtClean="0">
                <a:latin typeface="Times New Roman" pitchFamily="18" charset="0"/>
                <a:cs typeface="Times New Roman" pitchFamily="18" charset="0"/>
              </a:rPr>
              <a:t>.</a:t>
            </a:r>
          </a:p>
          <a:p>
            <a:pPr marL="800100" lvl="1"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When an element is inserted into a stack or removed from the stack, its base remains fixed where the top of stack changes.</a:t>
            </a:r>
          </a:p>
          <a:p>
            <a:pPr marL="800100" lvl="1"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280503842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58</a:t>
            </a:fld>
            <a:endParaRPr lang="en-IN" dirty="0"/>
          </a:p>
        </p:txBody>
      </p:sp>
      <p:sp>
        <p:nvSpPr>
          <p:cNvPr id="6" name="Rectangle 5"/>
          <p:cNvSpPr/>
          <p:nvPr/>
        </p:nvSpPr>
        <p:spPr>
          <a:xfrm>
            <a:off x="80905" y="1121184"/>
            <a:ext cx="11942595" cy="1877437"/>
          </a:xfrm>
          <a:prstGeom prst="rect">
            <a:avLst/>
          </a:prstGeom>
        </p:spPr>
        <p:txBody>
          <a:bodyPr wrap="square">
            <a:spAutoFit/>
          </a:bodyPr>
          <a:lstStyle/>
          <a:p>
            <a:pPr marL="360000" lvl="4"/>
            <a:endParaRPr lang="en-US" sz="2000" b="1" dirty="0" smtClean="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Insertion of element into stack is called PUSH and deletion of element from stack is called POP</a:t>
            </a:r>
            <a:r>
              <a:rPr lang="en-US" sz="2000" dirty="0" smtClean="0">
                <a:latin typeface="Times New Roman" pitchFamily="18" charset="0"/>
                <a:cs typeface="Times New Roman" pitchFamily="18" charset="0"/>
              </a:rPr>
              <a:t>.</a:t>
            </a:r>
          </a:p>
          <a:p>
            <a:pPr marL="800100" lvl="1"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The below figure shows how the operations take place on a stack:</a:t>
            </a:r>
          </a:p>
          <a:p>
            <a:pPr marL="800100" lvl="1"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grpSp>
        <p:nvGrpSpPr>
          <p:cNvPr id="5" name="Group 4"/>
          <p:cNvGrpSpPr/>
          <p:nvPr/>
        </p:nvGrpSpPr>
        <p:grpSpPr>
          <a:xfrm>
            <a:off x="3518691" y="3607411"/>
            <a:ext cx="6303228" cy="2367996"/>
            <a:chOff x="2398220" y="4797425"/>
            <a:chExt cx="4982068" cy="1871663"/>
          </a:xfrm>
        </p:grpSpPr>
        <p:sp>
          <p:nvSpPr>
            <p:cNvPr id="8" name="Line 4"/>
            <p:cNvSpPr>
              <a:spLocks noChangeShapeType="1"/>
            </p:cNvSpPr>
            <p:nvPr/>
          </p:nvSpPr>
          <p:spPr bwMode="auto">
            <a:xfrm>
              <a:off x="3635375" y="5013325"/>
              <a:ext cx="0" cy="16557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200" b="1"/>
            </a:p>
          </p:txBody>
        </p:sp>
        <p:sp>
          <p:nvSpPr>
            <p:cNvPr id="9" name="Line 5"/>
            <p:cNvSpPr>
              <a:spLocks noChangeShapeType="1"/>
            </p:cNvSpPr>
            <p:nvPr/>
          </p:nvSpPr>
          <p:spPr bwMode="auto">
            <a:xfrm>
              <a:off x="4932363" y="5013325"/>
              <a:ext cx="0" cy="1655763"/>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200" b="1"/>
            </a:p>
          </p:txBody>
        </p:sp>
        <p:sp>
          <p:nvSpPr>
            <p:cNvPr id="10" name="Line 6"/>
            <p:cNvSpPr>
              <a:spLocks noChangeShapeType="1"/>
            </p:cNvSpPr>
            <p:nvPr/>
          </p:nvSpPr>
          <p:spPr bwMode="auto">
            <a:xfrm>
              <a:off x="3635375" y="6669088"/>
              <a:ext cx="12969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200" b="1"/>
            </a:p>
          </p:txBody>
        </p:sp>
        <p:sp>
          <p:nvSpPr>
            <p:cNvPr id="11" name="Line 7"/>
            <p:cNvSpPr>
              <a:spLocks noChangeShapeType="1"/>
            </p:cNvSpPr>
            <p:nvPr/>
          </p:nvSpPr>
          <p:spPr bwMode="auto">
            <a:xfrm>
              <a:off x="3826352" y="5157788"/>
              <a:ext cx="9366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200" b="1"/>
            </a:p>
          </p:txBody>
        </p:sp>
        <p:sp>
          <p:nvSpPr>
            <p:cNvPr id="12" name="Line 8"/>
            <p:cNvSpPr>
              <a:spLocks noChangeShapeType="1"/>
            </p:cNvSpPr>
            <p:nvPr/>
          </p:nvSpPr>
          <p:spPr bwMode="auto">
            <a:xfrm>
              <a:off x="3826352" y="5373688"/>
              <a:ext cx="9366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200" b="1"/>
            </a:p>
          </p:txBody>
        </p:sp>
        <p:sp>
          <p:nvSpPr>
            <p:cNvPr id="13" name="Line 9"/>
            <p:cNvSpPr>
              <a:spLocks noChangeShapeType="1"/>
            </p:cNvSpPr>
            <p:nvPr/>
          </p:nvSpPr>
          <p:spPr bwMode="auto">
            <a:xfrm>
              <a:off x="3826352" y="5589588"/>
              <a:ext cx="9366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200" b="1"/>
            </a:p>
          </p:txBody>
        </p:sp>
        <p:sp>
          <p:nvSpPr>
            <p:cNvPr id="14" name="Line 10"/>
            <p:cNvSpPr>
              <a:spLocks noChangeShapeType="1"/>
            </p:cNvSpPr>
            <p:nvPr/>
          </p:nvSpPr>
          <p:spPr bwMode="auto">
            <a:xfrm>
              <a:off x="3826352" y="5805488"/>
              <a:ext cx="9366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200" b="1"/>
            </a:p>
          </p:txBody>
        </p:sp>
        <p:sp>
          <p:nvSpPr>
            <p:cNvPr id="15" name="Line 11"/>
            <p:cNvSpPr>
              <a:spLocks noChangeShapeType="1"/>
            </p:cNvSpPr>
            <p:nvPr/>
          </p:nvSpPr>
          <p:spPr bwMode="auto">
            <a:xfrm>
              <a:off x="3826352" y="6021388"/>
              <a:ext cx="9366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200" b="1"/>
            </a:p>
          </p:txBody>
        </p:sp>
        <p:sp>
          <p:nvSpPr>
            <p:cNvPr id="16" name="Line 12"/>
            <p:cNvSpPr>
              <a:spLocks noChangeShapeType="1"/>
            </p:cNvSpPr>
            <p:nvPr/>
          </p:nvSpPr>
          <p:spPr bwMode="auto">
            <a:xfrm>
              <a:off x="3826352" y="6237288"/>
              <a:ext cx="9366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200" b="1"/>
            </a:p>
          </p:txBody>
        </p:sp>
        <p:sp>
          <p:nvSpPr>
            <p:cNvPr id="17" name="Line 13"/>
            <p:cNvSpPr>
              <a:spLocks noChangeShapeType="1"/>
            </p:cNvSpPr>
            <p:nvPr/>
          </p:nvSpPr>
          <p:spPr bwMode="auto">
            <a:xfrm>
              <a:off x="3826352" y="6453188"/>
              <a:ext cx="93662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200" b="1"/>
            </a:p>
          </p:txBody>
        </p:sp>
        <p:sp>
          <p:nvSpPr>
            <p:cNvPr id="18" name="Line 14"/>
            <p:cNvSpPr>
              <a:spLocks noChangeShapeType="1"/>
            </p:cNvSpPr>
            <p:nvPr/>
          </p:nvSpPr>
          <p:spPr bwMode="auto">
            <a:xfrm flipV="1">
              <a:off x="3979946" y="4797425"/>
              <a:ext cx="0" cy="2159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200" b="1"/>
            </a:p>
          </p:txBody>
        </p:sp>
        <p:sp>
          <p:nvSpPr>
            <p:cNvPr id="19" name="Line 15"/>
            <p:cNvSpPr>
              <a:spLocks noChangeShapeType="1"/>
            </p:cNvSpPr>
            <p:nvPr/>
          </p:nvSpPr>
          <p:spPr bwMode="auto">
            <a:xfrm flipV="1">
              <a:off x="4572000" y="4797425"/>
              <a:ext cx="0" cy="21590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200" b="1"/>
            </a:p>
          </p:txBody>
        </p:sp>
        <p:sp>
          <p:nvSpPr>
            <p:cNvPr id="20" name="Line 16"/>
            <p:cNvSpPr>
              <a:spLocks noChangeShapeType="1"/>
            </p:cNvSpPr>
            <p:nvPr/>
          </p:nvSpPr>
          <p:spPr bwMode="auto">
            <a:xfrm flipH="1">
              <a:off x="2684229" y="4797425"/>
              <a:ext cx="1266031"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200" b="1"/>
            </a:p>
          </p:txBody>
        </p:sp>
        <p:sp>
          <p:nvSpPr>
            <p:cNvPr id="21" name="Line 17"/>
            <p:cNvSpPr>
              <a:spLocks noChangeShapeType="1"/>
            </p:cNvSpPr>
            <p:nvPr/>
          </p:nvSpPr>
          <p:spPr bwMode="auto">
            <a:xfrm>
              <a:off x="4572000" y="4797425"/>
              <a:ext cx="1368425"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200" b="1"/>
            </a:p>
          </p:txBody>
        </p:sp>
        <p:sp>
          <p:nvSpPr>
            <p:cNvPr id="22" name="Text Box 18"/>
            <p:cNvSpPr txBox="1">
              <a:spLocks noChangeArrowheads="1"/>
            </p:cNvSpPr>
            <p:nvPr/>
          </p:nvSpPr>
          <p:spPr bwMode="auto">
            <a:xfrm>
              <a:off x="2398220" y="4868863"/>
              <a:ext cx="1439863" cy="43088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sz="2200" b="1" dirty="0"/>
                <a:t>PUSH</a:t>
              </a:r>
            </a:p>
          </p:txBody>
        </p:sp>
        <p:sp>
          <p:nvSpPr>
            <p:cNvPr id="23" name="Text Box 19"/>
            <p:cNvSpPr txBox="1">
              <a:spLocks noChangeArrowheads="1"/>
            </p:cNvSpPr>
            <p:nvPr/>
          </p:nvSpPr>
          <p:spPr bwMode="auto">
            <a:xfrm>
              <a:off x="5587733" y="4868863"/>
              <a:ext cx="1223963" cy="43088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sz="2200" b="1" dirty="0"/>
                <a:t>POP</a:t>
              </a:r>
            </a:p>
          </p:txBody>
        </p:sp>
        <p:sp>
          <p:nvSpPr>
            <p:cNvPr id="24" name="Text Box 20"/>
            <p:cNvSpPr txBox="1">
              <a:spLocks noChangeArrowheads="1"/>
            </p:cNvSpPr>
            <p:nvPr/>
          </p:nvSpPr>
          <p:spPr bwMode="auto">
            <a:xfrm>
              <a:off x="5076825" y="6092825"/>
              <a:ext cx="2303463" cy="430887"/>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sz="2200" b="1"/>
                <a:t>[STACK]</a:t>
              </a:r>
            </a:p>
          </p:txBody>
        </p:sp>
      </p:grpSp>
      <p:sp>
        <p:nvSpPr>
          <p:cNvPr id="25" name="TextBox 24"/>
          <p:cNvSpPr txBox="1"/>
          <p:nvPr/>
        </p:nvSpPr>
        <p:spPr>
          <a:xfrm>
            <a:off x="3738623" y="6215605"/>
            <a:ext cx="4595149" cy="646331"/>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1.1.10: </a:t>
            </a:r>
            <a:r>
              <a:rPr lang="en-US" dirty="0" smtClean="0">
                <a:latin typeface="Times New Roman" pitchFamily="18" charset="0"/>
                <a:cs typeface="Times New Roman" pitchFamily="18" charset="0"/>
              </a:rPr>
              <a:t>Schematic representation of stack</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1119977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59</a:t>
            </a:fld>
            <a:endParaRPr lang="en-IN" dirty="0"/>
          </a:p>
        </p:txBody>
      </p:sp>
      <p:sp>
        <p:nvSpPr>
          <p:cNvPr id="6" name="Rectangle 5"/>
          <p:cNvSpPr/>
          <p:nvPr/>
        </p:nvSpPr>
        <p:spPr>
          <a:xfrm>
            <a:off x="80905" y="1121184"/>
            <a:ext cx="11942595" cy="1914435"/>
          </a:xfrm>
          <a:prstGeom prst="rect">
            <a:avLst/>
          </a:prstGeom>
        </p:spPr>
        <p:txBody>
          <a:bodyPr wrap="square">
            <a:spAutoFit/>
          </a:bodyPr>
          <a:lstStyle/>
          <a:p>
            <a:pPr marL="360000" lvl="4"/>
            <a:endParaRPr lang="en-US" sz="2000" b="1" dirty="0" smtClean="0">
              <a:latin typeface="Times New Roman" pitchFamily="18" charset="0"/>
              <a:cs typeface="Times New Roman" pitchFamily="18" charset="0"/>
            </a:endParaRPr>
          </a:p>
          <a:p>
            <a:pPr marL="800100" lvl="1" indent="-342900">
              <a:lnSpc>
                <a:spcPct val="150000"/>
              </a:lnSpc>
              <a:spcBef>
                <a:spcPct val="20000"/>
              </a:spcBef>
              <a:buFont typeface="Wingdings" panose="05000000000000000000" pitchFamily="2" charset="2"/>
              <a:buChar char="§"/>
            </a:pPr>
            <a:r>
              <a:rPr lang="en-US" sz="2000" dirty="0">
                <a:latin typeface="Times New Roman" pitchFamily="18" charset="0"/>
                <a:cs typeface="Times New Roman" pitchFamily="18" charset="0"/>
              </a:rPr>
              <a:t>The stack can be implemented into two ways:</a:t>
            </a:r>
          </a:p>
          <a:p>
            <a:pPr marL="1257300" lvl="2" indent="-342900">
              <a:lnSpc>
                <a:spcPct val="150000"/>
              </a:lnSpc>
              <a:spcBef>
                <a:spcPct val="20000"/>
              </a:spcBef>
              <a:buFont typeface="Arial" panose="020B0604020202020204" pitchFamily="34" charset="0"/>
              <a:buChar char="•"/>
            </a:pPr>
            <a:r>
              <a:rPr lang="en-US" sz="2000" dirty="0">
                <a:latin typeface="Times New Roman" pitchFamily="18" charset="0"/>
                <a:cs typeface="Times New Roman" pitchFamily="18" charset="0"/>
              </a:rPr>
              <a:t>Using arrays (Static implementation)</a:t>
            </a:r>
          </a:p>
          <a:p>
            <a:pPr marL="1257300" lvl="2" indent="-342900">
              <a:lnSpc>
                <a:spcPct val="150000"/>
              </a:lnSpc>
              <a:spcBef>
                <a:spcPct val="20000"/>
              </a:spcBef>
              <a:buFont typeface="Arial" panose="020B0604020202020204" pitchFamily="34" charset="0"/>
              <a:buChar char="•"/>
            </a:pPr>
            <a:r>
              <a:rPr lang="en-US" sz="2000" dirty="0">
                <a:latin typeface="Times New Roman" pitchFamily="18" charset="0"/>
                <a:cs typeface="Times New Roman" pitchFamily="18" charset="0"/>
              </a:rPr>
              <a:t>Using pointer (Dynamic implementation)</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637620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a:t>
            </a:fld>
            <a:endParaRPr lang="en-IN" dirty="0"/>
          </a:p>
        </p:txBody>
      </p:sp>
      <p:sp>
        <p:nvSpPr>
          <p:cNvPr id="6" name="Rectangle 5"/>
          <p:cNvSpPr/>
          <p:nvPr/>
        </p:nvSpPr>
        <p:spPr>
          <a:xfrm>
            <a:off x="207034" y="1121184"/>
            <a:ext cx="11383951" cy="2745432"/>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Information and its Storage Representation</a:t>
            </a:r>
            <a:br>
              <a:rPr lang="en-US" sz="2400" b="1" dirty="0">
                <a:latin typeface="Times New Roman" panose="02020603050405020304" pitchFamily="18" charset="0"/>
                <a:cs typeface="Times New Roman" panose="02020603050405020304" pitchFamily="18" charset="0"/>
              </a:rPr>
            </a:br>
            <a:endParaRPr lang="en-US" sz="2400" b="1" dirty="0" smtClean="0">
              <a:latin typeface="Times New Roman" panose="02020603050405020304" pitchFamily="18" charset="0"/>
              <a:cs typeface="Times New Roman" panose="02020603050405020304" pitchFamily="18" charset="0"/>
            </a:endParaRPr>
          </a:p>
          <a:p>
            <a:pPr marL="1234350" lvl="6" indent="-51435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Every </a:t>
            </a:r>
            <a:r>
              <a:rPr lang="en-US" sz="2000" dirty="0">
                <a:latin typeface="Times New Roman" panose="02020603050405020304" pitchFamily="18" charset="0"/>
                <a:cs typeface="Times New Roman" panose="02020603050405020304" pitchFamily="18" charset="0"/>
              </a:rPr>
              <a:t>piece of information stored on computer is encoded as combination of ones and zeros.</a:t>
            </a:r>
          </a:p>
          <a:p>
            <a:pPr marL="1234350" lvl="6" indent="-5143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ones and zeros are called bits.</a:t>
            </a:r>
          </a:p>
          <a:p>
            <a:pPr marL="1234350" lvl="6" indent="-5143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One byte is a sequence of eight consecutive bits.</a:t>
            </a:r>
          </a:p>
          <a:p>
            <a:pPr marL="1234350" lvl="6" indent="-5143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word is some number (typically 4) of consecutive bytes.</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245212174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60</a:t>
            </a:fld>
            <a:endParaRPr lang="en-IN" dirty="0"/>
          </a:p>
        </p:txBody>
      </p:sp>
      <p:sp>
        <p:nvSpPr>
          <p:cNvPr id="6" name="Rectangle 5"/>
          <p:cNvSpPr/>
          <p:nvPr/>
        </p:nvSpPr>
        <p:spPr>
          <a:xfrm>
            <a:off x="80905" y="1121184"/>
            <a:ext cx="11942595" cy="2246769"/>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Queue</a:t>
            </a:r>
          </a:p>
          <a:p>
            <a:pPr marL="360000" lvl="4"/>
            <a:endParaRPr lang="en-US" sz="2000" b="1" dirty="0" smtClean="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Queue are first in first out type of data structure (i.e. FIFO</a:t>
            </a:r>
            <a:r>
              <a:rPr lang="en-US" sz="2000" dirty="0" smtClean="0">
                <a:latin typeface="Times New Roman" pitchFamily="18" charset="0"/>
                <a:cs typeface="Times New Roman" pitchFamily="18" charset="0"/>
              </a:rPr>
              <a:t>)</a:t>
            </a:r>
          </a:p>
          <a:p>
            <a:pPr marL="800100" lvl="1"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marL="800100" lvl="1" indent="-342900">
              <a:spcBef>
                <a:spcPct val="20000"/>
              </a:spcBef>
            </a:pPr>
            <a:endParaRPr lang="en-US" sz="2000" dirty="0" smtClean="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pic>
        <p:nvPicPr>
          <p:cNvPr id="5" name="Picture 4" descr="people-queue.gif"/>
          <p:cNvPicPr>
            <a:picLocks noChangeAspect="1"/>
          </p:cNvPicPr>
          <p:nvPr/>
        </p:nvPicPr>
        <p:blipFill>
          <a:blip r:embed="rId2"/>
          <a:stretch>
            <a:fillRect/>
          </a:stretch>
        </p:blipFill>
        <p:spPr>
          <a:xfrm>
            <a:off x="2152891" y="2838450"/>
            <a:ext cx="9178725" cy="2347008"/>
          </a:xfrm>
          <a:prstGeom prst="rect">
            <a:avLst/>
          </a:prstGeom>
        </p:spPr>
      </p:pic>
      <p:sp>
        <p:nvSpPr>
          <p:cNvPr id="8" name="TextBox 7"/>
          <p:cNvSpPr txBox="1"/>
          <p:nvPr/>
        </p:nvSpPr>
        <p:spPr>
          <a:xfrm>
            <a:off x="2187615" y="5451676"/>
            <a:ext cx="9120851" cy="369332"/>
          </a:xfrm>
          <a:prstGeom prst="rect">
            <a:avLst/>
          </a:prstGeom>
          <a:noFill/>
        </p:spPr>
        <p:txBody>
          <a:bodyPr wrap="square" rtlCol="0">
            <a:spAutoFit/>
          </a:bodyPr>
          <a:lstStyle/>
          <a:p>
            <a:r>
              <a:rPr lang="en-US" dirty="0" smtClean="0">
                <a:latin typeface="Times New Roman" pitchFamily="18" charset="0"/>
                <a:cs typeface="Times New Roman" pitchFamily="18" charset="0"/>
              </a:rPr>
              <a:t>Source: http://www.equestionanswers.com</a:t>
            </a:r>
            <a:endParaRPr lang="en-US" dirty="0">
              <a:latin typeface="Times New Roman" pitchFamily="18" charset="0"/>
              <a:cs typeface="Times New Roman" pitchFamily="18" charset="0"/>
            </a:endParaRPr>
          </a:p>
        </p:txBody>
      </p:sp>
      <p:sp>
        <p:nvSpPr>
          <p:cNvPr id="9" name="TextBox 8"/>
          <p:cNvSpPr txBox="1"/>
          <p:nvPr/>
        </p:nvSpPr>
        <p:spPr>
          <a:xfrm>
            <a:off x="2245489" y="5914663"/>
            <a:ext cx="9016678" cy="923330"/>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1.1.11: Reservation Line for ticket                                                                                       Source: </a:t>
            </a:r>
            <a:r>
              <a:rPr lang="en-US" dirty="0" smtClean="0">
                <a:latin typeface="Times New Roman" pitchFamily="18" charset="0"/>
                <a:cs typeface="Times New Roman" pitchFamily="18" charset="0"/>
              </a:rPr>
              <a:t>http://www.equestionanswers.com</a:t>
            </a:r>
          </a:p>
          <a:p>
            <a:pPr algn="ctr"/>
            <a:r>
              <a:rPr lang="en-US" b="1"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9248786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61</a:t>
            </a:fld>
            <a:endParaRPr lang="en-IN" dirty="0"/>
          </a:p>
        </p:txBody>
      </p:sp>
      <p:sp>
        <p:nvSpPr>
          <p:cNvPr id="6" name="Rectangle 5"/>
          <p:cNvSpPr/>
          <p:nvPr/>
        </p:nvSpPr>
        <p:spPr>
          <a:xfrm>
            <a:off x="80905" y="1121184"/>
            <a:ext cx="11942595" cy="4708981"/>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Queue</a:t>
            </a:r>
          </a:p>
          <a:p>
            <a:pPr marL="360000" lvl="4"/>
            <a:endParaRPr lang="en-US" sz="2000" b="1" dirty="0" smtClean="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Queue are first in first out type of data structure (i.e. FIFO</a:t>
            </a:r>
            <a:r>
              <a:rPr lang="en-US" sz="2000" dirty="0" smtClean="0">
                <a:latin typeface="Times New Roman" pitchFamily="18" charset="0"/>
                <a:cs typeface="Times New Roman" pitchFamily="18" charset="0"/>
              </a:rPr>
              <a:t>)</a:t>
            </a:r>
          </a:p>
          <a:p>
            <a:pPr marL="800100" lvl="1"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In a queue, new elements are added to the queue from one end called REAR end, and the element are always removed from other end called the FRONT end</a:t>
            </a:r>
            <a:r>
              <a:rPr lang="en-US" sz="2000" dirty="0" smtClean="0">
                <a:latin typeface="Times New Roman" pitchFamily="18" charset="0"/>
                <a:cs typeface="Times New Roman" pitchFamily="18" charset="0"/>
              </a:rPr>
              <a:t>.</a:t>
            </a:r>
          </a:p>
          <a:p>
            <a:pPr marL="800100" lvl="1"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The people standing in a railway reservation row are an example of queue</a:t>
            </a:r>
            <a:r>
              <a:rPr lang="en-US" sz="2000" dirty="0" smtClean="0">
                <a:latin typeface="Times New Roman" pitchFamily="18" charset="0"/>
                <a:cs typeface="Times New Roman" pitchFamily="18" charset="0"/>
              </a:rPr>
              <a:t>.</a:t>
            </a:r>
          </a:p>
          <a:p>
            <a:pPr marL="800100" lvl="1"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Each new person comes and stands at the end of the row and person getting their reservation confirmed get out of the row from the front end.</a:t>
            </a:r>
          </a:p>
          <a:p>
            <a:pPr marL="800100" lvl="1" indent="-342900">
              <a:spcBef>
                <a:spcPct val="20000"/>
              </a:spcBef>
              <a:buFont typeface="Arial" panose="020B0604020202020204" pitchFamily="34" charset="0"/>
              <a:buChar char="•"/>
            </a:pPr>
            <a:endParaRPr lang="en-US" sz="2000" dirty="0" smtClean="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149248786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62</a:t>
            </a:fld>
            <a:endParaRPr lang="en-IN" dirty="0"/>
          </a:p>
        </p:txBody>
      </p:sp>
      <p:sp>
        <p:nvSpPr>
          <p:cNvPr id="6" name="Rectangle 5"/>
          <p:cNvSpPr/>
          <p:nvPr/>
        </p:nvSpPr>
        <p:spPr>
          <a:xfrm>
            <a:off x="80905" y="1121184"/>
            <a:ext cx="11942595" cy="1508105"/>
          </a:xfrm>
          <a:prstGeom prst="rect">
            <a:avLst/>
          </a:prstGeom>
        </p:spPr>
        <p:txBody>
          <a:bodyPr wrap="square">
            <a:spAutoFit/>
          </a:bodyPr>
          <a:lstStyle/>
          <a:p>
            <a:pPr marL="360000" lvl="4"/>
            <a:endParaRPr lang="en-US" sz="2000" b="1" dirty="0" smtClean="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The bellow show figure how the operations take place on a </a:t>
            </a:r>
            <a:r>
              <a:rPr lang="en-US" sz="2000" dirty="0" smtClean="0">
                <a:latin typeface="Times New Roman" pitchFamily="18" charset="0"/>
                <a:cs typeface="Times New Roman" pitchFamily="18" charset="0"/>
              </a:rPr>
              <a:t>Queue:</a:t>
            </a:r>
            <a:endParaRPr lang="en-US" sz="2000" dirty="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endParaRPr lang="en-US" sz="2000" dirty="0" smtClean="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graphicFrame>
        <p:nvGraphicFramePr>
          <p:cNvPr id="5" name="Group 21"/>
          <p:cNvGraphicFramePr>
            <a:graphicFrameLocks noGrp="1"/>
          </p:cNvGraphicFramePr>
          <p:nvPr>
            <p:ph sz="half" idx="4294967295"/>
            <p:extLst>
              <p:ext uri="{D42A27DB-BD31-4B8C-83A1-F6EECF244321}">
                <p14:modId xmlns:p14="http://schemas.microsoft.com/office/powerpoint/2010/main" val="3564527719"/>
              </p:ext>
            </p:extLst>
          </p:nvPr>
        </p:nvGraphicFramePr>
        <p:xfrm>
          <a:off x="2985104" y="2853560"/>
          <a:ext cx="5796227" cy="1075833"/>
        </p:xfrm>
        <a:graphic>
          <a:graphicData uri="http://schemas.openxmlformats.org/drawingml/2006/table">
            <a:tbl>
              <a:tblPr/>
              <a:tblGrid>
                <a:gridCol w="1158771">
                  <a:extLst>
                    <a:ext uri="{9D8B030D-6E8A-4147-A177-3AD203B41FA5}">
                      <a16:colId xmlns:a16="http://schemas.microsoft.com/office/drawing/2014/main" val="20000"/>
                    </a:ext>
                  </a:extLst>
                </a:gridCol>
                <a:gridCol w="1158772">
                  <a:extLst>
                    <a:ext uri="{9D8B030D-6E8A-4147-A177-3AD203B41FA5}">
                      <a16:colId xmlns:a16="http://schemas.microsoft.com/office/drawing/2014/main" val="20001"/>
                    </a:ext>
                  </a:extLst>
                </a:gridCol>
                <a:gridCol w="1161141">
                  <a:extLst>
                    <a:ext uri="{9D8B030D-6E8A-4147-A177-3AD203B41FA5}">
                      <a16:colId xmlns:a16="http://schemas.microsoft.com/office/drawing/2014/main" val="20002"/>
                    </a:ext>
                  </a:extLst>
                </a:gridCol>
                <a:gridCol w="1158771">
                  <a:extLst>
                    <a:ext uri="{9D8B030D-6E8A-4147-A177-3AD203B41FA5}">
                      <a16:colId xmlns:a16="http://schemas.microsoft.com/office/drawing/2014/main" val="20003"/>
                    </a:ext>
                  </a:extLst>
                </a:gridCol>
                <a:gridCol w="1158772">
                  <a:extLst>
                    <a:ext uri="{9D8B030D-6E8A-4147-A177-3AD203B41FA5}">
                      <a16:colId xmlns:a16="http://schemas.microsoft.com/office/drawing/2014/main" val="20004"/>
                    </a:ext>
                  </a:extLst>
                </a:gridCol>
              </a:tblGrid>
              <a:tr h="107583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4800" b="0" i="0" u="none" strike="noStrike" cap="none" normalizeH="0" baseline="0" dirty="0" smtClean="0">
                          <a:ln>
                            <a:noFill/>
                          </a:ln>
                          <a:solidFill>
                            <a:schemeClr val="tx1"/>
                          </a:solidFill>
                          <a:effectLst/>
                          <a:latin typeface="Times New Roman" pitchFamily="18" charset="0"/>
                          <a:cs typeface="Times New Roman" pitchFamily="18" charset="0"/>
                        </a:rPr>
                        <a:t>10</a:t>
                      </a:r>
                    </a:p>
                  </a:txBody>
                  <a:tcPr marL="136493" marR="136493" marT="68247" marB="6824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4800" b="0" i="0" u="none" strike="noStrike" cap="none" normalizeH="0" baseline="0" dirty="0" smtClean="0">
                          <a:ln>
                            <a:noFill/>
                          </a:ln>
                          <a:solidFill>
                            <a:schemeClr val="tx1"/>
                          </a:solidFill>
                          <a:effectLst/>
                          <a:latin typeface="Times New Roman" pitchFamily="18" charset="0"/>
                          <a:cs typeface="Times New Roman" pitchFamily="18" charset="0"/>
                        </a:rPr>
                        <a:t>20</a:t>
                      </a:r>
                    </a:p>
                  </a:txBody>
                  <a:tcPr marL="136493" marR="136493" marT="68247" marB="682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4800" b="0" i="0" u="none" strike="noStrike" cap="none" normalizeH="0" baseline="0" dirty="0" smtClean="0">
                          <a:ln>
                            <a:noFill/>
                          </a:ln>
                          <a:solidFill>
                            <a:schemeClr val="tx1"/>
                          </a:solidFill>
                          <a:effectLst/>
                          <a:latin typeface="Times New Roman" pitchFamily="18" charset="0"/>
                          <a:cs typeface="Times New Roman" pitchFamily="18" charset="0"/>
                        </a:rPr>
                        <a:t>30</a:t>
                      </a:r>
                    </a:p>
                  </a:txBody>
                  <a:tcPr marL="136493" marR="136493" marT="68247" marB="682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4800" b="0" i="0" u="none" strike="noStrike" cap="none" normalizeH="0" baseline="0" dirty="0" smtClean="0">
                          <a:ln>
                            <a:noFill/>
                          </a:ln>
                          <a:solidFill>
                            <a:schemeClr val="tx1"/>
                          </a:solidFill>
                          <a:effectLst/>
                          <a:latin typeface="Times New Roman" pitchFamily="18" charset="0"/>
                          <a:cs typeface="Times New Roman" pitchFamily="18" charset="0"/>
                        </a:rPr>
                        <a:t>40</a:t>
                      </a:r>
                    </a:p>
                  </a:txBody>
                  <a:tcPr marL="136493" marR="136493" marT="68247" marB="6824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4800" b="0" i="0" u="none" strike="noStrike" cap="none" normalizeH="0" baseline="0" dirty="0" smtClean="0">
                          <a:ln>
                            <a:noFill/>
                          </a:ln>
                          <a:solidFill>
                            <a:schemeClr val="tx1"/>
                          </a:solidFill>
                          <a:effectLst/>
                          <a:latin typeface="Times New Roman" pitchFamily="18" charset="0"/>
                          <a:cs typeface="Times New Roman" pitchFamily="18" charset="0"/>
                        </a:rPr>
                        <a:t>50</a:t>
                      </a:r>
                    </a:p>
                  </a:txBody>
                  <a:tcPr marL="136493" marR="136493" marT="68247" marB="6824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 name="Line 22"/>
          <p:cNvSpPr>
            <a:spLocks noChangeShapeType="1"/>
          </p:cNvSpPr>
          <p:nvPr/>
        </p:nvSpPr>
        <p:spPr bwMode="auto">
          <a:xfrm flipV="1">
            <a:off x="3534651" y="3950839"/>
            <a:ext cx="1" cy="64455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200" b="1"/>
          </a:p>
        </p:txBody>
      </p:sp>
      <p:sp>
        <p:nvSpPr>
          <p:cNvPr id="9" name="Line 23"/>
          <p:cNvSpPr>
            <a:spLocks noChangeShapeType="1"/>
          </p:cNvSpPr>
          <p:nvPr/>
        </p:nvSpPr>
        <p:spPr bwMode="auto">
          <a:xfrm flipV="1">
            <a:off x="8145353" y="3950839"/>
            <a:ext cx="1" cy="64455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sz="2200" b="1"/>
          </a:p>
        </p:txBody>
      </p:sp>
      <p:sp>
        <p:nvSpPr>
          <p:cNvPr id="10" name="Text Box 24"/>
          <p:cNvSpPr txBox="1">
            <a:spLocks noChangeArrowheads="1"/>
          </p:cNvSpPr>
          <p:nvPr/>
        </p:nvSpPr>
        <p:spPr bwMode="auto">
          <a:xfrm>
            <a:off x="3126993" y="4577164"/>
            <a:ext cx="15047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AU" sz="2400" b="1" dirty="0"/>
              <a:t>front</a:t>
            </a:r>
          </a:p>
        </p:txBody>
      </p:sp>
      <p:sp>
        <p:nvSpPr>
          <p:cNvPr id="11" name="Text Box 25"/>
          <p:cNvSpPr txBox="1">
            <a:spLocks noChangeArrowheads="1"/>
          </p:cNvSpPr>
          <p:nvPr/>
        </p:nvSpPr>
        <p:spPr bwMode="auto">
          <a:xfrm>
            <a:off x="7816524" y="4577164"/>
            <a:ext cx="128910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AU" sz="2400" b="1" dirty="0"/>
              <a:t>rear</a:t>
            </a:r>
          </a:p>
        </p:txBody>
      </p:sp>
      <p:sp>
        <p:nvSpPr>
          <p:cNvPr id="12" name="TextBox 11"/>
          <p:cNvSpPr txBox="1"/>
          <p:nvPr/>
        </p:nvSpPr>
        <p:spPr>
          <a:xfrm>
            <a:off x="3032567" y="5625296"/>
            <a:ext cx="5868365"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1.1.12: </a:t>
            </a:r>
            <a:r>
              <a:rPr lang="en-US" dirty="0" smtClean="0">
                <a:latin typeface="Times New Roman" pitchFamily="18" charset="0"/>
                <a:cs typeface="Times New Roman" pitchFamily="18" charset="0"/>
              </a:rPr>
              <a:t>Schematic representation of Queue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863207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63</a:t>
            </a:fld>
            <a:endParaRPr lang="en-IN" dirty="0"/>
          </a:p>
        </p:txBody>
      </p:sp>
      <p:sp>
        <p:nvSpPr>
          <p:cNvPr id="6" name="Rectangle 5"/>
          <p:cNvSpPr/>
          <p:nvPr/>
        </p:nvSpPr>
        <p:spPr>
          <a:xfrm>
            <a:off x="80905" y="1121184"/>
            <a:ext cx="11942595" cy="1914435"/>
          </a:xfrm>
          <a:prstGeom prst="rect">
            <a:avLst/>
          </a:prstGeom>
        </p:spPr>
        <p:txBody>
          <a:bodyPr wrap="square">
            <a:spAutoFit/>
          </a:bodyPr>
          <a:lstStyle/>
          <a:p>
            <a:pPr marL="360000" lvl="4"/>
            <a:endParaRPr lang="en-US" sz="2000" b="1" dirty="0" smtClean="0">
              <a:latin typeface="Times New Roman" pitchFamily="18" charset="0"/>
              <a:cs typeface="Times New Roman" pitchFamily="18" charset="0"/>
            </a:endParaRPr>
          </a:p>
          <a:p>
            <a:pPr marL="800100" lvl="1" indent="-342900">
              <a:lnSpc>
                <a:spcPct val="150000"/>
              </a:lnSpc>
              <a:spcBef>
                <a:spcPct val="20000"/>
              </a:spcBef>
              <a:buFont typeface="Wingdings" panose="05000000000000000000" pitchFamily="2" charset="2"/>
              <a:buChar char="§"/>
            </a:pPr>
            <a:r>
              <a:rPr lang="en-US" sz="2000" dirty="0">
                <a:latin typeface="Times New Roman" pitchFamily="18" charset="0"/>
                <a:cs typeface="Times New Roman" pitchFamily="18" charset="0"/>
              </a:rPr>
              <a:t>The queue can be implemented into two ways:</a:t>
            </a:r>
          </a:p>
          <a:p>
            <a:pPr marL="1257300" lvl="2" indent="-342900">
              <a:lnSpc>
                <a:spcPct val="150000"/>
              </a:lnSpc>
              <a:spcBef>
                <a:spcPct val="20000"/>
              </a:spcBef>
              <a:buFont typeface="Arial" panose="020B0604020202020204" pitchFamily="34" charset="0"/>
              <a:buChar char="•"/>
            </a:pPr>
            <a:r>
              <a:rPr lang="en-US" sz="2000" dirty="0">
                <a:latin typeface="Times New Roman" pitchFamily="18" charset="0"/>
                <a:cs typeface="Times New Roman" pitchFamily="18" charset="0"/>
              </a:rPr>
              <a:t>Using arrays (Static implementation)</a:t>
            </a:r>
          </a:p>
          <a:p>
            <a:pPr marL="1257300" lvl="2" indent="-342900">
              <a:lnSpc>
                <a:spcPct val="150000"/>
              </a:lnSpc>
              <a:spcBef>
                <a:spcPct val="20000"/>
              </a:spcBef>
              <a:buFont typeface="Arial" panose="020B0604020202020204" pitchFamily="34" charset="0"/>
              <a:buChar char="•"/>
            </a:pPr>
            <a:r>
              <a:rPr lang="en-US" sz="2000" dirty="0">
                <a:latin typeface="Times New Roman" pitchFamily="18" charset="0"/>
                <a:cs typeface="Times New Roman" pitchFamily="18" charset="0"/>
              </a:rPr>
              <a:t>Using pointer (Dynamic implementation)</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141986221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64</a:t>
            </a:fld>
            <a:endParaRPr lang="en-IN" dirty="0"/>
          </a:p>
        </p:txBody>
      </p:sp>
      <p:sp>
        <p:nvSpPr>
          <p:cNvPr id="6" name="Rectangle 5"/>
          <p:cNvSpPr/>
          <p:nvPr/>
        </p:nvSpPr>
        <p:spPr>
          <a:xfrm>
            <a:off x="80905" y="1121184"/>
            <a:ext cx="11942595" cy="5109091"/>
          </a:xfrm>
          <a:prstGeom prst="rect">
            <a:avLst/>
          </a:prstGeom>
        </p:spPr>
        <p:txBody>
          <a:bodyPr wrap="square">
            <a:spAutoFit/>
          </a:bodyPr>
          <a:lstStyle/>
          <a:p>
            <a:pPr marL="360000" lvl="4"/>
            <a:endParaRPr lang="en-US" sz="2000" b="1" dirty="0" smtClean="0">
              <a:latin typeface="Times New Roman" pitchFamily="18" charset="0"/>
              <a:cs typeface="Times New Roman" pitchFamily="18" charset="0"/>
            </a:endParaRPr>
          </a:p>
          <a:p>
            <a:pPr marL="800100" lvl="1" indent="-342900">
              <a:lnSpc>
                <a:spcPct val="150000"/>
              </a:lnSpc>
              <a:spcBef>
                <a:spcPct val="20000"/>
              </a:spcBef>
              <a:buFont typeface="Wingdings" panose="05000000000000000000" pitchFamily="2" charset="2"/>
              <a:buChar char="§"/>
            </a:pPr>
            <a:r>
              <a:rPr lang="en-US" sz="2000" dirty="0" smtClean="0">
                <a:latin typeface="Times New Roman" pitchFamily="18" charset="0"/>
                <a:cs typeface="Times New Roman" pitchFamily="18" charset="0"/>
              </a:rPr>
              <a:t>Queue implementation using arrays (Static implementation)</a:t>
            </a:r>
          </a:p>
          <a:p>
            <a:pPr marL="800100" lvl="1" indent="-342900">
              <a:lnSpc>
                <a:spcPct val="150000"/>
              </a:lnSpc>
              <a:spcBef>
                <a:spcPct val="20000"/>
              </a:spcBef>
            </a:pPr>
            <a:r>
              <a:rPr lang="en-US" sz="2000" dirty="0" smtClean="0">
                <a:latin typeface="Times New Roman" pitchFamily="18" charset="0"/>
                <a:cs typeface="Times New Roman" pitchFamily="18" charset="0"/>
              </a:rPr>
              <a:t>      Following operations may be performed:</a:t>
            </a:r>
          </a:p>
          <a:p>
            <a:pPr marL="800100" lvl="1" indent="-342900">
              <a:lnSpc>
                <a:spcPct val="150000"/>
              </a:lnSpc>
              <a:spcBef>
                <a:spcPct val="20000"/>
              </a:spcBef>
              <a:buFont typeface="Wingdings" pitchFamily="2" charset="2"/>
              <a:buChar char="ü"/>
            </a:pPr>
            <a:r>
              <a:rPr lang="en-US" sz="2000" dirty="0" smtClean="0">
                <a:latin typeface="Times New Roman" pitchFamily="18" charset="0"/>
                <a:cs typeface="Times New Roman" pitchFamily="18" charset="0"/>
              </a:rPr>
              <a:t>       Create</a:t>
            </a:r>
          </a:p>
          <a:p>
            <a:pPr marL="800100" lvl="1" indent="-342900">
              <a:lnSpc>
                <a:spcPct val="150000"/>
              </a:lnSpc>
              <a:spcBef>
                <a:spcPct val="20000"/>
              </a:spcBef>
              <a:buFont typeface="Wingdings" pitchFamily="2" charset="2"/>
              <a:buChar char="ü"/>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Enqueue</a:t>
            </a:r>
            <a:endParaRPr lang="en-US" sz="2000" dirty="0" smtClean="0">
              <a:latin typeface="Times New Roman" pitchFamily="18" charset="0"/>
              <a:cs typeface="Times New Roman" pitchFamily="18" charset="0"/>
            </a:endParaRPr>
          </a:p>
          <a:p>
            <a:pPr marL="800100" lvl="1" indent="-342900">
              <a:lnSpc>
                <a:spcPct val="150000"/>
              </a:lnSpc>
              <a:spcBef>
                <a:spcPct val="20000"/>
              </a:spcBef>
              <a:buFont typeface="Wingdings" pitchFamily="2" charset="2"/>
              <a:buChar char="ü"/>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Dequeue</a:t>
            </a:r>
            <a:endParaRPr lang="en-US" sz="2000" dirty="0" smtClean="0">
              <a:latin typeface="Times New Roman" pitchFamily="18" charset="0"/>
              <a:cs typeface="Times New Roman" pitchFamily="18" charset="0"/>
            </a:endParaRPr>
          </a:p>
          <a:p>
            <a:pPr marL="800100" lvl="1" indent="-342900">
              <a:lnSpc>
                <a:spcPct val="150000"/>
              </a:lnSpc>
              <a:spcBef>
                <a:spcPct val="20000"/>
              </a:spcBef>
              <a:buFont typeface="Wingdings" pitchFamily="2" charset="2"/>
              <a:buChar char="ü"/>
            </a:pPr>
            <a:r>
              <a:rPr lang="en-US" sz="2000" dirty="0" smtClean="0">
                <a:latin typeface="Times New Roman" pitchFamily="18" charset="0"/>
                <a:cs typeface="Times New Roman" pitchFamily="18" charset="0"/>
              </a:rPr>
              <a:t>       Is_Empty</a:t>
            </a:r>
          </a:p>
          <a:p>
            <a:pPr marL="800100" lvl="1" indent="-342900">
              <a:lnSpc>
                <a:spcPct val="150000"/>
              </a:lnSpc>
              <a:spcBef>
                <a:spcPct val="20000"/>
              </a:spcBef>
              <a:buFont typeface="Wingdings" pitchFamily="2" charset="2"/>
              <a:buChar char="ü"/>
            </a:pPr>
            <a:r>
              <a:rPr lang="en-US" sz="2000" dirty="0" smtClean="0">
                <a:latin typeface="Times New Roman" pitchFamily="18" charset="0"/>
                <a:cs typeface="Times New Roman" pitchFamily="18" charset="0"/>
              </a:rPr>
              <a:t>       Is_Full</a:t>
            </a:r>
          </a:p>
          <a:p>
            <a:pPr marL="800100" lvl="1" indent="-342900">
              <a:lnSpc>
                <a:spcPct val="150000"/>
              </a:lnSpc>
              <a:spcBef>
                <a:spcPct val="20000"/>
              </a:spcBef>
              <a:buFont typeface="Wingdings" pitchFamily="2" charset="2"/>
              <a:buChar char="ü"/>
            </a:pPr>
            <a:r>
              <a:rPr lang="en-US" sz="2000" dirty="0" smtClean="0">
                <a:latin typeface="Times New Roman" pitchFamily="18" charset="0"/>
                <a:cs typeface="Times New Roman" pitchFamily="18" charset="0"/>
              </a:rPr>
              <a:t>       Display</a:t>
            </a:r>
          </a:p>
          <a:p>
            <a:pPr marL="800100" lvl="1" indent="-342900">
              <a:lnSpc>
                <a:spcPct val="150000"/>
              </a:lnSpc>
              <a:spcBef>
                <a:spcPct val="20000"/>
              </a:spcBef>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141986221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65</a:t>
            </a:fld>
            <a:endParaRPr lang="en-IN" dirty="0"/>
          </a:p>
        </p:txBody>
      </p:sp>
      <p:sp>
        <p:nvSpPr>
          <p:cNvPr id="6" name="Rectangle 5"/>
          <p:cNvSpPr/>
          <p:nvPr/>
        </p:nvSpPr>
        <p:spPr>
          <a:xfrm>
            <a:off x="80905" y="1121184"/>
            <a:ext cx="11942595" cy="4678204"/>
          </a:xfrm>
          <a:prstGeom prst="rect">
            <a:avLst/>
          </a:prstGeom>
        </p:spPr>
        <p:txBody>
          <a:bodyPr wrap="square">
            <a:spAutoFit/>
          </a:bodyPr>
          <a:lstStyle/>
          <a:p>
            <a:pPr marL="360000" lvl="4"/>
            <a:endParaRPr lang="en-US" sz="2000" b="1" dirty="0" smtClean="0">
              <a:latin typeface="Times New Roman" pitchFamily="18" charset="0"/>
              <a:cs typeface="Times New Roman" pitchFamily="18" charset="0"/>
            </a:endParaRPr>
          </a:p>
          <a:p>
            <a:pPr marL="800100" lvl="1" indent="-342900">
              <a:lnSpc>
                <a:spcPct val="150000"/>
              </a:lnSpc>
              <a:spcBef>
                <a:spcPct val="20000"/>
              </a:spcBef>
              <a:buFont typeface="Wingdings" panose="05000000000000000000" pitchFamily="2" charset="2"/>
              <a:buChar char="§"/>
            </a:pPr>
            <a:r>
              <a:rPr lang="en-US" sz="2000" b="1" dirty="0" smtClean="0">
                <a:latin typeface="Times New Roman" pitchFamily="18" charset="0"/>
                <a:cs typeface="Times New Roman" pitchFamily="18" charset="0"/>
              </a:rPr>
              <a:t>Create Operation</a:t>
            </a:r>
          </a:p>
          <a:p>
            <a:pPr marL="800100" lvl="1" indent="-342900">
              <a:lnSpc>
                <a:spcPct val="150000"/>
              </a:lnSpc>
              <a:spcBef>
                <a:spcPct val="20000"/>
              </a:spcBef>
            </a:pPr>
            <a:r>
              <a:rPr lang="en-US" sz="2000" dirty="0" smtClean="0">
                <a:latin typeface="Times New Roman" pitchFamily="18" charset="0"/>
                <a:cs typeface="Times New Roman" pitchFamily="18" charset="0"/>
              </a:rPr>
              <a:t>      First step in implementing the queue using arrays is to create a empty queue.</a:t>
            </a:r>
          </a:p>
          <a:p>
            <a:pPr marL="800100" lvl="1" indent="-342900">
              <a:lnSpc>
                <a:spcPct val="150000"/>
              </a:lnSpc>
              <a:spcBef>
                <a:spcPct val="20000"/>
              </a:spcBef>
            </a:pPr>
            <a:r>
              <a:rPr lang="en-US" sz="2000" dirty="0" smtClean="0">
                <a:latin typeface="Times New Roman" pitchFamily="18" charset="0"/>
                <a:cs typeface="Times New Roman" pitchFamily="18" charset="0"/>
              </a:rPr>
              <a:t>      Following steps are to be performed:</a:t>
            </a:r>
          </a:p>
          <a:p>
            <a:r>
              <a:rPr lang="en-US" sz="2000" dirty="0" smtClean="0">
                <a:latin typeface="Times New Roman" pitchFamily="18" charset="0"/>
                <a:cs typeface="Times New Roman" pitchFamily="18" charset="0"/>
              </a:rPr>
              <a:t>             </a:t>
            </a:r>
          </a:p>
          <a:p>
            <a:r>
              <a:rPr lang="en-US" sz="2000" b="1"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Step 1:</a:t>
            </a:r>
            <a:r>
              <a:rPr lang="en-US" dirty="0" smtClean="0">
                <a:latin typeface="Times New Roman" pitchFamily="18" charset="0"/>
                <a:cs typeface="Times New Roman" pitchFamily="18" charset="0"/>
              </a:rPr>
              <a:t> Create a one dimensional array with defined SIZE (</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queue[SIZE]</a:t>
            </a:r>
            <a:r>
              <a:rPr lang="en-US" dirty="0" smtClean="0">
                <a:latin typeface="Times New Roman" pitchFamily="18" charset="0"/>
                <a:cs typeface="Times New Roman" pitchFamily="18" charset="0"/>
              </a:rPr>
              <a:t>)</a:t>
            </a:r>
          </a:p>
          <a:p>
            <a:r>
              <a:rPr lang="en-US" b="1" dirty="0" smtClean="0">
                <a:latin typeface="Times New Roman" pitchFamily="18" charset="0"/>
                <a:cs typeface="Times New Roman" pitchFamily="18" charset="0"/>
              </a:rPr>
              <a:t>       </a:t>
            </a:r>
          </a:p>
          <a:p>
            <a:r>
              <a:rPr lang="en-US" b="1" dirty="0" smtClean="0">
                <a:latin typeface="Times New Roman" pitchFamily="18" charset="0"/>
                <a:cs typeface="Times New Roman" pitchFamily="18" charset="0"/>
              </a:rPr>
              <a:t>              Step 2:</a:t>
            </a:r>
            <a:r>
              <a:rPr lang="en-US" dirty="0" smtClean="0">
                <a:latin typeface="Times New Roman" pitchFamily="18" charset="0"/>
                <a:cs typeface="Times New Roman" pitchFamily="18" charset="0"/>
              </a:rPr>
              <a:t> Define two integer variables </a:t>
            </a:r>
            <a:r>
              <a:rPr lang="en-US" b="1" dirty="0" smtClean="0">
                <a:latin typeface="Times New Roman" pitchFamily="18" charset="0"/>
                <a:cs typeface="Times New Roman" pitchFamily="18" charset="0"/>
              </a:rPr>
              <a:t>'front'</a:t>
            </a:r>
            <a:r>
              <a:rPr lang="en-US" dirty="0" smtClean="0">
                <a:latin typeface="Times New Roman" pitchFamily="18" charset="0"/>
                <a:cs typeface="Times New Roman" pitchFamily="18" charset="0"/>
              </a:rPr>
              <a:t> and '</a:t>
            </a:r>
            <a:r>
              <a:rPr lang="en-US" b="1" dirty="0" smtClean="0">
                <a:latin typeface="Times New Roman" pitchFamily="18" charset="0"/>
                <a:cs typeface="Times New Roman" pitchFamily="18" charset="0"/>
              </a:rPr>
              <a:t>rear</a:t>
            </a:r>
            <a:r>
              <a:rPr lang="en-US" dirty="0" smtClean="0">
                <a:latin typeface="Times New Roman" pitchFamily="18" charset="0"/>
                <a:cs typeface="Times New Roman" pitchFamily="18" charset="0"/>
              </a:rPr>
              <a:t>' and initialize both with </a:t>
            </a:r>
            <a:r>
              <a:rPr lang="en-US" b="1"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int</a:t>
            </a:r>
            <a:r>
              <a:rPr lang="en-US" b="1" dirty="0" smtClean="0">
                <a:latin typeface="Times New Roman" pitchFamily="18" charset="0"/>
                <a:cs typeface="Times New Roman" pitchFamily="18" charset="0"/>
              </a:rPr>
              <a:t> front = -1, rear = -1</a:t>
            </a:r>
            <a:r>
              <a:rPr lang="en-US" dirty="0" smtClean="0">
                <a:latin typeface="Times New Roman" pitchFamily="18" charset="0"/>
                <a:cs typeface="Times New Roman" pitchFamily="18" charset="0"/>
              </a:rPr>
              <a:t>)</a:t>
            </a:r>
          </a:p>
          <a:p>
            <a:pPr marL="800100" lvl="1" indent="-342900">
              <a:lnSpc>
                <a:spcPct val="150000"/>
              </a:lnSpc>
              <a:spcBef>
                <a:spcPct val="20000"/>
              </a:spcBef>
            </a:pPr>
            <a:endParaRPr lang="en-US" sz="2000" dirty="0" smtClean="0">
              <a:latin typeface="Times New Roman" pitchFamily="18" charset="0"/>
              <a:cs typeface="Times New Roman" pitchFamily="18" charset="0"/>
            </a:endParaRPr>
          </a:p>
          <a:p>
            <a:pPr marL="800100" lvl="1" indent="-342900">
              <a:lnSpc>
                <a:spcPct val="150000"/>
              </a:lnSpc>
              <a:spcBef>
                <a:spcPct val="20000"/>
              </a:spcBef>
            </a:pPr>
            <a:endParaRPr lang="en-US" sz="2000" dirty="0" smtClean="0">
              <a:latin typeface="Times New Roman" pitchFamily="18" charset="0"/>
              <a:cs typeface="Times New Roman" pitchFamily="18" charset="0"/>
            </a:endParaRPr>
          </a:p>
          <a:p>
            <a:pPr marL="800100" lvl="1" indent="-342900">
              <a:lnSpc>
                <a:spcPct val="150000"/>
              </a:lnSpc>
              <a:spcBef>
                <a:spcPct val="20000"/>
              </a:spcBef>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
        <p:nvSpPr>
          <p:cNvPr id="5" name="Rectangle 4"/>
          <p:cNvSpPr/>
          <p:nvPr/>
        </p:nvSpPr>
        <p:spPr>
          <a:xfrm>
            <a:off x="3356658" y="4734046"/>
            <a:ext cx="625033" cy="497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983620" y="4735975"/>
            <a:ext cx="625033" cy="497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622157" y="4737904"/>
            <a:ext cx="625033" cy="497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249119" y="4728259"/>
            <a:ext cx="908613" cy="497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157732" y="4735975"/>
            <a:ext cx="590309" cy="497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507129" y="5416952"/>
            <a:ext cx="358816" cy="338554"/>
          </a:xfrm>
          <a:prstGeom prst="rect">
            <a:avLst/>
          </a:prstGeom>
          <a:noFill/>
        </p:spPr>
        <p:txBody>
          <a:bodyPr wrap="square" rtlCol="0">
            <a:spAutoFit/>
          </a:bodyPr>
          <a:lstStyle/>
          <a:p>
            <a:r>
              <a:rPr lang="en-US" sz="1600" dirty="0" smtClean="0"/>
              <a:t>0</a:t>
            </a:r>
            <a:endParaRPr lang="en-US" sz="1600" dirty="0"/>
          </a:p>
        </p:txBody>
      </p:sp>
      <p:sp>
        <p:nvSpPr>
          <p:cNvPr id="13" name="TextBox 12"/>
          <p:cNvSpPr txBox="1"/>
          <p:nvPr/>
        </p:nvSpPr>
        <p:spPr>
          <a:xfrm>
            <a:off x="4145665" y="5418881"/>
            <a:ext cx="358816" cy="338554"/>
          </a:xfrm>
          <a:prstGeom prst="rect">
            <a:avLst/>
          </a:prstGeom>
          <a:noFill/>
        </p:spPr>
        <p:txBody>
          <a:bodyPr wrap="square" rtlCol="0">
            <a:spAutoFit/>
          </a:bodyPr>
          <a:lstStyle/>
          <a:p>
            <a:r>
              <a:rPr lang="en-US" sz="1600" dirty="0" smtClean="0"/>
              <a:t>1</a:t>
            </a:r>
            <a:endParaRPr lang="en-US" sz="1600" dirty="0"/>
          </a:p>
        </p:txBody>
      </p:sp>
      <p:sp>
        <p:nvSpPr>
          <p:cNvPr id="14" name="TextBox 13"/>
          <p:cNvSpPr txBox="1"/>
          <p:nvPr/>
        </p:nvSpPr>
        <p:spPr>
          <a:xfrm>
            <a:off x="4761053" y="5432385"/>
            <a:ext cx="358816" cy="338554"/>
          </a:xfrm>
          <a:prstGeom prst="rect">
            <a:avLst/>
          </a:prstGeom>
          <a:noFill/>
        </p:spPr>
        <p:txBody>
          <a:bodyPr wrap="square" rtlCol="0">
            <a:spAutoFit/>
          </a:bodyPr>
          <a:lstStyle/>
          <a:p>
            <a:r>
              <a:rPr lang="en-US" sz="1600" dirty="0" smtClean="0"/>
              <a:t>2</a:t>
            </a:r>
            <a:endParaRPr lang="en-US" sz="1600" dirty="0"/>
          </a:p>
        </p:txBody>
      </p:sp>
      <p:sp>
        <p:nvSpPr>
          <p:cNvPr id="15" name="TextBox 14"/>
          <p:cNvSpPr txBox="1"/>
          <p:nvPr/>
        </p:nvSpPr>
        <p:spPr>
          <a:xfrm>
            <a:off x="6209817" y="5445889"/>
            <a:ext cx="816015" cy="307777"/>
          </a:xfrm>
          <a:prstGeom prst="rect">
            <a:avLst/>
          </a:prstGeom>
          <a:noFill/>
        </p:spPr>
        <p:txBody>
          <a:bodyPr wrap="square" rtlCol="0">
            <a:spAutoFit/>
          </a:bodyPr>
          <a:lstStyle/>
          <a:p>
            <a:r>
              <a:rPr lang="en-US" sz="1400" dirty="0" smtClean="0"/>
              <a:t>SIZE -1</a:t>
            </a:r>
            <a:endParaRPr lang="en-US" sz="1400" dirty="0"/>
          </a:p>
        </p:txBody>
      </p:sp>
      <p:sp>
        <p:nvSpPr>
          <p:cNvPr id="16" name="TextBox 15"/>
          <p:cNvSpPr txBox="1"/>
          <p:nvPr/>
        </p:nvSpPr>
        <p:spPr>
          <a:xfrm>
            <a:off x="5332070" y="5332071"/>
            <a:ext cx="871960" cy="369332"/>
          </a:xfrm>
          <a:prstGeom prst="rect">
            <a:avLst/>
          </a:prstGeom>
          <a:noFill/>
        </p:spPr>
        <p:txBody>
          <a:bodyPr wrap="square" rtlCol="0">
            <a:spAutoFit/>
          </a:bodyPr>
          <a:lstStyle/>
          <a:p>
            <a:r>
              <a:rPr lang="en-US" dirty="0" smtClean="0"/>
              <a:t>………..</a:t>
            </a:r>
            <a:endParaRPr lang="en-US" dirty="0"/>
          </a:p>
        </p:txBody>
      </p:sp>
      <p:cxnSp>
        <p:nvCxnSpPr>
          <p:cNvPr id="18" name="Straight Arrow Connector 17"/>
          <p:cNvCxnSpPr/>
          <p:nvPr/>
        </p:nvCxnSpPr>
        <p:spPr>
          <a:xfrm>
            <a:off x="1921397" y="5590572"/>
            <a:ext cx="138896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48181" y="5428526"/>
            <a:ext cx="1412111" cy="338554"/>
          </a:xfrm>
          <a:prstGeom prst="rect">
            <a:avLst/>
          </a:prstGeom>
          <a:noFill/>
        </p:spPr>
        <p:txBody>
          <a:bodyPr wrap="square" rtlCol="0">
            <a:spAutoFit/>
          </a:bodyPr>
          <a:lstStyle/>
          <a:p>
            <a:r>
              <a:rPr lang="en-US" sz="1600" b="1" dirty="0" smtClean="0"/>
              <a:t>Index Values</a:t>
            </a:r>
            <a:endParaRPr lang="en-US" sz="1600" b="1" dirty="0"/>
          </a:p>
        </p:txBody>
      </p:sp>
      <p:sp>
        <p:nvSpPr>
          <p:cNvPr id="27" name="TextBox 26"/>
          <p:cNvSpPr txBox="1"/>
          <p:nvPr/>
        </p:nvSpPr>
        <p:spPr>
          <a:xfrm>
            <a:off x="7847635" y="4896091"/>
            <a:ext cx="1226917" cy="646331"/>
          </a:xfrm>
          <a:prstGeom prst="rect">
            <a:avLst/>
          </a:prstGeom>
          <a:noFill/>
        </p:spPr>
        <p:txBody>
          <a:bodyPr wrap="square" rtlCol="0">
            <a:spAutoFit/>
          </a:bodyPr>
          <a:lstStyle/>
          <a:p>
            <a:r>
              <a:rPr lang="en-US" b="1" dirty="0" smtClean="0"/>
              <a:t>Front  = -1</a:t>
            </a:r>
          </a:p>
          <a:p>
            <a:r>
              <a:rPr lang="en-US" b="1" dirty="0" smtClean="0"/>
              <a:t>Rear = -1</a:t>
            </a:r>
            <a:endParaRPr lang="en-US" b="1" dirty="0"/>
          </a:p>
        </p:txBody>
      </p:sp>
      <p:sp>
        <p:nvSpPr>
          <p:cNvPr id="19" name="Rectangle 18"/>
          <p:cNvSpPr/>
          <p:nvPr/>
        </p:nvSpPr>
        <p:spPr>
          <a:xfrm>
            <a:off x="3431179" y="6056982"/>
            <a:ext cx="5840143" cy="369332"/>
          </a:xfrm>
          <a:prstGeom prst="rect">
            <a:avLst/>
          </a:prstGeom>
        </p:spPr>
        <p:txBody>
          <a:bodyPr wrap="square">
            <a:spAutoFit/>
          </a:bodyPr>
          <a:lstStyle/>
          <a:p>
            <a:pPr algn="ctr"/>
            <a:r>
              <a:rPr lang="en-US" b="1" dirty="0" smtClean="0">
                <a:latin typeface="Times New Roman" pitchFamily="18" charset="0"/>
                <a:cs typeface="Times New Roman" pitchFamily="18" charset="0"/>
              </a:rPr>
              <a:t>Figure 1.1.13:</a:t>
            </a:r>
            <a:r>
              <a:rPr lang="en-US" dirty="0" smtClean="0">
                <a:latin typeface="Times New Roman" pitchFamily="18" charset="0"/>
                <a:cs typeface="Times New Roman" pitchFamily="18" charset="0"/>
              </a:rPr>
              <a:t> Creating Queue using Array</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1986221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66</a:t>
            </a:fld>
            <a:endParaRPr lang="en-IN" dirty="0"/>
          </a:p>
        </p:txBody>
      </p:sp>
      <p:sp>
        <p:nvSpPr>
          <p:cNvPr id="6" name="Rectangle 5"/>
          <p:cNvSpPr/>
          <p:nvPr/>
        </p:nvSpPr>
        <p:spPr>
          <a:xfrm>
            <a:off x="80905" y="1121184"/>
            <a:ext cx="11942595" cy="5155257"/>
          </a:xfrm>
          <a:prstGeom prst="rect">
            <a:avLst/>
          </a:prstGeom>
        </p:spPr>
        <p:txBody>
          <a:bodyPr wrap="square">
            <a:spAutoFit/>
          </a:bodyPr>
          <a:lstStyle/>
          <a:p>
            <a:pPr marL="360000" lvl="4"/>
            <a:endParaRPr lang="en-US" sz="2000" b="1" dirty="0" smtClean="0">
              <a:latin typeface="Times New Roman" pitchFamily="18" charset="0"/>
              <a:cs typeface="Times New Roman" pitchFamily="18" charset="0"/>
            </a:endParaRPr>
          </a:p>
          <a:p>
            <a:pPr marL="800100" lvl="1" indent="-342900">
              <a:lnSpc>
                <a:spcPct val="150000"/>
              </a:lnSpc>
              <a:spcBef>
                <a:spcPct val="20000"/>
              </a:spcBef>
              <a:buFont typeface="Wingdings" panose="05000000000000000000" pitchFamily="2" charset="2"/>
              <a:buChar char="§"/>
            </a:pPr>
            <a:r>
              <a:rPr lang="en-US" sz="2000" b="1" dirty="0" err="1" smtClean="0">
                <a:latin typeface="Times New Roman" pitchFamily="18" charset="0"/>
                <a:cs typeface="Times New Roman" pitchFamily="18" charset="0"/>
              </a:rPr>
              <a:t>Dequeue</a:t>
            </a:r>
            <a:r>
              <a:rPr lang="en-US" sz="2000" b="1" dirty="0" smtClean="0">
                <a:latin typeface="Times New Roman" pitchFamily="18" charset="0"/>
                <a:cs typeface="Times New Roman" pitchFamily="18" charset="0"/>
              </a:rPr>
              <a:t> Operation</a:t>
            </a:r>
          </a:p>
          <a:p>
            <a:r>
              <a:rPr lang="en-US" sz="2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The following steps should be taken to </a:t>
            </a:r>
            <a:r>
              <a:rPr lang="en-US" dirty="0" err="1" smtClean="0">
                <a:latin typeface="Times New Roman" pitchFamily="18" charset="0"/>
                <a:cs typeface="Times New Roman" pitchFamily="18" charset="0"/>
              </a:rPr>
              <a:t>dequeue</a:t>
            </a:r>
            <a:r>
              <a:rPr lang="en-US" dirty="0" smtClean="0">
                <a:latin typeface="Times New Roman" pitchFamily="18" charset="0"/>
                <a:cs typeface="Times New Roman" pitchFamily="18" charset="0"/>
              </a:rPr>
              <a:t> (delete) data from a queue −</a:t>
            </a:r>
          </a:p>
          <a:p>
            <a:r>
              <a:rPr lang="en-US" b="1" dirty="0" smtClean="0">
                <a:latin typeface="Times New Roman" pitchFamily="18" charset="0"/>
                <a:cs typeface="Times New Roman" pitchFamily="18" charset="0"/>
              </a:rPr>
              <a:t>	</a:t>
            </a:r>
          </a:p>
          <a:p>
            <a:pPr>
              <a:lnSpc>
                <a:spcPct val="150000"/>
              </a:lnSpc>
            </a:pPr>
            <a:r>
              <a:rPr lang="en-US" b="1" dirty="0" smtClean="0">
                <a:latin typeface="Times New Roman" pitchFamily="18" charset="0"/>
                <a:cs typeface="Times New Roman" pitchFamily="18" charset="0"/>
              </a:rPr>
              <a:t>	Step 1</a:t>
            </a:r>
            <a:r>
              <a:rPr lang="en-US" dirty="0" smtClean="0">
                <a:latin typeface="Times New Roman" pitchFamily="18" charset="0"/>
                <a:cs typeface="Times New Roman" pitchFamily="18" charset="0"/>
              </a:rPr>
              <a:t> − Check if the queue is empty using </a:t>
            </a:r>
            <a:r>
              <a:rPr lang="en-US" b="1" dirty="0" smtClean="0">
                <a:latin typeface="Times New Roman" pitchFamily="18" charset="0"/>
                <a:cs typeface="Times New Roman" pitchFamily="18" charset="0"/>
              </a:rPr>
              <a:t>Is_Empty</a:t>
            </a:r>
            <a:r>
              <a:rPr lang="en-US" dirty="0" smtClean="0">
                <a:latin typeface="Times New Roman" pitchFamily="18" charset="0"/>
                <a:cs typeface="Times New Roman" pitchFamily="18" charset="0"/>
              </a:rPr>
              <a:t> operations.</a:t>
            </a:r>
          </a:p>
          <a:p>
            <a:pPr>
              <a:lnSpc>
                <a:spcPct val="150000"/>
              </a:lnSpc>
            </a:pPr>
            <a:r>
              <a:rPr lang="en-US" b="1" dirty="0" smtClean="0">
                <a:latin typeface="Times New Roman" pitchFamily="18" charset="0"/>
                <a:cs typeface="Times New Roman" pitchFamily="18" charset="0"/>
              </a:rPr>
              <a:t>     	Step 2</a:t>
            </a:r>
            <a:r>
              <a:rPr lang="en-US" dirty="0" smtClean="0">
                <a:latin typeface="Times New Roman" pitchFamily="18" charset="0"/>
                <a:cs typeface="Times New Roman" pitchFamily="18" charset="0"/>
              </a:rPr>
              <a:t> − If the queue is empty, produce </a:t>
            </a:r>
            <a:r>
              <a:rPr lang="en-US" b="1" dirty="0" smtClean="0">
                <a:latin typeface="Times New Roman" pitchFamily="18" charset="0"/>
                <a:cs typeface="Times New Roman" pitchFamily="18" charset="0"/>
              </a:rPr>
              <a:t>underflow error </a:t>
            </a:r>
            <a:r>
              <a:rPr lang="en-US" dirty="0" smtClean="0">
                <a:latin typeface="Times New Roman" pitchFamily="18" charset="0"/>
                <a:cs typeface="Times New Roman" pitchFamily="18" charset="0"/>
              </a:rPr>
              <a:t>and exit.</a:t>
            </a:r>
          </a:p>
          <a:p>
            <a:pPr>
              <a:lnSpc>
                <a:spcPct val="150000"/>
              </a:lnSpc>
            </a:pPr>
            <a:r>
              <a:rPr lang="en-US" b="1" dirty="0" smtClean="0">
                <a:latin typeface="Times New Roman" pitchFamily="18" charset="0"/>
                <a:cs typeface="Times New Roman" pitchFamily="18" charset="0"/>
              </a:rPr>
              <a:t>	Step 3</a:t>
            </a:r>
            <a:r>
              <a:rPr lang="en-US" dirty="0" smtClean="0">
                <a:latin typeface="Times New Roman" pitchFamily="18" charset="0"/>
                <a:cs typeface="Times New Roman" pitchFamily="18" charset="0"/>
              </a:rPr>
              <a:t> − If the queue is not empty, access the data where </a:t>
            </a:r>
            <a:r>
              <a:rPr lang="en-US" b="1" dirty="0" smtClean="0">
                <a:latin typeface="Times New Roman" pitchFamily="18" charset="0"/>
                <a:cs typeface="Times New Roman" pitchFamily="18" charset="0"/>
              </a:rPr>
              <a:t>front</a:t>
            </a:r>
            <a:r>
              <a:rPr lang="en-US" dirty="0" smtClean="0">
                <a:latin typeface="Times New Roman" pitchFamily="18" charset="0"/>
                <a:cs typeface="Times New Roman" pitchFamily="18" charset="0"/>
              </a:rPr>
              <a:t> is pointing.</a:t>
            </a:r>
          </a:p>
          <a:p>
            <a:pPr>
              <a:lnSpc>
                <a:spcPct val="150000"/>
              </a:lnSpc>
            </a:pPr>
            <a:r>
              <a:rPr lang="en-US" b="1" dirty="0" smtClean="0">
                <a:latin typeface="Times New Roman" pitchFamily="18" charset="0"/>
                <a:cs typeface="Times New Roman" pitchFamily="18" charset="0"/>
              </a:rPr>
              <a:t>	Step 4</a:t>
            </a:r>
            <a:r>
              <a:rPr lang="en-US" dirty="0" smtClean="0">
                <a:latin typeface="Times New Roman" pitchFamily="18" charset="0"/>
                <a:cs typeface="Times New Roman" pitchFamily="18" charset="0"/>
              </a:rPr>
              <a:t> − Put Null where </a:t>
            </a:r>
            <a:r>
              <a:rPr lang="en-US" b="1" dirty="0" smtClean="0">
                <a:latin typeface="Times New Roman" pitchFamily="18" charset="0"/>
                <a:cs typeface="Times New Roman" pitchFamily="18" charset="0"/>
              </a:rPr>
              <a:t>front</a:t>
            </a:r>
            <a:r>
              <a:rPr lang="en-US" dirty="0" smtClean="0">
                <a:latin typeface="Times New Roman" pitchFamily="18" charset="0"/>
                <a:cs typeface="Times New Roman" pitchFamily="18" charset="0"/>
              </a:rPr>
              <a:t> is pointing and increment </a:t>
            </a:r>
            <a:r>
              <a:rPr lang="en-US" b="1" dirty="0" smtClean="0">
                <a:latin typeface="Times New Roman" pitchFamily="18" charset="0"/>
                <a:cs typeface="Times New Roman" pitchFamily="18" charset="0"/>
              </a:rPr>
              <a:t>front</a:t>
            </a:r>
            <a:r>
              <a:rPr lang="en-US" dirty="0" smtClean="0">
                <a:latin typeface="Times New Roman" pitchFamily="18" charset="0"/>
                <a:cs typeface="Times New Roman" pitchFamily="18" charset="0"/>
              </a:rPr>
              <a:t> pointer to point to the next available data element.</a:t>
            </a:r>
          </a:p>
          <a:p>
            <a:pPr>
              <a:lnSpc>
                <a:spcPct val="150000"/>
              </a:lnSpc>
            </a:pPr>
            <a:r>
              <a:rPr lang="en-US" b="1" dirty="0" smtClean="0">
                <a:latin typeface="Times New Roman" pitchFamily="18" charset="0"/>
                <a:cs typeface="Times New Roman" pitchFamily="18" charset="0"/>
              </a:rPr>
              <a:t>	Step 5</a:t>
            </a:r>
            <a:r>
              <a:rPr lang="en-US" dirty="0" smtClean="0">
                <a:latin typeface="Times New Roman" pitchFamily="18" charset="0"/>
                <a:cs typeface="Times New Roman" pitchFamily="18" charset="0"/>
              </a:rPr>
              <a:t> − Return success</a:t>
            </a:r>
            <a:r>
              <a:rPr lang="en-US" dirty="0" smtClean="0"/>
              <a:t>.</a:t>
            </a:r>
          </a:p>
          <a:p>
            <a:pPr marL="800100" lvl="1" indent="-342900">
              <a:lnSpc>
                <a:spcPct val="150000"/>
              </a:lnSpc>
              <a:spcBef>
                <a:spcPct val="20000"/>
              </a:spcBef>
            </a:pPr>
            <a:endParaRPr lang="en-US" sz="2000" dirty="0" smtClean="0">
              <a:latin typeface="Times New Roman" pitchFamily="18" charset="0"/>
              <a:cs typeface="Times New Roman" pitchFamily="18" charset="0"/>
            </a:endParaRPr>
          </a:p>
          <a:p>
            <a:pPr marL="800100" lvl="1" indent="-342900">
              <a:lnSpc>
                <a:spcPct val="150000"/>
              </a:lnSpc>
              <a:spcBef>
                <a:spcPct val="20000"/>
              </a:spcBef>
            </a:pPr>
            <a:endParaRPr lang="en-US" sz="2000" dirty="0" smtClean="0">
              <a:latin typeface="Times New Roman" pitchFamily="18" charset="0"/>
              <a:cs typeface="Times New Roman" pitchFamily="18" charset="0"/>
            </a:endParaRPr>
          </a:p>
          <a:p>
            <a:pPr marL="800100" lvl="1" indent="-342900">
              <a:lnSpc>
                <a:spcPct val="150000"/>
              </a:lnSpc>
              <a:spcBef>
                <a:spcPct val="20000"/>
              </a:spcBef>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cxnSp>
        <p:nvCxnSpPr>
          <p:cNvPr id="18" name="Straight Arrow Connector 17"/>
          <p:cNvCxnSpPr/>
          <p:nvPr/>
        </p:nvCxnSpPr>
        <p:spPr>
          <a:xfrm>
            <a:off x="1921397" y="5590572"/>
            <a:ext cx="59030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48181" y="5428526"/>
            <a:ext cx="1412111" cy="338554"/>
          </a:xfrm>
          <a:prstGeom prst="rect">
            <a:avLst/>
          </a:prstGeom>
          <a:noFill/>
        </p:spPr>
        <p:txBody>
          <a:bodyPr wrap="square" rtlCol="0">
            <a:spAutoFit/>
          </a:bodyPr>
          <a:lstStyle/>
          <a:p>
            <a:r>
              <a:rPr lang="en-US" sz="1600" b="1" dirty="0" smtClean="0"/>
              <a:t>Index Values</a:t>
            </a:r>
            <a:endParaRPr lang="en-US" sz="1600" b="1" dirty="0"/>
          </a:p>
        </p:txBody>
      </p:sp>
      <p:grpSp>
        <p:nvGrpSpPr>
          <p:cNvPr id="33" name="Group 32"/>
          <p:cNvGrpSpPr/>
          <p:nvPr/>
        </p:nvGrpSpPr>
        <p:grpSpPr>
          <a:xfrm>
            <a:off x="2476982" y="4762983"/>
            <a:ext cx="4226689" cy="1044609"/>
            <a:chOff x="3356658" y="4728259"/>
            <a:chExt cx="4226689" cy="1044609"/>
          </a:xfrm>
        </p:grpSpPr>
        <p:sp>
          <p:nvSpPr>
            <p:cNvPr id="5" name="Rectangle 4"/>
            <p:cNvSpPr/>
            <p:nvPr/>
          </p:nvSpPr>
          <p:spPr>
            <a:xfrm>
              <a:off x="3356658" y="4734046"/>
              <a:ext cx="625033" cy="497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983620" y="4735975"/>
              <a:ext cx="625033" cy="497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622157" y="4737904"/>
              <a:ext cx="625033" cy="497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249119" y="4728259"/>
              <a:ext cx="572947" cy="497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822066" y="4735975"/>
              <a:ext cx="590309" cy="497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507129" y="5416952"/>
              <a:ext cx="358816" cy="338554"/>
            </a:xfrm>
            <a:prstGeom prst="rect">
              <a:avLst/>
            </a:prstGeom>
            <a:noFill/>
          </p:spPr>
          <p:txBody>
            <a:bodyPr wrap="square" rtlCol="0">
              <a:spAutoFit/>
            </a:bodyPr>
            <a:lstStyle/>
            <a:p>
              <a:r>
                <a:rPr lang="en-US" sz="1600" dirty="0" smtClean="0"/>
                <a:t>0</a:t>
              </a:r>
              <a:endParaRPr lang="en-US" sz="1600" dirty="0"/>
            </a:p>
          </p:txBody>
        </p:sp>
        <p:sp>
          <p:nvSpPr>
            <p:cNvPr id="13" name="TextBox 12"/>
            <p:cNvSpPr txBox="1"/>
            <p:nvPr/>
          </p:nvSpPr>
          <p:spPr>
            <a:xfrm>
              <a:off x="4145665" y="5418881"/>
              <a:ext cx="358816" cy="338554"/>
            </a:xfrm>
            <a:prstGeom prst="rect">
              <a:avLst/>
            </a:prstGeom>
            <a:noFill/>
          </p:spPr>
          <p:txBody>
            <a:bodyPr wrap="square" rtlCol="0">
              <a:spAutoFit/>
            </a:bodyPr>
            <a:lstStyle/>
            <a:p>
              <a:r>
                <a:rPr lang="en-US" sz="1600" dirty="0" smtClean="0"/>
                <a:t>1</a:t>
              </a:r>
              <a:endParaRPr lang="en-US" sz="1600" dirty="0"/>
            </a:p>
          </p:txBody>
        </p:sp>
        <p:sp>
          <p:nvSpPr>
            <p:cNvPr id="14" name="TextBox 13"/>
            <p:cNvSpPr txBox="1"/>
            <p:nvPr/>
          </p:nvSpPr>
          <p:spPr>
            <a:xfrm>
              <a:off x="4761053" y="5432385"/>
              <a:ext cx="358816" cy="338554"/>
            </a:xfrm>
            <a:prstGeom prst="rect">
              <a:avLst/>
            </a:prstGeom>
            <a:noFill/>
          </p:spPr>
          <p:txBody>
            <a:bodyPr wrap="square" rtlCol="0">
              <a:spAutoFit/>
            </a:bodyPr>
            <a:lstStyle/>
            <a:p>
              <a:r>
                <a:rPr lang="en-US" sz="1600" dirty="0" smtClean="0"/>
                <a:t>2</a:t>
              </a:r>
              <a:endParaRPr lang="en-US" sz="1600" dirty="0"/>
            </a:p>
          </p:txBody>
        </p:sp>
        <p:sp>
          <p:nvSpPr>
            <p:cNvPr id="15" name="TextBox 14"/>
            <p:cNvSpPr txBox="1"/>
            <p:nvPr/>
          </p:nvSpPr>
          <p:spPr>
            <a:xfrm>
              <a:off x="7066345" y="5434314"/>
              <a:ext cx="515074" cy="338554"/>
            </a:xfrm>
            <a:prstGeom prst="rect">
              <a:avLst/>
            </a:prstGeom>
            <a:noFill/>
          </p:spPr>
          <p:txBody>
            <a:bodyPr wrap="square" rtlCol="0">
              <a:spAutoFit/>
            </a:bodyPr>
            <a:lstStyle/>
            <a:p>
              <a:r>
                <a:rPr lang="en-US" sz="1600" dirty="0" smtClean="0"/>
                <a:t>   6</a:t>
              </a:r>
              <a:endParaRPr lang="en-US" sz="1600" dirty="0"/>
            </a:p>
          </p:txBody>
        </p:sp>
        <p:sp>
          <p:nvSpPr>
            <p:cNvPr id="16" name="TextBox 15"/>
            <p:cNvSpPr txBox="1"/>
            <p:nvPr/>
          </p:nvSpPr>
          <p:spPr>
            <a:xfrm>
              <a:off x="5343645" y="5413094"/>
              <a:ext cx="443697" cy="338554"/>
            </a:xfrm>
            <a:prstGeom prst="rect">
              <a:avLst/>
            </a:prstGeom>
            <a:noFill/>
          </p:spPr>
          <p:txBody>
            <a:bodyPr wrap="square" rtlCol="0">
              <a:spAutoFit/>
            </a:bodyPr>
            <a:lstStyle/>
            <a:p>
              <a:r>
                <a:rPr lang="en-US" sz="1600" dirty="0" smtClean="0"/>
                <a:t>3</a:t>
              </a:r>
              <a:endParaRPr lang="en-US" sz="1600" dirty="0"/>
            </a:p>
          </p:txBody>
        </p:sp>
        <p:sp>
          <p:nvSpPr>
            <p:cNvPr id="19" name="TextBox 18"/>
            <p:cNvSpPr txBox="1"/>
            <p:nvPr/>
          </p:nvSpPr>
          <p:spPr>
            <a:xfrm>
              <a:off x="3472405" y="4838218"/>
              <a:ext cx="347241" cy="276999"/>
            </a:xfrm>
            <a:prstGeom prst="rect">
              <a:avLst/>
            </a:prstGeom>
            <a:noFill/>
          </p:spPr>
          <p:txBody>
            <a:bodyPr wrap="square" rtlCol="0">
              <a:spAutoFit/>
            </a:bodyPr>
            <a:lstStyle/>
            <a:p>
              <a:r>
                <a:rPr lang="en-US" sz="1200" dirty="0" smtClean="0"/>
                <a:t>16</a:t>
              </a:r>
              <a:endParaRPr lang="en-US" sz="1200" dirty="0"/>
            </a:p>
          </p:txBody>
        </p:sp>
        <p:sp>
          <p:nvSpPr>
            <p:cNvPr id="20" name="TextBox 19"/>
            <p:cNvSpPr txBox="1"/>
            <p:nvPr/>
          </p:nvSpPr>
          <p:spPr>
            <a:xfrm>
              <a:off x="4099367" y="4851721"/>
              <a:ext cx="414760" cy="276999"/>
            </a:xfrm>
            <a:prstGeom prst="rect">
              <a:avLst/>
            </a:prstGeom>
            <a:noFill/>
          </p:spPr>
          <p:txBody>
            <a:bodyPr wrap="square" rtlCol="0">
              <a:spAutoFit/>
            </a:bodyPr>
            <a:lstStyle/>
            <a:p>
              <a:r>
                <a:rPr lang="en-US" sz="1200" dirty="0" smtClean="0"/>
                <a:t>-32</a:t>
              </a:r>
              <a:endParaRPr lang="en-US" sz="1200" dirty="0"/>
            </a:p>
          </p:txBody>
        </p:sp>
        <p:sp>
          <p:nvSpPr>
            <p:cNvPr id="21" name="TextBox 20"/>
            <p:cNvSpPr txBox="1"/>
            <p:nvPr/>
          </p:nvSpPr>
          <p:spPr>
            <a:xfrm>
              <a:off x="4782273" y="4828572"/>
              <a:ext cx="347241" cy="276999"/>
            </a:xfrm>
            <a:prstGeom prst="rect">
              <a:avLst/>
            </a:prstGeom>
            <a:noFill/>
          </p:spPr>
          <p:txBody>
            <a:bodyPr wrap="square" rtlCol="0">
              <a:spAutoFit/>
            </a:bodyPr>
            <a:lstStyle/>
            <a:p>
              <a:r>
                <a:rPr lang="en-US" sz="1200" dirty="0" smtClean="0"/>
                <a:t>10</a:t>
              </a:r>
              <a:endParaRPr lang="en-US" sz="1200" dirty="0"/>
            </a:p>
          </p:txBody>
        </p:sp>
        <p:sp>
          <p:nvSpPr>
            <p:cNvPr id="22" name="TextBox 21"/>
            <p:cNvSpPr txBox="1"/>
            <p:nvPr/>
          </p:nvSpPr>
          <p:spPr>
            <a:xfrm>
              <a:off x="5407306" y="4840147"/>
              <a:ext cx="347241" cy="276999"/>
            </a:xfrm>
            <a:prstGeom prst="rect">
              <a:avLst/>
            </a:prstGeom>
            <a:noFill/>
          </p:spPr>
          <p:txBody>
            <a:bodyPr wrap="square" rtlCol="0">
              <a:spAutoFit/>
            </a:bodyPr>
            <a:lstStyle/>
            <a:p>
              <a:r>
                <a:rPr lang="en-US" sz="1200" dirty="0" smtClean="0"/>
                <a:t>9</a:t>
              </a:r>
              <a:endParaRPr lang="en-US" sz="1200" dirty="0"/>
            </a:p>
          </p:txBody>
        </p:sp>
        <p:sp>
          <p:nvSpPr>
            <p:cNvPr id="24" name="Rectangle 23"/>
            <p:cNvSpPr/>
            <p:nvPr/>
          </p:nvSpPr>
          <p:spPr>
            <a:xfrm>
              <a:off x="6414304" y="4737904"/>
              <a:ext cx="590309" cy="497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993038" y="4737905"/>
              <a:ext cx="590309" cy="497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5947457" y="5415023"/>
              <a:ext cx="443697" cy="338554"/>
            </a:xfrm>
            <a:prstGeom prst="rect">
              <a:avLst/>
            </a:prstGeom>
            <a:noFill/>
          </p:spPr>
          <p:txBody>
            <a:bodyPr wrap="square" rtlCol="0">
              <a:spAutoFit/>
            </a:bodyPr>
            <a:lstStyle/>
            <a:p>
              <a:r>
                <a:rPr lang="en-US" sz="1600" dirty="0" smtClean="0"/>
                <a:t> 4</a:t>
              </a:r>
              <a:endParaRPr lang="en-US" sz="1600" dirty="0"/>
            </a:p>
          </p:txBody>
        </p:sp>
        <p:sp>
          <p:nvSpPr>
            <p:cNvPr id="29" name="TextBox 28"/>
            <p:cNvSpPr txBox="1"/>
            <p:nvPr/>
          </p:nvSpPr>
          <p:spPr>
            <a:xfrm>
              <a:off x="6539695" y="5428526"/>
              <a:ext cx="443697" cy="338554"/>
            </a:xfrm>
            <a:prstGeom prst="rect">
              <a:avLst/>
            </a:prstGeom>
            <a:noFill/>
          </p:spPr>
          <p:txBody>
            <a:bodyPr wrap="square" rtlCol="0">
              <a:spAutoFit/>
            </a:bodyPr>
            <a:lstStyle/>
            <a:p>
              <a:r>
                <a:rPr lang="en-US" sz="1600" dirty="0" smtClean="0"/>
                <a:t> 5</a:t>
              </a:r>
              <a:endParaRPr lang="en-US" sz="1600" dirty="0"/>
            </a:p>
          </p:txBody>
        </p:sp>
      </p:grpSp>
      <p:sp>
        <p:nvSpPr>
          <p:cNvPr id="34" name="TextBox 33"/>
          <p:cNvSpPr txBox="1"/>
          <p:nvPr/>
        </p:nvSpPr>
        <p:spPr>
          <a:xfrm>
            <a:off x="2511706" y="6053559"/>
            <a:ext cx="578735" cy="307777"/>
          </a:xfrm>
          <a:prstGeom prst="rect">
            <a:avLst/>
          </a:prstGeom>
          <a:noFill/>
        </p:spPr>
        <p:txBody>
          <a:bodyPr wrap="square" rtlCol="0">
            <a:spAutoFit/>
          </a:bodyPr>
          <a:lstStyle/>
          <a:p>
            <a:r>
              <a:rPr lang="en-US" sz="1400" b="1" dirty="0" smtClean="0"/>
              <a:t>Front</a:t>
            </a:r>
            <a:endParaRPr lang="en-US" sz="1400" b="1" dirty="0"/>
          </a:p>
        </p:txBody>
      </p:sp>
      <p:cxnSp>
        <p:nvCxnSpPr>
          <p:cNvPr id="36" name="Straight Arrow Connector 35"/>
          <p:cNvCxnSpPr>
            <a:stCxn id="34" idx="0"/>
            <a:endCxn id="12" idx="2"/>
          </p:cNvCxnSpPr>
          <p:nvPr/>
        </p:nvCxnSpPr>
        <p:spPr>
          <a:xfrm rot="5400000" flipH="1" flipV="1">
            <a:off x="2672303" y="5919002"/>
            <a:ext cx="263329" cy="5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377159" y="6078638"/>
            <a:ext cx="578735" cy="307777"/>
          </a:xfrm>
          <a:prstGeom prst="rect">
            <a:avLst/>
          </a:prstGeom>
          <a:noFill/>
        </p:spPr>
        <p:txBody>
          <a:bodyPr wrap="square" rtlCol="0">
            <a:spAutoFit/>
          </a:bodyPr>
          <a:lstStyle/>
          <a:p>
            <a:r>
              <a:rPr lang="en-US" sz="1400" b="1" dirty="0" smtClean="0"/>
              <a:t>Rear</a:t>
            </a:r>
            <a:endParaRPr lang="en-US" sz="1400" b="1" dirty="0"/>
          </a:p>
        </p:txBody>
      </p:sp>
      <p:cxnSp>
        <p:nvCxnSpPr>
          <p:cNvPr id="39" name="Straight Arrow Connector 38"/>
          <p:cNvCxnSpPr/>
          <p:nvPr/>
        </p:nvCxnSpPr>
        <p:spPr>
          <a:xfrm rot="5400000" flipH="1" flipV="1">
            <a:off x="4479883" y="5920931"/>
            <a:ext cx="263329" cy="5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40" name="Group 39"/>
          <p:cNvGrpSpPr/>
          <p:nvPr/>
        </p:nvGrpSpPr>
        <p:grpSpPr>
          <a:xfrm>
            <a:off x="7756967" y="4695464"/>
            <a:ext cx="4226689" cy="1044609"/>
            <a:chOff x="3356658" y="4728259"/>
            <a:chExt cx="4226689" cy="1044609"/>
          </a:xfrm>
        </p:grpSpPr>
        <p:sp>
          <p:nvSpPr>
            <p:cNvPr id="41" name="Rectangle 40"/>
            <p:cNvSpPr/>
            <p:nvPr/>
          </p:nvSpPr>
          <p:spPr>
            <a:xfrm>
              <a:off x="3356658" y="4734046"/>
              <a:ext cx="625033" cy="497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983620" y="4735975"/>
              <a:ext cx="625033" cy="497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622157" y="4737904"/>
              <a:ext cx="625033" cy="497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249119" y="4728259"/>
              <a:ext cx="572947" cy="497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822066" y="4735975"/>
              <a:ext cx="590309" cy="497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3507129" y="5416952"/>
              <a:ext cx="358816" cy="338554"/>
            </a:xfrm>
            <a:prstGeom prst="rect">
              <a:avLst/>
            </a:prstGeom>
            <a:noFill/>
          </p:spPr>
          <p:txBody>
            <a:bodyPr wrap="square" rtlCol="0">
              <a:spAutoFit/>
            </a:bodyPr>
            <a:lstStyle/>
            <a:p>
              <a:r>
                <a:rPr lang="en-US" sz="1600" dirty="0" smtClean="0"/>
                <a:t>0</a:t>
              </a:r>
              <a:endParaRPr lang="en-US" sz="1600" dirty="0"/>
            </a:p>
          </p:txBody>
        </p:sp>
        <p:sp>
          <p:nvSpPr>
            <p:cNvPr id="47" name="TextBox 46"/>
            <p:cNvSpPr txBox="1"/>
            <p:nvPr/>
          </p:nvSpPr>
          <p:spPr>
            <a:xfrm>
              <a:off x="4145665" y="5418881"/>
              <a:ext cx="358816" cy="338554"/>
            </a:xfrm>
            <a:prstGeom prst="rect">
              <a:avLst/>
            </a:prstGeom>
            <a:noFill/>
          </p:spPr>
          <p:txBody>
            <a:bodyPr wrap="square" rtlCol="0">
              <a:spAutoFit/>
            </a:bodyPr>
            <a:lstStyle/>
            <a:p>
              <a:r>
                <a:rPr lang="en-US" sz="1600" dirty="0" smtClean="0"/>
                <a:t>1</a:t>
              </a:r>
              <a:endParaRPr lang="en-US" sz="1600" dirty="0"/>
            </a:p>
          </p:txBody>
        </p:sp>
        <p:sp>
          <p:nvSpPr>
            <p:cNvPr id="48" name="TextBox 47"/>
            <p:cNvSpPr txBox="1"/>
            <p:nvPr/>
          </p:nvSpPr>
          <p:spPr>
            <a:xfrm>
              <a:off x="4761053" y="5432385"/>
              <a:ext cx="358816" cy="338554"/>
            </a:xfrm>
            <a:prstGeom prst="rect">
              <a:avLst/>
            </a:prstGeom>
            <a:noFill/>
          </p:spPr>
          <p:txBody>
            <a:bodyPr wrap="square" rtlCol="0">
              <a:spAutoFit/>
            </a:bodyPr>
            <a:lstStyle/>
            <a:p>
              <a:r>
                <a:rPr lang="en-US" sz="1600" dirty="0" smtClean="0"/>
                <a:t>2</a:t>
              </a:r>
              <a:endParaRPr lang="en-US" sz="1600" dirty="0"/>
            </a:p>
          </p:txBody>
        </p:sp>
        <p:sp>
          <p:nvSpPr>
            <p:cNvPr id="49" name="TextBox 48"/>
            <p:cNvSpPr txBox="1"/>
            <p:nvPr/>
          </p:nvSpPr>
          <p:spPr>
            <a:xfrm>
              <a:off x="7066345" y="5434314"/>
              <a:ext cx="515074" cy="338554"/>
            </a:xfrm>
            <a:prstGeom prst="rect">
              <a:avLst/>
            </a:prstGeom>
            <a:noFill/>
          </p:spPr>
          <p:txBody>
            <a:bodyPr wrap="square" rtlCol="0">
              <a:spAutoFit/>
            </a:bodyPr>
            <a:lstStyle/>
            <a:p>
              <a:r>
                <a:rPr lang="en-US" sz="1600" dirty="0" smtClean="0"/>
                <a:t>   6</a:t>
              </a:r>
              <a:endParaRPr lang="en-US" sz="1600" dirty="0"/>
            </a:p>
          </p:txBody>
        </p:sp>
        <p:sp>
          <p:nvSpPr>
            <p:cNvPr id="50" name="TextBox 49"/>
            <p:cNvSpPr txBox="1"/>
            <p:nvPr/>
          </p:nvSpPr>
          <p:spPr>
            <a:xfrm>
              <a:off x="5343645" y="5413094"/>
              <a:ext cx="443697" cy="338554"/>
            </a:xfrm>
            <a:prstGeom prst="rect">
              <a:avLst/>
            </a:prstGeom>
            <a:noFill/>
          </p:spPr>
          <p:txBody>
            <a:bodyPr wrap="square" rtlCol="0">
              <a:spAutoFit/>
            </a:bodyPr>
            <a:lstStyle/>
            <a:p>
              <a:r>
                <a:rPr lang="en-US" sz="1600" dirty="0" smtClean="0"/>
                <a:t>3</a:t>
              </a:r>
              <a:endParaRPr lang="en-US" sz="1600" dirty="0"/>
            </a:p>
          </p:txBody>
        </p:sp>
        <p:sp>
          <p:nvSpPr>
            <p:cNvPr id="51" name="TextBox 50"/>
            <p:cNvSpPr txBox="1"/>
            <p:nvPr/>
          </p:nvSpPr>
          <p:spPr>
            <a:xfrm>
              <a:off x="3401028" y="4838218"/>
              <a:ext cx="532435" cy="276999"/>
            </a:xfrm>
            <a:prstGeom prst="rect">
              <a:avLst/>
            </a:prstGeom>
            <a:noFill/>
          </p:spPr>
          <p:txBody>
            <a:bodyPr wrap="square" rtlCol="0">
              <a:spAutoFit/>
            </a:bodyPr>
            <a:lstStyle/>
            <a:p>
              <a:r>
                <a:rPr lang="en-US" sz="1200" dirty="0" smtClean="0"/>
                <a:t>NULL</a:t>
              </a:r>
              <a:endParaRPr lang="en-US" sz="1200" dirty="0"/>
            </a:p>
          </p:txBody>
        </p:sp>
        <p:sp>
          <p:nvSpPr>
            <p:cNvPr id="52" name="TextBox 51"/>
            <p:cNvSpPr txBox="1"/>
            <p:nvPr/>
          </p:nvSpPr>
          <p:spPr>
            <a:xfrm>
              <a:off x="4099367" y="4851721"/>
              <a:ext cx="414760" cy="276999"/>
            </a:xfrm>
            <a:prstGeom prst="rect">
              <a:avLst/>
            </a:prstGeom>
            <a:noFill/>
          </p:spPr>
          <p:txBody>
            <a:bodyPr wrap="square" rtlCol="0">
              <a:spAutoFit/>
            </a:bodyPr>
            <a:lstStyle/>
            <a:p>
              <a:r>
                <a:rPr lang="en-US" sz="1200" dirty="0" smtClean="0"/>
                <a:t>-32</a:t>
              </a:r>
              <a:endParaRPr lang="en-US" sz="1200" dirty="0"/>
            </a:p>
          </p:txBody>
        </p:sp>
        <p:sp>
          <p:nvSpPr>
            <p:cNvPr id="53" name="TextBox 52"/>
            <p:cNvSpPr txBox="1"/>
            <p:nvPr/>
          </p:nvSpPr>
          <p:spPr>
            <a:xfrm>
              <a:off x="4782273" y="4828572"/>
              <a:ext cx="347241" cy="276999"/>
            </a:xfrm>
            <a:prstGeom prst="rect">
              <a:avLst/>
            </a:prstGeom>
            <a:noFill/>
          </p:spPr>
          <p:txBody>
            <a:bodyPr wrap="square" rtlCol="0">
              <a:spAutoFit/>
            </a:bodyPr>
            <a:lstStyle/>
            <a:p>
              <a:r>
                <a:rPr lang="en-US" sz="1200" dirty="0" smtClean="0"/>
                <a:t>10</a:t>
              </a:r>
              <a:endParaRPr lang="en-US" sz="1200" dirty="0"/>
            </a:p>
          </p:txBody>
        </p:sp>
        <p:sp>
          <p:nvSpPr>
            <p:cNvPr id="54" name="TextBox 53"/>
            <p:cNvSpPr txBox="1"/>
            <p:nvPr/>
          </p:nvSpPr>
          <p:spPr>
            <a:xfrm>
              <a:off x="5407306" y="4840147"/>
              <a:ext cx="347241" cy="276999"/>
            </a:xfrm>
            <a:prstGeom prst="rect">
              <a:avLst/>
            </a:prstGeom>
            <a:noFill/>
          </p:spPr>
          <p:txBody>
            <a:bodyPr wrap="square" rtlCol="0">
              <a:spAutoFit/>
            </a:bodyPr>
            <a:lstStyle/>
            <a:p>
              <a:r>
                <a:rPr lang="en-US" sz="1200" dirty="0" smtClean="0"/>
                <a:t>9</a:t>
              </a:r>
              <a:endParaRPr lang="en-US" sz="1200" dirty="0"/>
            </a:p>
          </p:txBody>
        </p:sp>
        <p:sp>
          <p:nvSpPr>
            <p:cNvPr id="55" name="Rectangle 54"/>
            <p:cNvSpPr/>
            <p:nvPr/>
          </p:nvSpPr>
          <p:spPr>
            <a:xfrm>
              <a:off x="6414304" y="4737904"/>
              <a:ext cx="590309" cy="497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6993038" y="4737905"/>
              <a:ext cx="590309" cy="497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5947457" y="5415023"/>
              <a:ext cx="443697" cy="338554"/>
            </a:xfrm>
            <a:prstGeom prst="rect">
              <a:avLst/>
            </a:prstGeom>
            <a:noFill/>
          </p:spPr>
          <p:txBody>
            <a:bodyPr wrap="square" rtlCol="0">
              <a:spAutoFit/>
            </a:bodyPr>
            <a:lstStyle/>
            <a:p>
              <a:r>
                <a:rPr lang="en-US" sz="1600" dirty="0" smtClean="0"/>
                <a:t> 4</a:t>
              </a:r>
              <a:endParaRPr lang="en-US" sz="1600" dirty="0"/>
            </a:p>
          </p:txBody>
        </p:sp>
        <p:sp>
          <p:nvSpPr>
            <p:cNvPr id="58" name="TextBox 57"/>
            <p:cNvSpPr txBox="1"/>
            <p:nvPr/>
          </p:nvSpPr>
          <p:spPr>
            <a:xfrm>
              <a:off x="6539695" y="5428526"/>
              <a:ext cx="443697" cy="338554"/>
            </a:xfrm>
            <a:prstGeom prst="rect">
              <a:avLst/>
            </a:prstGeom>
            <a:noFill/>
          </p:spPr>
          <p:txBody>
            <a:bodyPr wrap="square" rtlCol="0">
              <a:spAutoFit/>
            </a:bodyPr>
            <a:lstStyle/>
            <a:p>
              <a:r>
                <a:rPr lang="en-US" sz="1600" dirty="0" smtClean="0"/>
                <a:t> 5</a:t>
              </a:r>
              <a:endParaRPr lang="en-US" sz="1600" dirty="0"/>
            </a:p>
          </p:txBody>
        </p:sp>
      </p:grpSp>
      <p:cxnSp>
        <p:nvCxnSpPr>
          <p:cNvPr id="60" name="Straight Arrow Connector 59"/>
          <p:cNvCxnSpPr/>
          <p:nvPr/>
        </p:nvCxnSpPr>
        <p:spPr>
          <a:xfrm>
            <a:off x="6759615" y="4988689"/>
            <a:ext cx="90282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771190" y="4653023"/>
            <a:ext cx="1041720" cy="307777"/>
          </a:xfrm>
          <a:prstGeom prst="rect">
            <a:avLst/>
          </a:prstGeom>
          <a:noFill/>
        </p:spPr>
        <p:txBody>
          <a:bodyPr wrap="square" rtlCol="0">
            <a:spAutoFit/>
          </a:bodyPr>
          <a:lstStyle/>
          <a:p>
            <a:r>
              <a:rPr lang="en-US" sz="1400" b="1" dirty="0" err="1" smtClean="0"/>
              <a:t>Dequeue</a:t>
            </a:r>
            <a:r>
              <a:rPr lang="en-US" sz="1400" b="1" dirty="0" smtClean="0"/>
              <a:t> </a:t>
            </a:r>
            <a:endParaRPr lang="en-US" sz="1400" b="1" dirty="0"/>
          </a:p>
        </p:txBody>
      </p:sp>
      <p:sp>
        <p:nvSpPr>
          <p:cNvPr id="63" name="TextBox 62"/>
          <p:cNvSpPr txBox="1"/>
          <p:nvPr/>
        </p:nvSpPr>
        <p:spPr>
          <a:xfrm>
            <a:off x="8439873" y="6055488"/>
            <a:ext cx="578735" cy="307777"/>
          </a:xfrm>
          <a:prstGeom prst="rect">
            <a:avLst/>
          </a:prstGeom>
          <a:noFill/>
        </p:spPr>
        <p:txBody>
          <a:bodyPr wrap="square" rtlCol="0">
            <a:spAutoFit/>
          </a:bodyPr>
          <a:lstStyle/>
          <a:p>
            <a:r>
              <a:rPr lang="en-US" sz="1400" b="1" dirty="0" smtClean="0"/>
              <a:t>Front</a:t>
            </a:r>
            <a:endParaRPr lang="en-US" sz="1400" b="1" dirty="0"/>
          </a:p>
        </p:txBody>
      </p:sp>
      <p:sp>
        <p:nvSpPr>
          <p:cNvPr id="64" name="TextBox 63"/>
          <p:cNvSpPr txBox="1"/>
          <p:nvPr/>
        </p:nvSpPr>
        <p:spPr>
          <a:xfrm>
            <a:off x="9645570" y="6034268"/>
            <a:ext cx="578735" cy="307777"/>
          </a:xfrm>
          <a:prstGeom prst="rect">
            <a:avLst/>
          </a:prstGeom>
          <a:noFill/>
        </p:spPr>
        <p:txBody>
          <a:bodyPr wrap="square" rtlCol="0">
            <a:spAutoFit/>
          </a:bodyPr>
          <a:lstStyle/>
          <a:p>
            <a:r>
              <a:rPr lang="en-US" sz="1400" b="1" dirty="0" smtClean="0"/>
              <a:t>Rear</a:t>
            </a:r>
            <a:endParaRPr lang="en-US" sz="1400" b="1" dirty="0"/>
          </a:p>
        </p:txBody>
      </p:sp>
      <p:cxnSp>
        <p:nvCxnSpPr>
          <p:cNvPr id="65" name="Straight Arrow Connector 64"/>
          <p:cNvCxnSpPr/>
          <p:nvPr/>
        </p:nvCxnSpPr>
        <p:spPr>
          <a:xfrm rot="5400000" flipH="1" flipV="1">
            <a:off x="8554171" y="5828334"/>
            <a:ext cx="263329" cy="5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5400000" flipH="1" flipV="1">
            <a:off x="9781087" y="5851482"/>
            <a:ext cx="263329" cy="5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3431179" y="6300050"/>
            <a:ext cx="5840143" cy="369332"/>
          </a:xfrm>
          <a:prstGeom prst="rect">
            <a:avLst/>
          </a:prstGeom>
        </p:spPr>
        <p:txBody>
          <a:bodyPr wrap="square">
            <a:spAutoFit/>
          </a:bodyPr>
          <a:lstStyle/>
          <a:p>
            <a:pPr algn="ctr"/>
            <a:r>
              <a:rPr lang="en-US" b="1" dirty="0" smtClean="0">
                <a:latin typeface="Times New Roman" pitchFamily="18" charset="0"/>
                <a:cs typeface="Times New Roman" pitchFamily="18" charset="0"/>
              </a:rPr>
              <a:t>Figure 1.1.14:</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Dequeue</a:t>
            </a:r>
            <a:r>
              <a:rPr lang="en-US" dirty="0" smtClean="0">
                <a:latin typeface="Times New Roman" pitchFamily="18" charset="0"/>
                <a:cs typeface="Times New Roman" pitchFamily="18" charset="0"/>
              </a:rPr>
              <a:t> Operation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1986221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67</a:t>
            </a:fld>
            <a:endParaRPr lang="en-IN" dirty="0"/>
          </a:p>
        </p:txBody>
      </p:sp>
      <p:sp>
        <p:nvSpPr>
          <p:cNvPr id="6" name="Rectangle 5"/>
          <p:cNvSpPr/>
          <p:nvPr/>
        </p:nvSpPr>
        <p:spPr>
          <a:xfrm>
            <a:off x="80905" y="1121184"/>
            <a:ext cx="11942595" cy="5155257"/>
          </a:xfrm>
          <a:prstGeom prst="rect">
            <a:avLst/>
          </a:prstGeom>
        </p:spPr>
        <p:txBody>
          <a:bodyPr wrap="square">
            <a:spAutoFit/>
          </a:bodyPr>
          <a:lstStyle/>
          <a:p>
            <a:pPr marL="360000" lvl="4"/>
            <a:endParaRPr lang="en-US" sz="2000" b="1" dirty="0" smtClean="0">
              <a:latin typeface="Times New Roman" pitchFamily="18" charset="0"/>
              <a:cs typeface="Times New Roman" pitchFamily="18" charset="0"/>
            </a:endParaRPr>
          </a:p>
          <a:p>
            <a:pPr marL="800100" lvl="1" indent="-342900">
              <a:lnSpc>
                <a:spcPct val="150000"/>
              </a:lnSpc>
              <a:spcBef>
                <a:spcPct val="20000"/>
              </a:spcBef>
              <a:buFont typeface="Wingdings" panose="05000000000000000000" pitchFamily="2" charset="2"/>
              <a:buChar char="§"/>
            </a:pPr>
            <a:r>
              <a:rPr lang="en-US" sz="2000" b="1" dirty="0" err="1" smtClean="0">
                <a:latin typeface="Times New Roman" pitchFamily="18" charset="0"/>
                <a:cs typeface="Times New Roman" pitchFamily="18" charset="0"/>
              </a:rPr>
              <a:t>Enqueue</a:t>
            </a:r>
            <a:r>
              <a:rPr lang="en-US" sz="2000" b="1" dirty="0" smtClean="0">
                <a:latin typeface="Times New Roman" pitchFamily="18" charset="0"/>
                <a:cs typeface="Times New Roman" pitchFamily="18" charset="0"/>
              </a:rPr>
              <a:t> Operation</a:t>
            </a:r>
          </a:p>
          <a:p>
            <a:r>
              <a:rPr lang="en-US" sz="2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The following steps should be taken to </a:t>
            </a:r>
            <a:r>
              <a:rPr lang="en-US" dirty="0" err="1" smtClean="0">
                <a:latin typeface="Times New Roman" pitchFamily="18" charset="0"/>
                <a:cs typeface="Times New Roman" pitchFamily="18" charset="0"/>
              </a:rPr>
              <a:t>enqueue</a:t>
            </a:r>
            <a:r>
              <a:rPr lang="en-US" dirty="0" smtClean="0">
                <a:latin typeface="Times New Roman" pitchFamily="18" charset="0"/>
                <a:cs typeface="Times New Roman" pitchFamily="18" charset="0"/>
              </a:rPr>
              <a:t> (insert) data into a queue −</a:t>
            </a:r>
          </a:p>
          <a:p>
            <a:r>
              <a:rPr lang="en-US" b="1" dirty="0" smtClean="0">
                <a:latin typeface="Times New Roman" pitchFamily="18" charset="0"/>
                <a:cs typeface="Times New Roman" pitchFamily="18" charset="0"/>
              </a:rPr>
              <a:t>	</a:t>
            </a:r>
          </a:p>
          <a:p>
            <a:pPr>
              <a:lnSpc>
                <a:spcPct val="150000"/>
              </a:lnSpc>
            </a:pPr>
            <a:r>
              <a:rPr lang="en-US" b="1" dirty="0" smtClean="0">
                <a:latin typeface="Times New Roman" pitchFamily="18" charset="0"/>
                <a:cs typeface="Times New Roman" pitchFamily="18" charset="0"/>
              </a:rPr>
              <a:t>	Step 1</a:t>
            </a:r>
            <a:r>
              <a:rPr lang="en-US" dirty="0" smtClean="0">
                <a:latin typeface="Times New Roman" pitchFamily="18" charset="0"/>
                <a:cs typeface="Times New Roman" pitchFamily="18" charset="0"/>
              </a:rPr>
              <a:t> − Check if the queue is full by using </a:t>
            </a:r>
            <a:r>
              <a:rPr lang="en-US" b="1" dirty="0" smtClean="0">
                <a:latin typeface="Times New Roman" pitchFamily="18" charset="0"/>
                <a:cs typeface="Times New Roman" pitchFamily="18" charset="0"/>
              </a:rPr>
              <a:t>Is_Full</a:t>
            </a:r>
            <a:r>
              <a:rPr lang="en-US" dirty="0" smtClean="0">
                <a:latin typeface="Times New Roman" pitchFamily="18" charset="0"/>
                <a:cs typeface="Times New Roman" pitchFamily="18" charset="0"/>
              </a:rPr>
              <a:t> operation.</a:t>
            </a:r>
          </a:p>
          <a:p>
            <a:pPr>
              <a:lnSpc>
                <a:spcPct val="150000"/>
              </a:lnSpc>
            </a:pPr>
            <a:r>
              <a:rPr lang="en-US" b="1" dirty="0" smtClean="0">
                <a:latin typeface="Times New Roman" pitchFamily="18" charset="0"/>
                <a:cs typeface="Times New Roman" pitchFamily="18" charset="0"/>
              </a:rPr>
              <a:t>	Step 2</a:t>
            </a:r>
            <a:r>
              <a:rPr lang="en-US" dirty="0" smtClean="0">
                <a:latin typeface="Times New Roman" pitchFamily="18" charset="0"/>
                <a:cs typeface="Times New Roman" pitchFamily="18" charset="0"/>
              </a:rPr>
              <a:t> − If the queue is full, produce overflow error and exit.</a:t>
            </a:r>
          </a:p>
          <a:p>
            <a:pPr>
              <a:lnSpc>
                <a:spcPct val="150000"/>
              </a:lnSpc>
            </a:pPr>
            <a:r>
              <a:rPr lang="en-US" b="1" dirty="0" smtClean="0">
                <a:latin typeface="Times New Roman" pitchFamily="18" charset="0"/>
                <a:cs typeface="Times New Roman" pitchFamily="18" charset="0"/>
              </a:rPr>
              <a:t>	Step 3</a:t>
            </a:r>
            <a:r>
              <a:rPr lang="en-US" dirty="0" smtClean="0">
                <a:latin typeface="Times New Roman" pitchFamily="18" charset="0"/>
                <a:cs typeface="Times New Roman" pitchFamily="18" charset="0"/>
              </a:rPr>
              <a:t> − If the queue is not full, increment </a:t>
            </a:r>
            <a:r>
              <a:rPr lang="en-US" b="1" dirty="0" smtClean="0">
                <a:latin typeface="Times New Roman" pitchFamily="18" charset="0"/>
                <a:cs typeface="Times New Roman" pitchFamily="18" charset="0"/>
              </a:rPr>
              <a:t>rear</a:t>
            </a:r>
            <a:r>
              <a:rPr lang="en-US" dirty="0" smtClean="0">
                <a:latin typeface="Times New Roman" pitchFamily="18" charset="0"/>
                <a:cs typeface="Times New Roman" pitchFamily="18" charset="0"/>
              </a:rPr>
              <a:t> pointer to point the next empty space.</a:t>
            </a:r>
          </a:p>
          <a:p>
            <a:pPr>
              <a:lnSpc>
                <a:spcPct val="150000"/>
              </a:lnSpc>
            </a:pPr>
            <a:r>
              <a:rPr lang="en-US" b="1" dirty="0" smtClean="0">
                <a:latin typeface="Times New Roman" pitchFamily="18" charset="0"/>
                <a:cs typeface="Times New Roman" pitchFamily="18" charset="0"/>
              </a:rPr>
              <a:t>	Step 4</a:t>
            </a:r>
            <a:r>
              <a:rPr lang="en-US" dirty="0" smtClean="0">
                <a:latin typeface="Times New Roman" pitchFamily="18" charset="0"/>
                <a:cs typeface="Times New Roman" pitchFamily="18" charset="0"/>
              </a:rPr>
              <a:t> − Add data element to the queue location, where the rear is pointing.</a:t>
            </a:r>
          </a:p>
          <a:p>
            <a:pPr>
              <a:lnSpc>
                <a:spcPct val="150000"/>
              </a:lnSpc>
            </a:pPr>
            <a:r>
              <a:rPr lang="en-US" b="1" dirty="0" smtClean="0">
                <a:latin typeface="Times New Roman" pitchFamily="18" charset="0"/>
                <a:cs typeface="Times New Roman" pitchFamily="18" charset="0"/>
              </a:rPr>
              <a:t>	Step 5</a:t>
            </a:r>
            <a:r>
              <a:rPr lang="en-US" dirty="0" smtClean="0">
                <a:latin typeface="Times New Roman" pitchFamily="18" charset="0"/>
                <a:cs typeface="Times New Roman" pitchFamily="18" charset="0"/>
              </a:rPr>
              <a:t> − return success.</a:t>
            </a:r>
          </a:p>
          <a:p>
            <a:pPr marL="800100" lvl="1" indent="-342900">
              <a:lnSpc>
                <a:spcPct val="150000"/>
              </a:lnSpc>
              <a:spcBef>
                <a:spcPct val="20000"/>
              </a:spcBef>
            </a:pPr>
            <a:endParaRPr lang="en-US" sz="2000" dirty="0" smtClean="0">
              <a:latin typeface="Times New Roman" pitchFamily="18" charset="0"/>
              <a:cs typeface="Times New Roman" pitchFamily="18" charset="0"/>
            </a:endParaRPr>
          </a:p>
          <a:p>
            <a:pPr marL="800100" lvl="1" indent="-342900">
              <a:lnSpc>
                <a:spcPct val="150000"/>
              </a:lnSpc>
              <a:spcBef>
                <a:spcPct val="20000"/>
              </a:spcBef>
            </a:pPr>
            <a:endParaRPr lang="en-US" sz="2000" dirty="0" smtClean="0">
              <a:latin typeface="Times New Roman" pitchFamily="18" charset="0"/>
              <a:cs typeface="Times New Roman" pitchFamily="18" charset="0"/>
            </a:endParaRPr>
          </a:p>
          <a:p>
            <a:pPr marL="800100" lvl="1" indent="-342900">
              <a:lnSpc>
                <a:spcPct val="150000"/>
              </a:lnSpc>
              <a:spcBef>
                <a:spcPct val="20000"/>
              </a:spcBef>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cxnSp>
        <p:nvCxnSpPr>
          <p:cNvPr id="18" name="Straight Arrow Connector 17"/>
          <p:cNvCxnSpPr/>
          <p:nvPr/>
        </p:nvCxnSpPr>
        <p:spPr>
          <a:xfrm>
            <a:off x="1921397" y="5590572"/>
            <a:ext cx="590309"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48181" y="5428526"/>
            <a:ext cx="1412111" cy="338554"/>
          </a:xfrm>
          <a:prstGeom prst="rect">
            <a:avLst/>
          </a:prstGeom>
          <a:noFill/>
        </p:spPr>
        <p:txBody>
          <a:bodyPr wrap="square" rtlCol="0">
            <a:spAutoFit/>
          </a:bodyPr>
          <a:lstStyle/>
          <a:p>
            <a:r>
              <a:rPr lang="en-US" sz="1600" b="1" dirty="0" smtClean="0"/>
              <a:t>Index Values</a:t>
            </a:r>
            <a:endParaRPr lang="en-US" sz="1600" b="1" dirty="0"/>
          </a:p>
        </p:txBody>
      </p:sp>
      <p:grpSp>
        <p:nvGrpSpPr>
          <p:cNvPr id="2" name="Group 32"/>
          <p:cNvGrpSpPr/>
          <p:nvPr/>
        </p:nvGrpSpPr>
        <p:grpSpPr>
          <a:xfrm>
            <a:off x="2476982" y="4762983"/>
            <a:ext cx="4226689" cy="1044609"/>
            <a:chOff x="3356658" y="4728259"/>
            <a:chExt cx="4226689" cy="1044609"/>
          </a:xfrm>
        </p:grpSpPr>
        <p:sp>
          <p:nvSpPr>
            <p:cNvPr id="5" name="Rectangle 4"/>
            <p:cNvSpPr/>
            <p:nvPr/>
          </p:nvSpPr>
          <p:spPr>
            <a:xfrm>
              <a:off x="3356658" y="4734046"/>
              <a:ext cx="625033" cy="497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983620" y="4735975"/>
              <a:ext cx="625033" cy="497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622157" y="4737904"/>
              <a:ext cx="625033" cy="497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249119" y="4728259"/>
              <a:ext cx="572947" cy="497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822066" y="4735975"/>
              <a:ext cx="590309" cy="497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507129" y="5416952"/>
              <a:ext cx="358816" cy="338554"/>
            </a:xfrm>
            <a:prstGeom prst="rect">
              <a:avLst/>
            </a:prstGeom>
            <a:noFill/>
          </p:spPr>
          <p:txBody>
            <a:bodyPr wrap="square" rtlCol="0">
              <a:spAutoFit/>
            </a:bodyPr>
            <a:lstStyle/>
            <a:p>
              <a:r>
                <a:rPr lang="en-US" sz="1600" dirty="0" smtClean="0"/>
                <a:t>0</a:t>
              </a:r>
              <a:endParaRPr lang="en-US" sz="1600" dirty="0"/>
            </a:p>
          </p:txBody>
        </p:sp>
        <p:sp>
          <p:nvSpPr>
            <p:cNvPr id="13" name="TextBox 12"/>
            <p:cNvSpPr txBox="1"/>
            <p:nvPr/>
          </p:nvSpPr>
          <p:spPr>
            <a:xfrm>
              <a:off x="4145665" y="5418881"/>
              <a:ext cx="358816" cy="338554"/>
            </a:xfrm>
            <a:prstGeom prst="rect">
              <a:avLst/>
            </a:prstGeom>
            <a:noFill/>
          </p:spPr>
          <p:txBody>
            <a:bodyPr wrap="square" rtlCol="0">
              <a:spAutoFit/>
            </a:bodyPr>
            <a:lstStyle/>
            <a:p>
              <a:r>
                <a:rPr lang="en-US" sz="1600" dirty="0" smtClean="0"/>
                <a:t>1</a:t>
              </a:r>
              <a:endParaRPr lang="en-US" sz="1600" dirty="0"/>
            </a:p>
          </p:txBody>
        </p:sp>
        <p:sp>
          <p:nvSpPr>
            <p:cNvPr id="14" name="TextBox 13"/>
            <p:cNvSpPr txBox="1"/>
            <p:nvPr/>
          </p:nvSpPr>
          <p:spPr>
            <a:xfrm>
              <a:off x="4761053" y="5432385"/>
              <a:ext cx="358816" cy="338554"/>
            </a:xfrm>
            <a:prstGeom prst="rect">
              <a:avLst/>
            </a:prstGeom>
            <a:noFill/>
          </p:spPr>
          <p:txBody>
            <a:bodyPr wrap="square" rtlCol="0">
              <a:spAutoFit/>
            </a:bodyPr>
            <a:lstStyle/>
            <a:p>
              <a:r>
                <a:rPr lang="en-US" sz="1600" dirty="0" smtClean="0"/>
                <a:t>2</a:t>
              </a:r>
              <a:endParaRPr lang="en-US" sz="1600" dirty="0"/>
            </a:p>
          </p:txBody>
        </p:sp>
        <p:sp>
          <p:nvSpPr>
            <p:cNvPr id="15" name="TextBox 14"/>
            <p:cNvSpPr txBox="1"/>
            <p:nvPr/>
          </p:nvSpPr>
          <p:spPr>
            <a:xfrm>
              <a:off x="7066345" y="5434314"/>
              <a:ext cx="515074" cy="338554"/>
            </a:xfrm>
            <a:prstGeom prst="rect">
              <a:avLst/>
            </a:prstGeom>
            <a:noFill/>
          </p:spPr>
          <p:txBody>
            <a:bodyPr wrap="square" rtlCol="0">
              <a:spAutoFit/>
            </a:bodyPr>
            <a:lstStyle/>
            <a:p>
              <a:r>
                <a:rPr lang="en-US" sz="1600" dirty="0" smtClean="0"/>
                <a:t>   6</a:t>
              </a:r>
              <a:endParaRPr lang="en-US" sz="1600" dirty="0"/>
            </a:p>
          </p:txBody>
        </p:sp>
        <p:sp>
          <p:nvSpPr>
            <p:cNvPr id="16" name="TextBox 15"/>
            <p:cNvSpPr txBox="1"/>
            <p:nvPr/>
          </p:nvSpPr>
          <p:spPr>
            <a:xfrm>
              <a:off x="5343645" y="5413094"/>
              <a:ext cx="443697" cy="338554"/>
            </a:xfrm>
            <a:prstGeom prst="rect">
              <a:avLst/>
            </a:prstGeom>
            <a:noFill/>
          </p:spPr>
          <p:txBody>
            <a:bodyPr wrap="square" rtlCol="0">
              <a:spAutoFit/>
            </a:bodyPr>
            <a:lstStyle/>
            <a:p>
              <a:r>
                <a:rPr lang="en-US" sz="1600" dirty="0" smtClean="0"/>
                <a:t>3</a:t>
              </a:r>
              <a:endParaRPr lang="en-US" sz="1600" dirty="0"/>
            </a:p>
          </p:txBody>
        </p:sp>
        <p:sp>
          <p:nvSpPr>
            <p:cNvPr id="19" name="TextBox 18"/>
            <p:cNvSpPr txBox="1"/>
            <p:nvPr/>
          </p:nvSpPr>
          <p:spPr>
            <a:xfrm>
              <a:off x="3472405" y="4838218"/>
              <a:ext cx="347241" cy="276999"/>
            </a:xfrm>
            <a:prstGeom prst="rect">
              <a:avLst/>
            </a:prstGeom>
            <a:noFill/>
          </p:spPr>
          <p:txBody>
            <a:bodyPr wrap="square" rtlCol="0">
              <a:spAutoFit/>
            </a:bodyPr>
            <a:lstStyle/>
            <a:p>
              <a:r>
                <a:rPr lang="en-US" sz="1200" dirty="0" smtClean="0"/>
                <a:t>16</a:t>
              </a:r>
              <a:endParaRPr lang="en-US" sz="1200" dirty="0"/>
            </a:p>
          </p:txBody>
        </p:sp>
        <p:sp>
          <p:nvSpPr>
            <p:cNvPr id="20" name="TextBox 19"/>
            <p:cNvSpPr txBox="1"/>
            <p:nvPr/>
          </p:nvSpPr>
          <p:spPr>
            <a:xfrm>
              <a:off x="4099367" y="4851721"/>
              <a:ext cx="414760" cy="276999"/>
            </a:xfrm>
            <a:prstGeom prst="rect">
              <a:avLst/>
            </a:prstGeom>
            <a:noFill/>
          </p:spPr>
          <p:txBody>
            <a:bodyPr wrap="square" rtlCol="0">
              <a:spAutoFit/>
            </a:bodyPr>
            <a:lstStyle/>
            <a:p>
              <a:r>
                <a:rPr lang="en-US" sz="1200" dirty="0" smtClean="0"/>
                <a:t>-32</a:t>
              </a:r>
              <a:endParaRPr lang="en-US" sz="1200" dirty="0"/>
            </a:p>
          </p:txBody>
        </p:sp>
        <p:sp>
          <p:nvSpPr>
            <p:cNvPr id="21" name="TextBox 20"/>
            <p:cNvSpPr txBox="1"/>
            <p:nvPr/>
          </p:nvSpPr>
          <p:spPr>
            <a:xfrm>
              <a:off x="4782273" y="4828572"/>
              <a:ext cx="347241" cy="276999"/>
            </a:xfrm>
            <a:prstGeom prst="rect">
              <a:avLst/>
            </a:prstGeom>
            <a:noFill/>
          </p:spPr>
          <p:txBody>
            <a:bodyPr wrap="square" rtlCol="0">
              <a:spAutoFit/>
            </a:bodyPr>
            <a:lstStyle/>
            <a:p>
              <a:r>
                <a:rPr lang="en-US" sz="1200" dirty="0" smtClean="0"/>
                <a:t>10</a:t>
              </a:r>
              <a:endParaRPr lang="en-US" sz="1200" dirty="0"/>
            </a:p>
          </p:txBody>
        </p:sp>
        <p:sp>
          <p:nvSpPr>
            <p:cNvPr id="22" name="TextBox 21"/>
            <p:cNvSpPr txBox="1"/>
            <p:nvPr/>
          </p:nvSpPr>
          <p:spPr>
            <a:xfrm>
              <a:off x="5407306" y="4840147"/>
              <a:ext cx="347241" cy="276999"/>
            </a:xfrm>
            <a:prstGeom prst="rect">
              <a:avLst/>
            </a:prstGeom>
            <a:noFill/>
          </p:spPr>
          <p:txBody>
            <a:bodyPr wrap="square" rtlCol="0">
              <a:spAutoFit/>
            </a:bodyPr>
            <a:lstStyle/>
            <a:p>
              <a:r>
                <a:rPr lang="en-US" sz="1200" dirty="0" smtClean="0"/>
                <a:t>9</a:t>
              </a:r>
              <a:endParaRPr lang="en-US" sz="1200" dirty="0"/>
            </a:p>
          </p:txBody>
        </p:sp>
        <p:sp>
          <p:nvSpPr>
            <p:cNvPr id="24" name="Rectangle 23"/>
            <p:cNvSpPr/>
            <p:nvPr/>
          </p:nvSpPr>
          <p:spPr>
            <a:xfrm>
              <a:off x="6414304" y="4737904"/>
              <a:ext cx="590309" cy="497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993038" y="4737905"/>
              <a:ext cx="590309" cy="497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5947457" y="5415023"/>
              <a:ext cx="443697" cy="338554"/>
            </a:xfrm>
            <a:prstGeom prst="rect">
              <a:avLst/>
            </a:prstGeom>
            <a:noFill/>
          </p:spPr>
          <p:txBody>
            <a:bodyPr wrap="square" rtlCol="0">
              <a:spAutoFit/>
            </a:bodyPr>
            <a:lstStyle/>
            <a:p>
              <a:r>
                <a:rPr lang="en-US" sz="1600" dirty="0" smtClean="0"/>
                <a:t> 4</a:t>
              </a:r>
              <a:endParaRPr lang="en-US" sz="1600" dirty="0"/>
            </a:p>
          </p:txBody>
        </p:sp>
        <p:sp>
          <p:nvSpPr>
            <p:cNvPr id="29" name="TextBox 28"/>
            <p:cNvSpPr txBox="1"/>
            <p:nvPr/>
          </p:nvSpPr>
          <p:spPr>
            <a:xfrm>
              <a:off x="6539695" y="5428526"/>
              <a:ext cx="443697" cy="338554"/>
            </a:xfrm>
            <a:prstGeom prst="rect">
              <a:avLst/>
            </a:prstGeom>
            <a:noFill/>
          </p:spPr>
          <p:txBody>
            <a:bodyPr wrap="square" rtlCol="0">
              <a:spAutoFit/>
            </a:bodyPr>
            <a:lstStyle/>
            <a:p>
              <a:r>
                <a:rPr lang="en-US" sz="1600" dirty="0" smtClean="0"/>
                <a:t> 5</a:t>
              </a:r>
              <a:endParaRPr lang="en-US" sz="1600" dirty="0"/>
            </a:p>
          </p:txBody>
        </p:sp>
      </p:grpSp>
      <p:sp>
        <p:nvSpPr>
          <p:cNvPr id="34" name="TextBox 33"/>
          <p:cNvSpPr txBox="1"/>
          <p:nvPr/>
        </p:nvSpPr>
        <p:spPr>
          <a:xfrm>
            <a:off x="2511706" y="6053559"/>
            <a:ext cx="578735" cy="307777"/>
          </a:xfrm>
          <a:prstGeom prst="rect">
            <a:avLst/>
          </a:prstGeom>
          <a:noFill/>
        </p:spPr>
        <p:txBody>
          <a:bodyPr wrap="square" rtlCol="0">
            <a:spAutoFit/>
          </a:bodyPr>
          <a:lstStyle/>
          <a:p>
            <a:r>
              <a:rPr lang="en-US" sz="1400" b="1" dirty="0" smtClean="0"/>
              <a:t>Front</a:t>
            </a:r>
            <a:endParaRPr lang="en-US" sz="1400" b="1" dirty="0"/>
          </a:p>
        </p:txBody>
      </p:sp>
      <p:cxnSp>
        <p:nvCxnSpPr>
          <p:cNvPr id="36" name="Straight Arrow Connector 35"/>
          <p:cNvCxnSpPr>
            <a:stCxn id="34" idx="0"/>
            <a:endCxn id="12" idx="2"/>
          </p:cNvCxnSpPr>
          <p:nvPr/>
        </p:nvCxnSpPr>
        <p:spPr>
          <a:xfrm rot="5400000" flipH="1" flipV="1">
            <a:off x="2672303" y="5919002"/>
            <a:ext cx="263329" cy="5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377159" y="6078638"/>
            <a:ext cx="578735" cy="307777"/>
          </a:xfrm>
          <a:prstGeom prst="rect">
            <a:avLst/>
          </a:prstGeom>
          <a:noFill/>
        </p:spPr>
        <p:txBody>
          <a:bodyPr wrap="square" rtlCol="0">
            <a:spAutoFit/>
          </a:bodyPr>
          <a:lstStyle/>
          <a:p>
            <a:r>
              <a:rPr lang="en-US" sz="1400" b="1" dirty="0" smtClean="0"/>
              <a:t>Rear</a:t>
            </a:r>
            <a:endParaRPr lang="en-US" sz="1400" b="1" dirty="0"/>
          </a:p>
        </p:txBody>
      </p:sp>
      <p:cxnSp>
        <p:nvCxnSpPr>
          <p:cNvPr id="39" name="Straight Arrow Connector 38"/>
          <p:cNvCxnSpPr/>
          <p:nvPr/>
        </p:nvCxnSpPr>
        <p:spPr>
          <a:xfrm rot="5400000" flipH="1" flipV="1">
            <a:off x="4479883" y="5920931"/>
            <a:ext cx="263329" cy="5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3" name="Group 39"/>
          <p:cNvGrpSpPr/>
          <p:nvPr/>
        </p:nvGrpSpPr>
        <p:grpSpPr>
          <a:xfrm>
            <a:off x="7756967" y="4695464"/>
            <a:ext cx="4226689" cy="1044609"/>
            <a:chOff x="3356658" y="4728259"/>
            <a:chExt cx="4226689" cy="1044609"/>
          </a:xfrm>
        </p:grpSpPr>
        <p:sp>
          <p:nvSpPr>
            <p:cNvPr id="41" name="Rectangle 40"/>
            <p:cNvSpPr/>
            <p:nvPr/>
          </p:nvSpPr>
          <p:spPr>
            <a:xfrm>
              <a:off x="3356658" y="4734046"/>
              <a:ext cx="625033" cy="497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3983620" y="4735975"/>
              <a:ext cx="625033" cy="497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4622157" y="4737904"/>
              <a:ext cx="625033" cy="497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249119" y="4728259"/>
              <a:ext cx="572947" cy="497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5822066" y="4735975"/>
              <a:ext cx="590309" cy="497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p:cNvSpPr txBox="1"/>
            <p:nvPr/>
          </p:nvSpPr>
          <p:spPr>
            <a:xfrm>
              <a:off x="3507129" y="5416952"/>
              <a:ext cx="358816" cy="338554"/>
            </a:xfrm>
            <a:prstGeom prst="rect">
              <a:avLst/>
            </a:prstGeom>
            <a:noFill/>
          </p:spPr>
          <p:txBody>
            <a:bodyPr wrap="square" rtlCol="0">
              <a:spAutoFit/>
            </a:bodyPr>
            <a:lstStyle/>
            <a:p>
              <a:r>
                <a:rPr lang="en-US" sz="1600" dirty="0" smtClean="0"/>
                <a:t>0</a:t>
              </a:r>
              <a:endParaRPr lang="en-US" sz="1600" dirty="0"/>
            </a:p>
          </p:txBody>
        </p:sp>
        <p:sp>
          <p:nvSpPr>
            <p:cNvPr id="47" name="TextBox 46"/>
            <p:cNvSpPr txBox="1"/>
            <p:nvPr/>
          </p:nvSpPr>
          <p:spPr>
            <a:xfrm>
              <a:off x="4145665" y="5418881"/>
              <a:ext cx="358816" cy="338554"/>
            </a:xfrm>
            <a:prstGeom prst="rect">
              <a:avLst/>
            </a:prstGeom>
            <a:noFill/>
          </p:spPr>
          <p:txBody>
            <a:bodyPr wrap="square" rtlCol="0">
              <a:spAutoFit/>
            </a:bodyPr>
            <a:lstStyle/>
            <a:p>
              <a:r>
                <a:rPr lang="en-US" sz="1600" dirty="0" smtClean="0"/>
                <a:t>1</a:t>
              </a:r>
              <a:endParaRPr lang="en-US" sz="1600" dirty="0"/>
            </a:p>
          </p:txBody>
        </p:sp>
        <p:sp>
          <p:nvSpPr>
            <p:cNvPr id="48" name="TextBox 47"/>
            <p:cNvSpPr txBox="1"/>
            <p:nvPr/>
          </p:nvSpPr>
          <p:spPr>
            <a:xfrm>
              <a:off x="4761053" y="5432385"/>
              <a:ext cx="358816" cy="338554"/>
            </a:xfrm>
            <a:prstGeom prst="rect">
              <a:avLst/>
            </a:prstGeom>
            <a:noFill/>
          </p:spPr>
          <p:txBody>
            <a:bodyPr wrap="square" rtlCol="0">
              <a:spAutoFit/>
            </a:bodyPr>
            <a:lstStyle/>
            <a:p>
              <a:r>
                <a:rPr lang="en-US" sz="1600" dirty="0" smtClean="0"/>
                <a:t>2</a:t>
              </a:r>
              <a:endParaRPr lang="en-US" sz="1600" dirty="0"/>
            </a:p>
          </p:txBody>
        </p:sp>
        <p:sp>
          <p:nvSpPr>
            <p:cNvPr id="49" name="TextBox 48"/>
            <p:cNvSpPr txBox="1"/>
            <p:nvPr/>
          </p:nvSpPr>
          <p:spPr>
            <a:xfrm>
              <a:off x="7066345" y="5434314"/>
              <a:ext cx="515074" cy="338554"/>
            </a:xfrm>
            <a:prstGeom prst="rect">
              <a:avLst/>
            </a:prstGeom>
            <a:noFill/>
          </p:spPr>
          <p:txBody>
            <a:bodyPr wrap="square" rtlCol="0">
              <a:spAutoFit/>
            </a:bodyPr>
            <a:lstStyle/>
            <a:p>
              <a:r>
                <a:rPr lang="en-US" sz="1600" dirty="0" smtClean="0"/>
                <a:t>   6</a:t>
              </a:r>
              <a:endParaRPr lang="en-US" sz="1600" dirty="0"/>
            </a:p>
          </p:txBody>
        </p:sp>
        <p:sp>
          <p:nvSpPr>
            <p:cNvPr id="50" name="TextBox 49"/>
            <p:cNvSpPr txBox="1"/>
            <p:nvPr/>
          </p:nvSpPr>
          <p:spPr>
            <a:xfrm>
              <a:off x="5343645" y="5413094"/>
              <a:ext cx="443697" cy="338554"/>
            </a:xfrm>
            <a:prstGeom prst="rect">
              <a:avLst/>
            </a:prstGeom>
            <a:noFill/>
          </p:spPr>
          <p:txBody>
            <a:bodyPr wrap="square" rtlCol="0">
              <a:spAutoFit/>
            </a:bodyPr>
            <a:lstStyle/>
            <a:p>
              <a:r>
                <a:rPr lang="en-US" sz="1600" dirty="0" smtClean="0"/>
                <a:t>3</a:t>
              </a:r>
              <a:endParaRPr lang="en-US" sz="1600" dirty="0"/>
            </a:p>
          </p:txBody>
        </p:sp>
        <p:sp>
          <p:nvSpPr>
            <p:cNvPr id="51" name="TextBox 50"/>
            <p:cNvSpPr txBox="1"/>
            <p:nvPr/>
          </p:nvSpPr>
          <p:spPr>
            <a:xfrm>
              <a:off x="3472405" y="4838218"/>
              <a:ext cx="347241" cy="276999"/>
            </a:xfrm>
            <a:prstGeom prst="rect">
              <a:avLst/>
            </a:prstGeom>
            <a:noFill/>
          </p:spPr>
          <p:txBody>
            <a:bodyPr wrap="square" rtlCol="0">
              <a:spAutoFit/>
            </a:bodyPr>
            <a:lstStyle/>
            <a:p>
              <a:r>
                <a:rPr lang="en-US" sz="1200" dirty="0" smtClean="0"/>
                <a:t>16</a:t>
              </a:r>
              <a:endParaRPr lang="en-US" sz="1200" dirty="0"/>
            </a:p>
          </p:txBody>
        </p:sp>
        <p:sp>
          <p:nvSpPr>
            <p:cNvPr id="52" name="TextBox 51"/>
            <p:cNvSpPr txBox="1"/>
            <p:nvPr/>
          </p:nvSpPr>
          <p:spPr>
            <a:xfrm>
              <a:off x="4099367" y="4851721"/>
              <a:ext cx="414760" cy="276999"/>
            </a:xfrm>
            <a:prstGeom prst="rect">
              <a:avLst/>
            </a:prstGeom>
            <a:noFill/>
          </p:spPr>
          <p:txBody>
            <a:bodyPr wrap="square" rtlCol="0">
              <a:spAutoFit/>
            </a:bodyPr>
            <a:lstStyle/>
            <a:p>
              <a:r>
                <a:rPr lang="en-US" sz="1200" dirty="0" smtClean="0"/>
                <a:t>-32</a:t>
              </a:r>
              <a:endParaRPr lang="en-US" sz="1200" dirty="0"/>
            </a:p>
          </p:txBody>
        </p:sp>
        <p:sp>
          <p:nvSpPr>
            <p:cNvPr id="53" name="TextBox 52"/>
            <p:cNvSpPr txBox="1"/>
            <p:nvPr/>
          </p:nvSpPr>
          <p:spPr>
            <a:xfrm>
              <a:off x="4782273" y="4828572"/>
              <a:ext cx="347241" cy="276999"/>
            </a:xfrm>
            <a:prstGeom prst="rect">
              <a:avLst/>
            </a:prstGeom>
            <a:noFill/>
          </p:spPr>
          <p:txBody>
            <a:bodyPr wrap="square" rtlCol="0">
              <a:spAutoFit/>
            </a:bodyPr>
            <a:lstStyle/>
            <a:p>
              <a:r>
                <a:rPr lang="en-US" sz="1200" dirty="0" smtClean="0"/>
                <a:t>10</a:t>
              </a:r>
              <a:endParaRPr lang="en-US" sz="1200" dirty="0"/>
            </a:p>
          </p:txBody>
        </p:sp>
        <p:sp>
          <p:nvSpPr>
            <p:cNvPr id="54" name="TextBox 53"/>
            <p:cNvSpPr txBox="1"/>
            <p:nvPr/>
          </p:nvSpPr>
          <p:spPr>
            <a:xfrm>
              <a:off x="5407306" y="4840147"/>
              <a:ext cx="347241" cy="276999"/>
            </a:xfrm>
            <a:prstGeom prst="rect">
              <a:avLst/>
            </a:prstGeom>
            <a:noFill/>
          </p:spPr>
          <p:txBody>
            <a:bodyPr wrap="square" rtlCol="0">
              <a:spAutoFit/>
            </a:bodyPr>
            <a:lstStyle/>
            <a:p>
              <a:r>
                <a:rPr lang="en-US" sz="1200" dirty="0" smtClean="0"/>
                <a:t>9</a:t>
              </a:r>
              <a:endParaRPr lang="en-US" sz="1200" dirty="0"/>
            </a:p>
          </p:txBody>
        </p:sp>
        <p:sp>
          <p:nvSpPr>
            <p:cNvPr id="55" name="Rectangle 54"/>
            <p:cNvSpPr/>
            <p:nvPr/>
          </p:nvSpPr>
          <p:spPr>
            <a:xfrm>
              <a:off x="6414304" y="4737904"/>
              <a:ext cx="590309" cy="497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6993038" y="4737905"/>
              <a:ext cx="590309" cy="49771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p:nvSpPr>
          <p:spPr>
            <a:xfrm>
              <a:off x="5947457" y="5415023"/>
              <a:ext cx="443697" cy="338554"/>
            </a:xfrm>
            <a:prstGeom prst="rect">
              <a:avLst/>
            </a:prstGeom>
            <a:noFill/>
          </p:spPr>
          <p:txBody>
            <a:bodyPr wrap="square" rtlCol="0">
              <a:spAutoFit/>
            </a:bodyPr>
            <a:lstStyle/>
            <a:p>
              <a:r>
                <a:rPr lang="en-US" sz="1600" dirty="0" smtClean="0"/>
                <a:t> 4</a:t>
              </a:r>
              <a:endParaRPr lang="en-US" sz="1600" dirty="0"/>
            </a:p>
          </p:txBody>
        </p:sp>
        <p:sp>
          <p:nvSpPr>
            <p:cNvPr id="58" name="TextBox 57"/>
            <p:cNvSpPr txBox="1"/>
            <p:nvPr/>
          </p:nvSpPr>
          <p:spPr>
            <a:xfrm>
              <a:off x="6539695" y="5428526"/>
              <a:ext cx="443697" cy="338554"/>
            </a:xfrm>
            <a:prstGeom prst="rect">
              <a:avLst/>
            </a:prstGeom>
            <a:noFill/>
          </p:spPr>
          <p:txBody>
            <a:bodyPr wrap="square" rtlCol="0">
              <a:spAutoFit/>
            </a:bodyPr>
            <a:lstStyle/>
            <a:p>
              <a:r>
                <a:rPr lang="en-US" sz="1600" dirty="0" smtClean="0"/>
                <a:t> 5</a:t>
              </a:r>
              <a:endParaRPr lang="en-US" sz="1600" dirty="0"/>
            </a:p>
          </p:txBody>
        </p:sp>
      </p:grpSp>
      <p:cxnSp>
        <p:nvCxnSpPr>
          <p:cNvPr id="60" name="Straight Arrow Connector 59"/>
          <p:cNvCxnSpPr/>
          <p:nvPr/>
        </p:nvCxnSpPr>
        <p:spPr>
          <a:xfrm>
            <a:off x="6759615" y="4988689"/>
            <a:ext cx="90282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6643867" y="4653023"/>
            <a:ext cx="1169043" cy="307777"/>
          </a:xfrm>
          <a:prstGeom prst="rect">
            <a:avLst/>
          </a:prstGeom>
          <a:noFill/>
        </p:spPr>
        <p:txBody>
          <a:bodyPr wrap="square" rtlCol="0">
            <a:spAutoFit/>
          </a:bodyPr>
          <a:lstStyle/>
          <a:p>
            <a:r>
              <a:rPr lang="en-US" sz="1400" b="1" dirty="0" err="1" smtClean="0"/>
              <a:t>Enqueue</a:t>
            </a:r>
            <a:r>
              <a:rPr lang="en-US" sz="1400" b="1" dirty="0" smtClean="0"/>
              <a:t> (25)</a:t>
            </a:r>
            <a:endParaRPr lang="en-US" sz="1400" b="1" dirty="0"/>
          </a:p>
        </p:txBody>
      </p:sp>
      <p:sp>
        <p:nvSpPr>
          <p:cNvPr id="62" name="TextBox 61"/>
          <p:cNvSpPr txBox="1"/>
          <p:nvPr/>
        </p:nvSpPr>
        <p:spPr>
          <a:xfrm>
            <a:off x="10353554" y="4820855"/>
            <a:ext cx="347241" cy="276999"/>
          </a:xfrm>
          <a:prstGeom prst="rect">
            <a:avLst/>
          </a:prstGeom>
          <a:noFill/>
        </p:spPr>
        <p:txBody>
          <a:bodyPr wrap="square" rtlCol="0">
            <a:spAutoFit/>
          </a:bodyPr>
          <a:lstStyle/>
          <a:p>
            <a:r>
              <a:rPr lang="en-US" sz="1200" dirty="0" smtClean="0"/>
              <a:t>25</a:t>
            </a:r>
            <a:endParaRPr lang="en-US" sz="1200" dirty="0"/>
          </a:p>
        </p:txBody>
      </p:sp>
      <p:sp>
        <p:nvSpPr>
          <p:cNvPr id="63" name="TextBox 62"/>
          <p:cNvSpPr txBox="1"/>
          <p:nvPr/>
        </p:nvSpPr>
        <p:spPr>
          <a:xfrm>
            <a:off x="7768541" y="6043913"/>
            <a:ext cx="578735" cy="307777"/>
          </a:xfrm>
          <a:prstGeom prst="rect">
            <a:avLst/>
          </a:prstGeom>
          <a:noFill/>
        </p:spPr>
        <p:txBody>
          <a:bodyPr wrap="square" rtlCol="0">
            <a:spAutoFit/>
          </a:bodyPr>
          <a:lstStyle/>
          <a:p>
            <a:r>
              <a:rPr lang="en-US" sz="1400" b="1" dirty="0" smtClean="0"/>
              <a:t>Front</a:t>
            </a:r>
            <a:endParaRPr lang="en-US" sz="1400" b="1" dirty="0"/>
          </a:p>
        </p:txBody>
      </p:sp>
      <p:sp>
        <p:nvSpPr>
          <p:cNvPr id="64" name="TextBox 63"/>
          <p:cNvSpPr txBox="1"/>
          <p:nvPr/>
        </p:nvSpPr>
        <p:spPr>
          <a:xfrm>
            <a:off x="10259028" y="6011119"/>
            <a:ext cx="578735" cy="307777"/>
          </a:xfrm>
          <a:prstGeom prst="rect">
            <a:avLst/>
          </a:prstGeom>
          <a:noFill/>
        </p:spPr>
        <p:txBody>
          <a:bodyPr wrap="square" rtlCol="0">
            <a:spAutoFit/>
          </a:bodyPr>
          <a:lstStyle/>
          <a:p>
            <a:r>
              <a:rPr lang="en-US" sz="1400" b="1" dirty="0" smtClean="0"/>
              <a:t>Rear</a:t>
            </a:r>
            <a:endParaRPr lang="en-US" sz="1400" b="1" dirty="0"/>
          </a:p>
        </p:txBody>
      </p:sp>
      <p:cxnSp>
        <p:nvCxnSpPr>
          <p:cNvPr id="65" name="Straight Arrow Connector 64"/>
          <p:cNvCxnSpPr/>
          <p:nvPr/>
        </p:nvCxnSpPr>
        <p:spPr>
          <a:xfrm rot="5400000" flipH="1" flipV="1">
            <a:off x="7917563" y="5851483"/>
            <a:ext cx="263329" cy="5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rot="5400000" flipH="1" flipV="1">
            <a:off x="10371396" y="5909356"/>
            <a:ext cx="263329" cy="57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3431179" y="6300050"/>
            <a:ext cx="5840143" cy="369332"/>
          </a:xfrm>
          <a:prstGeom prst="rect">
            <a:avLst/>
          </a:prstGeom>
        </p:spPr>
        <p:txBody>
          <a:bodyPr wrap="square">
            <a:spAutoFit/>
          </a:bodyPr>
          <a:lstStyle/>
          <a:p>
            <a:pPr algn="ctr"/>
            <a:r>
              <a:rPr lang="en-US" b="1" dirty="0" smtClean="0">
                <a:latin typeface="Times New Roman" pitchFamily="18" charset="0"/>
                <a:cs typeface="Times New Roman" pitchFamily="18" charset="0"/>
              </a:rPr>
              <a:t>Figure 1.1.15:</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Enqueue</a:t>
            </a:r>
            <a:r>
              <a:rPr lang="en-US" dirty="0" smtClean="0">
                <a:latin typeface="Times New Roman" pitchFamily="18" charset="0"/>
                <a:cs typeface="Times New Roman" pitchFamily="18" charset="0"/>
              </a:rPr>
              <a:t> Operation</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1986221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68</a:t>
            </a:fld>
            <a:endParaRPr lang="en-IN" dirty="0"/>
          </a:p>
        </p:txBody>
      </p:sp>
      <p:sp>
        <p:nvSpPr>
          <p:cNvPr id="6" name="Rectangle 5"/>
          <p:cNvSpPr/>
          <p:nvPr/>
        </p:nvSpPr>
        <p:spPr>
          <a:xfrm>
            <a:off x="80905" y="1121184"/>
            <a:ext cx="11942595" cy="4062651"/>
          </a:xfrm>
          <a:prstGeom prst="rect">
            <a:avLst/>
          </a:prstGeom>
        </p:spPr>
        <p:txBody>
          <a:bodyPr wrap="square">
            <a:spAutoFit/>
          </a:bodyPr>
          <a:lstStyle/>
          <a:p>
            <a:pPr marL="360000" lvl="4"/>
            <a:endParaRPr lang="en-US" sz="2000" b="1" dirty="0" smtClean="0">
              <a:latin typeface="Times New Roman" pitchFamily="18" charset="0"/>
              <a:cs typeface="Times New Roman" pitchFamily="18" charset="0"/>
            </a:endParaRPr>
          </a:p>
          <a:p>
            <a:pPr marL="800100" lvl="1" indent="-342900">
              <a:lnSpc>
                <a:spcPct val="150000"/>
              </a:lnSpc>
              <a:spcBef>
                <a:spcPct val="20000"/>
              </a:spcBef>
              <a:buFont typeface="Wingdings" panose="05000000000000000000" pitchFamily="2" charset="2"/>
              <a:buChar char="§"/>
            </a:pPr>
            <a:r>
              <a:rPr lang="en-US" sz="2000" dirty="0" smtClean="0">
                <a:latin typeface="Times New Roman" pitchFamily="18" charset="0"/>
                <a:cs typeface="Times New Roman" pitchFamily="18" charset="0"/>
              </a:rPr>
              <a:t>Queue implementation using Linked List (Dynamic implementation)</a:t>
            </a:r>
          </a:p>
          <a:p>
            <a:pPr marL="800100" lvl="1" indent="-342900">
              <a:lnSpc>
                <a:spcPct val="150000"/>
              </a:lnSpc>
              <a:spcBef>
                <a:spcPct val="20000"/>
              </a:spcBef>
            </a:pPr>
            <a:r>
              <a:rPr lang="en-US" sz="2000" dirty="0" smtClean="0">
                <a:latin typeface="Times New Roman" pitchFamily="18" charset="0"/>
                <a:cs typeface="Times New Roman" pitchFamily="18" charset="0"/>
              </a:rPr>
              <a:t>      Following operations may be performed:</a:t>
            </a:r>
          </a:p>
          <a:p>
            <a:pPr marL="800100" lvl="1" indent="-342900">
              <a:lnSpc>
                <a:spcPct val="150000"/>
              </a:lnSpc>
              <a:spcBef>
                <a:spcPct val="20000"/>
              </a:spcBef>
              <a:buFont typeface="Wingdings" pitchFamily="2" charset="2"/>
              <a:buChar char="ü"/>
            </a:pPr>
            <a:r>
              <a:rPr lang="en-US" sz="2000" dirty="0" smtClean="0">
                <a:latin typeface="Times New Roman" pitchFamily="18" charset="0"/>
                <a:cs typeface="Times New Roman" pitchFamily="18" charset="0"/>
              </a:rPr>
              <a:t>       Create</a:t>
            </a:r>
          </a:p>
          <a:p>
            <a:pPr marL="800100" lvl="1" indent="-342900">
              <a:lnSpc>
                <a:spcPct val="150000"/>
              </a:lnSpc>
              <a:spcBef>
                <a:spcPct val="20000"/>
              </a:spcBef>
              <a:buFont typeface="Wingdings" pitchFamily="2" charset="2"/>
              <a:buChar char="ü"/>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Enqueue</a:t>
            </a:r>
            <a:endParaRPr lang="en-US" sz="2000" dirty="0" smtClean="0">
              <a:latin typeface="Times New Roman" pitchFamily="18" charset="0"/>
              <a:cs typeface="Times New Roman" pitchFamily="18" charset="0"/>
            </a:endParaRPr>
          </a:p>
          <a:p>
            <a:pPr marL="800100" lvl="1" indent="-342900">
              <a:lnSpc>
                <a:spcPct val="150000"/>
              </a:lnSpc>
              <a:spcBef>
                <a:spcPct val="20000"/>
              </a:spcBef>
              <a:buFont typeface="Wingdings" pitchFamily="2" charset="2"/>
              <a:buChar char="ü"/>
            </a:pP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Dequeue</a:t>
            </a:r>
            <a:endParaRPr lang="en-US" sz="2000" dirty="0" smtClean="0">
              <a:latin typeface="Times New Roman" pitchFamily="18" charset="0"/>
              <a:cs typeface="Times New Roman" pitchFamily="18" charset="0"/>
            </a:endParaRPr>
          </a:p>
          <a:p>
            <a:pPr marL="800100" lvl="1" indent="-342900">
              <a:lnSpc>
                <a:spcPct val="150000"/>
              </a:lnSpc>
              <a:spcBef>
                <a:spcPct val="20000"/>
              </a:spcBef>
              <a:buFont typeface="Wingdings" pitchFamily="2" charset="2"/>
              <a:buChar char="ü"/>
            </a:pPr>
            <a:r>
              <a:rPr lang="en-US" sz="2000" dirty="0" smtClean="0">
                <a:latin typeface="Times New Roman" pitchFamily="18" charset="0"/>
                <a:cs typeface="Times New Roman" pitchFamily="18" charset="0"/>
              </a:rPr>
              <a:t>       Display</a:t>
            </a:r>
          </a:p>
          <a:p>
            <a:pPr marL="800100" lvl="1" indent="-342900">
              <a:lnSpc>
                <a:spcPct val="150000"/>
              </a:lnSpc>
              <a:spcBef>
                <a:spcPct val="20000"/>
              </a:spcBef>
            </a:pPr>
            <a:r>
              <a:rPr lang="en-US" sz="2000" dirty="0" smtClean="0">
                <a:latin typeface="Times New Roman" pitchFamily="18" charset="0"/>
                <a:cs typeface="Times New Roman" pitchFamily="18" charset="0"/>
              </a:rPr>
              <a:t>       </a:t>
            </a:r>
            <a:endParaRPr lang="en-US" sz="2000" dirty="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141986221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69</a:t>
            </a:fld>
            <a:endParaRPr lang="en-IN" dirty="0"/>
          </a:p>
        </p:txBody>
      </p:sp>
      <p:sp>
        <p:nvSpPr>
          <p:cNvPr id="6" name="Rectangle 5"/>
          <p:cNvSpPr/>
          <p:nvPr/>
        </p:nvSpPr>
        <p:spPr>
          <a:xfrm>
            <a:off x="80905" y="1121183"/>
            <a:ext cx="11942595" cy="4401205"/>
          </a:xfrm>
          <a:prstGeom prst="rect">
            <a:avLst/>
          </a:prstGeom>
        </p:spPr>
        <p:txBody>
          <a:bodyPr wrap="square">
            <a:spAutoFit/>
          </a:bodyPr>
          <a:lstStyle/>
          <a:p>
            <a:pPr marL="360000" lvl="4">
              <a:buFont typeface="Wingdings" pitchFamily="2" charset="2"/>
              <a:buChar char="§"/>
            </a:pP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Enqueue</a:t>
            </a:r>
            <a:r>
              <a:rPr lang="en-US" sz="2000" b="1" dirty="0" smtClean="0">
                <a:latin typeface="Times New Roman" pitchFamily="18" charset="0"/>
                <a:cs typeface="Times New Roman" pitchFamily="18" charset="0"/>
              </a:rPr>
              <a:t> operation </a:t>
            </a:r>
            <a:r>
              <a:rPr lang="en-US" sz="2000" dirty="0" smtClean="0">
                <a:latin typeface="Times New Roman" pitchFamily="18" charset="0"/>
                <a:cs typeface="Times New Roman" pitchFamily="18" charset="0"/>
              </a:rPr>
              <a:t>on Queue (implemented using Linked List)</a:t>
            </a:r>
          </a:p>
          <a:p>
            <a:pPr marL="360000" lvl="4"/>
            <a:endParaRPr lang="en-US" sz="2000" dirty="0" smtClean="0">
              <a:latin typeface="Times New Roman" pitchFamily="18" charset="0"/>
              <a:cs typeface="Times New Roman" pitchFamily="18" charset="0"/>
            </a:endParaRPr>
          </a:p>
          <a:p>
            <a:pPr marL="360000" lvl="4"/>
            <a:r>
              <a:rPr lang="en-US" sz="2000" dirty="0" smtClean="0">
                <a:latin typeface="Times New Roman" pitchFamily="18" charset="0"/>
                <a:cs typeface="Times New Roman" pitchFamily="18" charset="0"/>
              </a:rPr>
              <a:t>              </a:t>
            </a:r>
          </a:p>
          <a:p>
            <a:pPr marL="360000" lvl="4"/>
            <a:r>
              <a:rPr lang="en-US" sz="2000" dirty="0" smtClean="0">
                <a:latin typeface="Times New Roman" pitchFamily="18" charset="0"/>
                <a:cs typeface="Times New Roman" pitchFamily="18" charset="0"/>
              </a:rPr>
              <a:t>                  </a:t>
            </a:r>
          </a:p>
          <a:p>
            <a:pPr marL="360000" lvl="4">
              <a:buFont typeface="Wingdings" pitchFamily="2" charset="2"/>
              <a:buChar char="§"/>
            </a:pPr>
            <a:endParaRPr lang="en-US" sz="2000" dirty="0" smtClean="0">
              <a:latin typeface="Times New Roman" pitchFamily="18" charset="0"/>
              <a:cs typeface="Times New Roman" pitchFamily="18" charset="0"/>
            </a:endParaRPr>
          </a:p>
          <a:p>
            <a:pPr marL="360000" lvl="4"/>
            <a:endParaRPr lang="en-US" sz="2000" dirty="0" smtClean="0">
              <a:latin typeface="Times New Roman" pitchFamily="18" charset="0"/>
              <a:cs typeface="Times New Roman" pitchFamily="18" charset="0"/>
            </a:endParaRPr>
          </a:p>
          <a:p>
            <a:pPr marL="360000" lvl="4">
              <a:buFont typeface="Wingdings" pitchFamily="2" charset="2"/>
              <a:buChar char="§"/>
            </a:pPr>
            <a:endParaRPr lang="en-US" sz="2000" dirty="0" smtClean="0">
              <a:latin typeface="Times New Roman" pitchFamily="18" charset="0"/>
              <a:cs typeface="Times New Roman" pitchFamily="18" charset="0"/>
            </a:endParaRPr>
          </a:p>
          <a:p>
            <a:pPr marL="360000" lvl="4">
              <a:buFont typeface="Wingdings" pitchFamily="2" charset="2"/>
              <a:buChar char="§"/>
            </a:pPr>
            <a:endParaRPr lang="en-US" sz="2000" dirty="0" smtClean="0">
              <a:latin typeface="Times New Roman" pitchFamily="18" charset="0"/>
              <a:cs typeface="Times New Roman" pitchFamily="18" charset="0"/>
            </a:endParaRPr>
          </a:p>
          <a:p>
            <a:pPr marL="360000" lvl="4">
              <a:buFont typeface="Wingdings" pitchFamily="2" charset="2"/>
              <a:buChar char="§"/>
            </a:pPr>
            <a:endParaRPr lang="en-US" sz="2000" dirty="0" smtClean="0">
              <a:latin typeface="Times New Roman" pitchFamily="18" charset="0"/>
              <a:cs typeface="Times New Roman" pitchFamily="18" charset="0"/>
            </a:endParaRPr>
          </a:p>
          <a:p>
            <a:pPr marL="360000" lvl="4">
              <a:buFont typeface="Wingdings" pitchFamily="2" charset="2"/>
              <a:buChar char="§"/>
            </a:pPr>
            <a:endParaRPr lang="en-US" sz="2000" dirty="0" smtClean="0">
              <a:latin typeface="Times New Roman" pitchFamily="18" charset="0"/>
              <a:cs typeface="Times New Roman" pitchFamily="18" charset="0"/>
            </a:endParaRPr>
          </a:p>
          <a:p>
            <a:pPr marL="360000" lvl="4">
              <a:buFont typeface="Wingdings" pitchFamily="2" charset="2"/>
              <a:buChar char="§"/>
            </a:pPr>
            <a:r>
              <a:rPr lang="en-US" sz="2000" dirty="0" smtClean="0">
                <a:latin typeface="Times New Roman" pitchFamily="18" charset="0"/>
                <a:cs typeface="Times New Roman" pitchFamily="18" charset="0"/>
              </a:rPr>
              <a:t> After </a:t>
            </a:r>
            <a:r>
              <a:rPr lang="en-US" sz="2000" dirty="0" err="1" smtClean="0">
                <a:latin typeface="Times New Roman" pitchFamily="18" charset="0"/>
                <a:cs typeface="Times New Roman" pitchFamily="18" charset="0"/>
              </a:rPr>
              <a:t>Enqueue</a:t>
            </a:r>
            <a:r>
              <a:rPr lang="en-US" sz="2000" dirty="0" smtClean="0">
                <a:latin typeface="Times New Roman" pitchFamily="18" charset="0"/>
                <a:cs typeface="Times New Roman" pitchFamily="18" charset="0"/>
              </a:rPr>
              <a:t> operation ( Example value 89 is inserted )</a:t>
            </a:r>
          </a:p>
          <a:p>
            <a:pPr marL="360000" lvl="4"/>
            <a:endParaRPr lang="en-US" sz="2000" dirty="0" smtClean="0">
              <a:latin typeface="Times New Roman" pitchFamily="18" charset="0"/>
              <a:cs typeface="Times New Roman" pitchFamily="18" charset="0"/>
            </a:endParaRPr>
          </a:p>
          <a:p>
            <a:pPr marL="360000" lvl="4">
              <a:buFont typeface="Wingdings" pitchFamily="2" charset="2"/>
              <a:buChar char="§"/>
            </a:pPr>
            <a:endParaRPr lang="en-US" sz="2000" dirty="0" smtClean="0">
              <a:latin typeface="Times New Roman" pitchFamily="18" charset="0"/>
              <a:cs typeface="Times New Roman" pitchFamily="18" charset="0"/>
            </a:endParaRPr>
          </a:p>
          <a:p>
            <a:pPr marL="360000" lvl="4"/>
            <a:endParaRPr lang="en-US" sz="2000" dirty="0" smtClean="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
        <p:nvSpPr>
          <p:cNvPr id="48" name="TextBox 47"/>
          <p:cNvSpPr txBox="1"/>
          <p:nvPr/>
        </p:nvSpPr>
        <p:spPr>
          <a:xfrm>
            <a:off x="5960962" y="2071868"/>
            <a:ext cx="798653" cy="369332"/>
          </a:xfrm>
          <a:prstGeom prst="rect">
            <a:avLst/>
          </a:prstGeom>
          <a:noFill/>
        </p:spPr>
        <p:txBody>
          <a:bodyPr wrap="square" rtlCol="0">
            <a:spAutoFit/>
          </a:bodyPr>
          <a:lstStyle/>
          <a:p>
            <a:r>
              <a:rPr lang="en-US" dirty="0" smtClean="0"/>
              <a:t>   </a:t>
            </a:r>
            <a:r>
              <a:rPr lang="en-US" b="1" dirty="0" smtClean="0"/>
              <a:t>322</a:t>
            </a:r>
            <a:endParaRPr lang="en-US" b="1" dirty="0"/>
          </a:p>
        </p:txBody>
      </p:sp>
      <p:sp>
        <p:nvSpPr>
          <p:cNvPr id="49" name="TextBox 48"/>
          <p:cNvSpPr txBox="1"/>
          <p:nvPr/>
        </p:nvSpPr>
        <p:spPr>
          <a:xfrm>
            <a:off x="8889357" y="2060294"/>
            <a:ext cx="787078" cy="369332"/>
          </a:xfrm>
          <a:prstGeom prst="rect">
            <a:avLst/>
          </a:prstGeom>
          <a:noFill/>
        </p:spPr>
        <p:txBody>
          <a:bodyPr wrap="square" rtlCol="0">
            <a:spAutoFit/>
          </a:bodyPr>
          <a:lstStyle/>
          <a:p>
            <a:r>
              <a:rPr lang="en-US" b="1" dirty="0" smtClean="0"/>
              <a:t>  NULL</a:t>
            </a:r>
            <a:endParaRPr lang="en-US" b="1" dirty="0"/>
          </a:p>
        </p:txBody>
      </p:sp>
      <p:grpSp>
        <p:nvGrpSpPr>
          <p:cNvPr id="57" name="Group 56"/>
          <p:cNvGrpSpPr/>
          <p:nvPr/>
        </p:nvGrpSpPr>
        <p:grpSpPr>
          <a:xfrm>
            <a:off x="233422" y="1944547"/>
            <a:ext cx="9562620" cy="2337028"/>
            <a:chOff x="233422" y="1944547"/>
            <a:chExt cx="9562620" cy="2337028"/>
          </a:xfrm>
        </p:grpSpPr>
        <p:cxnSp>
          <p:nvCxnSpPr>
            <p:cNvPr id="11" name="Straight Arrow Connector 10"/>
            <p:cNvCxnSpPr>
              <a:endCxn id="21" idx="1"/>
            </p:cNvCxnSpPr>
            <p:nvPr/>
          </p:nvCxnSpPr>
          <p:spPr>
            <a:xfrm flipV="1">
              <a:off x="3993266" y="2230056"/>
              <a:ext cx="904755" cy="3859"/>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990846" y="1944547"/>
              <a:ext cx="1967696" cy="1114058"/>
              <a:chOff x="1990846" y="1944547"/>
              <a:chExt cx="1967696" cy="1114058"/>
            </a:xfrm>
          </p:grpSpPr>
          <p:sp>
            <p:nvSpPr>
              <p:cNvPr id="5" name="Rectangle 4"/>
              <p:cNvSpPr/>
              <p:nvPr/>
            </p:nvSpPr>
            <p:spPr>
              <a:xfrm>
                <a:off x="1990846" y="1944547"/>
                <a:ext cx="995422" cy="544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974694" y="1944547"/>
                <a:ext cx="983848" cy="544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511707" y="2720051"/>
                <a:ext cx="879676" cy="338554"/>
              </a:xfrm>
              <a:prstGeom prst="rect">
                <a:avLst/>
              </a:prstGeom>
              <a:noFill/>
            </p:spPr>
            <p:txBody>
              <a:bodyPr wrap="square" rtlCol="0">
                <a:spAutoFit/>
              </a:bodyPr>
              <a:lstStyle/>
              <a:p>
                <a:r>
                  <a:rPr lang="en-US" sz="1600" b="1" dirty="0" smtClean="0"/>
                  <a:t>    3115</a:t>
                </a:r>
                <a:endParaRPr lang="en-US" sz="1600" b="1" dirty="0"/>
              </a:p>
            </p:txBody>
          </p:sp>
          <p:sp>
            <p:nvSpPr>
              <p:cNvPr id="16" name="TextBox 15"/>
              <p:cNvSpPr txBox="1"/>
              <p:nvPr/>
            </p:nvSpPr>
            <p:spPr>
              <a:xfrm>
                <a:off x="2268639" y="2037145"/>
                <a:ext cx="578734" cy="369332"/>
              </a:xfrm>
              <a:prstGeom prst="rect">
                <a:avLst/>
              </a:prstGeom>
              <a:noFill/>
            </p:spPr>
            <p:txBody>
              <a:bodyPr wrap="square" rtlCol="0">
                <a:spAutoFit/>
              </a:bodyPr>
              <a:lstStyle/>
              <a:p>
                <a:r>
                  <a:rPr lang="en-US" dirty="0" smtClean="0"/>
                  <a:t> </a:t>
                </a:r>
                <a:r>
                  <a:rPr lang="en-US" b="1" dirty="0" smtClean="0"/>
                  <a:t>56</a:t>
                </a:r>
                <a:endParaRPr lang="en-US" b="1" dirty="0"/>
              </a:p>
            </p:txBody>
          </p:sp>
        </p:grpSp>
        <p:grpSp>
          <p:nvGrpSpPr>
            <p:cNvPr id="20" name="Group 19"/>
            <p:cNvGrpSpPr/>
            <p:nvPr/>
          </p:nvGrpSpPr>
          <p:grpSpPr>
            <a:xfrm>
              <a:off x="4898021" y="1958051"/>
              <a:ext cx="1967696" cy="1056184"/>
              <a:chOff x="1990846" y="1944547"/>
              <a:chExt cx="1967696" cy="1056184"/>
            </a:xfrm>
          </p:grpSpPr>
          <p:sp>
            <p:nvSpPr>
              <p:cNvPr id="21" name="Rectangle 20"/>
              <p:cNvSpPr/>
              <p:nvPr/>
            </p:nvSpPr>
            <p:spPr>
              <a:xfrm>
                <a:off x="1990846" y="1944547"/>
                <a:ext cx="995422" cy="544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974694" y="1944547"/>
                <a:ext cx="983848" cy="544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511707" y="2662177"/>
                <a:ext cx="879676" cy="338554"/>
              </a:xfrm>
              <a:prstGeom prst="rect">
                <a:avLst/>
              </a:prstGeom>
              <a:noFill/>
            </p:spPr>
            <p:txBody>
              <a:bodyPr wrap="square" rtlCol="0">
                <a:spAutoFit/>
              </a:bodyPr>
              <a:lstStyle/>
              <a:p>
                <a:r>
                  <a:rPr lang="en-US" sz="1600" b="1" dirty="0" smtClean="0"/>
                  <a:t>    678</a:t>
                </a:r>
                <a:endParaRPr lang="en-US" sz="1600" b="1" dirty="0"/>
              </a:p>
            </p:txBody>
          </p:sp>
          <p:sp>
            <p:nvSpPr>
              <p:cNvPr id="24" name="TextBox 23"/>
              <p:cNvSpPr txBox="1"/>
              <p:nvPr/>
            </p:nvSpPr>
            <p:spPr>
              <a:xfrm>
                <a:off x="2268639" y="2037145"/>
                <a:ext cx="578734" cy="369332"/>
              </a:xfrm>
              <a:prstGeom prst="rect">
                <a:avLst/>
              </a:prstGeom>
              <a:noFill/>
            </p:spPr>
            <p:txBody>
              <a:bodyPr wrap="square" rtlCol="0">
                <a:spAutoFit/>
              </a:bodyPr>
              <a:lstStyle/>
              <a:p>
                <a:r>
                  <a:rPr lang="en-US" dirty="0" smtClean="0"/>
                  <a:t> </a:t>
                </a:r>
                <a:r>
                  <a:rPr lang="en-US" b="1" dirty="0" smtClean="0"/>
                  <a:t>95</a:t>
                </a:r>
                <a:endParaRPr lang="en-US" b="1" dirty="0"/>
              </a:p>
            </p:txBody>
          </p:sp>
        </p:grpSp>
        <p:sp>
          <p:nvSpPr>
            <p:cNvPr id="26" name="TextBox 25"/>
            <p:cNvSpPr txBox="1"/>
            <p:nvPr/>
          </p:nvSpPr>
          <p:spPr>
            <a:xfrm>
              <a:off x="405113" y="2708477"/>
              <a:ext cx="1527859" cy="338554"/>
            </a:xfrm>
            <a:prstGeom prst="rect">
              <a:avLst/>
            </a:prstGeom>
            <a:noFill/>
          </p:spPr>
          <p:txBody>
            <a:bodyPr wrap="square" rtlCol="0">
              <a:spAutoFit/>
            </a:bodyPr>
            <a:lstStyle/>
            <a:p>
              <a:r>
                <a:rPr lang="en-US" sz="1600" b="1" dirty="0" smtClean="0"/>
                <a:t>Node Address</a:t>
              </a:r>
              <a:endParaRPr lang="en-US" sz="1600" b="1" dirty="0"/>
            </a:p>
          </p:txBody>
        </p:sp>
        <p:cxnSp>
          <p:nvCxnSpPr>
            <p:cNvPr id="28" name="Straight Arrow Connector 27"/>
            <p:cNvCxnSpPr>
              <a:stCxn id="26" idx="3"/>
              <a:endCxn id="15" idx="1"/>
            </p:cNvCxnSpPr>
            <p:nvPr/>
          </p:nvCxnSpPr>
          <p:spPr>
            <a:xfrm>
              <a:off x="1932972" y="2877754"/>
              <a:ext cx="578735" cy="115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33422" y="2062224"/>
              <a:ext cx="1190264" cy="338554"/>
            </a:xfrm>
            <a:prstGeom prst="rect">
              <a:avLst/>
            </a:prstGeom>
            <a:noFill/>
          </p:spPr>
          <p:txBody>
            <a:bodyPr wrap="square" rtlCol="0">
              <a:spAutoFit/>
            </a:bodyPr>
            <a:lstStyle/>
            <a:p>
              <a:r>
                <a:rPr lang="en-US" sz="1600" b="1" dirty="0" smtClean="0"/>
                <a:t>Node Value</a:t>
              </a:r>
              <a:endParaRPr lang="en-US" sz="1600" b="1" dirty="0"/>
            </a:p>
          </p:txBody>
        </p:sp>
        <p:cxnSp>
          <p:nvCxnSpPr>
            <p:cNvPr id="36" name="Straight Arrow Connector 35"/>
            <p:cNvCxnSpPr/>
            <p:nvPr/>
          </p:nvCxnSpPr>
          <p:spPr>
            <a:xfrm flipV="1">
              <a:off x="1390891" y="2243075"/>
              <a:ext cx="578735" cy="38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022921" y="3057647"/>
              <a:ext cx="1236563" cy="523220"/>
            </a:xfrm>
            <a:prstGeom prst="rect">
              <a:avLst/>
            </a:prstGeom>
            <a:noFill/>
          </p:spPr>
          <p:txBody>
            <a:bodyPr wrap="square" rtlCol="0">
              <a:spAutoFit/>
            </a:bodyPr>
            <a:lstStyle/>
            <a:p>
              <a:r>
                <a:rPr lang="en-US" sz="1400" b="1" dirty="0" smtClean="0"/>
                <a:t>Link/pointer to next Node</a:t>
              </a:r>
              <a:endParaRPr lang="en-US" sz="1400" b="1" dirty="0"/>
            </a:p>
          </p:txBody>
        </p:sp>
        <p:cxnSp>
          <p:nvCxnSpPr>
            <p:cNvPr id="39" name="Straight Arrow Connector 38"/>
            <p:cNvCxnSpPr>
              <a:endCxn id="8" idx="2"/>
            </p:cNvCxnSpPr>
            <p:nvPr/>
          </p:nvCxnSpPr>
          <p:spPr>
            <a:xfrm rot="16200000" flipV="1">
              <a:off x="3199677" y="2755497"/>
              <a:ext cx="541598" cy="77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113590" y="2083443"/>
              <a:ext cx="717630" cy="369332"/>
            </a:xfrm>
            <a:prstGeom prst="rect">
              <a:avLst/>
            </a:prstGeom>
            <a:noFill/>
          </p:spPr>
          <p:txBody>
            <a:bodyPr wrap="square" rtlCol="0">
              <a:spAutoFit/>
            </a:bodyPr>
            <a:lstStyle/>
            <a:p>
              <a:r>
                <a:rPr lang="en-US" dirty="0" smtClean="0"/>
                <a:t>  </a:t>
              </a:r>
              <a:r>
                <a:rPr lang="en-US" b="1" dirty="0" smtClean="0"/>
                <a:t>678</a:t>
              </a:r>
              <a:endParaRPr lang="en-US" b="1" dirty="0"/>
            </a:p>
          </p:txBody>
        </p:sp>
        <p:grpSp>
          <p:nvGrpSpPr>
            <p:cNvPr id="42" name="Group 41"/>
            <p:cNvGrpSpPr/>
            <p:nvPr/>
          </p:nvGrpSpPr>
          <p:grpSpPr>
            <a:xfrm>
              <a:off x="7828346" y="1971554"/>
              <a:ext cx="1967696" cy="1056184"/>
              <a:chOff x="1990846" y="1944547"/>
              <a:chExt cx="1967696" cy="1056184"/>
            </a:xfrm>
          </p:grpSpPr>
          <p:sp>
            <p:nvSpPr>
              <p:cNvPr id="43" name="Rectangle 42"/>
              <p:cNvSpPr/>
              <p:nvPr/>
            </p:nvSpPr>
            <p:spPr>
              <a:xfrm>
                <a:off x="1990846" y="1944547"/>
                <a:ext cx="995422" cy="544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2974694" y="1944547"/>
                <a:ext cx="983848" cy="544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2511707" y="2662177"/>
                <a:ext cx="879676" cy="338554"/>
              </a:xfrm>
              <a:prstGeom prst="rect">
                <a:avLst/>
              </a:prstGeom>
              <a:noFill/>
            </p:spPr>
            <p:txBody>
              <a:bodyPr wrap="square" rtlCol="0">
                <a:spAutoFit/>
              </a:bodyPr>
              <a:lstStyle/>
              <a:p>
                <a:r>
                  <a:rPr lang="en-US" sz="1600" b="1" dirty="0" smtClean="0"/>
                  <a:t>    322</a:t>
                </a:r>
                <a:endParaRPr lang="en-US" sz="1600" b="1" dirty="0"/>
              </a:p>
            </p:txBody>
          </p:sp>
          <p:sp>
            <p:nvSpPr>
              <p:cNvPr id="46" name="TextBox 45"/>
              <p:cNvSpPr txBox="1"/>
              <p:nvPr/>
            </p:nvSpPr>
            <p:spPr>
              <a:xfrm>
                <a:off x="2268639" y="2037145"/>
                <a:ext cx="578734" cy="369332"/>
              </a:xfrm>
              <a:prstGeom prst="rect">
                <a:avLst/>
              </a:prstGeom>
              <a:noFill/>
            </p:spPr>
            <p:txBody>
              <a:bodyPr wrap="square" rtlCol="0">
                <a:spAutoFit/>
              </a:bodyPr>
              <a:lstStyle/>
              <a:p>
                <a:r>
                  <a:rPr lang="en-US" dirty="0" smtClean="0"/>
                  <a:t> </a:t>
                </a:r>
                <a:r>
                  <a:rPr lang="en-US" b="1" dirty="0" smtClean="0"/>
                  <a:t>23</a:t>
                </a:r>
                <a:endParaRPr lang="en-US" b="1" dirty="0"/>
              </a:p>
            </p:txBody>
          </p:sp>
        </p:grpSp>
        <p:cxnSp>
          <p:nvCxnSpPr>
            <p:cNvPr id="47" name="Straight Arrow Connector 46"/>
            <p:cNvCxnSpPr/>
            <p:nvPr/>
          </p:nvCxnSpPr>
          <p:spPr>
            <a:xfrm flipV="1">
              <a:off x="6900441" y="2255135"/>
              <a:ext cx="904755" cy="3859"/>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025570" y="3912243"/>
              <a:ext cx="1840375" cy="369332"/>
            </a:xfrm>
            <a:prstGeom prst="rect">
              <a:avLst/>
            </a:prstGeom>
            <a:noFill/>
          </p:spPr>
          <p:txBody>
            <a:bodyPr wrap="square" rtlCol="0">
              <a:spAutoFit/>
            </a:bodyPr>
            <a:lstStyle/>
            <a:p>
              <a:r>
                <a:rPr lang="en-US" b="1" dirty="0" smtClean="0"/>
                <a:t>          Front</a:t>
              </a:r>
              <a:endParaRPr lang="en-US" b="1" dirty="0"/>
            </a:p>
          </p:txBody>
        </p:sp>
        <p:cxnSp>
          <p:nvCxnSpPr>
            <p:cNvPr id="52" name="Straight Arrow Connector 51"/>
            <p:cNvCxnSpPr>
              <a:endCxn id="15" idx="2"/>
            </p:cNvCxnSpPr>
            <p:nvPr/>
          </p:nvCxnSpPr>
          <p:spPr>
            <a:xfrm rot="5400000" flipH="1" flipV="1">
              <a:off x="2530513" y="3479637"/>
              <a:ext cx="842063"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16200000" flipV="1">
              <a:off x="8525961" y="3336160"/>
              <a:ext cx="541598" cy="77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907438" y="3728977"/>
              <a:ext cx="1840375" cy="369332"/>
            </a:xfrm>
            <a:prstGeom prst="rect">
              <a:avLst/>
            </a:prstGeom>
            <a:noFill/>
          </p:spPr>
          <p:txBody>
            <a:bodyPr wrap="square" rtlCol="0">
              <a:spAutoFit/>
            </a:bodyPr>
            <a:lstStyle/>
            <a:p>
              <a:r>
                <a:rPr lang="en-US" b="1" dirty="0" smtClean="0"/>
                <a:t>          Rear</a:t>
              </a:r>
              <a:endParaRPr lang="en-US" b="1" dirty="0"/>
            </a:p>
          </p:txBody>
        </p:sp>
      </p:grpSp>
      <p:grpSp>
        <p:nvGrpSpPr>
          <p:cNvPr id="58" name="Group 57"/>
          <p:cNvGrpSpPr/>
          <p:nvPr/>
        </p:nvGrpSpPr>
        <p:grpSpPr>
          <a:xfrm>
            <a:off x="339525" y="4597079"/>
            <a:ext cx="12026097" cy="2122025"/>
            <a:chOff x="233422" y="1944547"/>
            <a:chExt cx="12026097" cy="2337028"/>
          </a:xfrm>
        </p:grpSpPr>
        <p:cxnSp>
          <p:nvCxnSpPr>
            <p:cNvPr id="59" name="Straight Arrow Connector 58"/>
            <p:cNvCxnSpPr>
              <a:endCxn id="79" idx="1"/>
            </p:cNvCxnSpPr>
            <p:nvPr/>
          </p:nvCxnSpPr>
          <p:spPr>
            <a:xfrm flipV="1">
              <a:off x="3993266" y="2230056"/>
              <a:ext cx="904755" cy="3859"/>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grpSp>
          <p:nvGrpSpPr>
            <p:cNvPr id="60" name="Group 18"/>
            <p:cNvGrpSpPr/>
            <p:nvPr/>
          </p:nvGrpSpPr>
          <p:grpSpPr>
            <a:xfrm>
              <a:off x="1990846" y="1944547"/>
              <a:ext cx="1967696" cy="1114058"/>
              <a:chOff x="1990846" y="1944547"/>
              <a:chExt cx="1967696" cy="1114058"/>
            </a:xfrm>
          </p:grpSpPr>
          <p:sp>
            <p:nvSpPr>
              <p:cNvPr id="83" name="Rectangle 4"/>
              <p:cNvSpPr/>
              <p:nvPr/>
            </p:nvSpPr>
            <p:spPr>
              <a:xfrm>
                <a:off x="1990846" y="1944547"/>
                <a:ext cx="995422" cy="544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2974694" y="1944547"/>
                <a:ext cx="983848" cy="544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2511707" y="2720051"/>
                <a:ext cx="879676" cy="338554"/>
              </a:xfrm>
              <a:prstGeom prst="rect">
                <a:avLst/>
              </a:prstGeom>
              <a:noFill/>
            </p:spPr>
            <p:txBody>
              <a:bodyPr wrap="square" rtlCol="0">
                <a:spAutoFit/>
              </a:bodyPr>
              <a:lstStyle/>
              <a:p>
                <a:r>
                  <a:rPr lang="en-US" sz="1600" b="1" dirty="0" smtClean="0"/>
                  <a:t>    3115</a:t>
                </a:r>
                <a:endParaRPr lang="en-US" sz="1600" b="1" dirty="0"/>
              </a:p>
            </p:txBody>
          </p:sp>
          <p:sp>
            <p:nvSpPr>
              <p:cNvPr id="86" name="TextBox 85"/>
              <p:cNvSpPr txBox="1"/>
              <p:nvPr/>
            </p:nvSpPr>
            <p:spPr>
              <a:xfrm>
                <a:off x="2268639" y="2037145"/>
                <a:ext cx="578734" cy="369332"/>
              </a:xfrm>
              <a:prstGeom prst="rect">
                <a:avLst/>
              </a:prstGeom>
              <a:noFill/>
            </p:spPr>
            <p:txBody>
              <a:bodyPr wrap="square" rtlCol="0">
                <a:spAutoFit/>
              </a:bodyPr>
              <a:lstStyle/>
              <a:p>
                <a:r>
                  <a:rPr lang="en-US" dirty="0" smtClean="0"/>
                  <a:t> </a:t>
                </a:r>
                <a:r>
                  <a:rPr lang="en-US" b="1" dirty="0" smtClean="0"/>
                  <a:t>56</a:t>
                </a:r>
                <a:endParaRPr lang="en-US" b="1" dirty="0"/>
              </a:p>
            </p:txBody>
          </p:sp>
        </p:grpSp>
        <p:grpSp>
          <p:nvGrpSpPr>
            <p:cNvPr id="61" name="Group 19"/>
            <p:cNvGrpSpPr/>
            <p:nvPr/>
          </p:nvGrpSpPr>
          <p:grpSpPr>
            <a:xfrm>
              <a:off x="4898021" y="1958051"/>
              <a:ext cx="1967696" cy="1056184"/>
              <a:chOff x="1990846" y="1944547"/>
              <a:chExt cx="1967696" cy="1056184"/>
            </a:xfrm>
          </p:grpSpPr>
          <p:sp>
            <p:nvSpPr>
              <p:cNvPr id="79" name="Rectangle 78"/>
              <p:cNvSpPr/>
              <p:nvPr/>
            </p:nvSpPr>
            <p:spPr>
              <a:xfrm>
                <a:off x="1990846" y="1944547"/>
                <a:ext cx="995422" cy="544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974694" y="1944547"/>
                <a:ext cx="983848" cy="544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2511707" y="2662177"/>
                <a:ext cx="879676" cy="338554"/>
              </a:xfrm>
              <a:prstGeom prst="rect">
                <a:avLst/>
              </a:prstGeom>
              <a:noFill/>
            </p:spPr>
            <p:txBody>
              <a:bodyPr wrap="square" rtlCol="0">
                <a:spAutoFit/>
              </a:bodyPr>
              <a:lstStyle/>
              <a:p>
                <a:r>
                  <a:rPr lang="en-US" sz="1600" b="1" dirty="0" smtClean="0"/>
                  <a:t>    678</a:t>
                </a:r>
                <a:endParaRPr lang="en-US" sz="1600" b="1" dirty="0"/>
              </a:p>
            </p:txBody>
          </p:sp>
          <p:sp>
            <p:nvSpPr>
              <p:cNvPr id="82" name="TextBox 81"/>
              <p:cNvSpPr txBox="1"/>
              <p:nvPr/>
            </p:nvSpPr>
            <p:spPr>
              <a:xfrm>
                <a:off x="2268639" y="2037145"/>
                <a:ext cx="578734" cy="369332"/>
              </a:xfrm>
              <a:prstGeom prst="rect">
                <a:avLst/>
              </a:prstGeom>
              <a:noFill/>
            </p:spPr>
            <p:txBody>
              <a:bodyPr wrap="square" rtlCol="0">
                <a:spAutoFit/>
              </a:bodyPr>
              <a:lstStyle/>
              <a:p>
                <a:r>
                  <a:rPr lang="en-US" dirty="0" smtClean="0"/>
                  <a:t> </a:t>
                </a:r>
                <a:r>
                  <a:rPr lang="en-US" b="1" dirty="0" smtClean="0"/>
                  <a:t>95</a:t>
                </a:r>
                <a:endParaRPr lang="en-US" b="1" dirty="0"/>
              </a:p>
            </p:txBody>
          </p:sp>
        </p:grpSp>
        <p:sp>
          <p:nvSpPr>
            <p:cNvPr id="62" name="TextBox 61"/>
            <p:cNvSpPr txBox="1"/>
            <p:nvPr/>
          </p:nvSpPr>
          <p:spPr>
            <a:xfrm>
              <a:off x="405113" y="2708477"/>
              <a:ext cx="1527859" cy="338554"/>
            </a:xfrm>
            <a:prstGeom prst="rect">
              <a:avLst/>
            </a:prstGeom>
            <a:noFill/>
          </p:spPr>
          <p:txBody>
            <a:bodyPr wrap="square" rtlCol="0">
              <a:spAutoFit/>
            </a:bodyPr>
            <a:lstStyle/>
            <a:p>
              <a:r>
                <a:rPr lang="en-US" sz="1600" b="1" dirty="0" smtClean="0"/>
                <a:t>Node Address</a:t>
              </a:r>
              <a:endParaRPr lang="en-US" sz="1600" b="1" dirty="0"/>
            </a:p>
          </p:txBody>
        </p:sp>
        <p:cxnSp>
          <p:nvCxnSpPr>
            <p:cNvPr id="63" name="Straight Arrow Connector 62"/>
            <p:cNvCxnSpPr>
              <a:stCxn id="62" idx="3"/>
              <a:endCxn id="85" idx="1"/>
            </p:cNvCxnSpPr>
            <p:nvPr/>
          </p:nvCxnSpPr>
          <p:spPr>
            <a:xfrm>
              <a:off x="1932972" y="2877754"/>
              <a:ext cx="578735" cy="115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33422" y="2062224"/>
              <a:ext cx="1190264" cy="338554"/>
            </a:xfrm>
            <a:prstGeom prst="rect">
              <a:avLst/>
            </a:prstGeom>
            <a:noFill/>
          </p:spPr>
          <p:txBody>
            <a:bodyPr wrap="square" rtlCol="0">
              <a:spAutoFit/>
            </a:bodyPr>
            <a:lstStyle/>
            <a:p>
              <a:r>
                <a:rPr lang="en-US" sz="1600" b="1" dirty="0" smtClean="0"/>
                <a:t>Node Value</a:t>
              </a:r>
              <a:endParaRPr lang="en-US" sz="1600" b="1" dirty="0"/>
            </a:p>
          </p:txBody>
        </p:sp>
        <p:cxnSp>
          <p:nvCxnSpPr>
            <p:cNvPr id="65" name="Straight Arrow Connector 64"/>
            <p:cNvCxnSpPr/>
            <p:nvPr/>
          </p:nvCxnSpPr>
          <p:spPr>
            <a:xfrm flipV="1">
              <a:off x="1390891" y="2243075"/>
              <a:ext cx="578735" cy="38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022921" y="3057647"/>
              <a:ext cx="1236563" cy="523220"/>
            </a:xfrm>
            <a:prstGeom prst="rect">
              <a:avLst/>
            </a:prstGeom>
            <a:noFill/>
          </p:spPr>
          <p:txBody>
            <a:bodyPr wrap="square" rtlCol="0">
              <a:spAutoFit/>
            </a:bodyPr>
            <a:lstStyle/>
            <a:p>
              <a:r>
                <a:rPr lang="en-US" sz="1400" b="1" dirty="0" smtClean="0"/>
                <a:t>Link/pointer to next Node</a:t>
              </a:r>
              <a:endParaRPr lang="en-US" sz="1400" b="1" dirty="0"/>
            </a:p>
          </p:txBody>
        </p:sp>
        <p:cxnSp>
          <p:nvCxnSpPr>
            <p:cNvPr id="67" name="Straight Arrow Connector 66"/>
            <p:cNvCxnSpPr>
              <a:endCxn id="84" idx="2"/>
            </p:cNvCxnSpPr>
            <p:nvPr/>
          </p:nvCxnSpPr>
          <p:spPr>
            <a:xfrm rot="16200000" flipV="1">
              <a:off x="3199677" y="2755497"/>
              <a:ext cx="541598" cy="77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113590" y="2083443"/>
              <a:ext cx="717630" cy="369332"/>
            </a:xfrm>
            <a:prstGeom prst="rect">
              <a:avLst/>
            </a:prstGeom>
            <a:noFill/>
          </p:spPr>
          <p:txBody>
            <a:bodyPr wrap="square" rtlCol="0">
              <a:spAutoFit/>
            </a:bodyPr>
            <a:lstStyle/>
            <a:p>
              <a:r>
                <a:rPr lang="en-US" dirty="0" smtClean="0"/>
                <a:t>  </a:t>
              </a:r>
              <a:r>
                <a:rPr lang="en-US" b="1" dirty="0" smtClean="0"/>
                <a:t>678</a:t>
              </a:r>
              <a:endParaRPr lang="en-US" b="1" dirty="0"/>
            </a:p>
          </p:txBody>
        </p:sp>
        <p:grpSp>
          <p:nvGrpSpPr>
            <p:cNvPr id="69" name="Group 41"/>
            <p:cNvGrpSpPr/>
            <p:nvPr/>
          </p:nvGrpSpPr>
          <p:grpSpPr>
            <a:xfrm>
              <a:off x="7828346" y="1971554"/>
              <a:ext cx="1967696" cy="1056184"/>
              <a:chOff x="1990846" y="1944547"/>
              <a:chExt cx="1967696" cy="1056184"/>
            </a:xfrm>
          </p:grpSpPr>
          <p:sp>
            <p:nvSpPr>
              <p:cNvPr id="75" name="Rectangle 74"/>
              <p:cNvSpPr/>
              <p:nvPr/>
            </p:nvSpPr>
            <p:spPr>
              <a:xfrm>
                <a:off x="1990846" y="1944547"/>
                <a:ext cx="995422" cy="544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974694" y="1944547"/>
                <a:ext cx="983848" cy="544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2511707" y="2662177"/>
                <a:ext cx="879676" cy="338554"/>
              </a:xfrm>
              <a:prstGeom prst="rect">
                <a:avLst/>
              </a:prstGeom>
              <a:noFill/>
            </p:spPr>
            <p:txBody>
              <a:bodyPr wrap="square" rtlCol="0">
                <a:spAutoFit/>
              </a:bodyPr>
              <a:lstStyle/>
              <a:p>
                <a:r>
                  <a:rPr lang="en-US" sz="1600" b="1" dirty="0" smtClean="0"/>
                  <a:t>    322</a:t>
                </a:r>
                <a:endParaRPr lang="en-US" sz="1600" b="1" dirty="0"/>
              </a:p>
            </p:txBody>
          </p:sp>
          <p:sp>
            <p:nvSpPr>
              <p:cNvPr id="78" name="TextBox 77"/>
              <p:cNvSpPr txBox="1"/>
              <p:nvPr/>
            </p:nvSpPr>
            <p:spPr>
              <a:xfrm>
                <a:off x="2268639" y="2037145"/>
                <a:ext cx="578734" cy="369332"/>
              </a:xfrm>
              <a:prstGeom prst="rect">
                <a:avLst/>
              </a:prstGeom>
              <a:noFill/>
            </p:spPr>
            <p:txBody>
              <a:bodyPr wrap="square" rtlCol="0">
                <a:spAutoFit/>
              </a:bodyPr>
              <a:lstStyle/>
              <a:p>
                <a:r>
                  <a:rPr lang="en-US" dirty="0" smtClean="0"/>
                  <a:t> </a:t>
                </a:r>
                <a:r>
                  <a:rPr lang="en-US" b="1" dirty="0" smtClean="0"/>
                  <a:t>23</a:t>
                </a:r>
                <a:endParaRPr lang="en-US" b="1" dirty="0"/>
              </a:p>
            </p:txBody>
          </p:sp>
        </p:grpSp>
        <p:cxnSp>
          <p:nvCxnSpPr>
            <p:cNvPr id="70" name="Straight Arrow Connector 69"/>
            <p:cNvCxnSpPr/>
            <p:nvPr/>
          </p:nvCxnSpPr>
          <p:spPr>
            <a:xfrm flipV="1">
              <a:off x="6900441" y="2255135"/>
              <a:ext cx="904755" cy="3859"/>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2025570" y="3912243"/>
              <a:ext cx="1840375" cy="369332"/>
            </a:xfrm>
            <a:prstGeom prst="rect">
              <a:avLst/>
            </a:prstGeom>
            <a:noFill/>
          </p:spPr>
          <p:txBody>
            <a:bodyPr wrap="square" rtlCol="0">
              <a:spAutoFit/>
            </a:bodyPr>
            <a:lstStyle/>
            <a:p>
              <a:r>
                <a:rPr lang="en-US" b="1" dirty="0" smtClean="0"/>
                <a:t>          Front</a:t>
              </a:r>
              <a:endParaRPr lang="en-US" b="1" dirty="0"/>
            </a:p>
          </p:txBody>
        </p:sp>
        <p:cxnSp>
          <p:nvCxnSpPr>
            <p:cNvPr id="72" name="Straight Arrow Connector 71"/>
            <p:cNvCxnSpPr>
              <a:endCxn id="85" idx="2"/>
            </p:cNvCxnSpPr>
            <p:nvPr/>
          </p:nvCxnSpPr>
          <p:spPr>
            <a:xfrm rot="5400000" flipH="1" flipV="1">
              <a:off x="2530513" y="3479637"/>
              <a:ext cx="842063"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16200000" flipV="1">
              <a:off x="10945070" y="3438139"/>
              <a:ext cx="541598" cy="77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10419144" y="3767219"/>
              <a:ext cx="1840375" cy="369332"/>
            </a:xfrm>
            <a:prstGeom prst="rect">
              <a:avLst/>
            </a:prstGeom>
            <a:noFill/>
          </p:spPr>
          <p:txBody>
            <a:bodyPr wrap="square" rtlCol="0">
              <a:spAutoFit/>
            </a:bodyPr>
            <a:lstStyle/>
            <a:p>
              <a:r>
                <a:rPr lang="en-US" b="1" dirty="0" smtClean="0"/>
                <a:t>          Rear</a:t>
              </a:r>
              <a:endParaRPr lang="en-US" b="1" dirty="0"/>
            </a:p>
          </p:txBody>
        </p:sp>
      </p:grpSp>
      <p:sp>
        <p:nvSpPr>
          <p:cNvPr id="87" name="TextBox 86"/>
          <p:cNvSpPr txBox="1"/>
          <p:nvPr/>
        </p:nvSpPr>
        <p:spPr>
          <a:xfrm>
            <a:off x="5974466" y="2062223"/>
            <a:ext cx="717630" cy="369332"/>
          </a:xfrm>
          <a:prstGeom prst="rect">
            <a:avLst/>
          </a:prstGeom>
          <a:noFill/>
        </p:spPr>
        <p:txBody>
          <a:bodyPr wrap="square" rtlCol="0">
            <a:spAutoFit/>
          </a:bodyPr>
          <a:lstStyle/>
          <a:p>
            <a:r>
              <a:rPr lang="en-US" dirty="0" smtClean="0"/>
              <a:t>  </a:t>
            </a:r>
            <a:r>
              <a:rPr lang="en-US" b="1" dirty="0" smtClean="0"/>
              <a:t>322</a:t>
            </a:r>
            <a:endParaRPr lang="en-US" b="1" dirty="0"/>
          </a:p>
        </p:txBody>
      </p:sp>
      <p:sp>
        <p:nvSpPr>
          <p:cNvPr id="88" name="TextBox 87"/>
          <p:cNvSpPr txBox="1"/>
          <p:nvPr/>
        </p:nvSpPr>
        <p:spPr>
          <a:xfrm>
            <a:off x="8949160" y="2062223"/>
            <a:ext cx="796724" cy="369332"/>
          </a:xfrm>
          <a:prstGeom prst="rect">
            <a:avLst/>
          </a:prstGeom>
          <a:noFill/>
        </p:spPr>
        <p:txBody>
          <a:bodyPr wrap="square" rtlCol="0">
            <a:spAutoFit/>
          </a:bodyPr>
          <a:lstStyle/>
          <a:p>
            <a:r>
              <a:rPr lang="en-US" dirty="0" smtClean="0"/>
              <a:t>  </a:t>
            </a:r>
            <a:r>
              <a:rPr lang="en-US" b="1" dirty="0" smtClean="0"/>
              <a:t>NULL</a:t>
            </a:r>
            <a:endParaRPr lang="en-US" b="1" dirty="0"/>
          </a:p>
        </p:txBody>
      </p:sp>
      <p:sp>
        <p:nvSpPr>
          <p:cNvPr id="89" name="TextBox 88"/>
          <p:cNvSpPr txBox="1"/>
          <p:nvPr/>
        </p:nvSpPr>
        <p:spPr>
          <a:xfrm>
            <a:off x="6068993" y="4680030"/>
            <a:ext cx="717630" cy="369332"/>
          </a:xfrm>
          <a:prstGeom prst="rect">
            <a:avLst/>
          </a:prstGeom>
          <a:noFill/>
        </p:spPr>
        <p:txBody>
          <a:bodyPr wrap="square" rtlCol="0">
            <a:spAutoFit/>
          </a:bodyPr>
          <a:lstStyle/>
          <a:p>
            <a:r>
              <a:rPr lang="en-US" dirty="0" smtClean="0"/>
              <a:t>  </a:t>
            </a:r>
            <a:r>
              <a:rPr lang="en-US" b="1" dirty="0" smtClean="0"/>
              <a:t>322</a:t>
            </a:r>
            <a:endParaRPr lang="en-US" b="1" dirty="0"/>
          </a:p>
        </p:txBody>
      </p:sp>
      <p:sp>
        <p:nvSpPr>
          <p:cNvPr id="90" name="TextBox 89"/>
          <p:cNvSpPr txBox="1"/>
          <p:nvPr/>
        </p:nvSpPr>
        <p:spPr>
          <a:xfrm>
            <a:off x="9055261" y="4691606"/>
            <a:ext cx="717630" cy="369332"/>
          </a:xfrm>
          <a:prstGeom prst="rect">
            <a:avLst/>
          </a:prstGeom>
          <a:noFill/>
        </p:spPr>
        <p:txBody>
          <a:bodyPr wrap="square" rtlCol="0">
            <a:spAutoFit/>
          </a:bodyPr>
          <a:lstStyle/>
          <a:p>
            <a:r>
              <a:rPr lang="en-US" dirty="0" smtClean="0"/>
              <a:t>  </a:t>
            </a:r>
            <a:r>
              <a:rPr lang="en-US" b="1" dirty="0" smtClean="0"/>
              <a:t>119</a:t>
            </a:r>
            <a:endParaRPr lang="en-US" b="1" dirty="0"/>
          </a:p>
        </p:txBody>
      </p:sp>
      <p:sp>
        <p:nvSpPr>
          <p:cNvPr id="91" name="Rectangle 90"/>
          <p:cNvSpPr/>
          <p:nvPr/>
        </p:nvSpPr>
        <p:spPr>
          <a:xfrm>
            <a:off x="10486663" y="4606725"/>
            <a:ext cx="868102" cy="509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11323898" y="4608653"/>
            <a:ext cx="868102" cy="5092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TextBox 92"/>
          <p:cNvSpPr txBox="1"/>
          <p:nvPr/>
        </p:nvSpPr>
        <p:spPr>
          <a:xfrm>
            <a:off x="11377914" y="4670386"/>
            <a:ext cx="814086" cy="369332"/>
          </a:xfrm>
          <a:prstGeom prst="rect">
            <a:avLst/>
          </a:prstGeom>
          <a:noFill/>
        </p:spPr>
        <p:txBody>
          <a:bodyPr wrap="square" rtlCol="0">
            <a:spAutoFit/>
          </a:bodyPr>
          <a:lstStyle/>
          <a:p>
            <a:r>
              <a:rPr lang="en-US" dirty="0" smtClean="0"/>
              <a:t>  </a:t>
            </a:r>
            <a:r>
              <a:rPr lang="en-US" b="1" dirty="0" smtClean="0"/>
              <a:t>NULL</a:t>
            </a:r>
            <a:endParaRPr lang="en-US" b="1" dirty="0"/>
          </a:p>
        </p:txBody>
      </p:sp>
      <p:sp>
        <p:nvSpPr>
          <p:cNvPr id="94" name="TextBox 93"/>
          <p:cNvSpPr txBox="1"/>
          <p:nvPr/>
        </p:nvSpPr>
        <p:spPr>
          <a:xfrm>
            <a:off x="10517529" y="4614441"/>
            <a:ext cx="717630" cy="369332"/>
          </a:xfrm>
          <a:prstGeom prst="rect">
            <a:avLst/>
          </a:prstGeom>
          <a:noFill/>
        </p:spPr>
        <p:txBody>
          <a:bodyPr wrap="square" rtlCol="0">
            <a:spAutoFit/>
          </a:bodyPr>
          <a:lstStyle/>
          <a:p>
            <a:r>
              <a:rPr lang="en-US" dirty="0" smtClean="0"/>
              <a:t>  </a:t>
            </a:r>
            <a:r>
              <a:rPr lang="en-US" b="1" dirty="0" smtClean="0"/>
              <a:t>89</a:t>
            </a:r>
            <a:endParaRPr lang="en-US" b="1" dirty="0"/>
          </a:p>
        </p:txBody>
      </p:sp>
      <p:cxnSp>
        <p:nvCxnSpPr>
          <p:cNvPr id="95" name="Straight Arrow Connector 94"/>
          <p:cNvCxnSpPr>
            <a:stCxn id="76" idx="3"/>
            <a:endCxn id="91" idx="1"/>
          </p:cNvCxnSpPr>
          <p:nvPr/>
        </p:nvCxnSpPr>
        <p:spPr>
          <a:xfrm flipV="1">
            <a:off x="9902145" y="4861368"/>
            <a:ext cx="584518" cy="721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10899497" y="5333013"/>
            <a:ext cx="879676" cy="338554"/>
          </a:xfrm>
          <a:prstGeom prst="rect">
            <a:avLst/>
          </a:prstGeom>
          <a:noFill/>
        </p:spPr>
        <p:txBody>
          <a:bodyPr wrap="square" rtlCol="0">
            <a:spAutoFit/>
          </a:bodyPr>
          <a:lstStyle/>
          <a:p>
            <a:r>
              <a:rPr lang="en-US" sz="1600" b="1" dirty="0" smtClean="0"/>
              <a:t>    119</a:t>
            </a:r>
            <a:endParaRPr lang="en-US" sz="1600" b="1" dirty="0"/>
          </a:p>
        </p:txBody>
      </p:sp>
      <p:sp>
        <p:nvSpPr>
          <p:cNvPr id="96" name="Rectangle 95"/>
          <p:cNvSpPr/>
          <p:nvPr/>
        </p:nvSpPr>
        <p:spPr>
          <a:xfrm>
            <a:off x="3431179" y="6300050"/>
            <a:ext cx="6615646" cy="369332"/>
          </a:xfrm>
          <a:prstGeom prst="rect">
            <a:avLst/>
          </a:prstGeom>
        </p:spPr>
        <p:txBody>
          <a:bodyPr wrap="square">
            <a:spAutoFit/>
          </a:bodyPr>
          <a:lstStyle/>
          <a:p>
            <a:pPr algn="ctr"/>
            <a:r>
              <a:rPr lang="en-US" b="1" dirty="0" smtClean="0">
                <a:latin typeface="Times New Roman" pitchFamily="18" charset="0"/>
                <a:cs typeface="Times New Roman" pitchFamily="18" charset="0"/>
              </a:rPr>
              <a:t>Figure 1.1.16:</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Enqueue</a:t>
            </a:r>
            <a:r>
              <a:rPr lang="en-US" dirty="0" smtClean="0">
                <a:latin typeface="Times New Roman" pitchFamily="18" charset="0"/>
                <a:cs typeface="Times New Roman" pitchFamily="18" charset="0"/>
              </a:rPr>
              <a:t> Operation on Queue using Linked List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198622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a:t>
            </a:fld>
            <a:endParaRPr lang="en-IN" dirty="0"/>
          </a:p>
        </p:txBody>
      </p:sp>
      <p:sp>
        <p:nvSpPr>
          <p:cNvPr id="6" name="Rectangle 5"/>
          <p:cNvSpPr/>
          <p:nvPr/>
        </p:nvSpPr>
        <p:spPr>
          <a:xfrm>
            <a:off x="207034" y="1121184"/>
            <a:ext cx="11680166" cy="4647426"/>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Need for Efficient </a:t>
            </a:r>
            <a:r>
              <a:rPr lang="en-US" sz="2400" b="1" dirty="0" smtClean="0">
                <a:latin typeface="Times New Roman" panose="02020603050405020304" pitchFamily="18" charset="0"/>
                <a:cs typeface="Times New Roman" panose="02020603050405020304" pitchFamily="18" charset="0"/>
              </a:rPr>
              <a:t>Storage</a:t>
            </a:r>
          </a:p>
          <a:p>
            <a:pPr marL="360000" lvl="4"/>
            <a:endParaRPr lang="en-US" sz="800" b="1" dirty="0" smtClean="0">
              <a:latin typeface="Times New Roman" panose="02020603050405020304" pitchFamily="18" charset="0"/>
              <a:cs typeface="Times New Roman" panose="02020603050405020304" pitchFamily="18" charset="0"/>
            </a:endParaRPr>
          </a:p>
          <a:p>
            <a:pPr marL="360000" lvl="4">
              <a:lnSpc>
                <a:spcPct val="150000"/>
              </a:lnSpc>
            </a:pPr>
            <a:endParaRPr lang="en-US" sz="800" b="1" dirty="0" smtClean="0">
              <a:latin typeface="Times New Roman" panose="02020603050405020304" pitchFamily="18" charset="0"/>
              <a:cs typeface="Times New Roman" panose="02020603050405020304" pitchFamily="18" charset="0"/>
            </a:endParaRPr>
          </a:p>
          <a:p>
            <a:pPr marL="360000" lvl="4">
              <a:lnSpc>
                <a:spcPct val="150000"/>
              </a:lnSpc>
            </a:pPr>
            <a:endParaRPr lang="en-US" sz="400" b="1" dirty="0" smtClean="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Secondary </a:t>
            </a:r>
            <a:r>
              <a:rPr lang="en-US" sz="2000" dirty="0">
                <a:latin typeface="Times New Roman" panose="02020603050405020304" pitchFamily="18" charset="0"/>
                <a:cs typeface="Times New Roman" panose="02020603050405020304" pitchFamily="18" charset="0"/>
              </a:rPr>
              <a:t>memory (disk) is divided into equal-sized blocks</a:t>
            </a:r>
            <a:r>
              <a:rPr lang="en-US" sz="2000" dirty="0" smtClean="0">
                <a:latin typeface="Times New Roman" panose="02020603050405020304" pitchFamily="18" charset="0"/>
                <a:cs typeface="Times New Roman" panose="02020603050405020304" pitchFamily="18" charset="0"/>
              </a:rPr>
              <a:t>.</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basic I/O operation transfers the contents of one disk block to/from main memory</a:t>
            </a:r>
            <a:r>
              <a:rPr lang="en-US" sz="2000" dirty="0" smtClean="0">
                <a:latin typeface="Times New Roman" panose="02020603050405020304" pitchFamily="18" charset="0"/>
                <a:cs typeface="Times New Roman" panose="02020603050405020304" pitchFamily="18" charset="0"/>
              </a:rPr>
              <a:t>.</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disk access is unbelievably expensive compared to a typical computer instruction</a:t>
            </a:r>
            <a:r>
              <a:rPr lang="en-US" sz="2000" dirty="0" smtClean="0">
                <a:latin typeface="Times New Roman" panose="02020603050405020304" pitchFamily="18" charset="0"/>
                <a:cs typeface="Times New Roman" panose="02020603050405020304" pitchFamily="18" charset="0"/>
              </a:rPr>
              <a:t>.</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Without efficient data storage structures, a program will spend most of its time retrieving data from secondary storage</a:t>
            </a:r>
            <a:r>
              <a:rPr lang="en-US" sz="2000" dirty="0" smtClean="0">
                <a:latin typeface="Times New Roman" panose="02020603050405020304" pitchFamily="18" charset="0"/>
                <a:cs typeface="Times New Roman" panose="02020603050405020304" pitchFamily="18" charset="0"/>
              </a:rPr>
              <a:t>.</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1062900" lvl="6"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binary search tree can be ideal for internal data retrievals, but it's performance is inadequate with disk I/O operations.</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39622961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70</a:t>
            </a:fld>
            <a:endParaRPr lang="en-IN" dirty="0"/>
          </a:p>
        </p:txBody>
      </p:sp>
      <p:sp>
        <p:nvSpPr>
          <p:cNvPr id="6" name="Rectangle 5"/>
          <p:cNvSpPr/>
          <p:nvPr/>
        </p:nvSpPr>
        <p:spPr>
          <a:xfrm>
            <a:off x="80905" y="1121183"/>
            <a:ext cx="11942595" cy="4401205"/>
          </a:xfrm>
          <a:prstGeom prst="rect">
            <a:avLst/>
          </a:prstGeom>
        </p:spPr>
        <p:txBody>
          <a:bodyPr wrap="square">
            <a:spAutoFit/>
          </a:bodyPr>
          <a:lstStyle/>
          <a:p>
            <a:pPr marL="360000" lvl="4">
              <a:buFont typeface="Wingdings" pitchFamily="2" charset="2"/>
              <a:buChar char="§"/>
            </a:pP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Dequeue</a:t>
            </a:r>
            <a:r>
              <a:rPr lang="en-US" sz="2000" b="1" dirty="0" smtClean="0">
                <a:latin typeface="Times New Roman" pitchFamily="18" charset="0"/>
                <a:cs typeface="Times New Roman" pitchFamily="18" charset="0"/>
              </a:rPr>
              <a:t> operation </a:t>
            </a:r>
            <a:r>
              <a:rPr lang="en-US" sz="2000" dirty="0" smtClean="0">
                <a:latin typeface="Times New Roman" pitchFamily="18" charset="0"/>
                <a:cs typeface="Times New Roman" pitchFamily="18" charset="0"/>
              </a:rPr>
              <a:t>on Queue (implemented using Linked List)</a:t>
            </a:r>
          </a:p>
          <a:p>
            <a:pPr marL="360000" lvl="4"/>
            <a:endParaRPr lang="en-US" sz="2000" dirty="0" smtClean="0">
              <a:latin typeface="Times New Roman" pitchFamily="18" charset="0"/>
              <a:cs typeface="Times New Roman" pitchFamily="18" charset="0"/>
            </a:endParaRPr>
          </a:p>
          <a:p>
            <a:pPr marL="360000" lvl="4"/>
            <a:r>
              <a:rPr lang="en-US" sz="2000" dirty="0" smtClean="0">
                <a:latin typeface="Times New Roman" pitchFamily="18" charset="0"/>
                <a:cs typeface="Times New Roman" pitchFamily="18" charset="0"/>
              </a:rPr>
              <a:t>              </a:t>
            </a:r>
          </a:p>
          <a:p>
            <a:pPr marL="360000" lvl="4"/>
            <a:r>
              <a:rPr lang="en-US" sz="2000" dirty="0" smtClean="0">
                <a:latin typeface="Times New Roman" pitchFamily="18" charset="0"/>
                <a:cs typeface="Times New Roman" pitchFamily="18" charset="0"/>
              </a:rPr>
              <a:t>                  </a:t>
            </a:r>
          </a:p>
          <a:p>
            <a:pPr marL="360000" lvl="4">
              <a:buFont typeface="Wingdings" pitchFamily="2" charset="2"/>
              <a:buChar char="§"/>
            </a:pPr>
            <a:endParaRPr lang="en-US" sz="2000" dirty="0" smtClean="0">
              <a:latin typeface="Times New Roman" pitchFamily="18" charset="0"/>
              <a:cs typeface="Times New Roman" pitchFamily="18" charset="0"/>
            </a:endParaRPr>
          </a:p>
          <a:p>
            <a:pPr marL="360000" lvl="4"/>
            <a:endParaRPr lang="en-US" sz="2000" dirty="0" smtClean="0">
              <a:latin typeface="Times New Roman" pitchFamily="18" charset="0"/>
              <a:cs typeface="Times New Roman" pitchFamily="18" charset="0"/>
            </a:endParaRPr>
          </a:p>
          <a:p>
            <a:pPr marL="360000" lvl="4">
              <a:buFont typeface="Wingdings" pitchFamily="2" charset="2"/>
              <a:buChar char="§"/>
            </a:pPr>
            <a:endParaRPr lang="en-US" sz="2000" dirty="0" smtClean="0">
              <a:latin typeface="Times New Roman" pitchFamily="18" charset="0"/>
              <a:cs typeface="Times New Roman" pitchFamily="18" charset="0"/>
            </a:endParaRPr>
          </a:p>
          <a:p>
            <a:pPr marL="360000" lvl="4">
              <a:buFont typeface="Wingdings" pitchFamily="2" charset="2"/>
              <a:buChar char="§"/>
            </a:pPr>
            <a:endParaRPr lang="en-US" sz="2000" dirty="0" smtClean="0">
              <a:latin typeface="Times New Roman" pitchFamily="18" charset="0"/>
              <a:cs typeface="Times New Roman" pitchFamily="18" charset="0"/>
            </a:endParaRPr>
          </a:p>
          <a:p>
            <a:pPr marL="360000" lvl="4">
              <a:buFont typeface="Wingdings" pitchFamily="2" charset="2"/>
              <a:buChar char="§"/>
            </a:pPr>
            <a:endParaRPr lang="en-US" sz="2000" dirty="0" smtClean="0">
              <a:latin typeface="Times New Roman" pitchFamily="18" charset="0"/>
              <a:cs typeface="Times New Roman" pitchFamily="18" charset="0"/>
            </a:endParaRPr>
          </a:p>
          <a:p>
            <a:pPr marL="360000" lvl="4">
              <a:buFont typeface="Wingdings" pitchFamily="2" charset="2"/>
              <a:buChar char="§"/>
            </a:pPr>
            <a:endParaRPr lang="en-US" sz="2000" dirty="0" smtClean="0">
              <a:latin typeface="Times New Roman" pitchFamily="18" charset="0"/>
              <a:cs typeface="Times New Roman" pitchFamily="18" charset="0"/>
            </a:endParaRPr>
          </a:p>
          <a:p>
            <a:pPr marL="360000" lvl="4">
              <a:buFont typeface="Wingdings" pitchFamily="2" charset="2"/>
              <a:buChar char="§"/>
            </a:pPr>
            <a:r>
              <a:rPr lang="en-US" sz="2000" dirty="0" smtClean="0">
                <a:latin typeface="Times New Roman" pitchFamily="18" charset="0"/>
                <a:cs typeface="Times New Roman" pitchFamily="18" charset="0"/>
              </a:rPr>
              <a:t> After </a:t>
            </a:r>
            <a:r>
              <a:rPr lang="en-US" sz="2000" dirty="0" err="1" smtClean="0">
                <a:latin typeface="Times New Roman" pitchFamily="18" charset="0"/>
                <a:cs typeface="Times New Roman" pitchFamily="18" charset="0"/>
              </a:rPr>
              <a:t>Dequeue</a:t>
            </a:r>
            <a:r>
              <a:rPr lang="en-US" sz="2000" dirty="0" smtClean="0">
                <a:latin typeface="Times New Roman" pitchFamily="18" charset="0"/>
                <a:cs typeface="Times New Roman" pitchFamily="18" charset="0"/>
              </a:rPr>
              <a:t> operation</a:t>
            </a:r>
          </a:p>
          <a:p>
            <a:pPr marL="360000" lvl="4"/>
            <a:endParaRPr lang="en-US" sz="2000" dirty="0" smtClean="0">
              <a:latin typeface="Times New Roman" pitchFamily="18" charset="0"/>
              <a:cs typeface="Times New Roman" pitchFamily="18" charset="0"/>
            </a:endParaRPr>
          </a:p>
          <a:p>
            <a:pPr marL="360000" lvl="4">
              <a:buFont typeface="Wingdings" pitchFamily="2" charset="2"/>
              <a:buChar char="§"/>
            </a:pPr>
            <a:endParaRPr lang="en-US" sz="2000" dirty="0" smtClean="0">
              <a:latin typeface="Times New Roman" pitchFamily="18" charset="0"/>
              <a:cs typeface="Times New Roman" pitchFamily="18" charset="0"/>
            </a:endParaRPr>
          </a:p>
          <a:p>
            <a:pPr marL="360000" lvl="4"/>
            <a:endParaRPr lang="en-US" sz="2000" dirty="0" smtClean="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
        <p:nvSpPr>
          <p:cNvPr id="48" name="TextBox 47"/>
          <p:cNvSpPr txBox="1"/>
          <p:nvPr/>
        </p:nvSpPr>
        <p:spPr>
          <a:xfrm>
            <a:off x="5960962" y="2071868"/>
            <a:ext cx="798653" cy="369332"/>
          </a:xfrm>
          <a:prstGeom prst="rect">
            <a:avLst/>
          </a:prstGeom>
          <a:noFill/>
        </p:spPr>
        <p:txBody>
          <a:bodyPr wrap="square" rtlCol="0">
            <a:spAutoFit/>
          </a:bodyPr>
          <a:lstStyle/>
          <a:p>
            <a:r>
              <a:rPr lang="en-US" dirty="0" smtClean="0"/>
              <a:t>   </a:t>
            </a:r>
            <a:r>
              <a:rPr lang="en-US" b="1" dirty="0" smtClean="0"/>
              <a:t>322</a:t>
            </a:r>
            <a:endParaRPr lang="en-US" b="1" dirty="0"/>
          </a:p>
        </p:txBody>
      </p:sp>
      <p:sp>
        <p:nvSpPr>
          <p:cNvPr id="49" name="TextBox 48"/>
          <p:cNvSpPr txBox="1"/>
          <p:nvPr/>
        </p:nvSpPr>
        <p:spPr>
          <a:xfrm>
            <a:off x="8889357" y="2060294"/>
            <a:ext cx="787078" cy="369332"/>
          </a:xfrm>
          <a:prstGeom prst="rect">
            <a:avLst/>
          </a:prstGeom>
          <a:noFill/>
        </p:spPr>
        <p:txBody>
          <a:bodyPr wrap="square" rtlCol="0">
            <a:spAutoFit/>
          </a:bodyPr>
          <a:lstStyle/>
          <a:p>
            <a:r>
              <a:rPr lang="en-US" b="1" dirty="0" smtClean="0"/>
              <a:t>  NULL</a:t>
            </a:r>
            <a:endParaRPr lang="en-US" b="1" dirty="0"/>
          </a:p>
        </p:txBody>
      </p:sp>
      <p:grpSp>
        <p:nvGrpSpPr>
          <p:cNvPr id="2" name="Group 56"/>
          <p:cNvGrpSpPr/>
          <p:nvPr/>
        </p:nvGrpSpPr>
        <p:grpSpPr>
          <a:xfrm>
            <a:off x="233422" y="1944547"/>
            <a:ext cx="9562620" cy="2106592"/>
            <a:chOff x="233422" y="1944547"/>
            <a:chExt cx="9562620" cy="2337028"/>
          </a:xfrm>
        </p:grpSpPr>
        <p:cxnSp>
          <p:nvCxnSpPr>
            <p:cNvPr id="11" name="Straight Arrow Connector 10"/>
            <p:cNvCxnSpPr>
              <a:endCxn id="21" idx="1"/>
            </p:cNvCxnSpPr>
            <p:nvPr/>
          </p:nvCxnSpPr>
          <p:spPr>
            <a:xfrm flipV="1">
              <a:off x="3993266" y="2230056"/>
              <a:ext cx="904755" cy="3859"/>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grpSp>
          <p:nvGrpSpPr>
            <p:cNvPr id="3" name="Group 18"/>
            <p:cNvGrpSpPr/>
            <p:nvPr/>
          </p:nvGrpSpPr>
          <p:grpSpPr>
            <a:xfrm>
              <a:off x="1990846" y="1944547"/>
              <a:ext cx="1967696" cy="1114058"/>
              <a:chOff x="1990846" y="1944547"/>
              <a:chExt cx="1967696" cy="1114058"/>
            </a:xfrm>
          </p:grpSpPr>
          <p:sp>
            <p:nvSpPr>
              <p:cNvPr id="5" name="Rectangle 4"/>
              <p:cNvSpPr/>
              <p:nvPr/>
            </p:nvSpPr>
            <p:spPr>
              <a:xfrm>
                <a:off x="1990846" y="1944547"/>
                <a:ext cx="995422" cy="544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974694" y="1944547"/>
                <a:ext cx="983848" cy="544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2511707" y="2720051"/>
                <a:ext cx="879676" cy="338554"/>
              </a:xfrm>
              <a:prstGeom prst="rect">
                <a:avLst/>
              </a:prstGeom>
              <a:noFill/>
            </p:spPr>
            <p:txBody>
              <a:bodyPr wrap="square" rtlCol="0">
                <a:spAutoFit/>
              </a:bodyPr>
              <a:lstStyle/>
              <a:p>
                <a:r>
                  <a:rPr lang="en-US" sz="1600" b="1" dirty="0" smtClean="0"/>
                  <a:t>    3115</a:t>
                </a:r>
                <a:endParaRPr lang="en-US" sz="1600" b="1" dirty="0"/>
              </a:p>
            </p:txBody>
          </p:sp>
          <p:sp>
            <p:nvSpPr>
              <p:cNvPr id="16" name="TextBox 15"/>
              <p:cNvSpPr txBox="1"/>
              <p:nvPr/>
            </p:nvSpPr>
            <p:spPr>
              <a:xfrm>
                <a:off x="2268639" y="2037145"/>
                <a:ext cx="578734" cy="369332"/>
              </a:xfrm>
              <a:prstGeom prst="rect">
                <a:avLst/>
              </a:prstGeom>
              <a:noFill/>
            </p:spPr>
            <p:txBody>
              <a:bodyPr wrap="square" rtlCol="0">
                <a:spAutoFit/>
              </a:bodyPr>
              <a:lstStyle/>
              <a:p>
                <a:r>
                  <a:rPr lang="en-US" dirty="0" smtClean="0"/>
                  <a:t> </a:t>
                </a:r>
                <a:r>
                  <a:rPr lang="en-US" b="1" dirty="0" smtClean="0"/>
                  <a:t>56</a:t>
                </a:r>
                <a:endParaRPr lang="en-US" b="1" dirty="0"/>
              </a:p>
            </p:txBody>
          </p:sp>
        </p:grpSp>
        <p:grpSp>
          <p:nvGrpSpPr>
            <p:cNvPr id="9" name="Group 19"/>
            <p:cNvGrpSpPr/>
            <p:nvPr/>
          </p:nvGrpSpPr>
          <p:grpSpPr>
            <a:xfrm>
              <a:off x="4898021" y="1958051"/>
              <a:ext cx="1967696" cy="1056184"/>
              <a:chOff x="1990846" y="1944547"/>
              <a:chExt cx="1967696" cy="1056184"/>
            </a:xfrm>
          </p:grpSpPr>
          <p:sp>
            <p:nvSpPr>
              <p:cNvPr id="21" name="Rectangle 20"/>
              <p:cNvSpPr/>
              <p:nvPr/>
            </p:nvSpPr>
            <p:spPr>
              <a:xfrm>
                <a:off x="1990846" y="1944547"/>
                <a:ext cx="995422" cy="544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2974694" y="1944547"/>
                <a:ext cx="983848" cy="544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511707" y="2662177"/>
                <a:ext cx="879676" cy="338554"/>
              </a:xfrm>
              <a:prstGeom prst="rect">
                <a:avLst/>
              </a:prstGeom>
              <a:noFill/>
            </p:spPr>
            <p:txBody>
              <a:bodyPr wrap="square" rtlCol="0">
                <a:spAutoFit/>
              </a:bodyPr>
              <a:lstStyle/>
              <a:p>
                <a:r>
                  <a:rPr lang="en-US" sz="1600" b="1" dirty="0" smtClean="0"/>
                  <a:t>    678</a:t>
                </a:r>
                <a:endParaRPr lang="en-US" sz="1600" b="1" dirty="0"/>
              </a:p>
            </p:txBody>
          </p:sp>
          <p:sp>
            <p:nvSpPr>
              <p:cNvPr id="24" name="TextBox 23"/>
              <p:cNvSpPr txBox="1"/>
              <p:nvPr/>
            </p:nvSpPr>
            <p:spPr>
              <a:xfrm>
                <a:off x="2268639" y="2037145"/>
                <a:ext cx="578734" cy="369332"/>
              </a:xfrm>
              <a:prstGeom prst="rect">
                <a:avLst/>
              </a:prstGeom>
              <a:noFill/>
            </p:spPr>
            <p:txBody>
              <a:bodyPr wrap="square" rtlCol="0">
                <a:spAutoFit/>
              </a:bodyPr>
              <a:lstStyle/>
              <a:p>
                <a:r>
                  <a:rPr lang="en-US" dirty="0" smtClean="0"/>
                  <a:t> </a:t>
                </a:r>
                <a:r>
                  <a:rPr lang="en-US" b="1" dirty="0" smtClean="0"/>
                  <a:t>95</a:t>
                </a:r>
                <a:endParaRPr lang="en-US" b="1" dirty="0"/>
              </a:p>
            </p:txBody>
          </p:sp>
        </p:grpSp>
        <p:sp>
          <p:nvSpPr>
            <p:cNvPr id="26" name="TextBox 25"/>
            <p:cNvSpPr txBox="1"/>
            <p:nvPr/>
          </p:nvSpPr>
          <p:spPr>
            <a:xfrm>
              <a:off x="405113" y="2708477"/>
              <a:ext cx="1527859" cy="338554"/>
            </a:xfrm>
            <a:prstGeom prst="rect">
              <a:avLst/>
            </a:prstGeom>
            <a:noFill/>
          </p:spPr>
          <p:txBody>
            <a:bodyPr wrap="square" rtlCol="0">
              <a:spAutoFit/>
            </a:bodyPr>
            <a:lstStyle/>
            <a:p>
              <a:r>
                <a:rPr lang="en-US" sz="1600" b="1" dirty="0" smtClean="0"/>
                <a:t>Node Address</a:t>
              </a:r>
              <a:endParaRPr lang="en-US" sz="1600" b="1" dirty="0"/>
            </a:p>
          </p:txBody>
        </p:sp>
        <p:cxnSp>
          <p:nvCxnSpPr>
            <p:cNvPr id="28" name="Straight Arrow Connector 27"/>
            <p:cNvCxnSpPr>
              <a:stCxn id="26" idx="3"/>
              <a:endCxn id="15" idx="1"/>
            </p:cNvCxnSpPr>
            <p:nvPr/>
          </p:nvCxnSpPr>
          <p:spPr>
            <a:xfrm>
              <a:off x="1932972" y="2877754"/>
              <a:ext cx="578735" cy="115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33422" y="2062224"/>
              <a:ext cx="1190264" cy="338554"/>
            </a:xfrm>
            <a:prstGeom prst="rect">
              <a:avLst/>
            </a:prstGeom>
            <a:noFill/>
          </p:spPr>
          <p:txBody>
            <a:bodyPr wrap="square" rtlCol="0">
              <a:spAutoFit/>
            </a:bodyPr>
            <a:lstStyle/>
            <a:p>
              <a:r>
                <a:rPr lang="en-US" sz="1600" b="1" dirty="0" smtClean="0"/>
                <a:t>Node Value</a:t>
              </a:r>
              <a:endParaRPr lang="en-US" sz="1600" b="1" dirty="0"/>
            </a:p>
          </p:txBody>
        </p:sp>
        <p:cxnSp>
          <p:nvCxnSpPr>
            <p:cNvPr id="36" name="Straight Arrow Connector 35"/>
            <p:cNvCxnSpPr/>
            <p:nvPr/>
          </p:nvCxnSpPr>
          <p:spPr>
            <a:xfrm flipV="1">
              <a:off x="1390891" y="2243075"/>
              <a:ext cx="578735" cy="38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3022921" y="3057647"/>
              <a:ext cx="1236563" cy="523220"/>
            </a:xfrm>
            <a:prstGeom prst="rect">
              <a:avLst/>
            </a:prstGeom>
            <a:noFill/>
          </p:spPr>
          <p:txBody>
            <a:bodyPr wrap="square" rtlCol="0">
              <a:spAutoFit/>
            </a:bodyPr>
            <a:lstStyle/>
            <a:p>
              <a:r>
                <a:rPr lang="en-US" sz="1400" b="1" dirty="0" smtClean="0"/>
                <a:t>Link/pointer to next Node</a:t>
              </a:r>
              <a:endParaRPr lang="en-US" sz="1400" b="1" dirty="0"/>
            </a:p>
          </p:txBody>
        </p:sp>
        <p:cxnSp>
          <p:nvCxnSpPr>
            <p:cNvPr id="39" name="Straight Arrow Connector 38"/>
            <p:cNvCxnSpPr>
              <a:endCxn id="8" idx="2"/>
            </p:cNvCxnSpPr>
            <p:nvPr/>
          </p:nvCxnSpPr>
          <p:spPr>
            <a:xfrm rot="16200000" flipV="1">
              <a:off x="3199677" y="2755497"/>
              <a:ext cx="541598" cy="77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113590" y="2083443"/>
              <a:ext cx="717630" cy="369332"/>
            </a:xfrm>
            <a:prstGeom prst="rect">
              <a:avLst/>
            </a:prstGeom>
            <a:noFill/>
          </p:spPr>
          <p:txBody>
            <a:bodyPr wrap="square" rtlCol="0">
              <a:spAutoFit/>
            </a:bodyPr>
            <a:lstStyle/>
            <a:p>
              <a:r>
                <a:rPr lang="en-US" dirty="0" smtClean="0"/>
                <a:t>  </a:t>
              </a:r>
              <a:r>
                <a:rPr lang="en-US" b="1" dirty="0" smtClean="0"/>
                <a:t>678</a:t>
              </a:r>
              <a:endParaRPr lang="en-US" b="1" dirty="0"/>
            </a:p>
          </p:txBody>
        </p:sp>
        <p:grpSp>
          <p:nvGrpSpPr>
            <p:cNvPr id="10" name="Group 41"/>
            <p:cNvGrpSpPr/>
            <p:nvPr/>
          </p:nvGrpSpPr>
          <p:grpSpPr>
            <a:xfrm>
              <a:off x="7828346" y="1971554"/>
              <a:ext cx="1967696" cy="1056184"/>
              <a:chOff x="1990846" y="1944547"/>
              <a:chExt cx="1967696" cy="1056184"/>
            </a:xfrm>
          </p:grpSpPr>
          <p:sp>
            <p:nvSpPr>
              <p:cNvPr id="43" name="Rectangle 42"/>
              <p:cNvSpPr/>
              <p:nvPr/>
            </p:nvSpPr>
            <p:spPr>
              <a:xfrm>
                <a:off x="1990846" y="1944547"/>
                <a:ext cx="995422" cy="544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2974694" y="1944547"/>
                <a:ext cx="983848" cy="544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2511707" y="2662177"/>
                <a:ext cx="879676" cy="338554"/>
              </a:xfrm>
              <a:prstGeom prst="rect">
                <a:avLst/>
              </a:prstGeom>
              <a:noFill/>
            </p:spPr>
            <p:txBody>
              <a:bodyPr wrap="square" rtlCol="0">
                <a:spAutoFit/>
              </a:bodyPr>
              <a:lstStyle/>
              <a:p>
                <a:r>
                  <a:rPr lang="en-US" sz="1600" b="1" dirty="0" smtClean="0"/>
                  <a:t>    322</a:t>
                </a:r>
                <a:endParaRPr lang="en-US" sz="1600" b="1" dirty="0"/>
              </a:p>
            </p:txBody>
          </p:sp>
          <p:sp>
            <p:nvSpPr>
              <p:cNvPr id="46" name="TextBox 45"/>
              <p:cNvSpPr txBox="1"/>
              <p:nvPr/>
            </p:nvSpPr>
            <p:spPr>
              <a:xfrm>
                <a:off x="2268639" y="2037145"/>
                <a:ext cx="578734" cy="369332"/>
              </a:xfrm>
              <a:prstGeom prst="rect">
                <a:avLst/>
              </a:prstGeom>
              <a:noFill/>
            </p:spPr>
            <p:txBody>
              <a:bodyPr wrap="square" rtlCol="0">
                <a:spAutoFit/>
              </a:bodyPr>
              <a:lstStyle/>
              <a:p>
                <a:r>
                  <a:rPr lang="en-US" dirty="0" smtClean="0"/>
                  <a:t> </a:t>
                </a:r>
                <a:r>
                  <a:rPr lang="en-US" b="1" dirty="0" smtClean="0"/>
                  <a:t>23</a:t>
                </a:r>
                <a:endParaRPr lang="en-US" b="1" dirty="0"/>
              </a:p>
            </p:txBody>
          </p:sp>
        </p:grpSp>
        <p:cxnSp>
          <p:nvCxnSpPr>
            <p:cNvPr id="47" name="Straight Arrow Connector 46"/>
            <p:cNvCxnSpPr/>
            <p:nvPr/>
          </p:nvCxnSpPr>
          <p:spPr>
            <a:xfrm flipV="1">
              <a:off x="6900441" y="2255135"/>
              <a:ext cx="904755" cy="3859"/>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2025570" y="3912243"/>
              <a:ext cx="1840375" cy="369332"/>
            </a:xfrm>
            <a:prstGeom prst="rect">
              <a:avLst/>
            </a:prstGeom>
            <a:noFill/>
          </p:spPr>
          <p:txBody>
            <a:bodyPr wrap="square" rtlCol="0">
              <a:spAutoFit/>
            </a:bodyPr>
            <a:lstStyle/>
            <a:p>
              <a:r>
                <a:rPr lang="en-US" b="1" dirty="0" smtClean="0"/>
                <a:t>          Front</a:t>
              </a:r>
              <a:endParaRPr lang="en-US" b="1" dirty="0"/>
            </a:p>
          </p:txBody>
        </p:sp>
        <p:cxnSp>
          <p:nvCxnSpPr>
            <p:cNvPr id="52" name="Straight Arrow Connector 51"/>
            <p:cNvCxnSpPr>
              <a:endCxn id="15" idx="2"/>
            </p:cNvCxnSpPr>
            <p:nvPr/>
          </p:nvCxnSpPr>
          <p:spPr>
            <a:xfrm rot="5400000" flipH="1" flipV="1">
              <a:off x="2530513" y="3479637"/>
              <a:ext cx="842063"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16200000" flipV="1">
              <a:off x="8525961" y="3336160"/>
              <a:ext cx="541598" cy="77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7907438" y="3728977"/>
              <a:ext cx="1840375" cy="369332"/>
            </a:xfrm>
            <a:prstGeom prst="rect">
              <a:avLst/>
            </a:prstGeom>
            <a:noFill/>
          </p:spPr>
          <p:txBody>
            <a:bodyPr wrap="square" rtlCol="0">
              <a:spAutoFit/>
            </a:bodyPr>
            <a:lstStyle/>
            <a:p>
              <a:r>
                <a:rPr lang="en-US" b="1" dirty="0" smtClean="0"/>
                <a:t>          Rear</a:t>
              </a:r>
              <a:endParaRPr lang="en-US" b="1" dirty="0"/>
            </a:p>
          </p:txBody>
        </p:sp>
      </p:grpSp>
      <p:grpSp>
        <p:nvGrpSpPr>
          <p:cNvPr id="12" name="Group 57"/>
          <p:cNvGrpSpPr/>
          <p:nvPr/>
        </p:nvGrpSpPr>
        <p:grpSpPr>
          <a:xfrm>
            <a:off x="339525" y="4597079"/>
            <a:ext cx="9562620" cy="1978022"/>
            <a:chOff x="233422" y="1944547"/>
            <a:chExt cx="9562620" cy="2178435"/>
          </a:xfrm>
        </p:grpSpPr>
        <p:cxnSp>
          <p:nvCxnSpPr>
            <p:cNvPr id="59" name="Straight Arrow Connector 58"/>
            <p:cNvCxnSpPr>
              <a:endCxn id="79" idx="1"/>
            </p:cNvCxnSpPr>
            <p:nvPr/>
          </p:nvCxnSpPr>
          <p:spPr>
            <a:xfrm flipV="1">
              <a:off x="3993266" y="2230056"/>
              <a:ext cx="904755" cy="3859"/>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grpSp>
          <p:nvGrpSpPr>
            <p:cNvPr id="13" name="Group 18"/>
            <p:cNvGrpSpPr/>
            <p:nvPr/>
          </p:nvGrpSpPr>
          <p:grpSpPr>
            <a:xfrm>
              <a:off x="1990846" y="1944547"/>
              <a:ext cx="1967696" cy="1114058"/>
              <a:chOff x="1990846" y="1944547"/>
              <a:chExt cx="1967696" cy="1114058"/>
            </a:xfrm>
          </p:grpSpPr>
          <p:sp>
            <p:nvSpPr>
              <p:cNvPr id="83" name="Rectangle 4"/>
              <p:cNvSpPr/>
              <p:nvPr/>
            </p:nvSpPr>
            <p:spPr>
              <a:xfrm>
                <a:off x="1990846" y="1944547"/>
                <a:ext cx="995422" cy="544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2974694" y="1944547"/>
                <a:ext cx="983848" cy="544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2511707" y="2720051"/>
                <a:ext cx="879676" cy="338554"/>
              </a:xfrm>
              <a:prstGeom prst="rect">
                <a:avLst/>
              </a:prstGeom>
              <a:noFill/>
            </p:spPr>
            <p:txBody>
              <a:bodyPr wrap="square" rtlCol="0">
                <a:spAutoFit/>
              </a:bodyPr>
              <a:lstStyle/>
              <a:p>
                <a:r>
                  <a:rPr lang="en-US" sz="1600" b="1" dirty="0" smtClean="0"/>
                  <a:t>    3115</a:t>
                </a:r>
                <a:endParaRPr lang="en-US" sz="1600" b="1" dirty="0"/>
              </a:p>
            </p:txBody>
          </p:sp>
          <p:sp>
            <p:nvSpPr>
              <p:cNvPr id="86" name="TextBox 85"/>
              <p:cNvSpPr txBox="1"/>
              <p:nvPr/>
            </p:nvSpPr>
            <p:spPr>
              <a:xfrm>
                <a:off x="2268639" y="2037145"/>
                <a:ext cx="578734" cy="369332"/>
              </a:xfrm>
              <a:prstGeom prst="rect">
                <a:avLst/>
              </a:prstGeom>
              <a:noFill/>
            </p:spPr>
            <p:txBody>
              <a:bodyPr wrap="square" rtlCol="0">
                <a:spAutoFit/>
              </a:bodyPr>
              <a:lstStyle/>
              <a:p>
                <a:r>
                  <a:rPr lang="en-US" dirty="0" smtClean="0"/>
                  <a:t> </a:t>
                </a:r>
                <a:r>
                  <a:rPr lang="en-US" b="1" dirty="0" smtClean="0"/>
                  <a:t>56</a:t>
                </a:r>
                <a:endParaRPr lang="en-US" b="1" dirty="0"/>
              </a:p>
            </p:txBody>
          </p:sp>
        </p:grpSp>
        <p:grpSp>
          <p:nvGrpSpPr>
            <p:cNvPr id="14" name="Group 19"/>
            <p:cNvGrpSpPr/>
            <p:nvPr/>
          </p:nvGrpSpPr>
          <p:grpSpPr>
            <a:xfrm>
              <a:off x="4898021" y="1958051"/>
              <a:ext cx="1967696" cy="1056184"/>
              <a:chOff x="1990846" y="1944547"/>
              <a:chExt cx="1967696" cy="1056184"/>
            </a:xfrm>
          </p:grpSpPr>
          <p:sp>
            <p:nvSpPr>
              <p:cNvPr id="79" name="Rectangle 78"/>
              <p:cNvSpPr/>
              <p:nvPr/>
            </p:nvSpPr>
            <p:spPr>
              <a:xfrm>
                <a:off x="1990846" y="1944547"/>
                <a:ext cx="995422" cy="544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974694" y="1944547"/>
                <a:ext cx="983848" cy="544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p:cNvSpPr txBox="1"/>
              <p:nvPr/>
            </p:nvSpPr>
            <p:spPr>
              <a:xfrm>
                <a:off x="2511707" y="2662177"/>
                <a:ext cx="879676" cy="338554"/>
              </a:xfrm>
              <a:prstGeom prst="rect">
                <a:avLst/>
              </a:prstGeom>
              <a:noFill/>
            </p:spPr>
            <p:txBody>
              <a:bodyPr wrap="square" rtlCol="0">
                <a:spAutoFit/>
              </a:bodyPr>
              <a:lstStyle/>
              <a:p>
                <a:r>
                  <a:rPr lang="en-US" sz="1600" b="1" dirty="0" smtClean="0"/>
                  <a:t>    678</a:t>
                </a:r>
                <a:endParaRPr lang="en-US" sz="1600" b="1" dirty="0"/>
              </a:p>
            </p:txBody>
          </p:sp>
          <p:sp>
            <p:nvSpPr>
              <p:cNvPr id="82" name="TextBox 81"/>
              <p:cNvSpPr txBox="1"/>
              <p:nvPr/>
            </p:nvSpPr>
            <p:spPr>
              <a:xfrm>
                <a:off x="2268639" y="2037145"/>
                <a:ext cx="578734" cy="369332"/>
              </a:xfrm>
              <a:prstGeom prst="rect">
                <a:avLst/>
              </a:prstGeom>
              <a:noFill/>
            </p:spPr>
            <p:txBody>
              <a:bodyPr wrap="square" rtlCol="0">
                <a:spAutoFit/>
              </a:bodyPr>
              <a:lstStyle/>
              <a:p>
                <a:r>
                  <a:rPr lang="en-US" dirty="0" smtClean="0"/>
                  <a:t> </a:t>
                </a:r>
                <a:r>
                  <a:rPr lang="en-US" b="1" dirty="0" smtClean="0"/>
                  <a:t>95</a:t>
                </a:r>
                <a:endParaRPr lang="en-US" b="1" dirty="0"/>
              </a:p>
            </p:txBody>
          </p:sp>
        </p:grpSp>
        <p:sp>
          <p:nvSpPr>
            <p:cNvPr id="62" name="TextBox 61"/>
            <p:cNvSpPr txBox="1"/>
            <p:nvPr/>
          </p:nvSpPr>
          <p:spPr>
            <a:xfrm>
              <a:off x="405113" y="2708477"/>
              <a:ext cx="1527859" cy="338554"/>
            </a:xfrm>
            <a:prstGeom prst="rect">
              <a:avLst/>
            </a:prstGeom>
            <a:noFill/>
          </p:spPr>
          <p:txBody>
            <a:bodyPr wrap="square" rtlCol="0">
              <a:spAutoFit/>
            </a:bodyPr>
            <a:lstStyle/>
            <a:p>
              <a:r>
                <a:rPr lang="en-US" sz="1600" b="1" dirty="0" smtClean="0"/>
                <a:t>Node Address</a:t>
              </a:r>
              <a:endParaRPr lang="en-US" sz="1600" b="1" dirty="0"/>
            </a:p>
          </p:txBody>
        </p:sp>
        <p:cxnSp>
          <p:nvCxnSpPr>
            <p:cNvPr id="63" name="Straight Arrow Connector 62"/>
            <p:cNvCxnSpPr>
              <a:stCxn id="62" idx="3"/>
              <a:endCxn id="85" idx="1"/>
            </p:cNvCxnSpPr>
            <p:nvPr/>
          </p:nvCxnSpPr>
          <p:spPr>
            <a:xfrm>
              <a:off x="1932972" y="2877754"/>
              <a:ext cx="578735" cy="115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33422" y="2062224"/>
              <a:ext cx="1190264" cy="338554"/>
            </a:xfrm>
            <a:prstGeom prst="rect">
              <a:avLst/>
            </a:prstGeom>
            <a:noFill/>
          </p:spPr>
          <p:txBody>
            <a:bodyPr wrap="square" rtlCol="0">
              <a:spAutoFit/>
            </a:bodyPr>
            <a:lstStyle/>
            <a:p>
              <a:r>
                <a:rPr lang="en-US" sz="1600" b="1" dirty="0" smtClean="0"/>
                <a:t>Node Value</a:t>
              </a:r>
              <a:endParaRPr lang="en-US" sz="1600" b="1" dirty="0"/>
            </a:p>
          </p:txBody>
        </p:sp>
        <p:cxnSp>
          <p:nvCxnSpPr>
            <p:cNvPr id="65" name="Straight Arrow Connector 64"/>
            <p:cNvCxnSpPr/>
            <p:nvPr/>
          </p:nvCxnSpPr>
          <p:spPr>
            <a:xfrm flipV="1">
              <a:off x="1390891" y="2243075"/>
              <a:ext cx="578735" cy="38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3022921" y="3057647"/>
              <a:ext cx="1236563" cy="523220"/>
            </a:xfrm>
            <a:prstGeom prst="rect">
              <a:avLst/>
            </a:prstGeom>
            <a:noFill/>
          </p:spPr>
          <p:txBody>
            <a:bodyPr wrap="square" rtlCol="0">
              <a:spAutoFit/>
            </a:bodyPr>
            <a:lstStyle/>
            <a:p>
              <a:r>
                <a:rPr lang="en-US" sz="1400" b="1" dirty="0" smtClean="0"/>
                <a:t>Link/pointer to next Node</a:t>
              </a:r>
              <a:endParaRPr lang="en-US" sz="1400" b="1" dirty="0"/>
            </a:p>
          </p:txBody>
        </p:sp>
        <p:cxnSp>
          <p:nvCxnSpPr>
            <p:cNvPr id="67" name="Straight Arrow Connector 66"/>
            <p:cNvCxnSpPr>
              <a:endCxn id="84" idx="2"/>
            </p:cNvCxnSpPr>
            <p:nvPr/>
          </p:nvCxnSpPr>
          <p:spPr>
            <a:xfrm rot="16200000" flipV="1">
              <a:off x="3199677" y="2755497"/>
              <a:ext cx="541598" cy="77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3053785" y="2083443"/>
              <a:ext cx="868101" cy="406753"/>
            </a:xfrm>
            <a:prstGeom prst="rect">
              <a:avLst/>
            </a:prstGeom>
            <a:noFill/>
          </p:spPr>
          <p:txBody>
            <a:bodyPr wrap="square" rtlCol="0">
              <a:spAutoFit/>
            </a:bodyPr>
            <a:lstStyle/>
            <a:p>
              <a:r>
                <a:rPr lang="en-US" dirty="0" smtClean="0"/>
                <a:t>  </a:t>
              </a:r>
              <a:r>
                <a:rPr lang="en-US" b="1" dirty="0" smtClean="0"/>
                <a:t>NULL</a:t>
              </a:r>
              <a:endParaRPr lang="en-US" b="1" dirty="0"/>
            </a:p>
          </p:txBody>
        </p:sp>
        <p:grpSp>
          <p:nvGrpSpPr>
            <p:cNvPr id="17" name="Group 41"/>
            <p:cNvGrpSpPr/>
            <p:nvPr/>
          </p:nvGrpSpPr>
          <p:grpSpPr>
            <a:xfrm>
              <a:off x="7828346" y="1971554"/>
              <a:ext cx="1967696" cy="1056184"/>
              <a:chOff x="1990846" y="1944547"/>
              <a:chExt cx="1967696" cy="1056184"/>
            </a:xfrm>
          </p:grpSpPr>
          <p:sp>
            <p:nvSpPr>
              <p:cNvPr id="75" name="Rectangle 74"/>
              <p:cNvSpPr/>
              <p:nvPr/>
            </p:nvSpPr>
            <p:spPr>
              <a:xfrm>
                <a:off x="1990846" y="1944547"/>
                <a:ext cx="995422" cy="5440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974694" y="1944547"/>
                <a:ext cx="983848" cy="5440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2511707" y="2662177"/>
                <a:ext cx="879676" cy="338554"/>
              </a:xfrm>
              <a:prstGeom prst="rect">
                <a:avLst/>
              </a:prstGeom>
              <a:noFill/>
            </p:spPr>
            <p:txBody>
              <a:bodyPr wrap="square" rtlCol="0">
                <a:spAutoFit/>
              </a:bodyPr>
              <a:lstStyle/>
              <a:p>
                <a:r>
                  <a:rPr lang="en-US" sz="1600" b="1" dirty="0" smtClean="0"/>
                  <a:t>    322</a:t>
                </a:r>
                <a:endParaRPr lang="en-US" sz="1600" b="1" dirty="0"/>
              </a:p>
            </p:txBody>
          </p:sp>
          <p:sp>
            <p:nvSpPr>
              <p:cNvPr id="78" name="TextBox 77"/>
              <p:cNvSpPr txBox="1"/>
              <p:nvPr/>
            </p:nvSpPr>
            <p:spPr>
              <a:xfrm>
                <a:off x="2268639" y="2037145"/>
                <a:ext cx="578734" cy="369332"/>
              </a:xfrm>
              <a:prstGeom prst="rect">
                <a:avLst/>
              </a:prstGeom>
              <a:noFill/>
            </p:spPr>
            <p:txBody>
              <a:bodyPr wrap="square" rtlCol="0">
                <a:spAutoFit/>
              </a:bodyPr>
              <a:lstStyle/>
              <a:p>
                <a:r>
                  <a:rPr lang="en-US" dirty="0" smtClean="0"/>
                  <a:t> </a:t>
                </a:r>
                <a:r>
                  <a:rPr lang="en-US" b="1" dirty="0" smtClean="0"/>
                  <a:t>23</a:t>
                </a:r>
                <a:endParaRPr lang="en-US" b="1" dirty="0"/>
              </a:p>
            </p:txBody>
          </p:sp>
        </p:grpSp>
        <p:cxnSp>
          <p:nvCxnSpPr>
            <p:cNvPr id="70" name="Straight Arrow Connector 69"/>
            <p:cNvCxnSpPr/>
            <p:nvPr/>
          </p:nvCxnSpPr>
          <p:spPr>
            <a:xfrm flipV="1">
              <a:off x="6900441" y="2255135"/>
              <a:ext cx="904755" cy="3859"/>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058137" y="3733780"/>
              <a:ext cx="1840375" cy="369332"/>
            </a:xfrm>
            <a:prstGeom prst="rect">
              <a:avLst/>
            </a:prstGeom>
            <a:noFill/>
          </p:spPr>
          <p:txBody>
            <a:bodyPr wrap="square" rtlCol="0">
              <a:spAutoFit/>
            </a:bodyPr>
            <a:lstStyle/>
            <a:p>
              <a:r>
                <a:rPr lang="en-US" b="1" dirty="0" smtClean="0"/>
                <a:t>          Front</a:t>
              </a:r>
              <a:endParaRPr lang="en-US" b="1" dirty="0"/>
            </a:p>
          </p:txBody>
        </p:sp>
        <p:cxnSp>
          <p:nvCxnSpPr>
            <p:cNvPr id="72" name="Straight Arrow Connector 71"/>
            <p:cNvCxnSpPr/>
            <p:nvPr/>
          </p:nvCxnSpPr>
          <p:spPr>
            <a:xfrm rot="5400000" flipH="1" flipV="1">
              <a:off x="5435760" y="3377658"/>
              <a:ext cx="842063"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rot="16200000" flipV="1">
              <a:off x="8514386" y="3336159"/>
              <a:ext cx="541598" cy="77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7849564" y="3716229"/>
              <a:ext cx="1840375" cy="406753"/>
            </a:xfrm>
            <a:prstGeom prst="rect">
              <a:avLst/>
            </a:prstGeom>
            <a:noFill/>
          </p:spPr>
          <p:txBody>
            <a:bodyPr wrap="square" rtlCol="0">
              <a:spAutoFit/>
            </a:bodyPr>
            <a:lstStyle/>
            <a:p>
              <a:r>
                <a:rPr lang="en-US" b="1" dirty="0" smtClean="0"/>
                <a:t>             Rear</a:t>
              </a:r>
              <a:endParaRPr lang="en-US" b="1" dirty="0"/>
            </a:p>
          </p:txBody>
        </p:sp>
      </p:grpSp>
      <p:sp>
        <p:nvSpPr>
          <p:cNvPr id="87" name="TextBox 86"/>
          <p:cNvSpPr txBox="1"/>
          <p:nvPr/>
        </p:nvSpPr>
        <p:spPr>
          <a:xfrm>
            <a:off x="5974466" y="2062223"/>
            <a:ext cx="717630" cy="369332"/>
          </a:xfrm>
          <a:prstGeom prst="rect">
            <a:avLst/>
          </a:prstGeom>
          <a:noFill/>
        </p:spPr>
        <p:txBody>
          <a:bodyPr wrap="square" rtlCol="0">
            <a:spAutoFit/>
          </a:bodyPr>
          <a:lstStyle/>
          <a:p>
            <a:r>
              <a:rPr lang="en-US" dirty="0" smtClean="0"/>
              <a:t>  </a:t>
            </a:r>
            <a:r>
              <a:rPr lang="en-US" b="1" dirty="0" smtClean="0"/>
              <a:t>322</a:t>
            </a:r>
            <a:endParaRPr lang="en-US" b="1" dirty="0"/>
          </a:p>
        </p:txBody>
      </p:sp>
      <p:sp>
        <p:nvSpPr>
          <p:cNvPr id="88" name="TextBox 87"/>
          <p:cNvSpPr txBox="1"/>
          <p:nvPr/>
        </p:nvSpPr>
        <p:spPr>
          <a:xfrm>
            <a:off x="8949160" y="2062223"/>
            <a:ext cx="796724" cy="369332"/>
          </a:xfrm>
          <a:prstGeom prst="rect">
            <a:avLst/>
          </a:prstGeom>
          <a:noFill/>
        </p:spPr>
        <p:txBody>
          <a:bodyPr wrap="square" rtlCol="0">
            <a:spAutoFit/>
          </a:bodyPr>
          <a:lstStyle/>
          <a:p>
            <a:r>
              <a:rPr lang="en-US" dirty="0" smtClean="0"/>
              <a:t>  </a:t>
            </a:r>
            <a:r>
              <a:rPr lang="en-US" b="1" dirty="0" smtClean="0"/>
              <a:t>NULL</a:t>
            </a:r>
            <a:endParaRPr lang="en-US" b="1" dirty="0"/>
          </a:p>
        </p:txBody>
      </p:sp>
      <p:sp>
        <p:nvSpPr>
          <p:cNvPr id="89" name="TextBox 88"/>
          <p:cNvSpPr txBox="1"/>
          <p:nvPr/>
        </p:nvSpPr>
        <p:spPr>
          <a:xfrm>
            <a:off x="6068993" y="4680030"/>
            <a:ext cx="717630" cy="369332"/>
          </a:xfrm>
          <a:prstGeom prst="rect">
            <a:avLst/>
          </a:prstGeom>
          <a:noFill/>
        </p:spPr>
        <p:txBody>
          <a:bodyPr wrap="square" rtlCol="0">
            <a:spAutoFit/>
          </a:bodyPr>
          <a:lstStyle/>
          <a:p>
            <a:r>
              <a:rPr lang="en-US" dirty="0" smtClean="0"/>
              <a:t>  </a:t>
            </a:r>
            <a:r>
              <a:rPr lang="en-US" b="1" dirty="0" smtClean="0"/>
              <a:t>322</a:t>
            </a:r>
            <a:endParaRPr lang="en-US" b="1" dirty="0"/>
          </a:p>
        </p:txBody>
      </p:sp>
      <p:sp>
        <p:nvSpPr>
          <p:cNvPr id="90" name="TextBox 89"/>
          <p:cNvSpPr txBox="1"/>
          <p:nvPr/>
        </p:nvSpPr>
        <p:spPr>
          <a:xfrm>
            <a:off x="9055260" y="4691606"/>
            <a:ext cx="806369" cy="369332"/>
          </a:xfrm>
          <a:prstGeom prst="rect">
            <a:avLst/>
          </a:prstGeom>
          <a:noFill/>
        </p:spPr>
        <p:txBody>
          <a:bodyPr wrap="square" rtlCol="0">
            <a:spAutoFit/>
          </a:bodyPr>
          <a:lstStyle/>
          <a:p>
            <a:r>
              <a:rPr lang="en-US" dirty="0" smtClean="0"/>
              <a:t>  </a:t>
            </a:r>
            <a:r>
              <a:rPr lang="en-US" b="1" dirty="0" smtClean="0"/>
              <a:t>NULL</a:t>
            </a:r>
            <a:endParaRPr lang="en-US" b="1" dirty="0"/>
          </a:p>
        </p:txBody>
      </p:sp>
      <p:cxnSp>
        <p:nvCxnSpPr>
          <p:cNvPr id="97" name="Straight Connector 96"/>
          <p:cNvCxnSpPr/>
          <p:nvPr/>
        </p:nvCxnSpPr>
        <p:spPr>
          <a:xfrm rot="16200000" flipH="1">
            <a:off x="4334720" y="4728257"/>
            <a:ext cx="370389" cy="26621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5400000">
            <a:off x="4340509" y="4734048"/>
            <a:ext cx="358812" cy="26621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Rectangle 90"/>
          <p:cNvSpPr/>
          <p:nvPr/>
        </p:nvSpPr>
        <p:spPr>
          <a:xfrm>
            <a:off x="2933468" y="6488668"/>
            <a:ext cx="6615646" cy="369332"/>
          </a:xfrm>
          <a:prstGeom prst="rect">
            <a:avLst/>
          </a:prstGeom>
        </p:spPr>
        <p:txBody>
          <a:bodyPr wrap="square">
            <a:spAutoFit/>
          </a:bodyPr>
          <a:lstStyle/>
          <a:p>
            <a:pPr algn="ctr"/>
            <a:r>
              <a:rPr lang="en-US" b="1" dirty="0" smtClean="0">
                <a:latin typeface="Times New Roman" pitchFamily="18" charset="0"/>
                <a:cs typeface="Times New Roman" pitchFamily="18" charset="0"/>
              </a:rPr>
              <a:t>Figure 1.1.17:</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Dequeue</a:t>
            </a:r>
            <a:r>
              <a:rPr lang="en-US" dirty="0" smtClean="0">
                <a:latin typeface="Times New Roman" pitchFamily="18" charset="0"/>
                <a:cs typeface="Times New Roman" pitchFamily="18" charset="0"/>
              </a:rPr>
              <a:t> Operation on Queue using Linked List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1986221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71</a:t>
            </a:fld>
            <a:endParaRPr lang="en-IN" dirty="0"/>
          </a:p>
        </p:txBody>
      </p:sp>
      <p:sp>
        <p:nvSpPr>
          <p:cNvPr id="6" name="Rectangle 5"/>
          <p:cNvSpPr/>
          <p:nvPr/>
        </p:nvSpPr>
        <p:spPr>
          <a:xfrm>
            <a:off x="80905" y="1121184"/>
            <a:ext cx="11942595" cy="1785104"/>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Trees</a:t>
            </a:r>
          </a:p>
          <a:p>
            <a:pPr marL="360000" lvl="4"/>
            <a:endParaRPr lang="en-US" sz="2400" b="1" dirty="0" smtClean="0">
              <a:latin typeface="Times New Roman" panose="02020603050405020304" pitchFamily="18" charset="0"/>
              <a:cs typeface="Times New Roman" panose="02020603050405020304" pitchFamily="18" charset="0"/>
            </a:endParaRPr>
          </a:p>
          <a:p>
            <a:pPr marL="360000" lvl="4"/>
            <a:r>
              <a:rPr lang="en-US" dirty="0" smtClean="0">
                <a:latin typeface="Times New Roman" pitchFamily="18" charset="0"/>
                <a:cs typeface="Times New Roman" pitchFamily="18" charset="0"/>
              </a:rPr>
              <a:t>Tree is a non-linear data structure used to represent entities having hierarchical relationships</a:t>
            </a:r>
          </a:p>
          <a:p>
            <a:pPr marL="360000" lvl="4"/>
            <a:endParaRPr lang="en-US" sz="2000" b="1" dirty="0" smtClean="0">
              <a:latin typeface="Times New Roman" pitchFamily="18" charset="0"/>
              <a:cs typeface="Times New Roman" pitchFamily="18" charset="0"/>
            </a:endParaRPr>
          </a:p>
          <a:p>
            <a:pPr marL="800100" lvl="1" indent="-342900">
              <a:spcBef>
                <a:spcPct val="20000"/>
              </a:spcBef>
            </a:pPr>
            <a:endParaRPr lang="en-US" sz="2000" dirty="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pic>
        <p:nvPicPr>
          <p:cNvPr id="5" name="Picture 4" descr="tree.jpg"/>
          <p:cNvPicPr>
            <a:picLocks noChangeAspect="1"/>
          </p:cNvPicPr>
          <p:nvPr/>
        </p:nvPicPr>
        <p:blipFill>
          <a:blip r:embed="rId3"/>
          <a:stretch>
            <a:fillRect/>
          </a:stretch>
        </p:blipFill>
        <p:spPr>
          <a:xfrm>
            <a:off x="2407534" y="2511707"/>
            <a:ext cx="7917084" cy="2720050"/>
          </a:xfrm>
          <a:prstGeom prst="rect">
            <a:avLst/>
          </a:prstGeom>
        </p:spPr>
      </p:pic>
      <p:sp>
        <p:nvSpPr>
          <p:cNvPr id="8" name="TextBox 7"/>
          <p:cNvSpPr txBox="1"/>
          <p:nvPr/>
        </p:nvSpPr>
        <p:spPr>
          <a:xfrm>
            <a:off x="2476982" y="5521124"/>
            <a:ext cx="7893934" cy="369332"/>
          </a:xfrm>
          <a:prstGeom prst="rect">
            <a:avLst/>
          </a:prstGeom>
          <a:noFill/>
        </p:spPr>
        <p:txBody>
          <a:bodyPr wrap="square" rtlCol="0">
            <a:spAutoFit/>
          </a:bodyPr>
          <a:lstStyle/>
          <a:p>
            <a:r>
              <a:rPr lang="en-US" dirty="0" smtClean="0">
                <a:latin typeface="Times New Roman" pitchFamily="18" charset="0"/>
                <a:cs typeface="Times New Roman" pitchFamily="18" charset="0"/>
              </a:rPr>
              <a:t>Source: http://people.cs.ksu.edu</a:t>
            </a:r>
            <a:endParaRPr lang="en-US" dirty="0">
              <a:latin typeface="Times New Roman" pitchFamily="18" charset="0"/>
              <a:cs typeface="Times New Roman" pitchFamily="18" charset="0"/>
            </a:endParaRPr>
          </a:p>
        </p:txBody>
      </p:sp>
      <p:sp>
        <p:nvSpPr>
          <p:cNvPr id="9" name="Rectangle 8"/>
          <p:cNvSpPr/>
          <p:nvPr/>
        </p:nvSpPr>
        <p:spPr>
          <a:xfrm>
            <a:off x="2401033" y="6025681"/>
            <a:ext cx="8050906" cy="923330"/>
          </a:xfrm>
          <a:prstGeom prst="rect">
            <a:avLst/>
          </a:prstGeom>
        </p:spPr>
        <p:txBody>
          <a:bodyPr wrap="square">
            <a:spAutoFit/>
          </a:bodyPr>
          <a:lstStyle/>
          <a:p>
            <a:pPr algn="ctr"/>
            <a:r>
              <a:rPr lang="en-US" b="1" dirty="0" smtClean="0">
                <a:latin typeface="Times New Roman" pitchFamily="18" charset="0"/>
                <a:cs typeface="Times New Roman" pitchFamily="18" charset="0"/>
              </a:rPr>
              <a:t>Figure 1.1.18:</a:t>
            </a:r>
            <a:r>
              <a:rPr lang="en-US" dirty="0" smtClean="0">
                <a:latin typeface="Times New Roman" pitchFamily="18" charset="0"/>
                <a:cs typeface="Times New Roman" pitchFamily="18" charset="0"/>
              </a:rPr>
              <a:t> Tree of species, from zoology                                                                   Source: http://people.cs.ksu.edu</a:t>
            </a:r>
          </a:p>
          <a:p>
            <a:pPr algn="ct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3447799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72</a:t>
            </a:fld>
            <a:endParaRPr lang="en-IN" dirty="0"/>
          </a:p>
        </p:txBody>
      </p:sp>
      <p:sp>
        <p:nvSpPr>
          <p:cNvPr id="6" name="Rectangle 5"/>
          <p:cNvSpPr/>
          <p:nvPr/>
        </p:nvSpPr>
        <p:spPr>
          <a:xfrm>
            <a:off x="80905" y="1121184"/>
            <a:ext cx="11942595" cy="4207306"/>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Trees</a:t>
            </a:r>
          </a:p>
          <a:p>
            <a:pPr marL="360000" lvl="4"/>
            <a:endParaRPr lang="en-US" sz="2000" b="1" dirty="0" smtClean="0">
              <a:latin typeface="Times New Roman" pitchFamily="18" charset="0"/>
              <a:cs typeface="Times New Roman" pitchFamily="18" charset="0"/>
            </a:endParaRPr>
          </a:p>
          <a:p>
            <a:pPr marL="800100" lvl="1" indent="-342900">
              <a:lnSpc>
                <a:spcPct val="150000"/>
              </a:lnSpc>
              <a:spcBef>
                <a:spcPct val="20000"/>
              </a:spcBef>
              <a:buFont typeface="Arial" panose="020B0604020202020204" pitchFamily="34" charset="0"/>
              <a:buChar char="•"/>
            </a:pPr>
            <a:endParaRPr lang="en-US" sz="600" dirty="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There is a special data item at the top of hierarchy called the Root of the tree</a:t>
            </a:r>
            <a:r>
              <a:rPr lang="en-US" sz="2000" dirty="0" smtClean="0">
                <a:latin typeface="Times New Roman" pitchFamily="18" charset="0"/>
                <a:cs typeface="Times New Roman" pitchFamily="18" charset="0"/>
              </a:rPr>
              <a:t>.</a:t>
            </a:r>
          </a:p>
          <a:p>
            <a:pPr marL="800100" lvl="1" indent="-342900">
              <a:spcBef>
                <a:spcPct val="20000"/>
              </a:spcBef>
              <a:buFont typeface="Arial" panose="020B0604020202020204" pitchFamily="34" charset="0"/>
              <a:buChar char="•"/>
            </a:pPr>
            <a:endParaRPr lang="en-US" sz="800" dirty="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The remaining data items are partitioned into a number of mutually exclusive subset, each of which is itself, a tree which is called the sub tree</a:t>
            </a:r>
            <a:r>
              <a:rPr lang="en-US" sz="2000" dirty="0" smtClean="0">
                <a:latin typeface="Times New Roman" pitchFamily="18" charset="0"/>
                <a:cs typeface="Times New Roman" pitchFamily="18" charset="0"/>
              </a:rPr>
              <a:t>.</a:t>
            </a:r>
          </a:p>
          <a:p>
            <a:pPr marL="800100" lvl="1" indent="-342900">
              <a:spcBef>
                <a:spcPct val="20000"/>
              </a:spcBef>
              <a:buFont typeface="Arial" panose="020B0604020202020204" pitchFamily="34" charset="0"/>
              <a:buChar char="•"/>
            </a:pPr>
            <a:endParaRPr lang="en-US" sz="800" dirty="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The tree always grows in length towards bottom in data structures, unlike natural trees which grows upwards.</a:t>
            </a:r>
          </a:p>
          <a:p>
            <a:pPr marL="800100" lvl="1" indent="-342900">
              <a:lnSpc>
                <a:spcPct val="150000"/>
              </a:lnSpc>
              <a:spcBef>
                <a:spcPct val="20000"/>
              </a:spcBef>
              <a:buFont typeface="Arial" panose="020B0604020202020204" pitchFamily="34" charset="0"/>
              <a:buChar char="•"/>
            </a:pPr>
            <a:endParaRPr lang="en-US" sz="2000" dirty="0" smtClean="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endParaRPr lang="en-US" sz="2000" dirty="0" smtClean="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334477995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73</a:t>
            </a:fld>
            <a:endParaRPr lang="en-IN" dirty="0"/>
          </a:p>
        </p:txBody>
      </p:sp>
      <p:sp>
        <p:nvSpPr>
          <p:cNvPr id="6" name="Rectangle 5"/>
          <p:cNvSpPr/>
          <p:nvPr/>
        </p:nvSpPr>
        <p:spPr>
          <a:xfrm>
            <a:off x="80905" y="1121184"/>
            <a:ext cx="11942595" cy="2185214"/>
          </a:xfrm>
          <a:prstGeom prst="rect">
            <a:avLst/>
          </a:prstGeom>
        </p:spPr>
        <p:txBody>
          <a:bodyPr wrap="square">
            <a:spAutoFit/>
          </a:bodyPr>
          <a:lstStyle/>
          <a:p>
            <a:pPr marL="360000" lvl="4"/>
            <a:endParaRPr lang="en-US" sz="2000" b="1" dirty="0" smtClean="0">
              <a:latin typeface="Times New Roman" pitchFamily="18" charset="0"/>
              <a:cs typeface="Times New Roman" pitchFamily="18" charset="0"/>
            </a:endParaRPr>
          </a:p>
          <a:p>
            <a:pPr marL="800100" lvl="1" indent="-342900">
              <a:lnSpc>
                <a:spcPct val="150000"/>
              </a:lnSpc>
              <a:spcBef>
                <a:spcPct val="20000"/>
              </a:spcBef>
              <a:buFont typeface="Arial" panose="020B0604020202020204" pitchFamily="34" charset="0"/>
              <a:buChar char="•"/>
            </a:pPr>
            <a:r>
              <a:rPr lang="en-US" sz="2000" dirty="0">
                <a:latin typeface="Times New Roman" pitchFamily="18" charset="0"/>
                <a:cs typeface="Times New Roman" pitchFamily="18" charset="0"/>
              </a:rPr>
              <a:t>The tree structure organizes the data into branches, which relates the information.</a:t>
            </a:r>
          </a:p>
          <a:p>
            <a:pPr marL="800100" lvl="1" indent="-342900">
              <a:lnSpc>
                <a:spcPct val="150000"/>
              </a:lnSpc>
              <a:spcBef>
                <a:spcPct val="20000"/>
              </a:spcBef>
              <a:buFont typeface="Arial" panose="020B0604020202020204" pitchFamily="34" charset="0"/>
              <a:buChar char="•"/>
            </a:pPr>
            <a:endParaRPr lang="en-US" sz="2000" dirty="0" smtClean="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endParaRPr lang="en-US" sz="2000" dirty="0" smtClean="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grpSp>
        <p:nvGrpSpPr>
          <p:cNvPr id="5" name="Group 4"/>
          <p:cNvGrpSpPr/>
          <p:nvPr/>
        </p:nvGrpSpPr>
        <p:grpSpPr>
          <a:xfrm>
            <a:off x="2450334" y="2777493"/>
            <a:ext cx="6277781" cy="3140925"/>
            <a:chOff x="2339975" y="3500438"/>
            <a:chExt cx="4895850" cy="2449512"/>
          </a:xfrm>
        </p:grpSpPr>
        <p:sp>
          <p:nvSpPr>
            <p:cNvPr id="8" name="Oval 4"/>
            <p:cNvSpPr>
              <a:spLocks noChangeArrowheads="1"/>
            </p:cNvSpPr>
            <p:nvPr/>
          </p:nvSpPr>
          <p:spPr bwMode="auto">
            <a:xfrm>
              <a:off x="4427538" y="3500438"/>
              <a:ext cx="576262" cy="57626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9" name="Text Box 5"/>
            <p:cNvSpPr txBox="1">
              <a:spLocks noChangeArrowheads="1"/>
            </p:cNvSpPr>
            <p:nvPr/>
          </p:nvSpPr>
          <p:spPr bwMode="auto">
            <a:xfrm>
              <a:off x="4535487" y="3598010"/>
              <a:ext cx="360363" cy="36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AU" sz="2400" b="1"/>
                <a:t>A</a:t>
              </a:r>
            </a:p>
          </p:txBody>
        </p:sp>
        <p:grpSp>
          <p:nvGrpSpPr>
            <p:cNvPr id="10" name="Group 9"/>
            <p:cNvGrpSpPr>
              <a:grpSpLocks/>
            </p:cNvGrpSpPr>
            <p:nvPr/>
          </p:nvGrpSpPr>
          <p:grpSpPr bwMode="auto">
            <a:xfrm>
              <a:off x="3203575" y="4365625"/>
              <a:ext cx="576263" cy="576263"/>
              <a:chOff x="2562" y="2251"/>
              <a:chExt cx="363" cy="363"/>
            </a:xfrm>
          </p:grpSpPr>
          <p:sp>
            <p:nvSpPr>
              <p:cNvPr id="34" name="Oval 10"/>
              <p:cNvSpPr>
                <a:spLocks noChangeArrowheads="1"/>
              </p:cNvSpPr>
              <p:nvPr/>
            </p:nvSpPr>
            <p:spPr bwMode="auto">
              <a:xfrm>
                <a:off x="2562" y="2251"/>
                <a:ext cx="363" cy="36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35" name="Text Box 11"/>
              <p:cNvSpPr txBox="1">
                <a:spLocks noChangeArrowheads="1"/>
              </p:cNvSpPr>
              <p:nvPr/>
            </p:nvSpPr>
            <p:spPr bwMode="auto">
              <a:xfrm>
                <a:off x="2630" y="2312"/>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AU" sz="2400" b="1" dirty="0"/>
                  <a:t>B</a:t>
                </a:r>
              </a:p>
            </p:txBody>
          </p:sp>
        </p:grpSp>
        <p:grpSp>
          <p:nvGrpSpPr>
            <p:cNvPr id="11" name="Group 12"/>
            <p:cNvGrpSpPr>
              <a:grpSpLocks/>
            </p:cNvGrpSpPr>
            <p:nvPr/>
          </p:nvGrpSpPr>
          <p:grpSpPr bwMode="auto">
            <a:xfrm>
              <a:off x="5508625" y="4365625"/>
              <a:ext cx="576263" cy="576263"/>
              <a:chOff x="2562" y="2251"/>
              <a:chExt cx="363" cy="363"/>
            </a:xfrm>
          </p:grpSpPr>
          <p:sp>
            <p:nvSpPr>
              <p:cNvPr id="32" name="Oval 13"/>
              <p:cNvSpPr>
                <a:spLocks noChangeArrowheads="1"/>
              </p:cNvSpPr>
              <p:nvPr/>
            </p:nvSpPr>
            <p:spPr bwMode="auto">
              <a:xfrm>
                <a:off x="2562" y="2251"/>
                <a:ext cx="363" cy="36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33" name="Text Box 14"/>
              <p:cNvSpPr txBox="1">
                <a:spLocks noChangeArrowheads="1"/>
              </p:cNvSpPr>
              <p:nvPr/>
            </p:nvSpPr>
            <p:spPr bwMode="auto">
              <a:xfrm>
                <a:off x="2629" y="2312"/>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AU" sz="2400" b="1" dirty="0"/>
                  <a:t>C</a:t>
                </a:r>
              </a:p>
            </p:txBody>
          </p:sp>
        </p:grpSp>
        <p:grpSp>
          <p:nvGrpSpPr>
            <p:cNvPr id="12" name="Group 15"/>
            <p:cNvGrpSpPr>
              <a:grpSpLocks/>
            </p:cNvGrpSpPr>
            <p:nvPr/>
          </p:nvGrpSpPr>
          <p:grpSpPr bwMode="auto">
            <a:xfrm>
              <a:off x="2339975" y="5373688"/>
              <a:ext cx="576263" cy="576262"/>
              <a:chOff x="2562" y="2251"/>
              <a:chExt cx="363" cy="363"/>
            </a:xfrm>
          </p:grpSpPr>
          <p:sp>
            <p:nvSpPr>
              <p:cNvPr id="30" name="Oval 16"/>
              <p:cNvSpPr>
                <a:spLocks noChangeArrowheads="1"/>
              </p:cNvSpPr>
              <p:nvPr/>
            </p:nvSpPr>
            <p:spPr bwMode="auto">
              <a:xfrm>
                <a:off x="2562" y="2251"/>
                <a:ext cx="363" cy="36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31" name="Text Box 17"/>
              <p:cNvSpPr txBox="1">
                <a:spLocks noChangeArrowheads="1"/>
              </p:cNvSpPr>
              <p:nvPr/>
            </p:nvSpPr>
            <p:spPr bwMode="auto">
              <a:xfrm>
                <a:off x="2652" y="2318"/>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AU" sz="2400" b="1" dirty="0"/>
                  <a:t>D</a:t>
                </a:r>
              </a:p>
            </p:txBody>
          </p:sp>
        </p:grpSp>
        <p:grpSp>
          <p:nvGrpSpPr>
            <p:cNvPr id="13" name="Group 18"/>
            <p:cNvGrpSpPr>
              <a:grpSpLocks/>
            </p:cNvGrpSpPr>
            <p:nvPr/>
          </p:nvGrpSpPr>
          <p:grpSpPr bwMode="auto">
            <a:xfrm>
              <a:off x="3924300" y="5373688"/>
              <a:ext cx="576263" cy="576262"/>
              <a:chOff x="2562" y="2251"/>
              <a:chExt cx="363" cy="363"/>
            </a:xfrm>
          </p:grpSpPr>
          <p:sp>
            <p:nvSpPr>
              <p:cNvPr id="28" name="Oval 19"/>
              <p:cNvSpPr>
                <a:spLocks noChangeArrowheads="1"/>
              </p:cNvSpPr>
              <p:nvPr/>
            </p:nvSpPr>
            <p:spPr bwMode="auto">
              <a:xfrm>
                <a:off x="2562" y="2251"/>
                <a:ext cx="363" cy="36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29" name="Text Box 20"/>
              <p:cNvSpPr txBox="1">
                <a:spLocks noChangeArrowheads="1"/>
              </p:cNvSpPr>
              <p:nvPr/>
            </p:nvSpPr>
            <p:spPr bwMode="auto">
              <a:xfrm>
                <a:off x="2630" y="2323"/>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AU" sz="2400" b="1" dirty="0"/>
                  <a:t>E</a:t>
                </a:r>
              </a:p>
            </p:txBody>
          </p:sp>
        </p:grpSp>
        <p:grpSp>
          <p:nvGrpSpPr>
            <p:cNvPr id="14" name="Group 21"/>
            <p:cNvGrpSpPr>
              <a:grpSpLocks/>
            </p:cNvGrpSpPr>
            <p:nvPr/>
          </p:nvGrpSpPr>
          <p:grpSpPr bwMode="auto">
            <a:xfrm>
              <a:off x="4932363" y="5373688"/>
              <a:ext cx="576262" cy="576262"/>
              <a:chOff x="2562" y="2251"/>
              <a:chExt cx="363" cy="363"/>
            </a:xfrm>
          </p:grpSpPr>
          <p:sp>
            <p:nvSpPr>
              <p:cNvPr id="26" name="Oval 22"/>
              <p:cNvSpPr>
                <a:spLocks noChangeArrowheads="1"/>
              </p:cNvSpPr>
              <p:nvPr/>
            </p:nvSpPr>
            <p:spPr bwMode="auto">
              <a:xfrm>
                <a:off x="2562" y="2251"/>
                <a:ext cx="363" cy="36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27" name="Text Box 23"/>
              <p:cNvSpPr txBox="1">
                <a:spLocks noChangeArrowheads="1"/>
              </p:cNvSpPr>
              <p:nvPr/>
            </p:nvSpPr>
            <p:spPr bwMode="auto">
              <a:xfrm>
                <a:off x="2630" y="2318"/>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AU" sz="2400" b="1" dirty="0"/>
                  <a:t>F</a:t>
                </a:r>
              </a:p>
            </p:txBody>
          </p:sp>
        </p:grpSp>
        <p:grpSp>
          <p:nvGrpSpPr>
            <p:cNvPr id="15" name="Group 24"/>
            <p:cNvGrpSpPr>
              <a:grpSpLocks/>
            </p:cNvGrpSpPr>
            <p:nvPr/>
          </p:nvGrpSpPr>
          <p:grpSpPr bwMode="auto">
            <a:xfrm>
              <a:off x="6300788" y="5373688"/>
              <a:ext cx="576262" cy="576262"/>
              <a:chOff x="2562" y="2251"/>
              <a:chExt cx="363" cy="363"/>
            </a:xfrm>
          </p:grpSpPr>
          <p:sp>
            <p:nvSpPr>
              <p:cNvPr id="24" name="Oval 25"/>
              <p:cNvSpPr>
                <a:spLocks noChangeArrowheads="1"/>
              </p:cNvSpPr>
              <p:nvPr/>
            </p:nvSpPr>
            <p:spPr bwMode="auto">
              <a:xfrm>
                <a:off x="2562" y="2251"/>
                <a:ext cx="363" cy="36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25" name="Text Box 26"/>
              <p:cNvSpPr txBox="1">
                <a:spLocks noChangeArrowheads="1"/>
              </p:cNvSpPr>
              <p:nvPr/>
            </p:nvSpPr>
            <p:spPr bwMode="auto">
              <a:xfrm>
                <a:off x="2630" y="2318"/>
                <a:ext cx="227"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AU" sz="2400" b="1" dirty="0"/>
                  <a:t>G</a:t>
                </a:r>
              </a:p>
            </p:txBody>
          </p:sp>
        </p:grpSp>
        <p:sp>
          <p:nvSpPr>
            <p:cNvPr id="16" name="Line 27"/>
            <p:cNvSpPr>
              <a:spLocks noChangeShapeType="1"/>
            </p:cNvSpPr>
            <p:nvPr/>
          </p:nvSpPr>
          <p:spPr bwMode="auto">
            <a:xfrm flipH="1">
              <a:off x="3708400" y="3862389"/>
              <a:ext cx="719136" cy="57467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7" name="Line 28"/>
            <p:cNvSpPr>
              <a:spLocks noChangeShapeType="1"/>
            </p:cNvSpPr>
            <p:nvPr/>
          </p:nvSpPr>
          <p:spPr bwMode="auto">
            <a:xfrm>
              <a:off x="4994415" y="3894149"/>
              <a:ext cx="647702" cy="52414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8" name="Line 29"/>
            <p:cNvSpPr>
              <a:spLocks noChangeShapeType="1"/>
            </p:cNvSpPr>
            <p:nvPr/>
          </p:nvSpPr>
          <p:spPr bwMode="auto">
            <a:xfrm flipH="1">
              <a:off x="2843213" y="4868863"/>
              <a:ext cx="468312"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19" name="Line 30"/>
            <p:cNvSpPr>
              <a:spLocks noChangeShapeType="1"/>
            </p:cNvSpPr>
            <p:nvPr/>
          </p:nvSpPr>
          <p:spPr bwMode="auto">
            <a:xfrm>
              <a:off x="3699018" y="4859479"/>
              <a:ext cx="349391"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20" name="Line 31"/>
            <p:cNvSpPr>
              <a:spLocks noChangeShapeType="1"/>
            </p:cNvSpPr>
            <p:nvPr/>
          </p:nvSpPr>
          <p:spPr bwMode="auto">
            <a:xfrm flipH="1">
              <a:off x="5364164" y="4905375"/>
              <a:ext cx="287337" cy="5048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21" name="Line 32"/>
            <p:cNvSpPr>
              <a:spLocks noChangeShapeType="1"/>
            </p:cNvSpPr>
            <p:nvPr/>
          </p:nvSpPr>
          <p:spPr bwMode="auto">
            <a:xfrm>
              <a:off x="6022835" y="4822825"/>
              <a:ext cx="493852" cy="5508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22" name="Line 33"/>
            <p:cNvSpPr>
              <a:spLocks noChangeShapeType="1"/>
            </p:cNvSpPr>
            <p:nvPr/>
          </p:nvSpPr>
          <p:spPr bwMode="auto">
            <a:xfrm flipH="1" flipV="1">
              <a:off x="5003800" y="3716338"/>
              <a:ext cx="1152525"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23" name="Text Box 34"/>
            <p:cNvSpPr txBox="1">
              <a:spLocks noChangeArrowheads="1"/>
            </p:cNvSpPr>
            <p:nvPr/>
          </p:nvSpPr>
          <p:spPr bwMode="auto">
            <a:xfrm>
              <a:off x="6227763" y="3533297"/>
              <a:ext cx="1008062" cy="288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b="1" dirty="0"/>
                <a:t>root</a:t>
              </a:r>
            </a:p>
          </p:txBody>
        </p:sp>
      </p:grpSp>
      <p:sp>
        <p:nvSpPr>
          <p:cNvPr id="36" name="TextBox 35"/>
          <p:cNvSpPr txBox="1"/>
          <p:nvPr/>
        </p:nvSpPr>
        <p:spPr>
          <a:xfrm>
            <a:off x="2534856" y="6227180"/>
            <a:ext cx="5879939"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1.1.19:</a:t>
            </a:r>
            <a:r>
              <a:rPr lang="en-US" dirty="0" smtClean="0">
                <a:latin typeface="Times New Roman" pitchFamily="18" charset="0"/>
                <a:cs typeface="Times New Roman" pitchFamily="18" charset="0"/>
              </a:rPr>
              <a:t> Tree Structure</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40080676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74</a:t>
            </a:fld>
            <a:endParaRPr lang="en-IN" dirty="0"/>
          </a:p>
        </p:txBody>
      </p:sp>
      <p:sp>
        <p:nvSpPr>
          <p:cNvPr id="6" name="Rectangle 5"/>
          <p:cNvSpPr/>
          <p:nvPr/>
        </p:nvSpPr>
        <p:spPr>
          <a:xfrm>
            <a:off x="80905" y="1121184"/>
            <a:ext cx="11942595" cy="5509200"/>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Graph</a:t>
            </a:r>
          </a:p>
          <a:p>
            <a:pPr marL="360000" lvl="4"/>
            <a:endParaRPr lang="en-US" sz="2000" b="1" dirty="0" smtClean="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Graph is a mathematical non-linear data structure capable of representing many kind of physical structures</a:t>
            </a:r>
            <a:r>
              <a:rPr lang="en-US" sz="2000" dirty="0" smtClean="0">
                <a:latin typeface="Times New Roman" pitchFamily="18" charset="0"/>
                <a:cs typeface="Times New Roman" pitchFamily="18" charset="0"/>
              </a:rPr>
              <a:t>.</a:t>
            </a:r>
          </a:p>
          <a:p>
            <a:pPr marL="800100" lvl="1"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It has found application in Geography, Chemistry and Engineering sciences</a:t>
            </a:r>
            <a:r>
              <a:rPr lang="en-US" sz="2000" dirty="0" smtClean="0">
                <a:latin typeface="Times New Roman" pitchFamily="18" charset="0"/>
                <a:cs typeface="Times New Roman" pitchFamily="18" charset="0"/>
              </a:rPr>
              <a:t>.</a:t>
            </a:r>
          </a:p>
          <a:p>
            <a:pPr marL="800100" lvl="1"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Definition: A graph G (V, E) is a set of vertices V and a set of edges E</a:t>
            </a:r>
            <a:r>
              <a:rPr lang="en-US" sz="2000" dirty="0" smtClean="0">
                <a:latin typeface="Times New Roman" pitchFamily="18" charset="0"/>
                <a:cs typeface="Times New Roman" pitchFamily="18" charset="0"/>
              </a:rPr>
              <a:t>.</a:t>
            </a:r>
          </a:p>
          <a:p>
            <a:pPr marL="800100" lvl="1"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An edge connects a pair of vertices and many have weight such as length, cost and another measuring instrument for according the graph</a:t>
            </a:r>
            <a:r>
              <a:rPr lang="en-US" sz="2000" dirty="0" smtClean="0">
                <a:latin typeface="Times New Roman" pitchFamily="18" charset="0"/>
                <a:cs typeface="Times New Roman" pitchFamily="18" charset="0"/>
              </a:rPr>
              <a:t>.</a:t>
            </a:r>
          </a:p>
          <a:p>
            <a:pPr marL="800100" lvl="1"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Vertices on the graph are shown as point or circles and edges are drawn as arcs or line segment.</a:t>
            </a:r>
          </a:p>
          <a:p>
            <a:pPr marL="800100" lvl="1" indent="-342900">
              <a:spcBef>
                <a:spcPct val="20000"/>
              </a:spcBef>
              <a:buFont typeface="Arial" panose="020B0604020202020204" pitchFamily="34" charset="0"/>
              <a:buChar char="•"/>
            </a:pPr>
            <a:endParaRPr lang="en-US" sz="2000" dirty="0" smtClean="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endParaRPr lang="en-US" sz="2000" dirty="0" smtClean="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372044996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75</a:t>
            </a:fld>
            <a:endParaRPr lang="en-IN" dirty="0"/>
          </a:p>
        </p:txBody>
      </p:sp>
      <p:sp>
        <p:nvSpPr>
          <p:cNvPr id="6" name="Rectangle 5"/>
          <p:cNvSpPr/>
          <p:nvPr/>
        </p:nvSpPr>
        <p:spPr>
          <a:xfrm>
            <a:off x="80905" y="1121184"/>
            <a:ext cx="11942595" cy="4007315"/>
          </a:xfrm>
          <a:prstGeom prst="rect">
            <a:avLst/>
          </a:prstGeom>
        </p:spPr>
        <p:txBody>
          <a:bodyPr wrap="square">
            <a:spAutoFit/>
          </a:bodyPr>
          <a:lstStyle/>
          <a:p>
            <a:pPr marL="360000" lvl="4"/>
            <a:endParaRPr lang="en-US" sz="2000" b="1" dirty="0" smtClean="0">
              <a:latin typeface="Times New Roman" pitchFamily="18" charset="0"/>
              <a:cs typeface="Times New Roman" pitchFamily="18" charset="0"/>
            </a:endParaRPr>
          </a:p>
          <a:p>
            <a:pPr marL="800100" lvl="1" indent="-342900">
              <a:lnSpc>
                <a:spcPct val="150000"/>
              </a:lnSpc>
              <a:spcBef>
                <a:spcPct val="20000"/>
              </a:spcBef>
              <a:buFont typeface="Wingdings" panose="05000000000000000000" pitchFamily="2" charset="2"/>
              <a:buChar char="§"/>
            </a:pPr>
            <a:r>
              <a:rPr lang="en-US" sz="2000" dirty="0">
                <a:latin typeface="Times New Roman" pitchFamily="18" charset="0"/>
                <a:cs typeface="Times New Roman" pitchFamily="18" charset="0"/>
              </a:rPr>
              <a:t>Types of Graphs:</a:t>
            </a:r>
          </a:p>
          <a:p>
            <a:pPr marL="1257300" lvl="2" indent="-342900">
              <a:lnSpc>
                <a:spcPct val="150000"/>
              </a:lnSpc>
              <a:spcBef>
                <a:spcPct val="20000"/>
              </a:spcBef>
              <a:buFont typeface="Arial" panose="020B0604020202020204" pitchFamily="34" charset="0"/>
              <a:buChar char="•"/>
            </a:pPr>
            <a:r>
              <a:rPr lang="en-US" sz="2000" dirty="0">
                <a:latin typeface="Times New Roman" pitchFamily="18" charset="0"/>
                <a:cs typeface="Times New Roman" pitchFamily="18" charset="0"/>
              </a:rPr>
              <a:t>Directed graph</a:t>
            </a:r>
          </a:p>
          <a:p>
            <a:pPr marL="1257300" lvl="2" indent="-342900">
              <a:lnSpc>
                <a:spcPct val="150000"/>
              </a:lnSpc>
              <a:spcBef>
                <a:spcPct val="20000"/>
              </a:spcBef>
              <a:buFont typeface="Arial" panose="020B0604020202020204" pitchFamily="34" charset="0"/>
              <a:buChar char="•"/>
            </a:pPr>
            <a:r>
              <a:rPr lang="en-US" sz="2000" dirty="0">
                <a:latin typeface="Times New Roman" pitchFamily="18" charset="0"/>
                <a:cs typeface="Times New Roman" pitchFamily="18" charset="0"/>
              </a:rPr>
              <a:t>Undirected graph</a:t>
            </a:r>
          </a:p>
          <a:p>
            <a:pPr marL="1257300" lvl="2" indent="-342900">
              <a:lnSpc>
                <a:spcPct val="150000"/>
              </a:lnSpc>
              <a:spcBef>
                <a:spcPct val="20000"/>
              </a:spcBef>
              <a:buFont typeface="Arial" panose="020B0604020202020204" pitchFamily="34" charset="0"/>
              <a:buChar char="•"/>
            </a:pPr>
            <a:r>
              <a:rPr lang="en-US" sz="2000" dirty="0">
                <a:latin typeface="Times New Roman" pitchFamily="18" charset="0"/>
                <a:cs typeface="Times New Roman" pitchFamily="18" charset="0"/>
              </a:rPr>
              <a:t>Simple graph</a:t>
            </a:r>
          </a:p>
          <a:p>
            <a:pPr marL="1257300" lvl="2" indent="-342900">
              <a:lnSpc>
                <a:spcPct val="150000"/>
              </a:lnSpc>
              <a:spcBef>
                <a:spcPct val="20000"/>
              </a:spcBef>
              <a:buFont typeface="Arial" panose="020B0604020202020204" pitchFamily="34" charset="0"/>
              <a:buChar char="•"/>
            </a:pPr>
            <a:r>
              <a:rPr lang="en-US" sz="2000" dirty="0">
                <a:latin typeface="Times New Roman" pitchFamily="18" charset="0"/>
                <a:cs typeface="Times New Roman" pitchFamily="18" charset="0"/>
              </a:rPr>
              <a:t>Weighted graph</a:t>
            </a:r>
          </a:p>
          <a:p>
            <a:pPr marL="1257300" lvl="2" indent="-342900">
              <a:lnSpc>
                <a:spcPct val="150000"/>
              </a:lnSpc>
              <a:spcBef>
                <a:spcPct val="20000"/>
              </a:spcBef>
              <a:buFont typeface="Arial" panose="020B0604020202020204" pitchFamily="34" charset="0"/>
              <a:buChar char="•"/>
            </a:pPr>
            <a:r>
              <a:rPr lang="en-US" sz="2000" dirty="0">
                <a:latin typeface="Times New Roman" pitchFamily="18" charset="0"/>
                <a:cs typeface="Times New Roman" pitchFamily="18" charset="0"/>
              </a:rPr>
              <a:t>Connected graph</a:t>
            </a:r>
          </a:p>
          <a:p>
            <a:pPr marL="1257300" lvl="2" indent="-342900">
              <a:lnSpc>
                <a:spcPct val="150000"/>
              </a:lnSpc>
              <a:spcBef>
                <a:spcPct val="20000"/>
              </a:spcBef>
              <a:buFont typeface="Arial" panose="020B0604020202020204" pitchFamily="34" charset="0"/>
              <a:buChar char="•"/>
            </a:pPr>
            <a:r>
              <a:rPr lang="en-US" sz="2000" dirty="0">
                <a:latin typeface="Times New Roman" pitchFamily="18" charset="0"/>
                <a:cs typeface="Times New Roman" pitchFamily="18" charset="0"/>
              </a:rPr>
              <a:t>Non-connected graph</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260303710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76</a:t>
            </a:fld>
            <a:endParaRPr lang="en-IN" dirty="0"/>
          </a:p>
        </p:txBody>
      </p:sp>
      <p:sp>
        <p:nvSpPr>
          <p:cNvPr id="6" name="Rectangle 5"/>
          <p:cNvSpPr/>
          <p:nvPr/>
        </p:nvSpPr>
        <p:spPr>
          <a:xfrm>
            <a:off x="80905" y="1121184"/>
            <a:ext cx="11942595" cy="6832640"/>
          </a:xfrm>
          <a:prstGeom prst="rect">
            <a:avLst/>
          </a:prstGeom>
        </p:spPr>
        <p:txBody>
          <a:bodyPr wrap="square">
            <a:spAutoFit/>
          </a:bodyPr>
          <a:lstStyle/>
          <a:p>
            <a:pPr marL="1257300" lvl="2" indent="-342900">
              <a:lnSpc>
                <a:spcPct val="150000"/>
              </a:lnSpc>
              <a:spcBef>
                <a:spcPct val="20000"/>
              </a:spcBef>
              <a:buFont typeface="Wingdings" pitchFamily="2" charset="2"/>
              <a:buChar char="§"/>
            </a:pPr>
            <a:r>
              <a:rPr lang="en-US" sz="2000" b="1" dirty="0" smtClean="0">
                <a:latin typeface="Times New Roman" pitchFamily="18" charset="0"/>
                <a:cs typeface="Times New Roman" pitchFamily="18" charset="0"/>
              </a:rPr>
              <a:t>Directed graph Vs Undirected </a:t>
            </a:r>
            <a:r>
              <a:rPr lang="en-US" sz="2000" b="1" dirty="0">
                <a:latin typeface="Times New Roman" pitchFamily="18" charset="0"/>
                <a:cs typeface="Times New Roman" pitchFamily="18" charset="0"/>
              </a:rPr>
              <a:t>graph</a:t>
            </a:r>
          </a:p>
          <a:p>
            <a:pPr marL="1257300" lvl="2" indent="-342900">
              <a:lnSpc>
                <a:spcPct val="150000"/>
              </a:lnSpc>
              <a:spcBef>
                <a:spcPct val="20000"/>
              </a:spcBef>
            </a:pPr>
            <a:r>
              <a:rPr lang="en-US" sz="2000" dirty="0" smtClean="0">
                <a:latin typeface="Times New Roman" pitchFamily="18" charset="0"/>
                <a:cs typeface="Times New Roman" pitchFamily="18" charset="0"/>
              </a:rPr>
              <a:t>      For a graph G = (V, E) </a:t>
            </a:r>
          </a:p>
          <a:p>
            <a:pPr marL="1257300" lvl="2" indent="-342900">
              <a:lnSpc>
                <a:spcPct val="150000"/>
              </a:lnSpc>
              <a:spcBef>
                <a:spcPct val="20000"/>
              </a:spcBef>
            </a:pPr>
            <a:r>
              <a:rPr lang="en-US" sz="2000" dirty="0" smtClean="0">
                <a:latin typeface="Times New Roman" pitchFamily="18" charset="0"/>
                <a:cs typeface="Times New Roman" pitchFamily="18" charset="0"/>
              </a:rPr>
              <a:t>       undirected if for all </a:t>
            </a:r>
          </a:p>
          <a:p>
            <a:pPr marL="1257300" lvl="2" indent="-342900">
              <a:lnSpc>
                <a:spcPct val="150000"/>
              </a:lnSpc>
              <a:spcBef>
                <a:spcPct val="20000"/>
              </a:spcBef>
            </a:pPr>
            <a:r>
              <a:rPr lang="en-US" sz="2000" dirty="0" smtClean="0">
                <a:latin typeface="Times New Roman" pitchFamily="18" charset="0"/>
                <a:cs typeface="Times New Roman" pitchFamily="18" charset="0"/>
              </a:rPr>
              <a:t>                        v, w ∈ V : (v, w) ∈ E ⇐⇒ (w, v) ∈ E. </a:t>
            </a:r>
          </a:p>
          <a:p>
            <a:pPr marL="1257300" lvl="2" indent="-342900">
              <a:lnSpc>
                <a:spcPct val="150000"/>
              </a:lnSpc>
              <a:spcBef>
                <a:spcPct val="20000"/>
              </a:spcBef>
            </a:pPr>
            <a:r>
              <a:rPr lang="en-US" sz="2000" dirty="0" smtClean="0">
                <a:latin typeface="Times New Roman" pitchFamily="18" charset="0"/>
                <a:cs typeface="Times New Roman" pitchFamily="18" charset="0"/>
              </a:rPr>
              <a:t>       Otherwise directed.</a:t>
            </a:r>
            <a:endParaRPr lang="en-US" sz="2000" b="1" dirty="0" smtClean="0">
              <a:latin typeface="Times New Roman" pitchFamily="18" charset="0"/>
              <a:cs typeface="Times New Roman" pitchFamily="18" charset="0"/>
            </a:endParaRPr>
          </a:p>
          <a:p>
            <a:pPr marL="1257300" lvl="2" indent="-342900">
              <a:lnSpc>
                <a:spcPct val="150000"/>
              </a:lnSpc>
              <a:spcBef>
                <a:spcPct val="20000"/>
              </a:spcBef>
            </a:pPr>
            <a:r>
              <a:rPr lang="en-US" sz="2000" b="1" dirty="0" smtClean="0">
                <a:latin typeface="Times New Roman" pitchFamily="18" charset="0"/>
                <a:cs typeface="Times New Roman" pitchFamily="18" charset="0"/>
              </a:rPr>
              <a:t>Example of Directed Graph :</a:t>
            </a:r>
          </a:p>
          <a:p>
            <a:pPr marL="1257300" lvl="2" indent="-342900">
              <a:lnSpc>
                <a:spcPct val="150000"/>
              </a:lnSpc>
              <a:spcBef>
                <a:spcPct val="20000"/>
              </a:spcBef>
            </a:pPr>
            <a:r>
              <a:rPr lang="en-US" sz="2000" b="1" dirty="0" smtClean="0">
                <a:latin typeface="Times New Roman" pitchFamily="18" charset="0"/>
                <a:cs typeface="Times New Roman" pitchFamily="18" charset="0"/>
              </a:rPr>
              <a:t>Airline route maps</a:t>
            </a:r>
            <a:r>
              <a:rPr lang="en-US" sz="2000" dirty="0" smtClean="0">
                <a:latin typeface="Times New Roman" pitchFamily="18" charset="0"/>
                <a:cs typeface="Times New Roman" pitchFamily="18" charset="0"/>
              </a:rPr>
              <a:t>. </a:t>
            </a:r>
          </a:p>
          <a:p>
            <a:pPr marL="1257300" lvl="2" indent="-342900">
              <a:lnSpc>
                <a:spcPct val="150000"/>
              </a:lnSpc>
              <a:spcBef>
                <a:spcPct val="20000"/>
              </a:spcBef>
            </a:pPr>
            <a:r>
              <a:rPr lang="en-US" sz="2000" dirty="0" smtClean="0">
                <a:latin typeface="Times New Roman" pitchFamily="18" charset="0"/>
                <a:cs typeface="Times New Roman" pitchFamily="18" charset="0"/>
              </a:rPr>
              <a:t>Vertices represent airports, and there is an edge from vertex A to vertex B if there is a direct flight from</a:t>
            </a:r>
          </a:p>
          <a:p>
            <a:pPr marL="1257300" lvl="2" indent="-342900">
              <a:lnSpc>
                <a:spcPct val="150000"/>
              </a:lnSpc>
              <a:spcBef>
                <a:spcPct val="20000"/>
              </a:spcBef>
            </a:pPr>
            <a:r>
              <a:rPr lang="en-US" sz="2000" dirty="0" smtClean="0">
                <a:latin typeface="Times New Roman" pitchFamily="18" charset="0"/>
                <a:cs typeface="Times New Roman" pitchFamily="18" charset="0"/>
              </a:rPr>
              <a:t>the airport represented by A to the airport represented by B.</a:t>
            </a:r>
            <a:endParaRPr lang="en-US" sz="2000" b="1" dirty="0" smtClean="0">
              <a:latin typeface="Times New Roman" pitchFamily="18" charset="0"/>
              <a:cs typeface="Times New Roman" pitchFamily="18" charset="0"/>
            </a:endParaRPr>
          </a:p>
          <a:p>
            <a:pPr marL="1257300" lvl="2" indent="-342900">
              <a:lnSpc>
                <a:spcPct val="150000"/>
              </a:lnSpc>
              <a:spcBef>
                <a:spcPct val="20000"/>
              </a:spcBef>
            </a:pPr>
            <a:endParaRPr lang="en-US" sz="2000" dirty="0" smtClean="0">
              <a:latin typeface="Times New Roman" pitchFamily="18" charset="0"/>
              <a:cs typeface="Times New Roman" pitchFamily="18" charset="0"/>
            </a:endParaRPr>
          </a:p>
          <a:p>
            <a:pPr marL="1257300" lvl="2" indent="-342900">
              <a:lnSpc>
                <a:spcPct val="150000"/>
              </a:lnSpc>
              <a:spcBef>
                <a:spcPct val="20000"/>
              </a:spcBef>
            </a:pPr>
            <a:endParaRPr lang="en-US" sz="2000" dirty="0" smtClean="0">
              <a:latin typeface="Times New Roman" pitchFamily="18" charset="0"/>
              <a:cs typeface="Times New Roman" pitchFamily="18" charset="0"/>
            </a:endParaRPr>
          </a:p>
          <a:p>
            <a:pPr marL="1257300" lvl="2" indent="-342900">
              <a:lnSpc>
                <a:spcPct val="150000"/>
              </a:lnSpc>
              <a:spcBef>
                <a:spcPct val="20000"/>
              </a:spcBef>
            </a:pPr>
            <a:endParaRPr lang="en-US" sz="2000" dirty="0" smtClean="0">
              <a:latin typeface="Times New Roman" pitchFamily="18" charset="0"/>
              <a:cs typeface="Times New Roman" pitchFamily="18" charset="0"/>
            </a:endParaRPr>
          </a:p>
          <a:p>
            <a:pPr marL="1257300" lvl="2" indent="-342900">
              <a:lnSpc>
                <a:spcPct val="150000"/>
              </a:lnSpc>
              <a:spcBef>
                <a:spcPct val="20000"/>
              </a:spcBef>
            </a:pPr>
            <a:endParaRPr lang="en-US" sz="2000" dirty="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260303710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77</a:t>
            </a:fld>
            <a:endParaRPr lang="en-IN" dirty="0"/>
          </a:p>
        </p:txBody>
      </p:sp>
      <p:sp>
        <p:nvSpPr>
          <p:cNvPr id="6" name="Rectangle 5"/>
          <p:cNvSpPr/>
          <p:nvPr/>
        </p:nvSpPr>
        <p:spPr>
          <a:xfrm>
            <a:off x="80905" y="1121184"/>
            <a:ext cx="11942595" cy="769441"/>
          </a:xfrm>
          <a:prstGeom prst="rect">
            <a:avLst/>
          </a:prstGeom>
        </p:spPr>
        <p:txBody>
          <a:bodyPr wrap="square">
            <a:spAutoFit/>
          </a:bodyPr>
          <a:lstStyle/>
          <a:p>
            <a:pPr marL="360000" lvl="4"/>
            <a:endParaRPr lang="en-US" sz="2000" b="1" dirty="0" smtClean="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Example of graph</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grpSp>
        <p:nvGrpSpPr>
          <p:cNvPr id="2" name="Group 4"/>
          <p:cNvGrpSpPr/>
          <p:nvPr/>
        </p:nvGrpSpPr>
        <p:grpSpPr>
          <a:xfrm>
            <a:off x="1311503" y="2282818"/>
            <a:ext cx="9716402" cy="3715432"/>
            <a:chOff x="658824" y="2852738"/>
            <a:chExt cx="8234351" cy="3250644"/>
          </a:xfrm>
        </p:grpSpPr>
        <p:sp>
          <p:nvSpPr>
            <p:cNvPr id="8" name="Text Box 70"/>
            <p:cNvSpPr txBox="1">
              <a:spLocks noChangeArrowheads="1"/>
            </p:cNvSpPr>
            <p:nvPr/>
          </p:nvSpPr>
          <p:spPr bwMode="auto">
            <a:xfrm>
              <a:off x="1042988" y="5734050"/>
              <a:ext cx="3744912" cy="3231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b="1" dirty="0"/>
                <a:t>[a] Directed </a:t>
              </a:r>
              <a:r>
                <a:rPr lang="en-AU" b="1" dirty="0" smtClean="0"/>
                <a:t> Graph</a:t>
              </a:r>
              <a:endParaRPr lang="en-AU" b="1" dirty="0"/>
            </a:p>
          </p:txBody>
        </p:sp>
        <p:grpSp>
          <p:nvGrpSpPr>
            <p:cNvPr id="3" name="Group 8"/>
            <p:cNvGrpSpPr/>
            <p:nvPr/>
          </p:nvGrpSpPr>
          <p:grpSpPr>
            <a:xfrm>
              <a:off x="658824" y="2852738"/>
              <a:ext cx="8234351" cy="3250644"/>
              <a:chOff x="658824" y="2852738"/>
              <a:chExt cx="8234351" cy="3250644"/>
            </a:xfrm>
          </p:grpSpPr>
          <p:sp>
            <p:nvSpPr>
              <p:cNvPr id="10" name="Oval 4"/>
              <p:cNvSpPr>
                <a:spLocks noChangeArrowheads="1"/>
              </p:cNvSpPr>
              <p:nvPr/>
            </p:nvSpPr>
            <p:spPr bwMode="auto">
              <a:xfrm>
                <a:off x="1809908" y="2852738"/>
                <a:ext cx="555308" cy="576262"/>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12" name="Text Box 6"/>
              <p:cNvSpPr txBox="1">
                <a:spLocks noChangeArrowheads="1"/>
              </p:cNvSpPr>
              <p:nvPr/>
            </p:nvSpPr>
            <p:spPr bwMode="auto">
              <a:xfrm>
                <a:off x="1910491" y="2946399"/>
                <a:ext cx="504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sz="2000" b="1" dirty="0"/>
                  <a:t>v2</a:t>
                </a:r>
              </a:p>
            </p:txBody>
          </p:sp>
          <p:grpSp>
            <p:nvGrpSpPr>
              <p:cNvPr id="5" name="Group 16"/>
              <p:cNvGrpSpPr>
                <a:grpSpLocks/>
              </p:cNvGrpSpPr>
              <p:nvPr/>
            </p:nvGrpSpPr>
            <p:grpSpPr bwMode="auto">
              <a:xfrm>
                <a:off x="658824" y="4005263"/>
                <a:ext cx="608016" cy="576262"/>
                <a:chOff x="1140" y="1797"/>
                <a:chExt cx="383" cy="363"/>
              </a:xfrm>
            </p:grpSpPr>
            <p:sp>
              <p:nvSpPr>
                <p:cNvPr id="48" name="Oval 12"/>
                <p:cNvSpPr>
                  <a:spLocks noChangeArrowheads="1"/>
                </p:cNvSpPr>
                <p:nvPr/>
              </p:nvSpPr>
              <p:spPr bwMode="auto">
                <a:xfrm>
                  <a:off x="1140" y="1797"/>
                  <a:ext cx="350" cy="363"/>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50" name="Text Box 14"/>
                <p:cNvSpPr txBox="1">
                  <a:spLocks noChangeArrowheads="1"/>
                </p:cNvSpPr>
                <p:nvPr/>
              </p:nvSpPr>
              <p:spPr bwMode="auto">
                <a:xfrm>
                  <a:off x="1205" y="1856"/>
                  <a:ext cx="31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sz="2000" b="1" dirty="0"/>
                    <a:t>v1</a:t>
                  </a:r>
                </a:p>
              </p:txBody>
            </p:sp>
          </p:grpSp>
          <p:sp>
            <p:nvSpPr>
              <p:cNvPr id="15" name="Oval 37"/>
              <p:cNvSpPr>
                <a:spLocks noChangeArrowheads="1"/>
              </p:cNvSpPr>
              <p:nvPr/>
            </p:nvSpPr>
            <p:spPr bwMode="auto">
              <a:xfrm>
                <a:off x="3606562" y="5013325"/>
                <a:ext cx="633889" cy="6477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16" name="Text Box 38"/>
              <p:cNvSpPr txBox="1">
                <a:spLocks noChangeArrowheads="1"/>
              </p:cNvSpPr>
              <p:nvPr/>
            </p:nvSpPr>
            <p:spPr bwMode="auto">
              <a:xfrm>
                <a:off x="3724437" y="5129208"/>
                <a:ext cx="503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sz="2000" b="1" dirty="0"/>
                  <a:t>v4</a:t>
                </a:r>
              </a:p>
            </p:txBody>
          </p:sp>
          <p:sp>
            <p:nvSpPr>
              <p:cNvPr id="17" name="Oval 39"/>
              <p:cNvSpPr>
                <a:spLocks noChangeArrowheads="1"/>
              </p:cNvSpPr>
              <p:nvPr/>
            </p:nvSpPr>
            <p:spPr bwMode="auto">
              <a:xfrm>
                <a:off x="3662190" y="2875356"/>
                <a:ext cx="633889" cy="6477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18" name="Text Box 40"/>
              <p:cNvSpPr txBox="1">
                <a:spLocks noChangeArrowheads="1"/>
              </p:cNvSpPr>
              <p:nvPr/>
            </p:nvSpPr>
            <p:spPr bwMode="auto">
              <a:xfrm>
                <a:off x="3812533" y="3004337"/>
                <a:ext cx="503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sz="2000" b="1" dirty="0"/>
                  <a:t>v5</a:t>
                </a:r>
              </a:p>
            </p:txBody>
          </p:sp>
          <p:sp>
            <p:nvSpPr>
              <p:cNvPr id="19" name="Oval 41"/>
              <p:cNvSpPr>
                <a:spLocks noChangeArrowheads="1"/>
              </p:cNvSpPr>
              <p:nvPr/>
            </p:nvSpPr>
            <p:spPr bwMode="auto">
              <a:xfrm>
                <a:off x="1806337" y="5013325"/>
                <a:ext cx="633889" cy="6477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20" name="Text Box 42"/>
              <p:cNvSpPr txBox="1">
                <a:spLocks noChangeArrowheads="1"/>
              </p:cNvSpPr>
              <p:nvPr/>
            </p:nvSpPr>
            <p:spPr bwMode="auto">
              <a:xfrm>
                <a:off x="1938877" y="5151430"/>
                <a:ext cx="503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sz="2000" b="1" dirty="0"/>
                  <a:t>v3</a:t>
                </a:r>
              </a:p>
            </p:txBody>
          </p:sp>
          <p:sp>
            <p:nvSpPr>
              <p:cNvPr id="21" name="Line 43"/>
              <p:cNvSpPr>
                <a:spLocks noChangeShapeType="1"/>
              </p:cNvSpPr>
              <p:nvPr/>
            </p:nvSpPr>
            <p:spPr bwMode="auto">
              <a:xfrm flipV="1">
                <a:off x="1042988" y="3343273"/>
                <a:ext cx="817404" cy="69691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22" name="Line 44"/>
              <p:cNvSpPr>
                <a:spLocks noChangeShapeType="1"/>
              </p:cNvSpPr>
              <p:nvPr/>
            </p:nvSpPr>
            <p:spPr bwMode="auto">
              <a:xfrm>
                <a:off x="1042988" y="4581525"/>
                <a:ext cx="792162" cy="6477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23" name="Line 45"/>
              <p:cNvSpPr>
                <a:spLocks noChangeShapeType="1"/>
              </p:cNvSpPr>
              <p:nvPr/>
            </p:nvSpPr>
            <p:spPr bwMode="auto">
              <a:xfrm flipV="1">
                <a:off x="2124075" y="3429000"/>
                <a:ext cx="0" cy="15843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24" name="Line 46"/>
              <p:cNvSpPr>
                <a:spLocks noChangeShapeType="1"/>
              </p:cNvSpPr>
              <p:nvPr/>
            </p:nvSpPr>
            <p:spPr bwMode="auto">
              <a:xfrm>
                <a:off x="2378179" y="3178173"/>
                <a:ext cx="1294928" cy="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25" name="Line 47"/>
              <p:cNvSpPr>
                <a:spLocks noChangeShapeType="1"/>
              </p:cNvSpPr>
              <p:nvPr/>
            </p:nvSpPr>
            <p:spPr bwMode="auto">
              <a:xfrm flipH="1">
                <a:off x="3961819" y="3530194"/>
                <a:ext cx="5105" cy="15259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26" name="Line 48"/>
              <p:cNvSpPr>
                <a:spLocks noChangeShapeType="1"/>
              </p:cNvSpPr>
              <p:nvPr/>
            </p:nvSpPr>
            <p:spPr bwMode="auto">
              <a:xfrm flipH="1">
                <a:off x="2448976" y="5338764"/>
                <a:ext cx="1154111"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35" name="Oval 57"/>
              <p:cNvSpPr>
                <a:spLocks noChangeArrowheads="1"/>
              </p:cNvSpPr>
              <p:nvPr/>
            </p:nvSpPr>
            <p:spPr bwMode="auto">
              <a:xfrm>
                <a:off x="5478225" y="2997200"/>
                <a:ext cx="633888" cy="6477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36" name="Text Box 58"/>
              <p:cNvSpPr txBox="1">
                <a:spLocks noChangeArrowheads="1"/>
              </p:cNvSpPr>
              <p:nvPr/>
            </p:nvSpPr>
            <p:spPr bwMode="auto">
              <a:xfrm>
                <a:off x="5623113" y="3124196"/>
                <a:ext cx="503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sz="2000" b="1" dirty="0"/>
                  <a:t>v1</a:t>
                </a:r>
              </a:p>
            </p:txBody>
          </p:sp>
          <p:sp>
            <p:nvSpPr>
              <p:cNvPr id="37" name="Oval 59"/>
              <p:cNvSpPr>
                <a:spLocks noChangeArrowheads="1"/>
              </p:cNvSpPr>
              <p:nvPr/>
            </p:nvSpPr>
            <p:spPr bwMode="auto">
              <a:xfrm>
                <a:off x="6016116" y="4941888"/>
                <a:ext cx="633888" cy="6477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38" name="Text Box 60"/>
              <p:cNvSpPr txBox="1">
                <a:spLocks noChangeArrowheads="1"/>
              </p:cNvSpPr>
              <p:nvPr/>
            </p:nvSpPr>
            <p:spPr bwMode="auto">
              <a:xfrm>
                <a:off x="6160224" y="5057752"/>
                <a:ext cx="503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sz="2000" b="1" dirty="0"/>
                  <a:t>v2</a:t>
                </a:r>
              </a:p>
            </p:txBody>
          </p:sp>
          <p:sp>
            <p:nvSpPr>
              <p:cNvPr id="39" name="Oval 61"/>
              <p:cNvSpPr>
                <a:spLocks noChangeArrowheads="1"/>
              </p:cNvSpPr>
              <p:nvPr/>
            </p:nvSpPr>
            <p:spPr bwMode="auto">
              <a:xfrm>
                <a:off x="8142050" y="4941888"/>
                <a:ext cx="633888" cy="6477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40" name="Text Box 62"/>
              <p:cNvSpPr txBox="1">
                <a:spLocks noChangeArrowheads="1"/>
              </p:cNvSpPr>
              <p:nvPr/>
            </p:nvSpPr>
            <p:spPr bwMode="auto">
              <a:xfrm>
                <a:off x="8276177" y="5057770"/>
                <a:ext cx="503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sz="2000" b="1" dirty="0"/>
                  <a:t>v4</a:t>
                </a:r>
              </a:p>
            </p:txBody>
          </p:sp>
          <p:sp>
            <p:nvSpPr>
              <p:cNvPr id="41" name="Oval 63"/>
              <p:cNvSpPr>
                <a:spLocks noChangeArrowheads="1"/>
              </p:cNvSpPr>
              <p:nvPr/>
            </p:nvSpPr>
            <p:spPr bwMode="auto">
              <a:xfrm>
                <a:off x="7638812" y="2997200"/>
                <a:ext cx="633889" cy="6477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b="1"/>
              </a:p>
            </p:txBody>
          </p:sp>
          <p:sp>
            <p:nvSpPr>
              <p:cNvPr id="42" name="Text Box 64"/>
              <p:cNvSpPr txBox="1">
                <a:spLocks noChangeArrowheads="1"/>
              </p:cNvSpPr>
              <p:nvPr/>
            </p:nvSpPr>
            <p:spPr bwMode="auto">
              <a:xfrm>
                <a:off x="7772939" y="3124196"/>
                <a:ext cx="5032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sz="2000" b="1" dirty="0"/>
                  <a:t>v3</a:t>
                </a:r>
              </a:p>
            </p:txBody>
          </p:sp>
          <p:sp>
            <p:nvSpPr>
              <p:cNvPr id="43" name="Line 65"/>
              <p:cNvSpPr>
                <a:spLocks noChangeShapeType="1"/>
              </p:cNvSpPr>
              <p:nvPr/>
            </p:nvSpPr>
            <p:spPr bwMode="auto">
              <a:xfrm>
                <a:off x="6126350" y="3355974"/>
                <a:ext cx="1508987"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44" name="Line 66"/>
              <p:cNvSpPr>
                <a:spLocks noChangeShapeType="1"/>
              </p:cNvSpPr>
              <p:nvPr/>
            </p:nvSpPr>
            <p:spPr bwMode="auto">
              <a:xfrm>
                <a:off x="6660767" y="5240336"/>
                <a:ext cx="1472534" cy="2222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45" name="Line 67"/>
              <p:cNvSpPr>
                <a:spLocks noChangeShapeType="1"/>
              </p:cNvSpPr>
              <p:nvPr/>
            </p:nvSpPr>
            <p:spPr bwMode="auto">
              <a:xfrm>
                <a:off x="5910023" y="3635381"/>
                <a:ext cx="313909" cy="130650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46" name="Line 68"/>
              <p:cNvSpPr>
                <a:spLocks noChangeShapeType="1"/>
              </p:cNvSpPr>
              <p:nvPr/>
            </p:nvSpPr>
            <p:spPr bwMode="auto">
              <a:xfrm>
                <a:off x="8027989" y="3644900"/>
                <a:ext cx="379849" cy="130809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b="1"/>
              </a:p>
            </p:txBody>
          </p:sp>
          <p:sp>
            <p:nvSpPr>
              <p:cNvPr id="47" name="Text Box 71"/>
              <p:cNvSpPr txBox="1">
                <a:spLocks noChangeArrowheads="1"/>
              </p:cNvSpPr>
              <p:nvPr/>
            </p:nvSpPr>
            <p:spPr bwMode="auto">
              <a:xfrm>
                <a:off x="5148263" y="5734050"/>
                <a:ext cx="37449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AU" b="1" dirty="0"/>
                  <a:t>[b] Undirected Graph</a:t>
                </a:r>
              </a:p>
            </p:txBody>
          </p:sp>
        </p:grpSp>
      </p:grpSp>
      <p:sp>
        <p:nvSpPr>
          <p:cNvPr id="49" name="TextBox 48"/>
          <p:cNvSpPr txBox="1"/>
          <p:nvPr/>
        </p:nvSpPr>
        <p:spPr>
          <a:xfrm>
            <a:off x="1458410" y="6238754"/>
            <a:ext cx="9433367"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1.1.20: </a:t>
            </a:r>
            <a:r>
              <a:rPr lang="en-US" dirty="0" smtClean="0">
                <a:latin typeface="Times New Roman" pitchFamily="18" charset="0"/>
                <a:cs typeface="Times New Roman" pitchFamily="18" charset="0"/>
              </a:rPr>
              <a:t>Directed and Undirected Graphs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37814142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78</a:t>
            </a:fld>
            <a:endParaRPr lang="en-IN" dirty="0"/>
          </a:p>
        </p:txBody>
      </p:sp>
      <p:sp>
        <p:nvSpPr>
          <p:cNvPr id="6" name="Rectangle 5"/>
          <p:cNvSpPr/>
          <p:nvPr/>
        </p:nvSpPr>
        <p:spPr>
          <a:xfrm>
            <a:off x="80905" y="1121184"/>
            <a:ext cx="11942595" cy="4678204"/>
          </a:xfrm>
          <a:prstGeom prst="rect">
            <a:avLst/>
          </a:prstGeom>
        </p:spPr>
        <p:txBody>
          <a:bodyPr wrap="square">
            <a:spAutoFit/>
          </a:bodyPr>
          <a:lstStyle/>
          <a:p>
            <a:pPr marL="1257300" lvl="2" indent="-342900">
              <a:lnSpc>
                <a:spcPct val="150000"/>
              </a:lnSpc>
              <a:spcBef>
                <a:spcPct val="20000"/>
              </a:spcBef>
              <a:buFont typeface="Wingdings" pitchFamily="2" charset="2"/>
              <a:buChar char="§"/>
            </a:pPr>
            <a:r>
              <a:rPr lang="en-US" sz="2000" b="1" dirty="0" smtClean="0">
                <a:latin typeface="Times New Roman" pitchFamily="18" charset="0"/>
                <a:cs typeface="Times New Roman" pitchFamily="18" charset="0"/>
              </a:rPr>
              <a:t>Weighted graph</a:t>
            </a:r>
            <a:endParaRPr lang="en-US" sz="2000" b="1" dirty="0">
              <a:latin typeface="Times New Roman" pitchFamily="18" charset="0"/>
              <a:cs typeface="Times New Roman" pitchFamily="18" charset="0"/>
            </a:endParaRPr>
          </a:p>
          <a:p>
            <a:pPr marL="1257300" lvl="2" indent="-342900">
              <a:lnSpc>
                <a:spcPct val="150000"/>
              </a:lnSpc>
              <a:spcBef>
                <a:spcPct val="20000"/>
              </a:spcBef>
              <a:buFont typeface="Wingdings" pitchFamily="2" charset="2"/>
              <a:buChar char="ü"/>
            </a:pPr>
            <a:r>
              <a:rPr lang="en-US" sz="2000" dirty="0" smtClean="0">
                <a:latin typeface="Times New Roman" pitchFamily="18" charset="0"/>
                <a:cs typeface="Times New Roman" pitchFamily="18" charset="0"/>
              </a:rPr>
              <a:t>      In many applications, each edge of a graph has an associated numerical value, called a weight.</a:t>
            </a:r>
          </a:p>
          <a:p>
            <a:pPr marL="1257300" lvl="2" indent="-342900">
              <a:lnSpc>
                <a:spcPct val="150000"/>
              </a:lnSpc>
              <a:spcBef>
                <a:spcPct val="20000"/>
              </a:spcBef>
              <a:buFont typeface="Wingdings" pitchFamily="2" charset="2"/>
              <a:buChar char="ü"/>
            </a:pPr>
            <a:r>
              <a:rPr lang="en-US" sz="2000" dirty="0" smtClean="0">
                <a:latin typeface="Times New Roman" pitchFamily="18" charset="0"/>
                <a:cs typeface="Times New Roman" pitchFamily="18" charset="0"/>
              </a:rPr>
              <a:t>      Usually, the edge weights are nonnegative integers. </a:t>
            </a:r>
          </a:p>
          <a:p>
            <a:pPr marL="1257300" lvl="2" indent="-342900">
              <a:lnSpc>
                <a:spcPct val="150000"/>
              </a:lnSpc>
              <a:spcBef>
                <a:spcPct val="20000"/>
              </a:spcBef>
              <a:buFont typeface="Wingdings" pitchFamily="2" charset="2"/>
              <a:buChar char="ü"/>
            </a:pPr>
            <a:r>
              <a:rPr lang="en-US" sz="2000" dirty="0" smtClean="0">
                <a:latin typeface="Times New Roman" pitchFamily="18" charset="0"/>
                <a:cs typeface="Times New Roman" pitchFamily="18" charset="0"/>
              </a:rPr>
              <a:t>      Weighted graphs may be either directed or undirected. </a:t>
            </a:r>
          </a:p>
          <a:p>
            <a:pPr marL="1257300" lvl="2" indent="-342900">
              <a:lnSpc>
                <a:spcPct val="150000"/>
              </a:lnSpc>
              <a:spcBef>
                <a:spcPct val="20000"/>
              </a:spcBef>
              <a:buFont typeface="Wingdings" pitchFamily="2" charset="2"/>
              <a:buChar char="ü"/>
            </a:pPr>
            <a:r>
              <a:rPr lang="en-US" sz="2000" dirty="0" smtClean="0">
                <a:latin typeface="Times New Roman" pitchFamily="18" charset="0"/>
                <a:cs typeface="Times New Roman" pitchFamily="18" charset="0"/>
              </a:rPr>
              <a:t>      The weight of an edge is often referred to as the "cost" of the edge. </a:t>
            </a:r>
          </a:p>
          <a:p>
            <a:pPr marL="1257300" lvl="2" indent="-342900">
              <a:lnSpc>
                <a:spcPct val="150000"/>
              </a:lnSpc>
              <a:spcBef>
                <a:spcPct val="20000"/>
              </a:spcBef>
              <a:buFont typeface="Wingdings" pitchFamily="2" charset="2"/>
              <a:buChar char="ü"/>
            </a:pPr>
            <a:r>
              <a:rPr lang="en-US" sz="2000" dirty="0" smtClean="0">
                <a:latin typeface="Times New Roman" pitchFamily="18" charset="0"/>
                <a:cs typeface="Times New Roman" pitchFamily="18" charset="0"/>
              </a:rPr>
              <a:t>      In applications, the weight may be a measure of the length of a route, the capacity of a line, the      	energy required to move between locations along a route, etc.</a:t>
            </a:r>
          </a:p>
          <a:p>
            <a:pPr marL="1257300" lvl="2" indent="-342900">
              <a:lnSpc>
                <a:spcPct val="150000"/>
              </a:lnSpc>
              <a:spcBef>
                <a:spcPct val="20000"/>
              </a:spcBef>
            </a:pPr>
            <a:endParaRPr lang="en-US" sz="2000" dirty="0" smtClean="0">
              <a:latin typeface="Times New Roman" pitchFamily="18" charset="0"/>
              <a:cs typeface="Times New Roman" pitchFamily="18" charset="0"/>
            </a:endParaRPr>
          </a:p>
          <a:p>
            <a:pPr marL="1257300" lvl="2" indent="-342900">
              <a:lnSpc>
                <a:spcPct val="150000"/>
              </a:lnSpc>
              <a:spcBef>
                <a:spcPct val="20000"/>
              </a:spcBef>
            </a:pPr>
            <a:endParaRPr lang="en-US" sz="2000" dirty="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260303710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79</a:t>
            </a:fld>
            <a:endParaRPr lang="en-IN" dirty="0"/>
          </a:p>
        </p:txBody>
      </p:sp>
      <p:sp>
        <p:nvSpPr>
          <p:cNvPr id="6" name="Rectangle 5"/>
          <p:cNvSpPr/>
          <p:nvPr/>
        </p:nvSpPr>
        <p:spPr>
          <a:xfrm>
            <a:off x="80905" y="1121184"/>
            <a:ext cx="11942595" cy="1600438"/>
          </a:xfrm>
          <a:prstGeom prst="rect">
            <a:avLst/>
          </a:prstGeom>
        </p:spPr>
        <p:txBody>
          <a:bodyPr wrap="square">
            <a:spAutoFit/>
          </a:bodyPr>
          <a:lstStyle/>
          <a:p>
            <a:pPr marL="1257300" lvl="2" indent="-342900">
              <a:lnSpc>
                <a:spcPct val="150000"/>
              </a:lnSpc>
              <a:spcBef>
                <a:spcPct val="20000"/>
              </a:spcBef>
              <a:buFont typeface="Wingdings" pitchFamily="2" charset="2"/>
              <a:buChar char="§"/>
            </a:pPr>
            <a:r>
              <a:rPr lang="en-US" sz="2000" b="1" dirty="0" smtClean="0">
                <a:latin typeface="Times New Roman" pitchFamily="18" charset="0"/>
                <a:cs typeface="Times New Roman" pitchFamily="18" charset="0"/>
              </a:rPr>
              <a:t>Example of Weighted graph</a:t>
            </a:r>
          </a:p>
          <a:p>
            <a:pPr marL="1257300" lvl="2" indent="-342900">
              <a:lnSpc>
                <a:spcPct val="150000"/>
              </a:lnSpc>
              <a:spcBef>
                <a:spcPct val="20000"/>
              </a:spcBef>
            </a:pPr>
            <a:r>
              <a:rPr lang="en-US" sz="2000" b="1"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1257300" lvl="2" indent="-342900">
              <a:lnSpc>
                <a:spcPct val="150000"/>
              </a:lnSpc>
              <a:spcBef>
                <a:spcPct val="20000"/>
              </a:spcBef>
            </a:pPr>
            <a:endParaRPr lang="en-US" sz="2000" dirty="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pic>
        <p:nvPicPr>
          <p:cNvPr id="5" name="Picture 4" descr="graph-STL.png"/>
          <p:cNvPicPr>
            <a:picLocks noChangeAspect="1"/>
          </p:cNvPicPr>
          <p:nvPr/>
        </p:nvPicPr>
        <p:blipFill>
          <a:blip r:embed="rId2"/>
          <a:stretch>
            <a:fillRect/>
          </a:stretch>
        </p:blipFill>
        <p:spPr>
          <a:xfrm>
            <a:off x="3404133" y="2040927"/>
            <a:ext cx="5314286" cy="3609524"/>
          </a:xfrm>
          <a:prstGeom prst="rect">
            <a:avLst/>
          </a:prstGeom>
        </p:spPr>
      </p:pic>
      <p:sp>
        <p:nvSpPr>
          <p:cNvPr id="8" name="TextBox 7"/>
          <p:cNvSpPr txBox="1"/>
          <p:nvPr/>
        </p:nvSpPr>
        <p:spPr>
          <a:xfrm>
            <a:off x="1458410" y="6238754"/>
            <a:ext cx="9433367"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1.1.21: </a:t>
            </a:r>
            <a:r>
              <a:rPr lang="en-US" dirty="0" smtClean="0">
                <a:latin typeface="Times New Roman" pitchFamily="18" charset="0"/>
                <a:cs typeface="Times New Roman" pitchFamily="18" charset="0"/>
              </a:rPr>
              <a:t>Weighted</a:t>
            </a:r>
            <a:r>
              <a:rPr lang="en-US" b="1"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Graph</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6030371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a:t>
            </a:fld>
            <a:endParaRPr lang="en-IN" dirty="0"/>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grpSp>
        <p:nvGrpSpPr>
          <p:cNvPr id="5" name="Group 2"/>
          <p:cNvGrpSpPr>
            <a:grpSpLocks/>
          </p:cNvGrpSpPr>
          <p:nvPr/>
        </p:nvGrpSpPr>
        <p:grpSpPr bwMode="auto">
          <a:xfrm>
            <a:off x="1447800" y="2819399"/>
            <a:ext cx="7313613" cy="1355725"/>
            <a:chOff x="912" y="1776"/>
            <a:chExt cx="4607" cy="854"/>
          </a:xfrm>
        </p:grpSpPr>
        <p:grpSp>
          <p:nvGrpSpPr>
            <p:cNvPr id="8" name="Group 3"/>
            <p:cNvGrpSpPr>
              <a:grpSpLocks/>
            </p:cNvGrpSpPr>
            <p:nvPr/>
          </p:nvGrpSpPr>
          <p:grpSpPr bwMode="auto">
            <a:xfrm>
              <a:off x="912" y="1776"/>
              <a:ext cx="4607" cy="576"/>
              <a:chOff x="912" y="1776"/>
              <a:chExt cx="4607" cy="576"/>
            </a:xfrm>
          </p:grpSpPr>
          <p:grpSp>
            <p:nvGrpSpPr>
              <p:cNvPr id="17" name="Group 4"/>
              <p:cNvGrpSpPr>
                <a:grpSpLocks/>
              </p:cNvGrpSpPr>
              <p:nvPr/>
            </p:nvGrpSpPr>
            <p:grpSpPr bwMode="auto">
              <a:xfrm>
                <a:off x="912" y="1776"/>
                <a:ext cx="2303" cy="576"/>
                <a:chOff x="912" y="1776"/>
                <a:chExt cx="2303" cy="576"/>
              </a:xfrm>
            </p:grpSpPr>
            <p:grpSp>
              <p:nvGrpSpPr>
                <p:cNvPr id="25" name="Group 5"/>
                <p:cNvGrpSpPr>
                  <a:grpSpLocks/>
                </p:cNvGrpSpPr>
                <p:nvPr/>
              </p:nvGrpSpPr>
              <p:grpSpPr bwMode="auto">
                <a:xfrm>
                  <a:off x="912" y="1776"/>
                  <a:ext cx="1152" cy="576"/>
                  <a:chOff x="912" y="1776"/>
                  <a:chExt cx="1152" cy="576"/>
                </a:xfrm>
              </p:grpSpPr>
              <p:sp>
                <p:nvSpPr>
                  <p:cNvPr id="29" name="AutoShape 6"/>
                  <p:cNvSpPr>
                    <a:spLocks noChangeArrowheads="1"/>
                  </p:cNvSpPr>
                  <p:nvPr/>
                </p:nvSpPr>
                <p:spPr bwMode="auto">
                  <a:xfrm>
                    <a:off x="912" y="1776"/>
                    <a:ext cx="576" cy="576"/>
                  </a:xfrm>
                  <a:prstGeom prst="roundRect">
                    <a:avLst>
                      <a:gd name="adj" fmla="val 171"/>
                    </a:avLst>
                  </a:prstGeom>
                  <a:solidFill>
                    <a:srgbClr val="FFFFFF"/>
                  </a:solidFill>
                  <a:ln w="12600">
                    <a:solidFill>
                      <a:schemeClr val="tx2">
                        <a:lumMod val="40000"/>
                        <a:lumOff val="60000"/>
                      </a:schemeClr>
                    </a:solidFill>
                    <a:round/>
                    <a:headEnd/>
                    <a:tailEnd/>
                  </a:ln>
                  <a:extLst/>
                </p:spPr>
                <p:txBody>
                  <a:bodyPr wrap="none" anchor="ctr"/>
                  <a:lstStyle/>
                  <a:p>
                    <a:endParaRPr lang="en-IN" b="1"/>
                  </a:p>
                </p:txBody>
              </p:sp>
              <p:sp>
                <p:nvSpPr>
                  <p:cNvPr id="30" name="AutoShape 7"/>
                  <p:cNvSpPr>
                    <a:spLocks noChangeArrowheads="1"/>
                  </p:cNvSpPr>
                  <p:nvPr/>
                </p:nvSpPr>
                <p:spPr bwMode="auto">
                  <a:xfrm>
                    <a:off x="1488" y="1776"/>
                    <a:ext cx="576" cy="576"/>
                  </a:xfrm>
                  <a:prstGeom prst="roundRect">
                    <a:avLst>
                      <a:gd name="adj" fmla="val 171"/>
                    </a:avLst>
                  </a:prstGeom>
                  <a:solidFill>
                    <a:srgbClr val="FFFFFF"/>
                  </a:solidFill>
                  <a:ln w="12600">
                    <a:solidFill>
                      <a:schemeClr val="tx2">
                        <a:lumMod val="40000"/>
                        <a:lumOff val="60000"/>
                      </a:schemeClr>
                    </a:solidFill>
                    <a:round/>
                    <a:headEnd/>
                    <a:tailEnd/>
                  </a:ln>
                  <a:extLst/>
                </p:spPr>
                <p:txBody>
                  <a:bodyPr wrap="none" anchor="ctr"/>
                  <a:lstStyle/>
                  <a:p>
                    <a:endParaRPr lang="en-IN" b="1"/>
                  </a:p>
                </p:txBody>
              </p:sp>
            </p:grpSp>
            <p:grpSp>
              <p:nvGrpSpPr>
                <p:cNvPr id="26" name="Group 8"/>
                <p:cNvGrpSpPr>
                  <a:grpSpLocks/>
                </p:cNvGrpSpPr>
                <p:nvPr/>
              </p:nvGrpSpPr>
              <p:grpSpPr bwMode="auto">
                <a:xfrm>
                  <a:off x="2064" y="1776"/>
                  <a:ext cx="1151" cy="575"/>
                  <a:chOff x="2064" y="1776"/>
                  <a:chExt cx="1152" cy="576"/>
                </a:xfrm>
              </p:grpSpPr>
              <p:sp>
                <p:nvSpPr>
                  <p:cNvPr id="27" name="AutoShape 9"/>
                  <p:cNvSpPr>
                    <a:spLocks noChangeArrowheads="1"/>
                  </p:cNvSpPr>
                  <p:nvPr/>
                </p:nvSpPr>
                <p:spPr bwMode="auto">
                  <a:xfrm>
                    <a:off x="2064" y="1776"/>
                    <a:ext cx="576" cy="576"/>
                  </a:xfrm>
                  <a:prstGeom prst="roundRect">
                    <a:avLst>
                      <a:gd name="adj" fmla="val 171"/>
                    </a:avLst>
                  </a:prstGeom>
                  <a:solidFill>
                    <a:srgbClr val="FFFFFF"/>
                  </a:solidFill>
                  <a:ln w="12600">
                    <a:solidFill>
                      <a:schemeClr val="tx2">
                        <a:lumMod val="40000"/>
                        <a:lumOff val="60000"/>
                      </a:schemeClr>
                    </a:solidFill>
                    <a:round/>
                    <a:headEnd/>
                    <a:tailEnd/>
                  </a:ln>
                  <a:extLst/>
                </p:spPr>
                <p:txBody>
                  <a:bodyPr wrap="none" anchor="ctr"/>
                  <a:lstStyle/>
                  <a:p>
                    <a:endParaRPr lang="en-IN" b="1"/>
                  </a:p>
                </p:txBody>
              </p:sp>
              <p:sp>
                <p:nvSpPr>
                  <p:cNvPr id="28" name="AutoShape 10"/>
                  <p:cNvSpPr>
                    <a:spLocks noChangeArrowheads="1"/>
                  </p:cNvSpPr>
                  <p:nvPr/>
                </p:nvSpPr>
                <p:spPr bwMode="auto">
                  <a:xfrm>
                    <a:off x="2640" y="1776"/>
                    <a:ext cx="576" cy="576"/>
                  </a:xfrm>
                  <a:prstGeom prst="roundRect">
                    <a:avLst>
                      <a:gd name="adj" fmla="val 171"/>
                    </a:avLst>
                  </a:prstGeom>
                  <a:solidFill>
                    <a:srgbClr val="FFFFFF"/>
                  </a:solidFill>
                  <a:ln w="12600">
                    <a:solidFill>
                      <a:schemeClr val="tx2">
                        <a:lumMod val="40000"/>
                        <a:lumOff val="60000"/>
                      </a:schemeClr>
                    </a:solidFill>
                    <a:round/>
                    <a:headEnd/>
                    <a:tailEnd/>
                  </a:ln>
                  <a:extLst/>
                </p:spPr>
                <p:txBody>
                  <a:bodyPr wrap="none" anchor="ctr"/>
                  <a:lstStyle/>
                  <a:p>
                    <a:endParaRPr lang="en-IN" b="1"/>
                  </a:p>
                </p:txBody>
              </p:sp>
            </p:grpSp>
          </p:grpSp>
          <p:grpSp>
            <p:nvGrpSpPr>
              <p:cNvPr id="18" name="Group 11"/>
              <p:cNvGrpSpPr>
                <a:grpSpLocks/>
              </p:cNvGrpSpPr>
              <p:nvPr/>
            </p:nvGrpSpPr>
            <p:grpSpPr bwMode="auto">
              <a:xfrm>
                <a:off x="3216" y="1776"/>
                <a:ext cx="2303" cy="575"/>
                <a:chOff x="3216" y="1776"/>
                <a:chExt cx="2304" cy="576"/>
              </a:xfrm>
            </p:grpSpPr>
            <p:grpSp>
              <p:nvGrpSpPr>
                <p:cNvPr id="19" name="Group 12"/>
                <p:cNvGrpSpPr>
                  <a:grpSpLocks/>
                </p:cNvGrpSpPr>
                <p:nvPr/>
              </p:nvGrpSpPr>
              <p:grpSpPr bwMode="auto">
                <a:xfrm>
                  <a:off x="3216" y="1776"/>
                  <a:ext cx="1152" cy="576"/>
                  <a:chOff x="3216" y="1776"/>
                  <a:chExt cx="1152" cy="576"/>
                </a:xfrm>
              </p:grpSpPr>
              <p:sp>
                <p:nvSpPr>
                  <p:cNvPr id="23" name="AutoShape 13"/>
                  <p:cNvSpPr>
                    <a:spLocks noChangeArrowheads="1"/>
                  </p:cNvSpPr>
                  <p:nvPr/>
                </p:nvSpPr>
                <p:spPr bwMode="auto">
                  <a:xfrm>
                    <a:off x="3216" y="1776"/>
                    <a:ext cx="576" cy="576"/>
                  </a:xfrm>
                  <a:prstGeom prst="roundRect">
                    <a:avLst>
                      <a:gd name="adj" fmla="val 171"/>
                    </a:avLst>
                  </a:prstGeom>
                  <a:solidFill>
                    <a:srgbClr val="FFFFFF"/>
                  </a:solidFill>
                  <a:ln w="12600">
                    <a:solidFill>
                      <a:schemeClr val="tx2">
                        <a:lumMod val="40000"/>
                        <a:lumOff val="60000"/>
                      </a:schemeClr>
                    </a:solidFill>
                    <a:round/>
                    <a:headEnd/>
                    <a:tailEnd/>
                  </a:ln>
                  <a:extLst/>
                </p:spPr>
                <p:txBody>
                  <a:bodyPr wrap="none" anchor="ctr"/>
                  <a:lstStyle/>
                  <a:p>
                    <a:endParaRPr lang="en-IN" b="1"/>
                  </a:p>
                </p:txBody>
              </p:sp>
              <p:sp>
                <p:nvSpPr>
                  <p:cNvPr id="24" name="AutoShape 14"/>
                  <p:cNvSpPr>
                    <a:spLocks noChangeArrowheads="1"/>
                  </p:cNvSpPr>
                  <p:nvPr/>
                </p:nvSpPr>
                <p:spPr bwMode="auto">
                  <a:xfrm>
                    <a:off x="3792" y="1776"/>
                    <a:ext cx="576" cy="576"/>
                  </a:xfrm>
                  <a:prstGeom prst="roundRect">
                    <a:avLst>
                      <a:gd name="adj" fmla="val 171"/>
                    </a:avLst>
                  </a:prstGeom>
                  <a:solidFill>
                    <a:srgbClr val="FFFFFF"/>
                  </a:solidFill>
                  <a:ln w="12600">
                    <a:solidFill>
                      <a:schemeClr val="tx2">
                        <a:lumMod val="40000"/>
                        <a:lumOff val="60000"/>
                      </a:schemeClr>
                    </a:solidFill>
                    <a:round/>
                    <a:headEnd/>
                    <a:tailEnd/>
                  </a:ln>
                  <a:extLst/>
                </p:spPr>
                <p:txBody>
                  <a:bodyPr wrap="none" anchor="ctr"/>
                  <a:lstStyle/>
                  <a:p>
                    <a:endParaRPr lang="en-IN" b="1"/>
                  </a:p>
                </p:txBody>
              </p:sp>
            </p:grpSp>
            <p:grpSp>
              <p:nvGrpSpPr>
                <p:cNvPr id="20" name="Group 15"/>
                <p:cNvGrpSpPr>
                  <a:grpSpLocks/>
                </p:cNvGrpSpPr>
                <p:nvPr/>
              </p:nvGrpSpPr>
              <p:grpSpPr bwMode="auto">
                <a:xfrm>
                  <a:off x="4368" y="1776"/>
                  <a:ext cx="1152" cy="576"/>
                  <a:chOff x="4368" y="1776"/>
                  <a:chExt cx="1152" cy="576"/>
                </a:xfrm>
              </p:grpSpPr>
              <p:sp>
                <p:nvSpPr>
                  <p:cNvPr id="21" name="AutoShape 16"/>
                  <p:cNvSpPr>
                    <a:spLocks noChangeArrowheads="1"/>
                  </p:cNvSpPr>
                  <p:nvPr/>
                </p:nvSpPr>
                <p:spPr bwMode="auto">
                  <a:xfrm>
                    <a:off x="4368" y="1776"/>
                    <a:ext cx="576" cy="576"/>
                  </a:xfrm>
                  <a:prstGeom prst="roundRect">
                    <a:avLst>
                      <a:gd name="adj" fmla="val 171"/>
                    </a:avLst>
                  </a:prstGeom>
                  <a:solidFill>
                    <a:srgbClr val="FFFFFF"/>
                  </a:solidFill>
                  <a:ln w="12600">
                    <a:solidFill>
                      <a:schemeClr val="tx2">
                        <a:lumMod val="40000"/>
                        <a:lumOff val="60000"/>
                      </a:schemeClr>
                    </a:solidFill>
                    <a:round/>
                    <a:headEnd/>
                    <a:tailEnd/>
                  </a:ln>
                  <a:extLst/>
                </p:spPr>
                <p:txBody>
                  <a:bodyPr wrap="none" anchor="ctr"/>
                  <a:lstStyle/>
                  <a:p>
                    <a:endParaRPr lang="en-IN" b="1"/>
                  </a:p>
                </p:txBody>
              </p:sp>
              <p:sp>
                <p:nvSpPr>
                  <p:cNvPr id="22" name="AutoShape 17"/>
                  <p:cNvSpPr>
                    <a:spLocks noChangeArrowheads="1"/>
                  </p:cNvSpPr>
                  <p:nvPr/>
                </p:nvSpPr>
                <p:spPr bwMode="auto">
                  <a:xfrm>
                    <a:off x="4944" y="1776"/>
                    <a:ext cx="576" cy="576"/>
                  </a:xfrm>
                  <a:prstGeom prst="roundRect">
                    <a:avLst>
                      <a:gd name="adj" fmla="val 171"/>
                    </a:avLst>
                  </a:prstGeom>
                  <a:solidFill>
                    <a:srgbClr val="FFFFFF"/>
                  </a:solidFill>
                  <a:ln w="12600">
                    <a:solidFill>
                      <a:schemeClr val="tx2">
                        <a:lumMod val="40000"/>
                        <a:lumOff val="60000"/>
                      </a:schemeClr>
                    </a:solidFill>
                    <a:round/>
                    <a:headEnd/>
                    <a:tailEnd/>
                  </a:ln>
                  <a:extLst/>
                </p:spPr>
                <p:txBody>
                  <a:bodyPr wrap="none" anchor="ctr"/>
                  <a:lstStyle/>
                  <a:p>
                    <a:endParaRPr lang="en-IN" b="1"/>
                  </a:p>
                </p:txBody>
              </p:sp>
            </p:grpSp>
          </p:grpSp>
        </p:grpSp>
        <p:sp>
          <p:nvSpPr>
            <p:cNvPr id="9" name="Text Box 18"/>
            <p:cNvSpPr txBox="1">
              <a:spLocks noChangeArrowheads="1"/>
            </p:cNvSpPr>
            <p:nvPr/>
          </p:nvSpPr>
          <p:spPr bwMode="auto">
            <a:xfrm>
              <a:off x="5030" y="2352"/>
              <a:ext cx="48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9pPr>
            </a:lstStyle>
            <a:p>
              <a:pPr eaLnBrk="1" hangingPunct="1">
                <a:lnSpc>
                  <a:spcPct val="94000"/>
                </a:lnSpc>
                <a:buClr>
                  <a:srgbClr val="000000"/>
                </a:buClr>
                <a:buSzPct val="45000"/>
                <a:buFont typeface="Times New Roman" pitchFamily="16" charset="0"/>
                <a:buNone/>
              </a:pPr>
              <a:r>
                <a:rPr lang="en-GB" b="1">
                  <a:ea typeface="HG Mincho Light J" charset="0"/>
                  <a:cs typeface="HG Mincho Light J" charset="0"/>
                </a:rPr>
                <a:t>bit 0</a:t>
              </a:r>
            </a:p>
          </p:txBody>
        </p:sp>
        <p:sp>
          <p:nvSpPr>
            <p:cNvPr id="10" name="Text Box 19"/>
            <p:cNvSpPr txBox="1">
              <a:spLocks noChangeArrowheads="1"/>
            </p:cNvSpPr>
            <p:nvPr/>
          </p:nvSpPr>
          <p:spPr bwMode="auto">
            <a:xfrm>
              <a:off x="1584" y="2352"/>
              <a:ext cx="48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9pPr>
            </a:lstStyle>
            <a:p>
              <a:pPr eaLnBrk="1" hangingPunct="1">
                <a:lnSpc>
                  <a:spcPct val="94000"/>
                </a:lnSpc>
                <a:buClr>
                  <a:srgbClr val="000000"/>
                </a:buClr>
                <a:buSzPct val="45000"/>
                <a:buFont typeface="Times New Roman" pitchFamily="16" charset="0"/>
                <a:buNone/>
              </a:pPr>
              <a:r>
                <a:rPr lang="en-GB" b="1">
                  <a:ea typeface="HG Mincho Light J" charset="0"/>
                  <a:cs typeface="HG Mincho Light J" charset="0"/>
                </a:rPr>
                <a:t>bit 6</a:t>
              </a:r>
            </a:p>
          </p:txBody>
        </p:sp>
        <p:sp>
          <p:nvSpPr>
            <p:cNvPr id="11" name="Text Box 20"/>
            <p:cNvSpPr txBox="1">
              <a:spLocks noChangeArrowheads="1"/>
            </p:cNvSpPr>
            <p:nvPr/>
          </p:nvSpPr>
          <p:spPr bwMode="auto">
            <a:xfrm>
              <a:off x="2160" y="2352"/>
              <a:ext cx="48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9pPr>
            </a:lstStyle>
            <a:p>
              <a:pPr eaLnBrk="1" hangingPunct="1">
                <a:lnSpc>
                  <a:spcPct val="94000"/>
                </a:lnSpc>
                <a:buClr>
                  <a:srgbClr val="000000"/>
                </a:buClr>
                <a:buSzPct val="45000"/>
                <a:buFont typeface="Times New Roman" pitchFamily="16" charset="0"/>
                <a:buNone/>
              </a:pPr>
              <a:r>
                <a:rPr lang="en-GB" b="1">
                  <a:ea typeface="HG Mincho Light J" charset="0"/>
                  <a:cs typeface="HG Mincho Light J" charset="0"/>
                </a:rPr>
                <a:t>bit 5</a:t>
              </a:r>
            </a:p>
          </p:txBody>
        </p:sp>
        <p:sp>
          <p:nvSpPr>
            <p:cNvPr id="12" name="Text Box 21"/>
            <p:cNvSpPr txBox="1">
              <a:spLocks noChangeArrowheads="1"/>
            </p:cNvSpPr>
            <p:nvPr/>
          </p:nvSpPr>
          <p:spPr bwMode="auto">
            <a:xfrm>
              <a:off x="2736" y="2352"/>
              <a:ext cx="48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9pPr>
            </a:lstStyle>
            <a:p>
              <a:pPr eaLnBrk="1" hangingPunct="1">
                <a:lnSpc>
                  <a:spcPct val="94000"/>
                </a:lnSpc>
                <a:buClr>
                  <a:srgbClr val="000000"/>
                </a:buClr>
                <a:buSzPct val="45000"/>
                <a:buFont typeface="Times New Roman" pitchFamily="16" charset="0"/>
                <a:buNone/>
              </a:pPr>
              <a:r>
                <a:rPr lang="en-GB" b="1">
                  <a:ea typeface="HG Mincho Light J" charset="0"/>
                  <a:cs typeface="HG Mincho Light J" charset="0"/>
                </a:rPr>
                <a:t>bit 4</a:t>
              </a:r>
            </a:p>
          </p:txBody>
        </p:sp>
        <p:sp>
          <p:nvSpPr>
            <p:cNvPr id="13" name="Text Box 22"/>
            <p:cNvSpPr txBox="1">
              <a:spLocks noChangeArrowheads="1"/>
            </p:cNvSpPr>
            <p:nvPr/>
          </p:nvSpPr>
          <p:spPr bwMode="auto">
            <a:xfrm>
              <a:off x="3312" y="2352"/>
              <a:ext cx="48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9pPr>
            </a:lstStyle>
            <a:p>
              <a:pPr eaLnBrk="1" hangingPunct="1">
                <a:lnSpc>
                  <a:spcPct val="94000"/>
                </a:lnSpc>
                <a:buClr>
                  <a:srgbClr val="000000"/>
                </a:buClr>
                <a:buSzPct val="45000"/>
                <a:buFont typeface="Times New Roman" pitchFamily="16" charset="0"/>
                <a:buNone/>
              </a:pPr>
              <a:r>
                <a:rPr lang="en-GB" b="1">
                  <a:ea typeface="HG Mincho Light J" charset="0"/>
                  <a:cs typeface="HG Mincho Light J" charset="0"/>
                </a:rPr>
                <a:t>bit 3</a:t>
              </a:r>
            </a:p>
          </p:txBody>
        </p:sp>
        <p:sp>
          <p:nvSpPr>
            <p:cNvPr id="14" name="Text Box 23"/>
            <p:cNvSpPr txBox="1">
              <a:spLocks noChangeArrowheads="1"/>
            </p:cNvSpPr>
            <p:nvPr/>
          </p:nvSpPr>
          <p:spPr bwMode="auto">
            <a:xfrm>
              <a:off x="3888" y="2352"/>
              <a:ext cx="48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9pPr>
            </a:lstStyle>
            <a:p>
              <a:pPr eaLnBrk="1" hangingPunct="1">
                <a:lnSpc>
                  <a:spcPct val="94000"/>
                </a:lnSpc>
                <a:buClr>
                  <a:srgbClr val="000000"/>
                </a:buClr>
                <a:buSzPct val="45000"/>
                <a:buFont typeface="Times New Roman" pitchFamily="16" charset="0"/>
                <a:buNone/>
              </a:pPr>
              <a:r>
                <a:rPr lang="en-GB" b="1">
                  <a:ea typeface="HG Mincho Light J" charset="0"/>
                  <a:cs typeface="HG Mincho Light J" charset="0"/>
                </a:rPr>
                <a:t>bit 2</a:t>
              </a:r>
            </a:p>
          </p:txBody>
        </p:sp>
        <p:sp>
          <p:nvSpPr>
            <p:cNvPr id="15" name="Text Box 24"/>
            <p:cNvSpPr txBox="1">
              <a:spLocks noChangeArrowheads="1"/>
            </p:cNvSpPr>
            <p:nvPr/>
          </p:nvSpPr>
          <p:spPr bwMode="auto">
            <a:xfrm>
              <a:off x="4464" y="2352"/>
              <a:ext cx="48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9pPr>
            </a:lstStyle>
            <a:p>
              <a:pPr eaLnBrk="1" hangingPunct="1">
                <a:lnSpc>
                  <a:spcPct val="94000"/>
                </a:lnSpc>
                <a:buClr>
                  <a:srgbClr val="000000"/>
                </a:buClr>
                <a:buSzPct val="45000"/>
                <a:buFont typeface="Times New Roman" pitchFamily="16" charset="0"/>
                <a:buNone/>
              </a:pPr>
              <a:r>
                <a:rPr lang="en-GB" b="1">
                  <a:ea typeface="HG Mincho Light J" charset="0"/>
                  <a:cs typeface="HG Mincho Light J" charset="0"/>
                </a:rPr>
                <a:t>bit 1</a:t>
              </a:r>
            </a:p>
          </p:txBody>
        </p:sp>
        <p:sp>
          <p:nvSpPr>
            <p:cNvPr id="16" name="Text Box 25"/>
            <p:cNvSpPr txBox="1">
              <a:spLocks noChangeArrowheads="1"/>
            </p:cNvSpPr>
            <p:nvPr/>
          </p:nvSpPr>
          <p:spPr bwMode="auto">
            <a:xfrm>
              <a:off x="1008" y="2352"/>
              <a:ext cx="486"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9pPr>
            </a:lstStyle>
            <a:p>
              <a:pPr eaLnBrk="1" hangingPunct="1">
                <a:lnSpc>
                  <a:spcPct val="94000"/>
                </a:lnSpc>
                <a:buClr>
                  <a:srgbClr val="000000"/>
                </a:buClr>
                <a:buSzPct val="45000"/>
                <a:buFont typeface="Times New Roman" pitchFamily="16" charset="0"/>
                <a:buNone/>
              </a:pPr>
              <a:r>
                <a:rPr lang="en-GB" b="1" dirty="0">
                  <a:ea typeface="HG Mincho Light J" charset="0"/>
                  <a:cs typeface="HG Mincho Light J" charset="0"/>
                </a:rPr>
                <a:t>bit 7</a:t>
              </a:r>
            </a:p>
          </p:txBody>
        </p:sp>
      </p:grpSp>
      <p:sp>
        <p:nvSpPr>
          <p:cNvPr id="32" name="Text Box 35"/>
          <p:cNvSpPr txBox="1">
            <a:spLocks noChangeArrowheads="1"/>
          </p:cNvSpPr>
          <p:nvPr/>
        </p:nvSpPr>
        <p:spPr bwMode="auto">
          <a:xfrm>
            <a:off x="1447800" y="4648203"/>
            <a:ext cx="7621587" cy="1364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9pPr>
          </a:lstStyle>
          <a:p>
            <a:pPr eaLnBrk="1" hangingPunct="1">
              <a:lnSpc>
                <a:spcPct val="94000"/>
              </a:lnSpc>
              <a:buClr>
                <a:srgbClr val="000000"/>
              </a:buClr>
              <a:buSzPct val="45000"/>
              <a:buFont typeface="Times New Roman" pitchFamily="16" charset="0"/>
              <a:buNone/>
            </a:pPr>
            <a:r>
              <a:rPr lang="en-GB" dirty="0">
                <a:solidFill>
                  <a:srgbClr val="EAEAEA"/>
                </a:solidFill>
                <a:ea typeface="HG Mincho Light J" charset="0"/>
                <a:cs typeface="HG Mincho Light J" charset="0"/>
              </a:rPr>
              <a:t>In </a:t>
            </a:r>
            <a:r>
              <a:rPr lang="en-GB" sz="2000" dirty="0">
                <a:ea typeface="HG Mincho Light J" charset="0"/>
                <a:cs typeface="HG Mincho Light J" charset="0"/>
              </a:rPr>
              <a:t>decimal representation, this number is:</a:t>
            </a:r>
          </a:p>
          <a:p>
            <a:pPr eaLnBrk="1" hangingPunct="1">
              <a:buClr>
                <a:srgbClr val="000000"/>
              </a:buClr>
              <a:buSzPct val="45000"/>
              <a:buFont typeface="Times New Roman" pitchFamily="16" charset="0"/>
              <a:buNone/>
            </a:pPr>
            <a:endParaRPr lang="en-GB" sz="2000" dirty="0">
              <a:ea typeface="HG Mincho Light J" charset="0"/>
              <a:cs typeface="HG Mincho Light J" charset="0"/>
            </a:endParaRPr>
          </a:p>
          <a:p>
            <a:pPr eaLnBrk="1" hangingPunct="1">
              <a:buClr>
                <a:srgbClr val="000000"/>
              </a:buClr>
              <a:buSzPct val="45000"/>
              <a:buFont typeface="Times New Roman" pitchFamily="16" charset="0"/>
              <a:buNone/>
            </a:pPr>
            <a:r>
              <a:rPr lang="en-GB" sz="2000" dirty="0">
                <a:ea typeface="HG Mincho Light J" charset="0"/>
                <a:cs typeface="HG Mincho Light J" charset="0"/>
              </a:rPr>
              <a:t> 1*2</a:t>
            </a:r>
            <a:r>
              <a:rPr lang="en-GB" sz="2000" baseline="30000" dirty="0">
                <a:ea typeface="HG Mincho Light J" charset="0"/>
                <a:cs typeface="HG Mincho Light J" charset="0"/>
              </a:rPr>
              <a:t>0 </a:t>
            </a:r>
            <a:r>
              <a:rPr lang="en-GB" sz="2000" dirty="0">
                <a:ea typeface="HG Mincho Light J" charset="0"/>
                <a:cs typeface="HG Mincho Light J" charset="0"/>
              </a:rPr>
              <a:t> +</a:t>
            </a:r>
            <a:r>
              <a:rPr lang="en-GB" sz="2000" baseline="30000" dirty="0">
                <a:ea typeface="HG Mincho Light J" charset="0"/>
                <a:cs typeface="HG Mincho Light J" charset="0"/>
              </a:rPr>
              <a:t> </a:t>
            </a:r>
            <a:r>
              <a:rPr lang="en-GB" sz="2000" dirty="0">
                <a:ea typeface="HG Mincho Light J" charset="0"/>
                <a:cs typeface="HG Mincho Light J" charset="0"/>
              </a:rPr>
              <a:t>0*2</a:t>
            </a:r>
            <a:r>
              <a:rPr lang="en-GB" sz="2000" baseline="30000" dirty="0">
                <a:ea typeface="HG Mincho Light J" charset="0"/>
                <a:cs typeface="HG Mincho Light J" charset="0"/>
              </a:rPr>
              <a:t>1</a:t>
            </a:r>
            <a:r>
              <a:rPr lang="en-GB" sz="2000" dirty="0">
                <a:ea typeface="HG Mincho Light J" charset="0"/>
                <a:cs typeface="HG Mincho Light J" charset="0"/>
              </a:rPr>
              <a:t> + 0*2</a:t>
            </a:r>
            <a:r>
              <a:rPr lang="en-GB" sz="2000" baseline="30000" dirty="0">
                <a:ea typeface="HG Mincho Light J" charset="0"/>
                <a:cs typeface="HG Mincho Light J" charset="0"/>
              </a:rPr>
              <a:t>2</a:t>
            </a:r>
            <a:r>
              <a:rPr lang="en-GB" sz="2000" dirty="0">
                <a:ea typeface="HG Mincho Light J" charset="0"/>
                <a:cs typeface="HG Mincho Light J" charset="0"/>
              </a:rPr>
              <a:t> + 1*2</a:t>
            </a:r>
            <a:r>
              <a:rPr lang="en-GB" sz="2000" baseline="30000" dirty="0">
                <a:ea typeface="HG Mincho Light J" charset="0"/>
                <a:cs typeface="HG Mincho Light J" charset="0"/>
              </a:rPr>
              <a:t>3</a:t>
            </a:r>
            <a:r>
              <a:rPr lang="en-GB" sz="2000" dirty="0">
                <a:ea typeface="HG Mincho Light J" charset="0"/>
                <a:cs typeface="HG Mincho Light J" charset="0"/>
              </a:rPr>
              <a:t> + 0*2</a:t>
            </a:r>
            <a:r>
              <a:rPr lang="en-GB" sz="2000" baseline="30000" dirty="0">
                <a:ea typeface="HG Mincho Light J" charset="0"/>
                <a:cs typeface="HG Mincho Light J" charset="0"/>
              </a:rPr>
              <a:t>4</a:t>
            </a:r>
            <a:r>
              <a:rPr lang="en-GB" sz="2000" dirty="0">
                <a:ea typeface="HG Mincho Light J" charset="0"/>
                <a:cs typeface="HG Mincho Light J" charset="0"/>
              </a:rPr>
              <a:t> + 1*2</a:t>
            </a:r>
            <a:r>
              <a:rPr lang="en-GB" sz="2000" baseline="30000" dirty="0">
                <a:ea typeface="HG Mincho Light J" charset="0"/>
                <a:cs typeface="HG Mincho Light J" charset="0"/>
              </a:rPr>
              <a:t>5</a:t>
            </a:r>
            <a:r>
              <a:rPr lang="en-GB" sz="2000" dirty="0">
                <a:ea typeface="HG Mincho Light J" charset="0"/>
                <a:cs typeface="HG Mincho Light J" charset="0"/>
              </a:rPr>
              <a:t> + 1*2</a:t>
            </a:r>
            <a:r>
              <a:rPr lang="en-GB" sz="2000" baseline="30000" dirty="0">
                <a:ea typeface="HG Mincho Light J" charset="0"/>
                <a:cs typeface="HG Mincho Light J" charset="0"/>
              </a:rPr>
              <a:t>6</a:t>
            </a:r>
            <a:r>
              <a:rPr lang="en-GB" sz="2000" dirty="0">
                <a:ea typeface="HG Mincho Light J" charset="0"/>
                <a:cs typeface="HG Mincho Light J" charset="0"/>
              </a:rPr>
              <a:t> + 1*2</a:t>
            </a:r>
            <a:r>
              <a:rPr lang="en-GB" sz="2000" baseline="30000" dirty="0">
                <a:ea typeface="HG Mincho Light J" charset="0"/>
                <a:cs typeface="HG Mincho Light J" charset="0"/>
              </a:rPr>
              <a:t>7</a:t>
            </a:r>
            <a:r>
              <a:rPr lang="en-GB" sz="2000" dirty="0">
                <a:ea typeface="HG Mincho Light J" charset="0"/>
                <a:cs typeface="HG Mincho Light J" charset="0"/>
              </a:rPr>
              <a:t> </a:t>
            </a:r>
          </a:p>
          <a:p>
            <a:pPr eaLnBrk="1" hangingPunct="1">
              <a:buClr>
                <a:srgbClr val="000000"/>
              </a:buClr>
              <a:buSzPct val="45000"/>
              <a:buFont typeface="Times New Roman" pitchFamily="16" charset="0"/>
              <a:buNone/>
            </a:pPr>
            <a:r>
              <a:rPr lang="en-GB" sz="2000" dirty="0">
                <a:ea typeface="HG Mincho Light J" charset="0"/>
                <a:cs typeface="HG Mincho Light J" charset="0"/>
              </a:rPr>
              <a:t>                           = 233</a:t>
            </a:r>
          </a:p>
        </p:txBody>
      </p:sp>
      <p:sp>
        <p:nvSpPr>
          <p:cNvPr id="40" name="Text Box 27"/>
          <p:cNvSpPr txBox="1">
            <a:spLocks noChangeArrowheads="1"/>
          </p:cNvSpPr>
          <p:nvPr/>
        </p:nvSpPr>
        <p:spPr bwMode="auto">
          <a:xfrm>
            <a:off x="8061325" y="3013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9pPr>
          </a:lstStyle>
          <a:p>
            <a:pPr eaLnBrk="1" hangingPunct="1">
              <a:lnSpc>
                <a:spcPct val="94000"/>
              </a:lnSpc>
              <a:buClr>
                <a:srgbClr val="000000"/>
              </a:buClr>
              <a:buSzPct val="45000"/>
              <a:buFont typeface="Times New Roman" pitchFamily="16" charset="0"/>
              <a:buNone/>
            </a:pPr>
            <a:r>
              <a:rPr lang="en-GB" b="1">
                <a:ea typeface="HG Mincho Light J" charset="0"/>
                <a:cs typeface="HG Mincho Light J" charset="0"/>
              </a:rPr>
              <a:t>1</a:t>
            </a:r>
          </a:p>
        </p:txBody>
      </p:sp>
      <p:sp>
        <p:nvSpPr>
          <p:cNvPr id="41" name="Text Box 28"/>
          <p:cNvSpPr txBox="1">
            <a:spLocks noChangeArrowheads="1"/>
          </p:cNvSpPr>
          <p:nvPr/>
        </p:nvSpPr>
        <p:spPr bwMode="auto">
          <a:xfrm>
            <a:off x="7207250" y="3013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9pPr>
          </a:lstStyle>
          <a:p>
            <a:pPr eaLnBrk="1" hangingPunct="1">
              <a:lnSpc>
                <a:spcPct val="94000"/>
              </a:lnSpc>
              <a:buClr>
                <a:srgbClr val="000000"/>
              </a:buClr>
              <a:buSzPct val="45000"/>
              <a:buFont typeface="Times New Roman" pitchFamily="16" charset="0"/>
              <a:buNone/>
            </a:pPr>
            <a:r>
              <a:rPr lang="en-GB" b="1">
                <a:ea typeface="HG Mincho Light J" charset="0"/>
                <a:cs typeface="HG Mincho Light J" charset="0"/>
              </a:rPr>
              <a:t>0</a:t>
            </a:r>
          </a:p>
        </p:txBody>
      </p:sp>
      <p:sp>
        <p:nvSpPr>
          <p:cNvPr id="42" name="Text Box 29"/>
          <p:cNvSpPr txBox="1">
            <a:spLocks noChangeArrowheads="1"/>
          </p:cNvSpPr>
          <p:nvPr/>
        </p:nvSpPr>
        <p:spPr bwMode="auto">
          <a:xfrm>
            <a:off x="6292850" y="3013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9pPr>
          </a:lstStyle>
          <a:p>
            <a:pPr eaLnBrk="1" hangingPunct="1">
              <a:lnSpc>
                <a:spcPct val="94000"/>
              </a:lnSpc>
              <a:buClr>
                <a:srgbClr val="000000"/>
              </a:buClr>
              <a:buSzPct val="45000"/>
              <a:buFont typeface="Times New Roman" pitchFamily="16" charset="0"/>
              <a:buNone/>
            </a:pPr>
            <a:r>
              <a:rPr lang="en-GB" b="1">
                <a:ea typeface="HG Mincho Light J" charset="0"/>
                <a:cs typeface="HG Mincho Light J" charset="0"/>
              </a:rPr>
              <a:t>0</a:t>
            </a:r>
          </a:p>
        </p:txBody>
      </p:sp>
      <p:sp>
        <p:nvSpPr>
          <p:cNvPr id="43" name="Text Box 30"/>
          <p:cNvSpPr txBox="1">
            <a:spLocks noChangeArrowheads="1"/>
          </p:cNvSpPr>
          <p:nvPr/>
        </p:nvSpPr>
        <p:spPr bwMode="auto">
          <a:xfrm>
            <a:off x="5378450" y="3013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9pPr>
          </a:lstStyle>
          <a:p>
            <a:pPr eaLnBrk="1" hangingPunct="1">
              <a:lnSpc>
                <a:spcPct val="94000"/>
              </a:lnSpc>
              <a:buClr>
                <a:srgbClr val="000000"/>
              </a:buClr>
              <a:buSzPct val="45000"/>
              <a:buFont typeface="Times New Roman" pitchFamily="16" charset="0"/>
              <a:buNone/>
            </a:pPr>
            <a:r>
              <a:rPr lang="en-GB" b="1">
                <a:ea typeface="HG Mincho Light J" charset="0"/>
                <a:cs typeface="HG Mincho Light J" charset="0"/>
              </a:rPr>
              <a:t>1</a:t>
            </a:r>
          </a:p>
        </p:txBody>
      </p:sp>
      <p:sp>
        <p:nvSpPr>
          <p:cNvPr id="44" name="Text Box 31"/>
          <p:cNvSpPr txBox="1">
            <a:spLocks noChangeArrowheads="1"/>
          </p:cNvSpPr>
          <p:nvPr/>
        </p:nvSpPr>
        <p:spPr bwMode="auto">
          <a:xfrm>
            <a:off x="4495800" y="3013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9pPr>
          </a:lstStyle>
          <a:p>
            <a:pPr eaLnBrk="1" hangingPunct="1">
              <a:lnSpc>
                <a:spcPct val="94000"/>
              </a:lnSpc>
              <a:buClr>
                <a:srgbClr val="000000"/>
              </a:buClr>
              <a:buSzPct val="45000"/>
              <a:buFont typeface="Times New Roman" pitchFamily="16" charset="0"/>
              <a:buNone/>
            </a:pPr>
            <a:r>
              <a:rPr lang="en-GB" b="1">
                <a:ea typeface="HG Mincho Light J" charset="0"/>
                <a:cs typeface="HG Mincho Light J" charset="0"/>
              </a:rPr>
              <a:t>0</a:t>
            </a:r>
          </a:p>
        </p:txBody>
      </p:sp>
      <p:sp>
        <p:nvSpPr>
          <p:cNvPr id="45" name="Text Box 32"/>
          <p:cNvSpPr txBox="1">
            <a:spLocks noChangeArrowheads="1"/>
          </p:cNvSpPr>
          <p:nvPr/>
        </p:nvSpPr>
        <p:spPr bwMode="auto">
          <a:xfrm>
            <a:off x="3505200" y="3013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9pPr>
          </a:lstStyle>
          <a:p>
            <a:pPr eaLnBrk="1" hangingPunct="1">
              <a:lnSpc>
                <a:spcPct val="94000"/>
              </a:lnSpc>
              <a:buClr>
                <a:srgbClr val="000000"/>
              </a:buClr>
              <a:buSzPct val="45000"/>
              <a:buFont typeface="Times New Roman" pitchFamily="16" charset="0"/>
              <a:buNone/>
            </a:pPr>
            <a:r>
              <a:rPr lang="en-GB" b="1" dirty="0">
                <a:ea typeface="HG Mincho Light J" charset="0"/>
                <a:cs typeface="HG Mincho Light J" charset="0"/>
              </a:rPr>
              <a:t>1</a:t>
            </a:r>
          </a:p>
        </p:txBody>
      </p:sp>
      <p:sp>
        <p:nvSpPr>
          <p:cNvPr id="46" name="Text Box 33"/>
          <p:cNvSpPr txBox="1">
            <a:spLocks noChangeArrowheads="1"/>
          </p:cNvSpPr>
          <p:nvPr/>
        </p:nvSpPr>
        <p:spPr bwMode="auto">
          <a:xfrm>
            <a:off x="2667000" y="3013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9pPr>
          </a:lstStyle>
          <a:p>
            <a:pPr eaLnBrk="1" hangingPunct="1">
              <a:lnSpc>
                <a:spcPct val="94000"/>
              </a:lnSpc>
              <a:buClr>
                <a:srgbClr val="000000"/>
              </a:buClr>
              <a:buSzPct val="45000"/>
              <a:buFont typeface="Times New Roman" pitchFamily="16" charset="0"/>
              <a:buNone/>
            </a:pPr>
            <a:r>
              <a:rPr lang="en-GB" b="1" dirty="0">
                <a:ea typeface="HG Mincho Light J" charset="0"/>
                <a:cs typeface="HG Mincho Light J" charset="0"/>
              </a:rPr>
              <a:t>1</a:t>
            </a:r>
          </a:p>
        </p:txBody>
      </p:sp>
      <p:sp>
        <p:nvSpPr>
          <p:cNvPr id="47" name="Text Box 34"/>
          <p:cNvSpPr txBox="1">
            <a:spLocks noChangeArrowheads="1"/>
          </p:cNvSpPr>
          <p:nvPr/>
        </p:nvSpPr>
        <p:spPr bwMode="auto">
          <a:xfrm>
            <a:off x="1752600" y="3013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9pPr>
          </a:lstStyle>
          <a:p>
            <a:pPr eaLnBrk="1" hangingPunct="1">
              <a:lnSpc>
                <a:spcPct val="94000"/>
              </a:lnSpc>
              <a:buClr>
                <a:srgbClr val="000000"/>
              </a:buClr>
              <a:buSzPct val="45000"/>
              <a:buFont typeface="Times New Roman" pitchFamily="16" charset="0"/>
              <a:buNone/>
            </a:pPr>
            <a:r>
              <a:rPr lang="en-GB" b="1" dirty="0">
                <a:ea typeface="HG Mincho Light J" charset="0"/>
                <a:cs typeface="HG Mincho Light J" charset="0"/>
              </a:rPr>
              <a:t>1</a:t>
            </a:r>
          </a:p>
        </p:txBody>
      </p:sp>
      <p:sp>
        <p:nvSpPr>
          <p:cNvPr id="48" name="Rectangle 47"/>
          <p:cNvSpPr/>
          <p:nvPr/>
        </p:nvSpPr>
        <p:spPr>
          <a:xfrm>
            <a:off x="207034" y="1121184"/>
            <a:ext cx="11680166" cy="1477328"/>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Binary representation</a:t>
            </a:r>
          </a:p>
          <a:p>
            <a:pPr marL="360000" lvl="4"/>
            <a:endParaRPr lang="en-US" sz="800" b="1" dirty="0" smtClean="0">
              <a:latin typeface="Times New Roman" panose="02020603050405020304" pitchFamily="18" charset="0"/>
              <a:cs typeface="Times New Roman" panose="02020603050405020304" pitchFamily="18" charset="0"/>
            </a:endParaRPr>
          </a:p>
          <a:p>
            <a:pPr marL="360000" lvl="4">
              <a:lnSpc>
                <a:spcPct val="150000"/>
              </a:lnSpc>
            </a:pPr>
            <a:endParaRPr lang="en-US" sz="800" b="1" dirty="0" smtClean="0">
              <a:latin typeface="Times New Roman" panose="02020603050405020304" pitchFamily="18" charset="0"/>
              <a:cs typeface="Times New Roman" panose="02020603050405020304" pitchFamily="18" charset="0"/>
            </a:endParaRPr>
          </a:p>
          <a:p>
            <a:pPr marL="360000" lvl="4">
              <a:lnSpc>
                <a:spcPct val="150000"/>
              </a:lnSpc>
            </a:pPr>
            <a:endParaRPr lang="en-US" sz="400" b="1" dirty="0" smtClean="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A single (unsigned) byte of memory</a:t>
            </a:r>
          </a:p>
          <a:p>
            <a:pPr marL="1062900" lvl="6"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008835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80</a:t>
            </a:fld>
            <a:endParaRPr lang="en-IN" dirty="0"/>
          </a:p>
        </p:txBody>
      </p:sp>
      <p:sp>
        <p:nvSpPr>
          <p:cNvPr id="6" name="Rectangle 5"/>
          <p:cNvSpPr/>
          <p:nvPr/>
        </p:nvSpPr>
        <p:spPr>
          <a:xfrm>
            <a:off x="80905" y="1121184"/>
            <a:ext cx="11942595" cy="2523768"/>
          </a:xfrm>
          <a:prstGeom prst="rect">
            <a:avLst/>
          </a:prstGeom>
        </p:spPr>
        <p:txBody>
          <a:bodyPr wrap="square">
            <a:spAutoFit/>
          </a:bodyPr>
          <a:lstStyle/>
          <a:p>
            <a:pPr marL="1257300" lvl="2" indent="-342900">
              <a:lnSpc>
                <a:spcPct val="150000"/>
              </a:lnSpc>
              <a:spcBef>
                <a:spcPct val="20000"/>
              </a:spcBef>
              <a:buFont typeface="Wingdings" pitchFamily="2" charset="2"/>
              <a:buChar char="§"/>
            </a:pPr>
            <a:r>
              <a:rPr lang="en-US" sz="2000" b="1" dirty="0" smtClean="0">
                <a:latin typeface="Times New Roman" pitchFamily="18" charset="0"/>
                <a:cs typeface="Times New Roman" pitchFamily="18" charset="0"/>
              </a:rPr>
              <a:t>Connected Vs Non Connected graph</a:t>
            </a:r>
            <a:endParaRPr lang="en-US" sz="2000" b="1" dirty="0">
              <a:latin typeface="Times New Roman" pitchFamily="18" charset="0"/>
              <a:cs typeface="Times New Roman" pitchFamily="18" charset="0"/>
            </a:endParaRPr>
          </a:p>
          <a:p>
            <a:pPr marL="1257300" lvl="2" indent="-342900">
              <a:lnSpc>
                <a:spcPct val="150000"/>
              </a:lnSpc>
              <a:spcBef>
                <a:spcPct val="20000"/>
              </a:spcBef>
              <a:buFont typeface="Wingdings" pitchFamily="2" charset="2"/>
              <a:buChar char="ü"/>
            </a:pPr>
            <a:r>
              <a:rPr lang="en-US" sz="2000" dirty="0" smtClean="0">
                <a:latin typeface="Times New Roman" pitchFamily="18" charset="0"/>
                <a:cs typeface="Times New Roman" pitchFamily="18" charset="0"/>
              </a:rPr>
              <a:t>A graph is connected when there is a path between every pair of vertices. In a connected graph, there are no unreachable vertices. A graph that is not connected is disconnected. A graph G is said to be disconnected if there exist two nodes in G such that no path in G has those nodes as endpoints.</a:t>
            </a:r>
          </a:p>
          <a:p>
            <a:pPr marL="1257300" lvl="2" indent="-342900">
              <a:lnSpc>
                <a:spcPct val="150000"/>
              </a:lnSpc>
              <a:spcBef>
                <a:spcPct val="20000"/>
              </a:spcBef>
            </a:pPr>
            <a:endParaRPr lang="en-US" sz="2000" dirty="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pic>
        <p:nvPicPr>
          <p:cNvPr id="5" name="Picture 4" descr="Disconnected.png"/>
          <p:cNvPicPr>
            <a:picLocks noChangeAspect="1"/>
          </p:cNvPicPr>
          <p:nvPr/>
        </p:nvPicPr>
        <p:blipFill>
          <a:blip r:embed="rId2"/>
          <a:stretch>
            <a:fillRect/>
          </a:stretch>
        </p:blipFill>
        <p:spPr>
          <a:xfrm>
            <a:off x="7415032" y="3377516"/>
            <a:ext cx="4191000" cy="2533650"/>
          </a:xfrm>
          <a:prstGeom prst="rect">
            <a:avLst/>
          </a:prstGeom>
        </p:spPr>
      </p:pic>
      <p:sp>
        <p:nvSpPr>
          <p:cNvPr id="8" name="TextBox 7"/>
          <p:cNvSpPr txBox="1"/>
          <p:nvPr/>
        </p:nvSpPr>
        <p:spPr>
          <a:xfrm>
            <a:off x="7755038" y="6007261"/>
            <a:ext cx="3750197" cy="369332"/>
          </a:xfrm>
          <a:prstGeom prst="rect">
            <a:avLst/>
          </a:prstGeom>
          <a:noFill/>
        </p:spPr>
        <p:txBody>
          <a:bodyPr wrap="square" rtlCol="0">
            <a:spAutoFit/>
          </a:bodyPr>
          <a:lstStyle/>
          <a:p>
            <a:r>
              <a:rPr lang="en-US" dirty="0" smtClean="0"/>
              <a:t>b)               </a:t>
            </a:r>
            <a:r>
              <a:rPr lang="en-US" b="1" dirty="0" smtClean="0"/>
              <a:t>Disconnected Graph</a:t>
            </a:r>
            <a:endParaRPr lang="en-US" b="1" dirty="0"/>
          </a:p>
        </p:txBody>
      </p:sp>
      <p:pic>
        <p:nvPicPr>
          <p:cNvPr id="9" name="Picture 8" descr="Disconnected.png"/>
          <p:cNvPicPr>
            <a:picLocks noChangeAspect="1"/>
          </p:cNvPicPr>
          <p:nvPr/>
        </p:nvPicPr>
        <p:blipFill>
          <a:blip r:embed="rId2"/>
          <a:stretch>
            <a:fillRect/>
          </a:stretch>
        </p:blipFill>
        <p:spPr>
          <a:xfrm>
            <a:off x="1722217" y="3275274"/>
            <a:ext cx="4191000" cy="2533650"/>
          </a:xfrm>
          <a:prstGeom prst="rect">
            <a:avLst/>
          </a:prstGeom>
        </p:spPr>
      </p:pic>
      <p:cxnSp>
        <p:nvCxnSpPr>
          <p:cNvPr id="11" name="Straight Connector 10"/>
          <p:cNvCxnSpPr/>
          <p:nvPr/>
        </p:nvCxnSpPr>
        <p:spPr>
          <a:xfrm>
            <a:off x="2754775" y="5220182"/>
            <a:ext cx="775503" cy="162046"/>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981200" y="6009190"/>
            <a:ext cx="3750197" cy="369332"/>
          </a:xfrm>
          <a:prstGeom prst="rect">
            <a:avLst/>
          </a:prstGeom>
          <a:noFill/>
        </p:spPr>
        <p:txBody>
          <a:bodyPr wrap="square" rtlCol="0">
            <a:spAutoFit/>
          </a:bodyPr>
          <a:lstStyle/>
          <a:p>
            <a:r>
              <a:rPr lang="en-US" dirty="0" smtClean="0"/>
              <a:t>a)               </a:t>
            </a:r>
            <a:r>
              <a:rPr lang="en-US" b="1" dirty="0" smtClean="0"/>
              <a:t>Connected Graph</a:t>
            </a:r>
            <a:endParaRPr lang="en-US" b="1" dirty="0"/>
          </a:p>
        </p:txBody>
      </p:sp>
      <p:sp>
        <p:nvSpPr>
          <p:cNvPr id="13" name="TextBox 12"/>
          <p:cNvSpPr txBox="1"/>
          <p:nvPr/>
        </p:nvSpPr>
        <p:spPr>
          <a:xfrm>
            <a:off x="1458410" y="6488668"/>
            <a:ext cx="9433367"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1.1.22: </a:t>
            </a:r>
            <a:r>
              <a:rPr lang="en-US" dirty="0" smtClean="0">
                <a:latin typeface="Times New Roman" pitchFamily="18" charset="0"/>
                <a:cs typeface="Times New Roman" pitchFamily="18" charset="0"/>
              </a:rPr>
              <a:t>Connected and Disconnected  Graphs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60303710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81</a:t>
            </a:fld>
            <a:endParaRPr lang="en-IN" dirty="0"/>
          </a:p>
        </p:txBody>
      </p:sp>
      <p:sp>
        <p:nvSpPr>
          <p:cNvPr id="6" name="Rectangle 5"/>
          <p:cNvSpPr/>
          <p:nvPr/>
        </p:nvSpPr>
        <p:spPr>
          <a:xfrm>
            <a:off x="80905" y="1121184"/>
            <a:ext cx="11942595" cy="5324535"/>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Operations on Data </a:t>
            </a:r>
            <a:r>
              <a:rPr lang="en-US" sz="2400" b="1" dirty="0" smtClean="0">
                <a:latin typeface="Times New Roman" panose="02020603050405020304" pitchFamily="18" charset="0"/>
                <a:cs typeface="Times New Roman" panose="02020603050405020304" pitchFamily="18" charset="0"/>
              </a:rPr>
              <a:t>structures</a:t>
            </a:r>
          </a:p>
          <a:p>
            <a:pPr marL="360000" lvl="4"/>
            <a:endParaRPr lang="en-US" sz="2000" b="1" dirty="0" smtClean="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r>
              <a:rPr lang="en-US" sz="2000" b="1" dirty="0">
                <a:latin typeface="Times New Roman" pitchFamily="18" charset="0"/>
                <a:cs typeface="Times New Roman" pitchFamily="18" charset="0"/>
              </a:rPr>
              <a:t>Insertion:</a:t>
            </a:r>
            <a:r>
              <a:rPr lang="en-US" sz="2000" dirty="0">
                <a:latin typeface="Times New Roman" pitchFamily="18" charset="0"/>
                <a:cs typeface="Times New Roman" pitchFamily="18" charset="0"/>
              </a:rPr>
              <a:t> It reserves the memory for program elements. It may take place either during compile-time or run-time</a:t>
            </a:r>
            <a:r>
              <a:rPr lang="en-US" sz="2000" dirty="0" smtClean="0">
                <a:latin typeface="Times New Roman" pitchFamily="18" charset="0"/>
                <a:cs typeface="Times New Roman" pitchFamily="18" charset="0"/>
              </a:rPr>
              <a:t>.</a:t>
            </a:r>
          </a:p>
          <a:p>
            <a:pPr marL="800100" lvl="1" indent="-342900">
              <a:spcBef>
                <a:spcPct val="20000"/>
              </a:spcBef>
              <a:buFont typeface="Arial" panose="020B0604020202020204" pitchFamily="34" charset="0"/>
              <a:buChar char="•"/>
            </a:pPr>
            <a:endParaRPr lang="en-US" sz="1500" dirty="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r>
              <a:rPr lang="en-US" sz="2000" b="1" dirty="0">
                <a:latin typeface="Times New Roman" pitchFamily="18" charset="0"/>
                <a:cs typeface="Times New Roman" pitchFamily="18" charset="0"/>
              </a:rPr>
              <a:t>Deletion:</a:t>
            </a:r>
            <a:r>
              <a:rPr lang="en-US" sz="2000" dirty="0">
                <a:latin typeface="Times New Roman" pitchFamily="18" charset="0"/>
                <a:cs typeface="Times New Roman" pitchFamily="18" charset="0"/>
              </a:rPr>
              <a:t> It destroys memory space allocated for specified data structure</a:t>
            </a:r>
            <a:r>
              <a:rPr lang="en-US" sz="2000" dirty="0" smtClean="0">
                <a:latin typeface="Times New Roman" pitchFamily="18" charset="0"/>
                <a:cs typeface="Times New Roman" pitchFamily="18" charset="0"/>
              </a:rPr>
              <a:t>.</a:t>
            </a:r>
          </a:p>
          <a:p>
            <a:pPr marL="800100" lvl="1" indent="-342900">
              <a:spcBef>
                <a:spcPct val="20000"/>
              </a:spcBef>
              <a:buFont typeface="Arial" panose="020B0604020202020204" pitchFamily="34" charset="0"/>
              <a:buChar char="•"/>
            </a:pPr>
            <a:endParaRPr lang="en-US" sz="1500" dirty="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r>
              <a:rPr lang="en-US" sz="2000" b="1" dirty="0">
                <a:latin typeface="Times New Roman" pitchFamily="18" charset="0"/>
                <a:cs typeface="Times New Roman" pitchFamily="18" charset="0"/>
              </a:rPr>
              <a:t>Selection:</a:t>
            </a:r>
            <a:r>
              <a:rPr lang="en-US" sz="2000" dirty="0">
                <a:latin typeface="Times New Roman" pitchFamily="18" charset="0"/>
                <a:cs typeface="Times New Roman" pitchFamily="18" charset="0"/>
              </a:rPr>
              <a:t> It deals with accessing a particular data within a data structure</a:t>
            </a:r>
            <a:r>
              <a:rPr lang="en-US" sz="2000" dirty="0" smtClean="0">
                <a:latin typeface="Times New Roman" pitchFamily="18" charset="0"/>
                <a:cs typeface="Times New Roman" pitchFamily="18" charset="0"/>
              </a:rPr>
              <a:t>.</a:t>
            </a:r>
          </a:p>
          <a:p>
            <a:pPr marL="800100" lvl="1" indent="-342900">
              <a:spcBef>
                <a:spcPct val="20000"/>
              </a:spcBef>
              <a:buFont typeface="Arial" panose="020B0604020202020204" pitchFamily="34" charset="0"/>
              <a:buChar char="•"/>
            </a:pPr>
            <a:endParaRPr lang="en-US" sz="1500" dirty="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r>
              <a:rPr lang="en-US" sz="2000" b="1" dirty="0">
                <a:latin typeface="Times New Roman" pitchFamily="18" charset="0"/>
                <a:cs typeface="Times New Roman" pitchFamily="18" charset="0"/>
              </a:rPr>
              <a:t>Searching:</a:t>
            </a:r>
            <a:r>
              <a:rPr lang="en-US" sz="2000" dirty="0">
                <a:latin typeface="Times New Roman" pitchFamily="18" charset="0"/>
                <a:cs typeface="Times New Roman" pitchFamily="18" charset="0"/>
              </a:rPr>
              <a:t> It finds the presence of desired data item in the list of data items</a:t>
            </a:r>
            <a:r>
              <a:rPr lang="en-US" sz="2000" dirty="0" smtClean="0">
                <a:latin typeface="Times New Roman" pitchFamily="18" charset="0"/>
                <a:cs typeface="Times New Roman" pitchFamily="18" charset="0"/>
              </a:rPr>
              <a:t>.</a:t>
            </a:r>
          </a:p>
          <a:p>
            <a:pPr marL="800100" lvl="1" indent="-342900">
              <a:spcBef>
                <a:spcPct val="20000"/>
              </a:spcBef>
              <a:buFont typeface="Arial" panose="020B0604020202020204" pitchFamily="34" charset="0"/>
              <a:buChar char="•"/>
            </a:pPr>
            <a:endParaRPr lang="en-US" sz="1500" dirty="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r>
              <a:rPr lang="en-US" sz="2000" b="1" dirty="0">
                <a:latin typeface="Times New Roman" pitchFamily="18" charset="0"/>
                <a:cs typeface="Times New Roman" pitchFamily="18" charset="0"/>
              </a:rPr>
              <a:t>Sorting: </a:t>
            </a:r>
            <a:r>
              <a:rPr lang="en-US" sz="2000" dirty="0">
                <a:latin typeface="Times New Roman" pitchFamily="18" charset="0"/>
                <a:cs typeface="Times New Roman" pitchFamily="18" charset="0"/>
              </a:rPr>
              <a:t>Arranges all data items in a data structure in a particular order.</a:t>
            </a:r>
          </a:p>
          <a:p>
            <a:pPr marL="800100" lvl="1" indent="-342900">
              <a:spcBef>
                <a:spcPct val="20000"/>
              </a:spcBef>
              <a:buFont typeface="Arial" panose="020B0604020202020204" pitchFamily="34" charset="0"/>
              <a:buChar char="•"/>
            </a:pPr>
            <a:endParaRPr lang="en-US" sz="1500" dirty="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r>
              <a:rPr lang="en-US" sz="2000" b="1" dirty="0">
                <a:latin typeface="Times New Roman" pitchFamily="18" charset="0"/>
                <a:cs typeface="Times New Roman" pitchFamily="18" charset="0"/>
              </a:rPr>
              <a:t>Merging: </a:t>
            </a:r>
            <a:r>
              <a:rPr lang="en-US" sz="2000" dirty="0">
                <a:latin typeface="Times New Roman" pitchFamily="18" charset="0"/>
                <a:cs typeface="Times New Roman" pitchFamily="18" charset="0"/>
              </a:rPr>
              <a:t>It is the process of combining the data items of two different sorted list into a single sorted list.</a:t>
            </a:r>
          </a:p>
          <a:p>
            <a:pPr marL="800100" lvl="1" indent="-342900">
              <a:spcBef>
                <a:spcPct val="20000"/>
              </a:spcBef>
              <a:buFont typeface="Arial" panose="020B0604020202020204" pitchFamily="34" charset="0"/>
              <a:buChar char="•"/>
            </a:pPr>
            <a:endParaRPr lang="en-US" sz="1500" dirty="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r>
              <a:rPr lang="en-US" sz="2000" b="1" dirty="0" smtClean="0">
                <a:latin typeface="Times New Roman" pitchFamily="18" charset="0"/>
                <a:cs typeface="Times New Roman" pitchFamily="18" charset="0"/>
              </a:rPr>
              <a:t>Traversal: </a:t>
            </a:r>
            <a:r>
              <a:rPr lang="en-US" sz="2000" dirty="0">
                <a:latin typeface="Times New Roman" pitchFamily="18" charset="0"/>
                <a:cs typeface="Times New Roman" pitchFamily="18" charset="0"/>
              </a:rPr>
              <a:t>Process of vising each and every node of a list in a systematic manner</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368587731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82</a:t>
            </a:fld>
            <a:endParaRPr lang="en-IN" dirty="0"/>
          </a:p>
        </p:txBody>
      </p:sp>
      <p:sp>
        <p:nvSpPr>
          <p:cNvPr id="6" name="Rectangle 5"/>
          <p:cNvSpPr/>
          <p:nvPr/>
        </p:nvSpPr>
        <p:spPr>
          <a:xfrm>
            <a:off x="80905" y="1121184"/>
            <a:ext cx="11942595" cy="5678478"/>
          </a:xfrm>
          <a:prstGeom prst="rect">
            <a:avLst/>
          </a:prstGeom>
        </p:spPr>
        <p:txBody>
          <a:bodyPr wrap="square">
            <a:spAutoFit/>
          </a:bodyPr>
          <a:lstStyle/>
          <a:p>
            <a:pPr marL="360000" lvl="4"/>
            <a:r>
              <a:rPr lang="en-US" b="1" dirty="0" smtClean="0">
                <a:latin typeface="Times New Roman" panose="02020603050405020304" pitchFamily="18" charset="0"/>
                <a:cs typeface="Times New Roman" panose="02020603050405020304" pitchFamily="18" charset="0"/>
              </a:rPr>
              <a:t>Assignment</a:t>
            </a:r>
          </a:p>
          <a:p>
            <a:pPr marL="360000" lvl="4"/>
            <a:endParaRPr lang="en-US" sz="600" b="1" dirty="0" smtClean="0">
              <a:latin typeface="Times New Roman" panose="02020603050405020304" pitchFamily="18" charset="0"/>
              <a:cs typeface="Times New Roman" panose="02020603050405020304" pitchFamily="18" charset="0"/>
            </a:endParaRPr>
          </a:p>
          <a:p>
            <a:pPr marL="360000" lvl="4">
              <a:lnSpc>
                <a:spcPct val="150000"/>
              </a:lnSpc>
            </a:pPr>
            <a:r>
              <a:rPr lang="en-US" sz="1400" dirty="0" smtClean="0">
                <a:latin typeface="Times New Roman" pitchFamily="18" charset="0"/>
                <a:cs typeface="Times New Roman" pitchFamily="18" charset="0"/>
              </a:rPr>
              <a:t>Q1.</a:t>
            </a:r>
            <a:r>
              <a:rPr lang="en-US" sz="1400" b="1"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Which of these best describes an array?</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a) A data structure that shows a hierarchical behavior		b) Container of objects of similar types</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c) Container of objects of mixed types			d) All of the mentioned</a:t>
            </a:r>
          </a:p>
          <a:p>
            <a:pPr marL="360000" lvl="4">
              <a:lnSpc>
                <a:spcPct val="150000"/>
              </a:lnSpc>
            </a:pPr>
            <a:endParaRPr lang="en-US" sz="1400" b="1" dirty="0" smtClean="0">
              <a:latin typeface="Times New Roman" pitchFamily="18" charset="0"/>
              <a:cs typeface="Times New Roman" pitchFamily="18" charset="0"/>
            </a:endParaRPr>
          </a:p>
          <a:p>
            <a:pPr marL="360000" lvl="4">
              <a:lnSpc>
                <a:spcPct val="150000"/>
              </a:lnSpc>
            </a:pPr>
            <a:r>
              <a:rPr lang="en-US" sz="1400" dirty="0" smtClean="0">
                <a:latin typeface="Times New Roman" pitchFamily="18" charset="0"/>
                <a:cs typeface="Times New Roman" pitchFamily="18" charset="0"/>
              </a:rPr>
              <a:t>Q2.</a:t>
            </a:r>
            <a:r>
              <a:rPr lang="en-US" sz="1400" b="1"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Assuming </a:t>
            </a:r>
            <a:r>
              <a:rPr lang="en-US" sz="1400" dirty="0" err="1" smtClean="0">
                <a:latin typeface="Times New Roman" pitchFamily="18" charset="0"/>
                <a:cs typeface="Times New Roman" pitchFamily="18" charset="0"/>
              </a:rPr>
              <a:t>int</a:t>
            </a:r>
            <a:r>
              <a:rPr lang="en-US" sz="1400" dirty="0" smtClean="0">
                <a:latin typeface="Times New Roman" pitchFamily="18" charset="0"/>
                <a:cs typeface="Times New Roman" pitchFamily="18" charset="0"/>
              </a:rPr>
              <a:t> is of 4bytes, what is the size of </a:t>
            </a:r>
            <a:r>
              <a:rPr lang="en-US" sz="1400" dirty="0" err="1" smtClean="0">
                <a:latin typeface="Times New Roman" pitchFamily="18" charset="0"/>
                <a:cs typeface="Times New Roman" pitchFamily="18" charset="0"/>
              </a:rPr>
              <a:t>int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arr</a:t>
            </a:r>
            <a:r>
              <a:rPr lang="en-US" sz="1400" dirty="0" smtClean="0">
                <a:latin typeface="Times New Roman" pitchFamily="18" charset="0"/>
                <a:cs typeface="Times New Roman" pitchFamily="18" charset="0"/>
              </a:rPr>
              <a:t>[15];?</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a) 15		b) 19</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c) 11		d) 60</a:t>
            </a:r>
          </a:p>
          <a:p>
            <a:pPr marL="360000" lvl="4">
              <a:lnSpc>
                <a:spcPct val="150000"/>
              </a:lnSpc>
            </a:pPr>
            <a:endParaRPr lang="en-US" sz="1400" dirty="0" smtClean="0">
              <a:latin typeface="Times New Roman" pitchFamily="18" charset="0"/>
              <a:cs typeface="Times New Roman" pitchFamily="18" charset="0"/>
            </a:endParaRPr>
          </a:p>
          <a:p>
            <a:pPr marL="360000" lvl="4">
              <a:lnSpc>
                <a:spcPct val="150000"/>
              </a:lnSpc>
            </a:pPr>
            <a:r>
              <a:rPr lang="en-US" sz="1400" dirty="0" smtClean="0">
                <a:latin typeface="Times New Roman" pitchFamily="18" charset="0"/>
                <a:cs typeface="Times New Roman" pitchFamily="18" charset="0"/>
              </a:rPr>
              <a:t>Q3. In a stack, if a user tries to remove an element from empty stack it is called _________</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a) Underflow 		b) Empty collection</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c) Overflow		d) Garbage Collection</a:t>
            </a:r>
          </a:p>
          <a:p>
            <a:pPr marL="360000" lvl="4">
              <a:lnSpc>
                <a:spcPct val="150000"/>
              </a:lnSpc>
            </a:pPr>
            <a:endParaRPr lang="en-US" sz="1400" dirty="0" smtClean="0">
              <a:latin typeface="Times New Roman" pitchFamily="18" charset="0"/>
              <a:cs typeface="Times New Roman" pitchFamily="18" charset="0"/>
            </a:endParaRPr>
          </a:p>
          <a:p>
            <a:pPr marL="360000" lvl="4">
              <a:lnSpc>
                <a:spcPct val="150000"/>
              </a:lnSpc>
            </a:pPr>
            <a:r>
              <a:rPr lang="en-US" sz="1400" dirty="0" smtClean="0">
                <a:latin typeface="Times New Roman" pitchFamily="18" charset="0"/>
                <a:cs typeface="Times New Roman" pitchFamily="18" charset="0"/>
              </a:rPr>
              <a:t>Q4.</a:t>
            </a:r>
            <a:r>
              <a:rPr lang="en-US" sz="1400" b="1"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Which of the following applications may use a stack?</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a) A parentheses balancing program				b) Tracking of local variables at run time</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c) Compiler Syntax Analyzer					d) All of the mentioned</a:t>
            </a:r>
            <a:endParaRPr lang="en-US" sz="1400" b="1" dirty="0" smtClean="0">
              <a:latin typeface="Times New Roman" pitchFamily="18" charset="0"/>
              <a:cs typeface="Times New Roman" pitchFamily="18" charset="0"/>
            </a:endParaRPr>
          </a:p>
          <a:p>
            <a:pPr marL="360000" lvl="4">
              <a:lnSpc>
                <a:spcPct val="150000"/>
              </a:lnSpc>
            </a:pPr>
            <a:endParaRPr lang="en-US" sz="1600" b="1" dirty="0" smtClean="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368587731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83</a:t>
            </a:fld>
            <a:endParaRPr lang="en-IN" dirty="0"/>
          </a:p>
        </p:txBody>
      </p:sp>
      <p:sp>
        <p:nvSpPr>
          <p:cNvPr id="6" name="Rectangle 5"/>
          <p:cNvSpPr/>
          <p:nvPr/>
        </p:nvSpPr>
        <p:spPr>
          <a:xfrm>
            <a:off x="80905" y="1121184"/>
            <a:ext cx="11942595" cy="5370701"/>
          </a:xfrm>
          <a:prstGeom prst="rect">
            <a:avLst/>
          </a:prstGeom>
        </p:spPr>
        <p:txBody>
          <a:bodyPr wrap="square">
            <a:spAutoFit/>
          </a:bodyPr>
          <a:lstStyle/>
          <a:p>
            <a:pPr marL="360000" lvl="4"/>
            <a:r>
              <a:rPr lang="en-US" sz="1400" b="1" dirty="0" smtClean="0">
                <a:latin typeface="Times New Roman" pitchFamily="18" charset="0"/>
                <a:cs typeface="Times New Roman" pitchFamily="18" charset="0"/>
              </a:rPr>
              <a:t>Assignment</a:t>
            </a:r>
          </a:p>
          <a:p>
            <a:pPr marL="360000" lvl="4"/>
            <a:endParaRPr lang="en-US" sz="1400" b="1" dirty="0" smtClean="0">
              <a:latin typeface="Times New Roman" pitchFamily="18" charset="0"/>
              <a:cs typeface="Times New Roman" pitchFamily="18" charset="0"/>
            </a:endParaRPr>
          </a:p>
          <a:p>
            <a:pPr marL="360000" lvl="4">
              <a:lnSpc>
                <a:spcPct val="150000"/>
              </a:lnSpc>
            </a:pPr>
            <a:r>
              <a:rPr lang="en-US" sz="1400" dirty="0" smtClean="0">
                <a:latin typeface="Times New Roman" pitchFamily="18" charset="0"/>
                <a:cs typeface="Times New Roman" pitchFamily="18" charset="0"/>
              </a:rPr>
              <a:t>Q5. A linear list of elements in which deletion can be done from one end (front) and insertion can take place only at the other end (rear) is known as a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a) Queue			b) Stack</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c) Tree				d) Linked list</a:t>
            </a:r>
          </a:p>
          <a:p>
            <a:pPr marL="360000" lvl="4">
              <a:lnSpc>
                <a:spcPct val="150000"/>
              </a:lnSpc>
            </a:pPr>
            <a:endParaRPr lang="en-US" sz="1400" b="1" dirty="0" smtClean="0">
              <a:latin typeface="Times New Roman" pitchFamily="18" charset="0"/>
              <a:cs typeface="Times New Roman" pitchFamily="18" charset="0"/>
            </a:endParaRPr>
          </a:p>
          <a:p>
            <a:pPr marL="360000" lvl="4">
              <a:lnSpc>
                <a:spcPct val="150000"/>
              </a:lnSpc>
            </a:pPr>
            <a:r>
              <a:rPr lang="en-US" sz="1400" dirty="0" smtClean="0">
                <a:latin typeface="Times New Roman" pitchFamily="18" charset="0"/>
                <a:cs typeface="Times New Roman" pitchFamily="18" charset="0"/>
              </a:rPr>
              <a:t>Q6.</a:t>
            </a:r>
            <a:r>
              <a:rPr lang="en-US" sz="1400" b="1"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 A data structure in which elements can be inserted or deleted at/from both the ends but not in the middle is?</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a) Queue			b) Circular queue</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c) </a:t>
            </a:r>
            <a:r>
              <a:rPr lang="en-US" sz="1400" dirty="0" err="1" smtClean="0">
                <a:latin typeface="Times New Roman" pitchFamily="18" charset="0"/>
                <a:cs typeface="Times New Roman" pitchFamily="18" charset="0"/>
              </a:rPr>
              <a:t>Dequeue</a:t>
            </a:r>
            <a:r>
              <a:rPr lang="en-US" sz="1400" dirty="0" smtClean="0">
                <a:latin typeface="Times New Roman" pitchFamily="18" charset="0"/>
                <a:cs typeface="Times New Roman" pitchFamily="18" charset="0"/>
              </a:rPr>
              <a:t>			d) Priority queue</a:t>
            </a:r>
          </a:p>
          <a:p>
            <a:pPr marL="360000" lvl="4">
              <a:lnSpc>
                <a:spcPct val="150000"/>
              </a:lnSpc>
            </a:pP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Q7. The data structure required for Breadth First Traversal on a graph is?</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a) Stack			b) Array</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c) Queue			d) Tree</a:t>
            </a:r>
          </a:p>
          <a:p>
            <a:pPr marL="360000" lvl="4">
              <a:lnSpc>
                <a:spcPct val="150000"/>
              </a:lnSpc>
            </a:pPr>
            <a:endParaRPr lang="en-US" sz="1400" dirty="0" smtClean="0">
              <a:latin typeface="Times New Roman" pitchFamily="18" charset="0"/>
              <a:cs typeface="Times New Roman" pitchFamily="18" charset="0"/>
            </a:endParaRPr>
          </a:p>
          <a:p>
            <a:pPr marL="360000" lvl="4">
              <a:lnSpc>
                <a:spcPct val="150000"/>
              </a:lnSpc>
            </a:pPr>
            <a:r>
              <a:rPr lang="en-US" sz="1400" dirty="0" smtClean="0">
                <a:latin typeface="Times New Roman" pitchFamily="18" charset="0"/>
                <a:cs typeface="Times New Roman" pitchFamily="18" charset="0"/>
              </a:rPr>
              <a:t>Q8.</a:t>
            </a:r>
            <a:r>
              <a:rPr lang="en-US" sz="1400" b="1"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 A graph having an edge from each vertex to every other vertex is called a ___________</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a) Tightly Connected		b) Strongly Connected</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c) Weakly Connected		d) Loosely Connected</a:t>
            </a:r>
            <a:endParaRPr lang="en-US" sz="1600" b="1" dirty="0" smtClean="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368587731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84</a:t>
            </a:fld>
            <a:endParaRPr lang="en-IN" dirty="0"/>
          </a:p>
        </p:txBody>
      </p:sp>
      <p:sp>
        <p:nvSpPr>
          <p:cNvPr id="6" name="Rectangle 5"/>
          <p:cNvSpPr/>
          <p:nvPr/>
        </p:nvSpPr>
        <p:spPr>
          <a:xfrm>
            <a:off x="80905" y="1121184"/>
            <a:ext cx="11942595" cy="4271939"/>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Concepts and Terminology for Non-primitive Data Structures</a:t>
            </a:r>
            <a:br>
              <a:rPr lang="en-US" sz="2400" b="1" dirty="0">
                <a:latin typeface="Times New Roman" panose="02020603050405020304" pitchFamily="18" charset="0"/>
                <a:cs typeface="Times New Roman" panose="02020603050405020304" pitchFamily="18" charset="0"/>
              </a:rPr>
            </a:br>
            <a:endParaRPr lang="en-US" sz="2000" b="1" dirty="0" smtClean="0">
              <a:latin typeface="Times New Roman" pitchFamily="18" charset="0"/>
              <a:cs typeface="Times New Roman" pitchFamily="18" charset="0"/>
            </a:endParaRPr>
          </a:p>
          <a:p>
            <a:pPr marL="800100" lvl="1" indent="-342900">
              <a:lnSpc>
                <a:spcPct val="150000"/>
              </a:lnSpc>
              <a:spcBef>
                <a:spcPct val="20000"/>
              </a:spcBef>
              <a:buFont typeface="Arial" panose="020B0604020202020204" pitchFamily="34" charset="0"/>
              <a:buChar char="•"/>
            </a:pPr>
            <a:r>
              <a:rPr lang="en-US" sz="2000" dirty="0">
                <a:latin typeface="Times New Roman" pitchFamily="18" charset="0"/>
                <a:cs typeface="Times New Roman" pitchFamily="18" charset="0"/>
              </a:rPr>
              <a:t>The non-linear data structures are multi-level data structures</a:t>
            </a:r>
            <a:r>
              <a:rPr lang="en-US" sz="2000" dirty="0" smtClean="0">
                <a:latin typeface="Times New Roman" pitchFamily="18" charset="0"/>
                <a:cs typeface="Times New Roman" pitchFamily="18" charset="0"/>
              </a:rPr>
              <a:t>.</a:t>
            </a:r>
          </a:p>
          <a:p>
            <a:pPr marL="800100" lvl="1" indent="-342900">
              <a:lnSpc>
                <a:spcPct val="150000"/>
              </a:lnSpc>
              <a:spcBef>
                <a:spcPct val="20000"/>
              </a:spcBef>
              <a:buFont typeface="Arial" panose="020B0604020202020204" pitchFamily="34" charset="0"/>
              <a:buChar char="•"/>
            </a:pPr>
            <a:r>
              <a:rPr lang="en-US" sz="2000" dirty="0" smtClean="0">
                <a:latin typeface="Times New Roman" pitchFamily="18" charset="0"/>
                <a:cs typeface="Times New Roman" pitchFamily="18" charset="0"/>
              </a:rPr>
              <a:t>Example</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Tree</a:t>
            </a:r>
          </a:p>
          <a:p>
            <a:pPr marL="800100" lvl="1" indent="-342900">
              <a:lnSpc>
                <a:spcPct val="150000"/>
              </a:lnSpc>
              <a:spcBef>
                <a:spcPct val="20000"/>
              </a:spcBef>
              <a:buFont typeface="Arial" panose="020B0604020202020204" pitchFamily="34" charset="0"/>
              <a:buChar char="•"/>
            </a:pPr>
            <a:r>
              <a:rPr lang="en-US" sz="2000" dirty="0" smtClean="0">
                <a:latin typeface="Times New Roman" pitchFamily="18" charset="0"/>
                <a:cs typeface="Times New Roman" pitchFamily="18" charset="0"/>
              </a:rPr>
              <a:t>They </a:t>
            </a:r>
            <a:r>
              <a:rPr lang="en-US" sz="2000" dirty="0">
                <a:latin typeface="Times New Roman" pitchFamily="18" charset="0"/>
                <a:cs typeface="Times New Roman" pitchFamily="18" charset="0"/>
              </a:rPr>
              <a:t>are having a hierarchical relationship among its elements called nodes. </a:t>
            </a:r>
            <a:endParaRPr lang="en-US" sz="2000" dirty="0" smtClean="0">
              <a:latin typeface="Times New Roman" pitchFamily="18" charset="0"/>
              <a:cs typeface="Times New Roman" pitchFamily="18" charset="0"/>
            </a:endParaRPr>
          </a:p>
          <a:p>
            <a:pPr marL="800100" lvl="1" indent="-342900">
              <a:lnSpc>
                <a:spcPct val="150000"/>
              </a:lnSpc>
              <a:spcBef>
                <a:spcPct val="20000"/>
              </a:spcBef>
              <a:buFont typeface="Arial" panose="020B0604020202020204" pitchFamily="34" charset="0"/>
              <a:buChar char="•"/>
            </a:pPr>
            <a:r>
              <a:rPr lang="en-US" sz="2000" dirty="0" smtClean="0">
                <a:latin typeface="Times New Roman" pitchFamily="18" charset="0"/>
                <a:cs typeface="Times New Roman" pitchFamily="18" charset="0"/>
              </a:rPr>
              <a:t>Topmost </a:t>
            </a:r>
            <a:r>
              <a:rPr lang="en-US" sz="2000" dirty="0">
                <a:latin typeface="Times New Roman" pitchFamily="18" charset="0"/>
                <a:cs typeface="Times New Roman" pitchFamily="18" charset="0"/>
              </a:rPr>
              <a:t>nodes is called root of the tree and the bottommost nodes are called leaves of the tree</a:t>
            </a:r>
            <a:r>
              <a:rPr lang="en-US" sz="2000" dirty="0" smtClean="0">
                <a:latin typeface="Times New Roman" pitchFamily="18" charset="0"/>
                <a:cs typeface="Times New Roman" pitchFamily="18" charset="0"/>
              </a:rPr>
              <a:t>.</a:t>
            </a:r>
          </a:p>
          <a:p>
            <a:pPr marL="800100" lvl="1" indent="-342900">
              <a:lnSpc>
                <a:spcPct val="150000"/>
              </a:lnSpc>
              <a:spcBef>
                <a:spcPct val="20000"/>
              </a:spcBef>
              <a:buFont typeface="Arial" panose="020B0604020202020204" pitchFamily="34" charset="0"/>
              <a:buChar char="•"/>
            </a:pPr>
            <a:r>
              <a:rPr lang="en-US" sz="2000" dirty="0" smtClean="0">
                <a:latin typeface="Times New Roman" pitchFamily="18" charset="0"/>
                <a:cs typeface="Times New Roman" pitchFamily="18" charset="0"/>
              </a:rPr>
              <a:t>Each </a:t>
            </a:r>
            <a:r>
              <a:rPr lang="en-US" sz="2000" dirty="0">
                <a:latin typeface="Times New Roman" pitchFamily="18" charset="0"/>
                <a:cs typeface="Times New Roman" pitchFamily="18" charset="0"/>
              </a:rPr>
              <a:t>of the nodes have some pointers, pointing to the nodes below it</a:t>
            </a:r>
            <a:r>
              <a:rPr lang="en-US" sz="2000" dirty="0" smtClean="0">
                <a:latin typeface="Times New Roman" pitchFamily="18" charset="0"/>
                <a:cs typeface="Times New Roman" pitchFamily="18" charset="0"/>
              </a:rPr>
              <a:t>.</a:t>
            </a:r>
          </a:p>
          <a:p>
            <a:pPr marL="800100" lvl="1" indent="-342900">
              <a:lnSpc>
                <a:spcPct val="150000"/>
              </a:lnSpc>
              <a:spcBef>
                <a:spcPct val="20000"/>
              </a:spcBef>
              <a:buFont typeface="Arial" panose="020B0604020202020204" pitchFamily="34" charset="0"/>
              <a:buChar char="•"/>
            </a:pPr>
            <a:endParaRPr lang="en-US" sz="600" dirty="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Binary tree is the special type of tree where each nodes has two pointers, one pointing to the left node and the other pointing to its right node.</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250230310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85</a:t>
            </a:fld>
            <a:endParaRPr lang="en-IN" dirty="0"/>
          </a:p>
        </p:txBody>
      </p:sp>
      <p:sp>
        <p:nvSpPr>
          <p:cNvPr id="6" name="Rectangle 5"/>
          <p:cNvSpPr/>
          <p:nvPr/>
        </p:nvSpPr>
        <p:spPr>
          <a:xfrm>
            <a:off x="80905" y="1121183"/>
            <a:ext cx="11629831" cy="4278094"/>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Sparse Matrix Manipulation</a:t>
            </a:r>
            <a:br>
              <a:rPr lang="en-US" sz="2400" b="1" dirty="0">
                <a:latin typeface="Times New Roman" panose="02020603050405020304" pitchFamily="18" charset="0"/>
                <a:cs typeface="Times New Roman" panose="02020603050405020304" pitchFamily="18" charset="0"/>
              </a:rPr>
            </a:br>
            <a:endParaRPr lang="en-US" sz="2000" b="1" dirty="0" smtClean="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A matrix is a two-dimensional data object made of m rows and n columns, therefore having total m x n values. If most of the elements of the matrix have 0 value, then it is called a sparse matrix</a:t>
            </a:r>
            <a:r>
              <a:rPr lang="en-US" sz="2000" dirty="0" smtClean="0">
                <a:latin typeface="Times New Roman" pitchFamily="18" charset="0"/>
                <a:cs typeface="Times New Roman" pitchFamily="18" charset="0"/>
              </a:rPr>
              <a:t>.</a:t>
            </a:r>
          </a:p>
          <a:p>
            <a:pPr marL="800100" lvl="1"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lvl="1">
              <a:spcBef>
                <a:spcPct val="20000"/>
              </a:spcBef>
            </a:pPr>
            <a:r>
              <a:rPr lang="en-US" sz="2000" dirty="0">
                <a:latin typeface="Times New Roman" pitchFamily="18" charset="0"/>
                <a:cs typeface="Times New Roman" pitchFamily="18" charset="0"/>
              </a:rPr>
              <a:t>Why to use Sparse Matrix instead of simple </a:t>
            </a:r>
            <a:r>
              <a:rPr lang="en-US" sz="2000" b="1" dirty="0">
                <a:latin typeface="Times New Roman" pitchFamily="18" charset="0"/>
                <a:cs typeface="Times New Roman" pitchFamily="18" charset="0"/>
              </a:rPr>
              <a:t>matrix </a:t>
            </a:r>
            <a:r>
              <a:rPr lang="en-US" sz="2000" b="1" dirty="0" smtClean="0">
                <a:latin typeface="Times New Roman" pitchFamily="18" charset="0"/>
                <a:cs typeface="Times New Roman" pitchFamily="18" charset="0"/>
              </a:rPr>
              <a:t>?</a:t>
            </a:r>
          </a:p>
          <a:p>
            <a:pPr marL="800100" lvl="1"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marL="1257300" lvl="2" indent="-342900">
              <a:spcBef>
                <a:spcPct val="20000"/>
              </a:spcBef>
              <a:buFont typeface="Arial" panose="020B0604020202020204" pitchFamily="34" charset="0"/>
              <a:buChar char="•"/>
            </a:pPr>
            <a:r>
              <a:rPr lang="en-US" sz="2000" b="1" dirty="0">
                <a:latin typeface="Times New Roman" pitchFamily="18" charset="0"/>
                <a:cs typeface="Times New Roman" pitchFamily="18" charset="0"/>
              </a:rPr>
              <a:t>Storage: </a:t>
            </a:r>
            <a:r>
              <a:rPr lang="en-US" sz="2000" dirty="0">
                <a:latin typeface="Times New Roman" pitchFamily="18" charset="0"/>
                <a:cs typeface="Times New Roman" pitchFamily="18" charset="0"/>
              </a:rPr>
              <a:t>There are lesser non-zero elements than zeros and thus lesser memory can be used to store only those elements</a:t>
            </a:r>
            <a:r>
              <a:rPr lang="en-US" sz="2000" dirty="0" smtClean="0">
                <a:latin typeface="Times New Roman" pitchFamily="18" charset="0"/>
                <a:cs typeface="Times New Roman" pitchFamily="18" charset="0"/>
              </a:rPr>
              <a:t>.</a:t>
            </a:r>
          </a:p>
          <a:p>
            <a:pPr marL="1257300" lvl="2"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marL="1257300" lvl="2" indent="-342900">
              <a:spcBef>
                <a:spcPct val="20000"/>
              </a:spcBef>
              <a:buFont typeface="Arial" panose="020B0604020202020204" pitchFamily="34" charset="0"/>
              <a:buChar char="•"/>
            </a:pPr>
            <a:r>
              <a:rPr lang="en-US" sz="2000" b="1" dirty="0">
                <a:latin typeface="Times New Roman" pitchFamily="18" charset="0"/>
                <a:cs typeface="Times New Roman" pitchFamily="18" charset="0"/>
              </a:rPr>
              <a:t>Computing time: </a:t>
            </a:r>
            <a:r>
              <a:rPr lang="en-US" sz="2000" dirty="0">
                <a:latin typeface="Times New Roman" pitchFamily="18" charset="0"/>
                <a:cs typeface="Times New Roman" pitchFamily="18" charset="0"/>
              </a:rPr>
              <a:t>Computing time can </a:t>
            </a:r>
            <a:r>
              <a:rPr lang="en-US" sz="2000" dirty="0" smtClean="0">
                <a:latin typeface="Times New Roman" pitchFamily="18" charset="0"/>
                <a:cs typeface="Times New Roman" pitchFamily="18" charset="0"/>
              </a:rPr>
              <a:t>be saved </a:t>
            </a:r>
            <a:r>
              <a:rPr lang="en-US" sz="2000" dirty="0">
                <a:latin typeface="Times New Roman" pitchFamily="18" charset="0"/>
                <a:cs typeface="Times New Roman" pitchFamily="18" charset="0"/>
              </a:rPr>
              <a:t>by logically designing a data </a:t>
            </a:r>
            <a:r>
              <a:rPr lang="en-US" sz="2000" dirty="0" smtClean="0">
                <a:latin typeface="Times New Roman" pitchFamily="18" charset="0"/>
                <a:cs typeface="Times New Roman" pitchFamily="18" charset="0"/>
              </a:rPr>
              <a:t>structure traversing </a:t>
            </a:r>
            <a:r>
              <a:rPr lang="en-US" sz="2000" dirty="0">
                <a:latin typeface="Times New Roman" pitchFamily="18" charset="0"/>
                <a:cs typeface="Times New Roman" pitchFamily="18" charset="0"/>
              </a:rPr>
              <a:t>only non-zero elements.</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68739658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86</a:t>
            </a:fld>
            <a:endParaRPr lang="en-IN" dirty="0"/>
          </a:p>
        </p:txBody>
      </p:sp>
      <p:sp>
        <p:nvSpPr>
          <p:cNvPr id="6" name="Rectangle 5"/>
          <p:cNvSpPr/>
          <p:nvPr/>
        </p:nvSpPr>
        <p:spPr>
          <a:xfrm>
            <a:off x="80905" y="1121184"/>
            <a:ext cx="11942595" cy="4431983"/>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sparse matrix ADT </a:t>
            </a:r>
            <a:br>
              <a:rPr lang="en-US" sz="2400" b="1" dirty="0">
                <a:latin typeface="Times New Roman" panose="02020603050405020304" pitchFamily="18" charset="0"/>
                <a:cs typeface="Times New Roman" panose="02020603050405020304" pitchFamily="18" charset="0"/>
              </a:rPr>
            </a:br>
            <a:endParaRPr lang="en-US" sz="2000" b="1" dirty="0" smtClean="0">
              <a:latin typeface="Times New Roman" pitchFamily="18" charset="0"/>
              <a:cs typeface="Times New Roman" pitchFamily="18" charset="0"/>
            </a:endParaRPr>
          </a:p>
          <a:p>
            <a:pPr marL="800100" lvl="1" indent="-342900">
              <a:lnSpc>
                <a:spcPct val="150000"/>
              </a:lnSpc>
              <a:spcBef>
                <a:spcPct val="20000"/>
              </a:spcBef>
              <a:buFont typeface="Wingdings" panose="05000000000000000000" pitchFamily="2" charset="2"/>
              <a:buChar char="§"/>
            </a:pPr>
            <a:r>
              <a:rPr lang="en-US" sz="2000" dirty="0">
                <a:latin typeface="Times New Roman" pitchFamily="18" charset="0"/>
                <a:cs typeface="Times New Roman" pitchFamily="18" charset="0"/>
              </a:rPr>
              <a:t>The standard representation of a matrix is a two dimensional array defined as</a:t>
            </a:r>
          </a:p>
          <a:p>
            <a:pPr lvl="1">
              <a:lnSpc>
                <a:spcPct val="150000"/>
              </a:lnSpc>
              <a:spcBef>
                <a:spcPct val="20000"/>
              </a:spcBef>
            </a:pP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a[MAX_ROWS][MAX_COLS].</a:t>
            </a:r>
          </a:p>
          <a:p>
            <a:pPr marL="1257300" lvl="2" indent="-342900">
              <a:lnSpc>
                <a:spcPct val="150000"/>
              </a:lnSpc>
              <a:spcBef>
                <a:spcPct val="20000"/>
              </a:spcBef>
              <a:buFont typeface="Arial" panose="020B0604020202020204" pitchFamily="34" charset="0"/>
              <a:buChar char="•"/>
            </a:pPr>
            <a:r>
              <a:rPr lang="en-US" sz="2000" dirty="0">
                <a:latin typeface="Times New Roman" pitchFamily="18" charset="0"/>
                <a:cs typeface="Times New Roman" pitchFamily="18" charset="0"/>
              </a:rPr>
              <a:t>We can quickly locate any element by writing a</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i</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 j ]</a:t>
            </a:r>
          </a:p>
          <a:p>
            <a:pPr marL="800100" lvl="1" indent="-342900">
              <a:lnSpc>
                <a:spcPct val="150000"/>
              </a:lnSpc>
              <a:spcBef>
                <a:spcPct val="20000"/>
              </a:spcBef>
              <a:buFont typeface="Wingdings" panose="05000000000000000000" pitchFamily="2" charset="2"/>
              <a:buChar char="§"/>
            </a:pPr>
            <a:r>
              <a:rPr lang="en-US" sz="2000" dirty="0">
                <a:latin typeface="Times New Roman" pitchFamily="18" charset="0"/>
                <a:cs typeface="Times New Roman" pitchFamily="18" charset="0"/>
              </a:rPr>
              <a:t>Sparse matrix wastes space.</a:t>
            </a:r>
          </a:p>
          <a:p>
            <a:pPr marL="1257300" lvl="2" indent="-342900">
              <a:lnSpc>
                <a:spcPct val="150000"/>
              </a:lnSpc>
              <a:spcBef>
                <a:spcPct val="20000"/>
              </a:spcBef>
              <a:buFont typeface="Arial" panose="020B0604020202020204" pitchFamily="34" charset="0"/>
              <a:buChar char="•"/>
            </a:pPr>
            <a:r>
              <a:rPr lang="en-US" sz="2000" dirty="0">
                <a:latin typeface="Times New Roman" pitchFamily="18" charset="0"/>
                <a:cs typeface="Times New Roman" pitchFamily="18" charset="0"/>
              </a:rPr>
              <a:t>We must consider alternate forms of representation.</a:t>
            </a:r>
          </a:p>
          <a:p>
            <a:pPr marL="1257300" lvl="2" indent="-342900">
              <a:lnSpc>
                <a:spcPct val="150000"/>
              </a:lnSpc>
              <a:spcBef>
                <a:spcPct val="20000"/>
              </a:spcBef>
              <a:buFont typeface="Arial" panose="020B0604020202020204" pitchFamily="34" charset="0"/>
              <a:buChar char="•"/>
            </a:pPr>
            <a:r>
              <a:rPr lang="en-US" sz="2000" dirty="0">
                <a:latin typeface="Times New Roman" pitchFamily="18" charset="0"/>
                <a:cs typeface="Times New Roman" pitchFamily="18" charset="0"/>
              </a:rPr>
              <a:t>Our representation of sparse matrices should store only non-zero elements.</a:t>
            </a:r>
          </a:p>
          <a:p>
            <a:pPr marL="1257300" lvl="2" indent="-342900">
              <a:lnSpc>
                <a:spcPct val="150000"/>
              </a:lnSpc>
              <a:spcBef>
                <a:spcPct val="20000"/>
              </a:spcBef>
              <a:buFont typeface="Arial" panose="020B0604020202020204" pitchFamily="34" charset="0"/>
              <a:buChar char="•"/>
            </a:pPr>
            <a:r>
              <a:rPr lang="en-US" sz="2000" dirty="0">
                <a:latin typeface="Times New Roman" pitchFamily="18" charset="0"/>
                <a:cs typeface="Times New Roman" pitchFamily="18" charset="0"/>
              </a:rPr>
              <a:t>Each element is characterized by &lt;row, col, value&gt;.</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421214671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87</a:t>
            </a:fld>
            <a:endParaRPr lang="en-IN" dirty="0"/>
          </a:p>
        </p:txBody>
      </p:sp>
      <p:sp>
        <p:nvSpPr>
          <p:cNvPr id="6" name="Rectangle 5"/>
          <p:cNvSpPr/>
          <p:nvPr/>
        </p:nvSpPr>
        <p:spPr>
          <a:xfrm>
            <a:off x="80905" y="1121184"/>
            <a:ext cx="11942595" cy="1329595"/>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sparse matrix ADT </a:t>
            </a:r>
            <a:br>
              <a:rPr lang="en-US" sz="2400" b="1" dirty="0">
                <a:latin typeface="Times New Roman" panose="02020603050405020304" pitchFamily="18" charset="0"/>
                <a:cs typeface="Times New Roman" panose="02020603050405020304" pitchFamily="18" charset="0"/>
              </a:rPr>
            </a:br>
            <a:endParaRPr lang="en-US" sz="1000" dirty="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In mathematics, a matrix contains m </a:t>
            </a:r>
            <a:r>
              <a:rPr lang="en-US" sz="2000" dirty="0">
                <a:solidFill>
                  <a:srgbClr val="FF0000"/>
                </a:solidFill>
                <a:latin typeface="Times New Roman" pitchFamily="18" charset="0"/>
                <a:cs typeface="Times New Roman" pitchFamily="18" charset="0"/>
              </a:rPr>
              <a:t>rows </a:t>
            </a:r>
            <a:r>
              <a:rPr lang="en-US" sz="2000" dirty="0">
                <a:latin typeface="Times New Roman" pitchFamily="18" charset="0"/>
                <a:cs typeface="Times New Roman" pitchFamily="18" charset="0"/>
              </a:rPr>
              <a:t>and n </a:t>
            </a:r>
            <a:r>
              <a:rPr lang="en-US" sz="2000" dirty="0">
                <a:solidFill>
                  <a:srgbClr val="FF0000"/>
                </a:solidFill>
                <a:latin typeface="Times New Roman" pitchFamily="18" charset="0"/>
                <a:cs typeface="Times New Roman" pitchFamily="18" charset="0"/>
              </a:rPr>
              <a:t>columns </a:t>
            </a:r>
            <a:r>
              <a:rPr lang="en-US" sz="2000" dirty="0">
                <a:latin typeface="Times New Roman" pitchFamily="18" charset="0"/>
                <a:cs typeface="Times New Roman" pitchFamily="18" charset="0"/>
              </a:rPr>
              <a:t>of elements, we write </a:t>
            </a:r>
            <a:r>
              <a:rPr lang="en-US" sz="2000" dirty="0" smtClean="0">
                <a:solidFill>
                  <a:srgbClr val="FF0000"/>
                </a:solidFill>
                <a:latin typeface="Times New Roman" pitchFamily="18" charset="0"/>
                <a:cs typeface="Times New Roman" pitchFamily="18" charset="0"/>
              </a:rPr>
              <a:t>m </a:t>
            </a:r>
            <a:r>
              <a:rPr lang="en-US" sz="2200" dirty="0" smtClean="0">
                <a:solidFill>
                  <a:srgbClr val="FF0000"/>
                </a:solidFill>
                <a:latin typeface="Times New Roman" pitchFamily="18" charset="0"/>
                <a:cs typeface="Times New Roman" pitchFamily="18" charset="0"/>
              </a:rPr>
              <a:t>x </a:t>
            </a:r>
            <a:r>
              <a:rPr lang="en-US" sz="2000" dirty="0" smtClean="0">
                <a:solidFill>
                  <a:srgbClr val="FF0000"/>
                </a:solidFill>
                <a:latin typeface="Times New Roman" pitchFamily="18" charset="0"/>
                <a:cs typeface="Times New Roman" pitchFamily="18" charset="0"/>
              </a:rPr>
              <a:t>n</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to designate a matrix with m rows and n columns.</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pic>
        <p:nvPicPr>
          <p:cNvPr id="17" name="Picture 16" descr="pic5.jpg"/>
          <p:cNvPicPr>
            <a:picLocks noChangeAspect="1"/>
          </p:cNvPicPr>
          <p:nvPr/>
        </p:nvPicPr>
        <p:blipFill>
          <a:blip r:embed="rId2"/>
          <a:stretch>
            <a:fillRect/>
          </a:stretch>
        </p:blipFill>
        <p:spPr>
          <a:xfrm>
            <a:off x="2245910" y="3098399"/>
            <a:ext cx="7839075" cy="2628900"/>
          </a:xfrm>
          <a:prstGeom prst="rect">
            <a:avLst/>
          </a:prstGeom>
        </p:spPr>
      </p:pic>
      <p:sp>
        <p:nvSpPr>
          <p:cNvPr id="18" name="TextBox 17"/>
          <p:cNvSpPr txBox="1"/>
          <p:nvPr/>
        </p:nvSpPr>
        <p:spPr>
          <a:xfrm>
            <a:off x="2257063" y="5960962"/>
            <a:ext cx="7789762"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1.1.23: </a:t>
            </a:r>
            <a:r>
              <a:rPr lang="en-US" dirty="0" smtClean="0">
                <a:latin typeface="Times New Roman" pitchFamily="18" charset="0"/>
                <a:cs typeface="Times New Roman" pitchFamily="18" charset="0"/>
              </a:rPr>
              <a:t>Example of Simple and Sparse Matrix</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94336664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88</a:t>
            </a:fld>
            <a:endParaRPr lang="en-IN" dirty="0"/>
          </a:p>
        </p:txBody>
      </p:sp>
      <p:sp>
        <p:nvSpPr>
          <p:cNvPr id="6" name="Rectangle 5"/>
          <p:cNvSpPr/>
          <p:nvPr/>
        </p:nvSpPr>
        <p:spPr>
          <a:xfrm>
            <a:off x="80905" y="1121184"/>
            <a:ext cx="11942595" cy="2092881"/>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sparse matrix </a:t>
            </a:r>
            <a:r>
              <a:rPr lang="en-US" sz="2400" b="1" dirty="0" smtClean="0">
                <a:latin typeface="Times New Roman" panose="02020603050405020304" pitchFamily="18" charset="0"/>
                <a:cs typeface="Times New Roman" panose="02020603050405020304" pitchFamily="18" charset="0"/>
              </a:rPr>
              <a:t>ADT</a:t>
            </a:r>
          </a:p>
          <a:p>
            <a:pPr marL="360000" lvl="4"/>
            <a:endParaRPr lang="en-US" sz="2400" b="1" dirty="0" smtClean="0">
              <a:latin typeface="Times New Roman" panose="02020603050405020304" pitchFamily="18" charset="0"/>
              <a:cs typeface="Times New Roman" panose="02020603050405020304" pitchFamily="18" charset="0"/>
            </a:endParaRPr>
          </a:p>
          <a:p>
            <a:pPr marL="360000" lvl="4"/>
            <a:endParaRPr lang="en-US" sz="2400" b="1" dirty="0" smtClean="0">
              <a:latin typeface="Times New Roman" panose="02020603050405020304" pitchFamily="18" charset="0"/>
              <a:cs typeface="Times New Roman" panose="02020603050405020304" pitchFamily="18" charset="0"/>
            </a:endParaRPr>
          </a:p>
          <a:p>
            <a:pPr marL="360000" lvl="4"/>
            <a:r>
              <a:rPr lang="en-US" sz="2400" dirty="0" smtClean="0">
                <a:latin typeface="Times New Roman" panose="02020603050405020304" pitchFamily="18" charset="0"/>
                <a:cs typeface="Times New Roman" panose="02020603050405020304" pitchFamily="18" charset="0"/>
              </a:rPr>
              <a:t>Sparse Matrix is either structured or unstructured </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1000" dirty="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94336664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89</a:t>
            </a:fld>
            <a:endParaRPr lang="en-IN" dirty="0"/>
          </a:p>
        </p:txBody>
      </p:sp>
      <p:sp>
        <p:nvSpPr>
          <p:cNvPr id="6" name="Rectangle 5"/>
          <p:cNvSpPr/>
          <p:nvPr/>
        </p:nvSpPr>
        <p:spPr>
          <a:xfrm>
            <a:off x="80905" y="1121184"/>
            <a:ext cx="11942595" cy="2462213"/>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sparse matrix </a:t>
            </a:r>
            <a:r>
              <a:rPr lang="en-US" sz="2400" b="1" dirty="0" smtClean="0">
                <a:latin typeface="Times New Roman" panose="02020603050405020304" pitchFamily="18" charset="0"/>
                <a:cs typeface="Times New Roman" panose="02020603050405020304" pitchFamily="18" charset="0"/>
              </a:rPr>
              <a:t>ADT</a:t>
            </a:r>
          </a:p>
          <a:p>
            <a:pPr marL="360000" lvl="4"/>
            <a:endParaRPr lang="en-US" sz="2400" b="1" dirty="0" smtClean="0">
              <a:latin typeface="Times New Roman" panose="02020603050405020304" pitchFamily="18" charset="0"/>
              <a:cs typeface="Times New Roman" panose="02020603050405020304" pitchFamily="18" charset="0"/>
            </a:endParaRPr>
          </a:p>
          <a:p>
            <a:pPr marL="360000" lvl="4"/>
            <a:r>
              <a:rPr lang="en-US" sz="2400" dirty="0" smtClean="0">
                <a:latin typeface="Times New Roman" panose="02020603050405020304" pitchFamily="18" charset="0"/>
                <a:cs typeface="Times New Roman" panose="02020603050405020304" pitchFamily="18" charset="0"/>
              </a:rPr>
              <a:t>Structured sparse matrix</a:t>
            </a:r>
          </a:p>
          <a:p>
            <a:pPr marL="360000" lvl="4"/>
            <a:endParaRPr lang="en-US" sz="2400" dirty="0" smtClean="0">
              <a:latin typeface="Times New Roman" panose="02020603050405020304" pitchFamily="18" charset="0"/>
              <a:cs typeface="Times New Roman" panose="02020603050405020304" pitchFamily="18" charset="0"/>
            </a:endParaRPr>
          </a:p>
          <a:p>
            <a:pPr marL="360000" lvl="4"/>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1000" dirty="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pic>
        <p:nvPicPr>
          <p:cNvPr id="5" name="Picture 4" descr="diagonaal.png"/>
          <p:cNvPicPr>
            <a:picLocks noChangeAspect="1"/>
          </p:cNvPicPr>
          <p:nvPr/>
        </p:nvPicPr>
        <p:blipFill>
          <a:blip r:embed="rId2"/>
          <a:stretch>
            <a:fillRect/>
          </a:stretch>
        </p:blipFill>
        <p:spPr>
          <a:xfrm>
            <a:off x="1052211" y="2713600"/>
            <a:ext cx="2281298" cy="1835251"/>
          </a:xfrm>
          <a:prstGeom prst="rect">
            <a:avLst/>
          </a:prstGeom>
        </p:spPr>
      </p:pic>
      <p:sp>
        <p:nvSpPr>
          <p:cNvPr id="8" name="TextBox 7"/>
          <p:cNvSpPr txBox="1"/>
          <p:nvPr/>
        </p:nvSpPr>
        <p:spPr>
          <a:xfrm>
            <a:off x="1134319" y="4791919"/>
            <a:ext cx="2095018" cy="369332"/>
          </a:xfrm>
          <a:prstGeom prst="rect">
            <a:avLst/>
          </a:prstGeom>
          <a:noFill/>
        </p:spPr>
        <p:txBody>
          <a:bodyPr wrap="square" rtlCol="0">
            <a:spAutoFit/>
          </a:bodyPr>
          <a:lstStyle/>
          <a:p>
            <a:pPr algn="ctr"/>
            <a:r>
              <a:rPr lang="en-US" dirty="0" smtClean="0"/>
              <a:t>a) Diagonal</a:t>
            </a:r>
            <a:endParaRPr lang="en-US" dirty="0"/>
          </a:p>
        </p:txBody>
      </p:sp>
      <p:pic>
        <p:nvPicPr>
          <p:cNvPr id="9" name="Picture 8" descr="tridiagonal.png"/>
          <p:cNvPicPr>
            <a:picLocks noChangeAspect="1"/>
          </p:cNvPicPr>
          <p:nvPr/>
        </p:nvPicPr>
        <p:blipFill>
          <a:blip r:embed="rId3"/>
          <a:stretch>
            <a:fillRect/>
          </a:stretch>
        </p:blipFill>
        <p:spPr>
          <a:xfrm>
            <a:off x="4686962" y="2891681"/>
            <a:ext cx="2771775" cy="1514475"/>
          </a:xfrm>
          <a:prstGeom prst="rect">
            <a:avLst/>
          </a:prstGeom>
        </p:spPr>
      </p:pic>
      <p:sp>
        <p:nvSpPr>
          <p:cNvPr id="10" name="TextBox 9"/>
          <p:cNvSpPr txBox="1"/>
          <p:nvPr/>
        </p:nvSpPr>
        <p:spPr>
          <a:xfrm>
            <a:off x="4653023" y="4803494"/>
            <a:ext cx="2789499" cy="370390"/>
          </a:xfrm>
          <a:prstGeom prst="rect">
            <a:avLst/>
          </a:prstGeom>
          <a:noFill/>
        </p:spPr>
        <p:txBody>
          <a:bodyPr wrap="square" rtlCol="0">
            <a:spAutoFit/>
          </a:bodyPr>
          <a:lstStyle/>
          <a:p>
            <a:pPr algn="ctr"/>
            <a:r>
              <a:rPr lang="en-US" dirty="0" smtClean="0"/>
              <a:t>b) Tridiagonal</a:t>
            </a:r>
            <a:endParaRPr lang="en-US" dirty="0"/>
          </a:p>
        </p:txBody>
      </p:sp>
      <p:pic>
        <p:nvPicPr>
          <p:cNvPr id="11" name="Picture 10" descr="mkl_appA_DM2.gif"/>
          <p:cNvPicPr>
            <a:picLocks noChangeAspect="1"/>
          </p:cNvPicPr>
          <p:nvPr/>
        </p:nvPicPr>
        <p:blipFill>
          <a:blip r:embed="rId4"/>
          <a:stretch>
            <a:fillRect/>
          </a:stretch>
        </p:blipFill>
        <p:spPr>
          <a:xfrm>
            <a:off x="8909492" y="2530274"/>
            <a:ext cx="2266950" cy="1866900"/>
          </a:xfrm>
          <a:prstGeom prst="rect">
            <a:avLst/>
          </a:prstGeom>
        </p:spPr>
      </p:pic>
      <p:sp>
        <p:nvSpPr>
          <p:cNvPr id="12" name="TextBox 11"/>
          <p:cNvSpPr txBox="1"/>
          <p:nvPr/>
        </p:nvSpPr>
        <p:spPr>
          <a:xfrm>
            <a:off x="8958805" y="4872942"/>
            <a:ext cx="2222339" cy="369332"/>
          </a:xfrm>
          <a:prstGeom prst="rect">
            <a:avLst/>
          </a:prstGeom>
          <a:noFill/>
        </p:spPr>
        <p:txBody>
          <a:bodyPr wrap="square" rtlCol="0">
            <a:spAutoFit/>
          </a:bodyPr>
          <a:lstStyle/>
          <a:p>
            <a:r>
              <a:rPr lang="en-US" dirty="0" smtClean="0"/>
              <a:t>c) Lower Triangular</a:t>
            </a:r>
            <a:endParaRPr lang="en-US" dirty="0"/>
          </a:p>
        </p:txBody>
      </p:sp>
      <p:sp>
        <p:nvSpPr>
          <p:cNvPr id="13" name="TextBox 12"/>
          <p:cNvSpPr txBox="1"/>
          <p:nvPr/>
        </p:nvSpPr>
        <p:spPr>
          <a:xfrm>
            <a:off x="2257063" y="5960962"/>
            <a:ext cx="7789762"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1.1.24: </a:t>
            </a:r>
            <a:r>
              <a:rPr lang="en-US" dirty="0" smtClean="0">
                <a:latin typeface="Times New Roman" pitchFamily="18" charset="0"/>
                <a:cs typeface="Times New Roman" pitchFamily="18" charset="0"/>
              </a:rPr>
              <a:t>Example of Structured sparse matrix</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9433666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9</a:t>
            </a:fld>
            <a:endParaRPr lang="en-IN" dirty="0"/>
          </a:p>
        </p:txBody>
      </p:sp>
      <p:sp>
        <p:nvSpPr>
          <p:cNvPr id="6" name="Rectangle 5"/>
          <p:cNvSpPr/>
          <p:nvPr/>
        </p:nvSpPr>
        <p:spPr>
          <a:xfrm>
            <a:off x="207034" y="1121184"/>
            <a:ext cx="11680166" cy="1600438"/>
          </a:xfrm>
          <a:prstGeom prst="rect">
            <a:avLst/>
          </a:prstGeom>
        </p:spPr>
        <p:txBody>
          <a:bodyPr wrap="square">
            <a:spAutoFit/>
          </a:bodyPr>
          <a:lstStyle/>
          <a:p>
            <a:pPr marL="360000" lvl="4">
              <a:lnSpc>
                <a:spcPct val="150000"/>
              </a:lnSpc>
            </a:pPr>
            <a:endParaRPr lang="en-US" sz="800" b="1" dirty="0" smtClean="0">
              <a:latin typeface="Times New Roman" panose="02020603050405020304" pitchFamily="18" charset="0"/>
              <a:cs typeface="Times New Roman" panose="02020603050405020304" pitchFamily="18" charset="0"/>
            </a:endParaRPr>
          </a:p>
          <a:p>
            <a:pPr marL="360000" lvl="4">
              <a:lnSpc>
                <a:spcPct val="150000"/>
              </a:lnSpc>
            </a:pPr>
            <a:endParaRPr lang="en-US" sz="400" b="1" dirty="0" smtClean="0">
              <a:latin typeface="Times New Roman" panose="02020603050405020304" pitchFamily="18" charset="0"/>
              <a:cs typeface="Times New Roman" panose="02020603050405020304" pitchFamily="18" charset="0"/>
            </a:endParaRPr>
          </a:p>
          <a:p>
            <a:pPr marL="262800" lvl="5"/>
            <a:r>
              <a:rPr lang="en-US" sz="2000" dirty="0">
                <a:latin typeface="Times New Roman" panose="02020603050405020304" pitchFamily="18" charset="0"/>
                <a:cs typeface="Times New Roman" panose="02020603050405020304" pitchFamily="18" charset="0"/>
              </a:rPr>
              <a:t>One bit must be </a:t>
            </a:r>
            <a:r>
              <a:rPr lang="en-US" sz="2000" dirty="0" smtClean="0">
                <a:latin typeface="Times New Roman" panose="02020603050405020304" pitchFamily="18" charset="0"/>
                <a:cs typeface="Times New Roman" panose="02020603050405020304" pitchFamily="18" charset="0"/>
              </a:rPr>
              <a:t>used to </a:t>
            </a:r>
            <a:r>
              <a:rPr lang="en-US" sz="2000" dirty="0">
                <a:latin typeface="Times New Roman" panose="02020603050405020304" pitchFamily="18" charset="0"/>
                <a:cs typeface="Times New Roman" panose="02020603050405020304" pitchFamily="18" charset="0"/>
              </a:rPr>
              <a:t>store sign of </a:t>
            </a:r>
            <a:r>
              <a:rPr lang="en-US" sz="2000" dirty="0" smtClean="0">
                <a:latin typeface="Times New Roman" panose="02020603050405020304" pitchFamily="18" charset="0"/>
                <a:cs typeface="Times New Roman" panose="02020603050405020304" pitchFamily="18" charset="0"/>
              </a:rPr>
              <a:t>number</a:t>
            </a:r>
          </a:p>
          <a:p>
            <a:pPr marL="262800" lvl="5"/>
            <a:endParaRPr lang="en-US" sz="2000" dirty="0">
              <a:latin typeface="Times New Roman" panose="02020603050405020304" pitchFamily="18" charset="0"/>
              <a:cs typeface="Times New Roman" panose="02020603050405020304" pitchFamily="18" charset="0"/>
            </a:endParaRPr>
          </a:p>
          <a:p>
            <a:pPr marL="262800" lvl="5"/>
            <a:r>
              <a:rPr lang="en-US" sz="2000" dirty="0">
                <a:latin typeface="Times New Roman" panose="02020603050405020304" pitchFamily="18" charset="0"/>
                <a:cs typeface="Times New Roman" panose="02020603050405020304" pitchFamily="18" charset="0"/>
              </a:rPr>
              <a:t>A single (signed) byte of memory</a:t>
            </a:r>
          </a:p>
          <a:p>
            <a:pPr marL="262800" lvl="5"/>
            <a:endParaRPr lang="en-US" sz="2000"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
        <p:nvSpPr>
          <p:cNvPr id="30" name="AutoShape 6"/>
          <p:cNvSpPr>
            <a:spLocks noChangeArrowheads="1"/>
          </p:cNvSpPr>
          <p:nvPr/>
        </p:nvSpPr>
        <p:spPr bwMode="auto">
          <a:xfrm>
            <a:off x="1447800" y="2819400"/>
            <a:ext cx="914400" cy="914401"/>
          </a:xfrm>
          <a:prstGeom prst="roundRect">
            <a:avLst>
              <a:gd name="adj" fmla="val 171"/>
            </a:avLst>
          </a:prstGeom>
          <a:noFill/>
          <a:ln w="12600">
            <a:solidFill>
              <a:schemeClr val="tx2">
                <a:lumMod val="40000"/>
                <a:lumOff val="6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31" name="AutoShape 7"/>
          <p:cNvSpPr>
            <a:spLocks noChangeArrowheads="1"/>
          </p:cNvSpPr>
          <p:nvPr/>
        </p:nvSpPr>
        <p:spPr bwMode="auto">
          <a:xfrm>
            <a:off x="2362200" y="2819400"/>
            <a:ext cx="914400" cy="914401"/>
          </a:xfrm>
          <a:prstGeom prst="roundRect">
            <a:avLst>
              <a:gd name="adj" fmla="val 171"/>
            </a:avLst>
          </a:prstGeom>
          <a:noFill/>
          <a:ln w="12600">
            <a:solidFill>
              <a:schemeClr val="tx2">
                <a:lumMod val="40000"/>
                <a:lumOff val="6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8" name="AutoShape 9"/>
          <p:cNvSpPr>
            <a:spLocks noChangeArrowheads="1"/>
          </p:cNvSpPr>
          <p:nvPr/>
        </p:nvSpPr>
        <p:spPr bwMode="auto">
          <a:xfrm>
            <a:off x="3276600" y="2819400"/>
            <a:ext cx="914400" cy="914401"/>
          </a:xfrm>
          <a:prstGeom prst="roundRect">
            <a:avLst>
              <a:gd name="adj" fmla="val 171"/>
            </a:avLst>
          </a:prstGeom>
          <a:noFill/>
          <a:ln w="12600">
            <a:solidFill>
              <a:schemeClr val="tx2">
                <a:lumMod val="40000"/>
                <a:lumOff val="6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9" name="AutoShape 10"/>
          <p:cNvSpPr>
            <a:spLocks noChangeArrowheads="1"/>
          </p:cNvSpPr>
          <p:nvPr/>
        </p:nvSpPr>
        <p:spPr bwMode="auto">
          <a:xfrm>
            <a:off x="4191000" y="2819400"/>
            <a:ext cx="914400" cy="914401"/>
          </a:xfrm>
          <a:prstGeom prst="roundRect">
            <a:avLst>
              <a:gd name="adj" fmla="val 171"/>
            </a:avLst>
          </a:prstGeom>
          <a:noFill/>
          <a:ln w="12600">
            <a:solidFill>
              <a:schemeClr val="tx2">
                <a:lumMod val="40000"/>
                <a:lumOff val="6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4" name="AutoShape 13"/>
          <p:cNvSpPr>
            <a:spLocks noChangeArrowheads="1"/>
          </p:cNvSpPr>
          <p:nvPr/>
        </p:nvSpPr>
        <p:spPr bwMode="auto">
          <a:xfrm>
            <a:off x="5105400" y="2819400"/>
            <a:ext cx="914400" cy="914401"/>
          </a:xfrm>
          <a:prstGeom prst="roundRect">
            <a:avLst>
              <a:gd name="adj" fmla="val 171"/>
            </a:avLst>
          </a:prstGeom>
          <a:noFill/>
          <a:ln w="12600">
            <a:solidFill>
              <a:schemeClr val="tx2">
                <a:lumMod val="40000"/>
                <a:lumOff val="6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5" name="AutoShape 14"/>
          <p:cNvSpPr>
            <a:spLocks noChangeArrowheads="1"/>
          </p:cNvSpPr>
          <p:nvPr/>
        </p:nvSpPr>
        <p:spPr bwMode="auto">
          <a:xfrm>
            <a:off x="6019800" y="2819400"/>
            <a:ext cx="914400" cy="914401"/>
          </a:xfrm>
          <a:prstGeom prst="roundRect">
            <a:avLst>
              <a:gd name="adj" fmla="val 171"/>
            </a:avLst>
          </a:prstGeom>
          <a:noFill/>
          <a:ln w="12600">
            <a:solidFill>
              <a:schemeClr val="tx2">
                <a:lumMod val="40000"/>
                <a:lumOff val="6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2" name="AutoShape 16"/>
          <p:cNvSpPr>
            <a:spLocks noChangeArrowheads="1"/>
          </p:cNvSpPr>
          <p:nvPr/>
        </p:nvSpPr>
        <p:spPr bwMode="auto">
          <a:xfrm>
            <a:off x="6934200" y="2819400"/>
            <a:ext cx="914400" cy="914401"/>
          </a:xfrm>
          <a:prstGeom prst="roundRect">
            <a:avLst>
              <a:gd name="adj" fmla="val 171"/>
            </a:avLst>
          </a:prstGeom>
          <a:noFill/>
          <a:ln w="12600">
            <a:solidFill>
              <a:schemeClr val="tx2">
                <a:lumMod val="40000"/>
                <a:lumOff val="6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23" name="AutoShape 17"/>
          <p:cNvSpPr>
            <a:spLocks noChangeArrowheads="1"/>
          </p:cNvSpPr>
          <p:nvPr/>
        </p:nvSpPr>
        <p:spPr bwMode="auto">
          <a:xfrm>
            <a:off x="7848600" y="2819400"/>
            <a:ext cx="914400" cy="914401"/>
          </a:xfrm>
          <a:prstGeom prst="roundRect">
            <a:avLst>
              <a:gd name="adj" fmla="val 171"/>
            </a:avLst>
          </a:prstGeom>
          <a:noFill/>
          <a:ln w="12600">
            <a:solidFill>
              <a:schemeClr val="tx2">
                <a:lumMod val="40000"/>
                <a:lumOff val="60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IN"/>
          </a:p>
        </p:txBody>
      </p:sp>
      <p:sp>
        <p:nvSpPr>
          <p:cNvPr id="10" name="Text Box 18"/>
          <p:cNvSpPr txBox="1">
            <a:spLocks noChangeArrowheads="1"/>
          </p:cNvSpPr>
          <p:nvPr/>
        </p:nvSpPr>
        <p:spPr bwMode="auto">
          <a:xfrm>
            <a:off x="7985125" y="3733800"/>
            <a:ext cx="771663" cy="441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9pPr>
          </a:lstStyle>
          <a:p>
            <a:pPr eaLnBrk="1" hangingPunct="1">
              <a:lnSpc>
                <a:spcPct val="94000"/>
              </a:lnSpc>
              <a:buClr>
                <a:srgbClr val="000000"/>
              </a:buClr>
              <a:buSzPct val="45000"/>
              <a:buFont typeface="Times New Roman" pitchFamily="16" charset="0"/>
              <a:buNone/>
            </a:pPr>
            <a:r>
              <a:rPr lang="en-GB" b="1">
                <a:ea typeface="HG Mincho Light J" charset="0"/>
                <a:cs typeface="HG Mincho Light J" charset="0"/>
              </a:rPr>
              <a:t>bit 0</a:t>
            </a:r>
          </a:p>
        </p:txBody>
      </p:sp>
      <p:sp>
        <p:nvSpPr>
          <p:cNvPr id="11" name="Text Box 19"/>
          <p:cNvSpPr txBox="1">
            <a:spLocks noChangeArrowheads="1"/>
          </p:cNvSpPr>
          <p:nvPr/>
        </p:nvSpPr>
        <p:spPr bwMode="auto">
          <a:xfrm>
            <a:off x="2514600" y="3733800"/>
            <a:ext cx="771663" cy="441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9pPr>
          </a:lstStyle>
          <a:p>
            <a:pPr eaLnBrk="1" hangingPunct="1">
              <a:lnSpc>
                <a:spcPct val="94000"/>
              </a:lnSpc>
              <a:buClr>
                <a:srgbClr val="000000"/>
              </a:buClr>
              <a:buSzPct val="45000"/>
              <a:buFont typeface="Times New Roman" pitchFamily="16" charset="0"/>
              <a:buNone/>
            </a:pPr>
            <a:r>
              <a:rPr lang="en-GB" b="1">
                <a:ea typeface="HG Mincho Light J" charset="0"/>
                <a:cs typeface="HG Mincho Light J" charset="0"/>
              </a:rPr>
              <a:t>bit 6</a:t>
            </a:r>
          </a:p>
        </p:txBody>
      </p:sp>
      <p:sp>
        <p:nvSpPr>
          <p:cNvPr id="12" name="Text Box 20"/>
          <p:cNvSpPr txBox="1">
            <a:spLocks noChangeArrowheads="1"/>
          </p:cNvSpPr>
          <p:nvPr/>
        </p:nvSpPr>
        <p:spPr bwMode="auto">
          <a:xfrm>
            <a:off x="3429000" y="3733800"/>
            <a:ext cx="771663" cy="441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9pPr>
          </a:lstStyle>
          <a:p>
            <a:pPr eaLnBrk="1" hangingPunct="1">
              <a:lnSpc>
                <a:spcPct val="94000"/>
              </a:lnSpc>
              <a:buClr>
                <a:srgbClr val="000000"/>
              </a:buClr>
              <a:buSzPct val="45000"/>
              <a:buFont typeface="Times New Roman" pitchFamily="16" charset="0"/>
              <a:buNone/>
            </a:pPr>
            <a:r>
              <a:rPr lang="en-GB" b="1">
                <a:ea typeface="HG Mincho Light J" charset="0"/>
                <a:cs typeface="HG Mincho Light J" charset="0"/>
              </a:rPr>
              <a:t>bit 5</a:t>
            </a:r>
          </a:p>
        </p:txBody>
      </p:sp>
      <p:sp>
        <p:nvSpPr>
          <p:cNvPr id="13" name="Text Box 21"/>
          <p:cNvSpPr txBox="1">
            <a:spLocks noChangeArrowheads="1"/>
          </p:cNvSpPr>
          <p:nvPr/>
        </p:nvSpPr>
        <p:spPr bwMode="auto">
          <a:xfrm>
            <a:off x="4343400" y="3733800"/>
            <a:ext cx="771663" cy="441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9pPr>
          </a:lstStyle>
          <a:p>
            <a:pPr eaLnBrk="1" hangingPunct="1">
              <a:lnSpc>
                <a:spcPct val="94000"/>
              </a:lnSpc>
              <a:buClr>
                <a:srgbClr val="000000"/>
              </a:buClr>
              <a:buSzPct val="45000"/>
              <a:buFont typeface="Times New Roman" pitchFamily="16" charset="0"/>
              <a:buNone/>
            </a:pPr>
            <a:r>
              <a:rPr lang="en-GB" b="1">
                <a:ea typeface="HG Mincho Light J" charset="0"/>
                <a:cs typeface="HG Mincho Light J" charset="0"/>
              </a:rPr>
              <a:t>bit 4</a:t>
            </a:r>
          </a:p>
        </p:txBody>
      </p:sp>
      <p:sp>
        <p:nvSpPr>
          <p:cNvPr id="14" name="Text Box 22"/>
          <p:cNvSpPr txBox="1">
            <a:spLocks noChangeArrowheads="1"/>
          </p:cNvSpPr>
          <p:nvPr/>
        </p:nvSpPr>
        <p:spPr bwMode="auto">
          <a:xfrm>
            <a:off x="5257800" y="3733800"/>
            <a:ext cx="771663" cy="441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9pPr>
          </a:lstStyle>
          <a:p>
            <a:pPr eaLnBrk="1" hangingPunct="1">
              <a:lnSpc>
                <a:spcPct val="94000"/>
              </a:lnSpc>
              <a:buClr>
                <a:srgbClr val="000000"/>
              </a:buClr>
              <a:buSzPct val="45000"/>
              <a:buFont typeface="Times New Roman" pitchFamily="16" charset="0"/>
              <a:buNone/>
            </a:pPr>
            <a:r>
              <a:rPr lang="en-GB" b="1">
                <a:ea typeface="HG Mincho Light J" charset="0"/>
                <a:cs typeface="HG Mincho Light J" charset="0"/>
              </a:rPr>
              <a:t>bit 3</a:t>
            </a:r>
          </a:p>
        </p:txBody>
      </p:sp>
      <p:sp>
        <p:nvSpPr>
          <p:cNvPr id="15" name="Text Box 23"/>
          <p:cNvSpPr txBox="1">
            <a:spLocks noChangeArrowheads="1"/>
          </p:cNvSpPr>
          <p:nvPr/>
        </p:nvSpPr>
        <p:spPr bwMode="auto">
          <a:xfrm>
            <a:off x="6172200" y="3733800"/>
            <a:ext cx="771663" cy="441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9pPr>
          </a:lstStyle>
          <a:p>
            <a:pPr eaLnBrk="1" hangingPunct="1">
              <a:lnSpc>
                <a:spcPct val="94000"/>
              </a:lnSpc>
              <a:buClr>
                <a:srgbClr val="000000"/>
              </a:buClr>
              <a:buSzPct val="45000"/>
              <a:buFont typeface="Times New Roman" pitchFamily="16" charset="0"/>
              <a:buNone/>
            </a:pPr>
            <a:r>
              <a:rPr lang="en-GB" b="1">
                <a:ea typeface="HG Mincho Light J" charset="0"/>
                <a:cs typeface="HG Mincho Light J" charset="0"/>
              </a:rPr>
              <a:t>bit 2</a:t>
            </a:r>
          </a:p>
        </p:txBody>
      </p:sp>
      <p:sp>
        <p:nvSpPr>
          <p:cNvPr id="16" name="Text Box 24"/>
          <p:cNvSpPr txBox="1">
            <a:spLocks noChangeArrowheads="1"/>
          </p:cNvSpPr>
          <p:nvPr/>
        </p:nvSpPr>
        <p:spPr bwMode="auto">
          <a:xfrm>
            <a:off x="7086600" y="3733800"/>
            <a:ext cx="771663" cy="441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9pPr>
          </a:lstStyle>
          <a:p>
            <a:pPr eaLnBrk="1" hangingPunct="1">
              <a:lnSpc>
                <a:spcPct val="94000"/>
              </a:lnSpc>
              <a:buClr>
                <a:srgbClr val="000000"/>
              </a:buClr>
              <a:buSzPct val="45000"/>
              <a:buFont typeface="Times New Roman" pitchFamily="16" charset="0"/>
              <a:buNone/>
            </a:pPr>
            <a:r>
              <a:rPr lang="en-GB" b="1">
                <a:ea typeface="HG Mincho Light J" charset="0"/>
                <a:cs typeface="HG Mincho Light J" charset="0"/>
              </a:rPr>
              <a:t>bit 1</a:t>
            </a:r>
          </a:p>
        </p:txBody>
      </p:sp>
      <p:sp>
        <p:nvSpPr>
          <p:cNvPr id="17" name="Text Box 25"/>
          <p:cNvSpPr txBox="1">
            <a:spLocks noChangeArrowheads="1"/>
          </p:cNvSpPr>
          <p:nvPr/>
        </p:nvSpPr>
        <p:spPr bwMode="auto">
          <a:xfrm>
            <a:off x="1600200" y="3733800"/>
            <a:ext cx="771663" cy="441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9pPr>
          </a:lstStyle>
          <a:p>
            <a:pPr eaLnBrk="1" hangingPunct="1">
              <a:lnSpc>
                <a:spcPct val="94000"/>
              </a:lnSpc>
              <a:buClr>
                <a:srgbClr val="000000"/>
              </a:buClr>
              <a:buSzPct val="45000"/>
              <a:buFont typeface="Times New Roman" pitchFamily="16" charset="0"/>
              <a:buNone/>
            </a:pPr>
            <a:r>
              <a:rPr lang="en-GB" b="1" dirty="0">
                <a:ea typeface="HG Mincho Light J" charset="0"/>
                <a:cs typeface="HG Mincho Light J" charset="0"/>
              </a:rPr>
              <a:t>bit 7</a:t>
            </a:r>
          </a:p>
        </p:txBody>
      </p:sp>
      <p:sp>
        <p:nvSpPr>
          <p:cNvPr id="32" name="Text Box 27"/>
          <p:cNvSpPr txBox="1">
            <a:spLocks noChangeArrowheads="1"/>
          </p:cNvSpPr>
          <p:nvPr/>
        </p:nvSpPr>
        <p:spPr bwMode="auto">
          <a:xfrm>
            <a:off x="8061325" y="3013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9pPr>
          </a:lstStyle>
          <a:p>
            <a:pPr eaLnBrk="1" hangingPunct="1">
              <a:lnSpc>
                <a:spcPct val="94000"/>
              </a:lnSpc>
              <a:buClr>
                <a:srgbClr val="000000"/>
              </a:buClr>
              <a:buSzPct val="45000"/>
              <a:buFont typeface="Times New Roman" pitchFamily="16" charset="0"/>
              <a:buNone/>
            </a:pPr>
            <a:r>
              <a:rPr lang="en-GB" b="1" dirty="0">
                <a:ea typeface="HG Mincho Light J" charset="0"/>
                <a:cs typeface="HG Mincho Light J" charset="0"/>
              </a:rPr>
              <a:t>1</a:t>
            </a:r>
          </a:p>
        </p:txBody>
      </p:sp>
      <p:sp>
        <p:nvSpPr>
          <p:cNvPr id="33" name="Text Box 28"/>
          <p:cNvSpPr txBox="1">
            <a:spLocks noChangeArrowheads="1"/>
          </p:cNvSpPr>
          <p:nvPr/>
        </p:nvSpPr>
        <p:spPr bwMode="auto">
          <a:xfrm>
            <a:off x="7207250" y="3013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9pPr>
          </a:lstStyle>
          <a:p>
            <a:pPr eaLnBrk="1" hangingPunct="1">
              <a:lnSpc>
                <a:spcPct val="94000"/>
              </a:lnSpc>
              <a:buClr>
                <a:srgbClr val="000000"/>
              </a:buClr>
              <a:buSzPct val="45000"/>
              <a:buFont typeface="Times New Roman" pitchFamily="16" charset="0"/>
              <a:buNone/>
            </a:pPr>
            <a:r>
              <a:rPr lang="en-GB" b="1">
                <a:ea typeface="HG Mincho Light J" charset="0"/>
                <a:cs typeface="HG Mincho Light J" charset="0"/>
              </a:rPr>
              <a:t>0</a:t>
            </a:r>
          </a:p>
        </p:txBody>
      </p:sp>
      <p:sp>
        <p:nvSpPr>
          <p:cNvPr id="34" name="Text Box 29"/>
          <p:cNvSpPr txBox="1">
            <a:spLocks noChangeArrowheads="1"/>
          </p:cNvSpPr>
          <p:nvPr/>
        </p:nvSpPr>
        <p:spPr bwMode="auto">
          <a:xfrm>
            <a:off x="6292850" y="3013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9pPr>
          </a:lstStyle>
          <a:p>
            <a:pPr eaLnBrk="1" hangingPunct="1">
              <a:lnSpc>
                <a:spcPct val="94000"/>
              </a:lnSpc>
              <a:buClr>
                <a:srgbClr val="000000"/>
              </a:buClr>
              <a:buSzPct val="45000"/>
              <a:buFont typeface="Times New Roman" pitchFamily="16" charset="0"/>
              <a:buNone/>
            </a:pPr>
            <a:r>
              <a:rPr lang="en-GB" b="1" dirty="0">
                <a:ea typeface="HG Mincho Light J" charset="0"/>
                <a:cs typeface="HG Mincho Light J" charset="0"/>
              </a:rPr>
              <a:t>0</a:t>
            </a:r>
          </a:p>
        </p:txBody>
      </p:sp>
      <p:sp>
        <p:nvSpPr>
          <p:cNvPr id="35" name="Text Box 30"/>
          <p:cNvSpPr txBox="1">
            <a:spLocks noChangeArrowheads="1"/>
          </p:cNvSpPr>
          <p:nvPr/>
        </p:nvSpPr>
        <p:spPr bwMode="auto">
          <a:xfrm>
            <a:off x="5378450" y="3013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9pPr>
          </a:lstStyle>
          <a:p>
            <a:pPr eaLnBrk="1" hangingPunct="1">
              <a:lnSpc>
                <a:spcPct val="94000"/>
              </a:lnSpc>
              <a:buClr>
                <a:srgbClr val="000000"/>
              </a:buClr>
              <a:buSzPct val="45000"/>
              <a:buFont typeface="Times New Roman" pitchFamily="16" charset="0"/>
              <a:buNone/>
            </a:pPr>
            <a:r>
              <a:rPr lang="en-GB" b="1">
                <a:ea typeface="HG Mincho Light J" charset="0"/>
                <a:cs typeface="HG Mincho Light J" charset="0"/>
              </a:rPr>
              <a:t>1</a:t>
            </a:r>
          </a:p>
        </p:txBody>
      </p:sp>
      <p:sp>
        <p:nvSpPr>
          <p:cNvPr id="36" name="Text Box 31"/>
          <p:cNvSpPr txBox="1">
            <a:spLocks noChangeArrowheads="1"/>
          </p:cNvSpPr>
          <p:nvPr/>
        </p:nvSpPr>
        <p:spPr bwMode="auto">
          <a:xfrm>
            <a:off x="4495800" y="3013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9pPr>
          </a:lstStyle>
          <a:p>
            <a:pPr eaLnBrk="1" hangingPunct="1">
              <a:lnSpc>
                <a:spcPct val="94000"/>
              </a:lnSpc>
              <a:buClr>
                <a:srgbClr val="000000"/>
              </a:buClr>
              <a:buSzPct val="45000"/>
              <a:buFont typeface="Times New Roman" pitchFamily="16" charset="0"/>
              <a:buNone/>
            </a:pPr>
            <a:r>
              <a:rPr lang="en-GB" b="1" dirty="0">
                <a:ea typeface="HG Mincho Light J" charset="0"/>
                <a:cs typeface="HG Mincho Light J" charset="0"/>
              </a:rPr>
              <a:t>0</a:t>
            </a:r>
          </a:p>
        </p:txBody>
      </p:sp>
      <p:sp>
        <p:nvSpPr>
          <p:cNvPr id="37" name="Text Box 32"/>
          <p:cNvSpPr txBox="1">
            <a:spLocks noChangeArrowheads="1"/>
          </p:cNvSpPr>
          <p:nvPr/>
        </p:nvSpPr>
        <p:spPr bwMode="auto">
          <a:xfrm>
            <a:off x="3505200" y="3013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9pPr>
          </a:lstStyle>
          <a:p>
            <a:pPr eaLnBrk="1" hangingPunct="1">
              <a:lnSpc>
                <a:spcPct val="94000"/>
              </a:lnSpc>
              <a:buClr>
                <a:srgbClr val="000000"/>
              </a:buClr>
              <a:buSzPct val="45000"/>
              <a:buFont typeface="Times New Roman" pitchFamily="16" charset="0"/>
              <a:buNone/>
            </a:pPr>
            <a:r>
              <a:rPr lang="en-GB" b="1" dirty="0">
                <a:ea typeface="HG Mincho Light J" charset="0"/>
                <a:cs typeface="HG Mincho Light J" charset="0"/>
              </a:rPr>
              <a:t>1</a:t>
            </a:r>
          </a:p>
        </p:txBody>
      </p:sp>
      <p:sp>
        <p:nvSpPr>
          <p:cNvPr id="38" name="Text Box 33"/>
          <p:cNvSpPr txBox="1">
            <a:spLocks noChangeArrowheads="1"/>
          </p:cNvSpPr>
          <p:nvPr/>
        </p:nvSpPr>
        <p:spPr bwMode="auto">
          <a:xfrm>
            <a:off x="2667000" y="30130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9pPr>
          </a:lstStyle>
          <a:p>
            <a:pPr eaLnBrk="1" hangingPunct="1">
              <a:lnSpc>
                <a:spcPct val="94000"/>
              </a:lnSpc>
              <a:buClr>
                <a:srgbClr val="000000"/>
              </a:buClr>
              <a:buSzPct val="45000"/>
              <a:buFont typeface="Times New Roman" pitchFamily="16" charset="0"/>
              <a:buNone/>
            </a:pPr>
            <a:r>
              <a:rPr lang="en-GB" b="1" dirty="0">
                <a:ea typeface="HG Mincho Light J" charset="0"/>
                <a:cs typeface="HG Mincho Light J" charset="0"/>
              </a:rPr>
              <a:t>1</a:t>
            </a:r>
          </a:p>
        </p:txBody>
      </p:sp>
      <p:sp>
        <p:nvSpPr>
          <p:cNvPr id="39" name="Text Box 34"/>
          <p:cNvSpPr txBox="1">
            <a:spLocks noChangeArrowheads="1"/>
          </p:cNvSpPr>
          <p:nvPr/>
        </p:nvSpPr>
        <p:spPr bwMode="auto">
          <a:xfrm>
            <a:off x="1752600" y="3013075"/>
            <a:ext cx="5413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9pPr>
          </a:lstStyle>
          <a:p>
            <a:pPr eaLnBrk="1" hangingPunct="1">
              <a:lnSpc>
                <a:spcPct val="94000"/>
              </a:lnSpc>
              <a:buClr>
                <a:srgbClr val="000000"/>
              </a:buClr>
              <a:buSzPct val="45000"/>
              <a:buFont typeface="Times New Roman" pitchFamily="16" charset="0"/>
              <a:buNone/>
            </a:pPr>
            <a:r>
              <a:rPr lang="en-GB" b="1" dirty="0">
                <a:ea typeface="HG Mincho Light J" charset="0"/>
                <a:cs typeface="HG Mincho Light J" charset="0"/>
              </a:rPr>
              <a:t>+/-</a:t>
            </a:r>
          </a:p>
        </p:txBody>
      </p:sp>
      <p:sp>
        <p:nvSpPr>
          <p:cNvPr id="40" name="Text Box 35"/>
          <p:cNvSpPr txBox="1">
            <a:spLocks noChangeArrowheads="1"/>
          </p:cNvSpPr>
          <p:nvPr/>
        </p:nvSpPr>
        <p:spPr bwMode="auto">
          <a:xfrm>
            <a:off x="1447800" y="4365104"/>
            <a:ext cx="5168700" cy="1307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itchFamily="16" charset="0"/>
              </a:defRPr>
            </a:lvl9pPr>
          </a:lstStyle>
          <a:p>
            <a:pPr eaLnBrk="1" hangingPunct="1">
              <a:lnSpc>
                <a:spcPct val="94000"/>
              </a:lnSpc>
              <a:buClr>
                <a:srgbClr val="000000"/>
              </a:buClr>
              <a:buSzPct val="45000"/>
              <a:buFont typeface="Times New Roman" pitchFamily="16" charset="0"/>
              <a:buNone/>
            </a:pPr>
            <a:r>
              <a:rPr lang="en-GB" sz="2000" dirty="0">
                <a:ea typeface="HG Mincho Light J" charset="0"/>
                <a:cs typeface="HG Mincho Light J" charset="0"/>
              </a:rPr>
              <a:t>In decimal representation, this number is:</a:t>
            </a:r>
          </a:p>
          <a:p>
            <a:pPr eaLnBrk="1" hangingPunct="1">
              <a:buClr>
                <a:srgbClr val="000000"/>
              </a:buClr>
              <a:buSzPct val="45000"/>
              <a:buFont typeface="Times New Roman" pitchFamily="16" charset="0"/>
              <a:buNone/>
            </a:pPr>
            <a:endParaRPr lang="en-GB" sz="2000" dirty="0">
              <a:ea typeface="HG Mincho Light J" charset="0"/>
              <a:cs typeface="HG Mincho Light J" charset="0"/>
            </a:endParaRPr>
          </a:p>
          <a:p>
            <a:pPr eaLnBrk="1" hangingPunct="1">
              <a:buClr>
                <a:srgbClr val="000000"/>
              </a:buClr>
              <a:buSzPct val="45000"/>
              <a:buFont typeface="Times New Roman" pitchFamily="16" charset="0"/>
              <a:buNone/>
            </a:pPr>
            <a:r>
              <a:rPr lang="en-GB" sz="2000" dirty="0">
                <a:ea typeface="HG Mincho Light J" charset="0"/>
                <a:cs typeface="HG Mincho Light J" charset="0"/>
              </a:rPr>
              <a:t> 1*2</a:t>
            </a:r>
            <a:r>
              <a:rPr lang="en-GB" sz="2000" baseline="30000" dirty="0">
                <a:ea typeface="HG Mincho Light J" charset="0"/>
                <a:cs typeface="HG Mincho Light J" charset="0"/>
              </a:rPr>
              <a:t>0</a:t>
            </a:r>
            <a:r>
              <a:rPr lang="en-GB" sz="2000" dirty="0">
                <a:ea typeface="HG Mincho Light J" charset="0"/>
                <a:cs typeface="HG Mincho Light J" charset="0"/>
              </a:rPr>
              <a:t> + 0*2</a:t>
            </a:r>
            <a:r>
              <a:rPr lang="en-GB" sz="2000" baseline="30000" dirty="0">
                <a:ea typeface="HG Mincho Light J" charset="0"/>
                <a:cs typeface="HG Mincho Light J" charset="0"/>
              </a:rPr>
              <a:t>1</a:t>
            </a:r>
            <a:r>
              <a:rPr lang="en-GB" sz="2000" dirty="0">
                <a:ea typeface="HG Mincho Light J" charset="0"/>
                <a:cs typeface="HG Mincho Light J" charset="0"/>
              </a:rPr>
              <a:t> + 0*2</a:t>
            </a:r>
            <a:r>
              <a:rPr lang="en-GB" sz="2000" baseline="30000" dirty="0">
                <a:ea typeface="HG Mincho Light J" charset="0"/>
                <a:cs typeface="HG Mincho Light J" charset="0"/>
              </a:rPr>
              <a:t>2</a:t>
            </a:r>
            <a:r>
              <a:rPr lang="en-GB" sz="2000" dirty="0">
                <a:ea typeface="HG Mincho Light J" charset="0"/>
                <a:cs typeface="HG Mincho Light J" charset="0"/>
              </a:rPr>
              <a:t> + 1*2</a:t>
            </a:r>
            <a:r>
              <a:rPr lang="en-GB" sz="2000" baseline="30000" dirty="0">
                <a:ea typeface="HG Mincho Light J" charset="0"/>
                <a:cs typeface="HG Mincho Light J" charset="0"/>
              </a:rPr>
              <a:t>3</a:t>
            </a:r>
            <a:r>
              <a:rPr lang="en-GB" sz="2000" dirty="0">
                <a:ea typeface="HG Mincho Light J" charset="0"/>
                <a:cs typeface="HG Mincho Light J" charset="0"/>
              </a:rPr>
              <a:t> + 0*2</a:t>
            </a:r>
            <a:r>
              <a:rPr lang="en-GB" sz="2000" baseline="30000" dirty="0">
                <a:ea typeface="HG Mincho Light J" charset="0"/>
                <a:cs typeface="HG Mincho Light J" charset="0"/>
              </a:rPr>
              <a:t>4</a:t>
            </a:r>
            <a:r>
              <a:rPr lang="en-GB" sz="2000" dirty="0">
                <a:ea typeface="HG Mincho Light J" charset="0"/>
                <a:cs typeface="HG Mincho Light J" charset="0"/>
              </a:rPr>
              <a:t> + 1*2</a:t>
            </a:r>
            <a:r>
              <a:rPr lang="en-GB" sz="2000" baseline="30000" dirty="0">
                <a:ea typeface="HG Mincho Light J" charset="0"/>
                <a:cs typeface="HG Mincho Light J" charset="0"/>
              </a:rPr>
              <a:t>5</a:t>
            </a:r>
            <a:r>
              <a:rPr lang="en-GB" sz="2000" dirty="0">
                <a:ea typeface="HG Mincho Light J" charset="0"/>
                <a:cs typeface="HG Mincho Light J" charset="0"/>
              </a:rPr>
              <a:t> + 1*2</a:t>
            </a:r>
            <a:r>
              <a:rPr lang="en-GB" sz="2000" baseline="30000" dirty="0">
                <a:ea typeface="HG Mincho Light J" charset="0"/>
                <a:cs typeface="HG Mincho Light J" charset="0"/>
              </a:rPr>
              <a:t>6</a:t>
            </a:r>
          </a:p>
          <a:p>
            <a:pPr eaLnBrk="1" hangingPunct="1">
              <a:buClr>
                <a:srgbClr val="000000"/>
              </a:buClr>
              <a:buSzPct val="45000"/>
              <a:buFont typeface="Times New Roman" pitchFamily="16" charset="0"/>
              <a:buNone/>
            </a:pPr>
            <a:r>
              <a:rPr lang="en-GB" sz="2000" dirty="0">
                <a:ea typeface="HG Mincho Light J" charset="0"/>
                <a:cs typeface="HG Mincho Light J" charset="0"/>
              </a:rPr>
              <a:t>                           = +/- 105</a:t>
            </a:r>
          </a:p>
        </p:txBody>
      </p:sp>
    </p:spTree>
    <p:extLst>
      <p:ext uri="{BB962C8B-B14F-4D97-AF65-F5344CB8AC3E}">
        <p14:creationId xmlns:p14="http://schemas.microsoft.com/office/powerpoint/2010/main" val="84704716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90</a:t>
            </a:fld>
            <a:endParaRPr lang="en-IN" dirty="0"/>
          </a:p>
        </p:txBody>
      </p:sp>
      <p:sp>
        <p:nvSpPr>
          <p:cNvPr id="6" name="Rectangle 5"/>
          <p:cNvSpPr/>
          <p:nvPr/>
        </p:nvSpPr>
        <p:spPr>
          <a:xfrm>
            <a:off x="80905" y="1121184"/>
            <a:ext cx="11942595" cy="3570208"/>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sparse matrix </a:t>
            </a:r>
            <a:r>
              <a:rPr lang="en-US" sz="2400" b="1" dirty="0" smtClean="0">
                <a:latin typeface="Times New Roman" panose="02020603050405020304" pitchFamily="18" charset="0"/>
                <a:cs typeface="Times New Roman" panose="02020603050405020304" pitchFamily="18" charset="0"/>
              </a:rPr>
              <a:t>ADT</a:t>
            </a:r>
          </a:p>
          <a:p>
            <a:pPr marL="360000" lvl="4"/>
            <a:endParaRPr lang="en-US" sz="2400" b="1" dirty="0" smtClean="0">
              <a:latin typeface="Times New Roman" panose="02020603050405020304" pitchFamily="18" charset="0"/>
              <a:cs typeface="Times New Roman" panose="02020603050405020304" pitchFamily="18" charset="0"/>
            </a:endParaRPr>
          </a:p>
          <a:p>
            <a:pPr marL="360000" lvl="4"/>
            <a:r>
              <a:rPr lang="en-US" sz="2400" dirty="0" smtClean="0">
                <a:latin typeface="Times New Roman" panose="02020603050405020304" pitchFamily="18" charset="0"/>
                <a:cs typeface="Times New Roman" panose="02020603050405020304" pitchFamily="18" charset="0"/>
              </a:rPr>
              <a:t>Structured sparse matrix:</a:t>
            </a:r>
          </a:p>
          <a:p>
            <a:pPr marL="360000" lvl="4"/>
            <a:endParaRPr lang="en-US" sz="2400" dirty="0" smtClean="0">
              <a:latin typeface="Times New Roman" panose="02020603050405020304" pitchFamily="18" charset="0"/>
              <a:cs typeface="Times New Roman" panose="02020603050405020304" pitchFamily="18" charset="0"/>
            </a:endParaRPr>
          </a:p>
          <a:p>
            <a:pPr marL="360000" lvl="4"/>
            <a:r>
              <a:rPr lang="en-US" sz="2000" dirty="0" smtClean="0">
                <a:latin typeface="Times New Roman" panose="02020603050405020304" pitchFamily="18" charset="0"/>
                <a:cs typeface="Times New Roman" panose="02020603050405020304" pitchFamily="18" charset="0"/>
              </a:rPr>
              <a:t>May be mapped into a 1D array so that a mapping function can be used to locate an element.</a:t>
            </a:r>
          </a:p>
          <a:p>
            <a:pPr marL="360000" lvl="4"/>
            <a:endParaRPr lang="en-US" sz="2400" dirty="0" smtClean="0">
              <a:latin typeface="Times New Roman" panose="02020603050405020304" pitchFamily="18" charset="0"/>
              <a:cs typeface="Times New Roman" panose="02020603050405020304" pitchFamily="18" charset="0"/>
            </a:endParaRPr>
          </a:p>
          <a:p>
            <a:pPr marL="360000" lvl="4"/>
            <a:endParaRPr lang="en-US" sz="2400" dirty="0" smtClean="0">
              <a:latin typeface="Times New Roman" panose="02020603050405020304" pitchFamily="18" charset="0"/>
              <a:cs typeface="Times New Roman" panose="02020603050405020304" pitchFamily="18" charset="0"/>
            </a:endParaRPr>
          </a:p>
          <a:p>
            <a:pPr marL="360000" lvl="4"/>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1000" dirty="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94336664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91</a:t>
            </a:fld>
            <a:endParaRPr lang="en-IN" dirty="0"/>
          </a:p>
        </p:txBody>
      </p:sp>
      <p:sp>
        <p:nvSpPr>
          <p:cNvPr id="6" name="Rectangle 5"/>
          <p:cNvSpPr/>
          <p:nvPr/>
        </p:nvSpPr>
        <p:spPr>
          <a:xfrm>
            <a:off x="80905" y="1121184"/>
            <a:ext cx="11942595" cy="6724918"/>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sparse matrix </a:t>
            </a:r>
            <a:r>
              <a:rPr lang="en-US" sz="2400" b="1" dirty="0" smtClean="0">
                <a:latin typeface="Times New Roman" panose="02020603050405020304" pitchFamily="18" charset="0"/>
                <a:cs typeface="Times New Roman" panose="02020603050405020304" pitchFamily="18" charset="0"/>
              </a:rPr>
              <a:t>ADT</a:t>
            </a:r>
          </a:p>
          <a:p>
            <a:pPr marL="360000" lvl="4"/>
            <a:endParaRPr lang="en-US" sz="2400" b="1" dirty="0" smtClean="0">
              <a:latin typeface="Times New Roman" panose="02020603050405020304" pitchFamily="18" charset="0"/>
              <a:cs typeface="Times New Roman" panose="02020603050405020304" pitchFamily="18" charset="0"/>
            </a:endParaRPr>
          </a:p>
          <a:p>
            <a:pPr marL="360000" lvl="4"/>
            <a:r>
              <a:rPr lang="en-US" sz="2400" dirty="0" smtClean="0">
                <a:latin typeface="Times New Roman" panose="02020603050405020304" pitchFamily="18" charset="0"/>
                <a:cs typeface="Times New Roman" panose="02020603050405020304" pitchFamily="18" charset="0"/>
              </a:rPr>
              <a:t>Unstructured sparse matrix</a:t>
            </a:r>
          </a:p>
          <a:p>
            <a:pPr marL="360000" lvl="4"/>
            <a:endParaRPr lang="en-US" sz="2400" dirty="0" smtClean="0">
              <a:latin typeface="Times New Roman" panose="02020603050405020304" pitchFamily="18" charset="0"/>
              <a:cs typeface="Times New Roman" panose="02020603050405020304" pitchFamily="18" charset="0"/>
            </a:endParaRPr>
          </a:p>
          <a:p>
            <a:pPr marL="360000" lvl="4"/>
            <a:r>
              <a:rPr lang="en-US" sz="2000" dirty="0" smtClean="0">
                <a:latin typeface="Times New Roman" panose="02020603050405020304" pitchFamily="18" charset="0"/>
                <a:cs typeface="Times New Roman" panose="02020603050405020304" pitchFamily="18" charset="0"/>
              </a:rPr>
              <a:t>Example:</a:t>
            </a:r>
          </a:p>
          <a:p>
            <a:pPr marL="360000" lvl="4"/>
            <a:endParaRPr lang="en-US" sz="2000" dirty="0" smtClean="0">
              <a:latin typeface="Times New Roman" panose="02020603050405020304" pitchFamily="18" charset="0"/>
              <a:cs typeface="Times New Roman" panose="02020603050405020304" pitchFamily="18" charset="0"/>
            </a:endParaRPr>
          </a:p>
          <a:p>
            <a:pPr marL="360000" lvl="4">
              <a:lnSpc>
                <a:spcPct val="150000"/>
              </a:lnSpc>
            </a:pPr>
            <a:r>
              <a:rPr lang="en-US" dirty="0" smtClean="0">
                <a:latin typeface="Times New Roman" panose="02020603050405020304" pitchFamily="18" charset="0"/>
                <a:cs typeface="Times New Roman" panose="02020603050405020304" pitchFamily="18" charset="0"/>
              </a:rPr>
              <a:t>Airline flight matrix.</a:t>
            </a:r>
          </a:p>
          <a:p>
            <a:pPr marL="360000" lvl="4">
              <a:lnSpc>
                <a:spcPct val="150000"/>
              </a:lnSpc>
              <a:buFont typeface="Wingdings" pitchFamily="2" charset="2"/>
              <a:buChar char="ü"/>
            </a:pPr>
            <a:r>
              <a:rPr lang="en-US" dirty="0" smtClean="0">
                <a:latin typeface="Times New Roman" panose="02020603050405020304" pitchFamily="18" charset="0"/>
                <a:cs typeface="Times New Roman" panose="02020603050405020304" pitchFamily="18" charset="0"/>
              </a:rPr>
              <a:t>airports are numbered 1 through n</a:t>
            </a:r>
          </a:p>
          <a:p>
            <a:pPr marL="360000" lvl="4">
              <a:lnSpc>
                <a:spcPct val="150000"/>
              </a:lnSpc>
              <a:buFont typeface="Wingdings" pitchFamily="2" charset="2"/>
              <a:buChar char="ü"/>
            </a:pPr>
            <a:r>
              <a:rPr lang="en-US" dirty="0" smtClean="0">
                <a:latin typeface="Times New Roman" panose="02020603050405020304" pitchFamily="18" charset="0"/>
                <a:cs typeface="Times New Roman" panose="02020603050405020304" pitchFamily="18" charset="0"/>
              </a:rPr>
              <a:t>flight(</a:t>
            </a:r>
            <a:r>
              <a:rPr lang="en-US" dirty="0" err="1" smtClean="0">
                <a:latin typeface="Times New Roman" panose="02020603050405020304" pitchFamily="18" charset="0"/>
                <a:cs typeface="Times New Roman" panose="02020603050405020304" pitchFamily="18" charset="0"/>
              </a:rPr>
              <a:t>i,j</a:t>
            </a:r>
            <a:r>
              <a:rPr lang="en-US" dirty="0" smtClean="0">
                <a:latin typeface="Times New Roman" panose="02020603050405020304" pitchFamily="18" charset="0"/>
                <a:cs typeface="Times New Roman" panose="02020603050405020304" pitchFamily="18" charset="0"/>
              </a:rPr>
              <a:t>) = list of nonstop flights from airport </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 to airport j</a:t>
            </a:r>
          </a:p>
          <a:p>
            <a:pPr marL="360000" lvl="4">
              <a:lnSpc>
                <a:spcPct val="150000"/>
              </a:lnSpc>
              <a:buFont typeface="Wingdings" pitchFamily="2" charset="2"/>
              <a:buChar char="ü"/>
            </a:pPr>
            <a:r>
              <a:rPr lang="en-US" dirty="0" smtClean="0">
                <a:latin typeface="Times New Roman" panose="02020603050405020304" pitchFamily="18" charset="0"/>
                <a:cs typeface="Times New Roman" panose="02020603050405020304" pitchFamily="18" charset="0"/>
              </a:rPr>
              <a:t>n = 1000 (say)</a:t>
            </a:r>
          </a:p>
          <a:p>
            <a:pPr marL="360000" lvl="4">
              <a:lnSpc>
                <a:spcPct val="150000"/>
              </a:lnSpc>
              <a:buFont typeface="Wingdings" pitchFamily="2" charset="2"/>
              <a:buChar char="ü"/>
            </a:pPr>
            <a:r>
              <a:rPr lang="en-US" dirty="0" smtClean="0">
                <a:latin typeface="Times New Roman" panose="02020603050405020304" pitchFamily="18" charset="0"/>
                <a:cs typeface="Times New Roman" panose="02020603050405020304" pitchFamily="18" charset="0"/>
              </a:rPr>
              <a:t>n x n array of list references =&gt; 4 million bytes</a:t>
            </a:r>
          </a:p>
          <a:p>
            <a:pPr marL="360000" lvl="4">
              <a:lnSpc>
                <a:spcPct val="150000"/>
              </a:lnSpc>
              <a:buFont typeface="Wingdings" pitchFamily="2" charset="2"/>
              <a:buChar char="ü"/>
            </a:pPr>
            <a:r>
              <a:rPr lang="en-US" dirty="0" smtClean="0">
                <a:latin typeface="Times New Roman" panose="02020603050405020304" pitchFamily="18" charset="0"/>
                <a:cs typeface="Times New Roman" panose="02020603050405020304" pitchFamily="18" charset="0"/>
              </a:rPr>
              <a:t>total number of flights = 20,000 (say)</a:t>
            </a:r>
          </a:p>
          <a:p>
            <a:pPr marL="360000" lvl="4">
              <a:lnSpc>
                <a:spcPct val="150000"/>
              </a:lnSpc>
              <a:buFont typeface="Wingdings" pitchFamily="2" charset="2"/>
              <a:buChar char="ü"/>
            </a:pPr>
            <a:r>
              <a:rPr lang="en-US" dirty="0" smtClean="0">
                <a:latin typeface="Times New Roman" panose="02020603050405020304" pitchFamily="18" charset="0"/>
                <a:cs typeface="Times New Roman" panose="02020603050405020304" pitchFamily="18" charset="0"/>
              </a:rPr>
              <a:t>need at most 20,000 list references =&gt; at most 80,000 bytes</a:t>
            </a:r>
          </a:p>
          <a:p>
            <a:pPr marL="360000" lvl="4"/>
            <a:endParaRPr lang="en-US" sz="2400" dirty="0" smtClean="0">
              <a:latin typeface="Times New Roman" panose="02020603050405020304" pitchFamily="18" charset="0"/>
              <a:cs typeface="Times New Roman" panose="02020603050405020304" pitchFamily="18" charset="0"/>
            </a:endParaRPr>
          </a:p>
          <a:p>
            <a:pPr marL="360000" lvl="4"/>
            <a:endParaRPr lang="en-US" sz="2400" dirty="0" smtClean="0">
              <a:latin typeface="Times New Roman" panose="02020603050405020304" pitchFamily="18" charset="0"/>
              <a:cs typeface="Times New Roman" panose="02020603050405020304" pitchFamily="18" charset="0"/>
            </a:endParaRPr>
          </a:p>
          <a:p>
            <a:pPr marL="360000" lvl="4"/>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1000" dirty="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943366642"/>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92</a:t>
            </a:fld>
            <a:endParaRPr lang="en-IN" dirty="0"/>
          </a:p>
        </p:txBody>
      </p:sp>
      <p:sp>
        <p:nvSpPr>
          <p:cNvPr id="6" name="Rectangle 5"/>
          <p:cNvSpPr/>
          <p:nvPr/>
        </p:nvSpPr>
        <p:spPr>
          <a:xfrm>
            <a:off x="80905" y="1121184"/>
            <a:ext cx="11942595" cy="5001369"/>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sparse matrix </a:t>
            </a:r>
            <a:r>
              <a:rPr lang="en-US" sz="2400" b="1" dirty="0" smtClean="0">
                <a:latin typeface="Times New Roman" panose="02020603050405020304" pitchFamily="18" charset="0"/>
                <a:cs typeface="Times New Roman" panose="02020603050405020304" pitchFamily="18" charset="0"/>
              </a:rPr>
              <a:t>ADT</a:t>
            </a:r>
          </a:p>
          <a:p>
            <a:pPr marL="360000" lvl="4"/>
            <a:endParaRPr lang="en-US" sz="2400" b="1" dirty="0" smtClean="0">
              <a:latin typeface="Times New Roman" panose="02020603050405020304" pitchFamily="18" charset="0"/>
              <a:cs typeface="Times New Roman" panose="02020603050405020304" pitchFamily="18" charset="0"/>
            </a:endParaRPr>
          </a:p>
          <a:p>
            <a:pPr marL="360000" lvl="4"/>
            <a:r>
              <a:rPr lang="en-US" sz="2400" dirty="0" smtClean="0">
                <a:latin typeface="Times New Roman" panose="02020603050405020304" pitchFamily="18" charset="0"/>
                <a:cs typeface="Times New Roman" panose="02020603050405020304" pitchFamily="18" charset="0"/>
              </a:rPr>
              <a:t>Representation of unstructured sparse matrix</a:t>
            </a:r>
          </a:p>
          <a:p>
            <a:pPr marL="360000" lvl="4"/>
            <a:endParaRPr lang="en-US" sz="2400" dirty="0" smtClean="0">
              <a:latin typeface="Times New Roman" panose="02020603050405020304" pitchFamily="18" charset="0"/>
              <a:cs typeface="Times New Roman" panose="02020603050405020304" pitchFamily="18" charset="0"/>
            </a:endParaRPr>
          </a:p>
          <a:p>
            <a:pPr marL="342900" indent="-342900"/>
            <a:r>
              <a:rPr lang="en-US" dirty="0" smtClean="0"/>
              <a:t>       </a:t>
            </a:r>
            <a:r>
              <a:rPr lang="en-US" dirty="0" smtClean="0">
                <a:latin typeface="Times New Roman" pitchFamily="18" charset="0"/>
                <a:cs typeface="Times New Roman" pitchFamily="18" charset="0"/>
              </a:rPr>
              <a:t>Single linear list in row-major order.</a:t>
            </a:r>
          </a:p>
          <a:p>
            <a:pPr marL="342900" indent="-342900"/>
            <a:endParaRPr lang="en-US" dirty="0" smtClean="0">
              <a:latin typeface="Times New Roman" pitchFamily="18" charset="0"/>
              <a:cs typeface="Times New Roman" pitchFamily="18" charset="0"/>
            </a:endParaRPr>
          </a:p>
          <a:p>
            <a:pPr marL="742950" lvl="1" indent="-285750">
              <a:lnSpc>
                <a:spcPct val="150000"/>
              </a:lnSpc>
              <a:buFont typeface="Wingdings" pitchFamily="2" charset="2"/>
              <a:buChar char="ü"/>
            </a:pPr>
            <a:r>
              <a:rPr lang="en-US" dirty="0" smtClean="0">
                <a:latin typeface="Times New Roman" pitchFamily="18" charset="0"/>
                <a:cs typeface="Times New Roman" pitchFamily="18" charset="0"/>
              </a:rPr>
              <a:t>        scan the nonzero elements of the sparse matrix in row-major order</a:t>
            </a:r>
          </a:p>
          <a:p>
            <a:pPr marL="742950" lvl="1" indent="-285750">
              <a:lnSpc>
                <a:spcPct val="150000"/>
              </a:lnSpc>
              <a:buFont typeface="Wingdings" pitchFamily="2" charset="2"/>
              <a:buChar char="ü"/>
            </a:pPr>
            <a:r>
              <a:rPr lang="en-US" dirty="0" smtClean="0">
                <a:latin typeface="Times New Roman" pitchFamily="18" charset="0"/>
                <a:cs typeface="Times New Roman" pitchFamily="18" charset="0"/>
              </a:rPr>
              <a:t>        each nonzero element is represented by a triple (row, column, value)</a:t>
            </a:r>
          </a:p>
          <a:p>
            <a:pPr marL="742950" lvl="1" indent="-285750">
              <a:lnSpc>
                <a:spcPct val="150000"/>
              </a:lnSpc>
              <a:buFont typeface="Wingdings" pitchFamily="2" charset="2"/>
              <a:buChar char="ü"/>
            </a:pPr>
            <a:r>
              <a:rPr lang="en-US" dirty="0" smtClean="0">
                <a:latin typeface="Times New Roman" pitchFamily="18" charset="0"/>
                <a:cs typeface="Times New Roman" pitchFamily="18" charset="0"/>
              </a:rPr>
              <a:t>        the list of triples may be an array list or a linked list (chain)</a:t>
            </a:r>
          </a:p>
          <a:p>
            <a:pPr marL="360000" lvl="4"/>
            <a:endParaRPr lang="en-US" sz="2400" dirty="0" smtClean="0">
              <a:latin typeface="Times New Roman" panose="02020603050405020304" pitchFamily="18" charset="0"/>
              <a:cs typeface="Times New Roman" panose="02020603050405020304" pitchFamily="18" charset="0"/>
            </a:endParaRPr>
          </a:p>
          <a:p>
            <a:pPr marL="360000" lvl="4"/>
            <a:endParaRPr lang="en-US" sz="2400" dirty="0" smtClean="0">
              <a:latin typeface="Times New Roman" panose="02020603050405020304" pitchFamily="18" charset="0"/>
              <a:cs typeface="Times New Roman" panose="02020603050405020304" pitchFamily="18" charset="0"/>
            </a:endParaRPr>
          </a:p>
          <a:p>
            <a:pPr marL="360000" lvl="4"/>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1000" dirty="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94336664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93</a:t>
            </a:fld>
            <a:endParaRPr lang="en-IN" dirty="0"/>
          </a:p>
        </p:txBody>
      </p:sp>
      <p:sp>
        <p:nvSpPr>
          <p:cNvPr id="6" name="Rectangle 5"/>
          <p:cNvSpPr/>
          <p:nvPr/>
        </p:nvSpPr>
        <p:spPr>
          <a:xfrm>
            <a:off x="80905" y="1121184"/>
            <a:ext cx="11942595" cy="2486835"/>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 The sparse matrix ADT</a:t>
            </a:r>
          </a:p>
          <a:p>
            <a:pPr marL="360000" lvl="4"/>
            <a:r>
              <a:rPr lang="en-US" sz="2400" dirty="0" smtClean="0">
                <a:latin typeface="Times New Roman" panose="02020603050405020304" pitchFamily="18" charset="0"/>
                <a:cs typeface="Times New Roman" panose="02020603050405020304" pitchFamily="18" charset="0"/>
              </a:rPr>
              <a:t> </a:t>
            </a:r>
          </a:p>
          <a:p>
            <a:pPr marL="360000" lvl="4"/>
            <a:r>
              <a:rPr lang="en-US" dirty="0" smtClean="0">
                <a:latin typeface="Times New Roman" panose="02020603050405020304" pitchFamily="18" charset="0"/>
                <a:cs typeface="Times New Roman" panose="02020603050405020304" pitchFamily="18" charset="0"/>
              </a:rPr>
              <a:t>Representation of unstructured sparse matrix as single linear list in row-major order.</a:t>
            </a:r>
          </a:p>
          <a:p>
            <a:pPr marL="360000" lvl="4"/>
            <a:endParaRPr lang="en-US" sz="800" b="1" dirty="0" smtClean="0">
              <a:latin typeface="Times New Roman" pitchFamily="18" charset="0"/>
              <a:cs typeface="Times New Roman" pitchFamily="18" charset="0"/>
            </a:endParaRPr>
          </a:p>
          <a:p>
            <a:pPr marL="800100" lvl="1" indent="-342900">
              <a:lnSpc>
                <a:spcPct val="150000"/>
              </a:lnSpc>
              <a:spcBef>
                <a:spcPct val="20000"/>
              </a:spcBef>
              <a:buFont typeface="Wingdings" panose="05000000000000000000" pitchFamily="2" charset="2"/>
              <a:buChar char="§"/>
            </a:pPr>
            <a:r>
              <a:rPr lang="en-US" sz="1600">
                <a:latin typeface="Times New Roman" pitchFamily="18" charset="0"/>
                <a:cs typeface="Times New Roman" pitchFamily="18" charset="0"/>
              </a:rPr>
              <a:t>Figure </a:t>
            </a:r>
            <a:r>
              <a:rPr lang="en-US" sz="1600" smtClean="0">
                <a:latin typeface="Times New Roman" pitchFamily="18" charset="0"/>
                <a:cs typeface="Times New Roman" pitchFamily="18" charset="0"/>
              </a:rPr>
              <a:t>1.1.25 shows </a:t>
            </a:r>
            <a:r>
              <a:rPr lang="en-US" sz="1600" dirty="0">
                <a:latin typeface="Times New Roman" pitchFamily="18" charset="0"/>
                <a:cs typeface="Times New Roman" pitchFamily="18" charset="0"/>
              </a:rPr>
              <a:t>how the sparse </a:t>
            </a:r>
            <a:r>
              <a:rPr lang="en-US" sz="1600" dirty="0" smtClean="0">
                <a:latin typeface="Times New Roman" pitchFamily="18" charset="0"/>
                <a:cs typeface="Times New Roman" pitchFamily="18" charset="0"/>
              </a:rPr>
              <a:t>matrix is </a:t>
            </a:r>
            <a:r>
              <a:rPr lang="en-US" sz="1600" dirty="0">
                <a:latin typeface="Times New Roman" pitchFamily="18" charset="0"/>
                <a:cs typeface="Times New Roman" pitchFamily="18" charset="0"/>
              </a:rPr>
              <a:t>represented in the array </a:t>
            </a:r>
            <a:r>
              <a:rPr lang="en-US" sz="1600" dirty="0" smtClean="0">
                <a:latin typeface="Times New Roman" pitchFamily="18" charset="0"/>
                <a:cs typeface="Times New Roman" pitchFamily="18" charset="0"/>
              </a:rPr>
              <a:t>A[].</a:t>
            </a:r>
            <a:endParaRPr lang="en-US" sz="1600" dirty="0">
              <a:latin typeface="Times New Roman" pitchFamily="18" charset="0"/>
              <a:cs typeface="Times New Roman" pitchFamily="18" charset="0"/>
            </a:endParaRPr>
          </a:p>
          <a:p>
            <a:pPr marL="1257300" lvl="2" indent="-342900">
              <a:lnSpc>
                <a:spcPct val="150000"/>
              </a:lnSpc>
              <a:spcBef>
                <a:spcPct val="20000"/>
              </a:spcBef>
              <a:buFont typeface="Arial" panose="020B0604020202020204" pitchFamily="34" charset="0"/>
              <a:buChar char="•"/>
            </a:pPr>
            <a:r>
              <a:rPr lang="en-US" sz="1600" dirty="0">
                <a:latin typeface="Times New Roman" pitchFamily="18" charset="0"/>
                <a:cs typeface="Times New Roman" pitchFamily="18" charset="0"/>
              </a:rPr>
              <a:t>Represented by a two-dimensional array.</a:t>
            </a:r>
          </a:p>
          <a:p>
            <a:pPr marL="1257300" lvl="2" indent="-342900">
              <a:lnSpc>
                <a:spcPct val="150000"/>
              </a:lnSpc>
              <a:spcBef>
                <a:spcPct val="20000"/>
              </a:spcBef>
              <a:buFont typeface="Arial" panose="020B0604020202020204" pitchFamily="34" charset="0"/>
              <a:buChar char="•"/>
            </a:pPr>
            <a:r>
              <a:rPr lang="en-US" sz="1600" dirty="0">
                <a:latin typeface="Times New Roman" pitchFamily="18" charset="0"/>
                <a:cs typeface="Times New Roman" pitchFamily="18" charset="0"/>
              </a:rPr>
              <a:t>Each element is characterized by </a:t>
            </a:r>
            <a:r>
              <a:rPr lang="en-US" sz="1600" dirty="0">
                <a:solidFill>
                  <a:srgbClr val="FF0000"/>
                </a:solidFill>
                <a:latin typeface="Times New Roman" pitchFamily="18" charset="0"/>
                <a:cs typeface="Times New Roman" pitchFamily="18" charset="0"/>
              </a:rPr>
              <a:t>&lt;row, col, value&gt;.</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
        <p:nvSpPr>
          <p:cNvPr id="19" name="TextBox 18"/>
          <p:cNvSpPr txBox="1"/>
          <p:nvPr/>
        </p:nvSpPr>
        <p:spPr>
          <a:xfrm>
            <a:off x="2812648" y="6476036"/>
            <a:ext cx="5463251" cy="381964"/>
          </a:xfrm>
          <a:prstGeom prst="rect">
            <a:avLst/>
          </a:prstGeom>
          <a:noFill/>
        </p:spPr>
        <p:txBody>
          <a:bodyPr wrap="square" rtlCol="0">
            <a:spAutoFit/>
          </a:bodyPr>
          <a:lstStyle/>
          <a:p>
            <a:r>
              <a:rPr lang="en-US" b="1" dirty="0" smtClean="0">
                <a:latin typeface="Times New Roman" pitchFamily="18" charset="0"/>
                <a:cs typeface="Times New Roman" pitchFamily="18" charset="0"/>
              </a:rPr>
              <a:t>Figure 1.1.25: </a:t>
            </a:r>
            <a:r>
              <a:rPr lang="en-US" dirty="0" smtClean="0">
                <a:latin typeface="Times New Roman" pitchFamily="18" charset="0"/>
                <a:cs typeface="Times New Roman" pitchFamily="18" charset="0"/>
              </a:rPr>
              <a:t>Sparse Matrix representation as an Array</a:t>
            </a:r>
            <a:endParaRPr lang="en-US" dirty="0">
              <a:latin typeface="Times New Roman" pitchFamily="18" charset="0"/>
              <a:cs typeface="Times New Roman" pitchFamily="18" charset="0"/>
            </a:endParaRPr>
          </a:p>
        </p:txBody>
      </p:sp>
      <p:graphicFrame>
        <p:nvGraphicFramePr>
          <p:cNvPr id="8" name="Table 7"/>
          <p:cNvGraphicFramePr>
            <a:graphicFrameLocks noGrp="1"/>
          </p:cNvGraphicFramePr>
          <p:nvPr/>
        </p:nvGraphicFramePr>
        <p:xfrm>
          <a:off x="6585995" y="3600145"/>
          <a:ext cx="3701326" cy="2774097"/>
        </p:xfrm>
        <a:graphic>
          <a:graphicData uri="http://schemas.openxmlformats.org/drawingml/2006/table">
            <a:tbl>
              <a:tblPr firstRow="1" bandRow="1">
                <a:tableStyleId>{5C22544A-7EE6-4342-B048-85BDC9FD1C3A}</a:tableStyleId>
              </a:tblPr>
              <a:tblGrid>
                <a:gridCol w="1944547">
                  <a:extLst>
                    <a:ext uri="{9D8B030D-6E8A-4147-A177-3AD203B41FA5}">
                      <a16:colId xmlns:a16="http://schemas.microsoft.com/office/drawing/2014/main" val="20000"/>
                    </a:ext>
                  </a:extLst>
                </a:gridCol>
                <a:gridCol w="520861">
                  <a:extLst>
                    <a:ext uri="{9D8B030D-6E8A-4147-A177-3AD203B41FA5}">
                      <a16:colId xmlns:a16="http://schemas.microsoft.com/office/drawing/2014/main" val="20001"/>
                    </a:ext>
                  </a:extLst>
                </a:gridCol>
                <a:gridCol w="648182">
                  <a:extLst>
                    <a:ext uri="{9D8B030D-6E8A-4147-A177-3AD203B41FA5}">
                      <a16:colId xmlns:a16="http://schemas.microsoft.com/office/drawing/2014/main" val="20002"/>
                    </a:ext>
                  </a:extLst>
                </a:gridCol>
                <a:gridCol w="587736">
                  <a:extLst>
                    <a:ext uri="{9D8B030D-6E8A-4147-A177-3AD203B41FA5}">
                      <a16:colId xmlns:a16="http://schemas.microsoft.com/office/drawing/2014/main" val="20003"/>
                    </a:ext>
                  </a:extLst>
                </a:gridCol>
              </a:tblGrid>
              <a:tr h="275916">
                <a:tc>
                  <a:txBody>
                    <a:bodyPr/>
                    <a:lstStyle/>
                    <a:p>
                      <a:pPr algn="ctr"/>
                      <a:r>
                        <a:rPr lang="en-US" sz="1400" dirty="0" smtClean="0"/>
                        <a:t>Index</a:t>
                      </a:r>
                      <a:endParaRPr lang="en-US" sz="1400" dirty="0"/>
                    </a:p>
                  </a:txBody>
                  <a:tcPr/>
                </a:tc>
                <a:tc>
                  <a:txBody>
                    <a:bodyPr/>
                    <a:lstStyle/>
                    <a:p>
                      <a:pPr algn="ctr"/>
                      <a:r>
                        <a:rPr lang="en-US" sz="1400" dirty="0" smtClean="0"/>
                        <a:t>row</a:t>
                      </a:r>
                      <a:endParaRPr lang="en-US" sz="1400" dirty="0"/>
                    </a:p>
                  </a:txBody>
                  <a:tcPr/>
                </a:tc>
                <a:tc>
                  <a:txBody>
                    <a:bodyPr/>
                    <a:lstStyle/>
                    <a:p>
                      <a:pPr algn="ctr"/>
                      <a:r>
                        <a:rPr lang="en-US" sz="1400" dirty="0" err="1" smtClean="0"/>
                        <a:t>col</a:t>
                      </a:r>
                      <a:endParaRPr lang="en-US" sz="1400" dirty="0"/>
                    </a:p>
                  </a:txBody>
                  <a:tcPr/>
                </a:tc>
                <a:tc>
                  <a:txBody>
                    <a:bodyPr/>
                    <a:lstStyle/>
                    <a:p>
                      <a:pPr algn="ctr"/>
                      <a:r>
                        <a:rPr lang="en-US" sz="1400" dirty="0" smtClean="0"/>
                        <a:t>value</a:t>
                      </a:r>
                      <a:endParaRPr lang="en-US" sz="1400" dirty="0"/>
                    </a:p>
                  </a:txBody>
                  <a:tcPr/>
                </a:tc>
                <a:extLst>
                  <a:ext uri="{0D108BD9-81ED-4DB2-BD59-A6C34878D82A}">
                    <a16:rowId xmlns:a16="http://schemas.microsoft.com/office/drawing/2014/main" val="10000"/>
                  </a:ext>
                </a:extLst>
              </a:tr>
              <a:tr h="275916">
                <a:tc>
                  <a:txBody>
                    <a:bodyPr/>
                    <a:lstStyle/>
                    <a:p>
                      <a:pPr algn="ctr"/>
                      <a:r>
                        <a:rPr lang="en-US" sz="1400" dirty="0" smtClean="0"/>
                        <a:t>A[0]</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15</a:t>
                      </a:r>
                      <a:endParaRPr lang="en-US" sz="1400" dirty="0"/>
                    </a:p>
                  </a:txBody>
                  <a:tcPr/>
                </a:tc>
                <a:extLst>
                  <a:ext uri="{0D108BD9-81ED-4DB2-BD59-A6C34878D82A}">
                    <a16:rowId xmlns:a16="http://schemas.microsoft.com/office/drawing/2014/main" val="10001"/>
                  </a:ext>
                </a:extLst>
              </a:tr>
              <a:tr h="275916">
                <a:tc>
                  <a:txBody>
                    <a:bodyPr/>
                    <a:lstStyle/>
                    <a:p>
                      <a:pPr algn="ctr"/>
                      <a:r>
                        <a:rPr lang="en-US" sz="1400" dirty="0" smtClean="0"/>
                        <a:t>   [1]</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22</a:t>
                      </a:r>
                      <a:endParaRPr lang="en-US" sz="1400" dirty="0"/>
                    </a:p>
                  </a:txBody>
                  <a:tcPr/>
                </a:tc>
                <a:extLst>
                  <a:ext uri="{0D108BD9-81ED-4DB2-BD59-A6C34878D82A}">
                    <a16:rowId xmlns:a16="http://schemas.microsoft.com/office/drawing/2014/main" val="10002"/>
                  </a:ext>
                </a:extLst>
              </a:tr>
              <a:tr h="275916">
                <a:tc>
                  <a:txBody>
                    <a:bodyPr/>
                    <a:lstStyle/>
                    <a:p>
                      <a:pPr algn="ctr"/>
                      <a:r>
                        <a:rPr lang="en-US" sz="1400" dirty="0" smtClean="0"/>
                        <a:t>   [2]</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5</a:t>
                      </a:r>
                      <a:endParaRPr lang="en-US" sz="1400" dirty="0"/>
                    </a:p>
                  </a:txBody>
                  <a:tcPr/>
                </a:tc>
                <a:tc>
                  <a:txBody>
                    <a:bodyPr/>
                    <a:lstStyle/>
                    <a:p>
                      <a:pPr algn="ctr"/>
                      <a:r>
                        <a:rPr lang="en-US" sz="1400" dirty="0" smtClean="0"/>
                        <a:t>-15</a:t>
                      </a:r>
                      <a:endParaRPr lang="en-US" sz="1400" dirty="0"/>
                    </a:p>
                  </a:txBody>
                  <a:tcPr/>
                </a:tc>
                <a:extLst>
                  <a:ext uri="{0D108BD9-81ED-4DB2-BD59-A6C34878D82A}">
                    <a16:rowId xmlns:a16="http://schemas.microsoft.com/office/drawing/2014/main" val="10003"/>
                  </a:ext>
                </a:extLst>
              </a:tr>
              <a:tr h="275916">
                <a:tc>
                  <a:txBody>
                    <a:bodyPr/>
                    <a:lstStyle/>
                    <a:p>
                      <a:pPr algn="ctr"/>
                      <a:r>
                        <a:rPr lang="en-US" sz="1400" dirty="0" smtClean="0"/>
                        <a:t>   [3]</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11</a:t>
                      </a:r>
                      <a:endParaRPr lang="en-US" sz="1400" dirty="0"/>
                    </a:p>
                  </a:txBody>
                  <a:tcPr/>
                </a:tc>
                <a:extLst>
                  <a:ext uri="{0D108BD9-81ED-4DB2-BD59-A6C34878D82A}">
                    <a16:rowId xmlns:a16="http://schemas.microsoft.com/office/drawing/2014/main" val="10004"/>
                  </a:ext>
                </a:extLst>
              </a:tr>
              <a:tr h="275916">
                <a:tc>
                  <a:txBody>
                    <a:bodyPr/>
                    <a:lstStyle/>
                    <a:p>
                      <a:pPr algn="ctr"/>
                      <a:r>
                        <a:rPr lang="en-US" sz="1400" dirty="0" smtClean="0"/>
                        <a:t>   [4]</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3</a:t>
                      </a:r>
                      <a:endParaRPr lang="en-US" sz="1400" dirty="0"/>
                    </a:p>
                  </a:txBody>
                  <a:tcPr/>
                </a:tc>
                <a:extLst>
                  <a:ext uri="{0D108BD9-81ED-4DB2-BD59-A6C34878D82A}">
                    <a16:rowId xmlns:a16="http://schemas.microsoft.com/office/drawing/2014/main" val="10005"/>
                  </a:ext>
                </a:extLst>
              </a:tr>
              <a:tr h="275916">
                <a:tc>
                  <a:txBody>
                    <a:bodyPr/>
                    <a:lstStyle/>
                    <a:p>
                      <a:pPr algn="ctr"/>
                      <a:r>
                        <a:rPr lang="en-US" sz="1400" dirty="0" smtClean="0"/>
                        <a:t>   [5]</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-6</a:t>
                      </a:r>
                      <a:endParaRPr lang="en-US" sz="1400" dirty="0"/>
                    </a:p>
                  </a:txBody>
                  <a:tcPr/>
                </a:tc>
                <a:extLst>
                  <a:ext uri="{0D108BD9-81ED-4DB2-BD59-A6C34878D82A}">
                    <a16:rowId xmlns:a16="http://schemas.microsoft.com/office/drawing/2014/main" val="10006"/>
                  </a:ext>
                </a:extLst>
              </a:tr>
              <a:tr h="275916">
                <a:tc>
                  <a:txBody>
                    <a:bodyPr/>
                    <a:lstStyle/>
                    <a:p>
                      <a:pPr algn="ctr"/>
                      <a:r>
                        <a:rPr lang="en-US" sz="1400" dirty="0" smtClean="0"/>
                        <a:t>   [6]</a:t>
                      </a:r>
                      <a:endParaRPr lang="en-US" sz="1400" dirty="0"/>
                    </a:p>
                  </a:txBody>
                  <a:tcPr/>
                </a:tc>
                <a:tc>
                  <a:txBody>
                    <a:bodyPr/>
                    <a:lstStyle/>
                    <a:p>
                      <a:pPr algn="ctr"/>
                      <a:r>
                        <a:rPr lang="en-US" sz="1400" dirty="0" smtClean="0"/>
                        <a:t>4</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91</a:t>
                      </a:r>
                      <a:endParaRPr lang="en-US" sz="1400" dirty="0"/>
                    </a:p>
                  </a:txBody>
                  <a:tcPr/>
                </a:tc>
                <a:extLst>
                  <a:ext uri="{0D108BD9-81ED-4DB2-BD59-A6C34878D82A}">
                    <a16:rowId xmlns:a16="http://schemas.microsoft.com/office/drawing/2014/main" val="10007"/>
                  </a:ext>
                </a:extLst>
              </a:tr>
              <a:tr h="335697">
                <a:tc>
                  <a:txBody>
                    <a:bodyPr/>
                    <a:lstStyle/>
                    <a:p>
                      <a:pPr algn="ctr"/>
                      <a:r>
                        <a:rPr lang="en-US" sz="1400" dirty="0" smtClean="0"/>
                        <a:t>   [7]</a:t>
                      </a:r>
                      <a:endParaRPr lang="en-US" sz="1400" dirty="0"/>
                    </a:p>
                  </a:txBody>
                  <a:tcPr/>
                </a:tc>
                <a:tc>
                  <a:txBody>
                    <a:bodyPr/>
                    <a:lstStyle/>
                    <a:p>
                      <a:pPr algn="ctr"/>
                      <a:r>
                        <a:rPr lang="en-US" sz="1400" dirty="0" smtClean="0"/>
                        <a:t>5</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28</a:t>
                      </a:r>
                      <a:endParaRPr lang="en-US" sz="1400" dirty="0"/>
                    </a:p>
                  </a:txBody>
                  <a:tcPr/>
                </a:tc>
                <a:extLst>
                  <a:ext uri="{0D108BD9-81ED-4DB2-BD59-A6C34878D82A}">
                    <a16:rowId xmlns:a16="http://schemas.microsoft.com/office/drawing/2014/main" val="10008"/>
                  </a:ext>
                </a:extLst>
              </a:tr>
            </a:tbl>
          </a:graphicData>
        </a:graphic>
      </p:graphicFrame>
      <p:pic>
        <p:nvPicPr>
          <p:cNvPr id="10" name="Picture 9" descr="Untitled.png"/>
          <p:cNvPicPr>
            <a:picLocks noChangeAspect="1"/>
          </p:cNvPicPr>
          <p:nvPr/>
        </p:nvPicPr>
        <p:blipFill>
          <a:blip r:embed="rId2"/>
          <a:stretch>
            <a:fillRect/>
          </a:stretch>
        </p:blipFill>
        <p:spPr>
          <a:xfrm>
            <a:off x="613459" y="3655033"/>
            <a:ext cx="3793090" cy="2537422"/>
          </a:xfrm>
          <a:prstGeom prst="rect">
            <a:avLst/>
          </a:prstGeom>
        </p:spPr>
      </p:pic>
      <p:cxnSp>
        <p:nvCxnSpPr>
          <p:cNvPr id="12" name="Straight Arrow Connector 11"/>
          <p:cNvCxnSpPr/>
          <p:nvPr/>
        </p:nvCxnSpPr>
        <p:spPr>
          <a:xfrm>
            <a:off x="4444678" y="4896091"/>
            <a:ext cx="2025570" cy="1588"/>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433563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94</a:t>
            </a:fld>
            <a:endParaRPr lang="en-IN" dirty="0"/>
          </a:p>
        </p:txBody>
      </p:sp>
      <p:sp>
        <p:nvSpPr>
          <p:cNvPr id="6" name="Rectangle 5"/>
          <p:cNvSpPr/>
          <p:nvPr/>
        </p:nvSpPr>
        <p:spPr>
          <a:xfrm>
            <a:off x="80905" y="1121184"/>
            <a:ext cx="11942595" cy="1649682"/>
          </a:xfrm>
          <a:prstGeom prst="rect">
            <a:avLst/>
          </a:prstGeom>
        </p:spPr>
        <p:txBody>
          <a:bodyPr wrap="square">
            <a:spAutoFit/>
          </a:bodyPr>
          <a:lstStyle/>
          <a:p>
            <a:pPr marL="360000" lvl="4"/>
            <a:r>
              <a:rPr lang="en-US" sz="2400" b="1" dirty="0" smtClean="0">
                <a:latin typeface="Times New Roman" panose="02020603050405020304" pitchFamily="18" charset="0"/>
                <a:cs typeface="Times New Roman" panose="02020603050405020304" pitchFamily="18" charset="0"/>
              </a:rPr>
              <a:t> The sparse matrix ADT</a:t>
            </a:r>
          </a:p>
          <a:p>
            <a:pPr marL="360000" lvl="4"/>
            <a:r>
              <a:rPr lang="en-US" sz="2400" dirty="0" smtClean="0">
                <a:latin typeface="Times New Roman" panose="02020603050405020304" pitchFamily="18" charset="0"/>
                <a:cs typeface="Times New Roman" panose="02020603050405020304" pitchFamily="18" charset="0"/>
              </a:rPr>
              <a:t> </a:t>
            </a:r>
          </a:p>
          <a:p>
            <a:pPr marL="360000" lvl="4"/>
            <a:r>
              <a:rPr lang="en-US" dirty="0" smtClean="0">
                <a:latin typeface="Times New Roman" panose="02020603050405020304" pitchFamily="18" charset="0"/>
                <a:cs typeface="Times New Roman" panose="02020603050405020304" pitchFamily="18" charset="0"/>
              </a:rPr>
              <a:t>Representation of unstructured sparse matrix as single chain.</a:t>
            </a:r>
          </a:p>
          <a:p>
            <a:pPr marL="360000" lvl="4"/>
            <a:endParaRPr lang="en-US" sz="800" b="1" dirty="0" smtClean="0">
              <a:latin typeface="Times New Roman" pitchFamily="18" charset="0"/>
              <a:cs typeface="Times New Roman" pitchFamily="18" charset="0"/>
            </a:endParaRPr>
          </a:p>
          <a:p>
            <a:pPr marL="800100" lvl="1" indent="-342900">
              <a:lnSpc>
                <a:spcPct val="150000"/>
              </a:lnSpc>
              <a:spcBef>
                <a:spcPct val="20000"/>
              </a:spcBef>
              <a:buFont typeface="Wingdings" panose="05000000000000000000" pitchFamily="2" charset="2"/>
              <a:buChar char="§"/>
            </a:pPr>
            <a:r>
              <a:rPr lang="en-US" sz="1600" dirty="0">
                <a:latin typeface="Times New Roman" pitchFamily="18" charset="0"/>
                <a:cs typeface="Times New Roman" pitchFamily="18" charset="0"/>
              </a:rPr>
              <a:t>Figure </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shows how the sparse </a:t>
            </a:r>
            <a:r>
              <a:rPr lang="en-US" sz="1600" dirty="0" smtClean="0">
                <a:latin typeface="Times New Roman" pitchFamily="18" charset="0"/>
                <a:cs typeface="Times New Roman" pitchFamily="18" charset="0"/>
              </a:rPr>
              <a:t>matrix is </a:t>
            </a:r>
            <a:r>
              <a:rPr lang="en-US" sz="1600" dirty="0">
                <a:latin typeface="Times New Roman" pitchFamily="18" charset="0"/>
                <a:cs typeface="Times New Roman" pitchFamily="18" charset="0"/>
              </a:rPr>
              <a:t>represented </a:t>
            </a:r>
            <a:r>
              <a:rPr lang="en-US" sz="1600" dirty="0" smtClean="0">
                <a:latin typeface="Times New Roman" pitchFamily="18" charset="0"/>
                <a:cs typeface="Times New Roman" pitchFamily="18" charset="0"/>
              </a:rPr>
              <a:t> as single chain  using  Linked List.</a:t>
            </a:r>
            <a:endParaRPr lang="en-US" sz="1600" dirty="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
        <p:nvSpPr>
          <p:cNvPr id="19" name="TextBox 18"/>
          <p:cNvSpPr txBox="1"/>
          <p:nvPr/>
        </p:nvSpPr>
        <p:spPr>
          <a:xfrm>
            <a:off x="2662176" y="6186669"/>
            <a:ext cx="7778187" cy="369332"/>
          </a:xfrm>
          <a:prstGeom prst="rect">
            <a:avLst/>
          </a:prstGeom>
          <a:noFill/>
        </p:spPr>
        <p:txBody>
          <a:bodyPr wrap="square" rtlCol="0">
            <a:spAutoFit/>
          </a:bodyPr>
          <a:lstStyle/>
          <a:p>
            <a:r>
              <a:rPr lang="en-US" b="1" dirty="0" smtClean="0">
                <a:latin typeface="Times New Roman" pitchFamily="18" charset="0"/>
                <a:cs typeface="Times New Roman" pitchFamily="18" charset="0"/>
              </a:rPr>
              <a:t>Figure 1.1.26: </a:t>
            </a:r>
            <a:r>
              <a:rPr lang="en-US" dirty="0" smtClean="0">
                <a:latin typeface="Times New Roman" pitchFamily="18" charset="0"/>
                <a:cs typeface="Times New Roman" pitchFamily="18" charset="0"/>
              </a:rPr>
              <a:t>Sparse Matrix representation as an Single Chain using Linked List</a:t>
            </a:r>
            <a:endParaRPr lang="en-US" dirty="0">
              <a:latin typeface="Times New Roman" pitchFamily="18" charset="0"/>
              <a:cs typeface="Times New Roman" pitchFamily="18" charset="0"/>
            </a:endParaRPr>
          </a:p>
        </p:txBody>
      </p:sp>
      <p:graphicFrame>
        <p:nvGraphicFramePr>
          <p:cNvPr id="8" name="Table 7"/>
          <p:cNvGraphicFramePr>
            <a:graphicFrameLocks noGrp="1"/>
          </p:cNvGraphicFramePr>
          <p:nvPr/>
        </p:nvGraphicFramePr>
        <p:xfrm>
          <a:off x="497711" y="2905664"/>
          <a:ext cx="3701326" cy="2774097"/>
        </p:xfrm>
        <a:graphic>
          <a:graphicData uri="http://schemas.openxmlformats.org/drawingml/2006/table">
            <a:tbl>
              <a:tblPr firstRow="1" bandRow="1">
                <a:tableStyleId>{5C22544A-7EE6-4342-B048-85BDC9FD1C3A}</a:tableStyleId>
              </a:tblPr>
              <a:tblGrid>
                <a:gridCol w="1944547">
                  <a:extLst>
                    <a:ext uri="{9D8B030D-6E8A-4147-A177-3AD203B41FA5}">
                      <a16:colId xmlns:a16="http://schemas.microsoft.com/office/drawing/2014/main" val="20000"/>
                    </a:ext>
                  </a:extLst>
                </a:gridCol>
                <a:gridCol w="520861">
                  <a:extLst>
                    <a:ext uri="{9D8B030D-6E8A-4147-A177-3AD203B41FA5}">
                      <a16:colId xmlns:a16="http://schemas.microsoft.com/office/drawing/2014/main" val="20001"/>
                    </a:ext>
                  </a:extLst>
                </a:gridCol>
                <a:gridCol w="648182">
                  <a:extLst>
                    <a:ext uri="{9D8B030D-6E8A-4147-A177-3AD203B41FA5}">
                      <a16:colId xmlns:a16="http://schemas.microsoft.com/office/drawing/2014/main" val="20002"/>
                    </a:ext>
                  </a:extLst>
                </a:gridCol>
                <a:gridCol w="587736">
                  <a:extLst>
                    <a:ext uri="{9D8B030D-6E8A-4147-A177-3AD203B41FA5}">
                      <a16:colId xmlns:a16="http://schemas.microsoft.com/office/drawing/2014/main" val="20003"/>
                    </a:ext>
                  </a:extLst>
                </a:gridCol>
              </a:tblGrid>
              <a:tr h="275916">
                <a:tc>
                  <a:txBody>
                    <a:bodyPr/>
                    <a:lstStyle/>
                    <a:p>
                      <a:pPr algn="ctr"/>
                      <a:r>
                        <a:rPr lang="en-US" sz="1400" dirty="0" smtClean="0"/>
                        <a:t>Index</a:t>
                      </a:r>
                      <a:endParaRPr lang="en-US" sz="1400" dirty="0"/>
                    </a:p>
                  </a:txBody>
                  <a:tcPr/>
                </a:tc>
                <a:tc>
                  <a:txBody>
                    <a:bodyPr/>
                    <a:lstStyle/>
                    <a:p>
                      <a:pPr algn="ctr"/>
                      <a:r>
                        <a:rPr lang="en-US" sz="1400" dirty="0" smtClean="0"/>
                        <a:t>row</a:t>
                      </a:r>
                      <a:endParaRPr lang="en-US" sz="1400" dirty="0"/>
                    </a:p>
                  </a:txBody>
                  <a:tcPr/>
                </a:tc>
                <a:tc>
                  <a:txBody>
                    <a:bodyPr/>
                    <a:lstStyle/>
                    <a:p>
                      <a:pPr algn="ctr"/>
                      <a:r>
                        <a:rPr lang="en-US" sz="1400" dirty="0" err="1" smtClean="0"/>
                        <a:t>col</a:t>
                      </a:r>
                      <a:endParaRPr lang="en-US" sz="1400" dirty="0"/>
                    </a:p>
                  </a:txBody>
                  <a:tcPr/>
                </a:tc>
                <a:tc>
                  <a:txBody>
                    <a:bodyPr/>
                    <a:lstStyle/>
                    <a:p>
                      <a:pPr algn="ctr"/>
                      <a:r>
                        <a:rPr lang="en-US" sz="1400" dirty="0" smtClean="0"/>
                        <a:t>value</a:t>
                      </a:r>
                      <a:endParaRPr lang="en-US" sz="1400" dirty="0"/>
                    </a:p>
                  </a:txBody>
                  <a:tcPr/>
                </a:tc>
                <a:extLst>
                  <a:ext uri="{0D108BD9-81ED-4DB2-BD59-A6C34878D82A}">
                    <a16:rowId xmlns:a16="http://schemas.microsoft.com/office/drawing/2014/main" val="10000"/>
                  </a:ext>
                </a:extLst>
              </a:tr>
              <a:tr h="275916">
                <a:tc>
                  <a:txBody>
                    <a:bodyPr/>
                    <a:lstStyle/>
                    <a:p>
                      <a:pPr algn="ctr"/>
                      <a:r>
                        <a:rPr lang="en-US" sz="1400" dirty="0" smtClean="0"/>
                        <a:t>A[0]</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15</a:t>
                      </a:r>
                      <a:endParaRPr lang="en-US" sz="1400" dirty="0"/>
                    </a:p>
                  </a:txBody>
                  <a:tcPr/>
                </a:tc>
                <a:extLst>
                  <a:ext uri="{0D108BD9-81ED-4DB2-BD59-A6C34878D82A}">
                    <a16:rowId xmlns:a16="http://schemas.microsoft.com/office/drawing/2014/main" val="10001"/>
                  </a:ext>
                </a:extLst>
              </a:tr>
              <a:tr h="275916">
                <a:tc>
                  <a:txBody>
                    <a:bodyPr/>
                    <a:lstStyle/>
                    <a:p>
                      <a:pPr algn="ctr"/>
                      <a:r>
                        <a:rPr lang="en-US" sz="1400" dirty="0" smtClean="0"/>
                        <a:t>   [1]</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22</a:t>
                      </a:r>
                      <a:endParaRPr lang="en-US" sz="1400" dirty="0"/>
                    </a:p>
                  </a:txBody>
                  <a:tcPr/>
                </a:tc>
                <a:extLst>
                  <a:ext uri="{0D108BD9-81ED-4DB2-BD59-A6C34878D82A}">
                    <a16:rowId xmlns:a16="http://schemas.microsoft.com/office/drawing/2014/main" val="10002"/>
                  </a:ext>
                </a:extLst>
              </a:tr>
              <a:tr h="275916">
                <a:tc>
                  <a:txBody>
                    <a:bodyPr/>
                    <a:lstStyle/>
                    <a:p>
                      <a:pPr algn="ctr"/>
                      <a:r>
                        <a:rPr lang="en-US" sz="1400" dirty="0" smtClean="0"/>
                        <a:t>   [2]</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5</a:t>
                      </a:r>
                      <a:endParaRPr lang="en-US" sz="1400" dirty="0"/>
                    </a:p>
                  </a:txBody>
                  <a:tcPr/>
                </a:tc>
                <a:tc>
                  <a:txBody>
                    <a:bodyPr/>
                    <a:lstStyle/>
                    <a:p>
                      <a:pPr algn="ctr"/>
                      <a:r>
                        <a:rPr lang="en-US" sz="1400" dirty="0" smtClean="0"/>
                        <a:t>-15</a:t>
                      </a:r>
                      <a:endParaRPr lang="en-US" sz="1400" dirty="0"/>
                    </a:p>
                  </a:txBody>
                  <a:tcPr/>
                </a:tc>
                <a:extLst>
                  <a:ext uri="{0D108BD9-81ED-4DB2-BD59-A6C34878D82A}">
                    <a16:rowId xmlns:a16="http://schemas.microsoft.com/office/drawing/2014/main" val="10003"/>
                  </a:ext>
                </a:extLst>
              </a:tr>
              <a:tr h="275916">
                <a:tc>
                  <a:txBody>
                    <a:bodyPr/>
                    <a:lstStyle/>
                    <a:p>
                      <a:pPr algn="ctr"/>
                      <a:r>
                        <a:rPr lang="en-US" sz="1400" dirty="0" smtClean="0"/>
                        <a:t>   [3]</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11</a:t>
                      </a:r>
                      <a:endParaRPr lang="en-US" sz="1400" dirty="0"/>
                    </a:p>
                  </a:txBody>
                  <a:tcPr/>
                </a:tc>
                <a:extLst>
                  <a:ext uri="{0D108BD9-81ED-4DB2-BD59-A6C34878D82A}">
                    <a16:rowId xmlns:a16="http://schemas.microsoft.com/office/drawing/2014/main" val="10004"/>
                  </a:ext>
                </a:extLst>
              </a:tr>
              <a:tr h="275916">
                <a:tc>
                  <a:txBody>
                    <a:bodyPr/>
                    <a:lstStyle/>
                    <a:p>
                      <a:pPr algn="ctr"/>
                      <a:r>
                        <a:rPr lang="en-US" sz="1400" dirty="0" smtClean="0"/>
                        <a:t>   [4]</a:t>
                      </a:r>
                      <a:endParaRPr lang="en-US" sz="1400" dirty="0"/>
                    </a:p>
                  </a:txBody>
                  <a:tcPr/>
                </a:tc>
                <a:tc>
                  <a:txBody>
                    <a:bodyPr/>
                    <a:lstStyle/>
                    <a:p>
                      <a:pPr algn="ctr"/>
                      <a:r>
                        <a:rPr lang="en-US" sz="1400" dirty="0" smtClean="0"/>
                        <a:t>1</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3</a:t>
                      </a:r>
                      <a:endParaRPr lang="en-US" sz="1400" dirty="0"/>
                    </a:p>
                  </a:txBody>
                  <a:tcPr/>
                </a:tc>
                <a:extLst>
                  <a:ext uri="{0D108BD9-81ED-4DB2-BD59-A6C34878D82A}">
                    <a16:rowId xmlns:a16="http://schemas.microsoft.com/office/drawing/2014/main" val="10005"/>
                  </a:ext>
                </a:extLst>
              </a:tr>
              <a:tr h="275916">
                <a:tc>
                  <a:txBody>
                    <a:bodyPr/>
                    <a:lstStyle/>
                    <a:p>
                      <a:pPr algn="ctr"/>
                      <a:r>
                        <a:rPr lang="en-US" sz="1400" dirty="0" smtClean="0"/>
                        <a:t>   [5]</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3</a:t>
                      </a:r>
                      <a:endParaRPr lang="en-US" sz="1400" dirty="0"/>
                    </a:p>
                  </a:txBody>
                  <a:tcPr/>
                </a:tc>
                <a:tc>
                  <a:txBody>
                    <a:bodyPr/>
                    <a:lstStyle/>
                    <a:p>
                      <a:pPr algn="ctr"/>
                      <a:r>
                        <a:rPr lang="en-US" sz="1400" dirty="0" smtClean="0"/>
                        <a:t>-6</a:t>
                      </a:r>
                      <a:endParaRPr lang="en-US" sz="1400" dirty="0"/>
                    </a:p>
                  </a:txBody>
                  <a:tcPr/>
                </a:tc>
                <a:extLst>
                  <a:ext uri="{0D108BD9-81ED-4DB2-BD59-A6C34878D82A}">
                    <a16:rowId xmlns:a16="http://schemas.microsoft.com/office/drawing/2014/main" val="10006"/>
                  </a:ext>
                </a:extLst>
              </a:tr>
              <a:tr h="275916">
                <a:tc>
                  <a:txBody>
                    <a:bodyPr/>
                    <a:lstStyle/>
                    <a:p>
                      <a:pPr algn="ctr"/>
                      <a:r>
                        <a:rPr lang="en-US" sz="1400" dirty="0" smtClean="0"/>
                        <a:t>   [6]</a:t>
                      </a:r>
                      <a:endParaRPr lang="en-US" sz="1400" dirty="0"/>
                    </a:p>
                  </a:txBody>
                  <a:tcPr/>
                </a:tc>
                <a:tc>
                  <a:txBody>
                    <a:bodyPr/>
                    <a:lstStyle/>
                    <a:p>
                      <a:pPr algn="ctr"/>
                      <a:r>
                        <a:rPr lang="en-US" sz="1400" dirty="0" smtClean="0"/>
                        <a:t>4</a:t>
                      </a:r>
                      <a:endParaRPr lang="en-US" sz="1400" dirty="0"/>
                    </a:p>
                  </a:txBody>
                  <a:tcPr/>
                </a:tc>
                <a:tc>
                  <a:txBody>
                    <a:bodyPr/>
                    <a:lstStyle/>
                    <a:p>
                      <a:pPr algn="ctr"/>
                      <a:r>
                        <a:rPr lang="en-US" sz="1400" dirty="0" smtClean="0"/>
                        <a:t>0</a:t>
                      </a:r>
                      <a:endParaRPr lang="en-US" sz="1400" dirty="0"/>
                    </a:p>
                  </a:txBody>
                  <a:tcPr/>
                </a:tc>
                <a:tc>
                  <a:txBody>
                    <a:bodyPr/>
                    <a:lstStyle/>
                    <a:p>
                      <a:pPr algn="ctr"/>
                      <a:r>
                        <a:rPr lang="en-US" sz="1400" dirty="0" smtClean="0"/>
                        <a:t>91</a:t>
                      </a:r>
                      <a:endParaRPr lang="en-US" sz="1400" dirty="0"/>
                    </a:p>
                  </a:txBody>
                  <a:tcPr/>
                </a:tc>
                <a:extLst>
                  <a:ext uri="{0D108BD9-81ED-4DB2-BD59-A6C34878D82A}">
                    <a16:rowId xmlns:a16="http://schemas.microsoft.com/office/drawing/2014/main" val="10007"/>
                  </a:ext>
                </a:extLst>
              </a:tr>
              <a:tr h="335697">
                <a:tc>
                  <a:txBody>
                    <a:bodyPr/>
                    <a:lstStyle/>
                    <a:p>
                      <a:pPr algn="ctr"/>
                      <a:r>
                        <a:rPr lang="en-US" sz="1400" dirty="0" smtClean="0"/>
                        <a:t>   [7]</a:t>
                      </a:r>
                      <a:endParaRPr lang="en-US" sz="1400" dirty="0"/>
                    </a:p>
                  </a:txBody>
                  <a:tcPr/>
                </a:tc>
                <a:tc>
                  <a:txBody>
                    <a:bodyPr/>
                    <a:lstStyle/>
                    <a:p>
                      <a:pPr algn="ctr"/>
                      <a:r>
                        <a:rPr lang="en-US" sz="1400" dirty="0" smtClean="0"/>
                        <a:t>5</a:t>
                      </a:r>
                      <a:endParaRPr lang="en-US" sz="1400" dirty="0"/>
                    </a:p>
                  </a:txBody>
                  <a:tcPr/>
                </a:tc>
                <a:tc>
                  <a:txBody>
                    <a:bodyPr/>
                    <a:lstStyle/>
                    <a:p>
                      <a:pPr algn="ctr"/>
                      <a:r>
                        <a:rPr lang="en-US" sz="1400" dirty="0" smtClean="0"/>
                        <a:t>2</a:t>
                      </a:r>
                      <a:endParaRPr lang="en-US" sz="1400" dirty="0"/>
                    </a:p>
                  </a:txBody>
                  <a:tcPr/>
                </a:tc>
                <a:tc>
                  <a:txBody>
                    <a:bodyPr/>
                    <a:lstStyle/>
                    <a:p>
                      <a:pPr algn="ctr"/>
                      <a:r>
                        <a:rPr lang="en-US" sz="1400" dirty="0" smtClean="0"/>
                        <a:t>28</a:t>
                      </a:r>
                      <a:endParaRPr lang="en-US" sz="1400" dirty="0"/>
                    </a:p>
                  </a:txBody>
                  <a:tcPr/>
                </a:tc>
                <a:extLst>
                  <a:ext uri="{0D108BD9-81ED-4DB2-BD59-A6C34878D82A}">
                    <a16:rowId xmlns:a16="http://schemas.microsoft.com/office/drawing/2014/main" val="10008"/>
                  </a:ext>
                </a:extLst>
              </a:tr>
            </a:tbl>
          </a:graphicData>
        </a:graphic>
      </p:graphicFrame>
      <p:grpSp>
        <p:nvGrpSpPr>
          <p:cNvPr id="16" name="Group 12"/>
          <p:cNvGrpSpPr>
            <a:grpSpLocks/>
          </p:cNvGrpSpPr>
          <p:nvPr/>
        </p:nvGrpSpPr>
        <p:grpSpPr bwMode="auto">
          <a:xfrm>
            <a:off x="4902441" y="2874380"/>
            <a:ext cx="1670050" cy="777875"/>
            <a:chOff x="1732" y="1920"/>
            <a:chExt cx="1052" cy="490"/>
          </a:xfrm>
        </p:grpSpPr>
        <p:sp>
          <p:nvSpPr>
            <p:cNvPr id="17" name="Rectangle 4"/>
            <p:cNvSpPr>
              <a:spLocks noChangeArrowheads="1"/>
            </p:cNvSpPr>
            <p:nvPr/>
          </p:nvSpPr>
          <p:spPr bwMode="auto">
            <a:xfrm>
              <a:off x="1732" y="1924"/>
              <a:ext cx="520" cy="232"/>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20" name="Rectangle 5"/>
            <p:cNvSpPr>
              <a:spLocks noChangeArrowheads="1"/>
            </p:cNvSpPr>
            <p:nvPr/>
          </p:nvSpPr>
          <p:spPr bwMode="auto">
            <a:xfrm>
              <a:off x="1824" y="1920"/>
              <a:ext cx="432" cy="250"/>
            </a:xfrm>
            <a:prstGeom prst="rect">
              <a:avLst/>
            </a:prstGeom>
            <a:noFill/>
            <a:ln w="9525">
              <a:noFill/>
              <a:miter lim="800000"/>
              <a:headEnd/>
              <a:tailEnd/>
            </a:ln>
          </p:spPr>
          <p:txBody>
            <a:bodyPr lIns="92075" tIns="46038" rIns="92075" bIns="46038">
              <a:spAutoFit/>
            </a:bodyPr>
            <a:lstStyle/>
            <a:p>
              <a:pPr>
                <a:spcBef>
                  <a:spcPct val="50000"/>
                </a:spcBef>
              </a:pPr>
              <a:r>
                <a:rPr lang="en-US" dirty="0">
                  <a:solidFill>
                    <a:schemeClr val="bg2"/>
                  </a:solidFill>
                </a:rPr>
                <a:t>row</a:t>
              </a:r>
            </a:p>
          </p:txBody>
        </p:sp>
        <p:sp>
          <p:nvSpPr>
            <p:cNvPr id="21" name="Rectangle 6"/>
            <p:cNvSpPr>
              <a:spLocks noChangeArrowheads="1"/>
            </p:cNvSpPr>
            <p:nvPr/>
          </p:nvSpPr>
          <p:spPr bwMode="auto">
            <a:xfrm>
              <a:off x="2260" y="1924"/>
              <a:ext cx="520" cy="232"/>
            </a:xfrm>
            <a:prstGeom prst="rect">
              <a:avLst/>
            </a:prstGeom>
            <a:solidFill>
              <a:schemeClr val="hlink"/>
            </a:solidFill>
            <a:ln w="12700">
              <a:solidFill>
                <a:schemeClr val="tx1"/>
              </a:solidFill>
              <a:miter lim="800000"/>
              <a:headEnd/>
              <a:tailEnd/>
            </a:ln>
          </p:spPr>
          <p:txBody>
            <a:bodyPr wrap="none" anchor="ctr"/>
            <a:lstStyle/>
            <a:p>
              <a:endParaRPr lang="en-US"/>
            </a:p>
          </p:txBody>
        </p:sp>
        <p:sp>
          <p:nvSpPr>
            <p:cNvPr id="22" name="Rectangle 7"/>
            <p:cNvSpPr>
              <a:spLocks noChangeArrowheads="1"/>
            </p:cNvSpPr>
            <p:nvPr/>
          </p:nvSpPr>
          <p:spPr bwMode="auto">
            <a:xfrm>
              <a:off x="2352" y="1920"/>
              <a:ext cx="432" cy="250"/>
            </a:xfrm>
            <a:prstGeom prst="rect">
              <a:avLst/>
            </a:prstGeom>
            <a:noFill/>
            <a:ln w="9525">
              <a:noFill/>
              <a:miter lim="800000"/>
              <a:headEnd/>
              <a:tailEnd/>
            </a:ln>
          </p:spPr>
          <p:txBody>
            <a:bodyPr lIns="92075" tIns="46038" rIns="92075" bIns="46038">
              <a:spAutoFit/>
            </a:bodyPr>
            <a:lstStyle/>
            <a:p>
              <a:pPr>
                <a:spcBef>
                  <a:spcPct val="50000"/>
                </a:spcBef>
              </a:pPr>
              <a:r>
                <a:rPr lang="en-US" dirty="0" err="1">
                  <a:solidFill>
                    <a:schemeClr val="bg2"/>
                  </a:solidFill>
                </a:rPr>
                <a:t>col</a:t>
              </a:r>
              <a:endParaRPr lang="en-US" dirty="0">
                <a:solidFill>
                  <a:schemeClr val="bg2"/>
                </a:solidFill>
              </a:endParaRPr>
            </a:p>
          </p:txBody>
        </p:sp>
        <p:sp>
          <p:nvSpPr>
            <p:cNvPr id="23" name="Rectangle 8"/>
            <p:cNvSpPr>
              <a:spLocks noChangeArrowheads="1"/>
            </p:cNvSpPr>
            <p:nvPr/>
          </p:nvSpPr>
          <p:spPr bwMode="auto">
            <a:xfrm>
              <a:off x="1732" y="2164"/>
              <a:ext cx="520" cy="232"/>
            </a:xfrm>
            <a:prstGeom prst="rect">
              <a:avLst/>
            </a:prstGeom>
            <a:solidFill>
              <a:schemeClr val="tx2"/>
            </a:solidFill>
            <a:ln w="12700">
              <a:solidFill>
                <a:schemeClr val="tx1"/>
              </a:solidFill>
              <a:miter lim="800000"/>
              <a:headEnd/>
              <a:tailEnd/>
            </a:ln>
          </p:spPr>
          <p:txBody>
            <a:bodyPr wrap="none" anchor="ctr"/>
            <a:lstStyle/>
            <a:p>
              <a:endParaRPr lang="en-US"/>
            </a:p>
          </p:txBody>
        </p:sp>
        <p:sp>
          <p:nvSpPr>
            <p:cNvPr id="24" name="Rectangle 9"/>
            <p:cNvSpPr>
              <a:spLocks noChangeArrowheads="1"/>
            </p:cNvSpPr>
            <p:nvPr/>
          </p:nvSpPr>
          <p:spPr bwMode="auto">
            <a:xfrm>
              <a:off x="2260" y="2164"/>
              <a:ext cx="520" cy="232"/>
            </a:xfrm>
            <a:prstGeom prst="rect">
              <a:avLst/>
            </a:prstGeom>
            <a:solidFill>
              <a:srgbClr val="FFCC00"/>
            </a:solidFill>
            <a:ln w="12700">
              <a:solidFill>
                <a:schemeClr val="tx1"/>
              </a:solidFill>
              <a:miter lim="800000"/>
              <a:headEnd/>
              <a:tailEnd/>
            </a:ln>
          </p:spPr>
          <p:txBody>
            <a:bodyPr wrap="none" anchor="ctr"/>
            <a:lstStyle/>
            <a:p>
              <a:endParaRPr lang="en-US"/>
            </a:p>
          </p:txBody>
        </p:sp>
        <p:sp>
          <p:nvSpPr>
            <p:cNvPr id="25" name="Rectangle 10"/>
            <p:cNvSpPr>
              <a:spLocks noChangeArrowheads="1"/>
            </p:cNvSpPr>
            <p:nvPr/>
          </p:nvSpPr>
          <p:spPr bwMode="auto">
            <a:xfrm>
              <a:off x="2352" y="2160"/>
              <a:ext cx="432" cy="250"/>
            </a:xfrm>
            <a:prstGeom prst="rect">
              <a:avLst/>
            </a:prstGeom>
            <a:noFill/>
            <a:ln w="9525">
              <a:noFill/>
              <a:miter lim="800000"/>
              <a:headEnd/>
              <a:tailEnd/>
            </a:ln>
          </p:spPr>
          <p:txBody>
            <a:bodyPr lIns="92075" tIns="46038" rIns="92075" bIns="46038">
              <a:spAutoFit/>
            </a:bodyPr>
            <a:lstStyle/>
            <a:p>
              <a:pPr>
                <a:spcBef>
                  <a:spcPct val="50000"/>
                </a:spcBef>
              </a:pPr>
              <a:r>
                <a:rPr lang="en-US">
                  <a:solidFill>
                    <a:schemeClr val="bg2"/>
                  </a:solidFill>
                </a:rPr>
                <a:t>next</a:t>
              </a:r>
            </a:p>
          </p:txBody>
        </p:sp>
        <p:sp>
          <p:nvSpPr>
            <p:cNvPr id="26" name="Rectangle 11"/>
            <p:cNvSpPr>
              <a:spLocks noChangeArrowheads="1"/>
            </p:cNvSpPr>
            <p:nvPr/>
          </p:nvSpPr>
          <p:spPr bwMode="auto">
            <a:xfrm>
              <a:off x="1776" y="2160"/>
              <a:ext cx="480" cy="250"/>
            </a:xfrm>
            <a:prstGeom prst="rect">
              <a:avLst/>
            </a:prstGeom>
            <a:noFill/>
            <a:ln w="9525">
              <a:noFill/>
              <a:miter lim="800000"/>
              <a:headEnd/>
              <a:tailEnd/>
            </a:ln>
          </p:spPr>
          <p:txBody>
            <a:bodyPr lIns="92075" tIns="46038" rIns="92075" bIns="46038">
              <a:spAutoFit/>
            </a:bodyPr>
            <a:lstStyle/>
            <a:p>
              <a:pPr>
                <a:spcBef>
                  <a:spcPct val="50000"/>
                </a:spcBef>
              </a:pPr>
              <a:r>
                <a:rPr lang="en-US">
                  <a:solidFill>
                    <a:srgbClr val="FFFFFF"/>
                  </a:solidFill>
                </a:rPr>
                <a:t>value</a:t>
              </a:r>
            </a:p>
          </p:txBody>
        </p:sp>
      </p:grpSp>
      <p:sp>
        <p:nvSpPr>
          <p:cNvPr id="27" name="TextBox 26"/>
          <p:cNvSpPr txBox="1"/>
          <p:nvPr/>
        </p:nvSpPr>
        <p:spPr>
          <a:xfrm>
            <a:off x="7743463" y="3020993"/>
            <a:ext cx="3842795" cy="369332"/>
          </a:xfrm>
          <a:prstGeom prst="rect">
            <a:avLst/>
          </a:prstGeom>
          <a:noFill/>
        </p:spPr>
        <p:txBody>
          <a:bodyPr wrap="square" rtlCol="0">
            <a:spAutoFit/>
          </a:bodyPr>
          <a:lstStyle/>
          <a:p>
            <a:pPr algn="ctr"/>
            <a:r>
              <a:rPr lang="en-US" b="1" dirty="0" smtClean="0"/>
              <a:t>Node structure for Linked List</a:t>
            </a:r>
            <a:endParaRPr lang="en-US" b="1" dirty="0"/>
          </a:p>
        </p:txBody>
      </p:sp>
      <p:grpSp>
        <p:nvGrpSpPr>
          <p:cNvPr id="28" name="Group 62"/>
          <p:cNvGrpSpPr>
            <a:grpSpLocks/>
          </p:cNvGrpSpPr>
          <p:nvPr/>
        </p:nvGrpSpPr>
        <p:grpSpPr bwMode="auto">
          <a:xfrm>
            <a:off x="4097017" y="4272987"/>
            <a:ext cx="6596063" cy="1466850"/>
            <a:chOff x="357" y="2976"/>
            <a:chExt cx="4155" cy="924"/>
          </a:xfrm>
        </p:grpSpPr>
        <p:sp>
          <p:nvSpPr>
            <p:cNvPr id="29" name="Rectangle 11"/>
            <p:cNvSpPr>
              <a:spLocks noChangeArrowheads="1"/>
            </p:cNvSpPr>
            <p:nvPr/>
          </p:nvSpPr>
          <p:spPr bwMode="auto">
            <a:xfrm>
              <a:off x="676" y="2980"/>
              <a:ext cx="280" cy="232"/>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30" name="Rectangle 12"/>
            <p:cNvSpPr>
              <a:spLocks noChangeArrowheads="1"/>
            </p:cNvSpPr>
            <p:nvPr/>
          </p:nvSpPr>
          <p:spPr bwMode="auto">
            <a:xfrm>
              <a:off x="672" y="2976"/>
              <a:ext cx="288" cy="233"/>
            </a:xfrm>
            <a:prstGeom prst="rect">
              <a:avLst/>
            </a:prstGeom>
            <a:noFill/>
            <a:ln w="9525">
              <a:noFill/>
              <a:miter lim="800000"/>
              <a:headEnd/>
              <a:tailEnd/>
            </a:ln>
          </p:spPr>
          <p:txBody>
            <a:bodyPr lIns="92075" tIns="46038" rIns="92075" bIns="46038">
              <a:spAutoFit/>
            </a:bodyPr>
            <a:lstStyle/>
            <a:p>
              <a:pPr>
                <a:spcBef>
                  <a:spcPct val="50000"/>
                </a:spcBef>
              </a:pPr>
              <a:r>
                <a:rPr lang="en-US" dirty="0" smtClean="0">
                  <a:solidFill>
                    <a:schemeClr val="bg2"/>
                  </a:solidFill>
                </a:rPr>
                <a:t>0</a:t>
              </a:r>
              <a:endParaRPr lang="en-US" dirty="0">
                <a:solidFill>
                  <a:schemeClr val="bg2"/>
                </a:solidFill>
              </a:endParaRPr>
            </a:p>
          </p:txBody>
        </p:sp>
        <p:sp>
          <p:nvSpPr>
            <p:cNvPr id="31" name="Rectangle 13"/>
            <p:cNvSpPr>
              <a:spLocks noChangeArrowheads="1"/>
            </p:cNvSpPr>
            <p:nvPr/>
          </p:nvSpPr>
          <p:spPr bwMode="auto">
            <a:xfrm>
              <a:off x="868" y="2980"/>
              <a:ext cx="184" cy="232"/>
            </a:xfrm>
            <a:prstGeom prst="rect">
              <a:avLst/>
            </a:prstGeom>
            <a:solidFill>
              <a:schemeClr val="hlink"/>
            </a:solidFill>
            <a:ln w="12700">
              <a:solidFill>
                <a:schemeClr val="tx1"/>
              </a:solidFill>
              <a:miter lim="800000"/>
              <a:headEnd/>
              <a:tailEnd/>
            </a:ln>
          </p:spPr>
          <p:txBody>
            <a:bodyPr wrap="none" anchor="ctr"/>
            <a:lstStyle/>
            <a:p>
              <a:endParaRPr lang="en-US"/>
            </a:p>
          </p:txBody>
        </p:sp>
        <p:sp>
          <p:nvSpPr>
            <p:cNvPr id="32" name="Rectangle 14"/>
            <p:cNvSpPr>
              <a:spLocks noChangeArrowheads="1"/>
            </p:cNvSpPr>
            <p:nvPr/>
          </p:nvSpPr>
          <p:spPr bwMode="auto">
            <a:xfrm>
              <a:off x="864" y="2976"/>
              <a:ext cx="288" cy="233"/>
            </a:xfrm>
            <a:prstGeom prst="rect">
              <a:avLst/>
            </a:prstGeom>
            <a:noFill/>
            <a:ln w="9525">
              <a:noFill/>
              <a:miter lim="800000"/>
              <a:headEnd/>
              <a:tailEnd/>
            </a:ln>
          </p:spPr>
          <p:txBody>
            <a:bodyPr lIns="92075" tIns="46038" rIns="92075" bIns="46038">
              <a:spAutoFit/>
            </a:bodyPr>
            <a:lstStyle/>
            <a:p>
              <a:pPr>
                <a:spcBef>
                  <a:spcPct val="50000"/>
                </a:spcBef>
              </a:pPr>
              <a:r>
                <a:rPr lang="en-US" dirty="0" smtClean="0">
                  <a:solidFill>
                    <a:schemeClr val="bg2"/>
                  </a:solidFill>
                </a:rPr>
                <a:t>0</a:t>
              </a:r>
              <a:endParaRPr lang="en-US" dirty="0">
                <a:solidFill>
                  <a:schemeClr val="bg2"/>
                </a:solidFill>
              </a:endParaRPr>
            </a:p>
          </p:txBody>
        </p:sp>
        <p:sp>
          <p:nvSpPr>
            <p:cNvPr id="33" name="Rectangle 15"/>
            <p:cNvSpPr>
              <a:spLocks noChangeArrowheads="1"/>
            </p:cNvSpPr>
            <p:nvPr/>
          </p:nvSpPr>
          <p:spPr bwMode="auto">
            <a:xfrm>
              <a:off x="676" y="3220"/>
              <a:ext cx="184" cy="232"/>
            </a:xfrm>
            <a:prstGeom prst="rect">
              <a:avLst/>
            </a:prstGeom>
            <a:solidFill>
              <a:schemeClr val="tx2"/>
            </a:solidFill>
            <a:ln w="12700">
              <a:solidFill>
                <a:schemeClr val="tx1"/>
              </a:solidFill>
              <a:miter lim="800000"/>
              <a:headEnd/>
              <a:tailEnd/>
            </a:ln>
          </p:spPr>
          <p:txBody>
            <a:bodyPr wrap="none" anchor="ctr"/>
            <a:lstStyle/>
            <a:p>
              <a:endParaRPr lang="en-US"/>
            </a:p>
          </p:txBody>
        </p:sp>
        <p:sp>
          <p:nvSpPr>
            <p:cNvPr id="34" name="Rectangle 16"/>
            <p:cNvSpPr>
              <a:spLocks noChangeArrowheads="1"/>
            </p:cNvSpPr>
            <p:nvPr/>
          </p:nvSpPr>
          <p:spPr bwMode="auto">
            <a:xfrm>
              <a:off x="868" y="3220"/>
              <a:ext cx="184" cy="232"/>
            </a:xfrm>
            <a:prstGeom prst="rect">
              <a:avLst/>
            </a:prstGeom>
            <a:solidFill>
              <a:srgbClr val="FFCC00"/>
            </a:solidFill>
            <a:ln w="12700">
              <a:solidFill>
                <a:schemeClr val="tx1"/>
              </a:solidFill>
              <a:miter lim="800000"/>
              <a:headEnd/>
              <a:tailEnd/>
            </a:ln>
          </p:spPr>
          <p:txBody>
            <a:bodyPr wrap="none" anchor="ctr"/>
            <a:lstStyle/>
            <a:p>
              <a:endParaRPr lang="en-US"/>
            </a:p>
          </p:txBody>
        </p:sp>
        <p:sp>
          <p:nvSpPr>
            <p:cNvPr id="35" name="Rectangle 17"/>
            <p:cNvSpPr>
              <a:spLocks noChangeArrowheads="1"/>
            </p:cNvSpPr>
            <p:nvPr/>
          </p:nvSpPr>
          <p:spPr bwMode="auto">
            <a:xfrm>
              <a:off x="628" y="3216"/>
              <a:ext cx="288" cy="233"/>
            </a:xfrm>
            <a:prstGeom prst="rect">
              <a:avLst/>
            </a:prstGeom>
            <a:noFill/>
            <a:ln w="9525">
              <a:noFill/>
              <a:miter lim="800000"/>
              <a:headEnd/>
              <a:tailEnd/>
            </a:ln>
          </p:spPr>
          <p:txBody>
            <a:bodyPr lIns="92075" tIns="46038" rIns="92075" bIns="46038">
              <a:spAutoFit/>
            </a:bodyPr>
            <a:lstStyle/>
            <a:p>
              <a:pPr>
                <a:spcBef>
                  <a:spcPct val="50000"/>
                </a:spcBef>
              </a:pPr>
              <a:r>
                <a:rPr lang="en-US" dirty="0" smtClean="0">
                  <a:solidFill>
                    <a:srgbClr val="FFFFFF"/>
                  </a:solidFill>
                </a:rPr>
                <a:t>15</a:t>
              </a:r>
              <a:endParaRPr lang="en-US" dirty="0">
                <a:solidFill>
                  <a:srgbClr val="FFFFFF"/>
                </a:solidFill>
              </a:endParaRPr>
            </a:p>
          </p:txBody>
        </p:sp>
        <p:sp>
          <p:nvSpPr>
            <p:cNvPr id="36" name="Rectangle 18"/>
            <p:cNvSpPr>
              <a:spLocks noChangeArrowheads="1"/>
            </p:cNvSpPr>
            <p:nvPr/>
          </p:nvSpPr>
          <p:spPr bwMode="auto">
            <a:xfrm>
              <a:off x="1252" y="2980"/>
              <a:ext cx="280" cy="232"/>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37" name="Rectangle 19"/>
            <p:cNvSpPr>
              <a:spLocks noChangeArrowheads="1"/>
            </p:cNvSpPr>
            <p:nvPr/>
          </p:nvSpPr>
          <p:spPr bwMode="auto">
            <a:xfrm>
              <a:off x="1248" y="2976"/>
              <a:ext cx="288" cy="233"/>
            </a:xfrm>
            <a:prstGeom prst="rect">
              <a:avLst/>
            </a:prstGeom>
            <a:noFill/>
            <a:ln w="9525">
              <a:noFill/>
              <a:miter lim="800000"/>
              <a:headEnd/>
              <a:tailEnd/>
            </a:ln>
          </p:spPr>
          <p:txBody>
            <a:bodyPr lIns="92075" tIns="46038" rIns="92075" bIns="46038">
              <a:spAutoFit/>
            </a:bodyPr>
            <a:lstStyle/>
            <a:p>
              <a:pPr>
                <a:spcBef>
                  <a:spcPct val="50000"/>
                </a:spcBef>
              </a:pPr>
              <a:r>
                <a:rPr lang="en-US" dirty="0" smtClean="0">
                  <a:solidFill>
                    <a:schemeClr val="bg2"/>
                  </a:solidFill>
                </a:rPr>
                <a:t>0</a:t>
              </a:r>
              <a:endParaRPr lang="en-US" dirty="0">
                <a:solidFill>
                  <a:schemeClr val="bg2"/>
                </a:solidFill>
              </a:endParaRPr>
            </a:p>
          </p:txBody>
        </p:sp>
        <p:sp>
          <p:nvSpPr>
            <p:cNvPr id="38" name="Rectangle 20"/>
            <p:cNvSpPr>
              <a:spLocks noChangeArrowheads="1"/>
            </p:cNvSpPr>
            <p:nvPr/>
          </p:nvSpPr>
          <p:spPr bwMode="auto">
            <a:xfrm>
              <a:off x="1444" y="2980"/>
              <a:ext cx="184" cy="232"/>
            </a:xfrm>
            <a:prstGeom prst="rect">
              <a:avLst/>
            </a:prstGeom>
            <a:solidFill>
              <a:schemeClr val="hlink"/>
            </a:solidFill>
            <a:ln w="12700">
              <a:solidFill>
                <a:schemeClr val="tx1"/>
              </a:solidFill>
              <a:miter lim="800000"/>
              <a:headEnd/>
              <a:tailEnd/>
            </a:ln>
          </p:spPr>
          <p:txBody>
            <a:bodyPr wrap="none" anchor="ctr"/>
            <a:lstStyle/>
            <a:p>
              <a:endParaRPr lang="en-US"/>
            </a:p>
          </p:txBody>
        </p:sp>
        <p:sp>
          <p:nvSpPr>
            <p:cNvPr id="39" name="Rectangle 21"/>
            <p:cNvSpPr>
              <a:spLocks noChangeArrowheads="1"/>
            </p:cNvSpPr>
            <p:nvPr/>
          </p:nvSpPr>
          <p:spPr bwMode="auto">
            <a:xfrm>
              <a:off x="1440" y="2976"/>
              <a:ext cx="288" cy="233"/>
            </a:xfrm>
            <a:prstGeom prst="rect">
              <a:avLst/>
            </a:prstGeom>
            <a:noFill/>
            <a:ln w="9525">
              <a:noFill/>
              <a:miter lim="800000"/>
              <a:headEnd/>
              <a:tailEnd/>
            </a:ln>
          </p:spPr>
          <p:txBody>
            <a:bodyPr lIns="92075" tIns="46038" rIns="92075" bIns="46038">
              <a:spAutoFit/>
            </a:bodyPr>
            <a:lstStyle/>
            <a:p>
              <a:pPr>
                <a:spcBef>
                  <a:spcPct val="50000"/>
                </a:spcBef>
              </a:pPr>
              <a:r>
                <a:rPr lang="en-US" dirty="0" smtClean="0">
                  <a:solidFill>
                    <a:schemeClr val="bg2"/>
                  </a:solidFill>
                </a:rPr>
                <a:t>3</a:t>
              </a:r>
              <a:endParaRPr lang="en-US" dirty="0">
                <a:solidFill>
                  <a:schemeClr val="bg2"/>
                </a:solidFill>
              </a:endParaRPr>
            </a:p>
          </p:txBody>
        </p:sp>
        <p:sp>
          <p:nvSpPr>
            <p:cNvPr id="40" name="Rectangle 22"/>
            <p:cNvSpPr>
              <a:spLocks noChangeArrowheads="1"/>
            </p:cNvSpPr>
            <p:nvPr/>
          </p:nvSpPr>
          <p:spPr bwMode="auto">
            <a:xfrm>
              <a:off x="1252" y="3220"/>
              <a:ext cx="184" cy="232"/>
            </a:xfrm>
            <a:prstGeom prst="rect">
              <a:avLst/>
            </a:prstGeom>
            <a:solidFill>
              <a:schemeClr val="tx2"/>
            </a:solidFill>
            <a:ln w="12700">
              <a:solidFill>
                <a:schemeClr val="tx1"/>
              </a:solidFill>
              <a:miter lim="800000"/>
              <a:headEnd/>
              <a:tailEnd/>
            </a:ln>
          </p:spPr>
          <p:txBody>
            <a:bodyPr wrap="none" anchor="ctr"/>
            <a:lstStyle/>
            <a:p>
              <a:endParaRPr lang="en-US"/>
            </a:p>
          </p:txBody>
        </p:sp>
        <p:sp>
          <p:nvSpPr>
            <p:cNvPr id="41" name="Rectangle 23"/>
            <p:cNvSpPr>
              <a:spLocks noChangeArrowheads="1"/>
            </p:cNvSpPr>
            <p:nvPr/>
          </p:nvSpPr>
          <p:spPr bwMode="auto">
            <a:xfrm>
              <a:off x="1444" y="3220"/>
              <a:ext cx="184" cy="232"/>
            </a:xfrm>
            <a:prstGeom prst="rect">
              <a:avLst/>
            </a:prstGeom>
            <a:solidFill>
              <a:srgbClr val="FFCC00"/>
            </a:solidFill>
            <a:ln w="12700">
              <a:solidFill>
                <a:schemeClr val="tx1"/>
              </a:solidFill>
              <a:miter lim="800000"/>
              <a:headEnd/>
              <a:tailEnd/>
            </a:ln>
          </p:spPr>
          <p:txBody>
            <a:bodyPr wrap="none" anchor="ctr"/>
            <a:lstStyle/>
            <a:p>
              <a:endParaRPr lang="en-US"/>
            </a:p>
          </p:txBody>
        </p:sp>
        <p:sp>
          <p:nvSpPr>
            <p:cNvPr id="42" name="Rectangle 24"/>
            <p:cNvSpPr>
              <a:spLocks noChangeArrowheads="1"/>
            </p:cNvSpPr>
            <p:nvPr/>
          </p:nvSpPr>
          <p:spPr bwMode="auto">
            <a:xfrm>
              <a:off x="1204" y="3209"/>
              <a:ext cx="288" cy="233"/>
            </a:xfrm>
            <a:prstGeom prst="rect">
              <a:avLst/>
            </a:prstGeom>
            <a:noFill/>
            <a:ln w="9525">
              <a:noFill/>
              <a:miter lim="800000"/>
              <a:headEnd/>
              <a:tailEnd/>
            </a:ln>
          </p:spPr>
          <p:txBody>
            <a:bodyPr lIns="92075" tIns="46038" rIns="92075" bIns="46038">
              <a:spAutoFit/>
            </a:bodyPr>
            <a:lstStyle/>
            <a:p>
              <a:pPr>
                <a:spcBef>
                  <a:spcPct val="50000"/>
                </a:spcBef>
              </a:pPr>
              <a:r>
                <a:rPr lang="en-US" dirty="0" smtClean="0">
                  <a:solidFill>
                    <a:srgbClr val="FFFFFF"/>
                  </a:solidFill>
                </a:rPr>
                <a:t>22</a:t>
              </a:r>
              <a:endParaRPr lang="en-US" dirty="0">
                <a:solidFill>
                  <a:srgbClr val="FFFFFF"/>
                </a:solidFill>
              </a:endParaRPr>
            </a:p>
          </p:txBody>
        </p:sp>
        <p:sp>
          <p:nvSpPr>
            <p:cNvPr id="43" name="Rectangle 25"/>
            <p:cNvSpPr>
              <a:spLocks noChangeArrowheads="1"/>
            </p:cNvSpPr>
            <p:nvPr/>
          </p:nvSpPr>
          <p:spPr bwMode="auto">
            <a:xfrm>
              <a:off x="1828" y="2980"/>
              <a:ext cx="280" cy="232"/>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44" name="Rectangle 26"/>
            <p:cNvSpPr>
              <a:spLocks noChangeArrowheads="1"/>
            </p:cNvSpPr>
            <p:nvPr/>
          </p:nvSpPr>
          <p:spPr bwMode="auto">
            <a:xfrm>
              <a:off x="1824" y="2976"/>
              <a:ext cx="288" cy="233"/>
            </a:xfrm>
            <a:prstGeom prst="rect">
              <a:avLst/>
            </a:prstGeom>
            <a:noFill/>
            <a:ln w="9525">
              <a:noFill/>
              <a:miter lim="800000"/>
              <a:headEnd/>
              <a:tailEnd/>
            </a:ln>
          </p:spPr>
          <p:txBody>
            <a:bodyPr lIns="92075" tIns="46038" rIns="92075" bIns="46038">
              <a:spAutoFit/>
            </a:bodyPr>
            <a:lstStyle/>
            <a:p>
              <a:pPr>
                <a:spcBef>
                  <a:spcPct val="50000"/>
                </a:spcBef>
              </a:pPr>
              <a:r>
                <a:rPr lang="en-US" dirty="0" smtClean="0">
                  <a:solidFill>
                    <a:schemeClr val="bg2"/>
                  </a:solidFill>
                </a:rPr>
                <a:t>0</a:t>
              </a:r>
              <a:endParaRPr lang="en-US" dirty="0">
                <a:solidFill>
                  <a:schemeClr val="bg2"/>
                </a:solidFill>
              </a:endParaRPr>
            </a:p>
          </p:txBody>
        </p:sp>
        <p:sp>
          <p:nvSpPr>
            <p:cNvPr id="45" name="Rectangle 27"/>
            <p:cNvSpPr>
              <a:spLocks noChangeArrowheads="1"/>
            </p:cNvSpPr>
            <p:nvPr/>
          </p:nvSpPr>
          <p:spPr bwMode="auto">
            <a:xfrm>
              <a:off x="2020" y="2980"/>
              <a:ext cx="184" cy="232"/>
            </a:xfrm>
            <a:prstGeom prst="rect">
              <a:avLst/>
            </a:prstGeom>
            <a:solidFill>
              <a:schemeClr val="hlink"/>
            </a:solidFill>
            <a:ln w="12700">
              <a:solidFill>
                <a:schemeClr val="tx1"/>
              </a:solidFill>
              <a:miter lim="800000"/>
              <a:headEnd/>
              <a:tailEnd/>
            </a:ln>
          </p:spPr>
          <p:txBody>
            <a:bodyPr wrap="none" anchor="ctr"/>
            <a:lstStyle/>
            <a:p>
              <a:endParaRPr lang="en-US"/>
            </a:p>
          </p:txBody>
        </p:sp>
        <p:sp>
          <p:nvSpPr>
            <p:cNvPr id="46" name="Rectangle 28"/>
            <p:cNvSpPr>
              <a:spLocks noChangeArrowheads="1"/>
            </p:cNvSpPr>
            <p:nvPr/>
          </p:nvSpPr>
          <p:spPr bwMode="auto">
            <a:xfrm>
              <a:off x="1828" y="3220"/>
              <a:ext cx="184" cy="232"/>
            </a:xfrm>
            <a:prstGeom prst="rect">
              <a:avLst/>
            </a:prstGeom>
            <a:solidFill>
              <a:schemeClr val="tx2"/>
            </a:solidFill>
            <a:ln w="12700">
              <a:solidFill>
                <a:schemeClr val="tx1"/>
              </a:solidFill>
              <a:miter lim="800000"/>
              <a:headEnd/>
              <a:tailEnd/>
            </a:ln>
          </p:spPr>
          <p:txBody>
            <a:bodyPr wrap="none" anchor="ctr"/>
            <a:lstStyle/>
            <a:p>
              <a:endParaRPr lang="en-US"/>
            </a:p>
          </p:txBody>
        </p:sp>
        <p:sp>
          <p:nvSpPr>
            <p:cNvPr id="47" name="Rectangle 29"/>
            <p:cNvSpPr>
              <a:spLocks noChangeArrowheads="1"/>
            </p:cNvSpPr>
            <p:nvPr/>
          </p:nvSpPr>
          <p:spPr bwMode="auto">
            <a:xfrm>
              <a:off x="2020" y="3220"/>
              <a:ext cx="184" cy="232"/>
            </a:xfrm>
            <a:prstGeom prst="rect">
              <a:avLst/>
            </a:prstGeom>
            <a:solidFill>
              <a:srgbClr val="FFCC00"/>
            </a:solidFill>
            <a:ln w="12700">
              <a:solidFill>
                <a:schemeClr val="tx1"/>
              </a:solidFill>
              <a:miter lim="800000"/>
              <a:headEnd/>
              <a:tailEnd/>
            </a:ln>
          </p:spPr>
          <p:txBody>
            <a:bodyPr wrap="none" anchor="ctr"/>
            <a:lstStyle/>
            <a:p>
              <a:endParaRPr lang="en-US"/>
            </a:p>
          </p:txBody>
        </p:sp>
        <p:sp>
          <p:nvSpPr>
            <p:cNvPr id="48" name="Rectangle 30"/>
            <p:cNvSpPr>
              <a:spLocks noChangeArrowheads="1"/>
            </p:cNvSpPr>
            <p:nvPr/>
          </p:nvSpPr>
          <p:spPr bwMode="auto">
            <a:xfrm>
              <a:off x="1780" y="3216"/>
              <a:ext cx="349" cy="233"/>
            </a:xfrm>
            <a:prstGeom prst="rect">
              <a:avLst/>
            </a:prstGeom>
            <a:noFill/>
            <a:ln w="9525">
              <a:noFill/>
              <a:miter lim="800000"/>
              <a:headEnd/>
              <a:tailEnd/>
            </a:ln>
          </p:spPr>
          <p:txBody>
            <a:bodyPr wrap="square" lIns="92075" tIns="46038" rIns="92075" bIns="46038">
              <a:spAutoFit/>
            </a:bodyPr>
            <a:lstStyle/>
            <a:p>
              <a:pPr>
                <a:spcBef>
                  <a:spcPct val="50000"/>
                </a:spcBef>
              </a:pPr>
              <a:r>
                <a:rPr lang="en-US" dirty="0" smtClean="0">
                  <a:solidFill>
                    <a:srgbClr val="FFFFFF"/>
                  </a:solidFill>
                </a:rPr>
                <a:t>-15</a:t>
              </a:r>
              <a:endParaRPr lang="en-US" dirty="0">
                <a:solidFill>
                  <a:srgbClr val="FFFFFF"/>
                </a:solidFill>
              </a:endParaRPr>
            </a:p>
          </p:txBody>
        </p:sp>
        <p:sp>
          <p:nvSpPr>
            <p:cNvPr id="49" name="Rectangle 31"/>
            <p:cNvSpPr>
              <a:spLocks noChangeArrowheads="1"/>
            </p:cNvSpPr>
            <p:nvPr/>
          </p:nvSpPr>
          <p:spPr bwMode="auto">
            <a:xfrm>
              <a:off x="2452" y="2980"/>
              <a:ext cx="280" cy="232"/>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50" name="Rectangle 32"/>
            <p:cNvSpPr>
              <a:spLocks noChangeArrowheads="1"/>
            </p:cNvSpPr>
            <p:nvPr/>
          </p:nvSpPr>
          <p:spPr bwMode="auto">
            <a:xfrm>
              <a:off x="2448" y="2976"/>
              <a:ext cx="288" cy="233"/>
            </a:xfrm>
            <a:prstGeom prst="rect">
              <a:avLst/>
            </a:prstGeom>
            <a:noFill/>
            <a:ln w="9525">
              <a:noFill/>
              <a:miter lim="800000"/>
              <a:headEnd/>
              <a:tailEnd/>
            </a:ln>
          </p:spPr>
          <p:txBody>
            <a:bodyPr lIns="92075" tIns="46038" rIns="92075" bIns="46038">
              <a:spAutoFit/>
            </a:bodyPr>
            <a:lstStyle/>
            <a:p>
              <a:pPr>
                <a:spcBef>
                  <a:spcPct val="50000"/>
                </a:spcBef>
              </a:pPr>
              <a:r>
                <a:rPr lang="en-US" dirty="0" smtClean="0">
                  <a:solidFill>
                    <a:schemeClr val="bg2"/>
                  </a:solidFill>
                </a:rPr>
                <a:t>1</a:t>
              </a:r>
              <a:endParaRPr lang="en-US" dirty="0">
                <a:solidFill>
                  <a:schemeClr val="bg2"/>
                </a:solidFill>
              </a:endParaRPr>
            </a:p>
          </p:txBody>
        </p:sp>
        <p:sp>
          <p:nvSpPr>
            <p:cNvPr id="51" name="Rectangle 33"/>
            <p:cNvSpPr>
              <a:spLocks noChangeArrowheads="1"/>
            </p:cNvSpPr>
            <p:nvPr/>
          </p:nvSpPr>
          <p:spPr bwMode="auto">
            <a:xfrm>
              <a:off x="2644" y="2980"/>
              <a:ext cx="184" cy="232"/>
            </a:xfrm>
            <a:prstGeom prst="rect">
              <a:avLst/>
            </a:prstGeom>
            <a:solidFill>
              <a:schemeClr val="hlink"/>
            </a:solidFill>
            <a:ln w="12700">
              <a:solidFill>
                <a:schemeClr val="tx1"/>
              </a:solidFill>
              <a:miter lim="800000"/>
              <a:headEnd/>
              <a:tailEnd/>
            </a:ln>
          </p:spPr>
          <p:txBody>
            <a:bodyPr wrap="none" anchor="ctr"/>
            <a:lstStyle/>
            <a:p>
              <a:endParaRPr lang="en-US"/>
            </a:p>
          </p:txBody>
        </p:sp>
        <p:sp>
          <p:nvSpPr>
            <p:cNvPr id="52" name="Rectangle 34"/>
            <p:cNvSpPr>
              <a:spLocks noChangeArrowheads="1"/>
            </p:cNvSpPr>
            <p:nvPr/>
          </p:nvSpPr>
          <p:spPr bwMode="auto">
            <a:xfrm>
              <a:off x="2452" y="3220"/>
              <a:ext cx="184" cy="232"/>
            </a:xfrm>
            <a:prstGeom prst="rect">
              <a:avLst/>
            </a:prstGeom>
            <a:solidFill>
              <a:schemeClr val="tx2"/>
            </a:solidFill>
            <a:ln w="12700">
              <a:solidFill>
                <a:schemeClr val="tx1"/>
              </a:solidFill>
              <a:miter lim="800000"/>
              <a:headEnd/>
              <a:tailEnd/>
            </a:ln>
          </p:spPr>
          <p:txBody>
            <a:bodyPr wrap="none" anchor="ctr"/>
            <a:lstStyle/>
            <a:p>
              <a:endParaRPr lang="en-US"/>
            </a:p>
          </p:txBody>
        </p:sp>
        <p:sp>
          <p:nvSpPr>
            <p:cNvPr id="53" name="Rectangle 35"/>
            <p:cNvSpPr>
              <a:spLocks noChangeArrowheads="1"/>
            </p:cNvSpPr>
            <p:nvPr/>
          </p:nvSpPr>
          <p:spPr bwMode="auto">
            <a:xfrm>
              <a:off x="2644" y="3220"/>
              <a:ext cx="184" cy="232"/>
            </a:xfrm>
            <a:prstGeom prst="rect">
              <a:avLst/>
            </a:prstGeom>
            <a:solidFill>
              <a:srgbClr val="FFCC00"/>
            </a:solidFill>
            <a:ln w="12700">
              <a:solidFill>
                <a:schemeClr val="tx1"/>
              </a:solidFill>
              <a:miter lim="800000"/>
              <a:headEnd/>
              <a:tailEnd/>
            </a:ln>
          </p:spPr>
          <p:txBody>
            <a:bodyPr wrap="none" anchor="ctr"/>
            <a:lstStyle/>
            <a:p>
              <a:endParaRPr lang="en-US"/>
            </a:p>
          </p:txBody>
        </p:sp>
        <p:sp>
          <p:nvSpPr>
            <p:cNvPr id="54" name="Rectangle 36"/>
            <p:cNvSpPr>
              <a:spLocks noChangeArrowheads="1"/>
            </p:cNvSpPr>
            <p:nvPr/>
          </p:nvSpPr>
          <p:spPr bwMode="auto">
            <a:xfrm>
              <a:off x="2448" y="3216"/>
              <a:ext cx="288" cy="233"/>
            </a:xfrm>
            <a:prstGeom prst="rect">
              <a:avLst/>
            </a:prstGeom>
            <a:noFill/>
            <a:ln w="9525">
              <a:noFill/>
              <a:miter lim="800000"/>
              <a:headEnd/>
              <a:tailEnd/>
            </a:ln>
          </p:spPr>
          <p:txBody>
            <a:bodyPr lIns="92075" tIns="46038" rIns="92075" bIns="46038">
              <a:spAutoFit/>
            </a:bodyPr>
            <a:lstStyle/>
            <a:p>
              <a:pPr>
                <a:spcBef>
                  <a:spcPct val="50000"/>
                </a:spcBef>
              </a:pPr>
              <a:r>
                <a:rPr lang="en-US" dirty="0" smtClean="0">
                  <a:solidFill>
                    <a:srgbClr val="FFFFFF"/>
                  </a:solidFill>
                </a:rPr>
                <a:t>11</a:t>
              </a:r>
              <a:endParaRPr lang="en-US" dirty="0">
                <a:solidFill>
                  <a:srgbClr val="FFFFFF"/>
                </a:solidFill>
              </a:endParaRPr>
            </a:p>
          </p:txBody>
        </p:sp>
        <p:sp>
          <p:nvSpPr>
            <p:cNvPr id="55" name="Rectangle 37"/>
            <p:cNvSpPr>
              <a:spLocks noChangeArrowheads="1"/>
            </p:cNvSpPr>
            <p:nvPr/>
          </p:nvSpPr>
          <p:spPr bwMode="auto">
            <a:xfrm>
              <a:off x="3076" y="2980"/>
              <a:ext cx="280" cy="232"/>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56" name="Rectangle 38"/>
            <p:cNvSpPr>
              <a:spLocks noChangeArrowheads="1"/>
            </p:cNvSpPr>
            <p:nvPr/>
          </p:nvSpPr>
          <p:spPr bwMode="auto">
            <a:xfrm>
              <a:off x="3072" y="2976"/>
              <a:ext cx="288" cy="233"/>
            </a:xfrm>
            <a:prstGeom prst="rect">
              <a:avLst/>
            </a:prstGeom>
            <a:noFill/>
            <a:ln w="9525">
              <a:noFill/>
              <a:miter lim="800000"/>
              <a:headEnd/>
              <a:tailEnd/>
            </a:ln>
          </p:spPr>
          <p:txBody>
            <a:bodyPr lIns="92075" tIns="46038" rIns="92075" bIns="46038">
              <a:spAutoFit/>
            </a:bodyPr>
            <a:lstStyle/>
            <a:p>
              <a:pPr>
                <a:spcBef>
                  <a:spcPct val="50000"/>
                </a:spcBef>
              </a:pPr>
              <a:r>
                <a:rPr lang="en-US" dirty="0" smtClean="0">
                  <a:solidFill>
                    <a:schemeClr val="bg2"/>
                  </a:solidFill>
                </a:rPr>
                <a:t>1</a:t>
              </a:r>
              <a:endParaRPr lang="en-US" dirty="0">
                <a:solidFill>
                  <a:schemeClr val="bg2"/>
                </a:solidFill>
              </a:endParaRPr>
            </a:p>
          </p:txBody>
        </p:sp>
        <p:sp>
          <p:nvSpPr>
            <p:cNvPr id="57" name="Rectangle 39"/>
            <p:cNvSpPr>
              <a:spLocks noChangeArrowheads="1"/>
            </p:cNvSpPr>
            <p:nvPr/>
          </p:nvSpPr>
          <p:spPr bwMode="auto">
            <a:xfrm>
              <a:off x="3268" y="2980"/>
              <a:ext cx="184" cy="232"/>
            </a:xfrm>
            <a:prstGeom prst="rect">
              <a:avLst/>
            </a:prstGeom>
            <a:solidFill>
              <a:schemeClr val="hlink"/>
            </a:solidFill>
            <a:ln w="12700">
              <a:solidFill>
                <a:schemeClr val="tx1"/>
              </a:solidFill>
              <a:miter lim="800000"/>
              <a:headEnd/>
              <a:tailEnd/>
            </a:ln>
          </p:spPr>
          <p:txBody>
            <a:bodyPr wrap="none" anchor="ctr"/>
            <a:lstStyle/>
            <a:p>
              <a:endParaRPr lang="en-US"/>
            </a:p>
          </p:txBody>
        </p:sp>
        <p:sp>
          <p:nvSpPr>
            <p:cNvPr id="58" name="Rectangle 40"/>
            <p:cNvSpPr>
              <a:spLocks noChangeArrowheads="1"/>
            </p:cNvSpPr>
            <p:nvPr/>
          </p:nvSpPr>
          <p:spPr bwMode="auto">
            <a:xfrm>
              <a:off x="3076" y="3220"/>
              <a:ext cx="184" cy="232"/>
            </a:xfrm>
            <a:prstGeom prst="rect">
              <a:avLst/>
            </a:prstGeom>
            <a:solidFill>
              <a:schemeClr val="tx2"/>
            </a:solidFill>
            <a:ln w="12700">
              <a:solidFill>
                <a:schemeClr val="tx1"/>
              </a:solidFill>
              <a:miter lim="800000"/>
              <a:headEnd/>
              <a:tailEnd/>
            </a:ln>
          </p:spPr>
          <p:txBody>
            <a:bodyPr wrap="none" anchor="ctr"/>
            <a:lstStyle/>
            <a:p>
              <a:endParaRPr lang="en-US"/>
            </a:p>
          </p:txBody>
        </p:sp>
        <p:sp>
          <p:nvSpPr>
            <p:cNvPr id="59" name="Rectangle 41"/>
            <p:cNvSpPr>
              <a:spLocks noChangeArrowheads="1"/>
            </p:cNvSpPr>
            <p:nvPr/>
          </p:nvSpPr>
          <p:spPr bwMode="auto">
            <a:xfrm>
              <a:off x="3268" y="3220"/>
              <a:ext cx="184" cy="232"/>
            </a:xfrm>
            <a:prstGeom prst="rect">
              <a:avLst/>
            </a:prstGeom>
            <a:solidFill>
              <a:srgbClr val="FFCC00"/>
            </a:solidFill>
            <a:ln w="12700">
              <a:solidFill>
                <a:schemeClr val="tx1"/>
              </a:solidFill>
              <a:miter lim="800000"/>
              <a:headEnd/>
              <a:tailEnd/>
            </a:ln>
          </p:spPr>
          <p:txBody>
            <a:bodyPr wrap="none" anchor="ctr"/>
            <a:lstStyle/>
            <a:p>
              <a:endParaRPr lang="en-US"/>
            </a:p>
          </p:txBody>
        </p:sp>
        <p:sp>
          <p:nvSpPr>
            <p:cNvPr id="60" name="Rectangle 42"/>
            <p:cNvSpPr>
              <a:spLocks noChangeArrowheads="1"/>
            </p:cNvSpPr>
            <p:nvPr/>
          </p:nvSpPr>
          <p:spPr bwMode="auto">
            <a:xfrm>
              <a:off x="3072" y="3216"/>
              <a:ext cx="288" cy="233"/>
            </a:xfrm>
            <a:prstGeom prst="rect">
              <a:avLst/>
            </a:prstGeom>
            <a:noFill/>
            <a:ln w="9525">
              <a:noFill/>
              <a:miter lim="800000"/>
              <a:headEnd/>
              <a:tailEnd/>
            </a:ln>
          </p:spPr>
          <p:txBody>
            <a:bodyPr lIns="92075" tIns="46038" rIns="92075" bIns="46038">
              <a:spAutoFit/>
            </a:bodyPr>
            <a:lstStyle/>
            <a:p>
              <a:pPr>
                <a:spcBef>
                  <a:spcPct val="50000"/>
                </a:spcBef>
              </a:pPr>
              <a:r>
                <a:rPr lang="en-US" dirty="0" smtClean="0">
                  <a:solidFill>
                    <a:srgbClr val="FFFFFF"/>
                  </a:solidFill>
                </a:rPr>
                <a:t>3</a:t>
              </a:r>
              <a:endParaRPr lang="en-US" dirty="0">
                <a:solidFill>
                  <a:srgbClr val="FFFFFF"/>
                </a:solidFill>
              </a:endParaRPr>
            </a:p>
          </p:txBody>
        </p:sp>
        <p:sp>
          <p:nvSpPr>
            <p:cNvPr id="61" name="Rectangle 43"/>
            <p:cNvSpPr>
              <a:spLocks noChangeArrowheads="1"/>
            </p:cNvSpPr>
            <p:nvPr/>
          </p:nvSpPr>
          <p:spPr bwMode="auto">
            <a:xfrm>
              <a:off x="3652" y="2980"/>
              <a:ext cx="280" cy="232"/>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62" name="Rectangle 44"/>
            <p:cNvSpPr>
              <a:spLocks noChangeArrowheads="1"/>
            </p:cNvSpPr>
            <p:nvPr/>
          </p:nvSpPr>
          <p:spPr bwMode="auto">
            <a:xfrm>
              <a:off x="3648" y="2976"/>
              <a:ext cx="288" cy="233"/>
            </a:xfrm>
            <a:prstGeom prst="rect">
              <a:avLst/>
            </a:prstGeom>
            <a:noFill/>
            <a:ln w="9525">
              <a:noFill/>
              <a:miter lim="800000"/>
              <a:headEnd/>
              <a:tailEnd/>
            </a:ln>
          </p:spPr>
          <p:txBody>
            <a:bodyPr lIns="92075" tIns="46038" rIns="92075" bIns="46038">
              <a:spAutoFit/>
            </a:bodyPr>
            <a:lstStyle/>
            <a:p>
              <a:pPr>
                <a:spcBef>
                  <a:spcPct val="50000"/>
                </a:spcBef>
              </a:pPr>
              <a:r>
                <a:rPr lang="en-US" dirty="0" smtClean="0">
                  <a:solidFill>
                    <a:schemeClr val="bg2"/>
                  </a:solidFill>
                </a:rPr>
                <a:t>2</a:t>
              </a:r>
              <a:endParaRPr lang="en-US" dirty="0">
                <a:solidFill>
                  <a:schemeClr val="bg2"/>
                </a:solidFill>
              </a:endParaRPr>
            </a:p>
          </p:txBody>
        </p:sp>
        <p:sp>
          <p:nvSpPr>
            <p:cNvPr id="63" name="Rectangle 45"/>
            <p:cNvSpPr>
              <a:spLocks noChangeArrowheads="1"/>
            </p:cNvSpPr>
            <p:nvPr/>
          </p:nvSpPr>
          <p:spPr bwMode="auto">
            <a:xfrm>
              <a:off x="3844" y="2980"/>
              <a:ext cx="184" cy="232"/>
            </a:xfrm>
            <a:prstGeom prst="rect">
              <a:avLst/>
            </a:prstGeom>
            <a:solidFill>
              <a:schemeClr val="hlink"/>
            </a:solidFill>
            <a:ln w="12700">
              <a:solidFill>
                <a:schemeClr val="tx1"/>
              </a:solidFill>
              <a:miter lim="800000"/>
              <a:headEnd/>
              <a:tailEnd/>
            </a:ln>
          </p:spPr>
          <p:txBody>
            <a:bodyPr wrap="none" anchor="ctr"/>
            <a:lstStyle/>
            <a:p>
              <a:endParaRPr lang="en-US"/>
            </a:p>
          </p:txBody>
        </p:sp>
        <p:sp>
          <p:nvSpPr>
            <p:cNvPr id="64" name="Rectangle 46"/>
            <p:cNvSpPr>
              <a:spLocks noChangeArrowheads="1"/>
            </p:cNvSpPr>
            <p:nvPr/>
          </p:nvSpPr>
          <p:spPr bwMode="auto">
            <a:xfrm>
              <a:off x="3652" y="3220"/>
              <a:ext cx="184" cy="232"/>
            </a:xfrm>
            <a:prstGeom prst="rect">
              <a:avLst/>
            </a:prstGeom>
            <a:solidFill>
              <a:schemeClr val="tx2"/>
            </a:solidFill>
            <a:ln w="12700">
              <a:solidFill>
                <a:schemeClr val="tx1"/>
              </a:solidFill>
              <a:miter lim="800000"/>
              <a:headEnd/>
              <a:tailEnd/>
            </a:ln>
          </p:spPr>
          <p:txBody>
            <a:bodyPr wrap="none" anchor="ctr"/>
            <a:lstStyle/>
            <a:p>
              <a:endParaRPr lang="en-US"/>
            </a:p>
          </p:txBody>
        </p:sp>
        <p:sp>
          <p:nvSpPr>
            <p:cNvPr id="65" name="Rectangle 47"/>
            <p:cNvSpPr>
              <a:spLocks noChangeArrowheads="1"/>
            </p:cNvSpPr>
            <p:nvPr/>
          </p:nvSpPr>
          <p:spPr bwMode="auto">
            <a:xfrm>
              <a:off x="3844" y="3220"/>
              <a:ext cx="184" cy="232"/>
            </a:xfrm>
            <a:prstGeom prst="rect">
              <a:avLst/>
            </a:prstGeom>
            <a:solidFill>
              <a:srgbClr val="FFCC00"/>
            </a:solidFill>
            <a:ln w="12700">
              <a:solidFill>
                <a:schemeClr val="tx1"/>
              </a:solidFill>
              <a:miter lim="800000"/>
              <a:headEnd/>
              <a:tailEnd/>
            </a:ln>
          </p:spPr>
          <p:txBody>
            <a:bodyPr wrap="none" anchor="ctr"/>
            <a:lstStyle/>
            <a:p>
              <a:endParaRPr lang="en-US"/>
            </a:p>
          </p:txBody>
        </p:sp>
        <p:sp>
          <p:nvSpPr>
            <p:cNvPr id="66" name="Rectangle 48"/>
            <p:cNvSpPr>
              <a:spLocks noChangeArrowheads="1"/>
            </p:cNvSpPr>
            <p:nvPr/>
          </p:nvSpPr>
          <p:spPr bwMode="auto">
            <a:xfrm>
              <a:off x="3648" y="3216"/>
              <a:ext cx="288" cy="233"/>
            </a:xfrm>
            <a:prstGeom prst="rect">
              <a:avLst/>
            </a:prstGeom>
            <a:noFill/>
            <a:ln w="9525">
              <a:noFill/>
              <a:miter lim="800000"/>
              <a:headEnd/>
              <a:tailEnd/>
            </a:ln>
          </p:spPr>
          <p:txBody>
            <a:bodyPr lIns="92075" tIns="46038" rIns="92075" bIns="46038">
              <a:spAutoFit/>
            </a:bodyPr>
            <a:lstStyle/>
            <a:p>
              <a:pPr>
                <a:spcBef>
                  <a:spcPct val="50000"/>
                </a:spcBef>
              </a:pPr>
              <a:r>
                <a:rPr lang="en-US" dirty="0" smtClean="0">
                  <a:solidFill>
                    <a:srgbClr val="FFFFFF"/>
                  </a:solidFill>
                </a:rPr>
                <a:t>-6</a:t>
              </a:r>
              <a:endParaRPr lang="en-US" dirty="0">
                <a:solidFill>
                  <a:srgbClr val="FFFFFF"/>
                </a:solidFill>
              </a:endParaRPr>
            </a:p>
          </p:txBody>
        </p:sp>
        <p:sp>
          <p:nvSpPr>
            <p:cNvPr id="67" name="Line 49"/>
            <p:cNvSpPr>
              <a:spLocks noChangeShapeType="1"/>
            </p:cNvSpPr>
            <p:nvPr/>
          </p:nvSpPr>
          <p:spPr bwMode="auto">
            <a:xfrm>
              <a:off x="960" y="3360"/>
              <a:ext cx="288" cy="0"/>
            </a:xfrm>
            <a:prstGeom prst="line">
              <a:avLst/>
            </a:prstGeom>
            <a:noFill/>
            <a:ln w="25400">
              <a:solidFill>
                <a:schemeClr val="tx1"/>
              </a:solidFill>
              <a:round/>
              <a:headEnd type="none" w="sm" len="sm"/>
              <a:tailEnd type="stealth" w="med" len="lg"/>
            </a:ln>
          </p:spPr>
          <p:txBody>
            <a:bodyPr/>
            <a:lstStyle/>
            <a:p>
              <a:endParaRPr lang="en-US"/>
            </a:p>
          </p:txBody>
        </p:sp>
        <p:sp>
          <p:nvSpPr>
            <p:cNvPr id="68" name="Line 50"/>
            <p:cNvSpPr>
              <a:spLocks noChangeShapeType="1"/>
            </p:cNvSpPr>
            <p:nvPr/>
          </p:nvSpPr>
          <p:spPr bwMode="auto">
            <a:xfrm>
              <a:off x="1536" y="3360"/>
              <a:ext cx="288" cy="0"/>
            </a:xfrm>
            <a:prstGeom prst="line">
              <a:avLst/>
            </a:prstGeom>
            <a:noFill/>
            <a:ln w="25400">
              <a:solidFill>
                <a:schemeClr val="tx1"/>
              </a:solidFill>
              <a:round/>
              <a:headEnd type="none" w="sm" len="sm"/>
              <a:tailEnd type="stealth" w="med" len="lg"/>
            </a:ln>
          </p:spPr>
          <p:txBody>
            <a:bodyPr/>
            <a:lstStyle/>
            <a:p>
              <a:endParaRPr lang="en-US"/>
            </a:p>
          </p:txBody>
        </p:sp>
        <p:sp>
          <p:nvSpPr>
            <p:cNvPr id="69" name="Line 51"/>
            <p:cNvSpPr>
              <a:spLocks noChangeShapeType="1"/>
            </p:cNvSpPr>
            <p:nvPr/>
          </p:nvSpPr>
          <p:spPr bwMode="auto">
            <a:xfrm>
              <a:off x="2160" y="3360"/>
              <a:ext cx="288" cy="0"/>
            </a:xfrm>
            <a:prstGeom prst="line">
              <a:avLst/>
            </a:prstGeom>
            <a:noFill/>
            <a:ln w="25400">
              <a:solidFill>
                <a:schemeClr val="tx1"/>
              </a:solidFill>
              <a:round/>
              <a:headEnd type="none" w="sm" len="sm"/>
              <a:tailEnd type="stealth" w="med" len="lg"/>
            </a:ln>
          </p:spPr>
          <p:txBody>
            <a:bodyPr/>
            <a:lstStyle/>
            <a:p>
              <a:endParaRPr lang="en-US"/>
            </a:p>
          </p:txBody>
        </p:sp>
        <p:sp>
          <p:nvSpPr>
            <p:cNvPr id="70" name="Line 52"/>
            <p:cNvSpPr>
              <a:spLocks noChangeShapeType="1"/>
            </p:cNvSpPr>
            <p:nvPr/>
          </p:nvSpPr>
          <p:spPr bwMode="auto">
            <a:xfrm>
              <a:off x="2784" y="3360"/>
              <a:ext cx="288" cy="0"/>
            </a:xfrm>
            <a:prstGeom prst="line">
              <a:avLst/>
            </a:prstGeom>
            <a:noFill/>
            <a:ln w="25400">
              <a:solidFill>
                <a:schemeClr val="tx1"/>
              </a:solidFill>
              <a:round/>
              <a:headEnd type="none" w="sm" len="sm"/>
              <a:tailEnd type="stealth" w="med" len="lg"/>
            </a:ln>
          </p:spPr>
          <p:txBody>
            <a:bodyPr/>
            <a:lstStyle/>
            <a:p>
              <a:endParaRPr lang="en-US"/>
            </a:p>
          </p:txBody>
        </p:sp>
        <p:sp>
          <p:nvSpPr>
            <p:cNvPr id="71" name="Line 53"/>
            <p:cNvSpPr>
              <a:spLocks noChangeShapeType="1"/>
            </p:cNvSpPr>
            <p:nvPr/>
          </p:nvSpPr>
          <p:spPr bwMode="auto">
            <a:xfrm>
              <a:off x="3360" y="3360"/>
              <a:ext cx="288" cy="0"/>
            </a:xfrm>
            <a:prstGeom prst="line">
              <a:avLst/>
            </a:prstGeom>
            <a:noFill/>
            <a:ln w="25400">
              <a:solidFill>
                <a:schemeClr val="tx1"/>
              </a:solidFill>
              <a:round/>
              <a:headEnd type="none" w="sm" len="sm"/>
              <a:tailEnd type="stealth" w="med" len="lg"/>
            </a:ln>
          </p:spPr>
          <p:txBody>
            <a:bodyPr/>
            <a:lstStyle/>
            <a:p>
              <a:endParaRPr lang="en-US"/>
            </a:p>
          </p:txBody>
        </p:sp>
        <p:sp>
          <p:nvSpPr>
            <p:cNvPr id="72" name="Rectangle 54"/>
            <p:cNvSpPr>
              <a:spLocks noChangeArrowheads="1"/>
            </p:cNvSpPr>
            <p:nvPr/>
          </p:nvSpPr>
          <p:spPr bwMode="auto">
            <a:xfrm>
              <a:off x="2016" y="2976"/>
              <a:ext cx="288" cy="233"/>
            </a:xfrm>
            <a:prstGeom prst="rect">
              <a:avLst/>
            </a:prstGeom>
            <a:noFill/>
            <a:ln w="9525">
              <a:noFill/>
              <a:miter lim="800000"/>
              <a:headEnd/>
              <a:tailEnd/>
            </a:ln>
          </p:spPr>
          <p:txBody>
            <a:bodyPr lIns="92075" tIns="46038" rIns="92075" bIns="46038">
              <a:spAutoFit/>
            </a:bodyPr>
            <a:lstStyle/>
            <a:p>
              <a:pPr>
                <a:spcBef>
                  <a:spcPct val="50000"/>
                </a:spcBef>
              </a:pPr>
              <a:r>
                <a:rPr lang="en-US" dirty="0" smtClean="0">
                  <a:solidFill>
                    <a:schemeClr val="bg2"/>
                  </a:solidFill>
                </a:rPr>
                <a:t>5</a:t>
              </a:r>
              <a:endParaRPr lang="en-US" dirty="0">
                <a:solidFill>
                  <a:schemeClr val="bg2"/>
                </a:solidFill>
              </a:endParaRPr>
            </a:p>
          </p:txBody>
        </p:sp>
        <p:sp>
          <p:nvSpPr>
            <p:cNvPr id="73" name="Rectangle 55"/>
            <p:cNvSpPr>
              <a:spLocks noChangeArrowheads="1"/>
            </p:cNvSpPr>
            <p:nvPr/>
          </p:nvSpPr>
          <p:spPr bwMode="auto">
            <a:xfrm>
              <a:off x="2640" y="2976"/>
              <a:ext cx="288" cy="233"/>
            </a:xfrm>
            <a:prstGeom prst="rect">
              <a:avLst/>
            </a:prstGeom>
            <a:noFill/>
            <a:ln w="9525">
              <a:noFill/>
              <a:miter lim="800000"/>
              <a:headEnd/>
              <a:tailEnd/>
            </a:ln>
          </p:spPr>
          <p:txBody>
            <a:bodyPr lIns="92075" tIns="46038" rIns="92075" bIns="46038">
              <a:spAutoFit/>
            </a:bodyPr>
            <a:lstStyle/>
            <a:p>
              <a:pPr>
                <a:spcBef>
                  <a:spcPct val="50000"/>
                </a:spcBef>
              </a:pPr>
              <a:r>
                <a:rPr lang="en-US" dirty="0" smtClean="0">
                  <a:solidFill>
                    <a:schemeClr val="bg2"/>
                  </a:solidFill>
                </a:rPr>
                <a:t>1</a:t>
              </a:r>
              <a:endParaRPr lang="en-US" dirty="0">
                <a:solidFill>
                  <a:schemeClr val="bg2"/>
                </a:solidFill>
              </a:endParaRPr>
            </a:p>
          </p:txBody>
        </p:sp>
        <p:sp>
          <p:nvSpPr>
            <p:cNvPr id="74" name="Rectangle 56"/>
            <p:cNvSpPr>
              <a:spLocks noChangeArrowheads="1"/>
            </p:cNvSpPr>
            <p:nvPr/>
          </p:nvSpPr>
          <p:spPr bwMode="auto">
            <a:xfrm>
              <a:off x="3840" y="2976"/>
              <a:ext cx="288" cy="250"/>
            </a:xfrm>
            <a:prstGeom prst="rect">
              <a:avLst/>
            </a:prstGeom>
            <a:noFill/>
            <a:ln w="9525">
              <a:noFill/>
              <a:miter lim="800000"/>
              <a:headEnd/>
              <a:tailEnd/>
            </a:ln>
          </p:spPr>
          <p:txBody>
            <a:bodyPr lIns="92075" tIns="46038" rIns="92075" bIns="46038">
              <a:spAutoFit/>
            </a:bodyPr>
            <a:lstStyle/>
            <a:p>
              <a:pPr>
                <a:spcBef>
                  <a:spcPct val="50000"/>
                </a:spcBef>
              </a:pPr>
              <a:r>
                <a:rPr lang="en-US">
                  <a:solidFill>
                    <a:schemeClr val="bg2"/>
                  </a:solidFill>
                </a:rPr>
                <a:t>3</a:t>
              </a:r>
            </a:p>
          </p:txBody>
        </p:sp>
        <p:sp>
          <p:nvSpPr>
            <p:cNvPr id="75" name="Rectangle 57"/>
            <p:cNvSpPr>
              <a:spLocks noChangeArrowheads="1"/>
            </p:cNvSpPr>
            <p:nvPr/>
          </p:nvSpPr>
          <p:spPr bwMode="auto">
            <a:xfrm>
              <a:off x="3792" y="3216"/>
              <a:ext cx="720" cy="212"/>
            </a:xfrm>
            <a:prstGeom prst="rect">
              <a:avLst/>
            </a:prstGeom>
            <a:noFill/>
            <a:ln w="9525">
              <a:noFill/>
              <a:miter lim="800000"/>
              <a:headEnd/>
              <a:tailEnd/>
            </a:ln>
          </p:spPr>
          <p:txBody>
            <a:bodyPr lIns="92075" tIns="46038" rIns="92075" bIns="46038">
              <a:spAutoFit/>
            </a:bodyPr>
            <a:lstStyle/>
            <a:p>
              <a:pPr>
                <a:spcBef>
                  <a:spcPct val="50000"/>
                </a:spcBef>
              </a:pPr>
              <a:endParaRPr lang="en-US" sz="1600" dirty="0">
                <a:solidFill>
                  <a:schemeClr val="bg2"/>
                </a:solidFill>
              </a:endParaRPr>
            </a:p>
          </p:txBody>
        </p:sp>
        <p:sp>
          <p:nvSpPr>
            <p:cNvPr id="76" name="Rectangle 58"/>
            <p:cNvSpPr>
              <a:spLocks noChangeArrowheads="1"/>
            </p:cNvSpPr>
            <p:nvPr/>
          </p:nvSpPr>
          <p:spPr bwMode="auto">
            <a:xfrm>
              <a:off x="357" y="3686"/>
              <a:ext cx="947" cy="214"/>
            </a:xfrm>
            <a:prstGeom prst="rect">
              <a:avLst/>
            </a:prstGeom>
            <a:noFill/>
            <a:ln w="9525">
              <a:noFill/>
              <a:miter lim="800000"/>
              <a:headEnd/>
              <a:tailEnd/>
            </a:ln>
          </p:spPr>
          <p:txBody>
            <a:bodyPr wrap="square" lIns="92075" tIns="46038" rIns="92075" bIns="46038">
              <a:spAutoFit/>
            </a:bodyPr>
            <a:lstStyle/>
            <a:p>
              <a:pPr algn="ctr">
                <a:spcBef>
                  <a:spcPct val="50000"/>
                </a:spcBef>
              </a:pPr>
              <a:r>
                <a:rPr lang="en-US" sz="1600" b="1" dirty="0" smtClean="0">
                  <a:solidFill>
                    <a:schemeClr val="hlink"/>
                  </a:solidFill>
                </a:rPr>
                <a:t>Head Node</a:t>
              </a:r>
              <a:endParaRPr lang="en-US" sz="1600" b="1" dirty="0">
                <a:solidFill>
                  <a:schemeClr val="hlink"/>
                </a:solidFill>
              </a:endParaRPr>
            </a:p>
          </p:txBody>
        </p:sp>
        <p:sp>
          <p:nvSpPr>
            <p:cNvPr id="77" name="Line 59"/>
            <p:cNvSpPr>
              <a:spLocks noChangeShapeType="1"/>
            </p:cNvSpPr>
            <p:nvPr/>
          </p:nvSpPr>
          <p:spPr bwMode="auto">
            <a:xfrm flipV="1">
              <a:off x="816" y="3456"/>
              <a:ext cx="0" cy="240"/>
            </a:xfrm>
            <a:prstGeom prst="line">
              <a:avLst/>
            </a:prstGeom>
            <a:noFill/>
            <a:ln w="12700">
              <a:solidFill>
                <a:schemeClr val="tx1"/>
              </a:solidFill>
              <a:round/>
              <a:headEnd type="none" w="sm" len="sm"/>
              <a:tailEnd type="stealth" w="med" len="med"/>
            </a:ln>
          </p:spPr>
          <p:txBody>
            <a:bodyPr/>
            <a:lstStyle/>
            <a:p>
              <a:endParaRPr lang="en-US"/>
            </a:p>
          </p:txBody>
        </p:sp>
        <p:sp>
          <p:nvSpPr>
            <p:cNvPr id="78" name="Text Box 61"/>
            <p:cNvSpPr txBox="1">
              <a:spLocks noChangeArrowheads="1"/>
            </p:cNvSpPr>
            <p:nvPr/>
          </p:nvSpPr>
          <p:spPr bwMode="auto">
            <a:xfrm>
              <a:off x="3264" y="2976"/>
              <a:ext cx="240" cy="250"/>
            </a:xfrm>
            <a:prstGeom prst="rect">
              <a:avLst/>
            </a:prstGeom>
            <a:noFill/>
            <a:ln w="12700">
              <a:noFill/>
              <a:miter lim="800000"/>
              <a:headEnd type="none" w="sm" len="sm"/>
              <a:tailEnd type="none" w="sm" len="sm"/>
            </a:ln>
          </p:spPr>
          <p:txBody>
            <a:bodyPr>
              <a:spAutoFit/>
            </a:bodyPr>
            <a:lstStyle/>
            <a:p>
              <a:pPr>
                <a:spcBef>
                  <a:spcPct val="50000"/>
                </a:spcBef>
              </a:pPr>
              <a:r>
                <a:rPr lang="en-US">
                  <a:solidFill>
                    <a:schemeClr val="tx1"/>
                  </a:solidFill>
                </a:rPr>
                <a:t>2</a:t>
              </a:r>
            </a:p>
          </p:txBody>
        </p:sp>
      </p:grpSp>
      <p:grpSp>
        <p:nvGrpSpPr>
          <p:cNvPr id="79" name="Group 12"/>
          <p:cNvGrpSpPr>
            <a:grpSpLocks/>
          </p:cNvGrpSpPr>
          <p:nvPr/>
        </p:nvGrpSpPr>
        <p:grpSpPr bwMode="auto">
          <a:xfrm>
            <a:off x="10234947" y="4259483"/>
            <a:ext cx="668405" cy="798653"/>
            <a:chOff x="1659" y="1920"/>
            <a:chExt cx="1125" cy="476"/>
          </a:xfrm>
        </p:grpSpPr>
        <p:sp>
          <p:nvSpPr>
            <p:cNvPr id="80" name="Rectangle 4"/>
            <p:cNvSpPr>
              <a:spLocks noChangeArrowheads="1"/>
            </p:cNvSpPr>
            <p:nvPr/>
          </p:nvSpPr>
          <p:spPr bwMode="auto">
            <a:xfrm>
              <a:off x="1732" y="1924"/>
              <a:ext cx="520" cy="232"/>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81" name="Rectangle 5"/>
            <p:cNvSpPr>
              <a:spLocks noChangeArrowheads="1"/>
            </p:cNvSpPr>
            <p:nvPr/>
          </p:nvSpPr>
          <p:spPr bwMode="auto">
            <a:xfrm>
              <a:off x="1824" y="1920"/>
              <a:ext cx="432" cy="198"/>
            </a:xfrm>
            <a:prstGeom prst="rect">
              <a:avLst/>
            </a:prstGeom>
            <a:noFill/>
            <a:ln w="9525">
              <a:noFill/>
              <a:miter lim="800000"/>
              <a:headEnd/>
              <a:tailEnd/>
            </a:ln>
          </p:spPr>
          <p:txBody>
            <a:bodyPr lIns="92075" tIns="46038" rIns="92075" bIns="46038">
              <a:spAutoFit/>
            </a:bodyPr>
            <a:lstStyle/>
            <a:p>
              <a:pPr>
                <a:spcBef>
                  <a:spcPct val="50000"/>
                </a:spcBef>
              </a:pPr>
              <a:r>
                <a:rPr lang="en-US" dirty="0" smtClean="0">
                  <a:solidFill>
                    <a:schemeClr val="bg2"/>
                  </a:solidFill>
                </a:rPr>
                <a:t>4</a:t>
              </a:r>
              <a:endParaRPr lang="en-US" dirty="0">
                <a:solidFill>
                  <a:schemeClr val="bg2"/>
                </a:solidFill>
              </a:endParaRPr>
            </a:p>
          </p:txBody>
        </p:sp>
        <p:sp>
          <p:nvSpPr>
            <p:cNvPr id="82" name="Rectangle 6"/>
            <p:cNvSpPr>
              <a:spLocks noChangeArrowheads="1"/>
            </p:cNvSpPr>
            <p:nvPr/>
          </p:nvSpPr>
          <p:spPr bwMode="auto">
            <a:xfrm>
              <a:off x="2260" y="1924"/>
              <a:ext cx="520" cy="232"/>
            </a:xfrm>
            <a:prstGeom prst="rect">
              <a:avLst/>
            </a:prstGeom>
            <a:solidFill>
              <a:schemeClr val="hlink"/>
            </a:solidFill>
            <a:ln w="12700">
              <a:solidFill>
                <a:schemeClr val="tx1"/>
              </a:solidFill>
              <a:miter lim="800000"/>
              <a:headEnd/>
              <a:tailEnd/>
            </a:ln>
          </p:spPr>
          <p:txBody>
            <a:bodyPr wrap="none" anchor="ctr"/>
            <a:lstStyle/>
            <a:p>
              <a:endParaRPr lang="en-US"/>
            </a:p>
          </p:txBody>
        </p:sp>
        <p:sp>
          <p:nvSpPr>
            <p:cNvPr id="83" name="Rectangle 7"/>
            <p:cNvSpPr>
              <a:spLocks noChangeArrowheads="1"/>
            </p:cNvSpPr>
            <p:nvPr/>
          </p:nvSpPr>
          <p:spPr bwMode="auto">
            <a:xfrm>
              <a:off x="2352" y="1920"/>
              <a:ext cx="432" cy="198"/>
            </a:xfrm>
            <a:prstGeom prst="rect">
              <a:avLst/>
            </a:prstGeom>
            <a:noFill/>
            <a:ln w="9525">
              <a:noFill/>
              <a:miter lim="800000"/>
              <a:headEnd/>
              <a:tailEnd/>
            </a:ln>
          </p:spPr>
          <p:txBody>
            <a:bodyPr lIns="92075" tIns="46038" rIns="92075" bIns="46038">
              <a:spAutoFit/>
            </a:bodyPr>
            <a:lstStyle/>
            <a:p>
              <a:pPr>
                <a:spcBef>
                  <a:spcPct val="50000"/>
                </a:spcBef>
              </a:pPr>
              <a:r>
                <a:rPr lang="en-US" dirty="0" smtClean="0">
                  <a:solidFill>
                    <a:schemeClr val="bg2"/>
                  </a:solidFill>
                </a:rPr>
                <a:t>0</a:t>
              </a:r>
              <a:endParaRPr lang="en-US" dirty="0">
                <a:solidFill>
                  <a:schemeClr val="bg2"/>
                </a:solidFill>
              </a:endParaRPr>
            </a:p>
          </p:txBody>
        </p:sp>
        <p:sp>
          <p:nvSpPr>
            <p:cNvPr id="84" name="Rectangle 8"/>
            <p:cNvSpPr>
              <a:spLocks noChangeArrowheads="1"/>
            </p:cNvSpPr>
            <p:nvPr/>
          </p:nvSpPr>
          <p:spPr bwMode="auto">
            <a:xfrm>
              <a:off x="1732" y="2164"/>
              <a:ext cx="520" cy="232"/>
            </a:xfrm>
            <a:prstGeom prst="rect">
              <a:avLst/>
            </a:prstGeom>
            <a:solidFill>
              <a:schemeClr val="tx2"/>
            </a:solidFill>
            <a:ln w="12700">
              <a:solidFill>
                <a:schemeClr val="tx1"/>
              </a:solidFill>
              <a:miter lim="800000"/>
              <a:headEnd/>
              <a:tailEnd/>
            </a:ln>
          </p:spPr>
          <p:txBody>
            <a:bodyPr wrap="none" anchor="ctr"/>
            <a:lstStyle/>
            <a:p>
              <a:endParaRPr lang="en-US"/>
            </a:p>
          </p:txBody>
        </p:sp>
        <p:sp>
          <p:nvSpPr>
            <p:cNvPr id="85" name="Rectangle 9"/>
            <p:cNvSpPr>
              <a:spLocks noChangeArrowheads="1"/>
            </p:cNvSpPr>
            <p:nvPr/>
          </p:nvSpPr>
          <p:spPr bwMode="auto">
            <a:xfrm>
              <a:off x="2260" y="2164"/>
              <a:ext cx="520" cy="232"/>
            </a:xfrm>
            <a:prstGeom prst="rect">
              <a:avLst/>
            </a:prstGeom>
            <a:solidFill>
              <a:srgbClr val="FFCC00"/>
            </a:solidFill>
            <a:ln w="12700">
              <a:solidFill>
                <a:schemeClr val="tx1"/>
              </a:solidFill>
              <a:miter lim="800000"/>
              <a:headEnd/>
              <a:tailEnd/>
            </a:ln>
          </p:spPr>
          <p:txBody>
            <a:bodyPr wrap="none" anchor="ctr"/>
            <a:lstStyle/>
            <a:p>
              <a:endParaRPr lang="en-US"/>
            </a:p>
          </p:txBody>
        </p:sp>
        <p:sp>
          <p:nvSpPr>
            <p:cNvPr id="86" name="Rectangle 10"/>
            <p:cNvSpPr>
              <a:spLocks noChangeArrowheads="1"/>
            </p:cNvSpPr>
            <p:nvPr/>
          </p:nvSpPr>
          <p:spPr bwMode="auto">
            <a:xfrm>
              <a:off x="2352" y="2160"/>
              <a:ext cx="432" cy="198"/>
            </a:xfrm>
            <a:prstGeom prst="rect">
              <a:avLst/>
            </a:prstGeom>
            <a:noFill/>
            <a:ln w="9525">
              <a:noFill/>
              <a:miter lim="800000"/>
              <a:headEnd/>
              <a:tailEnd/>
            </a:ln>
          </p:spPr>
          <p:txBody>
            <a:bodyPr lIns="92075" tIns="46038" rIns="92075" bIns="46038">
              <a:spAutoFit/>
            </a:bodyPr>
            <a:lstStyle/>
            <a:p>
              <a:pPr>
                <a:spcBef>
                  <a:spcPct val="50000"/>
                </a:spcBef>
              </a:pPr>
              <a:endParaRPr lang="en-US" dirty="0">
                <a:solidFill>
                  <a:schemeClr val="bg2"/>
                </a:solidFill>
              </a:endParaRPr>
            </a:p>
          </p:txBody>
        </p:sp>
        <p:sp>
          <p:nvSpPr>
            <p:cNvPr id="87" name="Rectangle 11"/>
            <p:cNvSpPr>
              <a:spLocks noChangeArrowheads="1"/>
            </p:cNvSpPr>
            <p:nvPr/>
          </p:nvSpPr>
          <p:spPr bwMode="auto">
            <a:xfrm>
              <a:off x="1659" y="2160"/>
              <a:ext cx="716" cy="198"/>
            </a:xfrm>
            <a:prstGeom prst="rect">
              <a:avLst/>
            </a:prstGeom>
            <a:noFill/>
            <a:ln w="9525">
              <a:noFill/>
              <a:miter lim="800000"/>
              <a:headEnd/>
              <a:tailEnd/>
            </a:ln>
          </p:spPr>
          <p:txBody>
            <a:bodyPr wrap="square" lIns="92075" tIns="46038" rIns="92075" bIns="46038">
              <a:spAutoFit/>
            </a:bodyPr>
            <a:lstStyle/>
            <a:p>
              <a:pPr>
                <a:spcBef>
                  <a:spcPct val="50000"/>
                </a:spcBef>
              </a:pPr>
              <a:r>
                <a:rPr lang="en-US" dirty="0" smtClean="0">
                  <a:solidFill>
                    <a:srgbClr val="FFFFFF"/>
                  </a:solidFill>
                </a:rPr>
                <a:t>91</a:t>
              </a:r>
              <a:endParaRPr lang="en-US" dirty="0">
                <a:solidFill>
                  <a:srgbClr val="FFFFFF"/>
                </a:solidFill>
              </a:endParaRPr>
            </a:p>
          </p:txBody>
        </p:sp>
      </p:grpSp>
      <p:sp>
        <p:nvSpPr>
          <p:cNvPr id="88" name="Line 53"/>
          <p:cNvSpPr>
            <a:spLocks noChangeShapeType="1"/>
          </p:cNvSpPr>
          <p:nvPr/>
        </p:nvSpPr>
        <p:spPr bwMode="auto">
          <a:xfrm>
            <a:off x="9803758" y="4861369"/>
            <a:ext cx="457200" cy="0"/>
          </a:xfrm>
          <a:prstGeom prst="line">
            <a:avLst/>
          </a:prstGeom>
          <a:noFill/>
          <a:ln w="25400">
            <a:solidFill>
              <a:schemeClr val="tx1"/>
            </a:solidFill>
            <a:round/>
            <a:headEnd type="none" w="sm" len="sm"/>
            <a:tailEnd type="stealth" w="med" len="lg"/>
          </a:ln>
        </p:spPr>
        <p:txBody>
          <a:bodyPr/>
          <a:lstStyle/>
          <a:p>
            <a:endParaRPr lang="en-US"/>
          </a:p>
        </p:txBody>
      </p:sp>
      <p:cxnSp>
        <p:nvCxnSpPr>
          <p:cNvPr id="90" name="Straight Arrow Connector 89"/>
          <p:cNvCxnSpPr>
            <a:stCxn id="27" idx="1"/>
          </p:cNvCxnSpPr>
          <p:nvPr/>
        </p:nvCxnSpPr>
        <p:spPr>
          <a:xfrm rot="10800000" flipV="1">
            <a:off x="6609145" y="3205658"/>
            <a:ext cx="1134319" cy="12103"/>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grpSp>
        <p:nvGrpSpPr>
          <p:cNvPr id="101" name="Group 12"/>
          <p:cNvGrpSpPr>
            <a:grpSpLocks/>
          </p:cNvGrpSpPr>
          <p:nvPr/>
        </p:nvGrpSpPr>
        <p:grpSpPr bwMode="auto">
          <a:xfrm>
            <a:off x="11199503" y="4247910"/>
            <a:ext cx="668405" cy="833376"/>
            <a:chOff x="1659" y="1920"/>
            <a:chExt cx="1125" cy="476"/>
          </a:xfrm>
        </p:grpSpPr>
        <p:sp>
          <p:nvSpPr>
            <p:cNvPr id="102" name="Rectangle 4"/>
            <p:cNvSpPr>
              <a:spLocks noChangeArrowheads="1"/>
            </p:cNvSpPr>
            <p:nvPr/>
          </p:nvSpPr>
          <p:spPr bwMode="auto">
            <a:xfrm>
              <a:off x="1732" y="1924"/>
              <a:ext cx="520" cy="232"/>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3" name="Rectangle 5"/>
            <p:cNvSpPr>
              <a:spLocks noChangeArrowheads="1"/>
            </p:cNvSpPr>
            <p:nvPr/>
          </p:nvSpPr>
          <p:spPr bwMode="auto">
            <a:xfrm>
              <a:off x="1824" y="1920"/>
              <a:ext cx="432" cy="198"/>
            </a:xfrm>
            <a:prstGeom prst="rect">
              <a:avLst/>
            </a:prstGeom>
            <a:noFill/>
            <a:ln w="9525">
              <a:noFill/>
              <a:miter lim="800000"/>
              <a:headEnd/>
              <a:tailEnd/>
            </a:ln>
          </p:spPr>
          <p:txBody>
            <a:bodyPr lIns="92075" tIns="46038" rIns="92075" bIns="46038">
              <a:spAutoFit/>
            </a:bodyPr>
            <a:lstStyle/>
            <a:p>
              <a:pPr>
                <a:spcBef>
                  <a:spcPct val="50000"/>
                </a:spcBef>
              </a:pPr>
              <a:r>
                <a:rPr lang="en-US" dirty="0" smtClean="0">
                  <a:solidFill>
                    <a:schemeClr val="bg2"/>
                  </a:solidFill>
                </a:rPr>
                <a:t>5</a:t>
              </a:r>
              <a:endParaRPr lang="en-US" dirty="0">
                <a:solidFill>
                  <a:schemeClr val="bg2"/>
                </a:solidFill>
              </a:endParaRPr>
            </a:p>
          </p:txBody>
        </p:sp>
        <p:sp>
          <p:nvSpPr>
            <p:cNvPr id="104" name="Rectangle 6"/>
            <p:cNvSpPr>
              <a:spLocks noChangeArrowheads="1"/>
            </p:cNvSpPr>
            <p:nvPr/>
          </p:nvSpPr>
          <p:spPr bwMode="auto">
            <a:xfrm>
              <a:off x="2260" y="1924"/>
              <a:ext cx="520" cy="232"/>
            </a:xfrm>
            <a:prstGeom prst="rect">
              <a:avLst/>
            </a:prstGeom>
            <a:solidFill>
              <a:schemeClr val="hlink"/>
            </a:solidFill>
            <a:ln w="12700">
              <a:solidFill>
                <a:schemeClr val="tx1"/>
              </a:solidFill>
              <a:miter lim="800000"/>
              <a:headEnd/>
              <a:tailEnd/>
            </a:ln>
          </p:spPr>
          <p:txBody>
            <a:bodyPr wrap="none" anchor="ctr"/>
            <a:lstStyle/>
            <a:p>
              <a:endParaRPr lang="en-US"/>
            </a:p>
          </p:txBody>
        </p:sp>
        <p:sp>
          <p:nvSpPr>
            <p:cNvPr id="105" name="Rectangle 7"/>
            <p:cNvSpPr>
              <a:spLocks noChangeArrowheads="1"/>
            </p:cNvSpPr>
            <p:nvPr/>
          </p:nvSpPr>
          <p:spPr bwMode="auto">
            <a:xfrm>
              <a:off x="2352" y="1920"/>
              <a:ext cx="432" cy="198"/>
            </a:xfrm>
            <a:prstGeom prst="rect">
              <a:avLst/>
            </a:prstGeom>
            <a:noFill/>
            <a:ln w="9525">
              <a:noFill/>
              <a:miter lim="800000"/>
              <a:headEnd/>
              <a:tailEnd/>
            </a:ln>
          </p:spPr>
          <p:txBody>
            <a:bodyPr lIns="92075" tIns="46038" rIns="92075" bIns="46038">
              <a:spAutoFit/>
            </a:bodyPr>
            <a:lstStyle/>
            <a:p>
              <a:pPr>
                <a:spcBef>
                  <a:spcPct val="50000"/>
                </a:spcBef>
              </a:pPr>
              <a:r>
                <a:rPr lang="en-US" dirty="0" smtClean="0">
                  <a:solidFill>
                    <a:schemeClr val="bg2"/>
                  </a:solidFill>
                </a:rPr>
                <a:t>2</a:t>
              </a:r>
              <a:endParaRPr lang="en-US" dirty="0">
                <a:solidFill>
                  <a:schemeClr val="bg2"/>
                </a:solidFill>
              </a:endParaRPr>
            </a:p>
          </p:txBody>
        </p:sp>
        <p:sp>
          <p:nvSpPr>
            <p:cNvPr id="106" name="Rectangle 8"/>
            <p:cNvSpPr>
              <a:spLocks noChangeArrowheads="1"/>
            </p:cNvSpPr>
            <p:nvPr/>
          </p:nvSpPr>
          <p:spPr bwMode="auto">
            <a:xfrm>
              <a:off x="1732" y="2164"/>
              <a:ext cx="520" cy="232"/>
            </a:xfrm>
            <a:prstGeom prst="rect">
              <a:avLst/>
            </a:prstGeom>
            <a:solidFill>
              <a:schemeClr val="tx2"/>
            </a:solidFill>
            <a:ln w="12700">
              <a:solidFill>
                <a:schemeClr val="tx1"/>
              </a:solidFill>
              <a:miter lim="800000"/>
              <a:headEnd/>
              <a:tailEnd/>
            </a:ln>
          </p:spPr>
          <p:txBody>
            <a:bodyPr wrap="none" anchor="ctr"/>
            <a:lstStyle/>
            <a:p>
              <a:endParaRPr lang="en-US"/>
            </a:p>
          </p:txBody>
        </p:sp>
        <p:sp>
          <p:nvSpPr>
            <p:cNvPr id="107" name="Rectangle 9"/>
            <p:cNvSpPr>
              <a:spLocks noChangeArrowheads="1"/>
            </p:cNvSpPr>
            <p:nvPr/>
          </p:nvSpPr>
          <p:spPr bwMode="auto">
            <a:xfrm>
              <a:off x="2260" y="2164"/>
              <a:ext cx="520" cy="232"/>
            </a:xfrm>
            <a:prstGeom prst="rect">
              <a:avLst/>
            </a:prstGeom>
            <a:solidFill>
              <a:srgbClr val="FFCC00"/>
            </a:solidFill>
            <a:ln w="12700">
              <a:solidFill>
                <a:schemeClr val="tx1"/>
              </a:solidFill>
              <a:miter lim="800000"/>
              <a:headEnd/>
              <a:tailEnd/>
            </a:ln>
          </p:spPr>
          <p:txBody>
            <a:bodyPr wrap="none" anchor="ctr"/>
            <a:lstStyle/>
            <a:p>
              <a:r>
                <a:rPr lang="en-US" sz="1400" b="1" dirty="0" smtClean="0"/>
                <a:t>NULL</a:t>
              </a:r>
              <a:endParaRPr lang="en-US" sz="1400" b="1" dirty="0"/>
            </a:p>
          </p:txBody>
        </p:sp>
        <p:sp>
          <p:nvSpPr>
            <p:cNvPr id="108" name="Rectangle 10"/>
            <p:cNvSpPr>
              <a:spLocks noChangeArrowheads="1"/>
            </p:cNvSpPr>
            <p:nvPr/>
          </p:nvSpPr>
          <p:spPr bwMode="auto">
            <a:xfrm>
              <a:off x="2352" y="2160"/>
              <a:ext cx="432" cy="198"/>
            </a:xfrm>
            <a:prstGeom prst="rect">
              <a:avLst/>
            </a:prstGeom>
            <a:noFill/>
            <a:ln w="9525">
              <a:noFill/>
              <a:miter lim="800000"/>
              <a:headEnd/>
              <a:tailEnd/>
            </a:ln>
          </p:spPr>
          <p:txBody>
            <a:bodyPr lIns="92075" tIns="46038" rIns="92075" bIns="46038">
              <a:spAutoFit/>
            </a:bodyPr>
            <a:lstStyle/>
            <a:p>
              <a:pPr>
                <a:spcBef>
                  <a:spcPct val="50000"/>
                </a:spcBef>
              </a:pPr>
              <a:endParaRPr lang="en-US" dirty="0">
                <a:solidFill>
                  <a:schemeClr val="bg2"/>
                </a:solidFill>
              </a:endParaRPr>
            </a:p>
          </p:txBody>
        </p:sp>
        <p:sp>
          <p:nvSpPr>
            <p:cNvPr id="109" name="Rectangle 11"/>
            <p:cNvSpPr>
              <a:spLocks noChangeArrowheads="1"/>
            </p:cNvSpPr>
            <p:nvPr/>
          </p:nvSpPr>
          <p:spPr bwMode="auto">
            <a:xfrm>
              <a:off x="1659" y="2160"/>
              <a:ext cx="716" cy="198"/>
            </a:xfrm>
            <a:prstGeom prst="rect">
              <a:avLst/>
            </a:prstGeom>
            <a:noFill/>
            <a:ln w="9525">
              <a:noFill/>
              <a:miter lim="800000"/>
              <a:headEnd/>
              <a:tailEnd/>
            </a:ln>
          </p:spPr>
          <p:txBody>
            <a:bodyPr wrap="square" lIns="92075" tIns="46038" rIns="92075" bIns="46038">
              <a:spAutoFit/>
            </a:bodyPr>
            <a:lstStyle/>
            <a:p>
              <a:pPr>
                <a:spcBef>
                  <a:spcPct val="50000"/>
                </a:spcBef>
              </a:pPr>
              <a:r>
                <a:rPr lang="en-US" dirty="0" smtClean="0">
                  <a:solidFill>
                    <a:srgbClr val="FFFFFF"/>
                  </a:solidFill>
                </a:rPr>
                <a:t>28</a:t>
              </a:r>
              <a:endParaRPr lang="en-US" dirty="0">
                <a:solidFill>
                  <a:srgbClr val="FFFFFF"/>
                </a:solidFill>
              </a:endParaRPr>
            </a:p>
          </p:txBody>
        </p:sp>
      </p:grpSp>
      <p:sp>
        <p:nvSpPr>
          <p:cNvPr id="110" name="Line 53"/>
          <p:cNvSpPr>
            <a:spLocks noChangeShapeType="1"/>
          </p:cNvSpPr>
          <p:nvPr/>
        </p:nvSpPr>
        <p:spPr bwMode="auto">
          <a:xfrm>
            <a:off x="10743235" y="4851723"/>
            <a:ext cx="457200" cy="0"/>
          </a:xfrm>
          <a:prstGeom prst="line">
            <a:avLst/>
          </a:prstGeom>
          <a:noFill/>
          <a:ln w="25400">
            <a:solidFill>
              <a:schemeClr val="tx1"/>
            </a:solidFill>
            <a:round/>
            <a:headEnd type="none" w="sm" len="sm"/>
            <a:tailEnd type="stealth" w="med" len="lg"/>
          </a:ln>
        </p:spPr>
        <p:txBody>
          <a:bodyPr/>
          <a:lstStyle/>
          <a:p>
            <a:endParaRPr lang="en-US"/>
          </a:p>
        </p:txBody>
      </p:sp>
    </p:spTree>
    <p:extLst>
      <p:ext uri="{BB962C8B-B14F-4D97-AF65-F5344CB8AC3E}">
        <p14:creationId xmlns:p14="http://schemas.microsoft.com/office/powerpoint/2010/main" val="1804335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7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95</a:t>
            </a:fld>
            <a:endParaRPr lang="en-IN" dirty="0"/>
          </a:p>
        </p:txBody>
      </p:sp>
      <p:sp>
        <p:nvSpPr>
          <p:cNvPr id="6" name="Rectangle 5"/>
          <p:cNvSpPr/>
          <p:nvPr/>
        </p:nvSpPr>
        <p:spPr>
          <a:xfrm>
            <a:off x="80905" y="1121184"/>
            <a:ext cx="11942595" cy="2923877"/>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Polynomial Representation and </a:t>
            </a:r>
            <a:r>
              <a:rPr lang="en-US" sz="2400" b="1" dirty="0" smtClean="0">
                <a:latin typeface="Times New Roman" panose="02020603050405020304" pitchFamily="18" charset="0"/>
                <a:cs typeface="Times New Roman" panose="02020603050405020304" pitchFamily="18" charset="0"/>
              </a:rPr>
              <a:t>Manipulation</a:t>
            </a:r>
          </a:p>
          <a:p>
            <a:pPr marL="360000" lvl="4"/>
            <a:endParaRPr lang="en-US" sz="2000" b="1" dirty="0" smtClean="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A polynomial is an expression that contains more than two terms. A term is made up of coefficient and exponent.  An example of polynomial is</a:t>
            </a:r>
            <a:r>
              <a:rPr lang="en-US" sz="2000" dirty="0" smtClean="0">
                <a:latin typeface="Times New Roman" pitchFamily="18" charset="0"/>
                <a:cs typeface="Times New Roman" pitchFamily="18" charset="0"/>
              </a:rPr>
              <a:t>:</a:t>
            </a:r>
          </a:p>
          <a:p>
            <a:pPr marL="800100" lvl="1"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P(x) = </a:t>
            </a:r>
            <a:r>
              <a:rPr lang="en-US" sz="2000" dirty="0" smtClean="0">
                <a:latin typeface="Times New Roman" pitchFamily="18" charset="0"/>
                <a:cs typeface="Times New Roman" pitchFamily="18" charset="0"/>
              </a:rPr>
              <a:t>4x3+6x2+7x+9</a:t>
            </a:r>
          </a:p>
          <a:p>
            <a:pPr marL="800100" lvl="1"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A polynomial thus may be represented using arrays or linked lists.  </a:t>
            </a: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4570" y="4400727"/>
            <a:ext cx="6826791" cy="1156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3240911" y="5671595"/>
            <a:ext cx="5810492"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1.1.27: </a:t>
            </a:r>
            <a:r>
              <a:rPr lang="en-US" dirty="0" smtClean="0">
                <a:latin typeface="Times New Roman" pitchFamily="18" charset="0"/>
                <a:cs typeface="Times New Roman" pitchFamily="18" charset="0"/>
              </a:rPr>
              <a:t>Array representation of polynomial</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11753952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96</a:t>
            </a:fld>
            <a:endParaRPr lang="en-IN" dirty="0"/>
          </a:p>
        </p:txBody>
      </p:sp>
      <p:sp>
        <p:nvSpPr>
          <p:cNvPr id="6" name="Rectangle 5"/>
          <p:cNvSpPr/>
          <p:nvPr/>
        </p:nvSpPr>
        <p:spPr>
          <a:xfrm>
            <a:off x="80905" y="1121184"/>
            <a:ext cx="11942595" cy="4093428"/>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Polynomial </a:t>
            </a:r>
            <a:r>
              <a:rPr lang="en-US" sz="2400" b="1" dirty="0" smtClean="0">
                <a:latin typeface="Times New Roman" panose="02020603050405020304" pitchFamily="18" charset="0"/>
                <a:cs typeface="Times New Roman" panose="02020603050405020304" pitchFamily="18" charset="0"/>
              </a:rPr>
              <a:t>Manipulation</a:t>
            </a:r>
          </a:p>
          <a:p>
            <a:pPr marL="360000" lvl="4"/>
            <a:endParaRPr lang="en-US" sz="2000" b="1" dirty="0" smtClean="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A polynomial may also be represented using a linked list. The structure definition may be given as shown below</a:t>
            </a:r>
            <a:r>
              <a:rPr lang="en-US" sz="2000" dirty="0" smtClean="0">
                <a:latin typeface="Times New Roman" pitchFamily="18" charset="0"/>
                <a:cs typeface="Times New Roman" pitchFamily="18" charset="0"/>
              </a:rPr>
              <a:t>:</a:t>
            </a:r>
          </a:p>
          <a:p>
            <a:pPr marL="800100" lvl="1"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a:p>
            <a:pPr marL="800100" lvl="1" indent="-342900">
              <a:spcBef>
                <a:spcPct val="20000"/>
              </a:spcBef>
              <a:buFont typeface="Arial" panose="020B0604020202020204" pitchFamily="34" charset="0"/>
              <a:buChar char="•"/>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struct</a:t>
            </a:r>
            <a:r>
              <a:rPr lang="en-US" sz="2000" dirty="0">
                <a:latin typeface="Times New Roman" pitchFamily="18" charset="0"/>
                <a:cs typeface="Times New Roman" pitchFamily="18" charset="0"/>
              </a:rPr>
              <a:t> polynomial</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t>
            </a:r>
            <a:br>
              <a:rPr lang="en-US" sz="2000" dirty="0">
                <a:latin typeface="Times New Roman" pitchFamily="18" charset="0"/>
                <a:cs typeface="Times New Roman" pitchFamily="18" charset="0"/>
              </a:rPr>
            </a:b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coefficient;</a:t>
            </a:r>
            <a:br>
              <a:rPr lang="en-US" sz="2000" dirty="0">
                <a:latin typeface="Times New Roman" pitchFamily="18" charset="0"/>
                <a:cs typeface="Times New Roman" pitchFamily="18" charset="0"/>
              </a:rPr>
            </a:br>
            <a:r>
              <a:rPr lang="en-US" sz="2000" dirty="0" err="1">
                <a:latin typeface="Times New Roman" pitchFamily="18" charset="0"/>
                <a:cs typeface="Times New Roman" pitchFamily="18" charset="0"/>
              </a:rPr>
              <a:t>int</a:t>
            </a:r>
            <a:r>
              <a:rPr lang="en-US" sz="2000" dirty="0">
                <a:latin typeface="Times New Roman" pitchFamily="18" charset="0"/>
                <a:cs typeface="Times New Roman" pitchFamily="18" charset="0"/>
              </a:rPr>
              <a:t> exponent;</a:t>
            </a:r>
            <a:br>
              <a:rPr lang="en-US" sz="2000" dirty="0">
                <a:latin typeface="Times New Roman" pitchFamily="18" charset="0"/>
                <a:cs typeface="Times New Roman" pitchFamily="18" charset="0"/>
              </a:rPr>
            </a:br>
            <a:r>
              <a:rPr lang="en-US" sz="2000" dirty="0" err="1">
                <a:latin typeface="Times New Roman" pitchFamily="18" charset="0"/>
                <a:cs typeface="Times New Roman" pitchFamily="18" charset="0"/>
              </a:rPr>
              <a:t>struct</a:t>
            </a:r>
            <a:r>
              <a:rPr lang="en-US" sz="2000" dirty="0">
                <a:latin typeface="Times New Roman" pitchFamily="18" charset="0"/>
                <a:cs typeface="Times New Roman" pitchFamily="18" charset="0"/>
              </a:rPr>
              <a:t> polynomial *next;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t>
            </a:r>
          </a:p>
          <a:p>
            <a:pPr marL="800100" lvl="1" indent="-342900">
              <a:spcBef>
                <a:spcPct val="20000"/>
              </a:spcBef>
              <a:buFont typeface="Arial" panose="020B0604020202020204" pitchFamily="34" charset="0"/>
              <a:buChar char="•"/>
            </a:pPr>
            <a:endParaRPr lang="en-US" sz="2000" dirty="0">
              <a:latin typeface="Times New Roman" pitchFamily="18" charset="0"/>
              <a:cs typeface="Times New Roman"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4482" y="4678832"/>
            <a:ext cx="8895439" cy="10252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3240911" y="5671595"/>
            <a:ext cx="5810492" cy="369332"/>
          </a:xfrm>
          <a:prstGeom prst="rect">
            <a:avLst/>
          </a:prstGeom>
          <a:noFill/>
        </p:spPr>
        <p:txBody>
          <a:bodyPr wrap="square" rtlCol="0">
            <a:spAutoFit/>
          </a:bodyPr>
          <a:lstStyle/>
          <a:p>
            <a:pPr algn="ctr"/>
            <a:r>
              <a:rPr lang="en-US" b="1" dirty="0" smtClean="0">
                <a:latin typeface="Times New Roman" pitchFamily="18" charset="0"/>
                <a:cs typeface="Times New Roman" pitchFamily="18" charset="0"/>
              </a:rPr>
              <a:t>Figure 1.1.28: </a:t>
            </a:r>
            <a:r>
              <a:rPr lang="en-US" dirty="0" smtClean="0">
                <a:latin typeface="Times New Roman" pitchFamily="18" charset="0"/>
                <a:cs typeface="Times New Roman" pitchFamily="18" charset="0"/>
              </a:rPr>
              <a:t>Linked List representation of polynomial</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7507845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97</a:t>
            </a:fld>
            <a:endParaRPr lang="en-IN" dirty="0"/>
          </a:p>
        </p:txBody>
      </p:sp>
      <p:sp>
        <p:nvSpPr>
          <p:cNvPr id="5" name="Rectangle 4"/>
          <p:cNvSpPr/>
          <p:nvPr/>
        </p:nvSpPr>
        <p:spPr>
          <a:xfrm>
            <a:off x="207035" y="1121184"/>
            <a:ext cx="11662912" cy="4508927"/>
          </a:xfrm>
          <a:prstGeom prst="rect">
            <a:avLst/>
          </a:prstGeom>
        </p:spPr>
        <p:txBody>
          <a:bodyPr wrap="square">
            <a:spAutoFit/>
          </a:bodyPr>
          <a:lstStyle/>
          <a:p>
            <a:pPr marL="360000" lvl="4"/>
            <a:r>
              <a:rPr lang="en-US" sz="2400" b="1" dirty="0">
                <a:latin typeface="Times New Roman" panose="02020603050405020304" pitchFamily="18" charset="0"/>
                <a:cs typeface="Times New Roman" panose="02020603050405020304" pitchFamily="18" charset="0"/>
              </a:rPr>
              <a:t>Self Assessment Questions</a:t>
            </a:r>
          </a:p>
          <a:p>
            <a:pPr marL="720000" lvl="6"/>
            <a:endParaRPr lang="en-US" sz="2000" dirty="0" smtClean="0">
              <a:latin typeface="Times New Roman" panose="02020603050405020304" pitchFamily="18" charset="0"/>
              <a:cs typeface="Times New Roman" panose="02020603050405020304" pitchFamily="18" charset="0"/>
            </a:endParaRPr>
          </a:p>
          <a:p>
            <a:pPr marL="720000" lvl="6"/>
            <a:endParaRPr lang="en-US" sz="800" dirty="0" smtClean="0">
              <a:latin typeface="Times New Roman" panose="02020603050405020304" pitchFamily="18" charset="0"/>
              <a:cs typeface="Times New Roman" panose="02020603050405020304" pitchFamily="18" charset="0"/>
            </a:endParaRPr>
          </a:p>
          <a:p>
            <a:pPr marL="1177200" lvl="6" indent="-457200">
              <a:buAutoNum type="arabicPeriod"/>
            </a:pPr>
            <a:r>
              <a:rPr lang="en-US" sz="2000" dirty="0">
                <a:latin typeface="Times New Roman" panose="02020603050405020304" pitchFamily="18" charset="0"/>
                <a:cs typeface="Times New Roman" panose="02020603050405020304" pitchFamily="18" charset="0"/>
              </a:rPr>
              <a:t> Collection of ones and zeros are called …………….</a:t>
            </a:r>
          </a:p>
          <a:p>
            <a:pPr marL="1177200" lvl="6" indent="-457200">
              <a:buAutoNum type="arabicPeriod"/>
            </a:pPr>
            <a:endParaRPr lang="en-US" sz="1500" dirty="0" smtClean="0">
              <a:latin typeface="Times New Roman" panose="02020603050405020304" pitchFamily="18" charset="0"/>
              <a:cs typeface="Times New Roman" panose="02020603050405020304" pitchFamily="18" charset="0"/>
            </a:endParaRPr>
          </a:p>
          <a:p>
            <a:pPr marL="1177200" lvl="6" indent="-457200">
              <a:buAutoNum type="arabicPeriod"/>
            </a:pPr>
            <a:endParaRPr lang="en-US" sz="1500" dirty="0" smtClean="0">
              <a:latin typeface="Times New Roman" panose="02020603050405020304" pitchFamily="18" charset="0"/>
              <a:cs typeface="Times New Roman" panose="02020603050405020304" pitchFamily="18" charset="0"/>
            </a:endParaRPr>
          </a:p>
          <a:p>
            <a:pPr marL="1634400" lvl="7"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bytes</a:t>
            </a:r>
          </a:p>
          <a:p>
            <a:pPr marL="1634400" lvl="7"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bits</a:t>
            </a:r>
          </a:p>
          <a:p>
            <a:pPr marL="1634400" lvl="7"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word</a:t>
            </a:r>
          </a:p>
          <a:p>
            <a:pPr marL="1634400" lvl="7"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None of the above</a:t>
            </a:r>
          </a:p>
          <a:p>
            <a:pPr marL="1177200" lvl="6" indent="-457200">
              <a:buAutoNum type="arabicPeriod"/>
            </a:pPr>
            <a:endParaRPr lang="en-US" sz="1500" dirty="0" smtClean="0">
              <a:latin typeface="Times New Roman" panose="02020603050405020304" pitchFamily="18" charset="0"/>
              <a:cs typeface="Times New Roman" panose="02020603050405020304" pitchFamily="18" charset="0"/>
            </a:endParaRPr>
          </a:p>
          <a:p>
            <a:pPr marL="1177200" lvl="6" indent="-457200">
              <a:buAutoNum type="arabicPeriod"/>
            </a:pPr>
            <a:endParaRPr lang="en-US" sz="1500" dirty="0">
              <a:latin typeface="Times New Roman" panose="02020603050405020304" pitchFamily="18" charset="0"/>
              <a:cs typeface="Times New Roman" panose="02020603050405020304" pitchFamily="18" charset="0"/>
            </a:endParaRPr>
          </a:p>
          <a:p>
            <a:pPr marL="1177200" lvl="6" indent="-457200">
              <a:buAutoNum type="arabicPeriod"/>
            </a:pPr>
            <a:endParaRPr lang="en-US" sz="1500" dirty="0" smtClean="0">
              <a:latin typeface="Times New Roman" panose="02020603050405020304" pitchFamily="18" charset="0"/>
              <a:cs typeface="Times New Roman" panose="02020603050405020304" pitchFamily="18" charset="0"/>
            </a:endParaRPr>
          </a:p>
          <a:p>
            <a:pPr marL="720000" lvl="6"/>
            <a:r>
              <a:rPr lang="en-IN" sz="2000" b="1" dirty="0">
                <a:latin typeface="Times New Roman" panose="02020603050405020304" pitchFamily="18" charset="0"/>
                <a:cs typeface="Times New Roman" panose="02020603050405020304" pitchFamily="18" charset="0"/>
              </a:rPr>
              <a:t>Answer: b</a:t>
            </a:r>
            <a:r>
              <a:rPr lang="en-IN" sz="2000" b="1" dirty="0" smtClean="0">
                <a:latin typeface="Times New Roman" panose="02020603050405020304" pitchFamily="18" charset="0"/>
                <a:cs typeface="Times New Roman" panose="02020603050405020304" pitchFamily="18" charset="0"/>
              </a:rPr>
              <a:t>)</a:t>
            </a:r>
            <a:endParaRPr lang="en-IN" sz="2000" b="1"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1541478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98</a:t>
            </a:fld>
            <a:endParaRPr lang="en-IN" dirty="0"/>
          </a:p>
        </p:txBody>
      </p:sp>
      <p:sp>
        <p:nvSpPr>
          <p:cNvPr id="5" name="Rectangle 4"/>
          <p:cNvSpPr/>
          <p:nvPr/>
        </p:nvSpPr>
        <p:spPr>
          <a:xfrm>
            <a:off x="207035" y="1121184"/>
            <a:ext cx="11662912" cy="4447371"/>
          </a:xfrm>
          <a:prstGeom prst="rect">
            <a:avLst/>
          </a:prstGeom>
        </p:spPr>
        <p:txBody>
          <a:bodyPr wrap="square">
            <a:spAutoFit/>
          </a:bodyPr>
          <a:lstStyle/>
          <a:p>
            <a:pPr marL="720000" lvl="6"/>
            <a:endParaRPr lang="en-US" sz="2000" dirty="0" smtClean="0">
              <a:latin typeface="Times New Roman" panose="02020603050405020304" pitchFamily="18" charset="0"/>
              <a:cs typeface="Times New Roman" panose="02020603050405020304" pitchFamily="18" charset="0"/>
            </a:endParaRPr>
          </a:p>
          <a:p>
            <a:pPr marL="720000" lvl="6"/>
            <a:endParaRPr lang="en-US" sz="2000" dirty="0" smtClean="0">
              <a:latin typeface="Times New Roman" panose="02020603050405020304" pitchFamily="18" charset="0"/>
              <a:cs typeface="Times New Roman" panose="02020603050405020304" pitchFamily="18" charset="0"/>
            </a:endParaRPr>
          </a:p>
          <a:p>
            <a:pPr marL="720000" lvl="6"/>
            <a:endParaRPr lang="en-US" sz="800" dirty="0" smtClean="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2. </a:t>
            </a:r>
            <a:r>
              <a:rPr lang="en-US" sz="2000" dirty="0" smtClean="0">
                <a:latin typeface="Times New Roman" panose="02020603050405020304" pitchFamily="18" charset="0"/>
                <a:cs typeface="Times New Roman" panose="02020603050405020304" pitchFamily="18" charset="0"/>
              </a:rPr>
              <a:t>  A </a:t>
            </a:r>
            <a:r>
              <a:rPr lang="en-US" sz="2000" dirty="0">
                <a:latin typeface="Times New Roman" panose="02020603050405020304" pitchFamily="18" charset="0"/>
                <a:cs typeface="Times New Roman" panose="02020603050405020304" pitchFamily="18" charset="0"/>
              </a:rPr>
              <a:t>linear data structures are…………….level structure</a:t>
            </a:r>
          </a:p>
          <a:p>
            <a:pPr marL="1177200" lvl="6" indent="-457200">
              <a:buAutoNum type="arabicPeriod"/>
            </a:pPr>
            <a:endParaRPr lang="en-US" sz="1500" dirty="0" smtClean="0">
              <a:latin typeface="Times New Roman" panose="02020603050405020304" pitchFamily="18" charset="0"/>
              <a:cs typeface="Times New Roman" panose="02020603050405020304" pitchFamily="18" charset="0"/>
            </a:endParaRPr>
          </a:p>
          <a:p>
            <a:pPr marL="1177200" lvl="6" indent="-457200">
              <a:buAutoNum type="arabicPeriod"/>
            </a:pPr>
            <a:endParaRPr lang="en-US" sz="1500" dirty="0" smtClean="0">
              <a:latin typeface="Times New Roman" panose="02020603050405020304" pitchFamily="18" charset="0"/>
              <a:cs typeface="Times New Roman" panose="02020603050405020304" pitchFamily="18" charset="0"/>
            </a:endParaRPr>
          </a:p>
          <a:p>
            <a:pPr marL="1634400" lvl="7"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single</a:t>
            </a:r>
          </a:p>
          <a:p>
            <a:pPr marL="1634400" lvl="7"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Two level</a:t>
            </a:r>
          </a:p>
          <a:p>
            <a:pPr marL="1634400" lvl="7"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multiple</a:t>
            </a:r>
          </a:p>
          <a:p>
            <a:pPr marL="1634400" lvl="7"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None of the above</a:t>
            </a:r>
          </a:p>
          <a:p>
            <a:pPr marL="1177200" lvl="6" indent="-457200">
              <a:buAutoNum type="arabicPeriod"/>
            </a:pPr>
            <a:endParaRPr lang="en-US" sz="1500" dirty="0" smtClean="0">
              <a:latin typeface="Times New Roman" panose="02020603050405020304" pitchFamily="18" charset="0"/>
              <a:cs typeface="Times New Roman" panose="02020603050405020304" pitchFamily="18" charset="0"/>
            </a:endParaRPr>
          </a:p>
          <a:p>
            <a:pPr marL="1177200" lvl="6" indent="-457200">
              <a:buAutoNum type="arabicPeriod"/>
            </a:pPr>
            <a:endParaRPr lang="en-US" sz="1500" dirty="0">
              <a:latin typeface="Times New Roman" panose="02020603050405020304" pitchFamily="18" charset="0"/>
              <a:cs typeface="Times New Roman" panose="02020603050405020304" pitchFamily="18" charset="0"/>
            </a:endParaRPr>
          </a:p>
          <a:p>
            <a:pPr marL="1177200" lvl="6" indent="-457200">
              <a:buAutoNum type="arabicPeriod"/>
            </a:pPr>
            <a:endParaRPr lang="en-US" sz="1500" dirty="0" smtClean="0">
              <a:latin typeface="Times New Roman" panose="02020603050405020304" pitchFamily="18" charset="0"/>
              <a:cs typeface="Times New Roman" panose="02020603050405020304" pitchFamily="18" charset="0"/>
            </a:endParaRPr>
          </a:p>
          <a:p>
            <a:pPr marL="720000" lvl="6"/>
            <a:r>
              <a:rPr lang="en-IN" sz="2000" b="1" dirty="0">
                <a:latin typeface="Times New Roman" panose="02020603050405020304" pitchFamily="18" charset="0"/>
                <a:cs typeface="Times New Roman" panose="02020603050405020304" pitchFamily="18" charset="0"/>
              </a:rPr>
              <a:t>Answer: </a:t>
            </a:r>
            <a:r>
              <a:rPr lang="en-IN" sz="2000" b="1" dirty="0" smtClean="0">
                <a:latin typeface="Times New Roman" panose="02020603050405020304" pitchFamily="18" charset="0"/>
                <a:cs typeface="Times New Roman" panose="02020603050405020304" pitchFamily="18" charset="0"/>
              </a:rPr>
              <a:t>a)</a:t>
            </a:r>
            <a:endParaRPr lang="en-IN" sz="2000" b="1"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382032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F369875-3547-471E-A8DD-BB6BF69B36A1}" type="slidenum">
              <a:rPr lang="en-IN" smtClean="0"/>
              <a:pPr/>
              <a:t>99</a:t>
            </a:fld>
            <a:endParaRPr lang="en-IN" dirty="0"/>
          </a:p>
        </p:txBody>
      </p:sp>
      <p:sp>
        <p:nvSpPr>
          <p:cNvPr id="5" name="Rectangle 4"/>
          <p:cNvSpPr/>
          <p:nvPr/>
        </p:nvSpPr>
        <p:spPr>
          <a:xfrm>
            <a:off x="207035" y="1121184"/>
            <a:ext cx="11662912" cy="4447371"/>
          </a:xfrm>
          <a:prstGeom prst="rect">
            <a:avLst/>
          </a:prstGeom>
        </p:spPr>
        <p:txBody>
          <a:bodyPr wrap="square">
            <a:spAutoFit/>
          </a:bodyPr>
          <a:lstStyle/>
          <a:p>
            <a:pPr marL="720000" lvl="6"/>
            <a:endParaRPr lang="en-US" sz="2000" dirty="0" smtClean="0">
              <a:latin typeface="Times New Roman" panose="02020603050405020304" pitchFamily="18" charset="0"/>
              <a:cs typeface="Times New Roman" panose="02020603050405020304" pitchFamily="18" charset="0"/>
            </a:endParaRPr>
          </a:p>
          <a:p>
            <a:pPr marL="720000" lvl="6"/>
            <a:endParaRPr lang="en-US" sz="2000" dirty="0" smtClean="0">
              <a:latin typeface="Times New Roman" panose="02020603050405020304" pitchFamily="18" charset="0"/>
              <a:cs typeface="Times New Roman" panose="02020603050405020304" pitchFamily="18" charset="0"/>
            </a:endParaRPr>
          </a:p>
          <a:p>
            <a:pPr marL="720000" lvl="6"/>
            <a:endParaRPr lang="en-US" sz="800" dirty="0" smtClean="0">
              <a:latin typeface="Times New Roman" panose="02020603050405020304" pitchFamily="18" charset="0"/>
              <a:cs typeface="Times New Roman" panose="02020603050405020304" pitchFamily="18" charset="0"/>
            </a:endParaRPr>
          </a:p>
          <a:p>
            <a:pPr marL="720000" lvl="6"/>
            <a:r>
              <a:rPr lang="en-US" sz="2000" dirty="0">
                <a:latin typeface="Times New Roman" panose="02020603050405020304" pitchFamily="18" charset="0"/>
                <a:cs typeface="Times New Roman" panose="02020603050405020304" pitchFamily="18" charset="0"/>
              </a:rPr>
              <a:t>3. </a:t>
            </a:r>
            <a:r>
              <a:rPr lang="en-US" sz="2000" dirty="0" smtClean="0">
                <a:latin typeface="Times New Roman" panose="02020603050405020304" pitchFamily="18" charset="0"/>
                <a:cs typeface="Times New Roman" panose="02020603050405020304" pitchFamily="18" charset="0"/>
              </a:rPr>
              <a:t>  Example </a:t>
            </a:r>
            <a:r>
              <a:rPr lang="en-US" sz="2000" dirty="0">
                <a:latin typeface="Times New Roman" panose="02020603050405020304" pitchFamily="18" charset="0"/>
                <a:cs typeface="Times New Roman" panose="02020603050405020304" pitchFamily="18" charset="0"/>
              </a:rPr>
              <a:t>for linear data structure…………….</a:t>
            </a:r>
            <a:endParaRPr lang="en-US" sz="1500" dirty="0" smtClean="0">
              <a:latin typeface="Times New Roman" panose="02020603050405020304" pitchFamily="18" charset="0"/>
              <a:cs typeface="Times New Roman" panose="02020603050405020304" pitchFamily="18" charset="0"/>
            </a:endParaRPr>
          </a:p>
          <a:p>
            <a:pPr marL="1177200" lvl="6" indent="-457200">
              <a:buAutoNum type="arabicPeriod"/>
            </a:pPr>
            <a:endParaRPr lang="en-US" sz="1500" dirty="0" smtClean="0">
              <a:latin typeface="Times New Roman" panose="02020603050405020304" pitchFamily="18" charset="0"/>
              <a:cs typeface="Times New Roman" panose="02020603050405020304" pitchFamily="18" charset="0"/>
            </a:endParaRPr>
          </a:p>
          <a:p>
            <a:pPr marL="1177200" lvl="6" indent="-457200">
              <a:buAutoNum type="arabicPeriod"/>
            </a:pPr>
            <a:endParaRPr lang="en-US" sz="1500" dirty="0" smtClean="0">
              <a:latin typeface="Times New Roman" panose="02020603050405020304" pitchFamily="18" charset="0"/>
              <a:cs typeface="Times New Roman" panose="02020603050405020304" pitchFamily="18" charset="0"/>
            </a:endParaRPr>
          </a:p>
          <a:p>
            <a:pPr marL="1634400" lvl="7"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array</a:t>
            </a:r>
          </a:p>
          <a:p>
            <a:pPr marL="1634400" lvl="7"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Tree</a:t>
            </a:r>
          </a:p>
          <a:p>
            <a:pPr marL="1634400" lvl="7"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Graph</a:t>
            </a:r>
          </a:p>
          <a:p>
            <a:pPr marL="1634400" lvl="7" indent="-457200">
              <a:lnSpc>
                <a:spcPct val="150000"/>
              </a:lnSpc>
              <a:buFont typeface="+mj-lt"/>
              <a:buAutoNum type="alphaLcParenR"/>
            </a:pPr>
            <a:r>
              <a:rPr lang="en-US" sz="2000" dirty="0">
                <a:latin typeface="Times New Roman" panose="02020603050405020304" pitchFamily="18" charset="0"/>
                <a:cs typeface="Times New Roman" panose="02020603050405020304" pitchFamily="18" charset="0"/>
              </a:rPr>
              <a:t>None of the above</a:t>
            </a:r>
          </a:p>
          <a:p>
            <a:pPr marL="1177200" lvl="6" indent="-457200">
              <a:buAutoNum type="arabicPeriod"/>
            </a:pPr>
            <a:endParaRPr lang="en-US" sz="1500" dirty="0" smtClean="0">
              <a:latin typeface="Times New Roman" panose="02020603050405020304" pitchFamily="18" charset="0"/>
              <a:cs typeface="Times New Roman" panose="02020603050405020304" pitchFamily="18" charset="0"/>
            </a:endParaRPr>
          </a:p>
          <a:p>
            <a:pPr marL="1177200" lvl="6" indent="-457200">
              <a:buAutoNum type="arabicPeriod"/>
            </a:pPr>
            <a:endParaRPr lang="en-US" sz="1500" dirty="0">
              <a:latin typeface="Times New Roman" panose="02020603050405020304" pitchFamily="18" charset="0"/>
              <a:cs typeface="Times New Roman" panose="02020603050405020304" pitchFamily="18" charset="0"/>
            </a:endParaRPr>
          </a:p>
          <a:p>
            <a:pPr marL="1177200" lvl="6" indent="-457200">
              <a:buAutoNum type="arabicPeriod"/>
            </a:pPr>
            <a:endParaRPr lang="en-US" sz="1500" dirty="0" smtClean="0">
              <a:latin typeface="Times New Roman" panose="02020603050405020304" pitchFamily="18" charset="0"/>
              <a:cs typeface="Times New Roman" panose="02020603050405020304" pitchFamily="18" charset="0"/>
            </a:endParaRPr>
          </a:p>
          <a:p>
            <a:pPr marL="720000" lvl="6"/>
            <a:r>
              <a:rPr lang="en-IN" sz="2000" b="1" dirty="0">
                <a:latin typeface="Times New Roman" panose="02020603050405020304" pitchFamily="18" charset="0"/>
                <a:cs typeface="Times New Roman" panose="02020603050405020304" pitchFamily="18" charset="0"/>
              </a:rPr>
              <a:t>Answer: </a:t>
            </a:r>
            <a:r>
              <a:rPr lang="en-IN" sz="2000" b="1" dirty="0" smtClean="0">
                <a:latin typeface="Times New Roman" panose="02020603050405020304" pitchFamily="18" charset="0"/>
                <a:cs typeface="Times New Roman" panose="02020603050405020304" pitchFamily="18" charset="0"/>
              </a:rPr>
              <a:t>a)</a:t>
            </a:r>
            <a:endParaRPr lang="en-IN" sz="2000" b="1" dirty="0">
              <a:latin typeface="Times New Roman" panose="02020603050405020304" pitchFamily="18" charset="0"/>
              <a:cs typeface="Times New Roman" panose="02020603050405020304" pitchFamily="18" charset="0"/>
            </a:endParaRPr>
          </a:p>
        </p:txBody>
      </p:sp>
      <p:sp>
        <p:nvSpPr>
          <p:cNvPr id="7" name="Rectangle 6"/>
          <p:cNvSpPr/>
          <p:nvPr/>
        </p:nvSpPr>
        <p:spPr>
          <a:xfrm>
            <a:off x="207034" y="361679"/>
            <a:ext cx="10248181" cy="461665"/>
          </a:xfrm>
          <a:prstGeom prst="rect">
            <a:avLst/>
          </a:prstGeom>
        </p:spPr>
        <p:txBody>
          <a:bodyPr wrap="square">
            <a:spAutoFit/>
          </a:bodyPr>
          <a:lstStyle/>
          <a:p>
            <a:pPr marL="12700" fontAlgn="auto">
              <a:spcBef>
                <a:spcPts val="0"/>
              </a:spcBef>
              <a:spcAft>
                <a:spcPts val="0"/>
              </a:spcAft>
              <a:defRPr/>
            </a:pPr>
            <a:r>
              <a:rPr lang="en-US" sz="2400" b="1" dirty="0"/>
              <a:t>Introduction to Data structures</a:t>
            </a:r>
            <a:endParaRPr lang="en-IN" sz="2400" b="1" spc="-20" dirty="0">
              <a:latin typeface="Helvetica" panose="020B0604020202020204" pitchFamily="2" charset="0"/>
              <a:cs typeface="Arial" panose="020B0604020202020204" pitchFamily="34" charset="0"/>
            </a:endParaRPr>
          </a:p>
        </p:txBody>
      </p:sp>
    </p:spTree>
    <p:extLst>
      <p:ext uri="{BB962C8B-B14F-4D97-AF65-F5344CB8AC3E}">
        <p14:creationId xmlns:p14="http://schemas.microsoft.com/office/powerpoint/2010/main" val="2289049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7676</TotalTime>
  <Words>5807</Words>
  <Application>Microsoft Office PowerPoint</Application>
  <PresentationFormat>Widescreen</PresentationFormat>
  <Paragraphs>1451</Paragraphs>
  <Slides>101</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101</vt:i4>
      </vt:variant>
    </vt:vector>
  </HeadingPairs>
  <TitlesOfParts>
    <vt:vector size="110" baseType="lpstr">
      <vt:lpstr>Arial</vt:lpstr>
      <vt:lpstr>Calibri</vt:lpstr>
      <vt:lpstr>Calibri Light</vt:lpstr>
      <vt:lpstr>Helvetica</vt:lpstr>
      <vt:lpstr>HG Mincho Light J</vt:lpstr>
      <vt:lpstr>Symbol</vt:lpstr>
      <vt:lpstr>Times New Roman</vt:lpstr>
      <vt:lpstr>Wingdings</vt:lpstr>
      <vt:lpstr>Office Theme</vt:lpstr>
      <vt:lpstr>PowerPoint Presentation</vt:lpstr>
      <vt:lpstr>Introduction To Data Structures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iNurture</dc:creator>
  <cp:lastModifiedBy>Admin</cp:lastModifiedBy>
  <cp:revision>792</cp:revision>
  <dcterms:created xsi:type="dcterms:W3CDTF">2018-01-29T06:10:27Z</dcterms:created>
  <dcterms:modified xsi:type="dcterms:W3CDTF">2018-11-30T08:42:04Z</dcterms:modified>
</cp:coreProperties>
</file>