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327" r:id="rId3"/>
    <p:sldId id="336" r:id="rId4"/>
    <p:sldId id="337" r:id="rId5"/>
    <p:sldId id="335" r:id="rId6"/>
    <p:sldId id="389" r:id="rId7"/>
    <p:sldId id="338" r:id="rId8"/>
    <p:sldId id="339" r:id="rId9"/>
    <p:sldId id="340" r:id="rId10"/>
    <p:sldId id="341" r:id="rId11"/>
    <p:sldId id="342" r:id="rId12"/>
    <p:sldId id="343" r:id="rId13"/>
    <p:sldId id="344" r:id="rId14"/>
    <p:sldId id="345" r:id="rId15"/>
    <p:sldId id="346" r:id="rId16"/>
    <p:sldId id="347" r:id="rId17"/>
    <p:sldId id="390" r:id="rId18"/>
    <p:sldId id="391" r:id="rId19"/>
    <p:sldId id="392" r:id="rId20"/>
    <p:sldId id="393" r:id="rId21"/>
    <p:sldId id="394" r:id="rId22"/>
    <p:sldId id="395" r:id="rId23"/>
    <p:sldId id="396" r:id="rId24"/>
    <p:sldId id="348" r:id="rId25"/>
    <p:sldId id="397" r:id="rId26"/>
    <p:sldId id="349" r:id="rId27"/>
    <p:sldId id="350" r:id="rId28"/>
    <p:sldId id="351" r:id="rId29"/>
    <p:sldId id="352" r:id="rId30"/>
    <p:sldId id="353" r:id="rId31"/>
    <p:sldId id="354" r:id="rId32"/>
    <p:sldId id="355" r:id="rId33"/>
    <p:sldId id="356" r:id="rId34"/>
    <p:sldId id="357" r:id="rId35"/>
    <p:sldId id="358" r:id="rId36"/>
    <p:sldId id="359" r:id="rId37"/>
    <p:sldId id="360" r:id="rId38"/>
    <p:sldId id="361" r:id="rId39"/>
    <p:sldId id="362" r:id="rId40"/>
    <p:sldId id="364" r:id="rId41"/>
    <p:sldId id="365" r:id="rId42"/>
    <p:sldId id="366" r:id="rId43"/>
    <p:sldId id="367" r:id="rId44"/>
    <p:sldId id="399" r:id="rId45"/>
    <p:sldId id="369" r:id="rId46"/>
    <p:sldId id="370" r:id="rId47"/>
    <p:sldId id="371" r:id="rId48"/>
    <p:sldId id="372" r:id="rId49"/>
    <p:sldId id="373" r:id="rId50"/>
    <p:sldId id="374" r:id="rId51"/>
    <p:sldId id="375" r:id="rId52"/>
    <p:sldId id="376" r:id="rId53"/>
    <p:sldId id="377" r:id="rId54"/>
    <p:sldId id="378" r:id="rId55"/>
    <p:sldId id="379" r:id="rId56"/>
    <p:sldId id="380" r:id="rId57"/>
    <p:sldId id="381" r:id="rId58"/>
    <p:sldId id="382" r:id="rId59"/>
    <p:sldId id="383" r:id="rId60"/>
    <p:sldId id="384" r:id="rId61"/>
    <p:sldId id="385" r:id="rId62"/>
    <p:sldId id="386" r:id="rId63"/>
    <p:sldId id="398" r:id="rId64"/>
    <p:sldId id="387" r:id="rId65"/>
    <p:sldId id="388"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E8E8E8"/>
    <a:srgbClr val="ED3B3B"/>
    <a:srgbClr val="333F50"/>
    <a:srgbClr val="E85402"/>
    <a:srgbClr val="0AC236"/>
    <a:srgbClr val="00DE64"/>
    <a:srgbClr val="4BB5E9"/>
    <a:srgbClr val="2AA2DE"/>
    <a:srgbClr val="2EAC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3122" autoAdjust="0"/>
  </p:normalViewPr>
  <p:slideViewPr>
    <p:cSldViewPr snapToGrid="0">
      <p:cViewPr varScale="1">
        <p:scale>
          <a:sx n="57" d="100"/>
          <a:sy n="57" d="100"/>
        </p:scale>
        <p:origin x="1176" y="4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C9476A-275A-4D38-B857-788AAEAC94C0}" type="datetimeFigureOut">
              <a:rPr lang="en-IN" smtClean="0"/>
              <a:pPr/>
              <a:t>30-11-2018</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6AB637-DE7B-412A-905E-BF65587B459D}" type="slidenum">
              <a:rPr lang="en-IN" smtClean="0"/>
              <a:pPr/>
              <a:t>‹#›</a:t>
            </a:fld>
            <a:endParaRPr lang="en-IN" dirty="0"/>
          </a:p>
        </p:txBody>
      </p:sp>
    </p:spTree>
    <p:extLst>
      <p:ext uri="{BB962C8B-B14F-4D97-AF65-F5344CB8AC3E}">
        <p14:creationId xmlns:p14="http://schemas.microsoft.com/office/powerpoint/2010/main" val="149059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Linear</a:t>
            </a:r>
            <a:r>
              <a:rPr lang="en-US" baseline="0" dirty="0" smtClean="0"/>
              <a:t> Search </a:t>
            </a:r>
          </a:p>
          <a:p>
            <a:endParaRPr lang="en-US" baseline="0" dirty="0" smtClean="0"/>
          </a:p>
          <a:p>
            <a:r>
              <a:rPr lang="en-US" baseline="0" dirty="0" smtClean="0"/>
              <a:t>Step1: Create the array </a:t>
            </a:r>
          </a:p>
          <a:p>
            <a:r>
              <a:rPr lang="en-US" baseline="0" dirty="0" smtClean="0"/>
              <a:t>Step2: Enter the elements in the array</a:t>
            </a:r>
          </a:p>
          <a:p>
            <a:r>
              <a:rPr lang="en-US" baseline="0" dirty="0" smtClean="0"/>
              <a:t>Step3: Ask from user element to be searched</a:t>
            </a:r>
          </a:p>
          <a:p>
            <a:r>
              <a:rPr lang="en-US" baseline="0" dirty="0" smtClean="0"/>
              <a:t>Step4: Repeat step 5 until element to be searched is found or array is exhausted</a:t>
            </a:r>
          </a:p>
          <a:p>
            <a:r>
              <a:rPr lang="en-US" baseline="0" dirty="0" smtClean="0"/>
              <a:t>Step5: Match the element to be searched one by one with elements in array</a:t>
            </a:r>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17</a:t>
            </a:fld>
            <a:endParaRPr lang="en-I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1" dirty="0" smtClean="0"/>
              <a:t>a)</a:t>
            </a:r>
          </a:p>
        </p:txBody>
      </p:sp>
      <p:sp>
        <p:nvSpPr>
          <p:cNvPr id="4" name="Slide Number Placeholder 3"/>
          <p:cNvSpPr>
            <a:spLocks noGrp="1"/>
          </p:cNvSpPr>
          <p:nvPr>
            <p:ph type="sldNum" sz="quarter" idx="10"/>
          </p:nvPr>
        </p:nvSpPr>
        <p:spPr/>
        <p:txBody>
          <a:bodyPr/>
          <a:lstStyle/>
          <a:p>
            <a:fld id="{496AB637-DE7B-412A-905E-BF65587B459D}" type="slidenum">
              <a:rPr lang="en-IN" smtClean="0"/>
              <a:pPr/>
              <a:t>60</a:t>
            </a:fld>
            <a:endParaRPr lang="en-IN" dirty="0"/>
          </a:p>
        </p:txBody>
      </p:sp>
    </p:spTree>
    <p:extLst>
      <p:ext uri="{BB962C8B-B14F-4D97-AF65-F5344CB8AC3E}">
        <p14:creationId xmlns:p14="http://schemas.microsoft.com/office/powerpoint/2010/main" val="2543800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smtClean="0"/>
              <a:t>2.  a)</a:t>
            </a:r>
          </a:p>
        </p:txBody>
      </p:sp>
      <p:sp>
        <p:nvSpPr>
          <p:cNvPr id="4" name="Slide Number Placeholder 3"/>
          <p:cNvSpPr>
            <a:spLocks noGrp="1"/>
          </p:cNvSpPr>
          <p:nvPr>
            <p:ph type="sldNum" sz="quarter" idx="10"/>
          </p:nvPr>
        </p:nvSpPr>
        <p:spPr/>
        <p:txBody>
          <a:bodyPr/>
          <a:lstStyle/>
          <a:p>
            <a:fld id="{496AB637-DE7B-412A-905E-BF65587B459D}" type="slidenum">
              <a:rPr lang="en-IN" smtClean="0"/>
              <a:pPr/>
              <a:t>61</a:t>
            </a:fld>
            <a:endParaRPr lang="en-IN" dirty="0"/>
          </a:p>
        </p:txBody>
      </p:sp>
    </p:spTree>
    <p:extLst>
      <p:ext uri="{BB962C8B-B14F-4D97-AF65-F5344CB8AC3E}">
        <p14:creationId xmlns:p14="http://schemas.microsoft.com/office/powerpoint/2010/main" val="1429553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smtClean="0"/>
              <a:t>3.  a)</a:t>
            </a:r>
          </a:p>
        </p:txBody>
      </p:sp>
      <p:sp>
        <p:nvSpPr>
          <p:cNvPr id="4" name="Slide Number Placeholder 3"/>
          <p:cNvSpPr>
            <a:spLocks noGrp="1"/>
          </p:cNvSpPr>
          <p:nvPr>
            <p:ph type="sldNum" sz="quarter" idx="10"/>
          </p:nvPr>
        </p:nvSpPr>
        <p:spPr/>
        <p:txBody>
          <a:bodyPr/>
          <a:lstStyle/>
          <a:p>
            <a:fld id="{496AB637-DE7B-412A-905E-BF65587B459D}" type="slidenum">
              <a:rPr lang="en-IN" smtClean="0"/>
              <a:pPr/>
              <a:t>62</a:t>
            </a:fld>
            <a:endParaRPr lang="en-IN" dirty="0"/>
          </a:p>
        </p:txBody>
      </p:sp>
    </p:spTree>
    <p:extLst>
      <p:ext uri="{BB962C8B-B14F-4D97-AF65-F5344CB8AC3E}">
        <p14:creationId xmlns:p14="http://schemas.microsoft.com/office/powerpoint/2010/main" val="2168268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1" dirty="0" smtClean="0"/>
          </a:p>
        </p:txBody>
      </p:sp>
      <p:sp>
        <p:nvSpPr>
          <p:cNvPr id="4" name="Slide Number Placeholder 3"/>
          <p:cNvSpPr>
            <a:spLocks noGrp="1"/>
          </p:cNvSpPr>
          <p:nvPr>
            <p:ph type="sldNum" sz="quarter" idx="10"/>
          </p:nvPr>
        </p:nvSpPr>
        <p:spPr/>
        <p:txBody>
          <a:bodyPr/>
          <a:lstStyle/>
          <a:p>
            <a:fld id="{496AB637-DE7B-412A-905E-BF65587B459D}" type="slidenum">
              <a:rPr lang="en-IN" smtClean="0"/>
              <a:pPr/>
              <a:t>63</a:t>
            </a:fld>
            <a:endParaRPr lang="en-IN" dirty="0"/>
          </a:p>
        </p:txBody>
      </p:sp>
    </p:spTree>
    <p:extLst>
      <p:ext uri="{BB962C8B-B14F-4D97-AF65-F5344CB8AC3E}">
        <p14:creationId xmlns:p14="http://schemas.microsoft.com/office/powerpoint/2010/main" val="2168268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0" dirty="0" smtClean="0"/>
          </a:p>
        </p:txBody>
      </p:sp>
      <p:sp>
        <p:nvSpPr>
          <p:cNvPr id="4" name="Slide Number Placeholder 3"/>
          <p:cNvSpPr>
            <a:spLocks noGrp="1"/>
          </p:cNvSpPr>
          <p:nvPr>
            <p:ph type="sldNum" sz="quarter" idx="10"/>
          </p:nvPr>
        </p:nvSpPr>
        <p:spPr/>
        <p:txBody>
          <a:bodyPr/>
          <a:lstStyle/>
          <a:p>
            <a:fld id="{496AB637-DE7B-412A-905E-BF65587B459D}" type="slidenum">
              <a:rPr lang="en-IN" smtClean="0"/>
              <a:pPr/>
              <a:t>64</a:t>
            </a:fld>
            <a:endParaRPr lang="en-IN" dirty="0"/>
          </a:p>
        </p:txBody>
      </p:sp>
    </p:spTree>
    <p:extLst>
      <p:ext uri="{BB962C8B-B14F-4D97-AF65-F5344CB8AC3E}">
        <p14:creationId xmlns:p14="http://schemas.microsoft.com/office/powerpoint/2010/main" val="2740714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0" dirty="0" smtClean="0"/>
          </a:p>
        </p:txBody>
      </p:sp>
      <p:sp>
        <p:nvSpPr>
          <p:cNvPr id="4" name="Slide Number Placeholder 3"/>
          <p:cNvSpPr>
            <a:spLocks noGrp="1"/>
          </p:cNvSpPr>
          <p:nvPr>
            <p:ph type="sldNum" sz="quarter" idx="10"/>
          </p:nvPr>
        </p:nvSpPr>
        <p:spPr/>
        <p:txBody>
          <a:bodyPr/>
          <a:lstStyle/>
          <a:p>
            <a:fld id="{496AB637-DE7B-412A-905E-BF65587B459D}" type="slidenum">
              <a:rPr lang="en-IN" smtClean="0"/>
              <a:pPr/>
              <a:t>65</a:t>
            </a:fld>
            <a:endParaRPr lang="en-IN" dirty="0"/>
          </a:p>
        </p:txBody>
      </p:sp>
    </p:spTree>
    <p:extLst>
      <p:ext uri="{BB962C8B-B14F-4D97-AF65-F5344CB8AC3E}">
        <p14:creationId xmlns:p14="http://schemas.microsoft.com/office/powerpoint/2010/main" val="3688515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18</a:t>
            </a:fld>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smtClean="0"/>
              <a:t>Note how we keep track of the </a:t>
            </a:r>
            <a:r>
              <a:rPr lang="en-US" dirty="0" err="1" smtClean="0"/>
              <a:t>sublist</a:t>
            </a:r>
            <a:r>
              <a:rPr lang="en-US" dirty="0" smtClean="0"/>
              <a:t> we are actually searching by keeping track of its left-most and right-most elements.</a:t>
            </a:r>
          </a:p>
          <a:p>
            <a:endParaRPr lang="en-US" dirty="0" smtClean="0"/>
          </a:p>
          <a:p>
            <a:r>
              <a:rPr lang="en-US" dirty="0" smtClean="0"/>
              <a:t>Initially, we are searching the entire list, so the left-most element is 1, while the right-most element is 9. There is an even number of elements in our list, so as mentioned above, we use the element that ends the first half of the list as our "middle element" (i.e., the "4").</a:t>
            </a:r>
          </a:p>
          <a:p>
            <a:endParaRPr lang="en-US" dirty="0" smtClean="0"/>
          </a:p>
          <a:p>
            <a:r>
              <a:rPr lang="en-US" dirty="0" smtClean="0"/>
              <a:t>Since 4 is less than the key value 8, we only need to search the second half of the list from 1 to 9. As such, we update the left-most element of the list searched to be the "6", while we leave the right-most element of the list searched unchanged (it's still the 9). </a:t>
            </a:r>
          </a:p>
          <a:p>
            <a:endParaRPr lang="en-US" dirty="0" smtClean="0"/>
          </a:p>
          <a:p>
            <a:r>
              <a:rPr lang="en-US" dirty="0" smtClean="0"/>
              <a:t>The "middle element" of this </a:t>
            </a:r>
            <a:r>
              <a:rPr lang="en-US" dirty="0" err="1" smtClean="0"/>
              <a:t>sublist</a:t>
            </a:r>
            <a:r>
              <a:rPr lang="en-US" dirty="0" smtClean="0"/>
              <a:t>, which again has an even number of elements, is again taken as the element that ends the first half of this </a:t>
            </a:r>
            <a:r>
              <a:rPr lang="en-US" dirty="0" err="1" smtClean="0"/>
              <a:t>sublist</a:t>
            </a:r>
            <a:r>
              <a:rPr lang="en-US" dirty="0" smtClean="0"/>
              <a:t> from 6 to 9, which is 7.</a:t>
            </a:r>
          </a:p>
          <a:p>
            <a:endParaRPr lang="en-US" dirty="0" smtClean="0"/>
          </a:p>
          <a:p>
            <a:r>
              <a:rPr lang="en-US" dirty="0" smtClean="0"/>
              <a:t>Since 7 is still less than the key value 8, we again only need to search the second half of the </a:t>
            </a:r>
            <a:r>
              <a:rPr lang="en-US" dirty="0" err="1" smtClean="0"/>
              <a:t>sublist</a:t>
            </a:r>
            <a:r>
              <a:rPr lang="en-US" dirty="0" smtClean="0"/>
              <a:t> from 6 to 9. As such, we update the left-most element of the </a:t>
            </a:r>
            <a:r>
              <a:rPr lang="en-US" dirty="0" err="1" smtClean="0"/>
              <a:t>sublist</a:t>
            </a:r>
            <a:r>
              <a:rPr lang="en-US" dirty="0" smtClean="0"/>
              <a:t> searched to be the 8, while we leave the right-most element of the </a:t>
            </a:r>
            <a:r>
              <a:rPr lang="en-US" dirty="0" err="1" smtClean="0"/>
              <a:t>sublist</a:t>
            </a:r>
            <a:r>
              <a:rPr lang="en-US" dirty="0" smtClean="0"/>
              <a:t> searched unchanged (it's still the 9). </a:t>
            </a:r>
          </a:p>
          <a:p>
            <a:endParaRPr lang="en-US" dirty="0" smtClean="0"/>
          </a:p>
          <a:p>
            <a:r>
              <a:rPr lang="en-US" dirty="0" smtClean="0"/>
              <a:t>The "middle element" of this </a:t>
            </a:r>
            <a:r>
              <a:rPr lang="en-US" dirty="0" err="1" smtClean="0"/>
              <a:t>sublist</a:t>
            </a:r>
            <a:r>
              <a:rPr lang="en-US" dirty="0" smtClean="0"/>
              <a:t>, which again has an even number of elements, is again taken to be the element that ends the first half of this </a:t>
            </a:r>
            <a:r>
              <a:rPr lang="en-US" dirty="0" err="1" smtClean="0"/>
              <a:t>sublist</a:t>
            </a:r>
            <a:r>
              <a:rPr lang="en-US" dirty="0" smtClean="0"/>
              <a:t> from 8 to 9, which is 8. (Note, as the </a:t>
            </a:r>
            <a:r>
              <a:rPr lang="en-US" dirty="0" err="1" smtClean="0"/>
              <a:t>sublist</a:t>
            </a:r>
            <a:r>
              <a:rPr lang="en-US" dirty="0" smtClean="0"/>
              <a:t> only has two elements, following the aforementioned rule for finding "middles", gives us a middle for this </a:t>
            </a:r>
            <a:r>
              <a:rPr lang="en-US" dirty="0" err="1" smtClean="0"/>
              <a:t>sublist</a:t>
            </a:r>
            <a:r>
              <a:rPr lang="en-US" dirty="0" smtClean="0"/>
              <a:t> identical to the "left-most" element of this </a:t>
            </a:r>
            <a:r>
              <a:rPr lang="en-US" dirty="0" err="1" smtClean="0"/>
              <a:t>sublist</a:t>
            </a:r>
            <a:r>
              <a:rPr lang="en-US" dirty="0" smtClean="0"/>
              <a:t>.)</a:t>
            </a:r>
          </a:p>
          <a:p>
            <a:endParaRPr lang="en-US" dirty="0" smtClean="0"/>
          </a:p>
          <a:p>
            <a:r>
              <a:rPr lang="en-US" dirty="0" smtClean="0"/>
              <a:t>Since 8 equals the key value, we stop the search, we have found what we were looking for!</a:t>
            </a:r>
          </a:p>
          <a:p>
            <a:r>
              <a:rPr lang="en-US" dirty="0" smtClean="0"/>
              <a:t>Of course, we need to be keeping track of the indices of each of the elements, so we know what position to return, when we are all done.</a:t>
            </a:r>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19</a:t>
            </a:fld>
            <a:endParaRPr lang="en-I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20</a:t>
            </a:fld>
            <a:endParaRPr lang="en-I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Step by step descriptive logic to remove element from array.</a:t>
            </a:r>
          </a:p>
          <a:p>
            <a:endParaRPr lang="en-US" sz="1200" b="0" i="0" kern="1200" dirty="0" smtClean="0">
              <a:solidFill>
                <a:schemeClr val="tx1"/>
              </a:solidFill>
              <a:latin typeface="+mn-lt"/>
              <a:ea typeface="+mn-ea"/>
              <a:cs typeface="+mn-cs"/>
            </a:endParaRPr>
          </a:p>
          <a:p>
            <a:pPr>
              <a:lnSpc>
                <a:spcPct val="150000"/>
              </a:lnSpc>
              <a:buFont typeface="Wingdings" pitchFamily="2" charset="2"/>
              <a:buChar char="§"/>
            </a:pPr>
            <a:r>
              <a:rPr lang="en-US" sz="1200" b="0" i="0" kern="1200" dirty="0" smtClean="0">
                <a:solidFill>
                  <a:schemeClr val="tx1"/>
                </a:solidFill>
                <a:latin typeface="+mn-lt"/>
                <a:ea typeface="+mn-ea"/>
                <a:cs typeface="+mn-cs"/>
              </a:rPr>
              <a:t>Move to the specified location which you want to remove in given array.</a:t>
            </a:r>
          </a:p>
          <a:p>
            <a:pPr>
              <a:lnSpc>
                <a:spcPct val="150000"/>
              </a:lnSpc>
              <a:buFont typeface="Wingdings" pitchFamily="2" charset="2"/>
              <a:buChar char="§"/>
            </a:pPr>
            <a:r>
              <a:rPr lang="en-US" sz="1200" b="0" i="0" kern="1200" dirty="0" smtClean="0">
                <a:solidFill>
                  <a:schemeClr val="tx1"/>
                </a:solidFill>
                <a:latin typeface="+mn-lt"/>
                <a:ea typeface="+mn-ea"/>
                <a:cs typeface="+mn-cs"/>
              </a:rPr>
              <a:t>Copy the next element to the current element of array. Which is you need to perform array[</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 array[</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+ 1].</a:t>
            </a:r>
          </a:p>
          <a:p>
            <a:pPr>
              <a:lnSpc>
                <a:spcPct val="150000"/>
              </a:lnSpc>
              <a:buFont typeface="Wingdings" pitchFamily="2" charset="2"/>
              <a:buChar char="§"/>
            </a:pPr>
            <a:r>
              <a:rPr lang="en-US" sz="1200" b="0" i="0" kern="1200" dirty="0" smtClean="0">
                <a:solidFill>
                  <a:schemeClr val="tx1"/>
                </a:solidFill>
                <a:latin typeface="+mn-lt"/>
                <a:ea typeface="+mn-ea"/>
                <a:cs typeface="+mn-cs"/>
              </a:rPr>
              <a:t>Repeat above steps till last element of array.</a:t>
            </a:r>
          </a:p>
          <a:p>
            <a:pPr>
              <a:lnSpc>
                <a:spcPct val="150000"/>
              </a:lnSpc>
              <a:buFont typeface="Wingdings" pitchFamily="2" charset="2"/>
              <a:buChar char="§"/>
            </a:pPr>
            <a:r>
              <a:rPr lang="en-US" sz="1200" b="0" i="0" kern="1200" dirty="0" smtClean="0">
                <a:solidFill>
                  <a:schemeClr val="tx1"/>
                </a:solidFill>
                <a:latin typeface="+mn-lt"/>
                <a:ea typeface="+mn-ea"/>
                <a:cs typeface="+mn-cs"/>
              </a:rPr>
              <a:t>Finally decrement the size of array by one.</a:t>
            </a:r>
          </a:p>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21</a:t>
            </a:fld>
            <a:endParaRPr lang="en-I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en-US" sz="1200" b="0" i="0" kern="1200" dirty="0" smtClean="0">
                <a:solidFill>
                  <a:schemeClr val="tx1"/>
                </a:solidFill>
                <a:latin typeface="+mn-lt"/>
                <a:ea typeface="+mn-ea"/>
                <a:cs typeface="+mn-cs"/>
              </a:rPr>
              <a:t>There are many different ways to sort the cards. Here's a simple one, called </a:t>
            </a:r>
            <a:r>
              <a:rPr lang="en-US" sz="1200" b="1" i="0" kern="1200" dirty="0" smtClean="0">
                <a:solidFill>
                  <a:schemeClr val="tx1"/>
                </a:solidFill>
                <a:latin typeface="+mn-lt"/>
                <a:ea typeface="+mn-ea"/>
                <a:cs typeface="+mn-cs"/>
              </a:rPr>
              <a:t>selection sort</a:t>
            </a:r>
            <a:r>
              <a:rPr lang="en-US" sz="1200" b="0" i="0" kern="1200" dirty="0" smtClean="0">
                <a:solidFill>
                  <a:schemeClr val="tx1"/>
                </a:solidFill>
                <a:latin typeface="+mn-lt"/>
                <a:ea typeface="+mn-ea"/>
                <a:cs typeface="+mn-cs"/>
              </a:rPr>
              <a:t>, possibly similar to how you sorted the cards above:</a:t>
            </a:r>
          </a:p>
          <a:p>
            <a:pPr fontAlgn="base"/>
            <a:r>
              <a:rPr lang="en-US" sz="1200" b="0" i="0" kern="1200" dirty="0" smtClean="0">
                <a:solidFill>
                  <a:schemeClr val="tx1"/>
                </a:solidFill>
                <a:latin typeface="+mn-lt"/>
                <a:ea typeface="+mn-ea"/>
                <a:cs typeface="+mn-cs"/>
              </a:rPr>
              <a:t>Find the smallest card. Swap it with the first card.</a:t>
            </a:r>
          </a:p>
          <a:p>
            <a:pPr fontAlgn="base"/>
            <a:r>
              <a:rPr lang="en-US" sz="1200" b="0" i="0" kern="1200" dirty="0" smtClean="0">
                <a:solidFill>
                  <a:schemeClr val="tx1"/>
                </a:solidFill>
                <a:latin typeface="+mn-lt"/>
                <a:ea typeface="+mn-ea"/>
                <a:cs typeface="+mn-cs"/>
              </a:rPr>
              <a:t>Find the second-smallest card. Swap it with the second card.</a:t>
            </a:r>
          </a:p>
          <a:p>
            <a:pPr fontAlgn="base"/>
            <a:r>
              <a:rPr lang="en-US" sz="1200" b="0" i="0" kern="1200" dirty="0" smtClean="0">
                <a:solidFill>
                  <a:schemeClr val="tx1"/>
                </a:solidFill>
                <a:latin typeface="+mn-lt"/>
                <a:ea typeface="+mn-ea"/>
                <a:cs typeface="+mn-cs"/>
              </a:rPr>
              <a:t>Find the third-smallest card. Swap it with the third card.</a:t>
            </a:r>
          </a:p>
          <a:p>
            <a:pPr fontAlgn="base"/>
            <a:r>
              <a:rPr lang="en-US" sz="1200" b="0" i="0" kern="1200" dirty="0" smtClean="0">
                <a:solidFill>
                  <a:schemeClr val="tx1"/>
                </a:solidFill>
                <a:latin typeface="+mn-lt"/>
                <a:ea typeface="+mn-ea"/>
                <a:cs typeface="+mn-cs"/>
              </a:rPr>
              <a:t>Repeat finding the next-smallest card, and swapping it into the correct position until the array is sorted.</a:t>
            </a:r>
          </a:p>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22</a:t>
            </a:fld>
            <a:endParaRPr lang="en-I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begin</a:t>
            </a:r>
            <a:r>
              <a:rPr lang="en-US" dirty="0" smtClean="0"/>
              <a:t> </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BubbleSort</a:t>
            </a:r>
            <a:r>
              <a:rPr lang="en-US" sz="1200" kern="1200" dirty="0" smtClean="0">
                <a:solidFill>
                  <a:schemeClr val="tx1"/>
                </a:solidFill>
                <a:latin typeface="+mn-lt"/>
                <a:ea typeface="+mn-ea"/>
                <a:cs typeface="+mn-cs"/>
              </a:rPr>
              <a:t>(</a:t>
            </a:r>
            <a:r>
              <a:rPr lang="en-US" dirty="0" smtClean="0"/>
              <a:t>list</a:t>
            </a:r>
            <a:r>
              <a:rPr lang="en-US" sz="1200" kern="1200" dirty="0" smtClean="0">
                <a:solidFill>
                  <a:schemeClr val="tx1"/>
                </a:solidFill>
                <a:latin typeface="+mn-lt"/>
                <a:ea typeface="+mn-ea"/>
                <a:cs typeface="+mn-cs"/>
              </a:rPr>
              <a:t>)</a:t>
            </a:r>
          </a:p>
          <a:p>
            <a:r>
              <a:rPr lang="en-US" dirty="0" smtClean="0"/>
              <a:t>   </a:t>
            </a:r>
            <a:r>
              <a:rPr lang="en-US" sz="1200" kern="1200" dirty="0" smtClean="0">
                <a:solidFill>
                  <a:schemeClr val="tx1"/>
                </a:solidFill>
                <a:latin typeface="+mn-lt"/>
                <a:ea typeface="+mn-ea"/>
                <a:cs typeface="+mn-cs"/>
              </a:rPr>
              <a:t>for</a:t>
            </a:r>
            <a:r>
              <a:rPr lang="en-US" dirty="0" smtClean="0"/>
              <a:t> all elements of list</a:t>
            </a:r>
          </a:p>
          <a:p>
            <a:r>
              <a:rPr lang="en-US" dirty="0" smtClean="0"/>
              <a:t>           </a:t>
            </a:r>
            <a:r>
              <a:rPr lang="en-US" sz="1200" kern="1200" dirty="0" smtClean="0">
                <a:solidFill>
                  <a:schemeClr val="tx1"/>
                </a:solidFill>
                <a:latin typeface="+mn-lt"/>
                <a:ea typeface="+mn-ea"/>
                <a:cs typeface="+mn-cs"/>
              </a:rPr>
              <a:t>if</a:t>
            </a:r>
            <a:r>
              <a:rPr lang="en-US" dirty="0" smtClean="0"/>
              <a:t> list</a:t>
            </a:r>
            <a:r>
              <a:rPr lang="en-US" sz="1200" kern="1200" dirty="0" smtClean="0">
                <a:solidFill>
                  <a:schemeClr val="tx1"/>
                </a:solidFill>
                <a:latin typeface="+mn-lt"/>
                <a:ea typeface="+mn-ea"/>
                <a:cs typeface="+mn-cs"/>
              </a:rPr>
              <a:t>[</a:t>
            </a:r>
            <a:r>
              <a:rPr lang="en-US" dirty="0" err="1" smtClean="0"/>
              <a:t>i</a:t>
            </a:r>
            <a:r>
              <a:rPr lang="en-US" sz="1200" kern="1200" dirty="0" smtClean="0">
                <a:solidFill>
                  <a:schemeClr val="tx1"/>
                </a:solidFill>
                <a:latin typeface="+mn-lt"/>
                <a:ea typeface="+mn-ea"/>
                <a:cs typeface="+mn-cs"/>
              </a:rPr>
              <a:t>]</a:t>
            </a:r>
            <a:r>
              <a:rPr lang="en-US" dirty="0" smtClean="0"/>
              <a:t> </a:t>
            </a:r>
            <a:r>
              <a:rPr lang="en-US" sz="1200" kern="1200" dirty="0" smtClean="0">
                <a:solidFill>
                  <a:schemeClr val="tx1"/>
                </a:solidFill>
                <a:latin typeface="+mn-lt"/>
                <a:ea typeface="+mn-ea"/>
                <a:cs typeface="+mn-cs"/>
              </a:rPr>
              <a:t>&gt;</a:t>
            </a:r>
            <a:r>
              <a:rPr lang="en-US" dirty="0" smtClean="0"/>
              <a:t> list</a:t>
            </a:r>
            <a:r>
              <a:rPr lang="en-US" sz="1200" kern="1200" dirty="0" smtClean="0">
                <a:solidFill>
                  <a:schemeClr val="tx1"/>
                </a:solidFill>
                <a:latin typeface="+mn-lt"/>
                <a:ea typeface="+mn-ea"/>
                <a:cs typeface="+mn-cs"/>
              </a:rPr>
              <a:t>[</a:t>
            </a:r>
            <a:r>
              <a:rPr lang="en-US" dirty="0" smtClean="0"/>
              <a:t>i</a:t>
            </a:r>
            <a:r>
              <a:rPr lang="en-US" sz="1200" kern="1200" dirty="0" smtClean="0">
                <a:solidFill>
                  <a:schemeClr val="tx1"/>
                </a:solidFill>
                <a:latin typeface="+mn-lt"/>
                <a:ea typeface="+mn-ea"/>
                <a:cs typeface="+mn-cs"/>
              </a:rPr>
              <a:t>+1]</a:t>
            </a:r>
            <a:r>
              <a:rPr lang="en-US" dirty="0" smtClean="0"/>
              <a:t> </a:t>
            </a:r>
          </a:p>
          <a:p>
            <a:r>
              <a:rPr lang="en-US" dirty="0" smtClean="0"/>
              <a:t>                swap</a:t>
            </a:r>
            <a:r>
              <a:rPr lang="en-US" sz="1200" kern="1200" dirty="0" smtClean="0">
                <a:solidFill>
                  <a:schemeClr val="tx1"/>
                </a:solidFill>
                <a:latin typeface="+mn-lt"/>
                <a:ea typeface="+mn-ea"/>
                <a:cs typeface="+mn-cs"/>
              </a:rPr>
              <a:t>(</a:t>
            </a:r>
            <a:r>
              <a:rPr lang="en-US" dirty="0" smtClean="0"/>
              <a:t>list</a:t>
            </a:r>
            <a:r>
              <a:rPr lang="en-US" sz="1200" kern="1200" dirty="0" smtClean="0">
                <a:solidFill>
                  <a:schemeClr val="tx1"/>
                </a:solidFill>
                <a:latin typeface="+mn-lt"/>
                <a:ea typeface="+mn-ea"/>
                <a:cs typeface="+mn-cs"/>
              </a:rPr>
              <a:t>[</a:t>
            </a:r>
            <a:r>
              <a:rPr lang="en-US" dirty="0" err="1" smtClean="0"/>
              <a:t>i</a:t>
            </a:r>
            <a:r>
              <a:rPr lang="en-US" sz="1200" kern="1200" dirty="0" smtClean="0">
                <a:solidFill>
                  <a:schemeClr val="tx1"/>
                </a:solidFill>
                <a:latin typeface="+mn-lt"/>
                <a:ea typeface="+mn-ea"/>
                <a:cs typeface="+mn-cs"/>
              </a:rPr>
              <a:t>],</a:t>
            </a:r>
            <a:r>
              <a:rPr lang="en-US" dirty="0" smtClean="0"/>
              <a:t> list</a:t>
            </a:r>
            <a:r>
              <a:rPr lang="en-US" sz="1200" kern="1200" dirty="0" smtClean="0">
                <a:solidFill>
                  <a:schemeClr val="tx1"/>
                </a:solidFill>
                <a:latin typeface="+mn-lt"/>
                <a:ea typeface="+mn-ea"/>
                <a:cs typeface="+mn-cs"/>
              </a:rPr>
              <a:t>[</a:t>
            </a:r>
            <a:r>
              <a:rPr lang="en-US" dirty="0" smtClean="0"/>
              <a:t>i</a:t>
            </a:r>
            <a:r>
              <a:rPr lang="en-US" sz="1200" kern="1200" dirty="0" smtClean="0">
                <a:solidFill>
                  <a:schemeClr val="tx1"/>
                </a:solidFill>
                <a:latin typeface="+mn-lt"/>
                <a:ea typeface="+mn-ea"/>
                <a:cs typeface="+mn-cs"/>
              </a:rPr>
              <a:t>+1])</a:t>
            </a:r>
            <a:r>
              <a:rPr lang="en-US" dirty="0" smtClean="0"/>
              <a:t> </a:t>
            </a:r>
          </a:p>
          <a:p>
            <a:r>
              <a:rPr lang="en-US" sz="1200" kern="1200" dirty="0" smtClean="0">
                <a:solidFill>
                  <a:schemeClr val="tx1"/>
                </a:solidFill>
                <a:latin typeface="+mn-lt"/>
                <a:ea typeface="+mn-ea"/>
                <a:cs typeface="+mn-cs"/>
              </a:rPr>
              <a:t>          end</a:t>
            </a:r>
            <a:r>
              <a:rPr lang="en-US" dirty="0" smtClean="0"/>
              <a:t> </a:t>
            </a:r>
            <a:r>
              <a:rPr lang="en-US" sz="1200" kern="1200" dirty="0" smtClean="0">
                <a:solidFill>
                  <a:schemeClr val="tx1"/>
                </a:solidFill>
                <a:latin typeface="+mn-lt"/>
                <a:ea typeface="+mn-ea"/>
                <a:cs typeface="+mn-cs"/>
              </a:rPr>
              <a:t>if</a:t>
            </a:r>
            <a:r>
              <a:rPr lang="en-US" dirty="0" smtClean="0"/>
              <a:t> </a:t>
            </a:r>
          </a:p>
          <a:p>
            <a:r>
              <a:rPr lang="en-US" sz="1200" kern="1200" dirty="0" smtClean="0">
                <a:solidFill>
                  <a:schemeClr val="tx1"/>
                </a:solidFill>
                <a:latin typeface="+mn-lt"/>
                <a:ea typeface="+mn-ea"/>
                <a:cs typeface="+mn-cs"/>
              </a:rPr>
              <a:t>   end</a:t>
            </a:r>
            <a:r>
              <a:rPr lang="en-US" dirty="0" smtClean="0"/>
              <a:t> </a:t>
            </a:r>
            <a:r>
              <a:rPr lang="en-US" sz="1200" kern="1200" dirty="0" smtClean="0">
                <a:solidFill>
                  <a:schemeClr val="tx1"/>
                </a:solidFill>
                <a:latin typeface="+mn-lt"/>
                <a:ea typeface="+mn-ea"/>
                <a:cs typeface="+mn-cs"/>
              </a:rPr>
              <a:t>for</a:t>
            </a:r>
            <a:r>
              <a:rPr lang="en-US" dirty="0" smtClean="0"/>
              <a: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return</a:t>
            </a:r>
            <a:r>
              <a:rPr lang="en-US" dirty="0" smtClean="0"/>
              <a:t> list </a:t>
            </a:r>
            <a:r>
              <a:rPr lang="en-US" sz="1200" kern="1200" dirty="0" smtClean="0">
                <a:solidFill>
                  <a:schemeClr val="tx1"/>
                </a:solidFill>
                <a:latin typeface="+mn-lt"/>
                <a:ea typeface="+mn-ea"/>
                <a:cs typeface="+mn-cs"/>
              </a:rPr>
              <a:t>end</a:t>
            </a:r>
            <a:r>
              <a:rPr lang="en-US" dirty="0" smtClean="0"/>
              <a:t> </a:t>
            </a:r>
            <a:r>
              <a:rPr lang="en-US" sz="1200" kern="1200" dirty="0" err="1" smtClean="0">
                <a:solidFill>
                  <a:schemeClr val="tx1"/>
                </a:solidFill>
                <a:latin typeface="+mn-lt"/>
                <a:ea typeface="+mn-ea"/>
                <a:cs typeface="+mn-cs"/>
              </a:rPr>
              <a:t>BubbleSort</a:t>
            </a:r>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23</a:t>
            </a:fld>
            <a:endParaRPr lang="en-I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58</a:t>
            </a:fld>
            <a:endParaRPr lang="en-IN" dirty="0"/>
          </a:p>
        </p:txBody>
      </p:sp>
    </p:spTree>
    <p:extLst>
      <p:ext uri="{BB962C8B-B14F-4D97-AF65-F5344CB8AC3E}">
        <p14:creationId xmlns:p14="http://schemas.microsoft.com/office/powerpoint/2010/main" val="2524682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59</a:t>
            </a:fld>
            <a:endParaRPr lang="en-IN" dirty="0"/>
          </a:p>
        </p:txBody>
      </p:sp>
    </p:spTree>
    <p:extLst>
      <p:ext uri="{BB962C8B-B14F-4D97-AF65-F5344CB8AC3E}">
        <p14:creationId xmlns:p14="http://schemas.microsoft.com/office/powerpoint/2010/main" val="1809025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C9CB9E7-7084-435E-BDE9-2F1BA4EC8939}" type="datetime1">
              <a:rPr lang="en-IN" smtClean="0"/>
              <a:pPr/>
              <a:t>30-11-2018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1642501" y="6356350"/>
            <a:ext cx="393879" cy="365125"/>
          </a:xfrm>
        </p:spPr>
        <p:txBody>
          <a:bodyPr/>
          <a:lstStyle>
            <a:lvl1pPr>
              <a:defRPr>
                <a:solidFill>
                  <a:srgbClr val="C00000"/>
                </a:solidFill>
              </a:defRPr>
            </a:lvl1p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3707184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91BF4B1-77B2-4C3D-8667-4FBDE4D409DB}" type="datetime1">
              <a:rPr lang="en-IN" smtClean="0"/>
              <a:pPr/>
              <a:t>30-11-2018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380156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C3079E1-B1B2-41D8-96F7-A302CFB8AC0C}" type="datetime1">
              <a:rPr lang="en-IN" smtClean="0"/>
              <a:pPr/>
              <a:t>30-11-2018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2739804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1F2BE05-C1D5-4A00-BD80-E6A2A264892A}" type="datetime1">
              <a:rPr lang="en-IN" smtClean="0"/>
              <a:pPr/>
              <a:t>30-11-2018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1590986" y="6356349"/>
            <a:ext cx="432515" cy="365125"/>
          </a:xfrm>
        </p:spPr>
        <p:txBody>
          <a:bodyPr/>
          <a:lstStyle>
            <a:lvl1pPr>
              <a:defRPr>
                <a:solidFill>
                  <a:srgbClr val="C00000"/>
                </a:solidFill>
              </a:defRPr>
            </a:lvl1p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409143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8E15888-409E-42A3-9E84-6EF39A2AB773}" type="datetime1">
              <a:rPr lang="en-IN" smtClean="0"/>
              <a:pPr/>
              <a:t>30-11-2018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124356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E3D9606-C195-4F00-AA63-E3EF00114823}" type="datetime1">
              <a:rPr lang="en-IN" smtClean="0"/>
              <a:pPr/>
              <a:t>30-11-2018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3130596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6DD4AA7-8689-4A50-8A8E-3AB8C74F7778}" type="datetime1">
              <a:rPr lang="en-IN" smtClean="0"/>
              <a:pPr/>
              <a:t>30-11-2018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1569577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602FED3-7D32-4390-9275-C53DAC947E66}" type="datetime1">
              <a:rPr lang="en-IN" smtClean="0"/>
              <a:pPr/>
              <a:t>30-11-2018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587622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127E66-7DAF-4E47-81F5-A440089C748E}" type="datetime1">
              <a:rPr lang="en-IN" smtClean="0"/>
              <a:pPr/>
              <a:t>30-11-2018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1904284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41EFEB-9ECA-43E0-AE09-915EDE23F0A9}" type="datetime1">
              <a:rPr lang="en-IN" smtClean="0"/>
              <a:pPr/>
              <a:t>30-11-2018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601188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99EFCBB-FF0F-45AA-824A-5DF2573BAFB8}" type="datetime1">
              <a:rPr lang="en-IN" smtClean="0"/>
              <a:pPr/>
              <a:t>30-11-2018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2645073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5EF50-5ECC-48BA-81DC-F08BF0523C74}" type="datetime1">
              <a:rPr lang="en-IN" smtClean="0"/>
              <a:pPr/>
              <a:t>30-11-2018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4103042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2.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4.wmf"/><Relationship Id="rId4" Type="http://schemas.openxmlformats.org/officeDocument/2006/relationships/oleObject" Target="../embeddings/oleObject5.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0770" y="138023"/>
            <a:ext cx="11904453" cy="1863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cxnSp>
        <p:nvCxnSpPr>
          <p:cNvPr id="12" name="Straight Connector 11"/>
          <p:cNvCxnSpPr/>
          <p:nvPr/>
        </p:nvCxnSpPr>
        <p:spPr>
          <a:xfrm>
            <a:off x="3219385" y="2277375"/>
            <a:ext cx="579695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32537" y="512002"/>
            <a:ext cx="3418941" cy="1463307"/>
          </a:xfrm>
          <a:prstGeom prst="rect">
            <a:avLst/>
          </a:prstGeom>
        </p:spPr>
      </p:pic>
      <p:sp>
        <p:nvSpPr>
          <p:cNvPr id="10" name="Rectangle 9"/>
          <p:cNvSpPr/>
          <p:nvPr/>
        </p:nvSpPr>
        <p:spPr>
          <a:xfrm>
            <a:off x="993769" y="2695091"/>
            <a:ext cx="10248181" cy="1938992"/>
          </a:xfrm>
          <a:prstGeom prst="rect">
            <a:avLst/>
          </a:prstGeom>
        </p:spPr>
        <p:txBody>
          <a:bodyPr wrap="square">
            <a:spAutoFit/>
          </a:bodyPr>
          <a:lstStyle/>
          <a:p>
            <a:pPr algn="ctr" fontAlgn="auto">
              <a:spcBef>
                <a:spcPts val="0"/>
              </a:spcBef>
              <a:spcAft>
                <a:spcPts val="0"/>
              </a:spcAft>
              <a:defRPr/>
            </a:pPr>
            <a:r>
              <a:rPr lang="en-IN" sz="4000" b="1" spc="-20" dirty="0">
                <a:solidFill>
                  <a:srgbClr val="002060"/>
                </a:solidFill>
                <a:latin typeface="Helvetica" panose="020B0604020202020204" pitchFamily="2" charset="0"/>
                <a:cs typeface="Arial" panose="020B0604020202020204" pitchFamily="34" charset="0"/>
              </a:rPr>
              <a:t>Data S</a:t>
            </a:r>
            <a:r>
              <a:rPr lang="en-IN" sz="4000" b="1" spc="-20" dirty="0" smtClean="0">
                <a:solidFill>
                  <a:srgbClr val="002060"/>
                </a:solidFill>
                <a:latin typeface="Helvetica" panose="020B0604020202020204" pitchFamily="2" charset="0"/>
                <a:cs typeface="Arial" panose="020B0604020202020204" pitchFamily="34" charset="0"/>
              </a:rPr>
              <a:t>tructures</a:t>
            </a:r>
          </a:p>
          <a:p>
            <a:pPr algn="ctr" fontAlgn="auto">
              <a:spcBef>
                <a:spcPts val="0"/>
              </a:spcBef>
              <a:spcAft>
                <a:spcPts val="0"/>
              </a:spcAft>
              <a:defRPr/>
            </a:pPr>
            <a:r>
              <a:rPr lang="en-IN" sz="1500" b="1" spc="-20" dirty="0" smtClean="0">
                <a:latin typeface="Helvetica" panose="020B0604020202020204" pitchFamily="2" charset="0"/>
                <a:cs typeface="Arial" panose="020B0604020202020204" pitchFamily="34" charset="0"/>
              </a:rPr>
              <a:t> </a:t>
            </a:r>
            <a:r>
              <a:rPr lang="en-US" sz="1500" b="1" spc="-20" dirty="0" smtClean="0">
                <a:latin typeface="Helvetica" panose="020B0604020202020204" pitchFamily="2" charset="0"/>
                <a:cs typeface="Arial" panose="020B0604020202020204" pitchFamily="34" charset="0"/>
              </a:rPr>
              <a:t/>
            </a:r>
            <a:br>
              <a:rPr lang="en-US" sz="1500" b="1" spc="-20" dirty="0" smtClean="0">
                <a:latin typeface="Helvetica" panose="020B0604020202020204" pitchFamily="2" charset="0"/>
                <a:cs typeface="Arial" panose="020B0604020202020204" pitchFamily="34" charset="0"/>
              </a:rPr>
            </a:br>
            <a:r>
              <a:rPr lang="en-IN" sz="2000" b="1" dirty="0" smtClean="0">
                <a:latin typeface="Helvetica" panose="020B0604020202020204" pitchFamily="2" charset="0"/>
              </a:rPr>
              <a:t>Module Number: 1.2</a:t>
            </a:r>
          </a:p>
          <a:p>
            <a:pPr algn="ctr" fontAlgn="auto">
              <a:spcBef>
                <a:spcPts val="0"/>
              </a:spcBef>
              <a:spcAft>
                <a:spcPts val="0"/>
              </a:spcAft>
              <a:defRPr/>
            </a:pPr>
            <a:endParaRPr lang="en-IN" sz="1500" b="1" dirty="0" smtClean="0">
              <a:latin typeface="Helvetica" panose="020B0604020202020204" pitchFamily="2" charset="0"/>
            </a:endParaRPr>
          </a:p>
          <a:p>
            <a:pPr algn="ctr">
              <a:defRPr/>
            </a:pPr>
            <a:r>
              <a:rPr lang="en-GB" sz="3000" b="1" dirty="0" smtClean="0">
                <a:latin typeface="Helvetica" panose="020B0604020202020204" pitchFamily="2" charset="0"/>
              </a:rPr>
              <a:t>Module Name: </a:t>
            </a:r>
            <a:r>
              <a:rPr lang="en-US" sz="3000" b="1" spc="-20" dirty="0">
                <a:latin typeface="Helvetica" panose="020B0604020202020204" pitchFamily="2" charset="0"/>
                <a:cs typeface="Arial" panose="020B0604020202020204" pitchFamily="34" charset="0"/>
              </a:rPr>
              <a:t>Arrays</a:t>
            </a:r>
            <a:endParaRPr lang="en-IN" sz="3000" b="1" spc="-20" dirty="0">
              <a:latin typeface="Helvetica" panose="020B0604020202020204" pitchFamily="2" charset="0"/>
              <a:cs typeface="Arial" panose="020B0604020202020204" pitchFamily="34" charset="0"/>
            </a:endParaRPr>
          </a:p>
        </p:txBody>
      </p:sp>
      <p:sp>
        <p:nvSpPr>
          <p:cNvPr id="6" name="Rectangle 5"/>
          <p:cNvSpPr/>
          <p:nvPr/>
        </p:nvSpPr>
        <p:spPr>
          <a:xfrm>
            <a:off x="-29496" y="5943596"/>
            <a:ext cx="3628103" cy="10913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Helvetica" panose="020B0604020202020204" pitchFamily="2" charset="0"/>
              </a:rPr>
              <a:t>Version: DSA3</a:t>
            </a:r>
          </a:p>
          <a:p>
            <a:pPr algn="ctr"/>
            <a:r>
              <a:rPr lang="en-US" b="1" dirty="0" smtClean="0">
                <a:solidFill>
                  <a:schemeClr val="tx1"/>
                </a:solidFill>
                <a:latin typeface="Helvetica" panose="020B0604020202020204" pitchFamily="2" charset="0"/>
              </a:rPr>
              <a:t>Released Date </a:t>
            </a:r>
            <a:r>
              <a:rPr lang="en-US" b="1" smtClean="0">
                <a:solidFill>
                  <a:schemeClr val="tx1"/>
                </a:solidFill>
                <a:latin typeface="Helvetica" panose="020B0604020202020204" pitchFamily="2" charset="0"/>
              </a:rPr>
              <a:t>: </a:t>
            </a:r>
            <a:r>
              <a:rPr lang="en-US" b="1" smtClean="0">
                <a:solidFill>
                  <a:schemeClr val="tx1"/>
                </a:solidFill>
                <a:latin typeface="Helvetica" panose="020B0604020202020204" pitchFamily="2" charset="0"/>
              </a:rPr>
              <a:t>2-AUG-2018</a:t>
            </a:r>
            <a:endParaRPr lang="en-IN" b="1" dirty="0">
              <a:solidFill>
                <a:schemeClr val="tx1"/>
              </a:solidFill>
              <a:latin typeface="Helvetica" panose="020B0604020202020204" pitchFamily="2" charset="0"/>
            </a:endParaRPr>
          </a:p>
        </p:txBody>
      </p:sp>
    </p:spTree>
    <p:extLst>
      <p:ext uri="{BB962C8B-B14F-4D97-AF65-F5344CB8AC3E}">
        <p14:creationId xmlns:p14="http://schemas.microsoft.com/office/powerpoint/2010/main" val="3648023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10</a:t>
            </a:fld>
            <a:endParaRPr lang="en-IN" dirty="0"/>
          </a:p>
        </p:txBody>
      </p:sp>
      <p:sp>
        <p:nvSpPr>
          <p:cNvPr id="6" name="Rectangle 5"/>
          <p:cNvSpPr/>
          <p:nvPr/>
        </p:nvSpPr>
        <p:spPr>
          <a:xfrm>
            <a:off x="207034" y="1121184"/>
            <a:ext cx="11383951" cy="3770263"/>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Creating Arrays</a:t>
            </a:r>
            <a:br>
              <a:rPr lang="en-US" sz="2400" b="1" dirty="0">
                <a:latin typeface="Times New Roman" panose="02020603050405020304" pitchFamily="18" charset="0"/>
                <a:cs typeface="Times New Roman" panose="02020603050405020304" pitchFamily="18" charset="0"/>
              </a:rPr>
            </a:br>
            <a:endParaRPr lang="en-US" sz="2000" b="1" dirty="0" smtClean="0">
              <a:latin typeface="Times New Roman" panose="02020603050405020304" pitchFamily="18" charset="0"/>
              <a:cs typeface="Times New Roman" panose="02020603050405020304" pitchFamily="18" charset="0"/>
            </a:endParaRPr>
          </a:p>
          <a:p>
            <a:pPr marL="720000" lvl="6">
              <a:lnSpc>
                <a:spcPct val="150000"/>
              </a:lnSpc>
            </a:pPr>
            <a:r>
              <a:rPr lang="en-US" sz="2000" dirty="0" err="1">
                <a:latin typeface="Times New Roman" panose="02020603050405020304" pitchFamily="18" charset="0"/>
                <a:cs typeface="Times New Roman" panose="02020603050405020304" pitchFamily="18" charset="0"/>
              </a:rPr>
              <a:t>arrayName</a:t>
            </a:r>
            <a:r>
              <a:rPr lang="en-US" sz="2000" dirty="0">
                <a:latin typeface="Times New Roman" panose="02020603050405020304" pitchFamily="18" charset="0"/>
                <a:cs typeface="Times New Roman" panose="02020603050405020304" pitchFamily="18" charset="0"/>
              </a:rPr>
              <a:t> = new datatype[</a:t>
            </a:r>
            <a:r>
              <a:rPr lang="en-US" sz="2000" dirty="0" err="1">
                <a:latin typeface="Times New Roman" panose="02020603050405020304" pitchFamily="18" charset="0"/>
                <a:cs typeface="Times New Roman" panose="02020603050405020304" pitchFamily="18" charset="0"/>
              </a:rPr>
              <a:t>arraySize</a:t>
            </a:r>
            <a:r>
              <a:rPr lang="en-US" sz="2000" dirty="0">
                <a:latin typeface="Times New Roman" panose="02020603050405020304" pitchFamily="18" charset="0"/>
                <a:cs typeface="Times New Roman" panose="02020603050405020304" pitchFamily="18" charset="0"/>
              </a:rPr>
              <a:t>];</a:t>
            </a:r>
          </a:p>
          <a:p>
            <a:pPr marL="720000" lvl="6">
              <a:lnSpc>
                <a:spcPct val="150000"/>
              </a:lnSpc>
            </a:pPr>
            <a:endParaRPr lang="en-US" sz="1500" dirty="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Example:</a:t>
            </a:r>
          </a:p>
          <a:p>
            <a:pPr marL="720000" lvl="6">
              <a:lnSpc>
                <a:spcPct val="150000"/>
              </a:lnSpc>
            </a:pPr>
            <a:r>
              <a:rPr lang="en-US" sz="2000" dirty="0" err="1">
                <a:latin typeface="Times New Roman" panose="02020603050405020304" pitchFamily="18" charset="0"/>
                <a:cs typeface="Times New Roman" panose="02020603050405020304" pitchFamily="18" charset="0"/>
              </a:rPr>
              <a:t>myList</a:t>
            </a:r>
            <a:r>
              <a:rPr lang="en-US" sz="2000" dirty="0">
                <a:latin typeface="Times New Roman" panose="02020603050405020304" pitchFamily="18" charset="0"/>
                <a:cs typeface="Times New Roman" panose="02020603050405020304" pitchFamily="18" charset="0"/>
              </a:rPr>
              <a:t> = new double[10];</a:t>
            </a:r>
          </a:p>
          <a:p>
            <a:pPr marL="720000" lvl="6">
              <a:lnSpc>
                <a:spcPct val="150000"/>
              </a:lnSpc>
            </a:pPr>
            <a:endParaRPr lang="en-US" sz="1500" dirty="0">
              <a:latin typeface="Times New Roman" panose="02020603050405020304" pitchFamily="18" charset="0"/>
              <a:cs typeface="Times New Roman" panose="02020603050405020304" pitchFamily="18" charset="0"/>
            </a:endParaRPr>
          </a:p>
          <a:p>
            <a:pPr marL="720000" lvl="6">
              <a:lnSpc>
                <a:spcPct val="150000"/>
              </a:lnSpc>
            </a:pPr>
            <a:r>
              <a:rPr lang="en-US" sz="2000" dirty="0" err="1">
                <a:latin typeface="Times New Roman" panose="02020603050405020304" pitchFamily="18" charset="0"/>
                <a:cs typeface="Times New Roman" panose="02020603050405020304" pitchFamily="18" charset="0"/>
              </a:rPr>
              <a:t>myList</a:t>
            </a:r>
            <a:r>
              <a:rPr lang="en-US" sz="2000" dirty="0">
                <a:latin typeface="Times New Roman" panose="02020603050405020304" pitchFamily="18" charset="0"/>
                <a:cs typeface="Times New Roman" panose="02020603050405020304" pitchFamily="18" charset="0"/>
              </a:rPr>
              <a:t>[0] references the first element in the array.</a:t>
            </a:r>
          </a:p>
          <a:p>
            <a:pPr marL="720000" lvl="6">
              <a:lnSpc>
                <a:spcPct val="150000"/>
              </a:lnSpc>
            </a:pPr>
            <a:r>
              <a:rPr lang="en-US" sz="2000" dirty="0" err="1">
                <a:latin typeface="Times New Roman" panose="02020603050405020304" pitchFamily="18" charset="0"/>
                <a:cs typeface="Times New Roman" panose="02020603050405020304" pitchFamily="18" charset="0"/>
              </a:rPr>
              <a:t>myList</a:t>
            </a:r>
            <a:r>
              <a:rPr lang="en-US" sz="2000" dirty="0">
                <a:latin typeface="Times New Roman" panose="02020603050405020304" pitchFamily="18" charset="0"/>
                <a:cs typeface="Times New Roman" panose="02020603050405020304" pitchFamily="18" charset="0"/>
              </a:rPr>
              <a:t>[9] references the last element in the array.</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1039926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11</a:t>
            </a:fld>
            <a:endParaRPr lang="en-IN" dirty="0"/>
          </a:p>
        </p:txBody>
      </p:sp>
      <p:sp>
        <p:nvSpPr>
          <p:cNvPr id="6" name="Rectangle 5"/>
          <p:cNvSpPr/>
          <p:nvPr/>
        </p:nvSpPr>
        <p:spPr>
          <a:xfrm>
            <a:off x="207034" y="1121184"/>
            <a:ext cx="11383951" cy="3539430"/>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Declaring and Creating in One Step</a:t>
            </a:r>
            <a:br>
              <a:rPr lang="en-US" sz="2400" b="1" dirty="0">
                <a:latin typeface="Times New Roman" panose="02020603050405020304" pitchFamily="18" charset="0"/>
                <a:cs typeface="Times New Roman" panose="02020603050405020304" pitchFamily="18" charset="0"/>
              </a:rPr>
            </a:br>
            <a:endParaRPr lang="en-US" sz="2000" b="1" dirty="0" smtClean="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datatype[] </a:t>
            </a:r>
            <a:r>
              <a:rPr lang="en-US" sz="2000" dirty="0" err="1">
                <a:latin typeface="Times New Roman" panose="02020603050405020304" pitchFamily="18" charset="0"/>
                <a:cs typeface="Times New Roman" panose="02020603050405020304" pitchFamily="18" charset="0"/>
              </a:rPr>
              <a:t>arrayname</a:t>
            </a:r>
            <a:r>
              <a:rPr lang="en-US" sz="2000" dirty="0">
                <a:latin typeface="Times New Roman" panose="02020603050405020304" pitchFamily="18" charset="0"/>
                <a:cs typeface="Times New Roman" panose="02020603050405020304" pitchFamily="18" charset="0"/>
              </a:rPr>
              <a:t> = new</a:t>
            </a:r>
          </a:p>
          <a:p>
            <a:pPr marL="720000" lvl="6">
              <a:lnSpc>
                <a:spcPct val="150000"/>
              </a:lnSpc>
            </a:pPr>
            <a:r>
              <a:rPr lang="en-US" sz="2000" dirty="0">
                <a:latin typeface="Times New Roman" panose="02020603050405020304" pitchFamily="18" charset="0"/>
                <a:cs typeface="Times New Roman" panose="02020603050405020304" pitchFamily="18" charset="0"/>
              </a:rPr>
              <a:t>    datatype[</a:t>
            </a:r>
            <a:r>
              <a:rPr lang="en-US" sz="2000" dirty="0" err="1">
                <a:latin typeface="Times New Roman" panose="02020603050405020304" pitchFamily="18" charset="0"/>
                <a:cs typeface="Times New Roman" panose="02020603050405020304" pitchFamily="18" charset="0"/>
              </a:rPr>
              <a:t>arraySize</a:t>
            </a:r>
            <a:r>
              <a:rPr lang="en-US" sz="2000" dirty="0">
                <a:latin typeface="Times New Roman" panose="02020603050405020304" pitchFamily="18" charset="0"/>
                <a:cs typeface="Times New Roman" panose="02020603050405020304" pitchFamily="18" charset="0"/>
              </a:rPr>
              <a:t>];</a:t>
            </a:r>
          </a:p>
          <a:p>
            <a:pPr marL="720000" lvl="6">
              <a:lnSpc>
                <a:spcPct val="150000"/>
              </a:lnSpc>
            </a:pPr>
            <a:r>
              <a:rPr lang="en-US" sz="2000" dirty="0">
                <a:latin typeface="Times New Roman" panose="02020603050405020304" pitchFamily="18" charset="0"/>
                <a:cs typeface="Times New Roman" panose="02020603050405020304" pitchFamily="18" charset="0"/>
              </a:rPr>
              <a:t> 	double[] </a:t>
            </a:r>
            <a:r>
              <a:rPr lang="en-US" sz="2000" dirty="0" err="1">
                <a:latin typeface="Times New Roman" panose="02020603050405020304" pitchFamily="18" charset="0"/>
                <a:cs typeface="Times New Roman" panose="02020603050405020304" pitchFamily="18" charset="0"/>
              </a:rPr>
              <a:t>myList</a:t>
            </a:r>
            <a:r>
              <a:rPr lang="en-US" sz="2000" dirty="0">
                <a:latin typeface="Times New Roman" panose="02020603050405020304" pitchFamily="18" charset="0"/>
                <a:cs typeface="Times New Roman" panose="02020603050405020304" pitchFamily="18" charset="0"/>
              </a:rPr>
              <a:t> = new double[10];</a:t>
            </a:r>
          </a:p>
          <a:p>
            <a:pPr marL="720000" lvl="6">
              <a:lnSpc>
                <a:spcPct val="150000"/>
              </a:lnSpc>
            </a:pPr>
            <a:r>
              <a:rPr lang="en-US" sz="2000" dirty="0">
                <a:latin typeface="Times New Roman" panose="02020603050405020304" pitchFamily="18" charset="0"/>
                <a:cs typeface="Times New Roman" panose="02020603050405020304" pitchFamily="18" charset="0"/>
              </a:rPr>
              <a:t>datatype </a:t>
            </a:r>
            <a:r>
              <a:rPr lang="en-US" sz="2000" dirty="0" err="1">
                <a:latin typeface="Times New Roman" panose="02020603050405020304" pitchFamily="18" charset="0"/>
                <a:cs typeface="Times New Roman" panose="02020603050405020304" pitchFamily="18" charset="0"/>
              </a:rPr>
              <a:t>arrayname</a:t>
            </a:r>
            <a:r>
              <a:rPr lang="en-US" sz="2000" dirty="0">
                <a:latin typeface="Times New Roman" panose="02020603050405020304" pitchFamily="18" charset="0"/>
                <a:cs typeface="Times New Roman" panose="02020603050405020304" pitchFamily="18" charset="0"/>
              </a:rPr>
              <a:t>[] = new</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datatype[</a:t>
            </a:r>
            <a:r>
              <a:rPr lang="en-US" sz="2000" dirty="0" err="1">
                <a:latin typeface="Times New Roman" panose="02020603050405020304" pitchFamily="18" charset="0"/>
                <a:cs typeface="Times New Roman" panose="02020603050405020304" pitchFamily="18" charset="0"/>
              </a:rPr>
              <a:t>arraySize</a:t>
            </a:r>
            <a:r>
              <a:rPr lang="en-US" sz="2000" dirty="0">
                <a:latin typeface="Times New Roman" panose="02020603050405020304" pitchFamily="18" charset="0"/>
                <a:cs typeface="Times New Roman" panose="02020603050405020304" pitchFamily="18" charset="0"/>
              </a:rPr>
              <a:t>];</a:t>
            </a:r>
          </a:p>
          <a:p>
            <a:pPr marL="720000" lvl="6">
              <a:lnSpc>
                <a:spcPct val="150000"/>
              </a:lnSpc>
            </a:pPr>
            <a:r>
              <a:rPr lang="en-US" sz="2000" dirty="0">
                <a:latin typeface="Times New Roman" panose="02020603050405020304" pitchFamily="18" charset="0"/>
                <a:cs typeface="Times New Roman" panose="02020603050405020304" pitchFamily="18" charset="0"/>
              </a:rPr>
              <a:t>	double </a:t>
            </a:r>
            <a:r>
              <a:rPr lang="en-US" sz="2000" dirty="0" err="1">
                <a:latin typeface="Times New Roman" panose="02020603050405020304" pitchFamily="18" charset="0"/>
                <a:cs typeface="Times New Roman" panose="02020603050405020304" pitchFamily="18" charset="0"/>
              </a:rPr>
              <a:t>myList</a:t>
            </a:r>
            <a:r>
              <a:rPr lang="en-US" sz="2000" dirty="0">
                <a:latin typeface="Times New Roman" panose="02020603050405020304" pitchFamily="18" charset="0"/>
                <a:cs typeface="Times New Roman" panose="02020603050405020304" pitchFamily="18" charset="0"/>
              </a:rPr>
              <a:t>[] = new double[10];</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416732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12</a:t>
            </a:fld>
            <a:endParaRPr lang="en-IN" dirty="0"/>
          </a:p>
        </p:txBody>
      </p:sp>
      <p:sp>
        <p:nvSpPr>
          <p:cNvPr id="6" name="Rectangle 5"/>
          <p:cNvSpPr/>
          <p:nvPr/>
        </p:nvSpPr>
        <p:spPr>
          <a:xfrm>
            <a:off x="207034" y="1121184"/>
            <a:ext cx="11383951" cy="3308598"/>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The Length of Arrays</a:t>
            </a:r>
            <a:br>
              <a:rPr lang="en-US" sz="2400" b="1" dirty="0">
                <a:latin typeface="Times New Roman" panose="02020603050405020304" pitchFamily="18" charset="0"/>
                <a:cs typeface="Times New Roman" panose="02020603050405020304" pitchFamily="18" charset="0"/>
              </a:rPr>
            </a:br>
            <a:endParaRPr lang="en-US" sz="2000" b="1" dirty="0" smtClean="0">
              <a:latin typeface="Times New Roman" panose="02020603050405020304" pitchFamily="18" charset="0"/>
              <a:cs typeface="Times New Roman" panose="02020603050405020304" pitchFamily="18" charset="0"/>
            </a:endParaRP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Once an array is created, its size is fixed. It cannot be changed. You can find its size using:</a:t>
            </a:r>
          </a:p>
          <a:p>
            <a:pPr marL="720000" lvl="6">
              <a:lnSpc>
                <a:spcPct val="150000"/>
              </a:lnSpc>
            </a:pPr>
            <a:endParaRPr lang="en-US" sz="1500" dirty="0">
              <a:latin typeface="Times New Roman" panose="02020603050405020304" pitchFamily="18" charset="0"/>
              <a:cs typeface="Times New Roman" panose="02020603050405020304" pitchFamily="18" charset="0"/>
            </a:endParaRPr>
          </a:p>
          <a:p>
            <a:pPr marL="1177200" lvl="7">
              <a:lnSpc>
                <a:spcPct val="150000"/>
              </a:lnSpc>
            </a:pPr>
            <a:r>
              <a:rPr lang="en-US" sz="2000" dirty="0" err="1">
                <a:latin typeface="Times New Roman" panose="02020603050405020304" pitchFamily="18" charset="0"/>
                <a:cs typeface="Times New Roman" panose="02020603050405020304" pitchFamily="18" charset="0"/>
              </a:rPr>
              <a:t>arrayVariable.length</a:t>
            </a:r>
            <a:endParaRPr lang="en-US" sz="2000" dirty="0">
              <a:latin typeface="Times New Roman" panose="02020603050405020304" pitchFamily="18" charset="0"/>
              <a:cs typeface="Times New Roman" panose="02020603050405020304" pitchFamily="18" charset="0"/>
            </a:endParaRPr>
          </a:p>
          <a:p>
            <a:pPr marL="1177200" lvl="7">
              <a:lnSpc>
                <a:spcPct val="150000"/>
              </a:lnSpc>
            </a:pPr>
            <a:endParaRPr lang="en-US" sz="1500" dirty="0">
              <a:latin typeface="Times New Roman" panose="02020603050405020304" pitchFamily="18" charset="0"/>
              <a:cs typeface="Times New Roman" panose="02020603050405020304" pitchFamily="18" charset="0"/>
            </a:endParaRPr>
          </a:p>
          <a:p>
            <a:pPr marL="1177200" lvl="7">
              <a:lnSpc>
                <a:spcPct val="150000"/>
              </a:lnSpc>
            </a:pPr>
            <a:r>
              <a:rPr lang="en-US" sz="2000" dirty="0">
                <a:latin typeface="Times New Roman" panose="02020603050405020304" pitchFamily="18" charset="0"/>
                <a:cs typeface="Times New Roman" panose="02020603050405020304" pitchFamily="18" charset="0"/>
              </a:rPr>
              <a:t>For example,</a:t>
            </a:r>
          </a:p>
          <a:p>
            <a:pPr marL="1177200" lvl="7">
              <a:lnSpc>
                <a:spcPct val="150000"/>
              </a:lnSpc>
            </a:pPr>
            <a:r>
              <a:rPr lang="en-US" sz="2000" dirty="0" err="1">
                <a:latin typeface="Times New Roman" panose="02020603050405020304" pitchFamily="18" charset="0"/>
                <a:cs typeface="Times New Roman" panose="02020603050405020304" pitchFamily="18" charset="0"/>
              </a:rPr>
              <a:t>myList.length</a:t>
            </a:r>
            <a:r>
              <a:rPr lang="en-US" sz="2000" dirty="0">
                <a:latin typeface="Times New Roman" panose="02020603050405020304" pitchFamily="18" charset="0"/>
                <a:cs typeface="Times New Roman" panose="02020603050405020304" pitchFamily="18" charset="0"/>
              </a:rPr>
              <a:t> returns 10</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7580256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13</a:t>
            </a:fld>
            <a:endParaRPr lang="en-IN" dirty="0"/>
          </a:p>
        </p:txBody>
      </p:sp>
      <p:sp>
        <p:nvSpPr>
          <p:cNvPr id="6" name="Rectangle 5"/>
          <p:cNvSpPr/>
          <p:nvPr/>
        </p:nvSpPr>
        <p:spPr>
          <a:xfrm>
            <a:off x="207034" y="1121184"/>
            <a:ext cx="11383951" cy="400109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Initializing Arrays</a:t>
            </a:r>
            <a:br>
              <a:rPr lang="en-US" sz="2400" b="1" dirty="0">
                <a:latin typeface="Times New Roman" panose="02020603050405020304" pitchFamily="18" charset="0"/>
                <a:cs typeface="Times New Roman" panose="02020603050405020304" pitchFamily="18" charset="0"/>
              </a:rPr>
            </a:br>
            <a:endParaRPr lang="en-US" sz="2000" b="1" dirty="0" smtClean="0">
              <a:latin typeface="Times New Roman" panose="02020603050405020304" pitchFamily="18" charset="0"/>
              <a:cs typeface="Times New Roman" panose="02020603050405020304" pitchFamily="18" charset="0"/>
            </a:endParaRP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Using a loop:</a:t>
            </a:r>
          </a:p>
          <a:p>
            <a:pPr marL="720000" lvl="6">
              <a:lnSpc>
                <a:spcPct val="150000"/>
              </a:lnSpc>
            </a:pPr>
            <a:r>
              <a:rPr lang="en-US" sz="2000" dirty="0">
                <a:latin typeface="Times New Roman" panose="02020603050405020304" pitchFamily="18" charset="0"/>
                <a:cs typeface="Times New Roman" panose="02020603050405020304" pitchFamily="18" charset="0"/>
              </a:rPr>
              <a:t>	for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0;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&lt; </a:t>
            </a:r>
            <a:r>
              <a:rPr lang="en-US" sz="2000" dirty="0" err="1">
                <a:latin typeface="Times New Roman" panose="02020603050405020304" pitchFamily="18" charset="0"/>
                <a:cs typeface="Times New Roman" panose="02020603050405020304" pitchFamily="18" charset="0"/>
              </a:rPr>
              <a:t>myList.length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a:t>
            </a:r>
          </a:p>
          <a:p>
            <a:pPr marL="720000" lvl="6">
              <a:lnSpc>
                <a:spcPct val="150000"/>
              </a:lnSpc>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myList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a:t>
            </a:r>
          </a:p>
          <a:p>
            <a:pPr marL="720000" lvl="6">
              <a:lnSpc>
                <a:spcPct val="150000"/>
              </a:lnSpc>
            </a:pPr>
            <a:endParaRPr lang="en-US" sz="2000" dirty="0">
              <a:latin typeface="Times New Roman" panose="02020603050405020304" pitchFamily="18" charset="0"/>
              <a:cs typeface="Times New Roman" panose="02020603050405020304" pitchFamily="18" charset="0"/>
            </a:endParaRP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Declaring, creating, initializing in one step:</a:t>
            </a:r>
          </a:p>
          <a:p>
            <a:pPr marL="720000" lvl="6">
              <a:lnSpc>
                <a:spcPct val="150000"/>
              </a:lnSpc>
            </a:pPr>
            <a:r>
              <a:rPr lang="en-US" sz="2000" dirty="0">
                <a:latin typeface="Times New Roman" panose="02020603050405020304" pitchFamily="18" charset="0"/>
                <a:cs typeface="Times New Roman" panose="02020603050405020304" pitchFamily="18" charset="0"/>
              </a:rPr>
              <a:t>	double[] </a:t>
            </a:r>
            <a:r>
              <a:rPr lang="en-US" sz="2000" dirty="0" err="1">
                <a:latin typeface="Times New Roman" panose="02020603050405020304" pitchFamily="18" charset="0"/>
                <a:cs typeface="Times New Roman" panose="02020603050405020304" pitchFamily="18" charset="0"/>
              </a:rPr>
              <a:t>myList</a:t>
            </a:r>
            <a:r>
              <a:rPr lang="en-US" sz="2000" dirty="0">
                <a:latin typeface="Times New Roman" panose="02020603050405020304" pitchFamily="18" charset="0"/>
                <a:cs typeface="Times New Roman" panose="02020603050405020304" pitchFamily="18" charset="0"/>
              </a:rPr>
              <a:t> = {1.9, 2.9, 3.4, 3.5};</a:t>
            </a:r>
          </a:p>
          <a:p>
            <a:pPr marL="720000" lvl="6">
              <a:lnSpc>
                <a:spcPct val="150000"/>
              </a:lnSpc>
            </a:pPr>
            <a:r>
              <a:rPr lang="en-US" sz="2000" dirty="0">
                <a:latin typeface="Times New Roman" panose="02020603050405020304" pitchFamily="18" charset="0"/>
                <a:cs typeface="Times New Roman" panose="02020603050405020304" pitchFamily="18" charset="0"/>
              </a:rPr>
              <a:t>This shorthand syntax must be in one statement.</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2586969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14</a:t>
            </a:fld>
            <a:endParaRPr lang="en-IN" dirty="0"/>
          </a:p>
        </p:txBody>
      </p:sp>
      <p:sp>
        <p:nvSpPr>
          <p:cNvPr id="6" name="Rectangle 5"/>
          <p:cNvSpPr/>
          <p:nvPr/>
        </p:nvSpPr>
        <p:spPr>
          <a:xfrm>
            <a:off x="207034" y="1121184"/>
            <a:ext cx="11383951" cy="2616101"/>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One-dimensional arrays</a:t>
            </a:r>
            <a:br>
              <a:rPr lang="en-US" sz="2400" b="1" dirty="0">
                <a:latin typeface="Times New Roman" panose="02020603050405020304" pitchFamily="18" charset="0"/>
                <a:cs typeface="Times New Roman" panose="02020603050405020304" pitchFamily="18" charset="0"/>
              </a:rPr>
            </a:br>
            <a:endParaRPr lang="en-US" sz="2000" b="1" dirty="0" smtClean="0">
              <a:latin typeface="Times New Roman" panose="02020603050405020304" pitchFamily="18" charset="0"/>
              <a:cs typeface="Times New Roman" panose="02020603050405020304" pitchFamily="18" charset="0"/>
            </a:endParaRP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simplest form of an arrays is one-dimensional array.</a:t>
            </a:r>
          </a:p>
          <a:p>
            <a:pPr marL="1062900" lvl="6"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array itself is given a name and its elements are referred to by their subscripts. </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notation of an array can be given as follows: </a:t>
            </a:r>
          </a:p>
          <a:p>
            <a:pPr marL="1062900" lvl="6"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Array name[lower bound L, Upper bound u] </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3883226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15</a:t>
            </a:fld>
            <a:endParaRPr lang="en-IN" dirty="0"/>
          </a:p>
        </p:txBody>
      </p:sp>
      <p:sp>
        <p:nvSpPr>
          <p:cNvPr id="6" name="Rectangle 5"/>
          <p:cNvSpPr/>
          <p:nvPr/>
        </p:nvSpPr>
        <p:spPr>
          <a:xfrm>
            <a:off x="207034" y="1121184"/>
            <a:ext cx="11383951" cy="5539978"/>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Memory Allocation</a:t>
            </a:r>
            <a:br>
              <a:rPr lang="en-US" sz="2400" b="1" dirty="0">
                <a:latin typeface="Times New Roman" panose="02020603050405020304" pitchFamily="18" charset="0"/>
                <a:cs typeface="Times New Roman" panose="02020603050405020304" pitchFamily="18" charset="0"/>
              </a:rPr>
            </a:br>
            <a:endParaRPr lang="en-US" sz="2000" b="1" dirty="0" smtClean="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memory, one-dimensional arrays are implemented by allocating a sequence of addressed locations so as to accommodate all its elements. </a:t>
            </a:r>
            <a:endParaRPr lang="en-US" sz="2000" dirty="0" smtClean="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starting address of the very first element of the array is called base address of the array</a:t>
            </a:r>
            <a:r>
              <a:rPr lang="en-US" sz="2000" dirty="0" smtClean="0">
                <a:latin typeface="Times New Roman" panose="02020603050405020304" pitchFamily="18" charset="0"/>
                <a:cs typeface="Times New Roman" panose="02020603050405020304" pitchFamily="18" charset="0"/>
              </a:rPr>
              <a:t>.</a:t>
            </a: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elements of arrays are given contiguous memory locations</a:t>
            </a:r>
            <a:r>
              <a:rPr lang="en-US" sz="2000" dirty="0" smtClean="0">
                <a:latin typeface="Times New Roman" panose="02020603050405020304" pitchFamily="18" charset="0"/>
                <a:cs typeface="Times New Roman" panose="02020603050405020304" pitchFamily="18" charset="0"/>
              </a:rPr>
              <a:t>.</a:t>
            </a: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find the address </a:t>
            </a:r>
            <a:endParaRPr lang="en-US" sz="2000" dirty="0" smtClean="0">
              <a:latin typeface="Times New Roman" panose="02020603050405020304" pitchFamily="18" charset="0"/>
              <a:cs typeface="Times New Roman" panose="02020603050405020304" pitchFamily="18" charset="0"/>
            </a:endParaRPr>
          </a:p>
          <a:p>
            <a:pPr marL="720000" lvl="6"/>
            <a:endParaRPr lang="en-US" sz="2000" dirty="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Address of element with subscript I= Base address + ES(I-L</a:t>
            </a:r>
            <a:r>
              <a:rPr lang="en-US" sz="2000" dirty="0" smtClean="0">
                <a:latin typeface="Times New Roman" panose="02020603050405020304" pitchFamily="18" charset="0"/>
                <a:cs typeface="Times New Roman" panose="02020603050405020304" pitchFamily="18" charset="0"/>
              </a:rPr>
              <a:t>)</a:t>
            </a:r>
          </a:p>
          <a:p>
            <a:pPr marL="720000" lvl="6"/>
            <a:endParaRPr lang="en-US" sz="800" dirty="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  		ES- Size of an array element</a:t>
            </a:r>
          </a:p>
          <a:p>
            <a:pPr marL="720000" lvl="6">
              <a:lnSpc>
                <a:spcPct val="150000"/>
              </a:lnSpc>
            </a:pPr>
            <a:r>
              <a:rPr lang="en-US" sz="2000" dirty="0">
                <a:latin typeface="Times New Roman" panose="02020603050405020304" pitchFamily="18" charset="0"/>
                <a:cs typeface="Times New Roman" panose="02020603050405020304" pitchFamily="18" charset="0"/>
              </a:rPr>
              <a:t>		I- Subscript of the array</a:t>
            </a:r>
          </a:p>
          <a:p>
            <a:pPr marL="720000" lvl="6">
              <a:lnSpc>
                <a:spcPct val="150000"/>
              </a:lnSpc>
            </a:pPr>
            <a:r>
              <a:rPr lang="en-US" sz="2000" dirty="0">
                <a:latin typeface="Times New Roman" panose="02020603050405020304" pitchFamily="18" charset="0"/>
                <a:cs typeface="Times New Roman" panose="02020603050405020304" pitchFamily="18" charset="0"/>
              </a:rPr>
              <a:t>   		L- Lower bound of the array</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531452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16</a:t>
            </a:fld>
            <a:endParaRPr lang="en-IN" dirty="0"/>
          </a:p>
        </p:txBody>
      </p:sp>
      <p:sp>
        <p:nvSpPr>
          <p:cNvPr id="6" name="Rectangle 5"/>
          <p:cNvSpPr/>
          <p:nvPr/>
        </p:nvSpPr>
        <p:spPr>
          <a:xfrm>
            <a:off x="207034" y="1121184"/>
            <a:ext cx="11383951" cy="5392310"/>
          </a:xfrm>
          <a:prstGeom prst="rect">
            <a:avLst/>
          </a:prstGeom>
        </p:spPr>
        <p:txBody>
          <a:bodyPr wrap="square">
            <a:spAutoFit/>
          </a:bodyPr>
          <a:lstStyle/>
          <a:p>
            <a:pPr marL="360000" lvl="4">
              <a:lnSpc>
                <a:spcPct val="150000"/>
              </a:lnSpc>
            </a:pPr>
            <a:r>
              <a:rPr lang="en-US" sz="2400" b="1" dirty="0">
                <a:latin typeface="Times New Roman" panose="02020603050405020304" pitchFamily="18" charset="0"/>
                <a:cs typeface="Times New Roman" panose="02020603050405020304" pitchFamily="18" charset="0"/>
              </a:rPr>
              <a:t>Operations of One-dimensional arrays</a:t>
            </a:r>
            <a:br>
              <a:rPr lang="en-US" sz="2400" b="1" dirty="0">
                <a:latin typeface="Times New Roman" panose="02020603050405020304" pitchFamily="18" charset="0"/>
                <a:cs typeface="Times New Roman" panose="02020603050405020304" pitchFamily="18" charset="0"/>
              </a:rPr>
            </a:br>
            <a:endParaRPr lang="en-US" sz="800" b="1" dirty="0" smtClean="0">
              <a:latin typeface="Times New Roman" panose="02020603050405020304" pitchFamily="18" charset="0"/>
              <a:cs typeface="Times New Roman" panose="02020603050405020304" pitchFamily="18" charset="0"/>
            </a:endParaRP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Searching</a:t>
            </a:r>
          </a:p>
          <a:p>
            <a:pPr marL="1177200" lvl="7">
              <a:lnSpc>
                <a:spcPct val="150000"/>
              </a:lnSpc>
            </a:pPr>
            <a:r>
              <a:rPr lang="en-US" sz="2000" dirty="0">
                <a:latin typeface="Times New Roman" panose="02020603050405020304" pitchFamily="18" charset="0"/>
                <a:cs typeface="Times New Roman" panose="02020603050405020304" pitchFamily="18" charset="0"/>
              </a:rPr>
              <a:t>  	-&gt; Linear Search</a:t>
            </a:r>
          </a:p>
          <a:p>
            <a:pPr marL="1177200" lvl="7">
              <a:lnSpc>
                <a:spcPct val="150000"/>
              </a:lnSpc>
            </a:pPr>
            <a:r>
              <a:rPr lang="en-US" sz="2000" dirty="0">
                <a:latin typeface="Times New Roman" panose="02020603050405020304" pitchFamily="18" charset="0"/>
                <a:cs typeface="Times New Roman" panose="02020603050405020304" pitchFamily="18" charset="0"/>
              </a:rPr>
              <a:t> 	-&gt; Binary Search</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Insertion </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Deletion</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Sorting</a:t>
            </a:r>
          </a:p>
          <a:p>
            <a:pPr marL="1177200" lvl="7">
              <a:lnSpc>
                <a:spcPct val="150000"/>
              </a:lnSpc>
            </a:pPr>
            <a:r>
              <a:rPr lang="en-US" sz="2000" dirty="0">
                <a:latin typeface="Times New Roman" panose="02020603050405020304" pitchFamily="18" charset="0"/>
                <a:cs typeface="Times New Roman" panose="02020603050405020304" pitchFamily="18" charset="0"/>
              </a:rPr>
              <a:t>   	-&gt; Selection Sort </a:t>
            </a:r>
          </a:p>
          <a:p>
            <a:pPr marL="1177200" lvl="7">
              <a:lnSpc>
                <a:spcPct val="150000"/>
              </a:lnSpc>
            </a:pPr>
            <a:r>
              <a:rPr lang="en-US" sz="2000" dirty="0">
                <a:latin typeface="Times New Roman" panose="02020603050405020304" pitchFamily="18" charset="0"/>
                <a:cs typeface="Times New Roman" panose="02020603050405020304" pitchFamily="18" charset="0"/>
              </a:rPr>
              <a:t>  	-&gt; Bubble sort</a:t>
            </a:r>
          </a:p>
          <a:p>
            <a:pPr marL="1177200" lvl="7">
              <a:lnSpc>
                <a:spcPct val="150000"/>
              </a:lnSpc>
            </a:pPr>
            <a:r>
              <a:rPr lang="en-US" sz="2000" dirty="0">
                <a:latin typeface="Times New Roman" panose="02020603050405020304" pitchFamily="18" charset="0"/>
                <a:cs typeface="Times New Roman" panose="02020603050405020304" pitchFamily="18" charset="0"/>
              </a:rPr>
              <a:t> 	-&gt; Insertion</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Merging</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1801035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17</a:t>
            </a:fld>
            <a:endParaRPr lang="en-IN" dirty="0"/>
          </a:p>
        </p:txBody>
      </p:sp>
      <p:sp>
        <p:nvSpPr>
          <p:cNvPr id="6" name="Rectangle 5"/>
          <p:cNvSpPr/>
          <p:nvPr/>
        </p:nvSpPr>
        <p:spPr>
          <a:xfrm>
            <a:off x="207034" y="1121184"/>
            <a:ext cx="11383951" cy="1569660"/>
          </a:xfrm>
          <a:prstGeom prst="rect">
            <a:avLst/>
          </a:prstGeom>
        </p:spPr>
        <p:txBody>
          <a:bodyPr wrap="square">
            <a:spAutoFit/>
          </a:bodyPr>
          <a:lstStyle/>
          <a:p>
            <a:pPr marL="360000" lvl="4">
              <a:lnSpc>
                <a:spcPct val="150000"/>
              </a:lnSpc>
            </a:pPr>
            <a:r>
              <a:rPr lang="en-US" sz="2400" b="1" dirty="0" smtClean="0">
                <a:latin typeface="Times New Roman" panose="02020603050405020304" pitchFamily="18" charset="0"/>
                <a:cs typeface="Times New Roman" panose="02020603050405020304" pitchFamily="18" charset="0"/>
              </a:rPr>
              <a:t>Example: Linear Search</a:t>
            </a:r>
          </a:p>
          <a:p>
            <a:pPr marL="360000" lvl="4">
              <a:lnSpc>
                <a:spcPct val="150000"/>
              </a:lnSpc>
            </a:pPr>
            <a:endParaRPr lang="en-US" sz="2400" b="1" dirty="0" smtClean="0">
              <a:latin typeface="Times New Roman" panose="02020603050405020304" pitchFamily="18" charset="0"/>
              <a:cs typeface="Times New Roman" panose="02020603050405020304" pitchFamily="18" charset="0"/>
            </a:endParaRPr>
          </a:p>
          <a:p>
            <a:pPr marL="360000" lvl="4">
              <a:lnSpc>
                <a:spcPct val="150000"/>
              </a:lnSpc>
            </a:pPr>
            <a:endParaRPr lang="en-US" sz="800" b="1" dirty="0" smtClean="0">
              <a:latin typeface="Times New Roman" panose="02020603050405020304" pitchFamily="18" charset="0"/>
              <a:cs typeface="Times New Roman" panose="02020603050405020304" pitchFamily="18" charset="0"/>
            </a:endParaRPr>
          </a:p>
          <a:p>
            <a:pPr marL="360000" lvl="4">
              <a:lnSpc>
                <a:spcPct val="150000"/>
              </a:lnSpc>
            </a:pPr>
            <a:endParaRPr lang="en-US" sz="800" b="1" dirty="0" smtClean="0">
              <a:latin typeface="Times New Roman" panose="02020603050405020304" pitchFamily="18" charset="0"/>
              <a:cs typeface="Times New Roman" panose="02020603050405020304" pitchFamily="18" charset="0"/>
            </a:endParaRP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pic>
        <p:nvPicPr>
          <p:cNvPr id="7" name="Picture 6" descr="LS.png"/>
          <p:cNvPicPr>
            <a:picLocks noChangeAspect="1"/>
          </p:cNvPicPr>
          <p:nvPr/>
        </p:nvPicPr>
        <p:blipFill>
          <a:blip r:embed="rId3"/>
          <a:stretch>
            <a:fillRect/>
          </a:stretch>
        </p:blipFill>
        <p:spPr>
          <a:xfrm>
            <a:off x="2853560" y="1828800"/>
            <a:ext cx="7394026" cy="3515709"/>
          </a:xfrm>
          <a:prstGeom prst="rect">
            <a:avLst/>
          </a:prstGeom>
        </p:spPr>
      </p:pic>
      <p:sp>
        <p:nvSpPr>
          <p:cNvPr id="8" name="TextBox 7"/>
          <p:cNvSpPr txBox="1"/>
          <p:nvPr/>
        </p:nvSpPr>
        <p:spPr>
          <a:xfrm>
            <a:off x="3168869" y="5770180"/>
            <a:ext cx="6810703" cy="646331"/>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1.2.2: </a:t>
            </a:r>
            <a:r>
              <a:rPr lang="en-US" dirty="0" smtClean="0">
                <a:latin typeface="Times New Roman" pitchFamily="18" charset="0"/>
                <a:cs typeface="Times New Roman" pitchFamily="18" charset="0"/>
              </a:rPr>
              <a:t>Linear search</a:t>
            </a:r>
          </a:p>
          <a:p>
            <a:pPr algn="ct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801035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18</a:t>
            </a:fld>
            <a:endParaRPr lang="en-IN" dirty="0"/>
          </a:p>
        </p:txBody>
      </p:sp>
      <p:sp>
        <p:nvSpPr>
          <p:cNvPr id="6" name="Rectangle 5"/>
          <p:cNvSpPr/>
          <p:nvPr/>
        </p:nvSpPr>
        <p:spPr>
          <a:xfrm>
            <a:off x="207034" y="1121184"/>
            <a:ext cx="11383951" cy="1569660"/>
          </a:xfrm>
          <a:prstGeom prst="rect">
            <a:avLst/>
          </a:prstGeom>
        </p:spPr>
        <p:txBody>
          <a:bodyPr wrap="square">
            <a:spAutoFit/>
          </a:bodyPr>
          <a:lstStyle/>
          <a:p>
            <a:pPr marL="360000" lvl="4">
              <a:lnSpc>
                <a:spcPct val="150000"/>
              </a:lnSpc>
            </a:pPr>
            <a:r>
              <a:rPr lang="en-US" sz="2400" b="1" dirty="0" smtClean="0">
                <a:latin typeface="Times New Roman" panose="02020603050405020304" pitchFamily="18" charset="0"/>
                <a:cs typeface="Times New Roman" panose="02020603050405020304" pitchFamily="18" charset="0"/>
              </a:rPr>
              <a:t>Example: Binary Search</a:t>
            </a:r>
          </a:p>
          <a:p>
            <a:pPr marL="360000" lvl="4">
              <a:lnSpc>
                <a:spcPct val="150000"/>
              </a:lnSpc>
            </a:pPr>
            <a:endParaRPr lang="en-US" sz="2400" b="1" dirty="0" smtClean="0">
              <a:latin typeface="Times New Roman" panose="02020603050405020304" pitchFamily="18" charset="0"/>
              <a:cs typeface="Times New Roman" panose="02020603050405020304" pitchFamily="18" charset="0"/>
            </a:endParaRPr>
          </a:p>
          <a:p>
            <a:pPr marL="360000" lvl="4">
              <a:lnSpc>
                <a:spcPct val="150000"/>
              </a:lnSpc>
            </a:pPr>
            <a:endParaRPr lang="en-US" sz="800" b="1" dirty="0" smtClean="0">
              <a:latin typeface="Times New Roman" panose="02020603050405020304" pitchFamily="18" charset="0"/>
              <a:cs typeface="Times New Roman" panose="02020603050405020304" pitchFamily="18" charset="0"/>
            </a:endParaRPr>
          </a:p>
          <a:p>
            <a:pPr marL="360000" lvl="4">
              <a:lnSpc>
                <a:spcPct val="150000"/>
              </a:lnSpc>
            </a:pPr>
            <a:endParaRPr lang="en-US" sz="800" b="1" dirty="0" smtClean="0">
              <a:latin typeface="Times New Roman" panose="02020603050405020304" pitchFamily="18" charset="0"/>
              <a:cs typeface="Times New Roman" panose="02020603050405020304" pitchFamily="18" charset="0"/>
            </a:endParaRP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sp>
        <p:nvSpPr>
          <p:cNvPr id="8" name="Rectangle 7"/>
          <p:cNvSpPr/>
          <p:nvPr/>
        </p:nvSpPr>
        <p:spPr>
          <a:xfrm>
            <a:off x="504497" y="1923393"/>
            <a:ext cx="10972800" cy="4197559"/>
          </a:xfrm>
          <a:prstGeom prst="rect">
            <a:avLst/>
          </a:prstGeom>
        </p:spPr>
        <p:txBody>
          <a:bodyPr wrap="square">
            <a:spAutoFit/>
          </a:bodyPr>
          <a:lstStyle/>
          <a:p>
            <a:pPr>
              <a:lnSpc>
                <a:spcPct val="150000"/>
              </a:lnSpc>
            </a:pPr>
            <a:r>
              <a:rPr lang="en-US" dirty="0" smtClean="0">
                <a:latin typeface="Times New Roman" pitchFamily="18" charset="0"/>
                <a:cs typeface="Times New Roman" pitchFamily="18" charset="0"/>
              </a:rPr>
              <a:t>A binary search works on an ordered list, and first compares the key with the element in the middle of the array. (In the case of an even number of elements in our list, we will use the element that ends the first half of the list as our "middle element").</a:t>
            </a:r>
          </a:p>
          <a:p>
            <a:pPr>
              <a:lnSpc>
                <a:spcPct val="150000"/>
              </a:lnSpc>
            </a:pPr>
            <a:endParaRPr lang="en-US" dirty="0" smtClean="0">
              <a:latin typeface="Times New Roman" pitchFamily="18" charset="0"/>
              <a:cs typeface="Times New Roman" pitchFamily="18" charset="0"/>
            </a:endParaRPr>
          </a:p>
          <a:p>
            <a:pPr>
              <a:lnSpc>
                <a:spcPct val="150000"/>
              </a:lnSpc>
              <a:buFont typeface="Wingdings" pitchFamily="2" charset="2"/>
              <a:buChar char="§"/>
            </a:pPr>
            <a:r>
              <a:rPr lang="en-US" dirty="0" smtClean="0">
                <a:latin typeface="Times New Roman" pitchFamily="18" charset="0"/>
                <a:cs typeface="Times New Roman" pitchFamily="18" charset="0"/>
              </a:rPr>
              <a:t>If the key is less than the middle element, we only need to search the first half of the array, so we continue searching on this smaller list.</a:t>
            </a:r>
          </a:p>
          <a:p>
            <a:pPr>
              <a:lnSpc>
                <a:spcPct val="150000"/>
              </a:lnSpc>
              <a:buFont typeface="Wingdings" pitchFamily="2" charset="2"/>
              <a:buChar char="§"/>
            </a:pPr>
            <a:r>
              <a:rPr lang="en-US" dirty="0" smtClean="0">
                <a:latin typeface="Times New Roman" pitchFamily="18" charset="0"/>
                <a:cs typeface="Times New Roman" pitchFamily="18" charset="0"/>
              </a:rPr>
              <a:t>If the key is greater than the middle element, we only need to search the second half of the array, so we continue searching on this smaller list.</a:t>
            </a:r>
          </a:p>
          <a:p>
            <a:pPr>
              <a:lnSpc>
                <a:spcPct val="150000"/>
              </a:lnSpc>
              <a:buFont typeface="Wingdings" pitchFamily="2" charset="2"/>
              <a:buChar char="§"/>
            </a:pPr>
            <a:r>
              <a:rPr lang="en-US" dirty="0" smtClean="0">
                <a:latin typeface="Times New Roman" pitchFamily="18" charset="0"/>
                <a:cs typeface="Times New Roman" pitchFamily="18" charset="0"/>
              </a:rPr>
              <a:t>If the key equals the middle element, we have a match -- end the search</a:t>
            </a:r>
          </a:p>
          <a:p>
            <a:pPr>
              <a:lnSpc>
                <a:spcPct val="150000"/>
              </a:lnSpc>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801035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19</a:t>
            </a:fld>
            <a:endParaRPr lang="en-IN" dirty="0"/>
          </a:p>
        </p:txBody>
      </p:sp>
      <p:sp>
        <p:nvSpPr>
          <p:cNvPr id="6" name="Rectangle 5"/>
          <p:cNvSpPr/>
          <p:nvPr/>
        </p:nvSpPr>
        <p:spPr>
          <a:xfrm>
            <a:off x="207034" y="1121184"/>
            <a:ext cx="11383951" cy="1569660"/>
          </a:xfrm>
          <a:prstGeom prst="rect">
            <a:avLst/>
          </a:prstGeom>
        </p:spPr>
        <p:txBody>
          <a:bodyPr wrap="square">
            <a:spAutoFit/>
          </a:bodyPr>
          <a:lstStyle/>
          <a:p>
            <a:pPr marL="360000" lvl="4">
              <a:lnSpc>
                <a:spcPct val="150000"/>
              </a:lnSpc>
            </a:pPr>
            <a:r>
              <a:rPr lang="en-US" sz="2400" b="1" dirty="0" smtClean="0">
                <a:latin typeface="Times New Roman" panose="02020603050405020304" pitchFamily="18" charset="0"/>
                <a:cs typeface="Times New Roman" panose="02020603050405020304" pitchFamily="18" charset="0"/>
              </a:rPr>
              <a:t>Example: Binary Search</a:t>
            </a:r>
          </a:p>
          <a:p>
            <a:pPr marL="360000" lvl="4">
              <a:lnSpc>
                <a:spcPct val="150000"/>
              </a:lnSpc>
            </a:pPr>
            <a:endParaRPr lang="en-US" sz="2400" b="1" dirty="0" smtClean="0">
              <a:latin typeface="Times New Roman" panose="02020603050405020304" pitchFamily="18" charset="0"/>
              <a:cs typeface="Times New Roman" panose="02020603050405020304" pitchFamily="18" charset="0"/>
            </a:endParaRPr>
          </a:p>
          <a:p>
            <a:pPr marL="360000" lvl="4">
              <a:lnSpc>
                <a:spcPct val="150000"/>
              </a:lnSpc>
            </a:pPr>
            <a:endParaRPr lang="en-US" sz="800" b="1" dirty="0" smtClean="0">
              <a:latin typeface="Times New Roman" panose="02020603050405020304" pitchFamily="18" charset="0"/>
              <a:cs typeface="Times New Roman" panose="02020603050405020304" pitchFamily="18" charset="0"/>
            </a:endParaRPr>
          </a:p>
          <a:p>
            <a:pPr marL="360000" lvl="4">
              <a:lnSpc>
                <a:spcPct val="150000"/>
              </a:lnSpc>
            </a:pPr>
            <a:endParaRPr lang="en-US" sz="800" b="1" dirty="0" smtClean="0">
              <a:latin typeface="Times New Roman" panose="02020603050405020304" pitchFamily="18" charset="0"/>
              <a:cs typeface="Times New Roman" panose="02020603050405020304" pitchFamily="18" charset="0"/>
            </a:endParaRP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pic>
        <p:nvPicPr>
          <p:cNvPr id="7" name="Picture 6" descr="bs.png"/>
          <p:cNvPicPr>
            <a:picLocks noChangeAspect="1"/>
          </p:cNvPicPr>
          <p:nvPr/>
        </p:nvPicPr>
        <p:blipFill>
          <a:blip r:embed="rId3"/>
          <a:stretch>
            <a:fillRect/>
          </a:stretch>
        </p:blipFill>
        <p:spPr>
          <a:xfrm>
            <a:off x="2301766" y="1939159"/>
            <a:ext cx="7898524" cy="3373819"/>
          </a:xfrm>
          <a:prstGeom prst="rect">
            <a:avLst/>
          </a:prstGeom>
        </p:spPr>
      </p:pic>
      <p:sp>
        <p:nvSpPr>
          <p:cNvPr id="9" name="TextBox 8"/>
          <p:cNvSpPr txBox="1"/>
          <p:nvPr/>
        </p:nvSpPr>
        <p:spPr>
          <a:xfrm>
            <a:off x="3168869" y="5770180"/>
            <a:ext cx="6810703" cy="646331"/>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1.2.3: </a:t>
            </a:r>
            <a:r>
              <a:rPr lang="en-US" dirty="0" smtClean="0">
                <a:latin typeface="Times New Roman" pitchFamily="18" charset="0"/>
                <a:cs typeface="Times New Roman" pitchFamily="18" charset="0"/>
              </a:rPr>
              <a:t>Binary search</a:t>
            </a:r>
          </a:p>
          <a:p>
            <a:pPr algn="ct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801035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a:t>
            </a:fld>
            <a:endParaRPr lang="en-IN" dirty="0"/>
          </a:p>
        </p:txBody>
      </p:sp>
      <p:sp>
        <p:nvSpPr>
          <p:cNvPr id="6" name="Rectangle 5"/>
          <p:cNvSpPr/>
          <p:nvPr/>
        </p:nvSpPr>
        <p:spPr>
          <a:xfrm>
            <a:off x="207034" y="1121184"/>
            <a:ext cx="11383951" cy="1754326"/>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AIM</a:t>
            </a:r>
          </a:p>
          <a:p>
            <a:pPr marL="360000" lvl="4">
              <a:lnSpc>
                <a:spcPct val="150000"/>
              </a:lnSpc>
            </a:pPr>
            <a:endParaRPr lang="en-US" sz="800" b="1" dirty="0" smtClean="0">
              <a:latin typeface="Times New Roman" panose="02020603050405020304" pitchFamily="18" charset="0"/>
              <a:cs typeface="Times New Roman" panose="02020603050405020304" pitchFamily="18" charset="0"/>
            </a:endParaRPr>
          </a:p>
          <a:p>
            <a:pPr marL="360000" lvl="4">
              <a:lnSpc>
                <a:spcPct val="150000"/>
              </a:lnSpc>
            </a:pPr>
            <a:endParaRPr lang="en-US" sz="800" b="1" dirty="0" smtClean="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To learn how to store the data in linear structure</a:t>
            </a:r>
          </a:p>
          <a:p>
            <a:pPr marL="720000" lvl="6"/>
            <a:endParaRPr lang="en-US" sz="2000" dirty="0">
              <a:latin typeface="Times New Roman" panose="02020603050405020304" pitchFamily="18" charset="0"/>
              <a:cs typeface="Times New Roman" panose="02020603050405020304" pitchFamily="18" charset="0"/>
            </a:endParaRPr>
          </a:p>
          <a:p>
            <a:pPr marL="720000" lvl="6"/>
            <a:endParaRPr lang="en-IN"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9161594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20</a:t>
            </a:fld>
            <a:endParaRPr lang="en-IN" dirty="0"/>
          </a:p>
        </p:txBody>
      </p:sp>
      <p:sp>
        <p:nvSpPr>
          <p:cNvPr id="6" name="Rectangle 5"/>
          <p:cNvSpPr/>
          <p:nvPr/>
        </p:nvSpPr>
        <p:spPr>
          <a:xfrm>
            <a:off x="222799" y="931998"/>
            <a:ext cx="11383951" cy="1431161"/>
          </a:xfrm>
          <a:prstGeom prst="rect">
            <a:avLst/>
          </a:prstGeom>
        </p:spPr>
        <p:txBody>
          <a:bodyPr wrap="square">
            <a:spAutoFit/>
          </a:bodyPr>
          <a:lstStyle/>
          <a:p>
            <a:pPr marL="360000" lvl="4" algn="ctr">
              <a:lnSpc>
                <a:spcPct val="150000"/>
              </a:lnSpc>
            </a:pPr>
            <a:r>
              <a:rPr lang="en-US" b="1" dirty="0" smtClean="0">
                <a:latin typeface="Times New Roman" panose="02020603050405020304" pitchFamily="18" charset="0"/>
                <a:cs typeface="Times New Roman" panose="02020603050405020304" pitchFamily="18" charset="0"/>
              </a:rPr>
              <a:t>Figure 1.2.4: </a:t>
            </a:r>
            <a:r>
              <a:rPr lang="en-US" dirty="0" smtClean="0">
                <a:latin typeface="Times New Roman" panose="02020603050405020304" pitchFamily="18" charset="0"/>
                <a:cs typeface="Times New Roman" panose="02020603050405020304" pitchFamily="18" charset="0"/>
              </a:rPr>
              <a:t>Example: Insertion in Array</a:t>
            </a:r>
          </a:p>
          <a:p>
            <a:pPr marL="360000" lvl="4">
              <a:lnSpc>
                <a:spcPct val="150000"/>
              </a:lnSpc>
            </a:pPr>
            <a:endParaRPr lang="en-US" sz="2400" b="1" dirty="0" smtClean="0">
              <a:latin typeface="Times New Roman" panose="02020603050405020304" pitchFamily="18" charset="0"/>
              <a:cs typeface="Times New Roman" panose="02020603050405020304" pitchFamily="18" charset="0"/>
            </a:endParaRPr>
          </a:p>
          <a:p>
            <a:pPr marL="360000" lvl="4">
              <a:lnSpc>
                <a:spcPct val="150000"/>
              </a:lnSpc>
            </a:pPr>
            <a:endParaRPr lang="en-US" sz="800" b="1" dirty="0" smtClean="0">
              <a:latin typeface="Times New Roman" panose="02020603050405020304" pitchFamily="18" charset="0"/>
              <a:cs typeface="Times New Roman" panose="02020603050405020304" pitchFamily="18" charset="0"/>
            </a:endParaRPr>
          </a:p>
          <a:p>
            <a:pPr marL="360000" lvl="4">
              <a:lnSpc>
                <a:spcPct val="150000"/>
              </a:lnSpc>
            </a:pPr>
            <a:endParaRPr lang="en-US" sz="800" b="1" dirty="0" smtClean="0">
              <a:latin typeface="Times New Roman" panose="02020603050405020304" pitchFamily="18" charset="0"/>
              <a:cs typeface="Times New Roman" panose="02020603050405020304" pitchFamily="18" charset="0"/>
            </a:endParaRP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sp>
        <p:nvSpPr>
          <p:cNvPr id="9" name="Rectangle 8"/>
          <p:cNvSpPr/>
          <p:nvPr/>
        </p:nvSpPr>
        <p:spPr>
          <a:xfrm>
            <a:off x="3273972" y="2138854"/>
            <a:ext cx="677917" cy="472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323489" y="2138854"/>
            <a:ext cx="677917" cy="472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014951" y="1681656"/>
            <a:ext cx="567559" cy="369332"/>
          </a:xfrm>
          <a:prstGeom prst="rect">
            <a:avLst/>
          </a:prstGeom>
          <a:noFill/>
        </p:spPr>
        <p:txBody>
          <a:bodyPr wrap="square" rtlCol="0">
            <a:spAutoFit/>
          </a:bodyPr>
          <a:lstStyle/>
          <a:p>
            <a:r>
              <a:rPr lang="en-US" dirty="0" smtClean="0"/>
              <a:t>    2</a:t>
            </a:r>
            <a:endParaRPr lang="en-US" dirty="0"/>
          </a:p>
        </p:txBody>
      </p:sp>
      <p:sp>
        <p:nvSpPr>
          <p:cNvPr id="23" name="TextBox 22"/>
          <p:cNvSpPr txBox="1"/>
          <p:nvPr/>
        </p:nvSpPr>
        <p:spPr>
          <a:xfrm>
            <a:off x="5990897" y="1686911"/>
            <a:ext cx="567559" cy="369332"/>
          </a:xfrm>
          <a:prstGeom prst="rect">
            <a:avLst/>
          </a:prstGeom>
          <a:noFill/>
        </p:spPr>
        <p:txBody>
          <a:bodyPr wrap="square" rtlCol="0">
            <a:spAutoFit/>
          </a:bodyPr>
          <a:lstStyle/>
          <a:p>
            <a:r>
              <a:rPr lang="en-US" dirty="0" smtClean="0"/>
              <a:t>    5</a:t>
            </a:r>
            <a:endParaRPr lang="en-US" dirty="0"/>
          </a:p>
        </p:txBody>
      </p:sp>
      <p:grpSp>
        <p:nvGrpSpPr>
          <p:cNvPr id="65" name="Group 64"/>
          <p:cNvGrpSpPr/>
          <p:nvPr/>
        </p:nvGrpSpPr>
        <p:grpSpPr>
          <a:xfrm>
            <a:off x="709449" y="1618593"/>
            <a:ext cx="8029903" cy="1003738"/>
            <a:chOff x="709449" y="1618593"/>
            <a:chExt cx="8029903" cy="1003738"/>
          </a:xfrm>
        </p:grpSpPr>
        <p:sp>
          <p:nvSpPr>
            <p:cNvPr id="8" name="Rectangle 7"/>
            <p:cNvSpPr/>
            <p:nvPr/>
          </p:nvSpPr>
          <p:spPr>
            <a:xfrm>
              <a:off x="2585545" y="2144110"/>
              <a:ext cx="677917" cy="472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962401" y="2149365"/>
              <a:ext cx="677917" cy="472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650828" y="2144110"/>
              <a:ext cx="677917" cy="472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027683" y="2149365"/>
              <a:ext cx="677917" cy="472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700345" y="2144110"/>
              <a:ext cx="677917" cy="472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373007" y="2138854"/>
              <a:ext cx="677917" cy="472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061435" y="2149365"/>
              <a:ext cx="677917" cy="472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09449" y="1618593"/>
              <a:ext cx="1082566" cy="472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72510" y="1702676"/>
              <a:ext cx="977462" cy="369332"/>
            </a:xfrm>
            <a:prstGeom prst="rect">
              <a:avLst/>
            </a:prstGeom>
            <a:noFill/>
          </p:spPr>
          <p:txBody>
            <a:bodyPr wrap="square" rtlCol="0">
              <a:spAutoFit/>
            </a:bodyPr>
            <a:lstStyle/>
            <a:p>
              <a:r>
                <a:rPr lang="en-US" dirty="0" smtClean="0"/>
                <a:t>   Index</a:t>
              </a:r>
              <a:endParaRPr lang="en-US" dirty="0"/>
            </a:p>
          </p:txBody>
        </p:sp>
        <p:sp>
          <p:nvSpPr>
            <p:cNvPr id="20" name="TextBox 19"/>
            <p:cNvSpPr txBox="1"/>
            <p:nvPr/>
          </p:nvSpPr>
          <p:spPr>
            <a:xfrm>
              <a:off x="2664372" y="1671145"/>
              <a:ext cx="567559" cy="369332"/>
            </a:xfrm>
            <a:prstGeom prst="rect">
              <a:avLst/>
            </a:prstGeom>
            <a:noFill/>
          </p:spPr>
          <p:txBody>
            <a:bodyPr wrap="square" rtlCol="0">
              <a:spAutoFit/>
            </a:bodyPr>
            <a:lstStyle/>
            <a:p>
              <a:r>
                <a:rPr lang="en-US" dirty="0" smtClean="0"/>
                <a:t>    0</a:t>
              </a:r>
              <a:endParaRPr lang="en-US" dirty="0"/>
            </a:p>
          </p:txBody>
        </p:sp>
        <p:sp>
          <p:nvSpPr>
            <p:cNvPr id="22" name="TextBox 21"/>
            <p:cNvSpPr txBox="1"/>
            <p:nvPr/>
          </p:nvSpPr>
          <p:spPr>
            <a:xfrm>
              <a:off x="3363310" y="1676400"/>
              <a:ext cx="567559" cy="369332"/>
            </a:xfrm>
            <a:prstGeom prst="rect">
              <a:avLst/>
            </a:prstGeom>
            <a:noFill/>
          </p:spPr>
          <p:txBody>
            <a:bodyPr wrap="square" rtlCol="0">
              <a:spAutoFit/>
            </a:bodyPr>
            <a:lstStyle/>
            <a:p>
              <a:r>
                <a:rPr lang="en-US" dirty="0" smtClean="0"/>
                <a:t>    1</a:t>
              </a:r>
              <a:endParaRPr lang="en-US" dirty="0"/>
            </a:p>
          </p:txBody>
        </p:sp>
        <p:sp>
          <p:nvSpPr>
            <p:cNvPr id="24" name="TextBox 23"/>
            <p:cNvSpPr txBox="1"/>
            <p:nvPr/>
          </p:nvSpPr>
          <p:spPr>
            <a:xfrm>
              <a:off x="4708634" y="1665890"/>
              <a:ext cx="567559" cy="369332"/>
            </a:xfrm>
            <a:prstGeom prst="rect">
              <a:avLst/>
            </a:prstGeom>
            <a:noFill/>
          </p:spPr>
          <p:txBody>
            <a:bodyPr wrap="square" rtlCol="0">
              <a:spAutoFit/>
            </a:bodyPr>
            <a:lstStyle/>
            <a:p>
              <a:r>
                <a:rPr lang="en-US" dirty="0" smtClean="0"/>
                <a:t>    3</a:t>
              </a:r>
              <a:endParaRPr lang="en-US" dirty="0"/>
            </a:p>
          </p:txBody>
        </p:sp>
        <p:sp>
          <p:nvSpPr>
            <p:cNvPr id="25" name="TextBox 24"/>
            <p:cNvSpPr txBox="1"/>
            <p:nvPr/>
          </p:nvSpPr>
          <p:spPr>
            <a:xfrm>
              <a:off x="5397062" y="1660635"/>
              <a:ext cx="567559" cy="369332"/>
            </a:xfrm>
            <a:prstGeom prst="rect">
              <a:avLst/>
            </a:prstGeom>
            <a:noFill/>
          </p:spPr>
          <p:txBody>
            <a:bodyPr wrap="square" rtlCol="0">
              <a:spAutoFit/>
            </a:bodyPr>
            <a:lstStyle/>
            <a:p>
              <a:r>
                <a:rPr lang="en-US" dirty="0" smtClean="0"/>
                <a:t>    4</a:t>
              </a:r>
              <a:endParaRPr lang="en-US" dirty="0"/>
            </a:p>
          </p:txBody>
        </p:sp>
        <p:sp>
          <p:nvSpPr>
            <p:cNvPr id="26" name="TextBox 25"/>
            <p:cNvSpPr txBox="1"/>
            <p:nvPr/>
          </p:nvSpPr>
          <p:spPr>
            <a:xfrm>
              <a:off x="7441324" y="1686911"/>
              <a:ext cx="567559" cy="369332"/>
            </a:xfrm>
            <a:prstGeom prst="rect">
              <a:avLst/>
            </a:prstGeom>
            <a:noFill/>
          </p:spPr>
          <p:txBody>
            <a:bodyPr wrap="square" rtlCol="0">
              <a:spAutoFit/>
            </a:bodyPr>
            <a:lstStyle/>
            <a:p>
              <a:r>
                <a:rPr lang="en-US" dirty="0" smtClean="0"/>
                <a:t>    7</a:t>
              </a:r>
              <a:endParaRPr lang="en-US" dirty="0"/>
            </a:p>
          </p:txBody>
        </p:sp>
        <p:sp>
          <p:nvSpPr>
            <p:cNvPr id="27" name="TextBox 26"/>
            <p:cNvSpPr txBox="1"/>
            <p:nvPr/>
          </p:nvSpPr>
          <p:spPr>
            <a:xfrm>
              <a:off x="6758151" y="1681655"/>
              <a:ext cx="567559" cy="369332"/>
            </a:xfrm>
            <a:prstGeom prst="rect">
              <a:avLst/>
            </a:prstGeom>
            <a:noFill/>
          </p:spPr>
          <p:txBody>
            <a:bodyPr wrap="square" rtlCol="0">
              <a:spAutoFit/>
            </a:bodyPr>
            <a:lstStyle/>
            <a:p>
              <a:r>
                <a:rPr lang="en-US" dirty="0" smtClean="0"/>
                <a:t>    6</a:t>
              </a:r>
              <a:endParaRPr lang="en-US" dirty="0"/>
            </a:p>
          </p:txBody>
        </p:sp>
        <p:sp>
          <p:nvSpPr>
            <p:cNvPr id="28" name="TextBox 27"/>
            <p:cNvSpPr txBox="1"/>
            <p:nvPr/>
          </p:nvSpPr>
          <p:spPr>
            <a:xfrm>
              <a:off x="8140262" y="1692165"/>
              <a:ext cx="567559" cy="369332"/>
            </a:xfrm>
            <a:prstGeom prst="rect">
              <a:avLst/>
            </a:prstGeom>
            <a:noFill/>
          </p:spPr>
          <p:txBody>
            <a:bodyPr wrap="square" rtlCol="0">
              <a:spAutoFit/>
            </a:bodyPr>
            <a:lstStyle/>
            <a:p>
              <a:r>
                <a:rPr lang="en-US" dirty="0" smtClean="0"/>
                <a:t>    8</a:t>
              </a:r>
              <a:endParaRPr lang="en-US" dirty="0"/>
            </a:p>
          </p:txBody>
        </p:sp>
        <p:cxnSp>
          <p:nvCxnSpPr>
            <p:cNvPr id="30" name="Straight Arrow Connector 29"/>
            <p:cNvCxnSpPr>
              <a:stCxn id="18" idx="3"/>
              <a:endCxn id="20" idx="1"/>
            </p:cNvCxnSpPr>
            <p:nvPr/>
          </p:nvCxnSpPr>
          <p:spPr>
            <a:xfrm>
              <a:off x="1792015" y="1855076"/>
              <a:ext cx="872357" cy="7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695904" y="2207172"/>
              <a:ext cx="488730" cy="369332"/>
            </a:xfrm>
            <a:prstGeom prst="rect">
              <a:avLst/>
            </a:prstGeom>
            <a:noFill/>
          </p:spPr>
          <p:txBody>
            <a:bodyPr wrap="square" rtlCol="0">
              <a:spAutoFit/>
            </a:bodyPr>
            <a:lstStyle/>
            <a:p>
              <a:r>
                <a:rPr lang="en-US" dirty="0" smtClean="0"/>
                <a:t>10</a:t>
              </a:r>
              <a:endParaRPr lang="en-US" dirty="0"/>
            </a:p>
          </p:txBody>
        </p:sp>
        <p:sp>
          <p:nvSpPr>
            <p:cNvPr id="35" name="TextBox 34"/>
            <p:cNvSpPr txBox="1"/>
            <p:nvPr/>
          </p:nvSpPr>
          <p:spPr>
            <a:xfrm>
              <a:off x="4740166" y="2186151"/>
              <a:ext cx="488730" cy="369332"/>
            </a:xfrm>
            <a:prstGeom prst="rect">
              <a:avLst/>
            </a:prstGeom>
            <a:noFill/>
          </p:spPr>
          <p:txBody>
            <a:bodyPr wrap="square" rtlCol="0">
              <a:spAutoFit/>
            </a:bodyPr>
            <a:lstStyle/>
            <a:p>
              <a:r>
                <a:rPr lang="en-US" dirty="0" smtClean="0"/>
                <a:t>36</a:t>
              </a:r>
              <a:endParaRPr lang="en-US" dirty="0"/>
            </a:p>
          </p:txBody>
        </p:sp>
        <p:sp>
          <p:nvSpPr>
            <p:cNvPr id="36" name="TextBox 35"/>
            <p:cNvSpPr txBox="1"/>
            <p:nvPr/>
          </p:nvSpPr>
          <p:spPr>
            <a:xfrm>
              <a:off x="3363311" y="2196662"/>
              <a:ext cx="488730" cy="369332"/>
            </a:xfrm>
            <a:prstGeom prst="rect">
              <a:avLst/>
            </a:prstGeom>
            <a:noFill/>
          </p:spPr>
          <p:txBody>
            <a:bodyPr wrap="square" rtlCol="0">
              <a:spAutoFit/>
            </a:bodyPr>
            <a:lstStyle/>
            <a:p>
              <a:r>
                <a:rPr lang="en-US" dirty="0" smtClean="0"/>
                <a:t>15</a:t>
              </a:r>
              <a:endParaRPr lang="en-US" dirty="0"/>
            </a:p>
          </p:txBody>
        </p:sp>
        <p:sp>
          <p:nvSpPr>
            <p:cNvPr id="37" name="TextBox 36"/>
            <p:cNvSpPr txBox="1"/>
            <p:nvPr/>
          </p:nvSpPr>
          <p:spPr>
            <a:xfrm>
              <a:off x="5423338" y="2207172"/>
              <a:ext cx="488730" cy="369332"/>
            </a:xfrm>
            <a:prstGeom prst="rect">
              <a:avLst/>
            </a:prstGeom>
            <a:noFill/>
          </p:spPr>
          <p:txBody>
            <a:bodyPr wrap="square" rtlCol="0">
              <a:spAutoFit/>
            </a:bodyPr>
            <a:lstStyle/>
            <a:p>
              <a:r>
                <a:rPr lang="en-US" dirty="0" smtClean="0"/>
                <a:t>27</a:t>
              </a:r>
              <a:endParaRPr lang="en-US" dirty="0"/>
            </a:p>
          </p:txBody>
        </p:sp>
        <p:sp>
          <p:nvSpPr>
            <p:cNvPr id="38" name="TextBox 37"/>
            <p:cNvSpPr txBox="1"/>
            <p:nvPr/>
          </p:nvSpPr>
          <p:spPr>
            <a:xfrm>
              <a:off x="4030718" y="2201916"/>
              <a:ext cx="488730" cy="369332"/>
            </a:xfrm>
            <a:prstGeom prst="rect">
              <a:avLst/>
            </a:prstGeom>
            <a:noFill/>
          </p:spPr>
          <p:txBody>
            <a:bodyPr wrap="square" rtlCol="0">
              <a:spAutoFit/>
            </a:bodyPr>
            <a:lstStyle/>
            <a:p>
              <a:r>
                <a:rPr lang="en-US" dirty="0" smtClean="0"/>
                <a:t>1</a:t>
              </a:r>
              <a:endParaRPr lang="en-US" dirty="0"/>
            </a:p>
          </p:txBody>
        </p:sp>
        <p:sp>
          <p:nvSpPr>
            <p:cNvPr id="39" name="TextBox 38"/>
            <p:cNvSpPr txBox="1"/>
            <p:nvPr/>
          </p:nvSpPr>
          <p:spPr>
            <a:xfrm>
              <a:off x="6800193" y="2212427"/>
              <a:ext cx="488730" cy="369332"/>
            </a:xfrm>
            <a:prstGeom prst="rect">
              <a:avLst/>
            </a:prstGeom>
            <a:noFill/>
          </p:spPr>
          <p:txBody>
            <a:bodyPr wrap="square" rtlCol="0">
              <a:spAutoFit/>
            </a:bodyPr>
            <a:lstStyle/>
            <a:p>
              <a:r>
                <a:rPr lang="en-US" dirty="0" smtClean="0"/>
                <a:t>23</a:t>
              </a:r>
              <a:endParaRPr lang="en-US" dirty="0"/>
            </a:p>
          </p:txBody>
        </p:sp>
        <p:sp>
          <p:nvSpPr>
            <p:cNvPr id="40" name="TextBox 39"/>
            <p:cNvSpPr txBox="1"/>
            <p:nvPr/>
          </p:nvSpPr>
          <p:spPr>
            <a:xfrm>
              <a:off x="6148553" y="2207172"/>
              <a:ext cx="488730" cy="369332"/>
            </a:xfrm>
            <a:prstGeom prst="rect">
              <a:avLst/>
            </a:prstGeom>
            <a:noFill/>
          </p:spPr>
          <p:txBody>
            <a:bodyPr wrap="square" rtlCol="0">
              <a:spAutoFit/>
            </a:bodyPr>
            <a:lstStyle/>
            <a:p>
              <a:r>
                <a:rPr lang="en-US" dirty="0" smtClean="0"/>
                <a:t>5</a:t>
              </a:r>
              <a:endParaRPr lang="en-US" dirty="0"/>
            </a:p>
          </p:txBody>
        </p:sp>
      </p:grpSp>
      <p:cxnSp>
        <p:nvCxnSpPr>
          <p:cNvPr id="49" name="Straight Connector 48"/>
          <p:cNvCxnSpPr/>
          <p:nvPr/>
        </p:nvCxnSpPr>
        <p:spPr>
          <a:xfrm rot="5400000">
            <a:off x="6448100" y="3941381"/>
            <a:ext cx="5344509" cy="15767"/>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9222828" y="1261242"/>
            <a:ext cx="2743199" cy="646331"/>
          </a:xfrm>
          <a:prstGeom prst="rect">
            <a:avLst/>
          </a:prstGeom>
          <a:noFill/>
        </p:spPr>
        <p:txBody>
          <a:bodyPr wrap="square" rtlCol="0">
            <a:spAutoFit/>
          </a:bodyPr>
          <a:lstStyle/>
          <a:p>
            <a:r>
              <a:rPr lang="en-US" dirty="0" smtClean="0"/>
              <a:t>Step1:  Array in which element to be inserted</a:t>
            </a:r>
            <a:endParaRPr lang="en-US" dirty="0"/>
          </a:p>
        </p:txBody>
      </p:sp>
      <p:sp>
        <p:nvSpPr>
          <p:cNvPr id="61" name="TextBox 60"/>
          <p:cNvSpPr txBox="1"/>
          <p:nvPr/>
        </p:nvSpPr>
        <p:spPr>
          <a:xfrm>
            <a:off x="9301655" y="2112580"/>
            <a:ext cx="2890345" cy="1200329"/>
          </a:xfrm>
          <a:prstGeom prst="rect">
            <a:avLst/>
          </a:prstGeom>
          <a:noFill/>
        </p:spPr>
        <p:txBody>
          <a:bodyPr wrap="square" rtlCol="0">
            <a:spAutoFit/>
          </a:bodyPr>
          <a:lstStyle/>
          <a:p>
            <a:r>
              <a:rPr lang="en-US" dirty="0" smtClean="0"/>
              <a:t>Step2: Check whether array is Full or not if Full then output Overflow error  else go to step 3</a:t>
            </a:r>
            <a:endParaRPr lang="en-US" dirty="0"/>
          </a:p>
        </p:txBody>
      </p:sp>
      <p:sp>
        <p:nvSpPr>
          <p:cNvPr id="62" name="TextBox 61"/>
          <p:cNvSpPr txBox="1"/>
          <p:nvPr/>
        </p:nvSpPr>
        <p:spPr>
          <a:xfrm>
            <a:off x="9301655" y="3510455"/>
            <a:ext cx="2890345" cy="923330"/>
          </a:xfrm>
          <a:prstGeom prst="rect">
            <a:avLst/>
          </a:prstGeom>
          <a:noFill/>
        </p:spPr>
        <p:txBody>
          <a:bodyPr wrap="square" rtlCol="0">
            <a:spAutoFit/>
          </a:bodyPr>
          <a:lstStyle/>
          <a:p>
            <a:r>
              <a:rPr lang="en-US" dirty="0" smtClean="0"/>
              <a:t>Step3: Input, Element to be inserted and Position at which  to be inserted</a:t>
            </a:r>
            <a:endParaRPr lang="en-US" dirty="0"/>
          </a:p>
        </p:txBody>
      </p:sp>
      <p:sp>
        <p:nvSpPr>
          <p:cNvPr id="63" name="TextBox 62"/>
          <p:cNvSpPr txBox="1"/>
          <p:nvPr/>
        </p:nvSpPr>
        <p:spPr>
          <a:xfrm>
            <a:off x="9301655" y="4608787"/>
            <a:ext cx="2890345" cy="1200329"/>
          </a:xfrm>
          <a:prstGeom prst="rect">
            <a:avLst/>
          </a:prstGeom>
          <a:noFill/>
        </p:spPr>
        <p:txBody>
          <a:bodyPr wrap="square" rtlCol="0">
            <a:spAutoFit/>
          </a:bodyPr>
          <a:lstStyle/>
          <a:p>
            <a:r>
              <a:rPr lang="en-US" dirty="0" smtClean="0"/>
              <a:t>Step4: Shift element to right to make position empty, where element is to be inserted</a:t>
            </a:r>
            <a:endParaRPr lang="en-US" dirty="0"/>
          </a:p>
        </p:txBody>
      </p:sp>
      <p:sp>
        <p:nvSpPr>
          <p:cNvPr id="64" name="TextBox 63"/>
          <p:cNvSpPr txBox="1"/>
          <p:nvPr/>
        </p:nvSpPr>
        <p:spPr>
          <a:xfrm>
            <a:off x="9301655" y="5990897"/>
            <a:ext cx="2890345" cy="369332"/>
          </a:xfrm>
          <a:prstGeom prst="rect">
            <a:avLst/>
          </a:prstGeom>
          <a:noFill/>
        </p:spPr>
        <p:txBody>
          <a:bodyPr wrap="square" rtlCol="0">
            <a:spAutoFit/>
          </a:bodyPr>
          <a:lstStyle/>
          <a:p>
            <a:r>
              <a:rPr lang="en-US" dirty="0" smtClean="0"/>
              <a:t>Step5: Insert element </a:t>
            </a:r>
            <a:endParaRPr lang="en-US" dirty="0"/>
          </a:p>
        </p:txBody>
      </p:sp>
      <p:grpSp>
        <p:nvGrpSpPr>
          <p:cNvPr id="66" name="Group 65"/>
          <p:cNvGrpSpPr/>
          <p:nvPr/>
        </p:nvGrpSpPr>
        <p:grpSpPr>
          <a:xfrm>
            <a:off x="704194" y="2890345"/>
            <a:ext cx="8029903" cy="1008993"/>
            <a:chOff x="709449" y="1618593"/>
            <a:chExt cx="8029903" cy="1008993"/>
          </a:xfrm>
        </p:grpSpPr>
        <p:sp>
          <p:nvSpPr>
            <p:cNvPr id="67" name="Rectangle 66"/>
            <p:cNvSpPr/>
            <p:nvPr/>
          </p:nvSpPr>
          <p:spPr>
            <a:xfrm>
              <a:off x="2585545" y="2144110"/>
              <a:ext cx="677917" cy="472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3962401" y="2149365"/>
              <a:ext cx="677917" cy="472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4650828" y="2144110"/>
              <a:ext cx="677917" cy="472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6027683" y="2149365"/>
              <a:ext cx="677917" cy="472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6700345" y="2144110"/>
              <a:ext cx="677917" cy="472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7373007" y="2154620"/>
              <a:ext cx="677917" cy="472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8061435" y="2149365"/>
              <a:ext cx="677917" cy="472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709449" y="1618593"/>
              <a:ext cx="1082566" cy="472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772510" y="1702676"/>
              <a:ext cx="977462" cy="369332"/>
            </a:xfrm>
            <a:prstGeom prst="rect">
              <a:avLst/>
            </a:prstGeom>
            <a:noFill/>
          </p:spPr>
          <p:txBody>
            <a:bodyPr wrap="square" rtlCol="0">
              <a:spAutoFit/>
            </a:bodyPr>
            <a:lstStyle/>
            <a:p>
              <a:r>
                <a:rPr lang="en-US" dirty="0" smtClean="0"/>
                <a:t>   Index</a:t>
              </a:r>
              <a:endParaRPr lang="en-US" dirty="0"/>
            </a:p>
          </p:txBody>
        </p:sp>
        <p:sp>
          <p:nvSpPr>
            <p:cNvPr id="76" name="TextBox 75"/>
            <p:cNvSpPr txBox="1"/>
            <p:nvPr/>
          </p:nvSpPr>
          <p:spPr>
            <a:xfrm>
              <a:off x="2664372" y="1671145"/>
              <a:ext cx="567559" cy="369332"/>
            </a:xfrm>
            <a:prstGeom prst="rect">
              <a:avLst/>
            </a:prstGeom>
            <a:noFill/>
          </p:spPr>
          <p:txBody>
            <a:bodyPr wrap="square" rtlCol="0">
              <a:spAutoFit/>
            </a:bodyPr>
            <a:lstStyle/>
            <a:p>
              <a:r>
                <a:rPr lang="en-US" dirty="0" smtClean="0"/>
                <a:t>    0</a:t>
              </a:r>
              <a:endParaRPr lang="en-US" dirty="0"/>
            </a:p>
          </p:txBody>
        </p:sp>
        <p:sp>
          <p:nvSpPr>
            <p:cNvPr id="77" name="TextBox 76"/>
            <p:cNvSpPr txBox="1"/>
            <p:nvPr/>
          </p:nvSpPr>
          <p:spPr>
            <a:xfrm>
              <a:off x="3363310" y="1676400"/>
              <a:ext cx="567559" cy="369332"/>
            </a:xfrm>
            <a:prstGeom prst="rect">
              <a:avLst/>
            </a:prstGeom>
            <a:noFill/>
          </p:spPr>
          <p:txBody>
            <a:bodyPr wrap="square" rtlCol="0">
              <a:spAutoFit/>
            </a:bodyPr>
            <a:lstStyle/>
            <a:p>
              <a:r>
                <a:rPr lang="en-US" dirty="0" smtClean="0"/>
                <a:t>    1</a:t>
              </a:r>
              <a:endParaRPr lang="en-US" dirty="0"/>
            </a:p>
          </p:txBody>
        </p:sp>
        <p:sp>
          <p:nvSpPr>
            <p:cNvPr id="78" name="TextBox 77"/>
            <p:cNvSpPr txBox="1"/>
            <p:nvPr/>
          </p:nvSpPr>
          <p:spPr>
            <a:xfrm>
              <a:off x="4708634" y="1665890"/>
              <a:ext cx="567559" cy="369332"/>
            </a:xfrm>
            <a:prstGeom prst="rect">
              <a:avLst/>
            </a:prstGeom>
            <a:noFill/>
          </p:spPr>
          <p:txBody>
            <a:bodyPr wrap="square" rtlCol="0">
              <a:spAutoFit/>
            </a:bodyPr>
            <a:lstStyle/>
            <a:p>
              <a:r>
                <a:rPr lang="en-US" dirty="0" smtClean="0"/>
                <a:t>    3</a:t>
              </a:r>
              <a:endParaRPr lang="en-US" dirty="0"/>
            </a:p>
          </p:txBody>
        </p:sp>
        <p:sp>
          <p:nvSpPr>
            <p:cNvPr id="79" name="TextBox 78"/>
            <p:cNvSpPr txBox="1"/>
            <p:nvPr/>
          </p:nvSpPr>
          <p:spPr>
            <a:xfrm>
              <a:off x="5397062" y="1660635"/>
              <a:ext cx="567559" cy="369332"/>
            </a:xfrm>
            <a:prstGeom prst="rect">
              <a:avLst/>
            </a:prstGeom>
            <a:noFill/>
          </p:spPr>
          <p:txBody>
            <a:bodyPr wrap="square" rtlCol="0">
              <a:spAutoFit/>
            </a:bodyPr>
            <a:lstStyle/>
            <a:p>
              <a:r>
                <a:rPr lang="en-US" dirty="0" smtClean="0"/>
                <a:t>    4</a:t>
              </a:r>
              <a:endParaRPr lang="en-US" dirty="0"/>
            </a:p>
          </p:txBody>
        </p:sp>
        <p:sp>
          <p:nvSpPr>
            <p:cNvPr id="80" name="TextBox 79"/>
            <p:cNvSpPr txBox="1"/>
            <p:nvPr/>
          </p:nvSpPr>
          <p:spPr>
            <a:xfrm>
              <a:off x="7441324" y="1686911"/>
              <a:ext cx="567559" cy="369332"/>
            </a:xfrm>
            <a:prstGeom prst="rect">
              <a:avLst/>
            </a:prstGeom>
            <a:noFill/>
          </p:spPr>
          <p:txBody>
            <a:bodyPr wrap="square" rtlCol="0">
              <a:spAutoFit/>
            </a:bodyPr>
            <a:lstStyle/>
            <a:p>
              <a:r>
                <a:rPr lang="en-US" dirty="0" smtClean="0"/>
                <a:t>    7</a:t>
              </a:r>
              <a:endParaRPr lang="en-US" dirty="0"/>
            </a:p>
          </p:txBody>
        </p:sp>
        <p:sp>
          <p:nvSpPr>
            <p:cNvPr id="81" name="TextBox 80"/>
            <p:cNvSpPr txBox="1"/>
            <p:nvPr/>
          </p:nvSpPr>
          <p:spPr>
            <a:xfrm>
              <a:off x="6758151" y="1681655"/>
              <a:ext cx="567559" cy="369332"/>
            </a:xfrm>
            <a:prstGeom prst="rect">
              <a:avLst/>
            </a:prstGeom>
            <a:noFill/>
          </p:spPr>
          <p:txBody>
            <a:bodyPr wrap="square" rtlCol="0">
              <a:spAutoFit/>
            </a:bodyPr>
            <a:lstStyle/>
            <a:p>
              <a:r>
                <a:rPr lang="en-US" dirty="0" smtClean="0"/>
                <a:t>    6</a:t>
              </a:r>
              <a:endParaRPr lang="en-US" dirty="0"/>
            </a:p>
          </p:txBody>
        </p:sp>
        <p:sp>
          <p:nvSpPr>
            <p:cNvPr id="82" name="TextBox 81"/>
            <p:cNvSpPr txBox="1"/>
            <p:nvPr/>
          </p:nvSpPr>
          <p:spPr>
            <a:xfrm>
              <a:off x="8140262" y="1692165"/>
              <a:ext cx="567559" cy="369332"/>
            </a:xfrm>
            <a:prstGeom prst="rect">
              <a:avLst/>
            </a:prstGeom>
            <a:noFill/>
          </p:spPr>
          <p:txBody>
            <a:bodyPr wrap="square" rtlCol="0">
              <a:spAutoFit/>
            </a:bodyPr>
            <a:lstStyle/>
            <a:p>
              <a:r>
                <a:rPr lang="en-US" dirty="0" smtClean="0"/>
                <a:t>    8</a:t>
              </a:r>
              <a:endParaRPr lang="en-US" dirty="0"/>
            </a:p>
          </p:txBody>
        </p:sp>
        <p:cxnSp>
          <p:nvCxnSpPr>
            <p:cNvPr id="83" name="Straight Arrow Connector 82"/>
            <p:cNvCxnSpPr>
              <a:stCxn id="74" idx="3"/>
              <a:endCxn id="76" idx="1"/>
            </p:cNvCxnSpPr>
            <p:nvPr/>
          </p:nvCxnSpPr>
          <p:spPr>
            <a:xfrm>
              <a:off x="1792015" y="1855076"/>
              <a:ext cx="872357" cy="7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2695904" y="2207172"/>
              <a:ext cx="488730" cy="369332"/>
            </a:xfrm>
            <a:prstGeom prst="rect">
              <a:avLst/>
            </a:prstGeom>
            <a:noFill/>
          </p:spPr>
          <p:txBody>
            <a:bodyPr wrap="square" rtlCol="0">
              <a:spAutoFit/>
            </a:bodyPr>
            <a:lstStyle/>
            <a:p>
              <a:r>
                <a:rPr lang="en-US" dirty="0" smtClean="0"/>
                <a:t>10</a:t>
              </a:r>
              <a:endParaRPr lang="en-US" dirty="0"/>
            </a:p>
          </p:txBody>
        </p:sp>
        <p:sp>
          <p:nvSpPr>
            <p:cNvPr id="85" name="TextBox 84"/>
            <p:cNvSpPr txBox="1"/>
            <p:nvPr/>
          </p:nvSpPr>
          <p:spPr>
            <a:xfrm>
              <a:off x="4740166" y="2186151"/>
              <a:ext cx="488730" cy="369332"/>
            </a:xfrm>
            <a:prstGeom prst="rect">
              <a:avLst/>
            </a:prstGeom>
            <a:noFill/>
          </p:spPr>
          <p:txBody>
            <a:bodyPr wrap="square" rtlCol="0">
              <a:spAutoFit/>
            </a:bodyPr>
            <a:lstStyle/>
            <a:p>
              <a:r>
                <a:rPr lang="en-US" dirty="0" smtClean="0"/>
                <a:t>36</a:t>
              </a:r>
              <a:endParaRPr lang="en-US" dirty="0"/>
            </a:p>
          </p:txBody>
        </p:sp>
        <p:sp>
          <p:nvSpPr>
            <p:cNvPr id="88" name="TextBox 87"/>
            <p:cNvSpPr txBox="1"/>
            <p:nvPr/>
          </p:nvSpPr>
          <p:spPr>
            <a:xfrm>
              <a:off x="4030718" y="2201916"/>
              <a:ext cx="488730" cy="369332"/>
            </a:xfrm>
            <a:prstGeom prst="rect">
              <a:avLst/>
            </a:prstGeom>
            <a:noFill/>
          </p:spPr>
          <p:txBody>
            <a:bodyPr wrap="square" rtlCol="0">
              <a:spAutoFit/>
            </a:bodyPr>
            <a:lstStyle/>
            <a:p>
              <a:r>
                <a:rPr lang="en-US" dirty="0" smtClean="0"/>
                <a:t>1</a:t>
              </a:r>
              <a:endParaRPr lang="en-US" dirty="0"/>
            </a:p>
          </p:txBody>
        </p:sp>
        <p:sp>
          <p:nvSpPr>
            <p:cNvPr id="89" name="TextBox 88"/>
            <p:cNvSpPr txBox="1"/>
            <p:nvPr/>
          </p:nvSpPr>
          <p:spPr>
            <a:xfrm>
              <a:off x="6800193" y="2212427"/>
              <a:ext cx="488730" cy="369332"/>
            </a:xfrm>
            <a:prstGeom prst="rect">
              <a:avLst/>
            </a:prstGeom>
            <a:noFill/>
          </p:spPr>
          <p:txBody>
            <a:bodyPr wrap="square" rtlCol="0">
              <a:spAutoFit/>
            </a:bodyPr>
            <a:lstStyle/>
            <a:p>
              <a:r>
                <a:rPr lang="en-US" dirty="0" smtClean="0"/>
                <a:t>23</a:t>
              </a:r>
              <a:endParaRPr lang="en-US" dirty="0"/>
            </a:p>
          </p:txBody>
        </p:sp>
        <p:sp>
          <p:nvSpPr>
            <p:cNvPr id="90" name="TextBox 89"/>
            <p:cNvSpPr txBox="1"/>
            <p:nvPr/>
          </p:nvSpPr>
          <p:spPr>
            <a:xfrm>
              <a:off x="6148553" y="2207172"/>
              <a:ext cx="488730" cy="369332"/>
            </a:xfrm>
            <a:prstGeom prst="rect">
              <a:avLst/>
            </a:prstGeom>
            <a:noFill/>
          </p:spPr>
          <p:txBody>
            <a:bodyPr wrap="square" rtlCol="0">
              <a:spAutoFit/>
            </a:bodyPr>
            <a:lstStyle/>
            <a:p>
              <a:r>
                <a:rPr lang="en-US" dirty="0" smtClean="0"/>
                <a:t>5</a:t>
              </a:r>
              <a:endParaRPr lang="en-US" dirty="0"/>
            </a:p>
          </p:txBody>
        </p:sp>
      </p:grpSp>
      <p:sp>
        <p:nvSpPr>
          <p:cNvPr id="91" name="Rectangle 90"/>
          <p:cNvSpPr/>
          <p:nvPr/>
        </p:nvSpPr>
        <p:spPr>
          <a:xfrm>
            <a:off x="5344511" y="3421117"/>
            <a:ext cx="677917" cy="472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5423338" y="3499945"/>
            <a:ext cx="504496" cy="369332"/>
          </a:xfrm>
          <a:prstGeom prst="rect">
            <a:avLst/>
          </a:prstGeom>
          <a:noFill/>
        </p:spPr>
        <p:txBody>
          <a:bodyPr wrap="square" rtlCol="0">
            <a:spAutoFit/>
          </a:bodyPr>
          <a:lstStyle/>
          <a:p>
            <a:r>
              <a:rPr lang="en-US" dirty="0" smtClean="0"/>
              <a:t>27</a:t>
            </a:r>
            <a:endParaRPr lang="en-US" dirty="0"/>
          </a:p>
        </p:txBody>
      </p:sp>
      <p:sp>
        <p:nvSpPr>
          <p:cNvPr id="93" name="Rectangle 92"/>
          <p:cNvSpPr/>
          <p:nvPr/>
        </p:nvSpPr>
        <p:spPr>
          <a:xfrm>
            <a:off x="3279228" y="3421117"/>
            <a:ext cx="677917" cy="472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3358055" y="3484179"/>
            <a:ext cx="520262" cy="369332"/>
          </a:xfrm>
          <a:prstGeom prst="rect">
            <a:avLst/>
          </a:prstGeom>
          <a:noFill/>
        </p:spPr>
        <p:txBody>
          <a:bodyPr wrap="square" rtlCol="0">
            <a:spAutoFit/>
          </a:bodyPr>
          <a:lstStyle/>
          <a:p>
            <a:r>
              <a:rPr lang="en-US" dirty="0" smtClean="0"/>
              <a:t>15</a:t>
            </a:r>
            <a:endParaRPr lang="en-US" dirty="0"/>
          </a:p>
        </p:txBody>
      </p:sp>
      <p:sp>
        <p:nvSpPr>
          <p:cNvPr id="96" name="TextBox 95"/>
          <p:cNvSpPr txBox="1"/>
          <p:nvPr/>
        </p:nvSpPr>
        <p:spPr>
          <a:xfrm>
            <a:off x="4009696" y="2953408"/>
            <a:ext cx="567559" cy="369332"/>
          </a:xfrm>
          <a:prstGeom prst="rect">
            <a:avLst/>
          </a:prstGeom>
          <a:noFill/>
        </p:spPr>
        <p:txBody>
          <a:bodyPr wrap="square" rtlCol="0">
            <a:spAutoFit/>
          </a:bodyPr>
          <a:lstStyle/>
          <a:p>
            <a:r>
              <a:rPr lang="en-US" dirty="0" smtClean="0"/>
              <a:t>    2</a:t>
            </a:r>
            <a:endParaRPr lang="en-US" dirty="0"/>
          </a:p>
        </p:txBody>
      </p:sp>
      <p:sp>
        <p:nvSpPr>
          <p:cNvPr id="97" name="TextBox 96"/>
          <p:cNvSpPr txBox="1"/>
          <p:nvPr/>
        </p:nvSpPr>
        <p:spPr>
          <a:xfrm>
            <a:off x="6064470" y="2942898"/>
            <a:ext cx="567559" cy="369332"/>
          </a:xfrm>
          <a:prstGeom prst="rect">
            <a:avLst/>
          </a:prstGeom>
          <a:noFill/>
        </p:spPr>
        <p:txBody>
          <a:bodyPr wrap="square" rtlCol="0">
            <a:spAutoFit/>
          </a:bodyPr>
          <a:lstStyle/>
          <a:p>
            <a:r>
              <a:rPr lang="en-US" dirty="0" smtClean="0"/>
              <a:t>    5</a:t>
            </a:r>
            <a:endParaRPr lang="en-US" dirty="0"/>
          </a:p>
        </p:txBody>
      </p:sp>
      <p:sp>
        <p:nvSpPr>
          <p:cNvPr id="98" name="Rectangle 97"/>
          <p:cNvSpPr/>
          <p:nvPr/>
        </p:nvSpPr>
        <p:spPr>
          <a:xfrm>
            <a:off x="740978" y="4146331"/>
            <a:ext cx="2932388" cy="425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Value to be Inserted : 35</a:t>
            </a:r>
            <a:endParaRPr lang="en-US" b="1" dirty="0"/>
          </a:p>
        </p:txBody>
      </p:sp>
      <p:sp>
        <p:nvSpPr>
          <p:cNvPr id="99" name="Rectangle 98"/>
          <p:cNvSpPr/>
          <p:nvPr/>
        </p:nvSpPr>
        <p:spPr>
          <a:xfrm>
            <a:off x="4708633" y="4172607"/>
            <a:ext cx="3804746" cy="425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Index at which to be inserted: 5</a:t>
            </a:r>
            <a:endParaRPr lang="en-US" b="1" dirty="0"/>
          </a:p>
        </p:txBody>
      </p:sp>
      <p:grpSp>
        <p:nvGrpSpPr>
          <p:cNvPr id="100" name="Group 99"/>
          <p:cNvGrpSpPr/>
          <p:nvPr/>
        </p:nvGrpSpPr>
        <p:grpSpPr>
          <a:xfrm>
            <a:off x="751490" y="4876800"/>
            <a:ext cx="8029903" cy="1008992"/>
            <a:chOff x="709449" y="1618593"/>
            <a:chExt cx="8029903" cy="1008992"/>
          </a:xfrm>
        </p:grpSpPr>
        <p:sp>
          <p:nvSpPr>
            <p:cNvPr id="101" name="Rectangle 100"/>
            <p:cNvSpPr/>
            <p:nvPr/>
          </p:nvSpPr>
          <p:spPr>
            <a:xfrm>
              <a:off x="2585545" y="2144110"/>
              <a:ext cx="677917" cy="472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962401" y="2149365"/>
              <a:ext cx="677917" cy="472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650828" y="2144110"/>
              <a:ext cx="677917" cy="472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027683" y="2149365"/>
              <a:ext cx="677917" cy="4729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6700345" y="2144110"/>
              <a:ext cx="677917" cy="472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7373007" y="2154619"/>
              <a:ext cx="677917" cy="472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8061435" y="2149365"/>
              <a:ext cx="677917" cy="472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709449" y="1618593"/>
              <a:ext cx="1082566" cy="472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p:cNvSpPr txBox="1"/>
            <p:nvPr/>
          </p:nvSpPr>
          <p:spPr>
            <a:xfrm>
              <a:off x="772510" y="1702676"/>
              <a:ext cx="977462" cy="369332"/>
            </a:xfrm>
            <a:prstGeom prst="rect">
              <a:avLst/>
            </a:prstGeom>
            <a:noFill/>
          </p:spPr>
          <p:txBody>
            <a:bodyPr wrap="square" rtlCol="0">
              <a:spAutoFit/>
            </a:bodyPr>
            <a:lstStyle/>
            <a:p>
              <a:r>
                <a:rPr lang="en-US" dirty="0" smtClean="0"/>
                <a:t>   Index</a:t>
              </a:r>
              <a:endParaRPr lang="en-US" dirty="0"/>
            </a:p>
          </p:txBody>
        </p:sp>
        <p:sp>
          <p:nvSpPr>
            <p:cNvPr id="110" name="TextBox 109"/>
            <p:cNvSpPr txBox="1"/>
            <p:nvPr/>
          </p:nvSpPr>
          <p:spPr>
            <a:xfrm>
              <a:off x="2664372" y="1671145"/>
              <a:ext cx="567559" cy="369332"/>
            </a:xfrm>
            <a:prstGeom prst="rect">
              <a:avLst/>
            </a:prstGeom>
            <a:noFill/>
          </p:spPr>
          <p:txBody>
            <a:bodyPr wrap="square" rtlCol="0">
              <a:spAutoFit/>
            </a:bodyPr>
            <a:lstStyle/>
            <a:p>
              <a:r>
                <a:rPr lang="en-US" dirty="0" smtClean="0"/>
                <a:t>    0</a:t>
              </a:r>
              <a:endParaRPr lang="en-US" dirty="0"/>
            </a:p>
          </p:txBody>
        </p:sp>
        <p:sp>
          <p:nvSpPr>
            <p:cNvPr id="111" name="TextBox 110"/>
            <p:cNvSpPr txBox="1"/>
            <p:nvPr/>
          </p:nvSpPr>
          <p:spPr>
            <a:xfrm>
              <a:off x="3363310" y="1676400"/>
              <a:ext cx="567559" cy="369332"/>
            </a:xfrm>
            <a:prstGeom prst="rect">
              <a:avLst/>
            </a:prstGeom>
            <a:noFill/>
          </p:spPr>
          <p:txBody>
            <a:bodyPr wrap="square" rtlCol="0">
              <a:spAutoFit/>
            </a:bodyPr>
            <a:lstStyle/>
            <a:p>
              <a:r>
                <a:rPr lang="en-US" dirty="0" smtClean="0"/>
                <a:t>    1</a:t>
              </a:r>
              <a:endParaRPr lang="en-US" dirty="0"/>
            </a:p>
          </p:txBody>
        </p:sp>
        <p:sp>
          <p:nvSpPr>
            <p:cNvPr id="112" name="TextBox 111"/>
            <p:cNvSpPr txBox="1"/>
            <p:nvPr/>
          </p:nvSpPr>
          <p:spPr>
            <a:xfrm>
              <a:off x="4708634" y="1665890"/>
              <a:ext cx="567559" cy="369332"/>
            </a:xfrm>
            <a:prstGeom prst="rect">
              <a:avLst/>
            </a:prstGeom>
            <a:noFill/>
          </p:spPr>
          <p:txBody>
            <a:bodyPr wrap="square" rtlCol="0">
              <a:spAutoFit/>
            </a:bodyPr>
            <a:lstStyle/>
            <a:p>
              <a:r>
                <a:rPr lang="en-US" dirty="0" smtClean="0"/>
                <a:t>    3</a:t>
              </a:r>
              <a:endParaRPr lang="en-US" dirty="0"/>
            </a:p>
          </p:txBody>
        </p:sp>
        <p:sp>
          <p:nvSpPr>
            <p:cNvPr id="113" name="TextBox 112"/>
            <p:cNvSpPr txBox="1"/>
            <p:nvPr/>
          </p:nvSpPr>
          <p:spPr>
            <a:xfrm>
              <a:off x="5397062" y="1660635"/>
              <a:ext cx="567559" cy="369332"/>
            </a:xfrm>
            <a:prstGeom prst="rect">
              <a:avLst/>
            </a:prstGeom>
            <a:noFill/>
          </p:spPr>
          <p:txBody>
            <a:bodyPr wrap="square" rtlCol="0">
              <a:spAutoFit/>
            </a:bodyPr>
            <a:lstStyle/>
            <a:p>
              <a:r>
                <a:rPr lang="en-US" dirty="0" smtClean="0"/>
                <a:t>    4</a:t>
              </a:r>
              <a:endParaRPr lang="en-US" dirty="0"/>
            </a:p>
          </p:txBody>
        </p:sp>
        <p:sp>
          <p:nvSpPr>
            <p:cNvPr id="114" name="TextBox 113"/>
            <p:cNvSpPr txBox="1"/>
            <p:nvPr/>
          </p:nvSpPr>
          <p:spPr>
            <a:xfrm>
              <a:off x="7441324" y="1686911"/>
              <a:ext cx="567559" cy="369332"/>
            </a:xfrm>
            <a:prstGeom prst="rect">
              <a:avLst/>
            </a:prstGeom>
            <a:noFill/>
          </p:spPr>
          <p:txBody>
            <a:bodyPr wrap="square" rtlCol="0">
              <a:spAutoFit/>
            </a:bodyPr>
            <a:lstStyle/>
            <a:p>
              <a:r>
                <a:rPr lang="en-US" dirty="0" smtClean="0"/>
                <a:t>    7</a:t>
              </a:r>
              <a:endParaRPr lang="en-US" dirty="0"/>
            </a:p>
          </p:txBody>
        </p:sp>
        <p:sp>
          <p:nvSpPr>
            <p:cNvPr id="115" name="TextBox 114"/>
            <p:cNvSpPr txBox="1"/>
            <p:nvPr/>
          </p:nvSpPr>
          <p:spPr>
            <a:xfrm>
              <a:off x="6758151" y="1681655"/>
              <a:ext cx="567559" cy="369332"/>
            </a:xfrm>
            <a:prstGeom prst="rect">
              <a:avLst/>
            </a:prstGeom>
            <a:noFill/>
          </p:spPr>
          <p:txBody>
            <a:bodyPr wrap="square" rtlCol="0">
              <a:spAutoFit/>
            </a:bodyPr>
            <a:lstStyle/>
            <a:p>
              <a:r>
                <a:rPr lang="en-US" dirty="0" smtClean="0"/>
                <a:t>    6</a:t>
              </a:r>
              <a:endParaRPr lang="en-US" dirty="0"/>
            </a:p>
          </p:txBody>
        </p:sp>
        <p:sp>
          <p:nvSpPr>
            <p:cNvPr id="116" name="TextBox 115"/>
            <p:cNvSpPr txBox="1"/>
            <p:nvPr/>
          </p:nvSpPr>
          <p:spPr>
            <a:xfrm>
              <a:off x="8140262" y="1692165"/>
              <a:ext cx="567559" cy="369332"/>
            </a:xfrm>
            <a:prstGeom prst="rect">
              <a:avLst/>
            </a:prstGeom>
            <a:noFill/>
          </p:spPr>
          <p:txBody>
            <a:bodyPr wrap="square" rtlCol="0">
              <a:spAutoFit/>
            </a:bodyPr>
            <a:lstStyle/>
            <a:p>
              <a:r>
                <a:rPr lang="en-US" dirty="0" smtClean="0"/>
                <a:t>    8</a:t>
              </a:r>
              <a:endParaRPr lang="en-US" dirty="0"/>
            </a:p>
          </p:txBody>
        </p:sp>
        <p:cxnSp>
          <p:nvCxnSpPr>
            <p:cNvPr id="117" name="Straight Arrow Connector 116"/>
            <p:cNvCxnSpPr>
              <a:stCxn id="108" idx="3"/>
              <a:endCxn id="110" idx="1"/>
            </p:cNvCxnSpPr>
            <p:nvPr/>
          </p:nvCxnSpPr>
          <p:spPr>
            <a:xfrm>
              <a:off x="1792015" y="1855076"/>
              <a:ext cx="872357" cy="7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2695904" y="2207172"/>
              <a:ext cx="488730" cy="369332"/>
            </a:xfrm>
            <a:prstGeom prst="rect">
              <a:avLst/>
            </a:prstGeom>
            <a:noFill/>
          </p:spPr>
          <p:txBody>
            <a:bodyPr wrap="square" rtlCol="0">
              <a:spAutoFit/>
            </a:bodyPr>
            <a:lstStyle/>
            <a:p>
              <a:r>
                <a:rPr lang="en-US" dirty="0" smtClean="0"/>
                <a:t>10</a:t>
              </a:r>
              <a:endParaRPr lang="en-US" dirty="0"/>
            </a:p>
          </p:txBody>
        </p:sp>
        <p:sp>
          <p:nvSpPr>
            <p:cNvPr id="119" name="TextBox 118"/>
            <p:cNvSpPr txBox="1"/>
            <p:nvPr/>
          </p:nvSpPr>
          <p:spPr>
            <a:xfrm>
              <a:off x="4740166" y="2186151"/>
              <a:ext cx="488730" cy="369332"/>
            </a:xfrm>
            <a:prstGeom prst="rect">
              <a:avLst/>
            </a:prstGeom>
            <a:noFill/>
          </p:spPr>
          <p:txBody>
            <a:bodyPr wrap="square" rtlCol="0">
              <a:spAutoFit/>
            </a:bodyPr>
            <a:lstStyle/>
            <a:p>
              <a:r>
                <a:rPr lang="en-US" dirty="0" smtClean="0"/>
                <a:t>36</a:t>
              </a:r>
              <a:endParaRPr lang="en-US" dirty="0"/>
            </a:p>
          </p:txBody>
        </p:sp>
        <p:sp>
          <p:nvSpPr>
            <p:cNvPr id="122" name="TextBox 121"/>
            <p:cNvSpPr txBox="1"/>
            <p:nvPr/>
          </p:nvSpPr>
          <p:spPr>
            <a:xfrm>
              <a:off x="4030718" y="2201916"/>
              <a:ext cx="488730" cy="369332"/>
            </a:xfrm>
            <a:prstGeom prst="rect">
              <a:avLst/>
            </a:prstGeom>
            <a:noFill/>
          </p:spPr>
          <p:txBody>
            <a:bodyPr wrap="square" rtlCol="0">
              <a:spAutoFit/>
            </a:bodyPr>
            <a:lstStyle/>
            <a:p>
              <a:r>
                <a:rPr lang="en-US" dirty="0" smtClean="0"/>
                <a:t>1</a:t>
              </a:r>
              <a:endParaRPr lang="en-US" dirty="0"/>
            </a:p>
          </p:txBody>
        </p:sp>
        <p:sp>
          <p:nvSpPr>
            <p:cNvPr id="123" name="TextBox 122"/>
            <p:cNvSpPr txBox="1"/>
            <p:nvPr/>
          </p:nvSpPr>
          <p:spPr>
            <a:xfrm>
              <a:off x="7446579" y="2196662"/>
              <a:ext cx="488730" cy="369332"/>
            </a:xfrm>
            <a:prstGeom prst="rect">
              <a:avLst/>
            </a:prstGeom>
            <a:noFill/>
          </p:spPr>
          <p:txBody>
            <a:bodyPr wrap="square" rtlCol="0">
              <a:spAutoFit/>
            </a:bodyPr>
            <a:lstStyle/>
            <a:p>
              <a:r>
                <a:rPr lang="en-US" dirty="0" smtClean="0"/>
                <a:t>23</a:t>
              </a:r>
              <a:endParaRPr lang="en-US" dirty="0"/>
            </a:p>
          </p:txBody>
        </p:sp>
        <p:sp>
          <p:nvSpPr>
            <p:cNvPr id="124" name="TextBox 123"/>
            <p:cNvSpPr txBox="1"/>
            <p:nvPr/>
          </p:nvSpPr>
          <p:spPr>
            <a:xfrm>
              <a:off x="6826470" y="2191406"/>
              <a:ext cx="488730" cy="369332"/>
            </a:xfrm>
            <a:prstGeom prst="rect">
              <a:avLst/>
            </a:prstGeom>
            <a:noFill/>
          </p:spPr>
          <p:txBody>
            <a:bodyPr wrap="square" rtlCol="0">
              <a:spAutoFit/>
            </a:bodyPr>
            <a:lstStyle/>
            <a:p>
              <a:r>
                <a:rPr lang="en-US" dirty="0" smtClean="0"/>
                <a:t>5</a:t>
              </a:r>
              <a:endParaRPr lang="en-US" dirty="0"/>
            </a:p>
          </p:txBody>
        </p:sp>
      </p:grpSp>
      <p:sp>
        <p:nvSpPr>
          <p:cNvPr id="125" name="Rectangle 124"/>
          <p:cNvSpPr/>
          <p:nvPr/>
        </p:nvSpPr>
        <p:spPr>
          <a:xfrm>
            <a:off x="5386552" y="5402317"/>
            <a:ext cx="677917" cy="472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3331780" y="5397062"/>
            <a:ext cx="677917" cy="472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p:cNvSpPr txBox="1"/>
          <p:nvPr/>
        </p:nvSpPr>
        <p:spPr>
          <a:xfrm>
            <a:off x="6111765" y="4960883"/>
            <a:ext cx="567559" cy="369332"/>
          </a:xfrm>
          <a:prstGeom prst="rect">
            <a:avLst/>
          </a:prstGeom>
          <a:noFill/>
        </p:spPr>
        <p:txBody>
          <a:bodyPr wrap="square" rtlCol="0">
            <a:spAutoFit/>
          </a:bodyPr>
          <a:lstStyle/>
          <a:p>
            <a:r>
              <a:rPr lang="en-US" dirty="0" smtClean="0"/>
              <a:t>    5</a:t>
            </a:r>
            <a:endParaRPr lang="en-US" dirty="0"/>
          </a:p>
        </p:txBody>
      </p:sp>
      <p:sp>
        <p:nvSpPr>
          <p:cNvPr id="128" name="TextBox 127"/>
          <p:cNvSpPr txBox="1"/>
          <p:nvPr/>
        </p:nvSpPr>
        <p:spPr>
          <a:xfrm>
            <a:off x="3331779" y="5428594"/>
            <a:ext cx="641131" cy="369332"/>
          </a:xfrm>
          <a:prstGeom prst="rect">
            <a:avLst/>
          </a:prstGeom>
          <a:noFill/>
        </p:spPr>
        <p:txBody>
          <a:bodyPr wrap="square" rtlCol="0">
            <a:spAutoFit/>
          </a:bodyPr>
          <a:lstStyle/>
          <a:p>
            <a:r>
              <a:rPr lang="en-US" dirty="0" smtClean="0"/>
              <a:t>    15</a:t>
            </a:r>
            <a:endParaRPr lang="en-US" dirty="0"/>
          </a:p>
        </p:txBody>
      </p:sp>
      <p:sp>
        <p:nvSpPr>
          <p:cNvPr id="129" name="TextBox 128"/>
          <p:cNvSpPr txBox="1"/>
          <p:nvPr/>
        </p:nvSpPr>
        <p:spPr>
          <a:xfrm>
            <a:off x="4083269" y="4997670"/>
            <a:ext cx="567559" cy="369332"/>
          </a:xfrm>
          <a:prstGeom prst="rect">
            <a:avLst/>
          </a:prstGeom>
          <a:noFill/>
        </p:spPr>
        <p:txBody>
          <a:bodyPr wrap="square" rtlCol="0">
            <a:spAutoFit/>
          </a:bodyPr>
          <a:lstStyle/>
          <a:p>
            <a:r>
              <a:rPr lang="en-US" dirty="0" smtClean="0"/>
              <a:t>    2</a:t>
            </a:r>
            <a:endParaRPr lang="en-US" dirty="0"/>
          </a:p>
        </p:txBody>
      </p:sp>
      <p:sp>
        <p:nvSpPr>
          <p:cNvPr id="130" name="TextBox 129"/>
          <p:cNvSpPr txBox="1"/>
          <p:nvPr/>
        </p:nvSpPr>
        <p:spPr>
          <a:xfrm>
            <a:off x="5523187" y="5460123"/>
            <a:ext cx="488730" cy="369332"/>
          </a:xfrm>
          <a:prstGeom prst="rect">
            <a:avLst/>
          </a:prstGeom>
          <a:noFill/>
        </p:spPr>
        <p:txBody>
          <a:bodyPr wrap="square" rtlCol="0">
            <a:spAutoFit/>
          </a:bodyPr>
          <a:lstStyle/>
          <a:p>
            <a:r>
              <a:rPr lang="en-US" dirty="0" smtClean="0"/>
              <a:t>27</a:t>
            </a:r>
            <a:endParaRPr lang="en-US" dirty="0"/>
          </a:p>
        </p:txBody>
      </p:sp>
      <p:cxnSp>
        <p:nvCxnSpPr>
          <p:cNvPr id="133" name="Curved Connector 132"/>
          <p:cNvCxnSpPr>
            <a:stCxn id="104" idx="2"/>
            <a:endCxn id="105" idx="2"/>
          </p:cNvCxnSpPr>
          <p:nvPr/>
        </p:nvCxnSpPr>
        <p:spPr>
          <a:xfrm rot="5400000" flipH="1" flipV="1">
            <a:off x="6742386" y="5541580"/>
            <a:ext cx="5255" cy="672662"/>
          </a:xfrm>
          <a:prstGeom prst="curvedConnector3">
            <a:avLst>
              <a:gd name="adj1" fmla="val -4350143"/>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35" name="Curved Connector 134"/>
          <p:cNvCxnSpPr>
            <a:stCxn id="105" idx="2"/>
            <a:endCxn id="106" idx="2"/>
          </p:cNvCxnSpPr>
          <p:nvPr/>
        </p:nvCxnSpPr>
        <p:spPr>
          <a:xfrm rot="16200000" flipH="1">
            <a:off x="7412422" y="5544206"/>
            <a:ext cx="10509" cy="672662"/>
          </a:xfrm>
          <a:prstGeom prst="curvedConnector3">
            <a:avLst>
              <a:gd name="adj1" fmla="val 2275278"/>
            </a:avLst>
          </a:prstGeom>
          <a:ln w="15875">
            <a:tailEnd type="arrow"/>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751490" y="6106510"/>
            <a:ext cx="8029903" cy="1003738"/>
            <a:chOff x="709449" y="1618593"/>
            <a:chExt cx="8029903" cy="1003738"/>
          </a:xfrm>
        </p:grpSpPr>
        <p:sp>
          <p:nvSpPr>
            <p:cNvPr id="137" name="Rectangle 136"/>
            <p:cNvSpPr/>
            <p:nvPr/>
          </p:nvSpPr>
          <p:spPr>
            <a:xfrm>
              <a:off x="2585545" y="2144110"/>
              <a:ext cx="677917" cy="472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3962401" y="2149365"/>
              <a:ext cx="677917" cy="472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4650828" y="2144110"/>
              <a:ext cx="677917" cy="472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6027683" y="2149365"/>
              <a:ext cx="677917" cy="472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a:off x="6700345" y="2144110"/>
              <a:ext cx="677917" cy="472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p:cNvSpPr/>
            <p:nvPr/>
          </p:nvSpPr>
          <p:spPr>
            <a:xfrm>
              <a:off x="7373007" y="2138854"/>
              <a:ext cx="677917" cy="472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8061435" y="2149365"/>
              <a:ext cx="677917" cy="472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709449" y="1618593"/>
              <a:ext cx="1082566" cy="472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TextBox 144"/>
            <p:cNvSpPr txBox="1"/>
            <p:nvPr/>
          </p:nvSpPr>
          <p:spPr>
            <a:xfrm>
              <a:off x="772510" y="1702676"/>
              <a:ext cx="977462" cy="369332"/>
            </a:xfrm>
            <a:prstGeom prst="rect">
              <a:avLst/>
            </a:prstGeom>
            <a:noFill/>
          </p:spPr>
          <p:txBody>
            <a:bodyPr wrap="square" rtlCol="0">
              <a:spAutoFit/>
            </a:bodyPr>
            <a:lstStyle/>
            <a:p>
              <a:r>
                <a:rPr lang="en-US" dirty="0" smtClean="0"/>
                <a:t>   Index</a:t>
              </a:r>
              <a:endParaRPr lang="en-US" dirty="0"/>
            </a:p>
          </p:txBody>
        </p:sp>
        <p:sp>
          <p:nvSpPr>
            <p:cNvPr id="146" name="TextBox 145"/>
            <p:cNvSpPr txBox="1"/>
            <p:nvPr/>
          </p:nvSpPr>
          <p:spPr>
            <a:xfrm>
              <a:off x="2664372" y="1671145"/>
              <a:ext cx="567559" cy="369332"/>
            </a:xfrm>
            <a:prstGeom prst="rect">
              <a:avLst/>
            </a:prstGeom>
            <a:noFill/>
          </p:spPr>
          <p:txBody>
            <a:bodyPr wrap="square" rtlCol="0">
              <a:spAutoFit/>
            </a:bodyPr>
            <a:lstStyle/>
            <a:p>
              <a:r>
                <a:rPr lang="en-US" dirty="0" smtClean="0"/>
                <a:t>    0</a:t>
              </a:r>
              <a:endParaRPr lang="en-US" dirty="0"/>
            </a:p>
          </p:txBody>
        </p:sp>
        <p:sp>
          <p:nvSpPr>
            <p:cNvPr id="147" name="TextBox 146"/>
            <p:cNvSpPr txBox="1"/>
            <p:nvPr/>
          </p:nvSpPr>
          <p:spPr>
            <a:xfrm>
              <a:off x="3363310" y="1676400"/>
              <a:ext cx="567559" cy="369332"/>
            </a:xfrm>
            <a:prstGeom prst="rect">
              <a:avLst/>
            </a:prstGeom>
            <a:noFill/>
          </p:spPr>
          <p:txBody>
            <a:bodyPr wrap="square" rtlCol="0">
              <a:spAutoFit/>
            </a:bodyPr>
            <a:lstStyle/>
            <a:p>
              <a:r>
                <a:rPr lang="en-US" dirty="0" smtClean="0"/>
                <a:t>    1</a:t>
              </a:r>
              <a:endParaRPr lang="en-US" dirty="0"/>
            </a:p>
          </p:txBody>
        </p:sp>
        <p:sp>
          <p:nvSpPr>
            <p:cNvPr id="148" name="TextBox 147"/>
            <p:cNvSpPr txBox="1"/>
            <p:nvPr/>
          </p:nvSpPr>
          <p:spPr>
            <a:xfrm>
              <a:off x="4708634" y="1665890"/>
              <a:ext cx="567559" cy="369332"/>
            </a:xfrm>
            <a:prstGeom prst="rect">
              <a:avLst/>
            </a:prstGeom>
            <a:noFill/>
          </p:spPr>
          <p:txBody>
            <a:bodyPr wrap="square" rtlCol="0">
              <a:spAutoFit/>
            </a:bodyPr>
            <a:lstStyle/>
            <a:p>
              <a:r>
                <a:rPr lang="en-US" dirty="0" smtClean="0"/>
                <a:t>    3</a:t>
              </a:r>
              <a:endParaRPr lang="en-US" dirty="0"/>
            </a:p>
          </p:txBody>
        </p:sp>
        <p:sp>
          <p:nvSpPr>
            <p:cNvPr id="149" name="TextBox 148"/>
            <p:cNvSpPr txBox="1"/>
            <p:nvPr/>
          </p:nvSpPr>
          <p:spPr>
            <a:xfrm>
              <a:off x="5397062" y="1660635"/>
              <a:ext cx="567559" cy="369332"/>
            </a:xfrm>
            <a:prstGeom prst="rect">
              <a:avLst/>
            </a:prstGeom>
            <a:noFill/>
          </p:spPr>
          <p:txBody>
            <a:bodyPr wrap="square" rtlCol="0">
              <a:spAutoFit/>
            </a:bodyPr>
            <a:lstStyle/>
            <a:p>
              <a:r>
                <a:rPr lang="en-US" dirty="0" smtClean="0"/>
                <a:t>    4</a:t>
              </a:r>
              <a:endParaRPr lang="en-US" dirty="0"/>
            </a:p>
          </p:txBody>
        </p:sp>
        <p:sp>
          <p:nvSpPr>
            <p:cNvPr id="150" name="TextBox 149"/>
            <p:cNvSpPr txBox="1"/>
            <p:nvPr/>
          </p:nvSpPr>
          <p:spPr>
            <a:xfrm>
              <a:off x="7441324" y="1686911"/>
              <a:ext cx="567559" cy="369332"/>
            </a:xfrm>
            <a:prstGeom prst="rect">
              <a:avLst/>
            </a:prstGeom>
            <a:noFill/>
          </p:spPr>
          <p:txBody>
            <a:bodyPr wrap="square" rtlCol="0">
              <a:spAutoFit/>
            </a:bodyPr>
            <a:lstStyle/>
            <a:p>
              <a:r>
                <a:rPr lang="en-US" dirty="0" smtClean="0"/>
                <a:t>    7</a:t>
              </a:r>
              <a:endParaRPr lang="en-US" dirty="0"/>
            </a:p>
          </p:txBody>
        </p:sp>
        <p:sp>
          <p:nvSpPr>
            <p:cNvPr id="151" name="TextBox 150"/>
            <p:cNvSpPr txBox="1"/>
            <p:nvPr/>
          </p:nvSpPr>
          <p:spPr>
            <a:xfrm>
              <a:off x="6758151" y="1681655"/>
              <a:ext cx="567559" cy="369332"/>
            </a:xfrm>
            <a:prstGeom prst="rect">
              <a:avLst/>
            </a:prstGeom>
            <a:noFill/>
          </p:spPr>
          <p:txBody>
            <a:bodyPr wrap="square" rtlCol="0">
              <a:spAutoFit/>
            </a:bodyPr>
            <a:lstStyle/>
            <a:p>
              <a:r>
                <a:rPr lang="en-US" dirty="0" smtClean="0"/>
                <a:t>    6</a:t>
              </a:r>
              <a:endParaRPr lang="en-US" dirty="0"/>
            </a:p>
          </p:txBody>
        </p:sp>
        <p:sp>
          <p:nvSpPr>
            <p:cNvPr id="152" name="TextBox 151"/>
            <p:cNvSpPr txBox="1"/>
            <p:nvPr/>
          </p:nvSpPr>
          <p:spPr>
            <a:xfrm>
              <a:off x="8140262" y="1692165"/>
              <a:ext cx="567559" cy="369332"/>
            </a:xfrm>
            <a:prstGeom prst="rect">
              <a:avLst/>
            </a:prstGeom>
            <a:noFill/>
          </p:spPr>
          <p:txBody>
            <a:bodyPr wrap="square" rtlCol="0">
              <a:spAutoFit/>
            </a:bodyPr>
            <a:lstStyle/>
            <a:p>
              <a:r>
                <a:rPr lang="en-US" dirty="0" smtClean="0"/>
                <a:t>    8</a:t>
              </a:r>
              <a:endParaRPr lang="en-US" dirty="0"/>
            </a:p>
          </p:txBody>
        </p:sp>
        <p:cxnSp>
          <p:nvCxnSpPr>
            <p:cNvPr id="153" name="Straight Arrow Connector 152"/>
            <p:cNvCxnSpPr>
              <a:stCxn id="144" idx="3"/>
              <a:endCxn id="146" idx="1"/>
            </p:cNvCxnSpPr>
            <p:nvPr/>
          </p:nvCxnSpPr>
          <p:spPr>
            <a:xfrm>
              <a:off x="1792015" y="1855076"/>
              <a:ext cx="872357" cy="7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2695904" y="2207172"/>
              <a:ext cx="488730" cy="369332"/>
            </a:xfrm>
            <a:prstGeom prst="rect">
              <a:avLst/>
            </a:prstGeom>
            <a:noFill/>
          </p:spPr>
          <p:txBody>
            <a:bodyPr wrap="square" rtlCol="0">
              <a:spAutoFit/>
            </a:bodyPr>
            <a:lstStyle/>
            <a:p>
              <a:r>
                <a:rPr lang="en-US" dirty="0" smtClean="0"/>
                <a:t>10</a:t>
              </a:r>
              <a:endParaRPr lang="en-US" dirty="0"/>
            </a:p>
          </p:txBody>
        </p:sp>
        <p:sp>
          <p:nvSpPr>
            <p:cNvPr id="155" name="TextBox 154"/>
            <p:cNvSpPr txBox="1"/>
            <p:nvPr/>
          </p:nvSpPr>
          <p:spPr>
            <a:xfrm>
              <a:off x="4740166" y="2186151"/>
              <a:ext cx="488730" cy="369332"/>
            </a:xfrm>
            <a:prstGeom prst="rect">
              <a:avLst/>
            </a:prstGeom>
            <a:noFill/>
          </p:spPr>
          <p:txBody>
            <a:bodyPr wrap="square" rtlCol="0">
              <a:spAutoFit/>
            </a:bodyPr>
            <a:lstStyle/>
            <a:p>
              <a:r>
                <a:rPr lang="en-US" dirty="0" smtClean="0"/>
                <a:t>36</a:t>
              </a:r>
              <a:endParaRPr lang="en-US" dirty="0"/>
            </a:p>
          </p:txBody>
        </p:sp>
        <p:sp>
          <p:nvSpPr>
            <p:cNvPr id="156" name="TextBox 155"/>
            <p:cNvSpPr txBox="1"/>
            <p:nvPr/>
          </p:nvSpPr>
          <p:spPr>
            <a:xfrm>
              <a:off x="3363311" y="2196662"/>
              <a:ext cx="488730" cy="369332"/>
            </a:xfrm>
            <a:prstGeom prst="rect">
              <a:avLst/>
            </a:prstGeom>
            <a:noFill/>
          </p:spPr>
          <p:txBody>
            <a:bodyPr wrap="square" rtlCol="0">
              <a:spAutoFit/>
            </a:bodyPr>
            <a:lstStyle/>
            <a:p>
              <a:r>
                <a:rPr lang="en-US" dirty="0" smtClean="0"/>
                <a:t>15</a:t>
              </a:r>
              <a:endParaRPr lang="en-US" dirty="0"/>
            </a:p>
          </p:txBody>
        </p:sp>
        <p:sp>
          <p:nvSpPr>
            <p:cNvPr id="157" name="TextBox 156"/>
            <p:cNvSpPr txBox="1"/>
            <p:nvPr/>
          </p:nvSpPr>
          <p:spPr>
            <a:xfrm>
              <a:off x="5423338" y="2207172"/>
              <a:ext cx="488730" cy="369332"/>
            </a:xfrm>
            <a:prstGeom prst="rect">
              <a:avLst/>
            </a:prstGeom>
            <a:noFill/>
          </p:spPr>
          <p:txBody>
            <a:bodyPr wrap="square" rtlCol="0">
              <a:spAutoFit/>
            </a:bodyPr>
            <a:lstStyle/>
            <a:p>
              <a:r>
                <a:rPr lang="en-US" dirty="0" smtClean="0"/>
                <a:t>27</a:t>
              </a:r>
              <a:endParaRPr lang="en-US" dirty="0"/>
            </a:p>
          </p:txBody>
        </p:sp>
        <p:sp>
          <p:nvSpPr>
            <p:cNvPr id="158" name="TextBox 157"/>
            <p:cNvSpPr txBox="1"/>
            <p:nvPr/>
          </p:nvSpPr>
          <p:spPr>
            <a:xfrm>
              <a:off x="4030718" y="2201916"/>
              <a:ext cx="488730" cy="369332"/>
            </a:xfrm>
            <a:prstGeom prst="rect">
              <a:avLst/>
            </a:prstGeom>
            <a:noFill/>
          </p:spPr>
          <p:txBody>
            <a:bodyPr wrap="square" rtlCol="0">
              <a:spAutoFit/>
            </a:bodyPr>
            <a:lstStyle/>
            <a:p>
              <a:r>
                <a:rPr lang="en-US" dirty="0" smtClean="0"/>
                <a:t>1</a:t>
              </a:r>
              <a:endParaRPr lang="en-US" dirty="0"/>
            </a:p>
          </p:txBody>
        </p:sp>
        <p:sp>
          <p:nvSpPr>
            <p:cNvPr id="159" name="TextBox 158"/>
            <p:cNvSpPr txBox="1"/>
            <p:nvPr/>
          </p:nvSpPr>
          <p:spPr>
            <a:xfrm>
              <a:off x="7462345" y="2185417"/>
              <a:ext cx="488730" cy="369332"/>
            </a:xfrm>
            <a:prstGeom prst="rect">
              <a:avLst/>
            </a:prstGeom>
            <a:noFill/>
          </p:spPr>
          <p:txBody>
            <a:bodyPr wrap="square" rtlCol="0">
              <a:spAutoFit/>
            </a:bodyPr>
            <a:lstStyle/>
            <a:p>
              <a:r>
                <a:rPr lang="en-US" dirty="0" smtClean="0"/>
                <a:t>23</a:t>
              </a:r>
              <a:endParaRPr lang="en-US" dirty="0"/>
            </a:p>
          </p:txBody>
        </p:sp>
        <p:sp>
          <p:nvSpPr>
            <p:cNvPr id="160" name="TextBox 159"/>
            <p:cNvSpPr txBox="1"/>
            <p:nvPr/>
          </p:nvSpPr>
          <p:spPr>
            <a:xfrm>
              <a:off x="6794939" y="2185417"/>
              <a:ext cx="488730" cy="369332"/>
            </a:xfrm>
            <a:prstGeom prst="rect">
              <a:avLst/>
            </a:prstGeom>
            <a:noFill/>
          </p:spPr>
          <p:txBody>
            <a:bodyPr wrap="square" rtlCol="0">
              <a:spAutoFit/>
            </a:bodyPr>
            <a:lstStyle/>
            <a:p>
              <a:r>
                <a:rPr lang="en-US" dirty="0" smtClean="0"/>
                <a:t>5</a:t>
              </a:r>
              <a:endParaRPr lang="en-US" dirty="0"/>
            </a:p>
          </p:txBody>
        </p:sp>
      </p:grpSp>
      <p:sp>
        <p:nvSpPr>
          <p:cNvPr id="161" name="Rectangle 160"/>
          <p:cNvSpPr/>
          <p:nvPr/>
        </p:nvSpPr>
        <p:spPr>
          <a:xfrm>
            <a:off x="5370787" y="6621517"/>
            <a:ext cx="677917" cy="472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p:cNvSpPr/>
          <p:nvPr/>
        </p:nvSpPr>
        <p:spPr>
          <a:xfrm>
            <a:off x="3316014" y="6621517"/>
            <a:ext cx="677917" cy="472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TextBox 162"/>
          <p:cNvSpPr txBox="1"/>
          <p:nvPr/>
        </p:nvSpPr>
        <p:spPr>
          <a:xfrm>
            <a:off x="3337034" y="6673334"/>
            <a:ext cx="698938" cy="369332"/>
          </a:xfrm>
          <a:prstGeom prst="rect">
            <a:avLst/>
          </a:prstGeom>
          <a:noFill/>
        </p:spPr>
        <p:txBody>
          <a:bodyPr wrap="square" rtlCol="0">
            <a:spAutoFit/>
          </a:bodyPr>
          <a:lstStyle/>
          <a:p>
            <a:r>
              <a:rPr lang="en-US" dirty="0" smtClean="0"/>
              <a:t>    15</a:t>
            </a:r>
            <a:endParaRPr lang="en-US" dirty="0"/>
          </a:p>
        </p:txBody>
      </p:sp>
      <p:sp>
        <p:nvSpPr>
          <p:cNvPr id="164" name="TextBox 163"/>
          <p:cNvSpPr txBox="1"/>
          <p:nvPr/>
        </p:nvSpPr>
        <p:spPr>
          <a:xfrm>
            <a:off x="4056993" y="6201104"/>
            <a:ext cx="567559" cy="369332"/>
          </a:xfrm>
          <a:prstGeom prst="rect">
            <a:avLst/>
          </a:prstGeom>
          <a:noFill/>
        </p:spPr>
        <p:txBody>
          <a:bodyPr wrap="square" rtlCol="0">
            <a:spAutoFit/>
          </a:bodyPr>
          <a:lstStyle/>
          <a:p>
            <a:r>
              <a:rPr lang="en-US" dirty="0" smtClean="0"/>
              <a:t>    2</a:t>
            </a:r>
            <a:endParaRPr lang="en-US" dirty="0"/>
          </a:p>
        </p:txBody>
      </p:sp>
      <p:sp>
        <p:nvSpPr>
          <p:cNvPr id="165" name="TextBox 164"/>
          <p:cNvSpPr txBox="1"/>
          <p:nvPr/>
        </p:nvSpPr>
        <p:spPr>
          <a:xfrm>
            <a:off x="5376042" y="6673334"/>
            <a:ext cx="646386" cy="369332"/>
          </a:xfrm>
          <a:prstGeom prst="rect">
            <a:avLst/>
          </a:prstGeom>
          <a:noFill/>
        </p:spPr>
        <p:txBody>
          <a:bodyPr wrap="square" rtlCol="0">
            <a:spAutoFit/>
          </a:bodyPr>
          <a:lstStyle/>
          <a:p>
            <a:r>
              <a:rPr lang="en-US" dirty="0" smtClean="0"/>
              <a:t>    27</a:t>
            </a:r>
            <a:endParaRPr lang="en-US" dirty="0"/>
          </a:p>
        </p:txBody>
      </p:sp>
      <p:sp>
        <p:nvSpPr>
          <p:cNvPr id="166" name="TextBox 165"/>
          <p:cNvSpPr txBox="1"/>
          <p:nvPr/>
        </p:nvSpPr>
        <p:spPr>
          <a:xfrm>
            <a:off x="6111765" y="6159062"/>
            <a:ext cx="567559" cy="369332"/>
          </a:xfrm>
          <a:prstGeom prst="rect">
            <a:avLst/>
          </a:prstGeom>
          <a:noFill/>
        </p:spPr>
        <p:txBody>
          <a:bodyPr wrap="square" rtlCol="0">
            <a:spAutoFit/>
          </a:bodyPr>
          <a:lstStyle/>
          <a:p>
            <a:r>
              <a:rPr lang="en-US" dirty="0" smtClean="0"/>
              <a:t>    5</a:t>
            </a:r>
            <a:endParaRPr lang="en-US" dirty="0"/>
          </a:p>
        </p:txBody>
      </p:sp>
      <p:sp>
        <p:nvSpPr>
          <p:cNvPr id="167" name="TextBox 166"/>
          <p:cNvSpPr txBox="1"/>
          <p:nvPr/>
        </p:nvSpPr>
        <p:spPr>
          <a:xfrm>
            <a:off x="6201104" y="6673334"/>
            <a:ext cx="488730" cy="369332"/>
          </a:xfrm>
          <a:prstGeom prst="rect">
            <a:avLst/>
          </a:prstGeom>
          <a:noFill/>
          <a:effectLst>
            <a:outerShdw blurRad="50800" dist="50800" dir="5400000" algn="ctr" rotWithShape="0">
              <a:srgbClr val="FFFF00"/>
            </a:outerShdw>
          </a:effectLst>
        </p:spPr>
        <p:txBody>
          <a:bodyPr wrap="square" rtlCol="0">
            <a:spAutoFit/>
          </a:bodyPr>
          <a:lstStyle/>
          <a:p>
            <a:r>
              <a:rPr lang="en-US" dirty="0" smtClean="0"/>
              <a:t>35</a:t>
            </a:r>
            <a:endParaRPr lang="en-US" dirty="0"/>
          </a:p>
        </p:txBody>
      </p:sp>
    </p:spTree>
    <p:extLst>
      <p:ext uri="{BB962C8B-B14F-4D97-AF65-F5344CB8AC3E}">
        <p14:creationId xmlns:p14="http://schemas.microsoft.com/office/powerpoint/2010/main" val="21801035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21</a:t>
            </a:fld>
            <a:endParaRPr lang="en-IN" dirty="0"/>
          </a:p>
        </p:txBody>
      </p:sp>
      <p:sp>
        <p:nvSpPr>
          <p:cNvPr id="6" name="Rectangle 5"/>
          <p:cNvSpPr/>
          <p:nvPr/>
        </p:nvSpPr>
        <p:spPr>
          <a:xfrm>
            <a:off x="207034" y="1121184"/>
            <a:ext cx="11383951" cy="1569660"/>
          </a:xfrm>
          <a:prstGeom prst="rect">
            <a:avLst/>
          </a:prstGeom>
        </p:spPr>
        <p:txBody>
          <a:bodyPr wrap="square">
            <a:spAutoFit/>
          </a:bodyPr>
          <a:lstStyle/>
          <a:p>
            <a:pPr marL="360000" lvl="4">
              <a:lnSpc>
                <a:spcPct val="150000"/>
              </a:lnSpc>
            </a:pPr>
            <a:r>
              <a:rPr lang="en-US" sz="2400" b="1" dirty="0" smtClean="0">
                <a:latin typeface="Times New Roman" panose="02020603050405020304" pitchFamily="18" charset="0"/>
                <a:cs typeface="Times New Roman" panose="02020603050405020304" pitchFamily="18" charset="0"/>
              </a:rPr>
              <a:t>Example: Deletion in Array</a:t>
            </a:r>
          </a:p>
          <a:p>
            <a:pPr marL="360000" lvl="4">
              <a:lnSpc>
                <a:spcPct val="150000"/>
              </a:lnSpc>
            </a:pPr>
            <a:endParaRPr lang="en-US" sz="2400" b="1" dirty="0" smtClean="0">
              <a:latin typeface="Times New Roman" panose="02020603050405020304" pitchFamily="18" charset="0"/>
              <a:cs typeface="Times New Roman" panose="02020603050405020304" pitchFamily="18" charset="0"/>
            </a:endParaRPr>
          </a:p>
          <a:p>
            <a:pPr marL="360000" lvl="4">
              <a:lnSpc>
                <a:spcPct val="150000"/>
              </a:lnSpc>
            </a:pPr>
            <a:endParaRPr lang="en-US" sz="800" b="1" dirty="0" smtClean="0">
              <a:latin typeface="Times New Roman" panose="02020603050405020304" pitchFamily="18" charset="0"/>
              <a:cs typeface="Times New Roman" panose="02020603050405020304" pitchFamily="18" charset="0"/>
            </a:endParaRPr>
          </a:p>
          <a:p>
            <a:pPr marL="360000" lvl="4">
              <a:lnSpc>
                <a:spcPct val="150000"/>
              </a:lnSpc>
            </a:pPr>
            <a:endParaRPr lang="en-US" sz="800" b="1" dirty="0" smtClean="0">
              <a:latin typeface="Times New Roman" panose="02020603050405020304" pitchFamily="18" charset="0"/>
              <a:cs typeface="Times New Roman" panose="02020603050405020304" pitchFamily="18" charset="0"/>
            </a:endParaRP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pic>
        <p:nvPicPr>
          <p:cNvPr id="8" name="Picture 7" descr="Delete.png"/>
          <p:cNvPicPr>
            <a:picLocks noChangeAspect="1"/>
          </p:cNvPicPr>
          <p:nvPr/>
        </p:nvPicPr>
        <p:blipFill>
          <a:blip r:embed="rId3"/>
          <a:stretch>
            <a:fillRect/>
          </a:stretch>
        </p:blipFill>
        <p:spPr>
          <a:xfrm>
            <a:off x="2175641" y="1966708"/>
            <a:ext cx="7378262" cy="3472395"/>
          </a:xfrm>
          <a:prstGeom prst="rect">
            <a:avLst/>
          </a:prstGeom>
        </p:spPr>
      </p:pic>
      <p:sp>
        <p:nvSpPr>
          <p:cNvPr id="9" name="TextBox 8"/>
          <p:cNvSpPr txBox="1"/>
          <p:nvPr/>
        </p:nvSpPr>
        <p:spPr>
          <a:xfrm>
            <a:off x="3168869" y="5770180"/>
            <a:ext cx="6810703" cy="646331"/>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1.2.5: </a:t>
            </a:r>
            <a:r>
              <a:rPr lang="en-US" dirty="0" smtClean="0">
                <a:latin typeface="Times New Roman" pitchFamily="18" charset="0"/>
                <a:cs typeface="Times New Roman" pitchFamily="18" charset="0"/>
              </a:rPr>
              <a:t>Deletion of element in an Array</a:t>
            </a:r>
          </a:p>
          <a:p>
            <a:pPr algn="ct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801035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22</a:t>
            </a:fld>
            <a:endParaRPr lang="en-IN" dirty="0"/>
          </a:p>
        </p:txBody>
      </p:sp>
      <p:sp>
        <p:nvSpPr>
          <p:cNvPr id="6" name="Rectangle 5"/>
          <p:cNvSpPr/>
          <p:nvPr/>
        </p:nvSpPr>
        <p:spPr>
          <a:xfrm>
            <a:off x="207034" y="1121184"/>
            <a:ext cx="11383951" cy="2123658"/>
          </a:xfrm>
          <a:prstGeom prst="rect">
            <a:avLst/>
          </a:prstGeom>
        </p:spPr>
        <p:txBody>
          <a:bodyPr wrap="square">
            <a:spAutoFit/>
          </a:bodyPr>
          <a:lstStyle/>
          <a:p>
            <a:pPr marL="360000" lvl="4">
              <a:lnSpc>
                <a:spcPct val="150000"/>
              </a:lnSpc>
            </a:pPr>
            <a:r>
              <a:rPr lang="en-US" sz="2400" b="1" dirty="0" smtClean="0">
                <a:latin typeface="Times New Roman" panose="02020603050405020304" pitchFamily="18" charset="0"/>
                <a:cs typeface="Times New Roman" panose="02020603050405020304" pitchFamily="18" charset="0"/>
              </a:rPr>
              <a:t>Example: Sorting </a:t>
            </a:r>
          </a:p>
          <a:p>
            <a:pPr marL="360000" lvl="4">
              <a:lnSpc>
                <a:spcPct val="150000"/>
              </a:lnSpc>
            </a:pPr>
            <a:r>
              <a:rPr lang="en-US" sz="2400" b="1" dirty="0" smtClean="0">
                <a:latin typeface="Times New Roman" panose="02020603050405020304" pitchFamily="18" charset="0"/>
                <a:cs typeface="Times New Roman" panose="02020603050405020304" pitchFamily="18" charset="0"/>
              </a:rPr>
              <a:t>SELECTION SORT</a:t>
            </a:r>
          </a:p>
          <a:p>
            <a:pPr marL="360000" lvl="4">
              <a:lnSpc>
                <a:spcPct val="150000"/>
              </a:lnSpc>
            </a:pPr>
            <a:endParaRPr lang="en-US" sz="2400" b="1" dirty="0" smtClean="0">
              <a:latin typeface="Times New Roman" panose="02020603050405020304" pitchFamily="18" charset="0"/>
              <a:cs typeface="Times New Roman" panose="02020603050405020304" pitchFamily="18" charset="0"/>
            </a:endParaRPr>
          </a:p>
          <a:p>
            <a:pPr marL="360000" lvl="4">
              <a:lnSpc>
                <a:spcPct val="150000"/>
              </a:lnSpc>
            </a:pPr>
            <a:endParaRPr lang="en-US" sz="800" b="1" dirty="0" smtClean="0">
              <a:latin typeface="Times New Roman" panose="02020603050405020304" pitchFamily="18" charset="0"/>
              <a:cs typeface="Times New Roman" panose="02020603050405020304" pitchFamily="18" charset="0"/>
            </a:endParaRPr>
          </a:p>
          <a:p>
            <a:pPr marL="360000" lvl="4">
              <a:lnSpc>
                <a:spcPct val="150000"/>
              </a:lnSpc>
            </a:pPr>
            <a:endParaRPr lang="en-US" sz="800" b="1" dirty="0" smtClean="0">
              <a:latin typeface="Times New Roman" panose="02020603050405020304" pitchFamily="18" charset="0"/>
              <a:cs typeface="Times New Roman" panose="02020603050405020304" pitchFamily="18" charset="0"/>
            </a:endParaRP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pic>
        <p:nvPicPr>
          <p:cNvPr id="7" name="Picture 6" descr="ss.png"/>
          <p:cNvPicPr>
            <a:picLocks noChangeAspect="1"/>
          </p:cNvPicPr>
          <p:nvPr/>
        </p:nvPicPr>
        <p:blipFill>
          <a:blip r:embed="rId3"/>
          <a:stretch>
            <a:fillRect/>
          </a:stretch>
        </p:blipFill>
        <p:spPr>
          <a:xfrm>
            <a:off x="2159876" y="2175642"/>
            <a:ext cx="8544910" cy="3767958"/>
          </a:xfrm>
          <a:prstGeom prst="rect">
            <a:avLst/>
          </a:prstGeom>
        </p:spPr>
      </p:pic>
      <p:sp>
        <p:nvSpPr>
          <p:cNvPr id="9" name="TextBox 8"/>
          <p:cNvSpPr txBox="1"/>
          <p:nvPr/>
        </p:nvSpPr>
        <p:spPr>
          <a:xfrm>
            <a:off x="3121573" y="6006663"/>
            <a:ext cx="6810703" cy="646331"/>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1.2.6: Selection sort example</a:t>
            </a:r>
            <a:endParaRPr lang="en-US" dirty="0" smtClean="0">
              <a:latin typeface="Times New Roman" pitchFamily="18" charset="0"/>
              <a:cs typeface="Times New Roman" pitchFamily="18" charset="0"/>
            </a:endParaRPr>
          </a:p>
          <a:p>
            <a:pPr algn="ct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801035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23</a:t>
            </a:fld>
            <a:endParaRPr lang="en-IN" dirty="0"/>
          </a:p>
        </p:txBody>
      </p:sp>
      <p:sp>
        <p:nvSpPr>
          <p:cNvPr id="6" name="Rectangle 5"/>
          <p:cNvSpPr/>
          <p:nvPr/>
        </p:nvSpPr>
        <p:spPr>
          <a:xfrm>
            <a:off x="207034" y="1121184"/>
            <a:ext cx="11383951" cy="2123658"/>
          </a:xfrm>
          <a:prstGeom prst="rect">
            <a:avLst/>
          </a:prstGeom>
        </p:spPr>
        <p:txBody>
          <a:bodyPr wrap="square">
            <a:spAutoFit/>
          </a:bodyPr>
          <a:lstStyle/>
          <a:p>
            <a:pPr marL="360000" lvl="4">
              <a:lnSpc>
                <a:spcPct val="150000"/>
              </a:lnSpc>
            </a:pPr>
            <a:r>
              <a:rPr lang="en-US" sz="2400" b="1" dirty="0" smtClean="0">
                <a:latin typeface="Times New Roman" panose="02020603050405020304" pitchFamily="18" charset="0"/>
                <a:cs typeface="Times New Roman" panose="02020603050405020304" pitchFamily="18" charset="0"/>
              </a:rPr>
              <a:t>Example: Sorting </a:t>
            </a:r>
          </a:p>
          <a:p>
            <a:pPr marL="360000" lvl="4">
              <a:lnSpc>
                <a:spcPct val="150000"/>
              </a:lnSpc>
            </a:pPr>
            <a:r>
              <a:rPr lang="en-US" sz="2400" b="1" dirty="0" smtClean="0">
                <a:latin typeface="Times New Roman" panose="02020603050405020304" pitchFamily="18" charset="0"/>
                <a:cs typeface="Times New Roman" panose="02020603050405020304" pitchFamily="18" charset="0"/>
              </a:rPr>
              <a:t>BUBBLE  SORT</a:t>
            </a:r>
          </a:p>
          <a:p>
            <a:pPr marL="360000" lvl="4">
              <a:lnSpc>
                <a:spcPct val="150000"/>
              </a:lnSpc>
            </a:pPr>
            <a:endParaRPr lang="en-US" sz="2400" b="1" dirty="0" smtClean="0">
              <a:latin typeface="Times New Roman" panose="02020603050405020304" pitchFamily="18" charset="0"/>
              <a:cs typeface="Times New Roman" panose="02020603050405020304" pitchFamily="18" charset="0"/>
            </a:endParaRPr>
          </a:p>
          <a:p>
            <a:pPr marL="360000" lvl="4">
              <a:lnSpc>
                <a:spcPct val="150000"/>
              </a:lnSpc>
            </a:pPr>
            <a:endParaRPr lang="en-US" sz="800" b="1" dirty="0" smtClean="0">
              <a:latin typeface="Times New Roman" panose="02020603050405020304" pitchFamily="18" charset="0"/>
              <a:cs typeface="Times New Roman" panose="02020603050405020304" pitchFamily="18" charset="0"/>
            </a:endParaRPr>
          </a:p>
          <a:p>
            <a:pPr marL="360000" lvl="4">
              <a:lnSpc>
                <a:spcPct val="150000"/>
              </a:lnSpc>
            </a:pPr>
            <a:endParaRPr lang="en-US" sz="800" b="1" dirty="0" smtClean="0">
              <a:latin typeface="Times New Roman" panose="02020603050405020304" pitchFamily="18" charset="0"/>
              <a:cs typeface="Times New Roman" panose="02020603050405020304" pitchFamily="18" charset="0"/>
            </a:endParaRP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pic>
        <p:nvPicPr>
          <p:cNvPr id="8" name="Picture 7" descr="bubblepass.png"/>
          <p:cNvPicPr>
            <a:picLocks noChangeAspect="1"/>
          </p:cNvPicPr>
          <p:nvPr/>
        </p:nvPicPr>
        <p:blipFill>
          <a:blip r:embed="rId3"/>
          <a:stretch>
            <a:fillRect/>
          </a:stretch>
        </p:blipFill>
        <p:spPr>
          <a:xfrm>
            <a:off x="2774731" y="2321124"/>
            <a:ext cx="6653047" cy="3969317"/>
          </a:xfrm>
          <a:prstGeom prst="rect">
            <a:avLst/>
          </a:prstGeom>
        </p:spPr>
      </p:pic>
      <p:sp>
        <p:nvSpPr>
          <p:cNvPr id="9" name="TextBox 8"/>
          <p:cNvSpPr txBox="1"/>
          <p:nvPr/>
        </p:nvSpPr>
        <p:spPr>
          <a:xfrm>
            <a:off x="3121572" y="6211669"/>
            <a:ext cx="6810703" cy="646331"/>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1.2.7: Bubble Sort</a:t>
            </a:r>
            <a:endParaRPr lang="en-US" dirty="0" smtClean="0">
              <a:latin typeface="Times New Roman" pitchFamily="18" charset="0"/>
              <a:cs typeface="Times New Roman" pitchFamily="18" charset="0"/>
            </a:endParaRPr>
          </a:p>
          <a:p>
            <a:pPr algn="ct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801035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24</a:t>
            </a:fld>
            <a:endParaRPr lang="en-IN" dirty="0"/>
          </a:p>
        </p:txBody>
      </p:sp>
      <p:sp>
        <p:nvSpPr>
          <p:cNvPr id="6" name="Rectangle 5"/>
          <p:cNvSpPr/>
          <p:nvPr/>
        </p:nvSpPr>
        <p:spPr>
          <a:xfrm>
            <a:off x="207034" y="1121184"/>
            <a:ext cx="11383951" cy="2560766"/>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Applications of Array</a:t>
            </a:r>
            <a:br>
              <a:rPr lang="en-US" sz="2400" b="1" dirty="0" smtClean="0">
                <a:latin typeface="Times New Roman" panose="02020603050405020304" pitchFamily="18" charset="0"/>
                <a:cs typeface="Times New Roman" panose="02020603050405020304" pitchFamily="18" charset="0"/>
              </a:rPr>
            </a:br>
            <a:endParaRPr lang="en-US" sz="2000" b="1" dirty="0" smtClean="0">
              <a:latin typeface="Times New Roman" panose="02020603050405020304" pitchFamily="18" charset="0"/>
              <a:cs typeface="Times New Roman" panose="02020603050405020304" pitchFamily="18" charset="0"/>
            </a:endParaRPr>
          </a:p>
          <a:p>
            <a:pPr marL="1062900" lvl="6"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To implement mathematical vectors and matrices.</a:t>
            </a:r>
          </a:p>
          <a:p>
            <a:pPr marL="1062900" lvl="6"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Used to implement other data structures.</a:t>
            </a:r>
          </a:p>
          <a:p>
            <a:pPr marL="1062900" lvl="6"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Used to emulate in-memory dynamic memory allocation.</a:t>
            </a:r>
          </a:p>
          <a:p>
            <a:pPr marL="1062900" lvl="6"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Used to determine the partial or complete control-flow in programs.</a:t>
            </a:r>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1129286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25</a:t>
            </a:fld>
            <a:endParaRPr lang="en-IN" dirty="0"/>
          </a:p>
        </p:txBody>
      </p:sp>
      <p:sp>
        <p:nvSpPr>
          <p:cNvPr id="6" name="Rectangle 5"/>
          <p:cNvSpPr/>
          <p:nvPr/>
        </p:nvSpPr>
        <p:spPr>
          <a:xfrm>
            <a:off x="207034" y="1121184"/>
            <a:ext cx="11383951" cy="3077766"/>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Applications of Array</a:t>
            </a:r>
            <a:br>
              <a:rPr lang="en-US" sz="2400" b="1" dirty="0" smtClean="0">
                <a:latin typeface="Times New Roman" panose="02020603050405020304" pitchFamily="18" charset="0"/>
                <a:cs typeface="Times New Roman" panose="02020603050405020304" pitchFamily="18" charset="0"/>
              </a:rPr>
            </a:br>
            <a:endParaRPr lang="en-US" sz="2000" b="1" dirty="0" smtClean="0">
              <a:latin typeface="Times New Roman" panose="02020603050405020304" pitchFamily="18" charset="0"/>
              <a:cs typeface="Times New Roman" panose="02020603050405020304" pitchFamily="18" charset="0"/>
            </a:endParaRPr>
          </a:p>
          <a:p>
            <a:pPr>
              <a:lnSpc>
                <a:spcPct val="150000"/>
              </a:lnSpc>
            </a:pPr>
            <a:r>
              <a:rPr lang="en-US" sz="2000" b="1" dirty="0" smtClean="0">
                <a:latin typeface="Times New Roman" panose="02020603050405020304" pitchFamily="18" charset="0"/>
                <a:cs typeface="Times New Roman" panose="02020603050405020304" pitchFamily="18" charset="0"/>
              </a:rPr>
              <a:t>      Array Can be Used in CPU Scheduling</a:t>
            </a:r>
            <a:endParaRPr lang="en-US" sz="2000"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      Arrays can be used in various CPU scheduling algorithms. CPU Scheduling is generally managed by </a:t>
            </a:r>
          </a:p>
          <a:p>
            <a:pPr>
              <a:lnSpc>
                <a:spcPct val="150000"/>
              </a:lnSpc>
            </a:pPr>
            <a:r>
              <a:rPr lang="en-US" sz="2000" dirty="0" smtClean="0">
                <a:latin typeface="Times New Roman" pitchFamily="18" charset="0"/>
                <a:cs typeface="Times New Roman" pitchFamily="18" charset="0"/>
              </a:rPr>
              <a:t>     Queue. 	</a:t>
            </a:r>
          </a:p>
          <a:p>
            <a:pPr>
              <a:lnSpc>
                <a:spcPct val="150000"/>
              </a:lnSpc>
            </a:pPr>
            <a:r>
              <a:rPr lang="en-US" sz="2000" dirty="0" smtClean="0">
                <a:latin typeface="Times New Roman" pitchFamily="18" charset="0"/>
                <a:cs typeface="Times New Roman" pitchFamily="18" charset="0"/>
              </a:rPr>
              <a:t>     Queue can be managed and implemented using the array. Array may be allocated dynamically </a:t>
            </a:r>
            <a:r>
              <a:rPr lang="en-US" sz="2000" dirty="0" err="1" smtClean="0">
                <a:latin typeface="Times New Roman" pitchFamily="18" charset="0"/>
                <a:cs typeface="Times New Roman" pitchFamily="18" charset="0"/>
              </a:rPr>
              <a:t>i.e</a:t>
            </a:r>
            <a:r>
              <a:rPr lang="en-US" sz="2000" dirty="0" smtClean="0">
                <a:latin typeface="Times New Roman" pitchFamily="18" charset="0"/>
                <a:cs typeface="Times New Roman" pitchFamily="18" charset="0"/>
              </a:rPr>
              <a:t> at run</a:t>
            </a:r>
          </a:p>
          <a:p>
            <a:pPr>
              <a:lnSpc>
                <a:spcPct val="150000"/>
              </a:lnSpc>
            </a:pPr>
            <a:r>
              <a:rPr lang="en-US" sz="2000" dirty="0" smtClean="0">
                <a:latin typeface="Times New Roman" pitchFamily="18" charset="0"/>
                <a:cs typeface="Times New Roman" pitchFamily="18" charset="0"/>
              </a:rPr>
              <a:t>      time.</a:t>
            </a:r>
            <a:endParaRPr lang="en-US" dirty="0">
              <a:latin typeface="Times New Roman" pitchFamily="18" charset="0"/>
              <a:cs typeface="Times New Roman" pitchFamily="18" charset="0"/>
            </a:endParaRP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1129286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26</a:t>
            </a:fld>
            <a:endParaRPr lang="en-IN" dirty="0"/>
          </a:p>
        </p:txBody>
      </p:sp>
      <p:sp>
        <p:nvSpPr>
          <p:cNvPr id="6" name="Rectangle 5"/>
          <p:cNvSpPr/>
          <p:nvPr/>
        </p:nvSpPr>
        <p:spPr>
          <a:xfrm>
            <a:off x="207034" y="1121184"/>
            <a:ext cx="11383951" cy="2308324"/>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Array as an ADT</a:t>
            </a:r>
            <a:r>
              <a:rPr lang="en-US" sz="2400" b="1" dirty="0" smtClean="0">
                <a:latin typeface="Times New Roman" panose="02020603050405020304" pitchFamily="18" charset="0"/>
                <a:cs typeface="Times New Roman" panose="02020603050405020304" pitchFamily="18" charset="0"/>
              </a:rPr>
              <a:t/>
            </a:r>
            <a:br>
              <a:rPr lang="en-US" sz="2400" b="1" dirty="0" smtClean="0">
                <a:latin typeface="Times New Roman" panose="02020603050405020304" pitchFamily="18" charset="0"/>
                <a:cs typeface="Times New Roman" panose="02020603050405020304" pitchFamily="18" charset="0"/>
              </a:rPr>
            </a:br>
            <a:endParaRPr lang="en-US" sz="2000" b="1" dirty="0" smtClean="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array is a basic abstract data type that holds an ordered collection of items accessible by an integer index. </a:t>
            </a:r>
            <a:endParaRPr lang="en-US" sz="2000" dirty="0" smtClean="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Since it's an ADT, it doesn't specify an implementation, but is almost always implemented by an array (data structure) or dynamic array.</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9961" y="3765694"/>
            <a:ext cx="4718095" cy="2254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074276" y="6006663"/>
            <a:ext cx="6810703" cy="646331"/>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1.2.8: </a:t>
            </a:r>
            <a:r>
              <a:rPr lang="en-US" dirty="0" smtClean="0">
                <a:latin typeface="Times New Roman" pitchFamily="18" charset="0"/>
                <a:cs typeface="Times New Roman" pitchFamily="18" charset="0"/>
              </a:rPr>
              <a:t>One Dimensional Arra</a:t>
            </a:r>
            <a:r>
              <a:rPr lang="en-US" b="1" dirty="0" smtClean="0">
                <a:latin typeface="Times New Roman" pitchFamily="18" charset="0"/>
                <a:cs typeface="Times New Roman" pitchFamily="18" charset="0"/>
              </a:rPr>
              <a:t>y</a:t>
            </a:r>
            <a:endParaRPr lang="en-US" dirty="0" smtClean="0">
              <a:latin typeface="Times New Roman" pitchFamily="18" charset="0"/>
              <a:cs typeface="Times New Roman" pitchFamily="18" charset="0"/>
            </a:endParaRPr>
          </a:p>
          <a:p>
            <a:pPr algn="ct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6407568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27</a:t>
            </a:fld>
            <a:endParaRPr lang="en-IN" dirty="0"/>
          </a:p>
        </p:txBody>
      </p:sp>
      <p:sp>
        <p:nvSpPr>
          <p:cNvPr id="6" name="Rectangle 5"/>
          <p:cNvSpPr/>
          <p:nvPr/>
        </p:nvSpPr>
        <p:spPr>
          <a:xfrm>
            <a:off x="207034" y="1121184"/>
            <a:ext cx="11383951" cy="492442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Array as an ADT</a:t>
            </a:r>
            <a:r>
              <a:rPr lang="en-US" sz="2400" b="1" dirty="0" smtClean="0">
                <a:latin typeface="Times New Roman" panose="02020603050405020304" pitchFamily="18" charset="0"/>
                <a:cs typeface="Times New Roman" panose="02020603050405020304" pitchFamily="18" charset="0"/>
              </a:rPr>
              <a:t/>
            </a:r>
            <a:br>
              <a:rPr lang="en-US" sz="2400" b="1" dirty="0" smtClean="0">
                <a:latin typeface="Times New Roman" panose="02020603050405020304" pitchFamily="18" charset="0"/>
                <a:cs typeface="Times New Roman" panose="02020603050405020304" pitchFamily="18" charset="0"/>
              </a:rPr>
            </a:br>
            <a:endParaRPr lang="en-US" sz="2000" b="1" dirty="0" smtClean="0">
              <a:latin typeface="Times New Roman" panose="02020603050405020304" pitchFamily="18" charset="0"/>
              <a:cs typeface="Times New Roman" panose="02020603050405020304" pitchFamily="18" charset="0"/>
            </a:endParaRPr>
          </a:p>
          <a:p>
            <a:pPr marL="1062900" lvl="6" indent="-342900">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An array is an Abstract Data Type</a:t>
            </a: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array type has a set of values</a:t>
            </a:r>
          </a:p>
          <a:p>
            <a:pPr marL="1977300" lvl="8" indent="-342900">
              <a:lnSpc>
                <a:spcPct val="150000"/>
              </a:lnSpc>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The values are all the possible arrays</a:t>
            </a: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array type has a set of operations that can be applied uniformly to each of these values</a:t>
            </a:r>
          </a:p>
          <a:p>
            <a:pPr marL="1977300" lvl="8" indent="-342900">
              <a:lnSpc>
                <a:spcPct val="150000"/>
              </a:lnSpc>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The only operation is indexing</a:t>
            </a:r>
          </a:p>
          <a:p>
            <a:pPr marL="1977300" lvl="8" indent="-342900">
              <a:lnSpc>
                <a:spcPct val="150000"/>
              </a:lnSpc>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Alternatively, this can be viewed as two operations:</a:t>
            </a:r>
          </a:p>
          <a:p>
            <a:pPr marL="1634400" lvl="8">
              <a:lnSpc>
                <a:spcPct val="150000"/>
              </a:lnSpc>
            </a:pPr>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inspecting </a:t>
            </a:r>
            <a:r>
              <a:rPr lang="en-US" sz="2000" dirty="0">
                <a:latin typeface="Times New Roman" panose="02020603050405020304" pitchFamily="18" charset="0"/>
                <a:cs typeface="Times New Roman" panose="02020603050405020304" pitchFamily="18" charset="0"/>
              </a:rPr>
              <a:t>an indexed location</a:t>
            </a:r>
          </a:p>
          <a:p>
            <a:pPr marL="1634400" lvl="8">
              <a:lnSpc>
                <a:spcPct val="150000"/>
              </a:lnSpc>
            </a:pPr>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storing </a:t>
            </a:r>
            <a:r>
              <a:rPr lang="en-US" sz="2000" dirty="0">
                <a:latin typeface="Times New Roman" panose="02020603050405020304" pitchFamily="18" charset="0"/>
                <a:cs typeface="Times New Roman" panose="02020603050405020304" pitchFamily="18" charset="0"/>
              </a:rPr>
              <a:t>into an indexed location</a:t>
            </a: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It’s abstract because the implementation is hidden: all access is via the defined operations</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7507587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28</a:t>
            </a:fld>
            <a:endParaRPr lang="en-IN" dirty="0"/>
          </a:p>
        </p:txBody>
      </p:sp>
      <p:sp>
        <p:nvSpPr>
          <p:cNvPr id="6" name="Rectangle 5"/>
          <p:cNvSpPr/>
          <p:nvPr/>
        </p:nvSpPr>
        <p:spPr>
          <a:xfrm>
            <a:off x="207034" y="1121184"/>
            <a:ext cx="11383951" cy="5463034"/>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Subarray as an ADT</a:t>
            </a:r>
            <a:r>
              <a:rPr lang="en-US" sz="2400" b="1" dirty="0" smtClean="0">
                <a:latin typeface="Times New Roman" panose="02020603050405020304" pitchFamily="18" charset="0"/>
                <a:cs typeface="Times New Roman" panose="02020603050405020304" pitchFamily="18" charset="0"/>
              </a:rPr>
              <a:t/>
            </a:r>
            <a:br>
              <a:rPr lang="en-US" sz="2400" b="1" dirty="0" smtClean="0">
                <a:latin typeface="Times New Roman" panose="02020603050405020304" pitchFamily="18" charset="0"/>
                <a:cs typeface="Times New Roman" panose="02020603050405020304" pitchFamily="18" charset="0"/>
              </a:rPr>
            </a:br>
            <a:endParaRPr lang="en-US" sz="2000" b="1" dirty="0" smtClean="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use a subarray, you must keep track of (1) the array itself, (2) the lower bound, and (3) the upper </a:t>
            </a:r>
            <a:r>
              <a:rPr lang="en-US" sz="2000" dirty="0" smtClean="0">
                <a:latin typeface="Times New Roman" panose="02020603050405020304" pitchFamily="18" charset="0"/>
                <a:cs typeface="Times New Roman" panose="02020603050405020304" pitchFamily="18" charset="0"/>
              </a:rPr>
              <a:t>bound</a:t>
            </a:r>
          </a:p>
          <a:p>
            <a:pPr marL="1062900" lvl="6" indent="-342900">
              <a:buFont typeface="Arial" panose="020B0604020202020204" pitchFamily="34" charset="0"/>
              <a:buChar char="•"/>
            </a:pPr>
            <a:endParaRPr lang="en-US" sz="800" dirty="0">
              <a:latin typeface="Times New Roman" panose="02020603050405020304" pitchFamily="18" charset="0"/>
              <a:cs typeface="Times New Roman" panose="02020603050405020304" pitchFamily="18" charset="0"/>
            </a:endParaRP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class Subarray&lt;V&gt;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V[ ] subarray;</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lowerBound</a:t>
            </a:r>
            <a:r>
              <a:rPr lang="en-US" sz="2000" dirty="0">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upperBound</a:t>
            </a:r>
            <a:r>
              <a:rPr lang="en-US" sz="2000" dirty="0">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 Constructor, some methods...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p>
          <a:p>
            <a:pPr marL="1062900" lvl="6" indent="-342900">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Advantage: Only one object to pass </a:t>
            </a:r>
            <a:r>
              <a:rPr lang="en-US" sz="2000" dirty="0" smtClean="0">
                <a:latin typeface="Times New Roman" panose="02020603050405020304" pitchFamily="18" charset="0"/>
                <a:cs typeface="Times New Roman" panose="02020603050405020304" pitchFamily="18" charset="0"/>
              </a:rPr>
              <a:t>around</a:t>
            </a:r>
          </a:p>
          <a:p>
            <a:pPr marL="1062900" lvl="6" indent="-342900">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Disadvantages: The subarray must hold Objects not primitives</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904032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29</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sp>
        <p:nvSpPr>
          <p:cNvPr id="7" name="Slide Number Placeholder 64"/>
          <p:cNvSpPr txBox="1">
            <a:spLocks/>
          </p:cNvSpPr>
          <p:nvPr/>
        </p:nvSpPr>
        <p:spPr>
          <a:xfrm>
            <a:off x="975496" y="6309053"/>
            <a:ext cx="20574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3426BF1-8080-4725-8F6D-1D7FB38D53CA}" type="slidenum">
              <a:rPr lang="en-US" smtClean="0">
                <a:latin typeface="Times New Roman" panose="02020603050405020304" pitchFamily="18" charset="0"/>
                <a:cs typeface="Times New Roman" panose="02020603050405020304" pitchFamily="18" charset="0"/>
              </a:rPr>
              <a:pPr/>
              <a:t>29</a:t>
            </a:fld>
            <a:endParaRPr lang="en-US">
              <a:latin typeface="Times New Roman" panose="02020603050405020304" pitchFamily="18" charset="0"/>
              <a:cs typeface="Times New Roman" panose="02020603050405020304" pitchFamily="18" charset="0"/>
            </a:endParaRPr>
          </a:p>
        </p:txBody>
      </p:sp>
      <p:sp>
        <p:nvSpPr>
          <p:cNvPr id="9" name="Rectangle 3"/>
          <p:cNvSpPr txBox="1">
            <a:spLocks noChangeArrowheads="1"/>
          </p:cNvSpPr>
          <p:nvPr/>
        </p:nvSpPr>
        <p:spPr>
          <a:xfrm>
            <a:off x="727846" y="1324302"/>
            <a:ext cx="8574088" cy="1092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smtClean="0">
                <a:latin typeface="Times New Roman" panose="02020603050405020304" pitchFamily="18" charset="0"/>
                <a:cs typeface="Times New Roman" panose="02020603050405020304" pitchFamily="18" charset="0"/>
              </a:rPr>
              <a:t>Some languages (Fortran, Pascal) support two-dimensional (</a:t>
            </a:r>
            <a:r>
              <a:rPr lang="en-US" sz="2000" smtClean="0">
                <a:solidFill>
                  <a:schemeClr val="tx2"/>
                </a:solidFill>
                <a:latin typeface="Times New Roman" panose="02020603050405020304" pitchFamily="18" charset="0"/>
                <a:cs typeface="Times New Roman" panose="02020603050405020304" pitchFamily="18" charset="0"/>
              </a:rPr>
              <a:t>2D</a:t>
            </a:r>
            <a:r>
              <a:rPr lang="en-US" sz="2000" smtClean="0">
                <a:latin typeface="Times New Roman" panose="02020603050405020304" pitchFamily="18" charset="0"/>
                <a:cs typeface="Times New Roman" panose="02020603050405020304" pitchFamily="18" charset="0"/>
              </a:rPr>
              <a:t>) arrays:</a:t>
            </a:r>
            <a:endParaRPr lang="en-US" sz="2000" dirty="0">
              <a:latin typeface="Times New Roman" panose="02020603050405020304" pitchFamily="18" charset="0"/>
              <a:cs typeface="Times New Roman" panose="02020603050405020304" pitchFamily="18" charset="0"/>
            </a:endParaRPr>
          </a:p>
        </p:txBody>
      </p:sp>
      <p:sp>
        <p:nvSpPr>
          <p:cNvPr id="10" name="Rectangle 16"/>
          <p:cNvSpPr txBox="1">
            <a:spLocks noChangeArrowheads="1"/>
          </p:cNvSpPr>
          <p:nvPr/>
        </p:nvSpPr>
        <p:spPr>
          <a:xfrm>
            <a:off x="3699646" y="2619702"/>
            <a:ext cx="5486400" cy="126682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smtClean="0">
                <a:latin typeface="Times New Roman" panose="02020603050405020304" pitchFamily="18" charset="0"/>
                <a:cs typeface="Times New Roman" panose="02020603050405020304" pitchFamily="18" charset="0"/>
              </a:rPr>
              <a:t>A two-dimensional array may be stored in one-dimensional computer memory in either of two ways:</a:t>
            </a:r>
            <a:endParaRPr lang="en-US" sz="2000" dirty="0">
              <a:latin typeface="Times New Roman" panose="02020603050405020304" pitchFamily="18" charset="0"/>
              <a:cs typeface="Times New Roman" panose="02020603050405020304" pitchFamily="18" charset="0"/>
            </a:endParaRPr>
          </a:p>
        </p:txBody>
      </p:sp>
      <p:grpSp>
        <p:nvGrpSpPr>
          <p:cNvPr id="11" name="Group 81"/>
          <p:cNvGrpSpPr>
            <a:grpSpLocks/>
          </p:cNvGrpSpPr>
          <p:nvPr/>
        </p:nvGrpSpPr>
        <p:grpSpPr bwMode="auto">
          <a:xfrm>
            <a:off x="727846" y="1781502"/>
            <a:ext cx="2819400" cy="2274888"/>
            <a:chOff x="240" y="1392"/>
            <a:chExt cx="1776" cy="1433"/>
          </a:xfrm>
        </p:grpSpPr>
        <p:sp>
          <p:nvSpPr>
            <p:cNvPr id="12" name="Rectangle 4"/>
            <p:cNvSpPr>
              <a:spLocks noChangeArrowheads="1"/>
            </p:cNvSpPr>
            <p:nvPr/>
          </p:nvSpPr>
          <p:spPr bwMode="auto">
            <a:xfrm>
              <a:off x="960" y="1872"/>
              <a:ext cx="240"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latin typeface="Times New Roman" panose="02020603050405020304" pitchFamily="18" charset="0"/>
                  <a:cs typeface="Times New Roman" panose="02020603050405020304" pitchFamily="18" charset="0"/>
                </a:rPr>
                <a:t>a</a:t>
              </a:r>
            </a:p>
          </p:txBody>
        </p:sp>
        <p:sp>
          <p:nvSpPr>
            <p:cNvPr id="13" name="Rectangle 5"/>
            <p:cNvSpPr>
              <a:spLocks noChangeArrowheads="1"/>
            </p:cNvSpPr>
            <p:nvPr/>
          </p:nvSpPr>
          <p:spPr bwMode="auto">
            <a:xfrm>
              <a:off x="1440" y="1872"/>
              <a:ext cx="240"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latin typeface="Times New Roman" panose="02020603050405020304" pitchFamily="18" charset="0"/>
                  <a:cs typeface="Times New Roman" panose="02020603050405020304" pitchFamily="18" charset="0"/>
                </a:rPr>
                <a:t>c</a:t>
              </a:r>
            </a:p>
          </p:txBody>
        </p:sp>
        <p:sp>
          <p:nvSpPr>
            <p:cNvPr id="14" name="Rectangle 6"/>
            <p:cNvSpPr>
              <a:spLocks noChangeArrowheads="1"/>
            </p:cNvSpPr>
            <p:nvPr/>
          </p:nvSpPr>
          <p:spPr bwMode="auto">
            <a:xfrm>
              <a:off x="1200" y="1872"/>
              <a:ext cx="240"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latin typeface="Times New Roman" panose="02020603050405020304" pitchFamily="18" charset="0"/>
                  <a:cs typeface="Times New Roman" panose="02020603050405020304" pitchFamily="18" charset="0"/>
                </a:rPr>
                <a:t>b</a:t>
              </a:r>
            </a:p>
          </p:txBody>
        </p:sp>
        <p:sp>
          <p:nvSpPr>
            <p:cNvPr id="15" name="Rectangle 7"/>
            <p:cNvSpPr>
              <a:spLocks noChangeArrowheads="1"/>
            </p:cNvSpPr>
            <p:nvPr/>
          </p:nvSpPr>
          <p:spPr bwMode="auto">
            <a:xfrm>
              <a:off x="960" y="2352"/>
              <a:ext cx="240"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latin typeface="Times New Roman" panose="02020603050405020304" pitchFamily="18" charset="0"/>
                  <a:cs typeface="Times New Roman" panose="02020603050405020304" pitchFamily="18" charset="0"/>
                </a:rPr>
                <a:t>i</a:t>
              </a:r>
            </a:p>
          </p:txBody>
        </p:sp>
        <p:sp>
          <p:nvSpPr>
            <p:cNvPr id="16" name="Rectangle 8"/>
            <p:cNvSpPr>
              <a:spLocks noChangeArrowheads="1"/>
            </p:cNvSpPr>
            <p:nvPr/>
          </p:nvSpPr>
          <p:spPr bwMode="auto">
            <a:xfrm>
              <a:off x="1440" y="2352"/>
              <a:ext cx="240"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latin typeface="Times New Roman" panose="02020603050405020304" pitchFamily="18" charset="0"/>
                  <a:cs typeface="Times New Roman" panose="02020603050405020304" pitchFamily="18" charset="0"/>
                </a:rPr>
                <a:t>k</a:t>
              </a:r>
            </a:p>
          </p:txBody>
        </p:sp>
        <p:sp>
          <p:nvSpPr>
            <p:cNvPr id="17" name="Rectangle 9"/>
            <p:cNvSpPr>
              <a:spLocks noChangeArrowheads="1"/>
            </p:cNvSpPr>
            <p:nvPr/>
          </p:nvSpPr>
          <p:spPr bwMode="auto">
            <a:xfrm>
              <a:off x="1200" y="2352"/>
              <a:ext cx="240"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latin typeface="Times New Roman" panose="02020603050405020304" pitchFamily="18" charset="0"/>
                  <a:cs typeface="Times New Roman" panose="02020603050405020304" pitchFamily="18" charset="0"/>
                </a:rPr>
                <a:t>j</a:t>
              </a:r>
            </a:p>
          </p:txBody>
        </p:sp>
        <p:sp>
          <p:nvSpPr>
            <p:cNvPr id="18" name="Rectangle 10"/>
            <p:cNvSpPr>
              <a:spLocks noChangeArrowheads="1"/>
            </p:cNvSpPr>
            <p:nvPr/>
          </p:nvSpPr>
          <p:spPr bwMode="auto">
            <a:xfrm>
              <a:off x="960" y="2112"/>
              <a:ext cx="240"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latin typeface="Times New Roman" panose="02020603050405020304" pitchFamily="18" charset="0"/>
                  <a:cs typeface="Times New Roman" panose="02020603050405020304" pitchFamily="18" charset="0"/>
                </a:rPr>
                <a:t>e</a:t>
              </a:r>
            </a:p>
          </p:txBody>
        </p:sp>
        <p:sp>
          <p:nvSpPr>
            <p:cNvPr id="19" name="Rectangle 11"/>
            <p:cNvSpPr>
              <a:spLocks noChangeArrowheads="1"/>
            </p:cNvSpPr>
            <p:nvPr/>
          </p:nvSpPr>
          <p:spPr bwMode="auto">
            <a:xfrm>
              <a:off x="1440" y="2112"/>
              <a:ext cx="240"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latin typeface="Times New Roman" panose="02020603050405020304" pitchFamily="18" charset="0"/>
                  <a:cs typeface="Times New Roman" panose="02020603050405020304" pitchFamily="18" charset="0"/>
                </a:rPr>
                <a:t>g</a:t>
              </a:r>
            </a:p>
          </p:txBody>
        </p:sp>
        <p:sp>
          <p:nvSpPr>
            <p:cNvPr id="20" name="Rectangle 12"/>
            <p:cNvSpPr>
              <a:spLocks noChangeArrowheads="1"/>
            </p:cNvSpPr>
            <p:nvPr/>
          </p:nvSpPr>
          <p:spPr bwMode="auto">
            <a:xfrm>
              <a:off x="1200" y="2112"/>
              <a:ext cx="240"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latin typeface="Times New Roman" panose="02020603050405020304" pitchFamily="18" charset="0"/>
                  <a:cs typeface="Times New Roman" panose="02020603050405020304" pitchFamily="18" charset="0"/>
                </a:rPr>
                <a:t>f</a:t>
              </a:r>
            </a:p>
          </p:txBody>
        </p:sp>
        <p:sp>
          <p:nvSpPr>
            <p:cNvPr id="21" name="Rectangle 13"/>
            <p:cNvSpPr>
              <a:spLocks noChangeArrowheads="1"/>
            </p:cNvSpPr>
            <p:nvPr/>
          </p:nvSpPr>
          <p:spPr bwMode="auto">
            <a:xfrm>
              <a:off x="1680" y="1872"/>
              <a:ext cx="240"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latin typeface="Times New Roman" panose="02020603050405020304" pitchFamily="18" charset="0"/>
                  <a:cs typeface="Times New Roman" panose="02020603050405020304" pitchFamily="18" charset="0"/>
                </a:rPr>
                <a:t>d</a:t>
              </a:r>
            </a:p>
          </p:txBody>
        </p:sp>
        <p:sp>
          <p:nvSpPr>
            <p:cNvPr id="22" name="Rectangle 14"/>
            <p:cNvSpPr>
              <a:spLocks noChangeArrowheads="1"/>
            </p:cNvSpPr>
            <p:nvPr/>
          </p:nvSpPr>
          <p:spPr bwMode="auto">
            <a:xfrm>
              <a:off x="1680" y="2352"/>
              <a:ext cx="240"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latin typeface="Times New Roman" panose="02020603050405020304" pitchFamily="18" charset="0"/>
                  <a:cs typeface="Times New Roman" panose="02020603050405020304" pitchFamily="18" charset="0"/>
                </a:rPr>
                <a:t>l</a:t>
              </a:r>
            </a:p>
          </p:txBody>
        </p:sp>
        <p:sp>
          <p:nvSpPr>
            <p:cNvPr id="23" name="Rectangle 15"/>
            <p:cNvSpPr>
              <a:spLocks noChangeArrowheads="1"/>
            </p:cNvSpPr>
            <p:nvPr/>
          </p:nvSpPr>
          <p:spPr bwMode="auto">
            <a:xfrm>
              <a:off x="1680" y="2112"/>
              <a:ext cx="240"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latin typeface="Times New Roman" panose="02020603050405020304" pitchFamily="18" charset="0"/>
                  <a:cs typeface="Times New Roman" panose="02020603050405020304" pitchFamily="18" charset="0"/>
                </a:rPr>
                <a:t>h</a:t>
              </a:r>
            </a:p>
          </p:txBody>
        </p:sp>
        <p:sp>
          <p:nvSpPr>
            <p:cNvPr id="24" name="Text Box 17"/>
            <p:cNvSpPr txBox="1">
              <a:spLocks noChangeArrowheads="1"/>
            </p:cNvSpPr>
            <p:nvPr/>
          </p:nvSpPr>
          <p:spPr bwMode="auto">
            <a:xfrm>
              <a:off x="912" y="2592"/>
              <a:ext cx="110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solidFill>
                    <a:schemeClr val="accent2"/>
                  </a:solidFill>
                  <a:latin typeface="Times New Roman" panose="02020603050405020304" pitchFamily="18" charset="0"/>
                  <a:cs typeface="Times New Roman" panose="02020603050405020304" pitchFamily="18" charset="0"/>
                </a:rPr>
                <a:t>logical view</a:t>
              </a:r>
              <a:endParaRPr lang="en-US">
                <a:solidFill>
                  <a:schemeClr val="accent2"/>
                </a:solidFill>
                <a:latin typeface="Times New Roman" panose="02020603050405020304" pitchFamily="18" charset="0"/>
                <a:cs typeface="Times New Roman" panose="02020603050405020304" pitchFamily="18" charset="0"/>
              </a:endParaRPr>
            </a:p>
          </p:txBody>
        </p:sp>
        <p:sp>
          <p:nvSpPr>
            <p:cNvPr id="25" name="AutoShape 54"/>
            <p:cNvSpPr>
              <a:spLocks/>
            </p:cNvSpPr>
            <p:nvPr/>
          </p:nvSpPr>
          <p:spPr bwMode="auto">
            <a:xfrm>
              <a:off x="720" y="1872"/>
              <a:ext cx="144" cy="720"/>
            </a:xfrm>
            <a:prstGeom prst="leftBrace">
              <a:avLst>
                <a:gd name="adj1" fmla="val 41667"/>
                <a:gd name="adj2" fmla="val 50000"/>
              </a:avLst>
            </a:prstGeom>
            <a:noFill/>
            <a:ln w="28575">
              <a:solidFill>
                <a:schemeClr val="accent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Times New Roman" panose="02020603050405020304" pitchFamily="18" charset="0"/>
                <a:cs typeface="Times New Roman" panose="02020603050405020304" pitchFamily="18" charset="0"/>
              </a:endParaRPr>
            </a:p>
          </p:txBody>
        </p:sp>
        <p:sp>
          <p:nvSpPr>
            <p:cNvPr id="26" name="AutoShape 55"/>
            <p:cNvSpPr>
              <a:spLocks/>
            </p:cNvSpPr>
            <p:nvPr/>
          </p:nvSpPr>
          <p:spPr bwMode="auto">
            <a:xfrm rot="5400000">
              <a:off x="1368" y="1224"/>
              <a:ext cx="144" cy="960"/>
            </a:xfrm>
            <a:prstGeom prst="leftBrace">
              <a:avLst>
                <a:gd name="adj1" fmla="val 55556"/>
                <a:gd name="adj2" fmla="val 50000"/>
              </a:avLst>
            </a:prstGeom>
            <a:noFill/>
            <a:ln w="28575">
              <a:solidFill>
                <a:schemeClr val="tx2"/>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Times New Roman" panose="02020603050405020304" pitchFamily="18" charset="0"/>
                <a:cs typeface="Times New Roman" panose="02020603050405020304" pitchFamily="18" charset="0"/>
              </a:endParaRPr>
            </a:p>
          </p:txBody>
        </p:sp>
        <p:sp>
          <p:nvSpPr>
            <p:cNvPr id="27" name="Text Box 56"/>
            <p:cNvSpPr txBox="1">
              <a:spLocks noChangeArrowheads="1"/>
            </p:cNvSpPr>
            <p:nvPr/>
          </p:nvSpPr>
          <p:spPr bwMode="auto">
            <a:xfrm>
              <a:off x="240" y="2064"/>
              <a:ext cx="57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solidFill>
                    <a:schemeClr val="accent1"/>
                  </a:solidFill>
                  <a:latin typeface="Times New Roman" panose="02020603050405020304" pitchFamily="18" charset="0"/>
                  <a:cs typeface="Times New Roman" panose="02020603050405020304" pitchFamily="18" charset="0"/>
                </a:rPr>
                <a:t>rows</a:t>
              </a:r>
            </a:p>
          </p:txBody>
        </p:sp>
        <p:sp>
          <p:nvSpPr>
            <p:cNvPr id="28" name="Text Box 57"/>
            <p:cNvSpPr txBox="1">
              <a:spLocks noChangeArrowheads="1"/>
            </p:cNvSpPr>
            <p:nvPr/>
          </p:nvSpPr>
          <p:spPr bwMode="auto">
            <a:xfrm>
              <a:off x="1056" y="1392"/>
              <a:ext cx="91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solidFill>
                    <a:schemeClr val="tx2"/>
                  </a:solidFill>
                  <a:latin typeface="Times New Roman" panose="02020603050405020304" pitchFamily="18" charset="0"/>
                  <a:cs typeface="Times New Roman" panose="02020603050405020304" pitchFamily="18" charset="0"/>
                </a:rPr>
                <a:t>columns</a:t>
              </a:r>
            </a:p>
          </p:txBody>
        </p:sp>
      </p:grpSp>
      <p:grpSp>
        <p:nvGrpSpPr>
          <p:cNvPr id="29" name="Group 82"/>
          <p:cNvGrpSpPr>
            <a:grpSpLocks/>
          </p:cNvGrpSpPr>
          <p:nvPr/>
        </p:nvGrpSpPr>
        <p:grpSpPr bwMode="auto">
          <a:xfrm>
            <a:off x="1356496" y="3915102"/>
            <a:ext cx="7372350" cy="1066800"/>
            <a:chOff x="636" y="2592"/>
            <a:chExt cx="4644" cy="672"/>
          </a:xfrm>
        </p:grpSpPr>
        <p:sp>
          <p:nvSpPr>
            <p:cNvPr id="30" name="Rectangle 18"/>
            <p:cNvSpPr>
              <a:spLocks noChangeArrowheads="1"/>
            </p:cNvSpPr>
            <p:nvPr/>
          </p:nvSpPr>
          <p:spPr bwMode="auto">
            <a:xfrm>
              <a:off x="2400" y="3024"/>
              <a:ext cx="240"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latin typeface="Times New Roman" panose="02020603050405020304" pitchFamily="18" charset="0"/>
                  <a:cs typeface="Times New Roman" panose="02020603050405020304" pitchFamily="18" charset="0"/>
                </a:rPr>
                <a:t>a</a:t>
              </a:r>
            </a:p>
          </p:txBody>
        </p:sp>
        <p:sp>
          <p:nvSpPr>
            <p:cNvPr id="31" name="Rectangle 19"/>
            <p:cNvSpPr>
              <a:spLocks noChangeArrowheads="1"/>
            </p:cNvSpPr>
            <p:nvPr/>
          </p:nvSpPr>
          <p:spPr bwMode="auto">
            <a:xfrm>
              <a:off x="2880" y="3024"/>
              <a:ext cx="240"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latin typeface="Times New Roman" panose="02020603050405020304" pitchFamily="18" charset="0"/>
                  <a:cs typeface="Times New Roman" panose="02020603050405020304" pitchFamily="18" charset="0"/>
                </a:rPr>
                <a:t>c</a:t>
              </a:r>
            </a:p>
          </p:txBody>
        </p:sp>
        <p:sp>
          <p:nvSpPr>
            <p:cNvPr id="32" name="Rectangle 20"/>
            <p:cNvSpPr>
              <a:spLocks noChangeArrowheads="1"/>
            </p:cNvSpPr>
            <p:nvPr/>
          </p:nvSpPr>
          <p:spPr bwMode="auto">
            <a:xfrm>
              <a:off x="2640" y="3024"/>
              <a:ext cx="240"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latin typeface="Times New Roman" panose="02020603050405020304" pitchFamily="18" charset="0"/>
                  <a:cs typeface="Times New Roman" panose="02020603050405020304" pitchFamily="18" charset="0"/>
                </a:rPr>
                <a:t>b</a:t>
              </a:r>
            </a:p>
          </p:txBody>
        </p:sp>
        <p:sp>
          <p:nvSpPr>
            <p:cNvPr id="33" name="Rectangle 21"/>
            <p:cNvSpPr>
              <a:spLocks noChangeArrowheads="1"/>
            </p:cNvSpPr>
            <p:nvPr/>
          </p:nvSpPr>
          <p:spPr bwMode="auto">
            <a:xfrm>
              <a:off x="4320" y="3024"/>
              <a:ext cx="240"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latin typeface="Times New Roman" panose="02020603050405020304" pitchFamily="18" charset="0"/>
                  <a:cs typeface="Times New Roman" panose="02020603050405020304" pitchFamily="18" charset="0"/>
                </a:rPr>
                <a:t>i</a:t>
              </a:r>
            </a:p>
          </p:txBody>
        </p:sp>
        <p:sp>
          <p:nvSpPr>
            <p:cNvPr id="34" name="Rectangle 22"/>
            <p:cNvSpPr>
              <a:spLocks noChangeArrowheads="1"/>
            </p:cNvSpPr>
            <p:nvPr/>
          </p:nvSpPr>
          <p:spPr bwMode="auto">
            <a:xfrm>
              <a:off x="4800" y="3024"/>
              <a:ext cx="240"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latin typeface="Times New Roman" panose="02020603050405020304" pitchFamily="18" charset="0"/>
                  <a:cs typeface="Times New Roman" panose="02020603050405020304" pitchFamily="18" charset="0"/>
                </a:rPr>
                <a:t>k</a:t>
              </a:r>
            </a:p>
          </p:txBody>
        </p:sp>
        <p:sp>
          <p:nvSpPr>
            <p:cNvPr id="35" name="Rectangle 23"/>
            <p:cNvSpPr>
              <a:spLocks noChangeArrowheads="1"/>
            </p:cNvSpPr>
            <p:nvPr/>
          </p:nvSpPr>
          <p:spPr bwMode="auto">
            <a:xfrm>
              <a:off x="4560" y="3024"/>
              <a:ext cx="240"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latin typeface="Times New Roman" panose="02020603050405020304" pitchFamily="18" charset="0"/>
                  <a:cs typeface="Times New Roman" panose="02020603050405020304" pitchFamily="18" charset="0"/>
                </a:rPr>
                <a:t>j</a:t>
              </a:r>
            </a:p>
          </p:txBody>
        </p:sp>
        <p:sp>
          <p:nvSpPr>
            <p:cNvPr id="36" name="Rectangle 24"/>
            <p:cNvSpPr>
              <a:spLocks noChangeArrowheads="1"/>
            </p:cNvSpPr>
            <p:nvPr/>
          </p:nvSpPr>
          <p:spPr bwMode="auto">
            <a:xfrm>
              <a:off x="3360" y="3024"/>
              <a:ext cx="240"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latin typeface="Times New Roman" panose="02020603050405020304" pitchFamily="18" charset="0"/>
                  <a:cs typeface="Times New Roman" panose="02020603050405020304" pitchFamily="18" charset="0"/>
                </a:rPr>
                <a:t>e</a:t>
              </a:r>
            </a:p>
          </p:txBody>
        </p:sp>
        <p:sp>
          <p:nvSpPr>
            <p:cNvPr id="37" name="Rectangle 25"/>
            <p:cNvSpPr>
              <a:spLocks noChangeArrowheads="1"/>
            </p:cNvSpPr>
            <p:nvPr/>
          </p:nvSpPr>
          <p:spPr bwMode="auto">
            <a:xfrm>
              <a:off x="3840" y="3024"/>
              <a:ext cx="240"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latin typeface="Times New Roman" panose="02020603050405020304" pitchFamily="18" charset="0"/>
                  <a:cs typeface="Times New Roman" panose="02020603050405020304" pitchFamily="18" charset="0"/>
                </a:rPr>
                <a:t>g</a:t>
              </a:r>
            </a:p>
          </p:txBody>
        </p:sp>
        <p:sp>
          <p:nvSpPr>
            <p:cNvPr id="38" name="Rectangle 26"/>
            <p:cNvSpPr>
              <a:spLocks noChangeArrowheads="1"/>
            </p:cNvSpPr>
            <p:nvPr/>
          </p:nvSpPr>
          <p:spPr bwMode="auto">
            <a:xfrm>
              <a:off x="3600" y="3024"/>
              <a:ext cx="240"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latin typeface="Times New Roman" panose="02020603050405020304" pitchFamily="18" charset="0"/>
                  <a:cs typeface="Times New Roman" panose="02020603050405020304" pitchFamily="18" charset="0"/>
                </a:rPr>
                <a:t>f</a:t>
              </a:r>
            </a:p>
          </p:txBody>
        </p:sp>
        <p:sp>
          <p:nvSpPr>
            <p:cNvPr id="39" name="Rectangle 27"/>
            <p:cNvSpPr>
              <a:spLocks noChangeArrowheads="1"/>
            </p:cNvSpPr>
            <p:nvPr/>
          </p:nvSpPr>
          <p:spPr bwMode="auto">
            <a:xfrm>
              <a:off x="3120" y="3024"/>
              <a:ext cx="240"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latin typeface="Times New Roman" panose="02020603050405020304" pitchFamily="18" charset="0"/>
                  <a:cs typeface="Times New Roman" panose="02020603050405020304" pitchFamily="18" charset="0"/>
                </a:rPr>
                <a:t>d</a:t>
              </a:r>
            </a:p>
          </p:txBody>
        </p:sp>
        <p:sp>
          <p:nvSpPr>
            <p:cNvPr id="40" name="Rectangle 28"/>
            <p:cNvSpPr>
              <a:spLocks noChangeArrowheads="1"/>
            </p:cNvSpPr>
            <p:nvPr/>
          </p:nvSpPr>
          <p:spPr bwMode="auto">
            <a:xfrm>
              <a:off x="5040" y="3024"/>
              <a:ext cx="240"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latin typeface="Times New Roman" panose="02020603050405020304" pitchFamily="18" charset="0"/>
                  <a:cs typeface="Times New Roman" panose="02020603050405020304" pitchFamily="18" charset="0"/>
                </a:rPr>
                <a:t>l</a:t>
              </a:r>
            </a:p>
          </p:txBody>
        </p:sp>
        <p:sp>
          <p:nvSpPr>
            <p:cNvPr id="41" name="Rectangle 29"/>
            <p:cNvSpPr>
              <a:spLocks noChangeArrowheads="1"/>
            </p:cNvSpPr>
            <p:nvPr/>
          </p:nvSpPr>
          <p:spPr bwMode="auto">
            <a:xfrm>
              <a:off x="4080" y="3024"/>
              <a:ext cx="240"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latin typeface="Times New Roman" panose="02020603050405020304" pitchFamily="18" charset="0"/>
                  <a:cs typeface="Times New Roman" panose="02020603050405020304" pitchFamily="18" charset="0"/>
                </a:rPr>
                <a:t>h</a:t>
              </a:r>
            </a:p>
          </p:txBody>
        </p:sp>
        <p:sp>
          <p:nvSpPr>
            <p:cNvPr id="42" name="AutoShape 58"/>
            <p:cNvSpPr>
              <a:spLocks/>
            </p:cNvSpPr>
            <p:nvPr/>
          </p:nvSpPr>
          <p:spPr bwMode="auto">
            <a:xfrm rot="5400000">
              <a:off x="2784" y="2448"/>
              <a:ext cx="144" cy="912"/>
            </a:xfrm>
            <a:prstGeom prst="leftBrace">
              <a:avLst>
                <a:gd name="adj1" fmla="val 52778"/>
                <a:gd name="adj2" fmla="val 50000"/>
              </a:avLst>
            </a:prstGeom>
            <a:noFill/>
            <a:ln w="28575">
              <a:solidFill>
                <a:schemeClr val="accent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Times New Roman" panose="02020603050405020304" pitchFamily="18" charset="0"/>
                <a:cs typeface="Times New Roman" panose="02020603050405020304" pitchFamily="18" charset="0"/>
              </a:endParaRPr>
            </a:p>
          </p:txBody>
        </p:sp>
        <p:sp>
          <p:nvSpPr>
            <p:cNvPr id="43" name="Text Box 59"/>
            <p:cNvSpPr txBox="1">
              <a:spLocks noChangeArrowheads="1"/>
            </p:cNvSpPr>
            <p:nvPr/>
          </p:nvSpPr>
          <p:spPr bwMode="auto">
            <a:xfrm>
              <a:off x="2592" y="2592"/>
              <a:ext cx="72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solidFill>
                    <a:schemeClr val="accent1"/>
                  </a:solidFill>
                  <a:latin typeface="Times New Roman" panose="02020603050405020304" pitchFamily="18" charset="0"/>
                  <a:cs typeface="Times New Roman" panose="02020603050405020304" pitchFamily="18" charset="0"/>
                </a:rPr>
                <a:t>row 0</a:t>
              </a:r>
            </a:p>
          </p:txBody>
        </p:sp>
        <p:sp>
          <p:nvSpPr>
            <p:cNvPr id="44" name="Text Box 61"/>
            <p:cNvSpPr txBox="1">
              <a:spLocks noChangeArrowheads="1"/>
            </p:cNvSpPr>
            <p:nvPr/>
          </p:nvSpPr>
          <p:spPr bwMode="auto">
            <a:xfrm>
              <a:off x="3552" y="2592"/>
              <a:ext cx="72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solidFill>
                    <a:schemeClr val="accent1"/>
                  </a:solidFill>
                  <a:latin typeface="Times New Roman" panose="02020603050405020304" pitchFamily="18" charset="0"/>
                  <a:cs typeface="Times New Roman" panose="02020603050405020304" pitchFamily="18" charset="0"/>
                </a:rPr>
                <a:t>row 1</a:t>
              </a:r>
            </a:p>
          </p:txBody>
        </p:sp>
        <p:sp>
          <p:nvSpPr>
            <p:cNvPr id="45" name="Text Box 63"/>
            <p:cNvSpPr txBox="1">
              <a:spLocks noChangeArrowheads="1"/>
            </p:cNvSpPr>
            <p:nvPr/>
          </p:nvSpPr>
          <p:spPr bwMode="auto">
            <a:xfrm>
              <a:off x="4512" y="2592"/>
              <a:ext cx="72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solidFill>
                    <a:schemeClr val="accent1"/>
                  </a:solidFill>
                  <a:latin typeface="Times New Roman" panose="02020603050405020304" pitchFamily="18" charset="0"/>
                  <a:cs typeface="Times New Roman" panose="02020603050405020304" pitchFamily="18" charset="0"/>
                </a:rPr>
                <a:t>row 2</a:t>
              </a:r>
            </a:p>
          </p:txBody>
        </p:sp>
        <p:sp>
          <p:nvSpPr>
            <p:cNvPr id="46" name="AutoShape 64"/>
            <p:cNvSpPr>
              <a:spLocks/>
            </p:cNvSpPr>
            <p:nvPr/>
          </p:nvSpPr>
          <p:spPr bwMode="auto">
            <a:xfrm rot="5400000">
              <a:off x="4752" y="2448"/>
              <a:ext cx="144" cy="912"/>
            </a:xfrm>
            <a:prstGeom prst="leftBrace">
              <a:avLst>
                <a:gd name="adj1" fmla="val 52778"/>
                <a:gd name="adj2" fmla="val 50000"/>
              </a:avLst>
            </a:prstGeom>
            <a:noFill/>
            <a:ln w="28575">
              <a:solidFill>
                <a:schemeClr val="accent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Times New Roman" panose="02020603050405020304" pitchFamily="18" charset="0"/>
                <a:cs typeface="Times New Roman" panose="02020603050405020304" pitchFamily="18" charset="0"/>
              </a:endParaRPr>
            </a:p>
          </p:txBody>
        </p:sp>
        <p:sp>
          <p:nvSpPr>
            <p:cNvPr id="47" name="AutoShape 65"/>
            <p:cNvSpPr>
              <a:spLocks/>
            </p:cNvSpPr>
            <p:nvPr/>
          </p:nvSpPr>
          <p:spPr bwMode="auto">
            <a:xfrm rot="5400000">
              <a:off x="3744" y="2448"/>
              <a:ext cx="144" cy="912"/>
            </a:xfrm>
            <a:prstGeom prst="leftBrace">
              <a:avLst>
                <a:gd name="adj1" fmla="val 52778"/>
                <a:gd name="adj2" fmla="val 50000"/>
              </a:avLst>
            </a:prstGeom>
            <a:noFill/>
            <a:ln w="28575">
              <a:solidFill>
                <a:schemeClr val="accent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Times New Roman" panose="02020603050405020304" pitchFamily="18" charset="0"/>
                <a:cs typeface="Times New Roman" panose="02020603050405020304" pitchFamily="18" charset="0"/>
              </a:endParaRPr>
            </a:p>
          </p:txBody>
        </p:sp>
        <p:sp>
          <p:nvSpPr>
            <p:cNvPr id="48" name="Text Box 66"/>
            <p:cNvSpPr txBox="1">
              <a:spLocks noChangeArrowheads="1"/>
            </p:cNvSpPr>
            <p:nvPr/>
          </p:nvSpPr>
          <p:spPr bwMode="auto">
            <a:xfrm>
              <a:off x="636" y="2976"/>
              <a:ext cx="186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solidFill>
                    <a:schemeClr val="accent1"/>
                  </a:solidFill>
                  <a:latin typeface="Times New Roman" panose="02020603050405020304" pitchFamily="18" charset="0"/>
                  <a:cs typeface="Times New Roman" panose="02020603050405020304" pitchFamily="18" charset="0"/>
                </a:rPr>
                <a:t>      row major order:</a:t>
              </a:r>
            </a:p>
          </p:txBody>
        </p:sp>
      </p:grpSp>
      <p:grpSp>
        <p:nvGrpSpPr>
          <p:cNvPr id="49" name="Group 83"/>
          <p:cNvGrpSpPr>
            <a:grpSpLocks/>
          </p:cNvGrpSpPr>
          <p:nvPr/>
        </p:nvGrpSpPr>
        <p:grpSpPr bwMode="auto">
          <a:xfrm>
            <a:off x="1413646" y="5210502"/>
            <a:ext cx="7315200" cy="1143000"/>
            <a:chOff x="672" y="3312"/>
            <a:chExt cx="4608" cy="720"/>
          </a:xfrm>
        </p:grpSpPr>
        <p:sp>
          <p:nvSpPr>
            <p:cNvPr id="50" name="Rectangle 42"/>
            <p:cNvSpPr>
              <a:spLocks noChangeArrowheads="1"/>
            </p:cNvSpPr>
            <p:nvPr/>
          </p:nvSpPr>
          <p:spPr bwMode="auto">
            <a:xfrm>
              <a:off x="2400" y="3792"/>
              <a:ext cx="240"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latin typeface="Times New Roman" panose="02020603050405020304" pitchFamily="18" charset="0"/>
                  <a:cs typeface="Times New Roman" panose="02020603050405020304" pitchFamily="18" charset="0"/>
                </a:rPr>
                <a:t>a</a:t>
              </a:r>
            </a:p>
          </p:txBody>
        </p:sp>
        <p:sp>
          <p:nvSpPr>
            <p:cNvPr id="51" name="Rectangle 43"/>
            <p:cNvSpPr>
              <a:spLocks noChangeArrowheads="1"/>
            </p:cNvSpPr>
            <p:nvPr/>
          </p:nvSpPr>
          <p:spPr bwMode="auto">
            <a:xfrm>
              <a:off x="2880" y="3792"/>
              <a:ext cx="240"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latin typeface="Times New Roman" panose="02020603050405020304" pitchFamily="18" charset="0"/>
                  <a:cs typeface="Times New Roman" panose="02020603050405020304" pitchFamily="18" charset="0"/>
                </a:rPr>
                <a:t>i</a:t>
              </a:r>
            </a:p>
          </p:txBody>
        </p:sp>
        <p:sp>
          <p:nvSpPr>
            <p:cNvPr id="52" name="Rectangle 44"/>
            <p:cNvSpPr>
              <a:spLocks noChangeArrowheads="1"/>
            </p:cNvSpPr>
            <p:nvPr/>
          </p:nvSpPr>
          <p:spPr bwMode="auto">
            <a:xfrm>
              <a:off x="2640" y="3792"/>
              <a:ext cx="240"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latin typeface="Times New Roman" panose="02020603050405020304" pitchFamily="18" charset="0"/>
                  <a:cs typeface="Times New Roman" panose="02020603050405020304" pitchFamily="18" charset="0"/>
                </a:rPr>
                <a:t>e</a:t>
              </a:r>
            </a:p>
          </p:txBody>
        </p:sp>
        <p:sp>
          <p:nvSpPr>
            <p:cNvPr id="53" name="Rectangle 45"/>
            <p:cNvSpPr>
              <a:spLocks noChangeArrowheads="1"/>
            </p:cNvSpPr>
            <p:nvPr/>
          </p:nvSpPr>
          <p:spPr bwMode="auto">
            <a:xfrm>
              <a:off x="4320" y="3792"/>
              <a:ext cx="240"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latin typeface="Times New Roman" panose="02020603050405020304" pitchFamily="18" charset="0"/>
                  <a:cs typeface="Times New Roman" panose="02020603050405020304" pitchFamily="18" charset="0"/>
                </a:rPr>
                <a:t>k</a:t>
              </a:r>
            </a:p>
          </p:txBody>
        </p:sp>
        <p:sp>
          <p:nvSpPr>
            <p:cNvPr id="54" name="Rectangle 46"/>
            <p:cNvSpPr>
              <a:spLocks noChangeArrowheads="1"/>
            </p:cNvSpPr>
            <p:nvPr/>
          </p:nvSpPr>
          <p:spPr bwMode="auto">
            <a:xfrm>
              <a:off x="4800" y="3792"/>
              <a:ext cx="240"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latin typeface="Times New Roman" panose="02020603050405020304" pitchFamily="18" charset="0"/>
                  <a:cs typeface="Times New Roman" panose="02020603050405020304" pitchFamily="18" charset="0"/>
                </a:rPr>
                <a:t>h</a:t>
              </a:r>
            </a:p>
          </p:txBody>
        </p:sp>
        <p:sp>
          <p:nvSpPr>
            <p:cNvPr id="55" name="Rectangle 47"/>
            <p:cNvSpPr>
              <a:spLocks noChangeArrowheads="1"/>
            </p:cNvSpPr>
            <p:nvPr/>
          </p:nvSpPr>
          <p:spPr bwMode="auto">
            <a:xfrm>
              <a:off x="4560" y="3792"/>
              <a:ext cx="240"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latin typeface="Times New Roman" panose="02020603050405020304" pitchFamily="18" charset="0"/>
                  <a:cs typeface="Times New Roman" panose="02020603050405020304" pitchFamily="18" charset="0"/>
                </a:rPr>
                <a:t>d</a:t>
              </a:r>
            </a:p>
          </p:txBody>
        </p:sp>
        <p:sp>
          <p:nvSpPr>
            <p:cNvPr id="56" name="Rectangle 48"/>
            <p:cNvSpPr>
              <a:spLocks noChangeArrowheads="1"/>
            </p:cNvSpPr>
            <p:nvPr/>
          </p:nvSpPr>
          <p:spPr bwMode="auto">
            <a:xfrm>
              <a:off x="3360" y="3792"/>
              <a:ext cx="240"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latin typeface="Times New Roman" panose="02020603050405020304" pitchFamily="18" charset="0"/>
                  <a:cs typeface="Times New Roman" panose="02020603050405020304" pitchFamily="18" charset="0"/>
                </a:rPr>
                <a:t>f</a:t>
              </a:r>
            </a:p>
          </p:txBody>
        </p:sp>
        <p:sp>
          <p:nvSpPr>
            <p:cNvPr id="57" name="Rectangle 49"/>
            <p:cNvSpPr>
              <a:spLocks noChangeArrowheads="1"/>
            </p:cNvSpPr>
            <p:nvPr/>
          </p:nvSpPr>
          <p:spPr bwMode="auto">
            <a:xfrm>
              <a:off x="3840" y="3792"/>
              <a:ext cx="240"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latin typeface="Times New Roman" panose="02020603050405020304" pitchFamily="18" charset="0"/>
                  <a:cs typeface="Times New Roman" panose="02020603050405020304" pitchFamily="18" charset="0"/>
                </a:rPr>
                <a:t>c</a:t>
              </a:r>
            </a:p>
          </p:txBody>
        </p:sp>
        <p:sp>
          <p:nvSpPr>
            <p:cNvPr id="58" name="Rectangle 50"/>
            <p:cNvSpPr>
              <a:spLocks noChangeArrowheads="1"/>
            </p:cNvSpPr>
            <p:nvPr/>
          </p:nvSpPr>
          <p:spPr bwMode="auto">
            <a:xfrm>
              <a:off x="3600" y="3792"/>
              <a:ext cx="240"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latin typeface="Times New Roman" panose="02020603050405020304" pitchFamily="18" charset="0"/>
                  <a:cs typeface="Times New Roman" panose="02020603050405020304" pitchFamily="18" charset="0"/>
                </a:rPr>
                <a:t>j</a:t>
              </a:r>
            </a:p>
          </p:txBody>
        </p:sp>
        <p:sp>
          <p:nvSpPr>
            <p:cNvPr id="59" name="Rectangle 51"/>
            <p:cNvSpPr>
              <a:spLocks noChangeArrowheads="1"/>
            </p:cNvSpPr>
            <p:nvPr/>
          </p:nvSpPr>
          <p:spPr bwMode="auto">
            <a:xfrm>
              <a:off x="3120" y="3792"/>
              <a:ext cx="240"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latin typeface="Times New Roman" panose="02020603050405020304" pitchFamily="18" charset="0"/>
                  <a:cs typeface="Times New Roman" panose="02020603050405020304" pitchFamily="18" charset="0"/>
                </a:rPr>
                <a:t>b</a:t>
              </a:r>
            </a:p>
          </p:txBody>
        </p:sp>
        <p:sp>
          <p:nvSpPr>
            <p:cNvPr id="60" name="Rectangle 52"/>
            <p:cNvSpPr>
              <a:spLocks noChangeArrowheads="1"/>
            </p:cNvSpPr>
            <p:nvPr/>
          </p:nvSpPr>
          <p:spPr bwMode="auto">
            <a:xfrm>
              <a:off x="5040" y="3792"/>
              <a:ext cx="240"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latin typeface="Times New Roman" panose="02020603050405020304" pitchFamily="18" charset="0"/>
                  <a:cs typeface="Times New Roman" panose="02020603050405020304" pitchFamily="18" charset="0"/>
                </a:rPr>
                <a:t>l</a:t>
              </a:r>
            </a:p>
          </p:txBody>
        </p:sp>
        <p:sp>
          <p:nvSpPr>
            <p:cNvPr id="61" name="Rectangle 53"/>
            <p:cNvSpPr>
              <a:spLocks noChangeArrowheads="1"/>
            </p:cNvSpPr>
            <p:nvPr/>
          </p:nvSpPr>
          <p:spPr bwMode="auto">
            <a:xfrm>
              <a:off x="4080" y="3792"/>
              <a:ext cx="240"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accent2"/>
                  </a:solidFill>
                  <a:latin typeface="Times New Roman" panose="02020603050405020304" pitchFamily="18" charset="0"/>
                  <a:cs typeface="Times New Roman" panose="02020603050405020304" pitchFamily="18" charset="0"/>
                </a:rPr>
                <a:t>g</a:t>
              </a:r>
            </a:p>
          </p:txBody>
        </p:sp>
        <p:sp>
          <p:nvSpPr>
            <p:cNvPr id="62" name="AutoShape 69"/>
            <p:cNvSpPr>
              <a:spLocks/>
            </p:cNvSpPr>
            <p:nvPr/>
          </p:nvSpPr>
          <p:spPr bwMode="auto">
            <a:xfrm rot="5400000">
              <a:off x="2640" y="3312"/>
              <a:ext cx="192" cy="672"/>
            </a:xfrm>
            <a:prstGeom prst="leftBrace">
              <a:avLst>
                <a:gd name="adj1" fmla="val 29167"/>
                <a:gd name="adj2" fmla="val 50000"/>
              </a:avLst>
            </a:prstGeom>
            <a:noFill/>
            <a:ln w="28575">
              <a:solidFill>
                <a:schemeClr val="tx2"/>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Times New Roman" panose="02020603050405020304" pitchFamily="18" charset="0"/>
                <a:cs typeface="Times New Roman" panose="02020603050405020304" pitchFamily="18" charset="0"/>
              </a:endParaRPr>
            </a:p>
          </p:txBody>
        </p:sp>
        <p:sp>
          <p:nvSpPr>
            <p:cNvPr id="63" name="AutoShape 70"/>
            <p:cNvSpPr>
              <a:spLocks/>
            </p:cNvSpPr>
            <p:nvPr/>
          </p:nvSpPr>
          <p:spPr bwMode="auto">
            <a:xfrm rot="5400000">
              <a:off x="4800" y="3312"/>
              <a:ext cx="192" cy="672"/>
            </a:xfrm>
            <a:prstGeom prst="leftBrace">
              <a:avLst>
                <a:gd name="adj1" fmla="val 29167"/>
                <a:gd name="adj2" fmla="val 50000"/>
              </a:avLst>
            </a:prstGeom>
            <a:noFill/>
            <a:ln w="28575">
              <a:solidFill>
                <a:schemeClr val="tx2"/>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Times New Roman" panose="02020603050405020304" pitchFamily="18" charset="0"/>
                <a:cs typeface="Times New Roman" panose="02020603050405020304" pitchFamily="18" charset="0"/>
              </a:endParaRPr>
            </a:p>
          </p:txBody>
        </p:sp>
        <p:sp>
          <p:nvSpPr>
            <p:cNvPr id="64" name="AutoShape 71"/>
            <p:cNvSpPr>
              <a:spLocks/>
            </p:cNvSpPr>
            <p:nvPr/>
          </p:nvSpPr>
          <p:spPr bwMode="auto">
            <a:xfrm rot="5400000">
              <a:off x="4080" y="3312"/>
              <a:ext cx="192" cy="672"/>
            </a:xfrm>
            <a:prstGeom prst="leftBrace">
              <a:avLst>
                <a:gd name="adj1" fmla="val 29167"/>
                <a:gd name="adj2" fmla="val 50000"/>
              </a:avLst>
            </a:prstGeom>
            <a:noFill/>
            <a:ln w="28575">
              <a:solidFill>
                <a:schemeClr val="tx2"/>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Times New Roman" panose="02020603050405020304" pitchFamily="18" charset="0"/>
                <a:cs typeface="Times New Roman" panose="02020603050405020304" pitchFamily="18" charset="0"/>
              </a:endParaRPr>
            </a:p>
          </p:txBody>
        </p:sp>
        <p:sp>
          <p:nvSpPr>
            <p:cNvPr id="65" name="AutoShape 72"/>
            <p:cNvSpPr>
              <a:spLocks/>
            </p:cNvSpPr>
            <p:nvPr/>
          </p:nvSpPr>
          <p:spPr bwMode="auto">
            <a:xfrm rot="5400000">
              <a:off x="3360" y="3312"/>
              <a:ext cx="192" cy="672"/>
            </a:xfrm>
            <a:prstGeom prst="leftBrace">
              <a:avLst>
                <a:gd name="adj1" fmla="val 29167"/>
                <a:gd name="adj2" fmla="val 50000"/>
              </a:avLst>
            </a:prstGeom>
            <a:noFill/>
            <a:ln w="28575">
              <a:solidFill>
                <a:schemeClr val="tx2"/>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Times New Roman" panose="02020603050405020304" pitchFamily="18" charset="0"/>
                <a:cs typeface="Times New Roman" panose="02020603050405020304" pitchFamily="18" charset="0"/>
              </a:endParaRPr>
            </a:p>
          </p:txBody>
        </p:sp>
        <p:sp>
          <p:nvSpPr>
            <p:cNvPr id="66" name="Text Box 73"/>
            <p:cNvSpPr txBox="1">
              <a:spLocks noChangeArrowheads="1"/>
            </p:cNvSpPr>
            <p:nvPr/>
          </p:nvSpPr>
          <p:spPr bwMode="auto">
            <a:xfrm>
              <a:off x="2496" y="3312"/>
              <a:ext cx="52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solidFill>
                    <a:schemeClr val="tx2"/>
                  </a:solidFill>
                  <a:latin typeface="Times New Roman" panose="02020603050405020304" pitchFamily="18" charset="0"/>
                  <a:cs typeface="Times New Roman" panose="02020603050405020304" pitchFamily="18" charset="0"/>
                </a:rPr>
                <a:t>col 0</a:t>
              </a:r>
            </a:p>
          </p:txBody>
        </p:sp>
        <p:sp>
          <p:nvSpPr>
            <p:cNvPr id="67" name="Text Box 74"/>
            <p:cNvSpPr txBox="1">
              <a:spLocks noChangeArrowheads="1"/>
            </p:cNvSpPr>
            <p:nvPr/>
          </p:nvSpPr>
          <p:spPr bwMode="auto">
            <a:xfrm>
              <a:off x="3216" y="3312"/>
              <a:ext cx="52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solidFill>
                    <a:schemeClr val="tx2"/>
                  </a:solidFill>
                  <a:latin typeface="Times New Roman" panose="02020603050405020304" pitchFamily="18" charset="0"/>
                  <a:cs typeface="Times New Roman" panose="02020603050405020304" pitchFamily="18" charset="0"/>
                </a:rPr>
                <a:t>col 1</a:t>
              </a:r>
            </a:p>
          </p:txBody>
        </p:sp>
        <p:sp>
          <p:nvSpPr>
            <p:cNvPr id="68" name="Text Box 75"/>
            <p:cNvSpPr txBox="1">
              <a:spLocks noChangeArrowheads="1"/>
            </p:cNvSpPr>
            <p:nvPr/>
          </p:nvSpPr>
          <p:spPr bwMode="auto">
            <a:xfrm>
              <a:off x="3936" y="3312"/>
              <a:ext cx="52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solidFill>
                    <a:schemeClr val="tx2"/>
                  </a:solidFill>
                  <a:latin typeface="Times New Roman" panose="02020603050405020304" pitchFamily="18" charset="0"/>
                  <a:cs typeface="Times New Roman" panose="02020603050405020304" pitchFamily="18" charset="0"/>
                </a:rPr>
                <a:t>col 2</a:t>
              </a:r>
            </a:p>
          </p:txBody>
        </p:sp>
        <p:sp>
          <p:nvSpPr>
            <p:cNvPr id="69" name="Text Box 76"/>
            <p:cNvSpPr txBox="1">
              <a:spLocks noChangeArrowheads="1"/>
            </p:cNvSpPr>
            <p:nvPr/>
          </p:nvSpPr>
          <p:spPr bwMode="auto">
            <a:xfrm>
              <a:off x="4608" y="3312"/>
              <a:ext cx="52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solidFill>
                    <a:schemeClr val="tx2"/>
                  </a:solidFill>
                  <a:latin typeface="Times New Roman" panose="02020603050405020304" pitchFamily="18" charset="0"/>
                  <a:cs typeface="Times New Roman" panose="02020603050405020304" pitchFamily="18" charset="0"/>
                </a:rPr>
                <a:t>col 3</a:t>
              </a:r>
            </a:p>
          </p:txBody>
        </p:sp>
        <p:sp>
          <p:nvSpPr>
            <p:cNvPr id="70" name="Text Box 78"/>
            <p:cNvSpPr txBox="1">
              <a:spLocks noChangeArrowheads="1"/>
            </p:cNvSpPr>
            <p:nvPr/>
          </p:nvSpPr>
          <p:spPr bwMode="auto">
            <a:xfrm>
              <a:off x="672" y="3744"/>
              <a:ext cx="172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solidFill>
                    <a:schemeClr val="tx2"/>
                  </a:solidFill>
                  <a:latin typeface="Times New Roman" panose="02020603050405020304" pitchFamily="18" charset="0"/>
                  <a:cs typeface="Times New Roman" panose="02020603050405020304" pitchFamily="18" charset="0"/>
                </a:rPr>
                <a:t>column major order:</a:t>
              </a:r>
            </a:p>
          </p:txBody>
        </p:sp>
      </p:grpSp>
      <p:sp>
        <p:nvSpPr>
          <p:cNvPr id="71" name="TextBox 70"/>
          <p:cNvSpPr txBox="1"/>
          <p:nvPr/>
        </p:nvSpPr>
        <p:spPr>
          <a:xfrm>
            <a:off x="2806262" y="6448097"/>
            <a:ext cx="6810703" cy="646331"/>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1.2.9: </a:t>
            </a:r>
            <a:r>
              <a:rPr lang="en-US" dirty="0" smtClean="0">
                <a:latin typeface="Times New Roman" pitchFamily="18" charset="0"/>
                <a:cs typeface="Times New Roman" pitchFamily="18" charset="0"/>
              </a:rPr>
              <a:t>Row major and column major view</a:t>
            </a:r>
          </a:p>
          <a:p>
            <a:pPr algn="ct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07672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wipe(left)">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up)">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wipe(up)">
                                      <p:cBhvr>
                                        <p:cTn id="2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5" autoUpdateAnimBg="0"/>
      <p:bldP spid="10" grpId="0" build="p" bldLvl="4"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a:t>
            </a:fld>
            <a:endParaRPr lang="en-IN" dirty="0"/>
          </a:p>
        </p:txBody>
      </p:sp>
      <p:sp>
        <p:nvSpPr>
          <p:cNvPr id="6" name="Rectangle 5"/>
          <p:cNvSpPr/>
          <p:nvPr/>
        </p:nvSpPr>
        <p:spPr>
          <a:xfrm>
            <a:off x="207034" y="1121184"/>
            <a:ext cx="11383951" cy="3200876"/>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Objective of This </a:t>
            </a:r>
            <a:r>
              <a:rPr lang="en-US" sz="2400" b="1" dirty="0" smtClean="0">
                <a:latin typeface="Times New Roman" panose="02020603050405020304" pitchFamily="18" charset="0"/>
                <a:cs typeface="Times New Roman" panose="02020603050405020304" pitchFamily="18" charset="0"/>
              </a:rPr>
              <a:t>Module</a:t>
            </a:r>
          </a:p>
          <a:p>
            <a:pPr marL="360000" lvl="4"/>
            <a:endParaRPr lang="en-US" sz="800" b="1" dirty="0" smtClean="0">
              <a:latin typeface="Times New Roman" panose="02020603050405020304" pitchFamily="18" charset="0"/>
              <a:cs typeface="Times New Roman" panose="02020603050405020304" pitchFamily="18" charset="0"/>
            </a:endParaRPr>
          </a:p>
          <a:p>
            <a:pPr marL="360000" lvl="4"/>
            <a:endParaRPr lang="en-IN" sz="800" dirty="0" smtClean="0">
              <a:latin typeface="Times New Roman" panose="02020603050405020304" pitchFamily="18" charset="0"/>
              <a:cs typeface="Times New Roman" panose="02020603050405020304" pitchFamily="18" charset="0"/>
            </a:endParaRPr>
          </a:p>
          <a:p>
            <a:pPr marL="720000" lvl="6">
              <a:lnSpc>
                <a:spcPct val="150000"/>
              </a:lnSpc>
            </a:pPr>
            <a:r>
              <a:rPr lang="en-US" sz="2000" b="1" dirty="0">
                <a:latin typeface="Times New Roman" panose="02020603050405020304" pitchFamily="18" charset="0"/>
                <a:cs typeface="Times New Roman" panose="02020603050405020304" pitchFamily="18" charset="0"/>
              </a:rPr>
              <a:t>We learn how to store data in linear structures </a:t>
            </a:r>
            <a:endParaRPr lang="en-US" sz="2000" b="1" dirty="0" smtClean="0">
              <a:latin typeface="Times New Roman" panose="02020603050405020304" pitchFamily="18" charset="0"/>
              <a:cs typeface="Times New Roman" panose="02020603050405020304" pitchFamily="18" charset="0"/>
            </a:endParaRPr>
          </a:p>
          <a:p>
            <a:pPr marL="720000" lvl="6">
              <a:lnSpc>
                <a:spcPct val="150000"/>
              </a:lnSpc>
            </a:pPr>
            <a:endParaRPr lang="en-US" sz="800" b="1" dirty="0">
              <a:latin typeface="Times New Roman" panose="02020603050405020304" pitchFamily="18" charset="0"/>
              <a:cs typeface="Times New Roman" panose="02020603050405020304" pitchFamily="18" charset="0"/>
            </a:endParaRP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We learn how to Create these linear structures called Arrays</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Initialize the elements in the structure</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Manipulate the elements in the array</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Read into and write from the structure</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5785582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30</a:t>
            </a:fld>
            <a:endParaRPr lang="en-IN" dirty="0"/>
          </a:p>
        </p:txBody>
      </p:sp>
      <p:sp>
        <p:nvSpPr>
          <p:cNvPr id="6" name="Rectangle 5"/>
          <p:cNvSpPr/>
          <p:nvPr/>
        </p:nvSpPr>
        <p:spPr>
          <a:xfrm>
            <a:off x="207034" y="1121184"/>
            <a:ext cx="11383951" cy="138499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Two-dimensional arrays II</a:t>
            </a:r>
            <a:r>
              <a:rPr lang="en-US" sz="2400" b="1" dirty="0" smtClean="0">
                <a:latin typeface="Times New Roman" panose="02020603050405020304" pitchFamily="18" charset="0"/>
                <a:cs typeface="Times New Roman" panose="02020603050405020304" pitchFamily="18" charset="0"/>
              </a:rPr>
              <a:t/>
            </a:r>
            <a:br>
              <a:rPr lang="en-US" sz="2400" b="1" dirty="0" smtClean="0">
                <a:latin typeface="Times New Roman" panose="02020603050405020304" pitchFamily="18" charset="0"/>
                <a:cs typeface="Times New Roman" panose="02020603050405020304" pitchFamily="18" charset="0"/>
              </a:rPr>
            </a:br>
            <a:endParaRPr lang="en-US" sz="2000" b="1" dirty="0" smtClean="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a 2D array, we generally consider the first index to be the row, and the second to be the column: a[row, col]</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grpSp>
        <p:nvGrpSpPr>
          <p:cNvPr id="7" name="Group 30"/>
          <p:cNvGrpSpPr>
            <a:grpSpLocks/>
          </p:cNvGrpSpPr>
          <p:nvPr/>
        </p:nvGrpSpPr>
        <p:grpSpPr bwMode="auto">
          <a:xfrm>
            <a:off x="3171110" y="2804019"/>
            <a:ext cx="5455797" cy="2906777"/>
            <a:chOff x="288" y="2016"/>
            <a:chExt cx="2928" cy="1560"/>
          </a:xfrm>
        </p:grpSpPr>
        <p:sp>
          <p:nvSpPr>
            <p:cNvPr id="8" name="Rectangle 4"/>
            <p:cNvSpPr>
              <a:spLocks noChangeArrowheads="1"/>
            </p:cNvSpPr>
            <p:nvPr/>
          </p:nvSpPr>
          <p:spPr bwMode="auto">
            <a:xfrm>
              <a:off x="960" y="2534"/>
              <a:ext cx="432"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latin typeface="Times New Roman" pitchFamily="18" charset="0"/>
                </a:rPr>
                <a:t>0,0</a:t>
              </a:r>
              <a:endParaRPr lang="en-US">
                <a:latin typeface="Times New Roman" pitchFamily="18" charset="0"/>
              </a:endParaRPr>
            </a:p>
          </p:txBody>
        </p:sp>
        <p:sp>
          <p:nvSpPr>
            <p:cNvPr id="9" name="Rectangle 5"/>
            <p:cNvSpPr>
              <a:spLocks noChangeArrowheads="1"/>
            </p:cNvSpPr>
            <p:nvPr/>
          </p:nvSpPr>
          <p:spPr bwMode="auto">
            <a:xfrm>
              <a:off x="1392" y="2534"/>
              <a:ext cx="432"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latin typeface="Times New Roman" pitchFamily="18" charset="0"/>
                </a:rPr>
                <a:t>0,1</a:t>
              </a:r>
              <a:endParaRPr lang="en-US">
                <a:latin typeface="Times New Roman" pitchFamily="18" charset="0"/>
              </a:endParaRPr>
            </a:p>
          </p:txBody>
        </p:sp>
        <p:sp>
          <p:nvSpPr>
            <p:cNvPr id="10" name="Rectangle 6"/>
            <p:cNvSpPr>
              <a:spLocks noChangeArrowheads="1"/>
            </p:cNvSpPr>
            <p:nvPr/>
          </p:nvSpPr>
          <p:spPr bwMode="auto">
            <a:xfrm>
              <a:off x="1824" y="2534"/>
              <a:ext cx="432"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latin typeface="Times New Roman" pitchFamily="18" charset="0"/>
                </a:rPr>
                <a:t>0,2</a:t>
              </a:r>
              <a:endParaRPr lang="en-US">
                <a:latin typeface="Times New Roman" pitchFamily="18" charset="0"/>
              </a:endParaRPr>
            </a:p>
          </p:txBody>
        </p:sp>
        <p:sp>
          <p:nvSpPr>
            <p:cNvPr id="11" name="Rectangle 7"/>
            <p:cNvSpPr>
              <a:spLocks noChangeArrowheads="1"/>
            </p:cNvSpPr>
            <p:nvPr/>
          </p:nvSpPr>
          <p:spPr bwMode="auto">
            <a:xfrm>
              <a:off x="2256" y="2534"/>
              <a:ext cx="432"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latin typeface="Times New Roman" pitchFamily="18" charset="0"/>
                </a:rPr>
                <a:t>0,3</a:t>
              </a:r>
              <a:endParaRPr lang="en-US">
                <a:latin typeface="Times New Roman" pitchFamily="18" charset="0"/>
              </a:endParaRPr>
            </a:p>
          </p:txBody>
        </p:sp>
        <p:sp>
          <p:nvSpPr>
            <p:cNvPr id="12" name="Rectangle 8"/>
            <p:cNvSpPr>
              <a:spLocks noChangeArrowheads="1"/>
            </p:cNvSpPr>
            <p:nvPr/>
          </p:nvSpPr>
          <p:spPr bwMode="auto">
            <a:xfrm>
              <a:off x="2688" y="2534"/>
              <a:ext cx="432"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latin typeface="Times New Roman" pitchFamily="18" charset="0"/>
                </a:rPr>
                <a:t>0,4</a:t>
              </a:r>
              <a:endParaRPr lang="en-US">
                <a:latin typeface="Times New Roman" pitchFamily="18" charset="0"/>
              </a:endParaRPr>
            </a:p>
          </p:txBody>
        </p:sp>
        <p:sp>
          <p:nvSpPr>
            <p:cNvPr id="13" name="Rectangle 9"/>
            <p:cNvSpPr>
              <a:spLocks noChangeArrowheads="1"/>
            </p:cNvSpPr>
            <p:nvPr/>
          </p:nvSpPr>
          <p:spPr bwMode="auto">
            <a:xfrm>
              <a:off x="960" y="2774"/>
              <a:ext cx="432"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latin typeface="Times New Roman" pitchFamily="18" charset="0"/>
                </a:rPr>
                <a:t>1,0</a:t>
              </a:r>
              <a:endParaRPr lang="en-US">
                <a:latin typeface="Times New Roman" pitchFamily="18" charset="0"/>
              </a:endParaRPr>
            </a:p>
          </p:txBody>
        </p:sp>
        <p:sp>
          <p:nvSpPr>
            <p:cNvPr id="14" name="Rectangle 10"/>
            <p:cNvSpPr>
              <a:spLocks noChangeArrowheads="1"/>
            </p:cNvSpPr>
            <p:nvPr/>
          </p:nvSpPr>
          <p:spPr bwMode="auto">
            <a:xfrm>
              <a:off x="1392" y="2774"/>
              <a:ext cx="432"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latin typeface="Times New Roman" pitchFamily="18" charset="0"/>
                </a:rPr>
                <a:t>1,1</a:t>
              </a:r>
              <a:endParaRPr lang="en-US">
                <a:latin typeface="Times New Roman" pitchFamily="18" charset="0"/>
              </a:endParaRPr>
            </a:p>
          </p:txBody>
        </p:sp>
        <p:sp>
          <p:nvSpPr>
            <p:cNvPr id="15" name="Rectangle 11"/>
            <p:cNvSpPr>
              <a:spLocks noChangeArrowheads="1"/>
            </p:cNvSpPr>
            <p:nvPr/>
          </p:nvSpPr>
          <p:spPr bwMode="auto">
            <a:xfrm>
              <a:off x="1824" y="2774"/>
              <a:ext cx="432"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latin typeface="Times New Roman" pitchFamily="18" charset="0"/>
                </a:rPr>
                <a:t>1,2</a:t>
              </a:r>
              <a:endParaRPr lang="en-US">
                <a:latin typeface="Times New Roman" pitchFamily="18" charset="0"/>
              </a:endParaRPr>
            </a:p>
          </p:txBody>
        </p:sp>
        <p:sp>
          <p:nvSpPr>
            <p:cNvPr id="16" name="Rectangle 12"/>
            <p:cNvSpPr>
              <a:spLocks noChangeArrowheads="1"/>
            </p:cNvSpPr>
            <p:nvPr/>
          </p:nvSpPr>
          <p:spPr bwMode="auto">
            <a:xfrm>
              <a:off x="2256" y="2774"/>
              <a:ext cx="432"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latin typeface="Times New Roman" pitchFamily="18" charset="0"/>
                </a:rPr>
                <a:t>1,3</a:t>
              </a:r>
              <a:endParaRPr lang="en-US">
                <a:latin typeface="Times New Roman" pitchFamily="18" charset="0"/>
              </a:endParaRPr>
            </a:p>
          </p:txBody>
        </p:sp>
        <p:sp>
          <p:nvSpPr>
            <p:cNvPr id="17" name="Rectangle 13"/>
            <p:cNvSpPr>
              <a:spLocks noChangeArrowheads="1"/>
            </p:cNvSpPr>
            <p:nvPr/>
          </p:nvSpPr>
          <p:spPr bwMode="auto">
            <a:xfrm>
              <a:off x="2688" y="2774"/>
              <a:ext cx="432"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latin typeface="Times New Roman" pitchFamily="18" charset="0"/>
                </a:rPr>
                <a:t>1,4</a:t>
              </a:r>
              <a:endParaRPr lang="en-US">
                <a:latin typeface="Times New Roman" pitchFamily="18" charset="0"/>
              </a:endParaRPr>
            </a:p>
          </p:txBody>
        </p:sp>
        <p:sp>
          <p:nvSpPr>
            <p:cNvPr id="18" name="Rectangle 14"/>
            <p:cNvSpPr>
              <a:spLocks noChangeArrowheads="1"/>
            </p:cNvSpPr>
            <p:nvPr/>
          </p:nvSpPr>
          <p:spPr bwMode="auto">
            <a:xfrm>
              <a:off x="960" y="3014"/>
              <a:ext cx="432"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latin typeface="Times New Roman" pitchFamily="18" charset="0"/>
                </a:rPr>
                <a:t>2,0</a:t>
              </a:r>
              <a:endParaRPr lang="en-US">
                <a:latin typeface="Times New Roman" pitchFamily="18" charset="0"/>
              </a:endParaRPr>
            </a:p>
          </p:txBody>
        </p:sp>
        <p:sp>
          <p:nvSpPr>
            <p:cNvPr id="19" name="Rectangle 15"/>
            <p:cNvSpPr>
              <a:spLocks noChangeArrowheads="1"/>
            </p:cNvSpPr>
            <p:nvPr/>
          </p:nvSpPr>
          <p:spPr bwMode="auto">
            <a:xfrm>
              <a:off x="1392" y="3014"/>
              <a:ext cx="432"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latin typeface="Times New Roman" pitchFamily="18" charset="0"/>
                </a:rPr>
                <a:t>2,1</a:t>
              </a:r>
              <a:endParaRPr lang="en-US">
                <a:latin typeface="Times New Roman" pitchFamily="18" charset="0"/>
              </a:endParaRPr>
            </a:p>
          </p:txBody>
        </p:sp>
        <p:sp>
          <p:nvSpPr>
            <p:cNvPr id="20" name="Rectangle 16"/>
            <p:cNvSpPr>
              <a:spLocks noChangeArrowheads="1"/>
            </p:cNvSpPr>
            <p:nvPr/>
          </p:nvSpPr>
          <p:spPr bwMode="auto">
            <a:xfrm>
              <a:off x="1824" y="3014"/>
              <a:ext cx="432"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latin typeface="Times New Roman" pitchFamily="18" charset="0"/>
                </a:rPr>
                <a:t>2,2</a:t>
              </a:r>
              <a:endParaRPr lang="en-US">
                <a:latin typeface="Times New Roman" pitchFamily="18" charset="0"/>
              </a:endParaRPr>
            </a:p>
          </p:txBody>
        </p:sp>
        <p:sp>
          <p:nvSpPr>
            <p:cNvPr id="21" name="Rectangle 17"/>
            <p:cNvSpPr>
              <a:spLocks noChangeArrowheads="1"/>
            </p:cNvSpPr>
            <p:nvPr/>
          </p:nvSpPr>
          <p:spPr bwMode="auto">
            <a:xfrm>
              <a:off x="2256" y="3014"/>
              <a:ext cx="432"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latin typeface="Times New Roman" pitchFamily="18" charset="0"/>
                </a:rPr>
                <a:t>2,3</a:t>
              </a:r>
              <a:endParaRPr lang="en-US">
                <a:latin typeface="Times New Roman" pitchFamily="18" charset="0"/>
              </a:endParaRPr>
            </a:p>
          </p:txBody>
        </p:sp>
        <p:sp>
          <p:nvSpPr>
            <p:cNvPr id="22" name="Rectangle 18"/>
            <p:cNvSpPr>
              <a:spLocks noChangeArrowheads="1"/>
            </p:cNvSpPr>
            <p:nvPr/>
          </p:nvSpPr>
          <p:spPr bwMode="auto">
            <a:xfrm>
              <a:off x="2688" y="3014"/>
              <a:ext cx="432"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latin typeface="Times New Roman" pitchFamily="18" charset="0"/>
                </a:rPr>
                <a:t>2,4</a:t>
              </a:r>
              <a:endParaRPr lang="en-US">
                <a:latin typeface="Times New Roman" pitchFamily="18" charset="0"/>
              </a:endParaRPr>
            </a:p>
          </p:txBody>
        </p:sp>
        <p:sp>
          <p:nvSpPr>
            <p:cNvPr id="23" name="Rectangle 19"/>
            <p:cNvSpPr>
              <a:spLocks noChangeArrowheads="1"/>
            </p:cNvSpPr>
            <p:nvPr/>
          </p:nvSpPr>
          <p:spPr bwMode="auto">
            <a:xfrm>
              <a:off x="960" y="3254"/>
              <a:ext cx="432"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latin typeface="Times New Roman" pitchFamily="18" charset="0"/>
                </a:rPr>
                <a:t>3,0</a:t>
              </a:r>
              <a:endParaRPr lang="en-US">
                <a:latin typeface="Times New Roman" pitchFamily="18" charset="0"/>
              </a:endParaRPr>
            </a:p>
          </p:txBody>
        </p:sp>
        <p:sp>
          <p:nvSpPr>
            <p:cNvPr id="24" name="Rectangle 20"/>
            <p:cNvSpPr>
              <a:spLocks noChangeArrowheads="1"/>
            </p:cNvSpPr>
            <p:nvPr/>
          </p:nvSpPr>
          <p:spPr bwMode="auto">
            <a:xfrm>
              <a:off x="1392" y="3254"/>
              <a:ext cx="432"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latin typeface="Times New Roman" pitchFamily="18" charset="0"/>
                </a:rPr>
                <a:t>3,1</a:t>
              </a:r>
              <a:endParaRPr lang="en-US">
                <a:latin typeface="Times New Roman" pitchFamily="18" charset="0"/>
              </a:endParaRPr>
            </a:p>
          </p:txBody>
        </p:sp>
        <p:sp>
          <p:nvSpPr>
            <p:cNvPr id="25" name="Rectangle 21"/>
            <p:cNvSpPr>
              <a:spLocks noChangeArrowheads="1"/>
            </p:cNvSpPr>
            <p:nvPr/>
          </p:nvSpPr>
          <p:spPr bwMode="auto">
            <a:xfrm>
              <a:off x="1824" y="3254"/>
              <a:ext cx="432"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dirty="0">
                  <a:latin typeface="Times New Roman" pitchFamily="18" charset="0"/>
                </a:rPr>
                <a:t>3,2</a:t>
              </a:r>
              <a:endParaRPr lang="en-US" dirty="0">
                <a:latin typeface="Times New Roman" pitchFamily="18" charset="0"/>
              </a:endParaRPr>
            </a:p>
          </p:txBody>
        </p:sp>
        <p:sp>
          <p:nvSpPr>
            <p:cNvPr id="26" name="Rectangle 22"/>
            <p:cNvSpPr>
              <a:spLocks noChangeArrowheads="1"/>
            </p:cNvSpPr>
            <p:nvPr/>
          </p:nvSpPr>
          <p:spPr bwMode="auto">
            <a:xfrm>
              <a:off x="2256" y="3254"/>
              <a:ext cx="432"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latin typeface="Times New Roman" pitchFamily="18" charset="0"/>
                </a:rPr>
                <a:t>3,3</a:t>
              </a:r>
              <a:endParaRPr lang="en-US">
                <a:latin typeface="Times New Roman" pitchFamily="18" charset="0"/>
              </a:endParaRPr>
            </a:p>
          </p:txBody>
        </p:sp>
        <p:sp>
          <p:nvSpPr>
            <p:cNvPr id="27" name="Rectangle 23"/>
            <p:cNvSpPr>
              <a:spLocks noChangeArrowheads="1"/>
            </p:cNvSpPr>
            <p:nvPr/>
          </p:nvSpPr>
          <p:spPr bwMode="auto">
            <a:xfrm>
              <a:off x="2688" y="3254"/>
              <a:ext cx="432" cy="240"/>
            </a:xfrm>
            <a:prstGeom prst="rect">
              <a:avLst/>
            </a:prstGeom>
            <a:noFill/>
            <a:ln w="2857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i="1">
                  <a:latin typeface="Times New Roman" pitchFamily="18" charset="0"/>
                </a:rPr>
                <a:t>3,4</a:t>
              </a:r>
              <a:endParaRPr lang="en-US">
                <a:latin typeface="Times New Roman" pitchFamily="18" charset="0"/>
              </a:endParaRPr>
            </a:p>
          </p:txBody>
        </p:sp>
        <p:sp>
          <p:nvSpPr>
            <p:cNvPr id="28" name="Text Box 24"/>
            <p:cNvSpPr txBox="1">
              <a:spLocks noChangeArrowheads="1"/>
            </p:cNvSpPr>
            <p:nvPr/>
          </p:nvSpPr>
          <p:spPr bwMode="auto">
            <a:xfrm>
              <a:off x="720" y="2486"/>
              <a:ext cx="288" cy="1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i="1" dirty="0" smtClean="0">
                  <a:latin typeface="Times New Roman" pitchFamily="18" charset="0"/>
                </a:rPr>
                <a:t>0</a:t>
              </a:r>
            </a:p>
            <a:p>
              <a:endParaRPr lang="en-US" i="1" dirty="0" smtClean="0">
                <a:latin typeface="Times New Roman" pitchFamily="18" charset="0"/>
              </a:endParaRPr>
            </a:p>
            <a:p>
              <a:r>
                <a:rPr lang="en-US" i="1" dirty="0" smtClean="0">
                  <a:latin typeface="Times New Roman" pitchFamily="18" charset="0"/>
                </a:rPr>
                <a:t>1</a:t>
              </a:r>
              <a:r>
                <a:rPr lang="en-US" i="1" dirty="0">
                  <a:latin typeface="Times New Roman" pitchFamily="18" charset="0"/>
                </a:rPr>
                <a:t/>
              </a:r>
              <a:br>
                <a:rPr lang="en-US" i="1" dirty="0">
                  <a:latin typeface="Times New Roman" pitchFamily="18" charset="0"/>
                </a:rPr>
              </a:br>
              <a:endParaRPr lang="en-US" i="1" dirty="0" smtClean="0">
                <a:latin typeface="Times New Roman" pitchFamily="18" charset="0"/>
              </a:endParaRPr>
            </a:p>
            <a:p>
              <a:r>
                <a:rPr lang="en-US" i="1" dirty="0" smtClean="0">
                  <a:latin typeface="Times New Roman" pitchFamily="18" charset="0"/>
                </a:rPr>
                <a:t>2</a:t>
              </a:r>
              <a:r>
                <a:rPr lang="en-US" i="1" dirty="0">
                  <a:latin typeface="Times New Roman" pitchFamily="18" charset="0"/>
                </a:rPr>
                <a:t/>
              </a:r>
              <a:br>
                <a:rPr lang="en-US" i="1" dirty="0">
                  <a:latin typeface="Times New Roman" pitchFamily="18" charset="0"/>
                </a:rPr>
              </a:br>
              <a:endParaRPr lang="en-US" i="1" dirty="0" smtClean="0">
                <a:latin typeface="Times New Roman" pitchFamily="18" charset="0"/>
              </a:endParaRPr>
            </a:p>
            <a:p>
              <a:r>
                <a:rPr lang="en-US" i="1" dirty="0" smtClean="0">
                  <a:latin typeface="Times New Roman" pitchFamily="18" charset="0"/>
                </a:rPr>
                <a:t>3</a:t>
              </a:r>
              <a:endParaRPr lang="en-US" i="1" dirty="0">
                <a:latin typeface="Times New Roman" pitchFamily="18" charset="0"/>
              </a:endParaRPr>
            </a:p>
          </p:txBody>
        </p:sp>
        <p:sp>
          <p:nvSpPr>
            <p:cNvPr id="29" name="Text Box 25"/>
            <p:cNvSpPr txBox="1">
              <a:spLocks noChangeArrowheads="1"/>
            </p:cNvSpPr>
            <p:nvPr/>
          </p:nvSpPr>
          <p:spPr bwMode="auto">
            <a:xfrm>
              <a:off x="1056" y="2016"/>
              <a:ext cx="2160" cy="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dirty="0">
                  <a:latin typeface="Times New Roman" pitchFamily="18" charset="0"/>
                </a:rPr>
                <a:t>            columns</a:t>
              </a:r>
              <a:br>
                <a:rPr lang="en-US" i="1" dirty="0">
                  <a:latin typeface="Times New Roman" pitchFamily="18" charset="0"/>
                </a:rPr>
              </a:br>
              <a:r>
                <a:rPr lang="en-US" i="1" dirty="0">
                  <a:latin typeface="Times New Roman" pitchFamily="18" charset="0"/>
                </a:rPr>
                <a:t>0       </a:t>
              </a:r>
              <a:r>
                <a:rPr lang="en-US" i="1" dirty="0" smtClean="0">
                  <a:latin typeface="Times New Roman" pitchFamily="18" charset="0"/>
                </a:rPr>
                <a:t>      1            2           3             </a:t>
              </a:r>
              <a:r>
                <a:rPr lang="en-US" i="1" dirty="0">
                  <a:latin typeface="Times New Roman" pitchFamily="18" charset="0"/>
                </a:rPr>
                <a:t>4</a:t>
              </a:r>
            </a:p>
          </p:txBody>
        </p:sp>
        <p:sp>
          <p:nvSpPr>
            <p:cNvPr id="30" name="Text Box 27"/>
            <p:cNvSpPr txBox="1">
              <a:spLocks noChangeArrowheads="1"/>
            </p:cNvSpPr>
            <p:nvPr/>
          </p:nvSpPr>
          <p:spPr bwMode="auto">
            <a:xfrm>
              <a:off x="288" y="2822"/>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i="1">
                  <a:latin typeface="Times New Roman" pitchFamily="18" charset="0"/>
                </a:rPr>
                <a:t>rows</a:t>
              </a:r>
            </a:p>
          </p:txBody>
        </p:sp>
      </p:grpSp>
      <p:sp>
        <p:nvSpPr>
          <p:cNvPr id="31" name="TextBox 30"/>
          <p:cNvSpPr txBox="1"/>
          <p:nvPr/>
        </p:nvSpPr>
        <p:spPr>
          <a:xfrm>
            <a:off x="3168869" y="5770180"/>
            <a:ext cx="6810703" cy="646331"/>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1.2.10: </a:t>
            </a:r>
            <a:r>
              <a:rPr lang="en-US" dirty="0" smtClean="0">
                <a:latin typeface="Times New Roman" pitchFamily="18" charset="0"/>
                <a:cs typeface="Times New Roman" pitchFamily="18" charset="0"/>
              </a:rPr>
              <a:t>2D Array</a:t>
            </a:r>
          </a:p>
          <a:p>
            <a:pPr algn="ct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938534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31</a:t>
            </a:fld>
            <a:endParaRPr lang="en-IN" dirty="0"/>
          </a:p>
        </p:txBody>
      </p:sp>
      <p:sp>
        <p:nvSpPr>
          <p:cNvPr id="6" name="Rectangle 5"/>
          <p:cNvSpPr/>
          <p:nvPr/>
        </p:nvSpPr>
        <p:spPr>
          <a:xfrm>
            <a:off x="207034" y="1121184"/>
            <a:ext cx="11617104" cy="4616648"/>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2D arrays </a:t>
            </a:r>
            <a:r>
              <a:rPr lang="en-US" sz="2400" b="1" dirty="0" smtClean="0">
                <a:latin typeface="Times New Roman" panose="02020603050405020304" pitchFamily="18" charset="0"/>
                <a:cs typeface="Times New Roman" panose="02020603050405020304" pitchFamily="18" charset="0"/>
              </a:rPr>
              <a:t/>
            </a:r>
            <a:br>
              <a:rPr lang="en-US" sz="2400" b="1" dirty="0" smtClean="0">
                <a:latin typeface="Times New Roman" panose="02020603050405020304" pitchFamily="18" charset="0"/>
                <a:cs typeface="Times New Roman" panose="02020603050405020304" pitchFamily="18" charset="0"/>
              </a:rPr>
            </a:br>
            <a:endParaRPr lang="en-US" sz="2000" b="1" dirty="0" smtClean="0">
              <a:latin typeface="Times New Roman" panose="02020603050405020304" pitchFamily="18" charset="0"/>
              <a:cs typeface="Times New Roman" panose="02020603050405020304" pitchFamily="18" charset="0"/>
            </a:endParaRPr>
          </a:p>
          <a:p>
            <a:pPr marL="1062900" lvl="6"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Java doesn’t have “real” 2D arrays, but array elements can themselves be arrays</a:t>
            </a:r>
            <a:r>
              <a:rPr lang="en-US" sz="2000" dirty="0" smtClean="0">
                <a:latin typeface="Times New Roman" panose="02020603050405020304" pitchFamily="18" charset="0"/>
                <a:cs typeface="Times New Roman" panose="02020603050405020304" pitchFamily="18" charset="0"/>
              </a:rPr>
              <a:t>:</a:t>
            </a:r>
          </a:p>
          <a:p>
            <a:pPr marL="1062900" lvl="6"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x[][] denotes an array x of array components, each of which is an array of integer </a:t>
            </a:r>
            <a:r>
              <a:rPr lang="en-US" sz="2000" dirty="0" smtClean="0">
                <a:latin typeface="Times New Roman" panose="02020603050405020304" pitchFamily="18" charset="0"/>
                <a:cs typeface="Times New Roman" panose="02020603050405020304" pitchFamily="18" charset="0"/>
              </a:rPr>
              <a:t>components</a:t>
            </a:r>
          </a:p>
          <a:p>
            <a:pPr marL="1520100" lvl="7"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We can define the above array like this: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x = new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[5][8];</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and treat it as a regular 2D </a:t>
            </a:r>
            <a:r>
              <a:rPr lang="en-US" sz="2000" dirty="0" smtClean="0">
                <a:latin typeface="Times New Roman" panose="02020603050405020304" pitchFamily="18" charset="0"/>
                <a:cs typeface="Times New Roman" panose="02020603050405020304" pitchFamily="18" charset="0"/>
              </a:rPr>
              <a:t>array</a:t>
            </a:r>
          </a:p>
          <a:p>
            <a:pPr marL="1062900" lvl="6"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This is an array of 5 </a:t>
            </a:r>
            <a:r>
              <a:rPr lang="en-US" sz="2000" dirty="0" smtClean="0">
                <a:latin typeface="Times New Roman" panose="02020603050405020304" pitchFamily="18" charset="0"/>
                <a:cs typeface="Times New Roman" panose="02020603050405020304" pitchFamily="18" charset="0"/>
              </a:rPr>
              <a:t>arrays</a:t>
            </a:r>
          </a:p>
          <a:p>
            <a:pPr marL="1062900" lvl="6"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Each subarray is an array of 8 </a:t>
            </a:r>
            <a:r>
              <a:rPr lang="en-US" sz="2000" dirty="0" err="1">
                <a:latin typeface="Times New Roman" panose="02020603050405020304" pitchFamily="18" charset="0"/>
                <a:cs typeface="Times New Roman" panose="02020603050405020304" pitchFamily="18" charset="0"/>
              </a:rPr>
              <a:t>ints</a:t>
            </a:r>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grpSp>
        <p:nvGrpSpPr>
          <p:cNvPr id="37" name="Group 36"/>
          <p:cNvGrpSpPr/>
          <p:nvPr/>
        </p:nvGrpSpPr>
        <p:grpSpPr>
          <a:xfrm>
            <a:off x="7188389" y="3515883"/>
            <a:ext cx="2581656" cy="2535555"/>
            <a:chOff x="6324600" y="2895600"/>
            <a:chExt cx="2133600" cy="1905000"/>
          </a:xfrm>
        </p:grpSpPr>
        <p:grpSp>
          <p:nvGrpSpPr>
            <p:cNvPr id="38" name="Group 49"/>
            <p:cNvGrpSpPr>
              <a:grpSpLocks/>
            </p:cNvGrpSpPr>
            <p:nvPr/>
          </p:nvGrpSpPr>
          <p:grpSpPr bwMode="auto">
            <a:xfrm>
              <a:off x="6477000" y="2971800"/>
              <a:ext cx="1828800" cy="1752600"/>
              <a:chOff x="3408" y="2160"/>
              <a:chExt cx="1152" cy="1104"/>
            </a:xfrm>
          </p:grpSpPr>
          <p:sp>
            <p:nvSpPr>
              <p:cNvPr id="45" name="Rectangle 9"/>
              <p:cNvSpPr>
                <a:spLocks noChangeArrowheads="1"/>
              </p:cNvSpPr>
              <p:nvPr/>
            </p:nvSpPr>
            <p:spPr bwMode="auto">
              <a:xfrm>
                <a:off x="3408" y="2400"/>
                <a:ext cx="144" cy="144"/>
              </a:xfrm>
              <a:prstGeom prst="rect">
                <a:avLst/>
              </a:prstGeom>
              <a:noFill/>
              <a:ln w="15875">
                <a:solidFill>
                  <a:schemeClr val="tx2"/>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 name="Rectangle 10"/>
              <p:cNvSpPr>
                <a:spLocks noChangeArrowheads="1"/>
              </p:cNvSpPr>
              <p:nvPr/>
            </p:nvSpPr>
            <p:spPr bwMode="auto">
              <a:xfrm>
                <a:off x="3552" y="2400"/>
                <a:ext cx="144" cy="144"/>
              </a:xfrm>
              <a:prstGeom prst="rect">
                <a:avLst/>
              </a:prstGeom>
              <a:noFill/>
              <a:ln w="15875">
                <a:solidFill>
                  <a:schemeClr val="tx2"/>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 name="Rectangle 11"/>
              <p:cNvSpPr>
                <a:spLocks noChangeArrowheads="1"/>
              </p:cNvSpPr>
              <p:nvPr/>
            </p:nvSpPr>
            <p:spPr bwMode="auto">
              <a:xfrm>
                <a:off x="3696" y="2400"/>
                <a:ext cx="144" cy="144"/>
              </a:xfrm>
              <a:prstGeom prst="rect">
                <a:avLst/>
              </a:prstGeom>
              <a:noFill/>
              <a:ln w="15875">
                <a:solidFill>
                  <a:schemeClr val="tx2"/>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 name="Rectangle 12"/>
              <p:cNvSpPr>
                <a:spLocks noChangeArrowheads="1"/>
              </p:cNvSpPr>
              <p:nvPr/>
            </p:nvSpPr>
            <p:spPr bwMode="auto">
              <a:xfrm>
                <a:off x="3840" y="2400"/>
                <a:ext cx="144" cy="144"/>
              </a:xfrm>
              <a:prstGeom prst="rect">
                <a:avLst/>
              </a:prstGeom>
              <a:noFill/>
              <a:ln w="15875">
                <a:solidFill>
                  <a:schemeClr val="tx2"/>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 name="Rectangle 13"/>
              <p:cNvSpPr>
                <a:spLocks noChangeArrowheads="1"/>
              </p:cNvSpPr>
              <p:nvPr/>
            </p:nvSpPr>
            <p:spPr bwMode="auto">
              <a:xfrm>
                <a:off x="3984" y="2400"/>
                <a:ext cx="144" cy="144"/>
              </a:xfrm>
              <a:prstGeom prst="rect">
                <a:avLst/>
              </a:prstGeom>
              <a:noFill/>
              <a:ln w="15875">
                <a:solidFill>
                  <a:schemeClr val="tx2"/>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0" name="Rectangle 14"/>
              <p:cNvSpPr>
                <a:spLocks noChangeArrowheads="1"/>
              </p:cNvSpPr>
              <p:nvPr/>
            </p:nvSpPr>
            <p:spPr bwMode="auto">
              <a:xfrm>
                <a:off x="4128" y="2400"/>
                <a:ext cx="144" cy="144"/>
              </a:xfrm>
              <a:prstGeom prst="rect">
                <a:avLst/>
              </a:prstGeom>
              <a:noFill/>
              <a:ln w="15875">
                <a:solidFill>
                  <a:schemeClr val="tx2"/>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 name="Rectangle 15"/>
              <p:cNvSpPr>
                <a:spLocks noChangeArrowheads="1"/>
              </p:cNvSpPr>
              <p:nvPr/>
            </p:nvSpPr>
            <p:spPr bwMode="auto">
              <a:xfrm>
                <a:off x="4272" y="2400"/>
                <a:ext cx="144" cy="144"/>
              </a:xfrm>
              <a:prstGeom prst="rect">
                <a:avLst/>
              </a:prstGeom>
              <a:noFill/>
              <a:ln w="15875">
                <a:solidFill>
                  <a:schemeClr val="tx2"/>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 name="Rectangle 16"/>
              <p:cNvSpPr>
                <a:spLocks noChangeArrowheads="1"/>
              </p:cNvSpPr>
              <p:nvPr/>
            </p:nvSpPr>
            <p:spPr bwMode="auto">
              <a:xfrm>
                <a:off x="4416" y="2400"/>
                <a:ext cx="144" cy="144"/>
              </a:xfrm>
              <a:prstGeom prst="rect">
                <a:avLst/>
              </a:prstGeom>
              <a:noFill/>
              <a:ln w="15875">
                <a:solidFill>
                  <a:schemeClr val="tx2"/>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 name="Rectangle 17"/>
              <p:cNvSpPr>
                <a:spLocks noChangeArrowheads="1"/>
              </p:cNvSpPr>
              <p:nvPr/>
            </p:nvSpPr>
            <p:spPr bwMode="auto">
              <a:xfrm>
                <a:off x="3408" y="2160"/>
                <a:ext cx="144" cy="144"/>
              </a:xfrm>
              <a:prstGeom prst="rect">
                <a:avLst/>
              </a:prstGeom>
              <a:noFill/>
              <a:ln w="15875">
                <a:solidFill>
                  <a:schemeClr val="tx2"/>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 name="Rectangle 18"/>
              <p:cNvSpPr>
                <a:spLocks noChangeArrowheads="1"/>
              </p:cNvSpPr>
              <p:nvPr/>
            </p:nvSpPr>
            <p:spPr bwMode="auto">
              <a:xfrm>
                <a:off x="3552" y="2160"/>
                <a:ext cx="144" cy="144"/>
              </a:xfrm>
              <a:prstGeom prst="rect">
                <a:avLst/>
              </a:prstGeom>
              <a:noFill/>
              <a:ln w="15875">
                <a:solidFill>
                  <a:schemeClr val="tx2"/>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 name="Rectangle 19"/>
              <p:cNvSpPr>
                <a:spLocks noChangeArrowheads="1"/>
              </p:cNvSpPr>
              <p:nvPr/>
            </p:nvSpPr>
            <p:spPr bwMode="auto">
              <a:xfrm>
                <a:off x="3696" y="2160"/>
                <a:ext cx="144" cy="144"/>
              </a:xfrm>
              <a:prstGeom prst="rect">
                <a:avLst/>
              </a:prstGeom>
              <a:noFill/>
              <a:ln w="15875">
                <a:solidFill>
                  <a:schemeClr val="tx2"/>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 name="Rectangle 20"/>
              <p:cNvSpPr>
                <a:spLocks noChangeArrowheads="1"/>
              </p:cNvSpPr>
              <p:nvPr/>
            </p:nvSpPr>
            <p:spPr bwMode="auto">
              <a:xfrm>
                <a:off x="3840" y="2160"/>
                <a:ext cx="144" cy="144"/>
              </a:xfrm>
              <a:prstGeom prst="rect">
                <a:avLst/>
              </a:prstGeom>
              <a:noFill/>
              <a:ln w="15875">
                <a:solidFill>
                  <a:schemeClr val="tx2"/>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 name="Rectangle 21"/>
              <p:cNvSpPr>
                <a:spLocks noChangeArrowheads="1"/>
              </p:cNvSpPr>
              <p:nvPr/>
            </p:nvSpPr>
            <p:spPr bwMode="auto">
              <a:xfrm>
                <a:off x="3984" y="2160"/>
                <a:ext cx="144" cy="144"/>
              </a:xfrm>
              <a:prstGeom prst="rect">
                <a:avLst/>
              </a:prstGeom>
              <a:noFill/>
              <a:ln w="15875">
                <a:solidFill>
                  <a:schemeClr val="tx2"/>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8" name="Rectangle 22"/>
              <p:cNvSpPr>
                <a:spLocks noChangeArrowheads="1"/>
              </p:cNvSpPr>
              <p:nvPr/>
            </p:nvSpPr>
            <p:spPr bwMode="auto">
              <a:xfrm>
                <a:off x="4128" y="2160"/>
                <a:ext cx="144" cy="144"/>
              </a:xfrm>
              <a:prstGeom prst="rect">
                <a:avLst/>
              </a:prstGeom>
              <a:noFill/>
              <a:ln w="15875">
                <a:solidFill>
                  <a:schemeClr val="tx2"/>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 name="Rectangle 23"/>
              <p:cNvSpPr>
                <a:spLocks noChangeArrowheads="1"/>
              </p:cNvSpPr>
              <p:nvPr/>
            </p:nvSpPr>
            <p:spPr bwMode="auto">
              <a:xfrm>
                <a:off x="4272" y="2160"/>
                <a:ext cx="144" cy="144"/>
              </a:xfrm>
              <a:prstGeom prst="rect">
                <a:avLst/>
              </a:prstGeom>
              <a:noFill/>
              <a:ln w="15875">
                <a:solidFill>
                  <a:schemeClr val="tx2"/>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0" name="Rectangle 24"/>
              <p:cNvSpPr>
                <a:spLocks noChangeArrowheads="1"/>
              </p:cNvSpPr>
              <p:nvPr/>
            </p:nvSpPr>
            <p:spPr bwMode="auto">
              <a:xfrm>
                <a:off x="4416" y="2160"/>
                <a:ext cx="144" cy="144"/>
              </a:xfrm>
              <a:prstGeom prst="rect">
                <a:avLst/>
              </a:prstGeom>
              <a:noFill/>
              <a:ln w="15875">
                <a:solidFill>
                  <a:schemeClr val="tx2"/>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1" name="Rectangle 25"/>
              <p:cNvSpPr>
                <a:spLocks noChangeArrowheads="1"/>
              </p:cNvSpPr>
              <p:nvPr/>
            </p:nvSpPr>
            <p:spPr bwMode="auto">
              <a:xfrm>
                <a:off x="3408" y="2640"/>
                <a:ext cx="144" cy="144"/>
              </a:xfrm>
              <a:prstGeom prst="rect">
                <a:avLst/>
              </a:prstGeom>
              <a:noFill/>
              <a:ln w="15875">
                <a:solidFill>
                  <a:schemeClr val="tx2"/>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 name="Rectangle 26"/>
              <p:cNvSpPr>
                <a:spLocks noChangeArrowheads="1"/>
              </p:cNvSpPr>
              <p:nvPr/>
            </p:nvSpPr>
            <p:spPr bwMode="auto">
              <a:xfrm>
                <a:off x="3552" y="2640"/>
                <a:ext cx="144" cy="144"/>
              </a:xfrm>
              <a:prstGeom prst="rect">
                <a:avLst/>
              </a:prstGeom>
              <a:noFill/>
              <a:ln w="15875">
                <a:solidFill>
                  <a:schemeClr val="tx2"/>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3" name="Rectangle 27"/>
              <p:cNvSpPr>
                <a:spLocks noChangeArrowheads="1"/>
              </p:cNvSpPr>
              <p:nvPr/>
            </p:nvSpPr>
            <p:spPr bwMode="auto">
              <a:xfrm>
                <a:off x="3696" y="2640"/>
                <a:ext cx="144" cy="144"/>
              </a:xfrm>
              <a:prstGeom prst="rect">
                <a:avLst/>
              </a:prstGeom>
              <a:noFill/>
              <a:ln w="15875">
                <a:solidFill>
                  <a:schemeClr val="tx2"/>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4" name="Rectangle 28"/>
              <p:cNvSpPr>
                <a:spLocks noChangeArrowheads="1"/>
              </p:cNvSpPr>
              <p:nvPr/>
            </p:nvSpPr>
            <p:spPr bwMode="auto">
              <a:xfrm>
                <a:off x="3840" y="2640"/>
                <a:ext cx="144" cy="144"/>
              </a:xfrm>
              <a:prstGeom prst="rect">
                <a:avLst/>
              </a:prstGeom>
              <a:noFill/>
              <a:ln w="15875">
                <a:solidFill>
                  <a:schemeClr val="tx2"/>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 name="Rectangle 29"/>
              <p:cNvSpPr>
                <a:spLocks noChangeArrowheads="1"/>
              </p:cNvSpPr>
              <p:nvPr/>
            </p:nvSpPr>
            <p:spPr bwMode="auto">
              <a:xfrm>
                <a:off x="3984" y="2640"/>
                <a:ext cx="144" cy="144"/>
              </a:xfrm>
              <a:prstGeom prst="rect">
                <a:avLst/>
              </a:prstGeom>
              <a:noFill/>
              <a:ln w="15875">
                <a:solidFill>
                  <a:schemeClr val="tx2"/>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 name="Rectangle 30"/>
              <p:cNvSpPr>
                <a:spLocks noChangeArrowheads="1"/>
              </p:cNvSpPr>
              <p:nvPr/>
            </p:nvSpPr>
            <p:spPr bwMode="auto">
              <a:xfrm>
                <a:off x="4128" y="2640"/>
                <a:ext cx="144" cy="144"/>
              </a:xfrm>
              <a:prstGeom prst="rect">
                <a:avLst/>
              </a:prstGeom>
              <a:noFill/>
              <a:ln w="15875">
                <a:solidFill>
                  <a:schemeClr val="tx2"/>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7" name="Rectangle 31"/>
              <p:cNvSpPr>
                <a:spLocks noChangeArrowheads="1"/>
              </p:cNvSpPr>
              <p:nvPr/>
            </p:nvSpPr>
            <p:spPr bwMode="auto">
              <a:xfrm>
                <a:off x="4272" y="2640"/>
                <a:ext cx="144" cy="144"/>
              </a:xfrm>
              <a:prstGeom prst="rect">
                <a:avLst/>
              </a:prstGeom>
              <a:noFill/>
              <a:ln w="15875">
                <a:solidFill>
                  <a:schemeClr val="tx2"/>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8" name="Rectangle 32"/>
              <p:cNvSpPr>
                <a:spLocks noChangeArrowheads="1"/>
              </p:cNvSpPr>
              <p:nvPr/>
            </p:nvSpPr>
            <p:spPr bwMode="auto">
              <a:xfrm>
                <a:off x="4416" y="2640"/>
                <a:ext cx="144" cy="144"/>
              </a:xfrm>
              <a:prstGeom prst="rect">
                <a:avLst/>
              </a:prstGeom>
              <a:noFill/>
              <a:ln w="15875">
                <a:solidFill>
                  <a:schemeClr val="tx2"/>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9" name="Rectangle 33"/>
              <p:cNvSpPr>
                <a:spLocks noChangeArrowheads="1"/>
              </p:cNvSpPr>
              <p:nvPr/>
            </p:nvSpPr>
            <p:spPr bwMode="auto">
              <a:xfrm>
                <a:off x="3408" y="2880"/>
                <a:ext cx="144" cy="144"/>
              </a:xfrm>
              <a:prstGeom prst="rect">
                <a:avLst/>
              </a:prstGeom>
              <a:noFill/>
              <a:ln w="15875">
                <a:solidFill>
                  <a:schemeClr val="tx2"/>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 name="Rectangle 34"/>
              <p:cNvSpPr>
                <a:spLocks noChangeArrowheads="1"/>
              </p:cNvSpPr>
              <p:nvPr/>
            </p:nvSpPr>
            <p:spPr bwMode="auto">
              <a:xfrm>
                <a:off x="3552" y="2880"/>
                <a:ext cx="144" cy="144"/>
              </a:xfrm>
              <a:prstGeom prst="rect">
                <a:avLst/>
              </a:prstGeom>
              <a:noFill/>
              <a:ln w="15875">
                <a:solidFill>
                  <a:schemeClr val="tx2"/>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 name="Rectangle 35"/>
              <p:cNvSpPr>
                <a:spLocks noChangeArrowheads="1"/>
              </p:cNvSpPr>
              <p:nvPr/>
            </p:nvSpPr>
            <p:spPr bwMode="auto">
              <a:xfrm>
                <a:off x="3696" y="2880"/>
                <a:ext cx="144" cy="144"/>
              </a:xfrm>
              <a:prstGeom prst="rect">
                <a:avLst/>
              </a:prstGeom>
              <a:noFill/>
              <a:ln w="15875">
                <a:solidFill>
                  <a:schemeClr val="tx2"/>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 name="Rectangle 36"/>
              <p:cNvSpPr>
                <a:spLocks noChangeArrowheads="1"/>
              </p:cNvSpPr>
              <p:nvPr/>
            </p:nvSpPr>
            <p:spPr bwMode="auto">
              <a:xfrm>
                <a:off x="3840" y="2880"/>
                <a:ext cx="144" cy="144"/>
              </a:xfrm>
              <a:prstGeom prst="rect">
                <a:avLst/>
              </a:prstGeom>
              <a:noFill/>
              <a:ln w="15875">
                <a:solidFill>
                  <a:schemeClr val="tx2"/>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3" name="Rectangle 37"/>
              <p:cNvSpPr>
                <a:spLocks noChangeArrowheads="1"/>
              </p:cNvSpPr>
              <p:nvPr/>
            </p:nvSpPr>
            <p:spPr bwMode="auto">
              <a:xfrm>
                <a:off x="3984" y="2880"/>
                <a:ext cx="144" cy="144"/>
              </a:xfrm>
              <a:prstGeom prst="rect">
                <a:avLst/>
              </a:prstGeom>
              <a:noFill/>
              <a:ln w="15875">
                <a:solidFill>
                  <a:schemeClr val="tx2"/>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4" name="Rectangle 38"/>
              <p:cNvSpPr>
                <a:spLocks noChangeArrowheads="1"/>
              </p:cNvSpPr>
              <p:nvPr/>
            </p:nvSpPr>
            <p:spPr bwMode="auto">
              <a:xfrm>
                <a:off x="4128" y="2880"/>
                <a:ext cx="144" cy="144"/>
              </a:xfrm>
              <a:prstGeom prst="rect">
                <a:avLst/>
              </a:prstGeom>
              <a:noFill/>
              <a:ln w="15875">
                <a:solidFill>
                  <a:schemeClr val="tx2"/>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5" name="Rectangle 39"/>
              <p:cNvSpPr>
                <a:spLocks noChangeArrowheads="1"/>
              </p:cNvSpPr>
              <p:nvPr/>
            </p:nvSpPr>
            <p:spPr bwMode="auto">
              <a:xfrm>
                <a:off x="4272" y="2880"/>
                <a:ext cx="144" cy="144"/>
              </a:xfrm>
              <a:prstGeom prst="rect">
                <a:avLst/>
              </a:prstGeom>
              <a:noFill/>
              <a:ln w="15875">
                <a:solidFill>
                  <a:schemeClr val="tx2"/>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6" name="Rectangle 40"/>
              <p:cNvSpPr>
                <a:spLocks noChangeArrowheads="1"/>
              </p:cNvSpPr>
              <p:nvPr/>
            </p:nvSpPr>
            <p:spPr bwMode="auto">
              <a:xfrm>
                <a:off x="4416" y="2880"/>
                <a:ext cx="144" cy="144"/>
              </a:xfrm>
              <a:prstGeom prst="rect">
                <a:avLst/>
              </a:prstGeom>
              <a:noFill/>
              <a:ln w="15875">
                <a:solidFill>
                  <a:schemeClr val="tx2"/>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7" name="Rectangle 41"/>
              <p:cNvSpPr>
                <a:spLocks noChangeArrowheads="1"/>
              </p:cNvSpPr>
              <p:nvPr/>
            </p:nvSpPr>
            <p:spPr bwMode="auto">
              <a:xfrm>
                <a:off x="3408" y="3120"/>
                <a:ext cx="144" cy="144"/>
              </a:xfrm>
              <a:prstGeom prst="rect">
                <a:avLst/>
              </a:prstGeom>
              <a:noFill/>
              <a:ln w="15875">
                <a:solidFill>
                  <a:schemeClr val="tx2"/>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 name="Rectangle 42"/>
              <p:cNvSpPr>
                <a:spLocks noChangeArrowheads="1"/>
              </p:cNvSpPr>
              <p:nvPr/>
            </p:nvSpPr>
            <p:spPr bwMode="auto">
              <a:xfrm>
                <a:off x="3552" y="3120"/>
                <a:ext cx="144" cy="144"/>
              </a:xfrm>
              <a:prstGeom prst="rect">
                <a:avLst/>
              </a:prstGeom>
              <a:noFill/>
              <a:ln w="15875">
                <a:solidFill>
                  <a:schemeClr val="tx2"/>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9" name="Rectangle 43"/>
              <p:cNvSpPr>
                <a:spLocks noChangeArrowheads="1"/>
              </p:cNvSpPr>
              <p:nvPr/>
            </p:nvSpPr>
            <p:spPr bwMode="auto">
              <a:xfrm>
                <a:off x="3696" y="3120"/>
                <a:ext cx="144" cy="144"/>
              </a:xfrm>
              <a:prstGeom prst="rect">
                <a:avLst/>
              </a:prstGeom>
              <a:noFill/>
              <a:ln w="15875">
                <a:solidFill>
                  <a:schemeClr val="tx2"/>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0" name="Rectangle 44"/>
              <p:cNvSpPr>
                <a:spLocks noChangeArrowheads="1"/>
              </p:cNvSpPr>
              <p:nvPr/>
            </p:nvSpPr>
            <p:spPr bwMode="auto">
              <a:xfrm>
                <a:off x="3840" y="3120"/>
                <a:ext cx="144" cy="144"/>
              </a:xfrm>
              <a:prstGeom prst="rect">
                <a:avLst/>
              </a:prstGeom>
              <a:noFill/>
              <a:ln w="15875">
                <a:solidFill>
                  <a:schemeClr val="tx2"/>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1" name="Rectangle 45"/>
              <p:cNvSpPr>
                <a:spLocks noChangeArrowheads="1"/>
              </p:cNvSpPr>
              <p:nvPr/>
            </p:nvSpPr>
            <p:spPr bwMode="auto">
              <a:xfrm>
                <a:off x="3984" y="3120"/>
                <a:ext cx="144" cy="144"/>
              </a:xfrm>
              <a:prstGeom prst="rect">
                <a:avLst/>
              </a:prstGeom>
              <a:noFill/>
              <a:ln w="15875">
                <a:solidFill>
                  <a:schemeClr val="tx2"/>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 name="Rectangle 46"/>
              <p:cNvSpPr>
                <a:spLocks noChangeArrowheads="1"/>
              </p:cNvSpPr>
              <p:nvPr/>
            </p:nvSpPr>
            <p:spPr bwMode="auto">
              <a:xfrm>
                <a:off x="4128" y="3120"/>
                <a:ext cx="144" cy="144"/>
              </a:xfrm>
              <a:prstGeom prst="rect">
                <a:avLst/>
              </a:prstGeom>
              <a:noFill/>
              <a:ln w="15875">
                <a:solidFill>
                  <a:schemeClr val="tx2"/>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3" name="Rectangle 47"/>
              <p:cNvSpPr>
                <a:spLocks noChangeArrowheads="1"/>
              </p:cNvSpPr>
              <p:nvPr/>
            </p:nvSpPr>
            <p:spPr bwMode="auto">
              <a:xfrm>
                <a:off x="4272" y="3120"/>
                <a:ext cx="144" cy="144"/>
              </a:xfrm>
              <a:prstGeom prst="rect">
                <a:avLst/>
              </a:prstGeom>
              <a:noFill/>
              <a:ln w="15875">
                <a:solidFill>
                  <a:schemeClr val="tx2"/>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4" name="Rectangle 48"/>
              <p:cNvSpPr>
                <a:spLocks noChangeArrowheads="1"/>
              </p:cNvSpPr>
              <p:nvPr/>
            </p:nvSpPr>
            <p:spPr bwMode="auto">
              <a:xfrm>
                <a:off x="4416" y="3120"/>
                <a:ext cx="144" cy="144"/>
              </a:xfrm>
              <a:prstGeom prst="rect">
                <a:avLst/>
              </a:prstGeom>
              <a:noFill/>
              <a:ln w="15875">
                <a:solidFill>
                  <a:schemeClr val="tx2"/>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39" name="Group 55"/>
            <p:cNvGrpSpPr>
              <a:grpSpLocks/>
            </p:cNvGrpSpPr>
            <p:nvPr/>
          </p:nvGrpSpPr>
          <p:grpSpPr bwMode="auto">
            <a:xfrm>
              <a:off x="6324600" y="2895600"/>
              <a:ext cx="2133600" cy="1905000"/>
              <a:chOff x="3312" y="2112"/>
              <a:chExt cx="1344" cy="1200"/>
            </a:xfrm>
          </p:grpSpPr>
          <p:sp>
            <p:nvSpPr>
              <p:cNvPr id="40" name="Rectangle 50"/>
              <p:cNvSpPr>
                <a:spLocks noChangeArrowheads="1"/>
              </p:cNvSpPr>
              <p:nvPr/>
            </p:nvSpPr>
            <p:spPr bwMode="auto">
              <a:xfrm>
                <a:off x="3312" y="2112"/>
                <a:ext cx="1344" cy="240"/>
              </a:xfrm>
              <a:prstGeom prst="rect">
                <a:avLst/>
              </a:prstGeom>
              <a:noFill/>
              <a:ln w="38100">
                <a:solidFill>
                  <a:schemeClr val="accent2"/>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 name="Rectangle 51"/>
              <p:cNvSpPr>
                <a:spLocks noChangeArrowheads="1"/>
              </p:cNvSpPr>
              <p:nvPr/>
            </p:nvSpPr>
            <p:spPr bwMode="auto">
              <a:xfrm>
                <a:off x="3312" y="2352"/>
                <a:ext cx="1344" cy="240"/>
              </a:xfrm>
              <a:prstGeom prst="rect">
                <a:avLst/>
              </a:prstGeom>
              <a:noFill/>
              <a:ln w="38100">
                <a:solidFill>
                  <a:schemeClr val="accent2"/>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Rectangle 52"/>
              <p:cNvSpPr>
                <a:spLocks noChangeArrowheads="1"/>
              </p:cNvSpPr>
              <p:nvPr/>
            </p:nvSpPr>
            <p:spPr bwMode="auto">
              <a:xfrm>
                <a:off x="3312" y="2592"/>
                <a:ext cx="1344" cy="240"/>
              </a:xfrm>
              <a:prstGeom prst="rect">
                <a:avLst/>
              </a:prstGeom>
              <a:noFill/>
              <a:ln w="38100">
                <a:solidFill>
                  <a:schemeClr val="accent2"/>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 name="Rectangle 53"/>
              <p:cNvSpPr>
                <a:spLocks noChangeArrowheads="1"/>
              </p:cNvSpPr>
              <p:nvPr/>
            </p:nvSpPr>
            <p:spPr bwMode="auto">
              <a:xfrm>
                <a:off x="3312" y="2832"/>
                <a:ext cx="1344" cy="240"/>
              </a:xfrm>
              <a:prstGeom prst="rect">
                <a:avLst/>
              </a:prstGeom>
              <a:noFill/>
              <a:ln w="38100">
                <a:solidFill>
                  <a:schemeClr val="accent2"/>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4" name="Rectangle 54"/>
              <p:cNvSpPr>
                <a:spLocks noChangeArrowheads="1"/>
              </p:cNvSpPr>
              <p:nvPr/>
            </p:nvSpPr>
            <p:spPr bwMode="auto">
              <a:xfrm>
                <a:off x="3312" y="3072"/>
                <a:ext cx="1344" cy="240"/>
              </a:xfrm>
              <a:prstGeom prst="rect">
                <a:avLst/>
              </a:prstGeom>
              <a:noFill/>
              <a:ln w="38100">
                <a:solidFill>
                  <a:schemeClr val="accent2"/>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
        <p:nvSpPr>
          <p:cNvPr id="85" name="TextBox 84"/>
          <p:cNvSpPr txBox="1"/>
          <p:nvPr/>
        </p:nvSpPr>
        <p:spPr>
          <a:xfrm>
            <a:off x="4256690" y="6211669"/>
            <a:ext cx="6810703" cy="646331"/>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1.2.11: </a:t>
            </a:r>
            <a:r>
              <a:rPr lang="en-US" dirty="0" smtClean="0">
                <a:latin typeface="Times New Roman" pitchFamily="18" charset="0"/>
                <a:cs typeface="Times New Roman" pitchFamily="18" charset="0"/>
              </a:rPr>
              <a:t>Array of Arrays (2D Array)</a:t>
            </a:r>
          </a:p>
          <a:p>
            <a:pPr algn="ct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0210401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32</a:t>
            </a:fld>
            <a:endParaRPr lang="en-IN" dirty="0"/>
          </a:p>
        </p:txBody>
      </p:sp>
      <p:sp>
        <p:nvSpPr>
          <p:cNvPr id="6" name="Rectangle 5"/>
          <p:cNvSpPr/>
          <p:nvPr/>
        </p:nvSpPr>
        <p:spPr>
          <a:xfrm>
            <a:off x="207034" y="1121184"/>
            <a:ext cx="11617104"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The Array ADT</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sp>
        <p:nvSpPr>
          <p:cNvPr id="85" name="Rectangle 2"/>
          <p:cNvSpPr>
            <a:spLocks noGrp="1" noChangeArrowheads="1"/>
          </p:cNvSpPr>
          <p:nvPr>
            <p:ph type="title"/>
          </p:nvPr>
        </p:nvSpPr>
        <p:spPr>
          <a:xfrm>
            <a:off x="843792" y="1736942"/>
            <a:ext cx="11046741" cy="4953000"/>
          </a:xfrm>
        </p:spPr>
        <p:txBody>
          <a:bodyPr anchor="t">
            <a:normAutofit fontScale="90000"/>
          </a:bodyPr>
          <a:lstStyle/>
          <a:p>
            <a:pPr>
              <a:lnSpc>
                <a:spcPct val="150000"/>
              </a:lnSpc>
            </a:pPr>
            <a:r>
              <a:rPr lang="en-US" altLang="zh-TW" sz="2000" b="1" i="0" dirty="0" smtClean="0">
                <a:latin typeface="Times New Roman" panose="02020603050405020304" pitchFamily="18" charset="0"/>
                <a:ea typeface="新細明體" pitchFamily="18" charset="-120"/>
                <a:cs typeface="Times New Roman" panose="02020603050405020304" pitchFamily="18" charset="0"/>
              </a:rPr>
              <a:t>Objects</a:t>
            </a:r>
            <a:r>
              <a:rPr lang="en-US" altLang="zh-TW" sz="2000" b="1" i="0" dirty="0">
                <a:latin typeface="Times New Roman" panose="02020603050405020304" pitchFamily="18" charset="0"/>
                <a:ea typeface="新細明體" pitchFamily="18" charset="-120"/>
                <a:cs typeface="Times New Roman" panose="02020603050405020304" pitchFamily="18" charset="0"/>
              </a:rPr>
              <a:t>: </a:t>
            </a:r>
            <a:r>
              <a:rPr lang="en-US" altLang="zh-TW" sz="2000" i="0" dirty="0">
                <a:latin typeface="Times New Roman" panose="02020603050405020304" pitchFamily="18" charset="0"/>
                <a:ea typeface="新細明體" pitchFamily="18" charset="-120"/>
                <a:cs typeface="Times New Roman" panose="02020603050405020304" pitchFamily="18" charset="0"/>
              </a:rPr>
              <a:t>A set of pairs &lt;index, value&gt; where for each value of index </a:t>
            </a:r>
            <a:r>
              <a:rPr lang="en-US" altLang="zh-TW" sz="2000" i="0" dirty="0" smtClean="0">
                <a:latin typeface="Times New Roman" panose="02020603050405020304" pitchFamily="18" charset="0"/>
                <a:ea typeface="新細明體" pitchFamily="18" charset="-120"/>
                <a:cs typeface="Times New Roman" panose="02020603050405020304" pitchFamily="18" charset="0"/>
              </a:rPr>
              <a:t>there </a:t>
            </a:r>
            <a:r>
              <a:rPr lang="en-US" altLang="zh-TW" sz="2000" i="0" dirty="0">
                <a:latin typeface="Times New Roman" panose="02020603050405020304" pitchFamily="18" charset="0"/>
                <a:ea typeface="新細明體" pitchFamily="18" charset="-120"/>
                <a:cs typeface="Times New Roman" panose="02020603050405020304" pitchFamily="18" charset="0"/>
              </a:rPr>
              <a:t>is a value from the set item. </a:t>
            </a:r>
            <a:r>
              <a:rPr lang="en-US" altLang="zh-TW" sz="2000" i="0" dirty="0">
                <a:solidFill>
                  <a:srgbClr val="FF3300"/>
                </a:solidFill>
                <a:latin typeface="Times New Roman" panose="02020603050405020304" pitchFamily="18" charset="0"/>
                <a:ea typeface="新細明體" pitchFamily="18" charset="-120"/>
                <a:cs typeface="Times New Roman" panose="02020603050405020304" pitchFamily="18" charset="0"/>
              </a:rPr>
              <a:t>Index</a:t>
            </a:r>
            <a:r>
              <a:rPr lang="en-US" altLang="zh-TW" sz="2000" i="0" dirty="0">
                <a:latin typeface="Times New Roman" panose="02020603050405020304" pitchFamily="18" charset="0"/>
                <a:ea typeface="新細明體" pitchFamily="18" charset="-120"/>
                <a:cs typeface="Times New Roman" panose="02020603050405020304" pitchFamily="18" charset="0"/>
              </a:rPr>
              <a:t> is a finite ordered set of one or </a:t>
            </a:r>
            <a:r>
              <a:rPr lang="en-US" altLang="zh-TW" sz="2000" i="0" dirty="0" smtClean="0">
                <a:latin typeface="Times New Roman" panose="02020603050405020304" pitchFamily="18" charset="0"/>
                <a:ea typeface="新細明體" pitchFamily="18" charset="-120"/>
                <a:cs typeface="Times New Roman" panose="02020603050405020304" pitchFamily="18" charset="0"/>
              </a:rPr>
              <a:t>more </a:t>
            </a:r>
            <a:r>
              <a:rPr lang="en-US" altLang="zh-TW" sz="2000" i="0" dirty="0">
                <a:latin typeface="Times New Roman" panose="02020603050405020304" pitchFamily="18" charset="0"/>
                <a:ea typeface="新細明體" pitchFamily="18" charset="-120"/>
                <a:cs typeface="Times New Roman" panose="02020603050405020304" pitchFamily="18" charset="0"/>
              </a:rPr>
              <a:t>dimensions, for example, {0, … , n-1} for one dimension, </a:t>
            </a:r>
            <a:br>
              <a:rPr lang="en-US" altLang="zh-TW" sz="2000" i="0" dirty="0">
                <a:latin typeface="Times New Roman" panose="02020603050405020304" pitchFamily="18" charset="0"/>
                <a:ea typeface="新細明體" pitchFamily="18" charset="-120"/>
                <a:cs typeface="Times New Roman" panose="02020603050405020304" pitchFamily="18" charset="0"/>
              </a:rPr>
            </a:br>
            <a:r>
              <a:rPr lang="en-US" altLang="zh-TW" sz="2000" i="0" dirty="0">
                <a:latin typeface="Times New Roman" panose="02020603050405020304" pitchFamily="18" charset="0"/>
                <a:ea typeface="新細明體" pitchFamily="18" charset="-120"/>
                <a:cs typeface="Times New Roman" panose="02020603050405020304" pitchFamily="18" charset="0"/>
              </a:rPr>
              <a:t>   {(0,0),(0,1),(0,2),(1,0),(1,1),(1,2),(2,0),(2,1),(2,2)} for two dimensions,  </a:t>
            </a:r>
            <a:br>
              <a:rPr lang="en-US" altLang="zh-TW" sz="2000" i="0" dirty="0">
                <a:latin typeface="Times New Roman" panose="02020603050405020304" pitchFamily="18" charset="0"/>
                <a:ea typeface="新細明體" pitchFamily="18" charset="-120"/>
                <a:cs typeface="Times New Roman" panose="02020603050405020304" pitchFamily="18" charset="0"/>
              </a:rPr>
            </a:br>
            <a:r>
              <a:rPr lang="en-US" altLang="zh-TW" sz="2000" i="0" dirty="0">
                <a:latin typeface="Times New Roman" panose="02020603050405020304" pitchFamily="18" charset="0"/>
                <a:ea typeface="新細明體" pitchFamily="18" charset="-120"/>
                <a:cs typeface="Times New Roman" panose="02020603050405020304" pitchFamily="18" charset="0"/>
              </a:rPr>
              <a:t> </a:t>
            </a:r>
            <a:r>
              <a:rPr lang="en-US" altLang="zh-TW" sz="2000" i="0" dirty="0" smtClean="0">
                <a:latin typeface="Times New Roman" panose="02020603050405020304" pitchFamily="18" charset="0"/>
                <a:ea typeface="新細明體" pitchFamily="18" charset="-120"/>
                <a:cs typeface="Times New Roman" panose="02020603050405020304" pitchFamily="18" charset="0"/>
              </a:rPr>
              <a:t>   </a:t>
            </a:r>
            <a:r>
              <a:rPr lang="en-US" altLang="zh-TW" sz="2000" b="1" i="0" dirty="0">
                <a:latin typeface="Times New Roman" panose="02020603050405020304" pitchFamily="18" charset="0"/>
                <a:ea typeface="新細明體" pitchFamily="18" charset="-120"/>
                <a:cs typeface="Times New Roman" panose="02020603050405020304" pitchFamily="18" charset="0"/>
              </a:rPr>
              <a:t>Methods</a:t>
            </a:r>
            <a:r>
              <a:rPr lang="en-US" altLang="zh-TW" sz="2000" b="1" i="0" dirty="0" smtClean="0">
                <a:latin typeface="Times New Roman" panose="02020603050405020304" pitchFamily="18" charset="0"/>
                <a:ea typeface="新細明體" pitchFamily="18" charset="-120"/>
                <a:cs typeface="Times New Roman" panose="02020603050405020304" pitchFamily="18" charset="0"/>
              </a:rPr>
              <a:t>: </a:t>
            </a:r>
            <a:r>
              <a:rPr lang="en-US" altLang="zh-TW" sz="2000" i="0" dirty="0" smtClean="0">
                <a:latin typeface="Times New Roman" panose="02020603050405020304" pitchFamily="18" charset="0"/>
                <a:ea typeface="新細明體" pitchFamily="18" charset="-120"/>
                <a:cs typeface="Times New Roman" panose="02020603050405020304" pitchFamily="18" charset="0"/>
              </a:rPr>
              <a:t>   </a:t>
            </a:r>
            <a:r>
              <a:rPr lang="en-US" altLang="zh-TW" sz="2000" i="0" dirty="0">
                <a:latin typeface="Times New Roman" panose="02020603050405020304" pitchFamily="18" charset="0"/>
                <a:ea typeface="新細明體" pitchFamily="18" charset="-120"/>
                <a:cs typeface="Times New Roman" panose="02020603050405020304" pitchFamily="18" charset="0"/>
              </a:rPr>
              <a:t>for all A </a:t>
            </a:r>
            <a:r>
              <a:rPr lang="en-US" altLang="zh-TW" sz="2000" i="0" dirty="0">
                <a:latin typeface="Times New Roman" panose="02020603050405020304" pitchFamily="18" charset="0"/>
                <a:ea typeface="新細明體" pitchFamily="18" charset="-120"/>
                <a:cs typeface="Times New Roman" panose="02020603050405020304" pitchFamily="18" charset="0"/>
                <a:sym typeface="Symbol" pitchFamily="18" charset="2"/>
              </a:rPr>
              <a:t></a:t>
            </a:r>
            <a:r>
              <a:rPr lang="en-US" altLang="zh-TW" sz="2000" i="0" dirty="0">
                <a:latin typeface="Times New Roman" panose="02020603050405020304" pitchFamily="18" charset="0"/>
                <a:ea typeface="新細明體" pitchFamily="18" charset="-120"/>
                <a:cs typeface="Times New Roman" panose="02020603050405020304" pitchFamily="18" charset="0"/>
                <a:sym typeface="UniversalMath1 BT" pitchFamily="18" charset="2"/>
              </a:rPr>
              <a:t> Array, </a:t>
            </a:r>
            <a:r>
              <a:rPr lang="en-US" altLang="zh-TW" sz="2000" i="0" dirty="0" err="1">
                <a:latin typeface="Times New Roman" panose="02020603050405020304" pitchFamily="18" charset="0"/>
                <a:ea typeface="新細明體" pitchFamily="18" charset="-120"/>
                <a:cs typeface="Times New Roman" panose="02020603050405020304" pitchFamily="18" charset="0"/>
                <a:sym typeface="UniversalMath1 BT" pitchFamily="18" charset="2"/>
              </a:rPr>
              <a:t>i</a:t>
            </a:r>
            <a:r>
              <a:rPr lang="en-US" altLang="zh-TW" sz="2000" i="0" dirty="0">
                <a:latin typeface="Times New Roman" panose="02020603050405020304" pitchFamily="18" charset="0"/>
                <a:ea typeface="新細明體" pitchFamily="18" charset="-120"/>
                <a:cs typeface="Times New Roman" panose="02020603050405020304" pitchFamily="18" charset="0"/>
                <a:sym typeface="UniversalMath1 BT" pitchFamily="18" charset="2"/>
              </a:rPr>
              <a:t> </a:t>
            </a:r>
            <a:r>
              <a:rPr lang="en-US" altLang="zh-TW" sz="2000" i="0" dirty="0">
                <a:latin typeface="Times New Roman" panose="02020603050405020304" pitchFamily="18" charset="0"/>
                <a:ea typeface="新細明體" pitchFamily="18" charset="-120"/>
                <a:cs typeface="Times New Roman" panose="02020603050405020304" pitchFamily="18" charset="0"/>
                <a:sym typeface="Symbol" pitchFamily="18" charset="2"/>
              </a:rPr>
              <a:t></a:t>
            </a:r>
            <a:r>
              <a:rPr lang="en-US" altLang="zh-TW" sz="2000" i="0" dirty="0">
                <a:latin typeface="Times New Roman" panose="02020603050405020304" pitchFamily="18" charset="0"/>
                <a:ea typeface="新細明體" pitchFamily="18" charset="-120"/>
                <a:cs typeface="Times New Roman" panose="02020603050405020304" pitchFamily="18" charset="0"/>
                <a:sym typeface="UniversalMath1 BT" pitchFamily="18" charset="2"/>
              </a:rPr>
              <a:t> index, x </a:t>
            </a:r>
            <a:r>
              <a:rPr lang="en-US" altLang="zh-TW" sz="2000" i="0" dirty="0">
                <a:latin typeface="Times New Roman" panose="02020603050405020304" pitchFamily="18" charset="0"/>
                <a:ea typeface="新細明體" pitchFamily="18" charset="-120"/>
                <a:cs typeface="Times New Roman" panose="02020603050405020304" pitchFamily="18" charset="0"/>
                <a:sym typeface="Symbol" pitchFamily="18" charset="2"/>
              </a:rPr>
              <a:t></a:t>
            </a:r>
            <a:r>
              <a:rPr lang="en-US" altLang="zh-TW" sz="2000" i="0" dirty="0">
                <a:latin typeface="Times New Roman" panose="02020603050405020304" pitchFamily="18" charset="0"/>
                <a:ea typeface="新細明體" pitchFamily="18" charset="-120"/>
                <a:cs typeface="Times New Roman" panose="02020603050405020304" pitchFamily="18" charset="0"/>
                <a:sym typeface="UniversalMath1 BT" pitchFamily="18" charset="2"/>
              </a:rPr>
              <a:t> item, j, size </a:t>
            </a:r>
            <a:r>
              <a:rPr lang="en-US" altLang="zh-TW" sz="2000" i="0" dirty="0">
                <a:latin typeface="Times New Roman" panose="02020603050405020304" pitchFamily="18" charset="0"/>
                <a:ea typeface="新細明體" pitchFamily="18" charset="-120"/>
                <a:cs typeface="Times New Roman" panose="02020603050405020304" pitchFamily="18" charset="0"/>
                <a:sym typeface="Symbol" pitchFamily="18" charset="2"/>
              </a:rPr>
              <a:t></a:t>
            </a:r>
            <a:r>
              <a:rPr lang="en-US" altLang="zh-TW" sz="2000" i="0" dirty="0">
                <a:latin typeface="Times New Roman" panose="02020603050405020304" pitchFamily="18" charset="0"/>
                <a:ea typeface="新細明體" pitchFamily="18" charset="-120"/>
                <a:cs typeface="Times New Roman" panose="02020603050405020304" pitchFamily="18" charset="0"/>
                <a:sym typeface="UniversalMath1 BT" pitchFamily="18" charset="2"/>
              </a:rPr>
              <a:t> integer</a:t>
            </a:r>
            <a:br>
              <a:rPr lang="en-US" altLang="zh-TW" sz="2000" i="0" dirty="0">
                <a:latin typeface="Times New Roman" panose="02020603050405020304" pitchFamily="18" charset="0"/>
                <a:ea typeface="新細明體" pitchFamily="18" charset="-120"/>
                <a:cs typeface="Times New Roman" panose="02020603050405020304" pitchFamily="18" charset="0"/>
                <a:sym typeface="UniversalMath1 BT" pitchFamily="18" charset="2"/>
              </a:rPr>
            </a:br>
            <a:r>
              <a:rPr lang="en-US" altLang="zh-TW" sz="2000" i="0" dirty="0">
                <a:latin typeface="Times New Roman" panose="02020603050405020304" pitchFamily="18" charset="0"/>
                <a:ea typeface="新細明體" pitchFamily="18" charset="-120"/>
                <a:cs typeface="Times New Roman" panose="02020603050405020304" pitchFamily="18" charset="0"/>
                <a:sym typeface="UniversalMath1 BT" pitchFamily="18" charset="2"/>
              </a:rPr>
              <a:t>   Array Create(j, list)   ::= </a:t>
            </a:r>
            <a:r>
              <a:rPr lang="en-US" altLang="zh-TW" sz="2000" b="1" i="0" dirty="0">
                <a:latin typeface="Times New Roman" panose="02020603050405020304" pitchFamily="18" charset="0"/>
                <a:ea typeface="新細明體" pitchFamily="18" charset="-120"/>
                <a:cs typeface="Times New Roman" panose="02020603050405020304" pitchFamily="18" charset="0"/>
                <a:sym typeface="UniversalMath1 BT" pitchFamily="18" charset="2"/>
              </a:rPr>
              <a:t>return </a:t>
            </a:r>
            <a:r>
              <a:rPr lang="en-US" altLang="zh-TW" sz="2000" i="0" dirty="0">
                <a:latin typeface="Times New Roman" panose="02020603050405020304" pitchFamily="18" charset="0"/>
                <a:ea typeface="新細明體" pitchFamily="18" charset="-120"/>
                <a:cs typeface="Times New Roman" panose="02020603050405020304" pitchFamily="18" charset="0"/>
                <a:sym typeface="UniversalMath1 BT" pitchFamily="18" charset="2"/>
              </a:rPr>
              <a:t>an array of  </a:t>
            </a:r>
            <a:r>
              <a:rPr lang="en-US" altLang="zh-TW" sz="2000" i="0" dirty="0">
                <a:solidFill>
                  <a:srgbClr val="FF3300"/>
                </a:solidFill>
                <a:latin typeface="Times New Roman" panose="02020603050405020304" pitchFamily="18" charset="0"/>
                <a:ea typeface="新細明體" pitchFamily="18" charset="-120"/>
                <a:cs typeface="Times New Roman" panose="02020603050405020304" pitchFamily="18" charset="0"/>
                <a:sym typeface="UniversalMath1 BT" pitchFamily="18" charset="2"/>
              </a:rPr>
              <a:t>j dimensions</a:t>
            </a:r>
            <a:r>
              <a:rPr lang="en-US" altLang="zh-TW" sz="2000" i="0" dirty="0">
                <a:latin typeface="Times New Roman" panose="02020603050405020304" pitchFamily="18" charset="0"/>
                <a:ea typeface="新細明體" pitchFamily="18" charset="-120"/>
                <a:cs typeface="Times New Roman" panose="02020603050405020304" pitchFamily="18" charset="0"/>
                <a:sym typeface="UniversalMath1 BT" pitchFamily="18" charset="2"/>
              </a:rPr>
              <a:t> where </a:t>
            </a:r>
            <a:r>
              <a:rPr lang="en-US" altLang="zh-TW" sz="2000" i="0" dirty="0">
                <a:solidFill>
                  <a:srgbClr val="FF3300"/>
                </a:solidFill>
                <a:latin typeface="Times New Roman" panose="02020603050405020304" pitchFamily="18" charset="0"/>
                <a:ea typeface="新細明體" pitchFamily="18" charset="-120"/>
                <a:cs typeface="Times New Roman" panose="02020603050405020304" pitchFamily="18" charset="0"/>
                <a:sym typeface="UniversalMath1 BT" pitchFamily="18" charset="2"/>
              </a:rPr>
              <a:t>list</a:t>
            </a:r>
            <a:r>
              <a:rPr lang="en-US" altLang="zh-TW" sz="2000" i="0" dirty="0">
                <a:latin typeface="Times New Roman" panose="02020603050405020304" pitchFamily="18" charset="0"/>
                <a:ea typeface="新細明體" pitchFamily="18" charset="-120"/>
                <a:cs typeface="Times New Roman" panose="02020603050405020304" pitchFamily="18" charset="0"/>
                <a:sym typeface="UniversalMath1 BT" pitchFamily="18" charset="2"/>
              </a:rPr>
              <a:t> is a  </a:t>
            </a:r>
            <a:br>
              <a:rPr lang="en-US" altLang="zh-TW" sz="2000" i="0" dirty="0">
                <a:latin typeface="Times New Roman" panose="02020603050405020304" pitchFamily="18" charset="0"/>
                <a:ea typeface="新細明體" pitchFamily="18" charset="-120"/>
                <a:cs typeface="Times New Roman" panose="02020603050405020304" pitchFamily="18" charset="0"/>
                <a:sym typeface="UniversalMath1 BT" pitchFamily="18" charset="2"/>
              </a:rPr>
            </a:br>
            <a:r>
              <a:rPr lang="en-US" altLang="zh-TW" sz="2000" i="0" dirty="0">
                <a:latin typeface="Times New Roman" panose="02020603050405020304" pitchFamily="18" charset="0"/>
                <a:ea typeface="新細明體" pitchFamily="18" charset="-120"/>
                <a:cs typeface="Times New Roman" panose="02020603050405020304" pitchFamily="18" charset="0"/>
                <a:sym typeface="UniversalMath1 BT" pitchFamily="18" charset="2"/>
              </a:rPr>
              <a:t>                                           </a:t>
            </a:r>
            <a:r>
              <a:rPr lang="en-US" altLang="zh-TW" sz="2000" i="0" dirty="0">
                <a:solidFill>
                  <a:srgbClr val="FF3300"/>
                </a:solidFill>
                <a:latin typeface="Times New Roman" panose="02020603050405020304" pitchFamily="18" charset="0"/>
                <a:ea typeface="新細明體" pitchFamily="18" charset="-120"/>
                <a:cs typeface="Times New Roman" panose="02020603050405020304" pitchFamily="18" charset="0"/>
                <a:sym typeface="UniversalMath1 BT" pitchFamily="18" charset="2"/>
              </a:rPr>
              <a:t>j-tuple</a:t>
            </a:r>
            <a:r>
              <a:rPr lang="en-US" altLang="zh-TW" sz="2000" i="0" dirty="0">
                <a:latin typeface="Times New Roman" panose="02020603050405020304" pitchFamily="18" charset="0"/>
                <a:ea typeface="新細明體" pitchFamily="18" charset="-120"/>
                <a:cs typeface="Times New Roman" panose="02020603050405020304" pitchFamily="18" charset="0"/>
                <a:sym typeface="UniversalMath1 BT" pitchFamily="18" charset="2"/>
              </a:rPr>
              <a:t> whose </a:t>
            </a:r>
            <a:r>
              <a:rPr lang="en-US" altLang="zh-TW" sz="2000" i="0" dirty="0">
                <a:solidFill>
                  <a:srgbClr val="FF3300"/>
                </a:solidFill>
                <a:latin typeface="Times New Roman" panose="02020603050405020304" pitchFamily="18" charset="0"/>
                <a:ea typeface="新細明體" pitchFamily="18" charset="-120"/>
                <a:cs typeface="Times New Roman" panose="02020603050405020304" pitchFamily="18" charset="0"/>
                <a:sym typeface="UniversalMath1 BT" pitchFamily="18" charset="2"/>
              </a:rPr>
              <a:t>kth element</a:t>
            </a:r>
            <a:r>
              <a:rPr lang="en-US" altLang="zh-TW" sz="2000" i="0" dirty="0">
                <a:latin typeface="Times New Roman" panose="02020603050405020304" pitchFamily="18" charset="0"/>
                <a:ea typeface="新細明體" pitchFamily="18" charset="-120"/>
                <a:cs typeface="Times New Roman" panose="02020603050405020304" pitchFamily="18" charset="0"/>
                <a:sym typeface="UniversalMath1 BT" pitchFamily="18" charset="2"/>
              </a:rPr>
              <a:t> is the </a:t>
            </a:r>
            <a:r>
              <a:rPr lang="en-US" altLang="zh-TW" sz="2000" i="0" dirty="0">
                <a:solidFill>
                  <a:srgbClr val="FF3300"/>
                </a:solidFill>
                <a:latin typeface="Times New Roman" panose="02020603050405020304" pitchFamily="18" charset="0"/>
                <a:ea typeface="新細明體" pitchFamily="18" charset="-120"/>
                <a:cs typeface="Times New Roman" panose="02020603050405020304" pitchFamily="18" charset="0"/>
                <a:sym typeface="UniversalMath1 BT" pitchFamily="18" charset="2"/>
              </a:rPr>
              <a:t>size</a:t>
            </a:r>
            <a:r>
              <a:rPr lang="en-US" altLang="zh-TW" sz="2000" i="0" dirty="0">
                <a:latin typeface="Times New Roman" panose="02020603050405020304" pitchFamily="18" charset="0"/>
                <a:ea typeface="新細明體" pitchFamily="18" charset="-120"/>
                <a:cs typeface="Times New Roman" panose="02020603050405020304" pitchFamily="18" charset="0"/>
                <a:sym typeface="UniversalMath1 BT" pitchFamily="18" charset="2"/>
              </a:rPr>
              <a:t> of the         </a:t>
            </a:r>
            <a:br>
              <a:rPr lang="en-US" altLang="zh-TW" sz="2000" i="0" dirty="0">
                <a:latin typeface="Times New Roman" panose="02020603050405020304" pitchFamily="18" charset="0"/>
                <a:ea typeface="新細明體" pitchFamily="18" charset="-120"/>
                <a:cs typeface="Times New Roman" panose="02020603050405020304" pitchFamily="18" charset="0"/>
                <a:sym typeface="UniversalMath1 BT" pitchFamily="18" charset="2"/>
              </a:rPr>
            </a:br>
            <a:r>
              <a:rPr lang="en-US" altLang="zh-TW" sz="2000" i="0" dirty="0">
                <a:latin typeface="Times New Roman" panose="02020603050405020304" pitchFamily="18" charset="0"/>
                <a:ea typeface="新細明體" pitchFamily="18" charset="-120"/>
                <a:cs typeface="Times New Roman" panose="02020603050405020304" pitchFamily="18" charset="0"/>
                <a:sym typeface="UniversalMath1 BT" pitchFamily="18" charset="2"/>
              </a:rPr>
              <a:t>                                           </a:t>
            </a:r>
            <a:r>
              <a:rPr lang="en-US" altLang="zh-TW" sz="2000" i="0" dirty="0">
                <a:solidFill>
                  <a:srgbClr val="FF3300"/>
                </a:solidFill>
                <a:latin typeface="Times New Roman" panose="02020603050405020304" pitchFamily="18" charset="0"/>
                <a:ea typeface="新細明體" pitchFamily="18" charset="-120"/>
                <a:cs typeface="Times New Roman" panose="02020603050405020304" pitchFamily="18" charset="0"/>
                <a:sym typeface="UniversalMath1 BT" pitchFamily="18" charset="2"/>
              </a:rPr>
              <a:t>kth</a:t>
            </a:r>
            <a:r>
              <a:rPr lang="en-US" altLang="zh-TW" sz="2000" i="0" dirty="0">
                <a:latin typeface="Times New Roman" panose="02020603050405020304" pitchFamily="18" charset="0"/>
                <a:ea typeface="新細明體" pitchFamily="18" charset="-120"/>
                <a:cs typeface="Times New Roman" panose="02020603050405020304" pitchFamily="18" charset="0"/>
                <a:sym typeface="UniversalMath1 BT" pitchFamily="18" charset="2"/>
              </a:rPr>
              <a:t> dimension. Items are undefined. </a:t>
            </a:r>
            <a:r>
              <a:rPr lang="en-US" altLang="zh-TW" sz="2000" i="0" dirty="0">
                <a:latin typeface="Times New Roman" panose="02020603050405020304" pitchFamily="18" charset="0"/>
                <a:ea typeface="新細明體" pitchFamily="18" charset="-120"/>
                <a:cs typeface="Times New Roman" panose="02020603050405020304" pitchFamily="18" charset="0"/>
              </a:rPr>
              <a:t/>
            </a:r>
            <a:br>
              <a:rPr lang="en-US" altLang="zh-TW" sz="2000" i="0" dirty="0">
                <a:latin typeface="Times New Roman" panose="02020603050405020304" pitchFamily="18" charset="0"/>
                <a:ea typeface="新細明體" pitchFamily="18" charset="-120"/>
                <a:cs typeface="Times New Roman" panose="02020603050405020304" pitchFamily="18" charset="0"/>
              </a:rPr>
            </a:br>
            <a:r>
              <a:rPr lang="en-US" altLang="zh-TW" sz="2000" i="0" dirty="0">
                <a:latin typeface="Times New Roman" panose="02020603050405020304" pitchFamily="18" charset="0"/>
                <a:ea typeface="新細明體" pitchFamily="18" charset="-120"/>
                <a:cs typeface="Times New Roman" panose="02020603050405020304" pitchFamily="18" charset="0"/>
              </a:rPr>
              <a:t>  Item Retrieve(A, i)    ::= </a:t>
            </a:r>
            <a:r>
              <a:rPr lang="en-US" altLang="zh-TW" sz="2000" b="1" i="0" dirty="0">
                <a:latin typeface="Times New Roman" panose="02020603050405020304" pitchFamily="18" charset="0"/>
                <a:ea typeface="新細明體" pitchFamily="18" charset="-120"/>
                <a:cs typeface="Times New Roman" panose="02020603050405020304" pitchFamily="18" charset="0"/>
              </a:rPr>
              <a:t>if</a:t>
            </a:r>
            <a:r>
              <a:rPr lang="en-US" altLang="zh-TW" sz="2000" i="0" dirty="0">
                <a:latin typeface="Times New Roman" panose="02020603050405020304" pitchFamily="18" charset="0"/>
                <a:ea typeface="新細明體" pitchFamily="18" charset="-120"/>
                <a:cs typeface="Times New Roman" panose="02020603050405020304" pitchFamily="18" charset="0"/>
              </a:rPr>
              <a:t> (i </a:t>
            </a:r>
            <a:r>
              <a:rPr lang="en-US" altLang="zh-TW" sz="2000" i="0" dirty="0">
                <a:latin typeface="Times New Roman" panose="02020603050405020304" pitchFamily="18" charset="0"/>
                <a:ea typeface="新細明體" pitchFamily="18" charset="-120"/>
                <a:cs typeface="Times New Roman" panose="02020603050405020304" pitchFamily="18" charset="0"/>
                <a:sym typeface="Symbol" pitchFamily="18" charset="2"/>
              </a:rPr>
              <a:t></a:t>
            </a:r>
            <a:r>
              <a:rPr lang="en-US" altLang="zh-TW" sz="2000" i="0" dirty="0">
                <a:latin typeface="Times New Roman" panose="02020603050405020304" pitchFamily="18" charset="0"/>
                <a:ea typeface="新細明體" pitchFamily="18" charset="-120"/>
                <a:cs typeface="Times New Roman" panose="02020603050405020304" pitchFamily="18" charset="0"/>
                <a:sym typeface="UniversalMath1 BT" pitchFamily="18" charset="2"/>
              </a:rPr>
              <a:t> index) </a:t>
            </a:r>
            <a:r>
              <a:rPr lang="en-US" altLang="zh-TW" sz="2000" b="1" i="0" dirty="0">
                <a:latin typeface="Times New Roman" panose="02020603050405020304" pitchFamily="18" charset="0"/>
                <a:ea typeface="新細明體" pitchFamily="18" charset="-120"/>
                <a:cs typeface="Times New Roman" panose="02020603050405020304" pitchFamily="18" charset="0"/>
                <a:sym typeface="UniversalMath1 BT" pitchFamily="18" charset="2"/>
              </a:rPr>
              <a:t>return </a:t>
            </a:r>
            <a:r>
              <a:rPr lang="en-US" altLang="zh-TW" sz="2000" i="0" dirty="0">
                <a:latin typeface="Times New Roman" panose="02020603050405020304" pitchFamily="18" charset="0"/>
                <a:ea typeface="新細明體" pitchFamily="18" charset="-120"/>
                <a:cs typeface="Times New Roman" panose="02020603050405020304" pitchFamily="18" charset="0"/>
                <a:sym typeface="UniversalMath1 BT" pitchFamily="18" charset="2"/>
              </a:rPr>
              <a:t>the item associated with </a:t>
            </a:r>
            <a:r>
              <a:rPr lang="en-US" altLang="zh-TW" sz="2000" i="0" dirty="0" smtClean="0">
                <a:latin typeface="Times New Roman" panose="02020603050405020304" pitchFamily="18" charset="0"/>
                <a:ea typeface="新細明體" pitchFamily="18" charset="-120"/>
                <a:cs typeface="Times New Roman" panose="02020603050405020304" pitchFamily="18" charset="0"/>
                <a:sym typeface="UniversalMath1 BT" pitchFamily="18" charset="2"/>
              </a:rPr>
              <a:t>index </a:t>
            </a:r>
            <a:r>
              <a:rPr lang="en-US" altLang="zh-TW" sz="2000" i="0" dirty="0">
                <a:latin typeface="Times New Roman" panose="02020603050405020304" pitchFamily="18" charset="0"/>
                <a:ea typeface="新細明體" pitchFamily="18" charset="-120"/>
                <a:cs typeface="Times New Roman" panose="02020603050405020304" pitchFamily="18" charset="0"/>
                <a:sym typeface="UniversalMath1 BT" pitchFamily="18" charset="2"/>
              </a:rPr>
              <a:t>value i in array A</a:t>
            </a:r>
            <a:br>
              <a:rPr lang="en-US" altLang="zh-TW" sz="2000" i="0" dirty="0">
                <a:latin typeface="Times New Roman" panose="02020603050405020304" pitchFamily="18" charset="0"/>
                <a:ea typeface="新細明體" pitchFamily="18" charset="-120"/>
                <a:cs typeface="Times New Roman" panose="02020603050405020304" pitchFamily="18" charset="0"/>
                <a:sym typeface="UniversalMath1 BT" pitchFamily="18" charset="2"/>
              </a:rPr>
            </a:br>
            <a:r>
              <a:rPr lang="en-US" altLang="zh-TW" sz="2000" i="0" dirty="0">
                <a:latin typeface="Times New Roman" panose="02020603050405020304" pitchFamily="18" charset="0"/>
                <a:ea typeface="新細明體" pitchFamily="18" charset="-120"/>
                <a:cs typeface="Times New Roman" panose="02020603050405020304" pitchFamily="18" charset="0"/>
                <a:sym typeface="UniversalMath1 BT" pitchFamily="18" charset="2"/>
              </a:rPr>
              <a:t>                                         </a:t>
            </a:r>
            <a:r>
              <a:rPr lang="en-US" altLang="zh-TW" sz="2000" b="1" i="0" dirty="0">
                <a:latin typeface="Times New Roman" panose="02020603050405020304" pitchFamily="18" charset="0"/>
                <a:ea typeface="新細明體" pitchFamily="18" charset="-120"/>
                <a:cs typeface="Times New Roman" panose="02020603050405020304" pitchFamily="18" charset="0"/>
                <a:sym typeface="UniversalMath1 BT" pitchFamily="18" charset="2"/>
              </a:rPr>
              <a:t>else return </a:t>
            </a:r>
            <a:r>
              <a:rPr lang="en-US" altLang="zh-TW" sz="2000" i="0" dirty="0">
                <a:latin typeface="Times New Roman" panose="02020603050405020304" pitchFamily="18" charset="0"/>
                <a:ea typeface="新細明體" pitchFamily="18" charset="-120"/>
                <a:cs typeface="Times New Roman" panose="02020603050405020304" pitchFamily="18" charset="0"/>
                <a:sym typeface="UniversalMath1 BT" pitchFamily="18" charset="2"/>
              </a:rPr>
              <a:t>error</a:t>
            </a:r>
            <a:br>
              <a:rPr lang="en-US" altLang="zh-TW" sz="2000" i="0" dirty="0">
                <a:latin typeface="Times New Roman" panose="02020603050405020304" pitchFamily="18" charset="0"/>
                <a:ea typeface="新細明體" pitchFamily="18" charset="-120"/>
                <a:cs typeface="Times New Roman" panose="02020603050405020304" pitchFamily="18" charset="0"/>
                <a:sym typeface="UniversalMath1 BT" pitchFamily="18" charset="2"/>
              </a:rPr>
            </a:br>
            <a:r>
              <a:rPr lang="en-US" altLang="zh-TW" sz="2000" i="0" dirty="0">
                <a:latin typeface="Times New Roman" panose="02020603050405020304" pitchFamily="18" charset="0"/>
                <a:ea typeface="新細明體" pitchFamily="18" charset="-120"/>
                <a:cs typeface="Times New Roman" panose="02020603050405020304" pitchFamily="18" charset="0"/>
                <a:sym typeface="UniversalMath1 BT" pitchFamily="18" charset="2"/>
              </a:rPr>
              <a:t>  Array Store(A, i, x)   ::= </a:t>
            </a:r>
            <a:r>
              <a:rPr lang="en-US" altLang="zh-TW" sz="2000" b="1" i="0" dirty="0">
                <a:latin typeface="Times New Roman" panose="02020603050405020304" pitchFamily="18" charset="0"/>
                <a:ea typeface="新細明體" pitchFamily="18" charset="-120"/>
                <a:cs typeface="Times New Roman" panose="02020603050405020304" pitchFamily="18" charset="0"/>
                <a:sym typeface="UniversalMath1 BT" pitchFamily="18" charset="2"/>
              </a:rPr>
              <a:t>if (</a:t>
            </a:r>
            <a:r>
              <a:rPr lang="en-US" altLang="zh-TW" sz="2000" i="0" dirty="0">
                <a:latin typeface="Times New Roman" panose="02020603050405020304" pitchFamily="18" charset="0"/>
                <a:ea typeface="新細明體" pitchFamily="18" charset="-120"/>
                <a:cs typeface="Times New Roman" panose="02020603050405020304" pitchFamily="18" charset="0"/>
                <a:sym typeface="UniversalMath1 BT" pitchFamily="18" charset="2"/>
              </a:rPr>
              <a:t>i in index</a:t>
            </a:r>
            <a:r>
              <a:rPr lang="en-US" altLang="zh-TW" sz="2000" i="0" dirty="0" smtClean="0">
                <a:latin typeface="Times New Roman" panose="02020603050405020304" pitchFamily="18" charset="0"/>
                <a:ea typeface="新細明體" pitchFamily="18" charset="-120"/>
                <a:cs typeface="Times New Roman" panose="02020603050405020304" pitchFamily="18" charset="0"/>
                <a:sym typeface="UniversalMath1 BT" pitchFamily="18" charset="2"/>
              </a:rPr>
              <a:t>) </a:t>
            </a:r>
            <a:r>
              <a:rPr lang="en-US" altLang="zh-TW" sz="2000" b="1" i="0" dirty="0" smtClean="0">
                <a:latin typeface="Times New Roman" panose="02020603050405020304" pitchFamily="18" charset="0"/>
                <a:ea typeface="新細明體" pitchFamily="18" charset="-120"/>
                <a:cs typeface="Times New Roman" panose="02020603050405020304" pitchFamily="18" charset="0"/>
                <a:sym typeface="UniversalMath1 BT" pitchFamily="18" charset="2"/>
              </a:rPr>
              <a:t>return </a:t>
            </a:r>
            <a:r>
              <a:rPr lang="en-US" altLang="zh-TW" sz="2000" i="0" dirty="0">
                <a:latin typeface="Times New Roman" panose="02020603050405020304" pitchFamily="18" charset="0"/>
                <a:ea typeface="新細明體" pitchFamily="18" charset="-120"/>
                <a:cs typeface="Times New Roman" panose="02020603050405020304" pitchFamily="18" charset="0"/>
                <a:sym typeface="UniversalMath1 BT" pitchFamily="18" charset="2"/>
              </a:rPr>
              <a:t>an array that is identical to array </a:t>
            </a:r>
            <a:r>
              <a:rPr lang="en-US" altLang="zh-TW" sz="2000" i="0" dirty="0" smtClean="0">
                <a:latin typeface="Times New Roman" panose="02020603050405020304" pitchFamily="18" charset="0"/>
                <a:ea typeface="新細明體" pitchFamily="18" charset="-120"/>
                <a:cs typeface="Times New Roman" panose="02020603050405020304" pitchFamily="18" charset="0"/>
                <a:sym typeface="UniversalMath1 BT" pitchFamily="18" charset="2"/>
              </a:rPr>
              <a:t>A </a:t>
            </a:r>
            <a:r>
              <a:rPr lang="en-US" altLang="zh-TW" sz="2000" i="0" dirty="0">
                <a:latin typeface="Times New Roman" panose="02020603050405020304" pitchFamily="18" charset="0"/>
                <a:ea typeface="新細明體" pitchFamily="18" charset="-120"/>
                <a:cs typeface="Times New Roman" panose="02020603050405020304" pitchFamily="18" charset="0"/>
                <a:sym typeface="UniversalMath1 BT" pitchFamily="18" charset="2"/>
              </a:rPr>
              <a:t>except the new pair &lt;i, x&gt; has been</a:t>
            </a:r>
            <a:r>
              <a:rPr lang="en-US" altLang="zh-TW" sz="2000" b="1" i="0" dirty="0">
                <a:latin typeface="Times New Roman" panose="02020603050405020304" pitchFamily="18" charset="0"/>
                <a:ea typeface="新細明體" pitchFamily="18" charset="-120"/>
                <a:cs typeface="Times New Roman" panose="02020603050405020304" pitchFamily="18" charset="0"/>
                <a:sym typeface="UniversalMath1 BT" pitchFamily="18" charset="2"/>
              </a:rPr>
              <a:t> </a:t>
            </a:r>
            <a:br>
              <a:rPr lang="en-US" altLang="zh-TW" sz="2000" b="1" i="0" dirty="0">
                <a:latin typeface="Times New Roman" panose="02020603050405020304" pitchFamily="18" charset="0"/>
                <a:ea typeface="新細明體" pitchFamily="18" charset="-120"/>
                <a:cs typeface="Times New Roman" panose="02020603050405020304" pitchFamily="18" charset="0"/>
                <a:sym typeface="UniversalMath1 BT" pitchFamily="18" charset="2"/>
              </a:rPr>
            </a:br>
            <a:r>
              <a:rPr lang="en-US" altLang="zh-TW" sz="2000" b="1" i="0" dirty="0">
                <a:latin typeface="Times New Roman" panose="02020603050405020304" pitchFamily="18" charset="0"/>
                <a:ea typeface="新細明體" pitchFamily="18" charset="-120"/>
                <a:cs typeface="Times New Roman" panose="02020603050405020304" pitchFamily="18" charset="0"/>
                <a:sym typeface="UniversalMath1 BT" pitchFamily="18" charset="2"/>
              </a:rPr>
              <a:t>                                         </a:t>
            </a:r>
            <a:r>
              <a:rPr lang="en-US" altLang="zh-TW" sz="2000" i="0" dirty="0">
                <a:latin typeface="Times New Roman" panose="02020603050405020304" pitchFamily="18" charset="0"/>
                <a:ea typeface="新細明體" pitchFamily="18" charset="-120"/>
                <a:cs typeface="Times New Roman" panose="02020603050405020304" pitchFamily="18" charset="0"/>
                <a:sym typeface="UniversalMath1 BT" pitchFamily="18" charset="2"/>
              </a:rPr>
              <a:t> inserted</a:t>
            </a:r>
            <a:r>
              <a:rPr lang="en-US" altLang="zh-TW" sz="2000" b="1" i="0" dirty="0">
                <a:latin typeface="Times New Roman" panose="02020603050405020304" pitchFamily="18" charset="0"/>
                <a:ea typeface="新細明體" pitchFamily="18" charset="-120"/>
                <a:cs typeface="Times New Roman" panose="02020603050405020304" pitchFamily="18" charset="0"/>
                <a:sym typeface="UniversalMath1 BT" pitchFamily="18" charset="2"/>
              </a:rPr>
              <a:t>  else return</a:t>
            </a:r>
            <a:r>
              <a:rPr lang="en-US" altLang="zh-TW" sz="2000" i="0" dirty="0">
                <a:latin typeface="Times New Roman" panose="02020603050405020304" pitchFamily="18" charset="0"/>
                <a:ea typeface="新細明體" pitchFamily="18" charset="-120"/>
                <a:cs typeface="Times New Roman" panose="02020603050405020304" pitchFamily="18" charset="0"/>
                <a:sym typeface="UniversalMath1 BT" pitchFamily="18" charset="2"/>
              </a:rPr>
              <a:t> </a:t>
            </a:r>
            <a:r>
              <a:rPr lang="en-US" altLang="zh-TW" sz="2000" i="0" dirty="0" smtClean="0">
                <a:latin typeface="Times New Roman" panose="02020603050405020304" pitchFamily="18" charset="0"/>
                <a:ea typeface="新細明體" pitchFamily="18" charset="-120"/>
                <a:cs typeface="Times New Roman" panose="02020603050405020304" pitchFamily="18" charset="0"/>
                <a:sym typeface="UniversalMath1 BT" pitchFamily="18" charset="2"/>
              </a:rPr>
              <a:t>error</a:t>
            </a:r>
            <a:endParaRPr lang="en-US" altLang="zh-TW" sz="2000" dirty="0">
              <a:latin typeface="Times New Roman" panose="02020603050405020304" pitchFamily="18" charset="0"/>
              <a:ea typeface="新細明體" pitchFamily="18" charset="-120"/>
              <a:cs typeface="Times New Roman" panose="02020603050405020304" pitchFamily="18" charset="0"/>
            </a:endParaRPr>
          </a:p>
        </p:txBody>
      </p:sp>
    </p:spTree>
    <p:extLst>
      <p:ext uri="{BB962C8B-B14F-4D97-AF65-F5344CB8AC3E}">
        <p14:creationId xmlns:p14="http://schemas.microsoft.com/office/powerpoint/2010/main" val="25714950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33</a:t>
            </a:fld>
            <a:endParaRPr lang="en-IN" dirty="0"/>
          </a:p>
        </p:txBody>
      </p:sp>
      <p:sp>
        <p:nvSpPr>
          <p:cNvPr id="6" name="Rectangle 5"/>
          <p:cNvSpPr/>
          <p:nvPr/>
        </p:nvSpPr>
        <p:spPr>
          <a:xfrm>
            <a:off x="207034" y="1121184"/>
            <a:ext cx="11383951" cy="3385542"/>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Other Data Structures Based on Arrays</a:t>
            </a:r>
          </a:p>
          <a:p>
            <a:pPr marL="360000" lvl="4"/>
            <a:endParaRPr lang="en-US" sz="2000" b="1" dirty="0" smtClean="0">
              <a:latin typeface="Times New Roman" panose="02020603050405020304" pitchFamily="18" charset="0"/>
              <a:cs typeface="Times New Roman" panose="02020603050405020304" pitchFamily="18" charset="0"/>
            </a:endParaRPr>
          </a:p>
          <a:p>
            <a:pPr marL="1062900" lvl="6"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Arrays: </a:t>
            </a:r>
            <a:endParaRPr lang="en-US" sz="2000" dirty="0" smtClean="0">
              <a:latin typeface="Times New Roman" panose="02020603050405020304" pitchFamily="18" charset="0"/>
              <a:cs typeface="Times New Roman" panose="02020603050405020304" pitchFamily="18" charset="0"/>
            </a:endParaRPr>
          </a:p>
          <a:p>
            <a:pPr marL="1062900" lvl="6" indent="-342900">
              <a:buFont typeface="Wingdings" panose="05000000000000000000" pitchFamily="2" charset="2"/>
              <a:buChar char="§"/>
            </a:pPr>
            <a:endParaRPr lang="en-US" sz="1000" dirty="0">
              <a:latin typeface="Times New Roman" panose="02020603050405020304" pitchFamily="18" charset="0"/>
              <a:cs typeface="Times New Roman" panose="02020603050405020304" pitchFamily="18" charset="0"/>
            </a:endParaRP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Basic data structure</a:t>
            </a: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May store any type of elements</a:t>
            </a:r>
          </a:p>
          <a:p>
            <a:pPr marL="720000" lvl="6"/>
            <a:endParaRPr lang="en-US" sz="2000" dirty="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Polynomials: defined by a list of coefficients and </a:t>
            </a:r>
            <a:r>
              <a:rPr lang="en-US" sz="2000" dirty="0" smtClean="0">
                <a:latin typeface="Times New Roman" panose="02020603050405020304" pitchFamily="18" charset="0"/>
                <a:cs typeface="Times New Roman" panose="02020603050405020304" pitchFamily="18" charset="0"/>
              </a:rPr>
              <a:t>exponents</a:t>
            </a:r>
          </a:p>
          <a:p>
            <a:pPr marL="720000" lvl="6"/>
            <a:endParaRPr lang="en-US" sz="2000" dirty="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 degree of polynomial = the largest exponent in a polynomial</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graphicFrame>
        <p:nvGraphicFramePr>
          <p:cNvPr id="7" name="Object 4"/>
          <p:cNvGraphicFramePr>
            <a:graphicFrameLocks noChangeAspect="1"/>
          </p:cNvGraphicFramePr>
          <p:nvPr>
            <p:extLst>
              <p:ext uri="{D42A27DB-BD31-4B8C-83A1-F6EECF244321}">
                <p14:modId xmlns:p14="http://schemas.microsoft.com/office/powerpoint/2010/main" val="3451259107"/>
              </p:ext>
            </p:extLst>
          </p:nvPr>
        </p:nvGraphicFramePr>
        <p:xfrm>
          <a:off x="4259321" y="4840859"/>
          <a:ext cx="2895600" cy="479425"/>
        </p:xfrm>
        <a:graphic>
          <a:graphicData uri="http://schemas.openxmlformats.org/presentationml/2006/ole">
            <mc:AlternateContent xmlns:mc="http://schemas.openxmlformats.org/markup-compatibility/2006">
              <mc:Choice xmlns:v="urn:schemas-microsoft-com:vml" Requires="v">
                <p:oleObj spid="_x0000_s3082" name="方程式" r:id="rId3" imgW="1447800" imgH="241300" progId="Equation.3">
                  <p:embed/>
                </p:oleObj>
              </mc:Choice>
              <mc:Fallback>
                <p:oleObj name="方程式" r:id="rId3" imgW="1447800" imgH="241300" progId="Equation.3">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9321" y="4840859"/>
                        <a:ext cx="2895600"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5"/>
          <p:cNvSpPr txBox="1">
            <a:spLocks noChangeArrowheads="1"/>
          </p:cNvSpPr>
          <p:nvPr/>
        </p:nvSpPr>
        <p:spPr bwMode="auto">
          <a:xfrm>
            <a:off x="3105807" y="5594128"/>
            <a:ext cx="66821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TW" dirty="0">
                <a:ea typeface="新細明體" pitchFamily="18" charset="-120"/>
              </a:rPr>
              <a:t>Polynomials  </a:t>
            </a:r>
            <a:r>
              <a:rPr kumimoji="1" lang="en-US" altLang="zh-TW" dirty="0">
                <a:solidFill>
                  <a:schemeClr val="tx2"/>
                </a:solidFill>
                <a:ea typeface="新細明體" pitchFamily="18" charset="-120"/>
              </a:rPr>
              <a:t>A(X)=3X</a:t>
            </a:r>
            <a:r>
              <a:rPr kumimoji="1" lang="en-US" altLang="zh-TW" baseline="30000" dirty="0">
                <a:solidFill>
                  <a:schemeClr val="tx2"/>
                </a:solidFill>
                <a:ea typeface="新細明體" pitchFamily="18" charset="-120"/>
              </a:rPr>
              <a:t>20</a:t>
            </a:r>
            <a:r>
              <a:rPr kumimoji="1" lang="en-US" altLang="zh-TW" dirty="0">
                <a:solidFill>
                  <a:schemeClr val="tx2"/>
                </a:solidFill>
                <a:ea typeface="新細明體" pitchFamily="18" charset="-120"/>
              </a:rPr>
              <a:t>+2X</a:t>
            </a:r>
            <a:r>
              <a:rPr kumimoji="1" lang="en-US" altLang="zh-TW" baseline="30000" dirty="0">
                <a:solidFill>
                  <a:schemeClr val="tx2"/>
                </a:solidFill>
                <a:ea typeface="新細明體" pitchFamily="18" charset="-120"/>
              </a:rPr>
              <a:t>5</a:t>
            </a:r>
            <a:r>
              <a:rPr kumimoji="1" lang="en-US" altLang="zh-TW" dirty="0">
                <a:solidFill>
                  <a:schemeClr val="tx2"/>
                </a:solidFill>
                <a:ea typeface="新細明體" pitchFamily="18" charset="-120"/>
              </a:rPr>
              <a:t>+4, B(X)=X</a:t>
            </a:r>
            <a:r>
              <a:rPr kumimoji="1" lang="en-US" altLang="zh-TW" baseline="30000" dirty="0">
                <a:solidFill>
                  <a:schemeClr val="tx2"/>
                </a:solidFill>
                <a:ea typeface="新細明體" pitchFamily="18" charset="-120"/>
              </a:rPr>
              <a:t>4</a:t>
            </a:r>
            <a:r>
              <a:rPr kumimoji="1" lang="en-US" altLang="zh-TW" dirty="0">
                <a:solidFill>
                  <a:schemeClr val="tx2"/>
                </a:solidFill>
                <a:ea typeface="新細明體" pitchFamily="18" charset="-120"/>
              </a:rPr>
              <a:t>+10X</a:t>
            </a:r>
            <a:r>
              <a:rPr kumimoji="1" lang="en-US" altLang="zh-TW" baseline="30000" dirty="0">
                <a:solidFill>
                  <a:schemeClr val="tx2"/>
                </a:solidFill>
                <a:ea typeface="新細明體" pitchFamily="18" charset="-120"/>
              </a:rPr>
              <a:t>3</a:t>
            </a:r>
            <a:r>
              <a:rPr kumimoji="1" lang="en-US" altLang="zh-TW" dirty="0">
                <a:solidFill>
                  <a:schemeClr val="tx2"/>
                </a:solidFill>
                <a:ea typeface="新細明體" pitchFamily="18" charset="-120"/>
              </a:rPr>
              <a:t>+3X</a:t>
            </a:r>
            <a:r>
              <a:rPr kumimoji="1" lang="en-US" altLang="zh-TW" baseline="30000" dirty="0">
                <a:solidFill>
                  <a:schemeClr val="tx2"/>
                </a:solidFill>
                <a:ea typeface="新細明體" pitchFamily="18" charset="-120"/>
              </a:rPr>
              <a:t>2</a:t>
            </a:r>
            <a:r>
              <a:rPr kumimoji="1" lang="en-US" altLang="zh-TW" dirty="0">
                <a:solidFill>
                  <a:schemeClr val="tx2"/>
                </a:solidFill>
                <a:ea typeface="新細明體" pitchFamily="18" charset="-120"/>
              </a:rPr>
              <a:t>+1</a:t>
            </a:r>
            <a:endParaRPr kumimoji="1" lang="en-US" altLang="zh-TW" dirty="0">
              <a:ea typeface="新細明體" pitchFamily="18" charset="-120"/>
            </a:endParaRPr>
          </a:p>
        </p:txBody>
      </p:sp>
      <p:sp>
        <p:nvSpPr>
          <p:cNvPr id="9" name="Rectangle 6"/>
          <p:cNvSpPr>
            <a:spLocks noChangeArrowheads="1"/>
          </p:cNvSpPr>
          <p:nvPr/>
        </p:nvSpPr>
        <p:spPr bwMode="auto">
          <a:xfrm>
            <a:off x="2104899" y="5510099"/>
            <a:ext cx="76200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24386826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34</a:t>
            </a:fld>
            <a:endParaRPr lang="en-IN" dirty="0"/>
          </a:p>
        </p:txBody>
      </p:sp>
      <p:sp>
        <p:nvSpPr>
          <p:cNvPr id="6" name="Rectangle 5"/>
          <p:cNvSpPr/>
          <p:nvPr/>
        </p:nvSpPr>
        <p:spPr>
          <a:xfrm>
            <a:off x="207034" y="1121184"/>
            <a:ext cx="11617104"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Polynomial ADT</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sp>
        <p:nvSpPr>
          <p:cNvPr id="7" name="Rectangle 6"/>
          <p:cNvSpPr>
            <a:spLocks noChangeArrowheads="1"/>
          </p:cNvSpPr>
          <p:nvPr/>
        </p:nvSpPr>
        <p:spPr bwMode="auto">
          <a:xfrm>
            <a:off x="875320" y="1730423"/>
            <a:ext cx="1071566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t"/>
          <a:lstStyle/>
          <a:p>
            <a:r>
              <a:rPr lang="en-US" altLang="zh-TW" sz="2000" b="1" i="1" dirty="0">
                <a:latin typeface="Times New Roman" panose="02020603050405020304" pitchFamily="18" charset="0"/>
                <a:ea typeface="新細明體" pitchFamily="18" charset="-120"/>
                <a:cs typeface="Times New Roman" panose="02020603050405020304" pitchFamily="18" charset="0"/>
              </a:rPr>
              <a:t>Objects</a:t>
            </a:r>
            <a:r>
              <a:rPr lang="en-US" altLang="zh-TW" sz="2000" i="1" dirty="0">
                <a:latin typeface="Times New Roman" panose="02020603050405020304" pitchFamily="18" charset="0"/>
                <a:ea typeface="新細明體" pitchFamily="18" charset="-120"/>
                <a:cs typeface="Times New Roman" panose="02020603050405020304" pitchFamily="18" charset="0"/>
              </a:rPr>
              <a:t>:                                                	a set of ordered pairs of &lt;</a:t>
            </a:r>
            <a:r>
              <a:rPr lang="en-US" altLang="zh-TW" sz="2000" dirty="0" err="1">
                <a:latin typeface="Times New Roman" panose="02020603050405020304" pitchFamily="18" charset="0"/>
                <a:ea typeface="新細明體" pitchFamily="18" charset="-120"/>
                <a:cs typeface="Times New Roman" panose="02020603050405020304" pitchFamily="18" charset="0"/>
              </a:rPr>
              <a:t>e</a:t>
            </a:r>
            <a:r>
              <a:rPr lang="en-US" altLang="zh-TW" sz="2000" baseline="-25000" dirty="0" err="1">
                <a:latin typeface="Times New Roman" panose="02020603050405020304" pitchFamily="18" charset="0"/>
                <a:ea typeface="新細明體" pitchFamily="18" charset="-120"/>
                <a:cs typeface="Times New Roman" panose="02020603050405020304" pitchFamily="18" charset="0"/>
              </a:rPr>
              <a:t>i</a:t>
            </a:r>
            <a:r>
              <a:rPr lang="en-US" altLang="zh-TW" sz="2000" dirty="0" err="1">
                <a:latin typeface="Times New Roman" panose="02020603050405020304" pitchFamily="18" charset="0"/>
                <a:ea typeface="新細明體" pitchFamily="18" charset="-120"/>
                <a:cs typeface="Times New Roman" panose="02020603050405020304" pitchFamily="18" charset="0"/>
              </a:rPr>
              <a:t>,a</a:t>
            </a:r>
            <a:r>
              <a:rPr lang="en-US" altLang="zh-TW" sz="2000" baseline="-25000" dirty="0" err="1">
                <a:latin typeface="Times New Roman" panose="02020603050405020304" pitchFamily="18" charset="0"/>
                <a:ea typeface="新細明體" pitchFamily="18" charset="-120"/>
                <a:cs typeface="Times New Roman" panose="02020603050405020304" pitchFamily="18" charset="0"/>
              </a:rPr>
              <a:t>i</a:t>
            </a:r>
            <a:r>
              <a:rPr lang="en-US" altLang="zh-TW" sz="2000" i="1" dirty="0">
                <a:latin typeface="Times New Roman" panose="02020603050405020304" pitchFamily="18" charset="0"/>
                <a:ea typeface="新細明體" pitchFamily="18" charset="-120"/>
                <a:cs typeface="Times New Roman" panose="02020603050405020304" pitchFamily="18" charset="0"/>
              </a:rPr>
              <a:t>&gt; </a:t>
            </a:r>
            <a:br>
              <a:rPr lang="en-US" altLang="zh-TW" sz="2000" i="1" dirty="0">
                <a:latin typeface="Times New Roman" panose="02020603050405020304" pitchFamily="18" charset="0"/>
                <a:ea typeface="新細明體" pitchFamily="18" charset="-120"/>
                <a:cs typeface="Times New Roman" panose="02020603050405020304" pitchFamily="18" charset="0"/>
              </a:rPr>
            </a:br>
            <a:r>
              <a:rPr lang="en-US" altLang="zh-TW" sz="2000" i="1" dirty="0">
                <a:latin typeface="Times New Roman" panose="02020603050405020304" pitchFamily="18" charset="0"/>
                <a:ea typeface="新細明體" pitchFamily="18" charset="-120"/>
                <a:cs typeface="Times New Roman" panose="02020603050405020304" pitchFamily="18" charset="0"/>
              </a:rPr>
              <a:t>				where </a:t>
            </a:r>
            <a:r>
              <a:rPr lang="en-US" altLang="zh-TW" sz="2000" dirty="0" err="1">
                <a:latin typeface="Times New Roman" panose="02020603050405020304" pitchFamily="18" charset="0"/>
                <a:ea typeface="新細明體" pitchFamily="18" charset="-120"/>
                <a:cs typeface="Times New Roman" panose="02020603050405020304" pitchFamily="18" charset="0"/>
              </a:rPr>
              <a:t>a</a:t>
            </a:r>
            <a:r>
              <a:rPr lang="en-US" altLang="zh-TW" sz="2000" baseline="-25000" dirty="0" err="1">
                <a:latin typeface="Times New Roman" panose="02020603050405020304" pitchFamily="18" charset="0"/>
                <a:ea typeface="新細明體" pitchFamily="18" charset="-120"/>
                <a:cs typeface="Times New Roman" panose="02020603050405020304" pitchFamily="18" charset="0"/>
              </a:rPr>
              <a:t>i</a:t>
            </a:r>
            <a:r>
              <a:rPr lang="en-US" altLang="zh-TW" sz="2000" i="1" dirty="0">
                <a:latin typeface="Times New Roman" panose="02020603050405020304" pitchFamily="18" charset="0"/>
                <a:ea typeface="新細明體" pitchFamily="18" charset="-120"/>
                <a:cs typeface="Times New Roman" panose="02020603050405020304" pitchFamily="18" charset="0"/>
              </a:rPr>
              <a:t> in </a:t>
            </a:r>
            <a:r>
              <a:rPr lang="en-US" altLang="zh-TW" sz="2000" dirty="0">
                <a:latin typeface="Times New Roman" panose="02020603050405020304" pitchFamily="18" charset="0"/>
                <a:ea typeface="新細明體" pitchFamily="18" charset="-120"/>
                <a:cs typeface="Times New Roman" panose="02020603050405020304" pitchFamily="18" charset="0"/>
              </a:rPr>
              <a:t>Coefficients </a:t>
            </a:r>
            <a:r>
              <a:rPr lang="en-US" altLang="zh-TW" sz="2000" i="1" dirty="0">
                <a:latin typeface="Times New Roman" panose="02020603050405020304" pitchFamily="18" charset="0"/>
                <a:ea typeface="新細明體" pitchFamily="18" charset="-120"/>
                <a:cs typeface="Times New Roman" panose="02020603050405020304" pitchFamily="18" charset="0"/>
              </a:rPr>
              <a:t>and </a:t>
            </a:r>
            <a:br>
              <a:rPr lang="en-US" altLang="zh-TW" sz="2000" i="1" dirty="0">
                <a:latin typeface="Times New Roman" panose="02020603050405020304" pitchFamily="18" charset="0"/>
                <a:ea typeface="新細明體" pitchFamily="18" charset="-120"/>
                <a:cs typeface="Times New Roman" panose="02020603050405020304" pitchFamily="18" charset="0"/>
              </a:rPr>
            </a:br>
            <a:r>
              <a:rPr lang="en-US" altLang="zh-TW" sz="2000" i="1" dirty="0">
                <a:latin typeface="Times New Roman" panose="02020603050405020304" pitchFamily="18" charset="0"/>
                <a:ea typeface="新細明體" pitchFamily="18" charset="-120"/>
                <a:cs typeface="Times New Roman" panose="02020603050405020304" pitchFamily="18" charset="0"/>
              </a:rPr>
              <a:t>				</a:t>
            </a:r>
            <a:r>
              <a:rPr lang="en-US" altLang="zh-TW" sz="2000" dirty="0" err="1">
                <a:latin typeface="Times New Roman" panose="02020603050405020304" pitchFamily="18" charset="0"/>
                <a:ea typeface="新細明體" pitchFamily="18" charset="-120"/>
                <a:cs typeface="Times New Roman" panose="02020603050405020304" pitchFamily="18" charset="0"/>
              </a:rPr>
              <a:t>e</a:t>
            </a:r>
            <a:r>
              <a:rPr lang="en-US" altLang="zh-TW" sz="2000" baseline="-25000" dirty="0" err="1">
                <a:latin typeface="Times New Roman" panose="02020603050405020304" pitchFamily="18" charset="0"/>
                <a:ea typeface="新細明體" pitchFamily="18" charset="-120"/>
                <a:cs typeface="Times New Roman" panose="02020603050405020304" pitchFamily="18" charset="0"/>
              </a:rPr>
              <a:t>i</a:t>
            </a:r>
            <a:r>
              <a:rPr lang="en-US" altLang="zh-TW" sz="2000" i="1" dirty="0">
                <a:latin typeface="Times New Roman" panose="02020603050405020304" pitchFamily="18" charset="0"/>
                <a:ea typeface="新細明體" pitchFamily="18" charset="-120"/>
                <a:cs typeface="Times New Roman" panose="02020603050405020304" pitchFamily="18" charset="0"/>
              </a:rPr>
              <a:t> in</a:t>
            </a:r>
            <a:r>
              <a:rPr lang="en-US" altLang="zh-TW" sz="2000" dirty="0">
                <a:latin typeface="Times New Roman" panose="02020603050405020304" pitchFamily="18" charset="0"/>
                <a:ea typeface="新細明體" pitchFamily="18" charset="-120"/>
                <a:cs typeface="Times New Roman" panose="02020603050405020304" pitchFamily="18" charset="0"/>
              </a:rPr>
              <a:t> Exponents</a:t>
            </a:r>
            <a:r>
              <a:rPr lang="en-US" altLang="zh-TW" sz="2000" i="1" dirty="0">
                <a:latin typeface="Times New Roman" panose="02020603050405020304" pitchFamily="18" charset="0"/>
                <a:ea typeface="新細明體" pitchFamily="18" charset="-120"/>
                <a:cs typeface="Times New Roman" panose="02020603050405020304" pitchFamily="18" charset="0"/>
              </a:rPr>
              <a:t>,</a:t>
            </a:r>
            <a:r>
              <a:rPr lang="en-US" altLang="zh-TW" sz="2000" dirty="0">
                <a:latin typeface="Times New Roman" panose="02020603050405020304" pitchFamily="18" charset="0"/>
                <a:ea typeface="新細明體" pitchFamily="18" charset="-120"/>
                <a:cs typeface="Times New Roman" panose="02020603050405020304" pitchFamily="18" charset="0"/>
              </a:rPr>
              <a:t> </a:t>
            </a:r>
            <a:r>
              <a:rPr lang="en-US" altLang="zh-TW" sz="2000" dirty="0" err="1">
                <a:latin typeface="Times New Roman" panose="02020603050405020304" pitchFamily="18" charset="0"/>
                <a:ea typeface="新細明體" pitchFamily="18" charset="-120"/>
                <a:cs typeface="Times New Roman" panose="02020603050405020304" pitchFamily="18" charset="0"/>
              </a:rPr>
              <a:t>e</a:t>
            </a:r>
            <a:r>
              <a:rPr lang="en-US" altLang="zh-TW" sz="2000" baseline="-25000" dirty="0" err="1">
                <a:latin typeface="Times New Roman" panose="02020603050405020304" pitchFamily="18" charset="0"/>
                <a:ea typeface="新細明體" pitchFamily="18" charset="-120"/>
                <a:cs typeface="Times New Roman" panose="02020603050405020304" pitchFamily="18" charset="0"/>
              </a:rPr>
              <a:t>i</a:t>
            </a:r>
            <a:r>
              <a:rPr lang="en-US" altLang="zh-TW" sz="2000" i="1" dirty="0">
                <a:latin typeface="Times New Roman" panose="02020603050405020304" pitchFamily="18" charset="0"/>
                <a:ea typeface="新細明體" pitchFamily="18" charset="-120"/>
                <a:cs typeface="Times New Roman" panose="02020603050405020304" pitchFamily="18" charset="0"/>
              </a:rPr>
              <a:t> are integers &gt;= 0</a:t>
            </a:r>
            <a:br>
              <a:rPr lang="en-US" altLang="zh-TW" sz="2000" i="1" dirty="0">
                <a:latin typeface="Times New Roman" panose="02020603050405020304" pitchFamily="18" charset="0"/>
                <a:ea typeface="新細明體" pitchFamily="18" charset="-120"/>
                <a:cs typeface="Times New Roman" panose="02020603050405020304" pitchFamily="18" charset="0"/>
              </a:rPr>
            </a:br>
            <a:r>
              <a:rPr lang="en-US" altLang="zh-TW" sz="2000" b="1" i="1" dirty="0">
                <a:latin typeface="Times New Roman" panose="02020603050405020304" pitchFamily="18" charset="0"/>
                <a:ea typeface="新細明體" pitchFamily="18" charset="-120"/>
                <a:cs typeface="Times New Roman" panose="02020603050405020304" pitchFamily="18" charset="0"/>
              </a:rPr>
              <a:t>Methods:</a:t>
            </a:r>
            <a:br>
              <a:rPr lang="en-US" altLang="zh-TW" sz="2000" b="1" i="1" dirty="0">
                <a:latin typeface="Times New Roman" panose="02020603050405020304" pitchFamily="18" charset="0"/>
                <a:ea typeface="新細明體" pitchFamily="18" charset="-120"/>
                <a:cs typeface="Times New Roman" panose="02020603050405020304" pitchFamily="18" charset="0"/>
              </a:rPr>
            </a:br>
            <a:r>
              <a:rPr lang="en-US" altLang="zh-TW" sz="2000" i="1" dirty="0">
                <a:latin typeface="Times New Roman" panose="02020603050405020304" pitchFamily="18" charset="0"/>
                <a:ea typeface="新細明體" pitchFamily="18" charset="-120"/>
                <a:cs typeface="Times New Roman" panose="02020603050405020304" pitchFamily="18" charset="0"/>
              </a:rPr>
              <a:t>for all </a:t>
            </a:r>
            <a:r>
              <a:rPr lang="en-US" altLang="zh-TW" sz="2000" dirty="0">
                <a:latin typeface="Times New Roman" panose="02020603050405020304" pitchFamily="18" charset="0"/>
                <a:ea typeface="新細明體" pitchFamily="18" charset="-120"/>
                <a:cs typeface="Times New Roman" panose="02020603050405020304" pitchFamily="18" charset="0"/>
              </a:rPr>
              <a:t>poly, poly1, poly2</a:t>
            </a:r>
            <a:r>
              <a:rPr lang="en-US" altLang="zh-TW" sz="2000" i="1" dirty="0">
                <a:latin typeface="Times New Roman" panose="02020603050405020304" pitchFamily="18" charset="0"/>
                <a:ea typeface="新細明體" pitchFamily="18" charset="-120"/>
                <a:cs typeface="Times New Roman" panose="02020603050405020304" pitchFamily="18" charset="0"/>
              </a:rPr>
              <a:t> </a:t>
            </a:r>
            <a:r>
              <a:rPr lang="en-US" altLang="zh-TW" sz="2000"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t> </a:t>
            </a:r>
            <a:r>
              <a:rPr lang="en-US" altLang="zh-TW" sz="2000" dirty="0">
                <a:latin typeface="Times New Roman" panose="02020603050405020304" pitchFamily="18" charset="0"/>
                <a:ea typeface="新細明體" pitchFamily="18" charset="-120"/>
                <a:cs typeface="Times New Roman" panose="02020603050405020304" pitchFamily="18" charset="0"/>
                <a:sym typeface="UniversalMath1 BT" pitchFamily="18" charset="2"/>
              </a:rPr>
              <a:t>Polynomial</a:t>
            </a:r>
            <a:r>
              <a:rPr lang="en-US" altLang="zh-TW" sz="2000"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t>, </a:t>
            </a:r>
            <a:r>
              <a:rPr lang="en-US" altLang="zh-TW" sz="2000" dirty="0" err="1">
                <a:latin typeface="Times New Roman" panose="02020603050405020304" pitchFamily="18" charset="0"/>
                <a:ea typeface="新細明體" pitchFamily="18" charset="-120"/>
                <a:cs typeface="Times New Roman" panose="02020603050405020304" pitchFamily="18" charset="0"/>
                <a:sym typeface="UniversalMath1 BT" pitchFamily="18" charset="2"/>
              </a:rPr>
              <a:t>coef</a:t>
            </a:r>
            <a:r>
              <a:rPr lang="en-US" altLang="zh-TW" sz="2000"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t> </a:t>
            </a:r>
            <a:r>
              <a:rPr lang="en-US" altLang="zh-TW" sz="2000" dirty="0">
                <a:latin typeface="Times New Roman" panose="02020603050405020304" pitchFamily="18" charset="0"/>
                <a:ea typeface="新細明體" pitchFamily="18" charset="-120"/>
                <a:cs typeface="Times New Roman" panose="02020603050405020304" pitchFamily="18" charset="0"/>
                <a:sym typeface="UniversalMath1 BT" pitchFamily="18" charset="2"/>
              </a:rPr>
              <a:t>Coefficients</a:t>
            </a:r>
            <a:r>
              <a:rPr lang="en-US" altLang="zh-TW" sz="2000"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t>, </a:t>
            </a:r>
            <a:r>
              <a:rPr lang="en-US" altLang="zh-TW" sz="2000" dirty="0" err="1">
                <a:latin typeface="Times New Roman" panose="02020603050405020304" pitchFamily="18" charset="0"/>
                <a:ea typeface="新細明體" pitchFamily="18" charset="-120"/>
                <a:cs typeface="Times New Roman" panose="02020603050405020304" pitchFamily="18" charset="0"/>
                <a:sym typeface="UniversalMath1 BT" pitchFamily="18" charset="2"/>
              </a:rPr>
              <a:t>expon</a:t>
            </a:r>
            <a:r>
              <a:rPr lang="en-US" altLang="zh-TW" sz="2000" dirty="0">
                <a:latin typeface="Times New Roman" panose="02020603050405020304" pitchFamily="18" charset="0"/>
                <a:ea typeface="新細明體" pitchFamily="18" charset="-120"/>
                <a:cs typeface="Times New Roman" panose="02020603050405020304" pitchFamily="18" charset="0"/>
                <a:sym typeface="UniversalMath1 BT" pitchFamily="18" charset="2"/>
              </a:rPr>
              <a:t> </a:t>
            </a:r>
            <a:r>
              <a:rPr lang="en-US" altLang="zh-TW" sz="2000"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t></a:t>
            </a:r>
            <a:r>
              <a:rPr lang="en-US" altLang="zh-TW" sz="2000" dirty="0">
                <a:latin typeface="Times New Roman" panose="02020603050405020304" pitchFamily="18" charset="0"/>
                <a:ea typeface="新細明體" pitchFamily="18" charset="-120"/>
                <a:cs typeface="Times New Roman" panose="02020603050405020304" pitchFamily="18" charset="0"/>
                <a:sym typeface="UniversalMath1 BT" pitchFamily="18" charset="2"/>
              </a:rPr>
              <a:t>Exponents</a:t>
            </a:r>
            <a:br>
              <a:rPr lang="en-US" altLang="zh-TW" sz="2000" dirty="0">
                <a:latin typeface="Times New Roman" panose="02020603050405020304" pitchFamily="18" charset="0"/>
                <a:ea typeface="新細明體" pitchFamily="18" charset="-120"/>
                <a:cs typeface="Times New Roman" panose="02020603050405020304" pitchFamily="18" charset="0"/>
                <a:sym typeface="UniversalMath1 BT" pitchFamily="18" charset="2"/>
              </a:rPr>
            </a:br>
            <a:r>
              <a:rPr lang="en-US" altLang="zh-TW" sz="2000" dirty="0">
                <a:latin typeface="Times New Roman" panose="02020603050405020304" pitchFamily="18" charset="0"/>
                <a:ea typeface="新細明體" pitchFamily="18" charset="-120"/>
                <a:cs typeface="Times New Roman" panose="02020603050405020304" pitchFamily="18" charset="0"/>
                <a:sym typeface="UniversalMath1 BT" pitchFamily="18" charset="2"/>
              </a:rPr>
              <a:t>Polynomial </a:t>
            </a:r>
            <a:r>
              <a:rPr lang="en-US" altLang="zh-TW" sz="2000"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t>Zero( )                              ::= </a:t>
            </a:r>
            <a:r>
              <a:rPr lang="en-US" altLang="zh-TW" sz="2000" b="1"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t>return</a:t>
            </a:r>
            <a:r>
              <a:rPr lang="en-US" altLang="zh-TW" sz="2000"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t> the polynomial </a:t>
            </a:r>
            <a:r>
              <a:rPr lang="en-US" altLang="zh-TW" sz="2000" dirty="0">
                <a:latin typeface="Times New Roman" panose="02020603050405020304" pitchFamily="18" charset="0"/>
                <a:ea typeface="新細明體" pitchFamily="18" charset="-120"/>
                <a:cs typeface="Times New Roman" panose="02020603050405020304" pitchFamily="18" charset="0"/>
                <a:sym typeface="UniversalMath1 BT" pitchFamily="18" charset="2"/>
              </a:rPr>
              <a:t>p(0)</a:t>
            </a:r>
            <a:r>
              <a:rPr lang="en-US" altLang="zh-TW" sz="2000"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t> </a:t>
            </a:r>
            <a:br>
              <a:rPr lang="en-US" altLang="zh-TW" sz="2000"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br>
            <a:r>
              <a:rPr lang="en-US" altLang="zh-TW" sz="2000" dirty="0">
                <a:latin typeface="Times New Roman" panose="02020603050405020304" pitchFamily="18" charset="0"/>
                <a:ea typeface="新細明體" pitchFamily="18" charset="-120"/>
                <a:cs typeface="Times New Roman" panose="02020603050405020304" pitchFamily="18" charset="0"/>
                <a:sym typeface="UniversalMath1 BT" pitchFamily="18" charset="2"/>
              </a:rPr>
              <a:t>Boolean</a:t>
            </a:r>
            <a:r>
              <a:rPr lang="en-US" altLang="zh-TW" sz="2000"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t> </a:t>
            </a:r>
            <a:r>
              <a:rPr lang="en-US" altLang="zh-TW" sz="2000" i="1" dirty="0" err="1">
                <a:latin typeface="Times New Roman" panose="02020603050405020304" pitchFamily="18" charset="0"/>
                <a:ea typeface="新細明體" pitchFamily="18" charset="-120"/>
                <a:cs typeface="Times New Roman" panose="02020603050405020304" pitchFamily="18" charset="0"/>
                <a:sym typeface="UniversalMath1 BT" pitchFamily="18" charset="2"/>
              </a:rPr>
              <a:t>IsZero</a:t>
            </a:r>
            <a:r>
              <a:rPr lang="en-US" altLang="zh-TW" sz="2000"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t>(</a:t>
            </a:r>
            <a:r>
              <a:rPr lang="en-US" altLang="zh-TW" sz="2000" dirty="0">
                <a:latin typeface="Times New Roman" panose="02020603050405020304" pitchFamily="18" charset="0"/>
                <a:ea typeface="新細明體" pitchFamily="18" charset="-120"/>
                <a:cs typeface="Times New Roman" panose="02020603050405020304" pitchFamily="18" charset="0"/>
                <a:sym typeface="UniversalMath1 BT" pitchFamily="18" charset="2"/>
              </a:rPr>
              <a:t>poly</a:t>
            </a:r>
            <a:r>
              <a:rPr lang="en-US" altLang="zh-TW" sz="2000"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t>)                          ::= </a:t>
            </a:r>
            <a:r>
              <a:rPr lang="en-US" altLang="zh-TW" sz="2000" b="1"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t>if</a:t>
            </a:r>
            <a:r>
              <a:rPr lang="en-US" altLang="zh-TW" sz="2000"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t> (</a:t>
            </a:r>
            <a:r>
              <a:rPr lang="en-US" altLang="zh-TW" sz="2000" dirty="0">
                <a:latin typeface="Times New Roman" panose="02020603050405020304" pitchFamily="18" charset="0"/>
                <a:ea typeface="新細明體" pitchFamily="18" charset="-120"/>
                <a:cs typeface="Times New Roman" panose="02020603050405020304" pitchFamily="18" charset="0"/>
                <a:sym typeface="UniversalMath1 BT" pitchFamily="18" charset="2"/>
              </a:rPr>
              <a:t>poly</a:t>
            </a:r>
            <a:r>
              <a:rPr lang="en-US" altLang="zh-TW" sz="2000"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t>)</a:t>
            </a:r>
            <a:r>
              <a:rPr lang="en-US" altLang="zh-TW" sz="2000" b="1"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t> return </a:t>
            </a:r>
            <a:r>
              <a:rPr lang="en-US" altLang="zh-TW" sz="2000" dirty="0">
                <a:latin typeface="Times New Roman" panose="02020603050405020304" pitchFamily="18" charset="0"/>
                <a:ea typeface="新細明體" pitchFamily="18" charset="-120"/>
                <a:cs typeface="Times New Roman" panose="02020603050405020304" pitchFamily="18" charset="0"/>
                <a:sym typeface="UniversalMath1 BT" pitchFamily="18" charset="2"/>
              </a:rPr>
              <a:t>FALSE</a:t>
            </a:r>
            <a:r>
              <a:rPr lang="en-US" altLang="zh-TW" sz="2000"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t/>
            </a:r>
            <a:br>
              <a:rPr lang="en-US" altLang="zh-TW" sz="2000"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br>
            <a:r>
              <a:rPr lang="en-US" altLang="zh-TW" sz="2000"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t>                                                                   </a:t>
            </a:r>
            <a:r>
              <a:rPr lang="en-US" altLang="zh-TW" sz="2000" b="1"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t>else return</a:t>
            </a:r>
            <a:r>
              <a:rPr lang="en-US" altLang="zh-TW" sz="2000"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t> </a:t>
            </a:r>
            <a:r>
              <a:rPr lang="en-US" altLang="zh-TW" sz="2000" dirty="0">
                <a:latin typeface="Times New Roman" panose="02020603050405020304" pitchFamily="18" charset="0"/>
                <a:ea typeface="新細明體" pitchFamily="18" charset="-120"/>
                <a:cs typeface="Times New Roman" panose="02020603050405020304" pitchFamily="18" charset="0"/>
                <a:sym typeface="UniversalMath1 BT" pitchFamily="18" charset="2"/>
              </a:rPr>
              <a:t>TRUE</a:t>
            </a:r>
            <a:br>
              <a:rPr lang="en-US" altLang="zh-TW" sz="2000" dirty="0">
                <a:latin typeface="Times New Roman" panose="02020603050405020304" pitchFamily="18" charset="0"/>
                <a:ea typeface="新細明體" pitchFamily="18" charset="-120"/>
                <a:cs typeface="Times New Roman" panose="02020603050405020304" pitchFamily="18" charset="0"/>
                <a:sym typeface="UniversalMath1 BT" pitchFamily="18" charset="2"/>
              </a:rPr>
            </a:br>
            <a:r>
              <a:rPr lang="en-US" altLang="zh-TW" sz="2000" dirty="0">
                <a:latin typeface="Times New Roman" panose="02020603050405020304" pitchFamily="18" charset="0"/>
                <a:ea typeface="新細明體" pitchFamily="18" charset="-120"/>
                <a:cs typeface="Times New Roman" panose="02020603050405020304" pitchFamily="18" charset="0"/>
                <a:sym typeface="UniversalMath1 BT" pitchFamily="18" charset="2"/>
              </a:rPr>
              <a:t>Coefficient</a:t>
            </a:r>
            <a:r>
              <a:rPr lang="en-US" altLang="zh-TW" sz="2000"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t> </a:t>
            </a:r>
            <a:r>
              <a:rPr lang="en-US" altLang="zh-TW" sz="2000" i="1" dirty="0" err="1">
                <a:latin typeface="Times New Roman" panose="02020603050405020304" pitchFamily="18" charset="0"/>
                <a:ea typeface="新細明體" pitchFamily="18" charset="-120"/>
                <a:cs typeface="Times New Roman" panose="02020603050405020304" pitchFamily="18" charset="0"/>
                <a:sym typeface="UniversalMath1 BT" pitchFamily="18" charset="2"/>
              </a:rPr>
              <a:t>Coef</a:t>
            </a:r>
            <a:r>
              <a:rPr lang="en-US" altLang="zh-TW" sz="2000"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t>(</a:t>
            </a:r>
            <a:r>
              <a:rPr lang="en-US" altLang="zh-TW" sz="2000" dirty="0">
                <a:latin typeface="Times New Roman" panose="02020603050405020304" pitchFamily="18" charset="0"/>
                <a:ea typeface="新細明體" pitchFamily="18" charset="-120"/>
                <a:cs typeface="Times New Roman" panose="02020603050405020304" pitchFamily="18" charset="0"/>
                <a:sym typeface="UniversalMath1 BT" pitchFamily="18" charset="2"/>
              </a:rPr>
              <a:t>poly, </a:t>
            </a:r>
            <a:r>
              <a:rPr lang="en-US" altLang="zh-TW" sz="2000" dirty="0" err="1">
                <a:latin typeface="Times New Roman" panose="02020603050405020304" pitchFamily="18" charset="0"/>
                <a:ea typeface="新細明體" pitchFamily="18" charset="-120"/>
                <a:cs typeface="Times New Roman" panose="02020603050405020304" pitchFamily="18" charset="0"/>
                <a:sym typeface="UniversalMath1 BT" pitchFamily="18" charset="2"/>
              </a:rPr>
              <a:t>expon</a:t>
            </a:r>
            <a:r>
              <a:rPr lang="en-US" altLang="zh-TW" sz="2000"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t>)             ::= </a:t>
            </a:r>
            <a:r>
              <a:rPr lang="en-US" altLang="zh-TW" sz="2000" b="1"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t>if</a:t>
            </a:r>
            <a:r>
              <a:rPr lang="en-US" altLang="zh-TW" sz="2000"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t> (</a:t>
            </a:r>
            <a:r>
              <a:rPr lang="en-US" altLang="zh-TW" sz="2000" dirty="0" err="1">
                <a:latin typeface="Times New Roman" panose="02020603050405020304" pitchFamily="18" charset="0"/>
                <a:ea typeface="新細明體" pitchFamily="18" charset="-120"/>
                <a:cs typeface="Times New Roman" panose="02020603050405020304" pitchFamily="18" charset="0"/>
                <a:sym typeface="UniversalMath1 BT" pitchFamily="18" charset="2"/>
              </a:rPr>
              <a:t>expon</a:t>
            </a:r>
            <a:r>
              <a:rPr lang="en-US" altLang="zh-TW" sz="2000" dirty="0">
                <a:latin typeface="Times New Roman" panose="02020603050405020304" pitchFamily="18" charset="0"/>
                <a:ea typeface="新細明體" pitchFamily="18" charset="-120"/>
                <a:cs typeface="Times New Roman" panose="02020603050405020304" pitchFamily="18" charset="0"/>
                <a:sym typeface="UniversalMath1 BT" pitchFamily="18" charset="2"/>
              </a:rPr>
              <a:t>  poly</a:t>
            </a:r>
            <a:r>
              <a:rPr lang="en-US" altLang="zh-TW" sz="2000"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t>) </a:t>
            </a:r>
            <a:r>
              <a:rPr lang="en-US" altLang="zh-TW" sz="2000" b="1"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t>return</a:t>
            </a:r>
            <a:r>
              <a:rPr lang="en-US" altLang="zh-TW" sz="2000"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t> its  </a:t>
            </a:r>
            <a:br>
              <a:rPr lang="en-US" altLang="zh-TW" sz="2000"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br>
            <a:r>
              <a:rPr lang="en-US" altLang="zh-TW" sz="2000"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t>                                                                   coefficient </a:t>
            </a:r>
            <a:r>
              <a:rPr lang="en-US" altLang="zh-TW" sz="2000" b="1"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t>else return</a:t>
            </a:r>
            <a:r>
              <a:rPr lang="en-US" altLang="zh-TW" sz="2000"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t> Zero  </a:t>
            </a:r>
            <a:br>
              <a:rPr lang="en-US" altLang="zh-TW" sz="2000"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br>
            <a:r>
              <a:rPr lang="en-US" altLang="zh-TW" sz="2000" dirty="0">
                <a:latin typeface="Times New Roman" panose="02020603050405020304" pitchFamily="18" charset="0"/>
                <a:ea typeface="新細明體" pitchFamily="18" charset="-120"/>
                <a:cs typeface="Times New Roman" panose="02020603050405020304" pitchFamily="18" charset="0"/>
                <a:sym typeface="UniversalMath1 BT" pitchFamily="18" charset="2"/>
              </a:rPr>
              <a:t>Exponent </a:t>
            </a:r>
            <a:r>
              <a:rPr lang="en-US" altLang="zh-TW" sz="2000" i="1" dirty="0" err="1">
                <a:latin typeface="Times New Roman" panose="02020603050405020304" pitchFamily="18" charset="0"/>
                <a:ea typeface="新細明體" pitchFamily="18" charset="-120"/>
                <a:cs typeface="Times New Roman" panose="02020603050405020304" pitchFamily="18" charset="0"/>
                <a:sym typeface="UniversalMath1 BT" pitchFamily="18" charset="2"/>
              </a:rPr>
              <a:t>Lead_Exp</a:t>
            </a:r>
            <a:r>
              <a:rPr lang="en-US" altLang="zh-TW" sz="2000"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t>(</a:t>
            </a:r>
            <a:r>
              <a:rPr lang="en-US" altLang="zh-TW" sz="2000" dirty="0">
                <a:latin typeface="Times New Roman" panose="02020603050405020304" pitchFamily="18" charset="0"/>
                <a:ea typeface="新細明體" pitchFamily="18" charset="-120"/>
                <a:cs typeface="Times New Roman" panose="02020603050405020304" pitchFamily="18" charset="0"/>
                <a:sym typeface="UniversalMath1 BT" pitchFamily="18" charset="2"/>
              </a:rPr>
              <a:t>poly</a:t>
            </a:r>
            <a:r>
              <a:rPr lang="en-US" altLang="zh-TW" sz="2000"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t>)                   ::= </a:t>
            </a:r>
            <a:r>
              <a:rPr lang="en-US" altLang="zh-TW" sz="2000" b="1"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t>return</a:t>
            </a:r>
            <a:r>
              <a:rPr lang="en-US" altLang="zh-TW" sz="2000"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t> the largest exponent in 				</a:t>
            </a:r>
            <a:r>
              <a:rPr lang="en-US" altLang="zh-TW" sz="2000" b="1" dirty="0">
                <a:latin typeface="Times New Roman" panose="02020603050405020304" pitchFamily="18" charset="0"/>
                <a:ea typeface="新細明體" pitchFamily="18" charset="-120"/>
                <a:cs typeface="Times New Roman" panose="02020603050405020304" pitchFamily="18" charset="0"/>
                <a:sym typeface="UniversalMath1 BT" pitchFamily="18" charset="2"/>
              </a:rPr>
              <a:t>poly</a:t>
            </a:r>
            <a:r>
              <a:rPr lang="en-US" altLang="zh-TW" sz="2000"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t/>
            </a:r>
            <a:br>
              <a:rPr lang="en-US" altLang="zh-TW" sz="2000"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br>
            <a:r>
              <a:rPr lang="en-US" altLang="zh-TW" sz="2000" dirty="0">
                <a:latin typeface="Times New Roman" panose="02020603050405020304" pitchFamily="18" charset="0"/>
                <a:ea typeface="新細明體" pitchFamily="18" charset="-120"/>
                <a:cs typeface="Times New Roman" panose="02020603050405020304" pitchFamily="18" charset="0"/>
                <a:sym typeface="UniversalMath1 BT" pitchFamily="18" charset="2"/>
              </a:rPr>
              <a:t>Polynomial</a:t>
            </a:r>
            <a:r>
              <a:rPr lang="en-US" altLang="zh-TW" sz="2000"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t> Attach(</a:t>
            </a:r>
            <a:r>
              <a:rPr lang="en-US" altLang="zh-TW" sz="2000" dirty="0" err="1">
                <a:latin typeface="Times New Roman" panose="02020603050405020304" pitchFamily="18" charset="0"/>
                <a:ea typeface="新細明體" pitchFamily="18" charset="-120"/>
                <a:cs typeface="Times New Roman" panose="02020603050405020304" pitchFamily="18" charset="0"/>
                <a:sym typeface="UniversalMath1 BT" pitchFamily="18" charset="2"/>
              </a:rPr>
              <a:t>poly,coef</a:t>
            </a:r>
            <a:r>
              <a:rPr lang="en-US" altLang="zh-TW" sz="2000" dirty="0">
                <a:latin typeface="Times New Roman" panose="02020603050405020304" pitchFamily="18" charset="0"/>
                <a:ea typeface="新細明體" pitchFamily="18" charset="-120"/>
                <a:cs typeface="Times New Roman" panose="02020603050405020304" pitchFamily="18" charset="0"/>
                <a:sym typeface="UniversalMath1 BT" pitchFamily="18" charset="2"/>
              </a:rPr>
              <a:t>, </a:t>
            </a:r>
            <a:r>
              <a:rPr lang="en-US" altLang="zh-TW" sz="2000" dirty="0" err="1">
                <a:latin typeface="Times New Roman" panose="02020603050405020304" pitchFamily="18" charset="0"/>
                <a:ea typeface="新細明體" pitchFamily="18" charset="-120"/>
                <a:cs typeface="Times New Roman" panose="02020603050405020304" pitchFamily="18" charset="0"/>
                <a:sym typeface="UniversalMath1 BT" pitchFamily="18" charset="2"/>
              </a:rPr>
              <a:t>expon</a:t>
            </a:r>
            <a:r>
              <a:rPr lang="en-US" altLang="zh-TW" sz="2000"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t>)  ::= </a:t>
            </a:r>
            <a:r>
              <a:rPr lang="en-US" altLang="zh-TW" sz="2000" b="1"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t>if </a:t>
            </a:r>
            <a:r>
              <a:rPr lang="en-US" altLang="zh-TW" sz="2000"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t>(</a:t>
            </a:r>
            <a:r>
              <a:rPr lang="en-US" altLang="zh-TW" sz="2000" dirty="0" err="1">
                <a:latin typeface="Times New Roman" panose="02020603050405020304" pitchFamily="18" charset="0"/>
                <a:ea typeface="新細明體" pitchFamily="18" charset="-120"/>
                <a:cs typeface="Times New Roman" panose="02020603050405020304" pitchFamily="18" charset="0"/>
                <a:sym typeface="UniversalMath1 BT" pitchFamily="18" charset="2"/>
              </a:rPr>
              <a:t>expon</a:t>
            </a:r>
            <a:r>
              <a:rPr lang="en-US" altLang="zh-TW" sz="2000" dirty="0">
                <a:latin typeface="Times New Roman" panose="02020603050405020304" pitchFamily="18" charset="0"/>
                <a:ea typeface="新細明體" pitchFamily="18" charset="-120"/>
                <a:cs typeface="Times New Roman" panose="02020603050405020304" pitchFamily="18" charset="0"/>
                <a:sym typeface="UniversalMath1 BT" pitchFamily="18" charset="2"/>
              </a:rPr>
              <a:t>  poly</a:t>
            </a:r>
            <a:r>
              <a:rPr lang="en-US" altLang="zh-TW" sz="2000"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t>) </a:t>
            </a:r>
            <a:r>
              <a:rPr lang="en-US" altLang="zh-TW" sz="2000" b="1"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t>return</a:t>
            </a:r>
            <a:r>
              <a:rPr lang="en-US" altLang="zh-TW" sz="2000"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t> error  </a:t>
            </a:r>
            <a:br>
              <a:rPr lang="en-US" altLang="zh-TW" sz="2000"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br>
            <a:r>
              <a:rPr lang="en-US" altLang="zh-TW" sz="2000"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t>                                                                   </a:t>
            </a:r>
            <a:r>
              <a:rPr lang="en-US" altLang="zh-TW" sz="2000" b="1"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t>else return</a:t>
            </a:r>
            <a:r>
              <a:rPr lang="en-US" altLang="zh-TW" sz="2000"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t> the polynomial poly  </a:t>
            </a:r>
            <a:br>
              <a:rPr lang="en-US" altLang="zh-TW" sz="2000"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br>
            <a:r>
              <a:rPr lang="en-US" altLang="zh-TW" sz="2000"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t>                                                                   with the term &lt;</a:t>
            </a:r>
            <a:r>
              <a:rPr lang="en-US" altLang="zh-TW" sz="2000" dirty="0" err="1">
                <a:latin typeface="Times New Roman" panose="02020603050405020304" pitchFamily="18" charset="0"/>
                <a:ea typeface="新細明體" pitchFamily="18" charset="-120"/>
                <a:cs typeface="Times New Roman" panose="02020603050405020304" pitchFamily="18" charset="0"/>
                <a:sym typeface="UniversalMath1 BT" pitchFamily="18" charset="2"/>
              </a:rPr>
              <a:t>coef</a:t>
            </a:r>
            <a:r>
              <a:rPr lang="en-US" altLang="zh-TW" sz="2000" dirty="0">
                <a:latin typeface="Times New Roman" panose="02020603050405020304" pitchFamily="18" charset="0"/>
                <a:ea typeface="新細明體" pitchFamily="18" charset="-120"/>
                <a:cs typeface="Times New Roman" panose="02020603050405020304" pitchFamily="18" charset="0"/>
                <a:sym typeface="UniversalMath1 BT" pitchFamily="18" charset="2"/>
              </a:rPr>
              <a:t>, </a:t>
            </a:r>
            <a:r>
              <a:rPr lang="en-US" altLang="zh-TW" sz="2000" dirty="0" err="1">
                <a:latin typeface="Times New Roman" panose="02020603050405020304" pitchFamily="18" charset="0"/>
                <a:ea typeface="新細明體" pitchFamily="18" charset="-120"/>
                <a:cs typeface="Times New Roman" panose="02020603050405020304" pitchFamily="18" charset="0"/>
                <a:sym typeface="UniversalMath1 BT" pitchFamily="18" charset="2"/>
              </a:rPr>
              <a:t>expon</a:t>
            </a:r>
            <a:r>
              <a:rPr lang="en-US" altLang="zh-TW" sz="2000"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t>&gt;    </a:t>
            </a:r>
            <a:br>
              <a:rPr lang="en-US" altLang="zh-TW" sz="2000"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br>
            <a:r>
              <a:rPr lang="en-US" altLang="zh-TW" sz="2000" i="1" dirty="0">
                <a:latin typeface="Times New Roman" panose="02020603050405020304" pitchFamily="18" charset="0"/>
                <a:ea typeface="新細明體" pitchFamily="18" charset="-120"/>
                <a:cs typeface="Times New Roman" panose="02020603050405020304" pitchFamily="18" charset="0"/>
                <a:sym typeface="UniversalMath1 BT" pitchFamily="18" charset="2"/>
              </a:rPr>
              <a:t>                                                                   inserted</a:t>
            </a:r>
            <a:endParaRPr lang="en-US" altLang="zh-TW" sz="2000" i="1" dirty="0">
              <a:latin typeface="Times New Roman" panose="02020603050405020304" pitchFamily="18" charset="0"/>
              <a:ea typeface="新細明體" pitchFamily="18" charset="-120"/>
              <a:cs typeface="Times New Roman" panose="02020603050405020304" pitchFamily="18" charset="0"/>
            </a:endParaRPr>
          </a:p>
        </p:txBody>
      </p:sp>
    </p:spTree>
    <p:extLst>
      <p:ext uri="{BB962C8B-B14F-4D97-AF65-F5344CB8AC3E}">
        <p14:creationId xmlns:p14="http://schemas.microsoft.com/office/powerpoint/2010/main" val="29496044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35</a:t>
            </a:fld>
            <a:endParaRPr lang="en-IN" dirty="0"/>
          </a:p>
        </p:txBody>
      </p:sp>
      <p:sp>
        <p:nvSpPr>
          <p:cNvPr id="6" name="Rectangle 5"/>
          <p:cNvSpPr/>
          <p:nvPr/>
        </p:nvSpPr>
        <p:spPr>
          <a:xfrm>
            <a:off x="207034" y="1121184"/>
            <a:ext cx="11617104"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Polynomial Addition </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sp>
        <p:nvSpPr>
          <p:cNvPr id="14" name="Text Box 3"/>
          <p:cNvSpPr txBox="1">
            <a:spLocks noChangeArrowheads="1"/>
          </p:cNvSpPr>
          <p:nvPr/>
        </p:nvSpPr>
        <p:spPr bwMode="auto">
          <a:xfrm>
            <a:off x="1211317" y="1895202"/>
            <a:ext cx="59320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TW">
                <a:latin typeface="Times New Roman" panose="02020603050405020304" pitchFamily="18" charset="0"/>
                <a:ea typeface="新細明體" pitchFamily="18" charset="-120"/>
                <a:cs typeface="Times New Roman" panose="02020603050405020304" pitchFamily="18" charset="0"/>
              </a:rPr>
              <a:t>Use an array to keep track of the coefficients for all exponents</a:t>
            </a:r>
          </a:p>
        </p:txBody>
      </p:sp>
      <p:sp>
        <p:nvSpPr>
          <p:cNvPr id="15" name="Text Box 5"/>
          <p:cNvSpPr txBox="1">
            <a:spLocks noChangeArrowheads="1"/>
          </p:cNvSpPr>
          <p:nvPr/>
        </p:nvSpPr>
        <p:spPr bwMode="auto">
          <a:xfrm>
            <a:off x="4487917" y="4840014"/>
            <a:ext cx="454572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kumimoji="1" lang="en-US" altLang="zh-TW" dirty="0">
                <a:solidFill>
                  <a:srgbClr val="FF3300"/>
                </a:solidFill>
                <a:latin typeface="Times New Roman" panose="02020603050405020304" pitchFamily="18" charset="0"/>
                <a:cs typeface="Times New Roman" panose="02020603050405020304" pitchFamily="18" charset="0"/>
              </a:rPr>
              <a:t>advantage: easy implementation</a:t>
            </a:r>
          </a:p>
          <a:p>
            <a:pPr>
              <a:lnSpc>
                <a:spcPct val="150000"/>
              </a:lnSpc>
            </a:pPr>
            <a:r>
              <a:rPr kumimoji="1" lang="en-US" altLang="zh-TW" dirty="0">
                <a:solidFill>
                  <a:srgbClr val="FF3300"/>
                </a:solidFill>
                <a:latin typeface="Times New Roman" panose="02020603050405020304" pitchFamily="18" charset="0"/>
                <a:cs typeface="Times New Roman" panose="02020603050405020304" pitchFamily="18" charset="0"/>
              </a:rPr>
              <a:t>disadvantage: waste space when sparse</a:t>
            </a:r>
            <a:endParaRPr kumimoji="1" lang="en-US" altLang="zh-TW" dirty="0">
              <a:latin typeface="Times New Roman" panose="02020603050405020304" pitchFamily="18" charset="0"/>
              <a:ea typeface="新細明體" pitchFamily="18" charset="-120"/>
              <a:cs typeface="Times New Roman" panose="02020603050405020304" pitchFamily="18" charset="0"/>
            </a:endParaRPr>
          </a:p>
        </p:txBody>
      </p:sp>
      <p:sp>
        <p:nvSpPr>
          <p:cNvPr id="16" name="Text Box 8"/>
          <p:cNvSpPr txBox="1">
            <a:spLocks noChangeArrowheads="1"/>
          </p:cNvSpPr>
          <p:nvPr/>
        </p:nvSpPr>
        <p:spPr bwMode="auto">
          <a:xfrm>
            <a:off x="7154917" y="2630214"/>
            <a:ext cx="1550424" cy="36933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Times New Roman" panose="02020603050405020304" pitchFamily="18" charset="0"/>
                <a:cs typeface="Times New Roman" panose="02020603050405020304" pitchFamily="18" charset="0"/>
              </a:rPr>
              <a:t>Running time?</a:t>
            </a:r>
          </a:p>
        </p:txBody>
      </p:sp>
      <p:graphicFrame>
        <p:nvGraphicFramePr>
          <p:cNvPr id="17" name="Object 9"/>
          <p:cNvGraphicFramePr>
            <a:graphicFrameLocks noGrp="1" noChangeAspect="1"/>
          </p:cNvGraphicFramePr>
          <p:nvPr>
            <p:ph idx="1"/>
            <p:extLst>
              <p:ext uri="{D42A27DB-BD31-4B8C-83A1-F6EECF244321}">
                <p14:modId xmlns:p14="http://schemas.microsoft.com/office/powerpoint/2010/main" val="786721487"/>
              </p:ext>
            </p:extLst>
          </p:nvPr>
        </p:nvGraphicFramePr>
        <p:xfrm>
          <a:off x="1358900" y="3346450"/>
          <a:ext cx="6654800" cy="3860800"/>
        </p:xfrm>
        <a:graphic>
          <a:graphicData uri="http://schemas.openxmlformats.org/presentationml/2006/ole">
            <mc:AlternateContent xmlns:mc="http://schemas.openxmlformats.org/markup-compatibility/2006">
              <mc:Choice xmlns:v="urn:schemas-microsoft-com:vml" Requires="v">
                <p:oleObj spid="_x0000_s4105" name="Document" r:id="rId3" imgW="8050342" imgH="4670448" progId="Word.Document.8">
                  <p:embed/>
                </p:oleObj>
              </mc:Choice>
              <mc:Fallback>
                <p:oleObj name="Document" r:id="rId3" imgW="8050342" imgH="4670448" progId="Word.Document.8">
                  <p:embed/>
                  <p:pic>
                    <p:nvPicPr>
                      <p:cNvPr id="0" name="Picture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8900" y="3346450"/>
                        <a:ext cx="6654800" cy="3860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 Box 11"/>
          <p:cNvSpPr txBox="1">
            <a:spLocks noChangeArrowheads="1"/>
          </p:cNvSpPr>
          <p:nvPr/>
        </p:nvSpPr>
        <p:spPr bwMode="auto">
          <a:xfrm>
            <a:off x="1516117" y="2293882"/>
            <a:ext cx="2371162" cy="873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kumimoji="1" lang="en-US" altLang="zh-TW" dirty="0">
                <a:latin typeface="Times New Roman" panose="02020603050405020304" pitchFamily="18" charset="0"/>
                <a:ea typeface="新細明體" pitchFamily="18" charset="-120"/>
                <a:cs typeface="Times New Roman" panose="02020603050405020304" pitchFamily="18" charset="0"/>
              </a:rPr>
              <a:t>A(X)=2X</a:t>
            </a:r>
            <a:r>
              <a:rPr kumimoji="1" lang="en-US" altLang="zh-TW" baseline="30000" dirty="0">
                <a:latin typeface="Times New Roman" panose="02020603050405020304" pitchFamily="18" charset="0"/>
                <a:ea typeface="新細明體" pitchFamily="18" charset="-120"/>
                <a:cs typeface="Times New Roman" panose="02020603050405020304" pitchFamily="18" charset="0"/>
              </a:rPr>
              <a:t>1000</a:t>
            </a:r>
            <a:r>
              <a:rPr kumimoji="1" lang="en-US" altLang="zh-TW" dirty="0">
                <a:latin typeface="Times New Roman" panose="02020603050405020304" pitchFamily="18" charset="0"/>
                <a:ea typeface="新細明體" pitchFamily="18" charset="-120"/>
                <a:cs typeface="Times New Roman" panose="02020603050405020304" pitchFamily="18" charset="0"/>
              </a:rPr>
              <a:t>+1</a:t>
            </a:r>
          </a:p>
          <a:p>
            <a:pPr>
              <a:lnSpc>
                <a:spcPct val="150000"/>
              </a:lnSpc>
            </a:pPr>
            <a:r>
              <a:rPr kumimoji="1" lang="en-US" altLang="zh-TW" dirty="0">
                <a:latin typeface="Times New Roman" panose="02020603050405020304" pitchFamily="18" charset="0"/>
                <a:ea typeface="新細明體" pitchFamily="18" charset="-120"/>
                <a:cs typeface="Times New Roman" panose="02020603050405020304" pitchFamily="18" charset="0"/>
              </a:rPr>
              <a:t>B(X)=X</a:t>
            </a:r>
            <a:r>
              <a:rPr kumimoji="1" lang="en-US" altLang="zh-TW" baseline="30000" dirty="0">
                <a:latin typeface="Times New Roman" panose="02020603050405020304" pitchFamily="18" charset="0"/>
                <a:ea typeface="新細明體" pitchFamily="18" charset="-120"/>
                <a:cs typeface="Times New Roman" panose="02020603050405020304" pitchFamily="18" charset="0"/>
              </a:rPr>
              <a:t>4</a:t>
            </a:r>
            <a:r>
              <a:rPr kumimoji="1" lang="en-US" altLang="zh-TW" dirty="0">
                <a:latin typeface="Times New Roman" panose="02020603050405020304" pitchFamily="18" charset="0"/>
                <a:ea typeface="新細明體" pitchFamily="18" charset="-120"/>
                <a:cs typeface="Times New Roman" panose="02020603050405020304" pitchFamily="18" charset="0"/>
              </a:rPr>
              <a:t>+10X</a:t>
            </a:r>
            <a:r>
              <a:rPr kumimoji="1" lang="en-US" altLang="zh-TW" baseline="30000" dirty="0">
                <a:latin typeface="Times New Roman" panose="02020603050405020304" pitchFamily="18" charset="0"/>
                <a:ea typeface="新細明體" pitchFamily="18" charset="-120"/>
                <a:cs typeface="Times New Roman" panose="02020603050405020304" pitchFamily="18" charset="0"/>
              </a:rPr>
              <a:t>3</a:t>
            </a:r>
            <a:r>
              <a:rPr kumimoji="1" lang="en-US" altLang="zh-TW" dirty="0">
                <a:latin typeface="Times New Roman" panose="02020603050405020304" pitchFamily="18" charset="0"/>
                <a:ea typeface="新細明體" pitchFamily="18" charset="-120"/>
                <a:cs typeface="Times New Roman" panose="02020603050405020304" pitchFamily="18" charset="0"/>
              </a:rPr>
              <a:t>+3X</a:t>
            </a:r>
            <a:r>
              <a:rPr kumimoji="1" lang="en-US" altLang="zh-TW" baseline="30000" dirty="0">
                <a:latin typeface="Times New Roman" panose="02020603050405020304" pitchFamily="18" charset="0"/>
                <a:ea typeface="新細明體" pitchFamily="18" charset="-120"/>
                <a:cs typeface="Times New Roman" panose="02020603050405020304" pitchFamily="18" charset="0"/>
              </a:rPr>
              <a:t>2</a:t>
            </a:r>
            <a:r>
              <a:rPr kumimoji="1" lang="en-US" altLang="zh-TW" dirty="0">
                <a:latin typeface="Times New Roman" panose="02020603050405020304" pitchFamily="18" charset="0"/>
                <a:ea typeface="新細明體" pitchFamily="18" charset="-120"/>
                <a:cs typeface="Times New Roman" panose="02020603050405020304" pitchFamily="18" charset="0"/>
              </a:rPr>
              <a:t>+1</a:t>
            </a:r>
          </a:p>
        </p:txBody>
      </p:sp>
      <p:sp>
        <p:nvSpPr>
          <p:cNvPr id="19" name="Text Box 12"/>
          <p:cNvSpPr txBox="1">
            <a:spLocks noChangeArrowheads="1"/>
          </p:cNvSpPr>
          <p:nvPr/>
        </p:nvSpPr>
        <p:spPr bwMode="auto">
          <a:xfrm>
            <a:off x="7977242" y="3204889"/>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Times New Roman" panose="02020603050405020304" pitchFamily="18" charset="0"/>
                <a:cs typeface="Times New Roman" panose="02020603050405020304" pitchFamily="18" charset="0"/>
              </a:rPr>
              <a:t>A</a:t>
            </a:r>
          </a:p>
        </p:txBody>
      </p:sp>
      <p:sp>
        <p:nvSpPr>
          <p:cNvPr id="20" name="Text Box 13"/>
          <p:cNvSpPr txBox="1">
            <a:spLocks noChangeArrowheads="1"/>
          </p:cNvSpPr>
          <p:nvPr/>
        </p:nvSpPr>
        <p:spPr bwMode="auto">
          <a:xfrm>
            <a:off x="7977242" y="3966889"/>
            <a:ext cx="3385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Times New Roman" panose="02020603050405020304" pitchFamily="18" charset="0"/>
                <a:cs typeface="Times New Roman" panose="02020603050405020304" pitchFamily="18" charset="0"/>
              </a:rPr>
              <a:t>B</a:t>
            </a:r>
          </a:p>
        </p:txBody>
      </p:sp>
      <p:sp>
        <p:nvSpPr>
          <p:cNvPr id="12" name="TextBox 11"/>
          <p:cNvSpPr txBox="1"/>
          <p:nvPr/>
        </p:nvSpPr>
        <p:spPr>
          <a:xfrm>
            <a:off x="1813035" y="5722883"/>
            <a:ext cx="7520152" cy="646331"/>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1.2.12: </a:t>
            </a:r>
            <a:r>
              <a:rPr lang="en-US" dirty="0" smtClean="0">
                <a:latin typeface="Times New Roman" pitchFamily="18" charset="0"/>
                <a:cs typeface="Times New Roman" pitchFamily="18" charset="0"/>
              </a:rPr>
              <a:t>Array representation of Polynomial keeping exp as index</a:t>
            </a:r>
          </a:p>
          <a:p>
            <a:pPr algn="ct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405216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0-#ppt_w/2"/>
                                          </p:val>
                                        </p:tav>
                                        <p:tav tm="100000">
                                          <p:val>
                                            <p:strVal val="#ppt_x"/>
                                          </p:val>
                                        </p:tav>
                                      </p:tavLst>
                                    </p:anim>
                                    <p:anim calcmode="lin" valueType="num">
                                      <p:cBhvr additive="base">
                                        <p:cTn id="14"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16"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36</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sp>
        <p:nvSpPr>
          <p:cNvPr id="13" name="Rectangle 3"/>
          <p:cNvSpPr txBox="1">
            <a:spLocks noChangeArrowheads="1"/>
          </p:cNvSpPr>
          <p:nvPr/>
        </p:nvSpPr>
        <p:spPr>
          <a:xfrm>
            <a:off x="1442545" y="1466193"/>
            <a:ext cx="7772400" cy="44338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latin typeface="Times New Roman" pitchFamily="18" charset="0"/>
                <a:cs typeface="Times New Roman" pitchFamily="18" charset="0"/>
              </a:rPr>
              <a:t>Store pairs of exponent and coefficient</a:t>
            </a:r>
          </a:p>
          <a:p>
            <a:endParaRPr lang="en-US" sz="2000" dirty="0">
              <a:latin typeface="Times New Roman" pitchFamily="18" charset="0"/>
              <a:cs typeface="Times New Roman" pitchFamily="18" charset="0"/>
            </a:endParaRPr>
          </a:p>
        </p:txBody>
      </p:sp>
      <p:graphicFrame>
        <p:nvGraphicFramePr>
          <p:cNvPr id="21" name="Object 6"/>
          <p:cNvGraphicFramePr>
            <a:graphicFrameLocks noChangeAspect="1"/>
          </p:cNvGraphicFramePr>
          <p:nvPr>
            <p:extLst>
              <p:ext uri="{D42A27DB-BD31-4B8C-83A1-F6EECF244321}">
                <p14:modId xmlns:p14="http://schemas.microsoft.com/office/powerpoint/2010/main" val="1777730469"/>
              </p:ext>
            </p:extLst>
          </p:nvPr>
        </p:nvGraphicFramePr>
        <p:xfrm>
          <a:off x="1633045" y="3633924"/>
          <a:ext cx="6732588" cy="4656138"/>
        </p:xfrm>
        <a:graphic>
          <a:graphicData uri="http://schemas.openxmlformats.org/presentationml/2006/ole">
            <mc:AlternateContent xmlns:mc="http://schemas.openxmlformats.org/markup-compatibility/2006">
              <mc:Choice xmlns:v="urn:schemas-microsoft-com:vml" Requires="v">
                <p:oleObj spid="_x0000_s5129" name="Document" r:id="rId3" imgW="6823676" imgH="4702790" progId="Word.Document.8">
                  <p:embed/>
                </p:oleObj>
              </mc:Choice>
              <mc:Fallback>
                <p:oleObj name="Document" r:id="rId3" imgW="6823676" imgH="4702790" progId="Word.Document.8">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3045" y="3633924"/>
                        <a:ext cx="6732588" cy="4656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Line 7"/>
          <p:cNvSpPr>
            <a:spLocks noChangeShapeType="1"/>
          </p:cNvSpPr>
          <p:nvPr/>
        </p:nvSpPr>
        <p:spPr bwMode="auto">
          <a:xfrm flipH="1">
            <a:off x="3086362" y="3287110"/>
            <a:ext cx="45719" cy="32319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Line 8"/>
          <p:cNvSpPr>
            <a:spLocks noChangeShapeType="1"/>
          </p:cNvSpPr>
          <p:nvPr/>
        </p:nvSpPr>
        <p:spPr bwMode="auto">
          <a:xfrm flipH="1">
            <a:off x="3908797" y="3302876"/>
            <a:ext cx="45719" cy="32319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Line 9"/>
          <p:cNvSpPr>
            <a:spLocks noChangeShapeType="1"/>
          </p:cNvSpPr>
          <p:nvPr/>
        </p:nvSpPr>
        <p:spPr bwMode="auto">
          <a:xfrm>
            <a:off x="4414345" y="3523593"/>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 name="Line 10"/>
          <p:cNvSpPr>
            <a:spLocks noChangeShapeType="1"/>
          </p:cNvSpPr>
          <p:nvPr/>
        </p:nvSpPr>
        <p:spPr bwMode="auto">
          <a:xfrm flipH="1">
            <a:off x="7566398" y="3271345"/>
            <a:ext cx="45719" cy="3547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Line 11"/>
          <p:cNvSpPr>
            <a:spLocks noChangeShapeType="1"/>
          </p:cNvSpPr>
          <p:nvPr/>
        </p:nvSpPr>
        <p:spPr bwMode="auto">
          <a:xfrm>
            <a:off x="6826468" y="3318642"/>
            <a:ext cx="45719" cy="29166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 name="Text Box 12"/>
          <p:cNvSpPr txBox="1">
            <a:spLocks noChangeArrowheads="1"/>
          </p:cNvSpPr>
          <p:nvPr/>
        </p:nvSpPr>
        <p:spPr bwMode="auto">
          <a:xfrm>
            <a:off x="809296" y="3763641"/>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TW" i="1" dirty="0" err="1">
                <a:ea typeface="新細明體" pitchFamily="18" charset="-120"/>
              </a:rPr>
              <a:t>coef</a:t>
            </a:r>
            <a:endParaRPr kumimoji="1" lang="en-US" altLang="zh-TW" i="1" dirty="0">
              <a:ea typeface="新細明體" pitchFamily="18" charset="-120"/>
            </a:endParaRPr>
          </a:p>
        </p:txBody>
      </p:sp>
      <p:sp>
        <p:nvSpPr>
          <p:cNvPr id="28" name="Text Box 13"/>
          <p:cNvSpPr txBox="1">
            <a:spLocks noChangeArrowheads="1"/>
          </p:cNvSpPr>
          <p:nvPr/>
        </p:nvSpPr>
        <p:spPr bwMode="auto">
          <a:xfrm>
            <a:off x="769883" y="4480034"/>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TW">
                <a:ea typeface="新細明體" pitchFamily="18" charset="-120"/>
              </a:rPr>
              <a:t> </a:t>
            </a:r>
            <a:r>
              <a:rPr kumimoji="1" lang="en-US" altLang="zh-TW" i="1">
                <a:ea typeface="新細明體" pitchFamily="18" charset="-120"/>
              </a:rPr>
              <a:t>exp</a:t>
            </a:r>
            <a:endParaRPr kumimoji="1" lang="en-US" altLang="zh-TW">
              <a:ea typeface="新細明體" pitchFamily="18" charset="-120"/>
            </a:endParaRPr>
          </a:p>
        </p:txBody>
      </p:sp>
      <p:sp>
        <p:nvSpPr>
          <p:cNvPr id="29" name="Text Box 14"/>
          <p:cNvSpPr txBox="1">
            <a:spLocks noChangeArrowheads="1"/>
          </p:cNvSpPr>
          <p:nvPr/>
        </p:nvSpPr>
        <p:spPr bwMode="auto">
          <a:xfrm>
            <a:off x="2052145" y="2990193"/>
            <a:ext cx="58880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TW" i="1" dirty="0" err="1">
                <a:ea typeface="新細明體" pitchFamily="18" charset="-120"/>
              </a:rPr>
              <a:t>starta</a:t>
            </a:r>
            <a:r>
              <a:rPr kumimoji="1" lang="en-US" altLang="zh-TW" i="1" dirty="0">
                <a:ea typeface="新細明體" pitchFamily="18" charset="-120"/>
              </a:rPr>
              <a:t> </a:t>
            </a:r>
            <a:r>
              <a:rPr kumimoji="1" lang="en-US" altLang="zh-TW" dirty="0">
                <a:ea typeface="新細明體" pitchFamily="18" charset="-120"/>
              </a:rPr>
              <a:t> </a:t>
            </a:r>
            <a:r>
              <a:rPr kumimoji="1" lang="en-US" altLang="zh-TW" i="1" dirty="0" err="1" smtClean="0">
                <a:ea typeface="新細明體" pitchFamily="18" charset="-120"/>
              </a:rPr>
              <a:t>finisha</a:t>
            </a:r>
            <a:r>
              <a:rPr kumimoji="1" lang="en-US" altLang="zh-TW" i="1" dirty="0" smtClean="0">
                <a:ea typeface="新細明體" pitchFamily="18" charset="-120"/>
              </a:rPr>
              <a:t>      </a:t>
            </a:r>
            <a:r>
              <a:rPr kumimoji="1" lang="en-US" altLang="zh-TW" i="1" dirty="0" err="1">
                <a:ea typeface="新細明體" pitchFamily="18" charset="-120"/>
              </a:rPr>
              <a:t>startb</a:t>
            </a:r>
            <a:r>
              <a:rPr kumimoji="1" lang="en-US" altLang="zh-TW" dirty="0">
                <a:ea typeface="新細明體" pitchFamily="18" charset="-120"/>
              </a:rPr>
              <a:t>                           </a:t>
            </a:r>
            <a:r>
              <a:rPr kumimoji="1" lang="en-US" altLang="zh-TW" dirty="0" smtClean="0">
                <a:ea typeface="新細明體" pitchFamily="18" charset="-120"/>
              </a:rPr>
              <a:t>              </a:t>
            </a:r>
            <a:r>
              <a:rPr kumimoji="1" lang="en-US" altLang="zh-TW" dirty="0" err="1" smtClean="0">
                <a:ea typeface="新細明體" pitchFamily="18" charset="-120"/>
              </a:rPr>
              <a:t>fi</a:t>
            </a:r>
            <a:r>
              <a:rPr kumimoji="1" lang="en-US" altLang="zh-TW" i="1" dirty="0" err="1" smtClean="0">
                <a:ea typeface="新細明體" pitchFamily="18" charset="-120"/>
              </a:rPr>
              <a:t>nishb</a:t>
            </a:r>
            <a:r>
              <a:rPr kumimoji="1" lang="en-US" altLang="zh-TW" i="1" dirty="0" smtClean="0">
                <a:ea typeface="新細明體" pitchFamily="18" charset="-120"/>
              </a:rPr>
              <a:t>      avail</a:t>
            </a:r>
            <a:r>
              <a:rPr kumimoji="1" lang="en-US" altLang="zh-TW" dirty="0" smtClean="0">
                <a:ea typeface="新細明體" pitchFamily="18" charset="-120"/>
              </a:rPr>
              <a:t> </a:t>
            </a:r>
            <a:endParaRPr kumimoji="1" lang="en-US" altLang="zh-TW" dirty="0">
              <a:ea typeface="新細明體" pitchFamily="18" charset="-120"/>
            </a:endParaRPr>
          </a:p>
        </p:txBody>
      </p:sp>
      <p:sp>
        <p:nvSpPr>
          <p:cNvPr id="30" name="Text Box 15"/>
          <p:cNvSpPr txBox="1">
            <a:spLocks noChangeArrowheads="1"/>
          </p:cNvSpPr>
          <p:nvPr/>
        </p:nvSpPr>
        <p:spPr bwMode="auto">
          <a:xfrm>
            <a:off x="1731580" y="5118538"/>
            <a:ext cx="61879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TW" dirty="0">
                <a:ea typeface="新細明體" pitchFamily="18" charset="-120"/>
              </a:rPr>
              <a:t>   </a:t>
            </a:r>
            <a:r>
              <a:rPr kumimoji="1" lang="en-US" altLang="zh-TW" dirty="0" smtClean="0">
                <a:ea typeface="新細明體" pitchFamily="18" charset="-120"/>
              </a:rPr>
              <a:t>       </a:t>
            </a:r>
            <a:r>
              <a:rPr kumimoji="1" lang="en-US" altLang="zh-TW" dirty="0">
                <a:ea typeface="新細明體" pitchFamily="18" charset="-120"/>
              </a:rPr>
              <a:t>0       </a:t>
            </a:r>
            <a:r>
              <a:rPr kumimoji="1" lang="en-US" altLang="zh-TW" dirty="0" smtClean="0">
                <a:ea typeface="新細明體" pitchFamily="18" charset="-120"/>
              </a:rPr>
              <a:t>      </a:t>
            </a:r>
            <a:r>
              <a:rPr kumimoji="1" lang="en-US" altLang="zh-TW" dirty="0">
                <a:ea typeface="新細明體" pitchFamily="18" charset="-120"/>
              </a:rPr>
              <a:t>1      </a:t>
            </a:r>
            <a:r>
              <a:rPr kumimoji="1" lang="en-US" altLang="zh-TW" dirty="0" smtClean="0">
                <a:ea typeface="新細明體" pitchFamily="18" charset="-120"/>
              </a:rPr>
              <a:t>       </a:t>
            </a:r>
            <a:r>
              <a:rPr kumimoji="1" lang="en-US" altLang="zh-TW" dirty="0">
                <a:ea typeface="新細明體" pitchFamily="18" charset="-120"/>
              </a:rPr>
              <a:t>2          </a:t>
            </a:r>
            <a:r>
              <a:rPr kumimoji="1" lang="en-US" altLang="zh-TW" dirty="0" smtClean="0">
                <a:ea typeface="新細明體" pitchFamily="18" charset="-120"/>
              </a:rPr>
              <a:t>     3                 </a:t>
            </a:r>
            <a:r>
              <a:rPr kumimoji="1" lang="en-US" altLang="zh-TW" dirty="0">
                <a:ea typeface="新細明體" pitchFamily="18" charset="-120"/>
              </a:rPr>
              <a:t>4          </a:t>
            </a:r>
            <a:r>
              <a:rPr kumimoji="1" lang="en-US" altLang="zh-TW" dirty="0" smtClean="0">
                <a:ea typeface="新細明體" pitchFamily="18" charset="-120"/>
              </a:rPr>
              <a:t>   </a:t>
            </a:r>
            <a:r>
              <a:rPr kumimoji="1" lang="en-US" altLang="zh-TW" dirty="0">
                <a:ea typeface="新細明體" pitchFamily="18" charset="-120"/>
              </a:rPr>
              <a:t>5            </a:t>
            </a:r>
            <a:r>
              <a:rPr kumimoji="1" lang="en-US" altLang="zh-TW" dirty="0" smtClean="0">
                <a:ea typeface="新細明體" pitchFamily="18" charset="-120"/>
              </a:rPr>
              <a:t>     6 </a:t>
            </a:r>
            <a:endParaRPr kumimoji="1" lang="en-US" altLang="zh-TW" dirty="0">
              <a:ea typeface="新細明體" pitchFamily="18" charset="-120"/>
            </a:endParaRPr>
          </a:p>
        </p:txBody>
      </p:sp>
      <p:sp>
        <p:nvSpPr>
          <p:cNvPr id="31" name="Text Box 16"/>
          <p:cNvSpPr txBox="1">
            <a:spLocks noChangeArrowheads="1"/>
          </p:cNvSpPr>
          <p:nvPr/>
        </p:nvSpPr>
        <p:spPr bwMode="auto">
          <a:xfrm>
            <a:off x="1975945" y="1999593"/>
            <a:ext cx="230543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TW" sz="2000" dirty="0">
                <a:ea typeface="新細明體" pitchFamily="18" charset="-120"/>
              </a:rPr>
              <a:t>A(X)=2X</a:t>
            </a:r>
            <a:r>
              <a:rPr kumimoji="1" lang="en-US" altLang="zh-TW" sz="2000" baseline="30000" dirty="0">
                <a:ea typeface="新細明體" pitchFamily="18" charset="-120"/>
              </a:rPr>
              <a:t>1000</a:t>
            </a:r>
            <a:r>
              <a:rPr kumimoji="1" lang="en-US" altLang="zh-TW" sz="2000" dirty="0">
                <a:ea typeface="新細明體" pitchFamily="18" charset="-120"/>
              </a:rPr>
              <a:t>+1</a:t>
            </a:r>
          </a:p>
          <a:p>
            <a:r>
              <a:rPr kumimoji="1" lang="en-US" altLang="zh-TW" sz="2000" dirty="0">
                <a:ea typeface="新細明體" pitchFamily="18" charset="-120"/>
              </a:rPr>
              <a:t>B(X)=X</a:t>
            </a:r>
            <a:r>
              <a:rPr kumimoji="1" lang="en-US" altLang="zh-TW" sz="2000" baseline="30000" dirty="0">
                <a:ea typeface="新細明體" pitchFamily="18" charset="-120"/>
              </a:rPr>
              <a:t>4</a:t>
            </a:r>
            <a:r>
              <a:rPr kumimoji="1" lang="en-US" altLang="zh-TW" sz="2000" dirty="0">
                <a:ea typeface="新細明體" pitchFamily="18" charset="-120"/>
              </a:rPr>
              <a:t>+10X</a:t>
            </a:r>
            <a:r>
              <a:rPr kumimoji="1" lang="en-US" altLang="zh-TW" sz="2000" baseline="30000" dirty="0">
                <a:ea typeface="新細明體" pitchFamily="18" charset="-120"/>
              </a:rPr>
              <a:t>3</a:t>
            </a:r>
            <a:r>
              <a:rPr kumimoji="1" lang="en-US" altLang="zh-TW" sz="2000" dirty="0">
                <a:ea typeface="新細明體" pitchFamily="18" charset="-120"/>
              </a:rPr>
              <a:t>+3X</a:t>
            </a:r>
            <a:r>
              <a:rPr kumimoji="1" lang="en-US" altLang="zh-TW" sz="2000" baseline="30000" dirty="0">
                <a:ea typeface="新細明體" pitchFamily="18" charset="-120"/>
              </a:rPr>
              <a:t>2</a:t>
            </a:r>
            <a:r>
              <a:rPr kumimoji="1" lang="en-US" altLang="zh-TW" sz="2000" dirty="0">
                <a:ea typeface="新細明體" pitchFamily="18" charset="-120"/>
              </a:rPr>
              <a:t>+1</a:t>
            </a:r>
          </a:p>
        </p:txBody>
      </p:sp>
      <p:sp>
        <p:nvSpPr>
          <p:cNvPr id="32" name="Text Box 17"/>
          <p:cNvSpPr txBox="1">
            <a:spLocks noChangeArrowheads="1"/>
          </p:cNvSpPr>
          <p:nvPr/>
        </p:nvSpPr>
        <p:spPr bwMode="auto">
          <a:xfrm>
            <a:off x="5709745" y="2075793"/>
            <a:ext cx="285847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TW" sz="2000" dirty="0">
                <a:latin typeface="Times New Roman" pitchFamily="18" charset="0"/>
                <a:cs typeface="Times New Roman" pitchFamily="18" charset="0"/>
              </a:rPr>
              <a:t>advantage: less space</a:t>
            </a:r>
          </a:p>
          <a:p>
            <a:r>
              <a:rPr kumimoji="1" lang="en-US" altLang="zh-TW" sz="2000" dirty="0">
                <a:latin typeface="Times New Roman" pitchFamily="18" charset="0"/>
                <a:cs typeface="Times New Roman" pitchFamily="18" charset="0"/>
              </a:rPr>
              <a:t>disadvantage: longer code</a:t>
            </a:r>
            <a:endParaRPr kumimoji="1" lang="en-US" altLang="zh-TW" sz="2000" dirty="0">
              <a:latin typeface="Times New Roman" pitchFamily="18" charset="0"/>
              <a:ea typeface="新細明體" pitchFamily="18" charset="-120"/>
              <a:cs typeface="Times New Roman" pitchFamily="18" charset="0"/>
            </a:endParaRPr>
          </a:p>
        </p:txBody>
      </p:sp>
      <p:sp>
        <p:nvSpPr>
          <p:cNvPr id="17" name="TextBox 16"/>
          <p:cNvSpPr txBox="1"/>
          <p:nvPr/>
        </p:nvSpPr>
        <p:spPr>
          <a:xfrm>
            <a:off x="1813035" y="5722883"/>
            <a:ext cx="7520152" cy="646331"/>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1.2.13: </a:t>
            </a:r>
            <a:r>
              <a:rPr lang="en-US" dirty="0" smtClean="0">
                <a:latin typeface="Times New Roman" pitchFamily="18" charset="0"/>
                <a:cs typeface="Times New Roman" pitchFamily="18" charset="0"/>
              </a:rPr>
              <a:t>2D</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Array representation of Polynomial </a:t>
            </a:r>
          </a:p>
          <a:p>
            <a:pPr algn="ct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596461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37</a:t>
            </a:fld>
            <a:endParaRPr lang="en-IN" dirty="0"/>
          </a:p>
        </p:txBody>
      </p:sp>
      <p:sp>
        <p:nvSpPr>
          <p:cNvPr id="6" name="Rectangle 5"/>
          <p:cNvSpPr/>
          <p:nvPr/>
        </p:nvSpPr>
        <p:spPr>
          <a:xfrm>
            <a:off x="207034" y="1121184"/>
            <a:ext cx="11617104" cy="3847207"/>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Sparse Matrices</a:t>
            </a:r>
            <a:r>
              <a:rPr lang="en-US" sz="2400" b="1" dirty="0" smtClean="0">
                <a:latin typeface="Times New Roman" panose="02020603050405020304" pitchFamily="18" charset="0"/>
                <a:cs typeface="Times New Roman" panose="02020603050405020304" pitchFamily="18" charset="0"/>
              </a:rPr>
              <a:t/>
            </a:r>
            <a:br>
              <a:rPr lang="en-US" sz="2400" b="1" dirty="0" smtClean="0">
                <a:latin typeface="Times New Roman" panose="02020603050405020304" pitchFamily="18" charset="0"/>
                <a:cs typeface="Times New Roman" panose="02020603050405020304" pitchFamily="18" charset="0"/>
              </a:rPr>
            </a:br>
            <a:endParaRPr lang="en-US" sz="2000" b="1" dirty="0" smtClean="0">
              <a:latin typeface="Times New Roman" panose="02020603050405020304" pitchFamily="18" charset="0"/>
              <a:cs typeface="Times New Roman" panose="02020603050405020304" pitchFamily="18" charset="0"/>
            </a:endParaRPr>
          </a:p>
          <a:p>
            <a:pPr marL="1062900" lvl="6"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 matrix is a two-dimensional data object made of m rows and n columns, therefore having total m x n values. If most of the elements of the matrix have 0 value, then it is called a sparse matrix</a:t>
            </a:r>
            <a:r>
              <a:rPr lang="en-US" sz="2000" dirty="0" smtClean="0">
                <a:latin typeface="Times New Roman" panose="02020603050405020304" pitchFamily="18" charset="0"/>
                <a:cs typeface="Times New Roman" panose="02020603050405020304" pitchFamily="18" charset="0"/>
              </a:rPr>
              <a:t>.</a:t>
            </a:r>
          </a:p>
          <a:p>
            <a:pPr marL="1062900" lvl="6"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Reasons for using Sparse matrix</a:t>
            </a:r>
            <a:r>
              <a:rPr lang="en-US" sz="2000" dirty="0" smtClean="0">
                <a:latin typeface="Times New Roman" panose="02020603050405020304" pitchFamily="18" charset="0"/>
                <a:cs typeface="Times New Roman" panose="02020603050405020304" pitchFamily="18" charset="0"/>
              </a:rPr>
              <a:t>:</a:t>
            </a:r>
          </a:p>
          <a:p>
            <a:pPr marL="1062900" lvl="6" indent="-34290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Storage</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There are lesser non-zero elements than zeros and thus lesser memory can be used to store only those elements</a:t>
            </a:r>
            <a:r>
              <a:rPr lang="en-US" sz="2000" dirty="0" smtClean="0">
                <a:latin typeface="Times New Roman" panose="02020603050405020304" pitchFamily="18" charset="0"/>
                <a:cs typeface="Times New Roman" panose="02020603050405020304" pitchFamily="18" charset="0"/>
              </a:rPr>
              <a:t>.</a:t>
            </a:r>
          </a:p>
          <a:p>
            <a:pPr marL="1520100" lvl="7"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Computing time:</a:t>
            </a:r>
            <a:r>
              <a:rPr lang="en-US" sz="2000" dirty="0">
                <a:latin typeface="Times New Roman" panose="02020603050405020304" pitchFamily="18" charset="0"/>
                <a:cs typeface="Times New Roman" panose="02020603050405020304" pitchFamily="18" charset="0"/>
              </a:rPr>
              <a:t> Computing time can be saved by logically designing a data structure traversing only non-zero elements.</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7476535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38</a:t>
            </a:fld>
            <a:endParaRPr lang="en-IN" dirty="0"/>
          </a:p>
        </p:txBody>
      </p:sp>
      <p:sp>
        <p:nvSpPr>
          <p:cNvPr id="6" name="Rectangle 5"/>
          <p:cNvSpPr/>
          <p:nvPr/>
        </p:nvSpPr>
        <p:spPr>
          <a:xfrm>
            <a:off x="207034" y="1121184"/>
            <a:ext cx="11617104" cy="2616101"/>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Row and column Major Representation</a:t>
            </a:r>
            <a:r>
              <a:rPr lang="en-US" sz="2400" b="1" dirty="0" smtClean="0">
                <a:latin typeface="Times New Roman" panose="02020603050405020304" pitchFamily="18" charset="0"/>
                <a:cs typeface="Times New Roman" panose="02020603050405020304" pitchFamily="18" charset="0"/>
              </a:rPr>
              <a:t/>
            </a:r>
            <a:br>
              <a:rPr lang="en-US" sz="2400" b="1" dirty="0" smtClean="0">
                <a:latin typeface="Times New Roman" panose="02020603050405020304" pitchFamily="18" charset="0"/>
                <a:cs typeface="Times New Roman" panose="02020603050405020304" pitchFamily="18" charset="0"/>
              </a:rPr>
            </a:br>
            <a:endParaRPr lang="en-US" sz="2000" b="1" dirty="0" smtClean="0">
              <a:latin typeface="Times New Roman" panose="02020603050405020304" pitchFamily="18" charset="0"/>
              <a:cs typeface="Times New Roman" panose="02020603050405020304" pitchFamily="18" charset="0"/>
            </a:endParaRP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2D array is used to represent a sparse matrix in which there are three rows named as</a:t>
            </a:r>
          </a:p>
          <a:p>
            <a:pPr marL="1062900" lvl="6"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Row:</a:t>
            </a:r>
            <a:r>
              <a:rPr lang="en-US" sz="2000" dirty="0">
                <a:latin typeface="Times New Roman" panose="02020603050405020304" pitchFamily="18" charset="0"/>
                <a:cs typeface="Times New Roman" panose="02020603050405020304" pitchFamily="18" charset="0"/>
              </a:rPr>
              <a:t> Index of row, where non-zero element is located</a:t>
            </a:r>
          </a:p>
          <a:p>
            <a:pPr marL="1062900" lvl="6"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Column: </a:t>
            </a:r>
            <a:r>
              <a:rPr lang="en-US" sz="2000" dirty="0">
                <a:latin typeface="Times New Roman" panose="02020603050405020304" pitchFamily="18" charset="0"/>
                <a:cs typeface="Times New Roman" panose="02020603050405020304" pitchFamily="18" charset="0"/>
              </a:rPr>
              <a:t>Index of column, where non-zero element is located</a:t>
            </a:r>
          </a:p>
          <a:p>
            <a:pPr marL="1062900" lvl="6"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Value: </a:t>
            </a:r>
            <a:r>
              <a:rPr lang="en-US" sz="2000" dirty="0">
                <a:latin typeface="Times New Roman" panose="02020603050405020304" pitchFamily="18" charset="0"/>
                <a:cs typeface="Times New Roman" panose="02020603050405020304" pitchFamily="18" charset="0"/>
              </a:rPr>
              <a:t>Value of the non zero element located at index – (row, column)</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0572" y="4146331"/>
            <a:ext cx="6289087" cy="1986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2096815" y="6211669"/>
            <a:ext cx="7520152" cy="646331"/>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1.2.14: </a:t>
            </a:r>
            <a:r>
              <a:rPr lang="en-US" dirty="0" smtClean="0">
                <a:latin typeface="Times New Roman" pitchFamily="18" charset="0"/>
                <a:cs typeface="Times New Roman" pitchFamily="18" charset="0"/>
              </a:rPr>
              <a:t>Array representation of Sparse Matrix</a:t>
            </a:r>
          </a:p>
          <a:p>
            <a:pPr algn="ct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49917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Fig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6945" y="1369274"/>
            <a:ext cx="6156434" cy="52006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Object 3"/>
          <p:cNvGraphicFramePr>
            <a:graphicFrameLocks noChangeAspect="1"/>
          </p:cNvGraphicFramePr>
          <p:nvPr>
            <p:extLst>
              <p:ext uri="{D42A27DB-BD31-4B8C-83A1-F6EECF244321}">
                <p14:modId xmlns:p14="http://schemas.microsoft.com/office/powerpoint/2010/main" val="2136309308"/>
              </p:ext>
            </p:extLst>
          </p:nvPr>
        </p:nvGraphicFramePr>
        <p:xfrm>
          <a:off x="6166945" y="2207474"/>
          <a:ext cx="3200400" cy="2417763"/>
        </p:xfrm>
        <a:graphic>
          <a:graphicData uri="http://schemas.openxmlformats.org/presentationml/2006/ole">
            <mc:AlternateContent xmlns:mc="http://schemas.openxmlformats.org/markup-compatibility/2006">
              <mc:Choice xmlns:v="urn:schemas-microsoft-com:vml" Requires="v">
                <p:oleObj spid="_x0000_s6153" name="方程式" r:id="rId4" imgW="1816100" imgH="1371600" progId="Equation.3">
                  <p:embed/>
                </p:oleObj>
              </mc:Choice>
              <mc:Fallback>
                <p:oleObj name="方程式" r:id="rId4" imgW="1816100" imgH="1371600" progId="Equation.3">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6945" y="2207474"/>
                        <a:ext cx="3200400" cy="2417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4"/>
          <p:cNvSpPr txBox="1">
            <a:spLocks noChangeArrowheads="1"/>
          </p:cNvSpPr>
          <p:nvPr/>
        </p:nvSpPr>
        <p:spPr bwMode="auto">
          <a:xfrm>
            <a:off x="6166945" y="1978874"/>
            <a:ext cx="304205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TW" sz="1600" dirty="0" smtClean="0">
                <a:ea typeface="新細明體" pitchFamily="18" charset="-120"/>
              </a:rPr>
              <a:t>col0   col1   col2      col3   col4  col5</a:t>
            </a:r>
            <a:endParaRPr kumimoji="1" lang="en-US" altLang="zh-TW" sz="1600" dirty="0">
              <a:ea typeface="新細明體" pitchFamily="18" charset="-120"/>
            </a:endParaRPr>
          </a:p>
        </p:txBody>
      </p:sp>
      <p:sp>
        <p:nvSpPr>
          <p:cNvPr id="12" name="Text Box 5"/>
          <p:cNvSpPr txBox="1">
            <a:spLocks noChangeArrowheads="1"/>
          </p:cNvSpPr>
          <p:nvPr/>
        </p:nvSpPr>
        <p:spPr bwMode="auto">
          <a:xfrm>
            <a:off x="5633545" y="2207474"/>
            <a:ext cx="609600" cy="243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TW" sz="1400">
                <a:ea typeface="新細明體" pitchFamily="18" charset="-120"/>
              </a:rPr>
              <a:t>row0</a:t>
            </a:r>
          </a:p>
          <a:p>
            <a:endParaRPr kumimoji="1" lang="en-US" altLang="zh-TW" sz="1400">
              <a:ea typeface="新細明體" pitchFamily="18" charset="-120"/>
            </a:endParaRPr>
          </a:p>
          <a:p>
            <a:r>
              <a:rPr kumimoji="1" lang="en-US" altLang="zh-TW" sz="1400">
                <a:ea typeface="新細明體" pitchFamily="18" charset="-120"/>
              </a:rPr>
              <a:t>row1</a:t>
            </a:r>
          </a:p>
          <a:p>
            <a:endParaRPr kumimoji="1" lang="en-US" altLang="zh-TW" sz="1400">
              <a:ea typeface="新細明體" pitchFamily="18" charset="-120"/>
            </a:endParaRPr>
          </a:p>
          <a:p>
            <a:r>
              <a:rPr kumimoji="1" lang="en-US" altLang="zh-TW" sz="1400">
                <a:ea typeface="新細明體" pitchFamily="18" charset="-120"/>
              </a:rPr>
              <a:t>row2</a:t>
            </a:r>
          </a:p>
          <a:p>
            <a:endParaRPr kumimoji="1" lang="en-US" altLang="zh-TW" sz="1400">
              <a:ea typeface="新細明體" pitchFamily="18" charset="-120"/>
            </a:endParaRPr>
          </a:p>
          <a:p>
            <a:r>
              <a:rPr kumimoji="1" lang="en-US" altLang="zh-TW" sz="1400">
                <a:ea typeface="新細明體" pitchFamily="18" charset="-120"/>
              </a:rPr>
              <a:t>row3</a:t>
            </a:r>
          </a:p>
          <a:p>
            <a:endParaRPr kumimoji="1" lang="en-US" altLang="zh-TW" sz="1400">
              <a:ea typeface="新細明體" pitchFamily="18" charset="-120"/>
            </a:endParaRPr>
          </a:p>
          <a:p>
            <a:r>
              <a:rPr kumimoji="1" lang="en-US" altLang="zh-TW" sz="1400">
                <a:ea typeface="新細明體" pitchFamily="18" charset="-120"/>
              </a:rPr>
              <a:t>row4</a:t>
            </a:r>
          </a:p>
          <a:p>
            <a:endParaRPr kumimoji="1" lang="en-US" altLang="zh-TW" sz="1400">
              <a:ea typeface="新細明體" pitchFamily="18" charset="-120"/>
            </a:endParaRPr>
          </a:p>
          <a:p>
            <a:r>
              <a:rPr kumimoji="1" lang="en-US" altLang="zh-TW" sz="1400">
                <a:ea typeface="新細明體" pitchFamily="18" charset="-120"/>
              </a:rPr>
              <a:t>row5</a:t>
            </a:r>
            <a:endParaRPr kumimoji="1" lang="en-US" altLang="zh-TW" sz="1600">
              <a:ea typeface="新細明體" pitchFamily="18" charset="-120"/>
            </a:endParaRPr>
          </a:p>
        </p:txBody>
      </p:sp>
      <p:sp>
        <p:nvSpPr>
          <p:cNvPr id="13" name="Text Box 7"/>
          <p:cNvSpPr txBox="1">
            <a:spLocks noChangeArrowheads="1"/>
          </p:cNvSpPr>
          <p:nvPr/>
        </p:nvSpPr>
        <p:spPr bwMode="auto">
          <a:xfrm>
            <a:off x="7995745" y="4874474"/>
            <a:ext cx="6254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TW" dirty="0">
                <a:ea typeface="新細明體" pitchFamily="18" charset="-120"/>
              </a:rPr>
              <a:t>8/36</a:t>
            </a:r>
          </a:p>
        </p:txBody>
      </p:sp>
      <p:sp>
        <p:nvSpPr>
          <p:cNvPr id="14" name="Text Box 8"/>
          <p:cNvSpPr txBox="1">
            <a:spLocks noChangeArrowheads="1"/>
          </p:cNvSpPr>
          <p:nvPr/>
        </p:nvSpPr>
        <p:spPr bwMode="auto">
          <a:xfrm>
            <a:off x="9291145" y="4341074"/>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TW">
                <a:solidFill>
                  <a:schemeClr val="bg2"/>
                </a:solidFill>
                <a:ea typeface="新細明體" pitchFamily="18" charset="-120"/>
              </a:rPr>
              <a:t>6*6</a:t>
            </a:r>
          </a:p>
        </p:txBody>
      </p:sp>
      <p:sp>
        <p:nvSpPr>
          <p:cNvPr id="15" name="Text Box 9"/>
          <p:cNvSpPr txBox="1">
            <a:spLocks noChangeArrowheads="1"/>
          </p:cNvSpPr>
          <p:nvPr/>
        </p:nvSpPr>
        <p:spPr bwMode="auto">
          <a:xfrm>
            <a:off x="5023945" y="4341074"/>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TW">
                <a:solidFill>
                  <a:schemeClr val="bg2"/>
                </a:solidFill>
                <a:ea typeface="新細明體" pitchFamily="18" charset="-120"/>
              </a:rPr>
              <a:t>5*3</a:t>
            </a:r>
          </a:p>
        </p:txBody>
      </p:sp>
      <p:sp>
        <p:nvSpPr>
          <p:cNvPr id="16" name="Text Box 10"/>
          <p:cNvSpPr txBox="1">
            <a:spLocks noChangeArrowheads="1"/>
          </p:cNvSpPr>
          <p:nvPr/>
        </p:nvSpPr>
        <p:spPr bwMode="auto">
          <a:xfrm>
            <a:off x="5008070" y="4839549"/>
            <a:ext cx="8034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TW" sz="2000">
                <a:ea typeface="新細明體" pitchFamily="18" charset="-120"/>
              </a:rPr>
              <a:t>15/15</a:t>
            </a:r>
          </a:p>
        </p:txBody>
      </p:sp>
      <p:sp>
        <p:nvSpPr>
          <p:cNvPr id="17" name="Line 12"/>
          <p:cNvSpPr>
            <a:spLocks noChangeShapeType="1"/>
          </p:cNvSpPr>
          <p:nvPr/>
        </p:nvSpPr>
        <p:spPr bwMode="auto">
          <a:xfrm flipV="1">
            <a:off x="7690945" y="5255474"/>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Text Box 13"/>
          <p:cNvSpPr txBox="1">
            <a:spLocks noChangeArrowheads="1"/>
          </p:cNvSpPr>
          <p:nvPr/>
        </p:nvSpPr>
        <p:spPr bwMode="auto">
          <a:xfrm>
            <a:off x="6903007" y="5753949"/>
            <a:ext cx="15885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TW" sz="2000" dirty="0">
                <a:ea typeface="新細明體" pitchFamily="18" charset="-120"/>
              </a:rPr>
              <a:t>sparse matrix</a:t>
            </a:r>
          </a:p>
        </p:txBody>
      </p:sp>
      <p:sp>
        <p:nvSpPr>
          <p:cNvPr id="19" name="Text Box 14"/>
          <p:cNvSpPr txBox="1">
            <a:spLocks noChangeArrowheads="1"/>
          </p:cNvSpPr>
          <p:nvPr/>
        </p:nvSpPr>
        <p:spPr bwMode="auto">
          <a:xfrm>
            <a:off x="6808586" y="6058749"/>
            <a:ext cx="16834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TW" sz="2000" dirty="0">
                <a:latin typeface="Times New Roman" pitchFamily="18" charset="0"/>
                <a:ea typeface="新細明體" pitchFamily="18" charset="-120"/>
                <a:cs typeface="Times New Roman" pitchFamily="18" charset="0"/>
              </a:rPr>
              <a:t>data structure?</a:t>
            </a:r>
          </a:p>
        </p:txBody>
      </p:sp>
      <p:sp>
        <p:nvSpPr>
          <p:cNvPr id="4" name="Slide Number Placeholder 3"/>
          <p:cNvSpPr>
            <a:spLocks noGrp="1"/>
          </p:cNvSpPr>
          <p:nvPr>
            <p:ph type="sldNum" sz="quarter" idx="12"/>
          </p:nvPr>
        </p:nvSpPr>
        <p:spPr/>
        <p:txBody>
          <a:bodyPr/>
          <a:lstStyle/>
          <a:p>
            <a:fld id="{EF369875-3547-471E-A8DD-BB6BF69B36A1}" type="slidenum">
              <a:rPr lang="en-IN" smtClean="0"/>
              <a:pPr/>
              <a:t>39</a:t>
            </a:fld>
            <a:endParaRPr lang="en-IN" dirty="0"/>
          </a:p>
        </p:txBody>
      </p:sp>
      <p:sp>
        <p:nvSpPr>
          <p:cNvPr id="6" name="Rectangle 5"/>
          <p:cNvSpPr/>
          <p:nvPr/>
        </p:nvSpPr>
        <p:spPr>
          <a:xfrm>
            <a:off x="207034" y="1121184"/>
            <a:ext cx="11617104"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Sparse Matrices</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sp>
        <p:nvSpPr>
          <p:cNvPr id="20" name="TextBox 19"/>
          <p:cNvSpPr txBox="1"/>
          <p:nvPr/>
        </p:nvSpPr>
        <p:spPr>
          <a:xfrm>
            <a:off x="2175642" y="6534835"/>
            <a:ext cx="7520152" cy="646331"/>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1.2.15: </a:t>
            </a:r>
            <a:r>
              <a:rPr lang="en-US" dirty="0" smtClean="0">
                <a:latin typeface="Times New Roman" pitchFamily="18" charset="0"/>
                <a:cs typeface="Times New Roman" pitchFamily="18" charset="0"/>
              </a:rPr>
              <a:t>Example of sparse matrix</a:t>
            </a:r>
          </a:p>
          <a:p>
            <a:pPr algn="ct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5727056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a:t>
            </a:fld>
            <a:endParaRPr lang="en-IN" dirty="0"/>
          </a:p>
        </p:txBody>
      </p:sp>
      <p:sp>
        <p:nvSpPr>
          <p:cNvPr id="6" name="Rectangle 5"/>
          <p:cNvSpPr/>
          <p:nvPr/>
        </p:nvSpPr>
        <p:spPr>
          <a:xfrm>
            <a:off x="207034" y="1121184"/>
            <a:ext cx="11383951" cy="2677656"/>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Expected Outcome of this </a:t>
            </a:r>
            <a:r>
              <a:rPr lang="en-US" sz="2400" b="1" dirty="0" smtClean="0">
                <a:latin typeface="Times New Roman" panose="02020603050405020304" pitchFamily="18" charset="0"/>
                <a:cs typeface="Times New Roman" panose="02020603050405020304" pitchFamily="18" charset="0"/>
              </a:rPr>
              <a:t>Module</a:t>
            </a:r>
            <a:endParaRPr lang="en-IN" sz="2000" dirty="0">
              <a:latin typeface="Times New Roman" panose="02020603050405020304" pitchFamily="18" charset="0"/>
              <a:cs typeface="Times New Roman" panose="02020603050405020304" pitchFamily="18" charset="0"/>
            </a:endParaRPr>
          </a:p>
          <a:p>
            <a:pPr marL="720000" lvl="6">
              <a:lnSpc>
                <a:spcPct val="150000"/>
              </a:lnSpc>
            </a:pPr>
            <a:endParaRPr lang="en-IN" sz="800" dirty="0" smtClean="0">
              <a:latin typeface="Times New Roman" panose="02020603050405020304" pitchFamily="18" charset="0"/>
              <a:cs typeface="Times New Roman" panose="02020603050405020304" pitchFamily="18" charset="0"/>
            </a:endParaRPr>
          </a:p>
          <a:p>
            <a:pPr marL="720000" lvl="6">
              <a:lnSpc>
                <a:spcPct val="150000"/>
              </a:lnSpc>
            </a:pPr>
            <a:endParaRPr lang="en-IN" sz="800" dirty="0">
              <a:latin typeface="Times New Roman" panose="02020603050405020304" pitchFamily="18" charset="0"/>
              <a:cs typeface="Times New Roman" panose="02020603050405020304" pitchFamily="18" charset="0"/>
            </a:endParaRP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Understand advanced use of arrays </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know creation and storage of array </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Accessing array elements</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Performing different operations on array</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2818134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40</a:t>
            </a:fld>
            <a:endParaRPr lang="en-IN" dirty="0"/>
          </a:p>
        </p:txBody>
      </p:sp>
      <p:sp>
        <p:nvSpPr>
          <p:cNvPr id="6" name="Rectangle 5"/>
          <p:cNvSpPr/>
          <p:nvPr/>
        </p:nvSpPr>
        <p:spPr>
          <a:xfrm>
            <a:off x="207034" y="1121184"/>
            <a:ext cx="11617104" cy="5601533"/>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Sparse Matrix ADT</a:t>
            </a:r>
            <a:r>
              <a:rPr lang="en-US" sz="2400" b="1" dirty="0" smtClean="0">
                <a:latin typeface="Times New Roman" panose="02020603050405020304" pitchFamily="18" charset="0"/>
                <a:cs typeface="Times New Roman" panose="02020603050405020304" pitchFamily="18" charset="0"/>
              </a:rPr>
              <a:t/>
            </a:r>
            <a:br>
              <a:rPr lang="en-US" sz="2400" b="1" dirty="0" smtClean="0">
                <a:latin typeface="Times New Roman" panose="02020603050405020304" pitchFamily="18" charset="0"/>
                <a:cs typeface="Times New Roman" panose="02020603050405020304" pitchFamily="18" charset="0"/>
              </a:rPr>
            </a:br>
            <a:endParaRPr lang="en-US" sz="2000" b="1" dirty="0" smtClean="0">
              <a:latin typeface="Times New Roman" panose="02020603050405020304" pitchFamily="18" charset="0"/>
              <a:cs typeface="Times New Roman" panose="02020603050405020304" pitchFamily="18" charset="0"/>
            </a:endParaRPr>
          </a:p>
          <a:p>
            <a:pPr marL="720000" lvl="6"/>
            <a:r>
              <a:rPr lang="en-US" sz="2000" b="1" dirty="0">
                <a:latin typeface="Times New Roman" panose="02020603050405020304" pitchFamily="18" charset="0"/>
                <a:cs typeface="Times New Roman" panose="02020603050405020304" pitchFamily="18" charset="0"/>
              </a:rPr>
              <a:t>Objects: </a:t>
            </a:r>
            <a:r>
              <a:rPr lang="en-US" sz="2000" dirty="0">
                <a:latin typeface="Times New Roman" panose="02020603050405020304" pitchFamily="18" charset="0"/>
                <a:cs typeface="Times New Roman" panose="02020603050405020304" pitchFamily="18" charset="0"/>
              </a:rPr>
              <a:t>a set of triples, &lt;row, column, value&gt;, where row </a:t>
            </a:r>
            <a:r>
              <a:rPr lang="en-US" sz="2000" dirty="0" smtClean="0">
                <a:latin typeface="Times New Roman" panose="02020603050405020304" pitchFamily="18" charset="0"/>
                <a:cs typeface="Times New Roman" panose="02020603050405020304" pitchFamily="18" charset="0"/>
              </a:rPr>
              <a:t>and </a:t>
            </a:r>
            <a:r>
              <a:rPr lang="en-US" sz="2000" dirty="0">
                <a:latin typeface="Times New Roman" panose="02020603050405020304" pitchFamily="18" charset="0"/>
                <a:cs typeface="Times New Roman" panose="02020603050405020304" pitchFamily="18" charset="0"/>
              </a:rPr>
              <a:t>column are integers and form a unique combination, </a:t>
            </a:r>
            <a:r>
              <a:rPr lang="en-US" sz="2000" dirty="0" smtClean="0">
                <a:latin typeface="Times New Roman" panose="02020603050405020304" pitchFamily="18" charset="0"/>
                <a:cs typeface="Times New Roman" panose="02020603050405020304" pitchFamily="18" charset="0"/>
              </a:rPr>
              <a:t>and value </a:t>
            </a:r>
            <a:r>
              <a:rPr lang="en-US" sz="2000" dirty="0">
                <a:latin typeface="Times New Roman" panose="02020603050405020304" pitchFamily="18" charset="0"/>
                <a:cs typeface="Times New Roman" panose="02020603050405020304" pitchFamily="18" charset="0"/>
              </a:rPr>
              <a:t>comes from the set item.</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Methods</a:t>
            </a:r>
            <a:r>
              <a:rPr lang="en-US" sz="2000" b="1" dirty="0" smtClean="0">
                <a:latin typeface="Times New Roman" panose="02020603050405020304" pitchFamily="18" charset="0"/>
                <a:cs typeface="Times New Roman" panose="02020603050405020304" pitchFamily="18" charset="0"/>
              </a:rPr>
              <a:t>: </a:t>
            </a:r>
          </a:p>
          <a:p>
            <a:pPr marL="720000" lvl="6">
              <a:lnSpc>
                <a:spcPct val="150000"/>
              </a:lnSpc>
            </a:pPr>
            <a:r>
              <a:rPr lang="en-US" sz="800" b="1" dirty="0">
                <a:latin typeface="Times New Roman" panose="02020603050405020304" pitchFamily="18" charset="0"/>
                <a:cs typeface="Times New Roman" panose="02020603050405020304" pitchFamily="18" charset="0"/>
              </a:rPr>
              <a:t/>
            </a:r>
            <a:br>
              <a:rPr lang="en-US" sz="8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for all a, b  </a:t>
            </a:r>
            <a:r>
              <a:rPr lang="en-US" sz="2000" dirty="0" err="1">
                <a:latin typeface="Times New Roman" panose="02020603050405020304" pitchFamily="18" charset="0"/>
                <a:cs typeface="Times New Roman" panose="02020603050405020304" pitchFamily="18" charset="0"/>
              </a:rPr>
              <a:t>Sparse_Matrix</a:t>
            </a:r>
            <a:r>
              <a:rPr lang="en-US" sz="2000" dirty="0">
                <a:latin typeface="Times New Roman" panose="02020603050405020304" pitchFamily="18" charset="0"/>
                <a:cs typeface="Times New Roman" panose="02020603050405020304" pitchFamily="18" charset="0"/>
              </a:rPr>
              <a:t>, x  item,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j, </a:t>
            </a:r>
            <a:r>
              <a:rPr lang="en-US" sz="2000" dirty="0" err="1">
                <a:latin typeface="Times New Roman" panose="02020603050405020304" pitchFamily="18" charset="0"/>
                <a:cs typeface="Times New Roman" panose="02020603050405020304" pitchFamily="18" charset="0"/>
              </a:rPr>
              <a:t>max_col</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max_row</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index</a:t>
            </a:r>
            <a:br>
              <a:rPr lang="en-US" sz="2000" dirty="0">
                <a:latin typeface="Times New Roman" panose="02020603050405020304" pitchFamily="18" charset="0"/>
                <a:cs typeface="Times New Roman" panose="02020603050405020304" pitchFamily="18" charset="0"/>
              </a:rPr>
            </a:br>
            <a:r>
              <a:rPr lang="en-US" sz="800" dirty="0">
                <a:latin typeface="Times New Roman" panose="02020603050405020304" pitchFamily="18" charset="0"/>
                <a:cs typeface="Times New Roman" panose="02020603050405020304" pitchFamily="18" charset="0"/>
              </a:rPr>
              <a:t/>
            </a:r>
            <a:br>
              <a:rPr lang="en-US" sz="8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Sparse_Marix</a:t>
            </a:r>
            <a:r>
              <a:rPr lang="en-US" sz="2000" dirty="0">
                <a:latin typeface="Times New Roman" panose="02020603050405020304" pitchFamily="18" charset="0"/>
                <a:cs typeface="Times New Roman" panose="02020603050405020304" pitchFamily="18" charset="0"/>
              </a:rPr>
              <a:t> Create(</a:t>
            </a:r>
            <a:r>
              <a:rPr lang="en-US" sz="2000" dirty="0" err="1">
                <a:latin typeface="Times New Roman" panose="02020603050405020304" pitchFamily="18" charset="0"/>
                <a:cs typeface="Times New Roman" panose="02020603050405020304" pitchFamily="18" charset="0"/>
              </a:rPr>
              <a:t>max_row</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max_col</a:t>
            </a: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return a </a:t>
            </a:r>
            <a:r>
              <a:rPr lang="en-US" sz="2000" dirty="0" err="1">
                <a:latin typeface="Times New Roman" panose="02020603050405020304" pitchFamily="18" charset="0"/>
                <a:cs typeface="Times New Roman" panose="02020603050405020304" pitchFamily="18" charset="0"/>
              </a:rPr>
              <a:t>Sparse_matrix</a:t>
            </a:r>
            <a:r>
              <a:rPr lang="en-US" sz="2000" dirty="0">
                <a:latin typeface="Times New Roman" panose="02020603050405020304" pitchFamily="18" charset="0"/>
                <a:cs typeface="Times New Roman" panose="02020603050405020304" pitchFamily="18" charset="0"/>
              </a:rPr>
              <a:t> that can hold up to</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max_items</a:t>
            </a:r>
            <a:r>
              <a:rPr lang="en-US" sz="2000" dirty="0">
                <a:latin typeface="Times New Roman" panose="02020603050405020304" pitchFamily="18" charset="0"/>
                <a:cs typeface="Times New Roman" panose="02020603050405020304" pitchFamily="18" charset="0"/>
              </a:rPr>
              <a:t> = max _row  </a:t>
            </a:r>
            <a:r>
              <a:rPr lang="en-US" sz="2000" dirty="0" err="1">
                <a:latin typeface="Times New Roman" panose="02020603050405020304" pitchFamily="18" charset="0"/>
                <a:cs typeface="Times New Roman" panose="02020603050405020304" pitchFamily="18" charset="0"/>
              </a:rPr>
              <a:t>max_col</a:t>
            </a:r>
            <a:r>
              <a:rPr lang="en-US" sz="2000" dirty="0">
                <a:latin typeface="Times New Roman" panose="02020603050405020304" pitchFamily="18" charset="0"/>
                <a:cs typeface="Times New Roman" panose="02020603050405020304" pitchFamily="18" charset="0"/>
              </a:rPr>
              <a:t> and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whose maximum row size is </a:t>
            </a:r>
            <a:r>
              <a:rPr lang="en-US" sz="2000" dirty="0" err="1">
                <a:latin typeface="Times New Roman" panose="02020603050405020304" pitchFamily="18" charset="0"/>
                <a:cs typeface="Times New Roman" panose="02020603050405020304" pitchFamily="18" charset="0"/>
              </a:rPr>
              <a:t>max_row</a:t>
            </a:r>
            <a:r>
              <a:rPr lang="en-US" sz="2000" dirty="0">
                <a:latin typeface="Times New Roman" panose="02020603050405020304" pitchFamily="18" charset="0"/>
                <a:cs typeface="Times New Roman" panose="02020603050405020304" pitchFamily="18" charset="0"/>
              </a:rPr>
              <a:t> and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whose maximum  column size is </a:t>
            </a:r>
            <a:r>
              <a:rPr lang="en-US" sz="2000" dirty="0" err="1">
                <a:latin typeface="Times New Roman" panose="02020603050405020304" pitchFamily="18" charset="0"/>
                <a:cs typeface="Times New Roman" panose="02020603050405020304" pitchFamily="18" charset="0"/>
              </a:rPr>
              <a:t>max_col</a:t>
            </a:r>
            <a:r>
              <a:rPr lang="en-US" sz="2000" dirty="0">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5537578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41</a:t>
            </a:fld>
            <a:endParaRPr lang="en-IN" dirty="0"/>
          </a:p>
        </p:txBody>
      </p:sp>
      <p:sp>
        <p:nvSpPr>
          <p:cNvPr id="6" name="Rectangle 5"/>
          <p:cNvSpPr/>
          <p:nvPr/>
        </p:nvSpPr>
        <p:spPr>
          <a:xfrm>
            <a:off x="207034" y="1121184"/>
            <a:ext cx="11617104" cy="4376647"/>
          </a:xfrm>
          <a:prstGeom prst="rect">
            <a:avLst/>
          </a:prstGeom>
        </p:spPr>
        <p:txBody>
          <a:bodyPr wrap="square">
            <a:spAutoFit/>
          </a:bodyPr>
          <a:lstStyle/>
          <a:p>
            <a:pPr marL="720000" lvl="6">
              <a:lnSpc>
                <a:spcPct val="150000"/>
              </a:lnSpc>
            </a:pPr>
            <a:r>
              <a:rPr lang="en-US" sz="800" b="1" dirty="0">
                <a:latin typeface="Times New Roman" panose="02020603050405020304" pitchFamily="18" charset="0"/>
                <a:cs typeface="Times New Roman" panose="02020603050405020304" pitchFamily="18" charset="0"/>
              </a:rPr>
              <a:t/>
            </a:r>
            <a:br>
              <a:rPr lang="en-US" sz="800" b="1" dirty="0">
                <a:latin typeface="Times New Roman" panose="02020603050405020304" pitchFamily="18" charset="0"/>
                <a:cs typeface="Times New Roman" panose="02020603050405020304" pitchFamily="18" charset="0"/>
              </a:rPr>
            </a:br>
            <a:r>
              <a:rPr lang="en-US" altLang="zh-TW" sz="2000" dirty="0" err="1">
                <a:latin typeface="Times New Roman" panose="02020603050405020304" pitchFamily="18" charset="0"/>
                <a:cs typeface="Times New Roman" panose="02020603050405020304" pitchFamily="18" charset="0"/>
              </a:rPr>
              <a:t>Sparse_Matrix</a:t>
            </a:r>
            <a:r>
              <a:rPr lang="en-US" altLang="zh-TW" sz="2000" dirty="0">
                <a:latin typeface="Times New Roman" panose="02020603050405020304" pitchFamily="18" charset="0"/>
                <a:cs typeface="Times New Roman" panose="02020603050405020304" pitchFamily="18" charset="0"/>
              </a:rPr>
              <a:t> Transpose(a) ::=</a:t>
            </a:r>
            <a:br>
              <a:rPr lang="en-US" altLang="zh-TW" sz="2000" dirty="0">
                <a:latin typeface="Times New Roman" panose="02020603050405020304" pitchFamily="18" charset="0"/>
                <a:cs typeface="Times New Roman" panose="02020603050405020304" pitchFamily="18" charset="0"/>
              </a:rPr>
            </a:br>
            <a:r>
              <a:rPr lang="en-US" altLang="zh-TW" sz="2000" dirty="0">
                <a:latin typeface="Times New Roman" panose="02020603050405020304" pitchFamily="18" charset="0"/>
                <a:cs typeface="Times New Roman" panose="02020603050405020304" pitchFamily="18" charset="0"/>
              </a:rPr>
              <a:t>                           </a:t>
            </a:r>
            <a:r>
              <a:rPr lang="en-US" altLang="zh-TW" sz="2000" b="1" dirty="0">
                <a:latin typeface="Times New Roman" panose="02020603050405020304" pitchFamily="18" charset="0"/>
                <a:cs typeface="Times New Roman" panose="02020603050405020304" pitchFamily="18" charset="0"/>
              </a:rPr>
              <a:t>return </a:t>
            </a:r>
            <a:r>
              <a:rPr lang="en-US" altLang="zh-TW" sz="2000" dirty="0">
                <a:latin typeface="Times New Roman" panose="02020603050405020304" pitchFamily="18" charset="0"/>
                <a:cs typeface="Times New Roman" panose="02020603050405020304" pitchFamily="18" charset="0"/>
              </a:rPr>
              <a:t>the matrix produced by interchanging</a:t>
            </a:r>
            <a:br>
              <a:rPr lang="en-US" altLang="zh-TW" sz="2000" dirty="0">
                <a:latin typeface="Times New Roman" panose="02020603050405020304" pitchFamily="18" charset="0"/>
                <a:cs typeface="Times New Roman" panose="02020603050405020304" pitchFamily="18" charset="0"/>
              </a:rPr>
            </a:br>
            <a:r>
              <a:rPr lang="en-US" altLang="zh-TW" sz="2000" dirty="0">
                <a:latin typeface="Times New Roman" panose="02020603050405020304" pitchFamily="18" charset="0"/>
                <a:cs typeface="Times New Roman" panose="02020603050405020304" pitchFamily="18" charset="0"/>
              </a:rPr>
              <a:t>                           the row and column value of every triple.</a:t>
            </a:r>
            <a:br>
              <a:rPr lang="en-US" altLang="zh-TW" sz="2000" dirty="0">
                <a:latin typeface="Times New Roman" panose="02020603050405020304" pitchFamily="18" charset="0"/>
                <a:cs typeface="Times New Roman" panose="02020603050405020304" pitchFamily="18" charset="0"/>
              </a:rPr>
            </a:br>
            <a:r>
              <a:rPr lang="en-US" altLang="zh-TW" sz="2000" dirty="0" err="1">
                <a:latin typeface="Times New Roman" panose="02020603050405020304" pitchFamily="18" charset="0"/>
                <a:cs typeface="Times New Roman" panose="02020603050405020304" pitchFamily="18" charset="0"/>
              </a:rPr>
              <a:t>Sparse_Matrix</a:t>
            </a:r>
            <a:r>
              <a:rPr lang="en-US" altLang="zh-TW" sz="2000" dirty="0">
                <a:latin typeface="Times New Roman" panose="02020603050405020304" pitchFamily="18" charset="0"/>
                <a:cs typeface="Times New Roman" panose="02020603050405020304" pitchFamily="18" charset="0"/>
              </a:rPr>
              <a:t> Add(a, b) ::=</a:t>
            </a:r>
            <a:br>
              <a:rPr lang="en-US" altLang="zh-TW" sz="2000" dirty="0">
                <a:latin typeface="Times New Roman" panose="02020603050405020304" pitchFamily="18" charset="0"/>
                <a:cs typeface="Times New Roman" panose="02020603050405020304" pitchFamily="18" charset="0"/>
              </a:rPr>
            </a:br>
            <a:r>
              <a:rPr lang="en-US" altLang="zh-TW" sz="2000" dirty="0">
                <a:latin typeface="Times New Roman" panose="02020603050405020304" pitchFamily="18" charset="0"/>
                <a:cs typeface="Times New Roman" panose="02020603050405020304" pitchFamily="18" charset="0"/>
              </a:rPr>
              <a:t>                            </a:t>
            </a:r>
            <a:r>
              <a:rPr lang="en-US" altLang="zh-TW" sz="2000" b="1" dirty="0">
                <a:latin typeface="Times New Roman" panose="02020603050405020304" pitchFamily="18" charset="0"/>
                <a:cs typeface="Times New Roman" panose="02020603050405020304" pitchFamily="18" charset="0"/>
              </a:rPr>
              <a:t>if</a:t>
            </a:r>
            <a:r>
              <a:rPr lang="en-US" altLang="zh-TW" sz="2000" dirty="0">
                <a:latin typeface="Times New Roman" panose="02020603050405020304" pitchFamily="18" charset="0"/>
                <a:cs typeface="Times New Roman" panose="02020603050405020304" pitchFamily="18" charset="0"/>
              </a:rPr>
              <a:t> the dimensions of a and b are the same  </a:t>
            </a:r>
            <a:br>
              <a:rPr lang="en-US" altLang="zh-TW" sz="2000" dirty="0">
                <a:latin typeface="Times New Roman" panose="02020603050405020304" pitchFamily="18" charset="0"/>
                <a:cs typeface="Times New Roman" panose="02020603050405020304" pitchFamily="18" charset="0"/>
              </a:rPr>
            </a:br>
            <a:r>
              <a:rPr lang="en-US" altLang="zh-TW" sz="2000" dirty="0">
                <a:latin typeface="Times New Roman" panose="02020603050405020304" pitchFamily="18" charset="0"/>
                <a:cs typeface="Times New Roman" panose="02020603050405020304" pitchFamily="18" charset="0"/>
              </a:rPr>
              <a:t>                            </a:t>
            </a:r>
            <a:r>
              <a:rPr lang="en-US" altLang="zh-TW" sz="2000" b="1" dirty="0">
                <a:latin typeface="Times New Roman" panose="02020603050405020304" pitchFamily="18" charset="0"/>
                <a:cs typeface="Times New Roman" panose="02020603050405020304" pitchFamily="18" charset="0"/>
              </a:rPr>
              <a:t>return</a:t>
            </a:r>
            <a:r>
              <a:rPr lang="en-US" altLang="zh-TW" sz="2000" dirty="0">
                <a:latin typeface="Times New Roman" panose="02020603050405020304" pitchFamily="18" charset="0"/>
                <a:cs typeface="Times New Roman" panose="02020603050405020304" pitchFamily="18" charset="0"/>
              </a:rPr>
              <a:t> the matrix produced by adding  </a:t>
            </a:r>
            <a:br>
              <a:rPr lang="en-US" altLang="zh-TW" sz="2000" dirty="0">
                <a:latin typeface="Times New Roman" panose="02020603050405020304" pitchFamily="18" charset="0"/>
                <a:cs typeface="Times New Roman" panose="02020603050405020304" pitchFamily="18" charset="0"/>
              </a:rPr>
            </a:br>
            <a:r>
              <a:rPr lang="en-US" altLang="zh-TW" sz="2000" dirty="0">
                <a:latin typeface="Times New Roman" panose="02020603050405020304" pitchFamily="18" charset="0"/>
                <a:cs typeface="Times New Roman" panose="02020603050405020304" pitchFamily="18" charset="0"/>
              </a:rPr>
              <a:t>                            corresponding items, namely those with  </a:t>
            </a:r>
            <a:br>
              <a:rPr lang="en-US" altLang="zh-TW" sz="2000" dirty="0">
                <a:latin typeface="Times New Roman" panose="02020603050405020304" pitchFamily="18" charset="0"/>
                <a:cs typeface="Times New Roman" panose="02020603050405020304" pitchFamily="18" charset="0"/>
              </a:rPr>
            </a:br>
            <a:r>
              <a:rPr lang="en-US" altLang="zh-TW" sz="2000" dirty="0">
                <a:latin typeface="Times New Roman" panose="02020603050405020304" pitchFamily="18" charset="0"/>
                <a:cs typeface="Times New Roman" panose="02020603050405020304" pitchFamily="18" charset="0"/>
              </a:rPr>
              <a:t>                            identical row and column values.</a:t>
            </a:r>
            <a:br>
              <a:rPr lang="en-US" altLang="zh-TW" sz="2000" dirty="0">
                <a:latin typeface="Times New Roman" panose="02020603050405020304" pitchFamily="18" charset="0"/>
                <a:cs typeface="Times New Roman" panose="02020603050405020304" pitchFamily="18" charset="0"/>
              </a:rPr>
            </a:br>
            <a:r>
              <a:rPr lang="en-US" altLang="zh-TW" sz="2000" dirty="0">
                <a:latin typeface="Times New Roman" panose="02020603050405020304" pitchFamily="18" charset="0"/>
                <a:cs typeface="Times New Roman" panose="02020603050405020304" pitchFamily="18" charset="0"/>
              </a:rPr>
              <a:t>                            </a:t>
            </a:r>
            <a:r>
              <a:rPr lang="en-US" altLang="zh-TW" sz="2000" b="1" dirty="0">
                <a:latin typeface="Times New Roman" panose="02020603050405020304" pitchFamily="18" charset="0"/>
                <a:cs typeface="Times New Roman" panose="02020603050405020304" pitchFamily="18" charset="0"/>
              </a:rPr>
              <a:t>else return</a:t>
            </a:r>
            <a:r>
              <a:rPr lang="en-US" altLang="zh-TW" sz="2000" dirty="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error</a:t>
            </a:r>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669302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42</a:t>
            </a:fld>
            <a:endParaRPr lang="en-IN" dirty="0"/>
          </a:p>
        </p:txBody>
      </p:sp>
      <p:sp>
        <p:nvSpPr>
          <p:cNvPr id="6" name="Rectangle 5"/>
          <p:cNvSpPr/>
          <p:nvPr/>
        </p:nvSpPr>
        <p:spPr>
          <a:xfrm>
            <a:off x="207034" y="1121184"/>
            <a:ext cx="11617104" cy="4431983"/>
          </a:xfrm>
          <a:prstGeom prst="rect">
            <a:avLst/>
          </a:prstGeom>
        </p:spPr>
        <p:txBody>
          <a:bodyPr wrap="square">
            <a:spAutoFit/>
          </a:bodyPr>
          <a:lstStyle/>
          <a:p>
            <a:pPr marL="720000" lvl="6">
              <a:lnSpc>
                <a:spcPct val="150000"/>
              </a:lnSpc>
            </a:pPr>
            <a:r>
              <a:rPr lang="en-US" altLang="zh-TW" sz="800" dirty="0" smtClean="0">
                <a:latin typeface="Times New Roman" panose="02020603050405020304" pitchFamily="18" charset="0"/>
                <a:cs typeface="Times New Roman" panose="02020603050405020304" pitchFamily="18" charset="0"/>
              </a:rPr>
              <a:t/>
            </a:r>
            <a:br>
              <a:rPr lang="en-US" altLang="zh-TW" sz="800" dirty="0" smtClean="0">
                <a:latin typeface="Times New Roman" panose="02020603050405020304" pitchFamily="18" charset="0"/>
                <a:cs typeface="Times New Roman" panose="02020603050405020304" pitchFamily="18" charset="0"/>
              </a:rPr>
            </a:br>
            <a:r>
              <a:rPr lang="en-US" altLang="zh-TW" sz="2000" dirty="0" err="1" smtClean="0">
                <a:latin typeface="Times New Roman" panose="02020603050405020304" pitchFamily="18" charset="0"/>
                <a:cs typeface="Times New Roman" panose="02020603050405020304" pitchFamily="18" charset="0"/>
              </a:rPr>
              <a:t>Sparse_Matrix</a:t>
            </a:r>
            <a:r>
              <a:rPr lang="en-US" altLang="zh-TW" sz="2000" dirty="0" smtClean="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Multiply(a, b) ::=</a:t>
            </a:r>
            <a:br>
              <a:rPr lang="en-US" altLang="zh-TW" sz="2000" dirty="0">
                <a:latin typeface="Times New Roman" panose="02020603050405020304" pitchFamily="18" charset="0"/>
                <a:cs typeface="Times New Roman" panose="02020603050405020304" pitchFamily="18" charset="0"/>
              </a:rPr>
            </a:br>
            <a:r>
              <a:rPr lang="en-US" altLang="zh-TW" sz="2000" dirty="0">
                <a:latin typeface="Times New Roman" panose="02020603050405020304" pitchFamily="18" charset="0"/>
                <a:cs typeface="Times New Roman" panose="02020603050405020304" pitchFamily="18" charset="0"/>
              </a:rPr>
              <a:t>                            </a:t>
            </a:r>
            <a:r>
              <a:rPr lang="en-US" altLang="zh-TW" sz="2000" b="1" dirty="0">
                <a:latin typeface="Times New Roman" panose="02020603050405020304" pitchFamily="18" charset="0"/>
                <a:cs typeface="Times New Roman" panose="02020603050405020304" pitchFamily="18" charset="0"/>
              </a:rPr>
              <a:t>if </a:t>
            </a:r>
            <a:r>
              <a:rPr lang="en-US" altLang="zh-TW" sz="2000" dirty="0">
                <a:latin typeface="Times New Roman" panose="02020603050405020304" pitchFamily="18" charset="0"/>
                <a:cs typeface="Times New Roman" panose="02020603050405020304" pitchFamily="18" charset="0"/>
              </a:rPr>
              <a:t>number of columns in a equals number of  rows in </a:t>
            </a:r>
            <a:r>
              <a:rPr lang="en-US" altLang="zh-TW" sz="2000" b="1" dirty="0">
                <a:latin typeface="Times New Roman" panose="02020603050405020304" pitchFamily="18" charset="0"/>
                <a:cs typeface="Times New Roman" panose="02020603050405020304" pitchFamily="18" charset="0"/>
              </a:rPr>
              <a:t>b</a:t>
            </a:r>
            <a:br>
              <a:rPr lang="en-US" altLang="zh-TW" sz="2000" b="1" dirty="0">
                <a:latin typeface="Times New Roman" panose="02020603050405020304" pitchFamily="18" charset="0"/>
                <a:cs typeface="Times New Roman" panose="02020603050405020304" pitchFamily="18" charset="0"/>
              </a:rPr>
            </a:br>
            <a:r>
              <a:rPr lang="en-US" altLang="zh-TW" sz="2000" b="1" dirty="0">
                <a:latin typeface="Times New Roman" panose="02020603050405020304" pitchFamily="18" charset="0"/>
                <a:cs typeface="Times New Roman" panose="02020603050405020304" pitchFamily="18" charset="0"/>
              </a:rPr>
              <a:t>                            return</a:t>
            </a:r>
            <a:r>
              <a:rPr lang="en-US" altLang="zh-TW" sz="2000" dirty="0">
                <a:latin typeface="Times New Roman" panose="02020603050405020304" pitchFamily="18" charset="0"/>
                <a:cs typeface="Times New Roman" panose="02020603050405020304" pitchFamily="18" charset="0"/>
              </a:rPr>
              <a:t> the matrix d produced by multiplying</a:t>
            </a:r>
            <a:br>
              <a:rPr lang="en-US" altLang="zh-TW" sz="2000" dirty="0">
                <a:latin typeface="Times New Roman" panose="02020603050405020304" pitchFamily="18" charset="0"/>
                <a:cs typeface="Times New Roman" panose="02020603050405020304" pitchFamily="18" charset="0"/>
              </a:rPr>
            </a:br>
            <a:r>
              <a:rPr lang="en-US" altLang="zh-TW" sz="2000" dirty="0">
                <a:latin typeface="Times New Roman" panose="02020603050405020304" pitchFamily="18" charset="0"/>
                <a:cs typeface="Times New Roman" panose="02020603050405020304" pitchFamily="18" charset="0"/>
              </a:rPr>
              <a:t>                            a by b according to the formula: d [</a:t>
            </a:r>
            <a:r>
              <a:rPr lang="en-US" altLang="zh-TW" sz="2000" dirty="0" err="1">
                <a:latin typeface="Times New Roman" panose="02020603050405020304" pitchFamily="18" charset="0"/>
                <a:cs typeface="Times New Roman" panose="02020603050405020304" pitchFamily="18" charset="0"/>
              </a:rPr>
              <a:t>i</a:t>
            </a:r>
            <a:r>
              <a:rPr lang="en-US" altLang="zh-TW" sz="2000" dirty="0">
                <a:latin typeface="Times New Roman" panose="02020603050405020304" pitchFamily="18" charset="0"/>
                <a:cs typeface="Times New Roman" panose="02020603050405020304" pitchFamily="18" charset="0"/>
              </a:rPr>
              <a:t>] [j] =</a:t>
            </a:r>
            <a:br>
              <a:rPr lang="en-US" altLang="zh-TW" sz="2000" dirty="0">
                <a:latin typeface="Times New Roman" panose="02020603050405020304" pitchFamily="18" charset="0"/>
                <a:cs typeface="Times New Roman" panose="02020603050405020304" pitchFamily="18" charset="0"/>
              </a:rPr>
            </a:br>
            <a:r>
              <a:rPr lang="en-US" altLang="zh-TW"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sym typeface="UniversalMath1 BT" pitchFamily="18" charset="2"/>
              </a:rPr>
              <a:t>(a[</a:t>
            </a:r>
            <a:r>
              <a:rPr lang="en-US" altLang="zh-TW" sz="2000" dirty="0" err="1">
                <a:latin typeface="Times New Roman" panose="02020603050405020304" pitchFamily="18" charset="0"/>
                <a:cs typeface="Times New Roman" panose="02020603050405020304" pitchFamily="18" charset="0"/>
                <a:sym typeface="UniversalMath1 BT" pitchFamily="18" charset="2"/>
              </a:rPr>
              <a:t>i</a:t>
            </a:r>
            <a:r>
              <a:rPr lang="en-US" altLang="zh-TW" sz="2000" dirty="0">
                <a:latin typeface="Times New Roman" panose="02020603050405020304" pitchFamily="18" charset="0"/>
                <a:cs typeface="Times New Roman" panose="02020603050405020304" pitchFamily="18" charset="0"/>
                <a:sym typeface="UniversalMath1 BT" pitchFamily="18" charset="2"/>
              </a:rPr>
              <a:t>][k]•b[k][j]) where d (</a:t>
            </a:r>
            <a:r>
              <a:rPr lang="en-US" altLang="zh-TW" sz="2000" dirty="0" err="1">
                <a:latin typeface="Times New Roman" panose="02020603050405020304" pitchFamily="18" charset="0"/>
                <a:cs typeface="Times New Roman" panose="02020603050405020304" pitchFamily="18" charset="0"/>
                <a:sym typeface="UniversalMath1 BT" pitchFamily="18" charset="2"/>
              </a:rPr>
              <a:t>i</a:t>
            </a:r>
            <a:r>
              <a:rPr lang="en-US" altLang="zh-TW" sz="2000" dirty="0">
                <a:latin typeface="Times New Roman" panose="02020603050405020304" pitchFamily="18" charset="0"/>
                <a:cs typeface="Times New Roman" panose="02020603050405020304" pitchFamily="18" charset="0"/>
                <a:sym typeface="UniversalMath1 BT" pitchFamily="18" charset="2"/>
              </a:rPr>
              <a:t>, j) is the (</a:t>
            </a:r>
            <a:r>
              <a:rPr lang="en-US" altLang="zh-TW" sz="2000" dirty="0" err="1">
                <a:latin typeface="Times New Roman" panose="02020603050405020304" pitchFamily="18" charset="0"/>
                <a:cs typeface="Times New Roman" panose="02020603050405020304" pitchFamily="18" charset="0"/>
                <a:sym typeface="UniversalMath1 BT" pitchFamily="18" charset="2"/>
              </a:rPr>
              <a:t>i,j</a:t>
            </a:r>
            <a:r>
              <a:rPr lang="en-US" altLang="zh-TW" sz="2000" dirty="0">
                <a:latin typeface="Times New Roman" panose="02020603050405020304" pitchFamily="18" charset="0"/>
                <a:cs typeface="Times New Roman" panose="02020603050405020304" pitchFamily="18" charset="0"/>
                <a:sym typeface="UniversalMath1 BT" pitchFamily="18" charset="2"/>
              </a:rPr>
              <a:t>)</a:t>
            </a:r>
            <a:r>
              <a:rPr lang="en-US" altLang="zh-TW" sz="2000" dirty="0" err="1">
                <a:latin typeface="Times New Roman" panose="02020603050405020304" pitchFamily="18" charset="0"/>
                <a:cs typeface="Times New Roman" panose="02020603050405020304" pitchFamily="18" charset="0"/>
                <a:sym typeface="UniversalMath1 BT" pitchFamily="18" charset="2"/>
              </a:rPr>
              <a:t>th</a:t>
            </a:r>
            <a:r>
              <a:rPr lang="en-US" altLang="zh-TW" sz="2000" dirty="0">
                <a:latin typeface="Times New Roman" panose="02020603050405020304" pitchFamily="18" charset="0"/>
                <a:cs typeface="Times New Roman" panose="02020603050405020304" pitchFamily="18" charset="0"/>
                <a:sym typeface="UniversalMath1 BT" pitchFamily="18" charset="2"/>
              </a:rPr>
              <a:t/>
            </a:r>
            <a:br>
              <a:rPr lang="en-US" altLang="zh-TW" sz="2000" dirty="0">
                <a:latin typeface="Times New Roman" panose="02020603050405020304" pitchFamily="18" charset="0"/>
                <a:cs typeface="Times New Roman" panose="02020603050405020304" pitchFamily="18" charset="0"/>
                <a:sym typeface="UniversalMath1 BT" pitchFamily="18" charset="2"/>
              </a:rPr>
            </a:br>
            <a:r>
              <a:rPr lang="en-US" altLang="zh-TW" sz="2000" dirty="0">
                <a:latin typeface="Times New Roman" panose="02020603050405020304" pitchFamily="18" charset="0"/>
                <a:cs typeface="Times New Roman" panose="02020603050405020304" pitchFamily="18" charset="0"/>
                <a:sym typeface="UniversalMath1 BT" pitchFamily="18" charset="2"/>
              </a:rPr>
              <a:t>                            element</a:t>
            </a:r>
            <a:br>
              <a:rPr lang="en-US" altLang="zh-TW" sz="2000" dirty="0">
                <a:latin typeface="Times New Roman" panose="02020603050405020304" pitchFamily="18" charset="0"/>
                <a:cs typeface="Times New Roman" panose="02020603050405020304" pitchFamily="18" charset="0"/>
                <a:sym typeface="UniversalMath1 BT" pitchFamily="18" charset="2"/>
              </a:rPr>
            </a:br>
            <a:r>
              <a:rPr lang="en-US" altLang="zh-TW" sz="2000" dirty="0">
                <a:latin typeface="Times New Roman" panose="02020603050405020304" pitchFamily="18" charset="0"/>
                <a:cs typeface="Times New Roman" panose="02020603050405020304" pitchFamily="18" charset="0"/>
                <a:sym typeface="UniversalMath1 BT" pitchFamily="18" charset="2"/>
              </a:rPr>
              <a:t>                            </a:t>
            </a:r>
            <a:r>
              <a:rPr lang="en-US" altLang="zh-TW" sz="2000" b="1" dirty="0">
                <a:latin typeface="Times New Roman" panose="02020603050405020304" pitchFamily="18" charset="0"/>
                <a:cs typeface="Times New Roman" panose="02020603050405020304" pitchFamily="18" charset="0"/>
                <a:sym typeface="UniversalMath1 BT" pitchFamily="18" charset="2"/>
              </a:rPr>
              <a:t>else return</a:t>
            </a:r>
            <a:r>
              <a:rPr lang="en-US" altLang="zh-TW" sz="2000" dirty="0">
                <a:latin typeface="Times New Roman" panose="02020603050405020304" pitchFamily="18" charset="0"/>
                <a:cs typeface="Times New Roman" panose="02020603050405020304" pitchFamily="18" charset="0"/>
                <a:sym typeface="UniversalMath1 BT" pitchFamily="18" charset="2"/>
              </a:rPr>
              <a:t> error.</a:t>
            </a:r>
            <a:endParaRPr lang="en-US" altLang="zh-TW" sz="2000" dirty="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7376593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43</a:t>
            </a:fld>
            <a:endParaRPr lang="en-IN" dirty="0"/>
          </a:p>
        </p:txBody>
      </p:sp>
      <p:sp>
        <p:nvSpPr>
          <p:cNvPr id="6" name="Rectangle 5"/>
          <p:cNvSpPr/>
          <p:nvPr/>
        </p:nvSpPr>
        <p:spPr>
          <a:xfrm>
            <a:off x="207034" y="1121184"/>
            <a:ext cx="11617104" cy="2215991"/>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Sparse Matrix Representation</a:t>
            </a:r>
          </a:p>
          <a:p>
            <a:pPr marL="720000" lvl="6">
              <a:lnSpc>
                <a:spcPct val="150000"/>
              </a:lnSpc>
            </a:pPr>
            <a:endParaRPr lang="en-US" sz="800" b="1" dirty="0" smtClean="0">
              <a:latin typeface="Times New Roman" panose="02020603050405020304" pitchFamily="18" charset="0"/>
              <a:cs typeface="Times New Roman" panose="02020603050405020304" pitchFamily="18" charset="0"/>
            </a:endParaRPr>
          </a:p>
          <a:p>
            <a:pPr marL="720000" lvl="6">
              <a:lnSpc>
                <a:spcPct val="150000"/>
              </a:lnSpc>
            </a:pPr>
            <a:r>
              <a:rPr lang="en-US" sz="800" b="1" dirty="0" smtClean="0">
                <a:latin typeface="Times New Roman" panose="02020603050405020304" pitchFamily="18" charset="0"/>
                <a:cs typeface="Times New Roman" panose="02020603050405020304" pitchFamily="18" charset="0"/>
              </a:rPr>
              <a:t/>
            </a:r>
            <a:br>
              <a:rPr lang="en-US" sz="800" b="1" dirty="0" smtClean="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(1)	Represented by a two-dimensional array.</a:t>
            </a:r>
          </a:p>
          <a:p>
            <a:pPr marL="720000" lvl="6">
              <a:lnSpc>
                <a:spcPct val="150000"/>
              </a:lnSpc>
            </a:pPr>
            <a:r>
              <a:rPr lang="en-US" sz="2000" dirty="0">
                <a:latin typeface="Times New Roman" panose="02020603050405020304" pitchFamily="18" charset="0"/>
                <a:cs typeface="Times New Roman" panose="02020603050405020304" pitchFamily="18" charset="0"/>
              </a:rPr>
              <a:t>     	Sparse matrix wastes space.</a:t>
            </a:r>
          </a:p>
          <a:p>
            <a:pPr marL="720000" lvl="6">
              <a:lnSpc>
                <a:spcPct val="150000"/>
              </a:lnSpc>
            </a:pPr>
            <a:r>
              <a:rPr lang="en-US" sz="2000" dirty="0">
                <a:latin typeface="Times New Roman" panose="02020603050405020304" pitchFamily="18" charset="0"/>
                <a:cs typeface="Times New Roman" panose="02020603050405020304" pitchFamily="18" charset="0"/>
              </a:rPr>
              <a:t>(2)	Each element is characterized by &lt;row, col, value&gt;.</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7525719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44</a:t>
            </a:fld>
            <a:endParaRPr lang="en-IN" dirty="0"/>
          </a:p>
        </p:txBody>
      </p:sp>
      <p:sp>
        <p:nvSpPr>
          <p:cNvPr id="6" name="Rectangle 5"/>
          <p:cNvSpPr/>
          <p:nvPr/>
        </p:nvSpPr>
        <p:spPr>
          <a:xfrm>
            <a:off x="80905" y="1121184"/>
            <a:ext cx="11942595" cy="2486835"/>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 The sparse matrix ADT</a:t>
            </a:r>
          </a:p>
          <a:p>
            <a:pPr marL="360000" lvl="4"/>
            <a:r>
              <a:rPr lang="en-US" sz="2400" dirty="0" smtClean="0">
                <a:latin typeface="Times New Roman" panose="02020603050405020304" pitchFamily="18" charset="0"/>
                <a:cs typeface="Times New Roman" panose="02020603050405020304" pitchFamily="18" charset="0"/>
              </a:rPr>
              <a:t> </a:t>
            </a:r>
          </a:p>
          <a:p>
            <a:pPr marL="360000" lvl="4"/>
            <a:r>
              <a:rPr lang="en-US" dirty="0" smtClean="0">
                <a:latin typeface="Times New Roman" panose="02020603050405020304" pitchFamily="18" charset="0"/>
                <a:cs typeface="Times New Roman" panose="02020603050405020304" pitchFamily="18" charset="0"/>
              </a:rPr>
              <a:t>Representation of unstructured sparse matrix as single linear list in row-major order.</a:t>
            </a:r>
          </a:p>
          <a:p>
            <a:pPr marL="360000" lvl="4"/>
            <a:endParaRPr lang="en-US" sz="800" b="1" dirty="0" smtClean="0">
              <a:latin typeface="Times New Roman" pitchFamily="18" charset="0"/>
              <a:cs typeface="Times New Roman" pitchFamily="18" charset="0"/>
            </a:endParaRPr>
          </a:p>
          <a:p>
            <a:pPr marL="800100" lvl="1" indent="-342900">
              <a:lnSpc>
                <a:spcPct val="150000"/>
              </a:lnSpc>
              <a:spcBef>
                <a:spcPct val="20000"/>
              </a:spcBef>
              <a:buFont typeface="Wingdings" panose="05000000000000000000" pitchFamily="2" charset="2"/>
              <a:buChar char="§"/>
            </a:pPr>
            <a:r>
              <a:rPr lang="en-US" sz="1600" dirty="0" smtClean="0">
                <a:latin typeface="Times New Roman" pitchFamily="18" charset="0"/>
                <a:cs typeface="Times New Roman" pitchFamily="18" charset="0"/>
              </a:rPr>
              <a:t>Figure 1.2.16  shows </a:t>
            </a:r>
            <a:r>
              <a:rPr lang="en-US" sz="1600" dirty="0">
                <a:latin typeface="Times New Roman" pitchFamily="18" charset="0"/>
                <a:cs typeface="Times New Roman" pitchFamily="18" charset="0"/>
              </a:rPr>
              <a:t>how the sparse </a:t>
            </a:r>
            <a:r>
              <a:rPr lang="en-US" sz="1600" dirty="0" smtClean="0">
                <a:latin typeface="Times New Roman" pitchFamily="18" charset="0"/>
                <a:cs typeface="Times New Roman" pitchFamily="18" charset="0"/>
              </a:rPr>
              <a:t>matrix is </a:t>
            </a:r>
            <a:r>
              <a:rPr lang="en-US" sz="1600" dirty="0">
                <a:latin typeface="Times New Roman" pitchFamily="18" charset="0"/>
                <a:cs typeface="Times New Roman" pitchFamily="18" charset="0"/>
              </a:rPr>
              <a:t>represented in the array </a:t>
            </a:r>
            <a:r>
              <a:rPr lang="en-US" sz="1600" dirty="0" smtClean="0">
                <a:latin typeface="Times New Roman" pitchFamily="18" charset="0"/>
                <a:cs typeface="Times New Roman" pitchFamily="18" charset="0"/>
              </a:rPr>
              <a:t>A[].</a:t>
            </a:r>
            <a:endParaRPr lang="en-US" sz="1600" dirty="0">
              <a:latin typeface="Times New Roman" pitchFamily="18" charset="0"/>
              <a:cs typeface="Times New Roman" pitchFamily="18" charset="0"/>
            </a:endParaRPr>
          </a:p>
          <a:p>
            <a:pPr marL="1257300" lvl="2" indent="-342900">
              <a:lnSpc>
                <a:spcPct val="150000"/>
              </a:lnSpc>
              <a:spcBef>
                <a:spcPct val="20000"/>
              </a:spcBef>
              <a:buFont typeface="Arial" panose="020B0604020202020204" pitchFamily="34" charset="0"/>
              <a:buChar char="•"/>
            </a:pPr>
            <a:r>
              <a:rPr lang="en-US" sz="1600" dirty="0">
                <a:latin typeface="Times New Roman" pitchFamily="18" charset="0"/>
                <a:cs typeface="Times New Roman" pitchFamily="18" charset="0"/>
              </a:rPr>
              <a:t>Represented by a two-dimensional array.</a:t>
            </a:r>
          </a:p>
          <a:p>
            <a:pPr marL="1257300" lvl="2" indent="-342900">
              <a:lnSpc>
                <a:spcPct val="150000"/>
              </a:lnSpc>
              <a:spcBef>
                <a:spcPct val="20000"/>
              </a:spcBef>
              <a:buFont typeface="Arial" panose="020B0604020202020204" pitchFamily="34" charset="0"/>
              <a:buChar char="•"/>
            </a:pPr>
            <a:r>
              <a:rPr lang="en-US" sz="1600" dirty="0">
                <a:latin typeface="Times New Roman" pitchFamily="18" charset="0"/>
                <a:cs typeface="Times New Roman" pitchFamily="18" charset="0"/>
              </a:rPr>
              <a:t>Each element is characterized by </a:t>
            </a:r>
            <a:r>
              <a:rPr lang="en-US" sz="1600" dirty="0">
                <a:solidFill>
                  <a:srgbClr val="FF0000"/>
                </a:solidFill>
                <a:latin typeface="Times New Roman" pitchFamily="18" charset="0"/>
                <a:cs typeface="Times New Roman" pitchFamily="18" charset="0"/>
              </a:rPr>
              <a:t>&lt;row, col, value&gt;.</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
        <p:nvSpPr>
          <p:cNvPr id="19" name="TextBox 18"/>
          <p:cNvSpPr txBox="1"/>
          <p:nvPr/>
        </p:nvSpPr>
        <p:spPr>
          <a:xfrm>
            <a:off x="2812648" y="6476036"/>
            <a:ext cx="5463251" cy="381964"/>
          </a:xfrm>
          <a:prstGeom prst="rect">
            <a:avLst/>
          </a:prstGeom>
          <a:noFill/>
        </p:spPr>
        <p:txBody>
          <a:bodyPr wrap="square" rtlCol="0">
            <a:spAutoFit/>
          </a:bodyPr>
          <a:lstStyle/>
          <a:p>
            <a:r>
              <a:rPr lang="en-US" b="1" dirty="0" smtClean="0">
                <a:latin typeface="Times New Roman" pitchFamily="18" charset="0"/>
                <a:cs typeface="Times New Roman" pitchFamily="18" charset="0"/>
              </a:rPr>
              <a:t>Figure 1.2.16: </a:t>
            </a:r>
            <a:r>
              <a:rPr lang="en-US" dirty="0" smtClean="0">
                <a:latin typeface="Times New Roman" pitchFamily="18" charset="0"/>
                <a:cs typeface="Times New Roman" pitchFamily="18" charset="0"/>
              </a:rPr>
              <a:t>Sparse Matrix representation as an Array</a:t>
            </a:r>
            <a:endParaRPr lang="en-US" dirty="0">
              <a:latin typeface="Times New Roman" pitchFamily="18" charset="0"/>
              <a:cs typeface="Times New Roman" pitchFamily="18" charset="0"/>
            </a:endParaRPr>
          </a:p>
        </p:txBody>
      </p:sp>
      <p:graphicFrame>
        <p:nvGraphicFramePr>
          <p:cNvPr id="8" name="Table 7"/>
          <p:cNvGraphicFramePr>
            <a:graphicFrameLocks noGrp="1"/>
          </p:cNvGraphicFramePr>
          <p:nvPr/>
        </p:nvGraphicFramePr>
        <p:xfrm>
          <a:off x="6585995" y="3600145"/>
          <a:ext cx="3701326" cy="2774097"/>
        </p:xfrm>
        <a:graphic>
          <a:graphicData uri="http://schemas.openxmlformats.org/drawingml/2006/table">
            <a:tbl>
              <a:tblPr firstRow="1" bandRow="1">
                <a:tableStyleId>{5C22544A-7EE6-4342-B048-85BDC9FD1C3A}</a:tableStyleId>
              </a:tblPr>
              <a:tblGrid>
                <a:gridCol w="1944547">
                  <a:extLst>
                    <a:ext uri="{9D8B030D-6E8A-4147-A177-3AD203B41FA5}">
                      <a16:colId xmlns:a16="http://schemas.microsoft.com/office/drawing/2014/main" val="20000"/>
                    </a:ext>
                  </a:extLst>
                </a:gridCol>
                <a:gridCol w="520861">
                  <a:extLst>
                    <a:ext uri="{9D8B030D-6E8A-4147-A177-3AD203B41FA5}">
                      <a16:colId xmlns:a16="http://schemas.microsoft.com/office/drawing/2014/main" val="20001"/>
                    </a:ext>
                  </a:extLst>
                </a:gridCol>
                <a:gridCol w="648182">
                  <a:extLst>
                    <a:ext uri="{9D8B030D-6E8A-4147-A177-3AD203B41FA5}">
                      <a16:colId xmlns:a16="http://schemas.microsoft.com/office/drawing/2014/main" val="20002"/>
                    </a:ext>
                  </a:extLst>
                </a:gridCol>
                <a:gridCol w="587736">
                  <a:extLst>
                    <a:ext uri="{9D8B030D-6E8A-4147-A177-3AD203B41FA5}">
                      <a16:colId xmlns:a16="http://schemas.microsoft.com/office/drawing/2014/main" val="20003"/>
                    </a:ext>
                  </a:extLst>
                </a:gridCol>
              </a:tblGrid>
              <a:tr h="275916">
                <a:tc>
                  <a:txBody>
                    <a:bodyPr/>
                    <a:lstStyle/>
                    <a:p>
                      <a:pPr algn="ctr"/>
                      <a:r>
                        <a:rPr lang="en-US" sz="1400" dirty="0" smtClean="0"/>
                        <a:t>Index</a:t>
                      </a:r>
                      <a:endParaRPr lang="en-US" sz="1400" dirty="0"/>
                    </a:p>
                  </a:txBody>
                  <a:tcPr/>
                </a:tc>
                <a:tc>
                  <a:txBody>
                    <a:bodyPr/>
                    <a:lstStyle/>
                    <a:p>
                      <a:pPr algn="ctr"/>
                      <a:r>
                        <a:rPr lang="en-US" sz="1400" dirty="0" smtClean="0"/>
                        <a:t>row</a:t>
                      </a:r>
                      <a:endParaRPr lang="en-US" sz="1400" dirty="0"/>
                    </a:p>
                  </a:txBody>
                  <a:tcPr/>
                </a:tc>
                <a:tc>
                  <a:txBody>
                    <a:bodyPr/>
                    <a:lstStyle/>
                    <a:p>
                      <a:pPr algn="ctr"/>
                      <a:r>
                        <a:rPr lang="en-US" sz="1400" dirty="0" err="1" smtClean="0"/>
                        <a:t>col</a:t>
                      </a:r>
                      <a:endParaRPr lang="en-US" sz="1400" dirty="0"/>
                    </a:p>
                  </a:txBody>
                  <a:tcPr/>
                </a:tc>
                <a:tc>
                  <a:txBody>
                    <a:bodyPr/>
                    <a:lstStyle/>
                    <a:p>
                      <a:pPr algn="ctr"/>
                      <a:r>
                        <a:rPr lang="en-US" sz="1400" dirty="0" smtClean="0"/>
                        <a:t>value</a:t>
                      </a:r>
                      <a:endParaRPr lang="en-US" sz="1400" dirty="0"/>
                    </a:p>
                  </a:txBody>
                  <a:tcPr/>
                </a:tc>
                <a:extLst>
                  <a:ext uri="{0D108BD9-81ED-4DB2-BD59-A6C34878D82A}">
                    <a16:rowId xmlns:a16="http://schemas.microsoft.com/office/drawing/2014/main" val="10000"/>
                  </a:ext>
                </a:extLst>
              </a:tr>
              <a:tr h="275916">
                <a:tc>
                  <a:txBody>
                    <a:bodyPr/>
                    <a:lstStyle/>
                    <a:p>
                      <a:pPr algn="ctr"/>
                      <a:r>
                        <a:rPr lang="en-US" sz="1400" dirty="0" smtClean="0"/>
                        <a:t>A[0]</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15</a:t>
                      </a:r>
                      <a:endParaRPr lang="en-US" sz="1400" dirty="0"/>
                    </a:p>
                  </a:txBody>
                  <a:tcPr/>
                </a:tc>
                <a:extLst>
                  <a:ext uri="{0D108BD9-81ED-4DB2-BD59-A6C34878D82A}">
                    <a16:rowId xmlns:a16="http://schemas.microsoft.com/office/drawing/2014/main" val="10001"/>
                  </a:ext>
                </a:extLst>
              </a:tr>
              <a:tr h="275916">
                <a:tc>
                  <a:txBody>
                    <a:bodyPr/>
                    <a:lstStyle/>
                    <a:p>
                      <a:pPr algn="ctr"/>
                      <a:r>
                        <a:rPr lang="en-US" sz="1400" dirty="0" smtClean="0"/>
                        <a:t>   [1]</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22</a:t>
                      </a:r>
                      <a:endParaRPr lang="en-US" sz="1400" dirty="0"/>
                    </a:p>
                  </a:txBody>
                  <a:tcPr/>
                </a:tc>
                <a:extLst>
                  <a:ext uri="{0D108BD9-81ED-4DB2-BD59-A6C34878D82A}">
                    <a16:rowId xmlns:a16="http://schemas.microsoft.com/office/drawing/2014/main" val="10002"/>
                  </a:ext>
                </a:extLst>
              </a:tr>
              <a:tr h="275916">
                <a:tc>
                  <a:txBody>
                    <a:bodyPr/>
                    <a:lstStyle/>
                    <a:p>
                      <a:pPr algn="ctr"/>
                      <a:r>
                        <a:rPr lang="en-US" sz="1400" dirty="0" smtClean="0"/>
                        <a:t>   [2]</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5</a:t>
                      </a:r>
                      <a:endParaRPr lang="en-US" sz="1400" dirty="0"/>
                    </a:p>
                  </a:txBody>
                  <a:tcPr/>
                </a:tc>
                <a:tc>
                  <a:txBody>
                    <a:bodyPr/>
                    <a:lstStyle/>
                    <a:p>
                      <a:pPr algn="ctr"/>
                      <a:r>
                        <a:rPr lang="en-US" sz="1400" dirty="0" smtClean="0"/>
                        <a:t>-15</a:t>
                      </a:r>
                      <a:endParaRPr lang="en-US" sz="1400" dirty="0"/>
                    </a:p>
                  </a:txBody>
                  <a:tcPr/>
                </a:tc>
                <a:extLst>
                  <a:ext uri="{0D108BD9-81ED-4DB2-BD59-A6C34878D82A}">
                    <a16:rowId xmlns:a16="http://schemas.microsoft.com/office/drawing/2014/main" val="10003"/>
                  </a:ext>
                </a:extLst>
              </a:tr>
              <a:tr h="275916">
                <a:tc>
                  <a:txBody>
                    <a:bodyPr/>
                    <a:lstStyle/>
                    <a:p>
                      <a:pPr algn="ctr"/>
                      <a:r>
                        <a:rPr lang="en-US" sz="1400" dirty="0" smtClean="0"/>
                        <a:t>   [3]</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11</a:t>
                      </a:r>
                      <a:endParaRPr lang="en-US" sz="1400" dirty="0"/>
                    </a:p>
                  </a:txBody>
                  <a:tcPr/>
                </a:tc>
                <a:extLst>
                  <a:ext uri="{0D108BD9-81ED-4DB2-BD59-A6C34878D82A}">
                    <a16:rowId xmlns:a16="http://schemas.microsoft.com/office/drawing/2014/main" val="10004"/>
                  </a:ext>
                </a:extLst>
              </a:tr>
              <a:tr h="275916">
                <a:tc>
                  <a:txBody>
                    <a:bodyPr/>
                    <a:lstStyle/>
                    <a:p>
                      <a:pPr algn="ctr"/>
                      <a:r>
                        <a:rPr lang="en-US" sz="1400" dirty="0" smtClean="0"/>
                        <a:t>   [4]</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3</a:t>
                      </a:r>
                      <a:endParaRPr lang="en-US" sz="1400" dirty="0"/>
                    </a:p>
                  </a:txBody>
                  <a:tcPr/>
                </a:tc>
                <a:extLst>
                  <a:ext uri="{0D108BD9-81ED-4DB2-BD59-A6C34878D82A}">
                    <a16:rowId xmlns:a16="http://schemas.microsoft.com/office/drawing/2014/main" val="10005"/>
                  </a:ext>
                </a:extLst>
              </a:tr>
              <a:tr h="275916">
                <a:tc>
                  <a:txBody>
                    <a:bodyPr/>
                    <a:lstStyle/>
                    <a:p>
                      <a:pPr algn="ctr"/>
                      <a:r>
                        <a:rPr lang="en-US" sz="1400" dirty="0" smtClean="0"/>
                        <a:t>   [5]</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-6</a:t>
                      </a:r>
                      <a:endParaRPr lang="en-US" sz="1400" dirty="0"/>
                    </a:p>
                  </a:txBody>
                  <a:tcPr/>
                </a:tc>
                <a:extLst>
                  <a:ext uri="{0D108BD9-81ED-4DB2-BD59-A6C34878D82A}">
                    <a16:rowId xmlns:a16="http://schemas.microsoft.com/office/drawing/2014/main" val="10006"/>
                  </a:ext>
                </a:extLst>
              </a:tr>
              <a:tr h="275916">
                <a:tc>
                  <a:txBody>
                    <a:bodyPr/>
                    <a:lstStyle/>
                    <a:p>
                      <a:pPr algn="ctr"/>
                      <a:r>
                        <a:rPr lang="en-US" sz="1400" dirty="0" smtClean="0"/>
                        <a:t>   [6]</a:t>
                      </a:r>
                      <a:endParaRPr lang="en-US" sz="1400" dirty="0"/>
                    </a:p>
                  </a:txBody>
                  <a:tcPr/>
                </a:tc>
                <a:tc>
                  <a:txBody>
                    <a:bodyPr/>
                    <a:lstStyle/>
                    <a:p>
                      <a:pPr algn="ctr"/>
                      <a:r>
                        <a:rPr lang="en-US" sz="1400" dirty="0" smtClean="0"/>
                        <a:t>4</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91</a:t>
                      </a:r>
                      <a:endParaRPr lang="en-US" sz="1400" dirty="0"/>
                    </a:p>
                  </a:txBody>
                  <a:tcPr/>
                </a:tc>
                <a:extLst>
                  <a:ext uri="{0D108BD9-81ED-4DB2-BD59-A6C34878D82A}">
                    <a16:rowId xmlns:a16="http://schemas.microsoft.com/office/drawing/2014/main" val="10007"/>
                  </a:ext>
                </a:extLst>
              </a:tr>
              <a:tr h="335697">
                <a:tc>
                  <a:txBody>
                    <a:bodyPr/>
                    <a:lstStyle/>
                    <a:p>
                      <a:pPr algn="ctr"/>
                      <a:r>
                        <a:rPr lang="en-US" sz="1400" dirty="0" smtClean="0"/>
                        <a:t>   [7]</a:t>
                      </a:r>
                      <a:endParaRPr lang="en-US" sz="1400" dirty="0"/>
                    </a:p>
                  </a:txBody>
                  <a:tcPr/>
                </a:tc>
                <a:tc>
                  <a:txBody>
                    <a:bodyPr/>
                    <a:lstStyle/>
                    <a:p>
                      <a:pPr algn="ctr"/>
                      <a:r>
                        <a:rPr lang="en-US" sz="1400" dirty="0" smtClean="0"/>
                        <a:t>5</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28</a:t>
                      </a:r>
                      <a:endParaRPr lang="en-US" sz="1400" dirty="0"/>
                    </a:p>
                  </a:txBody>
                  <a:tcPr/>
                </a:tc>
                <a:extLst>
                  <a:ext uri="{0D108BD9-81ED-4DB2-BD59-A6C34878D82A}">
                    <a16:rowId xmlns:a16="http://schemas.microsoft.com/office/drawing/2014/main" val="10008"/>
                  </a:ext>
                </a:extLst>
              </a:tr>
            </a:tbl>
          </a:graphicData>
        </a:graphic>
      </p:graphicFrame>
      <p:pic>
        <p:nvPicPr>
          <p:cNvPr id="10" name="Picture 9" descr="Untitled.png"/>
          <p:cNvPicPr>
            <a:picLocks noChangeAspect="1"/>
          </p:cNvPicPr>
          <p:nvPr/>
        </p:nvPicPr>
        <p:blipFill>
          <a:blip r:embed="rId2"/>
          <a:stretch>
            <a:fillRect/>
          </a:stretch>
        </p:blipFill>
        <p:spPr>
          <a:xfrm>
            <a:off x="613459" y="3655033"/>
            <a:ext cx="3793090" cy="2537422"/>
          </a:xfrm>
          <a:prstGeom prst="rect">
            <a:avLst/>
          </a:prstGeom>
        </p:spPr>
      </p:pic>
      <p:cxnSp>
        <p:nvCxnSpPr>
          <p:cNvPr id="12" name="Straight Arrow Connector 11"/>
          <p:cNvCxnSpPr/>
          <p:nvPr/>
        </p:nvCxnSpPr>
        <p:spPr>
          <a:xfrm>
            <a:off x="4444678" y="4896091"/>
            <a:ext cx="2025570" cy="1588"/>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43356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45</a:t>
            </a:fld>
            <a:endParaRPr lang="en-IN" dirty="0"/>
          </a:p>
        </p:txBody>
      </p:sp>
      <p:sp>
        <p:nvSpPr>
          <p:cNvPr id="6" name="Rectangle 5"/>
          <p:cNvSpPr/>
          <p:nvPr/>
        </p:nvSpPr>
        <p:spPr>
          <a:xfrm>
            <a:off x="207034" y="1121184"/>
            <a:ext cx="11617104" cy="5216813"/>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Transpose a Sparse Matrix</a:t>
            </a:r>
            <a:r>
              <a:rPr lang="en-US" sz="2400" b="1" dirty="0" smtClean="0">
                <a:latin typeface="Times New Roman" panose="02020603050405020304" pitchFamily="18" charset="0"/>
                <a:cs typeface="Times New Roman" panose="02020603050405020304" pitchFamily="18" charset="0"/>
              </a:rPr>
              <a:t/>
            </a:r>
            <a:br>
              <a:rPr lang="en-US" sz="2400" b="1" dirty="0" smtClean="0">
                <a:latin typeface="Times New Roman" panose="02020603050405020304" pitchFamily="18" charset="0"/>
                <a:cs typeface="Times New Roman" panose="02020603050405020304" pitchFamily="18" charset="0"/>
              </a:rPr>
            </a:br>
            <a:endParaRPr lang="en-US" sz="2000" b="1" dirty="0" smtClean="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Write Pseudo codes for transposing sparse matrix</a:t>
            </a:r>
            <a:r>
              <a:rPr lang="en-US" sz="2000" dirty="0" smtClean="0">
                <a:latin typeface="Times New Roman" panose="02020603050405020304" pitchFamily="18" charset="0"/>
                <a:cs typeface="Times New Roman" panose="02020603050405020304" pitchFamily="18" charset="0"/>
              </a:rPr>
              <a:t>.</a:t>
            </a: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Analyze its complexity</a:t>
            </a:r>
            <a:r>
              <a:rPr lang="en-US" sz="2000" dirty="0" smtClean="0">
                <a:latin typeface="Times New Roman" panose="02020603050405020304" pitchFamily="18" charset="0"/>
                <a:cs typeface="Times New Roman" panose="02020603050405020304" pitchFamily="18" charset="0"/>
              </a:rPr>
              <a:t>.</a:t>
            </a: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lvl="3"/>
            <a:r>
              <a:rPr kumimoji="1" lang="en-US" altLang="zh-TW" dirty="0">
                <a:latin typeface="Times New Roman" panose="02020603050405020304" pitchFamily="18" charset="0"/>
                <a:cs typeface="Times New Roman" panose="02020603050405020304" pitchFamily="18" charset="0"/>
              </a:rPr>
              <a:t>Example</a:t>
            </a:r>
            <a:r>
              <a:rPr kumimoji="1" lang="en-US" altLang="zh-TW" dirty="0" smtClean="0">
                <a:latin typeface="Times New Roman" panose="02020603050405020304" pitchFamily="18" charset="0"/>
                <a:cs typeface="Times New Roman" panose="02020603050405020304" pitchFamily="18" charset="0"/>
              </a:rPr>
              <a:t>:</a:t>
            </a:r>
          </a:p>
          <a:p>
            <a:pPr lvl="3"/>
            <a:endParaRPr kumimoji="1" lang="en-US" altLang="zh-TW" dirty="0">
              <a:latin typeface="Times New Roman" panose="02020603050405020304" pitchFamily="18" charset="0"/>
              <a:cs typeface="Times New Roman" panose="02020603050405020304" pitchFamily="18" charset="0"/>
            </a:endParaRPr>
          </a:p>
          <a:p>
            <a:pPr lvl="3">
              <a:lnSpc>
                <a:spcPct val="150000"/>
              </a:lnSpc>
            </a:pPr>
            <a:r>
              <a:rPr kumimoji="1" lang="en-US" altLang="zh-TW" dirty="0">
                <a:solidFill>
                  <a:schemeClr val="accent2"/>
                </a:solidFill>
                <a:latin typeface="Times New Roman" panose="02020603050405020304" pitchFamily="18" charset="0"/>
                <a:cs typeface="Times New Roman" panose="02020603050405020304" pitchFamily="18" charset="0"/>
              </a:rPr>
              <a:t>	</a:t>
            </a:r>
            <a:r>
              <a:rPr kumimoji="1" lang="en-US" altLang="zh-TW" dirty="0">
                <a:latin typeface="Times New Roman" panose="02020603050405020304" pitchFamily="18" charset="0"/>
                <a:cs typeface="Times New Roman" panose="02020603050405020304" pitchFamily="18" charset="0"/>
              </a:rPr>
              <a:t>(</a:t>
            </a:r>
            <a:r>
              <a:rPr kumimoji="1" lang="en-US" altLang="zh-TW" dirty="0">
                <a:solidFill>
                  <a:srgbClr val="FF3300"/>
                </a:solidFill>
                <a:latin typeface="Times New Roman" panose="02020603050405020304" pitchFamily="18" charset="0"/>
                <a:cs typeface="Times New Roman" panose="02020603050405020304" pitchFamily="18" charset="0"/>
              </a:rPr>
              <a:t>0</a:t>
            </a:r>
            <a:r>
              <a:rPr kumimoji="1" lang="en-US" altLang="zh-TW" dirty="0">
                <a:latin typeface="Times New Roman" panose="02020603050405020304" pitchFamily="18" charset="0"/>
                <a:cs typeface="Times New Roman" panose="02020603050405020304" pitchFamily="18" charset="0"/>
              </a:rPr>
              <a:t>, </a:t>
            </a:r>
            <a:r>
              <a:rPr kumimoji="1" lang="en-US" altLang="zh-TW" dirty="0">
                <a:solidFill>
                  <a:srgbClr val="FF3300"/>
                </a:solidFill>
                <a:latin typeface="Times New Roman" panose="02020603050405020304" pitchFamily="18" charset="0"/>
                <a:cs typeface="Times New Roman" panose="02020603050405020304" pitchFamily="18" charset="0"/>
              </a:rPr>
              <a:t>0</a:t>
            </a:r>
            <a:r>
              <a:rPr kumimoji="1" lang="en-US" altLang="zh-TW" dirty="0">
                <a:latin typeface="Times New Roman" panose="02020603050405020304" pitchFamily="18" charset="0"/>
                <a:cs typeface="Times New Roman" panose="02020603050405020304" pitchFamily="18" charset="0"/>
              </a:rPr>
              <a:t>, 15)  ====&gt;  (</a:t>
            </a:r>
            <a:r>
              <a:rPr kumimoji="1" lang="en-US" altLang="zh-TW" dirty="0">
                <a:solidFill>
                  <a:srgbClr val="FF3300"/>
                </a:solidFill>
                <a:latin typeface="Times New Roman" panose="02020603050405020304" pitchFamily="18" charset="0"/>
                <a:cs typeface="Times New Roman" panose="02020603050405020304" pitchFamily="18" charset="0"/>
              </a:rPr>
              <a:t>0</a:t>
            </a:r>
            <a:r>
              <a:rPr kumimoji="1" lang="en-US" altLang="zh-TW" dirty="0">
                <a:latin typeface="Times New Roman" panose="02020603050405020304" pitchFamily="18" charset="0"/>
                <a:cs typeface="Times New Roman" panose="02020603050405020304" pitchFamily="18" charset="0"/>
              </a:rPr>
              <a:t>, </a:t>
            </a:r>
            <a:r>
              <a:rPr kumimoji="1" lang="en-US" altLang="zh-TW" dirty="0">
                <a:solidFill>
                  <a:srgbClr val="FF3300"/>
                </a:solidFill>
                <a:latin typeface="Times New Roman" panose="02020603050405020304" pitchFamily="18" charset="0"/>
                <a:cs typeface="Times New Roman" panose="02020603050405020304" pitchFamily="18" charset="0"/>
              </a:rPr>
              <a:t>0</a:t>
            </a:r>
            <a:r>
              <a:rPr kumimoji="1" lang="en-US" altLang="zh-TW" dirty="0">
                <a:latin typeface="Times New Roman" panose="02020603050405020304" pitchFamily="18" charset="0"/>
                <a:cs typeface="Times New Roman" panose="02020603050405020304" pitchFamily="18" charset="0"/>
              </a:rPr>
              <a:t>, 15)</a:t>
            </a:r>
          </a:p>
          <a:p>
            <a:pPr lvl="3">
              <a:lnSpc>
                <a:spcPct val="150000"/>
              </a:lnSpc>
            </a:pPr>
            <a:r>
              <a:rPr kumimoji="1" lang="en-US" altLang="zh-TW" dirty="0">
                <a:latin typeface="Times New Roman" panose="02020603050405020304" pitchFamily="18" charset="0"/>
                <a:cs typeface="Times New Roman" panose="02020603050405020304" pitchFamily="18" charset="0"/>
              </a:rPr>
              <a:t>     	(</a:t>
            </a:r>
            <a:r>
              <a:rPr kumimoji="1" lang="en-US" altLang="zh-TW" dirty="0">
                <a:solidFill>
                  <a:srgbClr val="FF3300"/>
                </a:solidFill>
                <a:latin typeface="Times New Roman" panose="02020603050405020304" pitchFamily="18" charset="0"/>
                <a:cs typeface="Times New Roman" panose="02020603050405020304" pitchFamily="18" charset="0"/>
              </a:rPr>
              <a:t>0</a:t>
            </a:r>
            <a:r>
              <a:rPr kumimoji="1" lang="en-US" altLang="zh-TW" dirty="0">
                <a:latin typeface="Times New Roman" panose="02020603050405020304" pitchFamily="18" charset="0"/>
                <a:cs typeface="Times New Roman" panose="02020603050405020304" pitchFamily="18" charset="0"/>
              </a:rPr>
              <a:t>, </a:t>
            </a:r>
            <a:r>
              <a:rPr kumimoji="1" lang="en-US" altLang="zh-TW" dirty="0">
                <a:solidFill>
                  <a:srgbClr val="FF3300"/>
                </a:solidFill>
                <a:latin typeface="Times New Roman" panose="02020603050405020304" pitchFamily="18" charset="0"/>
                <a:cs typeface="Times New Roman" panose="02020603050405020304" pitchFamily="18" charset="0"/>
              </a:rPr>
              <a:t>3</a:t>
            </a:r>
            <a:r>
              <a:rPr kumimoji="1" lang="en-US" altLang="zh-TW" dirty="0">
                <a:latin typeface="Times New Roman" panose="02020603050405020304" pitchFamily="18" charset="0"/>
                <a:cs typeface="Times New Roman" panose="02020603050405020304" pitchFamily="18" charset="0"/>
              </a:rPr>
              <a:t>, 22)  ====&gt;  (</a:t>
            </a:r>
            <a:r>
              <a:rPr kumimoji="1" lang="en-US" altLang="zh-TW" dirty="0">
                <a:solidFill>
                  <a:srgbClr val="FF3300"/>
                </a:solidFill>
                <a:latin typeface="Times New Roman" panose="02020603050405020304" pitchFamily="18" charset="0"/>
                <a:cs typeface="Times New Roman" panose="02020603050405020304" pitchFamily="18" charset="0"/>
              </a:rPr>
              <a:t>3</a:t>
            </a:r>
            <a:r>
              <a:rPr kumimoji="1" lang="en-US" altLang="zh-TW" dirty="0">
                <a:latin typeface="Times New Roman" panose="02020603050405020304" pitchFamily="18" charset="0"/>
                <a:cs typeface="Times New Roman" panose="02020603050405020304" pitchFamily="18" charset="0"/>
              </a:rPr>
              <a:t>, </a:t>
            </a:r>
            <a:r>
              <a:rPr kumimoji="1" lang="en-US" altLang="zh-TW" dirty="0">
                <a:solidFill>
                  <a:srgbClr val="FF3300"/>
                </a:solidFill>
                <a:latin typeface="Times New Roman" panose="02020603050405020304" pitchFamily="18" charset="0"/>
                <a:cs typeface="Times New Roman" panose="02020603050405020304" pitchFamily="18" charset="0"/>
              </a:rPr>
              <a:t>0</a:t>
            </a:r>
            <a:r>
              <a:rPr kumimoji="1" lang="en-US" altLang="zh-TW" dirty="0">
                <a:latin typeface="Times New Roman" panose="02020603050405020304" pitchFamily="18" charset="0"/>
                <a:cs typeface="Times New Roman" panose="02020603050405020304" pitchFamily="18" charset="0"/>
              </a:rPr>
              <a:t>, 22)</a:t>
            </a:r>
          </a:p>
          <a:p>
            <a:pPr lvl="3">
              <a:lnSpc>
                <a:spcPct val="150000"/>
              </a:lnSpc>
            </a:pPr>
            <a:r>
              <a:rPr kumimoji="1" lang="en-US" altLang="zh-TW" dirty="0">
                <a:latin typeface="Times New Roman" panose="02020603050405020304" pitchFamily="18" charset="0"/>
                <a:cs typeface="Times New Roman" panose="02020603050405020304" pitchFamily="18" charset="0"/>
              </a:rPr>
              <a:t>     	(</a:t>
            </a:r>
            <a:r>
              <a:rPr kumimoji="1" lang="en-US" altLang="zh-TW" dirty="0">
                <a:solidFill>
                  <a:srgbClr val="FF3300"/>
                </a:solidFill>
                <a:latin typeface="Times New Roman" panose="02020603050405020304" pitchFamily="18" charset="0"/>
                <a:cs typeface="Times New Roman" panose="02020603050405020304" pitchFamily="18" charset="0"/>
              </a:rPr>
              <a:t>0</a:t>
            </a:r>
            <a:r>
              <a:rPr kumimoji="1" lang="en-US" altLang="zh-TW" dirty="0">
                <a:latin typeface="Times New Roman" panose="02020603050405020304" pitchFamily="18" charset="0"/>
                <a:cs typeface="Times New Roman" panose="02020603050405020304" pitchFamily="18" charset="0"/>
              </a:rPr>
              <a:t>, </a:t>
            </a:r>
            <a:r>
              <a:rPr kumimoji="1" lang="en-US" altLang="zh-TW" dirty="0">
                <a:solidFill>
                  <a:srgbClr val="FF3300"/>
                </a:solidFill>
                <a:latin typeface="Times New Roman" panose="02020603050405020304" pitchFamily="18" charset="0"/>
                <a:cs typeface="Times New Roman" panose="02020603050405020304" pitchFamily="18" charset="0"/>
              </a:rPr>
              <a:t>5</a:t>
            </a:r>
            <a:r>
              <a:rPr kumimoji="1" lang="en-US" altLang="zh-TW" dirty="0">
                <a:latin typeface="Times New Roman" panose="02020603050405020304" pitchFamily="18" charset="0"/>
                <a:cs typeface="Times New Roman" panose="02020603050405020304" pitchFamily="18" charset="0"/>
              </a:rPr>
              <a:t>, -15) ====&gt;  (</a:t>
            </a:r>
            <a:r>
              <a:rPr kumimoji="1" lang="en-US" altLang="zh-TW" dirty="0">
                <a:solidFill>
                  <a:srgbClr val="FF3300"/>
                </a:solidFill>
                <a:latin typeface="Times New Roman" panose="02020603050405020304" pitchFamily="18" charset="0"/>
                <a:cs typeface="Times New Roman" panose="02020603050405020304" pitchFamily="18" charset="0"/>
              </a:rPr>
              <a:t>5</a:t>
            </a:r>
            <a:r>
              <a:rPr kumimoji="1" lang="en-US" altLang="zh-TW" dirty="0">
                <a:latin typeface="Times New Roman" panose="02020603050405020304" pitchFamily="18" charset="0"/>
                <a:cs typeface="Times New Roman" panose="02020603050405020304" pitchFamily="18" charset="0"/>
              </a:rPr>
              <a:t>, </a:t>
            </a:r>
            <a:r>
              <a:rPr kumimoji="1" lang="en-US" altLang="zh-TW" dirty="0">
                <a:solidFill>
                  <a:srgbClr val="FF3300"/>
                </a:solidFill>
                <a:latin typeface="Times New Roman" panose="02020603050405020304" pitchFamily="18" charset="0"/>
                <a:cs typeface="Times New Roman" panose="02020603050405020304" pitchFamily="18" charset="0"/>
              </a:rPr>
              <a:t>0</a:t>
            </a:r>
            <a:r>
              <a:rPr kumimoji="1" lang="en-US" altLang="zh-TW" dirty="0">
                <a:latin typeface="Times New Roman" panose="02020603050405020304" pitchFamily="18" charset="0"/>
                <a:cs typeface="Times New Roman" panose="02020603050405020304" pitchFamily="18" charset="0"/>
              </a:rPr>
              <a:t>, -15)</a:t>
            </a:r>
          </a:p>
          <a:p>
            <a:pPr lvl="3">
              <a:lnSpc>
                <a:spcPct val="150000"/>
              </a:lnSpc>
            </a:pPr>
            <a:r>
              <a:rPr kumimoji="1" lang="en-US" altLang="zh-TW" dirty="0">
                <a:latin typeface="Times New Roman" panose="02020603050405020304" pitchFamily="18" charset="0"/>
                <a:cs typeface="Times New Roman" panose="02020603050405020304" pitchFamily="18" charset="0"/>
              </a:rPr>
              <a:t>	 (</a:t>
            </a:r>
            <a:r>
              <a:rPr kumimoji="1" lang="en-US" altLang="zh-TW" dirty="0">
                <a:solidFill>
                  <a:srgbClr val="FF3300"/>
                </a:solidFill>
                <a:latin typeface="Times New Roman" panose="02020603050405020304" pitchFamily="18" charset="0"/>
                <a:cs typeface="Times New Roman" panose="02020603050405020304" pitchFamily="18" charset="0"/>
              </a:rPr>
              <a:t>1</a:t>
            </a:r>
            <a:r>
              <a:rPr kumimoji="1" lang="en-US" altLang="zh-TW" dirty="0">
                <a:latin typeface="Times New Roman" panose="02020603050405020304" pitchFamily="18" charset="0"/>
                <a:cs typeface="Times New Roman" panose="02020603050405020304" pitchFamily="18" charset="0"/>
              </a:rPr>
              <a:t>, </a:t>
            </a:r>
            <a:r>
              <a:rPr kumimoji="1" lang="en-US" altLang="zh-TW" dirty="0">
                <a:solidFill>
                  <a:srgbClr val="FF3300"/>
                </a:solidFill>
                <a:latin typeface="Times New Roman" panose="02020603050405020304" pitchFamily="18" charset="0"/>
                <a:cs typeface="Times New Roman" panose="02020603050405020304" pitchFamily="18" charset="0"/>
              </a:rPr>
              <a:t>1</a:t>
            </a:r>
            <a:r>
              <a:rPr kumimoji="1" lang="en-US" altLang="zh-TW" dirty="0">
                <a:latin typeface="Times New Roman" panose="02020603050405020304" pitchFamily="18" charset="0"/>
                <a:cs typeface="Times New Roman" panose="02020603050405020304" pitchFamily="18" charset="0"/>
              </a:rPr>
              <a:t>, 11) ====&gt;  (</a:t>
            </a:r>
            <a:r>
              <a:rPr kumimoji="1" lang="en-US" altLang="zh-TW" dirty="0">
                <a:solidFill>
                  <a:srgbClr val="FF3300"/>
                </a:solidFill>
                <a:latin typeface="Times New Roman" panose="02020603050405020304" pitchFamily="18" charset="0"/>
                <a:cs typeface="Times New Roman" panose="02020603050405020304" pitchFamily="18" charset="0"/>
              </a:rPr>
              <a:t>1</a:t>
            </a:r>
            <a:r>
              <a:rPr kumimoji="1" lang="en-US" altLang="zh-TW" dirty="0">
                <a:latin typeface="Times New Roman" panose="02020603050405020304" pitchFamily="18" charset="0"/>
                <a:cs typeface="Times New Roman" panose="02020603050405020304" pitchFamily="18" charset="0"/>
              </a:rPr>
              <a:t>, </a:t>
            </a:r>
            <a:r>
              <a:rPr kumimoji="1" lang="en-US" altLang="zh-TW" dirty="0">
                <a:solidFill>
                  <a:srgbClr val="FF3300"/>
                </a:solidFill>
                <a:latin typeface="Times New Roman" panose="02020603050405020304" pitchFamily="18" charset="0"/>
                <a:cs typeface="Times New Roman" panose="02020603050405020304" pitchFamily="18" charset="0"/>
              </a:rPr>
              <a:t>1</a:t>
            </a:r>
            <a:r>
              <a:rPr kumimoji="1" lang="en-US" altLang="zh-TW" dirty="0">
                <a:latin typeface="Times New Roman" panose="02020603050405020304" pitchFamily="18" charset="0"/>
                <a:cs typeface="Times New Roman" panose="02020603050405020304" pitchFamily="18" charset="0"/>
              </a:rPr>
              <a:t>, 11)</a:t>
            </a:r>
          </a:p>
          <a:p>
            <a:pPr lvl="3">
              <a:lnSpc>
                <a:spcPct val="150000"/>
              </a:lnSpc>
            </a:pPr>
            <a:r>
              <a:rPr kumimoji="1" lang="en-US" altLang="zh-TW" dirty="0">
                <a:latin typeface="Times New Roman" panose="02020603050405020304" pitchFamily="18" charset="0"/>
                <a:cs typeface="Times New Roman" panose="02020603050405020304" pitchFamily="18" charset="0"/>
              </a:rPr>
              <a:t>     </a:t>
            </a:r>
          </a:p>
          <a:p>
            <a:pPr lvl="3"/>
            <a:r>
              <a:rPr kumimoji="1" lang="en-US" altLang="zh-TW" dirty="0">
                <a:latin typeface="Times New Roman" panose="02020603050405020304" pitchFamily="18" charset="0"/>
                <a:cs typeface="Times New Roman" panose="02020603050405020304" pitchFamily="18" charset="0"/>
              </a:rPr>
              <a:t>Note: your array is one </a:t>
            </a:r>
            <a:r>
              <a:rPr kumimoji="1" lang="en-US" altLang="zh-TW" dirty="0"/>
              <a:t>dimensional </a:t>
            </a: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1731406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46</a:t>
            </a:fld>
            <a:endParaRPr lang="en-IN" dirty="0"/>
          </a:p>
        </p:txBody>
      </p:sp>
      <p:sp>
        <p:nvSpPr>
          <p:cNvPr id="6" name="Rectangle 5"/>
          <p:cNvSpPr/>
          <p:nvPr/>
        </p:nvSpPr>
        <p:spPr>
          <a:xfrm>
            <a:off x="207034" y="1121184"/>
            <a:ext cx="11617104" cy="1538883"/>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Multi-dimensional arrays</a:t>
            </a:r>
          </a:p>
          <a:p>
            <a:pPr marL="360000" lvl="4"/>
            <a:r>
              <a:rPr lang="en-US" sz="1500" b="1" dirty="0" smtClean="0">
                <a:latin typeface="Times New Roman" panose="02020603050405020304" pitchFamily="18" charset="0"/>
                <a:cs typeface="Times New Roman" panose="02020603050405020304" pitchFamily="18" charset="0"/>
              </a:rPr>
              <a:t/>
            </a:r>
            <a:br>
              <a:rPr lang="en-US" sz="1500" b="1" dirty="0" smtClean="0">
                <a:latin typeface="Times New Roman" panose="02020603050405020304" pitchFamily="18" charset="0"/>
                <a:cs typeface="Times New Roman" panose="02020603050405020304" pitchFamily="18" charset="0"/>
              </a:rPr>
            </a:br>
            <a:endParaRPr lang="en-US" sz="1500" b="1" dirty="0" smtClean="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Many applications require that data be stored in more than one dimension. Figure  shows a table, which is commonly called a two-dimensional array.</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pic>
        <p:nvPicPr>
          <p:cNvPr id="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2654" y="3062510"/>
            <a:ext cx="588645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2081048" y="5880538"/>
            <a:ext cx="7520152" cy="646331"/>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1.2.17: </a:t>
            </a:r>
            <a:r>
              <a:rPr lang="en-US" dirty="0" smtClean="0">
                <a:latin typeface="Times New Roman" pitchFamily="18" charset="0"/>
                <a:cs typeface="Times New Roman" pitchFamily="18" charset="0"/>
              </a:rPr>
              <a:t>2 D Array</a:t>
            </a:r>
          </a:p>
          <a:p>
            <a:pPr algn="ct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1840567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9185" y="3123791"/>
            <a:ext cx="6197600" cy="300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EF369875-3547-471E-A8DD-BB6BF69B36A1}" type="slidenum">
              <a:rPr lang="en-IN" smtClean="0"/>
              <a:pPr/>
              <a:t>47</a:t>
            </a:fld>
            <a:endParaRPr lang="en-IN" dirty="0"/>
          </a:p>
        </p:txBody>
      </p:sp>
      <p:sp>
        <p:nvSpPr>
          <p:cNvPr id="6" name="Rectangle 5"/>
          <p:cNvSpPr/>
          <p:nvPr/>
        </p:nvSpPr>
        <p:spPr>
          <a:xfrm>
            <a:off x="207034" y="1121184"/>
            <a:ext cx="11617104" cy="1631216"/>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Memory layout</a:t>
            </a:r>
          </a:p>
          <a:p>
            <a:pPr marL="360000" lvl="4"/>
            <a:r>
              <a:rPr lang="en-US" sz="800" b="1" dirty="0" smtClean="0">
                <a:latin typeface="Times New Roman" panose="02020603050405020304" pitchFamily="18" charset="0"/>
                <a:cs typeface="Times New Roman" panose="02020603050405020304" pitchFamily="18" charset="0"/>
              </a:rPr>
              <a:t/>
            </a:r>
            <a:br>
              <a:rPr lang="en-US" sz="800" b="1" dirty="0" smtClean="0">
                <a:latin typeface="Times New Roman" panose="02020603050405020304" pitchFamily="18" charset="0"/>
                <a:cs typeface="Times New Roman" panose="02020603050405020304" pitchFamily="18" charset="0"/>
              </a:rPr>
            </a:br>
            <a:endParaRPr lang="en-US" sz="800" b="1" dirty="0" smtClean="0">
              <a:latin typeface="Times New Roman" panose="02020603050405020304" pitchFamily="18" charset="0"/>
              <a:cs typeface="Times New Roman" panose="02020603050405020304" pitchFamily="18" charset="0"/>
            </a:endParaRPr>
          </a:p>
          <a:p>
            <a:pPr marL="720000" lvl="6"/>
            <a:r>
              <a:rPr lang="en-US" sz="2000" dirty="0" smtClean="0">
                <a:latin typeface="Times New Roman" panose="02020603050405020304" pitchFamily="18" charset="0"/>
                <a:cs typeface="Times New Roman" panose="02020603050405020304" pitchFamily="18" charset="0"/>
              </a:rPr>
              <a:t>The indexes in a one-dimensional array directly define the relative positions of the element in actual memory. Figure 11.6 shows a two-dimensional array and how it is stored in memory using row-major or column-major storage. Row-major storage is more common.</a:t>
            </a:r>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sp>
        <p:nvSpPr>
          <p:cNvPr id="7" name="TextBox 6"/>
          <p:cNvSpPr txBox="1"/>
          <p:nvPr/>
        </p:nvSpPr>
        <p:spPr>
          <a:xfrm>
            <a:off x="1891862" y="6211669"/>
            <a:ext cx="7520152" cy="646331"/>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1.2.18: </a:t>
            </a:r>
            <a:r>
              <a:rPr lang="en-US" dirty="0" smtClean="0">
                <a:latin typeface="Times New Roman" pitchFamily="18" charset="0"/>
                <a:cs typeface="Times New Roman" pitchFamily="18" charset="0"/>
              </a:rPr>
              <a:t>Memory Layout of Arrays</a:t>
            </a:r>
          </a:p>
          <a:p>
            <a:pPr algn="ct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951246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48</a:t>
            </a:fld>
            <a:endParaRPr lang="en-IN" dirty="0"/>
          </a:p>
        </p:txBody>
      </p:sp>
      <p:sp>
        <p:nvSpPr>
          <p:cNvPr id="6" name="Rectangle 5"/>
          <p:cNvSpPr/>
          <p:nvPr/>
        </p:nvSpPr>
        <p:spPr>
          <a:xfrm>
            <a:off x="207034" y="1121184"/>
            <a:ext cx="11617104" cy="4647426"/>
          </a:xfrm>
          <a:prstGeom prst="rect">
            <a:avLst/>
          </a:prstGeom>
        </p:spPr>
        <p:txBody>
          <a:bodyPr wrap="square">
            <a:spAutoFit/>
          </a:bodyPr>
          <a:lstStyle/>
          <a:p>
            <a:pPr marL="360000" lvl="4"/>
            <a:r>
              <a:rPr lang="en-US" sz="800" b="1" dirty="0" smtClean="0">
                <a:latin typeface="Times New Roman" panose="02020603050405020304" pitchFamily="18" charset="0"/>
                <a:cs typeface="Times New Roman" panose="02020603050405020304" pitchFamily="18" charset="0"/>
              </a:rPr>
              <a:t/>
            </a:r>
            <a:br>
              <a:rPr lang="en-US" sz="800" b="1" dirty="0" smtClean="0">
                <a:latin typeface="Times New Roman" panose="02020603050405020304" pitchFamily="18" charset="0"/>
                <a:cs typeface="Times New Roman" panose="02020603050405020304" pitchFamily="18" charset="0"/>
              </a:rPr>
            </a:br>
            <a:endParaRPr lang="en-US" sz="800" b="1" dirty="0" smtClean="0">
              <a:latin typeface="Times New Roman" panose="02020603050405020304" pitchFamily="18" charset="0"/>
              <a:cs typeface="Times New Roman" panose="02020603050405020304" pitchFamily="18" charset="0"/>
            </a:endParaRPr>
          </a:p>
          <a:p>
            <a:pPr marL="262800" lvl="5"/>
            <a:r>
              <a:rPr lang="en-US" sz="2000" dirty="0">
                <a:latin typeface="Times New Roman" panose="02020603050405020304" pitchFamily="18" charset="0"/>
                <a:cs typeface="Times New Roman" panose="02020603050405020304" pitchFamily="18" charset="0"/>
              </a:rPr>
              <a:t>We have stored the two-dimensional array students in memory. The array is 100 × 4 (100 rows and 4 columns). Show the address of the element students[5][3] assuming that the element student[1][1] is stored in the memory location with address 1000 and each element occupies only one memory location. The computer uses row-major storage</a:t>
            </a:r>
            <a:r>
              <a:rPr lang="en-US" sz="2000" dirty="0" smtClean="0">
                <a:latin typeface="Times New Roman" panose="02020603050405020304" pitchFamily="18" charset="0"/>
                <a:cs typeface="Times New Roman" panose="02020603050405020304" pitchFamily="18" charset="0"/>
              </a:rPr>
              <a:t>.</a:t>
            </a:r>
          </a:p>
          <a:p>
            <a:pPr marL="262800" lvl="5"/>
            <a:endParaRPr lang="en-US" sz="2000" dirty="0">
              <a:latin typeface="Times New Roman" panose="02020603050405020304" pitchFamily="18" charset="0"/>
              <a:cs typeface="Times New Roman" panose="02020603050405020304" pitchFamily="18" charset="0"/>
            </a:endParaRPr>
          </a:p>
          <a:p>
            <a:pPr marL="262800" lvl="5"/>
            <a:r>
              <a:rPr lang="en-US" sz="2000" dirty="0">
                <a:latin typeface="Times New Roman" panose="02020603050405020304" pitchFamily="18" charset="0"/>
                <a:cs typeface="Times New Roman" panose="02020603050405020304" pitchFamily="18" charset="0"/>
              </a:rPr>
              <a:t>Solution</a:t>
            </a:r>
          </a:p>
          <a:p>
            <a:pPr marL="262800" lvl="5"/>
            <a:endParaRPr lang="en-US" sz="2000" dirty="0" smtClean="0">
              <a:latin typeface="Times New Roman" panose="02020603050405020304" pitchFamily="18" charset="0"/>
              <a:cs typeface="Times New Roman" panose="02020603050405020304" pitchFamily="18" charset="0"/>
            </a:endParaRPr>
          </a:p>
          <a:p>
            <a:pPr marL="262800" lvl="5"/>
            <a:r>
              <a:rPr lang="en-US" sz="2000" dirty="0">
                <a:latin typeface="Times New Roman" panose="02020603050405020304" pitchFamily="18" charset="0"/>
                <a:cs typeface="Times New Roman" panose="02020603050405020304" pitchFamily="18" charset="0"/>
              </a:rPr>
              <a:t>We can use the following formula to find the location of an element, assuming each element occupies one memory location.</a:t>
            </a:r>
          </a:p>
          <a:p>
            <a:pPr marL="262800" lvl="5"/>
            <a:endParaRPr lang="en-US" sz="2000" dirty="0" smtClean="0">
              <a:latin typeface="Times New Roman" panose="02020603050405020304" pitchFamily="18" charset="0"/>
              <a:cs typeface="Times New Roman" panose="02020603050405020304" pitchFamily="18" charset="0"/>
            </a:endParaRPr>
          </a:p>
          <a:p>
            <a:pPr marL="262800" lvl="5"/>
            <a:endParaRPr lang="en-US" sz="2000" dirty="0" smtClean="0">
              <a:latin typeface="Times New Roman" panose="02020603050405020304" pitchFamily="18" charset="0"/>
              <a:cs typeface="Times New Roman" panose="02020603050405020304" pitchFamily="18" charset="0"/>
            </a:endParaRPr>
          </a:p>
          <a:p>
            <a:pPr marL="262800" lvl="5"/>
            <a:endParaRPr lang="en-US" sz="2000" dirty="0" smtClean="0">
              <a:latin typeface="Times New Roman" panose="02020603050405020304" pitchFamily="18" charset="0"/>
              <a:cs typeface="Times New Roman" panose="02020603050405020304" pitchFamily="18" charset="0"/>
            </a:endParaRPr>
          </a:p>
          <a:p>
            <a:pPr marL="262800" lvl="5"/>
            <a:r>
              <a:rPr lang="en-US" sz="2000" dirty="0">
                <a:latin typeface="Times New Roman" panose="02020603050405020304" pitchFamily="18" charset="0"/>
                <a:cs typeface="Times New Roman" panose="02020603050405020304" pitchFamily="18" charset="0"/>
              </a:rPr>
              <a:t>If the first element occupies the location 1000, the target element occupies the location 1018.</a:t>
            </a:r>
          </a:p>
          <a:p>
            <a:pPr marL="262800" lvl="5"/>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155" y="4353496"/>
            <a:ext cx="3344862"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977921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49</a:t>
            </a:fld>
            <a:endParaRPr lang="en-IN" dirty="0"/>
          </a:p>
        </p:txBody>
      </p:sp>
      <p:sp>
        <p:nvSpPr>
          <p:cNvPr id="6" name="Rectangle 5"/>
          <p:cNvSpPr/>
          <p:nvPr/>
        </p:nvSpPr>
        <p:spPr>
          <a:xfrm>
            <a:off x="207034" y="1121184"/>
            <a:ext cx="11617104" cy="1723549"/>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Operations on array</a:t>
            </a:r>
          </a:p>
          <a:p>
            <a:pPr marL="360000" lvl="4"/>
            <a:endParaRPr lang="en-US" sz="2200" b="1" dirty="0" smtClean="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We can apply conventional operations defined for each element of an array, there are some operations that we can define on an array as a data structure. </a:t>
            </a:r>
          </a:p>
          <a:p>
            <a:pPr marL="720000" lvl="6"/>
            <a:r>
              <a:rPr lang="en-US" sz="2000" dirty="0">
                <a:latin typeface="Times New Roman" panose="02020603050405020304" pitchFamily="18" charset="0"/>
                <a:cs typeface="Times New Roman" panose="02020603050405020304" pitchFamily="18" charset="0"/>
              </a:rPr>
              <a:t>The common operations on arrays as structures are searching, insertion, deletion, and retrieval.</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7819913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a:t>
            </a:fld>
            <a:endParaRPr lang="en-IN" dirty="0"/>
          </a:p>
        </p:txBody>
      </p:sp>
      <p:sp>
        <p:nvSpPr>
          <p:cNvPr id="6" name="Rectangle 5"/>
          <p:cNvSpPr/>
          <p:nvPr/>
        </p:nvSpPr>
        <p:spPr>
          <a:xfrm>
            <a:off x="207034" y="1121184"/>
            <a:ext cx="11383951" cy="6032421"/>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Arrays</a:t>
            </a: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endParaRPr lang="en-US" sz="2000" b="1" dirty="0" smtClean="0">
              <a:latin typeface="Times New Roman" panose="02020603050405020304" pitchFamily="18" charset="0"/>
              <a:cs typeface="Times New Roman" panose="02020603050405020304" pitchFamily="18" charset="0"/>
            </a:endParaRPr>
          </a:p>
          <a:p>
            <a:pPr marL="1234350" lvl="6" indent="-514350">
              <a:lnSpc>
                <a:spcPct val="150000"/>
              </a:lnSpc>
            </a:pPr>
            <a:r>
              <a:rPr lang="en-US" sz="2400" dirty="0" smtClean="0">
                <a:latin typeface="Times New Roman" panose="02020603050405020304" pitchFamily="18" charset="0"/>
                <a:cs typeface="Times New Roman" panose="02020603050405020304" pitchFamily="18" charset="0"/>
              </a:rPr>
              <a:t>There are computing problems which require us to store and work on collection of</a:t>
            </a:r>
          </a:p>
          <a:p>
            <a:pPr marL="1234350" lvl="6" indent="-514350">
              <a:lnSpc>
                <a:spcPct val="150000"/>
              </a:lnSpc>
            </a:pPr>
            <a:r>
              <a:rPr lang="en-US" sz="2400" dirty="0" smtClean="0">
                <a:latin typeface="Times New Roman" panose="02020603050405020304" pitchFamily="18" charset="0"/>
                <a:cs typeface="Times New Roman" panose="02020603050405020304" pitchFamily="18" charset="0"/>
              </a:rPr>
              <a:t>Data.</a:t>
            </a:r>
          </a:p>
          <a:p>
            <a:pPr marL="1234350" lvl="6" indent="-514350">
              <a:lnSpc>
                <a:spcPct val="150000"/>
              </a:lnSpc>
            </a:pPr>
            <a:r>
              <a:rPr lang="en-US" sz="2400" b="1" dirty="0" smtClean="0">
                <a:latin typeface="Times New Roman" panose="02020603050405020304" pitchFamily="18" charset="0"/>
                <a:cs typeface="Times New Roman" panose="02020603050405020304" pitchFamily="18" charset="0"/>
              </a:rPr>
              <a:t>Example:</a:t>
            </a:r>
            <a:endParaRPr lang="en-US" sz="1400" dirty="0" smtClean="0">
              <a:latin typeface="Times New Roman" panose="02020603050405020304" pitchFamily="18" charset="0"/>
              <a:cs typeface="Times New Roman" panose="02020603050405020304" pitchFamily="18" charset="0"/>
            </a:endParaRPr>
          </a:p>
          <a:p>
            <a:pPr marL="1234350" lvl="6" indent="-514350">
              <a:lnSpc>
                <a:spcPct val="150000"/>
              </a:lnSpc>
            </a:pPr>
            <a:r>
              <a:rPr lang="en-US" sz="2400" dirty="0" smtClean="0">
                <a:latin typeface="Times New Roman" panose="02020603050405020304" pitchFamily="18" charset="0"/>
                <a:cs typeface="Times New Roman" panose="02020603050405020304" pitchFamily="18" charset="0"/>
              </a:rPr>
              <a:t>Let us suppose we want to create a Phone book which records the name and phone no</a:t>
            </a:r>
          </a:p>
          <a:p>
            <a:pPr marL="1234350" lvl="6" indent="-514350">
              <a:lnSpc>
                <a:spcPct val="150000"/>
              </a:lnSpc>
            </a:pPr>
            <a:r>
              <a:rPr lang="en-US" sz="2400" dirty="0" smtClean="0">
                <a:latin typeface="Times New Roman" panose="02020603050405020304" pitchFamily="18" charset="0"/>
                <a:cs typeface="Times New Roman" panose="02020603050405020304" pitchFamily="18" charset="0"/>
              </a:rPr>
              <a:t>of persons.</a:t>
            </a:r>
          </a:p>
          <a:p>
            <a:pPr marL="1234350" lvl="6" indent="-514350">
              <a:lnSpc>
                <a:spcPct val="150000"/>
              </a:lnSpc>
            </a:pPr>
            <a:r>
              <a:rPr lang="en-US" sz="2400" b="1" dirty="0" smtClean="0">
                <a:latin typeface="Times New Roman" panose="02020603050405020304" pitchFamily="18" charset="0"/>
                <a:cs typeface="Times New Roman" panose="02020603050405020304" pitchFamily="18" charset="0"/>
              </a:rPr>
              <a:t>Solution:</a:t>
            </a:r>
          </a:p>
          <a:p>
            <a:pPr marL="1234350" lvl="6" indent="-514350">
              <a:lnSpc>
                <a:spcPct val="150000"/>
              </a:lnSpc>
            </a:pPr>
            <a:r>
              <a:rPr lang="en-US" sz="2400" dirty="0" smtClean="0">
                <a:latin typeface="Times New Roman" panose="02020603050405020304" pitchFamily="18" charset="0"/>
                <a:cs typeface="Times New Roman" panose="02020603050405020304" pitchFamily="18" charset="0"/>
              </a:rPr>
              <a:t>Array of structure </a:t>
            </a:r>
          </a:p>
          <a:p>
            <a:pPr marL="1234350" lvl="6" indent="-514350">
              <a:lnSpc>
                <a:spcPct val="150000"/>
              </a:lnSpc>
            </a:pPr>
            <a:endParaRPr lang="en-US" sz="2000" dirty="0" smtClean="0">
              <a:latin typeface="Times New Roman" panose="02020603050405020304" pitchFamily="18" charset="0"/>
              <a:cs typeface="Times New Roman" panose="02020603050405020304" pitchFamily="18" charset="0"/>
            </a:endParaRPr>
          </a:p>
          <a:p>
            <a:pPr marL="1234350" lvl="6" indent="-514350">
              <a:lnSpc>
                <a:spcPct val="150000"/>
              </a:lnSpc>
            </a:pPr>
            <a:r>
              <a:rPr lang="en-US" sz="2000" dirty="0" smtClean="0">
                <a:latin typeface="Times New Roman" panose="02020603050405020304" pitchFamily="18" charset="0"/>
                <a:cs typeface="Times New Roman" panose="02020603050405020304" pitchFamily="18" charset="0"/>
              </a:rPr>
              <a:t> </a:t>
            </a:r>
          </a:p>
          <a:p>
            <a:pPr marL="1234350" lvl="6" indent="-514350">
              <a:lnSpc>
                <a:spcPct val="150000"/>
              </a:lnSpc>
            </a:pP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4521217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50</a:t>
            </a:fld>
            <a:endParaRPr lang="en-IN" dirty="0"/>
          </a:p>
        </p:txBody>
      </p:sp>
      <p:sp>
        <p:nvSpPr>
          <p:cNvPr id="6" name="Rectangle 5"/>
          <p:cNvSpPr/>
          <p:nvPr/>
        </p:nvSpPr>
        <p:spPr>
          <a:xfrm>
            <a:off x="207034" y="1121184"/>
            <a:ext cx="11617104" cy="1046440"/>
          </a:xfrm>
          <a:prstGeom prst="rect">
            <a:avLst/>
          </a:prstGeom>
        </p:spPr>
        <p:txBody>
          <a:bodyPr wrap="square">
            <a:spAutoFit/>
          </a:bodyPr>
          <a:lstStyle/>
          <a:p>
            <a:pPr marL="360000" lvl="4"/>
            <a:endParaRPr lang="en-US" sz="2200" b="1" dirty="0" smtClean="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Algorithm </a:t>
            </a:r>
            <a:r>
              <a:rPr lang="en-US" sz="2000" dirty="0" smtClean="0">
                <a:latin typeface="Times New Roman" panose="02020603050405020304" pitchFamily="18" charset="0"/>
                <a:cs typeface="Times New Roman" panose="02020603050405020304" pitchFamily="18" charset="0"/>
              </a:rPr>
              <a:t>stated below is </a:t>
            </a:r>
            <a:r>
              <a:rPr lang="en-US" sz="2000" dirty="0">
                <a:latin typeface="Times New Roman" panose="02020603050405020304" pitchFamily="18" charset="0"/>
                <a:cs typeface="Times New Roman" panose="02020603050405020304" pitchFamily="18" charset="0"/>
              </a:rPr>
              <a:t>an example of finding the average of elements in array whose elements are reals. </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pic>
        <p:nvPicPr>
          <p:cNvPr id="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13134" y="2129877"/>
            <a:ext cx="6036436" cy="4246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322492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51</a:t>
            </a:fld>
            <a:endParaRPr lang="en-IN" dirty="0"/>
          </a:p>
        </p:txBody>
      </p:sp>
      <p:sp>
        <p:nvSpPr>
          <p:cNvPr id="6" name="Rectangle 5"/>
          <p:cNvSpPr/>
          <p:nvPr/>
        </p:nvSpPr>
        <p:spPr>
          <a:xfrm>
            <a:off x="207034" y="1121184"/>
            <a:ext cx="11617104" cy="1723549"/>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Application</a:t>
            </a:r>
            <a:endParaRPr lang="en-US" sz="2400" b="1" dirty="0">
              <a:latin typeface="Times New Roman" panose="02020603050405020304" pitchFamily="18" charset="0"/>
              <a:cs typeface="Times New Roman" panose="02020603050405020304" pitchFamily="18" charset="0"/>
            </a:endParaRPr>
          </a:p>
          <a:p>
            <a:pPr marL="360000" lvl="4"/>
            <a:endParaRPr lang="en-US" sz="2200" b="1" dirty="0" smtClean="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If we have a list in which a lot of insertions and deletions are expected after the original list has been created, we should not use an array. An array is more suitable when the number of deletions and insertions is small, but a lot of searching and retrieval activities are expected.</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142674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52</a:t>
            </a:fld>
            <a:endParaRPr lang="en-IN" dirty="0"/>
          </a:p>
        </p:txBody>
      </p:sp>
      <p:sp>
        <p:nvSpPr>
          <p:cNvPr id="6" name="Rectangle 5"/>
          <p:cNvSpPr/>
          <p:nvPr/>
        </p:nvSpPr>
        <p:spPr>
          <a:xfrm>
            <a:off x="207034" y="1121184"/>
            <a:ext cx="11617104" cy="3570208"/>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RECORDS</a:t>
            </a:r>
          </a:p>
          <a:p>
            <a:pPr marL="360000" lvl="4"/>
            <a:endParaRPr lang="en-US" sz="2200" b="1" dirty="0" smtClean="0">
              <a:latin typeface="Times New Roman" panose="02020603050405020304" pitchFamily="18" charset="0"/>
              <a:cs typeface="Times New Roman" panose="02020603050405020304" pitchFamily="18" charset="0"/>
            </a:endParaRP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record is a collection of related elements, possibly of different types, having a single name. </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Each element in a record is called a field.</a:t>
            </a:r>
          </a:p>
          <a:p>
            <a:pPr marL="1062900" lvl="6"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field is the smallest element of named data that has meaning.</a:t>
            </a:r>
          </a:p>
          <a:p>
            <a:pPr marL="1062900" lvl="6"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field has a type and exists in memory. </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Fields can be assigned values, which in turn can be accessed for selection or manipulation. </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field differs from a variable primarily in that it is part of a record.</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5372139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53</a:t>
            </a:fld>
            <a:endParaRPr lang="en-IN" dirty="0"/>
          </a:p>
        </p:txBody>
      </p:sp>
      <p:sp>
        <p:nvSpPr>
          <p:cNvPr id="6" name="Rectangle 5"/>
          <p:cNvSpPr/>
          <p:nvPr/>
        </p:nvSpPr>
        <p:spPr>
          <a:xfrm>
            <a:off x="207034" y="1121184"/>
            <a:ext cx="11617104" cy="1046440"/>
          </a:xfrm>
          <a:prstGeom prst="rect">
            <a:avLst/>
          </a:prstGeom>
        </p:spPr>
        <p:txBody>
          <a:bodyPr wrap="square">
            <a:spAutoFit/>
          </a:bodyPr>
          <a:lstStyle/>
          <a:p>
            <a:pPr marL="360000" lvl="4"/>
            <a:endParaRPr lang="en-US" sz="2200" b="1" dirty="0" smtClean="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Figure contains two examples of records. The first example, fraction, has two fields, both of which are integers. The second example, student, has three fields made up of three different types.</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pic>
        <p:nvPicPr>
          <p:cNvPr id="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4697" y="3197568"/>
            <a:ext cx="6581775" cy="212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1813035" y="5722883"/>
            <a:ext cx="7520152" cy="646331"/>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1.2.19: </a:t>
            </a:r>
            <a:r>
              <a:rPr lang="en-US" dirty="0" smtClean="0">
                <a:latin typeface="Times New Roman" pitchFamily="18" charset="0"/>
                <a:cs typeface="Times New Roman" pitchFamily="18" charset="0"/>
              </a:rPr>
              <a:t>Example of Records</a:t>
            </a:r>
          </a:p>
          <a:p>
            <a:pPr algn="ct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7178551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54</a:t>
            </a:fld>
            <a:endParaRPr lang="en-IN" dirty="0"/>
          </a:p>
        </p:txBody>
      </p:sp>
      <p:sp>
        <p:nvSpPr>
          <p:cNvPr id="6" name="Rectangle 5"/>
          <p:cNvSpPr/>
          <p:nvPr/>
        </p:nvSpPr>
        <p:spPr>
          <a:xfrm>
            <a:off x="207034" y="1121184"/>
            <a:ext cx="11617104" cy="2339102"/>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Comparison of records and arrays</a:t>
            </a:r>
          </a:p>
          <a:p>
            <a:pPr marL="360000" lvl="4"/>
            <a:endParaRPr lang="en-US" sz="2200" b="1" dirty="0" smtClean="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array defines a combination of elements, while a record defines the identifiable parts of an element. </a:t>
            </a: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example, an array can define a class of students (40 students), but a record defines different attributes of a student, such as id, name or grade.</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36045854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55</a:t>
            </a:fld>
            <a:endParaRPr lang="en-IN" dirty="0"/>
          </a:p>
        </p:txBody>
      </p:sp>
      <p:sp>
        <p:nvSpPr>
          <p:cNvPr id="6" name="Rectangle 5"/>
          <p:cNvSpPr/>
          <p:nvPr/>
        </p:nvSpPr>
        <p:spPr>
          <a:xfrm>
            <a:off x="207034" y="1121184"/>
            <a:ext cx="11617104" cy="1723549"/>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Array of records</a:t>
            </a:r>
          </a:p>
          <a:p>
            <a:pPr marL="360000" lvl="4"/>
            <a:endParaRPr lang="en-US" sz="2200" b="1" dirty="0" smtClean="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If we need to define a combination of elements and at the same time some attributes of each element, we can use an array of records. For example, in a class of 30 students, we can have an array of 30 records, each record representing a student. </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pic>
        <p:nvPicPr>
          <p:cNvPr id="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1242" y="3158339"/>
            <a:ext cx="5091112" cy="2984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2349063" y="6211669"/>
            <a:ext cx="7520152" cy="646331"/>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1.2.20: </a:t>
            </a:r>
            <a:r>
              <a:rPr lang="en-US" dirty="0" smtClean="0">
                <a:latin typeface="Times New Roman" pitchFamily="18" charset="0"/>
                <a:cs typeface="Times New Roman" pitchFamily="18" charset="0"/>
              </a:rPr>
              <a:t>Array of Records</a:t>
            </a:r>
          </a:p>
          <a:p>
            <a:pPr algn="ct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69914134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56</a:t>
            </a:fld>
            <a:endParaRPr lang="en-IN" dirty="0"/>
          </a:p>
        </p:txBody>
      </p:sp>
      <p:sp>
        <p:nvSpPr>
          <p:cNvPr id="6" name="Rectangle 5"/>
          <p:cNvSpPr/>
          <p:nvPr/>
        </p:nvSpPr>
        <p:spPr>
          <a:xfrm>
            <a:off x="207033" y="1121184"/>
            <a:ext cx="11816467" cy="738664"/>
          </a:xfrm>
          <a:prstGeom prst="rect">
            <a:avLst/>
          </a:prstGeom>
        </p:spPr>
        <p:txBody>
          <a:bodyPr wrap="square">
            <a:spAutoFit/>
          </a:bodyPr>
          <a:lstStyle/>
          <a:p>
            <a:pPr marL="360000" lvl="4"/>
            <a:endParaRPr lang="en-US" sz="2200" b="1" dirty="0" smtClean="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The following shows how we access the fields of each record in the students array to store values in them.</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1745" y="2240071"/>
            <a:ext cx="8510587"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361717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57</a:t>
            </a:fld>
            <a:endParaRPr lang="en-IN" dirty="0"/>
          </a:p>
        </p:txBody>
      </p:sp>
      <p:sp>
        <p:nvSpPr>
          <p:cNvPr id="6" name="Rectangle 5"/>
          <p:cNvSpPr/>
          <p:nvPr/>
        </p:nvSpPr>
        <p:spPr>
          <a:xfrm>
            <a:off x="207033" y="1121184"/>
            <a:ext cx="11816467" cy="1046440"/>
          </a:xfrm>
          <a:prstGeom prst="rect">
            <a:avLst/>
          </a:prstGeom>
        </p:spPr>
        <p:txBody>
          <a:bodyPr wrap="square">
            <a:spAutoFit/>
          </a:bodyPr>
          <a:lstStyle/>
          <a:p>
            <a:pPr marL="360000" lvl="4"/>
            <a:endParaRPr lang="en-US" sz="2200" b="1" dirty="0" smtClean="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However, we normally use a loop to read data into an array of records. </a:t>
            </a:r>
            <a:r>
              <a:rPr lang="en-US" sz="2000" dirty="0" smtClean="0">
                <a:latin typeface="Times New Roman" panose="02020603050405020304" pitchFamily="18" charset="0"/>
                <a:cs typeface="Times New Roman" panose="02020603050405020304" pitchFamily="18" charset="0"/>
              </a:rPr>
              <a:t>Algorithm given below </a:t>
            </a:r>
            <a:r>
              <a:rPr lang="en-US" sz="2000" dirty="0">
                <a:latin typeface="Times New Roman" panose="02020603050405020304" pitchFamily="18" charset="0"/>
                <a:cs typeface="Times New Roman" panose="02020603050405020304" pitchFamily="18" charset="0"/>
              </a:rPr>
              <a:t>shows part of the pseudocode for this process.</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pic>
        <p:nvPicPr>
          <p:cNvPr id="7" name="Picture 6" descr="algo.png"/>
          <p:cNvPicPr>
            <a:picLocks noChangeAspect="1"/>
          </p:cNvPicPr>
          <p:nvPr/>
        </p:nvPicPr>
        <p:blipFill>
          <a:blip r:embed="rId2"/>
          <a:stretch>
            <a:fillRect/>
          </a:stretch>
        </p:blipFill>
        <p:spPr>
          <a:xfrm>
            <a:off x="2085750" y="3464432"/>
            <a:ext cx="7925907" cy="2924583"/>
          </a:xfrm>
          <a:prstGeom prst="rect">
            <a:avLst/>
          </a:prstGeom>
        </p:spPr>
      </p:pic>
      <p:sp>
        <p:nvSpPr>
          <p:cNvPr id="9" name="TextBox 8"/>
          <p:cNvSpPr txBox="1"/>
          <p:nvPr/>
        </p:nvSpPr>
        <p:spPr>
          <a:xfrm>
            <a:off x="1891862" y="2948152"/>
            <a:ext cx="8071945" cy="369332"/>
          </a:xfrm>
          <a:prstGeom prst="rect">
            <a:avLst/>
          </a:prstGeom>
          <a:noFill/>
        </p:spPr>
        <p:txBody>
          <a:bodyPr wrap="square" rtlCol="0">
            <a:spAutoFit/>
          </a:bodyPr>
          <a:lstStyle/>
          <a:p>
            <a:r>
              <a:rPr lang="en-US" dirty="0" smtClean="0">
                <a:latin typeface="Times New Roman" pitchFamily="18" charset="0"/>
                <a:cs typeface="Times New Roman" pitchFamily="18" charset="0"/>
              </a:rPr>
              <a:t>   Algorithm: Part</a:t>
            </a:r>
            <a:r>
              <a:rPr lang="en-US" dirty="0" smtClean="0"/>
              <a:t> of </a:t>
            </a:r>
            <a:r>
              <a:rPr lang="en-US" dirty="0" err="1" smtClean="0"/>
              <a:t>Pseudocode</a:t>
            </a:r>
            <a:endParaRPr lang="en-US" dirty="0"/>
          </a:p>
        </p:txBody>
      </p:sp>
    </p:spTree>
    <p:extLst>
      <p:ext uri="{BB962C8B-B14F-4D97-AF65-F5344CB8AC3E}">
        <p14:creationId xmlns:p14="http://schemas.microsoft.com/office/powerpoint/2010/main" val="416054909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58</a:t>
            </a:fld>
            <a:endParaRPr lang="en-IN" dirty="0"/>
          </a:p>
        </p:txBody>
      </p:sp>
      <p:sp>
        <p:nvSpPr>
          <p:cNvPr id="6" name="Rectangle 5"/>
          <p:cNvSpPr/>
          <p:nvPr/>
        </p:nvSpPr>
        <p:spPr>
          <a:xfrm>
            <a:off x="207034" y="1121184"/>
            <a:ext cx="11617104" cy="1415772"/>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Arrays versus arrays of records</a:t>
            </a:r>
          </a:p>
          <a:p>
            <a:pPr marL="360000" lvl="4"/>
            <a:endParaRPr lang="en-US" sz="2200" b="1" dirty="0" smtClean="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Both an array and an array of records represent a list of items. An array can be thought of as a special case of an array of records in which each element is a record with only a single field.</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61132493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59</a:t>
            </a:fld>
            <a:endParaRPr lang="en-IN" dirty="0"/>
          </a:p>
        </p:txBody>
      </p:sp>
      <p:sp>
        <p:nvSpPr>
          <p:cNvPr id="6" name="Rectangle 5"/>
          <p:cNvSpPr/>
          <p:nvPr/>
        </p:nvSpPr>
        <p:spPr>
          <a:xfrm>
            <a:off x="207034" y="1121184"/>
            <a:ext cx="11617104" cy="2646878"/>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Pointer </a:t>
            </a:r>
            <a:r>
              <a:rPr lang="en-US" sz="2400" b="1" dirty="0" smtClean="0">
                <a:latin typeface="Times New Roman" panose="02020603050405020304" pitchFamily="18" charset="0"/>
                <a:cs typeface="Times New Roman" panose="02020603050405020304" pitchFamily="18" charset="0"/>
              </a:rPr>
              <a:t>Arrays</a:t>
            </a:r>
          </a:p>
          <a:p>
            <a:pPr marL="360000" lvl="4"/>
            <a:endParaRPr lang="en-US" sz="2200" b="1" dirty="0" smtClean="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array of pointers can be used to point to an array of data items with each element of the pointer array pointing to an element of the data array. </a:t>
            </a:r>
            <a:endParaRPr lang="en-US" sz="2000" dirty="0" smtClean="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items can be accessed either directly in the data array, or indirectly by dereferencing the elements of the pointer array.</a:t>
            </a:r>
          </a:p>
          <a:p>
            <a:pPr marL="720000" lvl="6"/>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6925845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a:t>
            </a:fld>
            <a:endParaRPr lang="en-IN" dirty="0"/>
          </a:p>
        </p:txBody>
      </p:sp>
      <p:sp>
        <p:nvSpPr>
          <p:cNvPr id="6" name="Rectangle 5"/>
          <p:cNvSpPr/>
          <p:nvPr/>
        </p:nvSpPr>
        <p:spPr>
          <a:xfrm>
            <a:off x="207034" y="1121184"/>
            <a:ext cx="11383951" cy="2560766"/>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Definition - Arrays</a:t>
            </a:r>
            <a:br>
              <a:rPr lang="en-US" sz="2400" b="1" dirty="0">
                <a:latin typeface="Times New Roman" panose="02020603050405020304" pitchFamily="18" charset="0"/>
                <a:cs typeface="Times New Roman" panose="02020603050405020304" pitchFamily="18" charset="0"/>
              </a:rPr>
            </a:br>
            <a:endParaRPr lang="en-US" sz="2000" b="1" dirty="0" smtClean="0">
              <a:latin typeface="Times New Roman" panose="02020603050405020304" pitchFamily="18" charset="0"/>
              <a:cs typeface="Times New Roman" panose="02020603050405020304" pitchFamily="18" charset="0"/>
            </a:endParaRPr>
          </a:p>
          <a:p>
            <a:pPr marL="1234350" lvl="6" indent="-5143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linear data structure is that whose elements form a sequence.</a:t>
            </a:r>
          </a:p>
          <a:p>
            <a:pPr marL="1234350" lvl="6" indent="-5143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Simplest data structures and very ease to traverse, sort, search etc.</a:t>
            </a:r>
          </a:p>
          <a:p>
            <a:pPr marL="1234350" lvl="6" indent="-5143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Definition – An array stores a list of finite number of homogeneous data elements. </a:t>
            </a:r>
          </a:p>
          <a:p>
            <a:pPr marL="1234350" lvl="6" indent="-5143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number n is called length or size or range of an array.</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45212174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60</a:t>
            </a:fld>
            <a:endParaRPr lang="en-IN" dirty="0"/>
          </a:p>
        </p:txBody>
      </p:sp>
      <p:sp>
        <p:nvSpPr>
          <p:cNvPr id="5" name="Rectangle 4"/>
          <p:cNvSpPr/>
          <p:nvPr/>
        </p:nvSpPr>
        <p:spPr>
          <a:xfrm>
            <a:off x="207035" y="1121184"/>
            <a:ext cx="11662912" cy="4508927"/>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Self Assessment Questions</a:t>
            </a:r>
          </a:p>
          <a:p>
            <a:pPr marL="720000" lvl="6"/>
            <a:endParaRPr lang="en-US" sz="2000" dirty="0" smtClean="0">
              <a:latin typeface="Times New Roman" panose="02020603050405020304" pitchFamily="18" charset="0"/>
              <a:cs typeface="Times New Roman" panose="02020603050405020304" pitchFamily="18" charset="0"/>
            </a:endParaRPr>
          </a:p>
          <a:p>
            <a:pPr marL="720000" lvl="6"/>
            <a:endParaRPr lang="en-US" sz="800" dirty="0" smtClean="0">
              <a:latin typeface="Times New Roman" panose="02020603050405020304" pitchFamily="18" charset="0"/>
              <a:cs typeface="Times New Roman" panose="02020603050405020304" pitchFamily="18" charset="0"/>
            </a:endParaRPr>
          </a:p>
          <a:p>
            <a:pPr marL="1177200" lvl="6" indent="-457200">
              <a:buAutoNum type="arabicPeriod"/>
            </a:pPr>
            <a:r>
              <a:rPr lang="en-US" sz="2000" dirty="0">
                <a:latin typeface="Times New Roman" panose="02020603050405020304" pitchFamily="18" charset="0"/>
                <a:cs typeface="Times New Roman" panose="02020603050405020304" pitchFamily="18" charset="0"/>
              </a:rPr>
              <a:t> Which is the simplest form of an array?</a:t>
            </a:r>
          </a:p>
          <a:p>
            <a:pPr marL="1177200" lvl="6" indent="-457200">
              <a:buAutoNum type="arabicPeriod"/>
            </a:pPr>
            <a:endParaRPr lang="en-US" sz="1500" dirty="0" smtClean="0">
              <a:latin typeface="Times New Roman" panose="02020603050405020304" pitchFamily="18" charset="0"/>
              <a:cs typeface="Times New Roman" panose="02020603050405020304" pitchFamily="18" charset="0"/>
            </a:endParaRPr>
          </a:p>
          <a:p>
            <a:pPr marL="1177200" lvl="6" indent="-457200">
              <a:buAutoNum type="arabicPeriod"/>
            </a:pPr>
            <a:endParaRPr lang="en-US" sz="1500" dirty="0" smtClean="0">
              <a:latin typeface="Times New Roman" panose="02020603050405020304" pitchFamily="18" charset="0"/>
              <a:cs typeface="Times New Roman" panose="02020603050405020304" pitchFamily="18" charset="0"/>
            </a:endParaRPr>
          </a:p>
          <a:p>
            <a:pPr marL="1634400" lvl="7"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Single dimension</a:t>
            </a:r>
          </a:p>
          <a:p>
            <a:pPr marL="1634400" lvl="7"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Two dimension</a:t>
            </a:r>
          </a:p>
          <a:p>
            <a:pPr marL="1634400" lvl="7"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Multi-dimension</a:t>
            </a:r>
          </a:p>
          <a:p>
            <a:pPr marL="1634400" lvl="7"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All of the Above</a:t>
            </a:r>
          </a:p>
          <a:p>
            <a:pPr marL="1177200" lvl="6" indent="-457200">
              <a:buAutoNum type="arabicPeriod"/>
            </a:pPr>
            <a:endParaRPr lang="en-US" sz="1500" dirty="0" smtClean="0">
              <a:latin typeface="Times New Roman" panose="02020603050405020304" pitchFamily="18" charset="0"/>
              <a:cs typeface="Times New Roman" panose="02020603050405020304" pitchFamily="18" charset="0"/>
            </a:endParaRPr>
          </a:p>
          <a:p>
            <a:pPr marL="1177200" lvl="6" indent="-457200">
              <a:buAutoNum type="arabicPeriod"/>
            </a:pPr>
            <a:endParaRPr lang="en-US" sz="1500" dirty="0">
              <a:latin typeface="Times New Roman" panose="02020603050405020304" pitchFamily="18" charset="0"/>
              <a:cs typeface="Times New Roman" panose="02020603050405020304" pitchFamily="18" charset="0"/>
            </a:endParaRPr>
          </a:p>
          <a:p>
            <a:pPr marL="1177200" lvl="6" indent="-457200">
              <a:buAutoNum type="arabicPeriod"/>
            </a:pPr>
            <a:endParaRPr lang="en-US" sz="1500" dirty="0" smtClean="0">
              <a:latin typeface="Times New Roman" panose="02020603050405020304" pitchFamily="18" charset="0"/>
              <a:cs typeface="Times New Roman" panose="02020603050405020304" pitchFamily="18" charset="0"/>
            </a:endParaRPr>
          </a:p>
          <a:p>
            <a:pPr marL="720000" lvl="6"/>
            <a:r>
              <a:rPr lang="en-IN" sz="2000" b="1" dirty="0">
                <a:latin typeface="Times New Roman" panose="02020603050405020304" pitchFamily="18" charset="0"/>
                <a:cs typeface="Times New Roman" panose="02020603050405020304" pitchFamily="18" charset="0"/>
              </a:rPr>
              <a:t>Answer: </a:t>
            </a:r>
            <a:r>
              <a:rPr lang="en-IN" sz="2000" b="1" dirty="0" smtClean="0">
                <a:latin typeface="Times New Roman" panose="02020603050405020304" pitchFamily="18" charset="0"/>
                <a:cs typeface="Times New Roman" panose="02020603050405020304" pitchFamily="18" charset="0"/>
              </a:rPr>
              <a:t>a)</a:t>
            </a:r>
            <a:endParaRPr lang="en-IN" sz="2000" b="1" dirty="0">
              <a:latin typeface="Times New Roman" panose="02020603050405020304" pitchFamily="18" charset="0"/>
              <a:cs typeface="Times New Roman" panose="02020603050405020304" pitchFamily="18" charset="0"/>
            </a:endParaRPr>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782148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61</a:t>
            </a:fld>
            <a:endParaRPr lang="en-IN" dirty="0"/>
          </a:p>
        </p:txBody>
      </p:sp>
      <p:sp>
        <p:nvSpPr>
          <p:cNvPr id="5" name="Rectangle 4"/>
          <p:cNvSpPr/>
          <p:nvPr/>
        </p:nvSpPr>
        <p:spPr>
          <a:xfrm>
            <a:off x="207035" y="1121184"/>
            <a:ext cx="11662912" cy="4447371"/>
          </a:xfrm>
          <a:prstGeom prst="rect">
            <a:avLst/>
          </a:prstGeom>
        </p:spPr>
        <p:txBody>
          <a:bodyPr wrap="square">
            <a:spAutoFit/>
          </a:bodyPr>
          <a:lstStyle/>
          <a:p>
            <a:pPr marL="720000" lvl="6"/>
            <a:endParaRPr lang="en-US" sz="2000" dirty="0" smtClean="0">
              <a:latin typeface="Times New Roman" panose="02020603050405020304" pitchFamily="18" charset="0"/>
              <a:cs typeface="Times New Roman" panose="02020603050405020304" pitchFamily="18" charset="0"/>
            </a:endParaRPr>
          </a:p>
          <a:p>
            <a:pPr marL="720000" lvl="6"/>
            <a:endParaRPr lang="en-US" sz="2000" dirty="0" smtClean="0">
              <a:latin typeface="Times New Roman" panose="02020603050405020304" pitchFamily="18" charset="0"/>
              <a:cs typeface="Times New Roman" panose="02020603050405020304" pitchFamily="18" charset="0"/>
            </a:endParaRPr>
          </a:p>
          <a:p>
            <a:pPr marL="720000" lvl="6"/>
            <a:endParaRPr lang="en-US" sz="800" dirty="0" smtClean="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2. </a:t>
            </a:r>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starting address of the very first element of the array is called ……… of the array.</a:t>
            </a:r>
          </a:p>
          <a:p>
            <a:pPr marL="1177200" lvl="6" indent="-457200">
              <a:buAutoNum type="arabicPeriod"/>
            </a:pPr>
            <a:endParaRPr lang="en-US" sz="1500" dirty="0" smtClean="0">
              <a:latin typeface="Times New Roman" panose="02020603050405020304" pitchFamily="18" charset="0"/>
              <a:cs typeface="Times New Roman" panose="02020603050405020304" pitchFamily="18" charset="0"/>
            </a:endParaRPr>
          </a:p>
          <a:p>
            <a:pPr marL="1177200" lvl="6" indent="-457200">
              <a:buAutoNum type="arabicPeriod"/>
            </a:pPr>
            <a:endParaRPr lang="en-US" sz="1500" dirty="0" smtClean="0">
              <a:latin typeface="Times New Roman" panose="02020603050405020304" pitchFamily="18" charset="0"/>
              <a:cs typeface="Times New Roman" panose="02020603050405020304" pitchFamily="18" charset="0"/>
            </a:endParaRPr>
          </a:p>
          <a:p>
            <a:pPr marL="1634400" lvl="7"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Base address</a:t>
            </a:r>
          </a:p>
          <a:p>
            <a:pPr marL="1634400" lvl="7"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First Address</a:t>
            </a:r>
          </a:p>
          <a:p>
            <a:pPr marL="1634400" lvl="7"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Index of the array</a:t>
            </a:r>
          </a:p>
          <a:p>
            <a:pPr marL="1634400" lvl="7"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None of the Above</a:t>
            </a:r>
          </a:p>
          <a:p>
            <a:pPr marL="1177200" lvl="6" indent="-457200">
              <a:buAutoNum type="arabicPeriod"/>
            </a:pPr>
            <a:endParaRPr lang="en-US" sz="1500" dirty="0" smtClean="0">
              <a:latin typeface="Times New Roman" panose="02020603050405020304" pitchFamily="18" charset="0"/>
              <a:cs typeface="Times New Roman" panose="02020603050405020304" pitchFamily="18" charset="0"/>
            </a:endParaRPr>
          </a:p>
          <a:p>
            <a:pPr marL="1177200" lvl="6" indent="-457200">
              <a:buAutoNum type="arabicPeriod"/>
            </a:pPr>
            <a:endParaRPr lang="en-US" sz="1500" dirty="0">
              <a:latin typeface="Times New Roman" panose="02020603050405020304" pitchFamily="18" charset="0"/>
              <a:cs typeface="Times New Roman" panose="02020603050405020304" pitchFamily="18" charset="0"/>
            </a:endParaRPr>
          </a:p>
          <a:p>
            <a:pPr marL="1177200" lvl="6" indent="-457200">
              <a:buAutoNum type="arabicPeriod"/>
            </a:pPr>
            <a:endParaRPr lang="en-US" sz="1500" dirty="0" smtClean="0">
              <a:latin typeface="Times New Roman" panose="02020603050405020304" pitchFamily="18" charset="0"/>
              <a:cs typeface="Times New Roman" panose="02020603050405020304" pitchFamily="18" charset="0"/>
            </a:endParaRPr>
          </a:p>
          <a:p>
            <a:pPr marL="720000" lvl="6"/>
            <a:r>
              <a:rPr lang="en-IN" sz="2000" b="1" dirty="0">
                <a:latin typeface="Times New Roman" panose="02020603050405020304" pitchFamily="18" charset="0"/>
                <a:cs typeface="Times New Roman" panose="02020603050405020304" pitchFamily="18" charset="0"/>
              </a:rPr>
              <a:t>Answer: </a:t>
            </a:r>
            <a:r>
              <a:rPr lang="en-IN" sz="2000" b="1" dirty="0" smtClean="0">
                <a:latin typeface="Times New Roman" panose="02020603050405020304" pitchFamily="18" charset="0"/>
                <a:cs typeface="Times New Roman" panose="02020603050405020304" pitchFamily="18" charset="0"/>
              </a:rPr>
              <a:t>a)</a:t>
            </a:r>
            <a:endParaRPr lang="en-IN" sz="2000" b="1" dirty="0">
              <a:latin typeface="Times New Roman" panose="02020603050405020304" pitchFamily="18" charset="0"/>
              <a:cs typeface="Times New Roman" panose="02020603050405020304" pitchFamily="18" charset="0"/>
            </a:endParaRPr>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730117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62</a:t>
            </a:fld>
            <a:endParaRPr lang="en-IN" dirty="0"/>
          </a:p>
        </p:txBody>
      </p:sp>
      <p:sp>
        <p:nvSpPr>
          <p:cNvPr id="5" name="Rectangle 4"/>
          <p:cNvSpPr/>
          <p:nvPr/>
        </p:nvSpPr>
        <p:spPr>
          <a:xfrm>
            <a:off x="207035" y="1121184"/>
            <a:ext cx="11662912" cy="4524315"/>
          </a:xfrm>
          <a:prstGeom prst="rect">
            <a:avLst/>
          </a:prstGeom>
        </p:spPr>
        <p:txBody>
          <a:bodyPr wrap="square">
            <a:spAutoFit/>
          </a:bodyPr>
          <a:lstStyle/>
          <a:p>
            <a:pPr marL="720000" lvl="6"/>
            <a:endParaRPr lang="en-US" sz="2000" dirty="0" smtClean="0">
              <a:latin typeface="Times New Roman" panose="02020603050405020304" pitchFamily="18" charset="0"/>
              <a:cs typeface="Times New Roman" panose="02020603050405020304" pitchFamily="18" charset="0"/>
            </a:endParaRPr>
          </a:p>
          <a:p>
            <a:pPr marL="720000" lvl="6"/>
            <a:endParaRPr lang="en-US" sz="2000" dirty="0" smtClean="0">
              <a:latin typeface="Times New Roman" panose="02020603050405020304" pitchFamily="18" charset="0"/>
              <a:cs typeface="Times New Roman" panose="02020603050405020304" pitchFamily="18" charset="0"/>
            </a:endParaRPr>
          </a:p>
          <a:p>
            <a:pPr marL="720000" lvl="6"/>
            <a:endParaRPr lang="en-US" sz="800" dirty="0" smtClean="0">
              <a:latin typeface="Times New Roman" panose="02020603050405020304" pitchFamily="18" charset="0"/>
              <a:cs typeface="Times New Roman" panose="02020603050405020304" pitchFamily="18" charset="0"/>
            </a:endParaRPr>
          </a:p>
          <a:p>
            <a:pPr marL="1177200" lvl="6" indent="-457200">
              <a:buAutoNum type="arabicPeriod" startAt="3"/>
            </a:pPr>
            <a:r>
              <a:rPr lang="en-US" sz="2000" dirty="0" smtClean="0">
                <a:latin typeface="Times New Roman" panose="02020603050405020304" pitchFamily="18" charset="0"/>
                <a:cs typeface="Times New Roman" panose="02020603050405020304" pitchFamily="18" charset="0"/>
              </a:rPr>
              <a:t>An array elements are always stored in …………………memory locations</a:t>
            </a:r>
          </a:p>
          <a:p>
            <a:pPr marL="1062900" lvl="6" indent="-342900">
              <a:buAutoNum type="arabicPeriod" startAt="3"/>
            </a:pPr>
            <a:endParaRPr lang="en-US" sz="2000" dirty="0">
              <a:latin typeface="Times New Roman" panose="02020603050405020304" pitchFamily="18" charset="0"/>
              <a:cs typeface="Times New Roman" panose="02020603050405020304" pitchFamily="18" charset="0"/>
            </a:endParaRPr>
          </a:p>
          <a:p>
            <a:pPr marL="1062900" lvl="6" indent="-342900">
              <a:buAutoNum type="arabicPeriod" startAt="3"/>
            </a:pPr>
            <a:endParaRPr lang="en-US" sz="1500" dirty="0" smtClean="0">
              <a:latin typeface="Times New Roman" panose="02020603050405020304" pitchFamily="18" charset="0"/>
              <a:cs typeface="Times New Roman" panose="02020603050405020304" pitchFamily="18" charset="0"/>
            </a:endParaRPr>
          </a:p>
          <a:p>
            <a:pPr marL="1634400" lvl="7" indent="-457200">
              <a:lnSpc>
                <a:spcPct val="150000"/>
              </a:lnSpc>
              <a:buFont typeface="+mj-lt"/>
              <a:buAutoNum type="alphaLcParenR"/>
            </a:pPr>
            <a:r>
              <a:rPr lang="en-US" sz="2000" dirty="0" smtClean="0">
                <a:latin typeface="Times New Roman" panose="02020603050405020304" pitchFamily="18" charset="0"/>
                <a:cs typeface="Times New Roman" panose="02020603050405020304" pitchFamily="18" charset="0"/>
              </a:rPr>
              <a:t>Sequential</a:t>
            </a:r>
            <a:endParaRPr lang="en-US" sz="2000" dirty="0">
              <a:latin typeface="Times New Roman" panose="02020603050405020304" pitchFamily="18" charset="0"/>
              <a:cs typeface="Times New Roman" panose="02020603050405020304" pitchFamily="18" charset="0"/>
            </a:endParaRPr>
          </a:p>
          <a:p>
            <a:pPr marL="1634400" lvl="7" indent="-457200">
              <a:lnSpc>
                <a:spcPct val="150000"/>
              </a:lnSpc>
              <a:buFont typeface="+mj-lt"/>
              <a:buAutoNum type="alphaLcParenR"/>
            </a:pPr>
            <a:r>
              <a:rPr lang="en-US" sz="2000" dirty="0" smtClean="0">
                <a:latin typeface="Times New Roman" panose="02020603050405020304" pitchFamily="18" charset="0"/>
                <a:cs typeface="Times New Roman" panose="02020603050405020304" pitchFamily="18" charset="0"/>
              </a:rPr>
              <a:t>Random</a:t>
            </a:r>
          </a:p>
          <a:p>
            <a:pPr marL="1634400" lvl="7" indent="-457200">
              <a:lnSpc>
                <a:spcPct val="150000"/>
              </a:lnSpc>
              <a:buFont typeface="+mj-lt"/>
              <a:buAutoNum type="alphaLcParenR"/>
            </a:pPr>
            <a:r>
              <a:rPr lang="en-US" sz="2000" dirty="0" smtClean="0">
                <a:latin typeface="Times New Roman" panose="02020603050405020304" pitchFamily="18" charset="0"/>
                <a:cs typeface="Times New Roman" panose="02020603050405020304" pitchFamily="18" charset="0"/>
              </a:rPr>
              <a:t>Sequential &amp; Random</a:t>
            </a:r>
          </a:p>
          <a:p>
            <a:pPr marL="1634400" lvl="7" indent="-457200">
              <a:lnSpc>
                <a:spcPct val="150000"/>
              </a:lnSpc>
              <a:buFont typeface="+mj-lt"/>
              <a:buAutoNum type="alphaLcParenR"/>
            </a:pPr>
            <a:r>
              <a:rPr lang="en-US" sz="2000" dirty="0" smtClean="0">
                <a:latin typeface="Times New Roman" panose="02020603050405020304" pitchFamily="18" charset="0"/>
                <a:cs typeface="Times New Roman" panose="02020603050405020304" pitchFamily="18" charset="0"/>
              </a:rPr>
              <a:t>None </a:t>
            </a:r>
            <a:r>
              <a:rPr lang="en-US" sz="2000" dirty="0">
                <a:latin typeface="Times New Roman" panose="02020603050405020304" pitchFamily="18" charset="0"/>
                <a:cs typeface="Times New Roman" panose="02020603050405020304" pitchFamily="18" charset="0"/>
              </a:rPr>
              <a:t>of the Above</a:t>
            </a:r>
          </a:p>
          <a:p>
            <a:pPr marL="1177200" lvl="6" indent="-457200">
              <a:buAutoNum type="arabicPeriod"/>
            </a:pPr>
            <a:endParaRPr lang="en-US" sz="1500" dirty="0" smtClean="0">
              <a:latin typeface="Times New Roman" panose="02020603050405020304" pitchFamily="18" charset="0"/>
              <a:cs typeface="Times New Roman" panose="02020603050405020304" pitchFamily="18" charset="0"/>
            </a:endParaRPr>
          </a:p>
          <a:p>
            <a:pPr marL="1177200" lvl="6" indent="-457200">
              <a:buAutoNum type="arabicPeriod"/>
            </a:pPr>
            <a:endParaRPr lang="en-US" sz="1500" dirty="0">
              <a:latin typeface="Times New Roman" panose="02020603050405020304" pitchFamily="18" charset="0"/>
              <a:cs typeface="Times New Roman" panose="02020603050405020304" pitchFamily="18" charset="0"/>
            </a:endParaRPr>
          </a:p>
          <a:p>
            <a:pPr marL="1177200" lvl="6" indent="-457200">
              <a:buAutoNum type="arabicPeriod"/>
            </a:pPr>
            <a:endParaRPr lang="en-US" sz="1500" dirty="0" smtClean="0">
              <a:latin typeface="Times New Roman" panose="02020603050405020304" pitchFamily="18" charset="0"/>
              <a:cs typeface="Times New Roman" panose="02020603050405020304" pitchFamily="18" charset="0"/>
            </a:endParaRPr>
          </a:p>
          <a:p>
            <a:pPr marL="720000" lvl="6"/>
            <a:r>
              <a:rPr lang="en-IN" sz="2000" b="1" dirty="0">
                <a:latin typeface="Times New Roman" panose="02020603050405020304" pitchFamily="18" charset="0"/>
                <a:cs typeface="Times New Roman" panose="02020603050405020304" pitchFamily="18" charset="0"/>
              </a:rPr>
              <a:t>Answer: </a:t>
            </a:r>
            <a:r>
              <a:rPr lang="en-IN" sz="2000" b="1" dirty="0" smtClean="0">
                <a:latin typeface="Times New Roman" panose="02020603050405020304" pitchFamily="18" charset="0"/>
                <a:cs typeface="Times New Roman" panose="02020603050405020304" pitchFamily="18" charset="0"/>
              </a:rPr>
              <a:t>a)</a:t>
            </a:r>
            <a:endParaRPr lang="en-IN" sz="2000" b="1" dirty="0">
              <a:latin typeface="Times New Roman" panose="02020603050405020304" pitchFamily="18" charset="0"/>
              <a:cs typeface="Times New Roman" panose="02020603050405020304" pitchFamily="18" charset="0"/>
            </a:endParaRPr>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860429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63</a:t>
            </a:fld>
            <a:endParaRPr lang="en-IN" dirty="0"/>
          </a:p>
        </p:txBody>
      </p:sp>
      <p:sp>
        <p:nvSpPr>
          <p:cNvPr id="5" name="Rectangle 4"/>
          <p:cNvSpPr/>
          <p:nvPr/>
        </p:nvSpPr>
        <p:spPr>
          <a:xfrm>
            <a:off x="207035" y="1121184"/>
            <a:ext cx="11662912" cy="1138773"/>
          </a:xfrm>
          <a:prstGeom prst="rect">
            <a:avLst/>
          </a:prstGeom>
        </p:spPr>
        <p:txBody>
          <a:bodyPr wrap="square">
            <a:spAutoFit/>
          </a:bodyPr>
          <a:lstStyle/>
          <a:p>
            <a:pPr marL="720000" lvl="6"/>
            <a:endParaRPr lang="en-US" sz="2000" dirty="0" smtClean="0">
              <a:latin typeface="Times New Roman" panose="02020603050405020304" pitchFamily="18" charset="0"/>
              <a:cs typeface="Times New Roman" panose="02020603050405020304" pitchFamily="18" charset="0"/>
            </a:endParaRPr>
          </a:p>
          <a:p>
            <a:pPr marL="720000" lvl="6"/>
            <a:endParaRPr lang="en-US" sz="2000" dirty="0" smtClean="0">
              <a:latin typeface="Times New Roman" panose="02020603050405020304" pitchFamily="18" charset="0"/>
              <a:cs typeface="Times New Roman" panose="02020603050405020304" pitchFamily="18" charset="0"/>
            </a:endParaRPr>
          </a:p>
          <a:p>
            <a:pPr marL="720000" lvl="6"/>
            <a:endParaRPr lang="en-US" sz="800" dirty="0" smtClean="0">
              <a:latin typeface="Times New Roman" panose="02020603050405020304" pitchFamily="18" charset="0"/>
              <a:cs typeface="Times New Roman" panose="02020603050405020304" pitchFamily="18" charset="0"/>
            </a:endParaRPr>
          </a:p>
          <a:p>
            <a:pPr marL="1177200" lvl="6" indent="-457200"/>
            <a:endParaRPr lang="en-IN" sz="2000" b="1" dirty="0">
              <a:latin typeface="Times New Roman" panose="02020603050405020304" pitchFamily="18" charset="0"/>
              <a:cs typeface="Times New Roman" panose="02020603050405020304" pitchFamily="18" charset="0"/>
            </a:endParaRPr>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sp>
        <p:nvSpPr>
          <p:cNvPr id="7" name="TextBox 6"/>
          <p:cNvSpPr txBox="1"/>
          <p:nvPr/>
        </p:nvSpPr>
        <p:spPr>
          <a:xfrm>
            <a:off x="394138" y="1340069"/>
            <a:ext cx="11508828" cy="5170646"/>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Assignment</a:t>
            </a:r>
          </a:p>
          <a:p>
            <a:endParaRPr lang="en-US" sz="2400" b="1"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Q1. What are the main advantages and disadvantages of using arrays?</a:t>
            </a:r>
          </a:p>
          <a:p>
            <a:pPr>
              <a:lnSpc>
                <a:spcPct val="150000"/>
              </a:lnSpc>
            </a:pPr>
            <a:r>
              <a:rPr lang="en-US" sz="2000" dirty="0" smtClean="0">
                <a:latin typeface="Times New Roman" pitchFamily="18" charset="0"/>
                <a:cs typeface="Times New Roman" pitchFamily="18" charset="0"/>
              </a:rPr>
              <a:t>Q2. Write a program in C for multiplication of two square matrix.</a:t>
            </a:r>
          </a:p>
          <a:p>
            <a:pPr>
              <a:lnSpc>
                <a:spcPct val="150000"/>
              </a:lnSpc>
            </a:pPr>
            <a:r>
              <a:rPr lang="en-US" sz="2000" dirty="0" smtClean="0">
                <a:latin typeface="Times New Roman" pitchFamily="18" charset="0"/>
                <a:cs typeface="Times New Roman" pitchFamily="18" charset="0"/>
              </a:rPr>
              <a:t>Q3.  State and explain algorithm for binary search.</a:t>
            </a:r>
          </a:p>
          <a:p>
            <a:pPr>
              <a:lnSpc>
                <a:spcPct val="150000"/>
              </a:lnSpc>
            </a:pPr>
            <a:r>
              <a:rPr lang="en-US" sz="2000" dirty="0" smtClean="0">
                <a:latin typeface="Times New Roman" pitchFamily="18" charset="0"/>
                <a:cs typeface="Times New Roman" pitchFamily="18" charset="0"/>
              </a:rPr>
              <a:t>Q4.  Explain bubble sort algorithm with the help of suitable example.</a:t>
            </a:r>
          </a:p>
          <a:p>
            <a:pPr>
              <a:lnSpc>
                <a:spcPct val="150000"/>
              </a:lnSpc>
            </a:pPr>
            <a:r>
              <a:rPr lang="en-US" sz="2000" dirty="0" smtClean="0">
                <a:latin typeface="Times New Roman" pitchFamily="18" charset="0"/>
                <a:cs typeface="Times New Roman" pitchFamily="18" charset="0"/>
              </a:rPr>
              <a:t>Q5.  What is sparse matrix? Explain in detail one way of representing sparse matrix using array.</a:t>
            </a:r>
          </a:p>
          <a:p>
            <a:pPr>
              <a:lnSpc>
                <a:spcPct val="150000"/>
              </a:lnSpc>
            </a:pPr>
            <a:r>
              <a:rPr lang="en-US" sz="2000" dirty="0" smtClean="0">
                <a:latin typeface="Times New Roman" pitchFamily="18" charset="0"/>
                <a:cs typeface="Times New Roman" pitchFamily="18" charset="0"/>
              </a:rPr>
              <a:t>Q6.  What is the difference between array and structures?</a:t>
            </a:r>
          </a:p>
          <a:p>
            <a:pPr>
              <a:lnSpc>
                <a:spcPct val="150000"/>
              </a:lnSpc>
            </a:pPr>
            <a:r>
              <a:rPr lang="en-US" sz="2000" dirty="0" smtClean="0">
                <a:latin typeface="Times New Roman" pitchFamily="18" charset="0"/>
                <a:cs typeface="Times New Roman" pitchFamily="18" charset="0"/>
              </a:rPr>
              <a:t>Q7.  Write a program in C to implement structure and access the values stored.</a:t>
            </a:r>
          </a:p>
          <a:p>
            <a:endParaRPr lang="en-US" sz="2400" b="1" dirty="0" smtClean="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286042967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64</a:t>
            </a:fld>
            <a:endParaRPr lang="en-IN" dirty="0"/>
          </a:p>
        </p:txBody>
      </p:sp>
      <p:sp>
        <p:nvSpPr>
          <p:cNvPr id="5" name="Rectangle 4"/>
          <p:cNvSpPr/>
          <p:nvPr/>
        </p:nvSpPr>
        <p:spPr>
          <a:xfrm>
            <a:off x="207035" y="1121184"/>
            <a:ext cx="11662912" cy="461665"/>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Document Links</a:t>
            </a:r>
            <a:endParaRPr lang="en-IN" sz="2000" b="1" dirty="0">
              <a:latin typeface="Times New Roman" panose="02020603050405020304" pitchFamily="18" charset="0"/>
              <a:cs typeface="Times New Roman" panose="02020603050405020304" pitchFamily="18" charset="0"/>
            </a:endParaRPr>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513300757"/>
              </p:ext>
            </p:extLst>
          </p:nvPr>
        </p:nvGraphicFramePr>
        <p:xfrm>
          <a:off x="811818" y="1880689"/>
          <a:ext cx="10570884" cy="3511118"/>
        </p:xfrm>
        <a:graphic>
          <a:graphicData uri="http://schemas.openxmlformats.org/drawingml/2006/table">
            <a:tbl>
              <a:tblPr firstRow="1" bandRow="1">
                <a:tableStyleId>{5C22544A-7EE6-4342-B048-85BDC9FD1C3A}</a:tableStyleId>
              </a:tblPr>
              <a:tblGrid>
                <a:gridCol w="3523628">
                  <a:extLst>
                    <a:ext uri="{9D8B030D-6E8A-4147-A177-3AD203B41FA5}">
                      <a16:colId xmlns:a16="http://schemas.microsoft.com/office/drawing/2014/main" val="20000"/>
                    </a:ext>
                  </a:extLst>
                </a:gridCol>
                <a:gridCol w="3523628">
                  <a:extLst>
                    <a:ext uri="{9D8B030D-6E8A-4147-A177-3AD203B41FA5}">
                      <a16:colId xmlns:a16="http://schemas.microsoft.com/office/drawing/2014/main" val="20001"/>
                    </a:ext>
                  </a:extLst>
                </a:gridCol>
                <a:gridCol w="3523628">
                  <a:extLst>
                    <a:ext uri="{9D8B030D-6E8A-4147-A177-3AD203B41FA5}">
                      <a16:colId xmlns:a16="http://schemas.microsoft.com/office/drawing/2014/main" val="20002"/>
                    </a:ext>
                  </a:extLst>
                </a:gridCol>
              </a:tblGrid>
              <a:tr h="740183">
                <a:tc>
                  <a:txBody>
                    <a:bodyPr/>
                    <a:lstStyle/>
                    <a:p>
                      <a:pPr marL="182880"/>
                      <a:r>
                        <a:rPr lang="en-IN" sz="2000" dirty="0" smtClean="0"/>
                        <a:t>TOPICS</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182880"/>
                      <a:r>
                        <a:rPr lang="en-IN" sz="2000" dirty="0" smtClean="0"/>
                        <a:t>URL</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182880"/>
                      <a:r>
                        <a:rPr lang="en-IN" sz="2000" dirty="0" smtClean="0"/>
                        <a:t>Notes</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923645">
                <a:tc>
                  <a:txBody>
                    <a:bodyPr/>
                    <a:lstStyle/>
                    <a:p>
                      <a:pPr marL="182880"/>
                      <a:r>
                        <a:rPr lang="en-IN" sz="1600" dirty="0" smtClean="0">
                          <a:latin typeface="+mn-lt"/>
                          <a:cs typeface="Times New Roman" pitchFamily="18" charset="0"/>
                        </a:rPr>
                        <a:t> Memory allocation of Array</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82880"/>
                      <a:r>
                        <a:rPr lang="en-IN" sz="1600" dirty="0" smtClean="0">
                          <a:latin typeface="+mn-lt"/>
                          <a:cs typeface="Times New Roman" pitchFamily="18" charset="0"/>
                        </a:rPr>
                        <a:t>https://pdos.csail.mit.edu/6.828/2012/readings/pointers.pdf</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82880"/>
                      <a:r>
                        <a:rPr lang="en-IN" sz="1600" dirty="0" smtClean="0">
                          <a:latin typeface="+mn-lt"/>
                          <a:cs typeface="Times New Roman" pitchFamily="18" charset="0"/>
                        </a:rPr>
                        <a:t>This</a:t>
                      </a:r>
                      <a:r>
                        <a:rPr lang="en-IN" sz="1600" baseline="0" dirty="0" smtClean="0">
                          <a:latin typeface="+mn-lt"/>
                          <a:cs typeface="Times New Roman" pitchFamily="18" charset="0"/>
                        </a:rPr>
                        <a:t> link explain the Memory allocation of array</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923645">
                <a:tc>
                  <a:txBody>
                    <a:bodyPr/>
                    <a:lstStyle/>
                    <a:p>
                      <a:pPr marL="182880"/>
                      <a:r>
                        <a:rPr lang="en-IN" sz="1600" dirty="0" smtClean="0">
                          <a:latin typeface="+mn-lt"/>
                          <a:cs typeface="Times New Roman" pitchFamily="18" charset="0"/>
                        </a:rPr>
                        <a:t>Types</a:t>
                      </a:r>
                      <a:r>
                        <a:rPr lang="en-IN" sz="1600" baseline="0" dirty="0" smtClean="0">
                          <a:latin typeface="+mn-lt"/>
                          <a:cs typeface="Times New Roman" pitchFamily="18" charset="0"/>
                        </a:rPr>
                        <a:t> of  </a:t>
                      </a:r>
                      <a:r>
                        <a:rPr lang="en-IN" sz="1600" dirty="0" smtClean="0">
                          <a:latin typeface="+mn-lt"/>
                          <a:cs typeface="Times New Roman" pitchFamily="18" charset="0"/>
                        </a:rPr>
                        <a:t>array</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182880"/>
                      <a:r>
                        <a:rPr lang="en-IN" sz="1600" dirty="0" smtClean="0">
                          <a:latin typeface="+mn-lt"/>
                          <a:cs typeface="Times New Roman" pitchFamily="18" charset="0"/>
                        </a:rPr>
                        <a:t>http://www.griet.ac.in/nodes/UNIT-III(QA)_cp.pdf</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182880"/>
                      <a:r>
                        <a:rPr lang="en-IN" sz="1600" dirty="0" smtClean="0">
                          <a:latin typeface="+mn-lt"/>
                          <a:cs typeface="Times New Roman" pitchFamily="18" charset="0"/>
                        </a:rPr>
                        <a:t>This explain about</a:t>
                      </a:r>
                      <a:r>
                        <a:rPr lang="en-IN" sz="1600" baseline="0" dirty="0" smtClean="0">
                          <a:latin typeface="+mn-lt"/>
                          <a:cs typeface="Times New Roman" pitchFamily="18" charset="0"/>
                        </a:rPr>
                        <a:t> the different types of arrays</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923645">
                <a:tc>
                  <a:txBody>
                    <a:bodyPr/>
                    <a:lstStyle/>
                    <a:p>
                      <a:pPr marL="182880"/>
                      <a:r>
                        <a:rPr lang="en-IN" sz="1600" dirty="0" smtClean="0">
                          <a:latin typeface="+mn-lt"/>
                          <a:cs typeface="Times New Roman" pitchFamily="18" charset="0"/>
                        </a:rPr>
                        <a:t>Applications</a:t>
                      </a:r>
                      <a:r>
                        <a:rPr lang="en-IN" sz="1600" baseline="0" dirty="0" smtClean="0">
                          <a:latin typeface="+mn-lt"/>
                          <a:cs typeface="Times New Roman" pitchFamily="18" charset="0"/>
                        </a:rPr>
                        <a:t> of Array</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82880"/>
                      <a:r>
                        <a:rPr lang="en-IN" sz="1600" dirty="0" smtClean="0">
                          <a:latin typeface="+mn-lt"/>
                          <a:cs typeface="Times New Roman" pitchFamily="18" charset="0"/>
                        </a:rPr>
                        <a:t>http://ee.hawaii.edu/~tep/EE160/Book/PDF/Chapter9.pdf</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82880"/>
                      <a:r>
                        <a:rPr lang="en-IN" sz="1600" dirty="0" smtClean="0">
                          <a:latin typeface="+mn-lt"/>
                          <a:cs typeface="Times New Roman" pitchFamily="18" charset="0"/>
                        </a:rPr>
                        <a:t>It</a:t>
                      </a:r>
                      <a:r>
                        <a:rPr lang="en-IN" sz="1600" baseline="0" dirty="0" smtClean="0">
                          <a:latin typeface="+mn-lt"/>
                          <a:cs typeface="Times New Roman" pitchFamily="18" charset="0"/>
                        </a:rPr>
                        <a:t> explains the different applications of array</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0047183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65</a:t>
            </a:fld>
            <a:endParaRPr lang="en-IN" dirty="0"/>
          </a:p>
        </p:txBody>
      </p:sp>
      <p:sp>
        <p:nvSpPr>
          <p:cNvPr id="5" name="Rectangle 4"/>
          <p:cNvSpPr/>
          <p:nvPr/>
        </p:nvSpPr>
        <p:spPr>
          <a:xfrm>
            <a:off x="207035" y="1121184"/>
            <a:ext cx="11662912" cy="461665"/>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Video Links</a:t>
            </a:r>
            <a:endParaRPr lang="en-IN" sz="2000" b="1" dirty="0">
              <a:latin typeface="Times New Roman" panose="02020603050405020304" pitchFamily="18" charset="0"/>
              <a:cs typeface="Times New Roman" panose="02020603050405020304" pitchFamily="18" charset="0"/>
            </a:endParaRPr>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480979668"/>
              </p:ext>
            </p:extLst>
          </p:nvPr>
        </p:nvGraphicFramePr>
        <p:xfrm>
          <a:off x="811816" y="1893804"/>
          <a:ext cx="10539357" cy="2736303"/>
        </p:xfrm>
        <a:graphic>
          <a:graphicData uri="http://schemas.openxmlformats.org/drawingml/2006/table">
            <a:tbl>
              <a:tblPr firstRow="1" bandRow="1">
                <a:tableStyleId>{5C22544A-7EE6-4342-B048-85BDC9FD1C3A}</a:tableStyleId>
              </a:tblPr>
              <a:tblGrid>
                <a:gridCol w="3513119">
                  <a:extLst>
                    <a:ext uri="{9D8B030D-6E8A-4147-A177-3AD203B41FA5}">
                      <a16:colId xmlns:a16="http://schemas.microsoft.com/office/drawing/2014/main" val="20000"/>
                    </a:ext>
                  </a:extLst>
                </a:gridCol>
                <a:gridCol w="3513119">
                  <a:extLst>
                    <a:ext uri="{9D8B030D-6E8A-4147-A177-3AD203B41FA5}">
                      <a16:colId xmlns:a16="http://schemas.microsoft.com/office/drawing/2014/main" val="20001"/>
                    </a:ext>
                  </a:extLst>
                </a:gridCol>
                <a:gridCol w="3513119">
                  <a:extLst>
                    <a:ext uri="{9D8B030D-6E8A-4147-A177-3AD203B41FA5}">
                      <a16:colId xmlns:a16="http://schemas.microsoft.com/office/drawing/2014/main" val="20002"/>
                    </a:ext>
                  </a:extLst>
                </a:gridCol>
              </a:tblGrid>
              <a:tr h="576843">
                <a:tc>
                  <a:txBody>
                    <a:bodyPr/>
                    <a:lstStyle/>
                    <a:p>
                      <a:pPr marL="182880"/>
                      <a:r>
                        <a:rPr lang="en-IN" sz="2000" dirty="0" smtClean="0"/>
                        <a:t>TOPICS</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182880"/>
                      <a:r>
                        <a:rPr lang="en-IN" sz="2000" dirty="0" smtClean="0"/>
                        <a:t>URL</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182880"/>
                      <a:r>
                        <a:rPr lang="en-IN" sz="2000" dirty="0" smtClean="0"/>
                        <a:t>Notes</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719820">
                <a:tc>
                  <a:txBody>
                    <a:bodyPr/>
                    <a:lstStyle/>
                    <a:p>
                      <a:pPr marL="182880"/>
                      <a:r>
                        <a:rPr lang="en-IN" sz="1600" dirty="0" smtClean="0">
                          <a:latin typeface="+mn-lt"/>
                          <a:cs typeface="Times New Roman" pitchFamily="18" charset="0"/>
                        </a:rPr>
                        <a:t> Memory allocation of Array</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82880"/>
                      <a:r>
                        <a:rPr lang="en-IN" sz="1600" dirty="0" smtClean="0">
                          <a:latin typeface="+mn-lt"/>
                          <a:cs typeface="Times New Roman" pitchFamily="18" charset="0"/>
                        </a:rPr>
                        <a:t>https://www.youtube.com/watch?v=ljbAysOT4WQ</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82880"/>
                      <a:r>
                        <a:rPr lang="en-IN" sz="1600" dirty="0" smtClean="0">
                          <a:latin typeface="+mn-lt"/>
                          <a:cs typeface="Times New Roman" pitchFamily="18" charset="0"/>
                        </a:rPr>
                        <a:t>This</a:t>
                      </a:r>
                      <a:r>
                        <a:rPr lang="en-IN" sz="1600" baseline="0" dirty="0" smtClean="0">
                          <a:latin typeface="+mn-lt"/>
                          <a:cs typeface="Times New Roman" pitchFamily="18" charset="0"/>
                        </a:rPr>
                        <a:t> link explain the Memory allocation of array</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19820">
                <a:tc>
                  <a:txBody>
                    <a:bodyPr/>
                    <a:lstStyle/>
                    <a:p>
                      <a:pPr marL="182880"/>
                      <a:r>
                        <a:rPr lang="en-IN" sz="1600" dirty="0" smtClean="0">
                          <a:latin typeface="+mn-lt"/>
                          <a:cs typeface="Times New Roman" pitchFamily="18" charset="0"/>
                        </a:rPr>
                        <a:t>One-dimensional array</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182880"/>
                      <a:r>
                        <a:rPr lang="en-IN" sz="1600" dirty="0" smtClean="0">
                          <a:latin typeface="+mn-lt"/>
                          <a:cs typeface="Times New Roman" pitchFamily="18" charset="0"/>
                        </a:rPr>
                        <a:t>https://www.youtube.com/watch?v=vEsyuBZdrC8</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182880"/>
                      <a:r>
                        <a:rPr lang="en-IN" sz="1600" dirty="0" smtClean="0">
                          <a:latin typeface="+mn-lt"/>
                          <a:cs typeface="Times New Roman" pitchFamily="18" charset="0"/>
                        </a:rPr>
                        <a:t>This link</a:t>
                      </a:r>
                      <a:r>
                        <a:rPr lang="en-IN" sz="1600" baseline="0" dirty="0" smtClean="0">
                          <a:latin typeface="+mn-lt"/>
                          <a:cs typeface="Times New Roman" pitchFamily="18" charset="0"/>
                        </a:rPr>
                        <a:t> explains the one-dimensional array</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719820">
                <a:tc>
                  <a:txBody>
                    <a:bodyPr/>
                    <a:lstStyle/>
                    <a:p>
                      <a:pPr marL="182880"/>
                      <a:r>
                        <a:rPr lang="en-IN" sz="1600" dirty="0" smtClean="0">
                          <a:latin typeface="+mn-lt"/>
                          <a:cs typeface="Times New Roman" pitchFamily="18" charset="0"/>
                        </a:rPr>
                        <a:t>Pointer arrays</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82880"/>
                      <a:r>
                        <a:rPr lang="en-IN" sz="1600" dirty="0" smtClean="0">
                          <a:latin typeface="+mn-lt"/>
                          <a:cs typeface="Times New Roman" pitchFamily="18" charset="0"/>
                        </a:rPr>
                        <a:t>https://www.youtube.com/watch?v=mKrwrQMT0a4</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82880"/>
                      <a:r>
                        <a:rPr lang="en-IN" sz="1600" dirty="0" smtClean="0">
                          <a:latin typeface="+mn-lt"/>
                          <a:cs typeface="Times New Roman" pitchFamily="18" charset="0"/>
                        </a:rPr>
                        <a:t>This links explain</a:t>
                      </a:r>
                      <a:r>
                        <a:rPr lang="en-IN" sz="1600" baseline="0" dirty="0" smtClean="0">
                          <a:latin typeface="+mn-lt"/>
                          <a:cs typeface="Times New Roman" pitchFamily="18" charset="0"/>
                        </a:rPr>
                        <a:t>s the concept of pointer arrays</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900862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a:t>
            </a:fld>
            <a:endParaRPr lang="en-IN" dirty="0"/>
          </a:p>
        </p:txBody>
      </p:sp>
      <p:sp>
        <p:nvSpPr>
          <p:cNvPr id="6" name="Rectangle 5"/>
          <p:cNvSpPr/>
          <p:nvPr/>
        </p:nvSpPr>
        <p:spPr>
          <a:xfrm>
            <a:off x="207034" y="1121184"/>
            <a:ext cx="11383951" cy="3908762"/>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Arrays</a:t>
            </a: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endParaRPr lang="en-US" sz="2000" b="1" dirty="0" smtClean="0">
              <a:latin typeface="Times New Roman" panose="02020603050405020304" pitchFamily="18" charset="0"/>
              <a:cs typeface="Times New Roman" panose="02020603050405020304" pitchFamily="18" charset="0"/>
            </a:endParaRPr>
          </a:p>
          <a:p>
            <a:pPr marL="720000" lvl="6">
              <a:lnSpc>
                <a:spcPct val="150000"/>
              </a:lnSpc>
            </a:pPr>
            <a:r>
              <a:rPr lang="en-US" sz="2000" dirty="0" smtClean="0">
                <a:latin typeface="Times New Roman" panose="02020603050405020304" pitchFamily="18" charset="0"/>
                <a:cs typeface="Times New Roman" panose="02020603050405020304" pitchFamily="18" charset="0"/>
              </a:rPr>
              <a:t>Array: a set of pairs (index and value)</a:t>
            </a:r>
          </a:p>
          <a:p>
            <a:pPr marL="720000" lvl="6">
              <a:lnSpc>
                <a:spcPct val="150000"/>
              </a:lnSpc>
            </a:pPr>
            <a:endParaRPr lang="en-US" sz="800" dirty="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data structure</a:t>
            </a:r>
          </a:p>
          <a:p>
            <a:pPr marL="720000" lvl="6">
              <a:lnSpc>
                <a:spcPct val="150000"/>
              </a:lnSpc>
            </a:pPr>
            <a:r>
              <a:rPr lang="en-US" sz="2000" dirty="0">
                <a:latin typeface="Times New Roman" panose="02020603050405020304" pitchFamily="18" charset="0"/>
                <a:cs typeface="Times New Roman" panose="02020603050405020304" pitchFamily="18" charset="0"/>
              </a:rPr>
              <a:t>	For each index, there is a value associated with</a:t>
            </a:r>
          </a:p>
          <a:p>
            <a:pPr marL="720000" lvl="6">
              <a:lnSpc>
                <a:spcPct val="150000"/>
              </a:lnSpc>
            </a:pPr>
            <a:r>
              <a:rPr lang="en-US" sz="2000" dirty="0">
                <a:latin typeface="Times New Roman" panose="02020603050405020304" pitchFamily="18" charset="0"/>
                <a:cs typeface="Times New Roman" panose="02020603050405020304" pitchFamily="18" charset="0"/>
              </a:rPr>
              <a:t>            that index.</a:t>
            </a:r>
          </a:p>
          <a:p>
            <a:pPr marL="720000" lvl="6">
              <a:lnSpc>
                <a:spcPct val="150000"/>
              </a:lnSpc>
            </a:pPr>
            <a:endParaRPr lang="en-US" sz="800" dirty="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representation (possible)</a:t>
            </a:r>
          </a:p>
          <a:p>
            <a:pPr marL="720000" lvl="6">
              <a:lnSpc>
                <a:spcPct val="150000"/>
              </a:lnSpc>
            </a:pPr>
            <a:r>
              <a:rPr lang="en-US" sz="2000" dirty="0">
                <a:latin typeface="Times New Roman" panose="02020603050405020304" pitchFamily="18" charset="0"/>
                <a:cs typeface="Times New Roman" panose="02020603050405020304" pitchFamily="18" charset="0"/>
              </a:rPr>
              <a:t>	implemented by using consecutive memory.</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434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a:t>
            </a:fld>
            <a:endParaRPr lang="en-IN" dirty="0"/>
          </a:p>
        </p:txBody>
      </p:sp>
      <p:sp>
        <p:nvSpPr>
          <p:cNvPr id="6" name="Rectangle 5"/>
          <p:cNvSpPr/>
          <p:nvPr/>
        </p:nvSpPr>
        <p:spPr>
          <a:xfrm>
            <a:off x="207034" y="1121184"/>
            <a:ext cx="11383951" cy="1231106"/>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Introducing Arrays</a:t>
            </a:r>
            <a:br>
              <a:rPr lang="en-US" sz="2400" b="1" dirty="0">
                <a:latin typeface="Times New Roman" panose="02020603050405020304" pitchFamily="18" charset="0"/>
                <a:cs typeface="Times New Roman" panose="02020603050405020304" pitchFamily="18" charset="0"/>
              </a:rPr>
            </a:br>
            <a:endParaRPr lang="en-US" sz="2000" b="1" dirty="0" smtClean="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Array is a data structure that represents a collection of the same types of data. </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grpSp>
        <p:nvGrpSpPr>
          <p:cNvPr id="7" name="Group 6"/>
          <p:cNvGrpSpPr/>
          <p:nvPr/>
        </p:nvGrpSpPr>
        <p:grpSpPr>
          <a:xfrm>
            <a:off x="2225615" y="2559049"/>
            <a:ext cx="8229600" cy="4162425"/>
            <a:chOff x="457200" y="2209800"/>
            <a:chExt cx="8229600" cy="4162425"/>
          </a:xfrm>
        </p:grpSpPr>
        <p:graphicFrame>
          <p:nvGraphicFramePr>
            <p:cNvPr id="8" name="Object 1034"/>
            <p:cNvGraphicFramePr>
              <a:graphicFrameLocks noChangeAspect="1"/>
            </p:cNvGraphicFramePr>
            <p:nvPr>
              <p:extLst>
                <p:ext uri="{D42A27DB-BD31-4B8C-83A1-F6EECF244321}">
                  <p14:modId xmlns:p14="http://schemas.microsoft.com/office/powerpoint/2010/main" val="374565153"/>
                </p:ext>
              </p:extLst>
            </p:nvPr>
          </p:nvGraphicFramePr>
          <p:xfrm>
            <a:off x="457200" y="2209800"/>
            <a:ext cx="6096000" cy="4162425"/>
          </p:xfrm>
          <a:graphic>
            <a:graphicData uri="http://schemas.openxmlformats.org/presentationml/2006/ole">
              <mc:AlternateContent xmlns:mc="http://schemas.openxmlformats.org/markup-compatibility/2006">
                <mc:Choice xmlns:v="urn:schemas-microsoft-com:vml" Requires="v">
                  <p:oleObj spid="_x0000_s2062" r:id="rId3" imgW="3601212" imgH="2458212" progId="Word.Picture.8">
                    <p:embed/>
                  </p:oleObj>
                </mc:Choice>
                <mc:Fallback>
                  <p:oleObj r:id="rId3" imgW="3601212" imgH="2458212" progId="Word.Picture.8">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209800"/>
                          <a:ext cx="6096000" cy="416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1036"/>
            <p:cNvSpPr txBox="1">
              <a:spLocks noChangeArrowheads="1"/>
            </p:cNvSpPr>
            <p:nvPr/>
          </p:nvSpPr>
          <p:spPr bwMode="auto">
            <a:xfrm>
              <a:off x="6172200" y="3581400"/>
              <a:ext cx="2514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Aft>
                  <a:spcPts val="1200"/>
                </a:spcAft>
              </a:pPr>
              <a:endParaRPr lang="en-US" dirty="0"/>
            </a:p>
          </p:txBody>
        </p:sp>
      </p:grpSp>
      <p:sp>
        <p:nvSpPr>
          <p:cNvPr id="10" name="TextBox 9"/>
          <p:cNvSpPr txBox="1"/>
          <p:nvPr/>
        </p:nvSpPr>
        <p:spPr>
          <a:xfrm>
            <a:off x="3200399" y="6400800"/>
            <a:ext cx="5517931" cy="692497"/>
          </a:xfrm>
          <a:prstGeom prst="rect">
            <a:avLst/>
          </a:prstGeom>
          <a:noFill/>
        </p:spPr>
        <p:txBody>
          <a:bodyPr wrap="square" rtlCol="0">
            <a:spAutoFit/>
          </a:bodyPr>
          <a:lstStyle/>
          <a:p>
            <a:r>
              <a:rPr lang="en-US" b="1" dirty="0" smtClean="0">
                <a:latin typeface="Times New Roman" pitchFamily="18" charset="0"/>
                <a:cs typeface="Times New Roman" pitchFamily="18" charset="0"/>
              </a:rPr>
              <a:t>Figure 1.2.1: </a:t>
            </a:r>
            <a:r>
              <a:rPr lang="en-US" dirty="0" smtClean="0">
                <a:latin typeface="Times New Roman" pitchFamily="18" charset="0"/>
                <a:cs typeface="Times New Roman" pitchFamily="18" charset="0"/>
              </a:rPr>
              <a:t>An Array of 10 Elements of type </a:t>
            </a:r>
            <a:r>
              <a:rPr lang="en-US" sz="2100" dirty="0" smtClean="0">
                <a:latin typeface="Times New Roman" pitchFamily="18" charset="0"/>
                <a:cs typeface="Times New Roman" pitchFamily="18" charset="0"/>
              </a:rPr>
              <a:t>double</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8532030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9</a:t>
            </a:fld>
            <a:endParaRPr lang="en-IN" dirty="0"/>
          </a:p>
        </p:txBody>
      </p:sp>
      <p:sp>
        <p:nvSpPr>
          <p:cNvPr id="6" name="Rectangle 5"/>
          <p:cNvSpPr/>
          <p:nvPr/>
        </p:nvSpPr>
        <p:spPr>
          <a:xfrm>
            <a:off x="207034" y="1121184"/>
            <a:ext cx="11383951" cy="400109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Declaring Array Variables</a:t>
            </a:r>
            <a:br>
              <a:rPr lang="en-US" sz="2400" b="1" dirty="0">
                <a:latin typeface="Times New Roman" panose="02020603050405020304" pitchFamily="18" charset="0"/>
                <a:cs typeface="Times New Roman" panose="02020603050405020304" pitchFamily="18" charset="0"/>
              </a:rPr>
            </a:br>
            <a:endParaRPr lang="en-US" sz="2000" b="1" dirty="0" smtClean="0">
              <a:latin typeface="Times New Roman" panose="02020603050405020304" pitchFamily="18" charset="0"/>
              <a:cs typeface="Times New Roman" panose="02020603050405020304" pitchFamily="18" charset="0"/>
            </a:endParaRP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datatype[] </a:t>
            </a:r>
            <a:r>
              <a:rPr lang="en-US" sz="2000" dirty="0" err="1">
                <a:latin typeface="Times New Roman" panose="02020603050405020304" pitchFamily="18" charset="0"/>
                <a:cs typeface="Times New Roman" panose="02020603050405020304" pitchFamily="18" charset="0"/>
              </a:rPr>
              <a:t>arrayname</a:t>
            </a:r>
            <a:r>
              <a:rPr lang="en-US" sz="2000" dirty="0">
                <a:latin typeface="Times New Roman" panose="02020603050405020304" pitchFamily="18" charset="0"/>
                <a:cs typeface="Times New Roman" panose="02020603050405020304" pitchFamily="18" charset="0"/>
              </a:rPr>
              <a:t>;</a:t>
            </a:r>
          </a:p>
          <a:p>
            <a:pPr marL="720000" lvl="6">
              <a:lnSpc>
                <a:spcPct val="150000"/>
              </a:lnSpc>
            </a:pPr>
            <a:r>
              <a:rPr lang="en-US" sz="2000" dirty="0">
                <a:latin typeface="Times New Roman" panose="02020603050405020304" pitchFamily="18" charset="0"/>
                <a:cs typeface="Times New Roman" panose="02020603050405020304" pitchFamily="18" charset="0"/>
              </a:rPr>
              <a:t>	Example: </a:t>
            </a:r>
          </a:p>
          <a:p>
            <a:pPr marL="720000" lvl="6">
              <a:lnSpc>
                <a:spcPct val="150000"/>
              </a:lnSpc>
            </a:pPr>
            <a:r>
              <a:rPr lang="en-US" sz="2000" dirty="0">
                <a:latin typeface="Times New Roman" panose="02020603050405020304" pitchFamily="18" charset="0"/>
                <a:cs typeface="Times New Roman" panose="02020603050405020304" pitchFamily="18" charset="0"/>
              </a:rPr>
              <a:t>    double[] </a:t>
            </a:r>
            <a:r>
              <a:rPr lang="en-US" sz="2000" dirty="0" err="1">
                <a:latin typeface="Times New Roman" panose="02020603050405020304" pitchFamily="18" charset="0"/>
                <a:cs typeface="Times New Roman" panose="02020603050405020304" pitchFamily="18" charset="0"/>
              </a:rPr>
              <a:t>myList</a:t>
            </a:r>
            <a:r>
              <a:rPr lang="en-US" sz="2000" dirty="0">
                <a:latin typeface="Times New Roman" panose="02020603050405020304" pitchFamily="18" charset="0"/>
                <a:cs typeface="Times New Roman" panose="02020603050405020304" pitchFamily="18" charset="0"/>
              </a:rPr>
              <a:t>;</a:t>
            </a:r>
          </a:p>
          <a:p>
            <a:pPr marL="720000" lvl="6">
              <a:lnSpc>
                <a:spcPct val="150000"/>
              </a:lnSpc>
            </a:pPr>
            <a:endParaRPr lang="en-US" sz="2000" dirty="0">
              <a:latin typeface="Times New Roman" panose="02020603050405020304" pitchFamily="18" charset="0"/>
              <a:cs typeface="Times New Roman" panose="02020603050405020304" pitchFamily="18" charset="0"/>
            </a:endParaRP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datatype </a:t>
            </a:r>
            <a:r>
              <a:rPr lang="en-US" sz="2000" dirty="0" err="1">
                <a:latin typeface="Times New Roman" panose="02020603050405020304" pitchFamily="18" charset="0"/>
                <a:cs typeface="Times New Roman" panose="02020603050405020304" pitchFamily="18" charset="0"/>
              </a:rPr>
              <a:t>arrayname</a:t>
            </a:r>
            <a:r>
              <a:rPr lang="en-US" sz="2000" dirty="0">
                <a:latin typeface="Times New Roman" panose="02020603050405020304" pitchFamily="18" charset="0"/>
                <a:cs typeface="Times New Roman" panose="02020603050405020304" pitchFamily="18" charset="0"/>
              </a:rPr>
              <a:t>[];</a:t>
            </a:r>
          </a:p>
          <a:p>
            <a:pPr marL="720000" lvl="6">
              <a:lnSpc>
                <a:spcPct val="150000"/>
              </a:lnSpc>
            </a:pPr>
            <a:r>
              <a:rPr lang="en-US" sz="2000" dirty="0">
                <a:latin typeface="Times New Roman" panose="02020603050405020304" pitchFamily="18" charset="0"/>
                <a:cs typeface="Times New Roman" panose="02020603050405020304" pitchFamily="18" charset="0"/>
              </a:rPr>
              <a:t>	Example: </a:t>
            </a:r>
          </a:p>
          <a:p>
            <a:pPr marL="720000" lvl="6">
              <a:lnSpc>
                <a:spcPct val="150000"/>
              </a:lnSpc>
            </a:pPr>
            <a:r>
              <a:rPr lang="en-US" sz="2000" dirty="0">
                <a:latin typeface="Times New Roman" panose="02020603050405020304" pitchFamily="18" charset="0"/>
                <a:cs typeface="Times New Roman" panose="02020603050405020304" pitchFamily="18" charset="0"/>
              </a:rPr>
              <a:t>    double </a:t>
            </a:r>
            <a:r>
              <a:rPr lang="en-US" sz="2000" dirty="0" err="1">
                <a:latin typeface="Times New Roman" panose="02020603050405020304" pitchFamily="18" charset="0"/>
                <a:cs typeface="Times New Roman" panose="02020603050405020304" pitchFamily="18" charset="0"/>
              </a:rPr>
              <a:t>myList</a:t>
            </a:r>
            <a:r>
              <a:rPr lang="en-US" sz="2000" dirty="0">
                <a:latin typeface="Times New Roman" panose="02020603050405020304" pitchFamily="18" charset="0"/>
                <a:cs typeface="Times New Roman" panose="02020603050405020304" pitchFamily="18" charset="0"/>
              </a:rPr>
              <a:t>[];</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Arrays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4927646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7040</TotalTime>
  <Words>2414</Words>
  <Application>Microsoft Office PowerPoint</Application>
  <PresentationFormat>Widescreen</PresentationFormat>
  <Paragraphs>837</Paragraphs>
  <Slides>65</Slides>
  <Notes>15</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3</vt:i4>
      </vt:variant>
      <vt:variant>
        <vt:lpstr>Slide Titles</vt:lpstr>
      </vt:variant>
      <vt:variant>
        <vt:i4>65</vt:i4>
      </vt:variant>
    </vt:vector>
  </HeadingPairs>
  <TitlesOfParts>
    <vt:vector size="79" baseType="lpstr">
      <vt:lpstr>新細明體</vt:lpstr>
      <vt:lpstr>Arial</vt:lpstr>
      <vt:lpstr>Calibri</vt:lpstr>
      <vt:lpstr>Calibri Light</vt:lpstr>
      <vt:lpstr>Courier New</vt:lpstr>
      <vt:lpstr>Helvetica</vt:lpstr>
      <vt:lpstr>Symbol</vt:lpstr>
      <vt:lpstr>Times New Roman</vt:lpstr>
      <vt:lpstr>UniversalMath1 BT</vt:lpstr>
      <vt:lpstr>Wingdings</vt:lpstr>
      <vt:lpstr>Office Theme</vt:lpstr>
      <vt:lpstr>Microsoft Word Picture</vt:lpstr>
      <vt:lpstr>方程式</vt:lpstr>
      <vt:lpstr>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Objects: A set of pairs &lt;index, value&gt; where for each value of index there is a value from the set item. Index is a finite ordered set of one or more dimensions, for example, {0, … , n-1} for one dimension,     {(0,0),(0,1),(0,2),(1,0),(1,1),(1,2),(2,0),(2,1),(2,2)} for two dimensions,       Methods:    for all A  Array, i  index, x  item, j, size  integer    Array Create(j, list)   ::= return an array of  j dimensions where list is a                                              j-tuple whose kth element is the size of the                                                     kth dimension. Items are undefined.    Item Retrieve(A, i)    ::= if (i  index) return the item associated with index value i in array A                                          else return error   Array Store(A, i, x)   ::= if (i in index) return an array that is identical to array A except the new pair &lt;i, x&gt; has been                                            inserted  else return error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iNurture</dc:creator>
  <cp:lastModifiedBy>Admin</cp:lastModifiedBy>
  <cp:revision>755</cp:revision>
  <dcterms:created xsi:type="dcterms:W3CDTF">2018-01-29T06:10:27Z</dcterms:created>
  <dcterms:modified xsi:type="dcterms:W3CDTF">2018-11-30T08:37:46Z</dcterms:modified>
</cp:coreProperties>
</file>