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27" r:id="rId3"/>
    <p:sldId id="336" r:id="rId4"/>
    <p:sldId id="337" r:id="rId5"/>
    <p:sldId id="335" r:id="rId6"/>
    <p:sldId id="406" r:id="rId7"/>
    <p:sldId id="338" r:id="rId8"/>
    <p:sldId id="421" r:id="rId9"/>
    <p:sldId id="340" r:id="rId10"/>
    <p:sldId id="345" r:id="rId11"/>
    <p:sldId id="341" r:id="rId12"/>
    <p:sldId id="346" r:id="rId13"/>
    <p:sldId id="342" r:id="rId14"/>
    <p:sldId id="407" r:id="rId15"/>
    <p:sldId id="343" r:id="rId16"/>
    <p:sldId id="344" r:id="rId17"/>
    <p:sldId id="348" r:id="rId18"/>
    <p:sldId id="349" r:id="rId19"/>
    <p:sldId id="350" r:id="rId20"/>
    <p:sldId id="351" r:id="rId21"/>
    <p:sldId id="352" r:id="rId22"/>
    <p:sldId id="422" r:id="rId23"/>
    <p:sldId id="423" r:id="rId24"/>
    <p:sldId id="353" r:id="rId25"/>
    <p:sldId id="354" r:id="rId26"/>
    <p:sldId id="355" r:id="rId27"/>
    <p:sldId id="357" r:id="rId28"/>
    <p:sldId id="356" r:id="rId29"/>
    <p:sldId id="359" r:id="rId30"/>
    <p:sldId id="409" r:id="rId31"/>
    <p:sldId id="410" r:id="rId32"/>
    <p:sldId id="408" r:id="rId33"/>
    <p:sldId id="362" r:id="rId34"/>
    <p:sldId id="411" r:id="rId35"/>
    <p:sldId id="363" r:id="rId36"/>
    <p:sldId id="433" r:id="rId37"/>
    <p:sldId id="364" r:id="rId38"/>
    <p:sldId id="426" r:id="rId39"/>
    <p:sldId id="427" r:id="rId40"/>
    <p:sldId id="428" r:id="rId41"/>
    <p:sldId id="429" r:id="rId42"/>
    <p:sldId id="430" r:id="rId43"/>
    <p:sldId id="431" r:id="rId44"/>
    <p:sldId id="432" r:id="rId45"/>
    <p:sldId id="412" r:id="rId46"/>
    <p:sldId id="365" r:id="rId47"/>
    <p:sldId id="413" r:id="rId48"/>
    <p:sldId id="414" r:id="rId49"/>
    <p:sldId id="415" r:id="rId50"/>
    <p:sldId id="424" r:id="rId51"/>
    <p:sldId id="366" r:id="rId52"/>
    <p:sldId id="367" r:id="rId53"/>
    <p:sldId id="368" r:id="rId54"/>
    <p:sldId id="369" r:id="rId55"/>
    <p:sldId id="417" r:id="rId56"/>
    <p:sldId id="425" r:id="rId57"/>
    <p:sldId id="434" r:id="rId58"/>
    <p:sldId id="387" r:id="rId59"/>
    <p:sldId id="388" r:id="rId60"/>
    <p:sldId id="418" r:id="rId61"/>
    <p:sldId id="419" r:id="rId62"/>
    <p:sldId id="420" r:id="rId63"/>
    <p:sldId id="435" r:id="rId64"/>
    <p:sldId id="436" r:id="rId65"/>
    <p:sldId id="404" r:id="rId66"/>
    <p:sldId id="40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8E8E8"/>
    <a:srgbClr val="ED3B3B"/>
    <a:srgbClr val="333F50"/>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3122" autoAdjust="0"/>
  </p:normalViewPr>
  <p:slideViewPr>
    <p:cSldViewPr snapToGrid="0">
      <p:cViewPr varScale="1">
        <p:scale>
          <a:sx n="57" d="100"/>
          <a:sy n="57" d="100"/>
        </p:scale>
        <p:origin x="119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4DD67-3F72-423C-8BA8-2A04AD738C7A}"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en-GB"/>
        </a:p>
      </dgm:t>
    </dgm:pt>
    <dgm:pt modelId="{69C2D8A0-267B-4686-80EC-6DCBD0941332}">
      <dgm:prSet phldrT="[Text]" custT="1"/>
      <dgm:spPr/>
      <dgm:t>
        <a:bodyPr/>
        <a:lstStyle/>
        <a:p>
          <a:r>
            <a:rPr lang="en-IN" sz="1800" b="0" dirty="0" smtClean="0">
              <a:latin typeface="Cambria" pitchFamily="18" charset="0"/>
            </a:rPr>
            <a:t>1. Stack is an ordered list of similar data type</a:t>
          </a:r>
          <a:endParaRPr lang="en-GB" sz="1800" dirty="0">
            <a:latin typeface="Cambria" pitchFamily="18" charset="0"/>
          </a:endParaRPr>
        </a:p>
      </dgm:t>
    </dgm:pt>
    <dgm:pt modelId="{D30E7EA3-7435-4EC5-AA71-EBCCE2F917D5}" type="parTrans" cxnId="{753DFC58-3FAA-49F2-B451-E9700A75ED38}">
      <dgm:prSet/>
      <dgm:spPr/>
      <dgm:t>
        <a:bodyPr/>
        <a:lstStyle/>
        <a:p>
          <a:endParaRPr lang="en-GB"/>
        </a:p>
      </dgm:t>
    </dgm:pt>
    <dgm:pt modelId="{38801261-F666-45DD-BA59-DBA960DF6314}" type="sibTrans" cxnId="{753DFC58-3FAA-49F2-B451-E9700A75ED38}">
      <dgm:prSet/>
      <dgm:spPr/>
      <dgm:t>
        <a:bodyPr/>
        <a:lstStyle/>
        <a:p>
          <a:endParaRPr lang="en-GB"/>
        </a:p>
      </dgm:t>
    </dgm:pt>
    <dgm:pt modelId="{325F5133-46CE-4511-857C-C9B870E0CE5C}">
      <dgm:prSet custT="1"/>
      <dgm:spPr/>
      <dgm:t>
        <a:bodyPr/>
        <a:lstStyle/>
        <a:p>
          <a:pPr rtl="0"/>
          <a:r>
            <a:rPr lang="en-IN" sz="1800" b="0" dirty="0" smtClean="0">
              <a:latin typeface="Cambria" pitchFamily="18" charset="0"/>
            </a:rPr>
            <a:t>2. Stack is a LIFO structure. (Last in First out). Here, the element which is placed last, is accessed first</a:t>
          </a:r>
        </a:p>
      </dgm:t>
    </dgm:pt>
    <dgm:pt modelId="{A2B56FCF-0071-4A0D-A175-B79DC27CDDAD}" type="parTrans" cxnId="{3588C783-AA56-4C6E-B959-65F1B9E705FF}">
      <dgm:prSet/>
      <dgm:spPr/>
      <dgm:t>
        <a:bodyPr/>
        <a:lstStyle/>
        <a:p>
          <a:endParaRPr lang="en-GB"/>
        </a:p>
      </dgm:t>
    </dgm:pt>
    <dgm:pt modelId="{6ED24544-E7CA-4505-A921-22BF5A276C51}" type="sibTrans" cxnId="{3588C783-AA56-4C6E-B959-65F1B9E705FF}">
      <dgm:prSet/>
      <dgm:spPr/>
      <dgm:t>
        <a:bodyPr/>
        <a:lstStyle/>
        <a:p>
          <a:endParaRPr lang="en-GB"/>
        </a:p>
      </dgm:t>
    </dgm:pt>
    <dgm:pt modelId="{301410B3-6A51-4C67-ACC4-CC6594A3EB51}">
      <dgm:prSet custT="1"/>
      <dgm:spPr>
        <a:solidFill>
          <a:schemeClr val="accent6">
            <a:lumMod val="75000"/>
          </a:schemeClr>
        </a:solidFill>
      </dgm:spPr>
      <dgm:t>
        <a:bodyPr/>
        <a:lstStyle/>
        <a:p>
          <a:r>
            <a:rPr lang="en-IN" sz="1800" b="0" dirty="0" smtClean="0">
              <a:latin typeface="Cambria" pitchFamily="18" charset="0"/>
            </a:rPr>
            <a:t>3. push() function is used to insert new elements into the Stack and pop() is used to delete an element from the stack. Both insertion and deletion are allowed at only one end of Stack called Top</a:t>
          </a:r>
        </a:p>
      </dgm:t>
    </dgm:pt>
    <dgm:pt modelId="{3966F289-B7B8-48D7-A2D8-2CE62681F443}" type="parTrans" cxnId="{ABA12DCD-D0BA-4C9D-905B-B6D9916AE9F4}">
      <dgm:prSet/>
      <dgm:spPr/>
      <dgm:t>
        <a:bodyPr/>
        <a:lstStyle/>
        <a:p>
          <a:endParaRPr lang="en-GB"/>
        </a:p>
      </dgm:t>
    </dgm:pt>
    <dgm:pt modelId="{E01775C5-28BF-4799-A195-7EBF4231CA0A}" type="sibTrans" cxnId="{ABA12DCD-D0BA-4C9D-905B-B6D9916AE9F4}">
      <dgm:prSet/>
      <dgm:spPr/>
      <dgm:t>
        <a:bodyPr/>
        <a:lstStyle/>
        <a:p>
          <a:endParaRPr lang="en-GB"/>
        </a:p>
      </dgm:t>
    </dgm:pt>
    <dgm:pt modelId="{57876F36-42CE-451F-BACC-38BD568A1C2B}">
      <dgm:prSet custT="1"/>
      <dgm:spPr/>
      <dgm:t>
        <a:bodyPr/>
        <a:lstStyle/>
        <a:p>
          <a:r>
            <a:rPr lang="en-IN" sz="1800" b="0" dirty="0" smtClean="0">
              <a:latin typeface="Cambria" pitchFamily="18" charset="0"/>
            </a:rPr>
            <a:t>4. Stack is said to be in Overflow state when it is completely full and is said to be in Underflow state if it is completely empty</a:t>
          </a:r>
        </a:p>
      </dgm:t>
    </dgm:pt>
    <dgm:pt modelId="{B224E71D-F05C-4F42-93E8-583952D9E8A4}" type="parTrans" cxnId="{51FF8197-39C6-47E9-B16F-E0160ACC554D}">
      <dgm:prSet/>
      <dgm:spPr/>
      <dgm:t>
        <a:bodyPr/>
        <a:lstStyle/>
        <a:p>
          <a:endParaRPr lang="en-GB"/>
        </a:p>
      </dgm:t>
    </dgm:pt>
    <dgm:pt modelId="{481E6CC8-E730-4B0F-8B0A-E5821B3B8D60}" type="sibTrans" cxnId="{51FF8197-39C6-47E9-B16F-E0160ACC554D}">
      <dgm:prSet/>
      <dgm:spPr/>
      <dgm:t>
        <a:bodyPr/>
        <a:lstStyle/>
        <a:p>
          <a:endParaRPr lang="en-GB"/>
        </a:p>
      </dgm:t>
    </dgm:pt>
    <dgm:pt modelId="{47A92447-5A50-4111-A9C3-1D0B37CF215B}" type="pres">
      <dgm:prSet presAssocID="{EE74DD67-3F72-423C-8BA8-2A04AD738C7A}" presName="linear" presStyleCnt="0">
        <dgm:presLayoutVars>
          <dgm:animLvl val="lvl"/>
          <dgm:resizeHandles val="exact"/>
        </dgm:presLayoutVars>
      </dgm:prSet>
      <dgm:spPr/>
      <dgm:t>
        <a:bodyPr/>
        <a:lstStyle/>
        <a:p>
          <a:endParaRPr lang="en-GB"/>
        </a:p>
      </dgm:t>
    </dgm:pt>
    <dgm:pt modelId="{847ACE89-8C8E-4165-9CB0-3186C239A9FA}" type="pres">
      <dgm:prSet presAssocID="{69C2D8A0-267B-4686-80EC-6DCBD0941332}" presName="parentText" presStyleLbl="node1" presStyleIdx="0" presStyleCnt="4">
        <dgm:presLayoutVars>
          <dgm:chMax val="0"/>
          <dgm:bulletEnabled val="1"/>
        </dgm:presLayoutVars>
      </dgm:prSet>
      <dgm:spPr/>
      <dgm:t>
        <a:bodyPr/>
        <a:lstStyle/>
        <a:p>
          <a:endParaRPr lang="en-GB"/>
        </a:p>
      </dgm:t>
    </dgm:pt>
    <dgm:pt modelId="{9CDDB3EF-038D-4653-A156-145564463572}" type="pres">
      <dgm:prSet presAssocID="{38801261-F666-45DD-BA59-DBA960DF6314}" presName="spacer" presStyleCnt="0"/>
      <dgm:spPr/>
    </dgm:pt>
    <dgm:pt modelId="{3AF333BD-3477-4EBD-9547-E9459171265D}" type="pres">
      <dgm:prSet presAssocID="{325F5133-46CE-4511-857C-C9B870E0CE5C}" presName="parentText" presStyleLbl="node1" presStyleIdx="1" presStyleCnt="4">
        <dgm:presLayoutVars>
          <dgm:chMax val="0"/>
          <dgm:bulletEnabled val="1"/>
        </dgm:presLayoutVars>
      </dgm:prSet>
      <dgm:spPr/>
      <dgm:t>
        <a:bodyPr/>
        <a:lstStyle/>
        <a:p>
          <a:endParaRPr lang="en-GB"/>
        </a:p>
      </dgm:t>
    </dgm:pt>
    <dgm:pt modelId="{95A32FDE-F0FE-4921-B760-B2F2166DCB66}" type="pres">
      <dgm:prSet presAssocID="{6ED24544-E7CA-4505-A921-22BF5A276C51}" presName="spacer" presStyleCnt="0"/>
      <dgm:spPr/>
    </dgm:pt>
    <dgm:pt modelId="{B683CDDE-3BFF-447F-8089-4AF1EDF1B5B3}" type="pres">
      <dgm:prSet presAssocID="{301410B3-6A51-4C67-ACC4-CC6594A3EB51}" presName="parentText" presStyleLbl="node1" presStyleIdx="2" presStyleCnt="4">
        <dgm:presLayoutVars>
          <dgm:chMax val="0"/>
          <dgm:bulletEnabled val="1"/>
        </dgm:presLayoutVars>
      </dgm:prSet>
      <dgm:spPr/>
      <dgm:t>
        <a:bodyPr/>
        <a:lstStyle/>
        <a:p>
          <a:endParaRPr lang="en-GB"/>
        </a:p>
      </dgm:t>
    </dgm:pt>
    <dgm:pt modelId="{8D7A8970-52DA-4F5B-9D83-A798AB787291}" type="pres">
      <dgm:prSet presAssocID="{E01775C5-28BF-4799-A195-7EBF4231CA0A}" presName="spacer" presStyleCnt="0"/>
      <dgm:spPr/>
    </dgm:pt>
    <dgm:pt modelId="{66DDBCB2-9ED9-483A-8D95-165EDABD0C4F}" type="pres">
      <dgm:prSet presAssocID="{57876F36-42CE-451F-BACC-38BD568A1C2B}" presName="parentText" presStyleLbl="node1" presStyleIdx="3" presStyleCnt="4">
        <dgm:presLayoutVars>
          <dgm:chMax val="0"/>
          <dgm:bulletEnabled val="1"/>
        </dgm:presLayoutVars>
      </dgm:prSet>
      <dgm:spPr/>
      <dgm:t>
        <a:bodyPr/>
        <a:lstStyle/>
        <a:p>
          <a:endParaRPr lang="en-GB"/>
        </a:p>
      </dgm:t>
    </dgm:pt>
  </dgm:ptLst>
  <dgm:cxnLst>
    <dgm:cxn modelId="{6D30627E-BE8D-4079-BADF-55312910A823}" type="presOf" srcId="{EE74DD67-3F72-423C-8BA8-2A04AD738C7A}" destId="{47A92447-5A50-4111-A9C3-1D0B37CF215B}" srcOrd="0" destOrd="0" presId="urn:microsoft.com/office/officeart/2005/8/layout/vList2"/>
    <dgm:cxn modelId="{3588C783-AA56-4C6E-B959-65F1B9E705FF}" srcId="{EE74DD67-3F72-423C-8BA8-2A04AD738C7A}" destId="{325F5133-46CE-4511-857C-C9B870E0CE5C}" srcOrd="1" destOrd="0" parTransId="{A2B56FCF-0071-4A0D-A175-B79DC27CDDAD}" sibTransId="{6ED24544-E7CA-4505-A921-22BF5A276C51}"/>
    <dgm:cxn modelId="{ABA12DCD-D0BA-4C9D-905B-B6D9916AE9F4}" srcId="{EE74DD67-3F72-423C-8BA8-2A04AD738C7A}" destId="{301410B3-6A51-4C67-ACC4-CC6594A3EB51}" srcOrd="2" destOrd="0" parTransId="{3966F289-B7B8-48D7-A2D8-2CE62681F443}" sibTransId="{E01775C5-28BF-4799-A195-7EBF4231CA0A}"/>
    <dgm:cxn modelId="{4CB184E4-8F56-4003-A0D5-7F777E924CA6}" type="presOf" srcId="{325F5133-46CE-4511-857C-C9B870E0CE5C}" destId="{3AF333BD-3477-4EBD-9547-E9459171265D}" srcOrd="0" destOrd="0" presId="urn:microsoft.com/office/officeart/2005/8/layout/vList2"/>
    <dgm:cxn modelId="{0BD3E96F-8DE9-483A-BE25-AD5312E1194C}" type="presOf" srcId="{301410B3-6A51-4C67-ACC4-CC6594A3EB51}" destId="{B683CDDE-3BFF-447F-8089-4AF1EDF1B5B3}" srcOrd="0" destOrd="0" presId="urn:microsoft.com/office/officeart/2005/8/layout/vList2"/>
    <dgm:cxn modelId="{23031FFE-F299-42A3-A56E-1CABB8D40A9C}" type="presOf" srcId="{57876F36-42CE-451F-BACC-38BD568A1C2B}" destId="{66DDBCB2-9ED9-483A-8D95-165EDABD0C4F}" srcOrd="0" destOrd="0" presId="urn:microsoft.com/office/officeart/2005/8/layout/vList2"/>
    <dgm:cxn modelId="{8871CF78-03B3-4BD3-BAE8-0A35F2707D62}" type="presOf" srcId="{69C2D8A0-267B-4686-80EC-6DCBD0941332}" destId="{847ACE89-8C8E-4165-9CB0-3186C239A9FA}" srcOrd="0" destOrd="0" presId="urn:microsoft.com/office/officeart/2005/8/layout/vList2"/>
    <dgm:cxn modelId="{51FF8197-39C6-47E9-B16F-E0160ACC554D}" srcId="{EE74DD67-3F72-423C-8BA8-2A04AD738C7A}" destId="{57876F36-42CE-451F-BACC-38BD568A1C2B}" srcOrd="3" destOrd="0" parTransId="{B224E71D-F05C-4F42-93E8-583952D9E8A4}" sibTransId="{481E6CC8-E730-4B0F-8B0A-E5821B3B8D60}"/>
    <dgm:cxn modelId="{753DFC58-3FAA-49F2-B451-E9700A75ED38}" srcId="{EE74DD67-3F72-423C-8BA8-2A04AD738C7A}" destId="{69C2D8A0-267B-4686-80EC-6DCBD0941332}" srcOrd="0" destOrd="0" parTransId="{D30E7EA3-7435-4EC5-AA71-EBCCE2F917D5}" sibTransId="{38801261-F666-45DD-BA59-DBA960DF6314}"/>
    <dgm:cxn modelId="{D9BEE32C-CA5F-4A94-8328-3299A2B3A0F7}" type="presParOf" srcId="{47A92447-5A50-4111-A9C3-1D0B37CF215B}" destId="{847ACE89-8C8E-4165-9CB0-3186C239A9FA}" srcOrd="0" destOrd="0" presId="urn:microsoft.com/office/officeart/2005/8/layout/vList2"/>
    <dgm:cxn modelId="{EEFEF4A9-04B7-4426-8775-A7067C6646EF}" type="presParOf" srcId="{47A92447-5A50-4111-A9C3-1D0B37CF215B}" destId="{9CDDB3EF-038D-4653-A156-145564463572}" srcOrd="1" destOrd="0" presId="urn:microsoft.com/office/officeart/2005/8/layout/vList2"/>
    <dgm:cxn modelId="{3E1D53EA-9849-452A-A4D2-090527FAF433}" type="presParOf" srcId="{47A92447-5A50-4111-A9C3-1D0B37CF215B}" destId="{3AF333BD-3477-4EBD-9547-E9459171265D}" srcOrd="2" destOrd="0" presId="urn:microsoft.com/office/officeart/2005/8/layout/vList2"/>
    <dgm:cxn modelId="{FE7DC490-A2A4-4E2B-AB30-87EF03652ACB}" type="presParOf" srcId="{47A92447-5A50-4111-A9C3-1D0B37CF215B}" destId="{95A32FDE-F0FE-4921-B760-B2F2166DCB66}" srcOrd="3" destOrd="0" presId="urn:microsoft.com/office/officeart/2005/8/layout/vList2"/>
    <dgm:cxn modelId="{C405DA5A-45C0-4DD8-812E-7BF12961C10C}" type="presParOf" srcId="{47A92447-5A50-4111-A9C3-1D0B37CF215B}" destId="{B683CDDE-3BFF-447F-8089-4AF1EDF1B5B3}" srcOrd="4" destOrd="0" presId="urn:microsoft.com/office/officeart/2005/8/layout/vList2"/>
    <dgm:cxn modelId="{ABF73D1D-D5C5-4348-AE87-5F68DE52FF77}" type="presParOf" srcId="{47A92447-5A50-4111-A9C3-1D0B37CF215B}" destId="{8D7A8970-52DA-4F5B-9D83-A798AB787291}" srcOrd="5" destOrd="0" presId="urn:microsoft.com/office/officeart/2005/8/layout/vList2"/>
    <dgm:cxn modelId="{4356D85B-0CF1-4127-8F4F-012C4388C69D}" type="presParOf" srcId="{47A92447-5A50-4111-A9C3-1D0B37CF215B}" destId="{66DDBCB2-9ED9-483A-8D95-165EDABD0C4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F3B24-1AE6-4FB6-8B8D-716F78390572}" type="doc">
      <dgm:prSet loTypeId="urn:microsoft.com/office/officeart/2005/8/layout/vList5" loCatId="list" qsTypeId="urn:microsoft.com/office/officeart/2005/8/quickstyle/simple5" qsCatId="simple" csTypeId="urn:microsoft.com/office/officeart/2005/8/colors/accent2_1" csCatId="accent2" phldr="1"/>
      <dgm:spPr/>
      <dgm:t>
        <a:bodyPr/>
        <a:lstStyle/>
        <a:p>
          <a:endParaRPr lang="en-IN"/>
        </a:p>
      </dgm:t>
    </dgm:pt>
    <dgm:pt modelId="{BA8F5340-3F87-45AD-A342-B1359A68BA21}">
      <dgm:prSet custT="1"/>
      <dgm:spPr/>
      <dgm:t>
        <a:bodyPr/>
        <a:lstStyle/>
        <a:p>
          <a:pPr rtl="0">
            <a:spcBef>
              <a:spcPts val="1200"/>
            </a:spcBef>
            <a:spcAft>
              <a:spcPts val="1200"/>
            </a:spcAft>
          </a:pPr>
          <a:r>
            <a:rPr lang="en-US" sz="1800" b="1" dirty="0" smtClean="0">
              <a:latin typeface="+mn-lt"/>
            </a:rPr>
            <a:t>Offline  Activity</a:t>
          </a:r>
          <a:br>
            <a:rPr lang="en-US" sz="1800" b="1" dirty="0" smtClean="0">
              <a:latin typeface="+mn-lt"/>
            </a:rPr>
          </a:br>
          <a:r>
            <a:rPr lang="en-US" sz="1400" b="1" dirty="0" smtClean="0">
              <a:latin typeface="+mn-lt"/>
            </a:rPr>
            <a:t>( 30 min)</a:t>
          </a:r>
          <a:endParaRPr lang="en-IN" sz="1400" dirty="0">
            <a:latin typeface="+mn-lt"/>
          </a:endParaRPr>
        </a:p>
      </dgm:t>
    </dgm:pt>
    <dgm:pt modelId="{5AB5A902-35D5-4F95-8F25-329D0A035D6E}" type="parTrans" cxnId="{12A2E602-6638-42AD-9CE7-01F2CB7C91DB}">
      <dgm:prSet/>
      <dgm:spPr/>
      <dgm:t>
        <a:bodyPr/>
        <a:lstStyle/>
        <a:p>
          <a:endParaRPr lang="en-IN"/>
        </a:p>
      </dgm:t>
    </dgm:pt>
    <dgm:pt modelId="{3937E8A6-294A-4A52-BE2B-490D5ED92206}" type="sibTrans" cxnId="{12A2E602-6638-42AD-9CE7-01F2CB7C91DB}">
      <dgm:prSet/>
      <dgm:spPr/>
      <dgm:t>
        <a:bodyPr/>
        <a:lstStyle/>
        <a:p>
          <a:endParaRPr lang="en-IN"/>
        </a:p>
      </dgm:t>
    </dgm:pt>
    <dgm:pt modelId="{43290A8D-D228-4AFA-9915-DC27464E538C}">
      <dgm:prSet custT="1"/>
      <dgm:spPr>
        <a:ln>
          <a:solidFill>
            <a:schemeClr val="accent1">
              <a:alpha val="90000"/>
            </a:schemeClr>
          </a:solidFill>
        </a:ln>
      </dgm:spPr>
      <dgm:t>
        <a:bodyPr/>
        <a:lstStyle/>
        <a:p>
          <a:pPr algn="just" rtl="0">
            <a:lnSpc>
              <a:spcPct val="100000"/>
            </a:lnSpc>
            <a:spcBef>
              <a:spcPts val="1200"/>
            </a:spcBef>
            <a:spcAft>
              <a:spcPts val="1200"/>
            </a:spcAft>
          </a:pPr>
          <a:r>
            <a:rPr lang="en-IN" sz="1600" dirty="0" smtClean="0">
              <a:effectLst/>
              <a:latin typeface="Calibri" panose="020F0502020204030204" pitchFamily="34" charset="0"/>
              <a:ea typeface="Calibri" panose="020F0502020204030204" pitchFamily="34" charset="0"/>
              <a:cs typeface="Calibri" panose="020F0502020204030204" pitchFamily="34" charset="0"/>
            </a:rPr>
            <a:t>Divide the students into 4 groups. </a:t>
          </a:r>
          <a:endParaRPr lang="en-IN" sz="1600" dirty="0">
            <a:latin typeface="Cambria" panose="02040503050406030204" pitchFamily="18" charset="0"/>
          </a:endParaRPr>
        </a:p>
      </dgm:t>
    </dgm:pt>
    <dgm:pt modelId="{3D586E97-3514-4C79-A22C-0183E0DB7446}" type="parTrans" cxnId="{4F0F2DC8-CC0F-4B52-9138-620938CACE33}">
      <dgm:prSet/>
      <dgm:spPr/>
      <dgm:t>
        <a:bodyPr/>
        <a:lstStyle/>
        <a:p>
          <a:endParaRPr lang="en-GB"/>
        </a:p>
      </dgm:t>
    </dgm:pt>
    <dgm:pt modelId="{90AA15D7-32C2-4195-BB4E-6F8DA653AC75}" type="sibTrans" cxnId="{4F0F2DC8-CC0F-4B52-9138-620938CACE33}">
      <dgm:prSet/>
      <dgm:spPr/>
      <dgm:t>
        <a:bodyPr/>
        <a:lstStyle/>
        <a:p>
          <a:endParaRPr lang="en-GB"/>
        </a:p>
      </dgm:t>
    </dgm:pt>
    <dgm:pt modelId="{1EE862FB-805F-40C2-AF86-3FF874805116}">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Below are 4 infix expression, assign an expression to each group.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5DF80BCE-C782-40A1-8518-F80301B77C98}" type="parTrans" cxnId="{E6D7049A-3844-4DF1-963E-F63299A8BF18}">
      <dgm:prSet/>
      <dgm:spPr/>
      <dgm:t>
        <a:bodyPr/>
        <a:lstStyle/>
        <a:p>
          <a:endParaRPr lang="en-GB"/>
        </a:p>
      </dgm:t>
    </dgm:pt>
    <dgm:pt modelId="{689F63E1-1607-482C-BF1F-12593D9D6AD9}" type="sibTrans" cxnId="{E6D7049A-3844-4DF1-963E-F63299A8BF18}">
      <dgm:prSet/>
      <dgm:spPr/>
      <dgm:t>
        <a:bodyPr/>
        <a:lstStyle/>
        <a:p>
          <a:endParaRPr lang="en-GB"/>
        </a:p>
      </dgm:t>
    </dgm:pt>
    <dgm:pt modelId="{D807F019-D0E1-40F7-A0B5-87444A611B4A}">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Each group should convert the given expression to postfix and prefix expression using stack.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4273BBAB-7F3F-48EE-929B-FA32BB0A841B}" type="parTrans" cxnId="{B7941CEE-21E5-4230-B61C-71AC7E83BE46}">
      <dgm:prSet/>
      <dgm:spPr/>
      <dgm:t>
        <a:bodyPr/>
        <a:lstStyle/>
        <a:p>
          <a:endParaRPr lang="en-GB"/>
        </a:p>
      </dgm:t>
    </dgm:pt>
    <dgm:pt modelId="{E27F706F-168E-4E9F-899E-E846A8627AAA}" type="sibTrans" cxnId="{B7941CEE-21E5-4230-B61C-71AC7E83BE46}">
      <dgm:prSet/>
      <dgm:spPr/>
      <dgm:t>
        <a:bodyPr/>
        <a:lstStyle/>
        <a:p>
          <a:endParaRPr lang="en-GB"/>
        </a:p>
      </dgm:t>
    </dgm:pt>
    <dgm:pt modelId="{CA7358CA-FCF6-4781-B82D-EC775F2E2D56}">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a.  3+4*5/6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7FD73C02-9BCF-44D7-835F-3D2CB8D246FB}" type="parTrans" cxnId="{7B464BE5-14A7-4FDF-9B84-EA212EC581BF}">
      <dgm:prSet/>
      <dgm:spPr/>
      <dgm:t>
        <a:bodyPr/>
        <a:lstStyle/>
        <a:p>
          <a:endParaRPr lang="en-GB"/>
        </a:p>
      </dgm:t>
    </dgm:pt>
    <dgm:pt modelId="{517C3646-1ADF-41ED-99B7-BA026B8E92E6}" type="sibTrans" cxnId="{7B464BE5-14A7-4FDF-9B84-EA212EC581BF}">
      <dgm:prSet/>
      <dgm:spPr/>
      <dgm:t>
        <a:bodyPr/>
        <a:lstStyle/>
        <a:p>
          <a:endParaRPr lang="en-GB"/>
        </a:p>
      </dgm:t>
    </dgm:pt>
    <dgm:pt modelId="{D715054A-7333-49A3-8560-3F68A357157C}">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b.  </a:t>
          </a: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6 * (77 + 8 *15) + 20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D0FC8D8C-EFDB-48B6-9AF5-DC4C4BD2824D}" type="parTrans" cxnId="{FB94AFDA-EBD9-4D5A-A937-E3F810F0B88B}">
      <dgm:prSet/>
      <dgm:spPr/>
      <dgm:t>
        <a:bodyPr/>
        <a:lstStyle/>
        <a:p>
          <a:endParaRPr lang="en-GB"/>
        </a:p>
      </dgm:t>
    </dgm:pt>
    <dgm:pt modelId="{5DFDC332-FE89-4E80-AF70-4B04B5F49D20}" type="sibTrans" cxnId="{FB94AFDA-EBD9-4D5A-A937-E3F810F0B88B}">
      <dgm:prSet/>
      <dgm:spPr/>
      <dgm:t>
        <a:bodyPr/>
        <a:lstStyle/>
        <a:p>
          <a:endParaRPr lang="en-GB"/>
        </a:p>
      </dgm:t>
    </dgm:pt>
    <dgm:pt modelId="{BA28C13F-C7B9-4E7C-A63C-D13CB9EDAF27}">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c.  </a:t>
          </a:r>
          <a:r>
            <a:rPr lang="en-IN" sz="1600" dirty="0" smtClean="0">
              <a:effectLst/>
              <a:latin typeface="Calibri" panose="020F0502020204030204" pitchFamily="34" charset="0"/>
              <a:ea typeface="Times New Roman" panose="02020603050405020304" pitchFamily="18" charset="0"/>
              <a:cs typeface="Arial" panose="020B0604020202020204" pitchFamily="34" charset="0"/>
            </a:rPr>
            <a:t>(300+23)*(43-21)/(84+7)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F372BA26-5513-4EEA-BDE0-7481B1093B83}" type="parTrans" cxnId="{0F3A3D10-8BC7-4D8F-A1FE-90200B7FF562}">
      <dgm:prSet/>
      <dgm:spPr/>
      <dgm:t>
        <a:bodyPr/>
        <a:lstStyle/>
        <a:p>
          <a:endParaRPr lang="en-GB"/>
        </a:p>
      </dgm:t>
    </dgm:pt>
    <dgm:pt modelId="{75345BA2-4369-47F0-8933-28A76B6F58E1}" type="sibTrans" cxnId="{0F3A3D10-8BC7-4D8F-A1FE-90200B7FF562}">
      <dgm:prSet/>
      <dgm:spPr/>
      <dgm:t>
        <a:bodyPr/>
        <a:lstStyle/>
        <a:p>
          <a:endParaRPr lang="en-GB"/>
        </a:p>
      </dgm:t>
    </dgm:pt>
    <dgm:pt modelId="{7CE2B63B-4EC0-4C37-873D-C01C073CB99C}">
      <dgm:prSet custT="1"/>
      <dgm:spPr/>
      <dgm:t>
        <a:bodyPr/>
        <a:lstStyle/>
        <a:p>
          <a:pPr algn="just">
            <a:lnSpc>
              <a:spcPct val="100000"/>
            </a:lnSpc>
          </a:pPr>
          <a:r>
            <a:rPr lang="en-IN" sz="1600" dirty="0" smtClean="0">
              <a:effectLst/>
              <a:latin typeface="Calibri" panose="020F0502020204030204" pitchFamily="34" charset="0"/>
              <a:ea typeface="Calibri" panose="020F0502020204030204" pitchFamily="34" charset="0"/>
              <a:cs typeface="Calibri" panose="020F0502020204030204" pitchFamily="34" charset="0"/>
            </a:rPr>
            <a:t>d.   </a:t>
          </a:r>
          <a:r>
            <a:rPr lang="en-IN" sz="1600" dirty="0" smtClean="0">
              <a:effectLst/>
              <a:latin typeface="Calibri" panose="020F0502020204030204" pitchFamily="34" charset="0"/>
              <a:ea typeface="Times New Roman" panose="02020603050405020304" pitchFamily="18" charset="0"/>
              <a:cs typeface="Arial" panose="020B0604020202020204" pitchFamily="34" charset="0"/>
            </a:rPr>
            <a:t>(4+8)*(6-5)/((3-2)*(2+2))</a:t>
          </a:r>
          <a:endParaRPr lang="en-GB" sz="1600" dirty="0"/>
        </a:p>
      </dgm:t>
    </dgm:pt>
    <dgm:pt modelId="{F12E98DE-E9C0-4E5C-8836-1312723EB10F}" type="parTrans" cxnId="{00DDFFE9-7EEA-49B6-89D5-174CA4E4078F}">
      <dgm:prSet/>
      <dgm:spPr/>
      <dgm:t>
        <a:bodyPr/>
        <a:lstStyle/>
        <a:p>
          <a:endParaRPr lang="en-GB"/>
        </a:p>
      </dgm:t>
    </dgm:pt>
    <dgm:pt modelId="{26E8CEBC-0DAF-46BE-8573-8924968AED35}" type="sibTrans" cxnId="{00DDFFE9-7EEA-49B6-89D5-174CA4E4078F}">
      <dgm:prSet/>
      <dgm:spPr/>
      <dgm:t>
        <a:bodyPr/>
        <a:lstStyle/>
        <a:p>
          <a:endParaRPr lang="en-GB"/>
        </a:p>
      </dgm:t>
    </dgm:pt>
    <dgm:pt modelId="{584320E6-8041-4DBB-ABE3-B4C9012BEB20}" type="pres">
      <dgm:prSet presAssocID="{DDDF3B24-1AE6-4FB6-8B8D-716F78390572}" presName="Name0" presStyleCnt="0">
        <dgm:presLayoutVars>
          <dgm:dir/>
          <dgm:animLvl val="lvl"/>
          <dgm:resizeHandles val="exact"/>
        </dgm:presLayoutVars>
      </dgm:prSet>
      <dgm:spPr/>
      <dgm:t>
        <a:bodyPr/>
        <a:lstStyle/>
        <a:p>
          <a:endParaRPr lang="en-IN"/>
        </a:p>
      </dgm:t>
    </dgm:pt>
    <dgm:pt modelId="{A12C5E2C-7607-4CFB-A304-00F0D7AD3913}" type="pres">
      <dgm:prSet presAssocID="{BA8F5340-3F87-45AD-A342-B1359A68BA21}" presName="linNode" presStyleCnt="0"/>
      <dgm:spPr/>
    </dgm:pt>
    <dgm:pt modelId="{82E48BB0-1DD7-4102-8FE2-3E4F026A1756}" type="pres">
      <dgm:prSet presAssocID="{BA8F5340-3F87-45AD-A342-B1359A68BA21}" presName="parentText" presStyleLbl="node1" presStyleIdx="0" presStyleCnt="1" custScaleX="74864" custLinFactNeighborX="-1472" custLinFactNeighborY="1903">
        <dgm:presLayoutVars>
          <dgm:chMax val="1"/>
          <dgm:bulletEnabled val="1"/>
        </dgm:presLayoutVars>
      </dgm:prSet>
      <dgm:spPr/>
      <dgm:t>
        <a:bodyPr/>
        <a:lstStyle/>
        <a:p>
          <a:endParaRPr lang="en-IN"/>
        </a:p>
      </dgm:t>
    </dgm:pt>
    <dgm:pt modelId="{0C47B4A3-EDF5-48B3-B641-EFBAE16BD6F9}" type="pres">
      <dgm:prSet presAssocID="{BA8F5340-3F87-45AD-A342-B1359A68BA21}" presName="descendantText" presStyleLbl="alignAccFollowNode1" presStyleIdx="0" presStyleCnt="1" custScaleX="126842" custLinFactNeighborX="30932" custLinFactNeighborY="-373">
        <dgm:presLayoutVars>
          <dgm:bulletEnabled val="1"/>
        </dgm:presLayoutVars>
      </dgm:prSet>
      <dgm:spPr/>
      <dgm:t>
        <a:bodyPr/>
        <a:lstStyle/>
        <a:p>
          <a:endParaRPr lang="en-IN"/>
        </a:p>
      </dgm:t>
    </dgm:pt>
  </dgm:ptLst>
  <dgm:cxnLst>
    <dgm:cxn modelId="{FB94AFDA-EBD9-4D5A-A937-E3F810F0B88B}" srcId="{BA8F5340-3F87-45AD-A342-B1359A68BA21}" destId="{D715054A-7333-49A3-8560-3F68A357157C}" srcOrd="4" destOrd="0" parTransId="{D0FC8D8C-EFDB-48B6-9AF5-DC4C4BD2824D}" sibTransId="{5DFDC332-FE89-4E80-AF70-4B04B5F49D20}"/>
    <dgm:cxn modelId="{12A2E602-6638-42AD-9CE7-01F2CB7C91DB}" srcId="{DDDF3B24-1AE6-4FB6-8B8D-716F78390572}" destId="{BA8F5340-3F87-45AD-A342-B1359A68BA21}" srcOrd="0" destOrd="0" parTransId="{5AB5A902-35D5-4F95-8F25-329D0A035D6E}" sibTransId="{3937E8A6-294A-4A52-BE2B-490D5ED92206}"/>
    <dgm:cxn modelId="{3ECB4554-C1E6-4DB1-A903-D8A06F23699D}" type="presOf" srcId="{DDDF3B24-1AE6-4FB6-8B8D-716F78390572}" destId="{584320E6-8041-4DBB-ABE3-B4C9012BEB20}" srcOrd="0" destOrd="0" presId="urn:microsoft.com/office/officeart/2005/8/layout/vList5"/>
    <dgm:cxn modelId="{00DDFFE9-7EEA-49B6-89D5-174CA4E4078F}" srcId="{BA8F5340-3F87-45AD-A342-B1359A68BA21}" destId="{7CE2B63B-4EC0-4C37-873D-C01C073CB99C}" srcOrd="6" destOrd="0" parTransId="{F12E98DE-E9C0-4E5C-8836-1312723EB10F}" sibTransId="{26E8CEBC-0DAF-46BE-8573-8924968AED35}"/>
    <dgm:cxn modelId="{0F3A3D10-8BC7-4D8F-A1FE-90200B7FF562}" srcId="{BA8F5340-3F87-45AD-A342-B1359A68BA21}" destId="{BA28C13F-C7B9-4E7C-A63C-D13CB9EDAF27}" srcOrd="5" destOrd="0" parTransId="{F372BA26-5513-4EEA-BDE0-7481B1093B83}" sibTransId="{75345BA2-4369-47F0-8933-28A76B6F58E1}"/>
    <dgm:cxn modelId="{0E1BC10C-18C0-4BA5-B206-BC0564DC2EC8}" type="presOf" srcId="{43290A8D-D228-4AFA-9915-DC27464E538C}" destId="{0C47B4A3-EDF5-48B3-B641-EFBAE16BD6F9}" srcOrd="0" destOrd="0" presId="urn:microsoft.com/office/officeart/2005/8/layout/vList5"/>
    <dgm:cxn modelId="{4F0F2DC8-CC0F-4B52-9138-620938CACE33}" srcId="{BA8F5340-3F87-45AD-A342-B1359A68BA21}" destId="{43290A8D-D228-4AFA-9915-DC27464E538C}" srcOrd="0" destOrd="0" parTransId="{3D586E97-3514-4C79-A22C-0183E0DB7446}" sibTransId="{90AA15D7-32C2-4195-BB4E-6F8DA653AC75}"/>
    <dgm:cxn modelId="{447D8F2B-61BA-4890-9B6E-31DD8DECDBBB}" type="presOf" srcId="{D715054A-7333-49A3-8560-3F68A357157C}" destId="{0C47B4A3-EDF5-48B3-B641-EFBAE16BD6F9}" srcOrd="0" destOrd="4" presId="urn:microsoft.com/office/officeart/2005/8/layout/vList5"/>
    <dgm:cxn modelId="{7B464BE5-14A7-4FDF-9B84-EA212EC581BF}" srcId="{BA8F5340-3F87-45AD-A342-B1359A68BA21}" destId="{CA7358CA-FCF6-4781-B82D-EC775F2E2D56}" srcOrd="3" destOrd="0" parTransId="{7FD73C02-9BCF-44D7-835F-3D2CB8D246FB}" sibTransId="{517C3646-1ADF-41ED-99B7-BA026B8E92E6}"/>
    <dgm:cxn modelId="{433A88D2-A154-4D59-A7D1-DCA156DA284F}" type="presOf" srcId="{BA28C13F-C7B9-4E7C-A63C-D13CB9EDAF27}" destId="{0C47B4A3-EDF5-48B3-B641-EFBAE16BD6F9}" srcOrd="0" destOrd="5" presId="urn:microsoft.com/office/officeart/2005/8/layout/vList5"/>
    <dgm:cxn modelId="{8F4E42D4-494A-4D23-AC11-31A191B04730}" type="presOf" srcId="{BA8F5340-3F87-45AD-A342-B1359A68BA21}" destId="{82E48BB0-1DD7-4102-8FE2-3E4F026A1756}" srcOrd="0" destOrd="0" presId="urn:microsoft.com/office/officeart/2005/8/layout/vList5"/>
    <dgm:cxn modelId="{F28E6CE7-AF8D-490E-AC03-B89483618001}" type="presOf" srcId="{CA7358CA-FCF6-4781-B82D-EC775F2E2D56}" destId="{0C47B4A3-EDF5-48B3-B641-EFBAE16BD6F9}" srcOrd="0" destOrd="3" presId="urn:microsoft.com/office/officeart/2005/8/layout/vList5"/>
    <dgm:cxn modelId="{70DCB0DE-A9C4-4C38-85EC-145BAD97D492}" type="presOf" srcId="{D807F019-D0E1-40F7-A0B5-87444A611B4A}" destId="{0C47B4A3-EDF5-48B3-B641-EFBAE16BD6F9}" srcOrd="0" destOrd="2" presId="urn:microsoft.com/office/officeart/2005/8/layout/vList5"/>
    <dgm:cxn modelId="{E6D7049A-3844-4DF1-963E-F63299A8BF18}" srcId="{BA8F5340-3F87-45AD-A342-B1359A68BA21}" destId="{1EE862FB-805F-40C2-AF86-3FF874805116}" srcOrd="1" destOrd="0" parTransId="{5DF80BCE-C782-40A1-8518-F80301B77C98}" sibTransId="{689F63E1-1607-482C-BF1F-12593D9D6AD9}"/>
    <dgm:cxn modelId="{36737570-5DE2-4B1A-900A-AD5024AB7055}" type="presOf" srcId="{1EE862FB-805F-40C2-AF86-3FF874805116}" destId="{0C47B4A3-EDF5-48B3-B641-EFBAE16BD6F9}" srcOrd="0" destOrd="1" presId="urn:microsoft.com/office/officeart/2005/8/layout/vList5"/>
    <dgm:cxn modelId="{8F46EF03-2B9F-4DCC-8A5E-0BBC559B0CE7}" type="presOf" srcId="{7CE2B63B-4EC0-4C37-873D-C01C073CB99C}" destId="{0C47B4A3-EDF5-48B3-B641-EFBAE16BD6F9}" srcOrd="0" destOrd="6" presId="urn:microsoft.com/office/officeart/2005/8/layout/vList5"/>
    <dgm:cxn modelId="{B7941CEE-21E5-4230-B61C-71AC7E83BE46}" srcId="{BA8F5340-3F87-45AD-A342-B1359A68BA21}" destId="{D807F019-D0E1-40F7-A0B5-87444A611B4A}" srcOrd="2" destOrd="0" parTransId="{4273BBAB-7F3F-48EE-929B-FA32BB0A841B}" sibTransId="{E27F706F-168E-4E9F-899E-E846A8627AAA}"/>
    <dgm:cxn modelId="{98CB84DB-1374-4CF6-B7B8-8DD7232E9F25}" type="presParOf" srcId="{584320E6-8041-4DBB-ABE3-B4C9012BEB20}" destId="{A12C5E2C-7607-4CFB-A304-00F0D7AD3913}" srcOrd="0" destOrd="0" presId="urn:microsoft.com/office/officeart/2005/8/layout/vList5"/>
    <dgm:cxn modelId="{0D8F1466-DF64-4D5B-8150-BF5641C09C93}" type="presParOf" srcId="{A12C5E2C-7607-4CFB-A304-00F0D7AD3913}" destId="{82E48BB0-1DD7-4102-8FE2-3E4F026A1756}" srcOrd="0" destOrd="0" presId="urn:microsoft.com/office/officeart/2005/8/layout/vList5"/>
    <dgm:cxn modelId="{E88803EC-7579-4CD5-A47C-7CE2A599FF9F}" type="presParOf" srcId="{A12C5E2C-7607-4CFB-A304-00F0D7AD3913}" destId="{0C47B4A3-EDF5-48B3-B641-EFBAE16BD6F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ACE89-8C8E-4165-9CB0-3186C239A9FA}">
      <dsp:nvSpPr>
        <dsp:cNvPr id="0" name=""/>
        <dsp:cNvSpPr/>
      </dsp:nvSpPr>
      <dsp:spPr>
        <a:xfrm>
          <a:off x="0" y="40949"/>
          <a:ext cx="8797718"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0" kern="1200" dirty="0" smtClean="0">
              <a:latin typeface="Cambria" pitchFamily="18" charset="0"/>
            </a:rPr>
            <a:t>1. Stack is an ordered list of similar data type</a:t>
          </a:r>
          <a:endParaRPr lang="en-GB" sz="1800" kern="1200" dirty="0">
            <a:latin typeface="Cambria" pitchFamily="18" charset="0"/>
          </a:endParaRPr>
        </a:p>
      </dsp:txBody>
      <dsp:txXfrm>
        <a:off x="47519" y="88468"/>
        <a:ext cx="8702680" cy="878402"/>
      </dsp:txXfrm>
    </dsp:sp>
    <dsp:sp modelId="{3AF333BD-3477-4EBD-9547-E9459171265D}">
      <dsp:nvSpPr>
        <dsp:cNvPr id="0" name=""/>
        <dsp:cNvSpPr/>
      </dsp:nvSpPr>
      <dsp:spPr>
        <a:xfrm>
          <a:off x="0" y="1164149"/>
          <a:ext cx="8797718" cy="973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0" kern="1200" dirty="0" smtClean="0">
              <a:latin typeface="Cambria" pitchFamily="18" charset="0"/>
            </a:rPr>
            <a:t>2. Stack is a LIFO structure. (Last in First out). Here, the element which is placed last, is accessed first</a:t>
          </a:r>
        </a:p>
      </dsp:txBody>
      <dsp:txXfrm>
        <a:off x="47519" y="1211668"/>
        <a:ext cx="8702680" cy="878402"/>
      </dsp:txXfrm>
    </dsp:sp>
    <dsp:sp modelId="{B683CDDE-3BFF-447F-8089-4AF1EDF1B5B3}">
      <dsp:nvSpPr>
        <dsp:cNvPr id="0" name=""/>
        <dsp:cNvSpPr/>
      </dsp:nvSpPr>
      <dsp:spPr>
        <a:xfrm>
          <a:off x="0" y="2287349"/>
          <a:ext cx="8797718" cy="97344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0" kern="1200" dirty="0" smtClean="0">
              <a:latin typeface="Cambria" pitchFamily="18" charset="0"/>
            </a:rPr>
            <a:t>3. push() function is used to insert new elements into the Stack and pop() is used to delete an element from the stack. Both insertion and deletion are allowed at only one end of Stack called Top</a:t>
          </a:r>
        </a:p>
      </dsp:txBody>
      <dsp:txXfrm>
        <a:off x="47519" y="2334868"/>
        <a:ext cx="8702680" cy="878402"/>
      </dsp:txXfrm>
    </dsp:sp>
    <dsp:sp modelId="{66DDBCB2-9ED9-483A-8D95-165EDABD0C4F}">
      <dsp:nvSpPr>
        <dsp:cNvPr id="0" name=""/>
        <dsp:cNvSpPr/>
      </dsp:nvSpPr>
      <dsp:spPr>
        <a:xfrm>
          <a:off x="0" y="3410549"/>
          <a:ext cx="8797718" cy="973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0" kern="1200" dirty="0" smtClean="0">
              <a:latin typeface="Cambria" pitchFamily="18" charset="0"/>
            </a:rPr>
            <a:t>4. Stack is said to be in Overflow state when it is completely full and is said to be in Underflow state if it is completely empty</a:t>
          </a:r>
        </a:p>
      </dsp:txBody>
      <dsp:txXfrm>
        <a:off x="47519" y="3458068"/>
        <a:ext cx="8702680" cy="878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7B4A3-EDF5-48B3-B641-EFBAE16BD6F9}">
      <dsp:nvSpPr>
        <dsp:cNvPr id="0" name=""/>
        <dsp:cNvSpPr/>
      </dsp:nvSpPr>
      <dsp:spPr>
        <a:xfrm rot="5400000">
          <a:off x="4480281" y="-1810141"/>
          <a:ext cx="2745176" cy="7034629"/>
        </a:xfrm>
        <a:prstGeom prst="round2SameRect">
          <a:avLst/>
        </a:prstGeom>
        <a:solidFill>
          <a:schemeClr val="lt1">
            <a:alpha val="90000"/>
            <a:tint val="40000"/>
            <a:hueOff val="0"/>
            <a:satOff val="0"/>
            <a:lumOff val="0"/>
            <a:alphaOff val="0"/>
          </a:schemeClr>
        </a:solidFill>
        <a:ln w="6350" cap="flat" cmpd="sng" algn="ctr">
          <a:solidFill>
            <a:schemeClr val="accent1">
              <a:alpha val="9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100000"/>
            </a:lnSpc>
            <a:spcBef>
              <a:spcPct val="0"/>
            </a:spcBef>
            <a:spcAft>
              <a:spcPts val="12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Divide the students into 4 groups. </a:t>
          </a:r>
          <a:endParaRPr lang="en-IN" sz="1600" kern="1200" dirty="0">
            <a:latin typeface="Cambria" panose="020405030504060302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Below are 4 infix expression, assign an expression to each group. </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Each group should convert the given expression to postfix and prefix expression using stack.</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a.  3+4*5/6</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b.  </a:t>
          </a:r>
          <a:r>
            <a:rPr lang="en-IN" sz="1600" kern="1200" dirty="0" smtClean="0">
              <a:effectLst/>
              <a:latin typeface="Calibri" panose="020F0502020204030204" pitchFamily="34" charset="0"/>
              <a:ea typeface="Calibri" panose="020F0502020204030204" pitchFamily="34" charset="0"/>
              <a:cs typeface="Times New Roman" panose="02020603050405020304" pitchFamily="18" charset="0"/>
            </a:rPr>
            <a:t>6 * (77 + 8 *15) + 20</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c.  </a:t>
          </a:r>
          <a:r>
            <a:rPr lang="en-IN" sz="1600" kern="1200" dirty="0" smtClean="0">
              <a:effectLst/>
              <a:latin typeface="Calibri" panose="020F0502020204030204" pitchFamily="34" charset="0"/>
              <a:ea typeface="Times New Roman" panose="02020603050405020304" pitchFamily="18" charset="0"/>
              <a:cs typeface="Arial" panose="020B0604020202020204" pitchFamily="34" charset="0"/>
            </a:rPr>
            <a:t>(300+23)*(43-21)/(84+7) </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171450" algn="just" defTabSz="711200">
            <a:lnSpc>
              <a:spcPct val="100000"/>
            </a:lnSpc>
            <a:spcBef>
              <a:spcPct val="0"/>
            </a:spcBef>
            <a:spcAft>
              <a:spcPct val="15000"/>
            </a:spcAft>
            <a:buChar char="••"/>
          </a:pPr>
          <a:r>
            <a:rPr lang="en-IN" sz="1600" kern="1200" dirty="0" smtClean="0">
              <a:effectLst/>
              <a:latin typeface="Calibri" panose="020F0502020204030204" pitchFamily="34" charset="0"/>
              <a:ea typeface="Calibri" panose="020F0502020204030204" pitchFamily="34" charset="0"/>
              <a:cs typeface="Calibri" panose="020F0502020204030204" pitchFamily="34" charset="0"/>
            </a:rPr>
            <a:t>d.   </a:t>
          </a:r>
          <a:r>
            <a:rPr lang="en-IN" sz="1600" kern="1200" dirty="0" smtClean="0">
              <a:effectLst/>
              <a:latin typeface="Calibri" panose="020F0502020204030204" pitchFamily="34" charset="0"/>
              <a:ea typeface="Times New Roman" panose="02020603050405020304" pitchFamily="18" charset="0"/>
              <a:cs typeface="Arial" panose="020B0604020202020204" pitchFamily="34" charset="0"/>
            </a:rPr>
            <a:t>(4+8)*(6-5)/((3-2)*(2+2))</a:t>
          </a:r>
          <a:endParaRPr lang="en-GB" sz="1600" kern="1200" dirty="0"/>
        </a:p>
      </dsp:txBody>
      <dsp:txXfrm rot="-5400000">
        <a:off x="2335555" y="468593"/>
        <a:ext cx="6900621" cy="2477160"/>
      </dsp:txXfrm>
    </dsp:sp>
    <dsp:sp modelId="{82E48BB0-1DD7-4102-8FE2-3E4F026A1756}">
      <dsp:nvSpPr>
        <dsp:cNvPr id="0" name=""/>
        <dsp:cNvSpPr/>
      </dsp:nvSpPr>
      <dsp:spPr>
        <a:xfrm>
          <a:off x="0" y="3354"/>
          <a:ext cx="2335466" cy="3431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ts val="1200"/>
            </a:spcAft>
          </a:pPr>
          <a:r>
            <a:rPr lang="en-US" sz="1800" b="1" kern="1200" dirty="0" smtClean="0">
              <a:latin typeface="+mn-lt"/>
            </a:rPr>
            <a:t>Offline  Activity</a:t>
          </a:r>
          <a:br>
            <a:rPr lang="en-US" sz="1800" b="1" kern="1200" dirty="0" smtClean="0">
              <a:latin typeface="+mn-lt"/>
            </a:rPr>
          </a:br>
          <a:r>
            <a:rPr lang="en-US" sz="1400" b="1" kern="1200" dirty="0" smtClean="0">
              <a:latin typeface="+mn-lt"/>
            </a:rPr>
            <a:t>( 30 min)</a:t>
          </a:r>
          <a:endParaRPr lang="en-IN" sz="1400" kern="1200" dirty="0">
            <a:latin typeface="+mn-lt"/>
          </a:endParaRPr>
        </a:p>
      </dsp:txBody>
      <dsp:txXfrm>
        <a:off x="114008" y="117362"/>
        <a:ext cx="2107450" cy="32034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pPr/>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pPr/>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shown in slide we have taken two example from real life that illustrates stack data structure.</a:t>
            </a:r>
          </a:p>
          <a:p>
            <a:endParaRPr lang="en-US" baseline="0" dirty="0" smtClean="0"/>
          </a:p>
          <a:p>
            <a:pPr>
              <a:buFont typeface="Wingdings" pitchFamily="2" charset="2"/>
              <a:buChar char="ü"/>
            </a:pPr>
            <a:r>
              <a:rPr lang="en-US" baseline="0" dirty="0" smtClean="0"/>
              <a:t>Stack of books placed one over another.</a:t>
            </a:r>
          </a:p>
          <a:p>
            <a:pPr>
              <a:buFont typeface="Wingdings" pitchFamily="2" charset="2"/>
              <a:buChar char="ü"/>
            </a:pPr>
            <a:r>
              <a:rPr lang="en-US" baseline="0" dirty="0" smtClean="0"/>
              <a:t>Stack of containers </a:t>
            </a:r>
          </a:p>
          <a:p>
            <a:endParaRPr lang="en-US" baseline="0" dirty="0" smtClean="0"/>
          </a:p>
          <a:p>
            <a:r>
              <a:rPr lang="en-US" baseline="0" dirty="0" smtClean="0"/>
              <a:t>As shown in figure of containers first red container is placed then orange over it and in last blue container. But if we want to access red container then first Blue container has to be removed then orange and then red. It means Blue container which was placed in last has to be removed first this strategy is called </a:t>
            </a:r>
            <a:r>
              <a:rPr lang="en-US" b="1" baseline="0" dirty="0" smtClean="0"/>
              <a:t>LIFO (Last in first out)</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figure shows the data structure used to  implement  stack using linked list</a:t>
            </a:r>
          </a:p>
          <a:p>
            <a:endParaRPr lang="en-US" baseline="0" dirty="0" smtClean="0"/>
          </a:p>
          <a:p>
            <a:pPr>
              <a:buFont typeface="Arial" pitchFamily="34" charset="0"/>
              <a:buChar char="•"/>
            </a:pPr>
            <a:r>
              <a:rPr lang="en-US" baseline="0" dirty="0" smtClean="0"/>
              <a:t>  Linked List Header: Linked List header will contain two entities </a:t>
            </a:r>
            <a:r>
              <a:rPr lang="en-US" b="1" baseline="0" dirty="0" smtClean="0"/>
              <a:t>count</a:t>
            </a:r>
            <a:r>
              <a:rPr lang="en-US" baseline="0" dirty="0" smtClean="0"/>
              <a:t> and </a:t>
            </a:r>
            <a:r>
              <a:rPr lang="en-US" b="1" baseline="0" dirty="0" smtClean="0"/>
              <a:t>top </a:t>
            </a:r>
          </a:p>
          <a:p>
            <a:r>
              <a:rPr lang="en-US" b="1" baseline="0" dirty="0" smtClean="0"/>
              <a:t>   a)  count </a:t>
            </a:r>
            <a:r>
              <a:rPr lang="en-US" b="0" baseline="0" dirty="0" smtClean="0"/>
              <a:t>will keep total count of values currently available</a:t>
            </a:r>
          </a:p>
          <a:p>
            <a:r>
              <a:rPr lang="en-US" b="0" baseline="0" dirty="0" smtClean="0"/>
              <a:t>   b)  </a:t>
            </a:r>
            <a:r>
              <a:rPr lang="en-US" b="1" baseline="0" dirty="0" smtClean="0"/>
              <a:t>top</a:t>
            </a:r>
            <a:r>
              <a:rPr lang="en-US" b="0" baseline="0" dirty="0" smtClean="0"/>
              <a:t> will keep the address of node on top of stack</a:t>
            </a:r>
          </a:p>
          <a:p>
            <a:endParaRPr lang="en-US" b="0" baseline="0" dirty="0" smtClean="0"/>
          </a:p>
          <a:p>
            <a:pPr>
              <a:buFont typeface="Arial" pitchFamily="34" charset="0"/>
              <a:buChar char="•"/>
            </a:pPr>
            <a:r>
              <a:rPr lang="en-US" b="0" baseline="0" dirty="0" smtClean="0"/>
              <a:t> Node structure: Node contains two entities data and link</a:t>
            </a:r>
          </a:p>
          <a:p>
            <a:pPr>
              <a:buFont typeface="Arial" pitchFamily="34" charset="0"/>
              <a:buNone/>
            </a:pPr>
            <a:r>
              <a:rPr lang="en-US" b="0" baseline="0" dirty="0" smtClean="0"/>
              <a:t>  a) data keeps the value </a:t>
            </a:r>
          </a:p>
          <a:p>
            <a:pPr>
              <a:buFont typeface="Arial" pitchFamily="34" charset="0"/>
              <a:buNone/>
            </a:pPr>
            <a:r>
              <a:rPr lang="en-US" b="0" baseline="0" dirty="0" smtClean="0"/>
              <a:t>  b) links keeps the address to next node on top of it</a:t>
            </a:r>
          </a:p>
          <a:p>
            <a:r>
              <a:rPr lang="en-US" baseline="0" dirty="0" smtClean="0"/>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26</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Steps for implementing</a:t>
            </a:r>
            <a:r>
              <a:rPr lang="en-US" baseline="0" dirty="0" smtClean="0"/>
              <a:t> stack using linked list as shown in figure:</a:t>
            </a:r>
            <a:endParaRPr lang="en-US" dirty="0" smtClean="0"/>
          </a:p>
          <a:p>
            <a:endParaRPr lang="en-US" dirty="0" smtClean="0"/>
          </a:p>
          <a:p>
            <a:r>
              <a:rPr lang="en-US" baseline="0" dirty="0" smtClean="0"/>
              <a:t>Step 1. Empty Stack is created </a:t>
            </a:r>
          </a:p>
          <a:p>
            <a:endParaRPr lang="en-US" baseline="0" dirty="0" smtClean="0"/>
          </a:p>
          <a:p>
            <a:r>
              <a:rPr lang="en-US" baseline="0" dirty="0" smtClean="0"/>
              <a:t>	Memory is allocated to Head</a:t>
            </a:r>
          </a:p>
          <a:p>
            <a:endParaRPr lang="en-US" baseline="0" dirty="0" smtClean="0"/>
          </a:p>
          <a:p>
            <a:r>
              <a:rPr lang="en-US" baseline="0" dirty="0" smtClean="0"/>
              <a:t>	Count is  initialized to 0 </a:t>
            </a:r>
          </a:p>
          <a:p>
            <a:endParaRPr lang="en-US" baseline="0" dirty="0" smtClean="0"/>
          </a:p>
          <a:p>
            <a:r>
              <a:rPr lang="en-US" baseline="0" dirty="0" smtClean="0"/>
              <a:t>	top is initialized to NULL</a:t>
            </a:r>
          </a:p>
          <a:p>
            <a:endParaRPr lang="en-US" dirty="0" smtClean="0"/>
          </a:p>
          <a:p>
            <a:endParaRPr lang="en-US" b="0" baseline="0" dirty="0" smtClean="0"/>
          </a:p>
          <a:p>
            <a:r>
              <a:rPr lang="en-US" b="0" baseline="0" dirty="0" smtClean="0"/>
              <a:t>    </a:t>
            </a:r>
          </a:p>
          <a:p>
            <a:endParaRPr lang="en-US" b="1" baseline="0" dirty="0" smtClean="0"/>
          </a:p>
          <a:p>
            <a:endParaRPr lang="en-US" b="1"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28</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Steps for implementing</a:t>
            </a:r>
            <a:r>
              <a:rPr lang="en-US" baseline="0" dirty="0" smtClean="0"/>
              <a:t> stack using linked list as shown in figure:</a:t>
            </a:r>
            <a:endParaRPr lang="en-US" dirty="0" smtClean="0"/>
          </a:p>
          <a:p>
            <a:endParaRPr lang="en-US" dirty="0" smtClean="0"/>
          </a:p>
          <a:p>
            <a:r>
              <a:rPr lang="en-US" baseline="0" dirty="0" smtClean="0"/>
              <a:t> </a:t>
            </a:r>
            <a:endParaRPr lang="en-US" dirty="0" smtClean="0"/>
          </a:p>
          <a:p>
            <a:r>
              <a:rPr lang="en-US" dirty="0" smtClean="0"/>
              <a:t>Step 2. First Node is create using Temp pointer</a:t>
            </a:r>
          </a:p>
          <a:p>
            <a:r>
              <a:rPr lang="en-US" dirty="0" smtClean="0"/>
              <a:t>       Value is inserted in </a:t>
            </a:r>
            <a:r>
              <a:rPr lang="en-US" b="1" dirty="0" smtClean="0"/>
              <a:t>data</a:t>
            </a:r>
            <a:r>
              <a:rPr lang="en-US" baseline="0" dirty="0" smtClean="0"/>
              <a:t> </a:t>
            </a:r>
          </a:p>
          <a:p>
            <a:r>
              <a:rPr lang="en-US" baseline="0" dirty="0" smtClean="0"/>
              <a:t>       NULL is assigned to </a:t>
            </a:r>
            <a:r>
              <a:rPr lang="en-US" b="1" baseline="0" dirty="0" smtClean="0"/>
              <a:t>link</a:t>
            </a:r>
          </a:p>
          <a:p>
            <a:endParaRPr lang="en-US" b="1" baseline="0" dirty="0" smtClean="0"/>
          </a:p>
          <a:p>
            <a:r>
              <a:rPr lang="en-US" b="0" baseline="0" dirty="0" smtClean="0"/>
              <a:t>Step 3.</a:t>
            </a:r>
            <a:r>
              <a:rPr lang="en-US" b="1" baseline="0" dirty="0" smtClean="0"/>
              <a:t> </a:t>
            </a:r>
            <a:r>
              <a:rPr lang="en-US" b="0" baseline="0" dirty="0" smtClean="0"/>
              <a:t>Head is updated</a:t>
            </a:r>
          </a:p>
          <a:p>
            <a:r>
              <a:rPr lang="en-US" b="1" baseline="0" dirty="0" smtClean="0"/>
              <a:t>     </a:t>
            </a:r>
            <a:r>
              <a:rPr lang="en-US" b="0" baseline="0" dirty="0" smtClean="0"/>
              <a:t>Address of first node is assigned to top </a:t>
            </a:r>
          </a:p>
          <a:p>
            <a:r>
              <a:rPr lang="en-US" b="0" baseline="0" dirty="0" smtClean="0"/>
              <a:t>    count is incremented by 1</a:t>
            </a:r>
          </a:p>
          <a:p>
            <a:endParaRPr lang="en-US" b="0" baseline="0" dirty="0" smtClean="0"/>
          </a:p>
          <a:p>
            <a:endParaRPr lang="en-US" b="0" baseline="0" dirty="0" smtClean="0"/>
          </a:p>
          <a:p>
            <a:r>
              <a:rPr lang="en-US" b="0" baseline="0" dirty="0" smtClean="0"/>
              <a:t>    </a:t>
            </a:r>
          </a:p>
          <a:p>
            <a:endParaRPr lang="en-US" b="1" baseline="0" dirty="0" smtClean="0"/>
          </a:p>
          <a:p>
            <a:endParaRPr lang="en-US" b="1"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30</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baseline="0" dirty="0" smtClean="0"/>
          </a:p>
          <a:p>
            <a:endParaRPr lang="en-US" b="1" baseline="0" dirty="0" smtClean="0"/>
          </a:p>
          <a:p>
            <a:endParaRPr lang="en-US" b="1"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32</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0000" lvl="4"/>
            <a:r>
              <a:rPr lang="en-US" sz="2000" dirty="0" smtClean="0">
                <a:latin typeface="Times New Roman" pitchFamily="18" charset="0"/>
                <a:cs typeface="Times New Roman" pitchFamily="18" charset="0"/>
              </a:rPr>
              <a:t>When finding the way in a Maze we reach a dead end what do we do, we backtrack to a point from where we could make a choice for new way. </a:t>
            </a:r>
          </a:p>
          <a:p>
            <a:pPr marL="360000" lvl="4"/>
            <a:endParaRPr lang="en-US" sz="2000" dirty="0" smtClean="0">
              <a:latin typeface="Times New Roman" pitchFamily="18" charset="0"/>
              <a:cs typeface="Times New Roman" pitchFamily="18" charset="0"/>
            </a:endParaRPr>
          </a:p>
          <a:p>
            <a:pPr marL="360000" lvl="4"/>
            <a:r>
              <a:rPr lang="en-US" sz="2000" dirty="0" smtClean="0">
                <a:latin typeface="Times New Roman" pitchFamily="18" charset="0"/>
                <a:cs typeface="Times New Roman" pitchFamily="18" charset="0"/>
              </a:rPr>
              <a:t>This could be implemented using stack where all choices at a choice point cold be stored on to stack. Then Backtracking simply means to pop a choice from stack and work accordingly.</a:t>
            </a:r>
          </a:p>
          <a:p>
            <a:pPr marL="360000" lvl="4"/>
            <a:endParaRPr lang="en-US" sz="20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33</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36</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recursion continues until some condition is met to prevent it.</a:t>
            </a:r>
          </a:p>
          <a:p>
            <a:r>
              <a:rPr lang="en-US" dirty="0" smtClean="0"/>
              <a:t>To prevent infinite recursion, if...else statement (or similar approach) can be used where one branch makes the recursive call and other doesn't.</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38</a:t>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39</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40</a:t>
            </a:fld>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       Answer Key</a:t>
            </a:r>
          </a:p>
          <a:p>
            <a:r>
              <a:rPr lang="en-US" dirty="0" smtClean="0"/>
              <a:t>    1.</a:t>
            </a:r>
            <a:r>
              <a:rPr lang="en-US" baseline="0" dirty="0" smtClean="0"/>
              <a:t>             c)</a:t>
            </a:r>
          </a:p>
          <a:p>
            <a:r>
              <a:rPr lang="en-US" dirty="0" smtClean="0"/>
              <a:t>    2.             d)</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42</a:t>
            </a:fld>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       Answer Key</a:t>
            </a:r>
          </a:p>
          <a:p>
            <a:r>
              <a:rPr lang="en-US" dirty="0" smtClean="0"/>
              <a:t>    3.</a:t>
            </a:r>
            <a:r>
              <a:rPr lang="en-US" baseline="0" dirty="0" smtClean="0"/>
              <a:t>             b)</a:t>
            </a:r>
          </a:p>
          <a:p>
            <a:r>
              <a:rPr lang="en-US" dirty="0" smtClean="0"/>
              <a:t>    4.             c)</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43</a:t>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   Answer Key</a:t>
            </a:r>
          </a:p>
          <a:p>
            <a:endParaRPr lang="en-US" dirty="0" smtClean="0"/>
          </a:p>
          <a:p>
            <a:pPr marL="228600" indent="-228600">
              <a:buAutoNum type="arabicPeriod" startAt="5"/>
            </a:pPr>
            <a:r>
              <a:rPr lang="en-US" dirty="0" smtClean="0"/>
              <a:t>           10 9 8 …. 1</a:t>
            </a:r>
          </a:p>
          <a:p>
            <a:pPr marL="228600" indent="-228600">
              <a:buNone/>
            </a:pP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44</a:t>
            </a:fld>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mn-lt"/>
                <a:ea typeface="+mn-ea"/>
                <a:cs typeface="+mn-cs"/>
              </a:rPr>
              <a:t>Infix Notation: </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It is easy for us humans to read, write and speak in infix notation but the same does not go well with computing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mn-lt"/>
                <a:ea typeface="+mn-ea"/>
                <a:cs typeface="+mn-cs"/>
              </a:rPr>
              <a:t>Prefix Notation: </a:t>
            </a:r>
            <a:r>
              <a:rPr lang="en-IN" sz="1200" dirty="0" smtClean="0">
                <a:solidFill>
                  <a:prstClr val="black"/>
                </a:solidFill>
              </a:rPr>
              <a:t>Example </a:t>
            </a:r>
            <a:r>
              <a:rPr lang="en-IN" sz="1200" b="1" dirty="0" smtClean="0">
                <a:solidFill>
                  <a:prstClr val="black"/>
                </a:solidFill>
              </a:rPr>
              <a:t>+ab</a:t>
            </a:r>
            <a:r>
              <a:rPr lang="en-IN" sz="1200" dirty="0" smtClean="0">
                <a:solidFill>
                  <a:prstClr val="black"/>
                </a:solidFill>
              </a:rPr>
              <a:t>. </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This is equivalent to its infix notation </a:t>
            </a:r>
            <a:r>
              <a:rPr kumimoji="0" lang="en-IN" sz="1200" b="1" i="0" u="none" strike="noStrike" kern="1200" cap="none" spc="0" normalizeH="0" baseline="0" noProof="0" dirty="0" err="1" smtClean="0">
                <a:ln>
                  <a:noFill/>
                </a:ln>
                <a:solidFill>
                  <a:prstClr val="black"/>
                </a:solidFill>
                <a:effectLst/>
                <a:uLnTx/>
                <a:uFillTx/>
                <a:latin typeface="+mn-lt"/>
                <a:ea typeface="+mn-ea"/>
                <a:cs typeface="+mn-cs"/>
              </a:rPr>
              <a:t>a+b</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mn-lt"/>
                <a:ea typeface="+mn-ea"/>
                <a:cs typeface="+mn-cs"/>
              </a:rPr>
              <a:t>Postfix Notation</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a:t>
            </a:r>
            <a:r>
              <a:rPr lang="en-IN" sz="1200" dirty="0" smtClean="0">
                <a:solidFill>
                  <a:prstClr val="black"/>
                </a:solidFill>
              </a:rPr>
              <a:t>Example </a:t>
            </a:r>
            <a:r>
              <a:rPr lang="en-IN" sz="1200" b="1" dirty="0" err="1" smtClean="0">
                <a:solidFill>
                  <a:prstClr val="black"/>
                </a:solidFill>
              </a:rPr>
              <a:t>ab</a:t>
            </a:r>
            <a:r>
              <a:rPr lang="en-IN" sz="1200" b="1" dirty="0" smtClean="0">
                <a:solidFill>
                  <a:prstClr val="black"/>
                </a:solidFill>
              </a:rPr>
              <a:t>+</a:t>
            </a:r>
            <a:r>
              <a:rPr lang="en-IN" sz="1200" dirty="0" smtClean="0">
                <a:solidFill>
                  <a:prstClr val="black"/>
                </a:solidFill>
              </a:rPr>
              <a:t>. </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This is equivalent to its infix notation </a:t>
            </a:r>
            <a:r>
              <a:rPr kumimoji="0" lang="en-IN" sz="1200" b="1" i="0" u="none" strike="noStrike" kern="1200" cap="none" spc="0" normalizeH="0" baseline="0" noProof="0" dirty="0" err="1" smtClean="0">
                <a:ln>
                  <a:noFill/>
                </a:ln>
                <a:solidFill>
                  <a:prstClr val="black"/>
                </a:solidFill>
                <a:effectLst/>
                <a:uLnTx/>
                <a:uFillTx/>
                <a:latin typeface="+mn-lt"/>
                <a:ea typeface="+mn-ea"/>
                <a:cs typeface="+mn-cs"/>
              </a:rPr>
              <a:t>a+b</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46</a:t>
            </a:fld>
            <a:endParaRPr lang="en-I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mn-lt"/>
                <a:ea typeface="+mn-ea"/>
                <a:cs typeface="+mn-cs"/>
              </a:rPr>
              <a:t>Parsing Expressions</a:t>
            </a:r>
            <a:endParaRPr kumimoji="0" lang="en-I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To parse any arithmetic expression, we need to take care of operator precedence and </a:t>
            </a:r>
            <a:r>
              <a:rPr kumimoji="0" lang="en-IN" sz="1200" b="0" i="0" u="none" strike="noStrike" kern="1200" cap="none" spc="0" normalizeH="0" baseline="0" noProof="0" dirty="0" err="1" smtClean="0">
                <a:ln>
                  <a:noFill/>
                </a:ln>
                <a:solidFill>
                  <a:prstClr val="black"/>
                </a:solidFill>
                <a:effectLst/>
                <a:uLnTx/>
                <a:uFillTx/>
                <a:latin typeface="+mn-lt"/>
                <a:ea typeface="+mn-ea"/>
                <a:cs typeface="+mn-cs"/>
              </a:rPr>
              <a:t>associativity</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also.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mn-lt"/>
                <a:ea typeface="+mn-ea"/>
                <a:cs typeface="+mn-cs"/>
              </a:rPr>
              <a:t>Precedence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For example: As multiplication operation has precedence over addition, </a:t>
            </a:r>
            <a:r>
              <a:rPr kumimoji="0" lang="en-IN" sz="1200" b="1" i="0" u="none" strike="noStrike" kern="1200" cap="none" spc="0" normalizeH="0" baseline="0" noProof="0" dirty="0" smtClean="0">
                <a:ln>
                  <a:noFill/>
                </a:ln>
                <a:solidFill>
                  <a:prstClr val="black"/>
                </a:solidFill>
                <a:effectLst/>
                <a:uLnTx/>
                <a:uFillTx/>
                <a:latin typeface="+mn-lt"/>
                <a:ea typeface="+mn-ea"/>
                <a:cs typeface="+mn-cs"/>
              </a:rPr>
              <a:t>b * c</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will be evaluated first.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err="1" smtClean="0">
                <a:ln>
                  <a:noFill/>
                </a:ln>
                <a:solidFill>
                  <a:prstClr val="black"/>
                </a:solidFill>
                <a:effectLst/>
                <a:uLnTx/>
                <a:uFillTx/>
                <a:latin typeface="+mn-lt"/>
                <a:ea typeface="+mn-ea"/>
                <a:cs typeface="+mn-cs"/>
              </a:rPr>
              <a:t>Associativity</a:t>
            </a:r>
            <a:endParaRPr kumimoji="0" lang="en-IN"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For example, in expression </a:t>
            </a:r>
            <a:r>
              <a:rPr kumimoji="0" lang="en-IN" sz="1200" b="1" i="0" u="none" strike="noStrike" kern="1200" cap="none" spc="0" normalizeH="0" baseline="0" noProof="0" dirty="0" smtClean="0">
                <a:ln>
                  <a:noFill/>
                </a:ln>
                <a:solidFill>
                  <a:prstClr val="black"/>
                </a:solidFill>
                <a:effectLst/>
                <a:uLnTx/>
                <a:uFillTx/>
                <a:latin typeface="+mn-lt"/>
                <a:ea typeface="+mn-ea"/>
                <a:cs typeface="+mn-cs"/>
              </a:rPr>
              <a:t>a+b−c</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both + and − has same precedence, then which part of expression will be evaluated first, is determined by </a:t>
            </a:r>
            <a:r>
              <a:rPr kumimoji="0" lang="en-IN" sz="1200" b="0" i="0" u="none" strike="noStrike" kern="1200" cap="none" spc="0" normalizeH="0" baseline="0" noProof="0" dirty="0" err="1" smtClean="0">
                <a:ln>
                  <a:noFill/>
                </a:ln>
                <a:solidFill>
                  <a:prstClr val="black"/>
                </a:solidFill>
                <a:effectLst/>
                <a:uLnTx/>
                <a:uFillTx/>
                <a:latin typeface="+mn-lt"/>
                <a:ea typeface="+mn-ea"/>
                <a:cs typeface="+mn-cs"/>
              </a:rPr>
              <a:t>associativity</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of those operators.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Here, both + and − are left associative, so the expression will be evaluated as </a:t>
            </a:r>
            <a:r>
              <a:rPr kumimoji="0" lang="en-IN" sz="1200" b="1" i="0" u="none" strike="noStrike" kern="1200" cap="none" spc="0" normalizeH="0" baseline="0" noProof="0" dirty="0" smtClean="0">
                <a:ln>
                  <a:noFill/>
                </a:ln>
                <a:solidFill>
                  <a:prstClr val="black"/>
                </a:solidFill>
                <a:effectLst/>
                <a:uLnTx/>
                <a:uFillTx/>
                <a:latin typeface="+mn-lt"/>
                <a:ea typeface="+mn-ea"/>
                <a:cs typeface="+mn-cs"/>
              </a:rPr>
              <a:t>(</a:t>
            </a:r>
            <a:r>
              <a:rPr kumimoji="0" lang="en-IN" sz="1200" b="1" i="0" u="none" strike="noStrike" kern="1200" cap="none" spc="0" normalizeH="0" baseline="0" noProof="0" dirty="0" err="1" smtClean="0">
                <a:ln>
                  <a:noFill/>
                </a:ln>
                <a:solidFill>
                  <a:prstClr val="black"/>
                </a:solidFill>
                <a:effectLst/>
                <a:uLnTx/>
                <a:uFillTx/>
                <a:latin typeface="+mn-lt"/>
                <a:ea typeface="+mn-ea"/>
                <a:cs typeface="+mn-cs"/>
              </a:rPr>
              <a:t>a+b</a:t>
            </a:r>
            <a:r>
              <a:rPr kumimoji="0" lang="en-IN" sz="1200" b="1" i="0" u="none" strike="noStrike" kern="1200" cap="none" spc="0" normalizeH="0" baseline="0" noProof="0" dirty="0" smtClean="0">
                <a:ln>
                  <a:noFill/>
                </a:ln>
                <a:solidFill>
                  <a:prstClr val="black"/>
                </a:solidFill>
                <a:effectLst/>
                <a:uLnTx/>
                <a:uFillTx/>
                <a:latin typeface="+mn-lt"/>
                <a:ea typeface="+mn-ea"/>
                <a:cs typeface="+mn-cs"/>
              </a:rPr>
              <a:t>)−c</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47</a:t>
            </a:fld>
            <a:endParaRPr lang="en-I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48</a:t>
            </a:fld>
            <a:endParaRPr lang="en-I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49</a:t>
            </a:fld>
            <a:endParaRPr lang="en-I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Question</a:t>
            </a:r>
            <a:r>
              <a:rPr lang="en-GB" sz="1200" kern="1200" baseline="0" dirty="0" smtClean="0">
                <a:solidFill>
                  <a:schemeClr val="tx1"/>
                </a:solidFill>
                <a:effectLst/>
                <a:latin typeface="+mn-lt"/>
                <a:ea typeface="+mn-ea"/>
                <a:cs typeface="+mn-cs"/>
              </a:rPr>
              <a:t> Number 	Answer key</a:t>
            </a:r>
          </a:p>
          <a:p>
            <a:r>
              <a:rPr lang="en-GB" sz="1200" kern="1200" dirty="0" smtClean="0">
                <a:solidFill>
                  <a:schemeClr val="tx1"/>
                </a:solidFill>
                <a:effectLst/>
                <a:latin typeface="+mn-lt"/>
                <a:ea typeface="+mn-ea"/>
                <a:cs typeface="+mn-cs"/>
              </a:rPr>
              <a:t>              7		Operator</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8		     a</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9		     c</a:t>
            </a:r>
            <a:endParaRPr lang="en-US" sz="1200" kern="1200" dirty="0" smtClean="0">
              <a:solidFill>
                <a:schemeClr val="tx1"/>
              </a:solidFill>
              <a:effectLst/>
              <a:latin typeface="+mn-lt"/>
              <a:ea typeface="+mn-ea"/>
              <a:cs typeface="+mn-cs"/>
            </a:endParaRPr>
          </a:p>
          <a:p>
            <a:endParaRPr lang="en-GB"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50</a:t>
            </a:fld>
            <a:endParaRPr lang="en-I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Explanation</a:t>
            </a:r>
            <a:r>
              <a:rPr lang="en-US" baseline="0" dirty="0" smtClean="0"/>
              <a:t> of example:</a:t>
            </a:r>
          </a:p>
          <a:p>
            <a:endParaRPr lang="en-US" baseline="0" dirty="0" smtClean="0"/>
          </a:p>
          <a:p>
            <a:r>
              <a:rPr lang="en-US" dirty="0" smtClean="0"/>
              <a:t>Step 1. First</a:t>
            </a:r>
            <a:r>
              <a:rPr lang="en-US" baseline="0" dirty="0" smtClean="0"/>
              <a:t> symbol in Input Expression is left parenthesis it is pushed on stack.</a:t>
            </a:r>
          </a:p>
          <a:p>
            <a:endParaRPr lang="en-US" baseline="0" dirty="0" smtClean="0"/>
          </a:p>
          <a:p>
            <a:r>
              <a:rPr lang="en-US" baseline="0" dirty="0" smtClean="0"/>
              <a:t>Step 2. Second Symbol in Input Expression is left parenthesis it is pushed on stack.</a:t>
            </a:r>
          </a:p>
          <a:p>
            <a:endParaRPr lang="en-US" baseline="0" dirty="0" smtClean="0"/>
          </a:p>
          <a:p>
            <a:r>
              <a:rPr lang="en-US" baseline="0" dirty="0" smtClean="0"/>
              <a:t>Step 3. Next Symbol in Input Expression is ‘A’ (operand) therefore it is placed in Output string</a:t>
            </a:r>
          </a:p>
          <a:p>
            <a:endParaRPr lang="en-US" baseline="0" dirty="0" smtClean="0"/>
          </a:p>
          <a:p>
            <a:r>
              <a:rPr lang="en-US" baseline="0" dirty="0" smtClean="0"/>
              <a:t>Step 4. Next Symbol in Input Expression is ‘-’ (operator) and symbol on top of stack is left parenthesis therefore it is pushed on stack.</a:t>
            </a:r>
          </a:p>
          <a:p>
            <a:endParaRPr lang="en-US" baseline="0" dirty="0" smtClean="0"/>
          </a:p>
          <a:p>
            <a:r>
              <a:rPr lang="en-US" baseline="0" dirty="0" smtClean="0"/>
              <a:t>Step 5. Next Symbol in Input Expression is left parenthesis therefore it is pushed on stack.</a:t>
            </a:r>
          </a:p>
          <a:p>
            <a:endParaRPr lang="en-US" baseline="0" dirty="0" smtClean="0"/>
          </a:p>
          <a:p>
            <a:r>
              <a:rPr lang="en-US" baseline="0" dirty="0" smtClean="0"/>
              <a:t>Step 6. Next Symbol in Input Expression is ‘B’ (operand) therefore it is placed in Output String</a:t>
            </a:r>
          </a:p>
          <a:p>
            <a:endParaRPr lang="en-US" baseline="0" dirty="0" smtClean="0"/>
          </a:p>
          <a:p>
            <a:r>
              <a:rPr lang="en-US" baseline="0" dirty="0" smtClean="0"/>
              <a:t>Step 7. Next Symbol in Input Expression is ‘+’ (operator) and symbol on top of stack is left parenthesis therefore it is pushed on stack.</a:t>
            </a:r>
          </a:p>
          <a:p>
            <a:endParaRPr lang="en-US" baseline="0" dirty="0" smtClean="0"/>
          </a:p>
          <a:p>
            <a:r>
              <a:rPr lang="en-US" baseline="0" dirty="0" smtClean="0"/>
              <a:t>Step 8. Next Symbol in Input Expression is ‘C’ (operand) therefore it is placed in Output String</a:t>
            </a:r>
          </a:p>
          <a:p>
            <a:endParaRPr lang="en-US" baseline="0" dirty="0" smtClean="0"/>
          </a:p>
          <a:p>
            <a:r>
              <a:rPr lang="en-US" baseline="0" dirty="0" smtClean="0"/>
              <a:t>Step 9. Next Symbol in Input Expression is ‘)’ right parenthesis therefore symbols from stack are </a:t>
            </a:r>
            <a:r>
              <a:rPr lang="en-US" baseline="0" dirty="0" err="1" smtClean="0"/>
              <a:t>poped</a:t>
            </a:r>
            <a:r>
              <a:rPr lang="en-US" baseline="0" dirty="0" smtClean="0"/>
              <a:t> and placed in Output string until Left parenthesis is encountered on top of stack. Therefore ‘+’ is </a:t>
            </a:r>
            <a:r>
              <a:rPr lang="en-US" baseline="0" dirty="0" err="1" smtClean="0"/>
              <a:t>poped</a:t>
            </a:r>
            <a:r>
              <a:rPr lang="en-US" baseline="0" dirty="0" smtClean="0"/>
              <a:t> and placed in Output string. Then left parenthesis is encountered on top of stack which then removed from stack but is not placed in output string.</a:t>
            </a:r>
          </a:p>
          <a:p>
            <a:endParaRPr lang="en-US" baseline="0" dirty="0" smtClean="0"/>
          </a:p>
          <a:p>
            <a:r>
              <a:rPr lang="en-US" baseline="0" dirty="0" smtClean="0"/>
              <a:t>Step 10. Next Symbol in Input Expression is ‘)’ right parenthesis therefore symbols from stack are </a:t>
            </a:r>
            <a:r>
              <a:rPr lang="en-US" baseline="0" dirty="0" err="1" smtClean="0"/>
              <a:t>poped</a:t>
            </a:r>
            <a:r>
              <a:rPr lang="en-US" baseline="0" dirty="0" smtClean="0"/>
              <a:t> and placed in Output string until Left parenthesis is encountered on top of stack. Therefore ‘-’ is </a:t>
            </a:r>
            <a:r>
              <a:rPr lang="en-US" baseline="0" dirty="0" err="1" smtClean="0"/>
              <a:t>poped</a:t>
            </a:r>
            <a:r>
              <a:rPr lang="en-US" baseline="0" dirty="0" smtClean="0"/>
              <a:t> and placed in Output string. Then left parenthesis is encountered on top of stack which then removed from stack but is not placed in output string.</a:t>
            </a:r>
          </a:p>
          <a:p>
            <a:endParaRPr lang="en-US" baseline="0" dirty="0" smtClean="0"/>
          </a:p>
          <a:p>
            <a:r>
              <a:rPr lang="en-US" baseline="0" dirty="0" smtClean="0"/>
              <a:t>Step 11. Next Symbol in Input Expression is ‘D’ (operand) therefore it is placed in Output string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12. Next Symbol in Input Expression is ‘)’ right parenthesis therefore symbols from stack are </a:t>
            </a:r>
            <a:r>
              <a:rPr lang="en-US" baseline="0" dirty="0" err="1" smtClean="0"/>
              <a:t>poped</a:t>
            </a:r>
            <a:r>
              <a:rPr lang="en-US" baseline="0" dirty="0" smtClean="0"/>
              <a:t> and placed in Output string until Left parenthesis is encountered on top of stack. Left parenthesis is encountered on top of stack which then removed from stack but is not placed in output string.</a:t>
            </a:r>
          </a:p>
          <a:p>
            <a:endParaRPr lang="en-US" dirty="0" smtClean="0"/>
          </a:p>
          <a:p>
            <a:r>
              <a:rPr lang="en-US" dirty="0" smtClean="0"/>
              <a:t>Step 13. </a:t>
            </a:r>
            <a:r>
              <a:rPr lang="en-US" baseline="0" dirty="0" smtClean="0"/>
              <a:t>Next Symbol in Input Expression is ‘↑’ (operator) and symbol on top of stack is left parenthesis therefore it is pushed on stack.</a:t>
            </a:r>
          </a:p>
          <a:p>
            <a:endParaRPr lang="en-US" baseline="0" dirty="0" smtClean="0"/>
          </a:p>
          <a:p>
            <a:r>
              <a:rPr lang="en-US" baseline="0" dirty="0" smtClean="0"/>
              <a:t>Step 14. Next Symbol in Input Expression is left parenthesis therefore it is pushed on stack.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15. Next Symbol in Input Expression is ‘E’ (operand) therefore it is placed in Output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16. Next Symbol in Input Expression is ‘+’ (operator) and symbol on top of stack is left parenthesis therefore it is pushed on stack.</a:t>
            </a:r>
          </a:p>
          <a:p>
            <a:endParaRPr lang="en-US" dirty="0" smtClean="0"/>
          </a:p>
          <a:p>
            <a:r>
              <a:rPr lang="en-US" dirty="0" smtClean="0"/>
              <a:t>Step 17. </a:t>
            </a:r>
            <a:r>
              <a:rPr lang="en-US" baseline="0" dirty="0" smtClean="0"/>
              <a:t>Next Symbol in Input Expression is ‘F’ (operand) therefore it is placed in Output string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18. Next Symbol in Input Expression is ‘)’ right parenthesis therefore symbols from stack are </a:t>
            </a:r>
            <a:r>
              <a:rPr lang="en-US" baseline="0" dirty="0" err="1" smtClean="0"/>
              <a:t>poped</a:t>
            </a:r>
            <a:r>
              <a:rPr lang="en-US" baseline="0" dirty="0" smtClean="0"/>
              <a:t> and placed in Output string until Left parenthesis is encountered on top of stack. Therefore ‘+’  is </a:t>
            </a:r>
            <a:r>
              <a:rPr lang="en-US" baseline="0" dirty="0" err="1" smtClean="0"/>
              <a:t>poped</a:t>
            </a:r>
            <a:r>
              <a:rPr lang="en-US" baseline="0" dirty="0" smtClean="0"/>
              <a:t> from stack and placed in Output String. Then Left parenthesis is encountered on top of stack which then removed from stack but is not placed in output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19. As the Input Expression is scanned and there are no more symbols in it to be scanned therefore symbols from stack are </a:t>
            </a:r>
            <a:r>
              <a:rPr lang="en-US" baseline="0" dirty="0" err="1" smtClean="0"/>
              <a:t>poped</a:t>
            </a:r>
            <a:r>
              <a:rPr lang="en-US" baseline="0" dirty="0" smtClean="0"/>
              <a:t> one at time and placed in Output string until stack is empty. Therefore ‘↑’ (operator)  is </a:t>
            </a:r>
            <a:r>
              <a:rPr lang="en-US" baseline="0" dirty="0" err="1" smtClean="0"/>
              <a:t>poped</a:t>
            </a:r>
            <a:r>
              <a:rPr lang="en-US" baseline="0" dirty="0" smtClean="0"/>
              <a:t> from stack and placed on Output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20. As stack is empty therefore procedure is complete and output string is the resultant Postfix expression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55</a:t>
            </a:fld>
            <a:endParaRPr lang="en-I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Question</a:t>
            </a:r>
            <a:r>
              <a:rPr lang="en-GB" baseline="0" dirty="0" smtClean="0"/>
              <a:t> No.		Answer Key</a:t>
            </a:r>
          </a:p>
          <a:p>
            <a:r>
              <a:rPr lang="en-GB" sz="1200" kern="1200" dirty="0" smtClean="0">
                <a:solidFill>
                  <a:schemeClr val="tx1"/>
                </a:solidFill>
                <a:effectLst/>
                <a:latin typeface="+mn-lt"/>
                <a:ea typeface="+mn-ea"/>
                <a:cs typeface="+mn-cs"/>
              </a:rPr>
              <a:t>        10		         a</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11		         a</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12		         a</a:t>
            </a:r>
            <a:endParaRPr lang="en-US" sz="1200" kern="1200" dirty="0" smtClean="0">
              <a:solidFill>
                <a:schemeClr val="tx1"/>
              </a:solidFill>
              <a:effectLst/>
              <a:latin typeface="+mn-lt"/>
              <a:ea typeface="+mn-ea"/>
              <a:cs typeface="+mn-cs"/>
            </a:endParaRPr>
          </a:p>
          <a:p>
            <a:endParaRPr lang="en-GB"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56</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These are pseudo code definitions that could b implemented in any technical languages</a:t>
            </a:r>
          </a:p>
          <a:p>
            <a:r>
              <a:rPr lang="en-US" dirty="0" smtClean="0"/>
              <a:t>We</a:t>
            </a:r>
            <a:r>
              <a:rPr lang="en-US" baseline="0" dirty="0" smtClean="0"/>
              <a:t> have implemented them using C++. </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a:t>
            </a:fld>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57</a:t>
            </a:fld>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write an algorithm for Tower of Hanoi, first we need to learn how to solve this problem with lesser amount of disks, say → 1 or 2. We mark three towers with name, </a:t>
            </a:r>
            <a:r>
              <a:rPr lang="en-US" sz="1200" b="1" i="0" kern="1200" dirty="0" smtClean="0">
                <a:solidFill>
                  <a:schemeClr val="tx1"/>
                </a:solidFill>
                <a:latin typeface="+mn-lt"/>
                <a:ea typeface="+mn-ea"/>
                <a:cs typeface="+mn-cs"/>
              </a:rPr>
              <a:t>source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destination</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aux</a:t>
            </a:r>
            <a:r>
              <a:rPr lang="en-US" sz="1200" b="0" i="0" kern="1200" dirty="0" smtClean="0">
                <a:solidFill>
                  <a:schemeClr val="tx1"/>
                </a:solidFill>
                <a:latin typeface="+mn-lt"/>
                <a:ea typeface="+mn-ea"/>
                <a:cs typeface="+mn-cs"/>
              </a:rPr>
              <a:t> (only to help moving the disks). If we have only one disk, then it can easily be moved from source to destination peg.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we have 2 disks −</a:t>
            </a:r>
          </a:p>
          <a:p>
            <a:r>
              <a:rPr lang="en-US" sz="1200" b="0" i="0" kern="1200" dirty="0" smtClean="0">
                <a:solidFill>
                  <a:schemeClr val="tx1"/>
                </a:solidFill>
                <a:latin typeface="+mn-lt"/>
                <a:ea typeface="+mn-ea"/>
                <a:cs typeface="+mn-cs"/>
              </a:rPr>
              <a:t>First, we move the smaller (top) disk to aux peg.</a:t>
            </a:r>
          </a:p>
          <a:p>
            <a:r>
              <a:rPr lang="en-US" sz="1200" b="0" i="0" kern="1200" dirty="0" smtClean="0">
                <a:solidFill>
                  <a:schemeClr val="tx1"/>
                </a:solidFill>
                <a:latin typeface="+mn-lt"/>
                <a:ea typeface="+mn-ea"/>
                <a:cs typeface="+mn-cs"/>
              </a:rPr>
              <a:t>Then, we move the larger (bottom) disk to destination peg.</a:t>
            </a:r>
          </a:p>
          <a:p>
            <a:r>
              <a:rPr lang="en-US" sz="1200" b="0" i="0" kern="1200" dirty="0" smtClean="0">
                <a:solidFill>
                  <a:schemeClr val="tx1"/>
                </a:solidFill>
                <a:latin typeface="+mn-lt"/>
                <a:ea typeface="+mn-ea"/>
                <a:cs typeface="+mn-cs"/>
              </a:rPr>
              <a:t>And finally, we move the smaller disk from aux to destination peg.</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60</a:t>
            </a:fld>
            <a:endParaRPr lang="en-I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61</a:t>
            </a:fld>
            <a:endParaRPr lang="en-I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62</a:t>
            </a:fld>
            <a:endParaRPr lang="en-I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63</a:t>
            </a:fld>
            <a:endParaRPr lang="en-I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64</a:t>
            </a:fld>
            <a:endParaRPr lang="en-I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65</a:t>
            </a:fld>
            <a:endParaRPr lang="en-IN" dirty="0"/>
          </a:p>
        </p:txBody>
      </p:sp>
    </p:spTree>
    <p:extLst>
      <p:ext uri="{BB962C8B-B14F-4D97-AF65-F5344CB8AC3E}">
        <p14:creationId xmlns:p14="http://schemas.microsoft.com/office/powerpoint/2010/main" val="523081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66</a:t>
            </a:fld>
            <a:endParaRPr lang="en-IN" dirty="0"/>
          </a:p>
        </p:txBody>
      </p:sp>
    </p:spTree>
    <p:extLst>
      <p:ext uri="{BB962C8B-B14F-4D97-AF65-F5344CB8AC3E}">
        <p14:creationId xmlns:p14="http://schemas.microsoft.com/office/powerpoint/2010/main" val="131500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Explanation of Figure</a:t>
            </a:r>
          </a:p>
          <a:p>
            <a:endParaRPr lang="en-US" dirty="0" smtClean="0"/>
          </a:p>
          <a:p>
            <a:r>
              <a:rPr lang="en-US" dirty="0" smtClean="0"/>
              <a:t>Step 1 : Shows empty stack</a:t>
            </a:r>
            <a:r>
              <a:rPr lang="en-US" baseline="0" dirty="0" smtClean="0"/>
              <a:t>. </a:t>
            </a:r>
            <a:r>
              <a:rPr lang="en-US" b="1" baseline="0" dirty="0" smtClean="0"/>
              <a:t>top </a:t>
            </a:r>
            <a:r>
              <a:rPr lang="en-US" b="0" baseline="0" dirty="0" smtClean="0"/>
              <a:t>pointer is initialized to -1.</a:t>
            </a:r>
          </a:p>
          <a:p>
            <a:endParaRPr lang="en-US" b="1" baseline="0" dirty="0" smtClean="0"/>
          </a:p>
          <a:p>
            <a:r>
              <a:rPr lang="en-US" b="0" baseline="0" dirty="0" smtClean="0"/>
              <a:t>Step 2 : Shows push(2) operation it means value 2 is inserted on stack. </a:t>
            </a:r>
          </a:p>
          <a:p>
            <a:r>
              <a:rPr lang="en-US" b="0" baseline="0" dirty="0" smtClean="0"/>
              <a:t>            For push operation to take place top pointer is incremented by 1 then value is inserted on place indexed by top pointer.</a:t>
            </a:r>
          </a:p>
          <a:p>
            <a:endParaRPr lang="en-US" b="0" baseline="0" dirty="0" smtClean="0"/>
          </a:p>
          <a:p>
            <a:r>
              <a:rPr lang="en-US" b="0" baseline="0" dirty="0" smtClean="0"/>
              <a:t>Step 3 : shows push(5) operation value 5 is pushed on top of stack</a:t>
            </a:r>
          </a:p>
          <a:p>
            <a:endParaRPr lang="en-US" b="0" baseline="0" dirty="0" smtClean="0"/>
          </a:p>
          <a:p>
            <a:r>
              <a:rPr lang="en-US" b="0" baseline="0" dirty="0" smtClean="0"/>
              <a:t>Step 4: shows push(7) operation value 7 is pushed on top of stack</a:t>
            </a:r>
          </a:p>
          <a:p>
            <a:endParaRPr lang="en-US" b="0" baseline="0" dirty="0" smtClean="0"/>
          </a:p>
          <a:p>
            <a:r>
              <a:rPr lang="en-US" b="0" baseline="0" dirty="0" smtClean="0"/>
              <a:t>Step 5: shows push(1) operation value 1 is pushed on top of stack</a:t>
            </a:r>
          </a:p>
          <a:p>
            <a:endParaRPr lang="en-US" b="0" baseline="0" dirty="0" smtClean="0"/>
          </a:p>
          <a:p>
            <a:r>
              <a:rPr lang="en-US" b="0" baseline="0" dirty="0" smtClean="0"/>
              <a:t>Step 6: shows pop() operation. </a:t>
            </a:r>
          </a:p>
          <a:p>
            <a:r>
              <a:rPr lang="en-US" b="0" baseline="0" dirty="0" smtClean="0"/>
              <a:t>           Value indexed by top pointer is removed (i.e. value 1 is removed and returned )</a:t>
            </a:r>
          </a:p>
          <a:p>
            <a:r>
              <a:rPr lang="en-US" b="0" baseline="0" dirty="0" smtClean="0"/>
              <a:t>           top pointer is decremented by 1.</a:t>
            </a:r>
          </a:p>
          <a:p>
            <a:endParaRPr lang="en-US" b="0" baseline="0" dirty="0" smtClean="0"/>
          </a:p>
          <a:p>
            <a:r>
              <a:rPr lang="en-US" b="0" baseline="0" dirty="0" smtClean="0"/>
              <a:t>Step 7: shows push(21) operation value 21 is pushed on stack</a:t>
            </a:r>
          </a:p>
          <a:p>
            <a:endParaRPr lang="en-US" b="0" baseline="0" dirty="0" smtClean="0"/>
          </a:p>
          <a:p>
            <a:r>
              <a:rPr lang="en-US" b="0" baseline="0" dirty="0" smtClean="0"/>
              <a:t>Step 8: shows pop() operation value 21 is returned and removed from stack.</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Step 9: shows pop() operation value 7 is returned and removed from stack.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Step 10: shows pop() operation value 5 is returned and removed from stack.</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16</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In</a:t>
            </a:r>
            <a:r>
              <a:rPr lang="en-US" baseline="0" dirty="0" smtClean="0"/>
              <a:t> code shown above class name </a:t>
            </a:r>
            <a:r>
              <a:rPr lang="en-US" baseline="0" dirty="0" err="1" smtClean="0"/>
              <a:t>StackType</a:t>
            </a:r>
            <a:r>
              <a:rPr lang="en-US" baseline="0" dirty="0" smtClean="0"/>
              <a:t> is defined </a:t>
            </a:r>
          </a:p>
          <a:p>
            <a:pPr>
              <a:buFont typeface="Arial" pitchFamily="34" charset="0"/>
              <a:buNone/>
            </a:pPr>
            <a:endParaRPr lang="en-US" baseline="0" dirty="0" smtClean="0"/>
          </a:p>
          <a:p>
            <a:pPr>
              <a:buFont typeface="Arial" pitchFamily="34" charset="0"/>
              <a:buChar char="•"/>
            </a:pPr>
            <a:r>
              <a:rPr lang="en-US" baseline="0" dirty="0" smtClean="0"/>
              <a:t> It is defined to implement stack and its operations.</a:t>
            </a:r>
          </a:p>
          <a:p>
            <a:pPr>
              <a:buFont typeface="Arial" pitchFamily="34" charset="0"/>
              <a:buNone/>
            </a:pPr>
            <a:endParaRPr lang="en-US" baseline="0" dirty="0" smtClean="0"/>
          </a:p>
          <a:p>
            <a:pPr>
              <a:buFont typeface="Arial" pitchFamily="34" charset="0"/>
              <a:buChar char="•"/>
            </a:pPr>
            <a:r>
              <a:rPr lang="en-US" baseline="0" dirty="0" smtClean="0"/>
              <a:t> File named </a:t>
            </a:r>
            <a:r>
              <a:rPr lang="en-US" b="1" baseline="0" dirty="0" err="1" smtClean="0"/>
              <a:t>ItemType.h</a:t>
            </a:r>
            <a:r>
              <a:rPr lang="en-US" baseline="0" dirty="0" smtClean="0"/>
              <a:t> must be defined and included by the programmer. This file contains definitions </a:t>
            </a:r>
            <a:r>
              <a:rPr lang="en-US" b="1" baseline="0" dirty="0" smtClean="0"/>
              <a:t>of MAX_ITEMS ( Size of Stack: as stack is implemented using arrays) and </a:t>
            </a:r>
            <a:r>
              <a:rPr lang="en-US" b="1" baseline="0" dirty="0" err="1" smtClean="0"/>
              <a:t>ItemType</a:t>
            </a:r>
            <a:r>
              <a:rPr lang="en-US" b="1" baseline="0" dirty="0" smtClean="0"/>
              <a:t> (data structure for stack elements)</a:t>
            </a:r>
          </a:p>
          <a:p>
            <a:pPr>
              <a:buFont typeface="Arial" pitchFamily="34" charset="0"/>
              <a:buNone/>
            </a:pPr>
            <a:endParaRPr lang="en-US" b="1" baseline="0" dirty="0" smtClean="0"/>
          </a:p>
          <a:p>
            <a:pPr>
              <a:buFont typeface="Arial" pitchFamily="34" charset="0"/>
              <a:buChar char="•"/>
            </a:pPr>
            <a:r>
              <a:rPr lang="en-US" b="1" baseline="0" dirty="0" smtClean="0"/>
              <a:t> </a:t>
            </a:r>
            <a:r>
              <a:rPr lang="en-US" b="0" baseline="0" dirty="0" smtClean="0"/>
              <a:t>variable of type </a:t>
            </a:r>
            <a:r>
              <a:rPr lang="en-US" b="0" i="0" baseline="0" dirty="0" err="1" smtClean="0"/>
              <a:t>int</a:t>
            </a:r>
            <a:r>
              <a:rPr lang="en-US" b="0" i="0" baseline="0" dirty="0" smtClean="0"/>
              <a:t>,</a:t>
            </a:r>
            <a:r>
              <a:rPr lang="en-US" b="0" baseline="0" dirty="0" smtClean="0"/>
              <a:t> top, is used to denote</a:t>
            </a:r>
            <a:r>
              <a:rPr lang="en-US" b="1" baseline="0" dirty="0" smtClean="0"/>
              <a:t> top pointer.</a:t>
            </a:r>
          </a:p>
          <a:p>
            <a:pPr>
              <a:buFont typeface="Arial" pitchFamily="34" charset="0"/>
              <a:buChar char="•"/>
            </a:pPr>
            <a:endParaRPr lang="en-US" b="1" baseline="0" dirty="0" smtClean="0"/>
          </a:p>
          <a:p>
            <a:pPr>
              <a:buFont typeface="Arial" pitchFamily="34" charset="0"/>
              <a:buChar char="•"/>
            </a:pPr>
            <a:r>
              <a:rPr lang="en-US" b="1" baseline="0" dirty="0" smtClean="0"/>
              <a:t> </a:t>
            </a:r>
            <a:r>
              <a:rPr lang="en-US" b="0" baseline="0" dirty="0" smtClean="0"/>
              <a:t>Stack is implemented as array by the name</a:t>
            </a:r>
            <a:r>
              <a:rPr lang="en-US" b="1" baseline="0" dirty="0" smtClean="0"/>
              <a:t> items[]</a:t>
            </a:r>
          </a:p>
          <a:p>
            <a:pPr>
              <a:buFont typeface="Arial" pitchFamily="34" charset="0"/>
              <a:buNone/>
            </a:pPr>
            <a:endParaRPr lang="en-US" b="1" baseline="0" dirty="0" smtClean="0"/>
          </a:p>
          <a:p>
            <a:pPr>
              <a:buFont typeface="Arial" pitchFamily="34" charset="0"/>
              <a:buNone/>
            </a:pPr>
            <a:endParaRPr lang="en-US" b="1" baseline="0" dirty="0" smtClean="0"/>
          </a:p>
          <a:p>
            <a:pPr>
              <a:buFont typeface="Arial" pitchFamily="34" charset="0"/>
              <a:buChar cha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17</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smtClean="0"/>
              <a:t> </a:t>
            </a:r>
            <a:r>
              <a:rPr lang="en-US" b="1" dirty="0" err="1" smtClean="0"/>
              <a:t>StackType</a:t>
            </a:r>
            <a:r>
              <a:rPr lang="en-US" b="1" dirty="0" smtClean="0"/>
              <a:t>()</a:t>
            </a:r>
            <a:r>
              <a:rPr lang="en-US" b="1" baseline="0" dirty="0" smtClean="0"/>
              <a:t> constructor </a:t>
            </a:r>
            <a:r>
              <a:rPr lang="en-US" baseline="0" dirty="0" smtClean="0"/>
              <a:t>is used to initialize the top pointer by -1</a:t>
            </a:r>
          </a:p>
          <a:p>
            <a:pPr>
              <a:buFont typeface="Arial" pitchFamily="34" charset="0"/>
              <a:buChar char="•"/>
            </a:pPr>
            <a:endParaRPr lang="en-US" baseline="0" dirty="0" smtClean="0"/>
          </a:p>
          <a:p>
            <a:pPr>
              <a:buFont typeface="Arial" pitchFamily="34" charset="0"/>
              <a:buChar char="•"/>
            </a:pPr>
            <a:r>
              <a:rPr lang="en-US" baseline="0" dirty="0" smtClean="0"/>
              <a:t> </a:t>
            </a:r>
            <a:r>
              <a:rPr lang="en-US" b="1" baseline="0" dirty="0" err="1" smtClean="0"/>
              <a:t>MakeEmpty</a:t>
            </a:r>
            <a:r>
              <a:rPr lang="en-US" b="1" baseline="0" dirty="0" smtClean="0"/>
              <a:t>() method</a:t>
            </a:r>
            <a:r>
              <a:rPr lang="en-US" baseline="0" dirty="0" smtClean="0"/>
              <a:t> is used to make the stack empty by re-initializing the position of top pointer by value -1</a:t>
            </a:r>
          </a:p>
          <a:p>
            <a:pPr>
              <a:buFont typeface="Arial" pitchFamily="34" charset="0"/>
              <a:buChar char="•"/>
            </a:pPr>
            <a:endParaRPr lang="en-US" baseline="0" dirty="0" smtClean="0"/>
          </a:p>
          <a:p>
            <a:pPr>
              <a:buFont typeface="Arial" pitchFamily="34" charset="0"/>
              <a:buChar char="•"/>
            </a:pPr>
            <a:r>
              <a:rPr lang="en-US" dirty="0" smtClean="0"/>
              <a:t> </a:t>
            </a:r>
            <a:r>
              <a:rPr lang="en-US" b="1" dirty="0" err="1" smtClean="0"/>
              <a:t>IsEmpty</a:t>
            </a:r>
            <a:r>
              <a:rPr lang="en-US" b="1" dirty="0" smtClean="0"/>
              <a:t>() method</a:t>
            </a:r>
            <a:r>
              <a:rPr lang="en-US" baseline="0" dirty="0" smtClean="0"/>
              <a:t> is used to check whether the stack is empty or not. It checks by checking the condition top==-1 if it is true it returns true otherwise false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18</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t>
            </a:r>
            <a:r>
              <a:rPr lang="en-US" b="1" dirty="0" err="1" smtClean="0"/>
              <a:t>IsFull</a:t>
            </a:r>
            <a:r>
              <a:rPr lang="en-US" b="1" dirty="0" smtClean="0"/>
              <a:t>() method</a:t>
            </a:r>
            <a:r>
              <a:rPr lang="en-US" baseline="0" dirty="0" smtClean="0"/>
              <a:t> is used to check whether the stack is Full or not. It checks by checking the condition top==MAX_ITEMS-1 if it is true it returns true otherwise false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Push(</a:t>
            </a:r>
            <a:r>
              <a:rPr lang="en-US" b="1" baseline="0" dirty="0" err="1" smtClean="0"/>
              <a:t>ItemType</a:t>
            </a:r>
            <a:r>
              <a:rPr lang="en-US" b="1" baseline="0" dirty="0" smtClean="0"/>
              <a:t> </a:t>
            </a:r>
            <a:r>
              <a:rPr lang="en-US" b="1" baseline="0" dirty="0" err="1" smtClean="0"/>
              <a:t>newItem</a:t>
            </a:r>
            <a:r>
              <a:rPr lang="en-US" b="1" baseline="0" dirty="0" smtClean="0"/>
              <a:t>) methods</a:t>
            </a:r>
            <a:r>
              <a:rPr lang="en-US" baseline="0" dirty="0" smtClean="0"/>
              <a:t> removes the value on top of stack.</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It’s  a two step procedure: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First value on top of stack as pointed by top pointer is removed and assigned to variable item</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Then top is decremented by one to index top of stack.</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Pop(</a:t>
            </a:r>
            <a:r>
              <a:rPr lang="en-US" b="1" baseline="0" dirty="0" err="1" smtClean="0"/>
              <a:t>ItemType</a:t>
            </a:r>
            <a:r>
              <a:rPr lang="en-US" b="1" baseline="0" dirty="0" smtClean="0"/>
              <a:t>&amp; Item) methods</a:t>
            </a:r>
            <a:r>
              <a:rPr lang="en-US" baseline="0" dirty="0" smtClean="0"/>
              <a:t> takes single argument of type </a:t>
            </a:r>
            <a:r>
              <a:rPr lang="en-US" baseline="0" dirty="0" err="1" smtClean="0"/>
              <a:t>ItemType</a:t>
            </a:r>
            <a:r>
              <a:rPr lang="en-US" baseline="0" dirty="0" smtClean="0"/>
              <a:t> and inserts the value on top of stack.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It’s  a two step procedure: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First top pointer is incremented by 1 to index next position</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Then inserts the value at that position.</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19</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Question  Number 	Answer Key</a:t>
            </a:r>
          </a:p>
          <a:p>
            <a:r>
              <a:rPr lang="en-GB" sz="1200" kern="1200" dirty="0" smtClean="0">
                <a:solidFill>
                  <a:schemeClr val="tx1"/>
                </a:solidFill>
                <a:effectLst/>
                <a:latin typeface="+mn-lt"/>
                <a:ea typeface="+mn-ea"/>
                <a:cs typeface="+mn-cs"/>
              </a:rPr>
              <a:t>              1		           c</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2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b</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3		           b</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22</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Question Number 	Answer Key</a:t>
            </a:r>
          </a:p>
          <a:p>
            <a:r>
              <a:rPr lang="pt-BR" dirty="0" smtClean="0"/>
              <a:t>             4		1 –b,2-c,3-a</a:t>
            </a:r>
          </a:p>
          <a:p>
            <a:r>
              <a:rPr lang="pt-BR" dirty="0" smtClean="0"/>
              <a:t>             5		       b</a:t>
            </a:r>
          </a:p>
          <a:p>
            <a:r>
              <a:rPr lang="pt-BR" dirty="0" smtClean="0"/>
              <a:t>             6		       a</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pPr/>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4.png"/><Relationship Id="rId7" Type="http://schemas.openxmlformats.org/officeDocument/2006/relationships/diagramColors" Target="../diagrams/colors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interactivepython.org/runestone/static/pythonds/BasicDS/TheStackAbstractDataType.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www.indiastudychannel.com/resources/140753-Stack-stack-operations-stack-application.aspx" TargetMode="External"/><Relationship Id="rId4" Type="http://schemas.openxmlformats.org/officeDocument/2006/relationships/hyperlink" Target="http://www.c4learn.com/data-structure/stack-array-representation/"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XSdXSmwb55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www.youtube.com/watch?v=IAxCAbcqQFA" TargetMode="External"/><Relationship Id="rId4" Type="http://schemas.openxmlformats.org/officeDocument/2006/relationships/hyperlink" Target="https://www.youtube.com/watch?v=Zo6ykuemNL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latin typeface="Helvetica" panose="020B0604020202020204" pitchFamily="2" charset="0"/>
                <a:cs typeface="Arial" panose="020B0604020202020204" pitchFamily="34" charset="0"/>
              </a:rPr>
              <a:t>Data S</a:t>
            </a:r>
            <a:r>
              <a:rPr lang="en-IN" sz="4000" b="1" spc="-20" dirty="0" smtClean="0">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2.1</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Stack and its Applications</a:t>
            </a:r>
            <a:endParaRPr lang="en-IN" sz="3000" b="1" spc="-20" dirty="0">
              <a:latin typeface="Helvetica" panose="020B0604020202020204" pitchFamily="2" charset="0"/>
              <a:cs typeface="Arial" panose="020B0604020202020204" pitchFamily="34" charset="0"/>
            </a:endParaRP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 2-AUG-2018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4" y="1121184"/>
            <a:ext cx="11383951" cy="21852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Push (</a:t>
            </a:r>
            <a:r>
              <a:rPr lang="en-US" sz="2400" b="1" dirty="0" err="1">
                <a:latin typeface="Times New Roman" panose="02020603050405020304" pitchFamily="18" charset="0"/>
                <a:cs typeface="Times New Roman" panose="02020603050405020304" pitchFamily="18" charset="0"/>
              </a:rPr>
              <a:t>ItemType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newItem</a:t>
            </a: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 Adds </a:t>
            </a:r>
            <a:r>
              <a:rPr lang="en-US" sz="2000" dirty="0" err="1">
                <a:latin typeface="Times New Roman" panose="02020603050405020304" pitchFamily="18" charset="0"/>
                <a:cs typeface="Times New Roman" panose="02020603050405020304" pitchFamily="18" charset="0"/>
              </a:rPr>
              <a:t>newItem</a:t>
            </a:r>
            <a:r>
              <a:rPr lang="en-US" sz="2000" dirty="0">
                <a:latin typeface="Times New Roman" panose="02020603050405020304" pitchFamily="18" charset="0"/>
                <a:cs typeface="Times New Roman" panose="02020603050405020304" pitchFamily="18" charset="0"/>
              </a:rPr>
              <a:t> to the top of the stack.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Preconditions: Stack has been initialized and is not full.</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Post-conditions: </a:t>
            </a:r>
            <a:r>
              <a:rPr lang="en-US" sz="2000" dirty="0" err="1">
                <a:latin typeface="Times New Roman" panose="02020603050405020304" pitchFamily="18" charset="0"/>
                <a:cs typeface="Times New Roman" panose="02020603050405020304" pitchFamily="18" charset="0"/>
              </a:rPr>
              <a:t>newItem</a:t>
            </a:r>
            <a:r>
              <a:rPr lang="en-US" sz="2000" dirty="0">
                <a:latin typeface="Times New Roman" panose="02020603050405020304" pitchFamily="18" charset="0"/>
                <a:cs typeface="Times New Roman" panose="02020603050405020304" pitchFamily="18" charset="0"/>
              </a:rPr>
              <a:t> is at the top of the stack.</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8279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pic>
        <p:nvPicPr>
          <p:cNvPr id="5" name="Picture 4" descr="push.jpg"/>
          <p:cNvPicPr>
            <a:picLocks noChangeAspect="1"/>
          </p:cNvPicPr>
          <p:nvPr/>
        </p:nvPicPr>
        <p:blipFill>
          <a:blip r:embed="rId2"/>
          <a:stretch>
            <a:fillRect/>
          </a:stretch>
        </p:blipFill>
        <p:spPr>
          <a:xfrm>
            <a:off x="687606" y="2011253"/>
            <a:ext cx="10753725" cy="2867025"/>
          </a:xfrm>
          <a:prstGeom prst="rect">
            <a:avLst/>
          </a:prstGeom>
        </p:spPr>
      </p:pic>
      <p:sp>
        <p:nvSpPr>
          <p:cNvPr id="6" name="TextBox 5"/>
          <p:cNvSpPr txBox="1"/>
          <p:nvPr/>
        </p:nvSpPr>
        <p:spPr>
          <a:xfrm>
            <a:off x="3421117" y="5060731"/>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2.1.3:  </a:t>
            </a:r>
            <a:r>
              <a:rPr lang="en-US" dirty="0" smtClean="0">
                <a:latin typeface="Times New Roman" pitchFamily="18" charset="0"/>
                <a:cs typeface="Times New Roman" pitchFamily="18" charset="0"/>
              </a:rPr>
              <a:t>Push operation on stack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7570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4" y="1121184"/>
            <a:ext cx="11680166" cy="21852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Pop (</a:t>
            </a:r>
            <a:r>
              <a:rPr lang="en-US" sz="2400" b="1" dirty="0" err="1">
                <a:latin typeface="Times New Roman" panose="02020603050405020304" pitchFamily="18" charset="0"/>
                <a:cs typeface="Times New Roman" panose="02020603050405020304" pitchFamily="18" charset="0"/>
              </a:rPr>
              <a:t>ItemType</a:t>
            </a:r>
            <a:r>
              <a:rPr lang="en-US" sz="2400" b="1" dirty="0">
                <a:latin typeface="Times New Roman" panose="02020603050405020304" pitchFamily="18" charset="0"/>
                <a:cs typeface="Times New Roman" panose="02020603050405020304" pitchFamily="18" charset="0"/>
              </a:rPr>
              <a:t> &amp; item)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 Removes </a:t>
            </a:r>
            <a:r>
              <a:rPr lang="en-US" sz="2000" dirty="0" err="1">
                <a:latin typeface="Times New Roman" panose="02020603050405020304" pitchFamily="18" charset="0"/>
                <a:cs typeface="Times New Roman" panose="02020603050405020304" pitchFamily="18" charset="0"/>
              </a:rPr>
              <a:t>topItem</a:t>
            </a:r>
            <a:r>
              <a:rPr lang="en-US" sz="2000" dirty="0">
                <a:latin typeface="Times New Roman" panose="02020603050405020304" pitchFamily="18" charset="0"/>
                <a:cs typeface="Times New Roman" panose="02020603050405020304" pitchFamily="18" charset="0"/>
              </a:rPr>
              <a:t> from stack and returns it in item.</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Preconditions: Stack has been initialized and is not empty.</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Post-conditions: Top element has been removed from stack and item is a copy of the removed element.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0609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pic>
        <p:nvPicPr>
          <p:cNvPr id="6" name="Picture 5" descr="pop.jpg"/>
          <p:cNvPicPr>
            <a:picLocks noChangeAspect="1"/>
          </p:cNvPicPr>
          <p:nvPr/>
        </p:nvPicPr>
        <p:blipFill>
          <a:blip r:embed="rId2"/>
          <a:stretch>
            <a:fillRect/>
          </a:stretch>
        </p:blipFill>
        <p:spPr>
          <a:xfrm>
            <a:off x="1357312" y="1990725"/>
            <a:ext cx="9477375" cy="2876550"/>
          </a:xfrm>
          <a:prstGeom prst="rect">
            <a:avLst/>
          </a:prstGeom>
        </p:spPr>
      </p:pic>
      <p:sp>
        <p:nvSpPr>
          <p:cNvPr id="8" name="TextBox 7"/>
          <p:cNvSpPr txBox="1"/>
          <p:nvPr/>
        </p:nvSpPr>
        <p:spPr>
          <a:xfrm>
            <a:off x="2617075" y="5092262"/>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2.1.4:  </a:t>
            </a:r>
            <a:r>
              <a:rPr lang="en-US" dirty="0" smtClean="0">
                <a:latin typeface="Times New Roman" pitchFamily="18" charset="0"/>
                <a:cs typeface="Times New Roman" pitchFamily="18" charset="0"/>
              </a:rPr>
              <a:t>Pop operation on stack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265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4" y="1121184"/>
            <a:ext cx="11680166" cy="2185214"/>
          </a:xfrm>
          <a:prstGeom prst="rect">
            <a:avLst/>
          </a:prstGeom>
        </p:spPr>
        <p:txBody>
          <a:bodyPr wrap="square">
            <a:spAutoFit/>
          </a:bodyPr>
          <a:lstStyle/>
          <a:p>
            <a:pPr marL="360000" lvl="4"/>
            <a:r>
              <a:rPr lang="en-US" sz="2400" b="1" dirty="0" err="1" smtClean="0">
                <a:latin typeface="Times New Roman" panose="02020603050405020304" pitchFamily="18" charset="0"/>
                <a:cs typeface="Times New Roman" panose="02020603050405020304" pitchFamily="18" charset="0"/>
              </a:rPr>
              <a:t>StackTop</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ItemType</a:t>
            </a:r>
            <a:r>
              <a:rPr lang="en-US" sz="2400" b="1" dirty="0">
                <a:latin typeface="Times New Roman" panose="02020603050405020304" pitchFamily="18" charset="0"/>
                <a:cs typeface="Times New Roman" panose="02020603050405020304" pitchFamily="18" charset="0"/>
              </a:rPr>
              <a:t> &amp; item)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 </a:t>
            </a:r>
            <a:r>
              <a:rPr lang="en-US" sz="2000" dirty="0" smtClean="0">
                <a:latin typeface="Times New Roman" panose="02020603050405020304" pitchFamily="18" charset="0"/>
                <a:cs typeface="Times New Roman" panose="02020603050405020304" pitchFamily="18" charset="0"/>
              </a:rPr>
              <a:t>returns </a:t>
            </a:r>
            <a:r>
              <a:rPr lang="en-US" sz="2000" dirty="0" err="1">
                <a:latin typeface="Times New Roman" panose="02020603050405020304" pitchFamily="18" charset="0"/>
                <a:cs typeface="Times New Roman" panose="02020603050405020304" pitchFamily="18" charset="0"/>
              </a:rPr>
              <a:t>topItem</a:t>
            </a:r>
            <a:r>
              <a:rPr lang="en-US" sz="2000" dirty="0">
                <a:latin typeface="Times New Roman" panose="02020603050405020304" pitchFamily="18" charset="0"/>
                <a:cs typeface="Times New Roman" panose="02020603050405020304" pitchFamily="18" charset="0"/>
              </a:rPr>
              <a:t> from stack and returns it in item.</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Preconditions: </a:t>
            </a:r>
            <a:r>
              <a:rPr lang="en-US" sz="2000" dirty="0" smtClean="0">
                <a:latin typeface="Times New Roman" panose="02020603050405020304" pitchFamily="18" charset="0"/>
                <a:cs typeface="Times New Roman" panose="02020603050405020304" pitchFamily="18" charset="0"/>
              </a:rPr>
              <a:t>None</a:t>
            </a: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Post-conditions</a:t>
            </a:r>
            <a:r>
              <a:rPr lang="en-US" sz="2000" dirty="0" smtClean="0">
                <a:latin typeface="Times New Roman" panose="02020603050405020304" pitchFamily="18" charset="0"/>
                <a:cs typeface="Times New Roman" panose="02020603050405020304" pitchFamily="18" charset="0"/>
              </a:rPr>
              <a:t>: No Changes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0609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pic>
        <p:nvPicPr>
          <p:cNvPr id="5" name="Picture 4" descr="top.jpg"/>
          <p:cNvPicPr>
            <a:picLocks noChangeAspect="1"/>
          </p:cNvPicPr>
          <p:nvPr/>
        </p:nvPicPr>
        <p:blipFill>
          <a:blip r:embed="rId2"/>
          <a:stretch>
            <a:fillRect/>
          </a:stretch>
        </p:blipFill>
        <p:spPr>
          <a:xfrm>
            <a:off x="1962150" y="1928812"/>
            <a:ext cx="8267700" cy="3000375"/>
          </a:xfrm>
          <a:prstGeom prst="rect">
            <a:avLst/>
          </a:prstGeom>
        </p:spPr>
      </p:pic>
      <p:sp>
        <p:nvSpPr>
          <p:cNvPr id="8" name="TextBox 7"/>
          <p:cNvSpPr txBox="1"/>
          <p:nvPr/>
        </p:nvSpPr>
        <p:spPr>
          <a:xfrm>
            <a:off x="2885090" y="5360276"/>
            <a:ext cx="624314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2.1.5:  </a:t>
            </a:r>
            <a:r>
              <a:rPr lang="en-US" dirty="0" smtClean="0">
                <a:latin typeface="Times New Roman" pitchFamily="18" charset="0"/>
                <a:cs typeface="Times New Roman" pitchFamily="18" charset="0"/>
              </a:rPr>
              <a:t>Stack top operation on stack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1066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pic>
        <p:nvPicPr>
          <p:cNvPr id="6" name="Picture 5" descr="stackop.gif"/>
          <p:cNvPicPr>
            <a:picLocks noChangeAspect="1"/>
          </p:cNvPicPr>
          <p:nvPr/>
        </p:nvPicPr>
        <p:blipFill>
          <a:blip r:embed="rId3"/>
          <a:stretch>
            <a:fillRect/>
          </a:stretch>
        </p:blipFill>
        <p:spPr>
          <a:xfrm>
            <a:off x="1718441" y="1087821"/>
            <a:ext cx="9175531" cy="5186855"/>
          </a:xfrm>
          <a:prstGeom prst="rect">
            <a:avLst/>
          </a:prstGeom>
        </p:spPr>
      </p:pic>
      <p:sp>
        <p:nvSpPr>
          <p:cNvPr id="8" name="TextBox 7"/>
          <p:cNvSpPr txBox="1"/>
          <p:nvPr/>
        </p:nvSpPr>
        <p:spPr>
          <a:xfrm>
            <a:off x="1939158" y="3342289"/>
            <a:ext cx="882869" cy="369332"/>
          </a:xfrm>
          <a:prstGeom prst="rect">
            <a:avLst/>
          </a:prstGeom>
          <a:noFill/>
        </p:spPr>
        <p:txBody>
          <a:bodyPr wrap="square" rtlCol="0">
            <a:spAutoFit/>
          </a:bodyPr>
          <a:lstStyle/>
          <a:p>
            <a:r>
              <a:rPr lang="en-US" b="1" dirty="0" smtClean="0"/>
              <a:t>Step   1</a:t>
            </a:r>
            <a:endParaRPr lang="en-US" b="1" dirty="0"/>
          </a:p>
        </p:txBody>
      </p:sp>
      <p:sp>
        <p:nvSpPr>
          <p:cNvPr id="9" name="TextBox 8"/>
          <p:cNvSpPr txBox="1"/>
          <p:nvPr/>
        </p:nvSpPr>
        <p:spPr>
          <a:xfrm>
            <a:off x="3999186" y="3400096"/>
            <a:ext cx="882869" cy="369332"/>
          </a:xfrm>
          <a:prstGeom prst="rect">
            <a:avLst/>
          </a:prstGeom>
          <a:noFill/>
        </p:spPr>
        <p:txBody>
          <a:bodyPr wrap="square" rtlCol="0">
            <a:spAutoFit/>
          </a:bodyPr>
          <a:lstStyle/>
          <a:p>
            <a:r>
              <a:rPr lang="en-US" b="1" dirty="0" smtClean="0"/>
              <a:t>Step   2</a:t>
            </a:r>
            <a:endParaRPr lang="en-US" b="1" dirty="0"/>
          </a:p>
        </p:txBody>
      </p:sp>
      <p:sp>
        <p:nvSpPr>
          <p:cNvPr id="10" name="TextBox 9"/>
          <p:cNvSpPr txBox="1"/>
          <p:nvPr/>
        </p:nvSpPr>
        <p:spPr>
          <a:xfrm>
            <a:off x="5885792" y="3410607"/>
            <a:ext cx="882869" cy="369332"/>
          </a:xfrm>
          <a:prstGeom prst="rect">
            <a:avLst/>
          </a:prstGeom>
          <a:noFill/>
        </p:spPr>
        <p:txBody>
          <a:bodyPr wrap="square" rtlCol="0">
            <a:spAutoFit/>
          </a:bodyPr>
          <a:lstStyle/>
          <a:p>
            <a:r>
              <a:rPr lang="en-US" b="1" dirty="0" smtClean="0"/>
              <a:t>Step   3</a:t>
            </a:r>
            <a:endParaRPr lang="en-US" b="1" dirty="0"/>
          </a:p>
        </p:txBody>
      </p:sp>
      <p:sp>
        <p:nvSpPr>
          <p:cNvPr id="11" name="TextBox 10"/>
          <p:cNvSpPr txBox="1"/>
          <p:nvPr/>
        </p:nvSpPr>
        <p:spPr>
          <a:xfrm>
            <a:off x="7866992" y="3405351"/>
            <a:ext cx="882869" cy="369332"/>
          </a:xfrm>
          <a:prstGeom prst="rect">
            <a:avLst/>
          </a:prstGeom>
          <a:noFill/>
        </p:spPr>
        <p:txBody>
          <a:bodyPr wrap="square" rtlCol="0">
            <a:spAutoFit/>
          </a:bodyPr>
          <a:lstStyle/>
          <a:p>
            <a:r>
              <a:rPr lang="en-US" b="1" dirty="0" smtClean="0"/>
              <a:t>Step   4</a:t>
            </a:r>
            <a:endParaRPr lang="en-US" b="1" dirty="0"/>
          </a:p>
        </p:txBody>
      </p:sp>
      <p:sp>
        <p:nvSpPr>
          <p:cNvPr id="12" name="TextBox 11"/>
          <p:cNvSpPr txBox="1"/>
          <p:nvPr/>
        </p:nvSpPr>
        <p:spPr>
          <a:xfrm>
            <a:off x="9863958" y="3400096"/>
            <a:ext cx="882869" cy="369332"/>
          </a:xfrm>
          <a:prstGeom prst="rect">
            <a:avLst/>
          </a:prstGeom>
          <a:noFill/>
        </p:spPr>
        <p:txBody>
          <a:bodyPr wrap="square" rtlCol="0">
            <a:spAutoFit/>
          </a:bodyPr>
          <a:lstStyle/>
          <a:p>
            <a:r>
              <a:rPr lang="en-US" b="1" dirty="0" smtClean="0"/>
              <a:t>Step   5</a:t>
            </a:r>
            <a:endParaRPr lang="en-US" b="1" dirty="0"/>
          </a:p>
        </p:txBody>
      </p:sp>
      <p:sp>
        <p:nvSpPr>
          <p:cNvPr id="13" name="TextBox 12"/>
          <p:cNvSpPr txBox="1"/>
          <p:nvPr/>
        </p:nvSpPr>
        <p:spPr>
          <a:xfrm>
            <a:off x="2564523" y="6064469"/>
            <a:ext cx="882869" cy="369332"/>
          </a:xfrm>
          <a:prstGeom prst="rect">
            <a:avLst/>
          </a:prstGeom>
          <a:noFill/>
        </p:spPr>
        <p:txBody>
          <a:bodyPr wrap="square" rtlCol="0">
            <a:spAutoFit/>
          </a:bodyPr>
          <a:lstStyle/>
          <a:p>
            <a:r>
              <a:rPr lang="en-US" b="1" dirty="0" smtClean="0"/>
              <a:t>Step   6</a:t>
            </a:r>
            <a:endParaRPr lang="en-US" b="1" dirty="0"/>
          </a:p>
        </p:txBody>
      </p:sp>
      <p:sp>
        <p:nvSpPr>
          <p:cNvPr id="14" name="TextBox 13"/>
          <p:cNvSpPr txBox="1"/>
          <p:nvPr/>
        </p:nvSpPr>
        <p:spPr>
          <a:xfrm>
            <a:off x="4230413" y="6090744"/>
            <a:ext cx="882869" cy="369332"/>
          </a:xfrm>
          <a:prstGeom prst="rect">
            <a:avLst/>
          </a:prstGeom>
          <a:noFill/>
        </p:spPr>
        <p:txBody>
          <a:bodyPr wrap="square" rtlCol="0">
            <a:spAutoFit/>
          </a:bodyPr>
          <a:lstStyle/>
          <a:p>
            <a:r>
              <a:rPr lang="en-US" b="1" dirty="0" smtClean="0"/>
              <a:t>Step   7</a:t>
            </a:r>
            <a:endParaRPr lang="en-US" b="1" dirty="0"/>
          </a:p>
        </p:txBody>
      </p:sp>
      <p:sp>
        <p:nvSpPr>
          <p:cNvPr id="15" name="TextBox 14"/>
          <p:cNvSpPr txBox="1"/>
          <p:nvPr/>
        </p:nvSpPr>
        <p:spPr>
          <a:xfrm>
            <a:off x="5864772" y="6085489"/>
            <a:ext cx="882869" cy="369332"/>
          </a:xfrm>
          <a:prstGeom prst="rect">
            <a:avLst/>
          </a:prstGeom>
          <a:noFill/>
        </p:spPr>
        <p:txBody>
          <a:bodyPr wrap="square" rtlCol="0">
            <a:spAutoFit/>
          </a:bodyPr>
          <a:lstStyle/>
          <a:p>
            <a:r>
              <a:rPr lang="en-US" b="1" dirty="0" smtClean="0"/>
              <a:t>Step   8</a:t>
            </a:r>
            <a:endParaRPr lang="en-US" b="1" dirty="0"/>
          </a:p>
        </p:txBody>
      </p:sp>
      <p:sp>
        <p:nvSpPr>
          <p:cNvPr id="16" name="TextBox 15"/>
          <p:cNvSpPr txBox="1"/>
          <p:nvPr/>
        </p:nvSpPr>
        <p:spPr>
          <a:xfrm>
            <a:off x="7562192" y="6064468"/>
            <a:ext cx="882869" cy="369332"/>
          </a:xfrm>
          <a:prstGeom prst="rect">
            <a:avLst/>
          </a:prstGeom>
          <a:noFill/>
        </p:spPr>
        <p:txBody>
          <a:bodyPr wrap="square" rtlCol="0">
            <a:spAutoFit/>
          </a:bodyPr>
          <a:lstStyle/>
          <a:p>
            <a:r>
              <a:rPr lang="en-US" b="1" dirty="0" smtClean="0"/>
              <a:t>Step   9</a:t>
            </a:r>
            <a:endParaRPr lang="en-US" b="1" dirty="0"/>
          </a:p>
        </p:txBody>
      </p:sp>
      <p:sp>
        <p:nvSpPr>
          <p:cNvPr id="17" name="TextBox 16"/>
          <p:cNvSpPr txBox="1"/>
          <p:nvPr/>
        </p:nvSpPr>
        <p:spPr>
          <a:xfrm>
            <a:off x="9301656" y="6122275"/>
            <a:ext cx="1093076" cy="369332"/>
          </a:xfrm>
          <a:prstGeom prst="rect">
            <a:avLst/>
          </a:prstGeom>
          <a:noFill/>
        </p:spPr>
        <p:txBody>
          <a:bodyPr wrap="square" rtlCol="0">
            <a:spAutoFit/>
          </a:bodyPr>
          <a:lstStyle/>
          <a:p>
            <a:r>
              <a:rPr lang="en-US" b="1" dirty="0" smtClean="0"/>
              <a:t>Step   10</a:t>
            </a:r>
            <a:endParaRPr lang="en-US" b="1" dirty="0"/>
          </a:p>
        </p:txBody>
      </p:sp>
      <p:sp>
        <p:nvSpPr>
          <p:cNvPr id="18" name="TextBox 17"/>
          <p:cNvSpPr txBox="1"/>
          <p:nvPr/>
        </p:nvSpPr>
        <p:spPr>
          <a:xfrm>
            <a:off x="2002221" y="6488668"/>
            <a:ext cx="8828689" cy="369332"/>
          </a:xfrm>
          <a:prstGeom prst="rect">
            <a:avLst/>
          </a:prstGeom>
          <a:noFill/>
        </p:spPr>
        <p:txBody>
          <a:bodyPr wrap="square" rtlCol="0">
            <a:spAutoFit/>
          </a:bodyPr>
          <a:lstStyle/>
          <a:p>
            <a:pPr algn="ctr"/>
            <a:r>
              <a:rPr lang="en-US" b="1" dirty="0" smtClean="0"/>
              <a:t>Figure 2.1.6 :  </a:t>
            </a:r>
            <a:r>
              <a:rPr lang="en-US" dirty="0" smtClean="0"/>
              <a:t>Stack Operations</a:t>
            </a:r>
            <a:endParaRPr lang="en-US" dirty="0"/>
          </a:p>
        </p:txBody>
      </p:sp>
    </p:spTree>
    <p:extLst>
      <p:ext uri="{BB962C8B-B14F-4D97-AF65-F5344CB8AC3E}">
        <p14:creationId xmlns:p14="http://schemas.microsoft.com/office/powerpoint/2010/main" val="238556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4" y="1121184"/>
            <a:ext cx="11680166" cy="52322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Stack </a:t>
            </a:r>
            <a:r>
              <a:rPr lang="en-US" sz="2400" b="1" dirty="0" smtClean="0">
                <a:latin typeface="Times New Roman" panose="02020603050405020304" pitchFamily="18" charset="0"/>
                <a:cs typeface="Times New Roman" panose="02020603050405020304" pitchFamily="18" charset="0"/>
              </a:rPr>
              <a:t>Implementation (Using C++)</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720000" lvl="6"/>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ItemType.h</a:t>
            </a:r>
            <a:r>
              <a:rPr lang="en-US" dirty="0">
                <a:latin typeface="Times New Roman" panose="02020603050405020304" pitchFamily="18" charset="0"/>
                <a:cs typeface="Times New Roman" panose="02020603050405020304" pitchFamily="18" charset="0"/>
              </a:rPr>
              <a:t>"</a:t>
            </a:r>
          </a:p>
          <a:p>
            <a:pPr marL="720000" lvl="6"/>
            <a:r>
              <a:rPr lang="en-US" dirty="0">
                <a:latin typeface="Times New Roman" panose="02020603050405020304" pitchFamily="18" charset="0"/>
                <a:cs typeface="Times New Roman" panose="02020603050405020304" pitchFamily="18" charset="0"/>
              </a:rPr>
              <a:t>// Must be provided by the user of the class</a:t>
            </a:r>
          </a:p>
          <a:p>
            <a:pPr marL="720000" lvl="6"/>
            <a:r>
              <a:rPr lang="en-US" dirty="0">
                <a:latin typeface="Times New Roman" panose="02020603050405020304" pitchFamily="18" charset="0"/>
                <a:cs typeface="Times New Roman" panose="02020603050405020304" pitchFamily="18" charset="0"/>
              </a:rPr>
              <a:t>// Contains definitions for MAX_ITEMS and </a:t>
            </a:r>
            <a:r>
              <a:rPr lang="en-US" dirty="0" err="1">
                <a:latin typeface="Times New Roman" panose="02020603050405020304" pitchFamily="18" charset="0"/>
                <a:cs typeface="Times New Roman" panose="02020603050405020304" pitchFamily="18" charset="0"/>
              </a:rPr>
              <a:t>ItemType</a:t>
            </a:r>
            <a:endParaRPr lang="en-US" dirty="0">
              <a:latin typeface="Times New Roman" panose="02020603050405020304" pitchFamily="18" charset="0"/>
              <a:cs typeface="Times New Roman" panose="02020603050405020304" pitchFamily="18" charset="0"/>
            </a:endParaRPr>
          </a:p>
          <a:p>
            <a:pPr marL="720000" lvl="6"/>
            <a:r>
              <a:rPr lang="en-US" dirty="0">
                <a:latin typeface="Times New Roman" panose="02020603050405020304" pitchFamily="18" charset="0"/>
                <a:cs typeface="Times New Roman" panose="02020603050405020304" pitchFamily="18" charset="0"/>
              </a:rPr>
              <a:t> </a:t>
            </a:r>
          </a:p>
          <a:p>
            <a:pPr marL="720000" lvl="6"/>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StackType</a:t>
            </a:r>
            <a:r>
              <a:rPr lang="en-US" dirty="0">
                <a:latin typeface="Times New Roman" panose="02020603050405020304" pitchFamily="18" charset="0"/>
                <a:cs typeface="Times New Roman" panose="02020603050405020304" pitchFamily="18" charset="0"/>
              </a:rPr>
              <a:t> {</a:t>
            </a:r>
          </a:p>
          <a:p>
            <a:pPr marL="720000" lvl="6"/>
            <a:r>
              <a:rPr lang="en-US" dirty="0">
                <a:latin typeface="Times New Roman" panose="02020603050405020304" pitchFamily="18" charset="0"/>
                <a:cs typeface="Times New Roman" panose="02020603050405020304" pitchFamily="18" charset="0"/>
              </a:rPr>
              <a:t> public:</a:t>
            </a:r>
          </a:p>
          <a:p>
            <a:pPr marL="720000" lvl="6"/>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StackType</a:t>
            </a:r>
            <a:r>
              <a:rPr lang="en-US" dirty="0">
                <a:latin typeface="Times New Roman" panose="02020603050405020304" pitchFamily="18" charset="0"/>
                <a:cs typeface="Times New Roman" panose="02020603050405020304" pitchFamily="18" charset="0"/>
              </a:rPr>
              <a:t>();</a:t>
            </a:r>
          </a:p>
          <a:p>
            <a:pPr marL="720000" lvl="6"/>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MakeEmpty</a:t>
            </a:r>
            <a:r>
              <a:rPr lang="en-US" dirty="0">
                <a:latin typeface="Times New Roman" panose="02020603050405020304" pitchFamily="18" charset="0"/>
                <a:cs typeface="Times New Roman" panose="02020603050405020304" pitchFamily="18" charset="0"/>
              </a:rPr>
              <a:t>();</a:t>
            </a:r>
          </a:p>
          <a:p>
            <a:pPr marL="720000" lvl="6"/>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bool</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const;</a:t>
            </a:r>
          </a:p>
          <a:p>
            <a:pPr marL="720000" lvl="6"/>
            <a:r>
              <a:rPr lang="en-US" dirty="0">
                <a:latin typeface="Times New Roman" panose="02020603050405020304" pitchFamily="18" charset="0"/>
                <a:cs typeface="Times New Roman" panose="02020603050405020304" pitchFamily="18" charset="0"/>
              </a:rPr>
              <a:t>    	bool </a:t>
            </a:r>
            <a:r>
              <a:rPr lang="en-US" dirty="0" err="1">
                <a:latin typeface="Times New Roman" panose="02020603050405020304" pitchFamily="18" charset="0"/>
                <a:cs typeface="Times New Roman" panose="02020603050405020304" pitchFamily="18" charset="0"/>
              </a:rPr>
              <a:t>IsFull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a:t>
            </a:r>
          </a:p>
          <a:p>
            <a:pPr marL="720000" lvl="6"/>
            <a:r>
              <a:rPr lang="en-US" dirty="0">
                <a:latin typeface="Times New Roman" panose="02020603050405020304" pitchFamily="18" charset="0"/>
                <a:cs typeface="Times New Roman" panose="02020603050405020304" pitchFamily="18" charset="0"/>
              </a:rPr>
              <a:t>    	void Push(</a:t>
            </a:r>
            <a:r>
              <a:rPr lang="en-US" dirty="0" err="1">
                <a:latin typeface="Times New Roman" panose="02020603050405020304" pitchFamily="18" charset="0"/>
                <a:cs typeface="Times New Roman" panose="02020603050405020304" pitchFamily="18" charset="0"/>
              </a:rPr>
              <a:t>ItemType</a:t>
            </a:r>
            <a:r>
              <a:rPr lang="en-US" dirty="0">
                <a:latin typeface="Times New Roman" panose="02020603050405020304" pitchFamily="18" charset="0"/>
                <a:cs typeface="Times New Roman" panose="02020603050405020304" pitchFamily="18" charset="0"/>
              </a:rPr>
              <a:t>);</a:t>
            </a:r>
          </a:p>
          <a:p>
            <a:pPr marL="720000" lvl="6"/>
            <a:r>
              <a:rPr lang="en-US" dirty="0">
                <a:latin typeface="Times New Roman" panose="02020603050405020304" pitchFamily="18" charset="0"/>
                <a:cs typeface="Times New Roman" panose="02020603050405020304" pitchFamily="18" charset="0"/>
              </a:rPr>
              <a:t>    	void Pop(</a:t>
            </a:r>
            <a:r>
              <a:rPr lang="en-US" dirty="0" err="1">
                <a:latin typeface="Times New Roman" panose="02020603050405020304" pitchFamily="18" charset="0"/>
                <a:cs typeface="Times New Roman" panose="02020603050405020304" pitchFamily="18" charset="0"/>
              </a:rPr>
              <a:t>ItemType</a:t>
            </a:r>
            <a:r>
              <a:rPr lang="en-US" dirty="0">
                <a:latin typeface="Times New Roman" panose="02020603050405020304" pitchFamily="18" charset="0"/>
                <a:cs typeface="Times New Roman" panose="02020603050405020304" pitchFamily="18" charset="0"/>
              </a:rPr>
              <a:t>&amp;);</a:t>
            </a:r>
          </a:p>
          <a:p>
            <a:pPr marL="720000" lvl="6"/>
            <a:r>
              <a:rPr lang="en-US" dirty="0">
                <a:latin typeface="Times New Roman" panose="02020603050405020304" pitchFamily="18" charset="0"/>
                <a:cs typeface="Times New Roman" panose="02020603050405020304" pitchFamily="18" charset="0"/>
              </a:rPr>
              <a:t>private:</a:t>
            </a:r>
          </a:p>
          <a:p>
            <a:pPr marL="720000" lvl="6"/>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top;</a:t>
            </a:r>
          </a:p>
          <a:p>
            <a:pPr marL="720000" lvl="6"/>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ItemType</a:t>
            </a:r>
            <a:r>
              <a:rPr lang="en-US" dirty="0">
                <a:latin typeface="Times New Roman" panose="02020603050405020304" pitchFamily="18" charset="0"/>
                <a:cs typeface="Times New Roman" panose="02020603050405020304" pitchFamily="18" charset="0"/>
              </a:rPr>
              <a:t> items[MAX_ITEMS];</a:t>
            </a:r>
          </a:p>
          <a:p>
            <a:pPr marL="720000" lvl="6"/>
            <a:r>
              <a:rPr lang="en-US"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19589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4" y="1121184"/>
            <a:ext cx="11680166" cy="507831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top = -1;</a:t>
            </a:r>
          </a:p>
          <a:p>
            <a:pPr marL="720000" lvl="6"/>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MakeEmpty</a:t>
            </a:r>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top = -1;</a:t>
            </a:r>
          </a:p>
          <a:p>
            <a:pPr marL="720000" lvl="6"/>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bool </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const</a:t>
            </a:r>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return (top == -1);</a:t>
            </a:r>
          </a:p>
          <a:p>
            <a:pPr marL="720000" lvl="6"/>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9381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4" y="1121184"/>
            <a:ext cx="11680166" cy="5324535"/>
          </a:xfrm>
          <a:prstGeom prst="rect">
            <a:avLst/>
          </a:prstGeom>
        </p:spPr>
        <p:txBody>
          <a:bodyPr wrap="square">
            <a:spAutoFit/>
          </a:bodyPr>
          <a:lstStyle/>
          <a:p>
            <a:pPr marL="360000" lvl="4"/>
            <a:endParaRPr lang="en-US" sz="20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bool </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IsFull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const</a:t>
            </a:r>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return (top == MAX_ITEMS-1);</a:t>
            </a:r>
          </a:p>
          <a:p>
            <a:pPr marL="720000" lvl="6"/>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::Push(</a:t>
            </a:r>
            <a:r>
              <a:rPr lang="en-US" sz="2000" dirty="0" err="1">
                <a:latin typeface="Times New Roman" panose="02020603050405020304" pitchFamily="18" charset="0"/>
                <a:cs typeface="Times New Roman" panose="02020603050405020304" pitchFamily="18" charset="0"/>
              </a:rPr>
              <a:t>ItemType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newItem</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top++;</a:t>
            </a:r>
          </a:p>
          <a:p>
            <a:pPr marL="720000" lvl="6"/>
            <a:r>
              <a:rPr lang="en-US" sz="2000" dirty="0">
                <a:latin typeface="Times New Roman" panose="02020603050405020304" pitchFamily="18" charset="0"/>
                <a:cs typeface="Times New Roman" panose="02020603050405020304" pitchFamily="18" charset="0"/>
              </a:rPr>
              <a:t> items[top] = </a:t>
            </a:r>
            <a:r>
              <a:rPr lang="en-US" sz="2000" dirty="0" err="1">
                <a:latin typeface="Times New Roman" panose="02020603050405020304" pitchFamily="18" charset="0"/>
                <a:cs typeface="Times New Roman" panose="02020603050405020304" pitchFamily="18" charset="0"/>
              </a:rPr>
              <a:t>newItem</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StackType</a:t>
            </a:r>
            <a:r>
              <a:rPr lang="en-US" sz="2000" dirty="0">
                <a:latin typeface="Times New Roman" panose="02020603050405020304" pitchFamily="18" charset="0"/>
                <a:cs typeface="Times New Roman" panose="02020603050405020304" pitchFamily="18" charset="0"/>
              </a:rPr>
              <a:t>::Pop(</a:t>
            </a:r>
            <a:r>
              <a:rPr lang="en-US" sz="2000" dirty="0" err="1">
                <a:latin typeface="Times New Roman" panose="02020603050405020304" pitchFamily="18" charset="0"/>
                <a:cs typeface="Times New Roman" panose="02020603050405020304" pitchFamily="18" charset="0"/>
              </a:rPr>
              <a:t>ItemType</a:t>
            </a:r>
            <a:r>
              <a:rPr lang="en-US" sz="2000" dirty="0">
                <a:latin typeface="Times New Roman" panose="02020603050405020304" pitchFamily="18" charset="0"/>
                <a:cs typeface="Times New Roman" panose="02020603050405020304" pitchFamily="18" charset="0"/>
              </a:rPr>
              <a:t>&amp; item)</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item = items[top];</a:t>
            </a:r>
          </a:p>
          <a:p>
            <a:pPr marL="720000" lvl="6"/>
            <a:r>
              <a:rPr lang="en-US" sz="2000" dirty="0">
                <a:latin typeface="Times New Roman" panose="02020603050405020304" pitchFamily="18" charset="0"/>
                <a:cs typeface="Times New Roman" panose="02020603050405020304" pitchFamily="18" charset="0"/>
              </a:rPr>
              <a:t> top--;</a:t>
            </a:r>
          </a:p>
          <a:p>
            <a:pPr marL="720000" lvl="6"/>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0951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383951"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know about the Stack Data Structure</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4" y="1121184"/>
            <a:ext cx="11680166" cy="4093428"/>
          </a:xfrm>
          <a:prstGeom prst="rect">
            <a:avLst/>
          </a:prstGeom>
        </p:spPr>
        <p:txBody>
          <a:bodyPr wrap="square">
            <a:spAutoFit/>
          </a:bodyPr>
          <a:lstStyle/>
          <a:p>
            <a:pPr marL="0" lvl="3" indent="-97200"/>
            <a:endParaRPr lang="en-US" sz="2000" b="1" dirty="0" smtClean="0">
              <a:latin typeface="Times New Roman" panose="02020603050405020304" pitchFamily="18" charset="0"/>
              <a:cs typeface="Times New Roman" panose="02020603050405020304" pitchFamily="18" charset="0"/>
            </a:endParaRPr>
          </a:p>
          <a:p>
            <a:pPr marL="605700" lvl="5"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 </a:t>
            </a:r>
            <a:r>
              <a:rPr lang="en-US" sz="2000" b="1" dirty="0" smtClean="0">
                <a:latin typeface="Times New Roman" panose="02020603050405020304" pitchFamily="18" charset="0"/>
                <a:cs typeface="Times New Roman" panose="02020603050405020304" pitchFamily="18" charset="0"/>
              </a:rPr>
              <a:t>overflow</a:t>
            </a:r>
          </a:p>
          <a:p>
            <a:pPr marL="720000" lvl="6">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condition resulting from trying to push an element onto a full stack.</a:t>
            </a:r>
          </a:p>
          <a:p>
            <a:pPr marL="720000" lvl="6">
              <a:lnSpc>
                <a:spcPct val="150000"/>
              </a:lnSpc>
            </a:pPr>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stack.IsFull</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stack.Push</a:t>
            </a:r>
            <a:r>
              <a:rPr lang="en-US" sz="2000" dirty="0">
                <a:latin typeface="Times New Roman" panose="02020603050405020304" pitchFamily="18" charset="0"/>
                <a:cs typeface="Times New Roman" panose="02020603050405020304" pitchFamily="18" charset="0"/>
              </a:rPr>
              <a:t>(item</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605700" lvl="5"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 underflow</a:t>
            </a:r>
          </a:p>
          <a:p>
            <a:pPr marL="720000" lvl="6">
              <a:lnSpc>
                <a:spcPct val="150000"/>
              </a:lnSpc>
            </a:pPr>
            <a:r>
              <a:rPr lang="en-US" sz="2000" dirty="0">
                <a:latin typeface="Times New Roman" panose="02020603050405020304" pitchFamily="18" charset="0"/>
                <a:cs typeface="Times New Roman" panose="02020603050405020304" pitchFamily="18" charset="0"/>
              </a:rPr>
              <a:t>The condition resulting from trying to pop an empty stack.</a:t>
            </a:r>
          </a:p>
          <a:p>
            <a:pPr marL="720000" lvl="6">
              <a:lnSpc>
                <a:spcPct val="150000"/>
              </a:lnSpc>
            </a:pPr>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stack.IsEmpty</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stack.Pop</a:t>
            </a:r>
            <a:r>
              <a:rPr lang="en-US" sz="2000" dirty="0">
                <a:latin typeface="Times New Roman" panose="02020603050405020304" pitchFamily="18" charset="0"/>
                <a:cs typeface="Times New Roman" panose="02020603050405020304" pitchFamily="18" charset="0"/>
              </a:rPr>
              <a:t>(item);</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13537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4" y="1121184"/>
            <a:ext cx="11680166" cy="283154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Representation of Stack as an ADT</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05750" lvl="6"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stack is an Abstract Data Type that serves as a collection of elements</a:t>
            </a:r>
            <a:r>
              <a:rPr lang="en-US" dirty="0" smtClean="0">
                <a:latin typeface="Times New Roman" panose="02020603050405020304" pitchFamily="18" charset="0"/>
                <a:cs typeface="Times New Roman" panose="02020603050405020304" pitchFamily="18" charset="0"/>
              </a:rPr>
              <a:t>.</a:t>
            </a:r>
          </a:p>
          <a:p>
            <a:pPr marL="1005750" lvl="6" indent="-28575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dirty="0">
                <a:latin typeface="Times New Roman" panose="02020603050405020304" pitchFamily="18" charset="0"/>
                <a:cs typeface="Times New Roman" panose="02020603050405020304" pitchFamily="18" charset="0"/>
              </a:rPr>
              <a:t>Two operations: </a:t>
            </a:r>
            <a:endParaRPr lang="en-US"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462950" lvl="7"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 - which adds an element to the collection.</a:t>
            </a:r>
          </a:p>
          <a:p>
            <a:pPr marL="1462950" lvl="7"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 - which removes the most recently added element that was not yet removed.</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9" name="Rectangle 8"/>
          <p:cNvSpPr/>
          <p:nvPr/>
        </p:nvSpPr>
        <p:spPr>
          <a:xfrm>
            <a:off x="441435" y="2147695"/>
            <a:ext cx="11098924" cy="4570482"/>
          </a:xfrm>
          <a:prstGeom prst="rect">
            <a:avLst/>
          </a:prstGeom>
        </p:spPr>
        <p:txBody>
          <a:bodyPr wrap="square">
            <a:spAutoFit/>
          </a:bodyPr>
          <a:lstStyle/>
          <a:p>
            <a:pPr lvl="0">
              <a:lnSpc>
                <a:spcPct val="150000"/>
              </a:lnSpc>
            </a:pPr>
            <a:r>
              <a:rPr lang="en-IN" sz="2000" dirty="0" smtClean="0">
                <a:latin typeface="Times New Roman" pitchFamily="18" charset="0"/>
                <a:cs typeface="Times New Roman" pitchFamily="18" charset="0"/>
              </a:rPr>
              <a:t>1</a:t>
            </a:r>
            <a:r>
              <a:rPr lang="en-IN" dirty="0" smtClean="0">
                <a:latin typeface="Cambria" pitchFamily="18" charset="0"/>
                <a:cs typeface="Times New Roman" pitchFamily="18" charset="0"/>
              </a:rPr>
              <a:t>) </a:t>
            </a:r>
            <a:r>
              <a:rPr lang="en-US" dirty="0" smtClean="0">
                <a:latin typeface="Cambria" pitchFamily="18" charset="0"/>
                <a:cs typeface="Times New Roman" pitchFamily="18" charset="0"/>
              </a:rPr>
              <a:t>A stack is works on the principle of ___________</a:t>
            </a:r>
          </a:p>
          <a:p>
            <a:pPr lvl="0">
              <a:lnSpc>
                <a:spcPct val="150000"/>
              </a:lnSpc>
            </a:pPr>
            <a:r>
              <a:rPr lang="en-US" dirty="0" smtClean="0">
                <a:latin typeface="Cambria" pitchFamily="18" charset="0"/>
                <a:cs typeface="Times New Roman" pitchFamily="18" charset="0"/>
              </a:rPr>
              <a:t>a) First in first out (FIFO)				c)First in last out (FILO </a:t>
            </a:r>
          </a:p>
          <a:p>
            <a:pPr lvl="0">
              <a:lnSpc>
                <a:spcPct val="150000"/>
              </a:lnSpc>
            </a:pPr>
            <a:r>
              <a:rPr lang="en-US" dirty="0" smtClean="0">
                <a:latin typeface="Cambria" pitchFamily="18" charset="0"/>
                <a:cs typeface="Times New Roman" pitchFamily="18" charset="0"/>
              </a:rPr>
              <a:t>b) Last in last out (LILO)				d)Cyclical data structures</a:t>
            </a:r>
          </a:p>
          <a:p>
            <a:pPr>
              <a:lnSpc>
                <a:spcPct val="150000"/>
              </a:lnSpc>
            </a:pPr>
            <a:r>
              <a:rPr lang="en-US" dirty="0" smtClean="0">
                <a:latin typeface="Cambria" pitchFamily="18" charset="0"/>
                <a:cs typeface="Times New Roman" pitchFamily="18" charset="0"/>
              </a:rPr>
              <a:t> </a:t>
            </a:r>
          </a:p>
          <a:p>
            <a:pPr lvl="0">
              <a:lnSpc>
                <a:spcPct val="150000"/>
              </a:lnSpc>
            </a:pPr>
            <a:r>
              <a:rPr lang="en-US" dirty="0" smtClean="0">
                <a:latin typeface="Cambria" pitchFamily="18" charset="0"/>
                <a:cs typeface="Times New Roman" pitchFamily="18" charset="0"/>
              </a:rPr>
              <a:t>2) The difference between linear array</a:t>
            </a:r>
            <a:r>
              <a:rPr lang="en-GB" dirty="0" smtClean="0">
                <a:latin typeface="Cambria" pitchFamily="18" charset="0"/>
                <a:cs typeface="Times New Roman" pitchFamily="18" charset="0"/>
              </a:rPr>
              <a:t> </a:t>
            </a:r>
            <a:r>
              <a:rPr lang="en-US" dirty="0" smtClean="0">
                <a:latin typeface="Cambria" pitchFamily="18" charset="0"/>
                <a:cs typeface="Times New Roman" pitchFamily="18" charset="0"/>
              </a:rPr>
              <a:t> and stack is that any elements can randomly be accessed.</a:t>
            </a:r>
          </a:p>
          <a:p>
            <a:pPr marL="457200" indent="-457200">
              <a:lnSpc>
                <a:spcPct val="150000"/>
              </a:lnSpc>
              <a:buAutoNum type="alphaLcParenR"/>
            </a:pPr>
            <a:r>
              <a:rPr lang="en-US" dirty="0" smtClean="0">
                <a:latin typeface="Cambria" pitchFamily="18" charset="0"/>
                <a:cs typeface="Times New Roman" pitchFamily="18" charset="0"/>
              </a:rPr>
              <a:t>True						b) False</a:t>
            </a:r>
          </a:p>
          <a:p>
            <a:pPr>
              <a:lnSpc>
                <a:spcPct val="150000"/>
              </a:lnSpc>
            </a:pPr>
            <a:endParaRPr lang="en-US" dirty="0" smtClean="0">
              <a:latin typeface="Cambria" pitchFamily="18" charset="0"/>
              <a:cs typeface="Times New Roman" pitchFamily="18" charset="0"/>
            </a:endParaRPr>
          </a:p>
          <a:p>
            <a:pPr>
              <a:lnSpc>
                <a:spcPct val="150000"/>
              </a:lnSpc>
            </a:pPr>
            <a:r>
              <a:rPr lang="en-US" dirty="0" smtClean="0">
                <a:latin typeface="Cambria" pitchFamily="18" charset="0"/>
                <a:cs typeface="Times New Roman" pitchFamily="18" charset="0"/>
              </a:rPr>
              <a:t>3) Top[s] returns ________________</a:t>
            </a:r>
          </a:p>
          <a:p>
            <a:pPr lvl="0">
              <a:lnSpc>
                <a:spcPct val="150000"/>
              </a:lnSpc>
            </a:pPr>
            <a:r>
              <a:rPr lang="en-US" dirty="0" smtClean="0">
                <a:latin typeface="Cambria" pitchFamily="18" charset="0"/>
                <a:cs typeface="Times New Roman" pitchFamily="18" charset="0"/>
              </a:rPr>
              <a:t>a)            Stack bottom					c) Stack mid</a:t>
            </a:r>
          </a:p>
          <a:p>
            <a:pPr>
              <a:lnSpc>
                <a:spcPct val="150000"/>
              </a:lnSpc>
            </a:pPr>
            <a:r>
              <a:rPr lang="en-US" dirty="0" smtClean="0">
                <a:latin typeface="Cambria" pitchFamily="18" charset="0"/>
                <a:cs typeface="Times New Roman" pitchFamily="18" charset="0"/>
              </a:rPr>
              <a:t>b) 	Stack top					                   d) Any random element</a:t>
            </a:r>
          </a:p>
          <a:p>
            <a:r>
              <a:rPr lang="en-GB" dirty="0" smtClean="0">
                <a:latin typeface="Cambria" pitchFamily="18" charset="0"/>
              </a:rPr>
              <a:t> </a:t>
            </a:r>
            <a:endParaRPr lang="en-US" dirty="0">
              <a:latin typeface="Cambria" pitchFamily="18" charset="0"/>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10" name="Subtitle 3"/>
          <p:cNvSpPr txBox="1">
            <a:spLocks/>
          </p:cNvSpPr>
          <p:nvPr/>
        </p:nvSpPr>
        <p:spPr>
          <a:xfrm>
            <a:off x="496051" y="2239830"/>
            <a:ext cx="9138508" cy="471839"/>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1000"/>
              </a:spcBef>
              <a:spcAft>
                <a:spcPts val="0"/>
              </a:spcAft>
              <a:buClrTx/>
              <a:buSzTx/>
              <a:tabLst/>
              <a:defRPr/>
            </a:pPr>
            <a:r>
              <a:rPr kumimoji="0" lang="en-GB" b="0" i="0" u="none" strike="noStrike" kern="1200" cap="none" spc="0" normalizeH="0" baseline="0" noProof="0" dirty="0" smtClean="0">
                <a:ln>
                  <a:noFill/>
                </a:ln>
                <a:solidFill>
                  <a:schemeClr val="tx1"/>
                </a:solidFill>
                <a:effectLst/>
                <a:uLnTx/>
                <a:uFillTx/>
                <a:latin typeface="Cambria" pitchFamily="18" charset="0"/>
              </a:rPr>
              <a:t>4) Match the following</a:t>
            </a:r>
            <a:endParaRPr kumimoji="0" lang="en-GB" b="0" i="0" u="none" strike="noStrike" kern="1200" cap="none" spc="0" normalizeH="0" baseline="0" noProof="0" dirty="0">
              <a:ln>
                <a:noFill/>
              </a:ln>
              <a:solidFill>
                <a:schemeClr val="tx1"/>
              </a:solidFill>
              <a:effectLst/>
              <a:uLnTx/>
              <a:uFillTx/>
              <a:latin typeface="Cambria"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029573322"/>
              </p:ext>
            </p:extLst>
          </p:nvPr>
        </p:nvGraphicFramePr>
        <p:xfrm>
          <a:off x="2254468" y="2916621"/>
          <a:ext cx="7947647" cy="987574"/>
        </p:xfrm>
        <a:graphic>
          <a:graphicData uri="http://schemas.openxmlformats.org/drawingml/2006/table">
            <a:tbl>
              <a:tblPr firstRow="1" firstCol="1" bandRow="1"/>
              <a:tblGrid>
                <a:gridCol w="611650">
                  <a:extLst>
                    <a:ext uri="{9D8B030D-6E8A-4147-A177-3AD203B41FA5}">
                      <a16:colId xmlns:a16="http://schemas.microsoft.com/office/drawing/2014/main" val="20000"/>
                    </a:ext>
                  </a:extLst>
                </a:gridCol>
                <a:gridCol w="1986593">
                  <a:extLst>
                    <a:ext uri="{9D8B030D-6E8A-4147-A177-3AD203B41FA5}">
                      <a16:colId xmlns:a16="http://schemas.microsoft.com/office/drawing/2014/main" val="20001"/>
                    </a:ext>
                  </a:extLst>
                </a:gridCol>
                <a:gridCol w="542841">
                  <a:extLst>
                    <a:ext uri="{9D8B030D-6E8A-4147-A177-3AD203B41FA5}">
                      <a16:colId xmlns:a16="http://schemas.microsoft.com/office/drawing/2014/main" val="20002"/>
                    </a:ext>
                  </a:extLst>
                </a:gridCol>
                <a:gridCol w="4806563">
                  <a:extLst>
                    <a:ext uri="{9D8B030D-6E8A-4147-A177-3AD203B41FA5}">
                      <a16:colId xmlns:a16="http://schemas.microsoft.com/office/drawing/2014/main" val="20003"/>
                    </a:ext>
                  </a:extLst>
                </a:gridCol>
              </a:tblGrid>
              <a:tr h="315310">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1</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err="1">
                          <a:solidFill>
                            <a:srgbClr val="000000"/>
                          </a:solidFill>
                          <a:effectLst/>
                          <a:latin typeface="Minion Pro" panose="02040703060306090203" charset="0"/>
                          <a:ea typeface="Calibri" panose="020F0502020204030204" pitchFamily="34" charset="0"/>
                          <a:cs typeface="Times New Roman" panose="02020603050405020304" pitchFamily="18" charset="0"/>
                        </a:rPr>
                        <a:t>stacktop</a:t>
                      </a:r>
                      <a:r>
                        <a:rPr lang="en-US" sz="1800" b="1" i="1" dirty="0">
                          <a:solidFill>
                            <a:srgbClr val="000000"/>
                          </a:solidFill>
                          <a:effectLst/>
                          <a:latin typeface="Minion Pro" panose="02040703060306090203" charset="0"/>
                          <a:ea typeface="Calibri" panose="020F0502020204030204" pitchFamily="34" charset="0"/>
                          <a:cs typeface="Times New Roman" panose="02020603050405020304" pitchFamily="18" charset="0"/>
                        </a:rPr>
                        <a:t>()</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A</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Used for checking if stack is empty</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6053">
                <a:tc>
                  <a:txBody>
                    <a:bodyPr/>
                    <a:lstStyle/>
                    <a:p>
                      <a:pPr marL="0" marR="0">
                        <a:lnSpc>
                          <a:spcPct val="115000"/>
                        </a:lnSpc>
                        <a:spcBef>
                          <a:spcPts val="1200"/>
                        </a:spcBef>
                        <a:spcAft>
                          <a:spcPts val="1200"/>
                        </a:spcAft>
                        <a:tabLst>
                          <a:tab pos="2484120" algn="l"/>
                        </a:tabLst>
                      </a:pPr>
                      <a:r>
                        <a:rPr lang="en-US" sz="1800" b="1" i="1">
                          <a:effectLst/>
                          <a:latin typeface="Minion Pro" panose="02040703060306090203" charset="0"/>
                          <a:ea typeface="Calibri" panose="020F0502020204030204" pitchFamily="34" charset="0"/>
                          <a:cs typeface="Times New Roman" panose="02020603050405020304" pitchFamily="18" charset="0"/>
                        </a:rPr>
                        <a:t>2</a:t>
                      </a:r>
                      <a:endParaRPr lang="en-US" sz="1600" b="1" i="1">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a:effectLst/>
                          <a:latin typeface="Minion Pro" panose="02040703060306090203" charset="0"/>
                          <a:ea typeface="Calibri" panose="020F0502020204030204" pitchFamily="34" charset="0"/>
                          <a:cs typeface="Times New Roman" panose="02020603050405020304" pitchFamily="18" charset="0"/>
                        </a:rPr>
                        <a:t>Isfull()</a:t>
                      </a:r>
                      <a:endParaRPr lang="en-US" sz="1600" b="1" i="1">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B</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Used for displaying topmost element</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053">
                <a:tc>
                  <a:txBody>
                    <a:bodyPr/>
                    <a:lstStyle/>
                    <a:p>
                      <a:pPr marL="0" marR="0">
                        <a:lnSpc>
                          <a:spcPct val="115000"/>
                        </a:lnSpc>
                        <a:spcBef>
                          <a:spcPts val="1200"/>
                        </a:spcBef>
                        <a:spcAft>
                          <a:spcPts val="1200"/>
                        </a:spcAft>
                        <a:tabLst>
                          <a:tab pos="2484120" algn="l"/>
                        </a:tabLst>
                      </a:pPr>
                      <a:r>
                        <a:rPr lang="en-US" sz="1800" b="1" i="1">
                          <a:effectLst/>
                          <a:latin typeface="Minion Pro" panose="02040703060306090203" charset="0"/>
                          <a:ea typeface="Calibri" panose="020F0502020204030204" pitchFamily="34" charset="0"/>
                          <a:cs typeface="Times New Roman" panose="02020603050405020304" pitchFamily="18" charset="0"/>
                        </a:rPr>
                        <a:t>3</a:t>
                      </a:r>
                      <a:endParaRPr lang="en-US" sz="1600" b="1" i="1">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a:effectLst/>
                          <a:latin typeface="Minion Pro" panose="02040703060306090203" charset="0"/>
                          <a:ea typeface="Calibri" panose="020F0502020204030204" pitchFamily="34" charset="0"/>
                          <a:cs typeface="Times New Roman" panose="02020603050405020304" pitchFamily="18" charset="0"/>
                        </a:rPr>
                        <a:t>Isempty()</a:t>
                      </a:r>
                      <a:endParaRPr lang="en-US" sz="1600" b="1" i="1">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a:effectLst/>
                          <a:latin typeface="Minion Pro" panose="02040703060306090203" charset="0"/>
                          <a:ea typeface="Calibri" panose="020F0502020204030204" pitchFamily="34" charset="0"/>
                          <a:cs typeface="Times New Roman" panose="02020603050405020304" pitchFamily="18" charset="0"/>
                        </a:rPr>
                        <a:t>C</a:t>
                      </a:r>
                      <a:endParaRPr lang="en-US" sz="1600" b="1" i="1">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1200"/>
                        </a:spcBef>
                        <a:spcAft>
                          <a:spcPts val="1200"/>
                        </a:spcAft>
                        <a:tabLst>
                          <a:tab pos="2484120" algn="l"/>
                        </a:tabLst>
                      </a:pPr>
                      <a:r>
                        <a:rPr lang="en-US" sz="1800" b="1" i="1" dirty="0">
                          <a:effectLst/>
                          <a:latin typeface="Minion Pro" panose="02040703060306090203" charset="0"/>
                          <a:ea typeface="Calibri" panose="020F0502020204030204" pitchFamily="34" charset="0"/>
                          <a:cs typeface="Times New Roman" panose="02020603050405020304" pitchFamily="18" charset="0"/>
                        </a:rPr>
                        <a:t>Used for checking if stack is full</a:t>
                      </a:r>
                      <a:endParaRPr lang="en-US" sz="1600" b="1" i="1" dirty="0">
                        <a:effectLst/>
                        <a:latin typeface="Calibri" panose="020F0502020204030204" pitchFamily="34" charset="0"/>
                        <a:ea typeface="Calibri" panose="020F0502020204030204" pitchFamily="34" charset="0"/>
                        <a:cs typeface="Mangal" panose="020B06040202020202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488731" y="4060637"/>
            <a:ext cx="11114690" cy="2286780"/>
          </a:xfrm>
          <a:prstGeom prst="rect">
            <a:avLst/>
          </a:prstGeom>
        </p:spPr>
        <p:txBody>
          <a:bodyPr wrap="square">
            <a:spAutoFit/>
          </a:bodyPr>
          <a:lstStyle/>
          <a:p>
            <a:pPr marR="0" lvl="0">
              <a:lnSpc>
                <a:spcPct val="115000"/>
              </a:lnSpc>
            </a:pPr>
            <a:r>
              <a:rPr lang="en-GB" dirty="0" smtClean="0">
                <a:latin typeface="Cambria" panose="02040503050406030204" pitchFamily="18" charset="0"/>
                <a:ea typeface="Calibri" panose="020F0502020204030204" pitchFamily="34" charset="0"/>
                <a:cs typeface="Mangal" panose="020B0604020202020204" charset="0"/>
              </a:rPr>
              <a:t>5) What push(x) does to stack</a:t>
            </a:r>
            <a:endParaRPr lang="en-US" sz="1600" dirty="0" smtClean="0">
              <a:latin typeface="Cambria" panose="02040503050406030204" pitchFamily="18" charset="0"/>
              <a:ea typeface="Calibri" panose="020F0502020204030204" pitchFamily="34" charset="0"/>
              <a:cs typeface="Mangal" panose="020B0604020202020204" charset="0"/>
            </a:endParaRPr>
          </a:p>
          <a:p>
            <a:pPr marL="742950" marR="0" lvl="1" indent="-285750">
              <a:lnSpc>
                <a:spcPct val="115000"/>
              </a:lnSpc>
              <a:buFont typeface="+mj-lt"/>
              <a:buAutoNum type="alphaLcParenR"/>
            </a:pPr>
            <a:r>
              <a:rPr lang="en-GB" dirty="0" smtClean="0">
                <a:latin typeface="Cambria" panose="02040503050406030204" pitchFamily="18" charset="0"/>
                <a:ea typeface="Calibri" panose="020F0502020204030204" pitchFamily="34" charset="0"/>
                <a:cs typeface="Mangal" panose="020B0604020202020204" charset="0"/>
              </a:rPr>
              <a:t>Removes x from stack				c) Add x to all the elements</a:t>
            </a:r>
            <a:endParaRPr lang="en-US" sz="1600" dirty="0" smtClean="0">
              <a:latin typeface="Cambria" panose="02040503050406030204" pitchFamily="18" charset="0"/>
              <a:ea typeface="Calibri" panose="020F0502020204030204" pitchFamily="34" charset="0"/>
              <a:cs typeface="Mangal" panose="020B0604020202020204" charset="0"/>
            </a:endParaRPr>
          </a:p>
          <a:p>
            <a:pPr marL="742950" marR="0" lvl="1" indent="-285750">
              <a:lnSpc>
                <a:spcPct val="115000"/>
              </a:lnSpc>
              <a:buFont typeface="+mj-lt"/>
              <a:buAutoNum type="alphaLcParenR"/>
            </a:pPr>
            <a:r>
              <a:rPr lang="en-GB" dirty="0" smtClean="0">
                <a:latin typeface="Cambria" panose="02040503050406030204" pitchFamily="18" charset="0"/>
                <a:ea typeface="Calibri" panose="020F0502020204030204" pitchFamily="34" charset="0"/>
                <a:cs typeface="Mangal" panose="020B0604020202020204" charset="0"/>
              </a:rPr>
              <a:t>Add x to topmost element				d) Add x to top of stack</a:t>
            </a:r>
          </a:p>
          <a:p>
            <a:pPr marR="0" lvl="1">
              <a:lnSpc>
                <a:spcPct val="115000"/>
              </a:lnSpc>
            </a:pPr>
            <a:endParaRPr lang="en-US" sz="1600" dirty="0" smtClean="0">
              <a:latin typeface="Cambria" panose="02040503050406030204" pitchFamily="18" charset="0"/>
              <a:ea typeface="Calibri" panose="020F0502020204030204" pitchFamily="34" charset="0"/>
              <a:cs typeface="Mangal" panose="020B0604020202020204" charset="0"/>
            </a:endParaRPr>
          </a:p>
          <a:p>
            <a:pPr marR="0" lvl="0">
              <a:lnSpc>
                <a:spcPct val="115000"/>
              </a:lnSpc>
            </a:pPr>
            <a:r>
              <a:rPr lang="en-GB" dirty="0" smtClean="0">
                <a:latin typeface="Cambria" panose="02040503050406030204" pitchFamily="18" charset="0"/>
                <a:ea typeface="Calibri" panose="020F0502020204030204" pitchFamily="34" charset="0"/>
                <a:cs typeface="Mangal" panose="020B0604020202020204" charset="0"/>
              </a:rPr>
              <a:t>6) What pop() does to stack</a:t>
            </a:r>
            <a:endParaRPr lang="en-US" sz="1600" dirty="0" smtClean="0">
              <a:latin typeface="Cambria" panose="02040503050406030204" pitchFamily="18" charset="0"/>
              <a:ea typeface="Calibri" panose="020F0502020204030204" pitchFamily="34" charset="0"/>
              <a:cs typeface="Mangal" panose="020B0604020202020204" charset="0"/>
            </a:endParaRPr>
          </a:p>
          <a:p>
            <a:pPr marL="457200" marR="0">
              <a:lnSpc>
                <a:spcPct val="115000"/>
              </a:lnSpc>
            </a:pPr>
            <a:r>
              <a:rPr lang="en-GB" dirty="0" smtClean="0">
                <a:latin typeface="Cambria" panose="02040503050406030204" pitchFamily="18" charset="0"/>
                <a:ea typeface="Calibri" panose="020F0502020204030204" pitchFamily="34" charset="0"/>
                <a:cs typeface="Mangal" panose="020B0604020202020204" charset="0"/>
              </a:rPr>
              <a:t>a) Removes x from stack				c)Add x to all the elements</a:t>
            </a:r>
            <a:endParaRPr lang="en-US" sz="1600" dirty="0" smtClean="0">
              <a:latin typeface="Cambria" panose="02040503050406030204" pitchFamily="18" charset="0"/>
              <a:ea typeface="Calibri" panose="020F0502020204030204" pitchFamily="34" charset="0"/>
              <a:cs typeface="Mangal" panose="020B0604020202020204" charset="0"/>
            </a:endParaRPr>
          </a:p>
          <a:p>
            <a:pPr indent="457200">
              <a:lnSpc>
                <a:spcPct val="115000"/>
              </a:lnSpc>
            </a:pPr>
            <a:r>
              <a:rPr lang="en-GB" dirty="0" smtClean="0">
                <a:latin typeface="Cambria" panose="02040503050406030204" pitchFamily="18" charset="0"/>
                <a:ea typeface="Calibri" panose="020F0502020204030204" pitchFamily="34" charset="0"/>
                <a:cs typeface="Mangal" panose="020B0604020202020204" charset="0"/>
              </a:rPr>
              <a:t>b) Add x to topmost element				d)Add x to top of stack</a:t>
            </a:r>
            <a:endParaRPr lang="en-US" sz="1600" dirty="0">
              <a:latin typeface="Cambria" panose="02040503050406030204" pitchFamily="18" charset="0"/>
              <a:ea typeface="Calibri" panose="020F0502020204030204" pitchFamily="34" charset="0"/>
              <a:cs typeface="Mangal" panose="020B0604020202020204" charset="0"/>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4" y="1121184"/>
            <a:ext cx="11680166"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and Linked List Representation</a:t>
            </a:r>
            <a:br>
              <a:rPr lang="en-US" sz="2400" b="1" dirty="0">
                <a:latin typeface="Times New Roman" panose="02020603050405020304" pitchFamily="18" charset="0"/>
                <a:cs typeface="Times New Roman" panose="02020603050405020304" pitchFamily="18" charset="0"/>
              </a:rPr>
            </a:br>
            <a:endParaRPr lang="en-US" sz="2400" b="1" dirty="0" smtClean="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Linked </a:t>
            </a:r>
            <a:r>
              <a:rPr lang="en-US" dirty="0">
                <a:latin typeface="Times New Roman" panose="02020603050405020304" pitchFamily="18" charset="0"/>
                <a:cs typeface="Times New Roman" panose="02020603050405020304" pitchFamily="18" charset="0"/>
              </a:rPr>
              <a:t>list is a linear collection of data elements, in which linear order is not given by their physical placement in memory. </a:t>
            </a:r>
            <a:endParaRPr lang="en-US" dirty="0" smtClean="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element points to the next. It is a data structure consisting of a group of nodes which together represent a sequence.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968" y="3328086"/>
            <a:ext cx="6044297" cy="287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373820" y="6195848"/>
            <a:ext cx="54864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2.1.7: </a:t>
            </a:r>
            <a:r>
              <a:rPr lang="en-US" dirty="0" smtClean="0">
                <a:latin typeface="Times New Roman" pitchFamily="18" charset="0"/>
                <a:cs typeface="Times New Roman" pitchFamily="18" charset="0"/>
              </a:rPr>
              <a:t>Array Vs.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50266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cvp.jpg"/>
          <p:cNvPicPr>
            <a:picLocks noChangeAspect="1"/>
          </p:cNvPicPr>
          <p:nvPr/>
        </p:nvPicPr>
        <p:blipFill>
          <a:blip r:embed="rId2"/>
          <a:stretch>
            <a:fillRect/>
          </a:stretch>
        </p:blipFill>
        <p:spPr>
          <a:xfrm>
            <a:off x="2562225" y="1771650"/>
            <a:ext cx="7067550" cy="3314700"/>
          </a:xfrm>
          <a:prstGeom prst="rect">
            <a:avLst/>
          </a:prstGeom>
        </p:spPr>
      </p:pic>
      <p:sp>
        <p:nvSpPr>
          <p:cNvPr id="8" name="TextBox 7"/>
          <p:cNvSpPr txBox="1"/>
          <p:nvPr/>
        </p:nvSpPr>
        <p:spPr>
          <a:xfrm>
            <a:off x="3216166" y="5376041"/>
            <a:ext cx="588053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2.1.8 : </a:t>
            </a:r>
            <a:r>
              <a:rPr lang="en-US" dirty="0" smtClean="0">
                <a:latin typeface="Times New Roman" pitchFamily="18" charset="0"/>
                <a:cs typeface="Times New Roman" pitchFamily="18" charset="0"/>
              </a:rPr>
              <a:t>Conceptual  Vs Physical Stack Implementation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2447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6" name="Picture 5" descr="sds.jpg"/>
          <p:cNvPicPr>
            <a:picLocks noChangeAspect="1"/>
          </p:cNvPicPr>
          <p:nvPr/>
        </p:nvPicPr>
        <p:blipFill>
          <a:blip r:embed="rId3"/>
          <a:stretch>
            <a:fillRect/>
          </a:stretch>
        </p:blipFill>
        <p:spPr>
          <a:xfrm>
            <a:off x="1766887" y="1490662"/>
            <a:ext cx="8658225" cy="3876675"/>
          </a:xfrm>
          <a:prstGeom prst="rect">
            <a:avLst/>
          </a:prstGeom>
        </p:spPr>
      </p:pic>
      <p:sp>
        <p:nvSpPr>
          <p:cNvPr id="8" name="TextBox 7"/>
          <p:cNvSpPr txBox="1"/>
          <p:nvPr/>
        </p:nvSpPr>
        <p:spPr>
          <a:xfrm>
            <a:off x="2601310" y="5596759"/>
            <a:ext cx="7756635"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2.1.9 : </a:t>
            </a:r>
            <a:r>
              <a:rPr lang="en-US" dirty="0" smtClean="0">
                <a:latin typeface="Times New Roman" pitchFamily="18" charset="0"/>
                <a:cs typeface="Times New Roman" pitchFamily="18" charset="0"/>
              </a:rPr>
              <a:t>Data Structure used in Stack implementation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991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6" name="Picture 5" descr="Algo1.jpg"/>
          <p:cNvPicPr>
            <a:picLocks noChangeAspect="1"/>
          </p:cNvPicPr>
          <p:nvPr/>
        </p:nvPicPr>
        <p:blipFill>
          <a:blip r:embed="rId2"/>
          <a:stretch>
            <a:fillRect/>
          </a:stretch>
        </p:blipFill>
        <p:spPr>
          <a:xfrm>
            <a:off x="772510" y="1490662"/>
            <a:ext cx="10405242" cy="4058800"/>
          </a:xfrm>
          <a:prstGeom prst="rect">
            <a:avLst/>
          </a:prstGeom>
        </p:spPr>
      </p:pic>
    </p:spTree>
    <p:extLst>
      <p:ext uri="{BB962C8B-B14F-4D97-AF65-F5344CB8AC3E}">
        <p14:creationId xmlns:p14="http://schemas.microsoft.com/office/powerpoint/2010/main" val="925890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pSp>
        <p:nvGrpSpPr>
          <p:cNvPr id="19" name="Group 18"/>
          <p:cNvGrpSpPr/>
          <p:nvPr/>
        </p:nvGrpSpPr>
        <p:grpSpPr>
          <a:xfrm>
            <a:off x="2475188" y="2979683"/>
            <a:ext cx="1939159" cy="1481958"/>
            <a:chOff x="945931" y="1671145"/>
            <a:chExt cx="1939159" cy="1481958"/>
          </a:xfrm>
        </p:grpSpPr>
        <p:sp>
          <p:nvSpPr>
            <p:cNvPr id="10" name="Rectangle 9"/>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0524" y="1765738"/>
              <a:ext cx="1529255" cy="369332"/>
            </a:xfrm>
            <a:prstGeom prst="rect">
              <a:avLst/>
            </a:prstGeom>
            <a:noFill/>
          </p:spPr>
          <p:txBody>
            <a:bodyPr wrap="square" rtlCol="0">
              <a:spAutoFit/>
            </a:bodyPr>
            <a:lstStyle/>
            <a:p>
              <a:r>
                <a:rPr lang="en-US" b="1" dirty="0" smtClean="0"/>
                <a:t>Head</a:t>
              </a:r>
              <a:endParaRPr lang="en-US" b="1" dirty="0"/>
            </a:p>
          </p:txBody>
        </p:sp>
        <p:sp>
          <p:nvSpPr>
            <p:cNvPr id="14" name="TextBox 13"/>
            <p:cNvSpPr txBox="1"/>
            <p:nvPr/>
          </p:nvSpPr>
          <p:spPr>
            <a:xfrm>
              <a:off x="1024759" y="2254469"/>
              <a:ext cx="1008993" cy="369332"/>
            </a:xfrm>
            <a:prstGeom prst="rect">
              <a:avLst/>
            </a:prstGeom>
            <a:noFill/>
          </p:spPr>
          <p:txBody>
            <a:bodyPr wrap="square" rtlCol="0">
              <a:spAutoFit/>
            </a:bodyPr>
            <a:lstStyle/>
            <a:p>
              <a:r>
                <a:rPr lang="en-US" b="1" dirty="0" smtClean="0"/>
                <a:t>count</a:t>
              </a:r>
              <a:endParaRPr lang="en-US" b="1" dirty="0"/>
            </a:p>
          </p:txBody>
        </p:sp>
        <p:sp>
          <p:nvSpPr>
            <p:cNvPr id="15" name="TextBox 14"/>
            <p:cNvSpPr txBox="1"/>
            <p:nvPr/>
          </p:nvSpPr>
          <p:spPr>
            <a:xfrm>
              <a:off x="1040524" y="2632841"/>
              <a:ext cx="819807" cy="369332"/>
            </a:xfrm>
            <a:prstGeom prst="rect">
              <a:avLst/>
            </a:prstGeom>
            <a:noFill/>
          </p:spPr>
          <p:txBody>
            <a:bodyPr wrap="square" rtlCol="0">
              <a:spAutoFit/>
            </a:bodyPr>
            <a:lstStyle/>
            <a:p>
              <a:r>
                <a:rPr lang="en-US" b="1" dirty="0" smtClean="0"/>
                <a:t>top</a:t>
              </a:r>
              <a:endParaRPr lang="en-US" b="1" dirty="0"/>
            </a:p>
          </p:txBody>
        </p:sp>
        <p:sp>
          <p:nvSpPr>
            <p:cNvPr id="17" name="Rectangle 16"/>
            <p:cNvSpPr/>
            <p:nvPr/>
          </p:nvSpPr>
          <p:spPr>
            <a:xfrm>
              <a:off x="1781503" y="2664371"/>
              <a:ext cx="725214" cy="39413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NULL</a:t>
              </a:r>
              <a:endParaRPr lang="en-US" b="1" dirty="0"/>
            </a:p>
          </p:txBody>
        </p:sp>
        <p:sp>
          <p:nvSpPr>
            <p:cNvPr id="18" name="TextBox 17"/>
            <p:cNvSpPr txBox="1"/>
            <p:nvPr/>
          </p:nvSpPr>
          <p:spPr>
            <a:xfrm>
              <a:off x="1891862" y="2238703"/>
              <a:ext cx="520262" cy="369332"/>
            </a:xfrm>
            <a:prstGeom prst="rect">
              <a:avLst/>
            </a:prstGeom>
            <a:noFill/>
          </p:spPr>
          <p:txBody>
            <a:bodyPr wrap="square" rtlCol="0">
              <a:spAutoFit/>
            </a:bodyPr>
            <a:lstStyle/>
            <a:p>
              <a:pPr algn="ctr"/>
              <a:r>
                <a:rPr lang="en-US" dirty="0" smtClean="0"/>
                <a:t>0</a:t>
              </a:r>
              <a:endParaRPr lang="en-US" dirty="0"/>
            </a:p>
          </p:txBody>
        </p:sp>
      </p:grpSp>
      <p:cxnSp>
        <p:nvCxnSpPr>
          <p:cNvPr id="106" name="Straight Connector 105"/>
          <p:cNvCxnSpPr/>
          <p:nvPr/>
        </p:nvCxnSpPr>
        <p:spPr>
          <a:xfrm rot="5400000">
            <a:off x="4280341" y="4028088"/>
            <a:ext cx="3799486"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7709337" y="2769479"/>
            <a:ext cx="614856" cy="2559267"/>
            <a:chOff x="7709337" y="2769479"/>
            <a:chExt cx="614856" cy="2559267"/>
          </a:xfrm>
        </p:grpSpPr>
        <p:cxnSp>
          <p:nvCxnSpPr>
            <p:cNvPr id="111" name="Straight Connector 110"/>
            <p:cNvCxnSpPr/>
            <p:nvPr/>
          </p:nvCxnSpPr>
          <p:spPr>
            <a:xfrm rot="16200000" flipH="1">
              <a:off x="6440218" y="4059622"/>
              <a:ext cx="253824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09337" y="5312980"/>
              <a:ext cx="61485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7049818" y="4038602"/>
              <a:ext cx="253824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9112469" y="4398579"/>
            <a:ext cx="2506717" cy="369332"/>
          </a:xfrm>
          <a:prstGeom prst="rect">
            <a:avLst/>
          </a:prstGeom>
          <a:noFill/>
        </p:spPr>
        <p:txBody>
          <a:bodyPr wrap="square" rtlCol="0">
            <a:spAutoFit/>
          </a:bodyPr>
          <a:lstStyle/>
          <a:p>
            <a:r>
              <a:rPr lang="en-US" dirty="0" smtClean="0"/>
              <a:t>top = NULL</a:t>
            </a:r>
            <a:endParaRPr lang="en-US" dirty="0"/>
          </a:p>
        </p:txBody>
      </p:sp>
      <p:sp>
        <p:nvSpPr>
          <p:cNvPr id="123" name="TextBox 122"/>
          <p:cNvSpPr txBox="1"/>
          <p:nvPr/>
        </p:nvSpPr>
        <p:spPr>
          <a:xfrm>
            <a:off x="1623848" y="5612524"/>
            <a:ext cx="3594538" cy="378372"/>
          </a:xfrm>
          <a:prstGeom prst="rect">
            <a:avLst/>
          </a:prstGeom>
          <a:noFill/>
        </p:spPr>
        <p:txBody>
          <a:bodyPr wrap="square" rtlCol="0">
            <a:spAutoFit/>
          </a:bodyPr>
          <a:lstStyle/>
          <a:p>
            <a:pPr algn="ctr"/>
            <a:r>
              <a:rPr lang="en-US" b="1" dirty="0" smtClean="0"/>
              <a:t>Physical Implementation</a:t>
            </a:r>
            <a:endParaRPr lang="en-US" b="1" dirty="0"/>
          </a:p>
        </p:txBody>
      </p:sp>
      <p:sp>
        <p:nvSpPr>
          <p:cNvPr id="124" name="TextBox 123"/>
          <p:cNvSpPr txBox="1"/>
          <p:nvPr/>
        </p:nvSpPr>
        <p:spPr>
          <a:xfrm>
            <a:off x="6537434" y="5638800"/>
            <a:ext cx="3594538" cy="378372"/>
          </a:xfrm>
          <a:prstGeom prst="rect">
            <a:avLst/>
          </a:prstGeom>
          <a:noFill/>
        </p:spPr>
        <p:txBody>
          <a:bodyPr wrap="square" rtlCol="0">
            <a:spAutoFit/>
          </a:bodyPr>
          <a:lstStyle/>
          <a:p>
            <a:pPr algn="ctr"/>
            <a:r>
              <a:rPr lang="en-US" b="1" dirty="0" smtClean="0"/>
              <a:t>Logical Implementation</a:t>
            </a:r>
            <a:endParaRPr lang="en-US" b="1" dirty="0"/>
          </a:p>
        </p:txBody>
      </p:sp>
      <p:sp>
        <p:nvSpPr>
          <p:cNvPr id="126" name="TextBox 125"/>
          <p:cNvSpPr txBox="1"/>
          <p:nvPr/>
        </p:nvSpPr>
        <p:spPr>
          <a:xfrm>
            <a:off x="2112579" y="6164317"/>
            <a:ext cx="8198069"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2.1.10: </a:t>
            </a:r>
            <a:r>
              <a:rPr lang="en-US" dirty="0" smtClean="0">
                <a:latin typeface="Times New Roman" pitchFamily="18" charset="0"/>
                <a:cs typeface="Times New Roman" pitchFamily="18" charset="0"/>
              </a:rPr>
              <a:t>Logical and Physical implementation of empty stack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365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6" name="Picture 5" descr="Algo2.jpg"/>
          <p:cNvPicPr>
            <a:picLocks noChangeAspect="1"/>
          </p:cNvPicPr>
          <p:nvPr/>
        </p:nvPicPr>
        <p:blipFill>
          <a:blip r:embed="rId2"/>
          <a:stretch>
            <a:fillRect/>
          </a:stretch>
        </p:blipFill>
        <p:spPr>
          <a:xfrm>
            <a:off x="630622" y="1319212"/>
            <a:ext cx="10657488" cy="4955464"/>
          </a:xfrm>
          <a:prstGeom prst="rect">
            <a:avLst/>
          </a:prstGeom>
        </p:spPr>
      </p:pic>
    </p:spTree>
    <p:extLst>
      <p:ext uri="{BB962C8B-B14F-4D97-AF65-F5344CB8AC3E}">
        <p14:creationId xmlns:p14="http://schemas.microsoft.com/office/powerpoint/2010/main" val="169918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20928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know about the stack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the basic concepts and operations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know how to access the elements in stack</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pSp>
        <p:nvGrpSpPr>
          <p:cNvPr id="3" name="Group 27"/>
          <p:cNvGrpSpPr/>
          <p:nvPr/>
        </p:nvGrpSpPr>
        <p:grpSpPr>
          <a:xfrm>
            <a:off x="3258208" y="2343807"/>
            <a:ext cx="1939159" cy="1481958"/>
            <a:chOff x="945931" y="1671145"/>
            <a:chExt cx="1939159" cy="1481958"/>
          </a:xfrm>
        </p:grpSpPr>
        <p:sp>
          <p:nvSpPr>
            <p:cNvPr id="29" name="Rectangle 28"/>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32" name="TextBox 31"/>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33" name="TextBox 32"/>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34" name="Rectangle 33"/>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35" name="TextBox 34"/>
            <p:cNvSpPr txBox="1"/>
            <p:nvPr/>
          </p:nvSpPr>
          <p:spPr>
            <a:xfrm>
              <a:off x="1891862" y="2238703"/>
              <a:ext cx="746234" cy="369332"/>
            </a:xfrm>
            <a:prstGeom prst="rect">
              <a:avLst/>
            </a:prstGeom>
            <a:noFill/>
          </p:spPr>
          <p:txBody>
            <a:bodyPr wrap="square" rtlCol="0">
              <a:spAutoFit/>
            </a:bodyPr>
            <a:lstStyle/>
            <a:p>
              <a:pPr algn="ctr"/>
              <a:r>
                <a:rPr lang="en-US" dirty="0" smtClean="0"/>
                <a:t>5</a:t>
              </a:r>
              <a:endParaRPr lang="en-US" dirty="0"/>
            </a:p>
          </p:txBody>
        </p:sp>
      </p:grpSp>
      <p:grpSp>
        <p:nvGrpSpPr>
          <p:cNvPr id="5" name="Group 43"/>
          <p:cNvGrpSpPr/>
          <p:nvPr/>
        </p:nvGrpSpPr>
        <p:grpSpPr>
          <a:xfrm>
            <a:off x="8902262" y="2532994"/>
            <a:ext cx="1939159" cy="1481958"/>
            <a:chOff x="945931" y="1671145"/>
            <a:chExt cx="1939159" cy="1481958"/>
          </a:xfrm>
        </p:grpSpPr>
        <p:sp>
          <p:nvSpPr>
            <p:cNvPr id="45" name="Rectangle 44"/>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48" name="TextBox 47"/>
            <p:cNvSpPr txBox="1"/>
            <p:nvPr/>
          </p:nvSpPr>
          <p:spPr>
            <a:xfrm>
              <a:off x="1040525" y="2238704"/>
              <a:ext cx="1008993" cy="369332"/>
            </a:xfrm>
            <a:prstGeom prst="rect">
              <a:avLst/>
            </a:prstGeom>
            <a:noFill/>
          </p:spPr>
          <p:txBody>
            <a:bodyPr wrap="square" rtlCol="0">
              <a:spAutoFit/>
            </a:bodyPr>
            <a:lstStyle/>
            <a:p>
              <a:r>
                <a:rPr lang="en-US" b="1" dirty="0" smtClean="0"/>
                <a:t>data</a:t>
              </a:r>
              <a:endParaRPr lang="en-US" b="1" dirty="0"/>
            </a:p>
          </p:txBody>
        </p:sp>
        <p:sp>
          <p:nvSpPr>
            <p:cNvPr id="49" name="TextBox 48"/>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50" name="Rectangle 49"/>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1" name="TextBox 50"/>
            <p:cNvSpPr txBox="1"/>
            <p:nvPr/>
          </p:nvSpPr>
          <p:spPr>
            <a:xfrm>
              <a:off x="1891861" y="2238703"/>
              <a:ext cx="698939" cy="369332"/>
            </a:xfrm>
            <a:prstGeom prst="rect">
              <a:avLst/>
            </a:prstGeom>
            <a:noFill/>
          </p:spPr>
          <p:txBody>
            <a:bodyPr wrap="square" rtlCol="0">
              <a:spAutoFit/>
            </a:bodyPr>
            <a:lstStyle/>
            <a:p>
              <a:pPr algn="ctr"/>
              <a:r>
                <a:rPr lang="en-US" dirty="0" smtClean="0"/>
                <a:t>5</a:t>
              </a:r>
              <a:endParaRPr lang="en-US" dirty="0"/>
            </a:p>
          </p:txBody>
        </p:sp>
      </p:grpSp>
      <p:cxnSp>
        <p:nvCxnSpPr>
          <p:cNvPr id="62" name="Shape 61"/>
          <p:cNvCxnSpPr>
            <a:endCxn id="46" idx="1"/>
          </p:cNvCxnSpPr>
          <p:nvPr/>
        </p:nvCxnSpPr>
        <p:spPr>
          <a:xfrm>
            <a:off x="7099737" y="3000707"/>
            <a:ext cx="1802525" cy="509749"/>
          </a:xfrm>
          <a:prstGeom prst="bentConnector3">
            <a:avLst>
              <a:gd name="adj1" fmla="val 14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3839698" y="3335203"/>
            <a:ext cx="3625277" cy="1497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71"/>
          <p:cNvGrpSpPr/>
          <p:nvPr/>
        </p:nvGrpSpPr>
        <p:grpSpPr>
          <a:xfrm>
            <a:off x="783021" y="1539766"/>
            <a:ext cx="1939159" cy="1481958"/>
            <a:chOff x="945931" y="1671145"/>
            <a:chExt cx="1939159" cy="1481958"/>
          </a:xfrm>
        </p:grpSpPr>
        <p:sp>
          <p:nvSpPr>
            <p:cNvPr id="73" name="Rectangle 72"/>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40524" y="1765738"/>
              <a:ext cx="1529255" cy="369332"/>
            </a:xfrm>
            <a:prstGeom prst="rect">
              <a:avLst/>
            </a:prstGeom>
            <a:noFill/>
          </p:spPr>
          <p:txBody>
            <a:bodyPr wrap="square" rtlCol="0">
              <a:spAutoFit/>
            </a:bodyPr>
            <a:lstStyle/>
            <a:p>
              <a:r>
                <a:rPr lang="en-US" b="1" dirty="0" smtClean="0"/>
                <a:t>Head</a:t>
              </a:r>
              <a:endParaRPr lang="en-US" b="1" dirty="0"/>
            </a:p>
          </p:txBody>
        </p:sp>
        <p:sp>
          <p:nvSpPr>
            <p:cNvPr id="76" name="TextBox 75"/>
            <p:cNvSpPr txBox="1"/>
            <p:nvPr/>
          </p:nvSpPr>
          <p:spPr>
            <a:xfrm>
              <a:off x="1024759" y="2254469"/>
              <a:ext cx="1008993" cy="369332"/>
            </a:xfrm>
            <a:prstGeom prst="rect">
              <a:avLst/>
            </a:prstGeom>
            <a:noFill/>
          </p:spPr>
          <p:txBody>
            <a:bodyPr wrap="square" rtlCol="0">
              <a:spAutoFit/>
            </a:bodyPr>
            <a:lstStyle/>
            <a:p>
              <a:r>
                <a:rPr lang="en-US" b="1" dirty="0" smtClean="0"/>
                <a:t>count</a:t>
              </a:r>
              <a:endParaRPr lang="en-US" b="1" dirty="0"/>
            </a:p>
          </p:txBody>
        </p:sp>
        <p:sp>
          <p:nvSpPr>
            <p:cNvPr id="77" name="TextBox 76"/>
            <p:cNvSpPr txBox="1"/>
            <p:nvPr/>
          </p:nvSpPr>
          <p:spPr>
            <a:xfrm>
              <a:off x="1040524" y="2632841"/>
              <a:ext cx="819807" cy="369332"/>
            </a:xfrm>
            <a:prstGeom prst="rect">
              <a:avLst/>
            </a:prstGeom>
            <a:noFill/>
          </p:spPr>
          <p:txBody>
            <a:bodyPr wrap="square" rtlCol="0">
              <a:spAutoFit/>
            </a:bodyPr>
            <a:lstStyle/>
            <a:p>
              <a:r>
                <a:rPr lang="en-US" b="1" dirty="0" smtClean="0"/>
                <a:t>top</a:t>
              </a:r>
              <a:endParaRPr lang="en-US" b="1" dirty="0"/>
            </a:p>
          </p:txBody>
        </p:sp>
        <p:sp>
          <p:nvSpPr>
            <p:cNvPr id="78" name="Rectangle 77"/>
            <p:cNvSpPr/>
            <p:nvPr/>
          </p:nvSpPr>
          <p:spPr>
            <a:xfrm>
              <a:off x="1781503" y="2664371"/>
              <a:ext cx="725214" cy="39413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NULL</a:t>
              </a:r>
              <a:endParaRPr lang="en-US" b="1" dirty="0"/>
            </a:p>
          </p:txBody>
        </p:sp>
        <p:sp>
          <p:nvSpPr>
            <p:cNvPr id="79" name="TextBox 78"/>
            <p:cNvSpPr txBox="1"/>
            <p:nvPr/>
          </p:nvSpPr>
          <p:spPr>
            <a:xfrm>
              <a:off x="1891862" y="2238703"/>
              <a:ext cx="520262" cy="369332"/>
            </a:xfrm>
            <a:prstGeom prst="rect">
              <a:avLst/>
            </a:prstGeom>
            <a:noFill/>
          </p:spPr>
          <p:txBody>
            <a:bodyPr wrap="square" rtlCol="0">
              <a:spAutoFit/>
            </a:bodyPr>
            <a:lstStyle/>
            <a:p>
              <a:pPr algn="ctr"/>
              <a:r>
                <a:rPr lang="en-US" dirty="0" smtClean="0"/>
                <a:t>0</a:t>
              </a:r>
              <a:endParaRPr lang="en-US" dirty="0"/>
            </a:p>
          </p:txBody>
        </p:sp>
      </p:grpSp>
      <p:sp>
        <p:nvSpPr>
          <p:cNvPr id="80" name="TextBox 79"/>
          <p:cNvSpPr txBox="1"/>
          <p:nvPr/>
        </p:nvSpPr>
        <p:spPr>
          <a:xfrm>
            <a:off x="551793" y="4382813"/>
            <a:ext cx="5060731" cy="369332"/>
          </a:xfrm>
          <a:prstGeom prst="rect">
            <a:avLst/>
          </a:prstGeom>
          <a:noFill/>
        </p:spPr>
        <p:txBody>
          <a:bodyPr wrap="square" rtlCol="0">
            <a:spAutoFit/>
          </a:bodyPr>
          <a:lstStyle/>
          <a:p>
            <a:pPr algn="ctr"/>
            <a:r>
              <a:rPr lang="en-US" b="1" dirty="0" smtClean="0"/>
              <a:t>First node created using push(100) operation</a:t>
            </a:r>
            <a:endParaRPr lang="en-US" b="1" dirty="0"/>
          </a:p>
        </p:txBody>
      </p:sp>
      <p:cxnSp>
        <p:nvCxnSpPr>
          <p:cNvPr id="82" name="Straight Arrow Connector 81"/>
          <p:cNvCxnSpPr/>
          <p:nvPr/>
        </p:nvCxnSpPr>
        <p:spPr>
          <a:xfrm rot="5400000" flipH="1" flipV="1">
            <a:off x="4043857" y="4169980"/>
            <a:ext cx="268013"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263461" y="1560788"/>
            <a:ext cx="1923393" cy="479690"/>
            <a:chOff x="3452647" y="3689132"/>
            <a:chExt cx="1923393" cy="479690"/>
          </a:xfrm>
        </p:grpSpPr>
        <p:sp>
          <p:nvSpPr>
            <p:cNvPr id="83" name="Rectangle 82"/>
            <p:cNvSpPr/>
            <p:nvPr/>
          </p:nvSpPr>
          <p:spPr>
            <a:xfrm>
              <a:off x="3452647" y="3689132"/>
              <a:ext cx="192339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641834" y="3799490"/>
              <a:ext cx="1418897" cy="369332"/>
            </a:xfrm>
            <a:prstGeom prst="rect">
              <a:avLst/>
            </a:prstGeom>
            <a:noFill/>
          </p:spPr>
          <p:txBody>
            <a:bodyPr wrap="square" rtlCol="0">
              <a:spAutoFit/>
            </a:bodyPr>
            <a:lstStyle/>
            <a:p>
              <a:r>
                <a:rPr lang="en-US" dirty="0" smtClean="0"/>
                <a:t>Temp</a:t>
              </a:r>
              <a:endParaRPr lang="en-US" dirty="0"/>
            </a:p>
          </p:txBody>
        </p:sp>
        <p:sp>
          <p:nvSpPr>
            <p:cNvPr id="85" name="Rectangle 84"/>
            <p:cNvSpPr/>
            <p:nvPr/>
          </p:nvSpPr>
          <p:spPr>
            <a:xfrm>
              <a:off x="4430110" y="3815256"/>
              <a:ext cx="583324" cy="2680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9" name="Elbow Connector 88"/>
          <p:cNvCxnSpPr>
            <a:stCxn id="85" idx="2"/>
            <a:endCxn id="29" idx="0"/>
          </p:cNvCxnSpPr>
          <p:nvPr/>
        </p:nvCxnSpPr>
        <p:spPr>
          <a:xfrm rot="5400000">
            <a:off x="4185747" y="1996967"/>
            <a:ext cx="388881" cy="304798"/>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89"/>
          <p:cNvGrpSpPr/>
          <p:nvPr/>
        </p:nvGrpSpPr>
        <p:grpSpPr>
          <a:xfrm>
            <a:off x="5917326" y="1629103"/>
            <a:ext cx="1939159" cy="1481958"/>
            <a:chOff x="945931" y="1671145"/>
            <a:chExt cx="1939159" cy="1481958"/>
          </a:xfrm>
        </p:grpSpPr>
        <p:sp>
          <p:nvSpPr>
            <p:cNvPr id="91" name="Rectangle 90"/>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40524" y="1765738"/>
              <a:ext cx="1529255" cy="369332"/>
            </a:xfrm>
            <a:prstGeom prst="rect">
              <a:avLst/>
            </a:prstGeom>
            <a:noFill/>
          </p:spPr>
          <p:txBody>
            <a:bodyPr wrap="square" rtlCol="0">
              <a:spAutoFit/>
            </a:bodyPr>
            <a:lstStyle/>
            <a:p>
              <a:r>
                <a:rPr lang="en-US" b="1" dirty="0" smtClean="0"/>
                <a:t>Head</a:t>
              </a:r>
              <a:endParaRPr lang="en-US" b="1" dirty="0"/>
            </a:p>
          </p:txBody>
        </p:sp>
        <p:sp>
          <p:nvSpPr>
            <p:cNvPr id="94" name="TextBox 93"/>
            <p:cNvSpPr txBox="1"/>
            <p:nvPr/>
          </p:nvSpPr>
          <p:spPr>
            <a:xfrm>
              <a:off x="1024759" y="2254469"/>
              <a:ext cx="1008993" cy="369332"/>
            </a:xfrm>
            <a:prstGeom prst="rect">
              <a:avLst/>
            </a:prstGeom>
            <a:noFill/>
          </p:spPr>
          <p:txBody>
            <a:bodyPr wrap="square" rtlCol="0">
              <a:spAutoFit/>
            </a:bodyPr>
            <a:lstStyle/>
            <a:p>
              <a:r>
                <a:rPr lang="en-US" b="1" dirty="0" smtClean="0"/>
                <a:t>count</a:t>
              </a:r>
              <a:endParaRPr lang="en-US" b="1" dirty="0"/>
            </a:p>
          </p:txBody>
        </p:sp>
        <p:sp>
          <p:nvSpPr>
            <p:cNvPr id="95" name="TextBox 94"/>
            <p:cNvSpPr txBox="1"/>
            <p:nvPr/>
          </p:nvSpPr>
          <p:spPr>
            <a:xfrm>
              <a:off x="1040524" y="2632841"/>
              <a:ext cx="819807" cy="369332"/>
            </a:xfrm>
            <a:prstGeom prst="rect">
              <a:avLst/>
            </a:prstGeom>
            <a:noFill/>
          </p:spPr>
          <p:txBody>
            <a:bodyPr wrap="square" rtlCol="0">
              <a:spAutoFit/>
            </a:bodyPr>
            <a:lstStyle/>
            <a:p>
              <a:r>
                <a:rPr lang="en-US" b="1" dirty="0" smtClean="0"/>
                <a:t>top</a:t>
              </a:r>
              <a:endParaRPr lang="en-US" b="1" dirty="0"/>
            </a:p>
          </p:txBody>
        </p:sp>
        <p:sp>
          <p:nvSpPr>
            <p:cNvPr id="96" name="Rectangle 95"/>
            <p:cNvSpPr/>
            <p:nvPr/>
          </p:nvSpPr>
          <p:spPr>
            <a:xfrm>
              <a:off x="1781503" y="2664371"/>
              <a:ext cx="725214" cy="39413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TextBox 96"/>
            <p:cNvSpPr txBox="1"/>
            <p:nvPr/>
          </p:nvSpPr>
          <p:spPr>
            <a:xfrm>
              <a:off x="1891862" y="2238703"/>
              <a:ext cx="520262" cy="369332"/>
            </a:xfrm>
            <a:prstGeom prst="rect">
              <a:avLst/>
            </a:prstGeom>
            <a:noFill/>
          </p:spPr>
          <p:txBody>
            <a:bodyPr wrap="square" rtlCol="0">
              <a:spAutoFit/>
            </a:bodyPr>
            <a:lstStyle/>
            <a:p>
              <a:pPr algn="ctr"/>
              <a:r>
                <a:rPr lang="en-US" dirty="0" smtClean="0"/>
                <a:t>1</a:t>
              </a:r>
              <a:endParaRPr lang="en-US" dirty="0"/>
            </a:p>
          </p:txBody>
        </p:sp>
      </p:grpSp>
      <p:sp>
        <p:nvSpPr>
          <p:cNvPr id="104" name="TextBox 103"/>
          <p:cNvSpPr txBox="1"/>
          <p:nvPr/>
        </p:nvSpPr>
        <p:spPr>
          <a:xfrm>
            <a:off x="5880537" y="3752193"/>
            <a:ext cx="2948152" cy="1477328"/>
          </a:xfrm>
          <a:prstGeom prst="rect">
            <a:avLst/>
          </a:prstGeom>
          <a:noFill/>
        </p:spPr>
        <p:txBody>
          <a:bodyPr wrap="square" rtlCol="0">
            <a:spAutoFit/>
          </a:bodyPr>
          <a:lstStyle/>
          <a:p>
            <a:r>
              <a:rPr lang="en-US" b="1" dirty="0" smtClean="0"/>
              <a:t>Head is updated :</a:t>
            </a:r>
          </a:p>
          <a:p>
            <a:r>
              <a:rPr lang="en-US" dirty="0" smtClean="0"/>
              <a:t> top = temp</a:t>
            </a:r>
          </a:p>
          <a:p>
            <a:r>
              <a:rPr lang="en-US" dirty="0" smtClean="0"/>
              <a:t> count++</a:t>
            </a:r>
          </a:p>
          <a:p>
            <a:r>
              <a:rPr lang="en-US" dirty="0" smtClean="0"/>
              <a:t> free(Temp)</a:t>
            </a:r>
          </a:p>
          <a:p>
            <a:r>
              <a:rPr lang="en-US" dirty="0" smtClean="0"/>
              <a:t> </a:t>
            </a:r>
            <a:endParaRPr lang="en-US" dirty="0"/>
          </a:p>
        </p:txBody>
      </p:sp>
      <p:grpSp>
        <p:nvGrpSpPr>
          <p:cNvPr id="61" name="Group 60"/>
          <p:cNvGrpSpPr/>
          <p:nvPr/>
        </p:nvGrpSpPr>
        <p:grpSpPr>
          <a:xfrm>
            <a:off x="8902261" y="1650126"/>
            <a:ext cx="1923393" cy="479690"/>
            <a:chOff x="3452647" y="3689132"/>
            <a:chExt cx="1923393" cy="479690"/>
          </a:xfrm>
        </p:grpSpPr>
        <p:sp>
          <p:nvSpPr>
            <p:cNvPr id="63" name="Rectangle 62"/>
            <p:cNvSpPr/>
            <p:nvPr/>
          </p:nvSpPr>
          <p:spPr>
            <a:xfrm>
              <a:off x="3452647" y="3689132"/>
              <a:ext cx="192339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641834" y="3799490"/>
              <a:ext cx="1418897" cy="369332"/>
            </a:xfrm>
            <a:prstGeom prst="rect">
              <a:avLst/>
            </a:prstGeom>
            <a:noFill/>
          </p:spPr>
          <p:txBody>
            <a:bodyPr wrap="square" rtlCol="0">
              <a:spAutoFit/>
            </a:bodyPr>
            <a:lstStyle/>
            <a:p>
              <a:r>
                <a:rPr lang="en-US" dirty="0" smtClean="0"/>
                <a:t>Temp</a:t>
              </a:r>
              <a:endParaRPr lang="en-US" dirty="0"/>
            </a:p>
          </p:txBody>
        </p:sp>
        <p:sp>
          <p:nvSpPr>
            <p:cNvPr id="67" name="Rectangle 66"/>
            <p:cNvSpPr/>
            <p:nvPr/>
          </p:nvSpPr>
          <p:spPr>
            <a:xfrm>
              <a:off x="4430110" y="3815256"/>
              <a:ext cx="583324" cy="2680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Connector 106"/>
          <p:cNvCxnSpPr/>
          <p:nvPr/>
        </p:nvCxnSpPr>
        <p:spPr>
          <a:xfrm>
            <a:off x="804041" y="5344510"/>
            <a:ext cx="10247587"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3957144" y="1119350"/>
            <a:ext cx="2900856" cy="378373"/>
          </a:xfrm>
          <a:prstGeom prst="rect">
            <a:avLst/>
          </a:prstGeom>
          <a:noFill/>
        </p:spPr>
        <p:txBody>
          <a:bodyPr wrap="square" rtlCol="0">
            <a:spAutoFit/>
          </a:bodyPr>
          <a:lstStyle/>
          <a:p>
            <a:pPr algn="ctr"/>
            <a:r>
              <a:rPr lang="en-US" b="1" dirty="0" smtClean="0"/>
              <a:t>Physical implementation</a:t>
            </a:r>
            <a:endParaRPr lang="en-US" b="1" dirty="0"/>
          </a:p>
        </p:txBody>
      </p:sp>
      <p:sp>
        <p:nvSpPr>
          <p:cNvPr id="113" name="TextBox 112"/>
          <p:cNvSpPr txBox="1"/>
          <p:nvPr/>
        </p:nvSpPr>
        <p:spPr>
          <a:xfrm>
            <a:off x="1639614" y="5691352"/>
            <a:ext cx="840302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2.1.11:  </a:t>
            </a:r>
            <a:r>
              <a:rPr lang="en-US" dirty="0" smtClean="0">
                <a:latin typeface="Times New Roman" pitchFamily="18" charset="0"/>
                <a:cs typeface="Times New Roman" pitchFamily="18" charset="0"/>
              </a:rPr>
              <a:t>Implementation of Push operation on stack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3650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
        <p:nvSpPr>
          <p:cNvPr id="6" name="TextBox 5"/>
          <p:cNvSpPr txBox="1"/>
          <p:nvPr/>
        </p:nvSpPr>
        <p:spPr>
          <a:xfrm>
            <a:off x="551793" y="1103586"/>
            <a:ext cx="10767848"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Pop Stack </a:t>
            </a:r>
            <a:r>
              <a:rPr lang="en-US" dirty="0" err="1" smtClean="0">
                <a:latin typeface="Times New Roman" pitchFamily="18" charset="0"/>
                <a:cs typeface="Times New Roman" pitchFamily="18" charset="0"/>
              </a:rPr>
              <a:t>Pseudocode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Algorithm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popStack</a:t>
            </a:r>
            <a:r>
              <a:rPr lang="en-US" dirty="0" smtClean="0">
                <a:latin typeface="Times New Roman" pitchFamily="18" charset="0"/>
                <a:cs typeface="Times New Roman" pitchFamily="18" charset="0"/>
              </a:rPr>
              <a:t> (stack,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Removes (pop) one item from top of stack.</a:t>
            </a:r>
          </a:p>
          <a:p>
            <a:r>
              <a:rPr lang="en-US" dirty="0" smtClean="0">
                <a:latin typeface="Times New Roman" pitchFamily="18" charset="0"/>
                <a:cs typeface="Times New Roman" pitchFamily="18" charset="0"/>
              </a:rPr>
              <a:t>Pre :  stack passed by reference</a:t>
            </a:r>
          </a:p>
          <a:p>
            <a:r>
              <a:rPr lang="en-US" dirty="0" smtClean="0">
                <a:latin typeface="Times New Roman" pitchFamily="18" charset="0"/>
                <a:cs typeface="Times New Roman" pitchFamily="18" charset="0"/>
              </a:rPr>
              <a:t>Post: data have been removed from stack and top is updated</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contains  data removed from top of stack</a:t>
            </a:r>
          </a:p>
          <a:p>
            <a:pPr marL="342900" indent="-342900">
              <a:buAutoNum type="arabicPeriod"/>
            </a:pPr>
            <a:r>
              <a:rPr lang="en-US" dirty="0" smtClean="0">
                <a:latin typeface="Times New Roman" pitchFamily="18" charset="0"/>
                <a:cs typeface="Times New Roman" pitchFamily="18" charset="0"/>
              </a:rPr>
              <a:t>Check whether stack </a:t>
            </a:r>
            <a:r>
              <a:rPr lang="en-US" dirty="0" err="1" smtClean="0">
                <a:latin typeface="Times New Roman" pitchFamily="18" charset="0"/>
                <a:cs typeface="Times New Roman" pitchFamily="18" charset="0"/>
              </a:rPr>
              <a:t>IsEmpty</a:t>
            </a:r>
            <a:r>
              <a:rPr lang="en-US" dirty="0" smtClean="0">
                <a:latin typeface="Times New Roman" pitchFamily="18" charset="0"/>
                <a:cs typeface="Times New Roman" pitchFamily="18" charset="0"/>
              </a:rPr>
              <a:t>()</a:t>
            </a:r>
          </a:p>
          <a:p>
            <a:pPr marL="342900" indent="-342900"/>
            <a:r>
              <a:rPr lang="en-US" dirty="0" smtClean="0">
                <a:latin typeface="Times New Roman" pitchFamily="18" charset="0"/>
                <a:cs typeface="Times New Roman" pitchFamily="18" charset="0"/>
              </a:rPr>
              <a:t>        if stack is empty output underflow error</a:t>
            </a:r>
          </a:p>
          <a:p>
            <a:pPr marL="342900" indent="-342900"/>
            <a:r>
              <a:rPr lang="en-US" dirty="0" smtClean="0">
                <a:latin typeface="Times New Roman" pitchFamily="18" charset="0"/>
                <a:cs typeface="Times New Roman" pitchFamily="18" charset="0"/>
              </a:rPr>
              <a:t>        else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step 2.</a:t>
            </a:r>
          </a:p>
          <a:p>
            <a:pPr marL="342900" indent="-342900"/>
            <a:r>
              <a:rPr lang="en-US" dirty="0" smtClean="0">
                <a:latin typeface="Times New Roman" pitchFamily="18" charset="0"/>
                <a:cs typeface="Times New Roman" pitchFamily="18" charset="0"/>
              </a:rPr>
              <a:t>2.	Assign the address of head node to Temp pointer </a:t>
            </a:r>
          </a:p>
          <a:p>
            <a:pPr marL="342900" indent="-342900"/>
            <a:r>
              <a:rPr lang="en-US" dirty="0" smtClean="0">
                <a:latin typeface="Times New Roman" pitchFamily="18" charset="0"/>
                <a:cs typeface="Times New Roman" pitchFamily="18" charset="0"/>
              </a:rPr>
              <a:t>	Temp = top</a:t>
            </a:r>
          </a:p>
          <a:p>
            <a:pPr marL="342900" indent="-342900"/>
            <a:r>
              <a:rPr lang="en-US" dirty="0" smtClean="0">
                <a:latin typeface="Times New Roman" pitchFamily="18" charset="0"/>
                <a:cs typeface="Times New Roman" pitchFamily="18" charset="0"/>
              </a:rPr>
              <a:t>3.	Update top pointer to next node</a:t>
            </a:r>
          </a:p>
          <a:p>
            <a:pPr marL="342900" indent="-342900"/>
            <a:r>
              <a:rPr lang="en-US" dirty="0" smtClean="0">
                <a:latin typeface="Times New Roman" pitchFamily="18" charset="0"/>
                <a:cs typeface="Times New Roman" pitchFamily="18" charset="0"/>
              </a:rPr>
              <a:t>       top= top-&gt; link</a:t>
            </a:r>
          </a:p>
          <a:p>
            <a:pPr marL="342900" indent="-342900">
              <a:buAutoNum type="arabicPeriod" startAt="4"/>
            </a:pPr>
            <a:r>
              <a:rPr lang="en-US" dirty="0" smtClean="0">
                <a:latin typeface="Times New Roman" pitchFamily="18" charset="0"/>
                <a:cs typeface="Times New Roman" pitchFamily="18" charset="0"/>
              </a:rPr>
              <a:t>Decrement count by 1 in head node</a:t>
            </a:r>
          </a:p>
          <a:p>
            <a:pPr marL="342900" indent="-342900">
              <a:buAutoNum type="arabicPeriod" startAt="4"/>
            </a:pPr>
            <a:r>
              <a:rPr lang="en-US" dirty="0" smtClean="0">
                <a:latin typeface="Times New Roman" pitchFamily="18" charset="0"/>
                <a:cs typeface="Times New Roman" pitchFamily="18" charset="0"/>
              </a:rPr>
              <a:t>Assign data in Node pointed by Temp to </a:t>
            </a:r>
            <a:r>
              <a:rPr lang="en-US" dirty="0" err="1" smtClean="0">
                <a:latin typeface="Times New Roman" pitchFamily="18" charset="0"/>
                <a:cs typeface="Times New Roman" pitchFamily="18" charset="0"/>
              </a:rPr>
              <a:t>val</a:t>
            </a:r>
            <a:endParaRPr lang="en-US" dirty="0" smtClean="0">
              <a:latin typeface="Times New Roman" pitchFamily="18" charset="0"/>
              <a:cs typeface="Times New Roman" pitchFamily="18" charset="0"/>
            </a:endParaRPr>
          </a:p>
          <a:p>
            <a:pPr marL="342900" indent="-342900"/>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 Temp-&gt;data</a:t>
            </a:r>
          </a:p>
          <a:p>
            <a:pPr marL="342900" indent="-342900">
              <a:buAutoNum type="arabicPeriod" startAt="6"/>
            </a:pPr>
            <a:r>
              <a:rPr lang="en-US" dirty="0" smtClean="0">
                <a:latin typeface="Times New Roman" pitchFamily="18" charset="0"/>
                <a:cs typeface="Times New Roman" pitchFamily="18" charset="0"/>
              </a:rPr>
              <a:t>Output   </a:t>
            </a:r>
            <a:r>
              <a:rPr lang="en-US" dirty="0" err="1" smtClean="0">
                <a:latin typeface="Times New Roman" pitchFamily="18" charset="0"/>
                <a:cs typeface="Times New Roman" pitchFamily="18" charset="0"/>
              </a:rPr>
              <a:t>val</a:t>
            </a:r>
            <a:endParaRPr lang="en-US" dirty="0" smtClean="0">
              <a:latin typeface="Times New Roman" pitchFamily="18" charset="0"/>
              <a:cs typeface="Times New Roman" pitchFamily="18" charset="0"/>
            </a:endParaRPr>
          </a:p>
          <a:p>
            <a:pPr marL="342900" indent="-342900">
              <a:buAutoNum type="arabicPeriod" startAt="6"/>
            </a:pPr>
            <a:r>
              <a:rPr lang="en-US" dirty="0" smtClean="0">
                <a:latin typeface="Times New Roman" pitchFamily="18" charset="0"/>
                <a:cs typeface="Times New Roman" pitchFamily="18" charset="0"/>
              </a:rPr>
              <a:t>Free(Temp)</a:t>
            </a:r>
          </a:p>
        </p:txBody>
      </p:sp>
    </p:spTree>
    <p:extLst>
      <p:ext uri="{BB962C8B-B14F-4D97-AF65-F5344CB8AC3E}">
        <p14:creationId xmlns:p14="http://schemas.microsoft.com/office/powerpoint/2010/main" val="1699181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pSp>
        <p:nvGrpSpPr>
          <p:cNvPr id="77" name="Group 76"/>
          <p:cNvGrpSpPr/>
          <p:nvPr/>
        </p:nvGrpSpPr>
        <p:grpSpPr>
          <a:xfrm>
            <a:off x="409905" y="1261241"/>
            <a:ext cx="4377559" cy="5370787"/>
            <a:chOff x="425670" y="1261241"/>
            <a:chExt cx="4377559" cy="5370787"/>
          </a:xfrm>
        </p:grpSpPr>
        <p:grpSp>
          <p:nvGrpSpPr>
            <p:cNvPr id="2" name="Group 18"/>
            <p:cNvGrpSpPr/>
            <p:nvPr/>
          </p:nvGrpSpPr>
          <p:grpSpPr>
            <a:xfrm>
              <a:off x="425670" y="1261241"/>
              <a:ext cx="1939159" cy="1481958"/>
              <a:chOff x="945931" y="1671145"/>
              <a:chExt cx="1939159" cy="1481958"/>
            </a:xfrm>
          </p:grpSpPr>
          <p:sp>
            <p:nvSpPr>
              <p:cNvPr id="10" name="Rectangle 9"/>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0524" y="1765738"/>
                <a:ext cx="1529255" cy="369332"/>
              </a:xfrm>
              <a:prstGeom prst="rect">
                <a:avLst/>
              </a:prstGeom>
              <a:noFill/>
            </p:spPr>
            <p:txBody>
              <a:bodyPr wrap="square" rtlCol="0">
                <a:spAutoFit/>
              </a:bodyPr>
              <a:lstStyle/>
              <a:p>
                <a:r>
                  <a:rPr lang="en-US" b="1" dirty="0" smtClean="0"/>
                  <a:t>Head</a:t>
                </a:r>
                <a:endParaRPr lang="en-US" b="1" dirty="0"/>
              </a:p>
            </p:txBody>
          </p:sp>
          <p:sp>
            <p:nvSpPr>
              <p:cNvPr id="14" name="TextBox 13"/>
              <p:cNvSpPr txBox="1"/>
              <p:nvPr/>
            </p:nvSpPr>
            <p:spPr>
              <a:xfrm>
                <a:off x="1024759" y="2254469"/>
                <a:ext cx="1008993" cy="369332"/>
              </a:xfrm>
              <a:prstGeom prst="rect">
                <a:avLst/>
              </a:prstGeom>
              <a:noFill/>
            </p:spPr>
            <p:txBody>
              <a:bodyPr wrap="square" rtlCol="0">
                <a:spAutoFit/>
              </a:bodyPr>
              <a:lstStyle/>
              <a:p>
                <a:r>
                  <a:rPr lang="en-US" b="1" dirty="0" smtClean="0"/>
                  <a:t>count</a:t>
                </a:r>
                <a:endParaRPr lang="en-US" b="1" dirty="0"/>
              </a:p>
            </p:txBody>
          </p:sp>
          <p:sp>
            <p:nvSpPr>
              <p:cNvPr id="15" name="TextBox 14"/>
              <p:cNvSpPr txBox="1"/>
              <p:nvPr/>
            </p:nvSpPr>
            <p:spPr>
              <a:xfrm>
                <a:off x="1040524" y="2632841"/>
                <a:ext cx="819807" cy="369332"/>
              </a:xfrm>
              <a:prstGeom prst="rect">
                <a:avLst/>
              </a:prstGeom>
              <a:noFill/>
            </p:spPr>
            <p:txBody>
              <a:bodyPr wrap="square" rtlCol="0">
                <a:spAutoFit/>
              </a:bodyPr>
              <a:lstStyle/>
              <a:p>
                <a:r>
                  <a:rPr lang="en-US" b="1" dirty="0" smtClean="0"/>
                  <a:t>top</a:t>
                </a:r>
                <a:endParaRPr lang="en-US" b="1" dirty="0"/>
              </a:p>
            </p:txBody>
          </p:sp>
          <p:sp>
            <p:nvSpPr>
              <p:cNvPr id="17" name="Rectangle 16"/>
              <p:cNvSpPr/>
              <p:nvPr/>
            </p:nvSpPr>
            <p:spPr>
              <a:xfrm>
                <a:off x="1781503" y="2664371"/>
                <a:ext cx="725214" cy="39413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91862" y="2238703"/>
                <a:ext cx="520262" cy="369332"/>
              </a:xfrm>
              <a:prstGeom prst="rect">
                <a:avLst/>
              </a:prstGeom>
              <a:noFill/>
            </p:spPr>
            <p:txBody>
              <a:bodyPr wrap="square" rtlCol="0">
                <a:spAutoFit/>
              </a:bodyPr>
              <a:lstStyle/>
              <a:p>
                <a:pPr algn="ctr"/>
                <a:r>
                  <a:rPr lang="en-US" dirty="0" smtClean="0"/>
                  <a:t>3</a:t>
                </a:r>
                <a:endParaRPr lang="en-US" dirty="0"/>
              </a:p>
            </p:txBody>
          </p:sp>
        </p:grpSp>
        <p:grpSp>
          <p:nvGrpSpPr>
            <p:cNvPr id="3" name="Group 19"/>
            <p:cNvGrpSpPr/>
            <p:nvPr/>
          </p:nvGrpSpPr>
          <p:grpSpPr>
            <a:xfrm>
              <a:off x="2864070" y="1271753"/>
              <a:ext cx="1939159" cy="1481958"/>
              <a:chOff x="945931" y="1671145"/>
              <a:chExt cx="1939159" cy="1481958"/>
            </a:xfrm>
          </p:grpSpPr>
          <p:sp>
            <p:nvSpPr>
              <p:cNvPr id="21" name="Rectangle 20"/>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24" name="TextBox 23"/>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25" name="TextBox 24"/>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26" name="Rectangle 25"/>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891862" y="2238703"/>
                <a:ext cx="520262" cy="369332"/>
              </a:xfrm>
              <a:prstGeom prst="rect">
                <a:avLst/>
              </a:prstGeom>
              <a:noFill/>
            </p:spPr>
            <p:txBody>
              <a:bodyPr wrap="square" rtlCol="0">
                <a:spAutoFit/>
              </a:bodyPr>
              <a:lstStyle/>
              <a:p>
                <a:pPr algn="ctr"/>
                <a:r>
                  <a:rPr lang="en-US" dirty="0" smtClean="0"/>
                  <a:t>-27</a:t>
                </a:r>
                <a:endParaRPr lang="en-US" dirty="0"/>
              </a:p>
            </p:txBody>
          </p:sp>
        </p:grpSp>
        <p:grpSp>
          <p:nvGrpSpPr>
            <p:cNvPr id="5" name="Group 27"/>
            <p:cNvGrpSpPr/>
            <p:nvPr/>
          </p:nvGrpSpPr>
          <p:grpSpPr>
            <a:xfrm>
              <a:off x="2864069" y="3242443"/>
              <a:ext cx="1939159" cy="1481958"/>
              <a:chOff x="945931" y="1671145"/>
              <a:chExt cx="1939159" cy="1481958"/>
            </a:xfrm>
          </p:grpSpPr>
          <p:sp>
            <p:nvSpPr>
              <p:cNvPr id="29" name="Rectangle 28"/>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32" name="TextBox 31"/>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33" name="TextBox 32"/>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34" name="Rectangle 33"/>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91862" y="2238703"/>
                <a:ext cx="746234" cy="369332"/>
              </a:xfrm>
              <a:prstGeom prst="rect">
                <a:avLst/>
              </a:prstGeom>
              <a:noFill/>
            </p:spPr>
            <p:txBody>
              <a:bodyPr wrap="square" rtlCol="0">
                <a:spAutoFit/>
              </a:bodyPr>
              <a:lstStyle/>
              <a:p>
                <a:pPr algn="ctr"/>
                <a:r>
                  <a:rPr lang="en-US" dirty="0" smtClean="0"/>
                  <a:t>100</a:t>
                </a:r>
                <a:endParaRPr lang="en-US" dirty="0"/>
              </a:p>
            </p:txBody>
          </p:sp>
        </p:grpSp>
        <p:grpSp>
          <p:nvGrpSpPr>
            <p:cNvPr id="6" name="Group 35"/>
            <p:cNvGrpSpPr/>
            <p:nvPr/>
          </p:nvGrpSpPr>
          <p:grpSpPr>
            <a:xfrm>
              <a:off x="2848303" y="5150070"/>
              <a:ext cx="1939159" cy="1481958"/>
              <a:chOff x="945931" y="1671145"/>
              <a:chExt cx="1939159" cy="1481958"/>
            </a:xfrm>
          </p:grpSpPr>
          <p:sp>
            <p:nvSpPr>
              <p:cNvPr id="37" name="Rectangle 36"/>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40" name="TextBox 39"/>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41" name="TextBox 40"/>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42" name="Rectangle 41"/>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43" name="TextBox 42"/>
              <p:cNvSpPr txBox="1"/>
              <p:nvPr/>
            </p:nvSpPr>
            <p:spPr>
              <a:xfrm>
                <a:off x="1891862" y="2238703"/>
                <a:ext cx="520262" cy="369332"/>
              </a:xfrm>
              <a:prstGeom prst="rect">
                <a:avLst/>
              </a:prstGeom>
              <a:noFill/>
            </p:spPr>
            <p:txBody>
              <a:bodyPr wrap="square" rtlCol="0">
                <a:spAutoFit/>
              </a:bodyPr>
              <a:lstStyle/>
              <a:p>
                <a:pPr algn="ctr"/>
                <a:r>
                  <a:rPr lang="en-US" dirty="0" smtClean="0"/>
                  <a:t>5</a:t>
                </a:r>
                <a:endParaRPr lang="en-US" dirty="0"/>
              </a:p>
            </p:txBody>
          </p:sp>
        </p:grpSp>
        <p:cxnSp>
          <p:nvCxnSpPr>
            <p:cNvPr id="55" name="Shape 54"/>
            <p:cNvCxnSpPr>
              <a:stCxn id="26" idx="2"/>
              <a:endCxn id="30" idx="1"/>
            </p:cNvCxnSpPr>
            <p:nvPr/>
          </p:nvCxnSpPr>
          <p:spPr>
            <a:xfrm rot="5400000">
              <a:off x="2674884" y="2832539"/>
              <a:ext cx="1576551" cy="1198180"/>
            </a:xfrm>
            <a:prstGeom prst="bentConnector4">
              <a:avLst>
                <a:gd name="adj1" fmla="val 34000"/>
                <a:gd name="adj2" fmla="val 119079"/>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17" idx="2"/>
              <a:endCxn id="21" idx="0"/>
            </p:cNvCxnSpPr>
            <p:nvPr/>
          </p:nvCxnSpPr>
          <p:spPr>
            <a:xfrm rot="5400000" flipH="1" flipV="1">
              <a:off x="2040322" y="855279"/>
              <a:ext cx="1376853" cy="2209801"/>
            </a:xfrm>
            <a:prstGeom prst="bentConnector5">
              <a:avLst>
                <a:gd name="adj1" fmla="val -16603"/>
                <a:gd name="adj2" fmla="val 36266"/>
                <a:gd name="adj3" fmla="val 11660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34" idx="2"/>
              <a:endCxn id="38" idx="1"/>
            </p:cNvCxnSpPr>
            <p:nvPr/>
          </p:nvCxnSpPr>
          <p:spPr>
            <a:xfrm rot="5400000">
              <a:off x="2698532" y="4763816"/>
              <a:ext cx="1513488" cy="1213945"/>
            </a:xfrm>
            <a:prstGeom prst="bentConnector4">
              <a:avLst>
                <a:gd name="adj1" fmla="val 33333"/>
                <a:gd name="adj2" fmla="val 11883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315310" y="4508938"/>
            <a:ext cx="2412124" cy="369332"/>
          </a:xfrm>
          <a:prstGeom prst="rect">
            <a:avLst/>
          </a:prstGeom>
          <a:noFill/>
        </p:spPr>
        <p:txBody>
          <a:bodyPr wrap="square" rtlCol="0">
            <a:spAutoFit/>
          </a:bodyPr>
          <a:lstStyle/>
          <a:p>
            <a:r>
              <a:rPr lang="en-US" b="1" dirty="0" smtClean="0"/>
              <a:t>Before Pop operation</a:t>
            </a:r>
            <a:endParaRPr lang="en-US" b="1" dirty="0"/>
          </a:p>
        </p:txBody>
      </p:sp>
      <p:cxnSp>
        <p:nvCxnSpPr>
          <p:cNvPr id="56" name="Straight Connector 55"/>
          <p:cNvCxnSpPr/>
          <p:nvPr/>
        </p:nvCxnSpPr>
        <p:spPr>
          <a:xfrm rot="5400000">
            <a:off x="2948152" y="4020208"/>
            <a:ext cx="5186856" cy="157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001408" y="1298027"/>
            <a:ext cx="4377559" cy="5370787"/>
            <a:chOff x="425670" y="1261241"/>
            <a:chExt cx="4377559" cy="5370787"/>
          </a:xfrm>
        </p:grpSpPr>
        <p:grpSp>
          <p:nvGrpSpPr>
            <p:cNvPr id="79" name="Group 18"/>
            <p:cNvGrpSpPr/>
            <p:nvPr/>
          </p:nvGrpSpPr>
          <p:grpSpPr>
            <a:xfrm>
              <a:off x="425670" y="1261241"/>
              <a:ext cx="1939159" cy="1481958"/>
              <a:chOff x="945931" y="1671145"/>
              <a:chExt cx="1939159" cy="1481958"/>
            </a:xfrm>
          </p:grpSpPr>
          <p:sp>
            <p:nvSpPr>
              <p:cNvPr id="107" name="Rectangle 106"/>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040524" y="1765738"/>
                <a:ext cx="1529255" cy="369332"/>
              </a:xfrm>
              <a:prstGeom prst="rect">
                <a:avLst/>
              </a:prstGeom>
              <a:noFill/>
            </p:spPr>
            <p:txBody>
              <a:bodyPr wrap="square" rtlCol="0">
                <a:spAutoFit/>
              </a:bodyPr>
              <a:lstStyle/>
              <a:p>
                <a:r>
                  <a:rPr lang="en-US" b="1" dirty="0" smtClean="0"/>
                  <a:t>Head</a:t>
                </a:r>
                <a:endParaRPr lang="en-US" b="1" dirty="0"/>
              </a:p>
            </p:txBody>
          </p:sp>
          <p:sp>
            <p:nvSpPr>
              <p:cNvPr id="110" name="TextBox 109"/>
              <p:cNvSpPr txBox="1"/>
              <p:nvPr/>
            </p:nvSpPr>
            <p:spPr>
              <a:xfrm>
                <a:off x="1024759" y="2254469"/>
                <a:ext cx="1008993" cy="369332"/>
              </a:xfrm>
              <a:prstGeom prst="rect">
                <a:avLst/>
              </a:prstGeom>
              <a:noFill/>
            </p:spPr>
            <p:txBody>
              <a:bodyPr wrap="square" rtlCol="0">
                <a:spAutoFit/>
              </a:bodyPr>
              <a:lstStyle/>
              <a:p>
                <a:r>
                  <a:rPr lang="en-US" b="1" dirty="0" smtClean="0"/>
                  <a:t>count</a:t>
                </a:r>
                <a:endParaRPr lang="en-US" b="1" dirty="0"/>
              </a:p>
            </p:txBody>
          </p:sp>
          <p:sp>
            <p:nvSpPr>
              <p:cNvPr id="111" name="TextBox 110"/>
              <p:cNvSpPr txBox="1"/>
              <p:nvPr/>
            </p:nvSpPr>
            <p:spPr>
              <a:xfrm>
                <a:off x="1040524" y="2632841"/>
                <a:ext cx="819807" cy="369332"/>
              </a:xfrm>
              <a:prstGeom prst="rect">
                <a:avLst/>
              </a:prstGeom>
              <a:noFill/>
            </p:spPr>
            <p:txBody>
              <a:bodyPr wrap="square" rtlCol="0">
                <a:spAutoFit/>
              </a:bodyPr>
              <a:lstStyle/>
              <a:p>
                <a:r>
                  <a:rPr lang="en-US" b="1" dirty="0" smtClean="0"/>
                  <a:t>top</a:t>
                </a:r>
                <a:endParaRPr lang="en-US" b="1" dirty="0"/>
              </a:p>
            </p:txBody>
          </p:sp>
          <p:sp>
            <p:nvSpPr>
              <p:cNvPr id="112" name="Rectangle 111"/>
              <p:cNvSpPr/>
              <p:nvPr/>
            </p:nvSpPr>
            <p:spPr>
              <a:xfrm>
                <a:off x="1781503" y="2664371"/>
                <a:ext cx="725214" cy="39413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891862" y="2238703"/>
                <a:ext cx="520262" cy="369332"/>
              </a:xfrm>
              <a:prstGeom prst="rect">
                <a:avLst/>
              </a:prstGeom>
              <a:noFill/>
            </p:spPr>
            <p:txBody>
              <a:bodyPr wrap="square" rtlCol="0">
                <a:spAutoFit/>
              </a:bodyPr>
              <a:lstStyle/>
              <a:p>
                <a:pPr algn="ctr"/>
                <a:r>
                  <a:rPr lang="en-US" dirty="0" smtClean="0"/>
                  <a:t>2</a:t>
                </a:r>
                <a:endParaRPr lang="en-US" dirty="0"/>
              </a:p>
            </p:txBody>
          </p:sp>
        </p:grpSp>
        <p:grpSp>
          <p:nvGrpSpPr>
            <p:cNvPr id="80" name="Group 19"/>
            <p:cNvGrpSpPr/>
            <p:nvPr/>
          </p:nvGrpSpPr>
          <p:grpSpPr>
            <a:xfrm>
              <a:off x="2864070" y="1271753"/>
              <a:ext cx="1939159" cy="1481958"/>
              <a:chOff x="945931" y="1671145"/>
              <a:chExt cx="1939159" cy="1481958"/>
            </a:xfrm>
          </p:grpSpPr>
          <p:sp>
            <p:nvSpPr>
              <p:cNvPr id="100" name="Rectangle 99"/>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103" name="TextBox 102"/>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104" name="TextBox 103"/>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105" name="Rectangle 104"/>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891862" y="2238703"/>
                <a:ext cx="520262" cy="369332"/>
              </a:xfrm>
              <a:prstGeom prst="rect">
                <a:avLst/>
              </a:prstGeom>
              <a:noFill/>
            </p:spPr>
            <p:txBody>
              <a:bodyPr wrap="square" rtlCol="0">
                <a:spAutoFit/>
              </a:bodyPr>
              <a:lstStyle/>
              <a:p>
                <a:pPr algn="ctr"/>
                <a:r>
                  <a:rPr lang="en-US" dirty="0" smtClean="0"/>
                  <a:t>-27</a:t>
                </a:r>
                <a:endParaRPr lang="en-US" dirty="0"/>
              </a:p>
            </p:txBody>
          </p:sp>
        </p:grpSp>
        <p:grpSp>
          <p:nvGrpSpPr>
            <p:cNvPr id="81" name="Group 27"/>
            <p:cNvGrpSpPr/>
            <p:nvPr/>
          </p:nvGrpSpPr>
          <p:grpSpPr>
            <a:xfrm>
              <a:off x="2864069" y="3242443"/>
              <a:ext cx="1939159" cy="1481958"/>
              <a:chOff x="945931" y="1671145"/>
              <a:chExt cx="1939159" cy="1481958"/>
            </a:xfrm>
          </p:grpSpPr>
          <p:sp>
            <p:nvSpPr>
              <p:cNvPr id="93" name="Rectangle 92"/>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96" name="TextBox 95"/>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97" name="TextBox 96"/>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98" name="Rectangle 97"/>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1891862" y="2238703"/>
                <a:ext cx="746234" cy="369332"/>
              </a:xfrm>
              <a:prstGeom prst="rect">
                <a:avLst/>
              </a:prstGeom>
              <a:noFill/>
            </p:spPr>
            <p:txBody>
              <a:bodyPr wrap="square" rtlCol="0">
                <a:spAutoFit/>
              </a:bodyPr>
              <a:lstStyle/>
              <a:p>
                <a:pPr algn="ctr"/>
                <a:r>
                  <a:rPr lang="en-US" dirty="0" smtClean="0"/>
                  <a:t>100</a:t>
                </a:r>
                <a:endParaRPr lang="en-US" dirty="0"/>
              </a:p>
            </p:txBody>
          </p:sp>
        </p:grpSp>
        <p:grpSp>
          <p:nvGrpSpPr>
            <p:cNvPr id="82" name="Group 35"/>
            <p:cNvGrpSpPr/>
            <p:nvPr/>
          </p:nvGrpSpPr>
          <p:grpSpPr>
            <a:xfrm>
              <a:off x="2848303" y="5150070"/>
              <a:ext cx="1939159" cy="1481958"/>
              <a:chOff x="945931" y="1671145"/>
              <a:chExt cx="1939159" cy="1481958"/>
            </a:xfrm>
          </p:grpSpPr>
          <p:sp>
            <p:nvSpPr>
              <p:cNvPr id="86" name="Rectangle 85"/>
              <p:cNvSpPr/>
              <p:nvPr/>
            </p:nvSpPr>
            <p:spPr>
              <a:xfrm>
                <a:off x="945931" y="1671145"/>
                <a:ext cx="193915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45931" y="2144111"/>
                <a:ext cx="1939159" cy="100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1040524" y="1765738"/>
                <a:ext cx="1529255" cy="369332"/>
              </a:xfrm>
              <a:prstGeom prst="rect">
                <a:avLst/>
              </a:prstGeom>
              <a:noFill/>
            </p:spPr>
            <p:txBody>
              <a:bodyPr wrap="square" rtlCol="0">
                <a:spAutoFit/>
              </a:bodyPr>
              <a:lstStyle/>
              <a:p>
                <a:r>
                  <a:rPr lang="en-US" b="1" dirty="0" smtClean="0"/>
                  <a:t>Node</a:t>
                </a:r>
                <a:endParaRPr lang="en-US" b="1" dirty="0"/>
              </a:p>
            </p:txBody>
          </p:sp>
          <p:sp>
            <p:nvSpPr>
              <p:cNvPr id="89" name="TextBox 88"/>
              <p:cNvSpPr txBox="1"/>
              <p:nvPr/>
            </p:nvSpPr>
            <p:spPr>
              <a:xfrm>
                <a:off x="1024759" y="2254469"/>
                <a:ext cx="1008993" cy="369332"/>
              </a:xfrm>
              <a:prstGeom prst="rect">
                <a:avLst/>
              </a:prstGeom>
              <a:noFill/>
            </p:spPr>
            <p:txBody>
              <a:bodyPr wrap="square" rtlCol="0">
                <a:spAutoFit/>
              </a:bodyPr>
              <a:lstStyle/>
              <a:p>
                <a:r>
                  <a:rPr lang="en-US" b="1" dirty="0" smtClean="0"/>
                  <a:t>data</a:t>
                </a:r>
                <a:endParaRPr lang="en-US" b="1" dirty="0"/>
              </a:p>
            </p:txBody>
          </p:sp>
          <p:sp>
            <p:nvSpPr>
              <p:cNvPr id="90" name="TextBox 89"/>
              <p:cNvSpPr txBox="1"/>
              <p:nvPr/>
            </p:nvSpPr>
            <p:spPr>
              <a:xfrm>
                <a:off x="1040524" y="2632841"/>
                <a:ext cx="819807" cy="369332"/>
              </a:xfrm>
              <a:prstGeom prst="rect">
                <a:avLst/>
              </a:prstGeom>
              <a:noFill/>
            </p:spPr>
            <p:txBody>
              <a:bodyPr wrap="square" rtlCol="0">
                <a:spAutoFit/>
              </a:bodyPr>
              <a:lstStyle/>
              <a:p>
                <a:r>
                  <a:rPr lang="en-US" b="1" dirty="0" smtClean="0"/>
                  <a:t>link</a:t>
                </a:r>
                <a:endParaRPr lang="en-US" b="1" dirty="0"/>
              </a:p>
            </p:txBody>
          </p:sp>
          <p:sp>
            <p:nvSpPr>
              <p:cNvPr id="91" name="Rectangle 90"/>
              <p:cNvSpPr/>
              <p:nvPr/>
            </p:nvSpPr>
            <p:spPr>
              <a:xfrm>
                <a:off x="1781503" y="2664372"/>
                <a:ext cx="725214" cy="37837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92" name="TextBox 91"/>
              <p:cNvSpPr txBox="1"/>
              <p:nvPr/>
            </p:nvSpPr>
            <p:spPr>
              <a:xfrm>
                <a:off x="1891862" y="2238703"/>
                <a:ext cx="520262" cy="369332"/>
              </a:xfrm>
              <a:prstGeom prst="rect">
                <a:avLst/>
              </a:prstGeom>
              <a:noFill/>
            </p:spPr>
            <p:txBody>
              <a:bodyPr wrap="square" rtlCol="0">
                <a:spAutoFit/>
              </a:bodyPr>
              <a:lstStyle/>
              <a:p>
                <a:pPr algn="ctr"/>
                <a:r>
                  <a:rPr lang="en-US" dirty="0" smtClean="0"/>
                  <a:t>5</a:t>
                </a:r>
                <a:endParaRPr lang="en-US" dirty="0"/>
              </a:p>
            </p:txBody>
          </p:sp>
        </p:grpSp>
        <p:cxnSp>
          <p:nvCxnSpPr>
            <p:cNvPr id="84" name="Shape 83"/>
            <p:cNvCxnSpPr>
              <a:stCxn id="112" idx="2"/>
              <a:endCxn id="94" idx="1"/>
            </p:cNvCxnSpPr>
            <p:nvPr/>
          </p:nvCxnSpPr>
          <p:spPr>
            <a:xfrm rot="16200000" flipH="1">
              <a:off x="1458310" y="2814145"/>
              <a:ext cx="1571299" cy="1240220"/>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hape 84"/>
            <p:cNvCxnSpPr>
              <a:stCxn id="98" idx="2"/>
              <a:endCxn id="87" idx="1"/>
            </p:cNvCxnSpPr>
            <p:nvPr/>
          </p:nvCxnSpPr>
          <p:spPr>
            <a:xfrm rot="5400000">
              <a:off x="2698532" y="4763816"/>
              <a:ext cx="1513488" cy="1213945"/>
            </a:xfrm>
            <a:prstGeom prst="bentConnector4">
              <a:avLst>
                <a:gd name="adj1" fmla="val 33333"/>
                <a:gd name="adj2" fmla="val 11883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4" name="Rectangle 113"/>
          <p:cNvSpPr/>
          <p:nvPr/>
        </p:nvSpPr>
        <p:spPr>
          <a:xfrm>
            <a:off x="10562898" y="1781503"/>
            <a:ext cx="1434662"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15" name="Rectangle 114"/>
          <p:cNvSpPr/>
          <p:nvPr/>
        </p:nvSpPr>
        <p:spPr>
          <a:xfrm>
            <a:off x="11209283" y="1797270"/>
            <a:ext cx="693683" cy="34684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0484069" y="1828800"/>
            <a:ext cx="804041" cy="369332"/>
          </a:xfrm>
          <a:prstGeom prst="rect">
            <a:avLst/>
          </a:prstGeom>
          <a:noFill/>
        </p:spPr>
        <p:txBody>
          <a:bodyPr wrap="square" rtlCol="0">
            <a:spAutoFit/>
          </a:bodyPr>
          <a:lstStyle/>
          <a:p>
            <a:r>
              <a:rPr lang="en-US" dirty="0" smtClean="0"/>
              <a:t>Temp</a:t>
            </a:r>
            <a:endParaRPr lang="en-US" dirty="0"/>
          </a:p>
        </p:txBody>
      </p:sp>
      <p:cxnSp>
        <p:nvCxnSpPr>
          <p:cNvPr id="117" name="Shape 116"/>
          <p:cNvCxnSpPr>
            <a:stCxn id="115" idx="2"/>
            <a:endCxn id="101" idx="3"/>
          </p:cNvCxnSpPr>
          <p:nvPr/>
        </p:nvCxnSpPr>
        <p:spPr>
          <a:xfrm rot="5400000">
            <a:off x="10896601" y="1626476"/>
            <a:ext cx="141891" cy="1177158"/>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0578662" y="2932386"/>
            <a:ext cx="140313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0657490" y="3011214"/>
            <a:ext cx="1213944" cy="369332"/>
          </a:xfrm>
          <a:prstGeom prst="rect">
            <a:avLst/>
          </a:prstGeom>
          <a:noFill/>
        </p:spPr>
        <p:txBody>
          <a:bodyPr wrap="square" rtlCol="0">
            <a:spAutoFit/>
          </a:bodyPr>
          <a:lstStyle/>
          <a:p>
            <a:r>
              <a:rPr lang="en-US" dirty="0" err="1" smtClean="0"/>
              <a:t>val</a:t>
            </a:r>
            <a:r>
              <a:rPr lang="en-US" dirty="0" smtClean="0"/>
              <a:t> = -27</a:t>
            </a:r>
            <a:endParaRPr lang="en-US" dirty="0"/>
          </a:p>
        </p:txBody>
      </p:sp>
      <p:sp>
        <p:nvSpPr>
          <p:cNvPr id="126" name="Rounded Rectangular Callout 125"/>
          <p:cNvSpPr/>
          <p:nvPr/>
        </p:nvSpPr>
        <p:spPr>
          <a:xfrm>
            <a:off x="10957034" y="1198179"/>
            <a:ext cx="1040525" cy="47296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Recycle</a:t>
            </a:r>
            <a:endParaRPr lang="en-US" dirty="0"/>
          </a:p>
        </p:txBody>
      </p:sp>
      <p:sp>
        <p:nvSpPr>
          <p:cNvPr id="127" name="TextBox 126"/>
          <p:cNvSpPr txBox="1"/>
          <p:nvPr/>
        </p:nvSpPr>
        <p:spPr>
          <a:xfrm>
            <a:off x="2333297" y="630621"/>
            <a:ext cx="7725103"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2.1.12: </a:t>
            </a:r>
            <a:r>
              <a:rPr lang="en-US" dirty="0" smtClean="0">
                <a:latin typeface="Times New Roman" pitchFamily="18" charset="0"/>
                <a:cs typeface="Times New Roman" pitchFamily="18" charset="0"/>
              </a:rPr>
              <a:t>Implementation of Pop operation on stack using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3650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4" y="1121184"/>
            <a:ext cx="11680166" cy="34547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Application of Stacks</a:t>
            </a:r>
            <a:br>
              <a:rPr lang="en-US" sz="2400" b="1" dirty="0">
                <a:latin typeface="Times New Roman" panose="02020603050405020304" pitchFamily="18" charset="0"/>
                <a:cs typeface="Times New Roman" panose="02020603050405020304" pitchFamily="18" charset="0"/>
              </a:rPr>
            </a:br>
            <a:endParaRPr lang="en-US" sz="2400" b="1" dirty="0" smtClean="0">
              <a:latin typeface="Times New Roman" panose="02020603050405020304" pitchFamily="18" charset="0"/>
              <a:cs typeface="Times New Roman" panose="02020603050405020304" pitchFamily="18" charset="0"/>
            </a:endParaRPr>
          </a:p>
          <a:p>
            <a:pPr marL="360000" lvl="4"/>
            <a:r>
              <a:rPr lang="en-US" sz="2000" dirty="0" smtClean="0">
                <a:latin typeface="Times New Roman" pitchFamily="18" charset="0"/>
                <a:cs typeface="Times New Roman" pitchFamily="18" charset="0"/>
              </a:rPr>
              <a:t>Let us understand the use of stack by taking the case of </a:t>
            </a:r>
            <a:r>
              <a:rPr lang="en-US" sz="2000" b="1" dirty="0" smtClean="0">
                <a:latin typeface="Times New Roman" pitchFamily="18" charset="0"/>
                <a:cs typeface="Times New Roman" pitchFamily="18" charset="0"/>
              </a:rPr>
              <a:t>“ Backtracking”.</a:t>
            </a:r>
          </a:p>
          <a:p>
            <a:pPr marL="360000" lvl="4"/>
            <a:r>
              <a:rPr lang="en-US" sz="2000" dirty="0" smtClean="0">
                <a:latin typeface="Times New Roman" pitchFamily="18" charset="0"/>
                <a:cs typeface="Times New Roman" pitchFamily="18" charset="0"/>
              </a:rPr>
              <a:t>Backtracking. This is a process when you need to access the most recent data element in a series of elements</a:t>
            </a:r>
          </a:p>
          <a:p>
            <a:pPr marL="360000" lvl="4"/>
            <a:endParaRPr lang="en-US" sz="1050" dirty="0" smtClean="0">
              <a:latin typeface="Times New Roman" pitchFamily="18" charset="0"/>
              <a:cs typeface="Times New Roman" pitchFamily="18" charset="0"/>
            </a:endParaRPr>
          </a:p>
          <a:p>
            <a:pPr marL="360000" lvl="4"/>
            <a:r>
              <a:rPr lang="en-US" sz="2000" dirty="0" smtClean="0">
                <a:latin typeface="Times New Roman" pitchFamily="18" charset="0"/>
                <a:cs typeface="Times New Roman" pitchFamily="18" charset="0"/>
              </a:rPr>
              <a:t>To understand this we take analogy of a </a:t>
            </a:r>
            <a:r>
              <a:rPr lang="en-US" sz="2000" b="1" dirty="0" smtClean="0">
                <a:latin typeface="Times New Roman" pitchFamily="18" charset="0"/>
                <a:cs typeface="Times New Roman" pitchFamily="18" charset="0"/>
              </a:rPr>
              <a:t>Maze</a:t>
            </a:r>
            <a:r>
              <a:rPr lang="en-US" sz="2000" dirty="0" smtClean="0">
                <a:latin typeface="Times New Roman" pitchFamily="18" charset="0"/>
                <a:cs typeface="Times New Roman" pitchFamily="18" charset="0"/>
              </a:rPr>
              <a:t>.</a:t>
            </a: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Maze.png"/>
          <p:cNvPicPr>
            <a:picLocks noChangeAspect="1"/>
          </p:cNvPicPr>
          <p:nvPr/>
        </p:nvPicPr>
        <p:blipFill>
          <a:blip r:embed="rId3"/>
          <a:stretch>
            <a:fillRect/>
          </a:stretch>
        </p:blipFill>
        <p:spPr>
          <a:xfrm>
            <a:off x="3200400" y="3105808"/>
            <a:ext cx="5754413" cy="3301180"/>
          </a:xfrm>
          <a:prstGeom prst="rect">
            <a:avLst/>
          </a:prstGeom>
        </p:spPr>
      </p:pic>
      <p:sp>
        <p:nvSpPr>
          <p:cNvPr id="8" name="TextBox 7"/>
          <p:cNvSpPr txBox="1"/>
          <p:nvPr/>
        </p:nvSpPr>
        <p:spPr>
          <a:xfrm>
            <a:off x="3326524" y="6463862"/>
            <a:ext cx="551793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2.1.13: </a:t>
            </a:r>
            <a:r>
              <a:rPr lang="en-US" dirty="0" smtClean="0">
                <a:latin typeface="Times New Roman" pitchFamily="18" charset="0"/>
                <a:cs typeface="Times New Roman" pitchFamily="18" charset="0"/>
              </a:rPr>
              <a:t>Example of Backtracking using Maze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78639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6" name="Rectangle 5"/>
          <p:cNvSpPr/>
          <p:nvPr/>
        </p:nvSpPr>
        <p:spPr>
          <a:xfrm>
            <a:off x="207034" y="1121184"/>
            <a:ext cx="11680166" cy="310854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Application of Stacks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05750" lvl="6"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Expression evaluation</a:t>
            </a:r>
          </a:p>
          <a:p>
            <a:pPr marL="1005750" lvl="6"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Backtracking (game playing, finding paths, exhaustive searching)</a:t>
            </a:r>
          </a:p>
          <a:p>
            <a:pPr marL="1005750" lvl="6"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Memory management, run-time environment for nested language features</a:t>
            </a:r>
          </a:p>
          <a:p>
            <a:pPr marL="1005750" lvl="6"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Delimiter Matching</a:t>
            </a:r>
          </a:p>
          <a:p>
            <a:pPr marL="1005750" lvl="6"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software and Compiler Design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7863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4" y="1121184"/>
            <a:ext cx="11680166" cy="403187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Applications of Stacks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Direct applications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Page-visited history in a Web browser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Undo sequence in a text editor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Chain of method calls in the Java Virtual Machine or C++ runtime environment</a:t>
            </a: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Indirect applications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Auxiliary data structure for algorithms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Component of other data structures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29557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Assignment I </a:t>
            </a:r>
            <a:endParaRPr lang="en-US" sz="3200" b="1" dirty="0">
              <a:latin typeface="Times New Roman" pitchFamily="18" charset="0"/>
              <a:cs typeface="Times New Roman" pitchFamily="18" charset="0"/>
            </a:endParaRPr>
          </a:p>
        </p:txBody>
      </p:sp>
      <p:sp>
        <p:nvSpPr>
          <p:cNvPr id="9" name="Subtitle 2"/>
          <p:cNvSpPr txBox="1">
            <a:spLocks/>
          </p:cNvSpPr>
          <p:nvPr/>
        </p:nvSpPr>
        <p:spPr>
          <a:xfrm>
            <a:off x="394138" y="2021927"/>
            <a:ext cx="11193518" cy="45720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50000"/>
              </a:lnSpc>
              <a:spcBef>
                <a:spcPts val="1000"/>
              </a:spcBef>
              <a:spcAft>
                <a:spcPts val="0"/>
              </a:spcAft>
              <a:buClrTx/>
              <a:buSzTx/>
              <a:buFont typeface="+mj-lt"/>
              <a:buAutoNum type="arabicParenR" startAt="11"/>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425669" y="2254469"/>
            <a:ext cx="11114690" cy="2862322"/>
          </a:xfrm>
          <a:prstGeom prst="rect">
            <a:avLst/>
          </a:prstGeom>
          <a:noFill/>
        </p:spPr>
        <p:txBody>
          <a:bodyPr wrap="square" rtlCol="0">
            <a:spAutoFit/>
          </a:bodyPr>
          <a:lstStyle/>
          <a:p>
            <a:r>
              <a:rPr lang="en-US" sz="2000" dirty="0" smtClean="0">
                <a:latin typeface="Times New Roman" pitchFamily="18" charset="0"/>
                <a:cs typeface="Times New Roman" pitchFamily="18" charset="0"/>
              </a:rPr>
              <a:t>Q1.  Explain Stack in detail with the help of suitable example.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Q2. Write algorithms for PUSH, POP operations on stack.</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Q3. Write a program in C Language to implement stack using arrays.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Q4. Write a program in C Language to implement stack using linked list.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Q5. Explain any one application of stack in detail.</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6" name="Rectangle 5"/>
          <p:cNvSpPr/>
          <p:nvPr/>
        </p:nvSpPr>
        <p:spPr>
          <a:xfrm>
            <a:off x="207034" y="1121184"/>
            <a:ext cx="11680166" cy="369331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Recursion</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b="1" dirty="0" smtClean="0">
                <a:latin typeface="Times New Roman" panose="02020603050405020304" pitchFamily="18" charset="0"/>
                <a:cs typeface="Times New Roman" panose="02020603050405020304" pitchFamily="18" charset="0"/>
              </a:rPr>
              <a:t>Recursion</a:t>
            </a:r>
            <a:r>
              <a:rPr lang="en-US" sz="2400" dirty="0" smtClean="0">
                <a:latin typeface="Times New Roman" pitchFamily="18" charset="0"/>
                <a:cs typeface="Times New Roman" pitchFamily="18" charset="0"/>
              </a:rPr>
              <a:t> is a method of solving problems that involves breaking a problem down into smaller and smaller </a:t>
            </a:r>
            <a:r>
              <a:rPr lang="en-US" sz="2400" dirty="0" err="1" smtClean="0">
                <a:latin typeface="Times New Roman" pitchFamily="18" charset="0"/>
                <a:cs typeface="Times New Roman" pitchFamily="18" charset="0"/>
              </a:rPr>
              <a:t>subproblems</a:t>
            </a:r>
            <a:r>
              <a:rPr lang="en-US" sz="2400" dirty="0" smtClean="0">
                <a:latin typeface="Times New Roman" pitchFamily="18" charset="0"/>
                <a:cs typeface="Times New Roman" pitchFamily="18" charset="0"/>
              </a:rPr>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360000" lvl="4"/>
            <a:r>
              <a:rPr lang="en-US" sz="2400" b="1" dirty="0" smtClean="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not only used to perform </a:t>
            </a:r>
            <a:r>
              <a:rPr lang="en-US" sz="2400" b="1" dirty="0">
                <a:latin typeface="Times New Roman" panose="02020603050405020304" pitchFamily="18" charset="0"/>
                <a:cs typeface="Times New Roman" panose="02020603050405020304" pitchFamily="18" charset="0"/>
              </a:rPr>
              <a:t>recursion</a:t>
            </a:r>
            <a:r>
              <a:rPr lang="en-US" sz="2400" dirty="0">
                <a:latin typeface="Times New Roman" panose="02020603050405020304" pitchFamily="18" charset="0"/>
                <a:cs typeface="Times New Roman" panose="02020603050405020304" pitchFamily="18" charset="0"/>
              </a:rPr>
              <a:t> but any bunch of nested function calls</a:t>
            </a:r>
            <a:r>
              <a:rPr lang="en-US" sz="2400" dirty="0" smtClean="0">
                <a:latin typeface="Times New Roman" panose="02020603050405020304" pitchFamily="18" charset="0"/>
                <a:cs typeface="Times New Roman" panose="02020603050405020304" pitchFamily="18" charset="0"/>
              </a:rPr>
              <a:t>.</a:t>
            </a:r>
          </a:p>
          <a:p>
            <a:pPr marL="1062900" lvl="6" indent="-34290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507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how-recursion-works-c_0.jpg"/>
          <p:cNvPicPr>
            <a:picLocks noChangeAspect="1"/>
          </p:cNvPicPr>
          <p:nvPr/>
        </p:nvPicPr>
        <p:blipFill>
          <a:blip r:embed="rId3"/>
          <a:stretch>
            <a:fillRect/>
          </a:stretch>
        </p:blipFill>
        <p:spPr>
          <a:xfrm>
            <a:off x="2207172" y="1428750"/>
            <a:ext cx="8229600" cy="4704036"/>
          </a:xfrm>
          <a:prstGeom prst="rect">
            <a:avLst/>
          </a:prstGeom>
        </p:spPr>
      </p:pic>
      <p:sp>
        <p:nvSpPr>
          <p:cNvPr id="8" name="TextBox 7"/>
          <p:cNvSpPr txBox="1"/>
          <p:nvPr/>
        </p:nvSpPr>
        <p:spPr>
          <a:xfrm>
            <a:off x="2900855" y="6290441"/>
            <a:ext cx="7031421" cy="378373"/>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2.1.14: </a:t>
            </a:r>
            <a:r>
              <a:rPr lang="en-US" dirty="0" smtClean="0">
                <a:latin typeface="Times New Roman" pitchFamily="18" charset="0"/>
                <a:cs typeface="Times New Roman" pitchFamily="18" charset="0"/>
              </a:rPr>
              <a:t>Working of recursion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507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
        <p:nvSpPr>
          <p:cNvPr id="6" name="TextBox 5"/>
          <p:cNvSpPr txBox="1"/>
          <p:nvPr/>
        </p:nvSpPr>
        <p:spPr>
          <a:xfrm>
            <a:off x="315309" y="1198180"/>
            <a:ext cx="11603421" cy="646330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Example : Recursion</a:t>
            </a:r>
          </a:p>
          <a:p>
            <a:endParaRPr lang="en-US" sz="24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Let us take example of calculating factorial of a number using recursive approach. Code is implemented using C Language: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include &lt;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fact(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a:t>
            </a:r>
          </a:p>
          <a:p>
            <a:r>
              <a:rPr lang="en-US" sz="2000" dirty="0" smtClean="0">
                <a:latin typeface="Times New Roman" pitchFamily="18" charset="0"/>
                <a:cs typeface="Times New Roman" pitchFamily="18" charset="0"/>
              </a:rPr>
              <a:t>void main()                                                                                  {</a:t>
            </a:r>
          </a:p>
          <a:p>
            <a:r>
              <a:rPr lang="en-US" sz="2000" dirty="0" smtClean="0">
                <a:latin typeface="Times New Roman" pitchFamily="18" charset="0"/>
                <a:cs typeface="Times New Roman" pitchFamily="18" charset="0"/>
              </a:rPr>
              <a:t>{                                                                                                           if (n &lt;=1)</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m, res;                                                                                                 return 1;</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nEnter</a:t>
            </a:r>
            <a:r>
              <a:rPr lang="en-US" sz="2000" dirty="0" smtClean="0">
                <a:latin typeface="Times New Roman" pitchFamily="18" charset="0"/>
                <a:cs typeface="Times New Roman" pitchFamily="18" charset="0"/>
              </a:rPr>
              <a:t> the number :”);                                                               return m * fact(n-1);</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scanf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d”,&amp;m</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res= fact(m);</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(“\n Factorial of  %d is %d”, </a:t>
            </a:r>
            <a:r>
              <a:rPr lang="en-US" sz="2000" dirty="0" err="1" smtClean="0">
                <a:latin typeface="Times New Roman" pitchFamily="18" charset="0"/>
                <a:cs typeface="Times New Roman" pitchFamily="18" charset="0"/>
              </a:rPr>
              <a:t>m,res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cxnSp>
        <p:nvCxnSpPr>
          <p:cNvPr id="9" name="Straight Connector 8"/>
          <p:cNvCxnSpPr/>
          <p:nvPr/>
        </p:nvCxnSpPr>
        <p:spPr>
          <a:xfrm rot="16200000" flipH="1">
            <a:off x="3618185" y="4343402"/>
            <a:ext cx="3957148" cy="31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7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49299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Outcome of This Module</a:t>
            </a:r>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stack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Accessing the elements in stack</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perform different operations on stack</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the applications in which stack data structure can be used.</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
        <p:nvSpPr>
          <p:cNvPr id="6" name="TextBox 5"/>
          <p:cNvSpPr txBox="1"/>
          <p:nvPr/>
        </p:nvSpPr>
        <p:spPr>
          <a:xfrm>
            <a:off x="315309" y="1198180"/>
            <a:ext cx="1160342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Example : Recursion </a:t>
            </a:r>
            <a:r>
              <a:rPr lang="en-US" sz="2400" b="1" i="1" dirty="0" smtClean="0">
                <a:latin typeface="Times New Roman" pitchFamily="18" charset="0"/>
                <a:cs typeface="Times New Roman" pitchFamily="18" charset="0"/>
              </a:rPr>
              <a:t>continued…</a:t>
            </a:r>
          </a:p>
        </p:txBody>
      </p:sp>
      <p:pic>
        <p:nvPicPr>
          <p:cNvPr id="8" name="Picture 7" descr="recursion.png"/>
          <p:cNvPicPr>
            <a:picLocks noChangeAspect="1"/>
          </p:cNvPicPr>
          <p:nvPr/>
        </p:nvPicPr>
        <p:blipFill>
          <a:blip r:embed="rId3"/>
          <a:stretch>
            <a:fillRect/>
          </a:stretch>
        </p:blipFill>
        <p:spPr>
          <a:xfrm>
            <a:off x="378373" y="1671145"/>
            <a:ext cx="10720552" cy="4713889"/>
          </a:xfrm>
          <a:prstGeom prst="rect">
            <a:avLst/>
          </a:prstGeom>
        </p:spPr>
      </p:pic>
      <p:sp>
        <p:nvSpPr>
          <p:cNvPr id="10" name="TextBox 9"/>
          <p:cNvSpPr txBox="1"/>
          <p:nvPr/>
        </p:nvSpPr>
        <p:spPr>
          <a:xfrm>
            <a:off x="2112579" y="6400800"/>
            <a:ext cx="722060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2.1.15: </a:t>
            </a:r>
            <a:r>
              <a:rPr lang="en-US" dirty="0" smtClean="0">
                <a:latin typeface="Times New Roman" pitchFamily="18" charset="0"/>
                <a:cs typeface="Times New Roman" pitchFamily="18" charset="0"/>
              </a:rPr>
              <a:t>Call and return structure in Recursion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507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
        <p:nvSpPr>
          <p:cNvPr id="6" name="TextBox 5"/>
          <p:cNvSpPr txBox="1"/>
          <p:nvPr/>
        </p:nvSpPr>
        <p:spPr>
          <a:xfrm>
            <a:off x="315309" y="1198180"/>
            <a:ext cx="1160342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Stack is used for internal implementation of Recursion</a:t>
            </a:r>
          </a:p>
        </p:txBody>
      </p:sp>
      <p:pic>
        <p:nvPicPr>
          <p:cNvPr id="10" name="Picture 9" descr="StackFrame.png"/>
          <p:cNvPicPr>
            <a:picLocks noChangeAspect="1"/>
          </p:cNvPicPr>
          <p:nvPr/>
        </p:nvPicPr>
        <p:blipFill>
          <a:blip r:embed="rId3"/>
          <a:stretch>
            <a:fillRect/>
          </a:stretch>
        </p:blipFill>
        <p:spPr>
          <a:xfrm>
            <a:off x="930166" y="1713021"/>
            <a:ext cx="9238593" cy="4314825"/>
          </a:xfrm>
          <a:prstGeom prst="rect">
            <a:avLst/>
          </a:prstGeom>
        </p:spPr>
      </p:pic>
      <p:sp>
        <p:nvSpPr>
          <p:cNvPr id="11" name="TextBox 10"/>
          <p:cNvSpPr txBox="1"/>
          <p:nvPr/>
        </p:nvSpPr>
        <p:spPr>
          <a:xfrm>
            <a:off x="2317531" y="6132786"/>
            <a:ext cx="6653048"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2.1.16: </a:t>
            </a:r>
            <a:r>
              <a:rPr lang="en-US" dirty="0" smtClean="0">
                <a:latin typeface="Times New Roman" pitchFamily="18" charset="0"/>
                <a:cs typeface="Times New Roman" pitchFamily="18" charset="0"/>
              </a:rPr>
              <a:t>Use of stack internally to implement Recursion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507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13" name="Rectangle 12"/>
          <p:cNvSpPr/>
          <p:nvPr/>
        </p:nvSpPr>
        <p:spPr>
          <a:xfrm>
            <a:off x="488731" y="2254469"/>
            <a:ext cx="11020097" cy="1477328"/>
          </a:xfrm>
          <a:prstGeom prst="rect">
            <a:avLst/>
          </a:prstGeom>
        </p:spPr>
        <p:txBody>
          <a:bodyPr wrap="square">
            <a:spAutoFit/>
          </a:bodyPr>
          <a:lstStyle/>
          <a:p>
            <a:r>
              <a:rPr lang="en-US" dirty="0" smtClean="0"/>
              <a:t>1. Recursion is a method in which the solution of a problem depends on ____________</a:t>
            </a:r>
            <a:br>
              <a:rPr lang="en-US" dirty="0" smtClean="0"/>
            </a:br>
            <a:r>
              <a:rPr lang="en-US" dirty="0" smtClean="0"/>
              <a:t>a) Larger instances of different problems</a:t>
            </a:r>
            <a:br>
              <a:rPr lang="en-US" dirty="0" smtClean="0"/>
            </a:br>
            <a:r>
              <a:rPr lang="en-US" dirty="0" smtClean="0"/>
              <a:t>b) Larger instances of the same problem</a:t>
            </a:r>
            <a:br>
              <a:rPr lang="en-US" dirty="0" smtClean="0"/>
            </a:br>
            <a:r>
              <a:rPr lang="en-US" dirty="0" smtClean="0"/>
              <a:t>c) Smaller instances of the same problem</a:t>
            </a:r>
            <a:br>
              <a:rPr lang="en-US" dirty="0" smtClean="0"/>
            </a:br>
            <a:r>
              <a:rPr lang="en-US" dirty="0" smtClean="0"/>
              <a:t>d) Smaller instances of different problems</a:t>
            </a:r>
            <a:endParaRPr lang="en-US" dirty="0"/>
          </a:p>
        </p:txBody>
      </p:sp>
      <p:sp>
        <p:nvSpPr>
          <p:cNvPr id="14" name="Rectangle 13"/>
          <p:cNvSpPr/>
          <p:nvPr/>
        </p:nvSpPr>
        <p:spPr>
          <a:xfrm>
            <a:off x="409904" y="3876141"/>
            <a:ext cx="10799379" cy="1477328"/>
          </a:xfrm>
          <a:prstGeom prst="rect">
            <a:avLst/>
          </a:prstGeom>
        </p:spPr>
        <p:txBody>
          <a:bodyPr wrap="square">
            <a:spAutoFit/>
          </a:bodyPr>
          <a:lstStyle/>
          <a:p>
            <a:r>
              <a:rPr lang="en-US" dirty="0" smtClean="0"/>
              <a:t>2. Which of the following problems can be solved using recursion?</a:t>
            </a:r>
            <a:br>
              <a:rPr lang="en-US" dirty="0" smtClean="0"/>
            </a:br>
            <a:r>
              <a:rPr lang="en-US" dirty="0" smtClean="0"/>
              <a:t>a) Factorial of a number</a:t>
            </a:r>
            <a:br>
              <a:rPr lang="en-US" dirty="0" smtClean="0"/>
            </a:br>
            <a:r>
              <a:rPr lang="en-US" dirty="0" smtClean="0"/>
              <a:t>b) Nth </a:t>
            </a:r>
            <a:r>
              <a:rPr lang="en-US" dirty="0" err="1" smtClean="0"/>
              <a:t>fibonacci</a:t>
            </a:r>
            <a:r>
              <a:rPr lang="en-US" dirty="0" smtClean="0"/>
              <a:t> number</a:t>
            </a:r>
            <a:br>
              <a:rPr lang="en-US" dirty="0" smtClean="0"/>
            </a:br>
            <a:r>
              <a:rPr lang="en-US" dirty="0" smtClean="0"/>
              <a:t>c) Length of a string</a:t>
            </a:r>
            <a:br>
              <a:rPr lang="en-US" dirty="0" smtClean="0"/>
            </a:br>
            <a:r>
              <a:rPr lang="en-US" dirty="0" smtClean="0"/>
              <a:t>d) All of the mentioned</a:t>
            </a:r>
            <a:endParaRPr lang="en-US" dirty="0"/>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9" name="Rectangle 8"/>
          <p:cNvSpPr/>
          <p:nvPr/>
        </p:nvSpPr>
        <p:spPr>
          <a:xfrm>
            <a:off x="378373" y="2217371"/>
            <a:ext cx="10893972" cy="1477328"/>
          </a:xfrm>
          <a:prstGeom prst="rect">
            <a:avLst/>
          </a:prstGeom>
        </p:spPr>
        <p:txBody>
          <a:bodyPr wrap="square">
            <a:spAutoFit/>
          </a:bodyPr>
          <a:lstStyle/>
          <a:p>
            <a:r>
              <a:rPr lang="en-US" dirty="0" smtClean="0"/>
              <a:t>3. Recursion is similar to which of the following?</a:t>
            </a:r>
            <a:br>
              <a:rPr lang="en-US" dirty="0" smtClean="0"/>
            </a:br>
            <a:r>
              <a:rPr lang="en-US" dirty="0" smtClean="0"/>
              <a:t>a) Switch Case</a:t>
            </a:r>
            <a:br>
              <a:rPr lang="en-US" dirty="0" smtClean="0"/>
            </a:br>
            <a:r>
              <a:rPr lang="en-US" dirty="0" smtClean="0"/>
              <a:t>b) Loop</a:t>
            </a:r>
            <a:br>
              <a:rPr lang="en-US" dirty="0" smtClean="0"/>
            </a:br>
            <a:r>
              <a:rPr lang="en-US" dirty="0" smtClean="0"/>
              <a:t>c) If-else</a:t>
            </a:r>
            <a:br>
              <a:rPr lang="en-US" dirty="0" smtClean="0"/>
            </a:br>
            <a:r>
              <a:rPr lang="en-US" dirty="0" smtClean="0"/>
              <a:t>d) None of the mentioned</a:t>
            </a:r>
            <a:endParaRPr lang="en-US" dirty="0"/>
          </a:p>
        </p:txBody>
      </p:sp>
      <p:sp>
        <p:nvSpPr>
          <p:cNvPr id="10" name="Rectangle 9"/>
          <p:cNvSpPr/>
          <p:nvPr/>
        </p:nvSpPr>
        <p:spPr>
          <a:xfrm>
            <a:off x="362607" y="4286044"/>
            <a:ext cx="11130456" cy="1477328"/>
          </a:xfrm>
          <a:prstGeom prst="rect">
            <a:avLst/>
          </a:prstGeom>
        </p:spPr>
        <p:txBody>
          <a:bodyPr wrap="square">
            <a:spAutoFit/>
          </a:bodyPr>
          <a:lstStyle/>
          <a:p>
            <a:r>
              <a:rPr lang="en-US" dirty="0" smtClean="0"/>
              <a:t>4. In recursion, the condition for which the function will stop calling itself is ____________</a:t>
            </a:r>
            <a:br>
              <a:rPr lang="en-US" dirty="0" smtClean="0"/>
            </a:br>
            <a:r>
              <a:rPr lang="en-US" dirty="0" smtClean="0"/>
              <a:t>a) Best case</a:t>
            </a:r>
            <a:br>
              <a:rPr lang="en-US" dirty="0" smtClean="0"/>
            </a:br>
            <a:r>
              <a:rPr lang="en-US" dirty="0" smtClean="0"/>
              <a:t>b) Worst case</a:t>
            </a:r>
            <a:br>
              <a:rPr lang="en-US" dirty="0" smtClean="0"/>
            </a:br>
            <a:r>
              <a:rPr lang="en-US" dirty="0" smtClean="0"/>
              <a:t>c) Base case</a:t>
            </a:r>
            <a:br>
              <a:rPr lang="en-US" dirty="0" smtClean="0"/>
            </a:br>
            <a:r>
              <a:rPr lang="en-US" dirty="0" smtClean="0"/>
              <a:t>d) There is no such condition</a:t>
            </a:r>
            <a:endParaRPr lang="en-US" dirty="0"/>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11" name="TextBox 10"/>
          <p:cNvSpPr txBox="1"/>
          <p:nvPr/>
        </p:nvSpPr>
        <p:spPr>
          <a:xfrm>
            <a:off x="472966" y="2159875"/>
            <a:ext cx="10830910" cy="4524315"/>
          </a:xfrm>
          <a:prstGeom prst="rect">
            <a:avLst/>
          </a:prstGeom>
          <a:noFill/>
        </p:spPr>
        <p:txBody>
          <a:bodyPr wrap="square" rtlCol="0">
            <a:spAutoFit/>
          </a:bodyPr>
          <a:lstStyle/>
          <a:p>
            <a:r>
              <a:rPr lang="en-US" dirty="0" smtClean="0"/>
              <a:t>5. What is the output of following code:</a:t>
            </a:r>
          </a:p>
          <a:p>
            <a:endParaRPr lang="en-US" dirty="0" smtClean="0"/>
          </a:p>
          <a:p>
            <a:r>
              <a:rPr lang="en-US" dirty="0" smtClean="0"/>
              <a:t>void </a:t>
            </a:r>
            <a:r>
              <a:rPr lang="en-US" dirty="0" err="1" smtClean="0"/>
              <a:t>my_recursive</a:t>
            </a:r>
            <a:r>
              <a:rPr lang="en-US" dirty="0" smtClean="0"/>
              <a:t>( </a:t>
            </a:r>
            <a:r>
              <a:rPr lang="en-US" dirty="0" err="1" smtClean="0"/>
              <a:t>int</a:t>
            </a:r>
            <a:r>
              <a:rPr lang="en-US" dirty="0" smtClean="0"/>
              <a:t> n)</a:t>
            </a:r>
          </a:p>
          <a:p>
            <a:r>
              <a:rPr lang="en-US" dirty="0" smtClean="0"/>
              <a:t>{</a:t>
            </a:r>
          </a:p>
          <a:p>
            <a:r>
              <a:rPr lang="en-US" dirty="0" smtClean="0"/>
              <a:t>       if(n==0)</a:t>
            </a:r>
          </a:p>
          <a:p>
            <a:r>
              <a:rPr lang="en-US" dirty="0" smtClean="0"/>
              <a:t>          return;</a:t>
            </a:r>
          </a:p>
          <a:p>
            <a:r>
              <a:rPr lang="en-US" dirty="0" smtClean="0"/>
              <a:t>       </a:t>
            </a:r>
            <a:r>
              <a:rPr lang="en-US" dirty="0" err="1" smtClean="0"/>
              <a:t>printf</a:t>
            </a:r>
            <a:r>
              <a:rPr lang="en-US" dirty="0" smtClean="0"/>
              <a:t>(“%</a:t>
            </a:r>
            <a:r>
              <a:rPr lang="en-US" dirty="0" err="1" smtClean="0"/>
              <a:t>d”,n</a:t>
            </a:r>
            <a:r>
              <a:rPr lang="en-US" dirty="0" smtClean="0"/>
              <a:t>);</a:t>
            </a:r>
          </a:p>
          <a:p>
            <a:r>
              <a:rPr lang="en-US" dirty="0" smtClean="0"/>
              <a:t>     </a:t>
            </a:r>
          </a:p>
          <a:p>
            <a:r>
              <a:rPr lang="en-US" dirty="0" smtClean="0"/>
              <a:t>         </a:t>
            </a:r>
            <a:r>
              <a:rPr lang="en-US" dirty="0" err="1" smtClean="0"/>
              <a:t>my_recursive</a:t>
            </a:r>
            <a:r>
              <a:rPr lang="en-US" dirty="0" smtClean="0"/>
              <a:t>(n-1);</a:t>
            </a:r>
          </a:p>
          <a:p>
            <a:r>
              <a:rPr lang="en-US" dirty="0" smtClean="0"/>
              <a:t>}</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my_recursive</a:t>
            </a:r>
            <a:r>
              <a:rPr lang="en-US" dirty="0" smtClean="0"/>
              <a:t>(10);</a:t>
            </a:r>
          </a:p>
          <a:p>
            <a:r>
              <a:rPr lang="en-US" dirty="0" smtClean="0"/>
              <a:t>         return 0;</a:t>
            </a:r>
          </a:p>
          <a:p>
            <a:r>
              <a:rPr lang="en-US" dirty="0" smtClean="0"/>
              <a:t>} </a:t>
            </a: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207034" y="1121184"/>
            <a:ext cx="11680166" cy="332398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Evaluation of Arithmetic </a:t>
            </a:r>
            <a:r>
              <a:rPr lang="en-US" sz="2400" b="1" dirty="0" smtClean="0">
                <a:latin typeface="Times New Roman" panose="02020603050405020304" pitchFamily="18" charset="0"/>
                <a:cs typeface="Times New Roman" panose="02020603050405020304" pitchFamily="18" charset="0"/>
              </a:rPr>
              <a:t>Expressions</a:t>
            </a:r>
          </a:p>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basic algorithm for handling arithmetic expressions without parentheses makes use of a data structure called a stack. </a:t>
            </a:r>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b="1" dirty="0" smtClean="0">
              <a:latin typeface="Times New Roman" panose="02020603050405020304" pitchFamily="18" charset="0"/>
              <a:cs typeface="Times New Roman" panose="02020603050405020304" pitchFamily="18" charset="0"/>
            </a:endParaRPr>
          </a:p>
          <a:p>
            <a:pPr marL="1005750" lvl="6" indent="-285750"/>
            <a:endParaRPr lang="en-US" sz="2000" b="1" dirty="0" smtClean="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442636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207034" y="1121184"/>
            <a:ext cx="11680166" cy="4401205"/>
          </a:xfrm>
          <a:prstGeom prst="rect">
            <a:avLst/>
          </a:prstGeom>
        </p:spPr>
        <p:txBody>
          <a:bodyPr wrap="square">
            <a:spAutoFit/>
          </a:bodyPr>
          <a:lstStyle/>
          <a:p>
            <a:pPr marL="1005750" lvl="6" indent="-285750"/>
            <a:r>
              <a:rPr lang="en-US" sz="2000" b="1" dirty="0" smtClean="0">
                <a:latin typeface="Times New Roman" panose="02020603050405020304" pitchFamily="18" charset="0"/>
                <a:cs typeface="Times New Roman" panose="02020603050405020304" pitchFamily="18" charset="0"/>
              </a:rPr>
              <a:t>POLISH NOTATIONS</a:t>
            </a:r>
          </a:p>
          <a:p>
            <a:pPr marL="1005750" lvl="6" indent="-285750"/>
            <a:endParaRPr lang="en-US" sz="2000" b="1" dirty="0" smtClean="0">
              <a:latin typeface="Times New Roman" panose="02020603050405020304" pitchFamily="18" charset="0"/>
              <a:cs typeface="Times New Roman" panose="02020603050405020304" pitchFamily="18" charset="0"/>
            </a:endParaRPr>
          </a:p>
          <a:p>
            <a:pPr marL="342900" indent="-342900">
              <a:lnSpc>
                <a:spcPct val="200000"/>
              </a:lnSpc>
            </a:pPr>
            <a:r>
              <a:rPr lang="en-GB" sz="2000" dirty="0" smtClean="0">
                <a:latin typeface="Times New Roman" pitchFamily="18" charset="0"/>
                <a:cs typeface="Times New Roman" pitchFamily="18" charset="0"/>
              </a:rPr>
              <a:t>              Polish notation is a symbolic logic invented by Polish mathematician Jan </a:t>
            </a:r>
            <a:r>
              <a:rPr lang="en-GB" sz="2000" dirty="0" err="1" smtClean="0">
                <a:latin typeface="Times New Roman" pitchFamily="18" charset="0"/>
                <a:cs typeface="Times New Roman" pitchFamily="18" charset="0"/>
              </a:rPr>
              <a:t>Lukasiewicz</a:t>
            </a:r>
            <a:r>
              <a:rPr lang="en-GB" sz="2000" dirty="0" smtClean="0">
                <a:latin typeface="Times New Roman" pitchFamily="18" charset="0"/>
                <a:cs typeface="Times New Roman" pitchFamily="18" charset="0"/>
              </a:rPr>
              <a:t>.</a:t>
            </a:r>
          </a:p>
          <a:p>
            <a:pPr marL="1257300" lvl="2" indent="-342900">
              <a:lnSpc>
                <a:spcPct val="200000"/>
              </a:lnSpc>
              <a:buFont typeface="Wingdings" pitchFamily="2" charset="2"/>
              <a:buChar char="ü"/>
            </a:pPr>
            <a:r>
              <a:rPr lang="en-GB" sz="2000" dirty="0" smtClean="0">
                <a:latin typeface="Times New Roman" pitchFamily="18" charset="0"/>
                <a:cs typeface="Times New Roman" pitchFamily="18" charset="0"/>
              </a:rPr>
              <a:t>Infix Notation</a:t>
            </a:r>
          </a:p>
          <a:p>
            <a:pPr marL="1257300" lvl="2" indent="-342900">
              <a:lnSpc>
                <a:spcPct val="200000"/>
              </a:lnSpc>
              <a:buFont typeface="Wingdings" pitchFamily="2" charset="2"/>
              <a:buChar char="ü"/>
            </a:pPr>
            <a:r>
              <a:rPr lang="en-GB" sz="2000" dirty="0" smtClean="0">
                <a:latin typeface="Times New Roman" pitchFamily="18" charset="0"/>
                <a:cs typeface="Times New Roman" pitchFamily="18" charset="0"/>
              </a:rPr>
              <a:t>Prefix (Polish) Notation</a:t>
            </a:r>
          </a:p>
          <a:p>
            <a:pPr marL="1257300" lvl="2" indent="-342900">
              <a:lnSpc>
                <a:spcPct val="200000"/>
              </a:lnSpc>
              <a:buFont typeface="Wingdings" pitchFamily="2" charset="2"/>
              <a:buChar char="ü"/>
            </a:pPr>
            <a:r>
              <a:rPr lang="en-GB" sz="2000" dirty="0" smtClean="0">
                <a:latin typeface="Times New Roman" pitchFamily="18" charset="0"/>
                <a:cs typeface="Times New Roman" pitchFamily="18" charset="0"/>
              </a:rPr>
              <a:t>Postfix (Reverse-Polish) Notation</a:t>
            </a:r>
          </a:p>
          <a:p>
            <a:pPr marL="1005750" lvl="6" indent="-285750"/>
            <a:endParaRPr lang="en-US" sz="2000" b="1" dirty="0" smtClean="0">
              <a:latin typeface="Times New Roman" pitchFamily="18" charset="0"/>
              <a:cs typeface="Times New Roman" pitchFamily="18" charset="0"/>
            </a:endParaRPr>
          </a:p>
          <a:p>
            <a:pPr marL="1005750" lvl="6"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442636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207034" y="1121184"/>
            <a:ext cx="11680166" cy="3785652"/>
          </a:xfrm>
          <a:prstGeom prst="rect">
            <a:avLst/>
          </a:prstGeom>
        </p:spPr>
        <p:txBody>
          <a:bodyPr wrap="square">
            <a:spAutoFit/>
          </a:bodyPr>
          <a:lstStyle/>
          <a:p>
            <a:pPr marL="1005750" lvl="6" indent="-285750"/>
            <a:r>
              <a:rPr lang="en-US" sz="2000" b="1" dirty="0" smtClean="0">
                <a:latin typeface="Times New Roman" panose="02020603050405020304" pitchFamily="18" charset="0"/>
                <a:cs typeface="Times New Roman" panose="02020603050405020304" pitchFamily="18" charset="0"/>
              </a:rPr>
              <a:t>PARSING EXPRESSION</a:t>
            </a:r>
          </a:p>
          <a:p>
            <a:pPr marL="1005750" lvl="6" indent="-285750"/>
            <a:endParaRPr lang="en-US" sz="2000" b="1" dirty="0" smtClean="0">
              <a:latin typeface="Times New Roman" panose="02020603050405020304" pitchFamily="18" charset="0"/>
              <a:cs typeface="Times New Roman" panose="02020603050405020304" pitchFamily="18" charset="0"/>
            </a:endParaRPr>
          </a:p>
          <a:p>
            <a:pPr marL="1257300" lvl="2" indent="-342900">
              <a:lnSpc>
                <a:spcPct val="200000"/>
              </a:lnSpc>
              <a:buFont typeface="Wingdings" pitchFamily="2" charset="2"/>
              <a:buChar char="ü"/>
            </a:pPr>
            <a:r>
              <a:rPr lang="en-GB" sz="2000" dirty="0" smtClean="0">
                <a:latin typeface="Times New Roman" pitchFamily="18" charset="0"/>
                <a:cs typeface="Times New Roman" pitchFamily="18" charset="0"/>
              </a:rPr>
              <a:t>Precedence</a:t>
            </a:r>
          </a:p>
          <a:p>
            <a:pPr marL="1257300" lvl="2" indent="-342900">
              <a:lnSpc>
                <a:spcPct val="200000"/>
              </a:lnSpc>
              <a:buFont typeface="Wingdings" pitchFamily="2" charset="2"/>
              <a:buChar char="ü"/>
            </a:pPr>
            <a:r>
              <a:rPr lang="en-GB" sz="2000" dirty="0" err="1" smtClean="0">
                <a:latin typeface="Times New Roman" pitchFamily="18" charset="0"/>
                <a:cs typeface="Times New Roman" pitchFamily="18" charset="0"/>
              </a:rPr>
              <a:t>Associativity</a:t>
            </a:r>
            <a:endParaRPr lang="en-GB" sz="2000" dirty="0" smtClean="0">
              <a:latin typeface="Times New Roman" pitchFamily="18" charset="0"/>
              <a:cs typeface="Times New Roman" pitchFamily="18" charset="0"/>
            </a:endParaRPr>
          </a:p>
          <a:p>
            <a:pPr marL="1257300" lvl="2" indent="-342900">
              <a:lnSpc>
                <a:spcPct val="200000"/>
              </a:lnSpc>
              <a:buFont typeface="Wingdings" pitchFamily="2" charset="2"/>
              <a:buChar char="ü"/>
            </a:pPr>
            <a:r>
              <a:rPr lang="en-GB" sz="2000" dirty="0" smtClean="0">
                <a:latin typeface="Times New Roman" pitchFamily="18" charset="0"/>
                <a:cs typeface="Times New Roman" pitchFamily="18" charset="0"/>
              </a:rPr>
              <a:t>Postfix Evaluation Algorithm using stack</a:t>
            </a:r>
          </a:p>
          <a:p>
            <a:pPr marL="1005750" lvl="6" indent="-285750"/>
            <a:endParaRPr lang="en-US" sz="2000" b="1" dirty="0" smtClean="0">
              <a:latin typeface="Times New Roman" panose="02020603050405020304" pitchFamily="18" charset="0"/>
              <a:cs typeface="Times New Roman" panose="02020603050405020304" pitchFamily="18" charset="0"/>
            </a:endParaRPr>
          </a:p>
          <a:p>
            <a:pPr marL="1005750" lvl="6"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442636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207034" y="1121184"/>
            <a:ext cx="11680166" cy="5755422"/>
          </a:xfrm>
          <a:prstGeom prst="rect">
            <a:avLst/>
          </a:prstGeom>
        </p:spPr>
        <p:txBody>
          <a:bodyPr wrap="square">
            <a:spAutoFit/>
          </a:bodyPr>
          <a:lstStyle/>
          <a:p>
            <a:pPr marL="1005750" lvl="6" indent="-285750"/>
            <a:r>
              <a:rPr lang="en-US" sz="2000" b="1" dirty="0" smtClean="0">
                <a:latin typeface="Times New Roman" panose="02020603050405020304" pitchFamily="18" charset="0"/>
                <a:cs typeface="Times New Roman" panose="02020603050405020304" pitchFamily="18" charset="0"/>
              </a:rPr>
              <a:t>PARSING EXPRESSION </a:t>
            </a:r>
            <a:r>
              <a:rPr lang="en-US" sz="2000" b="1" i="1" dirty="0" smtClean="0">
                <a:latin typeface="Times New Roman" panose="02020603050405020304" pitchFamily="18" charset="0"/>
                <a:cs typeface="Times New Roman" panose="02020603050405020304" pitchFamily="18" charset="0"/>
              </a:rPr>
              <a:t>continued….</a:t>
            </a:r>
          </a:p>
          <a:p>
            <a:pPr marL="1005750" lvl="6" indent="-285750"/>
            <a:endParaRPr lang="en-US" sz="2000" b="1" i="1" dirty="0" smtClean="0">
              <a:latin typeface="Times New Roman" panose="02020603050405020304" pitchFamily="18" charset="0"/>
              <a:cs typeface="Times New Roman" panose="02020603050405020304" pitchFamily="18" charset="0"/>
            </a:endParaRPr>
          </a:p>
          <a:p>
            <a:pPr marL="1005750" lvl="6" indent="-285750"/>
            <a:r>
              <a:rPr lang="en-GB" sz="2000" dirty="0" smtClean="0">
                <a:latin typeface="Times New Roman" pitchFamily="18" charset="0"/>
                <a:cs typeface="Times New Roman" pitchFamily="18" charset="0"/>
              </a:rPr>
              <a:t>Postfix Evaluation Algorithm using stack</a:t>
            </a:r>
          </a:p>
          <a:p>
            <a:pPr marL="1005750" lvl="6" indent="-285750"/>
            <a:endParaRPr lang="en-US" sz="2000" b="1" dirty="0" smtClean="0">
              <a:latin typeface="Times New Roman" panose="02020603050405020304" pitchFamily="18" charset="0"/>
              <a:cs typeface="Times New Roman" panose="02020603050405020304" pitchFamily="18" charset="0"/>
            </a:endParaRPr>
          </a:p>
          <a:p>
            <a:pPr lvl="0">
              <a:lnSpc>
                <a:spcPct val="150000"/>
              </a:lnSpc>
              <a:defRPr/>
            </a:pPr>
            <a:r>
              <a:rPr lang="en-IN" sz="2000" b="1" dirty="0" smtClean="0">
                <a:solidFill>
                  <a:prstClr val="black"/>
                </a:solidFill>
                <a:latin typeface="Times New Roman" pitchFamily="18" charset="0"/>
                <a:cs typeface="Times New Roman" pitchFamily="18" charset="0"/>
              </a:rPr>
              <a:t>	</a:t>
            </a:r>
            <a:r>
              <a:rPr lang="en-IN" sz="2000" dirty="0" smtClean="0">
                <a:solidFill>
                  <a:prstClr val="black"/>
                </a:solidFill>
                <a:latin typeface="Times New Roman" pitchFamily="18" charset="0"/>
                <a:cs typeface="Times New Roman" pitchFamily="18" charset="0"/>
              </a:rPr>
              <a:t>We shall now look at the algorithm on how to evaluate postfix notation −</a:t>
            </a:r>
          </a:p>
          <a:p>
            <a:pPr lvl="0">
              <a:lnSpc>
                <a:spcPct val="150000"/>
              </a:lnSpc>
              <a:defRPr/>
            </a:pPr>
            <a:r>
              <a:rPr lang="en-IN" sz="2000" b="1" dirty="0" smtClean="0">
                <a:solidFill>
                  <a:prstClr val="black"/>
                </a:solidFill>
                <a:latin typeface="Times New Roman" pitchFamily="18" charset="0"/>
                <a:cs typeface="Times New Roman" pitchFamily="18" charset="0"/>
              </a:rPr>
              <a:t>	Step 1</a:t>
            </a:r>
            <a:r>
              <a:rPr lang="en-IN" sz="2000" dirty="0" smtClean="0">
                <a:solidFill>
                  <a:prstClr val="black"/>
                </a:solidFill>
                <a:latin typeface="Times New Roman" pitchFamily="18" charset="0"/>
                <a:cs typeface="Times New Roman" pitchFamily="18" charset="0"/>
              </a:rPr>
              <a:t> − scan the expression from left to right </a:t>
            </a:r>
          </a:p>
          <a:p>
            <a:pPr lvl="0">
              <a:lnSpc>
                <a:spcPct val="150000"/>
              </a:lnSpc>
              <a:defRPr/>
            </a:pPr>
            <a:r>
              <a:rPr lang="en-IN" sz="2000" b="1" dirty="0" smtClean="0">
                <a:solidFill>
                  <a:prstClr val="black"/>
                </a:solidFill>
                <a:latin typeface="Times New Roman" pitchFamily="18" charset="0"/>
                <a:cs typeface="Times New Roman" pitchFamily="18" charset="0"/>
              </a:rPr>
              <a:t>	Step 2</a:t>
            </a:r>
            <a:r>
              <a:rPr lang="en-IN" sz="2000" dirty="0" smtClean="0">
                <a:solidFill>
                  <a:prstClr val="black"/>
                </a:solidFill>
                <a:latin typeface="Times New Roman" pitchFamily="18" charset="0"/>
                <a:cs typeface="Times New Roman" pitchFamily="18" charset="0"/>
              </a:rPr>
              <a:t> − if it is an operand push it to stack </a:t>
            </a:r>
          </a:p>
          <a:p>
            <a:pPr lvl="0">
              <a:lnSpc>
                <a:spcPct val="150000"/>
              </a:lnSpc>
              <a:defRPr/>
            </a:pPr>
            <a:r>
              <a:rPr lang="en-IN" sz="2000" b="1" dirty="0" smtClean="0">
                <a:solidFill>
                  <a:prstClr val="black"/>
                </a:solidFill>
                <a:latin typeface="Times New Roman" pitchFamily="18" charset="0"/>
                <a:cs typeface="Times New Roman" pitchFamily="18" charset="0"/>
              </a:rPr>
              <a:t>	Step 3</a:t>
            </a:r>
            <a:r>
              <a:rPr lang="en-IN" sz="2000" dirty="0" smtClean="0">
                <a:solidFill>
                  <a:prstClr val="black"/>
                </a:solidFill>
                <a:latin typeface="Times New Roman" pitchFamily="18" charset="0"/>
                <a:cs typeface="Times New Roman" pitchFamily="18" charset="0"/>
              </a:rPr>
              <a:t> − if it is an operator pull operand from stack and perform operation </a:t>
            </a:r>
          </a:p>
          <a:p>
            <a:pPr lvl="0">
              <a:lnSpc>
                <a:spcPct val="150000"/>
              </a:lnSpc>
              <a:defRPr/>
            </a:pPr>
            <a:r>
              <a:rPr lang="en-IN" sz="2000" b="1" dirty="0" smtClean="0">
                <a:solidFill>
                  <a:prstClr val="black"/>
                </a:solidFill>
                <a:latin typeface="Times New Roman" pitchFamily="18" charset="0"/>
                <a:cs typeface="Times New Roman" pitchFamily="18" charset="0"/>
              </a:rPr>
              <a:t>	Step 4</a:t>
            </a:r>
            <a:r>
              <a:rPr lang="en-IN" sz="2000" dirty="0" smtClean="0">
                <a:solidFill>
                  <a:prstClr val="black"/>
                </a:solidFill>
                <a:latin typeface="Times New Roman" pitchFamily="18" charset="0"/>
                <a:cs typeface="Times New Roman" pitchFamily="18" charset="0"/>
              </a:rPr>
              <a:t> − store the output of step 3, back to stack </a:t>
            </a:r>
          </a:p>
          <a:p>
            <a:pPr lvl="0">
              <a:lnSpc>
                <a:spcPct val="150000"/>
              </a:lnSpc>
              <a:defRPr/>
            </a:pPr>
            <a:r>
              <a:rPr lang="en-IN" sz="2000" b="1" dirty="0" smtClean="0">
                <a:solidFill>
                  <a:prstClr val="black"/>
                </a:solidFill>
                <a:latin typeface="Times New Roman" pitchFamily="18" charset="0"/>
                <a:cs typeface="Times New Roman" pitchFamily="18" charset="0"/>
              </a:rPr>
              <a:t>	Step 5</a:t>
            </a:r>
            <a:r>
              <a:rPr lang="en-IN" sz="2000" dirty="0" smtClean="0">
                <a:solidFill>
                  <a:prstClr val="black"/>
                </a:solidFill>
                <a:latin typeface="Times New Roman" pitchFamily="18" charset="0"/>
                <a:cs typeface="Times New Roman" pitchFamily="18" charset="0"/>
              </a:rPr>
              <a:t> − scan the expression until all operands are consumed </a:t>
            </a:r>
          </a:p>
          <a:p>
            <a:pPr lvl="0">
              <a:lnSpc>
                <a:spcPct val="150000"/>
              </a:lnSpc>
              <a:defRPr/>
            </a:pPr>
            <a:r>
              <a:rPr lang="en-IN" sz="2000" b="1" dirty="0" smtClean="0">
                <a:solidFill>
                  <a:prstClr val="black"/>
                </a:solidFill>
                <a:latin typeface="Times New Roman" pitchFamily="18" charset="0"/>
                <a:cs typeface="Times New Roman" pitchFamily="18" charset="0"/>
              </a:rPr>
              <a:t>	Step 6</a:t>
            </a:r>
            <a:r>
              <a:rPr lang="en-IN" sz="2000" dirty="0" smtClean="0">
                <a:solidFill>
                  <a:prstClr val="black"/>
                </a:solidFill>
                <a:latin typeface="Times New Roman" pitchFamily="18" charset="0"/>
                <a:cs typeface="Times New Roman" pitchFamily="18" charset="0"/>
              </a:rPr>
              <a:t> − pop the stack and perform operation </a:t>
            </a:r>
          </a:p>
          <a:p>
            <a:endParaRPr lang="en-GB" dirty="0" smtClean="0"/>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442636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207034" y="1121184"/>
            <a:ext cx="11680166" cy="3247043"/>
          </a:xfrm>
          <a:prstGeom prst="rect">
            <a:avLst/>
          </a:prstGeom>
        </p:spPr>
        <p:txBody>
          <a:bodyPr wrap="square">
            <a:spAutoFit/>
          </a:bodyPr>
          <a:lstStyle/>
          <a:p>
            <a:pPr marL="1005750" lvl="6" indent="-285750"/>
            <a:r>
              <a:rPr lang="en-US" sz="2000" b="1" dirty="0" smtClean="0">
                <a:latin typeface="Times New Roman" panose="02020603050405020304" pitchFamily="18" charset="0"/>
                <a:cs typeface="Times New Roman" panose="02020603050405020304" pitchFamily="18" charset="0"/>
              </a:rPr>
              <a:t>Example: Postfix Evaluation using Stack</a:t>
            </a:r>
          </a:p>
          <a:p>
            <a:pPr marL="1005750" lvl="6" indent="-285750"/>
            <a:endParaRPr lang="en-US" sz="600" b="1" dirty="0" smtClean="0">
              <a:latin typeface="Times New Roman" panose="02020603050405020304" pitchFamily="18" charset="0"/>
              <a:cs typeface="Times New Roman" panose="02020603050405020304" pitchFamily="18" charset="0"/>
            </a:endParaRPr>
          </a:p>
          <a:p>
            <a:pPr marL="1005750" lvl="6" indent="-285750"/>
            <a:r>
              <a:rPr lang="en-US" sz="2000" b="1" dirty="0" smtClean="0">
                <a:latin typeface="Times New Roman" panose="02020603050405020304" pitchFamily="18" charset="0"/>
                <a:cs typeface="Times New Roman" panose="02020603050405020304" pitchFamily="18" charset="0"/>
              </a:rPr>
              <a:t>Postfix Expression: </a:t>
            </a:r>
            <a:r>
              <a:rPr lang="en-US" sz="2400" b="1" dirty="0" smtClean="0">
                <a:latin typeface="Times New Roman" panose="02020603050405020304" pitchFamily="18" charset="0"/>
                <a:cs typeface="Times New Roman" panose="02020603050405020304" pitchFamily="18" charset="0"/>
              </a:rPr>
              <a:t>4 5 6 * +</a:t>
            </a:r>
          </a:p>
          <a:p>
            <a:pPr marL="1005750" lvl="6" indent="-285750"/>
            <a:endParaRPr lang="en-US" sz="2000" b="1" dirty="0" smtClean="0">
              <a:latin typeface="Times New Roman" panose="02020603050405020304" pitchFamily="18" charset="0"/>
              <a:cs typeface="Times New Roman" panose="02020603050405020304" pitchFamily="18" charset="0"/>
            </a:endParaRPr>
          </a:p>
          <a:p>
            <a:pPr marL="1005750" lvl="6" indent="-285750"/>
            <a:endParaRPr lang="en-GB" sz="2000" dirty="0" smtClean="0">
              <a:latin typeface="Times New Roman" pitchFamily="18" charset="0"/>
              <a:cs typeface="Times New Roman" pitchFamily="18" charset="0"/>
            </a:endParaRPr>
          </a:p>
          <a:p>
            <a:pPr marL="1005750" lvl="6" indent="-285750"/>
            <a:endParaRPr lang="en-US" sz="2000" b="1" dirty="0" smtClean="0">
              <a:latin typeface="Times New Roman" panose="02020603050405020304" pitchFamily="18" charset="0"/>
              <a:cs typeface="Times New Roman" panose="02020603050405020304" pitchFamily="18" charset="0"/>
            </a:endParaRPr>
          </a:p>
          <a:p>
            <a:pPr lvl="0">
              <a:lnSpc>
                <a:spcPct val="150000"/>
              </a:lnSpc>
              <a:defRPr/>
            </a:pPr>
            <a:r>
              <a:rPr lang="en-IN" sz="2000" b="1" dirty="0" smtClean="0">
                <a:solidFill>
                  <a:prstClr val="black"/>
                </a:solidFill>
                <a:latin typeface="Times New Roman" pitchFamily="18" charset="0"/>
                <a:cs typeface="Times New Roman" pitchFamily="18" charset="0"/>
              </a:rPr>
              <a:t>	</a:t>
            </a:r>
            <a:endParaRPr lang="en-GB" dirty="0" smtClean="0"/>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smtClean="0">
              <a:latin typeface="Times New Roman" panose="02020603050405020304" pitchFamily="18" charset="0"/>
              <a:cs typeface="Times New Roman" panose="02020603050405020304" pitchFamily="18" charset="0"/>
            </a:endParaRPr>
          </a:p>
          <a:p>
            <a:pPr marL="1005750" lvl="6" indent="-28575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post-fix-evolution-1.jpg"/>
          <p:cNvPicPr>
            <a:picLocks noChangeAspect="1"/>
          </p:cNvPicPr>
          <p:nvPr/>
        </p:nvPicPr>
        <p:blipFill>
          <a:blip r:embed="rId3"/>
          <a:stretch>
            <a:fillRect/>
          </a:stretch>
        </p:blipFill>
        <p:spPr>
          <a:xfrm>
            <a:off x="1040522" y="2286001"/>
            <a:ext cx="10042635" cy="4153392"/>
          </a:xfrm>
          <a:prstGeom prst="rect">
            <a:avLst/>
          </a:prstGeom>
        </p:spPr>
      </p:pic>
      <p:sp>
        <p:nvSpPr>
          <p:cNvPr id="8" name="TextBox 7"/>
          <p:cNvSpPr txBox="1"/>
          <p:nvPr/>
        </p:nvSpPr>
        <p:spPr>
          <a:xfrm>
            <a:off x="2853559" y="1939159"/>
            <a:ext cx="575441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Table 2.1.1: </a:t>
            </a:r>
            <a:r>
              <a:rPr lang="en-US" dirty="0" smtClean="0">
                <a:latin typeface="Times New Roman" pitchFamily="18" charset="0"/>
                <a:cs typeface="Times New Roman" pitchFamily="18" charset="0"/>
              </a:rPr>
              <a:t>Example of postfix evaluation using stack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426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2339102"/>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Examples from real life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endParaRPr lang="en-US" sz="2000" dirty="0" smtClean="0">
              <a:latin typeface="Times New Roman" panose="02020603050405020304" pitchFamily="18" charset="0"/>
              <a:cs typeface="Times New Roman" panose="02020603050405020304" pitchFamily="18" charset="0"/>
            </a:endParaRPr>
          </a:p>
          <a:p>
            <a:pPr marL="1234350" lvl="6" indent="-514350"/>
            <a:endParaRPr lang="en-US" sz="2000" dirty="0" smtClean="0">
              <a:latin typeface="Times New Roman" panose="02020603050405020304" pitchFamily="18" charset="0"/>
              <a:cs typeface="Times New Roman" panose="02020603050405020304" pitchFamily="18" charset="0"/>
            </a:endParaRPr>
          </a:p>
          <a:p>
            <a:pPr marL="1234350" lvl="6" indent="-514350"/>
            <a:endParaRPr lang="en-US" sz="2000" dirty="0" smtClean="0">
              <a:latin typeface="Times New Roman" panose="02020603050405020304" pitchFamily="18" charset="0"/>
              <a:cs typeface="Times New Roman" panose="02020603050405020304" pitchFamily="18" charset="0"/>
            </a:endParaRPr>
          </a:p>
          <a:p>
            <a:pPr marL="1234350" lvl="6" indent="-514350"/>
            <a:endParaRPr lang="en-US" sz="2000" dirty="0" smtClean="0">
              <a:latin typeface="Times New Roman" panose="02020603050405020304" pitchFamily="18" charset="0"/>
              <a:cs typeface="Times New Roman" panose="02020603050405020304" pitchFamily="18" charset="0"/>
            </a:endParaRPr>
          </a:p>
          <a:p>
            <a:pPr marL="1234350" lvl="6" indent="-514350"/>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stackex1.jpg"/>
          <p:cNvPicPr>
            <a:picLocks noChangeAspect="1"/>
          </p:cNvPicPr>
          <p:nvPr/>
        </p:nvPicPr>
        <p:blipFill>
          <a:blip r:embed="rId3"/>
          <a:stretch>
            <a:fillRect/>
          </a:stretch>
        </p:blipFill>
        <p:spPr>
          <a:xfrm>
            <a:off x="8749863" y="1547649"/>
            <a:ext cx="3026980" cy="2724807"/>
          </a:xfrm>
          <a:prstGeom prst="rect">
            <a:avLst/>
          </a:prstGeom>
        </p:spPr>
      </p:pic>
      <p:sp>
        <p:nvSpPr>
          <p:cNvPr id="8" name="TextBox 7"/>
          <p:cNvSpPr txBox="1"/>
          <p:nvPr/>
        </p:nvSpPr>
        <p:spPr>
          <a:xfrm>
            <a:off x="740979" y="2238703"/>
            <a:ext cx="6999890" cy="461665"/>
          </a:xfrm>
          <a:prstGeom prst="rect">
            <a:avLst/>
          </a:prstGeom>
          <a:noFill/>
        </p:spPr>
        <p:txBody>
          <a:bodyPr wrap="square" rtlCol="0">
            <a:spAutoFit/>
          </a:bodyPr>
          <a:lstStyle/>
          <a:p>
            <a:pPr>
              <a:buFont typeface="Wingdings" pitchFamily="2" charset="2"/>
              <a:buChar char="ü"/>
            </a:pPr>
            <a:r>
              <a:rPr lang="en-US" sz="2400" dirty="0" smtClean="0"/>
              <a:t>   Stack of Books</a:t>
            </a:r>
            <a:endParaRPr lang="en-US" sz="2400" dirty="0"/>
          </a:p>
        </p:txBody>
      </p:sp>
      <p:pic>
        <p:nvPicPr>
          <p:cNvPr id="9" name="Picture 8" descr="stackex3.jpg"/>
          <p:cNvPicPr>
            <a:picLocks noChangeAspect="1"/>
          </p:cNvPicPr>
          <p:nvPr/>
        </p:nvPicPr>
        <p:blipFill>
          <a:blip r:embed="rId4"/>
          <a:stretch>
            <a:fillRect/>
          </a:stretch>
        </p:blipFill>
        <p:spPr>
          <a:xfrm>
            <a:off x="836887" y="3310759"/>
            <a:ext cx="3892768" cy="3310758"/>
          </a:xfrm>
          <a:prstGeom prst="rect">
            <a:avLst/>
          </a:prstGeom>
        </p:spPr>
      </p:pic>
      <p:sp>
        <p:nvSpPr>
          <p:cNvPr id="10" name="TextBox 9"/>
          <p:cNvSpPr txBox="1"/>
          <p:nvPr/>
        </p:nvSpPr>
        <p:spPr>
          <a:xfrm>
            <a:off x="5249917" y="4666593"/>
            <a:ext cx="5044966" cy="461665"/>
          </a:xfrm>
          <a:prstGeom prst="rect">
            <a:avLst/>
          </a:prstGeom>
          <a:noFill/>
        </p:spPr>
        <p:txBody>
          <a:bodyPr wrap="square" rtlCol="0">
            <a:spAutoFit/>
          </a:bodyPr>
          <a:lstStyle/>
          <a:p>
            <a:pPr>
              <a:buFont typeface="Wingdings" pitchFamily="2" charset="2"/>
              <a:buChar char="ü"/>
            </a:pPr>
            <a:r>
              <a:rPr lang="en-US" sz="2400" dirty="0" smtClean="0"/>
              <a:t>Stack of containers</a:t>
            </a:r>
            <a:endParaRPr lang="en-US" sz="2400" dirty="0"/>
          </a:p>
        </p:txBody>
      </p:sp>
      <p:sp>
        <p:nvSpPr>
          <p:cNvPr id="11" name="TextBox 10"/>
          <p:cNvSpPr txBox="1"/>
          <p:nvPr/>
        </p:nvSpPr>
        <p:spPr>
          <a:xfrm>
            <a:off x="2617076" y="6227379"/>
            <a:ext cx="662151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 </a:t>
            </a:r>
            <a:r>
              <a:rPr lang="en-US" dirty="0" smtClean="0">
                <a:latin typeface="Times New Roman" pitchFamily="18" charset="0"/>
                <a:cs typeface="Times New Roman" pitchFamily="18" charset="0"/>
              </a:rPr>
              <a:t>: Examples of stack from real life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10" name="Rectangle 9"/>
          <p:cNvSpPr/>
          <p:nvPr/>
        </p:nvSpPr>
        <p:spPr>
          <a:xfrm>
            <a:off x="425668" y="2056686"/>
            <a:ext cx="11020097" cy="4801314"/>
          </a:xfrm>
          <a:prstGeom prst="rect">
            <a:avLst/>
          </a:prstGeom>
        </p:spPr>
        <p:txBody>
          <a:bodyPr wrap="square">
            <a:spAutoFit/>
          </a:bodyPr>
          <a:lstStyle/>
          <a:p>
            <a:pPr lvl="0">
              <a:lnSpc>
                <a:spcPct val="150000"/>
              </a:lnSpc>
            </a:pPr>
            <a:r>
              <a:rPr lang="en-GB" sz="2400" dirty="0" smtClean="0">
                <a:latin typeface="Cambria" pitchFamily="18" charset="0"/>
              </a:rPr>
              <a:t>7) In prefix notation ________ follows the operands. (fill in the blank)</a:t>
            </a:r>
            <a:endParaRPr lang="en-US" sz="2400" dirty="0" smtClean="0">
              <a:latin typeface="Cambria" pitchFamily="18" charset="0"/>
            </a:endParaRPr>
          </a:p>
          <a:p>
            <a:pPr>
              <a:lnSpc>
                <a:spcPct val="150000"/>
              </a:lnSpc>
            </a:pPr>
            <a:r>
              <a:rPr lang="en-GB" sz="2400" dirty="0" smtClean="0">
                <a:latin typeface="Cambria" pitchFamily="18" charset="0"/>
              </a:rPr>
              <a:t> </a:t>
            </a:r>
            <a:endParaRPr lang="en-US" sz="2400" dirty="0" smtClean="0">
              <a:latin typeface="Cambria" pitchFamily="18" charset="0"/>
            </a:endParaRPr>
          </a:p>
          <a:p>
            <a:pPr lvl="0">
              <a:lnSpc>
                <a:spcPct val="150000"/>
              </a:lnSpc>
            </a:pPr>
            <a:r>
              <a:rPr lang="en-GB" sz="2400" dirty="0" smtClean="0">
                <a:latin typeface="Cambria" pitchFamily="18" charset="0"/>
              </a:rPr>
              <a:t>8) A+B is an infix expression</a:t>
            </a:r>
            <a:endParaRPr lang="en-US" sz="2400" dirty="0" smtClean="0">
              <a:latin typeface="Cambria" pitchFamily="18" charset="0"/>
            </a:endParaRPr>
          </a:p>
          <a:p>
            <a:pPr marL="914400" lvl="1" indent="-457200">
              <a:lnSpc>
                <a:spcPct val="150000"/>
              </a:lnSpc>
              <a:buAutoNum type="alphaLcParenR"/>
            </a:pPr>
            <a:r>
              <a:rPr lang="en-GB" sz="2400" dirty="0" smtClean="0">
                <a:latin typeface="Cambria" pitchFamily="18" charset="0"/>
              </a:rPr>
              <a:t>True					b)False</a:t>
            </a:r>
          </a:p>
          <a:p>
            <a:pPr marL="914400" lvl="1" indent="-457200">
              <a:lnSpc>
                <a:spcPct val="150000"/>
              </a:lnSpc>
            </a:pPr>
            <a:endParaRPr lang="en-US" sz="2400" dirty="0" smtClean="0">
              <a:latin typeface="Cambria" pitchFamily="18" charset="0"/>
            </a:endParaRPr>
          </a:p>
          <a:p>
            <a:pPr lvl="0">
              <a:lnSpc>
                <a:spcPct val="150000"/>
              </a:lnSpc>
            </a:pPr>
            <a:r>
              <a:rPr lang="en-GB" sz="2400" dirty="0" smtClean="0">
                <a:latin typeface="Cambria" pitchFamily="18" charset="0"/>
              </a:rPr>
              <a:t>9) Postfix notation of A+B is</a:t>
            </a:r>
            <a:endParaRPr lang="en-US" sz="2400" dirty="0" smtClean="0">
              <a:latin typeface="Cambria" pitchFamily="18" charset="0"/>
            </a:endParaRPr>
          </a:p>
          <a:p>
            <a:pPr>
              <a:lnSpc>
                <a:spcPct val="150000"/>
              </a:lnSpc>
            </a:pPr>
            <a:r>
              <a:rPr lang="en-GB" sz="2400" dirty="0" smtClean="0">
                <a:latin typeface="Cambria" pitchFamily="18" charset="0"/>
              </a:rPr>
              <a:t>a) +AB						c)AB+</a:t>
            </a:r>
            <a:endParaRPr lang="en-US" sz="2400" dirty="0" smtClean="0">
              <a:latin typeface="Cambria" pitchFamily="18" charset="0"/>
            </a:endParaRPr>
          </a:p>
          <a:p>
            <a:pPr>
              <a:lnSpc>
                <a:spcPct val="150000"/>
              </a:lnSpc>
            </a:pPr>
            <a:r>
              <a:rPr lang="en-GB" sz="2400" dirty="0" smtClean="0">
                <a:latin typeface="Cambria" pitchFamily="18" charset="0"/>
              </a:rPr>
              <a:t>b) A+B						d)++A</a:t>
            </a:r>
            <a:endParaRPr lang="en-US" sz="2400" dirty="0" smtClean="0">
              <a:latin typeface="Cambria" pitchFamily="18" charset="0"/>
            </a:endParaRPr>
          </a:p>
          <a:p>
            <a:pPr marL="1257300" lvl="1" indent="-457200">
              <a:buFont typeface="+mj-lt"/>
              <a:buAutoNum type="alphaLcParenR"/>
            </a:pPr>
            <a:endParaRPr lang="en-IN" dirty="0"/>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207034" y="1121184"/>
            <a:ext cx="11680166" cy="295465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Conversion of Infix to Postfix Expression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 the infix form to postfix using a stack to store operators and then pop them in correct order of precedence.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postfix expression by using a stack to store operands and then pop them when an operator is reached.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Scan through an expression, getting one token at a time.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013032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6" name="Rectangle 5"/>
          <p:cNvSpPr/>
          <p:nvPr/>
        </p:nvSpPr>
        <p:spPr>
          <a:xfrm>
            <a:off x="207034" y="1121184"/>
            <a:ext cx="11680166" cy="48013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Infix to postfix conversion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Use a loop to read the tokens one by one from a vector </a:t>
            </a:r>
            <a:r>
              <a:rPr lang="en-US" sz="2000" dirty="0" err="1">
                <a:latin typeface="Times New Roman" panose="02020603050405020304" pitchFamily="18" charset="0"/>
                <a:cs typeface="Times New Roman" panose="02020603050405020304" pitchFamily="18" charset="0"/>
              </a:rPr>
              <a:t>infixVect</a:t>
            </a:r>
            <a:r>
              <a:rPr lang="en-US" sz="2000" dirty="0">
                <a:latin typeface="Times New Roman" panose="02020603050405020304" pitchFamily="18" charset="0"/>
                <a:cs typeface="Times New Roman" panose="02020603050405020304" pitchFamily="18" charset="0"/>
              </a:rPr>
              <a:t> of tokens (strings) representing an infix expression. For each token do the following in the loop</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token is an </a:t>
            </a:r>
            <a:r>
              <a:rPr lang="en-US" sz="2000" dirty="0" smtClean="0">
                <a:latin typeface="Times New Roman" panose="02020603050405020304" pitchFamily="18" charset="0"/>
                <a:cs typeface="Times New Roman" panose="02020603050405020304" pitchFamily="18" charset="0"/>
              </a:rPr>
              <a:t>operand</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it to the end of the vector </a:t>
            </a:r>
            <a:r>
              <a:rPr lang="en-US" sz="2000" dirty="0" err="1">
                <a:latin typeface="Times New Roman" panose="02020603050405020304" pitchFamily="18" charset="0"/>
                <a:cs typeface="Times New Roman" panose="02020603050405020304" pitchFamily="18" charset="0"/>
              </a:rPr>
              <a:t>postfixVect</a:t>
            </a:r>
            <a:r>
              <a:rPr lang="en-US" sz="2000" dirty="0">
                <a:latin typeface="Times New Roman" panose="02020603050405020304" pitchFamily="18" charset="0"/>
                <a:cs typeface="Times New Roman" panose="02020603050405020304" pitchFamily="18" charset="0"/>
              </a:rPr>
              <a:t> of token (strings) that is used to store the corresponding postfix expression</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token is a left parenthesis </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Push_back</a:t>
            </a:r>
            <a:r>
              <a:rPr lang="en-US" sz="2000" dirty="0">
                <a:latin typeface="Times New Roman" panose="02020603050405020304" pitchFamily="18" charset="0"/>
                <a:cs typeface="Times New Roman" panose="02020603050405020304" pitchFamily="18" charset="0"/>
              </a:rPr>
              <a:t> the token x to the end of the vector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of token (strings) that simulates a stack</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token is a right parenthesis </a:t>
            </a:r>
            <a:r>
              <a:rPr lang="en-US" sz="2000" dirty="0" smtClean="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56415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6" name="Rectangle 5"/>
          <p:cNvSpPr/>
          <p:nvPr/>
        </p:nvSpPr>
        <p:spPr>
          <a:xfrm>
            <a:off x="207034" y="1121184"/>
            <a:ext cx="11680166" cy="5016758"/>
          </a:xfrm>
          <a:prstGeom prst="rect">
            <a:avLst/>
          </a:prstGeom>
        </p:spPr>
        <p:txBody>
          <a:bodyPr wrap="square">
            <a:spAutoFit/>
          </a:bodyPr>
          <a:lstStyle/>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Repeatedly  </a:t>
            </a:r>
            <a:r>
              <a:rPr lang="en-US" sz="2000" dirty="0" err="1">
                <a:latin typeface="Times New Roman" panose="02020603050405020304" pitchFamily="18" charset="0"/>
                <a:cs typeface="Times New Roman" panose="02020603050405020304" pitchFamily="18" charset="0"/>
              </a:rPr>
              <a:t>pop_back</a:t>
            </a:r>
            <a:r>
              <a:rPr lang="en-US" sz="2000" dirty="0">
                <a:latin typeface="Times New Roman" panose="02020603050405020304" pitchFamily="18" charset="0"/>
                <a:cs typeface="Times New Roman" panose="02020603050405020304" pitchFamily="18" charset="0"/>
              </a:rPr>
              <a:t> a token y from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push_back</a:t>
            </a:r>
            <a:r>
              <a:rPr lang="en-US" sz="2000" dirty="0">
                <a:latin typeface="Times New Roman" panose="02020603050405020304" pitchFamily="18" charset="0"/>
                <a:cs typeface="Times New Roman" panose="02020603050405020304" pitchFamily="18" charset="0"/>
              </a:rPr>
              <a:t> that token y to </a:t>
            </a:r>
            <a:r>
              <a:rPr lang="en-US" sz="2000" dirty="0" err="1">
                <a:latin typeface="Times New Roman" panose="02020603050405020304" pitchFamily="18" charset="0"/>
                <a:cs typeface="Times New Roman" panose="02020603050405020304" pitchFamily="18" charset="0"/>
              </a:rPr>
              <a:t>postfixVect</a:t>
            </a:r>
            <a:r>
              <a:rPr lang="en-US" sz="2000" dirty="0">
                <a:latin typeface="Times New Roman" panose="02020603050405020304" pitchFamily="18" charset="0"/>
                <a:cs typeface="Times New Roman" panose="02020603050405020304" pitchFamily="18" charset="0"/>
              </a:rPr>
              <a:t> until  “(“ is encountered in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Then </a:t>
            </a:r>
            <a:r>
              <a:rPr lang="en-US" sz="2000" dirty="0" err="1">
                <a:latin typeface="Times New Roman" panose="02020603050405020304" pitchFamily="18" charset="0"/>
                <a:cs typeface="Times New Roman" panose="02020603050405020304" pitchFamily="18" charset="0"/>
              </a:rPr>
              <a:t>pop_back</a:t>
            </a:r>
            <a:r>
              <a:rPr lang="en-US" sz="2000" dirty="0">
                <a:latin typeface="Times New Roman" panose="02020603050405020304" pitchFamily="18" charset="0"/>
                <a:cs typeface="Times New Roman" panose="02020603050405020304" pitchFamily="18" charset="0"/>
              </a:rPr>
              <a:t> “(“ from </a:t>
            </a:r>
            <a:r>
              <a:rPr lang="en-US" sz="2000" dirty="0" err="1">
                <a:latin typeface="Times New Roman" panose="02020603050405020304" pitchFamily="18" charset="0"/>
                <a:cs typeface="Times New Roman" panose="02020603050405020304" pitchFamily="18" charset="0"/>
              </a:rPr>
              <a:t>stackVect</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is empty before finding a “(“, that expression is not a valid expression</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token x is an operator </a:t>
            </a:r>
            <a:endParaRPr lang="en-US" sz="2000" dirty="0" smtClean="0">
              <a:latin typeface="Times New Roman" panose="02020603050405020304" pitchFamily="18" charset="0"/>
              <a:cs typeface="Times New Roman" panose="02020603050405020304" pitchFamily="18" charset="0"/>
            </a:endParaRPr>
          </a:p>
          <a:p>
            <a:pPr marL="1520100" lvl="7"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Write a loop that checks the following conditions</a:t>
            </a:r>
            <a:r>
              <a:rPr lang="en-US" sz="2000" b="1" dirty="0" smtClean="0">
                <a:latin typeface="Times New Roman" panose="02020603050405020304" pitchFamily="18" charset="0"/>
                <a:cs typeface="Times New Roman" panose="02020603050405020304" pitchFamily="18" charset="0"/>
              </a:rPr>
              <a:t>:</a:t>
            </a:r>
          </a:p>
          <a:p>
            <a:pPr marL="2091600" lvl="8"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2091600" lvl="8" indent="-457200">
              <a:buFont typeface="+mj-lt"/>
              <a:buAutoNum type="arabicPeriod"/>
            </a:pPr>
            <a:r>
              <a:rPr lang="en-US" sz="2000" dirty="0">
                <a:latin typeface="Times New Roman" panose="02020603050405020304" pitchFamily="18" charset="0"/>
                <a:cs typeface="Times New Roman" panose="02020603050405020304" pitchFamily="18" charset="0"/>
              </a:rPr>
              <a:t>The stack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is not </a:t>
            </a:r>
            <a:r>
              <a:rPr lang="en-US" sz="2000" dirty="0" smtClean="0">
                <a:latin typeface="Times New Roman" panose="02020603050405020304" pitchFamily="18" charset="0"/>
                <a:cs typeface="Times New Roman" panose="02020603050405020304" pitchFamily="18" charset="0"/>
              </a:rPr>
              <a:t>empty</a:t>
            </a:r>
          </a:p>
          <a:p>
            <a:pPr marL="2091600" lvl="8"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2091600" lvl="8" indent="-457200">
              <a:buFont typeface="+mj-lt"/>
              <a:buAutoNum type="arabicPeriod"/>
            </a:pPr>
            <a:r>
              <a:rPr lang="en-US" sz="2000" dirty="0">
                <a:latin typeface="Times New Roman" panose="02020603050405020304" pitchFamily="18" charset="0"/>
                <a:cs typeface="Times New Roman" panose="02020603050405020304" pitchFamily="18" charset="0"/>
              </a:rPr>
              <a:t>The token y currently in the end of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is an operator. In other words, it is not </a:t>
            </a:r>
            <a:r>
              <a:rPr lang="en-US" sz="2000" dirty="0" err="1">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lef</a:t>
            </a:r>
            <a:r>
              <a:rPr lang="en-US" sz="2000" dirty="0">
                <a:latin typeface="Times New Roman" panose="02020603050405020304" pitchFamily="18" charset="0"/>
                <a:cs typeface="Times New Roman" panose="02020603050405020304" pitchFamily="18" charset="0"/>
              </a:rPr>
              <a:t> parenthesis “(“ </a:t>
            </a:r>
            <a:r>
              <a:rPr lang="en-US" sz="2000" dirty="0" smtClean="0">
                <a:latin typeface="Times New Roman" panose="02020603050405020304" pitchFamily="18" charset="0"/>
                <a:cs typeface="Times New Roman" panose="02020603050405020304" pitchFamily="18" charset="0"/>
              </a:rPr>
              <a:t>.</a:t>
            </a:r>
          </a:p>
          <a:p>
            <a:pPr marL="2091600" lvl="8"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2091600" lvl="8" indent="-457200">
              <a:buFont typeface="+mj-lt"/>
              <a:buAutoNum type="arabicPeriod"/>
            </a:pPr>
            <a:r>
              <a:rPr lang="en-US" sz="2000" dirty="0">
                <a:latin typeface="Times New Roman" panose="02020603050405020304" pitchFamily="18" charset="0"/>
                <a:cs typeface="Times New Roman" panose="02020603050405020304" pitchFamily="18" charset="0"/>
              </a:rPr>
              <a:t>y is an operator of higher or equal precedence than that of </a:t>
            </a: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779617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207034" y="1121184"/>
            <a:ext cx="11680166" cy="6247864"/>
          </a:xfrm>
          <a:prstGeom prst="rect">
            <a:avLst/>
          </a:prstGeom>
        </p:spPr>
        <p:txBody>
          <a:bodyPr wrap="square">
            <a:spAutoFit/>
          </a:bodyPr>
          <a:lstStyle/>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605700" lvl="5"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As </a:t>
            </a:r>
            <a:r>
              <a:rPr lang="en-US" sz="2000" b="1" dirty="0">
                <a:latin typeface="Times New Roman" panose="02020603050405020304" pitchFamily="18" charset="0"/>
                <a:cs typeface="Times New Roman" panose="02020603050405020304" pitchFamily="18" charset="0"/>
              </a:rPr>
              <a:t>long as all the three conditions above are true, in the loop above repeatedly do the following in the body of the loop </a:t>
            </a:r>
            <a:r>
              <a:rPr lang="en-US" sz="2000" b="1" dirty="0" smtClean="0">
                <a:latin typeface="Times New Roman" panose="02020603050405020304" pitchFamily="18" charset="0"/>
                <a:cs typeface="Times New Roman" panose="02020603050405020304" pitchFamily="18" charset="0"/>
              </a:rPr>
              <a:t>:</a:t>
            </a:r>
          </a:p>
          <a:p>
            <a:pPr marL="605700" lvl="5"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177200" lvl="6" indent="-457200">
              <a:buFont typeface="+mj-lt"/>
              <a:buAutoNum type="arabicPeriod"/>
            </a:pPr>
            <a:r>
              <a:rPr lang="en-US" sz="2000" dirty="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push_back</a:t>
            </a:r>
            <a:r>
              <a:rPr lang="en-US" sz="2000" dirty="0">
                <a:latin typeface="Times New Roman" panose="02020603050405020304" pitchFamily="18" charset="0"/>
                <a:cs typeface="Times New Roman" panose="02020603050405020304" pitchFamily="18" charset="0"/>
              </a:rPr>
              <a:t> to store a copy of the token y into </a:t>
            </a:r>
            <a:r>
              <a:rPr lang="en-US" sz="2000" dirty="0" err="1" smtClean="0">
                <a:latin typeface="Times New Roman" panose="02020603050405020304" pitchFamily="18" charset="0"/>
                <a:cs typeface="Times New Roman" panose="02020603050405020304" pitchFamily="18" charset="0"/>
              </a:rPr>
              <a:t>postfixVect</a:t>
            </a:r>
            <a:endParaRPr lang="en-US" sz="2000" dirty="0" smtClean="0">
              <a:latin typeface="Times New Roman" panose="02020603050405020304" pitchFamily="18" charset="0"/>
              <a:cs typeface="Times New Roman" panose="02020603050405020304" pitchFamily="18" charset="0"/>
            </a:endParaRPr>
          </a:p>
          <a:p>
            <a:pPr marL="1177200" lvl="6"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1177200" lvl="6" indent="-457200">
              <a:buFont typeface="+mj-lt"/>
              <a:buAutoNum type="arabicPeriod"/>
            </a:pPr>
            <a:r>
              <a:rPr lang="en-US" sz="2000" dirty="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pop_back</a:t>
            </a:r>
            <a:r>
              <a:rPr lang="en-US" sz="2000" dirty="0">
                <a:latin typeface="Times New Roman" panose="02020603050405020304" pitchFamily="18" charset="0"/>
                <a:cs typeface="Times New Roman" panose="02020603050405020304" pitchFamily="18" charset="0"/>
              </a:rPr>
              <a:t> to remove the token y from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605700" lvl="5"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605700" lvl="5"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Note: The loop above will stops as soon as any of the three conditions is not true. After the loop, </a:t>
            </a:r>
            <a:r>
              <a:rPr lang="en-US" sz="2000" b="1" dirty="0" err="1">
                <a:latin typeface="Times New Roman" panose="02020603050405020304" pitchFamily="18" charset="0"/>
                <a:cs typeface="Times New Roman" panose="02020603050405020304" pitchFamily="18" charset="0"/>
              </a:rPr>
              <a:t>push_back</a:t>
            </a:r>
            <a:r>
              <a:rPr lang="en-US" sz="2000" b="1" dirty="0">
                <a:latin typeface="Times New Roman" panose="02020603050405020304" pitchFamily="18" charset="0"/>
                <a:cs typeface="Times New Roman" panose="02020603050405020304" pitchFamily="18" charset="0"/>
              </a:rPr>
              <a:t> the token x into </a:t>
            </a:r>
            <a:r>
              <a:rPr lang="en-US" sz="2000" b="1" dirty="0" err="1">
                <a:latin typeface="Times New Roman" panose="02020603050405020304" pitchFamily="18" charset="0"/>
                <a:cs typeface="Times New Roman" panose="02020603050405020304" pitchFamily="18" charset="0"/>
              </a:rPr>
              <a:t>stackVect</a:t>
            </a:r>
            <a:r>
              <a:rPr lang="en-US" sz="2000" b="1" dirty="0" smtClean="0">
                <a:latin typeface="Times New Roman" panose="02020603050405020304" pitchFamily="18" charset="0"/>
                <a:cs typeface="Times New Roman" panose="02020603050405020304" pitchFamily="18" charset="0"/>
              </a:rPr>
              <a:t>.</a:t>
            </a:r>
          </a:p>
          <a:p>
            <a:pPr marL="605700" lvl="5"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After the loop (in the previous slide) has processes all the tokens in </a:t>
            </a:r>
            <a:r>
              <a:rPr lang="en-US" sz="2000" dirty="0" err="1">
                <a:latin typeface="Times New Roman" panose="02020603050405020304" pitchFamily="18" charset="0"/>
                <a:cs typeface="Times New Roman" panose="02020603050405020304" pitchFamily="18" charset="0"/>
              </a:rPr>
              <a:t>infixVect</a:t>
            </a:r>
            <a:r>
              <a:rPr lang="en-US" sz="2000" dirty="0">
                <a:latin typeface="Times New Roman" panose="02020603050405020304" pitchFamily="18" charset="0"/>
                <a:cs typeface="Times New Roman" panose="02020603050405020304" pitchFamily="18" charset="0"/>
              </a:rPr>
              <a:t> and stop</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Use another loop to repeatedly do the following as long as the stack vector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is not empty yet</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push_back</a:t>
            </a:r>
            <a:r>
              <a:rPr lang="en-US" sz="2000" dirty="0">
                <a:latin typeface="Times New Roman" panose="02020603050405020304" pitchFamily="18" charset="0"/>
                <a:cs typeface="Times New Roman" panose="02020603050405020304" pitchFamily="18" charset="0"/>
              </a:rPr>
              <a:t> to store a copy of the token on the top of the stack vector </a:t>
            </a:r>
            <a:r>
              <a:rPr lang="en-US" sz="2000" dirty="0" err="1">
                <a:latin typeface="Times New Roman" panose="02020603050405020304" pitchFamily="18" charset="0"/>
                <a:cs typeface="Times New Roman" panose="02020603050405020304" pitchFamily="18" charset="0"/>
              </a:rPr>
              <a:t>stackVect</a:t>
            </a:r>
            <a:r>
              <a:rPr lang="en-US" sz="2000" dirty="0">
                <a:latin typeface="Times New Roman" panose="02020603050405020304" pitchFamily="18" charset="0"/>
                <a:cs typeface="Times New Roman" panose="02020603050405020304" pitchFamily="18" charset="0"/>
              </a:rPr>
              <a:t> into </a:t>
            </a:r>
            <a:r>
              <a:rPr lang="en-US" sz="2000" dirty="0" err="1">
                <a:latin typeface="Times New Roman" panose="02020603050405020304" pitchFamily="18" charset="0"/>
                <a:cs typeface="Times New Roman" panose="02020603050405020304" pitchFamily="18" charset="0"/>
              </a:rPr>
              <a:t>postfixVect</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pop_back</a:t>
            </a:r>
            <a:r>
              <a:rPr lang="en-US" sz="2000" dirty="0">
                <a:latin typeface="Times New Roman" panose="02020603050405020304" pitchFamily="18" charset="0"/>
                <a:cs typeface="Times New Roman" panose="02020603050405020304" pitchFamily="18" charset="0"/>
              </a:rPr>
              <a:t> to remove the top token y from the stack vector.</a:t>
            </a:r>
          </a:p>
          <a:p>
            <a:pPr marL="720000" lvl="6"/>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63659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207034" y="1121185"/>
            <a:ext cx="11680166" cy="1138773"/>
          </a:xfrm>
          <a:prstGeom prst="rect">
            <a:avLst/>
          </a:prstGeom>
        </p:spPr>
        <p:txBody>
          <a:bodyPr wrap="square">
            <a:spAutoFit/>
          </a:bodyPr>
          <a:lstStyle/>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720000" lvl="6"/>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Conversion Infix to Postfix Notation using Stack</a:t>
            </a:r>
          </a:p>
          <a:p>
            <a:pPr marL="720000" lvl="6"/>
            <a:r>
              <a:rPr lang="en-US" sz="2000" dirty="0" smtClean="0">
                <a:latin typeface="Times New Roman" panose="02020603050405020304" pitchFamily="18" charset="0"/>
                <a:cs typeface="Times New Roman" panose="02020603050405020304" pitchFamily="18" charset="0"/>
              </a:rPr>
              <a:t>Convert ((A – (B + C)) * D) ↑ (E + F) infix expression to postfix form:</a:t>
            </a:r>
          </a:p>
          <a:p>
            <a:pPr marL="720000" lvl="6"/>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infixtopostfix.png"/>
          <p:cNvPicPr>
            <a:picLocks noChangeAspect="1"/>
          </p:cNvPicPr>
          <p:nvPr/>
        </p:nvPicPr>
        <p:blipFill>
          <a:blip r:embed="rId3"/>
          <a:stretch>
            <a:fillRect/>
          </a:stretch>
        </p:blipFill>
        <p:spPr>
          <a:xfrm>
            <a:off x="1040524" y="2254469"/>
            <a:ext cx="10074166" cy="4603531"/>
          </a:xfrm>
          <a:prstGeom prst="rect">
            <a:avLst/>
          </a:prstGeom>
        </p:spPr>
      </p:pic>
      <p:sp>
        <p:nvSpPr>
          <p:cNvPr id="8" name="TextBox 7"/>
          <p:cNvSpPr txBox="1"/>
          <p:nvPr/>
        </p:nvSpPr>
        <p:spPr>
          <a:xfrm>
            <a:off x="2664372" y="1939159"/>
            <a:ext cx="6385035"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Table 2.1.2:  </a:t>
            </a:r>
            <a:r>
              <a:rPr lang="en-US" dirty="0" smtClean="0">
                <a:latin typeface="Times New Roman" pitchFamily="18" charset="0"/>
                <a:cs typeface="Times New Roman" pitchFamily="18" charset="0"/>
              </a:rPr>
              <a:t>Conversion Infix to Postfix Notation Example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63659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Quiz</a:t>
            </a:r>
            <a:endParaRPr lang="en-US" sz="3200" b="1" dirty="0">
              <a:latin typeface="Times New Roman" pitchFamily="18" charset="0"/>
              <a:cs typeface="Times New Roman" pitchFamily="18" charset="0"/>
            </a:endParaRPr>
          </a:p>
        </p:txBody>
      </p:sp>
      <p:sp>
        <p:nvSpPr>
          <p:cNvPr id="9" name="Subtitle 2"/>
          <p:cNvSpPr txBox="1">
            <a:spLocks/>
          </p:cNvSpPr>
          <p:nvPr/>
        </p:nvSpPr>
        <p:spPr>
          <a:xfrm>
            <a:off x="394138" y="2021927"/>
            <a:ext cx="11193518" cy="4572000"/>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10)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As per the algorithm to convert infix to postfix expression, we must ignore parenthesis present in infix expression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True				b) False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11) While converting an infix expression to postfix expression, if an operator is encountered, the operators are ______</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Pushed on to the stack	c) Left  without doing anything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 Popped out of stack		d) Checked for precedence level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12) When the string scanning ends, next operation is _________</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 Popping out all operators from stack and adding them to postfix string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b) Exit and print result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 Push all the operands on to the stack</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d) Do nothing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50000"/>
              </a:lnSpc>
              <a:spcBef>
                <a:spcPts val="1000"/>
              </a:spcBef>
              <a:spcAft>
                <a:spcPts val="0"/>
              </a:spcAft>
              <a:buClrTx/>
              <a:buSzTx/>
              <a:buFont typeface="+mj-lt"/>
              <a:buAutoNum type="arabicParenR" startAt="11"/>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1000"/>
                                        <p:tgtEl>
                                          <p:spTgt spid="9">
                                            <p:txEl>
                                              <p:pRg st="6" end="6"/>
                                            </p:txEl>
                                          </p:spTgt>
                                        </p:tgtEl>
                                      </p:cBhvr>
                                    </p:animEffect>
                                    <p:anim calcmode="lin" valueType="num">
                                      <p:cBhvr>
                                        <p:cTn id="5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1000"/>
                                        <p:tgtEl>
                                          <p:spTgt spid="9">
                                            <p:txEl>
                                              <p:pRg st="7" end="7"/>
                                            </p:txEl>
                                          </p:spTgt>
                                        </p:tgtEl>
                                      </p:cBhvr>
                                    </p:animEffect>
                                    <p:anim calcmode="lin" valueType="num">
                                      <p:cBhvr>
                                        <p:cTn id="5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animEffect transition="in" filter="fade">
                                      <p:cBhvr>
                                        <p:cTn id="63" dur="1000"/>
                                        <p:tgtEl>
                                          <p:spTgt spid="9">
                                            <p:txEl>
                                              <p:pRg st="8" end="8"/>
                                            </p:txEl>
                                          </p:spTgt>
                                        </p:tgtEl>
                                      </p:cBhvr>
                                    </p:animEffect>
                                    <p:anim calcmode="lin" valueType="num">
                                      <p:cBhvr>
                                        <p:cTn id="64"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xEl>
                                              <p:pRg st="9" end="9"/>
                                            </p:txEl>
                                          </p:spTgt>
                                        </p:tgtEl>
                                        <p:attrNameLst>
                                          <p:attrName>style.visibility</p:attrName>
                                        </p:attrNameLst>
                                      </p:cBhvr>
                                      <p:to>
                                        <p:strVal val="visible"/>
                                      </p:to>
                                    </p:set>
                                    <p:animEffect transition="in" filter="fade">
                                      <p:cBhvr>
                                        <p:cTn id="70" dur="1000"/>
                                        <p:tgtEl>
                                          <p:spTgt spid="9">
                                            <p:txEl>
                                              <p:pRg st="9" end="9"/>
                                            </p:txEl>
                                          </p:spTgt>
                                        </p:tgtEl>
                                      </p:cBhvr>
                                    </p:animEffect>
                                    <p:anim calcmode="lin" valueType="num">
                                      <p:cBhvr>
                                        <p:cTn id="7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6" name="Rectangle 5"/>
          <p:cNvSpPr/>
          <p:nvPr/>
        </p:nvSpPr>
        <p:spPr>
          <a:xfrm>
            <a:off x="207034" y="1121184"/>
            <a:ext cx="11680166" cy="8002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8"/>
          <p:cNvPicPr>
            <a:picLocks noChangeAspect="1"/>
          </p:cNvPicPr>
          <p:nvPr/>
        </p:nvPicPr>
        <p:blipFill>
          <a:blip r:embed="rId3" cstate="print">
            <a:extLst>
              <a:ext uri="{28A0092B-C50C-407E-A947-70E740481C1C}">
                <a14:useLocalDpi xmlns:a14="http://schemas.microsoft.com/office/drawing/2010/main" val="0"/>
              </a:ext>
            </a:extLst>
          </a:blip>
          <a:srcRect l="2190" r="2190"/>
          <a:stretch>
            <a:fillRect/>
          </a:stretch>
        </p:blipFill>
        <p:spPr>
          <a:xfrm>
            <a:off x="358815" y="1371600"/>
            <a:ext cx="557076" cy="646386"/>
          </a:xfrm>
          <a:prstGeom prst="rect">
            <a:avLst/>
          </a:prstGeom>
        </p:spPr>
      </p:pic>
      <p:sp>
        <p:nvSpPr>
          <p:cNvPr id="8" name="TextBox 7"/>
          <p:cNvSpPr txBox="1"/>
          <p:nvPr/>
        </p:nvSpPr>
        <p:spPr>
          <a:xfrm>
            <a:off x="1072054" y="1371599"/>
            <a:ext cx="1048406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Assignment II</a:t>
            </a:r>
            <a:endParaRPr lang="en-US" sz="3200" b="1" dirty="0">
              <a:latin typeface="Times New Roman" pitchFamily="18" charset="0"/>
              <a:cs typeface="Times New Roman" pitchFamily="18" charset="0"/>
            </a:endParaRPr>
          </a:p>
        </p:txBody>
      </p:sp>
      <p:sp>
        <p:nvSpPr>
          <p:cNvPr id="10" name="Rectangle 9"/>
          <p:cNvSpPr/>
          <p:nvPr/>
        </p:nvSpPr>
        <p:spPr>
          <a:xfrm>
            <a:off x="346840" y="1923394"/>
            <a:ext cx="11020097" cy="3626955"/>
          </a:xfrm>
          <a:prstGeom prst="rect">
            <a:avLst/>
          </a:prstGeom>
        </p:spPr>
        <p:txBody>
          <a:bodyPr wrap="square">
            <a:spAutoFit/>
          </a:bodyPr>
          <a:lstStyle/>
          <a:p>
            <a:endParaRPr lang="en-US" dirty="0" smtClean="0"/>
          </a:p>
          <a:p>
            <a:pPr>
              <a:lnSpc>
                <a:spcPct val="150000"/>
              </a:lnSpc>
            </a:pPr>
            <a:r>
              <a:rPr lang="en-US" sz="2400" dirty="0" smtClean="0">
                <a:latin typeface="Times New Roman" pitchFamily="18" charset="0"/>
                <a:cs typeface="Times New Roman" pitchFamily="18" charset="0"/>
              </a:rPr>
              <a:t> Q1.  Write an algorithm for converting </a:t>
            </a:r>
            <a:r>
              <a:rPr lang="en-US" sz="2400" dirty="0" err="1" smtClean="0">
                <a:latin typeface="Times New Roman" pitchFamily="18" charset="0"/>
                <a:cs typeface="Times New Roman" pitchFamily="18" charset="0"/>
              </a:rPr>
              <a:t>Unparenthesized</a:t>
            </a:r>
            <a:r>
              <a:rPr lang="en-US" sz="2400" dirty="0" smtClean="0">
                <a:latin typeface="Times New Roman" pitchFamily="18" charset="0"/>
                <a:cs typeface="Times New Roman" pitchFamily="18" charset="0"/>
              </a:rPr>
              <a:t> Infix expression into Postfix expression.</a:t>
            </a:r>
          </a:p>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Q2.  Convert the following Infix expression into Postfix expression: </a:t>
            </a:r>
          </a:p>
          <a:p>
            <a:pPr>
              <a:lnSpc>
                <a:spcPct val="150000"/>
              </a:lnSpc>
            </a:pP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 B) * x + y / (F – C * E) + D </a:t>
            </a:r>
          </a:p>
          <a:p>
            <a:pPr>
              <a:lnSpc>
                <a:spcPct val="150000"/>
              </a:lnSpc>
            </a:pPr>
            <a:r>
              <a:rPr lang="pl-PL" sz="2400" dirty="0" smtClean="0">
                <a:latin typeface="Times New Roman" pitchFamily="18" charset="0"/>
                <a:cs typeface="Times New Roman" pitchFamily="18" charset="0"/>
              </a:rPr>
              <a:t>ii) A* (b + c) + (b/d) * a + z* 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04979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p:nvPr/>
        </p:nvSpPr>
        <p:spPr>
          <a:xfrm>
            <a:off x="207034" y="1121184"/>
            <a:ext cx="11680166" cy="141577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Towers of Hanoi Problem</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Tower of Hanoi is a mathematical game or puzzle. The puzzle starts with the disks in a neat stack in ascending order of size on one rod, the smallest at the top, thus making a conical shape.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9" name="Picture 8" descr="tower_of_hanoi.jpg"/>
          <p:cNvPicPr>
            <a:picLocks noChangeAspect="1"/>
          </p:cNvPicPr>
          <p:nvPr/>
        </p:nvPicPr>
        <p:blipFill>
          <a:blip r:embed="rId2"/>
          <a:stretch>
            <a:fillRect/>
          </a:stretch>
        </p:blipFill>
        <p:spPr>
          <a:xfrm>
            <a:off x="1986456" y="2822027"/>
            <a:ext cx="9112468" cy="3074275"/>
          </a:xfrm>
          <a:prstGeom prst="rect">
            <a:avLst/>
          </a:prstGeom>
        </p:spPr>
      </p:pic>
      <p:sp>
        <p:nvSpPr>
          <p:cNvPr id="10" name="TextBox 9"/>
          <p:cNvSpPr txBox="1"/>
          <p:nvPr/>
        </p:nvSpPr>
        <p:spPr>
          <a:xfrm>
            <a:off x="3436883" y="5975130"/>
            <a:ext cx="5770179"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2.1.17: </a:t>
            </a:r>
            <a:r>
              <a:rPr lang="en-US" dirty="0" smtClean="0">
                <a:latin typeface="Times New Roman" pitchFamily="18" charset="0"/>
                <a:cs typeface="Times New Roman" pitchFamily="18" charset="0"/>
              </a:rPr>
              <a:t>Schematic representation of Tower of Hanoi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29606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p:nvPr/>
        </p:nvSpPr>
        <p:spPr>
          <a:xfrm>
            <a:off x="207034" y="1121184"/>
            <a:ext cx="11680166" cy="587853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Tower of Hanoi</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three towers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64 gold disks, with decreasing sizes, placed on the first tower</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need to move all of the disks from the first tower to the last tower</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Larger disks cannot be placed on top of smaller disks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third tower can be used to temporarily hold disks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disks must be moved within one week.  Assume one disk can be moved in 1 second. Is this possible?</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create an algorithm to solve this problem, it is convenient to generalize the problem to the “N-disk” problem, where in our case N = 64.</a:t>
            </a:r>
          </a:p>
          <a:p>
            <a:pPr marL="1062900" lvl="6"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68716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6" name="Rectangle 5"/>
          <p:cNvSpPr/>
          <p:nvPr/>
        </p:nvSpPr>
        <p:spPr>
          <a:xfrm>
            <a:off x="207034" y="1121184"/>
            <a:ext cx="11383951" cy="323165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Stack- Definition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stack is a LIFO structure and physically it can be implemented as an array or as a linked list</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stack implemented as an array inherits all the properties of an array and if implemented as a linked list</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insertion in a stack is called pushing. </a:t>
            </a:r>
            <a:endParaRPr lang="en-US" sz="2000"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deletion from a stack is called popping.</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6" name="Rectangle 5"/>
          <p:cNvSpPr/>
          <p:nvPr/>
        </p:nvSpPr>
        <p:spPr>
          <a:xfrm>
            <a:off x="207034" y="1121184"/>
            <a:ext cx="11680166" cy="126188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Tower of Hanoi</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4" descr="tower_of_hanoi_two_disks.gif"/>
          <p:cNvPicPr>
            <a:picLocks noChangeAspect="1"/>
          </p:cNvPicPr>
          <p:nvPr/>
        </p:nvPicPr>
        <p:blipFill>
          <a:blip r:embed="rId3"/>
          <a:stretch>
            <a:fillRect/>
          </a:stretch>
        </p:blipFill>
        <p:spPr>
          <a:xfrm>
            <a:off x="2648607" y="1970690"/>
            <a:ext cx="6810703" cy="3941379"/>
          </a:xfrm>
          <a:prstGeom prst="rect">
            <a:avLst/>
          </a:prstGeom>
        </p:spPr>
      </p:pic>
    </p:spTree>
    <p:extLst>
      <p:ext uri="{BB962C8B-B14F-4D97-AF65-F5344CB8AC3E}">
        <p14:creationId xmlns:p14="http://schemas.microsoft.com/office/powerpoint/2010/main" val="36687161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6" name="Rectangle 5"/>
          <p:cNvSpPr/>
          <p:nvPr/>
        </p:nvSpPr>
        <p:spPr>
          <a:xfrm>
            <a:off x="207034" y="1121184"/>
            <a:ext cx="11680166" cy="467820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Tower of </a:t>
            </a:r>
            <a:r>
              <a:rPr lang="en-US" sz="2400" b="1" dirty="0" smtClean="0">
                <a:latin typeface="Times New Roman" panose="02020603050405020304" pitchFamily="18" charset="0"/>
                <a:cs typeface="Times New Roman" panose="02020603050405020304" pitchFamily="18" charset="0"/>
              </a:rPr>
              <a:t>Hanoi</a:t>
            </a:r>
          </a:p>
          <a:p>
            <a:pPr marL="360000" lvl="4"/>
            <a:endParaRPr lang="en-US" sz="2400" b="1" dirty="0" smtClean="0">
              <a:latin typeface="Times New Roman" panose="02020603050405020304" pitchFamily="18" charset="0"/>
              <a:cs typeface="Times New Roman" panose="02020603050405020304" pitchFamily="18" charset="0"/>
            </a:endParaRPr>
          </a:p>
          <a:p>
            <a:r>
              <a:rPr lang="en-US" sz="2000" dirty="0" smtClean="0">
                <a:latin typeface="Times New Roman" pitchFamily="18" charset="0"/>
                <a:cs typeface="Times New Roman" pitchFamily="18" charset="0"/>
              </a:rPr>
              <a:t>      Our ultimate aim is to move disk </a:t>
            </a:r>
            <a:r>
              <a:rPr lang="en-US" sz="2000" b="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from source to destination and then put all other (n1) disks onto it. We</a:t>
            </a:r>
          </a:p>
          <a:p>
            <a:r>
              <a:rPr lang="en-US" sz="2000" dirty="0" smtClean="0">
                <a:latin typeface="Times New Roman" pitchFamily="18" charset="0"/>
                <a:cs typeface="Times New Roman" pitchFamily="18" charset="0"/>
              </a:rPr>
              <a:t>      can imagine to apply the same in a recursive way for all given set of disks.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steps to follow are −</a:t>
            </a:r>
          </a:p>
          <a:p>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        Step 1</a:t>
            </a:r>
            <a:r>
              <a:rPr lang="en-US" sz="2000" dirty="0" smtClean="0">
                <a:latin typeface="Times New Roman" pitchFamily="18" charset="0"/>
                <a:cs typeface="Times New Roman" pitchFamily="18" charset="0"/>
              </a:rPr>
              <a:t> − Move n-1 disks from </a:t>
            </a:r>
            <a:r>
              <a:rPr lang="en-US" sz="2000" b="1" dirty="0" smtClean="0">
                <a:latin typeface="Times New Roman" pitchFamily="18" charset="0"/>
                <a:cs typeface="Times New Roman" pitchFamily="18" charset="0"/>
              </a:rPr>
              <a:t>source</a:t>
            </a:r>
            <a:r>
              <a:rPr lang="en-US" sz="2000" dirty="0" smtClean="0">
                <a:latin typeface="Times New Roman" pitchFamily="18" charset="0"/>
                <a:cs typeface="Times New Roman" pitchFamily="18" charset="0"/>
              </a:rPr>
              <a:t> to </a:t>
            </a:r>
            <a:r>
              <a:rPr lang="en-US" sz="2000" b="1" dirty="0" smtClean="0">
                <a:latin typeface="Times New Roman" pitchFamily="18" charset="0"/>
                <a:cs typeface="Times New Roman" pitchFamily="18" charset="0"/>
              </a:rPr>
              <a:t>aux</a:t>
            </a:r>
            <a:r>
              <a:rPr lang="en-US" sz="2000" dirty="0" smtClean="0">
                <a:latin typeface="Times New Roman" pitchFamily="18" charset="0"/>
                <a:cs typeface="Times New Roman" pitchFamily="18" charset="0"/>
              </a:rPr>
              <a:t> </a:t>
            </a:r>
          </a:p>
          <a:p>
            <a:pPr>
              <a:lnSpc>
                <a:spcPct val="150000"/>
              </a:lnSpc>
            </a:pPr>
            <a:r>
              <a:rPr lang="en-US" sz="2000" b="1" dirty="0" smtClean="0">
                <a:latin typeface="Times New Roman" pitchFamily="18" charset="0"/>
                <a:cs typeface="Times New Roman" pitchFamily="18" charset="0"/>
              </a:rPr>
              <a:t>        Step 2</a:t>
            </a:r>
            <a:r>
              <a:rPr lang="en-US" sz="2000" dirty="0" smtClean="0">
                <a:latin typeface="Times New Roman" pitchFamily="18" charset="0"/>
                <a:cs typeface="Times New Roman" pitchFamily="18" charset="0"/>
              </a:rPr>
              <a:t> − Move n</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disk from </a:t>
            </a:r>
            <a:r>
              <a:rPr lang="en-US" sz="2000" b="1" dirty="0" smtClean="0">
                <a:latin typeface="Times New Roman" pitchFamily="18" charset="0"/>
                <a:cs typeface="Times New Roman" pitchFamily="18" charset="0"/>
              </a:rPr>
              <a:t>source</a:t>
            </a:r>
            <a:r>
              <a:rPr lang="en-US" sz="2000" dirty="0" smtClean="0">
                <a:latin typeface="Times New Roman" pitchFamily="18" charset="0"/>
                <a:cs typeface="Times New Roman" pitchFamily="18" charset="0"/>
              </a:rPr>
              <a:t> to </a:t>
            </a:r>
            <a:r>
              <a:rPr lang="en-US" sz="2000" b="1"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a:t>
            </a:r>
          </a:p>
          <a:p>
            <a:pPr>
              <a:lnSpc>
                <a:spcPct val="150000"/>
              </a:lnSpc>
            </a:pPr>
            <a:r>
              <a:rPr lang="en-US" sz="2000" b="1" dirty="0" smtClean="0">
                <a:latin typeface="Times New Roman" pitchFamily="18" charset="0"/>
                <a:cs typeface="Times New Roman" pitchFamily="18" charset="0"/>
              </a:rPr>
              <a:t>        Step 3</a:t>
            </a:r>
            <a:r>
              <a:rPr lang="en-US" sz="2000" dirty="0" smtClean="0">
                <a:latin typeface="Times New Roman" pitchFamily="18" charset="0"/>
                <a:cs typeface="Times New Roman" pitchFamily="18" charset="0"/>
              </a:rPr>
              <a:t> − Move n-1 disks from </a:t>
            </a:r>
            <a:r>
              <a:rPr lang="en-US" sz="2000" b="1" dirty="0" smtClean="0">
                <a:latin typeface="Times New Roman" pitchFamily="18" charset="0"/>
                <a:cs typeface="Times New Roman" pitchFamily="18" charset="0"/>
              </a:rPr>
              <a:t>aux</a:t>
            </a:r>
            <a:r>
              <a:rPr lang="en-US" sz="2000" dirty="0" smtClean="0">
                <a:latin typeface="Times New Roman" pitchFamily="18" charset="0"/>
                <a:cs typeface="Times New Roman" pitchFamily="18" charset="0"/>
              </a:rPr>
              <a:t> to </a:t>
            </a:r>
            <a:r>
              <a:rPr lang="en-US" sz="2000" b="1" dirty="0" err="1" smtClean="0">
                <a:latin typeface="Times New Roman" pitchFamily="18" charset="0"/>
                <a:cs typeface="Times New Roman" pitchFamily="18" charset="0"/>
              </a:rPr>
              <a:t>dest</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marL="1062900" lvl="6" indent="-342900">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687161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6" name="Rectangle 5"/>
          <p:cNvSpPr/>
          <p:nvPr/>
        </p:nvSpPr>
        <p:spPr>
          <a:xfrm>
            <a:off x="207034" y="1121184"/>
            <a:ext cx="11680166" cy="590931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Tower of </a:t>
            </a:r>
            <a:r>
              <a:rPr lang="en-US" sz="2400" b="1" dirty="0" smtClean="0">
                <a:latin typeface="Times New Roman" panose="02020603050405020304" pitchFamily="18" charset="0"/>
                <a:cs typeface="Times New Roman" panose="02020603050405020304" pitchFamily="18" charset="0"/>
              </a:rPr>
              <a:t>Hanoi</a:t>
            </a:r>
          </a:p>
          <a:p>
            <a:pPr marL="360000" lvl="4"/>
            <a:endParaRPr lang="en-US" sz="2400" b="1" dirty="0" smtClean="0">
              <a:latin typeface="Times New Roman" panose="02020603050405020304" pitchFamily="18" charset="0"/>
              <a:cs typeface="Times New Roman" panose="02020603050405020304" pitchFamily="18" charset="0"/>
            </a:endParaRP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recursive algorithm for Tower of Hanoi can be driven as follows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START </a:t>
            </a:r>
          </a:p>
          <a:p>
            <a:r>
              <a:rPr lang="en-US" sz="2000" dirty="0" smtClean="0">
                <a:latin typeface="Times New Roman" pitchFamily="18" charset="0"/>
                <a:cs typeface="Times New Roman" pitchFamily="18" charset="0"/>
              </a:rPr>
              <a:t>        Procedure Hanoi(disk, source,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aux) </a:t>
            </a:r>
          </a:p>
          <a:p>
            <a:r>
              <a:rPr lang="en-US" sz="2000" dirty="0" smtClean="0">
                <a:latin typeface="Times New Roman" pitchFamily="18" charset="0"/>
                <a:cs typeface="Times New Roman" pitchFamily="18" charset="0"/>
              </a:rPr>
              <a:t>       	 IF disk == 1, THEN</a:t>
            </a:r>
          </a:p>
          <a:p>
            <a:r>
              <a:rPr lang="en-US" sz="2000" dirty="0" smtClean="0">
                <a:latin typeface="Times New Roman" pitchFamily="18" charset="0"/>
                <a:cs typeface="Times New Roman" pitchFamily="18" charset="0"/>
              </a:rPr>
              <a:t>       		   move disk from source to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ELSE</a:t>
            </a:r>
          </a:p>
          <a:p>
            <a:r>
              <a:rPr lang="en-US" sz="2000" dirty="0" smtClean="0">
                <a:latin typeface="Times New Roman" pitchFamily="18" charset="0"/>
                <a:cs typeface="Times New Roman" pitchFamily="18" charset="0"/>
              </a:rPr>
              <a:t>         		 Hanoi(disk - 1, source, aux,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 Step 1</a:t>
            </a:r>
          </a:p>
          <a:p>
            <a:r>
              <a:rPr lang="en-US" sz="2000" dirty="0" smtClean="0">
                <a:latin typeface="Times New Roman" pitchFamily="18" charset="0"/>
                <a:cs typeface="Times New Roman" pitchFamily="18" charset="0"/>
              </a:rPr>
              <a:t>         		 move disk from source to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 Step 2 </a:t>
            </a:r>
          </a:p>
          <a:p>
            <a:r>
              <a:rPr lang="en-US" sz="2000" dirty="0" smtClean="0">
                <a:latin typeface="Times New Roman" pitchFamily="18" charset="0"/>
                <a:cs typeface="Times New Roman" pitchFamily="18" charset="0"/>
              </a:rPr>
              <a:t>         		 Hanoi(disk - 1, aux,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source) 		 // Step 3 </a:t>
            </a:r>
          </a:p>
          <a:p>
            <a:r>
              <a:rPr lang="en-US" sz="2000" dirty="0" smtClean="0">
                <a:latin typeface="Times New Roman" pitchFamily="18" charset="0"/>
                <a:cs typeface="Times New Roman" pitchFamily="18" charset="0"/>
              </a:rPr>
              <a:t>         	END IF </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END Procedure </a:t>
            </a:r>
          </a:p>
          <a:p>
            <a:r>
              <a:rPr lang="en-US" sz="2000" dirty="0" smtClean="0">
                <a:latin typeface="Times New Roman" pitchFamily="18" charset="0"/>
                <a:cs typeface="Times New Roman" pitchFamily="18" charset="0"/>
              </a:rPr>
              <a:t>      STOP </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marL="1062900" lvl="6" indent="-342900">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687161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Placeholder 10"/>
          <p:cNvPicPr>
            <a:picLocks noChangeAspect="1"/>
          </p:cNvPicPr>
          <p:nvPr/>
        </p:nvPicPr>
        <p:blipFill>
          <a:blip r:embed="rId3" cstate="print">
            <a:extLst>
              <a:ext uri="{28A0092B-C50C-407E-A947-70E740481C1C}">
                <a14:useLocalDpi xmlns:a14="http://schemas.microsoft.com/office/drawing/2010/main" val="0"/>
              </a:ext>
            </a:extLst>
          </a:blip>
          <a:srcRect l="11591" r="11591"/>
          <a:stretch>
            <a:fillRect/>
          </a:stretch>
        </p:blipFill>
        <p:spPr>
          <a:xfrm>
            <a:off x="560151" y="1332530"/>
            <a:ext cx="557099" cy="557076"/>
          </a:xfrm>
          <a:prstGeom prst="rect">
            <a:avLst/>
          </a:prstGeom>
        </p:spPr>
      </p:pic>
      <p:sp>
        <p:nvSpPr>
          <p:cNvPr id="8" name="Title 5"/>
          <p:cNvSpPr txBox="1">
            <a:spLocks/>
          </p:cNvSpPr>
          <p:nvPr/>
        </p:nvSpPr>
        <p:spPr>
          <a:xfrm>
            <a:off x="1347599" y="1316764"/>
            <a:ext cx="9814387" cy="55707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0" i="0" u="none" strike="noStrike" kern="1200" cap="none" spc="0" normalizeH="0" baseline="0" noProof="0" smtClean="0">
                <a:ln>
                  <a:noFill/>
                </a:ln>
                <a:solidFill>
                  <a:schemeClr val="tx1"/>
                </a:solidFill>
                <a:effectLst/>
                <a:uLnTx/>
                <a:uFillTx/>
                <a:latin typeface="+mj-lt"/>
                <a:ea typeface="+mj-ea"/>
                <a:cs typeface="+mj-cs"/>
              </a:rPr>
              <a:t>Activity</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Subtitle 7"/>
          <p:cNvSpPr txBox="1">
            <a:spLocks/>
          </p:cNvSpPr>
          <p:nvPr/>
        </p:nvSpPr>
        <p:spPr>
          <a:xfrm>
            <a:off x="1379130" y="2044160"/>
            <a:ext cx="7050940" cy="16557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Cambria" panose="02040503050406030204" pitchFamily="18" charset="0"/>
                <a:ea typeface="+mn-ea"/>
                <a:cs typeface="+mn-cs"/>
              </a:rPr>
              <a:t>Brief description of activity</a:t>
            </a:r>
            <a:endParaRPr kumimoji="0" lang="en-IN"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graphicFrame>
        <p:nvGraphicFramePr>
          <p:cNvPr id="10" name="Diagram 9"/>
          <p:cNvGraphicFramePr/>
          <p:nvPr>
            <p:extLst>
              <p:ext uri="{D42A27DB-BD31-4B8C-83A1-F6EECF244321}">
                <p14:modId xmlns:p14="http://schemas.microsoft.com/office/powerpoint/2010/main" val="3078637914"/>
              </p:ext>
            </p:extLst>
          </p:nvPr>
        </p:nvGraphicFramePr>
        <p:xfrm>
          <a:off x="1175006" y="2701202"/>
          <a:ext cx="9370185" cy="343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87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sp>
        <p:nvSpPr>
          <p:cNvPr id="8" name="Title 5"/>
          <p:cNvSpPr txBox="1">
            <a:spLocks/>
          </p:cNvSpPr>
          <p:nvPr/>
        </p:nvSpPr>
        <p:spPr>
          <a:xfrm>
            <a:off x="1347599" y="1316764"/>
            <a:ext cx="9814387" cy="557076"/>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200" b="1" dirty="0" smtClean="0">
                <a:solidFill>
                  <a:schemeClr val="tx1"/>
                </a:solidFill>
                <a:latin typeface="+mj-lt"/>
                <a:ea typeface="+mj-ea"/>
                <a:cs typeface="+mj-cs"/>
              </a:rPr>
              <a:t>Summary</a:t>
            </a:r>
            <a:endParaRPr kumimoji="0" lang="en-IN"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Box 10"/>
          <p:cNvSpPr txBox="1"/>
          <p:nvPr/>
        </p:nvSpPr>
        <p:spPr>
          <a:xfrm>
            <a:off x="754493" y="2205441"/>
            <a:ext cx="10205357" cy="3693319"/>
          </a:xfrm>
          <a:prstGeom prst="rect">
            <a:avLst/>
          </a:prstGeom>
          <a:noFill/>
        </p:spPr>
        <p:txBody>
          <a:bodyPr wrap="square" rtlCol="0">
            <a:spAutoFit/>
          </a:bodyPr>
          <a:lstStyle/>
          <a:p>
            <a:pPr marL="342900" lvl="0" indent="-342900">
              <a:buFont typeface="Wingdings" pitchFamily="2" charset="2"/>
              <a:buChar char="ü"/>
            </a:pPr>
            <a:r>
              <a:rPr lang="en-GB" dirty="0" smtClean="0"/>
              <a:t>Stacks are Last-In-First-Out (LIFO) data structures in which the most recent element inserted in the stack is the first one to be removed.</a:t>
            </a:r>
            <a:endParaRPr lang="en-US" dirty="0" smtClean="0"/>
          </a:p>
          <a:p>
            <a:pPr marL="342900" indent="-342900">
              <a:buFont typeface="Wingdings" pitchFamily="2" charset="2"/>
              <a:buChar char="ü"/>
            </a:pPr>
            <a:r>
              <a:rPr lang="en-GB" dirty="0" smtClean="0"/>
              <a:t> The stack can be implemented using an array by creating a stack pointer variable for keeping track of top position.</a:t>
            </a:r>
            <a:endParaRPr lang="en-US" dirty="0" smtClean="0"/>
          </a:p>
          <a:p>
            <a:pPr marL="342900" indent="-342900">
              <a:buFont typeface="Wingdings" pitchFamily="2" charset="2"/>
              <a:buChar char="ü"/>
            </a:pPr>
            <a:r>
              <a:rPr lang="en-GB" dirty="0" smtClean="0"/>
              <a:t>Push () and pop () are the primary operations possible on stacks for insertion and deletion of elements along with some support functions.</a:t>
            </a:r>
            <a:endParaRPr lang="en-US" dirty="0" smtClean="0"/>
          </a:p>
          <a:p>
            <a:pPr marL="342900" indent="-342900">
              <a:buFont typeface="Wingdings" pitchFamily="2" charset="2"/>
              <a:buChar char="ü"/>
            </a:pPr>
            <a:r>
              <a:rPr lang="en-GB" dirty="0" smtClean="0"/>
              <a:t>Polish notation which is also called as prefix notation or simply prefix notation is a form of notation for logic, arithmetic, and algebra.</a:t>
            </a:r>
            <a:endParaRPr lang="en-US" dirty="0" smtClean="0"/>
          </a:p>
          <a:p>
            <a:pPr marL="342900" indent="-342900">
              <a:buFont typeface="Wingdings" pitchFamily="2" charset="2"/>
              <a:buChar char="ü"/>
            </a:pPr>
            <a:r>
              <a:rPr lang="en-GB" dirty="0" smtClean="0"/>
              <a:t>Infix notation is the most common and simplest notation in which an operator is placed between two operands.</a:t>
            </a:r>
            <a:endParaRPr lang="en-US" dirty="0" smtClean="0"/>
          </a:p>
          <a:p>
            <a:pPr marL="342900" indent="-342900">
              <a:buFont typeface="Wingdings" pitchFamily="2" charset="2"/>
              <a:buChar char="ü"/>
            </a:pPr>
            <a:r>
              <a:rPr lang="en-GB" dirty="0" smtClean="0"/>
              <a:t>In prefix notation, operator precedes operands and in postfix operands precedes the operator.</a:t>
            </a:r>
            <a:endParaRPr lang="en-US" dirty="0" smtClean="0"/>
          </a:p>
          <a:p>
            <a:pPr marL="342900" indent="-342900">
              <a:buFont typeface="Wingdings" pitchFamily="2" charset="2"/>
              <a:buChar char="ü"/>
            </a:pPr>
            <a:r>
              <a:rPr lang="en-GB" dirty="0" smtClean="0"/>
              <a:t>Stacks can be used for evaluating a postfix expression, also in Recursion, String reversal etc. </a:t>
            </a:r>
            <a:endParaRPr lang="en-US" dirty="0" smtClean="0"/>
          </a:p>
          <a:p>
            <a:r>
              <a:rPr lang="en-GB" dirty="0" smtClean="0"/>
              <a:t> </a:t>
            </a:r>
            <a:endParaRPr lang="en-US" dirty="0" smtClean="0"/>
          </a:p>
        </p:txBody>
      </p:sp>
      <p:pic>
        <p:nvPicPr>
          <p:cNvPr id="12" name="Picture Placeholder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13" y="1305210"/>
            <a:ext cx="672865" cy="540242"/>
          </a:xfrm>
          <a:prstGeom prst="rect">
            <a:avLst/>
          </a:prstGeom>
        </p:spPr>
      </p:pic>
    </p:spTree>
    <p:extLst>
      <p:ext uri="{BB962C8B-B14F-4D97-AF65-F5344CB8AC3E}">
        <p14:creationId xmlns:p14="http://schemas.microsoft.com/office/powerpoint/2010/main" val="36687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1000"/>
                                        <p:tgtEl>
                                          <p:spTgt spid="11">
                                            <p:txEl>
                                              <p:pRg st="6" end="6"/>
                                            </p:txEl>
                                          </p:spTgt>
                                        </p:tgtEl>
                                      </p:cBhvr>
                                    </p:animEffect>
                                    <p:anim calcmode="lin" valueType="num">
                                      <p:cBhvr>
                                        <p:cTn id="5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Effect transition="in" filter="fade">
                                      <p:cBhvr>
                                        <p:cTn id="56" dur="1000"/>
                                        <p:tgtEl>
                                          <p:spTgt spid="11">
                                            <p:txEl>
                                              <p:pRg st="7" end="7"/>
                                            </p:txEl>
                                          </p:spTgt>
                                        </p:tgtEl>
                                      </p:cBhvr>
                                    </p:animEffect>
                                    <p:anim calcmode="lin" valueType="num">
                                      <p:cBhvr>
                                        <p:cTn id="5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81259265"/>
              </p:ext>
            </p:extLst>
          </p:nvPr>
        </p:nvGraphicFramePr>
        <p:xfrm>
          <a:off x="796052" y="1909571"/>
          <a:ext cx="10539354" cy="3734482"/>
        </p:xfrm>
        <a:graphic>
          <a:graphicData uri="http://schemas.openxmlformats.org/drawingml/2006/table">
            <a:tbl>
              <a:tblPr firstRow="1" bandRow="1">
                <a:tableStyleId>{5C22544A-7EE6-4342-B048-85BDC9FD1C3A}</a:tableStyleId>
              </a:tblPr>
              <a:tblGrid>
                <a:gridCol w="3513118">
                  <a:extLst>
                    <a:ext uri="{9D8B030D-6E8A-4147-A177-3AD203B41FA5}">
                      <a16:colId xmlns:a16="http://schemas.microsoft.com/office/drawing/2014/main" val="20000"/>
                    </a:ext>
                  </a:extLst>
                </a:gridCol>
                <a:gridCol w="3513118">
                  <a:extLst>
                    <a:ext uri="{9D8B030D-6E8A-4147-A177-3AD203B41FA5}">
                      <a16:colId xmlns:a16="http://schemas.microsoft.com/office/drawing/2014/main" val="20001"/>
                    </a:ext>
                  </a:extLst>
                </a:gridCol>
                <a:gridCol w="3513118">
                  <a:extLst>
                    <a:ext uri="{9D8B030D-6E8A-4147-A177-3AD203B41FA5}">
                      <a16:colId xmlns:a16="http://schemas.microsoft.com/office/drawing/2014/main" val="20002"/>
                    </a:ext>
                  </a:extLst>
                </a:gridCol>
              </a:tblGrid>
              <a:tr h="787270">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82404">
                <a:tc>
                  <a:txBody>
                    <a:bodyPr/>
                    <a:lstStyle/>
                    <a:p>
                      <a:pPr marL="182880"/>
                      <a:r>
                        <a:rPr lang="en-IN" sz="1600" dirty="0" smtClean="0">
                          <a:latin typeface="+mn-lt"/>
                          <a:cs typeface="Times New Roman" pitchFamily="18" charset="0"/>
                        </a:rPr>
                        <a:t>The</a:t>
                      </a:r>
                      <a:r>
                        <a:rPr lang="en-IN" sz="1600" baseline="0" dirty="0" smtClean="0">
                          <a:latin typeface="+mn-lt"/>
                          <a:cs typeface="Times New Roman" pitchFamily="18" charset="0"/>
                        </a:rPr>
                        <a:t> stack Abstract Data Type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3"/>
                        </a:rPr>
                        <a:t>http://interactivepython.org/runestone/static/pythonds/BasicDS/TheStackAbstractDataType.html</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 link contains</a:t>
                      </a:r>
                      <a:r>
                        <a:rPr lang="en-IN" sz="1600" baseline="0" dirty="0" smtClean="0">
                          <a:latin typeface="+mn-lt"/>
                          <a:cs typeface="Times New Roman" pitchFamily="18" charset="0"/>
                        </a:rPr>
                        <a:t> the Stack Abstract Data Type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82404">
                <a:tc>
                  <a:txBody>
                    <a:bodyPr/>
                    <a:lstStyle/>
                    <a:p>
                      <a:pPr marL="182880"/>
                      <a:r>
                        <a:rPr lang="en-IN" sz="1600" dirty="0" smtClean="0">
                          <a:latin typeface="+mn-lt"/>
                          <a:cs typeface="Times New Roman" pitchFamily="18" charset="0"/>
                        </a:rPr>
                        <a:t>Representation</a:t>
                      </a:r>
                      <a:r>
                        <a:rPr lang="en-IN" sz="1600" baseline="0" dirty="0" smtClean="0">
                          <a:latin typeface="+mn-lt"/>
                          <a:cs typeface="Times New Roman" pitchFamily="18" charset="0"/>
                        </a:rPr>
                        <a:t> of Stack</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http://www.c4learn.com/data-structure/stack-array-representation/</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a:t>
                      </a:r>
                      <a:r>
                        <a:rPr lang="en-IN" sz="1600" baseline="0" dirty="0" smtClean="0">
                          <a:latin typeface="+mn-lt"/>
                          <a:cs typeface="Times New Roman" pitchFamily="18" charset="0"/>
                        </a:rPr>
                        <a:t>s link contains the representation of stack</a:t>
                      </a:r>
                    </a:p>
                    <a:p>
                      <a:pPr marL="182880"/>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982404">
                <a:tc>
                  <a:txBody>
                    <a:bodyPr/>
                    <a:lstStyle/>
                    <a:p>
                      <a:pPr marL="182880"/>
                      <a:r>
                        <a:rPr lang="en-IN" sz="1600" dirty="0" smtClean="0">
                          <a:latin typeface="+mn-lt"/>
                          <a:cs typeface="Times New Roman" pitchFamily="18" charset="0"/>
                        </a:rPr>
                        <a:t>Operations</a:t>
                      </a:r>
                      <a:r>
                        <a:rPr lang="en-IN" sz="1600" baseline="0" dirty="0" smtClean="0">
                          <a:latin typeface="+mn-lt"/>
                          <a:cs typeface="Times New Roman" pitchFamily="18" charset="0"/>
                        </a:rPr>
                        <a:t> of stack and applications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5"/>
                        </a:rPr>
                        <a:t>http://www.indiastudychannel.com/resources/140753-Stack-stack-operations-stack-application.aspx</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contains the operations of stack, and its applications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7203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7880544"/>
              </p:ext>
            </p:extLst>
          </p:nvPr>
        </p:nvGraphicFramePr>
        <p:xfrm>
          <a:off x="732989" y="1862272"/>
          <a:ext cx="10618182" cy="3166926"/>
        </p:xfrm>
        <a:graphic>
          <a:graphicData uri="http://schemas.openxmlformats.org/drawingml/2006/table">
            <a:tbl>
              <a:tblPr firstRow="1" bandRow="1">
                <a:tableStyleId>{5C22544A-7EE6-4342-B048-85BDC9FD1C3A}</a:tableStyleId>
              </a:tblPr>
              <a:tblGrid>
                <a:gridCol w="3539394">
                  <a:extLst>
                    <a:ext uri="{9D8B030D-6E8A-4147-A177-3AD203B41FA5}">
                      <a16:colId xmlns:a16="http://schemas.microsoft.com/office/drawing/2014/main" val="20000"/>
                    </a:ext>
                  </a:extLst>
                </a:gridCol>
                <a:gridCol w="3539394">
                  <a:extLst>
                    <a:ext uri="{9D8B030D-6E8A-4147-A177-3AD203B41FA5}">
                      <a16:colId xmlns:a16="http://schemas.microsoft.com/office/drawing/2014/main" val="20001"/>
                    </a:ext>
                  </a:extLst>
                </a:gridCol>
                <a:gridCol w="3539394">
                  <a:extLst>
                    <a:ext uri="{9D8B030D-6E8A-4147-A177-3AD203B41FA5}">
                      <a16:colId xmlns:a16="http://schemas.microsoft.com/office/drawing/2014/main" val="20002"/>
                    </a:ext>
                  </a:extLst>
                </a:gridCol>
              </a:tblGrid>
              <a:tr h="667623">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33101">
                <a:tc>
                  <a:txBody>
                    <a:bodyPr/>
                    <a:lstStyle/>
                    <a:p>
                      <a:pPr marL="182880"/>
                      <a:r>
                        <a:rPr lang="en-IN" sz="1600" dirty="0" smtClean="0">
                          <a:latin typeface="+mn-lt"/>
                          <a:cs typeface="Times New Roman" pitchFamily="18" charset="0"/>
                        </a:rPr>
                        <a:t>Representation</a:t>
                      </a:r>
                      <a:r>
                        <a:rPr lang="en-IN" sz="1600" baseline="0" dirty="0" smtClean="0">
                          <a:latin typeface="+mn-lt"/>
                          <a:cs typeface="Times New Roman" pitchFamily="18" charset="0"/>
                        </a:rPr>
                        <a:t> of stack as an ADT</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3"/>
                        </a:rPr>
                        <a:t>https://www.youtube.com/watch?v=XSdXSmwb550</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contains the representation of stack as an ADT</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33101">
                <a:tc>
                  <a:txBody>
                    <a:bodyPr/>
                    <a:lstStyle/>
                    <a:p>
                      <a:pPr marL="182880"/>
                      <a:r>
                        <a:rPr lang="en-IN" sz="1600" dirty="0" smtClean="0">
                          <a:latin typeface="+mn-lt"/>
                          <a:cs typeface="Times New Roman" pitchFamily="18" charset="0"/>
                        </a:rPr>
                        <a:t>Representation</a:t>
                      </a:r>
                      <a:r>
                        <a:rPr lang="en-IN" sz="1600" baseline="0" dirty="0" smtClean="0">
                          <a:latin typeface="+mn-lt"/>
                          <a:cs typeface="Times New Roman" pitchFamily="18" charset="0"/>
                        </a:rPr>
                        <a:t> of Stack</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https://www.youtube.com/watch?v=Zo6ykuemNLc</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contains the content of how to represent the stack</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833101">
                <a:tc>
                  <a:txBody>
                    <a:bodyPr/>
                    <a:lstStyle/>
                    <a:p>
                      <a:pPr marL="182880"/>
                      <a:r>
                        <a:rPr lang="en-IN" sz="1600" dirty="0" smtClean="0">
                          <a:latin typeface="+mn-lt"/>
                          <a:cs typeface="Times New Roman" pitchFamily="18" charset="0"/>
                        </a:rPr>
                        <a:t>Infix to postfix conversion</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5"/>
                        </a:rPr>
                        <a:t>https://www.youtube.com/watch?v=IAxCAbcqQFA</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contains the conversion from infix to postfix</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4313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4" y="1121184"/>
            <a:ext cx="11383951" cy="141577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Representation of Stack</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Stack</a:t>
            </a:r>
            <a:r>
              <a:rPr lang="en-US" sz="2000" dirty="0">
                <a:latin typeface="Times New Roman" panose="02020603050405020304" pitchFamily="18" charset="0"/>
                <a:cs typeface="Times New Roman" panose="02020603050405020304" pitchFamily="18" charset="0"/>
              </a:rPr>
              <a:t> is an abstract data type with a bounded (predefined) capacity. It is a simple data structure that allows adding and removing of elements in a particular order.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232" y="3074276"/>
            <a:ext cx="5085553" cy="315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162096" y="6258910"/>
            <a:ext cx="4209393"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2.1.2: </a:t>
            </a:r>
            <a:r>
              <a:rPr lang="en-US" dirty="0" smtClean="0">
                <a:latin typeface="Times New Roman" pitchFamily="18" charset="0"/>
                <a:cs typeface="Times New Roman" pitchFamily="18" charset="0"/>
              </a:rPr>
              <a:t>Stack Data Structure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6004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6" name="Rectangle 5"/>
          <p:cNvSpPr/>
          <p:nvPr/>
        </p:nvSpPr>
        <p:spPr>
          <a:xfrm>
            <a:off x="207034" y="1121184"/>
            <a:ext cx="11383951" cy="80021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Features of Stack</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Applications</a:t>
            </a:r>
            <a:endParaRPr lang="en-IN" sz="2400" b="1" spc="-20" dirty="0">
              <a:latin typeface="Helvetica" panose="020B0604020202020204" pitchFamily="34" charset="0"/>
              <a:cs typeface="Helvetica" panose="020B0604020202020204" pitchFamily="34" charset="0"/>
            </a:endParaRPr>
          </a:p>
        </p:txBody>
      </p:sp>
      <p:graphicFrame>
        <p:nvGraphicFramePr>
          <p:cNvPr id="8" name="Diagram 7"/>
          <p:cNvGraphicFramePr/>
          <p:nvPr>
            <p:extLst>
              <p:ext uri="{D42A27DB-BD31-4B8C-83A1-F6EECF244321}">
                <p14:modId xmlns:p14="http://schemas.microsoft.com/office/powerpoint/2010/main" val="1856130847"/>
              </p:ext>
            </p:extLst>
          </p:nvPr>
        </p:nvGraphicFramePr>
        <p:xfrm>
          <a:off x="1859565" y="1719207"/>
          <a:ext cx="8797718" cy="4424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6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4" y="1121184"/>
            <a:ext cx="11383951" cy="495520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Stack Specification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Definitions: (provided by the user)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MAX_ITEMS: Max number of items that might be on the stack</a:t>
            </a:r>
          </a:p>
          <a:p>
            <a:pPr marL="1520100" lvl="7"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ItemType</a:t>
            </a:r>
            <a:r>
              <a:rPr lang="en-US" sz="2000" dirty="0">
                <a:latin typeface="Times New Roman" panose="02020603050405020304" pitchFamily="18" charset="0"/>
                <a:cs typeface="Times New Roman" panose="02020603050405020304" pitchFamily="18" charset="0"/>
              </a:rPr>
              <a:t>: Data type of the items on the stack	</a:t>
            </a:r>
          </a:p>
          <a:p>
            <a:pPr marL="1234350" lvl="6" indent="-51435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Operations</a:t>
            </a:r>
          </a:p>
          <a:p>
            <a:pPr marL="1520100" lvl="7"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MakeEmpty</a:t>
            </a:r>
            <a:r>
              <a:rPr lang="en-US" sz="2000" dirty="0">
                <a:latin typeface="Times New Roman" panose="02020603050405020304" pitchFamily="18" charset="0"/>
                <a:cs typeface="Times New Roman" panose="02020603050405020304" pitchFamily="18" charset="0"/>
              </a:rPr>
              <a:t>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Boolean </a:t>
            </a:r>
            <a:r>
              <a:rPr lang="en-US" sz="2000" dirty="0" err="1">
                <a:latin typeface="Times New Roman" panose="02020603050405020304" pitchFamily="18" charset="0"/>
                <a:cs typeface="Times New Roman" panose="02020603050405020304" pitchFamily="18" charset="0"/>
              </a:rPr>
              <a:t>IsEmpty</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Boolean </a:t>
            </a:r>
            <a:r>
              <a:rPr lang="en-US" sz="2000" dirty="0" err="1">
                <a:latin typeface="Times New Roman" panose="02020603050405020304" pitchFamily="18" charset="0"/>
                <a:cs typeface="Times New Roman" panose="02020603050405020304" pitchFamily="18" charset="0"/>
              </a:rPr>
              <a:t>IsFull</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Push (</a:t>
            </a:r>
            <a:r>
              <a:rPr lang="en-US" sz="2000" dirty="0" err="1">
                <a:latin typeface="Times New Roman" panose="02020603050405020304" pitchFamily="18" charset="0"/>
                <a:cs typeface="Times New Roman" panose="02020603050405020304" pitchFamily="18" charset="0"/>
              </a:rPr>
              <a:t>ItemType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newItem</a:t>
            </a:r>
            <a:r>
              <a:rPr lang="en-US" sz="2000" dirty="0">
                <a:latin typeface="Times New Roman" panose="02020603050405020304" pitchFamily="18" charset="0"/>
                <a:cs typeface="Times New Roman" panose="02020603050405020304" pitchFamily="18" charset="0"/>
              </a:rPr>
              <a:t>)</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Pop (</a:t>
            </a:r>
            <a:r>
              <a:rPr lang="en-US" sz="2000" dirty="0" err="1">
                <a:latin typeface="Times New Roman" panose="02020603050405020304" pitchFamily="18" charset="0"/>
                <a:cs typeface="Times New Roman" panose="02020603050405020304" pitchFamily="18" charset="0"/>
              </a:rPr>
              <a:t>ItemType</a:t>
            </a:r>
            <a:r>
              <a:rPr lang="en-US" sz="2000" dirty="0">
                <a:latin typeface="Times New Roman" panose="02020603050405020304" pitchFamily="18" charset="0"/>
                <a:cs typeface="Times New Roman" panose="02020603050405020304" pitchFamily="18" charset="0"/>
              </a:rPr>
              <a:t>&amp; item)</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Stack and its </a:t>
            </a:r>
            <a:r>
              <a:rPr lang="en-US" sz="2400" b="1" dirty="0" smtClean="0">
                <a:latin typeface="Helvetica" panose="020B0604020202020204" pitchFamily="34" charset="0"/>
                <a:cs typeface="Helvetica" panose="020B0604020202020204" pitchFamily="34" charset="0"/>
              </a:rPr>
              <a:t>Operations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64560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7531</TotalTime>
  <Words>3972</Words>
  <Application>Microsoft Office PowerPoint</Application>
  <PresentationFormat>Widescreen</PresentationFormat>
  <Paragraphs>965</Paragraphs>
  <Slides>66</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Calibri Light</vt:lpstr>
      <vt:lpstr>Cambria</vt:lpstr>
      <vt:lpstr>Helvetica</vt:lpstr>
      <vt:lpstr>Mangal</vt:lpstr>
      <vt:lpstr>Minion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763</cp:revision>
  <dcterms:created xsi:type="dcterms:W3CDTF">2018-01-29T06:10:27Z</dcterms:created>
  <dcterms:modified xsi:type="dcterms:W3CDTF">2018-11-30T08:38:47Z</dcterms:modified>
</cp:coreProperties>
</file>