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327" r:id="rId3"/>
    <p:sldId id="336" r:id="rId4"/>
    <p:sldId id="337" r:id="rId5"/>
    <p:sldId id="335" r:id="rId6"/>
    <p:sldId id="393"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94" r:id="rId27"/>
    <p:sldId id="357" r:id="rId28"/>
    <p:sldId id="358" r:id="rId29"/>
    <p:sldId id="360" r:id="rId30"/>
    <p:sldId id="361" r:id="rId31"/>
    <p:sldId id="363" r:id="rId32"/>
    <p:sldId id="364" r:id="rId33"/>
    <p:sldId id="366" r:id="rId34"/>
    <p:sldId id="368" r:id="rId35"/>
    <p:sldId id="369" r:id="rId36"/>
    <p:sldId id="370" r:id="rId37"/>
    <p:sldId id="371" r:id="rId38"/>
    <p:sldId id="372" r:id="rId39"/>
    <p:sldId id="373" r:id="rId40"/>
    <p:sldId id="374" r:id="rId41"/>
    <p:sldId id="375" r:id="rId42"/>
    <p:sldId id="376" r:id="rId43"/>
    <p:sldId id="395" r:id="rId44"/>
    <p:sldId id="396" r:id="rId45"/>
    <p:sldId id="377" r:id="rId46"/>
    <p:sldId id="378" r:id="rId47"/>
    <p:sldId id="379" r:id="rId48"/>
    <p:sldId id="380" r:id="rId49"/>
    <p:sldId id="381" r:id="rId50"/>
    <p:sldId id="382" r:id="rId51"/>
    <p:sldId id="383" r:id="rId52"/>
    <p:sldId id="384" r:id="rId53"/>
    <p:sldId id="385" r:id="rId54"/>
    <p:sldId id="386" r:id="rId55"/>
    <p:sldId id="387" r:id="rId56"/>
    <p:sldId id="388" r:id="rId57"/>
    <p:sldId id="389" r:id="rId58"/>
    <p:sldId id="390" r:id="rId59"/>
    <p:sldId id="391" r:id="rId60"/>
    <p:sldId id="392"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E8E8E8"/>
    <a:srgbClr val="ED3B3B"/>
    <a:srgbClr val="333F50"/>
    <a:srgbClr val="E85402"/>
    <a:srgbClr val="0AC236"/>
    <a:srgbClr val="00DE64"/>
    <a:srgbClr val="4BB5E9"/>
    <a:srgbClr val="2AA2DE"/>
    <a:srgbClr val="2EAC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122" autoAdjust="0"/>
  </p:normalViewPr>
  <p:slideViewPr>
    <p:cSldViewPr snapToGrid="0">
      <p:cViewPr varScale="1">
        <p:scale>
          <a:sx n="57" d="100"/>
          <a:sy n="57" d="100"/>
        </p:scale>
        <p:origin x="117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9476A-275A-4D38-B857-788AAEAC94C0}" type="datetimeFigureOut">
              <a:rPr lang="en-IN" smtClean="0"/>
              <a:pPr/>
              <a:t>30-11-2018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AB637-DE7B-412A-905E-BF65587B459D}" type="slidenum">
              <a:rPr lang="en-IN" smtClean="0"/>
              <a:pPr/>
              <a:t>‹#›</a:t>
            </a:fld>
            <a:endParaRPr lang="en-IN" dirty="0"/>
          </a:p>
        </p:txBody>
      </p:sp>
    </p:spTree>
    <p:extLst>
      <p:ext uri="{BB962C8B-B14F-4D97-AF65-F5344CB8AC3E}">
        <p14:creationId xmlns:p14="http://schemas.microsoft.com/office/powerpoint/2010/main" val="149059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smtClean="0">
                <a:solidFill>
                  <a:schemeClr val="tx1"/>
                </a:solidFill>
                <a:effectLst/>
                <a:latin typeface="+mn-lt"/>
                <a:ea typeface="+mn-ea"/>
                <a:cs typeface="+mn-cs"/>
              </a:rPr>
              <a:t>In simple language a queue is a simple waiting line which keeps growing if we add the elements to its end and keep shrinking on removal of elements from its front</a:t>
            </a:r>
          </a:p>
          <a:p>
            <a:r>
              <a:rPr lang="en-GB" sz="1200" kern="1200" dirty="0" smtClean="0">
                <a:solidFill>
                  <a:schemeClr val="tx1"/>
                </a:solidFill>
                <a:effectLst/>
                <a:latin typeface="+mn-lt"/>
                <a:ea typeface="+mn-ea"/>
                <a:cs typeface="+mn-cs"/>
              </a:rPr>
              <a:t>A queue is a data structure where elements are added at the back and remove elements from the front.</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In that way a queue is like “waiting in line”:  </a:t>
            </a:r>
            <a:r>
              <a:rPr lang="en-GB" sz="1200" b="1" i="1" kern="1200" dirty="0" smtClean="0">
                <a:solidFill>
                  <a:schemeClr val="tx1"/>
                </a:solidFill>
                <a:effectLst/>
                <a:latin typeface="+mn-lt"/>
                <a:ea typeface="+mn-ea"/>
                <a:cs typeface="+mn-cs"/>
              </a:rPr>
              <a:t>For example</a:t>
            </a:r>
            <a:r>
              <a:rPr lang="en-GB" sz="1200" kern="1200" dirty="0" smtClean="0">
                <a:solidFill>
                  <a:schemeClr val="tx1"/>
                </a:solidFill>
                <a:effectLst/>
                <a:latin typeface="+mn-lt"/>
                <a:ea typeface="+mn-ea"/>
                <a:cs typeface="+mn-cs"/>
              </a:rPr>
              <a:t>, while we read a book from a file, it is quite natural to store the read words in a queue so that once reading is complete the words are in the order as they appear in the book. </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5</a:t>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lvl="4" indent="-97200"/>
            <a:r>
              <a:rPr lang="en-US" b="1" dirty="0" smtClean="0"/>
              <a:t>Note: </a:t>
            </a:r>
            <a:r>
              <a:rPr lang="en-US" sz="2400" b="1" dirty="0" err="1" smtClean="0">
                <a:latin typeface="Times New Roman" panose="02020603050405020304" pitchFamily="18" charset="0"/>
                <a:cs typeface="Times New Roman" panose="02020603050405020304" pitchFamily="18" charset="0"/>
              </a:rPr>
              <a:t>Enqueuing</a:t>
            </a:r>
            <a:r>
              <a:rPr lang="en-US" sz="2400" b="1" dirty="0" smtClean="0">
                <a:latin typeface="Times New Roman" panose="02020603050405020304" pitchFamily="18" charset="0"/>
                <a:cs typeface="Times New Roman" panose="02020603050405020304" pitchFamily="18" charset="0"/>
              </a:rPr>
              <a:t> (empty queue)</a:t>
            </a:r>
          </a:p>
          <a:p>
            <a:pPr marL="457200" lvl="4" indent="-97200"/>
            <a:endParaRPr lang="en-US" altLang="en-US" sz="2400" b="1" dirty="0" smtClean="0">
              <a:latin typeface="Times New Roman" panose="02020603050405020304" pitchFamily="18" charset="0"/>
              <a:cs typeface="Times New Roman" panose="02020603050405020304" pitchFamily="18" charset="0"/>
            </a:endParaRPr>
          </a:p>
          <a:p>
            <a:pPr marL="1160100" lvl="5" indent="-342900">
              <a:buFont typeface="Arial" panose="020B0604020202020204" pitchFamily="34" charset="0"/>
              <a:buChar char="•"/>
            </a:pPr>
            <a:r>
              <a:rPr lang="en-US" altLang="en-US" sz="2000" dirty="0" smtClean="0">
                <a:latin typeface="Times New Roman" panose="02020603050405020304" pitchFamily="18" charset="0"/>
                <a:ea typeface="MS Mincho" panose="02020609040205080304" pitchFamily="49" charset="-128"/>
                <a:cs typeface="Times New Roman" panose="02020603050405020304" pitchFamily="18" charset="0"/>
              </a:rPr>
              <a:t>We also need to make </a:t>
            </a:r>
            <a:r>
              <a:rPr lang="en-US" altLang="en-US" sz="2000" i="1" dirty="0" err="1" smtClean="0">
                <a:latin typeface="Times New Roman" panose="02020603050405020304" pitchFamily="18" charset="0"/>
                <a:ea typeface="MS Mincho" panose="02020609040205080304" pitchFamily="49" charset="-128"/>
                <a:cs typeface="Times New Roman" panose="02020603050405020304" pitchFamily="18" charset="0"/>
              </a:rPr>
              <a:t>qFront</a:t>
            </a:r>
            <a:r>
              <a:rPr lang="en-US" altLang="en-US" sz="2000" dirty="0" smtClean="0">
                <a:latin typeface="Times New Roman" panose="02020603050405020304" pitchFamily="18" charset="0"/>
                <a:ea typeface="MS Mincho" panose="02020609040205080304" pitchFamily="49" charset="-128"/>
                <a:cs typeface="Times New Roman" panose="02020603050405020304" pitchFamily="18" charset="0"/>
              </a:rPr>
              <a:t> point to the new node.</a:t>
            </a: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30</a:t>
            </a:fld>
            <a:endParaRPr lang="en-I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lvl="4" indent="-97200"/>
            <a:r>
              <a:rPr lang="en-US" dirty="0" smtClean="0"/>
              <a:t>Note: </a:t>
            </a:r>
            <a:r>
              <a:rPr lang="en-US" sz="2400" b="1" dirty="0" err="1" smtClean="0">
                <a:latin typeface="Times New Roman" panose="02020603050405020304" pitchFamily="18" charset="0"/>
                <a:cs typeface="Times New Roman" panose="02020603050405020304" pitchFamily="18" charset="0"/>
              </a:rPr>
              <a:t>Dequeueing</a:t>
            </a:r>
            <a:r>
              <a:rPr lang="en-US" sz="2400" b="1" dirty="0" smtClean="0">
                <a:latin typeface="Times New Roman" panose="02020603050405020304" pitchFamily="18" charset="0"/>
                <a:cs typeface="Times New Roman" panose="02020603050405020304" pitchFamily="18" charset="0"/>
              </a:rPr>
              <a:t> (the queue contains only one element)</a:t>
            </a:r>
          </a:p>
          <a:p>
            <a:pPr marL="457200" lvl="4" indent="-97200"/>
            <a:endParaRPr lang="en-US" altLang="en-US" sz="2400" b="1" dirty="0" smtClean="0">
              <a:latin typeface="Times New Roman" panose="02020603050405020304" pitchFamily="18" charset="0"/>
              <a:cs typeface="Times New Roman" panose="02020603050405020304" pitchFamily="18" charset="0"/>
            </a:endParaRPr>
          </a:p>
          <a:p>
            <a:pPr marL="1160100" lvl="5" indent="-342900">
              <a:buFont typeface="Arial" panose="020B0604020202020204" pitchFamily="34" charset="0"/>
              <a:buChar char="•"/>
            </a:pPr>
            <a:r>
              <a:rPr lang="en-US" altLang="en-US" sz="2000" dirty="0" smtClean="0">
                <a:latin typeface="Times New Roman" panose="02020603050405020304" pitchFamily="18" charset="0"/>
                <a:ea typeface="MS Mincho" panose="02020609040205080304" pitchFamily="49" charset="-128"/>
                <a:cs typeface="Times New Roman" panose="02020603050405020304" pitchFamily="18" charset="0"/>
              </a:rPr>
              <a:t>We also need to reset </a:t>
            </a:r>
            <a:r>
              <a:rPr lang="en-US" altLang="en-US" sz="2000" dirty="0" err="1" smtClean="0">
                <a:latin typeface="Times New Roman" panose="02020603050405020304" pitchFamily="18" charset="0"/>
                <a:ea typeface="MS Mincho" panose="02020609040205080304" pitchFamily="49" charset="-128"/>
                <a:cs typeface="Times New Roman" panose="02020603050405020304" pitchFamily="18" charset="0"/>
              </a:rPr>
              <a:t>qRear</a:t>
            </a:r>
            <a:r>
              <a:rPr lang="en-US" altLang="en-US" sz="2000" dirty="0" smtClean="0">
                <a:latin typeface="Times New Roman" panose="02020603050405020304" pitchFamily="18" charset="0"/>
                <a:ea typeface="MS Mincho" panose="02020609040205080304" pitchFamily="49" charset="-128"/>
                <a:cs typeface="Times New Roman" panose="02020603050405020304" pitchFamily="18" charset="0"/>
              </a:rPr>
              <a:t> to NULL</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32</a:t>
            </a:fld>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Question No.</a:t>
            </a:r>
            <a:r>
              <a:rPr lang="en-GB" baseline="0" dirty="0" smtClean="0"/>
              <a:t> 		Answer Key</a:t>
            </a:r>
          </a:p>
          <a:p>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1		                         d</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2 		</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b</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3		                         b</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43</a:t>
            </a:fld>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Question No. 		Answer Key</a:t>
            </a:r>
          </a:p>
          <a:p>
            <a:r>
              <a:rPr lang="en-GB" sz="1200" kern="1200" dirty="0" smtClean="0">
                <a:solidFill>
                  <a:schemeClr val="tx1"/>
                </a:solidFill>
                <a:effectLst/>
                <a:latin typeface="+mn-lt"/>
                <a:ea typeface="+mn-ea"/>
                <a:cs typeface="+mn-cs"/>
              </a:rPr>
              <a:t>        </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4		         a</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5		         b</a:t>
            </a:r>
            <a:endParaRPr lang="en-US"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6		         a</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44</a:t>
            </a:fld>
            <a:endParaRPr lang="en-I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47</a:t>
            </a:fld>
            <a:endParaRPr lang="en-IN" dirty="0"/>
          </a:p>
        </p:txBody>
      </p:sp>
    </p:spTree>
    <p:extLst>
      <p:ext uri="{BB962C8B-B14F-4D97-AF65-F5344CB8AC3E}">
        <p14:creationId xmlns:p14="http://schemas.microsoft.com/office/powerpoint/2010/main" val="2067791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1" dirty="0" smtClean="0"/>
              <a:t>a)</a:t>
            </a:r>
          </a:p>
        </p:txBody>
      </p:sp>
      <p:sp>
        <p:nvSpPr>
          <p:cNvPr id="4" name="Slide Number Placeholder 3"/>
          <p:cNvSpPr>
            <a:spLocks noGrp="1"/>
          </p:cNvSpPr>
          <p:nvPr>
            <p:ph type="sldNum" sz="quarter" idx="10"/>
          </p:nvPr>
        </p:nvSpPr>
        <p:spPr/>
        <p:txBody>
          <a:bodyPr/>
          <a:lstStyle/>
          <a:p>
            <a:fld id="{496AB637-DE7B-412A-905E-BF65587B459D}" type="slidenum">
              <a:rPr lang="en-IN" smtClean="0"/>
              <a:pPr/>
              <a:t>56</a:t>
            </a:fld>
            <a:endParaRPr lang="en-IN" dirty="0"/>
          </a:p>
        </p:txBody>
      </p:sp>
    </p:spTree>
    <p:extLst>
      <p:ext uri="{BB962C8B-B14F-4D97-AF65-F5344CB8AC3E}">
        <p14:creationId xmlns:p14="http://schemas.microsoft.com/office/powerpoint/2010/main" val="2253607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2.</a:t>
            </a:r>
            <a:r>
              <a:rPr lang="en-US" b="1" baseline="0" dirty="0" smtClean="0"/>
              <a:t>  b</a:t>
            </a:r>
            <a:r>
              <a:rPr lang="en-US" b="1" dirty="0" smtClean="0"/>
              <a:t>)</a:t>
            </a:r>
          </a:p>
        </p:txBody>
      </p:sp>
      <p:sp>
        <p:nvSpPr>
          <p:cNvPr id="4" name="Slide Number Placeholder 3"/>
          <p:cNvSpPr>
            <a:spLocks noGrp="1"/>
          </p:cNvSpPr>
          <p:nvPr>
            <p:ph type="sldNum" sz="quarter" idx="10"/>
          </p:nvPr>
        </p:nvSpPr>
        <p:spPr/>
        <p:txBody>
          <a:bodyPr/>
          <a:lstStyle/>
          <a:p>
            <a:fld id="{496AB637-DE7B-412A-905E-BF65587B459D}" type="slidenum">
              <a:rPr lang="en-IN" smtClean="0"/>
              <a:pPr/>
              <a:t>57</a:t>
            </a:fld>
            <a:endParaRPr lang="en-IN" dirty="0"/>
          </a:p>
        </p:txBody>
      </p:sp>
    </p:spTree>
    <p:extLst>
      <p:ext uri="{BB962C8B-B14F-4D97-AF65-F5344CB8AC3E}">
        <p14:creationId xmlns:p14="http://schemas.microsoft.com/office/powerpoint/2010/main" val="1447784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3.</a:t>
            </a:r>
            <a:r>
              <a:rPr lang="en-US" b="1" baseline="0" dirty="0" smtClean="0"/>
              <a:t>  b</a:t>
            </a:r>
            <a:r>
              <a:rPr lang="en-US" b="1" dirty="0" smtClean="0"/>
              <a:t>)</a:t>
            </a:r>
          </a:p>
        </p:txBody>
      </p:sp>
      <p:sp>
        <p:nvSpPr>
          <p:cNvPr id="4" name="Slide Number Placeholder 3"/>
          <p:cNvSpPr>
            <a:spLocks noGrp="1"/>
          </p:cNvSpPr>
          <p:nvPr>
            <p:ph type="sldNum" sz="quarter" idx="10"/>
          </p:nvPr>
        </p:nvSpPr>
        <p:spPr/>
        <p:txBody>
          <a:bodyPr/>
          <a:lstStyle/>
          <a:p>
            <a:fld id="{496AB637-DE7B-412A-905E-BF65587B459D}" type="slidenum">
              <a:rPr lang="en-IN" smtClean="0"/>
              <a:pPr/>
              <a:t>58</a:t>
            </a:fld>
            <a:endParaRPr lang="en-IN" dirty="0"/>
          </a:p>
        </p:txBody>
      </p:sp>
    </p:spTree>
    <p:extLst>
      <p:ext uri="{BB962C8B-B14F-4D97-AF65-F5344CB8AC3E}">
        <p14:creationId xmlns:p14="http://schemas.microsoft.com/office/powerpoint/2010/main" val="3003336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0" dirty="0" smtClean="0"/>
          </a:p>
        </p:txBody>
      </p:sp>
      <p:sp>
        <p:nvSpPr>
          <p:cNvPr id="4" name="Slide Number Placeholder 3"/>
          <p:cNvSpPr>
            <a:spLocks noGrp="1"/>
          </p:cNvSpPr>
          <p:nvPr>
            <p:ph type="sldNum" sz="quarter" idx="10"/>
          </p:nvPr>
        </p:nvSpPr>
        <p:spPr/>
        <p:txBody>
          <a:bodyPr/>
          <a:lstStyle/>
          <a:p>
            <a:fld id="{496AB637-DE7B-412A-905E-BF65587B459D}" type="slidenum">
              <a:rPr lang="en-IN" smtClean="0"/>
              <a:pPr/>
              <a:t>59</a:t>
            </a:fld>
            <a:endParaRPr lang="en-IN" dirty="0"/>
          </a:p>
        </p:txBody>
      </p:sp>
    </p:spTree>
    <p:extLst>
      <p:ext uri="{BB962C8B-B14F-4D97-AF65-F5344CB8AC3E}">
        <p14:creationId xmlns:p14="http://schemas.microsoft.com/office/powerpoint/2010/main" val="2777879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0" dirty="0" smtClean="0"/>
          </a:p>
        </p:txBody>
      </p:sp>
      <p:sp>
        <p:nvSpPr>
          <p:cNvPr id="4" name="Slide Number Placeholder 3"/>
          <p:cNvSpPr>
            <a:spLocks noGrp="1"/>
          </p:cNvSpPr>
          <p:nvPr>
            <p:ph type="sldNum" sz="quarter" idx="10"/>
          </p:nvPr>
        </p:nvSpPr>
        <p:spPr/>
        <p:txBody>
          <a:bodyPr/>
          <a:lstStyle/>
          <a:p>
            <a:fld id="{496AB637-DE7B-412A-905E-BF65587B459D}" type="slidenum">
              <a:rPr lang="en-IN" smtClean="0"/>
              <a:pPr/>
              <a:t>60</a:t>
            </a:fld>
            <a:endParaRPr lang="en-IN" dirty="0"/>
          </a:p>
        </p:txBody>
      </p:sp>
    </p:spTree>
    <p:extLst>
      <p:ext uri="{BB962C8B-B14F-4D97-AF65-F5344CB8AC3E}">
        <p14:creationId xmlns:p14="http://schemas.microsoft.com/office/powerpoint/2010/main" val="3281449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16</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17</a:t>
            </a:fld>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Node</a:t>
            </a:r>
            <a:r>
              <a:rPr lang="en-US" dirty="0" smtClean="0"/>
              <a:t> is structure type data structure which will store element and address to next Node</a:t>
            </a:r>
          </a:p>
          <a:p>
            <a:endParaRPr lang="en-US" dirty="0" smtClean="0"/>
          </a:p>
          <a:p>
            <a:r>
              <a:rPr lang="en-US" b="1" dirty="0" smtClean="0"/>
              <a:t>QUEUE </a:t>
            </a:r>
            <a:r>
              <a:rPr lang="en-US" b="0" dirty="0" smtClean="0"/>
              <a:t>is structure type data structure which will maintain</a:t>
            </a:r>
            <a:r>
              <a:rPr lang="en-US" b="0" baseline="0" dirty="0" smtClean="0"/>
              <a:t> front and rear pointers</a:t>
            </a:r>
          </a:p>
          <a:p>
            <a:endParaRPr lang="en-US" b="0" baseline="0" dirty="0" smtClean="0"/>
          </a:p>
          <a:p>
            <a:r>
              <a:rPr lang="en-US" b="1" baseline="0" dirty="0" smtClean="0"/>
              <a:t>clear(QUEUE *</a:t>
            </a:r>
            <a:r>
              <a:rPr lang="en-US" b="1" baseline="0" dirty="0" err="1" smtClean="0"/>
              <a:t>pQ</a:t>
            </a:r>
            <a:r>
              <a:rPr lang="en-US" b="1" baseline="0" dirty="0" smtClean="0"/>
              <a:t>) method  </a:t>
            </a:r>
            <a:r>
              <a:rPr lang="en-US" b="0" baseline="0" dirty="0" smtClean="0"/>
              <a:t>takes address of QUEUE as input and assign NULL value to the </a:t>
            </a:r>
            <a:r>
              <a:rPr lang="en-US" b="1" baseline="0" dirty="0" smtClean="0"/>
              <a:t>front</a:t>
            </a:r>
            <a:r>
              <a:rPr lang="en-US" b="0" baseline="0" dirty="0" smtClean="0"/>
              <a:t> pointer to clear the Queue</a:t>
            </a:r>
          </a:p>
          <a:p>
            <a:endParaRPr lang="en-US" b="0" baseline="0" dirty="0" smtClean="0"/>
          </a:p>
          <a:p>
            <a:r>
              <a:rPr lang="en-US" b="1" baseline="0" dirty="0" err="1" smtClean="0"/>
              <a:t>isEmpty</a:t>
            </a:r>
            <a:r>
              <a:rPr lang="en-US" b="1" baseline="0" dirty="0" smtClean="0"/>
              <a:t>(QUEUE *</a:t>
            </a:r>
            <a:r>
              <a:rPr lang="en-US" b="1" baseline="0" dirty="0" err="1" smtClean="0"/>
              <a:t>pQ</a:t>
            </a:r>
            <a:r>
              <a:rPr lang="en-US" b="1" baseline="0" dirty="0" smtClean="0"/>
              <a:t>) method </a:t>
            </a:r>
            <a:r>
              <a:rPr lang="en-US" b="0" baseline="0" dirty="0" smtClean="0"/>
              <a:t>takes address of Queue as input and check whether QUEUE is Empty or not by checking condition </a:t>
            </a:r>
            <a:r>
              <a:rPr lang="en-US" b="0" baseline="0" dirty="0" err="1" smtClean="0"/>
              <a:t>pQ</a:t>
            </a:r>
            <a:r>
              <a:rPr lang="en-US" b="0" baseline="0" dirty="0" smtClean="0"/>
              <a:t> -&gt; front == NULL and returns true or false</a:t>
            </a:r>
          </a:p>
          <a:p>
            <a:endParaRPr lang="en-US" b="0"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21</a:t>
            </a:fld>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 above code is for </a:t>
            </a:r>
            <a:r>
              <a:rPr lang="en-US" b="1" dirty="0" smtClean="0"/>
              <a:t>Dequeue</a:t>
            </a:r>
            <a:r>
              <a:rPr lang="en-US" b="1" baseline="0" dirty="0" smtClean="0"/>
              <a:t> operation</a:t>
            </a:r>
            <a:r>
              <a:rPr lang="en-US" baseline="0" dirty="0" smtClean="0"/>
              <a:t>:</a:t>
            </a:r>
          </a:p>
          <a:p>
            <a:endParaRPr lang="en-US" baseline="0" dirty="0" smtClean="0"/>
          </a:p>
          <a:p>
            <a:r>
              <a:rPr lang="en-US" b="1" baseline="0" dirty="0" smtClean="0"/>
              <a:t>Dequeue operation</a:t>
            </a:r>
            <a:r>
              <a:rPr lang="en-US" baseline="0" dirty="0" smtClean="0"/>
              <a:t>: removes the element from the </a:t>
            </a:r>
            <a:r>
              <a:rPr lang="en-US" b="1" baseline="0" dirty="0" smtClean="0"/>
              <a:t>front</a:t>
            </a:r>
            <a:r>
              <a:rPr lang="en-US" baseline="0" dirty="0" smtClean="0"/>
              <a:t> of the Queue</a:t>
            </a:r>
          </a:p>
          <a:p>
            <a:endParaRPr lang="en-US" baseline="0" dirty="0" smtClean="0"/>
          </a:p>
          <a:p>
            <a:r>
              <a:rPr lang="en-US" b="1" baseline="0" dirty="0" smtClean="0"/>
              <a:t>Method name </a:t>
            </a:r>
            <a:r>
              <a:rPr lang="en-US" baseline="0" dirty="0" err="1" smtClean="0"/>
              <a:t>dequeue</a:t>
            </a:r>
            <a:r>
              <a:rPr lang="en-US" baseline="0" dirty="0" smtClean="0"/>
              <a:t>(QUEUE *</a:t>
            </a:r>
            <a:r>
              <a:rPr lang="en-US" baseline="0" dirty="0" err="1" smtClean="0"/>
              <a:t>pQ</a:t>
            </a:r>
            <a:r>
              <a:rPr lang="en-US" baseline="0" dirty="0" smtClean="0"/>
              <a:t>, </a:t>
            </a:r>
            <a:r>
              <a:rPr lang="en-US" baseline="0" dirty="0" err="1" smtClean="0"/>
              <a:t>int</a:t>
            </a:r>
            <a:r>
              <a:rPr lang="en-US" baseline="0" dirty="0" smtClean="0"/>
              <a:t> *</a:t>
            </a:r>
            <a:r>
              <a:rPr lang="en-US" baseline="0" dirty="0" err="1" smtClean="0"/>
              <a:t>px</a:t>
            </a:r>
            <a:r>
              <a:rPr lang="en-US" baseline="0" dirty="0" smtClean="0"/>
              <a:t>)</a:t>
            </a:r>
          </a:p>
          <a:p>
            <a:r>
              <a:rPr lang="en-US" b="1" baseline="0" dirty="0" smtClean="0"/>
              <a:t>Input:</a:t>
            </a:r>
            <a:r>
              <a:rPr lang="en-US" baseline="0" dirty="0" smtClean="0"/>
              <a:t> Address of QUEUE structure, and </a:t>
            </a:r>
            <a:r>
              <a:rPr lang="en-US" baseline="0" dirty="0" err="1" smtClean="0"/>
              <a:t>int</a:t>
            </a:r>
            <a:r>
              <a:rPr lang="en-US" baseline="0" dirty="0" smtClean="0"/>
              <a:t> pointer to hold the address of element removed</a:t>
            </a:r>
          </a:p>
          <a:p>
            <a:r>
              <a:rPr lang="en-US" b="1" baseline="0" dirty="0" smtClean="0"/>
              <a:t>Returns:</a:t>
            </a:r>
            <a:r>
              <a:rPr lang="en-US" baseline="0" dirty="0" smtClean="0"/>
              <a:t> TRUE if element is removed successfully else returns FALSE</a:t>
            </a:r>
          </a:p>
          <a:p>
            <a:endParaRPr lang="en-US" baseline="0" dirty="0" smtClean="0"/>
          </a:p>
          <a:p>
            <a:r>
              <a:rPr lang="en-US" baseline="0" dirty="0" smtClean="0"/>
              <a:t>Step 1: Check whether the QUEUE is empty by using method </a:t>
            </a:r>
            <a:r>
              <a:rPr lang="en-US" b="1" baseline="0" dirty="0" err="1" smtClean="0"/>
              <a:t>isEmpty</a:t>
            </a:r>
            <a:r>
              <a:rPr lang="en-US" b="1" baseline="0" dirty="0" smtClean="0"/>
              <a:t>()</a:t>
            </a:r>
          </a:p>
          <a:p>
            <a:r>
              <a:rPr lang="en-US" baseline="0" dirty="0" smtClean="0"/>
              <a:t>            if QUEUE is empty then return false </a:t>
            </a:r>
          </a:p>
          <a:p>
            <a:r>
              <a:rPr lang="en-US" baseline="0" dirty="0" smtClean="0"/>
              <a:t>            else go to step 2</a:t>
            </a:r>
          </a:p>
          <a:p>
            <a:endParaRPr lang="en-US" baseline="0" dirty="0" smtClean="0"/>
          </a:p>
          <a:p>
            <a:r>
              <a:rPr lang="en-US" baseline="0" dirty="0" smtClean="0"/>
              <a:t>Step 2:  address of the element at the </a:t>
            </a:r>
            <a:r>
              <a:rPr lang="en-US" b="1" baseline="0" dirty="0" smtClean="0"/>
              <a:t>front Node </a:t>
            </a:r>
            <a:r>
              <a:rPr lang="en-US" baseline="0" dirty="0" smtClean="0"/>
              <a:t>of Queue is passed to </a:t>
            </a:r>
            <a:r>
              <a:rPr lang="en-US" baseline="0" dirty="0" err="1" smtClean="0"/>
              <a:t>int</a:t>
            </a:r>
            <a:r>
              <a:rPr lang="en-US" baseline="0" dirty="0" smtClean="0"/>
              <a:t> pointer </a:t>
            </a:r>
            <a:r>
              <a:rPr lang="en-US" baseline="0" dirty="0" err="1" smtClean="0"/>
              <a:t>px</a:t>
            </a:r>
            <a:r>
              <a:rPr lang="en-US" baseline="0" dirty="0" smtClean="0"/>
              <a:t>;</a:t>
            </a:r>
          </a:p>
          <a:p>
            <a:r>
              <a:rPr lang="en-US" baseline="0" dirty="0" smtClean="0"/>
              <a:t>            then go to step 3</a:t>
            </a:r>
          </a:p>
          <a:p>
            <a:endParaRPr lang="en-US" baseline="0" dirty="0" smtClean="0"/>
          </a:p>
          <a:p>
            <a:r>
              <a:rPr lang="en-US" baseline="0" dirty="0" smtClean="0"/>
              <a:t>Step 3: </a:t>
            </a:r>
            <a:r>
              <a:rPr lang="en-US" b="1" baseline="0" dirty="0" smtClean="0"/>
              <a:t>front pointer </a:t>
            </a:r>
            <a:r>
              <a:rPr lang="en-US" baseline="0" dirty="0" smtClean="0"/>
              <a:t>is updated by assigning the address of next node </a:t>
            </a:r>
          </a:p>
          <a:p>
            <a:endParaRPr lang="en-US" baseline="0" dirty="0" smtClean="0"/>
          </a:p>
          <a:p>
            <a:r>
              <a:rPr lang="en-US" baseline="0" dirty="0" smtClean="0"/>
              <a:t>Step 4: After Step 3 completion </a:t>
            </a:r>
            <a:r>
              <a:rPr lang="en-US" b="1" baseline="0" dirty="0" smtClean="0"/>
              <a:t>TRUE</a:t>
            </a:r>
            <a:r>
              <a:rPr lang="en-US" baseline="0" dirty="0" smtClean="0"/>
              <a:t> is returned</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22</a:t>
            </a:fld>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The above code is for </a:t>
            </a:r>
            <a:r>
              <a:rPr lang="en-US" b="1" dirty="0" smtClean="0"/>
              <a:t>Enqueue</a:t>
            </a:r>
            <a:r>
              <a:rPr lang="en-US" b="1" baseline="0" dirty="0" smtClean="0"/>
              <a:t> operation</a:t>
            </a:r>
            <a:r>
              <a:rPr lang="en-US" baseline="0" dirty="0" smtClean="0"/>
              <a:t>:</a:t>
            </a:r>
          </a:p>
          <a:p>
            <a:endParaRPr lang="en-US" baseline="0" dirty="0" smtClean="0"/>
          </a:p>
          <a:p>
            <a:r>
              <a:rPr lang="en-US" b="1" baseline="0" dirty="0" smtClean="0"/>
              <a:t>Enqueue operation</a:t>
            </a:r>
            <a:r>
              <a:rPr lang="en-US" baseline="0" dirty="0" smtClean="0"/>
              <a:t>: inserts the element at the </a:t>
            </a:r>
            <a:r>
              <a:rPr lang="en-US" b="1" baseline="0" dirty="0" smtClean="0"/>
              <a:t>rear</a:t>
            </a:r>
            <a:r>
              <a:rPr lang="en-US" baseline="0" dirty="0" smtClean="0"/>
              <a:t> of the Queue</a:t>
            </a:r>
          </a:p>
          <a:p>
            <a:endParaRPr lang="en-US" baseline="0" dirty="0" smtClean="0"/>
          </a:p>
          <a:p>
            <a:r>
              <a:rPr lang="en-US" b="1" baseline="0" dirty="0" smtClean="0"/>
              <a:t>Method name </a:t>
            </a:r>
            <a:r>
              <a:rPr lang="en-US" b="0" baseline="0" dirty="0" err="1" smtClean="0"/>
              <a:t>en</a:t>
            </a:r>
            <a:r>
              <a:rPr lang="en-US" baseline="0" dirty="0" err="1" smtClean="0"/>
              <a:t>queue</a:t>
            </a:r>
            <a:r>
              <a:rPr lang="en-US" baseline="0" dirty="0" smtClean="0"/>
              <a:t>(</a:t>
            </a:r>
            <a:r>
              <a:rPr lang="en-US" baseline="0" dirty="0" err="1" smtClean="0"/>
              <a:t>int</a:t>
            </a:r>
            <a:r>
              <a:rPr lang="en-US" baseline="0" dirty="0" smtClean="0"/>
              <a:t> x, QUEUE *</a:t>
            </a:r>
            <a:r>
              <a:rPr lang="en-US" baseline="0" dirty="0" err="1" smtClean="0"/>
              <a:t>pQ</a:t>
            </a:r>
            <a:r>
              <a:rPr lang="en-US" baseline="0" dirty="0" smtClean="0"/>
              <a:t>)</a:t>
            </a:r>
          </a:p>
          <a:p>
            <a:r>
              <a:rPr lang="en-US" b="1" baseline="0" dirty="0" smtClean="0"/>
              <a:t>Input:</a:t>
            </a:r>
            <a:r>
              <a:rPr lang="en-US" baseline="0" dirty="0" smtClean="0"/>
              <a:t> Address of </a:t>
            </a:r>
            <a:r>
              <a:rPr lang="en-US" b="1" baseline="0" dirty="0" smtClean="0"/>
              <a:t>QUEUE</a:t>
            </a:r>
            <a:r>
              <a:rPr lang="en-US" baseline="0" dirty="0" smtClean="0"/>
              <a:t> structure, and </a:t>
            </a:r>
            <a:r>
              <a:rPr lang="en-US" b="1" baseline="0" dirty="0" smtClean="0"/>
              <a:t>x </a:t>
            </a:r>
            <a:r>
              <a:rPr lang="en-US" b="0" baseline="0" dirty="0" smtClean="0"/>
              <a:t>element to be inserted</a:t>
            </a:r>
          </a:p>
          <a:p>
            <a:r>
              <a:rPr lang="en-US" b="1" baseline="0" dirty="0" smtClean="0"/>
              <a:t>Returns:</a:t>
            </a:r>
            <a:r>
              <a:rPr lang="en-US" baseline="0" dirty="0" smtClean="0"/>
              <a:t> TRUE if element is </a:t>
            </a:r>
            <a:r>
              <a:rPr lang="en-US" baseline="0" dirty="0" err="1" smtClean="0"/>
              <a:t>insrted</a:t>
            </a:r>
            <a:r>
              <a:rPr lang="en-US" baseline="0" dirty="0" smtClean="0"/>
              <a:t> successfully else returns FALSE</a:t>
            </a:r>
          </a:p>
          <a:p>
            <a:endParaRPr lang="en-US" baseline="0" dirty="0" smtClean="0"/>
          </a:p>
          <a:p>
            <a:r>
              <a:rPr lang="en-US" baseline="0" dirty="0" smtClean="0"/>
              <a:t>Step 1: Check whether the QUEUE is empty by using method </a:t>
            </a:r>
            <a:r>
              <a:rPr lang="en-US" b="1" baseline="0" dirty="0" err="1" smtClean="0"/>
              <a:t>isEmpty</a:t>
            </a:r>
            <a:r>
              <a:rPr lang="en-US" b="1" baseline="0" dirty="0" smtClean="0"/>
              <a:t>()</a:t>
            </a:r>
          </a:p>
          <a:p>
            <a:r>
              <a:rPr lang="en-US" baseline="0" dirty="0" smtClean="0"/>
              <a:t>            if QUEUE is empty </a:t>
            </a:r>
          </a:p>
          <a:p>
            <a:r>
              <a:rPr lang="en-US" baseline="0" dirty="0" smtClean="0"/>
              <a:t>                      {</a:t>
            </a:r>
          </a:p>
          <a:p>
            <a:r>
              <a:rPr lang="en-US" baseline="0" dirty="0" smtClean="0"/>
              <a:t>                        then First Node is created by using DMA function </a:t>
            </a:r>
            <a:r>
              <a:rPr lang="en-US" baseline="0" dirty="0" err="1" smtClean="0"/>
              <a:t>malloc</a:t>
            </a:r>
            <a:r>
              <a:rPr lang="en-US" baseline="0" dirty="0" smtClean="0"/>
              <a:t> and address of Node created is assigned to </a:t>
            </a:r>
            <a:r>
              <a:rPr lang="en-US" b="1" baseline="0" dirty="0" smtClean="0"/>
              <a:t>front pointer </a:t>
            </a:r>
            <a:r>
              <a:rPr lang="en-US" baseline="0" dirty="0" smtClean="0"/>
              <a:t>of Queue structure</a:t>
            </a:r>
          </a:p>
          <a:p>
            <a:r>
              <a:rPr lang="en-US" baseline="0" dirty="0" smtClean="0"/>
              <a:t>                        As the Node created is only node in the Queue therefore its address is also assigned to </a:t>
            </a:r>
            <a:r>
              <a:rPr lang="en-US" b="1" baseline="0" dirty="0" smtClean="0"/>
              <a:t>rear pointer</a:t>
            </a:r>
          </a:p>
          <a:p>
            <a:r>
              <a:rPr lang="en-US" b="1" baseline="0" dirty="0" smtClean="0"/>
              <a:t>                        }</a:t>
            </a:r>
          </a:p>
          <a:p>
            <a:r>
              <a:rPr lang="en-US" b="1" baseline="0" dirty="0" smtClean="0"/>
              <a:t>             </a:t>
            </a:r>
            <a:r>
              <a:rPr lang="en-US" b="0" baseline="0" dirty="0" smtClean="0"/>
              <a:t>else </a:t>
            </a:r>
          </a:p>
          <a:p>
            <a:r>
              <a:rPr lang="en-US" b="0" baseline="0" dirty="0" smtClean="0"/>
              <a:t>                       {</a:t>
            </a:r>
          </a:p>
          <a:p>
            <a:r>
              <a:rPr lang="en-US" b="0" baseline="0" dirty="0" smtClean="0"/>
              <a:t>                        Node is created and its address is assigned to the next pointer of the Node which is currently pointed by </a:t>
            </a:r>
            <a:r>
              <a:rPr lang="en-US" b="1" baseline="0" dirty="0" smtClean="0"/>
              <a:t>rear pointer</a:t>
            </a:r>
          </a:p>
          <a:p>
            <a:r>
              <a:rPr lang="en-US" b="1" baseline="0" dirty="0" smtClean="0"/>
              <a:t>                          rear pointer is updated by assigning the address of Newly created Node</a:t>
            </a:r>
          </a:p>
          <a:p>
            <a:r>
              <a:rPr lang="en-US" b="1" baseline="0" dirty="0" smtClean="0"/>
              <a:t>                         }</a:t>
            </a:r>
          </a:p>
          <a:p>
            <a:r>
              <a:rPr lang="en-US" baseline="0" dirty="0" smtClean="0"/>
              <a:t>            </a:t>
            </a:r>
          </a:p>
          <a:p>
            <a:r>
              <a:rPr lang="en-US" baseline="0" dirty="0" smtClean="0"/>
              <a:t>Step 2:  element is inserted at the element position  of Node pointed by rear pointer</a:t>
            </a:r>
          </a:p>
          <a:p>
            <a:r>
              <a:rPr lang="en-US" baseline="0" dirty="0" smtClean="0"/>
              <a:t>            </a:t>
            </a:r>
          </a:p>
          <a:p>
            <a:endParaRPr lang="en-US" baseline="0" dirty="0" smtClean="0"/>
          </a:p>
          <a:p>
            <a:r>
              <a:rPr lang="en-US" baseline="0" dirty="0" smtClean="0"/>
              <a:t>Step 3: </a:t>
            </a:r>
            <a:r>
              <a:rPr lang="en-US" b="1" baseline="0" dirty="0" smtClean="0"/>
              <a:t>next pointer </a:t>
            </a:r>
            <a:r>
              <a:rPr lang="en-US" b="0" baseline="0" dirty="0" smtClean="0"/>
              <a:t>of Node at rear is assigned NULL</a:t>
            </a:r>
            <a:r>
              <a:rPr lang="en-US" b="1" baseline="0" dirty="0" smtClean="0"/>
              <a:t> </a:t>
            </a:r>
            <a:r>
              <a:rPr lang="en-US" baseline="0" dirty="0" smtClean="0"/>
              <a:t> </a:t>
            </a:r>
          </a:p>
          <a:p>
            <a:endParaRPr lang="en-US" baseline="0" dirty="0" smtClean="0"/>
          </a:p>
          <a:p>
            <a:r>
              <a:rPr lang="en-US" baseline="0" dirty="0" smtClean="0"/>
              <a:t>Step 4: After Step 3 completion </a:t>
            </a:r>
            <a:r>
              <a:rPr lang="en-US" b="1" baseline="0" dirty="0" smtClean="0"/>
              <a:t>TRUE</a:t>
            </a:r>
            <a:r>
              <a:rPr lang="en-US" baseline="0" dirty="0" smtClean="0"/>
              <a:t> is returned</a:t>
            </a:r>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23</a:t>
            </a:fld>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black"/>
                </a:solidFill>
                <a:effectLst/>
                <a:uLnTx/>
                <a:uFillTx/>
                <a:latin typeface="+mn-lt"/>
                <a:ea typeface="+mn-ea"/>
                <a:cs typeface="+mn-cs"/>
              </a:rPr>
              <a:t>Circular queue are widely used in computer networks because of its very own circular structure. </a:t>
            </a:r>
            <a:br>
              <a:rPr kumimoji="0" lang="en-IN" sz="1200" b="0" i="0" u="none" strike="noStrike" kern="1200" cap="none" spc="0" normalizeH="0" baseline="0" noProof="0" dirty="0" smtClean="0">
                <a:ln>
                  <a:noFill/>
                </a:ln>
                <a:solidFill>
                  <a:prstClr val="black"/>
                </a:solidFill>
                <a:effectLst/>
                <a:uLnTx/>
                <a:uFillTx/>
                <a:latin typeface="+mn-lt"/>
                <a:ea typeface="+mn-ea"/>
                <a:cs typeface="+mn-cs"/>
              </a:rPr>
            </a:br>
            <a:r>
              <a:rPr kumimoji="0" lang="en-IN" sz="1200" b="0" i="0" u="none" strike="noStrike" kern="1200" cap="none" spc="0" normalizeH="0" baseline="0" noProof="0" dirty="0" smtClean="0">
                <a:ln>
                  <a:noFill/>
                </a:ln>
                <a:solidFill>
                  <a:prstClr val="black"/>
                </a:solidFill>
                <a:effectLst/>
                <a:uLnTx/>
                <a:uFillTx/>
                <a:latin typeface="+mn-lt"/>
                <a:ea typeface="+mn-ea"/>
                <a:cs typeface="+mn-cs"/>
              </a:rPr>
              <a:t>It is used by network engineers for implementation of </a:t>
            </a:r>
            <a:r>
              <a:rPr kumimoji="0" lang="en-IN" sz="1200" b="1" i="0" u="none" strike="noStrike" kern="1200" cap="none" spc="0" normalizeH="0" baseline="0" noProof="0" dirty="0" smtClean="0">
                <a:ln>
                  <a:noFill/>
                </a:ln>
                <a:solidFill>
                  <a:prstClr val="black"/>
                </a:solidFill>
                <a:effectLst/>
                <a:uLnTx/>
                <a:uFillTx/>
                <a:latin typeface="+mn-lt"/>
                <a:ea typeface="+mn-ea"/>
                <a:cs typeface="+mn-cs"/>
              </a:rPr>
              <a:t>round robin algorithm</a:t>
            </a:r>
            <a:r>
              <a:rPr kumimoji="0" lang="en-IN" sz="1200" b="0" i="0" u="none" strike="noStrike" kern="1200" cap="none" spc="0" normalizeH="0" baseline="0" noProof="0" dirty="0" smtClean="0">
                <a:ln>
                  <a:noFill/>
                </a:ln>
                <a:solidFill>
                  <a:prstClr val="black"/>
                </a:solidFill>
                <a:effectLst/>
                <a:uLnTx/>
                <a:uFillTx/>
                <a:latin typeface="+mn-lt"/>
                <a:ea typeface="+mn-ea"/>
                <a:cs typeface="+mn-cs"/>
              </a:rPr>
              <a:t> which is used for token passing and also it is used in FIFO buffering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black"/>
                </a:solidFill>
                <a:effectLst/>
                <a:uLnTx/>
                <a:uFillTx/>
                <a:latin typeface="+mn-lt"/>
                <a:ea typeface="+mn-ea"/>
                <a:cs typeface="+mn-cs"/>
              </a:rPr>
              <a:t>It becomes necessary to check if the queue is not empty or not for </a:t>
            </a:r>
            <a:r>
              <a:rPr kumimoji="0" lang="en-IN" sz="1200" b="0" i="0" u="none" strike="noStrike" kern="1200" cap="none" spc="0" normalizeH="0" baseline="0" noProof="0" dirty="0" err="1" smtClean="0">
                <a:ln>
                  <a:noFill/>
                </a:ln>
                <a:solidFill>
                  <a:prstClr val="black"/>
                </a:solidFill>
                <a:effectLst/>
                <a:uLnTx/>
                <a:uFillTx/>
                <a:latin typeface="+mn-lt"/>
                <a:ea typeface="+mn-ea"/>
                <a:cs typeface="+mn-cs"/>
              </a:rPr>
              <a:t>dequeue</a:t>
            </a:r>
            <a:r>
              <a:rPr kumimoji="0" lang="en-IN" sz="1200" b="0" i="0" u="none" strike="noStrike" kern="1200" cap="none" spc="0" normalizeH="0" baseline="0" noProof="0" dirty="0" smtClean="0">
                <a:ln>
                  <a:noFill/>
                </a:ln>
                <a:solidFill>
                  <a:prstClr val="black"/>
                </a:solidFill>
                <a:effectLst/>
                <a:uLnTx/>
                <a:uFillTx/>
                <a:latin typeface="+mn-lt"/>
                <a:ea typeface="+mn-ea"/>
                <a:cs typeface="+mn-cs"/>
              </a:rPr>
              <a:t> operation which in turn returns an undefined value.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sng" strike="noStrike" kern="1200" cap="none" spc="0" normalizeH="0" baseline="0" noProof="0" dirty="0" smtClean="0">
                <a:ln>
                  <a:noFill/>
                </a:ln>
                <a:solidFill>
                  <a:prstClr val="black"/>
                </a:solidFill>
                <a:effectLst/>
                <a:uLnTx/>
                <a:uFillTx/>
                <a:latin typeface="+mn-lt"/>
                <a:ea typeface="+mn-ea"/>
                <a:cs typeface="+mn-cs"/>
              </a:rPr>
              <a:t>Implementation of Circular Arrays</a:t>
            </a:r>
            <a:endParaRPr kumimoji="0" lang="en-IN" sz="12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black"/>
                </a:solidFill>
                <a:effectLst/>
                <a:uLnTx/>
                <a:uFillTx/>
                <a:latin typeface="+mn-lt"/>
                <a:ea typeface="+mn-ea"/>
                <a:cs typeface="+mn-cs"/>
              </a:rPr>
              <a:t>Consider the positions around the circular arrangement as numbered from zero to max-1, where max is the total number of elements in the circular arrays and to implement circular array consider we use same numbered entries of a linear arrays.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smtClean="0">
                <a:ln>
                  <a:noFill/>
                </a:ln>
                <a:solidFill>
                  <a:prstClr val="black"/>
                </a:solidFill>
                <a:effectLst/>
                <a:uLnTx/>
                <a:uFillTx/>
                <a:latin typeface="+mn-lt"/>
                <a:ea typeface="+mn-ea"/>
                <a:cs typeface="+mn-cs"/>
              </a:rPr>
              <a:t>Whenever the index crosses max-1, we start again from 0.</a:t>
            </a: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25</a:t>
            </a:fld>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insert function </a:t>
            </a:r>
            <a:r>
              <a:rPr lang="en-US" dirty="0" smtClean="0"/>
              <a:t>is defined to insert element in the queue.</a:t>
            </a:r>
          </a:p>
          <a:p>
            <a:endParaRPr lang="en-US" dirty="0" smtClean="0"/>
          </a:p>
          <a:p>
            <a:r>
              <a:rPr lang="en-US" b="1" dirty="0" err="1" smtClean="0"/>
              <a:t>circleq</a:t>
            </a:r>
            <a:r>
              <a:rPr lang="en-US" b="1" dirty="0" smtClean="0"/>
              <a:t>[] </a:t>
            </a:r>
            <a:r>
              <a:rPr lang="en-US" dirty="0" smtClean="0"/>
              <a:t>: is array used to implement circular</a:t>
            </a:r>
            <a:r>
              <a:rPr lang="en-US" baseline="0" dirty="0" smtClean="0"/>
              <a:t> queue</a:t>
            </a:r>
            <a:endParaRPr lang="en-US" dirty="0" smtClean="0"/>
          </a:p>
          <a:p>
            <a:r>
              <a:rPr lang="en-US" b="1" dirty="0" smtClean="0"/>
              <a:t>item </a:t>
            </a:r>
            <a:r>
              <a:rPr lang="en-US" dirty="0" smtClean="0"/>
              <a:t>:  is the </a:t>
            </a:r>
            <a:r>
              <a:rPr lang="en-US" dirty="0" err="1" smtClean="0"/>
              <a:t>int</a:t>
            </a:r>
            <a:r>
              <a:rPr lang="en-US" dirty="0" smtClean="0"/>
              <a:t> type of element to be inserted</a:t>
            </a:r>
          </a:p>
          <a:p>
            <a:r>
              <a:rPr lang="en-US" b="1" dirty="0" smtClean="0"/>
              <a:t>MAX</a:t>
            </a:r>
            <a:r>
              <a:rPr lang="en-US" dirty="0" smtClean="0"/>
              <a:t> :   is the size of array used to implement</a:t>
            </a:r>
            <a:r>
              <a:rPr lang="en-US" baseline="0" dirty="0" smtClean="0"/>
              <a:t> the Queue</a:t>
            </a:r>
          </a:p>
          <a:p>
            <a:endParaRPr lang="en-US" baseline="0" dirty="0" smtClean="0"/>
          </a:p>
          <a:p>
            <a:r>
              <a:rPr lang="en-US" baseline="0" dirty="0" smtClean="0"/>
              <a:t>Step 1: first step is to check whether the Queue is full or not for this following condition is checked (front == (rear + 1)%MAX)</a:t>
            </a:r>
          </a:p>
          <a:p>
            <a:r>
              <a:rPr lang="en-US" baseline="0" dirty="0" smtClean="0"/>
              <a:t>            if Queue is full conditions returns TRUE and message of overflow error is displayed and insert code terminates</a:t>
            </a:r>
          </a:p>
          <a:p>
            <a:r>
              <a:rPr lang="en-US" baseline="0" dirty="0" smtClean="0"/>
              <a:t>            else go to step 2</a:t>
            </a:r>
          </a:p>
          <a:p>
            <a:endParaRPr lang="en-US" baseline="0" dirty="0" smtClean="0"/>
          </a:p>
          <a:p>
            <a:r>
              <a:rPr lang="en-US" baseline="0" dirty="0" smtClean="0"/>
              <a:t>Step 2: if Queue is not full then it is checked that whether queue is empty or not by checking the condition (front== -1)</a:t>
            </a:r>
          </a:p>
          <a:p>
            <a:r>
              <a:rPr lang="en-US" baseline="0" dirty="0" smtClean="0"/>
              <a:t>             if Queue is empty then  the element to be added is the first element and both front and rear points to same element i.e. front = rear = 0.</a:t>
            </a:r>
          </a:p>
          <a:p>
            <a:r>
              <a:rPr lang="en-US" baseline="0" dirty="0" smtClean="0"/>
              <a:t>             then element is added  </a:t>
            </a:r>
            <a:r>
              <a:rPr lang="en-US" baseline="0" dirty="0" err="1" smtClean="0"/>
              <a:t>circleq</a:t>
            </a:r>
            <a:r>
              <a:rPr lang="en-US" baseline="0" dirty="0" smtClean="0"/>
              <a:t>[rear]=item</a:t>
            </a:r>
          </a:p>
          <a:p>
            <a:r>
              <a:rPr lang="en-US" baseline="0" dirty="0" smtClean="0"/>
              <a:t>             else </a:t>
            </a:r>
            <a:r>
              <a:rPr lang="en-US" baseline="0" dirty="0" err="1" smtClean="0"/>
              <a:t>goto</a:t>
            </a:r>
            <a:r>
              <a:rPr lang="en-US" baseline="0" dirty="0" smtClean="0"/>
              <a:t> step 3</a:t>
            </a:r>
          </a:p>
          <a:p>
            <a:endParaRPr lang="en-US" baseline="0" dirty="0" smtClean="0"/>
          </a:p>
          <a:p>
            <a:r>
              <a:rPr lang="en-US" baseline="0" dirty="0" smtClean="0"/>
              <a:t>Step 3: if Queue is not empty then element is entered using rear pointer</a:t>
            </a:r>
          </a:p>
          <a:p>
            <a:endParaRPr lang="en-US" baseline="0" dirty="0" smtClean="0"/>
          </a:p>
          <a:p>
            <a:r>
              <a:rPr lang="en-US" baseline="0" dirty="0" smtClean="0"/>
              <a:t>            a) rear pointer is incremented by (rear+1)%MAX</a:t>
            </a:r>
          </a:p>
          <a:p>
            <a:r>
              <a:rPr lang="en-US" baseline="0" dirty="0" smtClean="0"/>
              <a:t>            b) </a:t>
            </a:r>
            <a:r>
              <a:rPr lang="en-US" baseline="0" dirty="0" err="1" smtClean="0"/>
              <a:t>circleq</a:t>
            </a:r>
            <a:r>
              <a:rPr lang="en-US" baseline="0" dirty="0" smtClean="0"/>
              <a:t>[rear]=item</a:t>
            </a:r>
          </a:p>
          <a:p>
            <a:endParaRPr lang="en-US" baseline="0" dirty="0" smtClean="0"/>
          </a:p>
          <a:p>
            <a:r>
              <a:rPr lang="en-US" baseline="0" dirty="0" smtClean="0"/>
              <a:t>Step 4: Stop</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27</a:t>
            </a:fld>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 above code</a:t>
            </a:r>
            <a:r>
              <a:rPr lang="en-US" baseline="0" dirty="0" smtClean="0"/>
              <a:t> implements Queue ADT using Linked List. </a:t>
            </a:r>
          </a:p>
          <a:p>
            <a:endParaRPr lang="en-US" baseline="0" dirty="0" smtClean="0"/>
          </a:p>
          <a:p>
            <a:r>
              <a:rPr lang="en-US" baseline="0" dirty="0" smtClean="0"/>
              <a:t>//Code is using C++ Language and use of templates</a:t>
            </a:r>
          </a:p>
          <a:p>
            <a:endParaRPr lang="en-US" baseline="0" dirty="0" smtClean="0"/>
          </a:p>
          <a:p>
            <a:pPr marL="228600" indent="-228600">
              <a:buAutoNum type="arabicPeriod"/>
            </a:pPr>
            <a:r>
              <a:rPr lang="en-US" baseline="0" dirty="0" smtClean="0"/>
              <a:t>Class by name </a:t>
            </a:r>
            <a:r>
              <a:rPr lang="en-US" baseline="0" dirty="0" err="1" smtClean="0"/>
              <a:t>QueueType</a:t>
            </a:r>
            <a:r>
              <a:rPr lang="en-US" baseline="0" dirty="0" smtClean="0"/>
              <a:t> is defined</a:t>
            </a:r>
          </a:p>
          <a:p>
            <a:pPr marL="228600" indent="-228600">
              <a:buAutoNum type="arabicPeriod"/>
            </a:pPr>
            <a:r>
              <a:rPr lang="en-US" baseline="0" dirty="0" smtClean="0"/>
              <a:t> It contains constructor and destructor </a:t>
            </a:r>
          </a:p>
          <a:p>
            <a:pPr marL="228600" indent="-228600">
              <a:buAutoNum type="arabicPeriod"/>
            </a:pPr>
            <a:r>
              <a:rPr lang="en-US" baseline="0" dirty="0" smtClean="0"/>
              <a:t> five member functions </a:t>
            </a:r>
            <a:r>
              <a:rPr lang="en-US" baseline="0" dirty="0" err="1" smtClean="0"/>
              <a:t>i.e</a:t>
            </a:r>
            <a:r>
              <a:rPr lang="en-US" baseline="0" dirty="0" smtClean="0"/>
              <a:t>   </a:t>
            </a:r>
          </a:p>
          <a:p>
            <a:pPr marL="228600" indent="-228600">
              <a:buNone/>
            </a:pPr>
            <a:r>
              <a:rPr lang="en-US" baseline="0" dirty="0" smtClean="0"/>
              <a:t>       </a:t>
            </a:r>
          </a:p>
          <a:p>
            <a:pPr marL="228600" indent="-228600">
              <a:buNone/>
            </a:pPr>
            <a:r>
              <a:rPr lang="en-US" baseline="0" dirty="0" smtClean="0"/>
              <a:t>        </a:t>
            </a:r>
            <a:r>
              <a:rPr lang="en-US" b="1" baseline="0" dirty="0" err="1" smtClean="0"/>
              <a:t>MakeEmpty</a:t>
            </a:r>
            <a:r>
              <a:rPr lang="en-US" b="1" baseline="0" dirty="0" smtClean="0"/>
              <a:t>():  </a:t>
            </a:r>
            <a:r>
              <a:rPr lang="en-US" baseline="0" dirty="0" smtClean="0"/>
              <a:t>this method is used to make queue empty</a:t>
            </a:r>
          </a:p>
          <a:p>
            <a:pPr marL="228600" indent="-228600">
              <a:buNone/>
            </a:pPr>
            <a:r>
              <a:rPr lang="en-US" baseline="0" dirty="0" smtClean="0"/>
              <a:t>     </a:t>
            </a:r>
            <a:r>
              <a:rPr lang="en-US" b="1" baseline="0" dirty="0" smtClean="0"/>
              <a:t>   </a:t>
            </a:r>
            <a:r>
              <a:rPr lang="en-US" b="1" baseline="0" dirty="0" err="1" smtClean="0"/>
              <a:t>IsEmpty</a:t>
            </a:r>
            <a:r>
              <a:rPr lang="en-US" b="1" baseline="0" dirty="0" smtClean="0"/>
              <a:t>(): </a:t>
            </a:r>
            <a:r>
              <a:rPr lang="en-US" b="0" baseline="0" dirty="0" smtClean="0"/>
              <a:t>This method checks whether Queue is empty or not and returns TRUE or FALSE</a:t>
            </a:r>
          </a:p>
          <a:p>
            <a:pPr marL="228600" indent="-228600">
              <a:buNone/>
            </a:pPr>
            <a:r>
              <a:rPr lang="en-US" b="0" baseline="0" dirty="0" smtClean="0"/>
              <a:t>        </a:t>
            </a:r>
            <a:r>
              <a:rPr lang="en-US" b="1" baseline="0" dirty="0" err="1" smtClean="0"/>
              <a:t>IsFull</a:t>
            </a:r>
            <a:r>
              <a:rPr lang="en-US" b="1" baseline="0" dirty="0" smtClean="0"/>
              <a:t>():</a:t>
            </a:r>
            <a:r>
              <a:rPr lang="en-US" b="0" baseline="0" dirty="0" smtClean="0"/>
              <a:t> This method checks whether Queue if Full or not and returns TRUE or FALSE</a:t>
            </a:r>
          </a:p>
          <a:p>
            <a:pPr marL="228600" indent="-228600">
              <a:buNone/>
            </a:pPr>
            <a:r>
              <a:rPr lang="en-US" b="0" baseline="0" dirty="0" smtClean="0"/>
              <a:t>        </a:t>
            </a:r>
            <a:r>
              <a:rPr lang="en-US" b="1" baseline="0" dirty="0" err="1" smtClean="0"/>
              <a:t>Enqueue</a:t>
            </a:r>
            <a:r>
              <a:rPr lang="en-US" b="1" baseline="0" dirty="0" smtClean="0"/>
              <a:t>():</a:t>
            </a:r>
            <a:r>
              <a:rPr lang="en-US" b="0" baseline="0" dirty="0" smtClean="0"/>
              <a:t> This method is used to Insert element in the Queue. If Queue is full it gives Overflow error</a:t>
            </a:r>
          </a:p>
          <a:p>
            <a:pPr marL="228600" indent="-228600">
              <a:buNone/>
            </a:pPr>
            <a:r>
              <a:rPr lang="en-US" b="0" baseline="0" dirty="0" smtClean="0"/>
              <a:t>        </a:t>
            </a:r>
            <a:r>
              <a:rPr lang="en-US" b="1" baseline="0" dirty="0" err="1" smtClean="0"/>
              <a:t>Dequeue</a:t>
            </a:r>
            <a:r>
              <a:rPr lang="en-US" b="1" baseline="0" dirty="0" smtClean="0"/>
              <a:t>():</a:t>
            </a:r>
            <a:r>
              <a:rPr lang="en-US" b="0" baseline="0" dirty="0" smtClean="0"/>
              <a:t> This method is used to Remove element in the Queue. If Queue is empty then it gives Underflow error </a:t>
            </a:r>
          </a:p>
          <a:p>
            <a:pPr marL="228600" indent="-228600">
              <a:buNone/>
            </a:pPr>
            <a:endParaRPr lang="en-US" baseline="0" dirty="0" smtClean="0"/>
          </a:p>
          <a:p>
            <a:pPr marL="228600" indent="-228600">
              <a:buNone/>
            </a:pPr>
            <a:r>
              <a:rPr lang="en-US" baseline="0" dirty="0" smtClean="0"/>
              <a:t>4. Two data members are used as front and rear pointers of Node type pointer</a:t>
            </a:r>
          </a:p>
          <a:p>
            <a:pPr marL="228600" indent="-228600">
              <a:buNone/>
            </a:pPr>
            <a:endParaRPr lang="en-US" baseline="0" dirty="0" smtClean="0"/>
          </a:p>
          <a:p>
            <a:pPr marL="228600" indent="-228600">
              <a:buNone/>
            </a:pPr>
            <a:r>
              <a:rPr lang="en-US" baseline="0" dirty="0" smtClean="0"/>
              <a:t>5. </a:t>
            </a:r>
            <a:r>
              <a:rPr lang="en-US" baseline="0" dirty="0" err="1" smtClean="0"/>
              <a:t>NodeType</a:t>
            </a:r>
            <a:r>
              <a:rPr lang="en-US" baseline="0" dirty="0" smtClean="0"/>
              <a:t> is structure used for creating nodes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29</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C9CB9E7-7084-435E-BDE9-2F1BA4EC8939}"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1642501" y="6356350"/>
            <a:ext cx="393879" cy="365125"/>
          </a:xfrm>
        </p:spPr>
        <p:txBody>
          <a:bodyPr/>
          <a:lstStyle>
            <a:lvl1pPr>
              <a:defRPr>
                <a:solidFill>
                  <a:srgbClr val="C00000"/>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7071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1BF4B1-77B2-4C3D-8667-4FBDE4D409DB}"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80156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3079E1-B1B2-41D8-96F7-A302CFB8AC0C}"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273980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F2BE05-C1D5-4A00-BD80-E6A2A264892A}"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1590986" y="6356349"/>
            <a:ext cx="432515" cy="365125"/>
          </a:xfrm>
        </p:spPr>
        <p:txBody>
          <a:bodyPr/>
          <a:lstStyle>
            <a:lvl1pPr>
              <a:defRPr>
                <a:solidFill>
                  <a:srgbClr val="C00000"/>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40914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E15888-409E-42A3-9E84-6EF39A2AB773}"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12435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E3D9606-C195-4F00-AA63-E3EF00114823}" type="datetime1">
              <a:rPr lang="en-IN" smtClean="0"/>
              <a:pPr/>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13059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DD4AA7-8689-4A50-8A8E-3AB8C74F7778}" type="datetime1">
              <a:rPr lang="en-IN" smtClean="0"/>
              <a:pPr/>
              <a:t>30-11-2018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156957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602FED3-7D32-4390-9275-C53DAC947E66}" type="datetime1">
              <a:rPr lang="en-IN" smtClean="0"/>
              <a:pPr/>
              <a:t>30-11-2018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58762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127E66-7DAF-4E47-81F5-A440089C748E}" type="datetime1">
              <a:rPr lang="en-IN" smtClean="0"/>
              <a:pPr/>
              <a:t>30-11-2018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190428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41EFEB-9ECA-43E0-AE09-915EDE23F0A9}" type="datetime1">
              <a:rPr lang="en-IN" smtClean="0"/>
              <a:pPr/>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60118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9EFCBB-FF0F-45AA-824A-5DF2573BAFB8}" type="datetime1">
              <a:rPr lang="en-IN" smtClean="0"/>
              <a:pPr/>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264507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5EF50-5ECC-48BA-81DC-F08BF0523C74}" type="datetime1">
              <a:rPr lang="en-IN" smtClean="0"/>
              <a:pPr/>
              <a:t>30-11-2018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410304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tutorialride.com/data-structures/types-of-queue-in-data-structure.ht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www.geeksforgeeks.org/applications-of-queue-data-structure/" TargetMode="External"/><Relationship Id="rId4" Type="http://schemas.openxmlformats.org/officeDocument/2006/relationships/hyperlink" Target="https://www.tutorialspoint.com/data_structures_algorithms/dsa_queue.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youtube.com/watch?v=XuCbpw6Bj1U"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youtube.com/watch?v=OI_yNQ_QVak" TargetMode="External"/><Relationship Id="rId4" Type="http://schemas.openxmlformats.org/officeDocument/2006/relationships/hyperlink" Target="https://www.youtube.com/watch?v=xQdoA_7k4I4"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0770" y="138023"/>
            <a:ext cx="11904453" cy="1863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cxnSp>
        <p:nvCxnSpPr>
          <p:cNvPr id="12" name="Straight Connector 11"/>
          <p:cNvCxnSpPr/>
          <p:nvPr/>
        </p:nvCxnSpPr>
        <p:spPr>
          <a:xfrm>
            <a:off x="3219385" y="2277375"/>
            <a:ext cx="579695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2537" y="512002"/>
            <a:ext cx="3418941" cy="1463307"/>
          </a:xfrm>
          <a:prstGeom prst="rect">
            <a:avLst/>
          </a:prstGeom>
        </p:spPr>
      </p:pic>
      <p:sp>
        <p:nvSpPr>
          <p:cNvPr id="10" name="Rectangle 9"/>
          <p:cNvSpPr/>
          <p:nvPr/>
        </p:nvSpPr>
        <p:spPr>
          <a:xfrm>
            <a:off x="993769" y="2695091"/>
            <a:ext cx="10248181" cy="1938992"/>
          </a:xfrm>
          <a:prstGeom prst="rect">
            <a:avLst/>
          </a:prstGeom>
        </p:spPr>
        <p:txBody>
          <a:bodyPr wrap="square">
            <a:spAutoFit/>
          </a:bodyPr>
          <a:lstStyle/>
          <a:p>
            <a:pPr algn="ctr" fontAlgn="auto">
              <a:spcBef>
                <a:spcPts val="0"/>
              </a:spcBef>
              <a:spcAft>
                <a:spcPts val="0"/>
              </a:spcAft>
              <a:defRPr/>
            </a:pPr>
            <a:r>
              <a:rPr lang="en-IN" sz="4000" b="1" spc="-20" dirty="0">
                <a:solidFill>
                  <a:srgbClr val="002060"/>
                </a:solidFill>
                <a:latin typeface="Helvetica" panose="020B0604020202020204" pitchFamily="2" charset="0"/>
                <a:cs typeface="Arial" panose="020B0604020202020204" pitchFamily="34" charset="0"/>
              </a:rPr>
              <a:t>Data S</a:t>
            </a:r>
            <a:r>
              <a:rPr lang="en-IN" sz="4000" b="1" spc="-20" dirty="0" smtClean="0">
                <a:solidFill>
                  <a:srgbClr val="002060"/>
                </a:solidFill>
                <a:latin typeface="Helvetica" panose="020B0604020202020204" pitchFamily="2" charset="0"/>
                <a:cs typeface="Arial" panose="020B0604020202020204" pitchFamily="34" charset="0"/>
              </a:rPr>
              <a:t>tructures</a:t>
            </a:r>
          </a:p>
          <a:p>
            <a:pPr algn="ctr" fontAlgn="auto">
              <a:spcBef>
                <a:spcPts val="0"/>
              </a:spcBef>
              <a:spcAft>
                <a:spcPts val="0"/>
              </a:spcAft>
              <a:defRPr/>
            </a:pPr>
            <a:r>
              <a:rPr lang="en-IN" sz="1500" b="1" spc="-20" dirty="0" smtClean="0">
                <a:latin typeface="Helvetica" panose="020B0604020202020204" pitchFamily="2" charset="0"/>
                <a:cs typeface="Arial" panose="020B0604020202020204" pitchFamily="34" charset="0"/>
              </a:rPr>
              <a:t> </a:t>
            </a:r>
            <a:r>
              <a:rPr lang="en-US" sz="1500" b="1" spc="-20" dirty="0" smtClean="0">
                <a:latin typeface="Helvetica" panose="020B0604020202020204" pitchFamily="2" charset="0"/>
                <a:cs typeface="Arial" panose="020B0604020202020204" pitchFamily="34" charset="0"/>
              </a:rPr>
              <a:t/>
            </a:r>
            <a:br>
              <a:rPr lang="en-US" sz="1500" b="1" spc="-20" dirty="0" smtClean="0">
                <a:latin typeface="Helvetica" panose="020B0604020202020204" pitchFamily="2" charset="0"/>
                <a:cs typeface="Arial" panose="020B0604020202020204" pitchFamily="34" charset="0"/>
              </a:rPr>
            </a:br>
            <a:r>
              <a:rPr lang="en-IN" sz="2000" b="1" dirty="0" smtClean="0">
                <a:latin typeface="Helvetica" panose="020B0604020202020204" pitchFamily="2" charset="0"/>
              </a:rPr>
              <a:t>Module Number: 2.2</a:t>
            </a:r>
          </a:p>
          <a:p>
            <a:pPr algn="ctr" fontAlgn="auto">
              <a:spcBef>
                <a:spcPts val="0"/>
              </a:spcBef>
              <a:spcAft>
                <a:spcPts val="0"/>
              </a:spcAft>
              <a:defRPr/>
            </a:pPr>
            <a:endParaRPr lang="en-IN" sz="1500" b="1" dirty="0" smtClean="0">
              <a:latin typeface="Helvetica" panose="020B0604020202020204" pitchFamily="2" charset="0"/>
            </a:endParaRPr>
          </a:p>
          <a:p>
            <a:pPr algn="ctr">
              <a:defRPr/>
            </a:pPr>
            <a:r>
              <a:rPr lang="en-GB" sz="3000" b="1" dirty="0" smtClean="0">
                <a:latin typeface="Helvetica" panose="020B0604020202020204" pitchFamily="2" charset="0"/>
              </a:rPr>
              <a:t>Module Name: </a:t>
            </a:r>
            <a:r>
              <a:rPr lang="en-US" sz="3000" b="1" spc="-20" dirty="0">
                <a:latin typeface="Helvetica" panose="020B0604020202020204" pitchFamily="2" charset="0"/>
                <a:cs typeface="Arial" panose="020B0604020202020204" pitchFamily="34" charset="0"/>
              </a:rPr>
              <a:t>Queues</a:t>
            </a:r>
            <a:endParaRPr lang="en-IN" sz="3000" b="1" spc="-20" dirty="0">
              <a:latin typeface="Helvetica" panose="020B0604020202020204" pitchFamily="2" charset="0"/>
              <a:cs typeface="Arial" panose="020B0604020202020204" pitchFamily="34" charset="0"/>
            </a:endParaRPr>
          </a:p>
        </p:txBody>
      </p:sp>
      <p:sp>
        <p:nvSpPr>
          <p:cNvPr id="6" name="Rectangle 5"/>
          <p:cNvSpPr/>
          <p:nvPr/>
        </p:nvSpPr>
        <p:spPr>
          <a:xfrm>
            <a:off x="-29496" y="5943596"/>
            <a:ext cx="3628103" cy="1091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Helvetica" panose="020B0604020202020204" pitchFamily="2" charset="0"/>
              </a:rPr>
              <a:t>Version: DSA3</a:t>
            </a:r>
          </a:p>
          <a:p>
            <a:pPr algn="ctr"/>
            <a:r>
              <a:rPr lang="en-US" b="1" dirty="0" smtClean="0">
                <a:solidFill>
                  <a:schemeClr val="tx1"/>
                </a:solidFill>
                <a:latin typeface="Helvetica" panose="020B0604020202020204" pitchFamily="2" charset="0"/>
              </a:rPr>
              <a:t>Released Date : 2-AUG-2018</a:t>
            </a:r>
            <a:endParaRPr lang="en-IN" b="1" dirty="0">
              <a:solidFill>
                <a:schemeClr val="tx1"/>
              </a:solidFill>
              <a:latin typeface="Helvetica" panose="020B0604020202020204" pitchFamily="2" charset="0"/>
            </a:endParaRPr>
          </a:p>
        </p:txBody>
      </p:sp>
    </p:spTree>
    <p:extLst>
      <p:ext uri="{BB962C8B-B14F-4D97-AF65-F5344CB8AC3E}">
        <p14:creationId xmlns:p14="http://schemas.microsoft.com/office/powerpoint/2010/main" val="364802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a:t>
            </a:fld>
            <a:endParaRPr lang="en-IN" dirty="0"/>
          </a:p>
        </p:txBody>
      </p:sp>
      <p:sp>
        <p:nvSpPr>
          <p:cNvPr id="6" name="Rectangle 5"/>
          <p:cNvSpPr/>
          <p:nvPr/>
        </p:nvSpPr>
        <p:spPr>
          <a:xfrm>
            <a:off x="207034" y="1121184"/>
            <a:ext cx="11383951" cy="295465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Operations of Queues</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Enqueue:</a:t>
            </a:r>
            <a:r>
              <a:rPr lang="en-US" sz="2000" dirty="0">
                <a:latin typeface="Times New Roman" panose="02020603050405020304" pitchFamily="18" charset="0"/>
                <a:cs typeface="Times New Roman" panose="02020603050405020304" pitchFamily="18" charset="0"/>
              </a:rPr>
              <a:t> Adds an item to the queue. </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Dequeue:</a:t>
            </a:r>
            <a:r>
              <a:rPr lang="en-US" sz="2000" dirty="0">
                <a:latin typeface="Times New Roman" panose="02020603050405020304" pitchFamily="18" charset="0"/>
                <a:cs typeface="Times New Roman" panose="02020603050405020304" pitchFamily="18" charset="0"/>
              </a:rPr>
              <a:t> Removes an item from the queue. </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Front:</a:t>
            </a:r>
            <a:r>
              <a:rPr lang="en-US" sz="2000" dirty="0">
                <a:latin typeface="Times New Roman" panose="02020603050405020304" pitchFamily="18" charset="0"/>
                <a:cs typeface="Times New Roman" panose="02020603050405020304" pitchFamily="18" charset="0"/>
              </a:rPr>
              <a:t> Get the front item from the queue.</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Rear: </a:t>
            </a:r>
            <a:r>
              <a:rPr lang="en-US" sz="2000" dirty="0">
                <a:latin typeface="Times New Roman" panose="02020603050405020304" pitchFamily="18" charset="0"/>
                <a:cs typeface="Times New Roman" panose="02020603050405020304" pitchFamily="18" charset="0"/>
              </a:rPr>
              <a:t>Get the last item from the queue.</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93052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11</a:t>
            </a:fld>
            <a:endParaRPr lang="en-IN" dirty="0"/>
          </a:p>
        </p:txBody>
      </p:sp>
      <p:sp>
        <p:nvSpPr>
          <p:cNvPr id="6" name="Rectangle 5"/>
          <p:cNvSpPr/>
          <p:nvPr/>
        </p:nvSpPr>
        <p:spPr>
          <a:xfrm>
            <a:off x="207034" y="1121184"/>
            <a:ext cx="11383951" cy="295465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Implementing queues using arrays</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Simple </a:t>
            </a:r>
            <a:r>
              <a:rPr lang="en-US" sz="2000" dirty="0" smtClean="0">
                <a:latin typeface="Times New Roman" panose="02020603050405020304" pitchFamily="18" charset="0"/>
                <a:cs typeface="Times New Roman" panose="02020603050405020304" pitchFamily="18" charset="0"/>
              </a:rPr>
              <a:t>implementation</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size of the queue must be determined when a stack object is </a:t>
            </a:r>
            <a:r>
              <a:rPr lang="en-US" sz="2000" dirty="0" smtClean="0">
                <a:latin typeface="Times New Roman" panose="02020603050405020304" pitchFamily="18" charset="0"/>
                <a:cs typeface="Times New Roman" panose="02020603050405020304" pitchFamily="18" charset="0"/>
              </a:rPr>
              <a:t>declared</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Space is wasted if we use less </a:t>
            </a:r>
            <a:r>
              <a:rPr lang="en-US" sz="2000" dirty="0" smtClean="0">
                <a:latin typeface="Times New Roman" panose="02020603050405020304" pitchFamily="18" charset="0"/>
                <a:cs typeface="Times New Roman" panose="02020603050405020304" pitchFamily="18" charset="0"/>
              </a:rPr>
              <a:t>elements</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cannot "</a:t>
            </a:r>
            <a:r>
              <a:rPr lang="en-US" sz="2000" dirty="0" err="1">
                <a:latin typeface="Times New Roman" panose="02020603050405020304" pitchFamily="18" charset="0"/>
                <a:cs typeface="Times New Roman" panose="02020603050405020304" pitchFamily="18" charset="0"/>
              </a:rPr>
              <a:t>enqueue</a:t>
            </a:r>
            <a:r>
              <a:rPr lang="en-US" sz="2000" dirty="0">
                <a:latin typeface="Times New Roman" panose="02020603050405020304" pitchFamily="18" charset="0"/>
                <a:cs typeface="Times New Roman" panose="02020603050405020304" pitchFamily="18" charset="0"/>
              </a:rPr>
              <a:t>" more elements than the array can hold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836771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12</a:t>
            </a:fld>
            <a:endParaRPr lang="en-IN" dirty="0"/>
          </a:p>
        </p:txBody>
      </p:sp>
      <p:sp>
        <p:nvSpPr>
          <p:cNvPr id="6" name="Rectangle 5"/>
          <p:cNvSpPr/>
          <p:nvPr/>
        </p:nvSpPr>
        <p:spPr>
          <a:xfrm>
            <a:off x="207034" y="1121184"/>
            <a:ext cx="11383951" cy="233910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Implementing queues using linked lists</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Allocate memory for each new element </a:t>
            </a:r>
            <a:r>
              <a:rPr lang="en-US" sz="2000" dirty="0" smtClean="0">
                <a:latin typeface="Times New Roman" panose="02020603050405020304" pitchFamily="18" charset="0"/>
                <a:cs typeface="Times New Roman" panose="02020603050405020304" pitchFamily="18" charset="0"/>
              </a:rPr>
              <a:t>dynamically</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Link the queue elements together </a:t>
            </a:r>
            <a:endParaRPr lang="en-US" sz="2000" dirty="0" smtClean="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two pointers, </a:t>
            </a:r>
            <a:r>
              <a:rPr lang="en-US" sz="2000" dirty="0" err="1">
                <a:latin typeface="Times New Roman" panose="02020603050405020304" pitchFamily="18" charset="0"/>
                <a:cs typeface="Times New Roman" panose="02020603050405020304" pitchFamily="18" charset="0"/>
              </a:rPr>
              <a:t>qFront</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qRear</a:t>
            </a:r>
            <a:r>
              <a:rPr lang="en-US" sz="2000" dirty="0">
                <a:latin typeface="Times New Roman" panose="02020603050405020304" pitchFamily="18" charset="0"/>
                <a:cs typeface="Times New Roman" panose="02020603050405020304" pitchFamily="18" charset="0"/>
              </a:rPr>
              <a:t>, to mark the front and rear of the queue</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80468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13</a:t>
            </a:fld>
            <a:endParaRPr lang="en-IN" dirty="0"/>
          </a:p>
        </p:txBody>
      </p:sp>
      <p:sp>
        <p:nvSpPr>
          <p:cNvPr id="6" name="Rectangle 5"/>
          <p:cNvSpPr/>
          <p:nvPr/>
        </p:nvSpPr>
        <p:spPr>
          <a:xfrm>
            <a:off x="207034" y="1121184"/>
            <a:ext cx="11383951" cy="387798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Queue Implementation Using a Linked List</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234350" lvl="6" indent="-5143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Internally, the queue is represented as a linked list of nodes, with each node containing a data element</a:t>
            </a:r>
            <a:r>
              <a:rPr lang="en-US" sz="2000" dirty="0" smtClean="0">
                <a:latin typeface="Times New Roman" panose="02020603050405020304" pitchFamily="18" charset="0"/>
                <a:cs typeface="Times New Roman" panose="02020603050405020304" pitchFamily="18" charset="0"/>
              </a:rPr>
              <a:t>.</a:t>
            </a:r>
          </a:p>
          <a:p>
            <a:pPr marL="1234350" lvl="6" indent="-51435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We need two pointers for the linked list: </a:t>
            </a:r>
            <a:endParaRPr lang="en-US" sz="2000" dirty="0" smtClean="0">
              <a:latin typeface="Times New Roman" panose="02020603050405020304" pitchFamily="18" charset="0"/>
              <a:cs typeface="Times New Roman" panose="02020603050405020304" pitchFamily="18" charset="0"/>
            </a:endParaRPr>
          </a:p>
          <a:p>
            <a:pPr marL="1234350" lvl="6" indent="-51435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pointer to the beginning of the linked list (front of queue</a:t>
            </a:r>
            <a:r>
              <a:rPr lang="en-US" sz="2000" dirty="0" smtClean="0">
                <a:latin typeface="Times New Roman" panose="02020603050405020304" pitchFamily="18" charset="0"/>
                <a:cs typeface="Times New Roman" panose="02020603050405020304" pitchFamily="18" charset="0"/>
              </a:rPr>
              <a:t>).</a:t>
            </a:r>
          </a:p>
          <a:p>
            <a:pPr marL="1520100" lvl="7"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pointer to the end of the linked list (rear of queue</a:t>
            </a:r>
            <a:r>
              <a:rPr lang="en-US" sz="2000" dirty="0" smtClean="0">
                <a:latin typeface="Times New Roman" panose="02020603050405020304" pitchFamily="18" charset="0"/>
                <a:cs typeface="Times New Roman" panose="02020603050405020304" pitchFamily="18" charset="0"/>
              </a:rPr>
              <a:t>).</a:t>
            </a:r>
          </a:p>
          <a:p>
            <a:pPr marL="1234350" lvl="6" indent="-51435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We will also have a count of the number of items in the queue.</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040712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14</a:t>
            </a:fld>
            <a:endParaRPr lang="en-IN" dirty="0"/>
          </a:p>
        </p:txBody>
      </p:sp>
      <p:sp>
        <p:nvSpPr>
          <p:cNvPr id="6" name="Rectangle 5"/>
          <p:cNvSpPr/>
          <p:nvPr/>
        </p:nvSpPr>
        <p:spPr>
          <a:xfrm>
            <a:off x="207034" y="1121184"/>
            <a:ext cx="1138395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Linked Implementation of a Queue</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grpSp>
        <p:nvGrpSpPr>
          <p:cNvPr id="43" name="Group 42"/>
          <p:cNvGrpSpPr/>
          <p:nvPr/>
        </p:nvGrpSpPr>
        <p:grpSpPr>
          <a:xfrm>
            <a:off x="2523961" y="2018561"/>
            <a:ext cx="6984255" cy="3902075"/>
            <a:chOff x="900113" y="1752600"/>
            <a:chExt cx="6984255" cy="3902075"/>
          </a:xfrm>
        </p:grpSpPr>
        <p:sp>
          <p:nvSpPr>
            <p:cNvPr id="44" name="Rectangle 4"/>
            <p:cNvSpPr>
              <a:spLocks noChangeArrowheads="1"/>
            </p:cNvSpPr>
            <p:nvPr/>
          </p:nvSpPr>
          <p:spPr bwMode="auto">
            <a:xfrm>
              <a:off x="2209800" y="48006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45" name="Text Box 5"/>
            <p:cNvSpPr txBox="1">
              <a:spLocks noChangeArrowheads="1"/>
            </p:cNvSpPr>
            <p:nvPr/>
          </p:nvSpPr>
          <p:spPr bwMode="auto">
            <a:xfrm>
              <a:off x="2133600" y="5257800"/>
              <a:ext cx="838200" cy="396875"/>
            </a:xfrm>
            <a:prstGeom prst="rect">
              <a:avLst/>
            </a:prstGeom>
            <a:noFill/>
            <a:ln w="9525">
              <a:noFill/>
              <a:miter lim="800000"/>
              <a:headEnd/>
              <a:tailEnd/>
            </a:ln>
            <a:effectLst/>
          </p:spPr>
          <p:txBody>
            <a:bodyPr>
              <a:spAutoFit/>
            </a:bodyPr>
            <a:lstStyle/>
            <a:p>
              <a:pPr>
                <a:spcBef>
                  <a:spcPct val="50000"/>
                </a:spcBef>
              </a:pPr>
              <a:r>
                <a:rPr lang="en-US" b="0"/>
                <a:t>count</a:t>
              </a:r>
            </a:p>
          </p:txBody>
        </p:sp>
        <p:sp>
          <p:nvSpPr>
            <p:cNvPr id="46" name="Text Box 6"/>
            <p:cNvSpPr txBox="1">
              <a:spLocks noChangeArrowheads="1"/>
            </p:cNvSpPr>
            <p:nvPr/>
          </p:nvSpPr>
          <p:spPr bwMode="auto">
            <a:xfrm>
              <a:off x="2286000" y="4876800"/>
              <a:ext cx="360363" cy="396875"/>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4</a:t>
              </a:r>
            </a:p>
          </p:txBody>
        </p:sp>
        <p:sp>
          <p:nvSpPr>
            <p:cNvPr id="47" name="Rectangle 7"/>
            <p:cNvSpPr>
              <a:spLocks noChangeArrowheads="1"/>
            </p:cNvSpPr>
            <p:nvPr/>
          </p:nvSpPr>
          <p:spPr bwMode="auto">
            <a:xfrm>
              <a:off x="1905000" y="2895600"/>
              <a:ext cx="1143000" cy="2743200"/>
            </a:xfrm>
            <a:prstGeom prst="rect">
              <a:avLst/>
            </a:prstGeom>
            <a:noFill/>
            <a:ln w="38100">
              <a:solidFill>
                <a:schemeClr val="accent2"/>
              </a:solidFill>
              <a:miter lim="800000"/>
              <a:headEnd/>
              <a:tailEnd/>
            </a:ln>
            <a:effectLst/>
          </p:spPr>
          <p:txBody>
            <a:bodyPr wrap="none" anchor="ctr"/>
            <a:lstStyle/>
            <a:p>
              <a:endParaRPr lang="en-CA"/>
            </a:p>
          </p:txBody>
        </p:sp>
        <p:sp>
          <p:nvSpPr>
            <p:cNvPr id="48" name="Text Box 8"/>
            <p:cNvSpPr txBox="1">
              <a:spLocks noChangeArrowheads="1"/>
            </p:cNvSpPr>
            <p:nvPr/>
          </p:nvSpPr>
          <p:spPr bwMode="auto">
            <a:xfrm>
              <a:off x="2133600" y="3505200"/>
              <a:ext cx="762000" cy="396875"/>
            </a:xfrm>
            <a:prstGeom prst="rect">
              <a:avLst/>
            </a:prstGeom>
            <a:noFill/>
            <a:ln w="9525">
              <a:noFill/>
              <a:miter lim="800000"/>
              <a:headEnd/>
              <a:tailEnd/>
            </a:ln>
            <a:effectLst/>
          </p:spPr>
          <p:txBody>
            <a:bodyPr>
              <a:spAutoFit/>
            </a:bodyPr>
            <a:lstStyle/>
            <a:p>
              <a:pPr>
                <a:spcBef>
                  <a:spcPct val="50000"/>
                </a:spcBef>
              </a:pPr>
              <a:r>
                <a:rPr lang="en-US" b="0" dirty="0"/>
                <a:t>rear</a:t>
              </a:r>
            </a:p>
          </p:txBody>
        </p:sp>
        <p:sp>
          <p:nvSpPr>
            <p:cNvPr id="49" name="Rectangle 9"/>
            <p:cNvSpPr>
              <a:spLocks noChangeArrowheads="1"/>
            </p:cNvSpPr>
            <p:nvPr/>
          </p:nvSpPr>
          <p:spPr bwMode="auto">
            <a:xfrm>
              <a:off x="2209800" y="30480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50" name="Text Box 10"/>
            <p:cNvSpPr txBox="1">
              <a:spLocks noChangeArrowheads="1"/>
            </p:cNvSpPr>
            <p:nvPr/>
          </p:nvSpPr>
          <p:spPr bwMode="auto">
            <a:xfrm>
              <a:off x="2133600" y="4343400"/>
              <a:ext cx="762000" cy="396875"/>
            </a:xfrm>
            <a:prstGeom prst="rect">
              <a:avLst/>
            </a:prstGeom>
            <a:noFill/>
            <a:ln w="9525">
              <a:noFill/>
              <a:miter lim="800000"/>
              <a:headEnd/>
              <a:tailEnd/>
            </a:ln>
            <a:effectLst/>
          </p:spPr>
          <p:txBody>
            <a:bodyPr>
              <a:spAutoFit/>
            </a:bodyPr>
            <a:lstStyle/>
            <a:p>
              <a:pPr>
                <a:spcBef>
                  <a:spcPct val="50000"/>
                </a:spcBef>
              </a:pPr>
              <a:r>
                <a:rPr lang="en-US" b="0"/>
                <a:t>front</a:t>
              </a:r>
            </a:p>
          </p:txBody>
        </p:sp>
        <p:sp>
          <p:nvSpPr>
            <p:cNvPr id="51" name="Rectangle 11"/>
            <p:cNvSpPr>
              <a:spLocks noChangeArrowheads="1"/>
            </p:cNvSpPr>
            <p:nvPr/>
          </p:nvSpPr>
          <p:spPr bwMode="auto">
            <a:xfrm>
              <a:off x="2209800" y="38862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52" name="Rectangle 12"/>
            <p:cNvSpPr>
              <a:spLocks noChangeArrowheads="1"/>
            </p:cNvSpPr>
            <p:nvPr/>
          </p:nvSpPr>
          <p:spPr bwMode="auto">
            <a:xfrm>
              <a:off x="3657600" y="4648200"/>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53" name="Rectangle 16"/>
            <p:cNvSpPr>
              <a:spLocks noChangeArrowheads="1"/>
            </p:cNvSpPr>
            <p:nvPr/>
          </p:nvSpPr>
          <p:spPr bwMode="auto">
            <a:xfrm>
              <a:off x="3733800" y="39624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54" name="Rectangle 17"/>
            <p:cNvSpPr>
              <a:spLocks noChangeArrowheads="1"/>
            </p:cNvSpPr>
            <p:nvPr/>
          </p:nvSpPr>
          <p:spPr bwMode="auto">
            <a:xfrm>
              <a:off x="4038600" y="39624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55" name="Line 18"/>
            <p:cNvSpPr>
              <a:spLocks noChangeShapeType="1"/>
            </p:cNvSpPr>
            <p:nvPr/>
          </p:nvSpPr>
          <p:spPr bwMode="auto">
            <a:xfrm>
              <a:off x="3886200" y="4191000"/>
              <a:ext cx="0" cy="457200"/>
            </a:xfrm>
            <a:prstGeom prst="line">
              <a:avLst/>
            </a:prstGeom>
            <a:noFill/>
            <a:ln w="38100">
              <a:solidFill>
                <a:schemeClr val="hlink"/>
              </a:solidFill>
              <a:round/>
              <a:headEnd/>
              <a:tailEnd type="triangle" w="med" len="med"/>
            </a:ln>
            <a:effectLst/>
          </p:spPr>
          <p:txBody>
            <a:bodyPr/>
            <a:lstStyle/>
            <a:p>
              <a:endParaRPr lang="en-CA"/>
            </a:p>
          </p:txBody>
        </p:sp>
        <p:sp>
          <p:nvSpPr>
            <p:cNvPr id="56" name="Line 19"/>
            <p:cNvSpPr>
              <a:spLocks noChangeShapeType="1"/>
            </p:cNvSpPr>
            <p:nvPr/>
          </p:nvSpPr>
          <p:spPr bwMode="auto">
            <a:xfrm>
              <a:off x="2438400" y="4114800"/>
              <a:ext cx="1295400" cy="0"/>
            </a:xfrm>
            <a:prstGeom prst="line">
              <a:avLst/>
            </a:prstGeom>
            <a:noFill/>
            <a:ln w="38100">
              <a:solidFill>
                <a:schemeClr val="hlink"/>
              </a:solidFill>
              <a:round/>
              <a:headEnd/>
              <a:tailEnd type="triangle" w="med" len="med"/>
            </a:ln>
            <a:effectLst/>
          </p:spPr>
          <p:txBody>
            <a:bodyPr/>
            <a:lstStyle/>
            <a:p>
              <a:endParaRPr lang="en-CA"/>
            </a:p>
          </p:txBody>
        </p:sp>
        <p:sp>
          <p:nvSpPr>
            <p:cNvPr id="57" name="Rectangle 20"/>
            <p:cNvSpPr>
              <a:spLocks noChangeArrowheads="1"/>
            </p:cNvSpPr>
            <p:nvPr/>
          </p:nvSpPr>
          <p:spPr bwMode="auto">
            <a:xfrm>
              <a:off x="4648200" y="4648200"/>
              <a:ext cx="457200" cy="457200"/>
            </a:xfrm>
            <a:prstGeom prst="rect">
              <a:avLst/>
            </a:prstGeom>
            <a:solidFill>
              <a:schemeClr val="accent2"/>
            </a:solidFill>
            <a:ln w="9525">
              <a:solidFill>
                <a:schemeClr val="tx1"/>
              </a:solidFill>
              <a:miter lim="800000"/>
              <a:headEnd/>
              <a:tailEnd/>
            </a:ln>
            <a:effectLst/>
          </p:spPr>
          <p:txBody>
            <a:bodyPr wrap="none" anchor="ctr"/>
            <a:lstStyle/>
            <a:p>
              <a:endParaRPr lang="en-CA"/>
            </a:p>
          </p:txBody>
        </p:sp>
        <p:sp>
          <p:nvSpPr>
            <p:cNvPr id="58" name="Rectangle 24"/>
            <p:cNvSpPr>
              <a:spLocks noChangeArrowheads="1"/>
            </p:cNvSpPr>
            <p:nvPr/>
          </p:nvSpPr>
          <p:spPr bwMode="auto">
            <a:xfrm>
              <a:off x="4724400" y="39624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59" name="Rectangle 25"/>
            <p:cNvSpPr>
              <a:spLocks noChangeArrowheads="1"/>
            </p:cNvSpPr>
            <p:nvPr/>
          </p:nvSpPr>
          <p:spPr bwMode="auto">
            <a:xfrm>
              <a:off x="5029200" y="39624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60" name="Line 26"/>
            <p:cNvSpPr>
              <a:spLocks noChangeShapeType="1"/>
            </p:cNvSpPr>
            <p:nvPr/>
          </p:nvSpPr>
          <p:spPr bwMode="auto">
            <a:xfrm>
              <a:off x="4876800" y="4191000"/>
              <a:ext cx="0" cy="457200"/>
            </a:xfrm>
            <a:prstGeom prst="line">
              <a:avLst/>
            </a:prstGeom>
            <a:noFill/>
            <a:ln w="38100">
              <a:solidFill>
                <a:schemeClr val="hlink"/>
              </a:solidFill>
              <a:round/>
              <a:headEnd/>
              <a:tailEnd type="triangle" w="med" len="med"/>
            </a:ln>
            <a:effectLst/>
          </p:spPr>
          <p:txBody>
            <a:bodyPr/>
            <a:lstStyle/>
            <a:p>
              <a:endParaRPr lang="en-CA"/>
            </a:p>
          </p:txBody>
        </p:sp>
        <p:sp>
          <p:nvSpPr>
            <p:cNvPr id="61" name="Rectangle 27"/>
            <p:cNvSpPr>
              <a:spLocks noChangeArrowheads="1"/>
            </p:cNvSpPr>
            <p:nvPr/>
          </p:nvSpPr>
          <p:spPr bwMode="auto">
            <a:xfrm>
              <a:off x="5638800" y="46482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62" name="Rectangle 31"/>
            <p:cNvSpPr>
              <a:spLocks noChangeArrowheads="1"/>
            </p:cNvSpPr>
            <p:nvPr/>
          </p:nvSpPr>
          <p:spPr bwMode="auto">
            <a:xfrm>
              <a:off x="5715000" y="39624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63" name="Rectangle 32"/>
            <p:cNvSpPr>
              <a:spLocks noChangeArrowheads="1"/>
            </p:cNvSpPr>
            <p:nvPr/>
          </p:nvSpPr>
          <p:spPr bwMode="auto">
            <a:xfrm>
              <a:off x="6019800" y="39624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64" name="Line 33"/>
            <p:cNvSpPr>
              <a:spLocks noChangeShapeType="1"/>
            </p:cNvSpPr>
            <p:nvPr/>
          </p:nvSpPr>
          <p:spPr bwMode="auto">
            <a:xfrm>
              <a:off x="5867400" y="4191000"/>
              <a:ext cx="0" cy="457200"/>
            </a:xfrm>
            <a:prstGeom prst="line">
              <a:avLst/>
            </a:prstGeom>
            <a:noFill/>
            <a:ln w="38100">
              <a:solidFill>
                <a:schemeClr val="hlink"/>
              </a:solidFill>
              <a:round/>
              <a:headEnd/>
              <a:tailEnd type="triangle" w="med" len="med"/>
            </a:ln>
            <a:effectLst/>
          </p:spPr>
          <p:txBody>
            <a:bodyPr/>
            <a:lstStyle/>
            <a:p>
              <a:endParaRPr lang="en-CA"/>
            </a:p>
          </p:txBody>
        </p:sp>
        <p:sp>
          <p:nvSpPr>
            <p:cNvPr id="65" name="Line 34"/>
            <p:cNvSpPr>
              <a:spLocks noChangeShapeType="1"/>
            </p:cNvSpPr>
            <p:nvPr/>
          </p:nvSpPr>
          <p:spPr bwMode="auto">
            <a:xfrm>
              <a:off x="4191000" y="4114800"/>
              <a:ext cx="533400" cy="0"/>
            </a:xfrm>
            <a:prstGeom prst="line">
              <a:avLst/>
            </a:prstGeom>
            <a:noFill/>
            <a:ln w="38100">
              <a:solidFill>
                <a:schemeClr val="hlink"/>
              </a:solidFill>
              <a:round/>
              <a:headEnd/>
              <a:tailEnd type="triangle" w="med" len="med"/>
            </a:ln>
            <a:effectLst/>
          </p:spPr>
          <p:txBody>
            <a:bodyPr/>
            <a:lstStyle/>
            <a:p>
              <a:endParaRPr lang="en-CA"/>
            </a:p>
          </p:txBody>
        </p:sp>
        <p:sp>
          <p:nvSpPr>
            <p:cNvPr id="66" name="Line 35"/>
            <p:cNvSpPr>
              <a:spLocks noChangeShapeType="1"/>
            </p:cNvSpPr>
            <p:nvPr/>
          </p:nvSpPr>
          <p:spPr bwMode="auto">
            <a:xfrm>
              <a:off x="5181600" y="4114800"/>
              <a:ext cx="533400" cy="0"/>
            </a:xfrm>
            <a:prstGeom prst="line">
              <a:avLst/>
            </a:prstGeom>
            <a:noFill/>
            <a:ln w="38100">
              <a:solidFill>
                <a:schemeClr val="hlink"/>
              </a:solidFill>
              <a:round/>
              <a:headEnd/>
              <a:tailEnd type="triangle" w="med" len="med"/>
            </a:ln>
            <a:effectLst/>
          </p:spPr>
          <p:txBody>
            <a:bodyPr/>
            <a:lstStyle/>
            <a:p>
              <a:endParaRPr lang="en-CA"/>
            </a:p>
          </p:txBody>
        </p:sp>
        <p:sp>
          <p:nvSpPr>
            <p:cNvPr id="67" name="Rectangle 36"/>
            <p:cNvSpPr>
              <a:spLocks noChangeArrowheads="1"/>
            </p:cNvSpPr>
            <p:nvPr/>
          </p:nvSpPr>
          <p:spPr bwMode="auto">
            <a:xfrm>
              <a:off x="6629400" y="4648200"/>
              <a:ext cx="457200" cy="457200"/>
            </a:xfrm>
            <a:prstGeom prst="rect">
              <a:avLst/>
            </a:prstGeom>
            <a:solidFill>
              <a:schemeClr val="tx2"/>
            </a:solidFill>
            <a:ln w="9525">
              <a:solidFill>
                <a:schemeClr val="tx1"/>
              </a:solidFill>
              <a:miter lim="800000"/>
              <a:headEnd/>
              <a:tailEnd/>
            </a:ln>
            <a:effectLst/>
          </p:spPr>
          <p:txBody>
            <a:bodyPr wrap="none" anchor="ctr"/>
            <a:lstStyle/>
            <a:p>
              <a:endParaRPr lang="en-CA"/>
            </a:p>
          </p:txBody>
        </p:sp>
        <p:sp>
          <p:nvSpPr>
            <p:cNvPr id="68" name="Rectangle 40"/>
            <p:cNvSpPr>
              <a:spLocks noChangeArrowheads="1"/>
            </p:cNvSpPr>
            <p:nvPr/>
          </p:nvSpPr>
          <p:spPr bwMode="auto">
            <a:xfrm>
              <a:off x="6705600" y="39624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69" name="Rectangle 41"/>
            <p:cNvSpPr>
              <a:spLocks noChangeArrowheads="1"/>
            </p:cNvSpPr>
            <p:nvPr/>
          </p:nvSpPr>
          <p:spPr bwMode="auto">
            <a:xfrm>
              <a:off x="7010400" y="39624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70" name="Line 43"/>
            <p:cNvSpPr>
              <a:spLocks noChangeShapeType="1"/>
            </p:cNvSpPr>
            <p:nvPr/>
          </p:nvSpPr>
          <p:spPr bwMode="auto">
            <a:xfrm>
              <a:off x="6172200" y="4114800"/>
              <a:ext cx="533400" cy="0"/>
            </a:xfrm>
            <a:prstGeom prst="line">
              <a:avLst/>
            </a:prstGeom>
            <a:noFill/>
            <a:ln w="38100">
              <a:solidFill>
                <a:schemeClr val="hlink"/>
              </a:solidFill>
              <a:round/>
              <a:headEnd/>
              <a:tailEnd type="triangle" w="med" len="med"/>
            </a:ln>
            <a:effectLst/>
          </p:spPr>
          <p:txBody>
            <a:bodyPr/>
            <a:lstStyle/>
            <a:p>
              <a:endParaRPr lang="en-CA"/>
            </a:p>
          </p:txBody>
        </p:sp>
        <p:sp>
          <p:nvSpPr>
            <p:cNvPr id="71" name="Line 44"/>
            <p:cNvSpPr>
              <a:spLocks noChangeShapeType="1"/>
            </p:cNvSpPr>
            <p:nvPr/>
          </p:nvSpPr>
          <p:spPr bwMode="auto">
            <a:xfrm>
              <a:off x="6858000" y="4191000"/>
              <a:ext cx="0" cy="457200"/>
            </a:xfrm>
            <a:prstGeom prst="line">
              <a:avLst/>
            </a:prstGeom>
            <a:noFill/>
            <a:ln w="38100">
              <a:solidFill>
                <a:schemeClr val="hlink"/>
              </a:solidFill>
              <a:round/>
              <a:headEnd/>
              <a:tailEnd type="triangle" w="med" len="med"/>
            </a:ln>
            <a:effectLst/>
          </p:spPr>
          <p:txBody>
            <a:bodyPr/>
            <a:lstStyle/>
            <a:p>
              <a:endParaRPr lang="en-CA"/>
            </a:p>
          </p:txBody>
        </p:sp>
        <p:sp>
          <p:nvSpPr>
            <p:cNvPr id="72" name="Freeform 45"/>
            <p:cNvSpPr>
              <a:spLocks/>
            </p:cNvSpPr>
            <p:nvPr/>
          </p:nvSpPr>
          <p:spPr bwMode="auto">
            <a:xfrm>
              <a:off x="2438400" y="3162300"/>
              <a:ext cx="4419600" cy="800100"/>
            </a:xfrm>
            <a:custGeom>
              <a:avLst/>
              <a:gdLst/>
              <a:ahLst/>
              <a:cxnLst>
                <a:cxn ang="0">
                  <a:pos x="0" y="72"/>
                </a:cxn>
                <a:cxn ang="0">
                  <a:pos x="2208" y="72"/>
                </a:cxn>
                <a:cxn ang="0">
                  <a:pos x="2784" y="504"/>
                </a:cxn>
              </a:cxnLst>
              <a:rect l="0" t="0" r="r" b="b"/>
              <a:pathLst>
                <a:path w="2784" h="504">
                  <a:moveTo>
                    <a:pt x="0" y="72"/>
                  </a:moveTo>
                  <a:cubicBezTo>
                    <a:pt x="872" y="36"/>
                    <a:pt x="1744" y="0"/>
                    <a:pt x="2208" y="72"/>
                  </a:cubicBezTo>
                  <a:cubicBezTo>
                    <a:pt x="2672" y="144"/>
                    <a:pt x="2728" y="324"/>
                    <a:pt x="2784" y="504"/>
                  </a:cubicBezTo>
                </a:path>
              </a:pathLst>
            </a:custGeom>
            <a:noFill/>
            <a:ln w="38100" cmpd="sng">
              <a:solidFill>
                <a:schemeClr val="hlink"/>
              </a:solidFill>
              <a:round/>
              <a:headEnd type="none" w="med" len="med"/>
              <a:tailEnd type="triangle" w="med" len="med"/>
            </a:ln>
            <a:effectLst/>
          </p:spPr>
          <p:txBody>
            <a:bodyPr/>
            <a:lstStyle/>
            <a:p>
              <a:endParaRPr lang="en-CA"/>
            </a:p>
          </p:txBody>
        </p:sp>
        <p:sp>
          <p:nvSpPr>
            <p:cNvPr id="73" name="Text Box 46"/>
            <p:cNvSpPr txBox="1">
              <a:spLocks noChangeArrowheads="1"/>
            </p:cNvSpPr>
            <p:nvPr/>
          </p:nvSpPr>
          <p:spPr bwMode="auto">
            <a:xfrm>
              <a:off x="1905000" y="1752600"/>
              <a:ext cx="5105400" cy="400110"/>
            </a:xfrm>
            <a:prstGeom prst="rect">
              <a:avLst/>
            </a:prstGeom>
            <a:solidFill>
              <a:schemeClr val="bg2"/>
            </a:solidFill>
            <a:ln w="38100">
              <a:noFill/>
              <a:miter lim="800000"/>
              <a:headEnd/>
              <a:tailEnd/>
            </a:ln>
            <a:effectLst/>
          </p:spPr>
          <p:txBody>
            <a:bodyPr>
              <a:spAutoFit/>
            </a:bodyPr>
            <a:lstStyle/>
            <a:p>
              <a:pPr>
                <a:spcBef>
                  <a:spcPct val="50000"/>
                </a:spcBef>
              </a:pPr>
              <a:r>
                <a:rPr lang="en-US" sz="2000" b="1" dirty="0">
                  <a:latin typeface="Times New Roman" panose="02020603050405020304" pitchFamily="18" charset="0"/>
                  <a:cs typeface="Times New Roman" panose="02020603050405020304" pitchFamily="18" charset="0"/>
                </a:rPr>
                <a:t>A queue </a:t>
              </a:r>
              <a:r>
                <a:rPr lang="en-US" sz="2000" b="1" dirty="0">
                  <a:solidFill>
                    <a:schemeClr val="accent2"/>
                  </a:solidFill>
                  <a:latin typeface="Times New Roman" panose="02020603050405020304" pitchFamily="18" charset="0"/>
                  <a:cs typeface="Times New Roman" panose="02020603050405020304" pitchFamily="18" charset="0"/>
                </a:rPr>
                <a:t>q</a:t>
              </a:r>
              <a:r>
                <a:rPr lang="en-US" sz="2000" b="1" dirty="0">
                  <a:latin typeface="Times New Roman" panose="02020603050405020304" pitchFamily="18" charset="0"/>
                  <a:cs typeface="Times New Roman" panose="02020603050405020304" pitchFamily="18" charset="0"/>
                </a:rPr>
                <a:t> containing four elements</a:t>
              </a:r>
            </a:p>
          </p:txBody>
        </p:sp>
        <p:sp>
          <p:nvSpPr>
            <p:cNvPr id="74" name="Text Box 47"/>
            <p:cNvSpPr txBox="1">
              <a:spLocks noChangeArrowheads="1"/>
            </p:cNvSpPr>
            <p:nvPr/>
          </p:nvSpPr>
          <p:spPr bwMode="auto">
            <a:xfrm>
              <a:off x="900113" y="3860800"/>
              <a:ext cx="457200" cy="396875"/>
            </a:xfrm>
            <a:prstGeom prst="rect">
              <a:avLst/>
            </a:prstGeom>
            <a:noFill/>
            <a:ln w="9525">
              <a:noFill/>
              <a:miter lim="800000"/>
              <a:headEnd/>
              <a:tailEnd/>
            </a:ln>
            <a:effectLst/>
          </p:spPr>
          <p:txBody>
            <a:bodyPr>
              <a:spAutoFit/>
            </a:bodyPr>
            <a:lstStyle/>
            <a:p>
              <a:pPr eaLnBrk="0" hangingPunct="0">
                <a:spcBef>
                  <a:spcPct val="50000"/>
                </a:spcBef>
              </a:pPr>
              <a:r>
                <a:rPr lang="en-US">
                  <a:solidFill>
                    <a:schemeClr val="accent2"/>
                  </a:solidFill>
                </a:rPr>
                <a:t>q</a:t>
              </a:r>
            </a:p>
          </p:txBody>
        </p:sp>
        <p:sp>
          <p:nvSpPr>
            <p:cNvPr id="75" name="Rectangle 48"/>
            <p:cNvSpPr>
              <a:spLocks noChangeArrowheads="1"/>
            </p:cNvSpPr>
            <p:nvPr/>
          </p:nvSpPr>
          <p:spPr bwMode="auto">
            <a:xfrm>
              <a:off x="1204913" y="3860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6" name="Line 49"/>
            <p:cNvSpPr>
              <a:spLocks noChangeShapeType="1"/>
            </p:cNvSpPr>
            <p:nvPr/>
          </p:nvSpPr>
          <p:spPr bwMode="auto">
            <a:xfrm>
              <a:off x="1433513" y="4089400"/>
              <a:ext cx="457200" cy="0"/>
            </a:xfrm>
            <a:prstGeom prst="line">
              <a:avLst/>
            </a:prstGeom>
            <a:noFill/>
            <a:ln w="38100">
              <a:solidFill>
                <a:srgbClr val="339966"/>
              </a:solidFill>
              <a:round/>
              <a:headEnd/>
              <a:tailEnd type="triangle" w="med" len="med"/>
            </a:ln>
            <a:effectLst/>
          </p:spPr>
          <p:txBody>
            <a:bodyPr/>
            <a:lstStyle/>
            <a:p>
              <a:endParaRPr lang="en-CA"/>
            </a:p>
          </p:txBody>
        </p:sp>
        <p:cxnSp>
          <p:nvCxnSpPr>
            <p:cNvPr id="77" name="Straight Connector 76"/>
            <p:cNvCxnSpPr/>
            <p:nvPr/>
          </p:nvCxnSpPr>
          <p:spPr bwMode="auto">
            <a:xfrm>
              <a:off x="7236296" y="4149080"/>
              <a:ext cx="504056" cy="0"/>
            </a:xfrm>
            <a:prstGeom prst="line">
              <a:avLst/>
            </a:prstGeom>
            <a:noFill/>
            <a:ln w="38100" cap="flat" cmpd="sng" algn="ctr">
              <a:solidFill>
                <a:schemeClr val="hlink"/>
              </a:solidFill>
              <a:prstDash val="solid"/>
              <a:round/>
              <a:headEnd type="none" w="med" len="med"/>
              <a:tailEnd type="none" w="med" len="med"/>
            </a:ln>
            <a:effectLst/>
          </p:spPr>
        </p:cxnSp>
        <p:cxnSp>
          <p:nvCxnSpPr>
            <p:cNvPr id="78" name="Straight Connector 77"/>
            <p:cNvCxnSpPr/>
            <p:nvPr/>
          </p:nvCxnSpPr>
          <p:spPr bwMode="auto">
            <a:xfrm>
              <a:off x="7740352" y="4149080"/>
              <a:ext cx="0" cy="216024"/>
            </a:xfrm>
            <a:prstGeom prst="line">
              <a:avLst/>
            </a:prstGeom>
            <a:noFill/>
            <a:ln w="38100" cap="flat" cmpd="sng" algn="ctr">
              <a:solidFill>
                <a:schemeClr val="hlink"/>
              </a:solidFill>
              <a:prstDash val="solid"/>
              <a:round/>
              <a:headEnd type="none" w="med" len="med"/>
              <a:tailEnd type="none" w="med" len="med"/>
            </a:ln>
            <a:effectLst/>
          </p:spPr>
        </p:cxnSp>
        <p:cxnSp>
          <p:nvCxnSpPr>
            <p:cNvPr id="79" name="Straight Connector 78"/>
            <p:cNvCxnSpPr/>
            <p:nvPr/>
          </p:nvCxnSpPr>
          <p:spPr bwMode="auto">
            <a:xfrm>
              <a:off x="7596336" y="4365104"/>
              <a:ext cx="288032" cy="0"/>
            </a:xfrm>
            <a:prstGeom prst="line">
              <a:avLst/>
            </a:prstGeom>
            <a:noFill/>
            <a:ln w="38100" cap="flat" cmpd="sng" algn="ctr">
              <a:solidFill>
                <a:schemeClr val="hlink"/>
              </a:solidFill>
              <a:prstDash val="solid"/>
              <a:round/>
              <a:headEnd type="none" w="med" len="med"/>
              <a:tailEnd type="none" w="med" len="med"/>
            </a:ln>
            <a:effectLst/>
          </p:spPr>
        </p:cxnSp>
      </p:grpSp>
      <p:sp>
        <p:nvSpPr>
          <p:cNvPr id="42" name="TextBox 41"/>
          <p:cNvSpPr txBox="1"/>
          <p:nvPr/>
        </p:nvSpPr>
        <p:spPr>
          <a:xfrm>
            <a:off x="2806262" y="6069724"/>
            <a:ext cx="6952593"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2.2.4: </a:t>
            </a:r>
            <a:r>
              <a:rPr lang="en-US" dirty="0" smtClean="0">
                <a:latin typeface="Times New Roman" pitchFamily="18" charset="0"/>
                <a:cs typeface="Times New Roman" pitchFamily="18" charset="0"/>
              </a:rPr>
              <a:t>Implementation of Queue using Linked List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435355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15</a:t>
            </a:fld>
            <a:endParaRPr lang="en-IN" dirty="0"/>
          </a:p>
        </p:txBody>
      </p:sp>
      <p:sp>
        <p:nvSpPr>
          <p:cNvPr id="6" name="Rectangle 5"/>
          <p:cNvSpPr/>
          <p:nvPr/>
        </p:nvSpPr>
        <p:spPr>
          <a:xfrm>
            <a:off x="207034" y="1121184"/>
            <a:ext cx="1138395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Queue After Adding Element</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grpSp>
        <p:nvGrpSpPr>
          <p:cNvPr id="42" name="Group 41"/>
          <p:cNvGrpSpPr/>
          <p:nvPr/>
        </p:nvGrpSpPr>
        <p:grpSpPr>
          <a:xfrm>
            <a:off x="2004607" y="2099127"/>
            <a:ext cx="8178519" cy="3740943"/>
            <a:chOff x="569945" y="1837532"/>
            <a:chExt cx="8178519" cy="3740943"/>
          </a:xfrm>
        </p:grpSpPr>
        <p:sp>
          <p:nvSpPr>
            <p:cNvPr id="80" name="Rectangle 4"/>
            <p:cNvSpPr>
              <a:spLocks noChangeArrowheads="1"/>
            </p:cNvSpPr>
            <p:nvPr/>
          </p:nvSpPr>
          <p:spPr bwMode="auto">
            <a:xfrm>
              <a:off x="2209800" y="47244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81" name="Text Box 5"/>
            <p:cNvSpPr txBox="1">
              <a:spLocks noChangeArrowheads="1"/>
            </p:cNvSpPr>
            <p:nvPr/>
          </p:nvSpPr>
          <p:spPr bwMode="auto">
            <a:xfrm>
              <a:off x="2133600" y="5181600"/>
              <a:ext cx="838200" cy="396875"/>
            </a:xfrm>
            <a:prstGeom prst="rect">
              <a:avLst/>
            </a:prstGeom>
            <a:noFill/>
            <a:ln w="9525">
              <a:noFill/>
              <a:miter lim="800000"/>
              <a:headEnd/>
              <a:tailEnd/>
            </a:ln>
            <a:effectLst/>
          </p:spPr>
          <p:txBody>
            <a:bodyPr>
              <a:spAutoFit/>
            </a:bodyPr>
            <a:lstStyle/>
            <a:p>
              <a:pPr>
                <a:spcBef>
                  <a:spcPct val="50000"/>
                </a:spcBef>
              </a:pPr>
              <a:r>
                <a:rPr lang="en-US" b="0"/>
                <a:t>count</a:t>
              </a:r>
            </a:p>
          </p:txBody>
        </p:sp>
        <p:sp>
          <p:nvSpPr>
            <p:cNvPr id="82" name="Text Box 6"/>
            <p:cNvSpPr txBox="1">
              <a:spLocks noChangeArrowheads="1"/>
            </p:cNvSpPr>
            <p:nvPr/>
          </p:nvSpPr>
          <p:spPr bwMode="auto">
            <a:xfrm>
              <a:off x="2286000" y="4800600"/>
              <a:ext cx="360363" cy="396875"/>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5</a:t>
              </a:r>
            </a:p>
          </p:txBody>
        </p:sp>
        <p:sp>
          <p:nvSpPr>
            <p:cNvPr id="83" name="Rectangle 7"/>
            <p:cNvSpPr>
              <a:spLocks noChangeArrowheads="1"/>
            </p:cNvSpPr>
            <p:nvPr/>
          </p:nvSpPr>
          <p:spPr bwMode="auto">
            <a:xfrm>
              <a:off x="1905000" y="2819400"/>
              <a:ext cx="1143000" cy="2743200"/>
            </a:xfrm>
            <a:prstGeom prst="rect">
              <a:avLst/>
            </a:prstGeom>
            <a:noFill/>
            <a:ln w="38100">
              <a:solidFill>
                <a:schemeClr val="accent2"/>
              </a:solidFill>
              <a:miter lim="800000"/>
              <a:headEnd/>
              <a:tailEnd/>
            </a:ln>
            <a:effectLst/>
          </p:spPr>
          <p:txBody>
            <a:bodyPr wrap="none" anchor="ctr"/>
            <a:lstStyle/>
            <a:p>
              <a:endParaRPr lang="en-CA"/>
            </a:p>
          </p:txBody>
        </p:sp>
        <p:sp>
          <p:nvSpPr>
            <p:cNvPr id="84" name="Text Box 8"/>
            <p:cNvSpPr txBox="1">
              <a:spLocks noChangeArrowheads="1"/>
            </p:cNvSpPr>
            <p:nvPr/>
          </p:nvSpPr>
          <p:spPr bwMode="auto">
            <a:xfrm>
              <a:off x="2133600" y="3429000"/>
              <a:ext cx="762000" cy="396875"/>
            </a:xfrm>
            <a:prstGeom prst="rect">
              <a:avLst/>
            </a:prstGeom>
            <a:noFill/>
            <a:ln w="9525">
              <a:noFill/>
              <a:miter lim="800000"/>
              <a:headEnd/>
              <a:tailEnd/>
            </a:ln>
            <a:effectLst/>
          </p:spPr>
          <p:txBody>
            <a:bodyPr>
              <a:spAutoFit/>
            </a:bodyPr>
            <a:lstStyle/>
            <a:p>
              <a:pPr>
                <a:spcBef>
                  <a:spcPct val="50000"/>
                </a:spcBef>
              </a:pPr>
              <a:r>
                <a:rPr lang="en-US" b="0"/>
                <a:t>rear</a:t>
              </a:r>
            </a:p>
          </p:txBody>
        </p:sp>
        <p:sp>
          <p:nvSpPr>
            <p:cNvPr id="85" name="Rectangle 9"/>
            <p:cNvSpPr>
              <a:spLocks noChangeArrowheads="1"/>
            </p:cNvSpPr>
            <p:nvPr/>
          </p:nvSpPr>
          <p:spPr bwMode="auto">
            <a:xfrm>
              <a:off x="2209800" y="2971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86" name="Text Box 10"/>
            <p:cNvSpPr txBox="1">
              <a:spLocks noChangeArrowheads="1"/>
            </p:cNvSpPr>
            <p:nvPr/>
          </p:nvSpPr>
          <p:spPr bwMode="auto">
            <a:xfrm>
              <a:off x="2133600" y="4267200"/>
              <a:ext cx="762000" cy="396875"/>
            </a:xfrm>
            <a:prstGeom prst="rect">
              <a:avLst/>
            </a:prstGeom>
            <a:noFill/>
            <a:ln w="9525">
              <a:noFill/>
              <a:miter lim="800000"/>
              <a:headEnd/>
              <a:tailEnd/>
            </a:ln>
            <a:effectLst/>
          </p:spPr>
          <p:txBody>
            <a:bodyPr>
              <a:spAutoFit/>
            </a:bodyPr>
            <a:lstStyle/>
            <a:p>
              <a:pPr>
                <a:spcBef>
                  <a:spcPct val="50000"/>
                </a:spcBef>
              </a:pPr>
              <a:r>
                <a:rPr lang="en-US" b="0"/>
                <a:t>front</a:t>
              </a:r>
            </a:p>
          </p:txBody>
        </p:sp>
        <p:sp>
          <p:nvSpPr>
            <p:cNvPr id="87" name="Rectangle 11"/>
            <p:cNvSpPr>
              <a:spLocks noChangeArrowheads="1"/>
            </p:cNvSpPr>
            <p:nvPr/>
          </p:nvSpPr>
          <p:spPr bwMode="auto">
            <a:xfrm>
              <a:off x="2209800" y="38100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88" name="Rectangle 12"/>
            <p:cNvSpPr>
              <a:spLocks noChangeArrowheads="1"/>
            </p:cNvSpPr>
            <p:nvPr/>
          </p:nvSpPr>
          <p:spPr bwMode="auto">
            <a:xfrm>
              <a:off x="3657600" y="4572000"/>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89" name="Rectangle 13"/>
            <p:cNvSpPr>
              <a:spLocks noChangeArrowheads="1"/>
            </p:cNvSpPr>
            <p:nvPr/>
          </p:nvSpPr>
          <p:spPr bwMode="auto">
            <a:xfrm>
              <a:off x="3733800" y="38862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90" name="Rectangle 14"/>
            <p:cNvSpPr>
              <a:spLocks noChangeArrowheads="1"/>
            </p:cNvSpPr>
            <p:nvPr/>
          </p:nvSpPr>
          <p:spPr bwMode="auto">
            <a:xfrm>
              <a:off x="4038600" y="38862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91" name="Line 15"/>
            <p:cNvSpPr>
              <a:spLocks noChangeShapeType="1"/>
            </p:cNvSpPr>
            <p:nvPr/>
          </p:nvSpPr>
          <p:spPr bwMode="auto">
            <a:xfrm>
              <a:off x="3886200" y="4114800"/>
              <a:ext cx="0" cy="457200"/>
            </a:xfrm>
            <a:prstGeom prst="line">
              <a:avLst/>
            </a:prstGeom>
            <a:noFill/>
            <a:ln w="38100">
              <a:solidFill>
                <a:schemeClr val="hlink"/>
              </a:solidFill>
              <a:round/>
              <a:headEnd/>
              <a:tailEnd type="triangle" w="med" len="med"/>
            </a:ln>
            <a:effectLst/>
          </p:spPr>
          <p:txBody>
            <a:bodyPr/>
            <a:lstStyle/>
            <a:p>
              <a:endParaRPr lang="en-CA"/>
            </a:p>
          </p:txBody>
        </p:sp>
        <p:sp>
          <p:nvSpPr>
            <p:cNvPr id="92" name="Line 16"/>
            <p:cNvSpPr>
              <a:spLocks noChangeShapeType="1"/>
            </p:cNvSpPr>
            <p:nvPr/>
          </p:nvSpPr>
          <p:spPr bwMode="auto">
            <a:xfrm>
              <a:off x="2438400" y="4038600"/>
              <a:ext cx="1295400" cy="0"/>
            </a:xfrm>
            <a:prstGeom prst="line">
              <a:avLst/>
            </a:prstGeom>
            <a:noFill/>
            <a:ln w="38100">
              <a:solidFill>
                <a:schemeClr val="hlink"/>
              </a:solidFill>
              <a:round/>
              <a:headEnd/>
              <a:tailEnd type="triangle" w="med" len="med"/>
            </a:ln>
            <a:effectLst/>
          </p:spPr>
          <p:txBody>
            <a:bodyPr/>
            <a:lstStyle/>
            <a:p>
              <a:endParaRPr lang="en-CA"/>
            </a:p>
          </p:txBody>
        </p:sp>
        <p:sp>
          <p:nvSpPr>
            <p:cNvPr id="93" name="Rectangle 17"/>
            <p:cNvSpPr>
              <a:spLocks noChangeArrowheads="1"/>
            </p:cNvSpPr>
            <p:nvPr/>
          </p:nvSpPr>
          <p:spPr bwMode="auto">
            <a:xfrm>
              <a:off x="4648200" y="4572000"/>
              <a:ext cx="457200" cy="457200"/>
            </a:xfrm>
            <a:prstGeom prst="rect">
              <a:avLst/>
            </a:prstGeom>
            <a:solidFill>
              <a:schemeClr val="accent2"/>
            </a:solidFill>
            <a:ln w="9525">
              <a:solidFill>
                <a:schemeClr val="tx1"/>
              </a:solidFill>
              <a:miter lim="800000"/>
              <a:headEnd/>
              <a:tailEnd/>
            </a:ln>
            <a:effectLst/>
          </p:spPr>
          <p:txBody>
            <a:bodyPr wrap="none" anchor="ctr"/>
            <a:lstStyle/>
            <a:p>
              <a:endParaRPr lang="en-CA"/>
            </a:p>
          </p:txBody>
        </p:sp>
        <p:sp>
          <p:nvSpPr>
            <p:cNvPr id="94" name="Rectangle 18"/>
            <p:cNvSpPr>
              <a:spLocks noChangeArrowheads="1"/>
            </p:cNvSpPr>
            <p:nvPr/>
          </p:nvSpPr>
          <p:spPr bwMode="auto">
            <a:xfrm>
              <a:off x="4724400" y="38862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95" name="Rectangle 19"/>
            <p:cNvSpPr>
              <a:spLocks noChangeArrowheads="1"/>
            </p:cNvSpPr>
            <p:nvPr/>
          </p:nvSpPr>
          <p:spPr bwMode="auto">
            <a:xfrm>
              <a:off x="5029200" y="38862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96" name="Line 20"/>
            <p:cNvSpPr>
              <a:spLocks noChangeShapeType="1"/>
            </p:cNvSpPr>
            <p:nvPr/>
          </p:nvSpPr>
          <p:spPr bwMode="auto">
            <a:xfrm>
              <a:off x="4876800" y="4114800"/>
              <a:ext cx="0" cy="457200"/>
            </a:xfrm>
            <a:prstGeom prst="line">
              <a:avLst/>
            </a:prstGeom>
            <a:noFill/>
            <a:ln w="38100">
              <a:solidFill>
                <a:schemeClr val="hlink"/>
              </a:solidFill>
              <a:round/>
              <a:headEnd/>
              <a:tailEnd type="triangle" w="med" len="med"/>
            </a:ln>
            <a:effectLst/>
          </p:spPr>
          <p:txBody>
            <a:bodyPr/>
            <a:lstStyle/>
            <a:p>
              <a:endParaRPr lang="en-CA"/>
            </a:p>
          </p:txBody>
        </p:sp>
        <p:sp>
          <p:nvSpPr>
            <p:cNvPr id="97" name="Rectangle 21"/>
            <p:cNvSpPr>
              <a:spLocks noChangeArrowheads="1"/>
            </p:cNvSpPr>
            <p:nvPr/>
          </p:nvSpPr>
          <p:spPr bwMode="auto">
            <a:xfrm>
              <a:off x="5638800" y="45720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98" name="Rectangle 22"/>
            <p:cNvSpPr>
              <a:spLocks noChangeArrowheads="1"/>
            </p:cNvSpPr>
            <p:nvPr/>
          </p:nvSpPr>
          <p:spPr bwMode="auto">
            <a:xfrm>
              <a:off x="5715000" y="38862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99" name="Rectangle 23"/>
            <p:cNvSpPr>
              <a:spLocks noChangeArrowheads="1"/>
            </p:cNvSpPr>
            <p:nvPr/>
          </p:nvSpPr>
          <p:spPr bwMode="auto">
            <a:xfrm>
              <a:off x="6019800" y="38862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100" name="Line 24"/>
            <p:cNvSpPr>
              <a:spLocks noChangeShapeType="1"/>
            </p:cNvSpPr>
            <p:nvPr/>
          </p:nvSpPr>
          <p:spPr bwMode="auto">
            <a:xfrm>
              <a:off x="5867400" y="4114800"/>
              <a:ext cx="0" cy="457200"/>
            </a:xfrm>
            <a:prstGeom prst="line">
              <a:avLst/>
            </a:prstGeom>
            <a:noFill/>
            <a:ln w="38100">
              <a:solidFill>
                <a:schemeClr val="hlink"/>
              </a:solidFill>
              <a:round/>
              <a:headEnd/>
              <a:tailEnd type="triangle" w="med" len="med"/>
            </a:ln>
            <a:effectLst/>
          </p:spPr>
          <p:txBody>
            <a:bodyPr/>
            <a:lstStyle/>
            <a:p>
              <a:endParaRPr lang="en-CA"/>
            </a:p>
          </p:txBody>
        </p:sp>
        <p:sp>
          <p:nvSpPr>
            <p:cNvPr id="101" name="Line 25"/>
            <p:cNvSpPr>
              <a:spLocks noChangeShapeType="1"/>
            </p:cNvSpPr>
            <p:nvPr/>
          </p:nvSpPr>
          <p:spPr bwMode="auto">
            <a:xfrm>
              <a:off x="4191000" y="4038600"/>
              <a:ext cx="533400" cy="0"/>
            </a:xfrm>
            <a:prstGeom prst="line">
              <a:avLst/>
            </a:prstGeom>
            <a:noFill/>
            <a:ln w="38100">
              <a:solidFill>
                <a:schemeClr val="hlink"/>
              </a:solidFill>
              <a:round/>
              <a:headEnd/>
              <a:tailEnd type="triangle" w="med" len="med"/>
            </a:ln>
            <a:effectLst/>
          </p:spPr>
          <p:txBody>
            <a:bodyPr/>
            <a:lstStyle/>
            <a:p>
              <a:endParaRPr lang="en-CA"/>
            </a:p>
          </p:txBody>
        </p:sp>
        <p:sp>
          <p:nvSpPr>
            <p:cNvPr id="102" name="Line 26"/>
            <p:cNvSpPr>
              <a:spLocks noChangeShapeType="1"/>
            </p:cNvSpPr>
            <p:nvPr/>
          </p:nvSpPr>
          <p:spPr bwMode="auto">
            <a:xfrm>
              <a:off x="5181600" y="4038600"/>
              <a:ext cx="533400" cy="0"/>
            </a:xfrm>
            <a:prstGeom prst="line">
              <a:avLst/>
            </a:prstGeom>
            <a:noFill/>
            <a:ln w="38100">
              <a:solidFill>
                <a:schemeClr val="hlink"/>
              </a:solidFill>
              <a:round/>
              <a:headEnd/>
              <a:tailEnd type="triangle" w="med" len="med"/>
            </a:ln>
            <a:effectLst/>
          </p:spPr>
          <p:txBody>
            <a:bodyPr/>
            <a:lstStyle/>
            <a:p>
              <a:endParaRPr lang="en-CA"/>
            </a:p>
          </p:txBody>
        </p:sp>
        <p:sp>
          <p:nvSpPr>
            <p:cNvPr id="103" name="Rectangle 27"/>
            <p:cNvSpPr>
              <a:spLocks noChangeArrowheads="1"/>
            </p:cNvSpPr>
            <p:nvPr/>
          </p:nvSpPr>
          <p:spPr bwMode="auto">
            <a:xfrm>
              <a:off x="6629400" y="4572000"/>
              <a:ext cx="457200" cy="457200"/>
            </a:xfrm>
            <a:prstGeom prst="rect">
              <a:avLst/>
            </a:prstGeom>
            <a:solidFill>
              <a:schemeClr val="tx2"/>
            </a:solidFill>
            <a:ln w="9525">
              <a:solidFill>
                <a:schemeClr val="tx1"/>
              </a:solidFill>
              <a:miter lim="800000"/>
              <a:headEnd/>
              <a:tailEnd/>
            </a:ln>
            <a:effectLst/>
          </p:spPr>
          <p:txBody>
            <a:bodyPr wrap="none" anchor="ctr"/>
            <a:lstStyle/>
            <a:p>
              <a:endParaRPr lang="en-CA"/>
            </a:p>
          </p:txBody>
        </p:sp>
        <p:sp>
          <p:nvSpPr>
            <p:cNvPr id="104" name="Rectangle 28"/>
            <p:cNvSpPr>
              <a:spLocks noChangeArrowheads="1"/>
            </p:cNvSpPr>
            <p:nvPr/>
          </p:nvSpPr>
          <p:spPr bwMode="auto">
            <a:xfrm>
              <a:off x="6705600" y="38862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105" name="Rectangle 29"/>
            <p:cNvSpPr>
              <a:spLocks noChangeArrowheads="1"/>
            </p:cNvSpPr>
            <p:nvPr/>
          </p:nvSpPr>
          <p:spPr bwMode="auto">
            <a:xfrm>
              <a:off x="7010400" y="38862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106" name="Line 31"/>
            <p:cNvSpPr>
              <a:spLocks noChangeShapeType="1"/>
            </p:cNvSpPr>
            <p:nvPr/>
          </p:nvSpPr>
          <p:spPr bwMode="auto">
            <a:xfrm>
              <a:off x="6172200" y="4038600"/>
              <a:ext cx="533400" cy="0"/>
            </a:xfrm>
            <a:prstGeom prst="line">
              <a:avLst/>
            </a:prstGeom>
            <a:noFill/>
            <a:ln w="38100">
              <a:solidFill>
                <a:schemeClr val="hlink"/>
              </a:solidFill>
              <a:round/>
              <a:headEnd/>
              <a:tailEnd type="triangle" w="med" len="med"/>
            </a:ln>
            <a:effectLst/>
          </p:spPr>
          <p:txBody>
            <a:bodyPr/>
            <a:lstStyle/>
            <a:p>
              <a:endParaRPr lang="en-CA"/>
            </a:p>
          </p:txBody>
        </p:sp>
        <p:sp>
          <p:nvSpPr>
            <p:cNvPr id="107" name="Line 32"/>
            <p:cNvSpPr>
              <a:spLocks noChangeShapeType="1"/>
            </p:cNvSpPr>
            <p:nvPr/>
          </p:nvSpPr>
          <p:spPr bwMode="auto">
            <a:xfrm>
              <a:off x="6858000" y="4114800"/>
              <a:ext cx="0" cy="457200"/>
            </a:xfrm>
            <a:prstGeom prst="line">
              <a:avLst/>
            </a:prstGeom>
            <a:noFill/>
            <a:ln w="38100">
              <a:solidFill>
                <a:schemeClr val="hlink"/>
              </a:solidFill>
              <a:round/>
              <a:headEnd/>
              <a:tailEnd type="triangle" w="med" len="med"/>
            </a:ln>
            <a:effectLst/>
          </p:spPr>
          <p:txBody>
            <a:bodyPr/>
            <a:lstStyle/>
            <a:p>
              <a:endParaRPr lang="en-CA"/>
            </a:p>
          </p:txBody>
        </p:sp>
        <p:sp>
          <p:nvSpPr>
            <p:cNvPr id="108" name="Rectangle 36"/>
            <p:cNvSpPr>
              <a:spLocks noChangeArrowheads="1"/>
            </p:cNvSpPr>
            <p:nvPr/>
          </p:nvSpPr>
          <p:spPr bwMode="auto">
            <a:xfrm>
              <a:off x="7620000" y="4572000"/>
              <a:ext cx="457200" cy="457200"/>
            </a:xfrm>
            <a:prstGeom prst="rect">
              <a:avLst/>
            </a:prstGeom>
            <a:solidFill>
              <a:schemeClr val="hlink"/>
            </a:solidFill>
            <a:ln w="9525">
              <a:solidFill>
                <a:schemeClr val="tx1"/>
              </a:solidFill>
              <a:miter lim="800000"/>
              <a:headEnd/>
              <a:tailEnd/>
            </a:ln>
            <a:effectLst/>
          </p:spPr>
          <p:txBody>
            <a:bodyPr wrap="none" anchor="ctr"/>
            <a:lstStyle/>
            <a:p>
              <a:endParaRPr lang="en-CA"/>
            </a:p>
          </p:txBody>
        </p:sp>
        <p:sp>
          <p:nvSpPr>
            <p:cNvPr id="109" name="Rectangle 37"/>
            <p:cNvSpPr>
              <a:spLocks noChangeArrowheads="1"/>
            </p:cNvSpPr>
            <p:nvPr/>
          </p:nvSpPr>
          <p:spPr bwMode="auto">
            <a:xfrm>
              <a:off x="7696200" y="38862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110" name="Rectangle 38"/>
            <p:cNvSpPr>
              <a:spLocks noChangeArrowheads="1"/>
            </p:cNvSpPr>
            <p:nvPr/>
          </p:nvSpPr>
          <p:spPr bwMode="auto">
            <a:xfrm>
              <a:off x="8001000" y="38862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111" name="Line 40"/>
            <p:cNvSpPr>
              <a:spLocks noChangeShapeType="1"/>
            </p:cNvSpPr>
            <p:nvPr/>
          </p:nvSpPr>
          <p:spPr bwMode="auto">
            <a:xfrm>
              <a:off x="7162800" y="4038600"/>
              <a:ext cx="533400" cy="0"/>
            </a:xfrm>
            <a:prstGeom prst="line">
              <a:avLst/>
            </a:prstGeom>
            <a:noFill/>
            <a:ln w="38100">
              <a:solidFill>
                <a:schemeClr val="accent2"/>
              </a:solidFill>
              <a:round/>
              <a:headEnd/>
              <a:tailEnd type="triangle" w="med" len="med"/>
            </a:ln>
            <a:effectLst/>
          </p:spPr>
          <p:txBody>
            <a:bodyPr/>
            <a:lstStyle/>
            <a:p>
              <a:endParaRPr lang="en-CA"/>
            </a:p>
          </p:txBody>
        </p:sp>
        <p:sp>
          <p:nvSpPr>
            <p:cNvPr id="112" name="Line 41"/>
            <p:cNvSpPr>
              <a:spLocks noChangeShapeType="1"/>
            </p:cNvSpPr>
            <p:nvPr/>
          </p:nvSpPr>
          <p:spPr bwMode="auto">
            <a:xfrm>
              <a:off x="7848600" y="4114800"/>
              <a:ext cx="0" cy="457200"/>
            </a:xfrm>
            <a:prstGeom prst="line">
              <a:avLst/>
            </a:prstGeom>
            <a:noFill/>
            <a:ln w="38100">
              <a:solidFill>
                <a:schemeClr val="hlink"/>
              </a:solidFill>
              <a:round/>
              <a:headEnd/>
              <a:tailEnd type="triangle" w="med" len="med"/>
            </a:ln>
            <a:effectLst/>
          </p:spPr>
          <p:txBody>
            <a:bodyPr/>
            <a:lstStyle/>
            <a:p>
              <a:endParaRPr lang="en-CA"/>
            </a:p>
          </p:txBody>
        </p:sp>
        <p:sp>
          <p:nvSpPr>
            <p:cNvPr id="113" name="Freeform 42"/>
            <p:cNvSpPr>
              <a:spLocks/>
            </p:cNvSpPr>
            <p:nvPr/>
          </p:nvSpPr>
          <p:spPr bwMode="auto">
            <a:xfrm>
              <a:off x="2438400" y="3086100"/>
              <a:ext cx="5410200" cy="800100"/>
            </a:xfrm>
            <a:custGeom>
              <a:avLst/>
              <a:gdLst/>
              <a:ahLst/>
              <a:cxnLst>
                <a:cxn ang="0">
                  <a:pos x="0" y="72"/>
                </a:cxn>
                <a:cxn ang="0">
                  <a:pos x="2640" y="72"/>
                </a:cxn>
                <a:cxn ang="0">
                  <a:pos x="3408" y="504"/>
                </a:cxn>
              </a:cxnLst>
              <a:rect l="0" t="0" r="r" b="b"/>
              <a:pathLst>
                <a:path w="3408" h="504">
                  <a:moveTo>
                    <a:pt x="0" y="72"/>
                  </a:moveTo>
                  <a:cubicBezTo>
                    <a:pt x="1036" y="36"/>
                    <a:pt x="2072" y="0"/>
                    <a:pt x="2640" y="72"/>
                  </a:cubicBezTo>
                  <a:cubicBezTo>
                    <a:pt x="3208" y="144"/>
                    <a:pt x="3308" y="324"/>
                    <a:pt x="3408" y="504"/>
                  </a:cubicBezTo>
                </a:path>
              </a:pathLst>
            </a:custGeom>
            <a:noFill/>
            <a:ln w="38100" cap="flat" cmpd="sng">
              <a:solidFill>
                <a:schemeClr val="accent2"/>
              </a:solidFill>
              <a:prstDash val="solid"/>
              <a:round/>
              <a:headEnd type="none" w="med" len="med"/>
              <a:tailEnd type="triangle" w="med" len="med"/>
            </a:ln>
            <a:effectLst/>
          </p:spPr>
          <p:txBody>
            <a:bodyPr/>
            <a:lstStyle/>
            <a:p>
              <a:endParaRPr lang="en-CA"/>
            </a:p>
          </p:txBody>
        </p:sp>
        <p:sp>
          <p:nvSpPr>
            <p:cNvPr id="114" name="Text Box 43"/>
            <p:cNvSpPr txBox="1">
              <a:spLocks noChangeArrowheads="1"/>
            </p:cNvSpPr>
            <p:nvPr/>
          </p:nvSpPr>
          <p:spPr bwMode="auto">
            <a:xfrm>
              <a:off x="569945" y="1837532"/>
              <a:ext cx="6858000" cy="701675"/>
            </a:xfrm>
            <a:prstGeom prst="rect">
              <a:avLst/>
            </a:prstGeom>
            <a:solidFill>
              <a:schemeClr val="bg2"/>
            </a:solidFill>
            <a:ln w="38100">
              <a:noFill/>
              <a:miter lim="800000"/>
              <a:headEnd/>
              <a:tailEnd/>
            </a:ln>
            <a:effectLst/>
          </p:spPr>
          <p:txBody>
            <a:bodyPr>
              <a:spAutoFit/>
            </a:bodyPr>
            <a:lstStyle/>
            <a:p>
              <a:pPr>
                <a:spcBef>
                  <a:spcPct val="50000"/>
                </a:spcBef>
              </a:pPr>
              <a:r>
                <a:rPr lang="en-US" sz="2000" dirty="0">
                  <a:latin typeface="Times New Roman" panose="02020603050405020304" pitchFamily="18" charset="0"/>
                  <a:cs typeface="Times New Roman" panose="02020603050405020304" pitchFamily="18" charset="0"/>
                </a:rPr>
                <a:t>New element is added in a node at the end of the list, </a:t>
              </a:r>
              <a:r>
                <a:rPr lang="en-US" sz="2000" dirty="0">
                  <a:solidFill>
                    <a:schemeClr val="accent2"/>
                  </a:solidFill>
                  <a:latin typeface="Times New Roman" panose="02020603050405020304" pitchFamily="18" charset="0"/>
                  <a:cs typeface="Times New Roman" panose="02020603050405020304" pitchFamily="18" charset="0"/>
                </a:rPr>
                <a:t>rear</a:t>
              </a:r>
              <a:r>
                <a:rPr lang="en-US" sz="2000" dirty="0">
                  <a:latin typeface="Times New Roman" panose="02020603050405020304" pitchFamily="18" charset="0"/>
                  <a:cs typeface="Times New Roman" panose="02020603050405020304" pitchFamily="18" charset="0"/>
                </a:rPr>
                <a:t> points to the new node, and </a:t>
              </a:r>
              <a:r>
                <a:rPr lang="en-US" sz="2000" dirty="0">
                  <a:solidFill>
                    <a:schemeClr val="accent2"/>
                  </a:solidFill>
                  <a:latin typeface="Times New Roman" panose="02020603050405020304" pitchFamily="18" charset="0"/>
                  <a:cs typeface="Times New Roman" panose="02020603050405020304" pitchFamily="18" charset="0"/>
                </a:rPr>
                <a:t>count</a:t>
              </a:r>
              <a:r>
                <a:rPr lang="en-US" sz="2000" dirty="0">
                  <a:latin typeface="Times New Roman" panose="02020603050405020304" pitchFamily="18" charset="0"/>
                  <a:cs typeface="Times New Roman" panose="02020603050405020304" pitchFamily="18" charset="0"/>
                </a:rPr>
                <a:t> is </a:t>
              </a:r>
              <a:r>
                <a:rPr lang="en-US" sz="2000" dirty="0" smtClean="0">
                  <a:latin typeface="Times New Roman" panose="02020603050405020304" pitchFamily="18" charset="0"/>
                  <a:cs typeface="Times New Roman" panose="02020603050405020304" pitchFamily="18" charset="0"/>
                </a:rPr>
                <a:t>incremented.</a:t>
              </a:r>
              <a:endParaRPr lang="en-US" sz="2000" dirty="0">
                <a:latin typeface="Times New Roman" panose="02020603050405020304" pitchFamily="18" charset="0"/>
                <a:cs typeface="Times New Roman" panose="02020603050405020304" pitchFamily="18" charset="0"/>
              </a:endParaRPr>
            </a:p>
          </p:txBody>
        </p:sp>
        <p:sp>
          <p:nvSpPr>
            <p:cNvPr id="115" name="Text Box 46"/>
            <p:cNvSpPr txBox="1">
              <a:spLocks noChangeArrowheads="1"/>
            </p:cNvSpPr>
            <p:nvPr/>
          </p:nvSpPr>
          <p:spPr bwMode="auto">
            <a:xfrm>
              <a:off x="900113" y="3860800"/>
              <a:ext cx="457200" cy="396875"/>
            </a:xfrm>
            <a:prstGeom prst="rect">
              <a:avLst/>
            </a:prstGeom>
            <a:noFill/>
            <a:ln w="9525">
              <a:noFill/>
              <a:miter lim="800000"/>
              <a:headEnd/>
              <a:tailEnd/>
            </a:ln>
            <a:effectLst/>
          </p:spPr>
          <p:txBody>
            <a:bodyPr>
              <a:spAutoFit/>
            </a:bodyPr>
            <a:lstStyle/>
            <a:p>
              <a:pPr eaLnBrk="0" hangingPunct="0">
                <a:spcBef>
                  <a:spcPct val="50000"/>
                </a:spcBef>
              </a:pPr>
              <a:r>
                <a:rPr lang="en-US">
                  <a:solidFill>
                    <a:schemeClr val="accent2"/>
                  </a:solidFill>
                </a:rPr>
                <a:t>q</a:t>
              </a:r>
            </a:p>
          </p:txBody>
        </p:sp>
        <p:sp>
          <p:nvSpPr>
            <p:cNvPr id="116" name="Rectangle 47"/>
            <p:cNvSpPr>
              <a:spLocks noChangeArrowheads="1"/>
            </p:cNvSpPr>
            <p:nvPr/>
          </p:nvSpPr>
          <p:spPr bwMode="auto">
            <a:xfrm>
              <a:off x="1204913" y="3860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117" name="Line 48"/>
            <p:cNvSpPr>
              <a:spLocks noChangeShapeType="1"/>
            </p:cNvSpPr>
            <p:nvPr/>
          </p:nvSpPr>
          <p:spPr bwMode="auto">
            <a:xfrm>
              <a:off x="1433513" y="4089400"/>
              <a:ext cx="457200" cy="0"/>
            </a:xfrm>
            <a:prstGeom prst="line">
              <a:avLst/>
            </a:prstGeom>
            <a:noFill/>
            <a:ln w="38100">
              <a:solidFill>
                <a:srgbClr val="339966"/>
              </a:solidFill>
              <a:round/>
              <a:headEnd/>
              <a:tailEnd type="triangle" w="med" len="med"/>
            </a:ln>
            <a:effectLst/>
          </p:spPr>
          <p:txBody>
            <a:bodyPr/>
            <a:lstStyle/>
            <a:p>
              <a:endParaRPr lang="en-CA"/>
            </a:p>
          </p:txBody>
        </p:sp>
        <p:cxnSp>
          <p:nvCxnSpPr>
            <p:cNvPr id="118" name="Straight Connector 117"/>
            <p:cNvCxnSpPr/>
            <p:nvPr/>
          </p:nvCxnSpPr>
          <p:spPr bwMode="auto">
            <a:xfrm>
              <a:off x="8100392" y="4077072"/>
              <a:ext cx="504056" cy="0"/>
            </a:xfrm>
            <a:prstGeom prst="line">
              <a:avLst/>
            </a:prstGeom>
            <a:noFill/>
            <a:ln w="38100" cap="flat" cmpd="sng" algn="ctr">
              <a:solidFill>
                <a:schemeClr val="hlink"/>
              </a:solidFill>
              <a:prstDash val="solid"/>
              <a:round/>
              <a:headEnd type="none" w="med" len="med"/>
              <a:tailEnd type="none" w="med" len="med"/>
            </a:ln>
            <a:effectLst/>
          </p:spPr>
        </p:cxnSp>
        <p:cxnSp>
          <p:nvCxnSpPr>
            <p:cNvPr id="119" name="Straight Connector 118"/>
            <p:cNvCxnSpPr/>
            <p:nvPr/>
          </p:nvCxnSpPr>
          <p:spPr bwMode="auto">
            <a:xfrm>
              <a:off x="8604448" y="4077072"/>
              <a:ext cx="0" cy="216024"/>
            </a:xfrm>
            <a:prstGeom prst="line">
              <a:avLst/>
            </a:prstGeom>
            <a:noFill/>
            <a:ln w="38100" cap="flat" cmpd="sng" algn="ctr">
              <a:solidFill>
                <a:schemeClr val="hlink"/>
              </a:solidFill>
              <a:prstDash val="solid"/>
              <a:round/>
              <a:headEnd type="none" w="med" len="med"/>
              <a:tailEnd type="none" w="med" len="med"/>
            </a:ln>
            <a:effectLst/>
          </p:spPr>
        </p:cxnSp>
        <p:cxnSp>
          <p:nvCxnSpPr>
            <p:cNvPr id="120" name="Straight Connector 119"/>
            <p:cNvCxnSpPr/>
            <p:nvPr/>
          </p:nvCxnSpPr>
          <p:spPr bwMode="auto">
            <a:xfrm>
              <a:off x="8460432" y="4293096"/>
              <a:ext cx="288032" cy="0"/>
            </a:xfrm>
            <a:prstGeom prst="line">
              <a:avLst/>
            </a:prstGeom>
            <a:noFill/>
            <a:ln w="38100" cap="flat" cmpd="sng" algn="ctr">
              <a:solidFill>
                <a:schemeClr val="hlink"/>
              </a:solidFill>
              <a:prstDash val="solid"/>
              <a:round/>
              <a:headEnd type="none" w="med" len="med"/>
              <a:tailEnd type="none" w="med" len="med"/>
            </a:ln>
            <a:effectLst/>
          </p:spPr>
        </p:cxnSp>
      </p:grpSp>
      <p:sp>
        <p:nvSpPr>
          <p:cNvPr id="47" name="TextBox 46"/>
          <p:cNvSpPr txBox="1"/>
          <p:nvPr/>
        </p:nvSpPr>
        <p:spPr>
          <a:xfrm>
            <a:off x="2617076" y="5990897"/>
            <a:ext cx="7551683" cy="369332"/>
          </a:xfrm>
          <a:prstGeom prst="rect">
            <a:avLst/>
          </a:prstGeom>
          <a:noFill/>
        </p:spPr>
        <p:txBody>
          <a:bodyPr wrap="square" rtlCol="0">
            <a:spAutoFit/>
          </a:bodyPr>
          <a:lstStyle/>
          <a:p>
            <a:endParaRPr lang="en-US" dirty="0"/>
          </a:p>
        </p:txBody>
      </p:sp>
      <p:sp>
        <p:nvSpPr>
          <p:cNvPr id="48" name="TextBox 47"/>
          <p:cNvSpPr txBox="1"/>
          <p:nvPr/>
        </p:nvSpPr>
        <p:spPr>
          <a:xfrm>
            <a:off x="2680138" y="6069724"/>
            <a:ext cx="6763407"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2.2.5: </a:t>
            </a:r>
            <a:r>
              <a:rPr lang="en-US" dirty="0" smtClean="0">
                <a:latin typeface="Times New Roman" pitchFamily="18" charset="0"/>
                <a:cs typeface="Times New Roman" pitchFamily="18" charset="0"/>
              </a:rPr>
              <a:t>Showing </a:t>
            </a:r>
            <a:r>
              <a:rPr lang="en-US" dirty="0" err="1" smtClean="0">
                <a:latin typeface="Times New Roman" pitchFamily="18" charset="0"/>
                <a:cs typeface="Times New Roman" pitchFamily="18" charset="0"/>
              </a:rPr>
              <a:t>Enqueue</a:t>
            </a:r>
            <a:r>
              <a:rPr lang="en-US" dirty="0" smtClean="0">
                <a:latin typeface="Times New Roman" pitchFamily="18" charset="0"/>
                <a:cs typeface="Times New Roman" pitchFamily="18" charset="0"/>
              </a:rPr>
              <a:t> operation on Queue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56133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16</a:t>
            </a:fld>
            <a:endParaRPr lang="en-IN" dirty="0"/>
          </a:p>
        </p:txBody>
      </p:sp>
      <p:sp>
        <p:nvSpPr>
          <p:cNvPr id="6" name="Rectangle 5"/>
          <p:cNvSpPr/>
          <p:nvPr/>
        </p:nvSpPr>
        <p:spPr>
          <a:xfrm>
            <a:off x="207034" y="1121184"/>
            <a:ext cx="1138395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Queue After a </a:t>
            </a:r>
            <a:r>
              <a:rPr lang="en-US" sz="2400" b="1" dirty="0" err="1">
                <a:latin typeface="Times New Roman" panose="02020603050405020304" pitchFamily="18" charset="0"/>
                <a:cs typeface="Times New Roman" panose="02020603050405020304" pitchFamily="18" charset="0"/>
              </a:rPr>
              <a:t>dequeue</a:t>
            </a:r>
            <a:r>
              <a:rPr lang="en-US" sz="2400" b="1" dirty="0">
                <a:latin typeface="Times New Roman" panose="02020603050405020304" pitchFamily="18" charset="0"/>
                <a:cs typeface="Times New Roman" panose="02020603050405020304" pitchFamily="18" charset="0"/>
              </a:rPr>
              <a:t> Operation</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grpSp>
        <p:nvGrpSpPr>
          <p:cNvPr id="124" name="Group 123"/>
          <p:cNvGrpSpPr/>
          <p:nvPr/>
        </p:nvGrpSpPr>
        <p:grpSpPr>
          <a:xfrm>
            <a:off x="2106010" y="1984640"/>
            <a:ext cx="7872164" cy="4200117"/>
            <a:chOff x="876300" y="1378358"/>
            <a:chExt cx="7872164" cy="4200117"/>
          </a:xfrm>
        </p:grpSpPr>
        <p:sp>
          <p:nvSpPr>
            <p:cNvPr id="125" name="Rectangle 4"/>
            <p:cNvSpPr>
              <a:spLocks noChangeArrowheads="1"/>
            </p:cNvSpPr>
            <p:nvPr/>
          </p:nvSpPr>
          <p:spPr bwMode="auto">
            <a:xfrm>
              <a:off x="2209800" y="47244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126" name="Text Box 5"/>
            <p:cNvSpPr txBox="1">
              <a:spLocks noChangeArrowheads="1"/>
            </p:cNvSpPr>
            <p:nvPr/>
          </p:nvSpPr>
          <p:spPr bwMode="auto">
            <a:xfrm>
              <a:off x="2133600" y="5181600"/>
              <a:ext cx="838200" cy="396875"/>
            </a:xfrm>
            <a:prstGeom prst="rect">
              <a:avLst/>
            </a:prstGeom>
            <a:noFill/>
            <a:ln w="9525">
              <a:noFill/>
              <a:miter lim="800000"/>
              <a:headEnd/>
              <a:tailEnd/>
            </a:ln>
            <a:effectLst/>
          </p:spPr>
          <p:txBody>
            <a:bodyPr>
              <a:spAutoFit/>
            </a:bodyPr>
            <a:lstStyle/>
            <a:p>
              <a:pPr>
                <a:spcBef>
                  <a:spcPct val="50000"/>
                </a:spcBef>
              </a:pPr>
              <a:r>
                <a:rPr lang="en-US" b="0"/>
                <a:t>count</a:t>
              </a:r>
            </a:p>
          </p:txBody>
        </p:sp>
        <p:sp>
          <p:nvSpPr>
            <p:cNvPr id="127" name="Text Box 6"/>
            <p:cNvSpPr txBox="1">
              <a:spLocks noChangeArrowheads="1"/>
            </p:cNvSpPr>
            <p:nvPr/>
          </p:nvSpPr>
          <p:spPr bwMode="auto">
            <a:xfrm>
              <a:off x="2286000" y="4800600"/>
              <a:ext cx="360363" cy="396875"/>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4</a:t>
              </a:r>
            </a:p>
          </p:txBody>
        </p:sp>
        <p:sp>
          <p:nvSpPr>
            <p:cNvPr id="128" name="Rectangle 7"/>
            <p:cNvSpPr>
              <a:spLocks noChangeArrowheads="1"/>
            </p:cNvSpPr>
            <p:nvPr/>
          </p:nvSpPr>
          <p:spPr bwMode="auto">
            <a:xfrm>
              <a:off x="1905000" y="2819400"/>
              <a:ext cx="1143000" cy="2743200"/>
            </a:xfrm>
            <a:prstGeom prst="rect">
              <a:avLst/>
            </a:prstGeom>
            <a:noFill/>
            <a:ln w="38100">
              <a:solidFill>
                <a:schemeClr val="accent2"/>
              </a:solidFill>
              <a:miter lim="800000"/>
              <a:headEnd/>
              <a:tailEnd/>
            </a:ln>
            <a:effectLst/>
          </p:spPr>
          <p:txBody>
            <a:bodyPr wrap="none" anchor="ctr"/>
            <a:lstStyle/>
            <a:p>
              <a:endParaRPr lang="en-CA"/>
            </a:p>
          </p:txBody>
        </p:sp>
        <p:sp>
          <p:nvSpPr>
            <p:cNvPr id="129" name="Text Box 8"/>
            <p:cNvSpPr txBox="1">
              <a:spLocks noChangeArrowheads="1"/>
            </p:cNvSpPr>
            <p:nvPr/>
          </p:nvSpPr>
          <p:spPr bwMode="auto">
            <a:xfrm>
              <a:off x="2133600" y="3429000"/>
              <a:ext cx="762000" cy="396875"/>
            </a:xfrm>
            <a:prstGeom prst="rect">
              <a:avLst/>
            </a:prstGeom>
            <a:noFill/>
            <a:ln w="9525">
              <a:noFill/>
              <a:miter lim="800000"/>
              <a:headEnd/>
              <a:tailEnd/>
            </a:ln>
            <a:effectLst/>
          </p:spPr>
          <p:txBody>
            <a:bodyPr>
              <a:spAutoFit/>
            </a:bodyPr>
            <a:lstStyle/>
            <a:p>
              <a:pPr>
                <a:spcBef>
                  <a:spcPct val="50000"/>
                </a:spcBef>
              </a:pPr>
              <a:r>
                <a:rPr lang="en-US" b="0"/>
                <a:t>rear</a:t>
              </a:r>
            </a:p>
          </p:txBody>
        </p:sp>
        <p:sp>
          <p:nvSpPr>
            <p:cNvPr id="130" name="Rectangle 9"/>
            <p:cNvSpPr>
              <a:spLocks noChangeArrowheads="1"/>
            </p:cNvSpPr>
            <p:nvPr/>
          </p:nvSpPr>
          <p:spPr bwMode="auto">
            <a:xfrm>
              <a:off x="2209800" y="2971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131" name="Text Box 10"/>
            <p:cNvSpPr txBox="1">
              <a:spLocks noChangeArrowheads="1"/>
            </p:cNvSpPr>
            <p:nvPr/>
          </p:nvSpPr>
          <p:spPr bwMode="auto">
            <a:xfrm>
              <a:off x="2133600" y="4267200"/>
              <a:ext cx="762000" cy="396875"/>
            </a:xfrm>
            <a:prstGeom prst="rect">
              <a:avLst/>
            </a:prstGeom>
            <a:noFill/>
            <a:ln w="9525">
              <a:noFill/>
              <a:miter lim="800000"/>
              <a:headEnd/>
              <a:tailEnd/>
            </a:ln>
            <a:effectLst/>
          </p:spPr>
          <p:txBody>
            <a:bodyPr>
              <a:spAutoFit/>
            </a:bodyPr>
            <a:lstStyle/>
            <a:p>
              <a:pPr>
                <a:spcBef>
                  <a:spcPct val="50000"/>
                </a:spcBef>
              </a:pPr>
              <a:r>
                <a:rPr lang="en-US" b="0"/>
                <a:t>front</a:t>
              </a:r>
            </a:p>
          </p:txBody>
        </p:sp>
        <p:sp>
          <p:nvSpPr>
            <p:cNvPr id="132" name="Rectangle 11"/>
            <p:cNvSpPr>
              <a:spLocks noChangeArrowheads="1"/>
            </p:cNvSpPr>
            <p:nvPr/>
          </p:nvSpPr>
          <p:spPr bwMode="auto">
            <a:xfrm>
              <a:off x="2209800" y="38100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133" name="Line 16"/>
            <p:cNvSpPr>
              <a:spLocks noChangeShapeType="1"/>
            </p:cNvSpPr>
            <p:nvPr/>
          </p:nvSpPr>
          <p:spPr bwMode="auto">
            <a:xfrm>
              <a:off x="2438400" y="4038600"/>
              <a:ext cx="2286000" cy="0"/>
            </a:xfrm>
            <a:prstGeom prst="line">
              <a:avLst/>
            </a:prstGeom>
            <a:noFill/>
            <a:ln w="38100">
              <a:solidFill>
                <a:schemeClr val="hlink"/>
              </a:solidFill>
              <a:round/>
              <a:headEnd/>
              <a:tailEnd type="triangle" w="med" len="med"/>
            </a:ln>
            <a:effectLst/>
          </p:spPr>
          <p:txBody>
            <a:bodyPr/>
            <a:lstStyle/>
            <a:p>
              <a:endParaRPr lang="en-CA"/>
            </a:p>
          </p:txBody>
        </p:sp>
        <p:sp>
          <p:nvSpPr>
            <p:cNvPr id="134" name="Rectangle 17"/>
            <p:cNvSpPr>
              <a:spLocks noChangeArrowheads="1"/>
            </p:cNvSpPr>
            <p:nvPr/>
          </p:nvSpPr>
          <p:spPr bwMode="auto">
            <a:xfrm>
              <a:off x="4648200" y="4572000"/>
              <a:ext cx="457200" cy="457200"/>
            </a:xfrm>
            <a:prstGeom prst="rect">
              <a:avLst/>
            </a:prstGeom>
            <a:solidFill>
              <a:schemeClr val="accent2"/>
            </a:solidFill>
            <a:ln w="9525">
              <a:solidFill>
                <a:schemeClr val="tx1"/>
              </a:solidFill>
              <a:miter lim="800000"/>
              <a:headEnd/>
              <a:tailEnd/>
            </a:ln>
            <a:effectLst/>
          </p:spPr>
          <p:txBody>
            <a:bodyPr wrap="none" anchor="ctr"/>
            <a:lstStyle/>
            <a:p>
              <a:endParaRPr lang="en-CA"/>
            </a:p>
          </p:txBody>
        </p:sp>
        <p:sp>
          <p:nvSpPr>
            <p:cNvPr id="135" name="Rectangle 18"/>
            <p:cNvSpPr>
              <a:spLocks noChangeArrowheads="1"/>
            </p:cNvSpPr>
            <p:nvPr/>
          </p:nvSpPr>
          <p:spPr bwMode="auto">
            <a:xfrm>
              <a:off x="4724400" y="38862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136" name="Rectangle 19"/>
            <p:cNvSpPr>
              <a:spLocks noChangeArrowheads="1"/>
            </p:cNvSpPr>
            <p:nvPr/>
          </p:nvSpPr>
          <p:spPr bwMode="auto">
            <a:xfrm>
              <a:off x="5029200" y="38862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137" name="Line 20"/>
            <p:cNvSpPr>
              <a:spLocks noChangeShapeType="1"/>
            </p:cNvSpPr>
            <p:nvPr/>
          </p:nvSpPr>
          <p:spPr bwMode="auto">
            <a:xfrm>
              <a:off x="4876800" y="4114800"/>
              <a:ext cx="0" cy="457200"/>
            </a:xfrm>
            <a:prstGeom prst="line">
              <a:avLst/>
            </a:prstGeom>
            <a:noFill/>
            <a:ln w="38100">
              <a:solidFill>
                <a:schemeClr val="hlink"/>
              </a:solidFill>
              <a:round/>
              <a:headEnd/>
              <a:tailEnd type="triangle" w="med" len="med"/>
            </a:ln>
            <a:effectLst/>
          </p:spPr>
          <p:txBody>
            <a:bodyPr/>
            <a:lstStyle/>
            <a:p>
              <a:endParaRPr lang="en-CA"/>
            </a:p>
          </p:txBody>
        </p:sp>
        <p:sp>
          <p:nvSpPr>
            <p:cNvPr id="138" name="Rectangle 21"/>
            <p:cNvSpPr>
              <a:spLocks noChangeArrowheads="1"/>
            </p:cNvSpPr>
            <p:nvPr/>
          </p:nvSpPr>
          <p:spPr bwMode="auto">
            <a:xfrm>
              <a:off x="5638800" y="45720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139" name="Rectangle 22"/>
            <p:cNvSpPr>
              <a:spLocks noChangeArrowheads="1"/>
            </p:cNvSpPr>
            <p:nvPr/>
          </p:nvSpPr>
          <p:spPr bwMode="auto">
            <a:xfrm>
              <a:off x="5715000" y="38862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140" name="Rectangle 23"/>
            <p:cNvSpPr>
              <a:spLocks noChangeArrowheads="1"/>
            </p:cNvSpPr>
            <p:nvPr/>
          </p:nvSpPr>
          <p:spPr bwMode="auto">
            <a:xfrm>
              <a:off x="6019800" y="38862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141" name="Line 24"/>
            <p:cNvSpPr>
              <a:spLocks noChangeShapeType="1"/>
            </p:cNvSpPr>
            <p:nvPr/>
          </p:nvSpPr>
          <p:spPr bwMode="auto">
            <a:xfrm>
              <a:off x="5867400" y="4114800"/>
              <a:ext cx="0" cy="457200"/>
            </a:xfrm>
            <a:prstGeom prst="line">
              <a:avLst/>
            </a:prstGeom>
            <a:noFill/>
            <a:ln w="38100">
              <a:solidFill>
                <a:schemeClr val="hlink"/>
              </a:solidFill>
              <a:round/>
              <a:headEnd/>
              <a:tailEnd type="triangle" w="med" len="med"/>
            </a:ln>
            <a:effectLst/>
          </p:spPr>
          <p:txBody>
            <a:bodyPr/>
            <a:lstStyle/>
            <a:p>
              <a:endParaRPr lang="en-CA"/>
            </a:p>
          </p:txBody>
        </p:sp>
        <p:sp>
          <p:nvSpPr>
            <p:cNvPr id="142" name="Line 26"/>
            <p:cNvSpPr>
              <a:spLocks noChangeShapeType="1"/>
            </p:cNvSpPr>
            <p:nvPr/>
          </p:nvSpPr>
          <p:spPr bwMode="auto">
            <a:xfrm>
              <a:off x="5181600" y="4038600"/>
              <a:ext cx="533400" cy="0"/>
            </a:xfrm>
            <a:prstGeom prst="line">
              <a:avLst/>
            </a:prstGeom>
            <a:noFill/>
            <a:ln w="38100">
              <a:solidFill>
                <a:schemeClr val="hlink"/>
              </a:solidFill>
              <a:round/>
              <a:headEnd/>
              <a:tailEnd type="triangle" w="med" len="med"/>
            </a:ln>
            <a:effectLst/>
          </p:spPr>
          <p:txBody>
            <a:bodyPr/>
            <a:lstStyle/>
            <a:p>
              <a:endParaRPr lang="en-CA"/>
            </a:p>
          </p:txBody>
        </p:sp>
        <p:sp>
          <p:nvSpPr>
            <p:cNvPr id="143" name="Rectangle 27"/>
            <p:cNvSpPr>
              <a:spLocks noChangeArrowheads="1"/>
            </p:cNvSpPr>
            <p:nvPr/>
          </p:nvSpPr>
          <p:spPr bwMode="auto">
            <a:xfrm>
              <a:off x="6629400" y="4572000"/>
              <a:ext cx="457200" cy="457200"/>
            </a:xfrm>
            <a:prstGeom prst="rect">
              <a:avLst/>
            </a:prstGeom>
            <a:solidFill>
              <a:schemeClr val="tx2"/>
            </a:solidFill>
            <a:ln w="9525">
              <a:solidFill>
                <a:schemeClr val="tx1"/>
              </a:solidFill>
              <a:miter lim="800000"/>
              <a:headEnd/>
              <a:tailEnd/>
            </a:ln>
            <a:effectLst/>
          </p:spPr>
          <p:txBody>
            <a:bodyPr wrap="none" anchor="ctr"/>
            <a:lstStyle/>
            <a:p>
              <a:endParaRPr lang="en-CA"/>
            </a:p>
          </p:txBody>
        </p:sp>
        <p:sp>
          <p:nvSpPr>
            <p:cNvPr id="144" name="Rectangle 28"/>
            <p:cNvSpPr>
              <a:spLocks noChangeArrowheads="1"/>
            </p:cNvSpPr>
            <p:nvPr/>
          </p:nvSpPr>
          <p:spPr bwMode="auto">
            <a:xfrm>
              <a:off x="6705600" y="38862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145" name="Rectangle 29"/>
            <p:cNvSpPr>
              <a:spLocks noChangeArrowheads="1"/>
            </p:cNvSpPr>
            <p:nvPr/>
          </p:nvSpPr>
          <p:spPr bwMode="auto">
            <a:xfrm>
              <a:off x="7010400" y="38862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146" name="Line 30"/>
            <p:cNvSpPr>
              <a:spLocks noChangeShapeType="1"/>
            </p:cNvSpPr>
            <p:nvPr/>
          </p:nvSpPr>
          <p:spPr bwMode="auto">
            <a:xfrm>
              <a:off x="6172200" y="4038600"/>
              <a:ext cx="533400" cy="0"/>
            </a:xfrm>
            <a:prstGeom prst="line">
              <a:avLst/>
            </a:prstGeom>
            <a:noFill/>
            <a:ln w="38100">
              <a:solidFill>
                <a:schemeClr val="hlink"/>
              </a:solidFill>
              <a:round/>
              <a:headEnd/>
              <a:tailEnd type="triangle" w="med" len="med"/>
            </a:ln>
            <a:effectLst/>
          </p:spPr>
          <p:txBody>
            <a:bodyPr/>
            <a:lstStyle/>
            <a:p>
              <a:endParaRPr lang="en-CA"/>
            </a:p>
          </p:txBody>
        </p:sp>
        <p:sp>
          <p:nvSpPr>
            <p:cNvPr id="147" name="Line 31"/>
            <p:cNvSpPr>
              <a:spLocks noChangeShapeType="1"/>
            </p:cNvSpPr>
            <p:nvPr/>
          </p:nvSpPr>
          <p:spPr bwMode="auto">
            <a:xfrm>
              <a:off x="6858000" y="4114800"/>
              <a:ext cx="0" cy="457200"/>
            </a:xfrm>
            <a:prstGeom prst="line">
              <a:avLst/>
            </a:prstGeom>
            <a:noFill/>
            <a:ln w="38100">
              <a:solidFill>
                <a:schemeClr val="hlink"/>
              </a:solidFill>
              <a:round/>
              <a:headEnd/>
              <a:tailEnd type="triangle" w="med" len="med"/>
            </a:ln>
            <a:effectLst/>
          </p:spPr>
          <p:txBody>
            <a:bodyPr/>
            <a:lstStyle/>
            <a:p>
              <a:endParaRPr lang="en-CA"/>
            </a:p>
          </p:txBody>
        </p:sp>
        <p:sp>
          <p:nvSpPr>
            <p:cNvPr id="148" name="Text Box 32"/>
            <p:cNvSpPr txBox="1">
              <a:spLocks noChangeArrowheads="1"/>
            </p:cNvSpPr>
            <p:nvPr/>
          </p:nvSpPr>
          <p:spPr bwMode="auto">
            <a:xfrm>
              <a:off x="876300" y="1378358"/>
              <a:ext cx="7696200" cy="1421992"/>
            </a:xfrm>
            <a:prstGeom prst="rect">
              <a:avLst/>
            </a:prstGeom>
            <a:solidFill>
              <a:schemeClr val="bg2"/>
            </a:solidFill>
            <a:ln w="38100">
              <a:noFill/>
              <a:miter lim="800000"/>
              <a:headEnd/>
              <a:tailEnd/>
            </a:ln>
            <a:effectLst/>
          </p:spPr>
          <p:txBody>
            <a:bodyPr>
              <a:spAutoFit/>
            </a:bodyPr>
            <a:lstStyle/>
            <a:p>
              <a:pPr>
                <a:lnSpc>
                  <a:spcPct val="150000"/>
                </a:lnSpc>
                <a:spcBef>
                  <a:spcPct val="50000"/>
                </a:spcBef>
              </a:pPr>
              <a:r>
                <a:rPr lang="en-US" sz="2000" dirty="0">
                  <a:latin typeface="Times New Roman" panose="02020603050405020304" pitchFamily="18" charset="0"/>
                  <a:cs typeface="Times New Roman" panose="02020603050405020304" pitchFamily="18" charset="0"/>
                </a:rPr>
                <a:t>Node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removed from the front of the list (see previous slide), </a:t>
              </a:r>
              <a:r>
                <a:rPr lang="en-US" sz="2000" dirty="0">
                  <a:solidFill>
                    <a:schemeClr val="accent2"/>
                  </a:solidFill>
                  <a:latin typeface="Times New Roman" panose="02020603050405020304" pitchFamily="18" charset="0"/>
                  <a:cs typeface="Times New Roman" panose="02020603050405020304" pitchFamily="18" charset="0"/>
                </a:rPr>
                <a:t>front</a:t>
              </a:r>
              <a:r>
                <a:rPr lang="en-US" sz="2000" dirty="0">
                  <a:latin typeface="Times New Roman" panose="02020603050405020304" pitchFamily="18" charset="0"/>
                  <a:cs typeface="Times New Roman" panose="02020603050405020304" pitchFamily="18" charset="0"/>
                </a:rPr>
                <a:t> now points to the node that was formerly second, and </a:t>
              </a:r>
              <a:r>
                <a:rPr lang="en-US" sz="2000" dirty="0">
                  <a:solidFill>
                    <a:schemeClr val="accent2"/>
                  </a:solidFill>
                  <a:latin typeface="Times New Roman" panose="02020603050405020304" pitchFamily="18" charset="0"/>
                  <a:cs typeface="Times New Roman" panose="02020603050405020304" pitchFamily="18" charset="0"/>
                </a:rPr>
                <a:t>count</a:t>
              </a:r>
              <a:r>
                <a:rPr lang="en-US" sz="2000" dirty="0">
                  <a:latin typeface="Times New Roman" panose="02020603050405020304" pitchFamily="18" charset="0"/>
                  <a:cs typeface="Times New Roman" panose="02020603050405020304" pitchFamily="18" charset="0"/>
                </a:rPr>
                <a:t> has been decremented.</a:t>
              </a:r>
            </a:p>
          </p:txBody>
        </p:sp>
        <p:sp>
          <p:nvSpPr>
            <p:cNvPr id="149" name="Rectangle 34"/>
            <p:cNvSpPr>
              <a:spLocks noChangeArrowheads="1"/>
            </p:cNvSpPr>
            <p:nvPr/>
          </p:nvSpPr>
          <p:spPr bwMode="auto">
            <a:xfrm>
              <a:off x="7620000" y="4572000"/>
              <a:ext cx="457200" cy="457200"/>
            </a:xfrm>
            <a:prstGeom prst="rect">
              <a:avLst/>
            </a:prstGeom>
            <a:solidFill>
              <a:schemeClr val="hlink"/>
            </a:solidFill>
            <a:ln w="9525">
              <a:solidFill>
                <a:schemeClr val="tx1"/>
              </a:solidFill>
              <a:miter lim="800000"/>
              <a:headEnd/>
              <a:tailEnd/>
            </a:ln>
            <a:effectLst/>
          </p:spPr>
          <p:txBody>
            <a:bodyPr wrap="none" anchor="ctr"/>
            <a:lstStyle/>
            <a:p>
              <a:endParaRPr lang="en-CA"/>
            </a:p>
          </p:txBody>
        </p:sp>
        <p:sp>
          <p:nvSpPr>
            <p:cNvPr id="150" name="Rectangle 35"/>
            <p:cNvSpPr>
              <a:spLocks noChangeArrowheads="1"/>
            </p:cNvSpPr>
            <p:nvPr/>
          </p:nvSpPr>
          <p:spPr bwMode="auto">
            <a:xfrm>
              <a:off x="7696200" y="38862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151" name="Rectangle 36"/>
            <p:cNvSpPr>
              <a:spLocks noChangeArrowheads="1"/>
            </p:cNvSpPr>
            <p:nvPr/>
          </p:nvSpPr>
          <p:spPr bwMode="auto">
            <a:xfrm>
              <a:off x="8001000" y="3886200"/>
              <a:ext cx="304800" cy="381000"/>
            </a:xfrm>
            <a:prstGeom prst="rect">
              <a:avLst/>
            </a:prstGeom>
            <a:noFill/>
            <a:ln w="9525">
              <a:solidFill>
                <a:schemeClr val="tx1"/>
              </a:solidFill>
              <a:miter lim="800000"/>
              <a:headEnd/>
              <a:tailEnd/>
            </a:ln>
            <a:effectLst/>
          </p:spPr>
          <p:txBody>
            <a:bodyPr wrap="none" anchor="ctr"/>
            <a:lstStyle/>
            <a:p>
              <a:endParaRPr lang="en-CA"/>
            </a:p>
          </p:txBody>
        </p:sp>
        <p:sp>
          <p:nvSpPr>
            <p:cNvPr id="152" name="Line 38"/>
            <p:cNvSpPr>
              <a:spLocks noChangeShapeType="1"/>
            </p:cNvSpPr>
            <p:nvPr/>
          </p:nvSpPr>
          <p:spPr bwMode="auto">
            <a:xfrm>
              <a:off x="7162800" y="4038600"/>
              <a:ext cx="533400" cy="0"/>
            </a:xfrm>
            <a:prstGeom prst="line">
              <a:avLst/>
            </a:prstGeom>
            <a:noFill/>
            <a:ln w="38100">
              <a:solidFill>
                <a:schemeClr val="hlink"/>
              </a:solidFill>
              <a:round/>
              <a:headEnd/>
              <a:tailEnd type="triangle" w="med" len="med"/>
            </a:ln>
            <a:effectLst/>
          </p:spPr>
          <p:txBody>
            <a:bodyPr/>
            <a:lstStyle/>
            <a:p>
              <a:endParaRPr lang="en-CA"/>
            </a:p>
          </p:txBody>
        </p:sp>
        <p:sp>
          <p:nvSpPr>
            <p:cNvPr id="153" name="Line 39"/>
            <p:cNvSpPr>
              <a:spLocks noChangeShapeType="1"/>
            </p:cNvSpPr>
            <p:nvPr/>
          </p:nvSpPr>
          <p:spPr bwMode="auto">
            <a:xfrm>
              <a:off x="7848600" y="4114800"/>
              <a:ext cx="0" cy="457200"/>
            </a:xfrm>
            <a:prstGeom prst="line">
              <a:avLst/>
            </a:prstGeom>
            <a:noFill/>
            <a:ln w="38100">
              <a:solidFill>
                <a:schemeClr val="hlink"/>
              </a:solidFill>
              <a:round/>
              <a:headEnd/>
              <a:tailEnd type="triangle" w="med" len="med"/>
            </a:ln>
            <a:effectLst/>
          </p:spPr>
          <p:txBody>
            <a:bodyPr/>
            <a:lstStyle/>
            <a:p>
              <a:endParaRPr lang="en-CA"/>
            </a:p>
          </p:txBody>
        </p:sp>
        <p:sp>
          <p:nvSpPr>
            <p:cNvPr id="154" name="Freeform 40"/>
            <p:cNvSpPr>
              <a:spLocks/>
            </p:cNvSpPr>
            <p:nvPr/>
          </p:nvSpPr>
          <p:spPr bwMode="auto">
            <a:xfrm>
              <a:off x="2438400" y="3086100"/>
              <a:ext cx="5410200" cy="800100"/>
            </a:xfrm>
            <a:custGeom>
              <a:avLst/>
              <a:gdLst/>
              <a:ahLst/>
              <a:cxnLst>
                <a:cxn ang="0">
                  <a:pos x="0" y="72"/>
                </a:cxn>
                <a:cxn ang="0">
                  <a:pos x="2640" y="72"/>
                </a:cxn>
                <a:cxn ang="0">
                  <a:pos x="3408" y="504"/>
                </a:cxn>
              </a:cxnLst>
              <a:rect l="0" t="0" r="r" b="b"/>
              <a:pathLst>
                <a:path w="3408" h="504">
                  <a:moveTo>
                    <a:pt x="0" y="72"/>
                  </a:moveTo>
                  <a:cubicBezTo>
                    <a:pt x="1036" y="36"/>
                    <a:pt x="2072" y="0"/>
                    <a:pt x="2640" y="72"/>
                  </a:cubicBezTo>
                  <a:cubicBezTo>
                    <a:pt x="3208" y="144"/>
                    <a:pt x="3308" y="324"/>
                    <a:pt x="3408" y="504"/>
                  </a:cubicBezTo>
                </a:path>
              </a:pathLst>
            </a:custGeom>
            <a:noFill/>
            <a:ln w="38100" cap="flat" cmpd="sng">
              <a:solidFill>
                <a:schemeClr val="hlink"/>
              </a:solidFill>
              <a:prstDash val="solid"/>
              <a:round/>
              <a:headEnd type="none" w="med" len="med"/>
              <a:tailEnd type="triangle" w="med" len="med"/>
            </a:ln>
            <a:effectLst/>
          </p:spPr>
          <p:txBody>
            <a:bodyPr/>
            <a:lstStyle/>
            <a:p>
              <a:endParaRPr lang="en-CA"/>
            </a:p>
          </p:txBody>
        </p:sp>
        <p:sp>
          <p:nvSpPr>
            <p:cNvPr id="155" name="Text Box 42"/>
            <p:cNvSpPr txBox="1">
              <a:spLocks noChangeArrowheads="1"/>
            </p:cNvSpPr>
            <p:nvPr/>
          </p:nvSpPr>
          <p:spPr bwMode="auto">
            <a:xfrm>
              <a:off x="900113" y="3860800"/>
              <a:ext cx="457200" cy="396875"/>
            </a:xfrm>
            <a:prstGeom prst="rect">
              <a:avLst/>
            </a:prstGeom>
            <a:noFill/>
            <a:ln w="9525">
              <a:noFill/>
              <a:miter lim="800000"/>
              <a:headEnd/>
              <a:tailEnd/>
            </a:ln>
            <a:effectLst/>
          </p:spPr>
          <p:txBody>
            <a:bodyPr>
              <a:spAutoFit/>
            </a:bodyPr>
            <a:lstStyle/>
            <a:p>
              <a:pPr eaLnBrk="0" hangingPunct="0">
                <a:spcBef>
                  <a:spcPct val="50000"/>
                </a:spcBef>
              </a:pPr>
              <a:r>
                <a:rPr lang="en-US">
                  <a:solidFill>
                    <a:schemeClr val="accent2"/>
                  </a:solidFill>
                </a:rPr>
                <a:t>q</a:t>
              </a:r>
            </a:p>
          </p:txBody>
        </p:sp>
        <p:sp>
          <p:nvSpPr>
            <p:cNvPr id="156" name="Rectangle 43"/>
            <p:cNvSpPr>
              <a:spLocks noChangeArrowheads="1"/>
            </p:cNvSpPr>
            <p:nvPr/>
          </p:nvSpPr>
          <p:spPr bwMode="auto">
            <a:xfrm>
              <a:off x="1204913" y="3860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157" name="Line 44"/>
            <p:cNvSpPr>
              <a:spLocks noChangeShapeType="1"/>
            </p:cNvSpPr>
            <p:nvPr/>
          </p:nvSpPr>
          <p:spPr bwMode="auto">
            <a:xfrm>
              <a:off x="1433513" y="4089400"/>
              <a:ext cx="457200" cy="0"/>
            </a:xfrm>
            <a:prstGeom prst="line">
              <a:avLst/>
            </a:prstGeom>
            <a:noFill/>
            <a:ln w="38100">
              <a:solidFill>
                <a:srgbClr val="339966"/>
              </a:solidFill>
              <a:round/>
              <a:headEnd/>
              <a:tailEnd type="triangle" w="med" len="med"/>
            </a:ln>
            <a:effectLst/>
          </p:spPr>
          <p:txBody>
            <a:bodyPr/>
            <a:lstStyle/>
            <a:p>
              <a:endParaRPr lang="en-CA"/>
            </a:p>
          </p:txBody>
        </p:sp>
        <p:cxnSp>
          <p:nvCxnSpPr>
            <p:cNvPr id="158" name="Straight Connector 157"/>
            <p:cNvCxnSpPr/>
            <p:nvPr/>
          </p:nvCxnSpPr>
          <p:spPr bwMode="auto">
            <a:xfrm>
              <a:off x="8100392" y="4077072"/>
              <a:ext cx="504056" cy="0"/>
            </a:xfrm>
            <a:prstGeom prst="line">
              <a:avLst/>
            </a:prstGeom>
            <a:noFill/>
            <a:ln w="38100" cap="flat" cmpd="sng" algn="ctr">
              <a:solidFill>
                <a:schemeClr val="hlink"/>
              </a:solidFill>
              <a:prstDash val="solid"/>
              <a:round/>
              <a:headEnd type="none" w="med" len="med"/>
              <a:tailEnd type="none" w="med" len="med"/>
            </a:ln>
            <a:effectLst/>
          </p:spPr>
        </p:cxnSp>
        <p:cxnSp>
          <p:nvCxnSpPr>
            <p:cNvPr id="159" name="Straight Connector 158"/>
            <p:cNvCxnSpPr/>
            <p:nvPr/>
          </p:nvCxnSpPr>
          <p:spPr bwMode="auto">
            <a:xfrm>
              <a:off x="8604448" y="4077072"/>
              <a:ext cx="0" cy="216024"/>
            </a:xfrm>
            <a:prstGeom prst="line">
              <a:avLst/>
            </a:prstGeom>
            <a:noFill/>
            <a:ln w="38100" cap="flat" cmpd="sng" algn="ctr">
              <a:solidFill>
                <a:schemeClr val="hlink"/>
              </a:solidFill>
              <a:prstDash val="solid"/>
              <a:round/>
              <a:headEnd type="none" w="med" len="med"/>
              <a:tailEnd type="none" w="med" len="med"/>
            </a:ln>
            <a:effectLst/>
          </p:spPr>
        </p:cxnSp>
        <p:cxnSp>
          <p:nvCxnSpPr>
            <p:cNvPr id="160" name="Straight Connector 159"/>
            <p:cNvCxnSpPr/>
            <p:nvPr/>
          </p:nvCxnSpPr>
          <p:spPr bwMode="auto">
            <a:xfrm>
              <a:off x="8460432" y="4293096"/>
              <a:ext cx="288032" cy="0"/>
            </a:xfrm>
            <a:prstGeom prst="line">
              <a:avLst/>
            </a:prstGeom>
            <a:noFill/>
            <a:ln w="38100" cap="flat" cmpd="sng" algn="ctr">
              <a:solidFill>
                <a:schemeClr val="hlink"/>
              </a:solidFill>
              <a:prstDash val="solid"/>
              <a:round/>
              <a:headEnd type="none" w="med" len="med"/>
              <a:tailEnd type="none" w="med" len="med"/>
            </a:ln>
            <a:effectLst/>
          </p:spPr>
        </p:cxnSp>
      </p:grpSp>
      <p:sp>
        <p:nvSpPr>
          <p:cNvPr id="42" name="TextBox 41"/>
          <p:cNvSpPr txBox="1"/>
          <p:nvPr/>
        </p:nvSpPr>
        <p:spPr>
          <a:xfrm>
            <a:off x="2680138" y="6211613"/>
            <a:ext cx="6763407"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2.2.6: </a:t>
            </a:r>
            <a:r>
              <a:rPr lang="en-US" dirty="0" smtClean="0">
                <a:latin typeface="Times New Roman" pitchFamily="18" charset="0"/>
                <a:cs typeface="Times New Roman" pitchFamily="18" charset="0"/>
              </a:rPr>
              <a:t>Showing </a:t>
            </a:r>
            <a:r>
              <a:rPr lang="en-US" dirty="0" err="1" smtClean="0">
                <a:latin typeface="Times New Roman" pitchFamily="18" charset="0"/>
                <a:cs typeface="Times New Roman" pitchFamily="18" charset="0"/>
              </a:rPr>
              <a:t>Dequeue</a:t>
            </a:r>
            <a:r>
              <a:rPr lang="en-US" dirty="0" smtClean="0">
                <a:latin typeface="Times New Roman" pitchFamily="18" charset="0"/>
                <a:cs typeface="Times New Roman" pitchFamily="18" charset="0"/>
              </a:rPr>
              <a:t> operation on Queue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24261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17</a:t>
            </a:fld>
            <a:endParaRPr lang="en-IN" dirty="0"/>
          </a:p>
        </p:txBody>
      </p:sp>
      <p:sp>
        <p:nvSpPr>
          <p:cNvPr id="6" name="Rectangle 5"/>
          <p:cNvSpPr/>
          <p:nvPr/>
        </p:nvSpPr>
        <p:spPr>
          <a:xfrm>
            <a:off x="207034" y="1121184"/>
            <a:ext cx="11383951" cy="172354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Queue ADT</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234350" lvl="6" indent="-5143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Queues implement the FIFO (first-in first-out) </a:t>
            </a:r>
            <a:r>
              <a:rPr lang="en-US" sz="2000" dirty="0" smtClean="0">
                <a:latin typeface="Times New Roman" panose="02020603050405020304" pitchFamily="18" charset="0"/>
                <a:cs typeface="Times New Roman" panose="02020603050405020304" pitchFamily="18" charset="0"/>
              </a:rPr>
              <a:t>policy</a:t>
            </a:r>
          </a:p>
          <a:p>
            <a:pPr marL="1234350" lvl="6" indent="-51435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1520100" lvl="7"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example is the printer/job queue!</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pic>
        <p:nvPicPr>
          <p:cNvPr id="29" name="Picture 28" descr="1200px-Data_Queue.svg.png"/>
          <p:cNvPicPr>
            <a:picLocks noChangeAspect="1"/>
          </p:cNvPicPr>
          <p:nvPr/>
        </p:nvPicPr>
        <p:blipFill>
          <a:blip r:embed="rId3"/>
          <a:stretch>
            <a:fillRect/>
          </a:stretch>
        </p:blipFill>
        <p:spPr>
          <a:xfrm>
            <a:off x="1453306" y="2963917"/>
            <a:ext cx="7265025" cy="3184635"/>
          </a:xfrm>
          <a:prstGeom prst="rect">
            <a:avLst/>
          </a:prstGeom>
        </p:spPr>
      </p:pic>
      <p:sp>
        <p:nvSpPr>
          <p:cNvPr id="30" name="TextBox 29"/>
          <p:cNvSpPr txBox="1"/>
          <p:nvPr/>
        </p:nvSpPr>
        <p:spPr>
          <a:xfrm>
            <a:off x="6952594" y="2648607"/>
            <a:ext cx="1639613" cy="1477328"/>
          </a:xfrm>
          <a:prstGeom prst="rect">
            <a:avLst/>
          </a:prstGeom>
          <a:solidFill>
            <a:schemeClr val="accent6">
              <a:lumMod val="60000"/>
              <a:lumOff val="40000"/>
            </a:schemeClr>
          </a:solidFill>
          <a:ln>
            <a:solidFill>
              <a:schemeClr val="tx1"/>
            </a:solidFill>
          </a:ln>
        </p:spPr>
        <p:txBody>
          <a:bodyPr wrap="square" rtlCol="0">
            <a:spAutoFit/>
          </a:bodyPr>
          <a:lstStyle/>
          <a:p>
            <a:r>
              <a:rPr lang="en-US" b="1" dirty="0" smtClean="0"/>
              <a:t>Dequeue: </a:t>
            </a:r>
            <a:r>
              <a:rPr lang="en-US" dirty="0" smtClean="0"/>
              <a:t>Remove From Queue after Job is Completed</a:t>
            </a:r>
            <a:endParaRPr lang="en-US" dirty="0"/>
          </a:p>
        </p:txBody>
      </p:sp>
      <p:pic>
        <p:nvPicPr>
          <p:cNvPr id="31" name="Picture 30" descr="m006180381_sc7.jpg"/>
          <p:cNvPicPr>
            <a:picLocks noChangeAspect="1"/>
          </p:cNvPicPr>
          <p:nvPr/>
        </p:nvPicPr>
        <p:blipFill>
          <a:blip r:embed="rId4"/>
          <a:stretch>
            <a:fillRect/>
          </a:stretch>
        </p:blipFill>
        <p:spPr>
          <a:xfrm>
            <a:off x="8950356" y="3019894"/>
            <a:ext cx="2495409" cy="3245406"/>
          </a:xfrm>
          <a:prstGeom prst="rect">
            <a:avLst/>
          </a:prstGeom>
        </p:spPr>
      </p:pic>
      <p:sp>
        <p:nvSpPr>
          <p:cNvPr id="32" name="TextBox 31"/>
          <p:cNvSpPr txBox="1"/>
          <p:nvPr/>
        </p:nvSpPr>
        <p:spPr>
          <a:xfrm>
            <a:off x="599090" y="3026979"/>
            <a:ext cx="1166648" cy="1477328"/>
          </a:xfrm>
          <a:prstGeom prst="rect">
            <a:avLst/>
          </a:prstGeom>
          <a:solidFill>
            <a:schemeClr val="accent6">
              <a:lumMod val="60000"/>
              <a:lumOff val="40000"/>
            </a:schemeClr>
          </a:solidFill>
          <a:ln>
            <a:solidFill>
              <a:schemeClr val="tx1"/>
            </a:solidFill>
          </a:ln>
        </p:spPr>
        <p:txBody>
          <a:bodyPr wrap="square" rtlCol="0">
            <a:spAutoFit/>
          </a:bodyPr>
          <a:lstStyle/>
          <a:p>
            <a:r>
              <a:rPr lang="en-US" b="1" dirty="0" smtClean="0"/>
              <a:t>Enqueue: </a:t>
            </a:r>
            <a:r>
              <a:rPr lang="en-US" dirty="0" smtClean="0"/>
              <a:t>Insert in queue when new job arrives</a:t>
            </a:r>
            <a:endParaRPr lang="en-US" dirty="0"/>
          </a:p>
        </p:txBody>
      </p:sp>
      <p:sp>
        <p:nvSpPr>
          <p:cNvPr id="33" name="TextBox 32"/>
          <p:cNvSpPr txBox="1"/>
          <p:nvPr/>
        </p:nvSpPr>
        <p:spPr>
          <a:xfrm>
            <a:off x="2396359" y="5596759"/>
            <a:ext cx="5297213" cy="369332"/>
          </a:xfrm>
          <a:prstGeom prst="rect">
            <a:avLst/>
          </a:prstGeom>
          <a:noFill/>
        </p:spPr>
        <p:txBody>
          <a:bodyPr wrap="square" rtlCol="0">
            <a:spAutoFit/>
          </a:bodyPr>
          <a:lstStyle/>
          <a:p>
            <a:pPr algn="ctr"/>
            <a:r>
              <a:rPr lang="en-US" b="1" dirty="0" smtClean="0"/>
              <a:t>Jobs waiting in Queue in FIFO order to be executed</a:t>
            </a:r>
            <a:endParaRPr lang="en-US" b="1" dirty="0"/>
          </a:p>
        </p:txBody>
      </p:sp>
      <p:cxnSp>
        <p:nvCxnSpPr>
          <p:cNvPr id="35" name="Straight Arrow Connector 34"/>
          <p:cNvCxnSpPr/>
          <p:nvPr/>
        </p:nvCxnSpPr>
        <p:spPr>
          <a:xfrm rot="5400000" flipH="1" flipV="1">
            <a:off x="4918842" y="5360276"/>
            <a:ext cx="315310" cy="1588"/>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80138" y="6211613"/>
            <a:ext cx="6763407"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2.2.7: </a:t>
            </a:r>
            <a:r>
              <a:rPr lang="en-US" dirty="0" smtClean="0">
                <a:latin typeface="Times New Roman" pitchFamily="18" charset="0"/>
                <a:cs typeface="Times New Roman" pitchFamily="18" charset="0"/>
              </a:rPr>
              <a:t>Printer Job Queue Example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53771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18</a:t>
            </a:fld>
            <a:endParaRPr lang="en-IN" dirty="0"/>
          </a:p>
        </p:txBody>
      </p:sp>
      <p:sp>
        <p:nvSpPr>
          <p:cNvPr id="6" name="Rectangle 5"/>
          <p:cNvSpPr/>
          <p:nvPr/>
        </p:nvSpPr>
        <p:spPr>
          <a:xfrm>
            <a:off x="207034" y="1121184"/>
            <a:ext cx="1138395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Sample Operation</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
        <p:nvSpPr>
          <p:cNvPr id="44" name="Text Box 4"/>
          <p:cNvSpPr txBox="1">
            <a:spLocks noChangeArrowheads="1"/>
          </p:cNvSpPr>
          <p:nvPr/>
        </p:nvSpPr>
        <p:spPr bwMode="auto">
          <a:xfrm>
            <a:off x="1591198" y="1734205"/>
            <a:ext cx="351667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dirty="0">
                <a:latin typeface="Times New Roman" panose="02020603050405020304" pitchFamily="18" charset="0"/>
                <a:cs typeface="Times New Roman" panose="02020603050405020304" pitchFamily="18" charset="0"/>
              </a:rPr>
              <a:t>Queue *Q;</a:t>
            </a:r>
          </a:p>
          <a:p>
            <a:pPr>
              <a:spcBef>
                <a:spcPct val="0"/>
              </a:spcBef>
              <a:buFontTx/>
              <a:buNone/>
            </a:pPr>
            <a:endParaRPr lang="en-GB" altLang="en-US" sz="2000" dirty="0">
              <a:latin typeface="Times New Roman" panose="02020603050405020304" pitchFamily="18" charset="0"/>
              <a:cs typeface="Times New Roman" panose="02020603050405020304" pitchFamily="18" charset="0"/>
            </a:endParaRPr>
          </a:p>
          <a:p>
            <a:pPr>
              <a:spcBef>
                <a:spcPct val="0"/>
              </a:spcBef>
              <a:buFontTx/>
              <a:buNone/>
            </a:pPr>
            <a:r>
              <a:rPr lang="en-GB" altLang="en-US" sz="2000" dirty="0" err="1">
                <a:latin typeface="Times New Roman" panose="02020603050405020304" pitchFamily="18" charset="0"/>
                <a:cs typeface="Times New Roman" panose="02020603050405020304" pitchFamily="18" charset="0"/>
              </a:rPr>
              <a:t>enqueue</a:t>
            </a:r>
            <a:r>
              <a:rPr lang="en-GB" altLang="en-US" sz="2000" dirty="0">
                <a:latin typeface="Times New Roman" panose="02020603050405020304" pitchFamily="18" charset="0"/>
                <a:cs typeface="Times New Roman" panose="02020603050405020304" pitchFamily="18" charset="0"/>
              </a:rPr>
              <a:t>(Q, “a”);  </a:t>
            </a:r>
          </a:p>
          <a:p>
            <a:pPr>
              <a:spcBef>
                <a:spcPct val="0"/>
              </a:spcBef>
              <a:buFontTx/>
              <a:buNone/>
            </a:pPr>
            <a:endParaRPr lang="en-GB" altLang="en-US" sz="2000" dirty="0">
              <a:latin typeface="Times New Roman" panose="02020603050405020304" pitchFamily="18" charset="0"/>
              <a:cs typeface="Times New Roman" panose="02020603050405020304" pitchFamily="18" charset="0"/>
            </a:endParaRPr>
          </a:p>
          <a:p>
            <a:pPr>
              <a:spcBef>
                <a:spcPct val="0"/>
              </a:spcBef>
              <a:buFontTx/>
              <a:buNone/>
            </a:pPr>
            <a:r>
              <a:rPr lang="en-GB" altLang="en-US" sz="2000" dirty="0" err="1">
                <a:latin typeface="Times New Roman" panose="02020603050405020304" pitchFamily="18" charset="0"/>
                <a:cs typeface="Times New Roman" panose="02020603050405020304" pitchFamily="18" charset="0"/>
              </a:rPr>
              <a:t>enqueue</a:t>
            </a:r>
            <a:r>
              <a:rPr lang="en-GB" altLang="en-US" sz="2000" dirty="0">
                <a:latin typeface="Times New Roman" panose="02020603050405020304" pitchFamily="18" charset="0"/>
                <a:cs typeface="Times New Roman" panose="02020603050405020304" pitchFamily="18" charset="0"/>
              </a:rPr>
              <a:t>(Q, “b”);  </a:t>
            </a:r>
          </a:p>
          <a:p>
            <a:pPr>
              <a:spcBef>
                <a:spcPct val="0"/>
              </a:spcBef>
              <a:buFontTx/>
              <a:buNone/>
            </a:pPr>
            <a:endParaRPr lang="en-GB" altLang="en-US" sz="2000" dirty="0">
              <a:latin typeface="Times New Roman" panose="02020603050405020304" pitchFamily="18" charset="0"/>
              <a:cs typeface="Times New Roman" panose="02020603050405020304" pitchFamily="18" charset="0"/>
            </a:endParaRPr>
          </a:p>
          <a:p>
            <a:pPr>
              <a:spcBef>
                <a:spcPct val="0"/>
              </a:spcBef>
              <a:buFontTx/>
              <a:buNone/>
            </a:pPr>
            <a:r>
              <a:rPr lang="en-GB" altLang="en-US" sz="2000" dirty="0" err="1">
                <a:latin typeface="Times New Roman" panose="02020603050405020304" pitchFamily="18" charset="0"/>
                <a:cs typeface="Times New Roman" panose="02020603050405020304" pitchFamily="18" charset="0"/>
              </a:rPr>
              <a:t>enqueue</a:t>
            </a:r>
            <a:r>
              <a:rPr lang="en-GB" altLang="en-US" sz="2000" dirty="0">
                <a:latin typeface="Times New Roman" panose="02020603050405020304" pitchFamily="18" charset="0"/>
                <a:cs typeface="Times New Roman" panose="02020603050405020304" pitchFamily="18" charset="0"/>
              </a:rPr>
              <a:t>(Q, “c”);  </a:t>
            </a:r>
          </a:p>
          <a:p>
            <a:pPr>
              <a:spcBef>
                <a:spcPct val="0"/>
              </a:spcBef>
              <a:buFontTx/>
              <a:buNone/>
            </a:pPr>
            <a:endParaRPr lang="en-GB" altLang="en-US" sz="2000" dirty="0">
              <a:latin typeface="Times New Roman" panose="02020603050405020304" pitchFamily="18" charset="0"/>
              <a:cs typeface="Times New Roman" panose="02020603050405020304" pitchFamily="18" charset="0"/>
            </a:endParaRPr>
          </a:p>
          <a:p>
            <a:pPr>
              <a:spcBef>
                <a:spcPct val="0"/>
              </a:spcBef>
              <a:buFontTx/>
              <a:buNone/>
            </a:pPr>
            <a:r>
              <a:rPr lang="en-GB" altLang="en-US" sz="2000" dirty="0">
                <a:latin typeface="Times New Roman" panose="02020603050405020304" pitchFamily="18" charset="0"/>
                <a:cs typeface="Times New Roman" panose="02020603050405020304" pitchFamily="18" charset="0"/>
              </a:rPr>
              <a:t>d=</a:t>
            </a:r>
            <a:r>
              <a:rPr lang="en-GB" altLang="en-US" sz="2000" dirty="0" err="1">
                <a:latin typeface="Times New Roman" panose="02020603050405020304" pitchFamily="18" charset="0"/>
                <a:cs typeface="Times New Roman" panose="02020603050405020304" pitchFamily="18" charset="0"/>
              </a:rPr>
              <a:t>getFront</a:t>
            </a:r>
            <a:r>
              <a:rPr lang="en-GB" altLang="en-US" sz="2000" dirty="0">
                <a:latin typeface="Times New Roman" panose="02020603050405020304" pitchFamily="18" charset="0"/>
                <a:cs typeface="Times New Roman" panose="02020603050405020304" pitchFamily="18" charset="0"/>
              </a:rPr>
              <a:t>(Q);</a:t>
            </a:r>
          </a:p>
          <a:p>
            <a:pPr>
              <a:spcBef>
                <a:spcPct val="0"/>
              </a:spcBef>
              <a:buFontTx/>
              <a:buNone/>
            </a:pPr>
            <a:endParaRPr lang="en-GB" altLang="en-US" sz="2000" dirty="0">
              <a:latin typeface="Times New Roman" panose="02020603050405020304" pitchFamily="18" charset="0"/>
              <a:cs typeface="Times New Roman" panose="02020603050405020304" pitchFamily="18" charset="0"/>
            </a:endParaRPr>
          </a:p>
          <a:p>
            <a:pPr>
              <a:spcBef>
                <a:spcPct val="0"/>
              </a:spcBef>
              <a:buFontTx/>
              <a:buNone/>
            </a:pPr>
            <a:r>
              <a:rPr lang="en-GB" altLang="en-US" sz="2000" dirty="0" err="1">
                <a:latin typeface="Times New Roman" panose="02020603050405020304" pitchFamily="18" charset="0"/>
                <a:cs typeface="Times New Roman" panose="02020603050405020304" pitchFamily="18" charset="0"/>
              </a:rPr>
              <a:t>dequeue</a:t>
            </a:r>
            <a:r>
              <a:rPr lang="en-GB" altLang="en-US" sz="2000" dirty="0">
                <a:latin typeface="Times New Roman" panose="02020603050405020304" pitchFamily="18" charset="0"/>
                <a:cs typeface="Times New Roman" panose="02020603050405020304" pitchFamily="18" charset="0"/>
              </a:rPr>
              <a:t>(Q);  </a:t>
            </a:r>
          </a:p>
          <a:p>
            <a:pPr>
              <a:spcBef>
                <a:spcPct val="0"/>
              </a:spcBef>
              <a:buFontTx/>
              <a:buNone/>
            </a:pPr>
            <a:endParaRPr lang="en-GB" altLang="en-US" sz="2000" dirty="0">
              <a:latin typeface="Times New Roman" panose="02020603050405020304" pitchFamily="18" charset="0"/>
              <a:cs typeface="Times New Roman" panose="02020603050405020304" pitchFamily="18" charset="0"/>
            </a:endParaRPr>
          </a:p>
          <a:p>
            <a:pPr>
              <a:spcBef>
                <a:spcPct val="0"/>
              </a:spcBef>
              <a:buFontTx/>
              <a:buNone/>
            </a:pPr>
            <a:r>
              <a:rPr lang="en-GB" altLang="en-US" sz="2000" dirty="0" err="1">
                <a:latin typeface="Times New Roman" panose="02020603050405020304" pitchFamily="18" charset="0"/>
                <a:cs typeface="Times New Roman" panose="02020603050405020304" pitchFamily="18" charset="0"/>
              </a:rPr>
              <a:t>enqueue</a:t>
            </a:r>
            <a:r>
              <a:rPr lang="en-GB" altLang="en-US" sz="2000" dirty="0">
                <a:latin typeface="Times New Roman" panose="02020603050405020304" pitchFamily="18" charset="0"/>
                <a:cs typeface="Times New Roman" panose="02020603050405020304" pitchFamily="18" charset="0"/>
              </a:rPr>
              <a:t>(Q, “e”);</a:t>
            </a:r>
          </a:p>
          <a:p>
            <a:pPr>
              <a:spcBef>
                <a:spcPct val="0"/>
              </a:spcBef>
              <a:buFontTx/>
              <a:buNone/>
            </a:pPr>
            <a:endParaRPr lang="en-GB" altLang="en-US" sz="2000" dirty="0">
              <a:latin typeface="Times New Roman" panose="02020603050405020304" pitchFamily="18" charset="0"/>
              <a:cs typeface="Times New Roman" panose="02020603050405020304" pitchFamily="18" charset="0"/>
            </a:endParaRPr>
          </a:p>
          <a:p>
            <a:pPr>
              <a:spcBef>
                <a:spcPct val="0"/>
              </a:spcBef>
              <a:buFontTx/>
              <a:buNone/>
            </a:pPr>
            <a:r>
              <a:rPr lang="en-GB" altLang="en-US" sz="2000" dirty="0" err="1">
                <a:latin typeface="Times New Roman" panose="02020603050405020304" pitchFamily="18" charset="0"/>
                <a:cs typeface="Times New Roman" panose="02020603050405020304" pitchFamily="18" charset="0"/>
              </a:rPr>
              <a:t>dequeue</a:t>
            </a:r>
            <a:r>
              <a:rPr lang="en-GB" altLang="en-US" sz="2000" dirty="0">
                <a:latin typeface="Times New Roman" panose="02020603050405020304" pitchFamily="18" charset="0"/>
                <a:cs typeface="Times New Roman" panose="02020603050405020304" pitchFamily="18" charset="0"/>
              </a:rPr>
              <a:t>(Q);  </a:t>
            </a:r>
          </a:p>
        </p:txBody>
      </p:sp>
      <p:grpSp>
        <p:nvGrpSpPr>
          <p:cNvPr id="45" name="Group 5"/>
          <p:cNvGrpSpPr>
            <a:grpSpLocks/>
          </p:cNvGrpSpPr>
          <p:nvPr/>
        </p:nvGrpSpPr>
        <p:grpSpPr bwMode="auto">
          <a:xfrm>
            <a:off x="5869691" y="2552505"/>
            <a:ext cx="3863155" cy="2228450"/>
            <a:chOff x="3340" y="1184"/>
            <a:chExt cx="2741" cy="1460"/>
          </a:xfrm>
        </p:grpSpPr>
        <p:sp>
          <p:nvSpPr>
            <p:cNvPr id="46" name="Text Box 6"/>
            <p:cNvSpPr txBox="1">
              <a:spLocks noChangeArrowheads="1"/>
            </p:cNvSpPr>
            <p:nvPr/>
          </p:nvSpPr>
          <p:spPr bwMode="auto">
            <a:xfrm>
              <a:off x="3511" y="1184"/>
              <a:ext cx="21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i="1">
                  <a:solidFill>
                    <a:srgbClr val="0000FF"/>
                  </a:solidFill>
                  <a:latin typeface="Times New Roman" panose="02020603050405020304" pitchFamily="18" charset="0"/>
                  <a:cs typeface="Times New Roman" panose="02020603050405020304" pitchFamily="18" charset="0"/>
                </a:rPr>
                <a:t>q</a:t>
              </a:r>
              <a:endParaRPr lang="en-US" altLang="en-US" sz="2000" i="1">
                <a:latin typeface="Times New Roman" panose="02020603050405020304" pitchFamily="18" charset="0"/>
                <a:cs typeface="Times New Roman" panose="02020603050405020304" pitchFamily="18" charset="0"/>
              </a:endParaRPr>
            </a:p>
          </p:txBody>
        </p:sp>
        <p:sp>
          <p:nvSpPr>
            <p:cNvPr id="47" name="Rectangle 7"/>
            <p:cNvSpPr>
              <a:spLocks noChangeArrowheads="1"/>
            </p:cNvSpPr>
            <p:nvPr/>
          </p:nvSpPr>
          <p:spPr bwMode="auto">
            <a:xfrm>
              <a:off x="3760" y="1256"/>
              <a:ext cx="504" cy="168"/>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grpSp>
          <p:nvGrpSpPr>
            <p:cNvPr id="48" name="Group 8"/>
            <p:cNvGrpSpPr>
              <a:grpSpLocks/>
            </p:cNvGrpSpPr>
            <p:nvPr/>
          </p:nvGrpSpPr>
          <p:grpSpPr bwMode="auto">
            <a:xfrm>
              <a:off x="3340" y="1376"/>
              <a:ext cx="2741" cy="1268"/>
              <a:chOff x="3340" y="1376"/>
              <a:chExt cx="2741" cy="1268"/>
            </a:xfrm>
          </p:grpSpPr>
          <p:sp>
            <p:nvSpPr>
              <p:cNvPr id="49" name="Text Box 9"/>
              <p:cNvSpPr txBox="1">
                <a:spLocks noChangeArrowheads="1"/>
              </p:cNvSpPr>
              <p:nvPr/>
            </p:nvSpPr>
            <p:spPr bwMode="auto">
              <a:xfrm>
                <a:off x="3340" y="2394"/>
                <a:ext cx="4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i="1">
                    <a:latin typeface="Times New Roman" panose="02020603050405020304" pitchFamily="18" charset="0"/>
                    <a:cs typeface="Times New Roman" panose="02020603050405020304" pitchFamily="18" charset="0"/>
                  </a:rPr>
                  <a:t>front</a:t>
                </a:r>
              </a:p>
            </p:txBody>
          </p:sp>
          <p:sp>
            <p:nvSpPr>
              <p:cNvPr id="50" name="Text Box 10"/>
              <p:cNvSpPr txBox="1">
                <a:spLocks noChangeArrowheads="1"/>
              </p:cNvSpPr>
              <p:nvPr/>
            </p:nvSpPr>
            <p:spPr bwMode="auto">
              <a:xfrm>
                <a:off x="5628" y="2385"/>
                <a:ext cx="4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i="1">
                    <a:latin typeface="Times New Roman" panose="02020603050405020304" pitchFamily="18" charset="0"/>
                    <a:cs typeface="Times New Roman" panose="02020603050405020304" pitchFamily="18" charset="0"/>
                  </a:rPr>
                  <a:t>back</a:t>
                </a:r>
              </a:p>
            </p:txBody>
          </p:sp>
          <p:grpSp>
            <p:nvGrpSpPr>
              <p:cNvPr id="51" name="Group 11"/>
              <p:cNvGrpSpPr>
                <a:grpSpLocks/>
              </p:cNvGrpSpPr>
              <p:nvPr/>
            </p:nvGrpSpPr>
            <p:grpSpPr bwMode="auto">
              <a:xfrm>
                <a:off x="3816" y="1376"/>
                <a:ext cx="1863" cy="1000"/>
                <a:chOff x="3632" y="1160"/>
                <a:chExt cx="1863" cy="1000"/>
              </a:xfrm>
            </p:grpSpPr>
            <p:grpSp>
              <p:nvGrpSpPr>
                <p:cNvPr id="52" name="Group 12"/>
                <p:cNvGrpSpPr>
                  <a:grpSpLocks/>
                </p:cNvGrpSpPr>
                <p:nvPr/>
              </p:nvGrpSpPr>
              <p:grpSpPr bwMode="auto">
                <a:xfrm>
                  <a:off x="3632" y="1776"/>
                  <a:ext cx="1863" cy="384"/>
                  <a:chOff x="3536" y="1896"/>
                  <a:chExt cx="1863" cy="384"/>
                </a:xfrm>
              </p:grpSpPr>
              <p:sp>
                <p:nvSpPr>
                  <p:cNvPr id="54" name="Rectangle 13"/>
                  <p:cNvSpPr>
                    <a:spLocks noChangeArrowheads="1"/>
                  </p:cNvSpPr>
                  <p:nvPr/>
                </p:nvSpPr>
                <p:spPr bwMode="auto">
                  <a:xfrm>
                    <a:off x="3536" y="1896"/>
                    <a:ext cx="1863" cy="384"/>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sp>
                <p:nvSpPr>
                  <p:cNvPr id="55" name="Line 14"/>
                  <p:cNvSpPr>
                    <a:spLocks noChangeShapeType="1"/>
                  </p:cNvSpPr>
                  <p:nvPr/>
                </p:nvSpPr>
                <p:spPr bwMode="auto">
                  <a:xfrm>
                    <a:off x="3784" y="1896"/>
                    <a:ext cx="0" cy="36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6" name="Line 15"/>
                  <p:cNvSpPr>
                    <a:spLocks noChangeShapeType="1"/>
                  </p:cNvSpPr>
                  <p:nvPr/>
                </p:nvSpPr>
                <p:spPr bwMode="auto">
                  <a:xfrm>
                    <a:off x="4009" y="1896"/>
                    <a:ext cx="0" cy="36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7" name="Line 16"/>
                  <p:cNvSpPr>
                    <a:spLocks noChangeShapeType="1"/>
                  </p:cNvSpPr>
                  <p:nvPr/>
                </p:nvSpPr>
                <p:spPr bwMode="auto">
                  <a:xfrm>
                    <a:off x="4234" y="1896"/>
                    <a:ext cx="0" cy="36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8" name="Line 17"/>
                  <p:cNvSpPr>
                    <a:spLocks noChangeShapeType="1"/>
                  </p:cNvSpPr>
                  <p:nvPr/>
                </p:nvSpPr>
                <p:spPr bwMode="auto">
                  <a:xfrm>
                    <a:off x="4459" y="1896"/>
                    <a:ext cx="0" cy="36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9" name="Line 18"/>
                  <p:cNvSpPr>
                    <a:spLocks noChangeShapeType="1"/>
                  </p:cNvSpPr>
                  <p:nvPr/>
                </p:nvSpPr>
                <p:spPr bwMode="auto">
                  <a:xfrm>
                    <a:off x="4684" y="1896"/>
                    <a:ext cx="0" cy="36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0" name="Line 19"/>
                  <p:cNvSpPr>
                    <a:spLocks noChangeShapeType="1"/>
                  </p:cNvSpPr>
                  <p:nvPr/>
                </p:nvSpPr>
                <p:spPr bwMode="auto">
                  <a:xfrm>
                    <a:off x="5135" y="1896"/>
                    <a:ext cx="0" cy="36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1" name="Line 20"/>
                  <p:cNvSpPr>
                    <a:spLocks noChangeShapeType="1"/>
                  </p:cNvSpPr>
                  <p:nvPr/>
                </p:nvSpPr>
                <p:spPr bwMode="auto">
                  <a:xfrm>
                    <a:off x="4909" y="1896"/>
                    <a:ext cx="0" cy="36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53" name="Line 21"/>
                <p:cNvSpPr>
                  <a:spLocks noChangeShapeType="1"/>
                </p:cNvSpPr>
                <p:nvPr/>
              </p:nvSpPr>
              <p:spPr bwMode="auto">
                <a:xfrm>
                  <a:off x="3824" y="1160"/>
                  <a:ext cx="200" cy="608"/>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grpSp>
      <p:grpSp>
        <p:nvGrpSpPr>
          <p:cNvPr id="62" name="Group 22"/>
          <p:cNvGrpSpPr>
            <a:grpSpLocks/>
          </p:cNvGrpSpPr>
          <p:nvPr/>
        </p:nvGrpSpPr>
        <p:grpSpPr bwMode="auto">
          <a:xfrm>
            <a:off x="6611060" y="4090974"/>
            <a:ext cx="300975" cy="1321806"/>
            <a:chOff x="3830" y="2224"/>
            <a:chExt cx="213" cy="866"/>
          </a:xfrm>
        </p:grpSpPr>
        <p:sp>
          <p:nvSpPr>
            <p:cNvPr id="63" name="Line 23"/>
            <p:cNvSpPr>
              <a:spLocks noChangeShapeType="1"/>
            </p:cNvSpPr>
            <p:nvPr/>
          </p:nvSpPr>
          <p:spPr bwMode="auto">
            <a:xfrm>
              <a:off x="3936" y="2224"/>
              <a:ext cx="0" cy="584"/>
            </a:xfrm>
            <a:prstGeom prst="line">
              <a:avLst/>
            </a:prstGeom>
            <a:noFill/>
            <a:ln w="1905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4" name="Text Box 24"/>
            <p:cNvSpPr txBox="1">
              <a:spLocks noChangeArrowheads="1"/>
            </p:cNvSpPr>
            <p:nvPr/>
          </p:nvSpPr>
          <p:spPr bwMode="auto">
            <a:xfrm>
              <a:off x="3830" y="2838"/>
              <a:ext cx="21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a:solidFill>
                    <a:srgbClr val="0000FF"/>
                  </a:solidFill>
                  <a:latin typeface="Times New Roman" panose="02020603050405020304" pitchFamily="18" charset="0"/>
                  <a:cs typeface="Times New Roman" panose="02020603050405020304" pitchFamily="18" charset="0"/>
                </a:rPr>
                <a:t>a</a:t>
              </a:r>
            </a:p>
          </p:txBody>
        </p:sp>
      </p:grpSp>
      <p:grpSp>
        <p:nvGrpSpPr>
          <p:cNvPr id="65" name="Group 25"/>
          <p:cNvGrpSpPr>
            <a:grpSpLocks/>
          </p:cNvGrpSpPr>
          <p:nvPr/>
        </p:nvGrpSpPr>
        <p:grpSpPr bwMode="auto">
          <a:xfrm>
            <a:off x="6904741" y="4090851"/>
            <a:ext cx="323583" cy="1318754"/>
            <a:chOff x="3830" y="2224"/>
            <a:chExt cx="229" cy="864"/>
          </a:xfrm>
        </p:grpSpPr>
        <p:sp>
          <p:nvSpPr>
            <p:cNvPr id="66" name="Line 26"/>
            <p:cNvSpPr>
              <a:spLocks noChangeShapeType="1"/>
            </p:cNvSpPr>
            <p:nvPr/>
          </p:nvSpPr>
          <p:spPr bwMode="auto">
            <a:xfrm>
              <a:off x="3936" y="2224"/>
              <a:ext cx="0" cy="584"/>
            </a:xfrm>
            <a:prstGeom prst="line">
              <a:avLst/>
            </a:prstGeom>
            <a:noFill/>
            <a:ln w="1905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7" name="Text Box 27"/>
            <p:cNvSpPr txBox="1">
              <a:spLocks noChangeArrowheads="1"/>
            </p:cNvSpPr>
            <p:nvPr/>
          </p:nvSpPr>
          <p:spPr bwMode="auto">
            <a:xfrm>
              <a:off x="3830" y="2838"/>
              <a:ext cx="22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a:solidFill>
                    <a:srgbClr val="0000FF"/>
                  </a:solidFill>
                  <a:latin typeface="Times New Roman" panose="02020603050405020304" pitchFamily="18" charset="0"/>
                  <a:cs typeface="Times New Roman" panose="02020603050405020304" pitchFamily="18" charset="0"/>
                </a:rPr>
                <a:t>b</a:t>
              </a:r>
            </a:p>
          </p:txBody>
        </p:sp>
      </p:grpSp>
      <p:grpSp>
        <p:nvGrpSpPr>
          <p:cNvPr id="68" name="Group 28"/>
          <p:cNvGrpSpPr>
            <a:grpSpLocks/>
          </p:cNvGrpSpPr>
          <p:nvPr/>
        </p:nvGrpSpPr>
        <p:grpSpPr bwMode="auto">
          <a:xfrm>
            <a:off x="7257163" y="4090974"/>
            <a:ext cx="287004" cy="1321806"/>
            <a:chOff x="3830" y="2224"/>
            <a:chExt cx="204" cy="866"/>
          </a:xfrm>
        </p:grpSpPr>
        <p:sp>
          <p:nvSpPr>
            <p:cNvPr id="69" name="Line 29"/>
            <p:cNvSpPr>
              <a:spLocks noChangeShapeType="1"/>
            </p:cNvSpPr>
            <p:nvPr/>
          </p:nvSpPr>
          <p:spPr bwMode="auto">
            <a:xfrm>
              <a:off x="3936" y="2224"/>
              <a:ext cx="0" cy="584"/>
            </a:xfrm>
            <a:prstGeom prst="line">
              <a:avLst/>
            </a:prstGeom>
            <a:noFill/>
            <a:ln w="1905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0" name="Text Box 30"/>
            <p:cNvSpPr txBox="1">
              <a:spLocks noChangeArrowheads="1"/>
            </p:cNvSpPr>
            <p:nvPr/>
          </p:nvSpPr>
          <p:spPr bwMode="auto">
            <a:xfrm>
              <a:off x="3830" y="2838"/>
              <a:ext cx="20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a:solidFill>
                    <a:srgbClr val="0000FF"/>
                  </a:solidFill>
                  <a:latin typeface="Times New Roman" panose="02020603050405020304" pitchFamily="18" charset="0"/>
                  <a:cs typeface="Times New Roman" panose="02020603050405020304" pitchFamily="18" charset="0"/>
                </a:rPr>
                <a:t>c</a:t>
              </a:r>
            </a:p>
          </p:txBody>
        </p:sp>
      </p:grpSp>
      <p:grpSp>
        <p:nvGrpSpPr>
          <p:cNvPr id="71" name="Group 31"/>
          <p:cNvGrpSpPr>
            <a:grpSpLocks/>
          </p:cNvGrpSpPr>
          <p:nvPr/>
        </p:nvGrpSpPr>
        <p:grpSpPr bwMode="auto">
          <a:xfrm>
            <a:off x="7608002" y="4090974"/>
            <a:ext cx="286844" cy="1321806"/>
            <a:chOff x="3830" y="2224"/>
            <a:chExt cx="203" cy="866"/>
          </a:xfrm>
        </p:grpSpPr>
        <p:sp>
          <p:nvSpPr>
            <p:cNvPr id="72" name="Line 32"/>
            <p:cNvSpPr>
              <a:spLocks noChangeShapeType="1"/>
            </p:cNvSpPr>
            <p:nvPr/>
          </p:nvSpPr>
          <p:spPr bwMode="auto">
            <a:xfrm>
              <a:off x="3936" y="2224"/>
              <a:ext cx="0" cy="584"/>
            </a:xfrm>
            <a:prstGeom prst="line">
              <a:avLst/>
            </a:prstGeom>
            <a:noFill/>
            <a:ln w="1905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3" name="Text Box 33"/>
            <p:cNvSpPr txBox="1">
              <a:spLocks noChangeArrowheads="1"/>
            </p:cNvSpPr>
            <p:nvPr/>
          </p:nvSpPr>
          <p:spPr bwMode="auto">
            <a:xfrm>
              <a:off x="3830" y="2838"/>
              <a:ext cx="20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a:solidFill>
                    <a:srgbClr val="0000FF"/>
                  </a:solidFill>
                  <a:latin typeface="Times New Roman" panose="02020603050405020304" pitchFamily="18" charset="0"/>
                  <a:cs typeface="Times New Roman" panose="02020603050405020304" pitchFamily="18" charset="0"/>
                </a:rPr>
                <a:t>e</a:t>
              </a:r>
            </a:p>
          </p:txBody>
        </p:sp>
      </p:grpSp>
      <p:grpSp>
        <p:nvGrpSpPr>
          <p:cNvPr id="74" name="Group 34"/>
          <p:cNvGrpSpPr>
            <a:grpSpLocks/>
          </p:cNvGrpSpPr>
          <p:nvPr/>
        </p:nvGrpSpPr>
        <p:grpSpPr bwMode="auto">
          <a:xfrm>
            <a:off x="5018792" y="3867121"/>
            <a:ext cx="1601126" cy="1123383"/>
            <a:chOff x="2759" y="2040"/>
            <a:chExt cx="1137" cy="736"/>
          </a:xfrm>
        </p:grpSpPr>
        <p:grpSp>
          <p:nvGrpSpPr>
            <p:cNvPr id="75" name="Group 35"/>
            <p:cNvGrpSpPr>
              <a:grpSpLocks/>
            </p:cNvGrpSpPr>
            <p:nvPr/>
          </p:nvGrpSpPr>
          <p:grpSpPr bwMode="auto">
            <a:xfrm>
              <a:off x="2759" y="2040"/>
              <a:ext cx="753" cy="252"/>
              <a:chOff x="2759" y="2040"/>
              <a:chExt cx="753" cy="252"/>
            </a:xfrm>
          </p:grpSpPr>
          <p:sp>
            <p:nvSpPr>
              <p:cNvPr id="77" name="Text Box 36"/>
              <p:cNvSpPr txBox="1">
                <a:spLocks noChangeArrowheads="1"/>
              </p:cNvSpPr>
              <p:nvPr/>
            </p:nvSpPr>
            <p:spPr bwMode="auto">
              <a:xfrm>
                <a:off x="2759" y="2040"/>
                <a:ext cx="2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i="1">
                    <a:solidFill>
                      <a:srgbClr val="0000FF"/>
                    </a:solidFill>
                    <a:latin typeface="Times New Roman" panose="02020603050405020304" pitchFamily="18" charset="0"/>
                    <a:cs typeface="Times New Roman" panose="02020603050405020304" pitchFamily="18" charset="0"/>
                  </a:rPr>
                  <a:t>d</a:t>
                </a:r>
                <a:endParaRPr lang="en-US" altLang="en-US" sz="2000" i="1">
                  <a:latin typeface="Times New Roman" panose="02020603050405020304" pitchFamily="18" charset="0"/>
                  <a:cs typeface="Times New Roman" panose="02020603050405020304" pitchFamily="18" charset="0"/>
                </a:endParaRPr>
              </a:p>
            </p:txBody>
          </p:sp>
          <p:sp>
            <p:nvSpPr>
              <p:cNvPr id="78" name="Rectangle 37"/>
              <p:cNvSpPr>
                <a:spLocks noChangeArrowheads="1"/>
              </p:cNvSpPr>
              <p:nvPr/>
            </p:nvSpPr>
            <p:spPr bwMode="auto">
              <a:xfrm>
                <a:off x="3008" y="2112"/>
                <a:ext cx="504" cy="168"/>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grpSp>
        <p:sp>
          <p:nvSpPr>
            <p:cNvPr id="76" name="Freeform 38"/>
            <p:cNvSpPr>
              <a:spLocks/>
            </p:cNvSpPr>
            <p:nvPr/>
          </p:nvSpPr>
          <p:spPr bwMode="auto">
            <a:xfrm>
              <a:off x="3272" y="2192"/>
              <a:ext cx="624" cy="584"/>
            </a:xfrm>
            <a:custGeom>
              <a:avLst/>
              <a:gdLst>
                <a:gd name="T0" fmla="*/ 0 w 624"/>
                <a:gd name="T1" fmla="*/ 0 h 584"/>
                <a:gd name="T2" fmla="*/ 472 w 624"/>
                <a:gd name="T3" fmla="*/ 208 h 584"/>
                <a:gd name="T4" fmla="*/ 624 w 624"/>
                <a:gd name="T5" fmla="*/ 584 h 584"/>
                <a:gd name="T6" fmla="*/ 0 60000 65536"/>
                <a:gd name="T7" fmla="*/ 0 60000 65536"/>
                <a:gd name="T8" fmla="*/ 0 60000 65536"/>
              </a:gdLst>
              <a:ahLst/>
              <a:cxnLst>
                <a:cxn ang="T6">
                  <a:pos x="T0" y="T1"/>
                </a:cxn>
                <a:cxn ang="T7">
                  <a:pos x="T2" y="T3"/>
                </a:cxn>
                <a:cxn ang="T8">
                  <a:pos x="T4" y="T5"/>
                </a:cxn>
              </a:cxnLst>
              <a:rect l="0" t="0" r="r" b="b"/>
              <a:pathLst>
                <a:path w="624" h="584">
                  <a:moveTo>
                    <a:pt x="0" y="0"/>
                  </a:moveTo>
                  <a:cubicBezTo>
                    <a:pt x="184" y="55"/>
                    <a:pt x="368" y="111"/>
                    <a:pt x="472" y="208"/>
                  </a:cubicBezTo>
                  <a:cubicBezTo>
                    <a:pt x="576" y="305"/>
                    <a:pt x="600" y="444"/>
                    <a:pt x="624" y="584"/>
                  </a:cubicBezTo>
                </a:path>
              </a:pathLst>
            </a:custGeom>
            <a:noFill/>
            <a:ln w="190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79" name="Rectangle 39"/>
          <p:cNvSpPr>
            <a:spLocks noChangeArrowheads="1"/>
          </p:cNvSpPr>
          <p:nvPr/>
        </p:nvSpPr>
        <p:spPr bwMode="auto">
          <a:xfrm>
            <a:off x="6603116" y="3852419"/>
            <a:ext cx="270161" cy="439585"/>
          </a:xfrm>
          <a:prstGeom prst="rect">
            <a:avLst/>
          </a:prstGeom>
          <a:solidFill>
            <a:srgbClr val="00FF00"/>
          </a:solidFill>
          <a:ln>
            <a:noFill/>
          </a:ln>
          <a:effectLst/>
          <a:extLs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sp>
        <p:nvSpPr>
          <p:cNvPr id="80" name="Rectangle 40"/>
          <p:cNvSpPr>
            <a:spLocks noChangeArrowheads="1"/>
          </p:cNvSpPr>
          <p:nvPr/>
        </p:nvSpPr>
        <p:spPr bwMode="auto">
          <a:xfrm>
            <a:off x="6953954" y="3865119"/>
            <a:ext cx="271688" cy="439585"/>
          </a:xfrm>
          <a:prstGeom prst="rect">
            <a:avLst/>
          </a:prstGeom>
          <a:solidFill>
            <a:srgbClr val="00FF00"/>
          </a:solidFill>
          <a:ln>
            <a:noFill/>
          </a:ln>
          <a:effectLst/>
          <a:extLs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sp>
        <p:nvSpPr>
          <p:cNvPr id="81" name="AutoShape 41"/>
          <p:cNvSpPr>
            <a:spLocks noChangeArrowheads="1"/>
          </p:cNvSpPr>
          <p:nvPr/>
        </p:nvSpPr>
        <p:spPr bwMode="auto">
          <a:xfrm>
            <a:off x="1289754" y="1999177"/>
            <a:ext cx="338846" cy="146528"/>
          </a:xfrm>
          <a:prstGeom prst="rightArrow">
            <a:avLst>
              <a:gd name="adj1" fmla="val 50000"/>
              <a:gd name="adj2" fmla="val 57813"/>
            </a:avLst>
          </a:prstGeom>
          <a:solidFill>
            <a:srgbClr val="FF00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sp>
        <p:nvSpPr>
          <p:cNvPr id="82" name="AutoShape 42"/>
          <p:cNvSpPr>
            <a:spLocks noChangeArrowheads="1"/>
          </p:cNvSpPr>
          <p:nvPr/>
        </p:nvSpPr>
        <p:spPr bwMode="auto">
          <a:xfrm>
            <a:off x="1289754" y="2553214"/>
            <a:ext cx="338846" cy="146528"/>
          </a:xfrm>
          <a:prstGeom prst="rightArrow">
            <a:avLst>
              <a:gd name="adj1" fmla="val 50000"/>
              <a:gd name="adj2" fmla="val 57813"/>
            </a:avLst>
          </a:prstGeom>
          <a:solidFill>
            <a:srgbClr val="FF00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sp>
        <p:nvSpPr>
          <p:cNvPr id="83" name="AutoShape 43"/>
          <p:cNvSpPr>
            <a:spLocks noChangeArrowheads="1"/>
          </p:cNvSpPr>
          <p:nvPr/>
        </p:nvSpPr>
        <p:spPr bwMode="auto">
          <a:xfrm>
            <a:off x="1289754" y="3108839"/>
            <a:ext cx="338846" cy="146528"/>
          </a:xfrm>
          <a:prstGeom prst="rightArrow">
            <a:avLst>
              <a:gd name="adj1" fmla="val 50000"/>
              <a:gd name="adj2" fmla="val 57813"/>
            </a:avLst>
          </a:prstGeom>
          <a:solidFill>
            <a:srgbClr val="FF00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sp>
        <p:nvSpPr>
          <p:cNvPr id="84" name="AutoShape 44"/>
          <p:cNvSpPr>
            <a:spLocks noChangeArrowheads="1"/>
          </p:cNvSpPr>
          <p:nvPr/>
        </p:nvSpPr>
        <p:spPr bwMode="auto">
          <a:xfrm>
            <a:off x="1289754" y="3664464"/>
            <a:ext cx="338846" cy="146528"/>
          </a:xfrm>
          <a:prstGeom prst="rightArrow">
            <a:avLst>
              <a:gd name="adj1" fmla="val 50000"/>
              <a:gd name="adj2" fmla="val 57813"/>
            </a:avLst>
          </a:prstGeom>
          <a:solidFill>
            <a:srgbClr val="FF00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sp>
        <p:nvSpPr>
          <p:cNvPr id="85" name="AutoShape 45"/>
          <p:cNvSpPr>
            <a:spLocks noChangeArrowheads="1"/>
          </p:cNvSpPr>
          <p:nvPr/>
        </p:nvSpPr>
        <p:spPr bwMode="auto">
          <a:xfrm>
            <a:off x="1289754" y="4218502"/>
            <a:ext cx="338846" cy="146528"/>
          </a:xfrm>
          <a:prstGeom prst="rightArrow">
            <a:avLst>
              <a:gd name="adj1" fmla="val 50000"/>
              <a:gd name="adj2" fmla="val 57813"/>
            </a:avLst>
          </a:prstGeom>
          <a:solidFill>
            <a:srgbClr val="FF00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sp>
        <p:nvSpPr>
          <p:cNvPr id="86" name="AutoShape 46"/>
          <p:cNvSpPr>
            <a:spLocks noChangeArrowheads="1"/>
          </p:cNvSpPr>
          <p:nvPr/>
        </p:nvSpPr>
        <p:spPr bwMode="auto">
          <a:xfrm>
            <a:off x="1289754" y="4774127"/>
            <a:ext cx="338846" cy="146528"/>
          </a:xfrm>
          <a:prstGeom prst="rightArrow">
            <a:avLst>
              <a:gd name="adj1" fmla="val 50000"/>
              <a:gd name="adj2" fmla="val 57813"/>
            </a:avLst>
          </a:prstGeom>
          <a:solidFill>
            <a:srgbClr val="FF00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sp>
        <p:nvSpPr>
          <p:cNvPr id="87" name="AutoShape 47"/>
          <p:cNvSpPr>
            <a:spLocks noChangeArrowheads="1"/>
          </p:cNvSpPr>
          <p:nvPr/>
        </p:nvSpPr>
        <p:spPr bwMode="auto">
          <a:xfrm>
            <a:off x="1289754" y="5329752"/>
            <a:ext cx="338846" cy="146528"/>
          </a:xfrm>
          <a:prstGeom prst="rightArrow">
            <a:avLst>
              <a:gd name="adj1" fmla="val 50000"/>
              <a:gd name="adj2" fmla="val 57813"/>
            </a:avLst>
          </a:prstGeom>
          <a:solidFill>
            <a:srgbClr val="FF00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sp>
        <p:nvSpPr>
          <p:cNvPr id="88" name="AutoShape 48"/>
          <p:cNvSpPr>
            <a:spLocks noChangeArrowheads="1"/>
          </p:cNvSpPr>
          <p:nvPr/>
        </p:nvSpPr>
        <p:spPr bwMode="auto">
          <a:xfrm>
            <a:off x="1289754" y="5885377"/>
            <a:ext cx="338846" cy="146528"/>
          </a:xfrm>
          <a:prstGeom prst="rightArrow">
            <a:avLst>
              <a:gd name="adj1" fmla="val 50000"/>
              <a:gd name="adj2" fmla="val 57813"/>
            </a:avLst>
          </a:prstGeom>
          <a:solidFill>
            <a:srgbClr val="FF00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sp>
        <p:nvSpPr>
          <p:cNvPr id="89" name="TextBox 88"/>
          <p:cNvSpPr txBox="1"/>
          <p:nvPr/>
        </p:nvSpPr>
        <p:spPr>
          <a:xfrm>
            <a:off x="4461641" y="5849006"/>
            <a:ext cx="6763407"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2.2.8: </a:t>
            </a:r>
            <a:r>
              <a:rPr lang="en-US" dirty="0" smtClean="0">
                <a:latin typeface="Times New Roman" pitchFamily="18" charset="0"/>
                <a:cs typeface="Times New Roman" pitchFamily="18" charset="0"/>
              </a:rPr>
              <a:t>Operations on Queue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0564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wipe(up)">
                                      <p:cBhvr>
                                        <p:cTn id="11" dur="500"/>
                                        <p:tgtEl>
                                          <p:spTgt spid="4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wipe(left)">
                                      <p:cBhvr>
                                        <p:cTn id="16"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up)">
                                      <p:cBhvr>
                                        <p:cTn id="20" dur="500"/>
                                        <p:tgtEl>
                                          <p:spTgt spid="6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wipe(left)">
                                      <p:cBhvr>
                                        <p:cTn id="25"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wipe(up)">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wipe(left)">
                                      <p:cBhvr>
                                        <p:cTn id="34" dur="500"/>
                                        <p:tgtEl>
                                          <p:spTgt spid="84"/>
                                        </p:tgtEl>
                                      </p:cBhvr>
                                    </p:animEffect>
                                  </p:childTnLst>
                                  <p:subTnLst>
                                    <p:set>
                                      <p:cBhvr override="childStyle">
                                        <p:cTn dur="1" fill="hold" display="0" masterRel="nextClick" afterEffect="1"/>
                                        <p:tgtEl>
                                          <p:spTgt spid="84"/>
                                        </p:tgtEl>
                                        <p:attrNameLst>
                                          <p:attrName>style.visibility</p:attrName>
                                        </p:attrNameLst>
                                      </p:cBhvr>
                                      <p:to>
                                        <p:strVal val="hidden"/>
                                      </p:to>
                                    </p:set>
                                  </p:subTnLst>
                                </p:cTn>
                              </p:par>
                            </p:childTnLst>
                          </p:cTn>
                        </p:par>
                        <p:par>
                          <p:cTn id="35" fill="hold">
                            <p:stCondLst>
                              <p:cond delay="500"/>
                            </p:stCondLst>
                            <p:childTnLst>
                              <p:par>
                                <p:cTn id="36" presetID="22" presetClass="entr" presetSubtype="1" fill="hold" nodeType="after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wipe(up)">
                                      <p:cBhvr>
                                        <p:cTn id="38" dur="500"/>
                                        <p:tgtEl>
                                          <p:spTgt spid="6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wipe(left)">
                                      <p:cBhvr>
                                        <p:cTn id="43" dur="500"/>
                                        <p:tgtEl>
                                          <p:spTgt spid="85"/>
                                        </p:tgtEl>
                                      </p:cBhvr>
                                    </p:animEffect>
                                  </p:childTnLst>
                                  <p:subTnLst>
                                    <p:set>
                                      <p:cBhvr override="childStyle">
                                        <p:cTn dur="1" fill="hold" display="0" masterRel="nextClick" afterEffect="1"/>
                                        <p:tgtEl>
                                          <p:spTgt spid="85"/>
                                        </p:tgtEl>
                                        <p:attrNameLst>
                                          <p:attrName>style.visibility</p:attrName>
                                        </p:attrNameLst>
                                      </p:cBhvr>
                                      <p:to>
                                        <p:strVal val="hidden"/>
                                      </p:to>
                                    </p:set>
                                  </p:sub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wipe(up)">
                                      <p:cBhvr>
                                        <p:cTn id="47" dur="500"/>
                                        <p:tgtEl>
                                          <p:spTgt spid="7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6"/>
                                        </p:tgtEl>
                                        <p:attrNameLst>
                                          <p:attrName>style.visibility</p:attrName>
                                        </p:attrNameLst>
                                      </p:cBhvr>
                                      <p:to>
                                        <p:strVal val="visible"/>
                                      </p:to>
                                    </p:set>
                                    <p:animEffect transition="in" filter="wipe(left)">
                                      <p:cBhvr>
                                        <p:cTn id="52" dur="500"/>
                                        <p:tgtEl>
                                          <p:spTgt spid="86"/>
                                        </p:tgtEl>
                                      </p:cBhvr>
                                    </p:animEffect>
                                  </p:childTnLst>
                                  <p:subTnLst>
                                    <p:set>
                                      <p:cBhvr override="childStyle">
                                        <p:cTn dur="1" fill="hold" display="0" masterRel="nextClick" afterEffect="1"/>
                                        <p:tgtEl>
                                          <p:spTgt spid="86"/>
                                        </p:tgtEl>
                                        <p:attrNameLst>
                                          <p:attrName>style.visibility</p:attrName>
                                        </p:attrNameLst>
                                      </p:cBhvr>
                                      <p:to>
                                        <p:strVal val="hidden"/>
                                      </p:to>
                                    </p:set>
                                  </p:subTnLst>
                                </p:cTn>
                              </p:par>
                            </p:childTnLst>
                          </p:cTn>
                        </p:par>
                        <p:par>
                          <p:cTn id="53" fill="hold">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wipe(up)">
                                      <p:cBhvr>
                                        <p:cTn id="56" dur="500"/>
                                        <p:tgtEl>
                                          <p:spTgt spid="7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left)">
                                      <p:cBhvr>
                                        <p:cTn id="61" dur="500"/>
                                        <p:tgtEl>
                                          <p:spTgt spid="87"/>
                                        </p:tgtEl>
                                      </p:cBhvr>
                                    </p:animEffect>
                                  </p:childTnLst>
                                  <p:subTnLst>
                                    <p:set>
                                      <p:cBhvr override="childStyle">
                                        <p:cTn dur="1" fill="hold" display="0" masterRel="nextClick" afterEffect="1"/>
                                        <p:tgtEl>
                                          <p:spTgt spid="87"/>
                                        </p:tgtEl>
                                        <p:attrNameLst>
                                          <p:attrName>style.visibility</p:attrName>
                                        </p:attrNameLst>
                                      </p:cBhvr>
                                      <p:to>
                                        <p:strVal val="hidden"/>
                                      </p:to>
                                    </p:set>
                                  </p:subTnLst>
                                </p:cTn>
                              </p:par>
                            </p:childTnLst>
                          </p:cTn>
                        </p:par>
                        <p:par>
                          <p:cTn id="62" fill="hold">
                            <p:stCondLst>
                              <p:cond delay="500"/>
                            </p:stCondLst>
                            <p:childTnLst>
                              <p:par>
                                <p:cTn id="63" presetID="22" presetClass="entr" presetSubtype="1" fill="hold" nodeType="afterEffect">
                                  <p:stCondLst>
                                    <p:cond delay="0"/>
                                  </p:stCondLst>
                                  <p:childTnLst>
                                    <p:set>
                                      <p:cBhvr>
                                        <p:cTn id="64" dur="1" fill="hold">
                                          <p:stCondLst>
                                            <p:cond delay="0"/>
                                          </p:stCondLst>
                                        </p:cTn>
                                        <p:tgtEl>
                                          <p:spTgt spid="71"/>
                                        </p:tgtEl>
                                        <p:attrNameLst>
                                          <p:attrName>style.visibility</p:attrName>
                                        </p:attrNameLst>
                                      </p:cBhvr>
                                      <p:to>
                                        <p:strVal val="visible"/>
                                      </p:to>
                                    </p:set>
                                    <p:animEffect transition="in" filter="wipe(up)">
                                      <p:cBhvr>
                                        <p:cTn id="65" dur="500"/>
                                        <p:tgtEl>
                                          <p:spTgt spid="7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88"/>
                                        </p:tgtEl>
                                        <p:attrNameLst>
                                          <p:attrName>style.visibility</p:attrName>
                                        </p:attrNameLst>
                                      </p:cBhvr>
                                      <p:to>
                                        <p:strVal val="visible"/>
                                      </p:to>
                                    </p:set>
                                    <p:animEffect transition="in" filter="wipe(left)">
                                      <p:cBhvr>
                                        <p:cTn id="70" dur="500"/>
                                        <p:tgtEl>
                                          <p:spTgt spid="88"/>
                                        </p:tgtEl>
                                      </p:cBhvr>
                                    </p:animEffect>
                                  </p:childTnLst>
                                  <p:subTnLst>
                                    <p:set>
                                      <p:cBhvr override="childStyle">
                                        <p:cTn dur="1" fill="hold" display="0" masterRel="nextClick" afterEffect="1"/>
                                        <p:tgtEl>
                                          <p:spTgt spid="88"/>
                                        </p:tgtEl>
                                        <p:attrNameLst>
                                          <p:attrName>style.visibility</p:attrName>
                                        </p:attrNameLst>
                                      </p:cBhvr>
                                      <p:to>
                                        <p:strVal val="hidden"/>
                                      </p:to>
                                    </p:set>
                                  </p:subTnLst>
                                </p:cTn>
                              </p:par>
                            </p:childTnLst>
                          </p:cTn>
                        </p:par>
                        <p:par>
                          <p:cTn id="71" fill="hold">
                            <p:stCondLst>
                              <p:cond delay="500"/>
                            </p:stCondLst>
                            <p:childTnLst>
                              <p:par>
                                <p:cTn id="72" presetID="22" presetClass="entr" presetSubtype="1" fill="hold" grpId="0" nodeType="afterEffect">
                                  <p:stCondLst>
                                    <p:cond delay="0"/>
                                  </p:stCondLst>
                                  <p:childTnLst>
                                    <p:set>
                                      <p:cBhvr>
                                        <p:cTn id="73" dur="1" fill="hold">
                                          <p:stCondLst>
                                            <p:cond delay="0"/>
                                          </p:stCondLst>
                                        </p:cTn>
                                        <p:tgtEl>
                                          <p:spTgt spid="80"/>
                                        </p:tgtEl>
                                        <p:attrNameLst>
                                          <p:attrName>style.visibility</p:attrName>
                                        </p:attrNameLst>
                                      </p:cBhvr>
                                      <p:to>
                                        <p:strVal val="visible"/>
                                      </p:to>
                                    </p:set>
                                    <p:animEffect transition="in" filter="wipe(up)">
                                      <p:cBhvr>
                                        <p:cTn id="7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19</a:t>
            </a:fld>
            <a:endParaRPr lang="en-IN" dirty="0"/>
          </a:p>
        </p:txBody>
      </p:sp>
      <p:sp>
        <p:nvSpPr>
          <p:cNvPr id="6" name="Rectangle 5"/>
          <p:cNvSpPr/>
          <p:nvPr/>
        </p:nvSpPr>
        <p:spPr>
          <a:xfrm>
            <a:off x="207034" y="1121184"/>
            <a:ext cx="11383951" cy="5386090"/>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Queue ADT interface</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lvl="2">
              <a:lnSpc>
                <a:spcPct val="90000"/>
              </a:lnSpc>
              <a:defRPr/>
            </a:pPr>
            <a:r>
              <a:rPr lang="en-US" altLang="en-US" sz="2000" dirty="0">
                <a:latin typeface="Times New Roman" panose="02020603050405020304" pitchFamily="18" charset="0"/>
                <a:cs typeface="Times New Roman" panose="02020603050405020304" pitchFamily="18" charset="0"/>
              </a:rPr>
              <a:t>The main functions in the Queue ADT are (Q is the queue)</a:t>
            </a:r>
          </a:p>
          <a:p>
            <a:pPr lvl="2">
              <a:spcBef>
                <a:spcPct val="0"/>
              </a:spcBef>
              <a:defRPr/>
            </a:pPr>
            <a:endParaRPr lang="en-US" altLang="en-US" sz="2000" dirty="0">
              <a:latin typeface="Times New Roman" panose="02020603050405020304" pitchFamily="18" charset="0"/>
              <a:cs typeface="Times New Roman" panose="02020603050405020304" pitchFamily="18" charset="0"/>
            </a:endParaRPr>
          </a:p>
          <a:p>
            <a:pPr lvl="2">
              <a:spcBef>
                <a:spcPct val="0"/>
              </a:spcBef>
              <a:defRPr/>
            </a:pPr>
            <a:r>
              <a:rPr lang="en-GB" altLang="en-US" sz="2000" dirty="0">
                <a:latin typeface="Times New Roman" panose="02020603050405020304" pitchFamily="18" charset="0"/>
                <a:cs typeface="Times New Roman" panose="02020603050405020304" pitchFamily="18" charset="0"/>
              </a:rPr>
              <a:t> void </a:t>
            </a:r>
            <a:r>
              <a:rPr lang="en-GB" altLang="en-US" sz="2000" b="1" dirty="0" err="1">
                <a:latin typeface="Times New Roman" panose="02020603050405020304" pitchFamily="18" charset="0"/>
                <a:cs typeface="Times New Roman" panose="02020603050405020304" pitchFamily="18" charset="0"/>
              </a:rPr>
              <a:t>enqueue</a:t>
            </a:r>
            <a:r>
              <a:rPr lang="en-GB" altLang="en-US" sz="2000" dirty="0">
                <a:latin typeface="Times New Roman" panose="02020603050405020304" pitchFamily="18" charset="0"/>
                <a:cs typeface="Times New Roman" panose="02020603050405020304" pitchFamily="18" charset="0"/>
              </a:rPr>
              <a:t>(o, Q) 		// insert o to back of Q</a:t>
            </a:r>
          </a:p>
          <a:p>
            <a:pPr lvl="2">
              <a:spcBef>
                <a:spcPct val="0"/>
              </a:spcBef>
              <a:defRPr/>
            </a:pPr>
            <a:r>
              <a:rPr lang="en-GB" altLang="en-US" sz="2000" dirty="0">
                <a:latin typeface="Times New Roman" panose="02020603050405020304" pitchFamily="18" charset="0"/>
                <a:cs typeface="Times New Roman" panose="02020603050405020304" pitchFamily="18" charset="0"/>
              </a:rPr>
              <a:t> </a:t>
            </a:r>
          </a:p>
          <a:p>
            <a:pPr lvl="2">
              <a:spcBef>
                <a:spcPct val="0"/>
              </a:spcBef>
              <a:defRPr/>
            </a:pPr>
            <a:r>
              <a:rPr lang="en-GB" altLang="en-US" sz="2000" dirty="0">
                <a:latin typeface="Times New Roman" panose="02020603050405020304" pitchFamily="18" charset="0"/>
                <a:cs typeface="Times New Roman" panose="02020603050405020304" pitchFamily="18" charset="0"/>
              </a:rPr>
              <a:t> void </a:t>
            </a:r>
            <a:r>
              <a:rPr lang="en-GB" altLang="en-US" sz="2000" b="1" dirty="0" err="1">
                <a:latin typeface="Times New Roman" panose="02020603050405020304" pitchFamily="18" charset="0"/>
                <a:cs typeface="Times New Roman" panose="02020603050405020304" pitchFamily="18" charset="0"/>
              </a:rPr>
              <a:t>dequeue</a:t>
            </a:r>
            <a:r>
              <a:rPr lang="en-GB" altLang="en-US" sz="2000" dirty="0">
                <a:latin typeface="Times New Roman" panose="02020603050405020304" pitchFamily="18" charset="0"/>
                <a:cs typeface="Times New Roman" panose="02020603050405020304" pitchFamily="18" charset="0"/>
              </a:rPr>
              <a:t>(Q); 		// remove oldest item</a:t>
            </a:r>
          </a:p>
          <a:p>
            <a:pPr lvl="2">
              <a:spcBef>
                <a:spcPct val="0"/>
              </a:spcBef>
              <a:defRPr/>
            </a:pPr>
            <a:r>
              <a:rPr lang="en-GB" altLang="en-US" sz="2000" dirty="0">
                <a:latin typeface="Times New Roman" panose="02020603050405020304" pitchFamily="18" charset="0"/>
                <a:cs typeface="Times New Roman" panose="02020603050405020304" pitchFamily="18" charset="0"/>
              </a:rPr>
              <a:t> </a:t>
            </a:r>
          </a:p>
          <a:p>
            <a:pPr lvl="2">
              <a:spcBef>
                <a:spcPct val="0"/>
              </a:spcBef>
              <a:defRPr/>
            </a:pPr>
            <a:r>
              <a:rPr lang="en-GB" altLang="en-US" sz="2000" dirty="0">
                <a:latin typeface="Times New Roman" panose="02020603050405020304" pitchFamily="18" charset="0"/>
                <a:cs typeface="Times New Roman" panose="02020603050405020304" pitchFamily="18" charset="0"/>
              </a:rPr>
              <a:t> Item </a:t>
            </a:r>
            <a:r>
              <a:rPr lang="en-GB" altLang="en-US" sz="2000" b="1" dirty="0" err="1">
                <a:latin typeface="Times New Roman" panose="02020603050405020304" pitchFamily="18" charset="0"/>
                <a:cs typeface="Times New Roman" panose="02020603050405020304" pitchFamily="18" charset="0"/>
              </a:rPr>
              <a:t>getFront</a:t>
            </a:r>
            <a:r>
              <a:rPr lang="en-GB" altLang="en-US" sz="2000" dirty="0">
                <a:latin typeface="Times New Roman" panose="02020603050405020304" pitchFamily="18" charset="0"/>
                <a:cs typeface="Times New Roman" panose="02020603050405020304" pitchFamily="18" charset="0"/>
              </a:rPr>
              <a:t>(Q); 		// retrieve oldest item</a:t>
            </a:r>
          </a:p>
          <a:p>
            <a:pPr lvl="2">
              <a:spcBef>
                <a:spcPct val="0"/>
              </a:spcBef>
              <a:defRPr/>
            </a:pPr>
            <a:r>
              <a:rPr lang="en-GB" altLang="en-US" sz="2000" dirty="0">
                <a:latin typeface="Times New Roman" panose="02020603050405020304" pitchFamily="18" charset="0"/>
                <a:cs typeface="Times New Roman" panose="02020603050405020304" pitchFamily="18" charset="0"/>
              </a:rPr>
              <a:t> </a:t>
            </a:r>
          </a:p>
          <a:p>
            <a:pPr lvl="2">
              <a:spcBef>
                <a:spcPct val="0"/>
              </a:spcBef>
              <a:defRPr/>
            </a:pPr>
            <a:r>
              <a:rPr lang="en-GB" altLang="en-US" sz="2000" dirty="0">
                <a:latin typeface="Times New Roman" panose="02020603050405020304" pitchFamily="18" charset="0"/>
                <a:cs typeface="Times New Roman" panose="02020603050405020304" pitchFamily="18" charset="0"/>
              </a:rPr>
              <a:t> </a:t>
            </a:r>
            <a:r>
              <a:rPr lang="en-GB" altLang="en-US" sz="2000" dirty="0" err="1">
                <a:latin typeface="Times New Roman" panose="02020603050405020304" pitchFamily="18" charset="0"/>
                <a:cs typeface="Times New Roman" panose="02020603050405020304" pitchFamily="18" charset="0"/>
              </a:rPr>
              <a:t>boolean</a:t>
            </a:r>
            <a:r>
              <a:rPr lang="en-GB" altLang="en-US" sz="2000" dirty="0">
                <a:latin typeface="Times New Roman" panose="02020603050405020304" pitchFamily="18" charset="0"/>
                <a:cs typeface="Times New Roman" panose="02020603050405020304" pitchFamily="18" charset="0"/>
              </a:rPr>
              <a:t> </a:t>
            </a:r>
            <a:r>
              <a:rPr lang="en-GB" altLang="en-US" sz="2000" b="1" dirty="0" err="1">
                <a:latin typeface="Times New Roman" panose="02020603050405020304" pitchFamily="18" charset="0"/>
                <a:cs typeface="Times New Roman" panose="02020603050405020304" pitchFamily="18" charset="0"/>
              </a:rPr>
              <a:t>isEmpty</a:t>
            </a:r>
            <a:r>
              <a:rPr lang="en-GB" altLang="en-US" sz="2000" dirty="0">
                <a:latin typeface="Times New Roman" panose="02020603050405020304" pitchFamily="18" charset="0"/>
                <a:cs typeface="Times New Roman" panose="02020603050405020304" pitchFamily="18" charset="0"/>
              </a:rPr>
              <a:t>(Q);		// checks if Q is empty</a:t>
            </a:r>
          </a:p>
          <a:p>
            <a:pPr lvl="2">
              <a:spcBef>
                <a:spcPct val="0"/>
              </a:spcBef>
              <a:defRPr/>
            </a:pPr>
            <a:r>
              <a:rPr lang="en-GB" altLang="en-US" sz="2000" dirty="0">
                <a:latin typeface="Times New Roman" panose="02020603050405020304" pitchFamily="18" charset="0"/>
                <a:cs typeface="Times New Roman" panose="02020603050405020304" pitchFamily="18" charset="0"/>
              </a:rPr>
              <a:t> </a:t>
            </a:r>
          </a:p>
          <a:p>
            <a:pPr lvl="2">
              <a:spcBef>
                <a:spcPct val="0"/>
              </a:spcBef>
              <a:defRPr/>
            </a:pPr>
            <a:r>
              <a:rPr lang="en-GB" altLang="en-US" sz="2000" dirty="0">
                <a:latin typeface="Times New Roman" panose="02020603050405020304" pitchFamily="18" charset="0"/>
                <a:cs typeface="Times New Roman" panose="02020603050405020304" pitchFamily="18" charset="0"/>
              </a:rPr>
              <a:t> </a:t>
            </a:r>
            <a:r>
              <a:rPr lang="en-GB" altLang="en-US" sz="2000" dirty="0" err="1">
                <a:latin typeface="Times New Roman" panose="02020603050405020304" pitchFamily="18" charset="0"/>
                <a:cs typeface="Times New Roman" panose="02020603050405020304" pitchFamily="18" charset="0"/>
              </a:rPr>
              <a:t>boolean</a:t>
            </a:r>
            <a:r>
              <a:rPr lang="en-GB" altLang="en-US" sz="2000" dirty="0">
                <a:latin typeface="Times New Roman" panose="02020603050405020304" pitchFamily="18" charset="0"/>
                <a:cs typeface="Times New Roman" panose="02020603050405020304" pitchFamily="18" charset="0"/>
              </a:rPr>
              <a:t> </a:t>
            </a:r>
            <a:r>
              <a:rPr lang="en-GB" altLang="en-US" sz="2000" b="1" dirty="0" err="1">
                <a:latin typeface="Times New Roman" panose="02020603050405020304" pitchFamily="18" charset="0"/>
                <a:cs typeface="Times New Roman" panose="02020603050405020304" pitchFamily="18" charset="0"/>
              </a:rPr>
              <a:t>isFull</a:t>
            </a:r>
            <a:r>
              <a:rPr lang="en-GB" altLang="en-US" sz="2000" dirty="0">
                <a:latin typeface="Times New Roman" panose="02020603050405020304" pitchFamily="18" charset="0"/>
                <a:cs typeface="Times New Roman" panose="02020603050405020304" pitchFamily="18" charset="0"/>
              </a:rPr>
              <a:t>(Q);		// checks if Q is full</a:t>
            </a:r>
          </a:p>
          <a:p>
            <a:pPr lvl="2">
              <a:spcBef>
                <a:spcPct val="0"/>
              </a:spcBef>
              <a:defRPr/>
            </a:pPr>
            <a:endParaRPr lang="en-GB" altLang="en-US" sz="2000" dirty="0">
              <a:latin typeface="Times New Roman" panose="02020603050405020304" pitchFamily="18" charset="0"/>
              <a:cs typeface="Times New Roman" panose="02020603050405020304" pitchFamily="18" charset="0"/>
            </a:endParaRPr>
          </a:p>
          <a:p>
            <a:pPr lvl="2">
              <a:spcBef>
                <a:spcPct val="0"/>
              </a:spcBef>
              <a:defRPr/>
            </a:pPr>
            <a:r>
              <a:rPr lang="en-GB" altLang="en-US" sz="2000" dirty="0">
                <a:latin typeface="Times New Roman" panose="02020603050405020304" pitchFamily="18" charset="0"/>
                <a:cs typeface="Times New Roman" panose="02020603050405020304" pitchFamily="18" charset="0"/>
              </a:rPr>
              <a:t> void </a:t>
            </a:r>
            <a:r>
              <a:rPr lang="en-GB" altLang="en-US" sz="2000" b="1" dirty="0">
                <a:latin typeface="Times New Roman" panose="02020603050405020304" pitchFamily="18" charset="0"/>
                <a:cs typeface="Times New Roman" panose="02020603050405020304" pitchFamily="18" charset="0"/>
              </a:rPr>
              <a:t>clear</a:t>
            </a:r>
            <a:r>
              <a:rPr lang="en-GB" altLang="en-US" sz="2000" dirty="0">
                <a:latin typeface="Times New Roman" panose="02020603050405020304" pitchFamily="18" charset="0"/>
                <a:cs typeface="Times New Roman" panose="02020603050405020304" pitchFamily="18" charset="0"/>
              </a:rPr>
              <a:t>(Q);		// make Q empty</a:t>
            </a:r>
          </a:p>
          <a:p>
            <a:pPr lvl="2">
              <a:spcBef>
                <a:spcPct val="0"/>
              </a:spcBef>
              <a:defRPr/>
            </a:pPr>
            <a:r>
              <a:rPr lang="en-GB" altLang="en-US" sz="2000" dirty="0">
                <a:latin typeface="Times New Roman" panose="02020603050405020304" pitchFamily="18" charset="0"/>
                <a:cs typeface="Times New Roman" panose="02020603050405020304" pitchFamily="18" charset="0"/>
              </a:rPr>
              <a:t> </a:t>
            </a:r>
          </a:p>
          <a:p>
            <a:pPr lvl="2">
              <a:spcBef>
                <a:spcPct val="0"/>
              </a:spcBef>
              <a:defRPr/>
            </a:pPr>
            <a:r>
              <a:rPr lang="en-GB" altLang="en-US" sz="2000" dirty="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037846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a:t>
            </a:fld>
            <a:endParaRPr lang="en-IN" dirty="0"/>
          </a:p>
        </p:txBody>
      </p:sp>
      <p:sp>
        <p:nvSpPr>
          <p:cNvPr id="6" name="Rectangle 5"/>
          <p:cNvSpPr/>
          <p:nvPr/>
        </p:nvSpPr>
        <p:spPr>
          <a:xfrm>
            <a:off x="207034" y="1121184"/>
            <a:ext cx="11383951" cy="1754326"/>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AIM</a:t>
            </a: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To understand the basic concept of Queue Data structure</a:t>
            </a:r>
          </a:p>
          <a:p>
            <a:pPr marL="720000" lvl="6"/>
            <a:endParaRPr lang="en-US"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16159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20</a:t>
            </a:fld>
            <a:endParaRPr lang="en-IN" dirty="0"/>
          </a:p>
        </p:txBody>
      </p:sp>
      <p:sp>
        <p:nvSpPr>
          <p:cNvPr id="6" name="Rectangle 5"/>
          <p:cNvSpPr/>
          <p:nvPr/>
        </p:nvSpPr>
        <p:spPr>
          <a:xfrm>
            <a:off x="207034" y="1121184"/>
            <a:ext cx="11383951" cy="1354217"/>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Implementation of Queue (Linked List)</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257300" lvl="2" indent="-342900">
              <a:lnSpc>
                <a:spcPct val="90000"/>
              </a:lnSpc>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Can use </a:t>
            </a:r>
            <a:r>
              <a:rPr lang="en-US" altLang="en-US" sz="2000" dirty="0" smtClean="0">
                <a:latin typeface="Times New Roman" panose="02020603050405020304" pitchFamily="18" charset="0"/>
                <a:cs typeface="Times New Roman" panose="02020603050405020304" pitchFamily="18" charset="0"/>
              </a:rPr>
              <a:t>Linked List </a:t>
            </a:r>
            <a:r>
              <a:rPr lang="en-US" altLang="en-US" sz="2000" dirty="0">
                <a:latin typeface="Times New Roman" panose="02020603050405020304" pitchFamily="18" charset="0"/>
                <a:cs typeface="Times New Roman" panose="02020603050405020304" pitchFamily="18" charset="0"/>
              </a:rPr>
              <a:t>as underlying implementation of Queues</a:t>
            </a:r>
          </a:p>
          <a:p>
            <a:pPr marL="1257300" lvl="2" indent="-342900">
              <a:lnSpc>
                <a:spcPct val="90000"/>
              </a:lnSpc>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grpSp>
        <p:nvGrpSpPr>
          <p:cNvPr id="7" name="Group 4"/>
          <p:cNvGrpSpPr>
            <a:grpSpLocks/>
          </p:cNvGrpSpPr>
          <p:nvPr/>
        </p:nvGrpSpPr>
        <p:grpSpPr bwMode="auto">
          <a:xfrm>
            <a:off x="2391106" y="4232274"/>
            <a:ext cx="7377289" cy="1466850"/>
            <a:chOff x="721" y="2380"/>
            <a:chExt cx="5033" cy="924"/>
          </a:xfrm>
        </p:grpSpPr>
        <p:sp>
          <p:nvSpPr>
            <p:cNvPr id="8" name="Rectangle 5"/>
            <p:cNvSpPr>
              <a:spLocks noChangeArrowheads="1"/>
            </p:cNvSpPr>
            <p:nvPr/>
          </p:nvSpPr>
          <p:spPr bwMode="auto">
            <a:xfrm>
              <a:off x="1243" y="2944"/>
              <a:ext cx="792" cy="312"/>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sp>
          <p:nvSpPr>
            <p:cNvPr id="9" name="Line 6"/>
            <p:cNvSpPr>
              <a:spLocks noChangeShapeType="1"/>
            </p:cNvSpPr>
            <p:nvPr/>
          </p:nvSpPr>
          <p:spPr bwMode="auto">
            <a:xfrm>
              <a:off x="1707" y="2936"/>
              <a:ext cx="1" cy="31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0" name="Text Box 7"/>
            <p:cNvSpPr txBox="1">
              <a:spLocks noChangeArrowheads="1"/>
            </p:cNvSpPr>
            <p:nvPr/>
          </p:nvSpPr>
          <p:spPr bwMode="auto">
            <a:xfrm>
              <a:off x="1392" y="2977"/>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i="1">
                  <a:latin typeface="Times New Roman" panose="02020603050405020304" pitchFamily="18" charset="0"/>
                  <a:cs typeface="Times New Roman" panose="02020603050405020304" pitchFamily="18" charset="0"/>
                </a:rPr>
                <a:t>a</a:t>
              </a:r>
              <a:r>
                <a:rPr lang="en-US" altLang="en-US" sz="2000" i="1" baseline="-25000">
                  <a:latin typeface="Times New Roman" panose="02020603050405020304" pitchFamily="18" charset="0"/>
                  <a:cs typeface="Times New Roman" panose="02020603050405020304" pitchFamily="18" charset="0"/>
                </a:rPr>
                <a:t>1</a:t>
              </a:r>
              <a:endParaRPr lang="en-US" altLang="en-US" sz="2000" i="1">
                <a:latin typeface="Times New Roman" panose="02020603050405020304" pitchFamily="18" charset="0"/>
                <a:cs typeface="Times New Roman" panose="02020603050405020304" pitchFamily="18" charset="0"/>
              </a:endParaRPr>
            </a:p>
          </p:txBody>
        </p:sp>
        <p:sp>
          <p:nvSpPr>
            <p:cNvPr id="11" name="Line 8"/>
            <p:cNvSpPr>
              <a:spLocks noChangeShapeType="1"/>
            </p:cNvSpPr>
            <p:nvPr/>
          </p:nvSpPr>
          <p:spPr bwMode="auto">
            <a:xfrm flipV="1">
              <a:off x="1899" y="3089"/>
              <a:ext cx="507" cy="7"/>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 name="Rectangle 9"/>
            <p:cNvSpPr>
              <a:spLocks noChangeArrowheads="1"/>
            </p:cNvSpPr>
            <p:nvPr/>
          </p:nvSpPr>
          <p:spPr bwMode="auto">
            <a:xfrm>
              <a:off x="2395" y="2960"/>
              <a:ext cx="792" cy="312"/>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sp>
          <p:nvSpPr>
            <p:cNvPr id="13" name="Line 10"/>
            <p:cNvSpPr>
              <a:spLocks noChangeShapeType="1"/>
            </p:cNvSpPr>
            <p:nvPr/>
          </p:nvSpPr>
          <p:spPr bwMode="auto">
            <a:xfrm>
              <a:off x="2859" y="2952"/>
              <a:ext cx="1" cy="31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4" name="Text Box 11"/>
            <p:cNvSpPr txBox="1">
              <a:spLocks noChangeArrowheads="1"/>
            </p:cNvSpPr>
            <p:nvPr/>
          </p:nvSpPr>
          <p:spPr bwMode="auto">
            <a:xfrm>
              <a:off x="2545" y="2993"/>
              <a:ext cx="27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i="1">
                  <a:latin typeface="Times New Roman" panose="02020603050405020304" pitchFamily="18" charset="0"/>
                  <a:cs typeface="Times New Roman" panose="02020603050405020304" pitchFamily="18" charset="0"/>
                </a:rPr>
                <a:t>a</a:t>
              </a:r>
              <a:r>
                <a:rPr lang="en-US" altLang="en-US" sz="2000" i="1" baseline="-25000">
                  <a:latin typeface="Times New Roman" panose="02020603050405020304" pitchFamily="18" charset="0"/>
                  <a:cs typeface="Times New Roman" panose="02020603050405020304" pitchFamily="18" charset="0"/>
                </a:rPr>
                <a:t>2</a:t>
              </a:r>
              <a:endParaRPr lang="en-US" altLang="en-US" sz="2000" i="1">
                <a:latin typeface="Times New Roman" panose="02020603050405020304" pitchFamily="18" charset="0"/>
                <a:cs typeface="Times New Roman" panose="02020603050405020304" pitchFamily="18" charset="0"/>
              </a:endParaRPr>
            </a:p>
          </p:txBody>
        </p:sp>
        <p:sp>
          <p:nvSpPr>
            <p:cNvPr id="15" name="Line 12"/>
            <p:cNvSpPr>
              <a:spLocks noChangeShapeType="1"/>
            </p:cNvSpPr>
            <p:nvPr/>
          </p:nvSpPr>
          <p:spPr bwMode="auto">
            <a:xfrm flipV="1">
              <a:off x="3051" y="3105"/>
              <a:ext cx="507" cy="7"/>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 name="Rectangle 13"/>
            <p:cNvSpPr>
              <a:spLocks noChangeArrowheads="1"/>
            </p:cNvSpPr>
            <p:nvPr/>
          </p:nvSpPr>
          <p:spPr bwMode="auto">
            <a:xfrm>
              <a:off x="3547" y="2976"/>
              <a:ext cx="792" cy="312"/>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sp>
          <p:nvSpPr>
            <p:cNvPr id="17" name="Line 14"/>
            <p:cNvSpPr>
              <a:spLocks noChangeShapeType="1"/>
            </p:cNvSpPr>
            <p:nvPr/>
          </p:nvSpPr>
          <p:spPr bwMode="auto">
            <a:xfrm>
              <a:off x="4011" y="2968"/>
              <a:ext cx="1" cy="31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8" name="Text Box 15"/>
            <p:cNvSpPr txBox="1">
              <a:spLocks noChangeArrowheads="1"/>
            </p:cNvSpPr>
            <p:nvPr/>
          </p:nvSpPr>
          <p:spPr bwMode="auto">
            <a:xfrm>
              <a:off x="3697" y="3009"/>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i="1">
                  <a:latin typeface="Times New Roman" panose="02020603050405020304" pitchFamily="18" charset="0"/>
                  <a:cs typeface="Times New Roman" panose="02020603050405020304" pitchFamily="18" charset="0"/>
                </a:rPr>
                <a:t>a</a:t>
              </a:r>
              <a:r>
                <a:rPr lang="en-US" altLang="en-US" sz="2000" i="1" baseline="-25000">
                  <a:latin typeface="Times New Roman" panose="02020603050405020304" pitchFamily="18" charset="0"/>
                  <a:cs typeface="Times New Roman" panose="02020603050405020304" pitchFamily="18" charset="0"/>
                </a:rPr>
                <a:t>3</a:t>
              </a:r>
              <a:endParaRPr lang="en-US" altLang="en-US" sz="2000" i="1">
                <a:latin typeface="Times New Roman" panose="02020603050405020304" pitchFamily="18" charset="0"/>
                <a:cs typeface="Times New Roman" panose="02020603050405020304" pitchFamily="18" charset="0"/>
              </a:endParaRPr>
            </a:p>
          </p:txBody>
        </p:sp>
        <p:sp>
          <p:nvSpPr>
            <p:cNvPr id="19" name="Line 16"/>
            <p:cNvSpPr>
              <a:spLocks noChangeShapeType="1"/>
            </p:cNvSpPr>
            <p:nvPr/>
          </p:nvSpPr>
          <p:spPr bwMode="auto">
            <a:xfrm flipV="1">
              <a:off x="4203" y="3121"/>
              <a:ext cx="507" cy="7"/>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0" name="Rectangle 17"/>
            <p:cNvSpPr>
              <a:spLocks noChangeArrowheads="1"/>
            </p:cNvSpPr>
            <p:nvPr/>
          </p:nvSpPr>
          <p:spPr bwMode="auto">
            <a:xfrm>
              <a:off x="4699" y="2992"/>
              <a:ext cx="792" cy="312"/>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sp>
          <p:nvSpPr>
            <p:cNvPr id="21" name="Line 18"/>
            <p:cNvSpPr>
              <a:spLocks noChangeShapeType="1"/>
            </p:cNvSpPr>
            <p:nvPr/>
          </p:nvSpPr>
          <p:spPr bwMode="auto">
            <a:xfrm>
              <a:off x="5163" y="2984"/>
              <a:ext cx="1" cy="31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2" name="Text Box 19"/>
            <p:cNvSpPr txBox="1">
              <a:spLocks noChangeArrowheads="1"/>
            </p:cNvSpPr>
            <p:nvPr/>
          </p:nvSpPr>
          <p:spPr bwMode="auto">
            <a:xfrm>
              <a:off x="4848" y="3025"/>
              <a:ext cx="2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i="1">
                  <a:latin typeface="Times New Roman" panose="02020603050405020304" pitchFamily="18" charset="0"/>
                  <a:cs typeface="Times New Roman" panose="02020603050405020304" pitchFamily="18" charset="0"/>
                </a:rPr>
                <a:t>a</a:t>
              </a:r>
              <a:r>
                <a:rPr lang="en-US" altLang="en-US" sz="2000" i="1" baseline="-25000">
                  <a:latin typeface="Times New Roman" panose="02020603050405020304" pitchFamily="18" charset="0"/>
                  <a:cs typeface="Times New Roman" panose="02020603050405020304" pitchFamily="18" charset="0"/>
                </a:rPr>
                <a:t>4</a:t>
              </a:r>
              <a:endParaRPr lang="en-US" altLang="en-US" sz="2000" i="1">
                <a:latin typeface="Times New Roman" panose="02020603050405020304" pitchFamily="18" charset="0"/>
                <a:cs typeface="Times New Roman" panose="02020603050405020304" pitchFamily="18" charset="0"/>
              </a:endParaRPr>
            </a:p>
          </p:txBody>
        </p:sp>
        <p:sp>
          <p:nvSpPr>
            <p:cNvPr id="23" name="Line 20"/>
            <p:cNvSpPr>
              <a:spLocks noChangeShapeType="1"/>
            </p:cNvSpPr>
            <p:nvPr/>
          </p:nvSpPr>
          <p:spPr bwMode="auto">
            <a:xfrm flipH="1">
              <a:off x="5163" y="3000"/>
              <a:ext cx="327" cy="304"/>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4" name="Rectangle 21"/>
            <p:cNvSpPr>
              <a:spLocks noChangeArrowheads="1"/>
            </p:cNvSpPr>
            <p:nvPr/>
          </p:nvSpPr>
          <p:spPr bwMode="auto">
            <a:xfrm>
              <a:off x="1243" y="2400"/>
              <a:ext cx="592" cy="176"/>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sp>
          <p:nvSpPr>
            <p:cNvPr id="25" name="Text Box 22"/>
            <p:cNvSpPr txBox="1">
              <a:spLocks noChangeArrowheads="1"/>
            </p:cNvSpPr>
            <p:nvPr/>
          </p:nvSpPr>
          <p:spPr bwMode="auto">
            <a:xfrm>
              <a:off x="721" y="2380"/>
              <a:ext cx="42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dirty="0">
                  <a:solidFill>
                    <a:srgbClr val="0000FF"/>
                  </a:solidFill>
                  <a:latin typeface="Times New Roman" panose="02020603050405020304" pitchFamily="18" charset="0"/>
                  <a:cs typeface="Times New Roman" panose="02020603050405020304" pitchFamily="18" charset="0"/>
                </a:rPr>
                <a:t>head</a:t>
              </a:r>
            </a:p>
          </p:txBody>
        </p:sp>
        <p:sp>
          <p:nvSpPr>
            <p:cNvPr id="26" name="Line 23"/>
            <p:cNvSpPr>
              <a:spLocks noChangeShapeType="1"/>
            </p:cNvSpPr>
            <p:nvPr/>
          </p:nvSpPr>
          <p:spPr bwMode="auto">
            <a:xfrm>
              <a:off x="1467" y="2496"/>
              <a:ext cx="104" cy="424"/>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27" name="Rectangle 27"/>
            <p:cNvSpPr>
              <a:spLocks noChangeArrowheads="1"/>
            </p:cNvSpPr>
            <p:nvPr/>
          </p:nvSpPr>
          <p:spPr bwMode="auto">
            <a:xfrm>
              <a:off x="4776" y="2459"/>
              <a:ext cx="592" cy="176"/>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sp>
          <p:nvSpPr>
            <p:cNvPr id="28" name="Text Box 28"/>
            <p:cNvSpPr txBox="1">
              <a:spLocks noChangeArrowheads="1"/>
            </p:cNvSpPr>
            <p:nvPr/>
          </p:nvSpPr>
          <p:spPr bwMode="auto">
            <a:xfrm>
              <a:off x="5427" y="2439"/>
              <a:ext cx="32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FF"/>
                  </a:solidFill>
                  <a:latin typeface="Times New Roman" panose="02020603050405020304" pitchFamily="18" charset="0"/>
                  <a:cs typeface="Times New Roman" panose="02020603050405020304" pitchFamily="18" charset="0"/>
                </a:rPr>
                <a:t>tail</a:t>
              </a:r>
            </a:p>
          </p:txBody>
        </p:sp>
        <p:sp>
          <p:nvSpPr>
            <p:cNvPr id="29" name="Line 29"/>
            <p:cNvSpPr>
              <a:spLocks noChangeShapeType="1"/>
            </p:cNvSpPr>
            <p:nvPr/>
          </p:nvSpPr>
          <p:spPr bwMode="auto">
            <a:xfrm flipH="1">
              <a:off x="5013" y="2555"/>
              <a:ext cx="105" cy="442"/>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nvGrpSpPr>
          <p:cNvPr id="30" name="Group 30"/>
          <p:cNvGrpSpPr>
            <a:grpSpLocks/>
          </p:cNvGrpSpPr>
          <p:nvPr/>
        </p:nvGrpSpPr>
        <p:grpSpPr bwMode="auto">
          <a:xfrm>
            <a:off x="1781506" y="2327274"/>
            <a:ext cx="8423275" cy="4029075"/>
            <a:chOff x="300" y="1226"/>
            <a:chExt cx="5746" cy="2538"/>
          </a:xfrm>
        </p:grpSpPr>
        <p:sp>
          <p:nvSpPr>
            <p:cNvPr id="31" name="Rectangle 31"/>
            <p:cNvSpPr>
              <a:spLocks noChangeArrowheads="1"/>
            </p:cNvSpPr>
            <p:nvPr/>
          </p:nvSpPr>
          <p:spPr bwMode="auto">
            <a:xfrm>
              <a:off x="300" y="1572"/>
              <a:ext cx="5746" cy="2192"/>
            </a:xfrm>
            <a:prstGeom prst="rect">
              <a:avLst/>
            </a:prstGeom>
            <a:noFill/>
            <a:ln w="76200" cmpd="tri">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sp>
          <p:nvSpPr>
            <p:cNvPr id="32" name="Text Box 32"/>
            <p:cNvSpPr txBox="1">
              <a:spLocks noChangeArrowheads="1"/>
            </p:cNvSpPr>
            <p:nvPr/>
          </p:nvSpPr>
          <p:spPr bwMode="auto">
            <a:xfrm>
              <a:off x="342" y="1226"/>
              <a:ext cx="6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dirty="0">
                  <a:latin typeface="Times New Roman" panose="02020603050405020304" pitchFamily="18" charset="0"/>
                  <a:cs typeface="Times New Roman" panose="02020603050405020304" pitchFamily="18" charset="0"/>
                </a:rPr>
                <a:t>Queue </a:t>
              </a:r>
            </a:p>
          </p:txBody>
        </p:sp>
        <p:sp>
          <p:nvSpPr>
            <p:cNvPr id="33" name="Rectangle 33"/>
            <p:cNvSpPr>
              <a:spLocks noChangeArrowheads="1"/>
            </p:cNvSpPr>
            <p:nvPr/>
          </p:nvSpPr>
          <p:spPr bwMode="auto">
            <a:xfrm>
              <a:off x="1008" y="1720"/>
              <a:ext cx="384" cy="144"/>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sp>
          <p:nvSpPr>
            <p:cNvPr id="34" name="Text Box 34"/>
            <p:cNvSpPr txBox="1">
              <a:spLocks noChangeArrowheads="1"/>
            </p:cNvSpPr>
            <p:nvPr/>
          </p:nvSpPr>
          <p:spPr bwMode="auto">
            <a:xfrm>
              <a:off x="503" y="1676"/>
              <a:ext cx="27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1800">
                  <a:solidFill>
                    <a:srgbClr val="0000FF"/>
                  </a:solidFill>
                  <a:latin typeface="Times New Roman" panose="02020603050405020304" pitchFamily="18" charset="0"/>
                  <a:cs typeface="Times New Roman" panose="02020603050405020304" pitchFamily="18" charset="0"/>
                </a:rPr>
                <a:t>lst</a:t>
              </a:r>
            </a:p>
          </p:txBody>
        </p:sp>
      </p:grpSp>
      <p:grpSp>
        <p:nvGrpSpPr>
          <p:cNvPr id="35" name="Group 35"/>
          <p:cNvGrpSpPr>
            <a:grpSpLocks/>
          </p:cNvGrpSpPr>
          <p:nvPr/>
        </p:nvGrpSpPr>
        <p:grpSpPr bwMode="auto">
          <a:xfrm>
            <a:off x="2391106" y="3317874"/>
            <a:ext cx="7535863" cy="2673350"/>
            <a:chOff x="713" y="1808"/>
            <a:chExt cx="5140" cy="1684"/>
          </a:xfrm>
        </p:grpSpPr>
        <p:sp>
          <p:nvSpPr>
            <p:cNvPr id="36" name="Rectangle 36"/>
            <p:cNvSpPr>
              <a:spLocks noChangeArrowheads="1"/>
            </p:cNvSpPr>
            <p:nvPr/>
          </p:nvSpPr>
          <p:spPr bwMode="auto">
            <a:xfrm>
              <a:off x="731" y="2328"/>
              <a:ext cx="5122" cy="1164"/>
            </a:xfrm>
            <a:prstGeom prst="rect">
              <a:avLst/>
            </a:prstGeom>
            <a:noFill/>
            <a:ln w="76200" cmpd="tri">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cs typeface="Times New Roman" panose="02020603050405020304" pitchFamily="18" charset="0"/>
              </a:endParaRPr>
            </a:p>
          </p:txBody>
        </p:sp>
        <p:sp>
          <p:nvSpPr>
            <p:cNvPr id="37" name="Text Box 37"/>
            <p:cNvSpPr txBox="1">
              <a:spLocks noChangeArrowheads="1"/>
            </p:cNvSpPr>
            <p:nvPr/>
          </p:nvSpPr>
          <p:spPr bwMode="auto">
            <a:xfrm>
              <a:off x="713" y="2017"/>
              <a:ext cx="89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dirty="0" err="1">
                  <a:latin typeface="Times New Roman" panose="02020603050405020304" pitchFamily="18" charset="0"/>
                  <a:cs typeface="Times New Roman" panose="02020603050405020304" pitchFamily="18" charset="0"/>
                </a:rPr>
                <a:t>LinkedList</a:t>
              </a:r>
              <a:endParaRPr lang="en-US" altLang="en-US" sz="2000" dirty="0">
                <a:latin typeface="Times New Roman" panose="02020603050405020304" pitchFamily="18" charset="0"/>
                <a:cs typeface="Times New Roman" panose="02020603050405020304" pitchFamily="18" charset="0"/>
              </a:endParaRPr>
            </a:p>
          </p:txBody>
        </p:sp>
        <p:sp>
          <p:nvSpPr>
            <p:cNvPr id="38" name="Freeform 38"/>
            <p:cNvSpPr>
              <a:spLocks/>
            </p:cNvSpPr>
            <p:nvPr/>
          </p:nvSpPr>
          <p:spPr bwMode="auto">
            <a:xfrm>
              <a:off x="1216" y="1808"/>
              <a:ext cx="816" cy="512"/>
            </a:xfrm>
            <a:custGeom>
              <a:avLst/>
              <a:gdLst>
                <a:gd name="T0" fmla="*/ 0 w 816"/>
                <a:gd name="T1" fmla="*/ 0 h 512"/>
                <a:gd name="T2" fmla="*/ 560 w 816"/>
                <a:gd name="T3" fmla="*/ 144 h 512"/>
                <a:gd name="T4" fmla="*/ 816 w 816"/>
                <a:gd name="T5" fmla="*/ 512 h 512"/>
                <a:gd name="T6" fmla="*/ 0 60000 65536"/>
                <a:gd name="T7" fmla="*/ 0 60000 65536"/>
                <a:gd name="T8" fmla="*/ 0 60000 65536"/>
              </a:gdLst>
              <a:ahLst/>
              <a:cxnLst>
                <a:cxn ang="T6">
                  <a:pos x="T0" y="T1"/>
                </a:cxn>
                <a:cxn ang="T7">
                  <a:pos x="T2" y="T3"/>
                </a:cxn>
                <a:cxn ang="T8">
                  <a:pos x="T4" y="T5"/>
                </a:cxn>
              </a:cxnLst>
              <a:rect l="0" t="0" r="r" b="b"/>
              <a:pathLst>
                <a:path w="816" h="512">
                  <a:moveTo>
                    <a:pt x="0" y="0"/>
                  </a:moveTo>
                  <a:cubicBezTo>
                    <a:pt x="212" y="29"/>
                    <a:pt x="424" y="59"/>
                    <a:pt x="560" y="144"/>
                  </a:cubicBezTo>
                  <a:cubicBezTo>
                    <a:pt x="696" y="229"/>
                    <a:pt x="756" y="370"/>
                    <a:pt x="816" y="512"/>
                  </a:cubicBezTo>
                </a:path>
              </a:pathLst>
            </a:custGeom>
            <a:noFill/>
            <a:ln w="190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nvGrpSpPr>
          <p:cNvPr id="39" name="Group 39"/>
          <p:cNvGrpSpPr>
            <a:grpSpLocks/>
          </p:cNvGrpSpPr>
          <p:nvPr/>
        </p:nvGrpSpPr>
        <p:grpSpPr bwMode="auto">
          <a:xfrm>
            <a:off x="7983870" y="3368674"/>
            <a:ext cx="1233452" cy="736600"/>
            <a:chOff x="4528" y="1840"/>
            <a:chExt cx="842" cy="464"/>
          </a:xfrm>
        </p:grpSpPr>
        <p:sp>
          <p:nvSpPr>
            <p:cNvPr id="40" name="Line 40"/>
            <p:cNvSpPr>
              <a:spLocks noChangeShapeType="1"/>
            </p:cNvSpPr>
            <p:nvPr/>
          </p:nvSpPr>
          <p:spPr bwMode="auto">
            <a:xfrm flipH="1">
              <a:off x="4528" y="1840"/>
              <a:ext cx="415" cy="464"/>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41" name="Text Box 41"/>
            <p:cNvSpPr txBox="1">
              <a:spLocks noChangeArrowheads="1"/>
            </p:cNvSpPr>
            <p:nvPr/>
          </p:nvSpPr>
          <p:spPr bwMode="auto">
            <a:xfrm>
              <a:off x="4773" y="1940"/>
              <a:ext cx="5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0000FF"/>
                  </a:solidFill>
                  <a:latin typeface="Times New Roman" panose="02020603050405020304" pitchFamily="18" charset="0"/>
                  <a:cs typeface="Times New Roman" panose="02020603050405020304" pitchFamily="18" charset="0"/>
                </a:rPr>
                <a:t>addTail</a:t>
              </a:r>
              <a:endParaRPr lang="en-GB" altLang="en-US" sz="1800">
                <a:solidFill>
                  <a:srgbClr val="0000FF"/>
                </a:solidFill>
                <a:latin typeface="Times New Roman" panose="02020603050405020304" pitchFamily="18" charset="0"/>
                <a:cs typeface="Times New Roman" panose="02020603050405020304" pitchFamily="18" charset="0"/>
              </a:endParaRPr>
            </a:p>
          </p:txBody>
        </p:sp>
      </p:grpSp>
      <p:sp>
        <p:nvSpPr>
          <p:cNvPr id="42" name="TextBox 41"/>
          <p:cNvSpPr txBox="1"/>
          <p:nvPr/>
        </p:nvSpPr>
        <p:spPr>
          <a:xfrm>
            <a:off x="3515711" y="6488668"/>
            <a:ext cx="569135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2.2.9: </a:t>
            </a:r>
            <a:r>
              <a:rPr lang="en-US" dirty="0" smtClean="0">
                <a:latin typeface="Times New Roman" pitchFamily="18" charset="0"/>
                <a:cs typeface="Times New Roman" pitchFamily="18" charset="0"/>
              </a:rPr>
              <a:t>Linked List Representation of Queue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0492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ox(in)">
                                      <p:cBhvr>
                                        <p:cTn id="2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21</a:t>
            </a:fld>
            <a:endParaRPr lang="en-IN" dirty="0"/>
          </a:p>
        </p:txBody>
      </p:sp>
      <p:sp>
        <p:nvSpPr>
          <p:cNvPr id="6" name="Rectangle 5"/>
          <p:cNvSpPr/>
          <p:nvPr/>
        </p:nvSpPr>
        <p:spPr>
          <a:xfrm>
            <a:off x="207034" y="1121184"/>
            <a:ext cx="11383951" cy="800219"/>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Code</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
        <p:nvSpPr>
          <p:cNvPr id="8" name="TextBox 2"/>
          <p:cNvSpPr txBox="1">
            <a:spLocks noChangeArrowheads="1"/>
          </p:cNvSpPr>
          <p:nvPr/>
        </p:nvSpPr>
        <p:spPr bwMode="auto">
          <a:xfrm>
            <a:off x="571500" y="1855786"/>
            <a:ext cx="965018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err="1"/>
              <a:t>struct</a:t>
            </a:r>
            <a:r>
              <a:rPr lang="en-US" altLang="en-US" dirty="0"/>
              <a:t> Node </a:t>
            </a:r>
            <a:r>
              <a:rPr lang="en-US" altLang="en-US" dirty="0" smtClean="0"/>
              <a:t>{                              void clear(QUEUE *</a:t>
            </a:r>
            <a:r>
              <a:rPr lang="en-US" altLang="en-US" dirty="0" err="1" smtClean="0"/>
              <a:t>pQ</a:t>
            </a:r>
            <a:r>
              <a:rPr lang="en-US" altLang="en-US" dirty="0" smtClean="0"/>
              <a:t>)</a:t>
            </a:r>
            <a:endParaRPr lang="en-US" altLang="en-US" dirty="0"/>
          </a:p>
          <a:p>
            <a:r>
              <a:rPr lang="en-US" altLang="en-US" dirty="0"/>
              <a:t>    </a:t>
            </a:r>
            <a:r>
              <a:rPr lang="en-US" altLang="en-US" dirty="0" err="1"/>
              <a:t>int</a:t>
            </a:r>
            <a:r>
              <a:rPr lang="en-US" altLang="en-US" dirty="0"/>
              <a:t> element</a:t>
            </a:r>
            <a:r>
              <a:rPr lang="en-US" altLang="en-US" dirty="0" smtClean="0"/>
              <a:t>;	                            {</a:t>
            </a:r>
            <a:endParaRPr lang="en-US" altLang="en-US" dirty="0"/>
          </a:p>
          <a:p>
            <a:r>
              <a:rPr lang="en-US" altLang="en-US" dirty="0"/>
              <a:t>    Node * next</a:t>
            </a:r>
            <a:r>
              <a:rPr lang="en-US" altLang="en-US" dirty="0" smtClean="0"/>
              <a:t>;		         </a:t>
            </a:r>
            <a:r>
              <a:rPr lang="en-US" altLang="en-US" dirty="0" err="1" smtClean="0"/>
              <a:t>pQ</a:t>
            </a:r>
            <a:r>
              <a:rPr lang="en-US" altLang="en-US" dirty="0" smtClean="0"/>
              <a:t> -&gt; front  =  NULL;</a:t>
            </a:r>
            <a:endParaRPr lang="en-US" altLang="en-US" dirty="0"/>
          </a:p>
          <a:p>
            <a:r>
              <a:rPr lang="en-US" altLang="en-US" dirty="0" smtClean="0"/>
              <a:t>};				     }</a:t>
            </a:r>
            <a:endParaRPr lang="en-US" altLang="en-US" dirty="0"/>
          </a:p>
          <a:p>
            <a:endParaRPr lang="en-US" altLang="en-US" dirty="0"/>
          </a:p>
          <a:p>
            <a:r>
              <a:rPr lang="en-US" altLang="en-US" dirty="0" err="1"/>
              <a:t>struct</a:t>
            </a:r>
            <a:r>
              <a:rPr lang="en-US" altLang="en-US" dirty="0"/>
              <a:t> QUEUE </a:t>
            </a:r>
            <a:r>
              <a:rPr lang="en-US" altLang="en-US" dirty="0" smtClean="0"/>
              <a:t>{	                BOOLEAN </a:t>
            </a:r>
            <a:r>
              <a:rPr lang="en-US" altLang="en-US" dirty="0" err="1" smtClean="0"/>
              <a:t>isEmpty</a:t>
            </a:r>
            <a:r>
              <a:rPr lang="en-US" altLang="en-US" dirty="0" smtClean="0"/>
              <a:t> (QUEUE  *</a:t>
            </a:r>
            <a:r>
              <a:rPr lang="en-US" altLang="en-US" dirty="0" err="1" smtClean="0"/>
              <a:t>pQ</a:t>
            </a:r>
            <a:r>
              <a:rPr lang="en-US" altLang="en-US" dirty="0" smtClean="0"/>
              <a:t>)</a:t>
            </a:r>
            <a:endParaRPr lang="en-US" altLang="en-US" dirty="0"/>
          </a:p>
          <a:p>
            <a:r>
              <a:rPr lang="en-US" altLang="en-US" dirty="0"/>
              <a:t>    Node * front</a:t>
            </a:r>
            <a:r>
              <a:rPr lang="en-US" altLang="en-US" dirty="0" smtClean="0"/>
              <a:t>;                           {</a:t>
            </a:r>
            <a:endParaRPr lang="en-US" altLang="en-US" dirty="0"/>
          </a:p>
          <a:p>
            <a:r>
              <a:rPr lang="en-US" altLang="en-US" dirty="0"/>
              <a:t>    Node * rear</a:t>
            </a:r>
            <a:r>
              <a:rPr lang="en-US" altLang="en-US" dirty="0" smtClean="0"/>
              <a:t>;                                  return (</a:t>
            </a:r>
            <a:r>
              <a:rPr lang="en-US" altLang="en-US" dirty="0" err="1" smtClean="0"/>
              <a:t>pQ</a:t>
            </a:r>
            <a:r>
              <a:rPr lang="en-US" altLang="en-US" dirty="0" smtClean="0"/>
              <a:t> -&gt; front == NULL);</a:t>
            </a:r>
            <a:endParaRPr lang="en-US" altLang="en-US" dirty="0"/>
          </a:p>
          <a:p>
            <a:r>
              <a:rPr lang="en-US" altLang="en-US" dirty="0" smtClean="0"/>
              <a:t>};                                                  }</a:t>
            </a:r>
          </a:p>
          <a:p>
            <a:endParaRPr lang="en-US" altLang="en-US" dirty="0" smtClean="0"/>
          </a:p>
          <a:p>
            <a:r>
              <a:rPr lang="en-US" altLang="en-US" dirty="0" smtClean="0"/>
              <a:t>                                                    </a:t>
            </a:r>
            <a:endParaRPr lang="en-US" altLang="en-US" dirty="0"/>
          </a:p>
          <a:p>
            <a:endParaRPr lang="en-US" altLang="en-US" dirty="0"/>
          </a:p>
        </p:txBody>
      </p:sp>
      <p:cxnSp>
        <p:nvCxnSpPr>
          <p:cNvPr id="11" name="Straight Connector 10"/>
          <p:cNvCxnSpPr/>
          <p:nvPr/>
        </p:nvCxnSpPr>
        <p:spPr>
          <a:xfrm rot="16200000" flipH="1">
            <a:off x="1992086" y="3641271"/>
            <a:ext cx="3510643" cy="163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4392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22</a:t>
            </a:fld>
            <a:endParaRPr lang="en-IN" dirty="0"/>
          </a:p>
        </p:txBody>
      </p:sp>
      <p:sp>
        <p:nvSpPr>
          <p:cNvPr id="6" name="Rectangle 5"/>
          <p:cNvSpPr/>
          <p:nvPr/>
        </p:nvSpPr>
        <p:spPr>
          <a:xfrm>
            <a:off x="207034" y="1121184"/>
            <a:ext cx="11383951" cy="800219"/>
          </a:xfrm>
          <a:prstGeom prst="rect">
            <a:avLst/>
          </a:prstGeom>
        </p:spPr>
        <p:txBody>
          <a:bodyPr wrap="square">
            <a:spAutoFit/>
          </a:bodyPr>
          <a:lstStyle/>
          <a:p>
            <a:pPr marL="457200" lvl="4" indent="-97200"/>
            <a:r>
              <a:rPr lang="en-US" sz="2400" b="1" dirty="0" smtClean="0">
                <a:latin typeface="Times New Roman" panose="02020603050405020304" pitchFamily="18" charset="0"/>
                <a:cs typeface="Times New Roman" panose="02020603050405020304" pitchFamily="18" charset="0"/>
              </a:rPr>
              <a:t>More code</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pic>
        <p:nvPicPr>
          <p:cNvPr id="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6046" y="1921403"/>
            <a:ext cx="6765925"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6894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23</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638" y="1775372"/>
            <a:ext cx="7932738"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8138182" y="5606010"/>
            <a:ext cx="26622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t>CELL is a list node</a:t>
            </a:r>
          </a:p>
        </p:txBody>
      </p:sp>
    </p:spTree>
    <p:extLst>
      <p:ext uri="{BB962C8B-B14F-4D97-AF65-F5344CB8AC3E}">
        <p14:creationId xmlns:p14="http://schemas.microsoft.com/office/powerpoint/2010/main" val="14764949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24</a:t>
            </a:fld>
            <a:endParaRPr lang="en-IN" dirty="0"/>
          </a:p>
        </p:txBody>
      </p:sp>
      <p:sp>
        <p:nvSpPr>
          <p:cNvPr id="6" name="Rectangle 5"/>
          <p:cNvSpPr/>
          <p:nvPr/>
        </p:nvSpPr>
        <p:spPr>
          <a:xfrm>
            <a:off x="207034" y="1121184"/>
            <a:ext cx="11383951" cy="1354217"/>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Implementation of Queue (Array</a:t>
            </a:r>
            <a:r>
              <a:rPr lang="en-US" sz="2400" b="1" dirty="0" smtClean="0">
                <a:latin typeface="Times New Roman" panose="02020603050405020304" pitchFamily="18" charset="0"/>
                <a:cs typeface="Times New Roman" panose="02020603050405020304" pitchFamily="18" charset="0"/>
              </a:rPr>
              <a:t>)</a:t>
            </a:r>
          </a:p>
          <a:p>
            <a:pPr marL="457200" lvl="4" indent="-97200"/>
            <a:endParaRPr lang="en-US" sz="2200" b="1" dirty="0" smtClean="0">
              <a:latin typeface="Times New Roman" panose="02020603050405020304" pitchFamily="18" charset="0"/>
              <a:cs typeface="Times New Roman" panose="02020603050405020304" pitchFamily="18" charset="0"/>
            </a:endParaRPr>
          </a:p>
          <a:p>
            <a:pPr marL="1257300" lvl="2" indent="-342900">
              <a:lnSpc>
                <a:spcPct val="90000"/>
              </a:lnSpc>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Use Array with </a:t>
            </a:r>
            <a:r>
              <a:rPr lang="en-US" altLang="en-US" sz="2000" dirty="0">
                <a:solidFill>
                  <a:srgbClr val="0070C0"/>
                </a:solidFill>
                <a:latin typeface="Times New Roman" panose="02020603050405020304" pitchFamily="18" charset="0"/>
                <a:cs typeface="Times New Roman" panose="02020603050405020304" pitchFamily="18" charset="0"/>
              </a:rPr>
              <a:t>front</a:t>
            </a:r>
            <a:r>
              <a:rPr lang="en-US" altLang="en-US" sz="2000" dirty="0">
                <a:latin typeface="Times New Roman" panose="02020603050405020304" pitchFamily="18" charset="0"/>
                <a:cs typeface="Times New Roman" panose="02020603050405020304" pitchFamily="18" charset="0"/>
              </a:rPr>
              <a:t> and </a:t>
            </a:r>
            <a:r>
              <a:rPr lang="en-US" altLang="en-US" sz="2000" dirty="0">
                <a:solidFill>
                  <a:srgbClr val="0070C0"/>
                </a:solidFill>
                <a:latin typeface="Times New Roman" panose="02020603050405020304" pitchFamily="18" charset="0"/>
                <a:cs typeface="Times New Roman" panose="02020603050405020304" pitchFamily="18" charset="0"/>
              </a:rPr>
              <a:t>back</a:t>
            </a:r>
            <a:r>
              <a:rPr lang="en-US" altLang="en-US" sz="2000" dirty="0">
                <a:latin typeface="Times New Roman" panose="02020603050405020304" pitchFamily="18" charset="0"/>
                <a:cs typeface="Times New Roman" panose="02020603050405020304" pitchFamily="18" charset="0"/>
              </a:rPr>
              <a:t> pointers as implementation of queue</a:t>
            </a:r>
          </a:p>
          <a:p>
            <a:pPr marL="1257300" lvl="2" indent="-342900">
              <a:lnSpc>
                <a:spcPct val="90000"/>
              </a:lnSpc>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grpSp>
        <p:nvGrpSpPr>
          <p:cNvPr id="42" name="Group 5"/>
          <p:cNvGrpSpPr>
            <a:grpSpLocks/>
          </p:cNvGrpSpPr>
          <p:nvPr/>
        </p:nvGrpSpPr>
        <p:grpSpPr bwMode="auto">
          <a:xfrm>
            <a:off x="1804988" y="2628677"/>
            <a:ext cx="8423275" cy="3479800"/>
            <a:chOff x="300" y="1572"/>
            <a:chExt cx="5746" cy="2192"/>
          </a:xfrm>
        </p:grpSpPr>
        <p:sp>
          <p:nvSpPr>
            <p:cNvPr id="43" name="Rectangle 6"/>
            <p:cNvSpPr>
              <a:spLocks noChangeArrowheads="1"/>
            </p:cNvSpPr>
            <p:nvPr/>
          </p:nvSpPr>
          <p:spPr bwMode="auto">
            <a:xfrm>
              <a:off x="300" y="1572"/>
              <a:ext cx="5746" cy="2192"/>
            </a:xfrm>
            <a:prstGeom prst="rect">
              <a:avLst/>
            </a:prstGeom>
            <a:noFill/>
            <a:ln w="76200" cmpd="tri">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nvGrpSpPr>
            <p:cNvPr id="44" name="Group 7"/>
            <p:cNvGrpSpPr>
              <a:grpSpLocks/>
            </p:cNvGrpSpPr>
            <p:nvPr/>
          </p:nvGrpSpPr>
          <p:grpSpPr bwMode="auto">
            <a:xfrm>
              <a:off x="527" y="1853"/>
              <a:ext cx="438" cy="427"/>
              <a:chOff x="527" y="1853"/>
              <a:chExt cx="438" cy="427"/>
            </a:xfrm>
          </p:grpSpPr>
          <p:sp>
            <p:nvSpPr>
              <p:cNvPr id="45" name="Text Box 8"/>
              <p:cNvSpPr txBox="1">
                <a:spLocks noChangeArrowheads="1"/>
              </p:cNvSpPr>
              <p:nvPr/>
            </p:nvSpPr>
            <p:spPr bwMode="auto">
              <a:xfrm>
                <a:off x="527" y="1853"/>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solidFill>
                      <a:srgbClr val="0000FF"/>
                    </a:solidFill>
                    <a:latin typeface="Courier New" panose="02070309020205020404" pitchFamily="49" charset="0"/>
                  </a:rPr>
                  <a:t>arr</a:t>
                </a:r>
              </a:p>
            </p:txBody>
          </p:sp>
          <p:sp>
            <p:nvSpPr>
              <p:cNvPr id="46" name="Rectangle 9"/>
              <p:cNvSpPr>
                <a:spLocks noChangeArrowheads="1"/>
              </p:cNvSpPr>
              <p:nvPr/>
            </p:nvSpPr>
            <p:spPr bwMode="auto">
              <a:xfrm>
                <a:off x="552" y="2088"/>
                <a:ext cx="360" cy="192"/>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grpSp>
      <p:grpSp>
        <p:nvGrpSpPr>
          <p:cNvPr id="47" name="Group 10"/>
          <p:cNvGrpSpPr>
            <a:grpSpLocks/>
          </p:cNvGrpSpPr>
          <p:nvPr/>
        </p:nvGrpSpPr>
        <p:grpSpPr bwMode="auto">
          <a:xfrm>
            <a:off x="3352800" y="3198589"/>
            <a:ext cx="5516563" cy="2185988"/>
            <a:chOff x="892" y="867"/>
            <a:chExt cx="3763" cy="1377"/>
          </a:xfrm>
        </p:grpSpPr>
        <p:sp>
          <p:nvSpPr>
            <p:cNvPr id="48" name="Rectangle 11"/>
            <p:cNvSpPr>
              <a:spLocks noChangeArrowheads="1"/>
            </p:cNvSpPr>
            <p:nvPr/>
          </p:nvSpPr>
          <p:spPr bwMode="auto">
            <a:xfrm>
              <a:off x="1075" y="1146"/>
              <a:ext cx="3263" cy="500"/>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9" name="Line 12"/>
            <p:cNvSpPr>
              <a:spLocks noChangeShapeType="1"/>
            </p:cNvSpPr>
            <p:nvPr/>
          </p:nvSpPr>
          <p:spPr bwMode="auto">
            <a:xfrm>
              <a:off x="1418" y="1155"/>
              <a:ext cx="0" cy="491"/>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13"/>
            <p:cNvSpPr>
              <a:spLocks noChangeShapeType="1"/>
            </p:cNvSpPr>
            <p:nvPr/>
          </p:nvSpPr>
          <p:spPr bwMode="auto">
            <a:xfrm>
              <a:off x="1741" y="1151"/>
              <a:ext cx="0" cy="491"/>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4"/>
            <p:cNvSpPr>
              <a:spLocks noChangeShapeType="1"/>
            </p:cNvSpPr>
            <p:nvPr/>
          </p:nvSpPr>
          <p:spPr bwMode="auto">
            <a:xfrm>
              <a:off x="2064" y="1147"/>
              <a:ext cx="0" cy="491"/>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5"/>
            <p:cNvSpPr>
              <a:spLocks noChangeShapeType="1"/>
            </p:cNvSpPr>
            <p:nvPr/>
          </p:nvSpPr>
          <p:spPr bwMode="auto">
            <a:xfrm>
              <a:off x="2387" y="1143"/>
              <a:ext cx="0" cy="491"/>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16"/>
            <p:cNvSpPr>
              <a:spLocks noChangeShapeType="1"/>
            </p:cNvSpPr>
            <p:nvPr/>
          </p:nvSpPr>
          <p:spPr bwMode="auto">
            <a:xfrm>
              <a:off x="2710" y="1139"/>
              <a:ext cx="0" cy="491"/>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7"/>
            <p:cNvSpPr>
              <a:spLocks noChangeShapeType="1"/>
            </p:cNvSpPr>
            <p:nvPr/>
          </p:nvSpPr>
          <p:spPr bwMode="auto">
            <a:xfrm>
              <a:off x="3033" y="1135"/>
              <a:ext cx="0" cy="491"/>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18"/>
            <p:cNvSpPr>
              <a:spLocks noChangeShapeType="1"/>
            </p:cNvSpPr>
            <p:nvPr/>
          </p:nvSpPr>
          <p:spPr bwMode="auto">
            <a:xfrm>
              <a:off x="3356" y="1158"/>
              <a:ext cx="0" cy="491"/>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19"/>
            <p:cNvSpPr>
              <a:spLocks noChangeShapeType="1"/>
            </p:cNvSpPr>
            <p:nvPr/>
          </p:nvSpPr>
          <p:spPr bwMode="auto">
            <a:xfrm>
              <a:off x="3679" y="1137"/>
              <a:ext cx="0" cy="491"/>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20"/>
            <p:cNvSpPr>
              <a:spLocks noChangeShapeType="1"/>
            </p:cNvSpPr>
            <p:nvPr/>
          </p:nvSpPr>
          <p:spPr bwMode="auto">
            <a:xfrm>
              <a:off x="4002" y="1151"/>
              <a:ext cx="0" cy="491"/>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Text Box 21"/>
            <p:cNvSpPr txBox="1">
              <a:spLocks noChangeArrowheads="1"/>
            </p:cNvSpPr>
            <p:nvPr/>
          </p:nvSpPr>
          <p:spPr bwMode="auto">
            <a:xfrm>
              <a:off x="1073" y="867"/>
              <a:ext cx="1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0</a:t>
              </a:r>
            </a:p>
          </p:txBody>
        </p:sp>
        <p:sp>
          <p:nvSpPr>
            <p:cNvPr id="59" name="Text Box 22"/>
            <p:cNvSpPr txBox="1">
              <a:spLocks noChangeArrowheads="1"/>
            </p:cNvSpPr>
            <p:nvPr/>
          </p:nvSpPr>
          <p:spPr bwMode="auto">
            <a:xfrm>
              <a:off x="1496" y="881"/>
              <a:ext cx="1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1</a:t>
              </a:r>
            </a:p>
          </p:txBody>
        </p:sp>
        <p:sp>
          <p:nvSpPr>
            <p:cNvPr id="60" name="Text Box 23"/>
            <p:cNvSpPr txBox="1">
              <a:spLocks noChangeArrowheads="1"/>
            </p:cNvSpPr>
            <p:nvPr/>
          </p:nvSpPr>
          <p:spPr bwMode="auto">
            <a:xfrm>
              <a:off x="3446" y="895"/>
              <a:ext cx="18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7</a:t>
              </a:r>
            </a:p>
          </p:txBody>
        </p:sp>
        <p:sp>
          <p:nvSpPr>
            <p:cNvPr id="61" name="Text Box 24"/>
            <p:cNvSpPr txBox="1">
              <a:spLocks noChangeArrowheads="1"/>
            </p:cNvSpPr>
            <p:nvPr/>
          </p:nvSpPr>
          <p:spPr bwMode="auto">
            <a:xfrm>
              <a:off x="3752" y="899"/>
              <a:ext cx="1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8</a:t>
              </a:r>
            </a:p>
          </p:txBody>
        </p:sp>
        <p:sp>
          <p:nvSpPr>
            <p:cNvPr id="62" name="Text Box 25"/>
            <p:cNvSpPr txBox="1">
              <a:spLocks noChangeArrowheads="1"/>
            </p:cNvSpPr>
            <p:nvPr/>
          </p:nvSpPr>
          <p:spPr bwMode="auto">
            <a:xfrm>
              <a:off x="4112" y="905"/>
              <a:ext cx="18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9</a:t>
              </a:r>
            </a:p>
          </p:txBody>
        </p:sp>
        <p:sp>
          <p:nvSpPr>
            <p:cNvPr id="63" name="Text Box 26"/>
            <p:cNvSpPr txBox="1">
              <a:spLocks noChangeArrowheads="1"/>
            </p:cNvSpPr>
            <p:nvPr/>
          </p:nvSpPr>
          <p:spPr bwMode="auto">
            <a:xfrm>
              <a:off x="1816" y="929"/>
              <a:ext cx="1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2</a:t>
              </a:r>
            </a:p>
          </p:txBody>
        </p:sp>
        <p:sp>
          <p:nvSpPr>
            <p:cNvPr id="64" name="Text Box 27"/>
            <p:cNvSpPr txBox="1">
              <a:spLocks noChangeArrowheads="1"/>
            </p:cNvSpPr>
            <p:nvPr/>
          </p:nvSpPr>
          <p:spPr bwMode="auto">
            <a:xfrm>
              <a:off x="2111" y="906"/>
              <a:ext cx="1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3</a:t>
              </a:r>
            </a:p>
          </p:txBody>
        </p:sp>
        <p:sp>
          <p:nvSpPr>
            <p:cNvPr id="65" name="Text Box 28"/>
            <p:cNvSpPr txBox="1">
              <a:spLocks noChangeArrowheads="1"/>
            </p:cNvSpPr>
            <p:nvPr/>
          </p:nvSpPr>
          <p:spPr bwMode="auto">
            <a:xfrm>
              <a:off x="2471" y="922"/>
              <a:ext cx="18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4</a:t>
              </a:r>
            </a:p>
          </p:txBody>
        </p:sp>
        <p:sp>
          <p:nvSpPr>
            <p:cNvPr id="66" name="Text Box 29"/>
            <p:cNvSpPr txBox="1">
              <a:spLocks noChangeArrowheads="1"/>
            </p:cNvSpPr>
            <p:nvPr/>
          </p:nvSpPr>
          <p:spPr bwMode="auto">
            <a:xfrm>
              <a:off x="2804" y="926"/>
              <a:ext cx="18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5</a:t>
              </a:r>
            </a:p>
          </p:txBody>
        </p:sp>
        <p:sp>
          <p:nvSpPr>
            <p:cNvPr id="67" name="Text Box 30"/>
            <p:cNvSpPr txBox="1">
              <a:spLocks noChangeArrowheads="1"/>
            </p:cNvSpPr>
            <p:nvPr/>
          </p:nvSpPr>
          <p:spPr bwMode="auto">
            <a:xfrm>
              <a:off x="3118" y="914"/>
              <a:ext cx="18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6</a:t>
              </a:r>
            </a:p>
          </p:txBody>
        </p:sp>
        <p:sp>
          <p:nvSpPr>
            <p:cNvPr id="68" name="Text Box 31"/>
            <p:cNvSpPr txBox="1">
              <a:spLocks noChangeArrowheads="1"/>
            </p:cNvSpPr>
            <p:nvPr/>
          </p:nvSpPr>
          <p:spPr bwMode="auto">
            <a:xfrm>
              <a:off x="1156" y="1287"/>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i="1">
                  <a:solidFill>
                    <a:srgbClr val="FF0000"/>
                  </a:solidFill>
                  <a:latin typeface="Times New Roman" panose="02020603050405020304" pitchFamily="18" charset="0"/>
                </a:rPr>
                <a:t>A</a:t>
              </a:r>
              <a:endParaRPr lang="en-GB" altLang="en-US" sz="2000" i="1">
                <a:solidFill>
                  <a:srgbClr val="FF0000"/>
                </a:solidFill>
                <a:latin typeface="Times New Roman" panose="02020603050405020304" pitchFamily="18" charset="0"/>
              </a:endParaRPr>
            </a:p>
          </p:txBody>
        </p:sp>
        <p:sp>
          <p:nvSpPr>
            <p:cNvPr id="69" name="Text Box 32"/>
            <p:cNvSpPr txBox="1">
              <a:spLocks noChangeArrowheads="1"/>
            </p:cNvSpPr>
            <p:nvPr/>
          </p:nvSpPr>
          <p:spPr bwMode="auto">
            <a:xfrm>
              <a:off x="1470" y="1301"/>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i="1">
                  <a:solidFill>
                    <a:srgbClr val="FF0000"/>
                  </a:solidFill>
                  <a:latin typeface="Times New Roman" panose="02020603050405020304" pitchFamily="18" charset="0"/>
                </a:rPr>
                <a:t>B</a:t>
              </a:r>
              <a:endParaRPr lang="en-GB" altLang="en-US" sz="2000" i="1">
                <a:solidFill>
                  <a:srgbClr val="FF0000"/>
                </a:solidFill>
                <a:latin typeface="Times New Roman" panose="02020603050405020304" pitchFamily="18" charset="0"/>
              </a:endParaRPr>
            </a:p>
          </p:txBody>
        </p:sp>
        <p:sp>
          <p:nvSpPr>
            <p:cNvPr id="70" name="Text Box 33"/>
            <p:cNvSpPr txBox="1">
              <a:spLocks noChangeArrowheads="1"/>
            </p:cNvSpPr>
            <p:nvPr/>
          </p:nvSpPr>
          <p:spPr bwMode="auto">
            <a:xfrm>
              <a:off x="1821" y="1305"/>
              <a:ext cx="24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i="1">
                  <a:solidFill>
                    <a:srgbClr val="FF0000"/>
                  </a:solidFill>
                  <a:latin typeface="Times New Roman" panose="02020603050405020304" pitchFamily="18" charset="0"/>
                </a:rPr>
                <a:t>C</a:t>
              </a:r>
              <a:endParaRPr lang="en-GB" altLang="en-US" sz="2000" i="1">
                <a:solidFill>
                  <a:srgbClr val="FF0000"/>
                </a:solidFill>
                <a:latin typeface="Times New Roman" panose="02020603050405020304" pitchFamily="18" charset="0"/>
              </a:endParaRPr>
            </a:p>
          </p:txBody>
        </p:sp>
        <p:sp>
          <p:nvSpPr>
            <p:cNvPr id="71" name="Text Box 34"/>
            <p:cNvSpPr txBox="1">
              <a:spLocks noChangeArrowheads="1"/>
            </p:cNvSpPr>
            <p:nvPr/>
          </p:nvSpPr>
          <p:spPr bwMode="auto">
            <a:xfrm>
              <a:off x="2135" y="1300"/>
              <a:ext cx="2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i="1">
                  <a:solidFill>
                    <a:srgbClr val="FF0000"/>
                  </a:solidFill>
                  <a:latin typeface="Times New Roman" panose="02020603050405020304" pitchFamily="18" charset="0"/>
                </a:rPr>
                <a:t>D</a:t>
              </a:r>
              <a:endParaRPr lang="en-GB" altLang="en-US" sz="2000" i="1">
                <a:solidFill>
                  <a:srgbClr val="FF0000"/>
                </a:solidFill>
                <a:latin typeface="Times New Roman" panose="02020603050405020304" pitchFamily="18" charset="0"/>
              </a:endParaRPr>
            </a:p>
          </p:txBody>
        </p:sp>
        <p:sp>
          <p:nvSpPr>
            <p:cNvPr id="72" name="Text Box 35"/>
            <p:cNvSpPr txBox="1">
              <a:spLocks noChangeArrowheads="1"/>
            </p:cNvSpPr>
            <p:nvPr/>
          </p:nvSpPr>
          <p:spPr bwMode="auto">
            <a:xfrm>
              <a:off x="2466" y="1288"/>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i="1">
                  <a:solidFill>
                    <a:srgbClr val="FF0000"/>
                  </a:solidFill>
                  <a:latin typeface="Times New Roman" panose="02020603050405020304" pitchFamily="18" charset="0"/>
                </a:rPr>
                <a:t>E</a:t>
              </a:r>
              <a:endParaRPr lang="en-GB" altLang="en-US" sz="2000" i="1">
                <a:solidFill>
                  <a:srgbClr val="FF0000"/>
                </a:solidFill>
                <a:latin typeface="Times New Roman" panose="02020603050405020304" pitchFamily="18" charset="0"/>
              </a:endParaRPr>
            </a:p>
          </p:txBody>
        </p:sp>
        <p:sp>
          <p:nvSpPr>
            <p:cNvPr id="73" name="Text Box 36"/>
            <p:cNvSpPr txBox="1">
              <a:spLocks noChangeArrowheads="1"/>
            </p:cNvSpPr>
            <p:nvPr/>
          </p:nvSpPr>
          <p:spPr bwMode="auto">
            <a:xfrm>
              <a:off x="2780" y="1283"/>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i="1">
                  <a:solidFill>
                    <a:srgbClr val="FF0000"/>
                  </a:solidFill>
                  <a:latin typeface="Times New Roman" panose="02020603050405020304" pitchFamily="18" charset="0"/>
                </a:rPr>
                <a:t>F</a:t>
              </a:r>
              <a:endParaRPr lang="en-GB" altLang="en-US" sz="2000" i="1">
                <a:solidFill>
                  <a:srgbClr val="FF0000"/>
                </a:solidFill>
                <a:latin typeface="Times New Roman" panose="02020603050405020304" pitchFamily="18" charset="0"/>
              </a:endParaRPr>
            </a:p>
          </p:txBody>
        </p:sp>
        <p:sp>
          <p:nvSpPr>
            <p:cNvPr id="74" name="Text Box 37"/>
            <p:cNvSpPr txBox="1">
              <a:spLocks noChangeArrowheads="1"/>
            </p:cNvSpPr>
            <p:nvPr/>
          </p:nvSpPr>
          <p:spPr bwMode="auto">
            <a:xfrm>
              <a:off x="3085" y="1305"/>
              <a:ext cx="2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i="1">
                  <a:solidFill>
                    <a:srgbClr val="FF0000"/>
                  </a:solidFill>
                  <a:latin typeface="Times New Roman" panose="02020603050405020304" pitchFamily="18" charset="0"/>
                </a:rPr>
                <a:t>G</a:t>
              </a:r>
              <a:endParaRPr lang="en-GB" altLang="en-US" sz="2000" i="1">
                <a:solidFill>
                  <a:srgbClr val="FF0000"/>
                </a:solidFill>
                <a:latin typeface="Times New Roman" panose="02020603050405020304" pitchFamily="18" charset="0"/>
              </a:endParaRPr>
            </a:p>
          </p:txBody>
        </p:sp>
        <p:sp>
          <p:nvSpPr>
            <p:cNvPr id="75" name="Text Box 38"/>
            <p:cNvSpPr txBox="1">
              <a:spLocks noChangeArrowheads="1"/>
            </p:cNvSpPr>
            <p:nvPr/>
          </p:nvSpPr>
          <p:spPr bwMode="auto">
            <a:xfrm>
              <a:off x="892" y="1982"/>
              <a:ext cx="658" cy="262"/>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a:solidFill>
                    <a:srgbClr val="0000FF"/>
                  </a:solidFill>
                  <a:latin typeface="Courier New" panose="02070309020205020404" pitchFamily="49" charset="0"/>
                </a:rPr>
                <a:t>front</a:t>
              </a:r>
            </a:p>
          </p:txBody>
        </p:sp>
        <p:sp>
          <p:nvSpPr>
            <p:cNvPr id="76" name="Text Box 39"/>
            <p:cNvSpPr txBox="1">
              <a:spLocks noChangeArrowheads="1"/>
            </p:cNvSpPr>
            <p:nvPr/>
          </p:nvSpPr>
          <p:spPr bwMode="auto">
            <a:xfrm>
              <a:off x="4101" y="1827"/>
              <a:ext cx="554" cy="262"/>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a:solidFill>
                    <a:srgbClr val="0000FF"/>
                  </a:solidFill>
                  <a:latin typeface="Courier New" panose="02070309020205020404" pitchFamily="49" charset="0"/>
                </a:rPr>
                <a:t>back</a:t>
              </a:r>
            </a:p>
          </p:txBody>
        </p:sp>
        <p:sp>
          <p:nvSpPr>
            <p:cNvPr id="77" name="Line 40"/>
            <p:cNvSpPr>
              <a:spLocks noChangeShapeType="1"/>
            </p:cNvSpPr>
            <p:nvPr/>
          </p:nvSpPr>
          <p:spPr bwMode="auto">
            <a:xfrm flipV="1">
              <a:off x="1191" y="1655"/>
              <a:ext cx="18" cy="372"/>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Line 41"/>
            <p:cNvSpPr>
              <a:spLocks noChangeShapeType="1"/>
            </p:cNvSpPr>
            <p:nvPr/>
          </p:nvSpPr>
          <p:spPr bwMode="auto">
            <a:xfrm flipH="1" flipV="1">
              <a:off x="3547" y="1699"/>
              <a:ext cx="599" cy="282"/>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9" name="Line 42"/>
          <p:cNvSpPr>
            <a:spLocks noChangeShapeType="1"/>
          </p:cNvSpPr>
          <p:nvPr/>
        </p:nvSpPr>
        <p:spPr bwMode="auto">
          <a:xfrm>
            <a:off x="2514600" y="3574827"/>
            <a:ext cx="1066800" cy="31750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TextBox 79"/>
          <p:cNvSpPr txBox="1"/>
          <p:nvPr/>
        </p:nvSpPr>
        <p:spPr>
          <a:xfrm>
            <a:off x="3168869" y="6258911"/>
            <a:ext cx="569135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2.2.10: </a:t>
            </a:r>
            <a:r>
              <a:rPr lang="en-US" dirty="0" smtClean="0">
                <a:latin typeface="Times New Roman" pitchFamily="18" charset="0"/>
                <a:cs typeface="Times New Roman" pitchFamily="18" charset="0"/>
              </a:rPr>
              <a:t>Array Representation of Queue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2070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checkerboard(across)">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25</a:t>
            </a:fld>
            <a:endParaRPr lang="en-IN" dirty="0"/>
          </a:p>
        </p:txBody>
      </p:sp>
      <p:sp>
        <p:nvSpPr>
          <p:cNvPr id="6" name="Rectangle 5"/>
          <p:cNvSpPr/>
          <p:nvPr/>
        </p:nvSpPr>
        <p:spPr>
          <a:xfrm>
            <a:off x="207034" y="1121184"/>
            <a:ext cx="11383951" cy="800219"/>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Circular </a:t>
            </a:r>
            <a:r>
              <a:rPr lang="en-US" sz="2400" b="1" dirty="0" smtClean="0">
                <a:latin typeface="Times New Roman" panose="02020603050405020304" pitchFamily="18" charset="0"/>
                <a:cs typeface="Times New Roman" panose="02020603050405020304" pitchFamily="18" charset="0"/>
              </a:rPr>
              <a:t>Queue Example</a:t>
            </a:r>
          </a:p>
          <a:p>
            <a:pPr marL="457200" lvl="4" indent="-97200"/>
            <a:endParaRPr lang="en-US" sz="2200" b="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pic>
        <p:nvPicPr>
          <p:cNvPr id="73" name="Picture 72" descr="circular Queue.jpg"/>
          <p:cNvPicPr>
            <a:picLocks noChangeAspect="1"/>
          </p:cNvPicPr>
          <p:nvPr/>
        </p:nvPicPr>
        <p:blipFill>
          <a:blip r:embed="rId3"/>
          <a:stretch>
            <a:fillRect/>
          </a:stretch>
        </p:blipFill>
        <p:spPr>
          <a:xfrm>
            <a:off x="2459421" y="1813034"/>
            <a:ext cx="7378261" cy="4177863"/>
          </a:xfrm>
          <a:prstGeom prst="rect">
            <a:avLst/>
          </a:prstGeom>
        </p:spPr>
      </p:pic>
      <p:sp>
        <p:nvSpPr>
          <p:cNvPr id="7" name="TextBox 6"/>
          <p:cNvSpPr txBox="1"/>
          <p:nvPr/>
        </p:nvSpPr>
        <p:spPr>
          <a:xfrm>
            <a:off x="3263463" y="6164317"/>
            <a:ext cx="569135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2.2.11: </a:t>
            </a:r>
            <a:r>
              <a:rPr lang="en-US" dirty="0" smtClean="0">
                <a:latin typeface="Times New Roman" pitchFamily="18" charset="0"/>
                <a:cs typeface="Times New Roman" pitchFamily="18" charset="0"/>
              </a:rPr>
              <a:t>Real Life example of circular Queue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663110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26</a:t>
            </a:fld>
            <a:endParaRPr lang="en-IN" dirty="0"/>
          </a:p>
        </p:txBody>
      </p:sp>
      <p:sp>
        <p:nvSpPr>
          <p:cNvPr id="6" name="Rectangle 5"/>
          <p:cNvSpPr/>
          <p:nvPr/>
        </p:nvSpPr>
        <p:spPr>
          <a:xfrm>
            <a:off x="207034" y="1121184"/>
            <a:ext cx="11383951" cy="1354217"/>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Circular </a:t>
            </a:r>
            <a:r>
              <a:rPr lang="en-US" sz="2400" b="1" dirty="0" smtClean="0">
                <a:latin typeface="Times New Roman" panose="02020603050405020304" pitchFamily="18" charset="0"/>
                <a:cs typeface="Times New Roman" panose="02020603050405020304" pitchFamily="18" charset="0"/>
              </a:rPr>
              <a:t>Array</a:t>
            </a:r>
          </a:p>
          <a:p>
            <a:pPr marL="457200" lvl="4" indent="-97200"/>
            <a:endParaRPr lang="en-US" sz="2200" b="1" dirty="0" smtClean="0">
              <a:latin typeface="Times New Roman" panose="02020603050405020304" pitchFamily="18" charset="0"/>
              <a:cs typeface="Times New Roman" panose="02020603050405020304" pitchFamily="18" charset="0"/>
            </a:endParaRPr>
          </a:p>
          <a:p>
            <a:pPr marL="1257300" lvl="2" indent="-342900">
              <a:lnSpc>
                <a:spcPct val="90000"/>
              </a:lnSpc>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To implement queue, it is best to view arrays as circular structure.</a:t>
            </a:r>
          </a:p>
          <a:p>
            <a:pPr marL="1257300" lvl="2" indent="-342900">
              <a:lnSpc>
                <a:spcPct val="90000"/>
              </a:lnSpc>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grpSp>
        <p:nvGrpSpPr>
          <p:cNvPr id="2" name="Group 4"/>
          <p:cNvGrpSpPr>
            <a:grpSpLocks/>
          </p:cNvGrpSpPr>
          <p:nvPr/>
        </p:nvGrpSpPr>
        <p:grpSpPr bwMode="auto">
          <a:xfrm>
            <a:off x="3767967" y="2473455"/>
            <a:ext cx="4188569" cy="1678597"/>
            <a:chOff x="892" y="867"/>
            <a:chExt cx="3721" cy="1377"/>
          </a:xfrm>
        </p:grpSpPr>
        <p:sp>
          <p:nvSpPr>
            <p:cNvPr id="81" name="Rectangle 5"/>
            <p:cNvSpPr>
              <a:spLocks noChangeArrowheads="1"/>
            </p:cNvSpPr>
            <p:nvPr/>
          </p:nvSpPr>
          <p:spPr bwMode="auto">
            <a:xfrm>
              <a:off x="1075" y="1146"/>
              <a:ext cx="3263" cy="500"/>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82" name="Line 6"/>
            <p:cNvSpPr>
              <a:spLocks noChangeShapeType="1"/>
            </p:cNvSpPr>
            <p:nvPr/>
          </p:nvSpPr>
          <p:spPr bwMode="auto">
            <a:xfrm>
              <a:off x="1418" y="1155"/>
              <a:ext cx="0" cy="491"/>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Line 7"/>
            <p:cNvSpPr>
              <a:spLocks noChangeShapeType="1"/>
            </p:cNvSpPr>
            <p:nvPr/>
          </p:nvSpPr>
          <p:spPr bwMode="auto">
            <a:xfrm>
              <a:off x="1741" y="1151"/>
              <a:ext cx="0" cy="491"/>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Line 8"/>
            <p:cNvSpPr>
              <a:spLocks noChangeShapeType="1"/>
            </p:cNvSpPr>
            <p:nvPr/>
          </p:nvSpPr>
          <p:spPr bwMode="auto">
            <a:xfrm>
              <a:off x="2064" y="1147"/>
              <a:ext cx="0" cy="491"/>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Line 9"/>
            <p:cNvSpPr>
              <a:spLocks noChangeShapeType="1"/>
            </p:cNvSpPr>
            <p:nvPr/>
          </p:nvSpPr>
          <p:spPr bwMode="auto">
            <a:xfrm>
              <a:off x="2387" y="1143"/>
              <a:ext cx="0" cy="491"/>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Line 10"/>
            <p:cNvSpPr>
              <a:spLocks noChangeShapeType="1"/>
            </p:cNvSpPr>
            <p:nvPr/>
          </p:nvSpPr>
          <p:spPr bwMode="auto">
            <a:xfrm>
              <a:off x="2710" y="1139"/>
              <a:ext cx="0" cy="491"/>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Line 11"/>
            <p:cNvSpPr>
              <a:spLocks noChangeShapeType="1"/>
            </p:cNvSpPr>
            <p:nvPr/>
          </p:nvSpPr>
          <p:spPr bwMode="auto">
            <a:xfrm>
              <a:off x="3033" y="1135"/>
              <a:ext cx="0" cy="491"/>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Line 12"/>
            <p:cNvSpPr>
              <a:spLocks noChangeShapeType="1"/>
            </p:cNvSpPr>
            <p:nvPr/>
          </p:nvSpPr>
          <p:spPr bwMode="auto">
            <a:xfrm>
              <a:off x="3356" y="1158"/>
              <a:ext cx="0" cy="491"/>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13"/>
            <p:cNvSpPr>
              <a:spLocks noChangeShapeType="1"/>
            </p:cNvSpPr>
            <p:nvPr/>
          </p:nvSpPr>
          <p:spPr bwMode="auto">
            <a:xfrm>
              <a:off x="3679" y="1137"/>
              <a:ext cx="0" cy="491"/>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Line 14"/>
            <p:cNvSpPr>
              <a:spLocks noChangeShapeType="1"/>
            </p:cNvSpPr>
            <p:nvPr/>
          </p:nvSpPr>
          <p:spPr bwMode="auto">
            <a:xfrm>
              <a:off x="4002" y="1151"/>
              <a:ext cx="0" cy="491"/>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Text Box 15"/>
            <p:cNvSpPr txBox="1">
              <a:spLocks noChangeArrowheads="1"/>
            </p:cNvSpPr>
            <p:nvPr/>
          </p:nvSpPr>
          <p:spPr bwMode="auto">
            <a:xfrm>
              <a:off x="1073" y="867"/>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0</a:t>
              </a:r>
            </a:p>
          </p:txBody>
        </p:sp>
        <p:sp>
          <p:nvSpPr>
            <p:cNvPr id="92" name="Text Box 16"/>
            <p:cNvSpPr txBox="1">
              <a:spLocks noChangeArrowheads="1"/>
            </p:cNvSpPr>
            <p:nvPr/>
          </p:nvSpPr>
          <p:spPr bwMode="auto">
            <a:xfrm>
              <a:off x="1496" y="881"/>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1</a:t>
              </a:r>
            </a:p>
          </p:txBody>
        </p:sp>
        <p:sp>
          <p:nvSpPr>
            <p:cNvPr id="93" name="Text Box 17"/>
            <p:cNvSpPr txBox="1">
              <a:spLocks noChangeArrowheads="1"/>
            </p:cNvSpPr>
            <p:nvPr/>
          </p:nvSpPr>
          <p:spPr bwMode="auto">
            <a:xfrm>
              <a:off x="3446" y="895"/>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7</a:t>
              </a:r>
            </a:p>
          </p:txBody>
        </p:sp>
        <p:sp>
          <p:nvSpPr>
            <p:cNvPr id="94" name="Text Box 18"/>
            <p:cNvSpPr txBox="1">
              <a:spLocks noChangeArrowheads="1"/>
            </p:cNvSpPr>
            <p:nvPr/>
          </p:nvSpPr>
          <p:spPr bwMode="auto">
            <a:xfrm>
              <a:off x="3752" y="899"/>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8</a:t>
              </a:r>
            </a:p>
          </p:txBody>
        </p:sp>
        <p:sp>
          <p:nvSpPr>
            <p:cNvPr id="95" name="Text Box 19"/>
            <p:cNvSpPr txBox="1">
              <a:spLocks noChangeArrowheads="1"/>
            </p:cNvSpPr>
            <p:nvPr/>
          </p:nvSpPr>
          <p:spPr bwMode="auto">
            <a:xfrm>
              <a:off x="4112" y="905"/>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9</a:t>
              </a:r>
            </a:p>
          </p:txBody>
        </p:sp>
        <p:sp>
          <p:nvSpPr>
            <p:cNvPr id="96" name="Text Box 20"/>
            <p:cNvSpPr txBox="1">
              <a:spLocks noChangeArrowheads="1"/>
            </p:cNvSpPr>
            <p:nvPr/>
          </p:nvSpPr>
          <p:spPr bwMode="auto">
            <a:xfrm>
              <a:off x="1816" y="929"/>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2</a:t>
              </a:r>
            </a:p>
          </p:txBody>
        </p:sp>
        <p:sp>
          <p:nvSpPr>
            <p:cNvPr id="97" name="Text Box 21"/>
            <p:cNvSpPr txBox="1">
              <a:spLocks noChangeArrowheads="1"/>
            </p:cNvSpPr>
            <p:nvPr/>
          </p:nvSpPr>
          <p:spPr bwMode="auto">
            <a:xfrm>
              <a:off x="2111" y="906"/>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dirty="0">
                  <a:latin typeface="Times New Roman" panose="02020603050405020304" pitchFamily="18" charset="0"/>
                </a:rPr>
                <a:t>3</a:t>
              </a:r>
            </a:p>
          </p:txBody>
        </p:sp>
        <p:sp>
          <p:nvSpPr>
            <p:cNvPr id="98" name="Text Box 22"/>
            <p:cNvSpPr txBox="1">
              <a:spLocks noChangeArrowheads="1"/>
            </p:cNvSpPr>
            <p:nvPr/>
          </p:nvSpPr>
          <p:spPr bwMode="auto">
            <a:xfrm>
              <a:off x="2471" y="92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4</a:t>
              </a:r>
            </a:p>
          </p:txBody>
        </p:sp>
        <p:sp>
          <p:nvSpPr>
            <p:cNvPr id="99" name="Text Box 23"/>
            <p:cNvSpPr txBox="1">
              <a:spLocks noChangeArrowheads="1"/>
            </p:cNvSpPr>
            <p:nvPr/>
          </p:nvSpPr>
          <p:spPr bwMode="auto">
            <a:xfrm>
              <a:off x="2804" y="926"/>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5</a:t>
              </a:r>
            </a:p>
          </p:txBody>
        </p:sp>
        <p:sp>
          <p:nvSpPr>
            <p:cNvPr id="100" name="Text Box 24"/>
            <p:cNvSpPr txBox="1">
              <a:spLocks noChangeArrowheads="1"/>
            </p:cNvSpPr>
            <p:nvPr/>
          </p:nvSpPr>
          <p:spPr bwMode="auto">
            <a:xfrm>
              <a:off x="3118" y="914"/>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6</a:t>
              </a:r>
            </a:p>
          </p:txBody>
        </p:sp>
        <p:sp>
          <p:nvSpPr>
            <p:cNvPr id="101" name="Text Box 25"/>
            <p:cNvSpPr txBox="1">
              <a:spLocks noChangeArrowheads="1"/>
            </p:cNvSpPr>
            <p:nvPr/>
          </p:nvSpPr>
          <p:spPr bwMode="auto">
            <a:xfrm>
              <a:off x="1156" y="1287"/>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i="1">
                  <a:solidFill>
                    <a:srgbClr val="FF0000"/>
                  </a:solidFill>
                  <a:latin typeface="Times New Roman" panose="02020603050405020304" pitchFamily="18" charset="0"/>
                </a:rPr>
                <a:t>A</a:t>
              </a:r>
              <a:endParaRPr lang="en-GB" altLang="en-US" sz="2000" i="1">
                <a:solidFill>
                  <a:srgbClr val="FF0000"/>
                </a:solidFill>
                <a:latin typeface="Times New Roman" panose="02020603050405020304" pitchFamily="18" charset="0"/>
              </a:endParaRPr>
            </a:p>
          </p:txBody>
        </p:sp>
        <p:sp>
          <p:nvSpPr>
            <p:cNvPr id="102" name="Text Box 26"/>
            <p:cNvSpPr txBox="1">
              <a:spLocks noChangeArrowheads="1"/>
            </p:cNvSpPr>
            <p:nvPr/>
          </p:nvSpPr>
          <p:spPr bwMode="auto">
            <a:xfrm>
              <a:off x="1470" y="1301"/>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i="1">
                  <a:solidFill>
                    <a:srgbClr val="FF0000"/>
                  </a:solidFill>
                  <a:latin typeface="Times New Roman" panose="02020603050405020304" pitchFamily="18" charset="0"/>
                </a:rPr>
                <a:t>B</a:t>
              </a:r>
              <a:endParaRPr lang="en-GB" altLang="en-US" sz="2000" i="1">
                <a:solidFill>
                  <a:srgbClr val="FF0000"/>
                </a:solidFill>
                <a:latin typeface="Times New Roman" panose="02020603050405020304" pitchFamily="18" charset="0"/>
              </a:endParaRPr>
            </a:p>
          </p:txBody>
        </p:sp>
        <p:sp>
          <p:nvSpPr>
            <p:cNvPr id="103" name="Text Box 27"/>
            <p:cNvSpPr txBox="1">
              <a:spLocks noChangeArrowheads="1"/>
            </p:cNvSpPr>
            <p:nvPr/>
          </p:nvSpPr>
          <p:spPr bwMode="auto">
            <a:xfrm>
              <a:off x="1821" y="1305"/>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i="1">
                  <a:solidFill>
                    <a:srgbClr val="FF0000"/>
                  </a:solidFill>
                  <a:latin typeface="Times New Roman" panose="02020603050405020304" pitchFamily="18" charset="0"/>
                </a:rPr>
                <a:t>C</a:t>
              </a:r>
              <a:endParaRPr lang="en-GB" altLang="en-US" sz="2000" i="1">
                <a:solidFill>
                  <a:srgbClr val="FF0000"/>
                </a:solidFill>
                <a:latin typeface="Times New Roman" panose="02020603050405020304" pitchFamily="18" charset="0"/>
              </a:endParaRPr>
            </a:p>
          </p:txBody>
        </p:sp>
        <p:sp>
          <p:nvSpPr>
            <p:cNvPr id="104" name="Text Box 28"/>
            <p:cNvSpPr txBox="1">
              <a:spLocks noChangeArrowheads="1"/>
            </p:cNvSpPr>
            <p:nvPr/>
          </p:nvSpPr>
          <p:spPr bwMode="auto">
            <a:xfrm>
              <a:off x="2135" y="1300"/>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i="1">
                  <a:solidFill>
                    <a:srgbClr val="FF0000"/>
                  </a:solidFill>
                  <a:latin typeface="Times New Roman" panose="02020603050405020304" pitchFamily="18" charset="0"/>
                </a:rPr>
                <a:t>D</a:t>
              </a:r>
              <a:endParaRPr lang="en-GB" altLang="en-US" sz="2000" i="1">
                <a:solidFill>
                  <a:srgbClr val="FF0000"/>
                </a:solidFill>
                <a:latin typeface="Times New Roman" panose="02020603050405020304" pitchFamily="18" charset="0"/>
              </a:endParaRPr>
            </a:p>
          </p:txBody>
        </p:sp>
        <p:sp>
          <p:nvSpPr>
            <p:cNvPr id="105" name="Text Box 29"/>
            <p:cNvSpPr txBox="1">
              <a:spLocks noChangeArrowheads="1"/>
            </p:cNvSpPr>
            <p:nvPr/>
          </p:nvSpPr>
          <p:spPr bwMode="auto">
            <a:xfrm>
              <a:off x="2466" y="1288"/>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i="1">
                  <a:solidFill>
                    <a:srgbClr val="FF0000"/>
                  </a:solidFill>
                  <a:latin typeface="Times New Roman" panose="02020603050405020304" pitchFamily="18" charset="0"/>
                </a:rPr>
                <a:t>E</a:t>
              </a:r>
              <a:endParaRPr lang="en-GB" altLang="en-US" sz="2000" i="1">
                <a:solidFill>
                  <a:srgbClr val="FF0000"/>
                </a:solidFill>
                <a:latin typeface="Times New Roman" panose="02020603050405020304" pitchFamily="18" charset="0"/>
              </a:endParaRPr>
            </a:p>
          </p:txBody>
        </p:sp>
        <p:sp>
          <p:nvSpPr>
            <p:cNvPr id="106" name="Text Box 30"/>
            <p:cNvSpPr txBox="1">
              <a:spLocks noChangeArrowheads="1"/>
            </p:cNvSpPr>
            <p:nvPr/>
          </p:nvSpPr>
          <p:spPr bwMode="auto">
            <a:xfrm>
              <a:off x="2780" y="1283"/>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i="1">
                  <a:solidFill>
                    <a:srgbClr val="FF0000"/>
                  </a:solidFill>
                  <a:latin typeface="Times New Roman" panose="02020603050405020304" pitchFamily="18" charset="0"/>
                </a:rPr>
                <a:t>F</a:t>
              </a:r>
              <a:endParaRPr lang="en-GB" altLang="en-US" sz="2000" i="1">
                <a:solidFill>
                  <a:srgbClr val="FF0000"/>
                </a:solidFill>
                <a:latin typeface="Times New Roman" panose="02020603050405020304" pitchFamily="18" charset="0"/>
              </a:endParaRPr>
            </a:p>
          </p:txBody>
        </p:sp>
        <p:sp>
          <p:nvSpPr>
            <p:cNvPr id="107" name="Text Box 31"/>
            <p:cNvSpPr txBox="1">
              <a:spLocks noChangeArrowheads="1"/>
            </p:cNvSpPr>
            <p:nvPr/>
          </p:nvSpPr>
          <p:spPr bwMode="auto">
            <a:xfrm>
              <a:off x="3085" y="1305"/>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i="1">
                  <a:solidFill>
                    <a:srgbClr val="FF0000"/>
                  </a:solidFill>
                  <a:latin typeface="Times New Roman" panose="02020603050405020304" pitchFamily="18" charset="0"/>
                </a:rPr>
                <a:t>G</a:t>
              </a:r>
              <a:endParaRPr lang="en-GB" altLang="en-US" sz="2000" i="1">
                <a:solidFill>
                  <a:srgbClr val="FF0000"/>
                </a:solidFill>
                <a:latin typeface="Times New Roman" panose="02020603050405020304" pitchFamily="18" charset="0"/>
              </a:endParaRPr>
            </a:p>
          </p:txBody>
        </p:sp>
        <p:sp>
          <p:nvSpPr>
            <p:cNvPr id="108" name="Text Box 32"/>
            <p:cNvSpPr txBox="1">
              <a:spLocks noChangeArrowheads="1"/>
            </p:cNvSpPr>
            <p:nvPr/>
          </p:nvSpPr>
          <p:spPr bwMode="auto">
            <a:xfrm>
              <a:off x="892" y="1982"/>
              <a:ext cx="608" cy="262"/>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dirty="0">
                  <a:solidFill>
                    <a:srgbClr val="0000FF"/>
                  </a:solidFill>
                  <a:latin typeface="Courier New" panose="02070309020205020404" pitchFamily="49" charset="0"/>
                </a:rPr>
                <a:t>front</a:t>
              </a:r>
            </a:p>
          </p:txBody>
        </p:sp>
        <p:sp>
          <p:nvSpPr>
            <p:cNvPr id="109" name="Text Box 33"/>
            <p:cNvSpPr txBox="1">
              <a:spLocks noChangeArrowheads="1"/>
            </p:cNvSpPr>
            <p:nvPr/>
          </p:nvSpPr>
          <p:spPr bwMode="auto">
            <a:xfrm>
              <a:off x="4101" y="1827"/>
              <a:ext cx="512" cy="262"/>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a:solidFill>
                    <a:srgbClr val="0000FF"/>
                  </a:solidFill>
                  <a:latin typeface="Courier New" panose="02070309020205020404" pitchFamily="49" charset="0"/>
                </a:rPr>
                <a:t>back</a:t>
              </a:r>
            </a:p>
          </p:txBody>
        </p:sp>
        <p:sp>
          <p:nvSpPr>
            <p:cNvPr id="110" name="Line 34"/>
            <p:cNvSpPr>
              <a:spLocks noChangeShapeType="1"/>
            </p:cNvSpPr>
            <p:nvPr/>
          </p:nvSpPr>
          <p:spPr bwMode="auto">
            <a:xfrm flipV="1">
              <a:off x="1191" y="1655"/>
              <a:ext cx="18" cy="372"/>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Line 35"/>
            <p:cNvSpPr>
              <a:spLocks noChangeShapeType="1"/>
            </p:cNvSpPr>
            <p:nvPr/>
          </p:nvSpPr>
          <p:spPr bwMode="auto">
            <a:xfrm flipH="1" flipV="1">
              <a:off x="3547" y="1699"/>
              <a:ext cx="599" cy="282"/>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 name="Group 36"/>
          <p:cNvGrpSpPr>
            <a:grpSpLocks/>
          </p:cNvGrpSpPr>
          <p:nvPr/>
        </p:nvGrpSpPr>
        <p:grpSpPr bwMode="auto">
          <a:xfrm>
            <a:off x="3350875" y="4405248"/>
            <a:ext cx="4527458" cy="2095503"/>
            <a:chOff x="352" y="2247"/>
            <a:chExt cx="4022" cy="1719"/>
          </a:xfrm>
        </p:grpSpPr>
        <p:grpSp>
          <p:nvGrpSpPr>
            <p:cNvPr id="7" name="Group 37"/>
            <p:cNvGrpSpPr>
              <a:grpSpLocks/>
            </p:cNvGrpSpPr>
            <p:nvPr/>
          </p:nvGrpSpPr>
          <p:grpSpPr bwMode="auto">
            <a:xfrm>
              <a:off x="1393" y="2247"/>
              <a:ext cx="2981" cy="1719"/>
              <a:chOff x="1205" y="2195"/>
              <a:chExt cx="2981" cy="1719"/>
            </a:xfrm>
          </p:grpSpPr>
          <p:sp>
            <p:nvSpPr>
              <p:cNvPr id="115" name="Oval 38"/>
              <p:cNvSpPr>
                <a:spLocks noChangeArrowheads="1"/>
              </p:cNvSpPr>
              <p:nvPr/>
            </p:nvSpPr>
            <p:spPr bwMode="auto">
              <a:xfrm>
                <a:off x="2036" y="2447"/>
                <a:ext cx="1436" cy="1227"/>
              </a:xfrm>
              <a:prstGeom prst="ellipse">
                <a:avLst/>
              </a:prstGeom>
              <a:noFill/>
              <a:ln w="1905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16" name="Oval 39"/>
              <p:cNvSpPr>
                <a:spLocks noChangeArrowheads="1"/>
              </p:cNvSpPr>
              <p:nvPr/>
            </p:nvSpPr>
            <p:spPr bwMode="auto">
              <a:xfrm>
                <a:off x="2346" y="2739"/>
                <a:ext cx="827" cy="654"/>
              </a:xfrm>
              <a:prstGeom prst="ellipse">
                <a:avLst/>
              </a:prstGeom>
              <a:noFill/>
              <a:ln w="1905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17" name="Line 40"/>
              <p:cNvSpPr>
                <a:spLocks noChangeShapeType="1"/>
              </p:cNvSpPr>
              <p:nvPr/>
            </p:nvSpPr>
            <p:spPr bwMode="auto">
              <a:xfrm>
                <a:off x="2754" y="2447"/>
                <a:ext cx="0" cy="30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Line 41"/>
              <p:cNvSpPr>
                <a:spLocks noChangeShapeType="1"/>
              </p:cNvSpPr>
              <p:nvPr/>
            </p:nvSpPr>
            <p:spPr bwMode="auto">
              <a:xfrm flipH="1">
                <a:off x="3018" y="2574"/>
                <a:ext cx="163" cy="21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Line 42"/>
              <p:cNvSpPr>
                <a:spLocks noChangeShapeType="1"/>
              </p:cNvSpPr>
              <p:nvPr/>
            </p:nvSpPr>
            <p:spPr bwMode="auto">
              <a:xfrm flipH="1">
                <a:off x="3163" y="2838"/>
                <a:ext cx="264" cy="109"/>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Line 43"/>
              <p:cNvSpPr>
                <a:spLocks noChangeShapeType="1"/>
              </p:cNvSpPr>
              <p:nvPr/>
            </p:nvSpPr>
            <p:spPr bwMode="auto">
              <a:xfrm flipH="1" flipV="1">
                <a:off x="3154" y="3175"/>
                <a:ext cx="255" cy="99"/>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Line 44"/>
              <p:cNvSpPr>
                <a:spLocks noChangeShapeType="1"/>
              </p:cNvSpPr>
              <p:nvPr/>
            </p:nvSpPr>
            <p:spPr bwMode="auto">
              <a:xfrm flipV="1">
                <a:off x="2763" y="3383"/>
                <a:ext cx="0" cy="282"/>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Line 45"/>
              <p:cNvSpPr>
                <a:spLocks noChangeShapeType="1"/>
              </p:cNvSpPr>
              <p:nvPr/>
            </p:nvSpPr>
            <p:spPr bwMode="auto">
              <a:xfrm flipH="1" flipV="1">
                <a:off x="2990" y="3329"/>
                <a:ext cx="146" cy="245"/>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Line 46"/>
              <p:cNvSpPr>
                <a:spLocks noChangeShapeType="1"/>
              </p:cNvSpPr>
              <p:nvPr/>
            </p:nvSpPr>
            <p:spPr bwMode="auto">
              <a:xfrm>
                <a:off x="2360" y="2552"/>
                <a:ext cx="163" cy="218"/>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Line 47"/>
              <p:cNvSpPr>
                <a:spLocks noChangeShapeType="1"/>
              </p:cNvSpPr>
              <p:nvPr/>
            </p:nvSpPr>
            <p:spPr bwMode="auto">
              <a:xfrm>
                <a:off x="2104" y="2860"/>
                <a:ext cx="264" cy="109"/>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Line 48"/>
              <p:cNvSpPr>
                <a:spLocks noChangeShapeType="1"/>
              </p:cNvSpPr>
              <p:nvPr/>
            </p:nvSpPr>
            <p:spPr bwMode="auto">
              <a:xfrm flipV="1">
                <a:off x="2132" y="3198"/>
                <a:ext cx="255" cy="99"/>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Line 49"/>
              <p:cNvSpPr>
                <a:spLocks noChangeShapeType="1"/>
              </p:cNvSpPr>
              <p:nvPr/>
            </p:nvSpPr>
            <p:spPr bwMode="auto">
              <a:xfrm flipV="1">
                <a:off x="2395" y="3334"/>
                <a:ext cx="146" cy="245"/>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Line 50"/>
              <p:cNvSpPr>
                <a:spLocks noChangeShapeType="1"/>
              </p:cNvSpPr>
              <p:nvPr/>
            </p:nvSpPr>
            <p:spPr bwMode="auto">
              <a:xfrm flipH="1">
                <a:off x="3100" y="2283"/>
                <a:ext cx="445" cy="191"/>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Text Box 51"/>
              <p:cNvSpPr txBox="1">
                <a:spLocks noChangeArrowheads="1"/>
              </p:cNvSpPr>
              <p:nvPr/>
            </p:nvSpPr>
            <p:spPr bwMode="auto">
              <a:xfrm>
                <a:off x="3578" y="2195"/>
                <a:ext cx="608" cy="262"/>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a:solidFill>
                      <a:srgbClr val="0000FF"/>
                    </a:solidFill>
                    <a:latin typeface="Courier New" panose="02070309020205020404" pitchFamily="49" charset="0"/>
                  </a:rPr>
                  <a:t>front</a:t>
                </a:r>
              </a:p>
            </p:txBody>
          </p:sp>
          <p:sp>
            <p:nvSpPr>
              <p:cNvPr id="129" name="Line 52"/>
              <p:cNvSpPr>
                <a:spLocks noChangeShapeType="1"/>
              </p:cNvSpPr>
              <p:nvPr/>
            </p:nvSpPr>
            <p:spPr bwMode="auto">
              <a:xfrm>
                <a:off x="1636" y="2947"/>
                <a:ext cx="391" cy="145"/>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Text Box 53"/>
              <p:cNvSpPr txBox="1">
                <a:spLocks noChangeArrowheads="1"/>
              </p:cNvSpPr>
              <p:nvPr/>
            </p:nvSpPr>
            <p:spPr bwMode="auto">
              <a:xfrm>
                <a:off x="1205" y="2749"/>
                <a:ext cx="512" cy="262"/>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a:solidFill>
                      <a:srgbClr val="0000FF"/>
                    </a:solidFill>
                    <a:latin typeface="Courier New" panose="02070309020205020404" pitchFamily="49" charset="0"/>
                  </a:rPr>
                  <a:t>back</a:t>
                </a:r>
              </a:p>
            </p:txBody>
          </p:sp>
          <p:sp>
            <p:nvSpPr>
              <p:cNvPr id="131" name="Text Box 54"/>
              <p:cNvSpPr txBox="1">
                <a:spLocks noChangeArrowheads="1"/>
              </p:cNvSpPr>
              <p:nvPr/>
            </p:nvSpPr>
            <p:spPr bwMode="auto">
              <a:xfrm>
                <a:off x="2851" y="2518"/>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i="1">
                    <a:solidFill>
                      <a:srgbClr val="FF0000"/>
                    </a:solidFill>
                    <a:latin typeface="Times New Roman" panose="02020603050405020304" pitchFamily="18" charset="0"/>
                  </a:rPr>
                  <a:t>A</a:t>
                </a:r>
                <a:endParaRPr lang="en-GB" altLang="en-US" sz="2000" i="1">
                  <a:solidFill>
                    <a:srgbClr val="FF0000"/>
                  </a:solidFill>
                  <a:latin typeface="Times New Roman" panose="02020603050405020304" pitchFamily="18" charset="0"/>
                </a:endParaRPr>
              </a:p>
            </p:txBody>
          </p:sp>
          <p:sp>
            <p:nvSpPr>
              <p:cNvPr id="132" name="Text Box 55"/>
              <p:cNvSpPr txBox="1">
                <a:spLocks noChangeArrowheads="1"/>
              </p:cNvSpPr>
              <p:nvPr/>
            </p:nvSpPr>
            <p:spPr bwMode="auto">
              <a:xfrm>
                <a:off x="3074" y="2650"/>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i="1">
                    <a:solidFill>
                      <a:srgbClr val="FF0000"/>
                    </a:solidFill>
                    <a:latin typeface="Times New Roman" panose="02020603050405020304" pitchFamily="18" charset="0"/>
                  </a:rPr>
                  <a:t>B</a:t>
                </a:r>
                <a:endParaRPr lang="en-GB" altLang="en-US" sz="2000" i="1">
                  <a:solidFill>
                    <a:srgbClr val="FF0000"/>
                  </a:solidFill>
                  <a:latin typeface="Times New Roman" panose="02020603050405020304" pitchFamily="18" charset="0"/>
                </a:endParaRPr>
              </a:p>
            </p:txBody>
          </p:sp>
          <p:sp>
            <p:nvSpPr>
              <p:cNvPr id="133" name="Text Box 56"/>
              <p:cNvSpPr txBox="1">
                <a:spLocks noChangeArrowheads="1"/>
              </p:cNvSpPr>
              <p:nvPr/>
            </p:nvSpPr>
            <p:spPr bwMode="auto">
              <a:xfrm>
                <a:off x="3216" y="2918"/>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i="1">
                    <a:solidFill>
                      <a:srgbClr val="FF0000"/>
                    </a:solidFill>
                    <a:latin typeface="Times New Roman" panose="02020603050405020304" pitchFamily="18" charset="0"/>
                  </a:rPr>
                  <a:t>C</a:t>
                </a:r>
                <a:endParaRPr lang="en-GB" altLang="en-US" sz="2000" i="1">
                  <a:solidFill>
                    <a:srgbClr val="FF0000"/>
                  </a:solidFill>
                  <a:latin typeface="Times New Roman" panose="02020603050405020304" pitchFamily="18" charset="0"/>
                </a:endParaRPr>
              </a:p>
            </p:txBody>
          </p:sp>
          <p:sp>
            <p:nvSpPr>
              <p:cNvPr id="134" name="Text Box 57"/>
              <p:cNvSpPr txBox="1">
                <a:spLocks noChangeArrowheads="1"/>
              </p:cNvSpPr>
              <p:nvPr/>
            </p:nvSpPr>
            <p:spPr bwMode="auto">
              <a:xfrm>
                <a:off x="3075" y="3250"/>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i="1">
                    <a:solidFill>
                      <a:srgbClr val="FF0000"/>
                    </a:solidFill>
                    <a:latin typeface="Times New Roman" panose="02020603050405020304" pitchFamily="18" charset="0"/>
                  </a:rPr>
                  <a:t>D</a:t>
                </a:r>
                <a:endParaRPr lang="en-GB" altLang="en-US" sz="2000" i="1">
                  <a:solidFill>
                    <a:srgbClr val="FF0000"/>
                  </a:solidFill>
                  <a:latin typeface="Times New Roman" panose="02020603050405020304" pitchFamily="18" charset="0"/>
                </a:endParaRPr>
              </a:p>
            </p:txBody>
          </p:sp>
          <p:sp>
            <p:nvSpPr>
              <p:cNvPr id="135" name="Text Box 58"/>
              <p:cNvSpPr txBox="1">
                <a:spLocks noChangeArrowheads="1"/>
              </p:cNvSpPr>
              <p:nvPr/>
            </p:nvSpPr>
            <p:spPr bwMode="auto">
              <a:xfrm>
                <a:off x="2788" y="3383"/>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i="1">
                    <a:solidFill>
                      <a:srgbClr val="FF0000"/>
                    </a:solidFill>
                    <a:latin typeface="Times New Roman" panose="02020603050405020304" pitchFamily="18" charset="0"/>
                  </a:rPr>
                  <a:t>E</a:t>
                </a:r>
                <a:endParaRPr lang="en-GB" altLang="en-US" sz="2000" i="1">
                  <a:solidFill>
                    <a:srgbClr val="FF0000"/>
                  </a:solidFill>
                  <a:latin typeface="Times New Roman" panose="02020603050405020304" pitchFamily="18" charset="0"/>
                </a:endParaRPr>
              </a:p>
            </p:txBody>
          </p:sp>
          <p:sp>
            <p:nvSpPr>
              <p:cNvPr id="136" name="Text Box 59"/>
              <p:cNvSpPr txBox="1">
                <a:spLocks noChangeArrowheads="1"/>
              </p:cNvSpPr>
              <p:nvPr/>
            </p:nvSpPr>
            <p:spPr bwMode="auto">
              <a:xfrm>
                <a:off x="2511" y="3405"/>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i="1">
                    <a:solidFill>
                      <a:srgbClr val="FF0000"/>
                    </a:solidFill>
                    <a:latin typeface="Times New Roman" panose="02020603050405020304" pitchFamily="18" charset="0"/>
                  </a:rPr>
                  <a:t>F</a:t>
                </a:r>
                <a:endParaRPr lang="en-GB" altLang="en-US" sz="2000" i="1">
                  <a:solidFill>
                    <a:srgbClr val="FF0000"/>
                  </a:solidFill>
                  <a:latin typeface="Times New Roman" panose="02020603050405020304" pitchFamily="18" charset="0"/>
                </a:endParaRPr>
              </a:p>
            </p:txBody>
          </p:sp>
          <p:sp>
            <p:nvSpPr>
              <p:cNvPr id="137" name="Text Box 60"/>
              <p:cNvSpPr txBox="1">
                <a:spLocks noChangeArrowheads="1"/>
              </p:cNvSpPr>
              <p:nvPr/>
            </p:nvSpPr>
            <p:spPr bwMode="auto">
              <a:xfrm>
                <a:off x="2244" y="3282"/>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2000" b="1" i="1">
                    <a:solidFill>
                      <a:srgbClr val="FF0000"/>
                    </a:solidFill>
                    <a:latin typeface="Times New Roman" panose="02020603050405020304" pitchFamily="18" charset="0"/>
                  </a:rPr>
                  <a:t>G</a:t>
                </a:r>
                <a:endParaRPr lang="en-GB" altLang="en-US" sz="2000" i="1">
                  <a:solidFill>
                    <a:srgbClr val="FF0000"/>
                  </a:solidFill>
                  <a:latin typeface="Times New Roman" panose="02020603050405020304" pitchFamily="18" charset="0"/>
                </a:endParaRPr>
              </a:p>
            </p:txBody>
          </p:sp>
          <p:sp>
            <p:nvSpPr>
              <p:cNvPr id="138" name="Text Box 61"/>
              <p:cNvSpPr txBox="1">
                <a:spLocks noChangeArrowheads="1"/>
              </p:cNvSpPr>
              <p:nvPr/>
            </p:nvSpPr>
            <p:spPr bwMode="auto">
              <a:xfrm>
                <a:off x="2952" y="2199"/>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0</a:t>
                </a:r>
              </a:p>
            </p:txBody>
          </p:sp>
          <p:sp>
            <p:nvSpPr>
              <p:cNvPr id="139" name="Text Box 62"/>
              <p:cNvSpPr txBox="1">
                <a:spLocks noChangeArrowheads="1"/>
              </p:cNvSpPr>
              <p:nvPr/>
            </p:nvSpPr>
            <p:spPr bwMode="auto">
              <a:xfrm>
                <a:off x="3366" y="2504"/>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1</a:t>
                </a:r>
              </a:p>
            </p:txBody>
          </p:sp>
          <p:sp>
            <p:nvSpPr>
              <p:cNvPr id="140" name="Text Box 63"/>
              <p:cNvSpPr txBox="1">
                <a:spLocks noChangeArrowheads="1"/>
              </p:cNvSpPr>
              <p:nvPr/>
            </p:nvSpPr>
            <p:spPr bwMode="auto">
              <a:xfrm>
                <a:off x="1716" y="3090"/>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7</a:t>
                </a:r>
              </a:p>
            </p:txBody>
          </p:sp>
          <p:sp>
            <p:nvSpPr>
              <p:cNvPr id="141" name="Text Box 64"/>
              <p:cNvSpPr txBox="1">
                <a:spLocks noChangeArrowheads="1"/>
              </p:cNvSpPr>
              <p:nvPr/>
            </p:nvSpPr>
            <p:spPr bwMode="auto">
              <a:xfrm>
                <a:off x="1885" y="2513"/>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8</a:t>
                </a:r>
              </a:p>
            </p:txBody>
          </p:sp>
          <p:sp>
            <p:nvSpPr>
              <p:cNvPr id="142" name="Text Box 65"/>
              <p:cNvSpPr txBox="1">
                <a:spLocks noChangeArrowheads="1"/>
              </p:cNvSpPr>
              <p:nvPr/>
            </p:nvSpPr>
            <p:spPr bwMode="auto">
              <a:xfrm>
                <a:off x="2336" y="2201"/>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9</a:t>
                </a:r>
              </a:p>
            </p:txBody>
          </p:sp>
          <p:sp>
            <p:nvSpPr>
              <p:cNvPr id="143" name="Text Box 66"/>
              <p:cNvSpPr txBox="1">
                <a:spLocks noChangeArrowheads="1"/>
              </p:cNvSpPr>
              <p:nvPr/>
            </p:nvSpPr>
            <p:spPr bwMode="auto">
              <a:xfrm>
                <a:off x="3577" y="295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2</a:t>
                </a:r>
              </a:p>
            </p:txBody>
          </p:sp>
          <p:sp>
            <p:nvSpPr>
              <p:cNvPr id="144" name="Text Box 67"/>
              <p:cNvSpPr txBox="1">
                <a:spLocks noChangeArrowheads="1"/>
              </p:cNvSpPr>
              <p:nvPr/>
            </p:nvSpPr>
            <p:spPr bwMode="auto">
              <a:xfrm>
                <a:off x="3409" y="3484"/>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3</a:t>
                </a:r>
              </a:p>
            </p:txBody>
          </p:sp>
          <p:sp>
            <p:nvSpPr>
              <p:cNvPr id="145" name="Text Box 68"/>
              <p:cNvSpPr txBox="1">
                <a:spLocks noChangeArrowheads="1"/>
              </p:cNvSpPr>
              <p:nvPr/>
            </p:nvSpPr>
            <p:spPr bwMode="auto">
              <a:xfrm>
                <a:off x="2914" y="3690"/>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4</a:t>
                </a:r>
              </a:p>
            </p:txBody>
          </p:sp>
          <p:sp>
            <p:nvSpPr>
              <p:cNvPr id="146" name="Text Box 69"/>
              <p:cNvSpPr txBox="1">
                <a:spLocks noChangeArrowheads="1"/>
              </p:cNvSpPr>
              <p:nvPr/>
            </p:nvSpPr>
            <p:spPr bwMode="auto">
              <a:xfrm>
                <a:off x="2474" y="372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5</a:t>
                </a:r>
              </a:p>
            </p:txBody>
          </p:sp>
          <p:sp>
            <p:nvSpPr>
              <p:cNvPr id="147" name="Text Box 70"/>
              <p:cNvSpPr txBox="1">
                <a:spLocks noChangeArrowheads="1"/>
              </p:cNvSpPr>
              <p:nvPr/>
            </p:nvSpPr>
            <p:spPr bwMode="auto">
              <a:xfrm>
                <a:off x="1970" y="3573"/>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i="1">
                    <a:latin typeface="Times New Roman" panose="02020603050405020304" pitchFamily="18" charset="0"/>
                  </a:rPr>
                  <a:t>6</a:t>
                </a:r>
              </a:p>
            </p:txBody>
          </p:sp>
        </p:grpSp>
        <p:sp>
          <p:nvSpPr>
            <p:cNvPr id="114" name="Text Box 71"/>
            <p:cNvSpPr txBox="1">
              <a:spLocks noChangeArrowheads="1"/>
            </p:cNvSpPr>
            <p:nvPr/>
          </p:nvSpPr>
          <p:spPr bwMode="auto">
            <a:xfrm>
              <a:off x="352" y="2456"/>
              <a:ext cx="178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dirty="0">
                  <a:latin typeface="Times New Roman" panose="02020603050405020304" pitchFamily="18" charset="0"/>
                  <a:cs typeface="Times New Roman" panose="02020603050405020304" pitchFamily="18" charset="0"/>
                </a:rPr>
                <a:t>Circular view of arrays</a:t>
              </a:r>
              <a:r>
                <a:rPr lang="en-US" altLang="en-US" sz="2000" dirty="0"/>
                <a:t>.</a:t>
              </a:r>
            </a:p>
          </p:txBody>
        </p:sp>
      </p:grpSp>
      <p:sp>
        <p:nvSpPr>
          <p:cNvPr id="74" name="TextBox 73"/>
          <p:cNvSpPr txBox="1"/>
          <p:nvPr/>
        </p:nvSpPr>
        <p:spPr>
          <a:xfrm>
            <a:off x="2506717" y="6488668"/>
            <a:ext cx="7362497"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2.2.12: </a:t>
            </a:r>
            <a:r>
              <a:rPr lang="en-US" dirty="0" smtClean="0">
                <a:latin typeface="Times New Roman" pitchFamily="18" charset="0"/>
                <a:cs typeface="Times New Roman" pitchFamily="18" charset="0"/>
              </a:rPr>
              <a:t>Representation of Circular Queue implemented using Array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6631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27</a:t>
            </a:fld>
            <a:endParaRPr lang="en-IN" dirty="0"/>
          </a:p>
        </p:txBody>
      </p:sp>
      <p:sp>
        <p:nvSpPr>
          <p:cNvPr id="6" name="Rectangle 5"/>
          <p:cNvSpPr/>
          <p:nvPr/>
        </p:nvSpPr>
        <p:spPr>
          <a:xfrm>
            <a:off x="207034" y="1121184"/>
            <a:ext cx="11383951" cy="5324535"/>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How to </a:t>
            </a:r>
            <a:r>
              <a:rPr lang="en-US" sz="2400" b="1" dirty="0" smtClean="0">
                <a:latin typeface="Times New Roman" panose="02020603050405020304" pitchFamily="18" charset="0"/>
                <a:cs typeface="Times New Roman" panose="02020603050405020304" pitchFamily="18" charset="0"/>
              </a:rPr>
              <a:t>Advance</a:t>
            </a:r>
          </a:p>
          <a:p>
            <a:pPr marL="457200" lvl="4" indent="-97200"/>
            <a:endParaRPr lang="en-US" sz="2000" b="1" dirty="0" smtClean="0">
              <a:latin typeface="Times New Roman" panose="02020603050405020304" pitchFamily="18" charset="0"/>
              <a:cs typeface="Times New Roman" panose="02020603050405020304" pitchFamily="18" charset="0"/>
            </a:endParaRPr>
          </a:p>
          <a:p>
            <a:pPr marL="457200" lvl="4" indent="-97200"/>
            <a:r>
              <a:rPr lang="en-US" sz="2000" b="1" dirty="0" smtClean="0">
                <a:latin typeface="Times New Roman" panose="02020603050405020304" pitchFamily="18" charset="0"/>
                <a:cs typeface="Times New Roman" panose="02020603050405020304" pitchFamily="18" charset="0"/>
              </a:rPr>
              <a:t>Insertion operation on Circular Queue (Implemented in C Language)</a:t>
            </a:r>
          </a:p>
          <a:p>
            <a:pPr marL="457200" lvl="4" indent="-97200"/>
            <a:endParaRPr lang="en-US" sz="2000" b="1" dirty="0" smtClean="0">
              <a:latin typeface="Times New Roman" panose="02020603050405020304" pitchFamily="18" charset="0"/>
              <a:cs typeface="Times New Roman" panose="02020603050405020304" pitchFamily="18" charset="0"/>
            </a:endParaRPr>
          </a:p>
          <a:p>
            <a:r>
              <a:rPr lang="en-US" sz="1600" dirty="0" smtClean="0"/>
              <a:t>	void insert(</a:t>
            </a:r>
            <a:r>
              <a:rPr lang="en-US" sz="1600" dirty="0" err="1" smtClean="0"/>
              <a:t>int</a:t>
            </a:r>
            <a:r>
              <a:rPr lang="en-US" sz="1600" dirty="0" smtClean="0"/>
              <a:t> item, </a:t>
            </a:r>
            <a:r>
              <a:rPr lang="en-US" sz="1600" dirty="0" err="1" smtClean="0"/>
              <a:t>int</a:t>
            </a:r>
            <a:r>
              <a:rPr lang="en-US" sz="1600" dirty="0" smtClean="0"/>
              <a:t> MAX) </a:t>
            </a:r>
          </a:p>
          <a:p>
            <a:r>
              <a:rPr lang="en-US" sz="1600" dirty="0" smtClean="0"/>
              <a:t>	{ </a:t>
            </a:r>
          </a:p>
          <a:p>
            <a:r>
              <a:rPr lang="en-US" sz="1600" dirty="0" smtClean="0"/>
              <a:t>                		if(front ==(rear+1)%MAX) </a:t>
            </a:r>
          </a:p>
          <a:p>
            <a:r>
              <a:rPr lang="en-US" sz="1600" dirty="0" smtClean="0"/>
              <a:t>		{</a:t>
            </a:r>
          </a:p>
          <a:p>
            <a:r>
              <a:rPr lang="en-US" sz="1600" dirty="0" smtClean="0"/>
              <a:t>			</a:t>
            </a:r>
            <a:r>
              <a:rPr lang="en-US" sz="1600" dirty="0" err="1" smtClean="0"/>
              <a:t>printf</a:t>
            </a:r>
            <a:r>
              <a:rPr lang="en-US" sz="1600" dirty="0" smtClean="0"/>
              <a:t>("\</a:t>
            </a:r>
            <a:r>
              <a:rPr lang="en-US" sz="1600" dirty="0" err="1" smtClean="0"/>
              <a:t>nCircular</a:t>
            </a:r>
            <a:r>
              <a:rPr lang="en-US" sz="1600" dirty="0" smtClean="0"/>
              <a:t> queue overflow\n"); </a:t>
            </a:r>
          </a:p>
          <a:p>
            <a:r>
              <a:rPr lang="en-US" sz="1600" dirty="0" smtClean="0"/>
              <a:t>		}</a:t>
            </a:r>
          </a:p>
          <a:p>
            <a:r>
              <a:rPr lang="en-US" sz="1600" dirty="0" smtClean="0"/>
              <a:t>		else </a:t>
            </a:r>
          </a:p>
          <a:p>
            <a:r>
              <a:rPr lang="en-US" sz="1600" dirty="0" smtClean="0"/>
              <a:t>		{ </a:t>
            </a:r>
          </a:p>
          <a:p>
            <a:r>
              <a:rPr lang="en-US" sz="1600" dirty="0" smtClean="0"/>
              <a:t>		      if(front==-1) </a:t>
            </a:r>
          </a:p>
          <a:p>
            <a:r>
              <a:rPr lang="en-US" sz="1600" dirty="0" smtClean="0"/>
              <a:t>			front=rear=0; </a:t>
            </a:r>
          </a:p>
          <a:p>
            <a:r>
              <a:rPr lang="en-US" sz="1600" dirty="0" smtClean="0"/>
              <a:t>		       else </a:t>
            </a:r>
          </a:p>
          <a:p>
            <a:r>
              <a:rPr lang="en-US" sz="1600" dirty="0" smtClean="0"/>
              <a:t>			rear=(rear+1)%MAX; </a:t>
            </a:r>
          </a:p>
          <a:p>
            <a:r>
              <a:rPr lang="en-US" sz="1600" dirty="0" smtClean="0"/>
              <a:t>		       </a:t>
            </a:r>
            <a:r>
              <a:rPr lang="en-US" sz="1600" dirty="0" err="1" smtClean="0"/>
              <a:t>circleq</a:t>
            </a:r>
            <a:r>
              <a:rPr lang="en-US" sz="1600" dirty="0" smtClean="0"/>
              <a:t>[rear]=item; </a:t>
            </a:r>
          </a:p>
          <a:p>
            <a:r>
              <a:rPr lang="en-US" sz="1600" dirty="0" smtClean="0"/>
              <a:t>                                               </a:t>
            </a:r>
          </a:p>
          <a:p>
            <a:r>
              <a:rPr lang="en-US" sz="1600" dirty="0" smtClean="0"/>
              <a:t>                                          } </a:t>
            </a:r>
          </a:p>
          <a:p>
            <a:r>
              <a:rPr lang="en-US" sz="1600" dirty="0" smtClean="0"/>
              <a:t>                      }</a:t>
            </a:r>
            <a:endParaRPr lang="en-US" sz="1600" b="1" dirty="0" smtClean="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1609354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28</a:t>
            </a:fld>
            <a:endParaRPr lang="en-IN" dirty="0"/>
          </a:p>
        </p:txBody>
      </p:sp>
      <p:sp>
        <p:nvSpPr>
          <p:cNvPr id="6" name="Rectangle 5"/>
          <p:cNvSpPr/>
          <p:nvPr/>
        </p:nvSpPr>
        <p:spPr>
          <a:xfrm>
            <a:off x="207034" y="1121184"/>
            <a:ext cx="11383951" cy="738664"/>
          </a:xfrm>
          <a:prstGeom prst="rect">
            <a:avLst/>
          </a:prstGeom>
        </p:spPr>
        <p:txBody>
          <a:bodyPr wrap="square">
            <a:spAutoFit/>
          </a:bodyPr>
          <a:lstStyle/>
          <a:p>
            <a:pPr marL="457200" lvl="4" indent="-97200"/>
            <a:r>
              <a:rPr lang="en-US" sz="2400" b="1" dirty="0" smtClean="0">
                <a:latin typeface="Times New Roman" panose="02020603050405020304" pitchFamily="18" charset="0"/>
                <a:cs typeface="Times New Roman" panose="02020603050405020304" pitchFamily="18" charset="0"/>
              </a:rPr>
              <a:t>Sample</a:t>
            </a:r>
            <a:endParaRPr lang="en-US" altLang="en-US" sz="2000" dirty="0">
              <a:latin typeface="Times New Roman" panose="02020603050405020304" pitchFamily="18" charset="0"/>
              <a:cs typeface="Times New Roman" panose="02020603050405020304" pitchFamily="18" charset="0"/>
            </a:endParaRPr>
          </a:p>
          <a:p>
            <a:pPr marL="1257300" lvl="2" indent="-342900">
              <a:lnSpc>
                <a:spcPct val="90000"/>
              </a:lnSpc>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grpSp>
        <p:nvGrpSpPr>
          <p:cNvPr id="2" name="Group 1"/>
          <p:cNvGrpSpPr/>
          <p:nvPr/>
        </p:nvGrpSpPr>
        <p:grpSpPr>
          <a:xfrm>
            <a:off x="1453055" y="1859848"/>
            <a:ext cx="8280139" cy="4351338"/>
            <a:chOff x="1453055" y="1859848"/>
            <a:chExt cx="8280139" cy="4351338"/>
          </a:xfrm>
        </p:grpSpPr>
        <p:sp>
          <p:nvSpPr>
            <p:cNvPr id="15" name="Rectangle 3"/>
            <p:cNvSpPr txBox="1">
              <a:spLocks noChangeArrowheads="1"/>
            </p:cNvSpPr>
            <p:nvPr/>
          </p:nvSpPr>
          <p:spPr>
            <a:xfrm>
              <a:off x="1846494" y="1859848"/>
              <a:ext cx="78867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Tx/>
                <a:buNone/>
              </a:pPr>
              <a:r>
                <a:rPr lang="en-GB" altLang="en-US" sz="2000" smtClean="0">
                  <a:latin typeface="Times New Roman" panose="02020603050405020304" pitchFamily="18" charset="0"/>
                  <a:cs typeface="Times New Roman" panose="02020603050405020304" pitchFamily="18" charset="0"/>
                </a:rPr>
                <a:t>Queue *Q;</a:t>
              </a:r>
            </a:p>
            <a:p>
              <a:pPr>
                <a:spcBef>
                  <a:spcPct val="0"/>
                </a:spcBef>
                <a:buFontTx/>
                <a:buNone/>
              </a:pPr>
              <a:endParaRPr lang="en-GB" altLang="en-US" sz="2000" smtClean="0">
                <a:latin typeface="Times New Roman" panose="02020603050405020304" pitchFamily="18" charset="0"/>
                <a:cs typeface="Times New Roman" panose="02020603050405020304" pitchFamily="18" charset="0"/>
              </a:endParaRPr>
            </a:p>
            <a:p>
              <a:pPr>
                <a:spcBef>
                  <a:spcPct val="0"/>
                </a:spcBef>
                <a:buFontTx/>
                <a:buNone/>
              </a:pPr>
              <a:r>
                <a:rPr lang="en-GB" altLang="en-US" sz="2000" smtClean="0">
                  <a:latin typeface="Times New Roman" panose="02020603050405020304" pitchFamily="18" charset="0"/>
                  <a:cs typeface="Times New Roman" panose="02020603050405020304" pitchFamily="18" charset="0"/>
                </a:rPr>
                <a:t>enqueue(Q, “a”);  </a:t>
              </a:r>
            </a:p>
            <a:p>
              <a:pPr>
                <a:spcBef>
                  <a:spcPct val="0"/>
                </a:spcBef>
                <a:buFontTx/>
                <a:buNone/>
              </a:pPr>
              <a:endParaRPr lang="en-GB" altLang="en-US" sz="2000" smtClean="0">
                <a:latin typeface="Times New Roman" panose="02020603050405020304" pitchFamily="18" charset="0"/>
                <a:cs typeface="Times New Roman" panose="02020603050405020304" pitchFamily="18" charset="0"/>
              </a:endParaRPr>
            </a:p>
            <a:p>
              <a:pPr>
                <a:spcBef>
                  <a:spcPct val="0"/>
                </a:spcBef>
                <a:buFontTx/>
                <a:buNone/>
              </a:pPr>
              <a:r>
                <a:rPr lang="en-GB" altLang="en-US" sz="2000" smtClean="0">
                  <a:latin typeface="Times New Roman" panose="02020603050405020304" pitchFamily="18" charset="0"/>
                  <a:cs typeface="Times New Roman" panose="02020603050405020304" pitchFamily="18" charset="0"/>
                </a:rPr>
                <a:t>enqueue(Q, “b”);  </a:t>
              </a:r>
            </a:p>
            <a:p>
              <a:pPr>
                <a:spcBef>
                  <a:spcPct val="0"/>
                </a:spcBef>
                <a:buFontTx/>
                <a:buNone/>
              </a:pPr>
              <a:endParaRPr lang="en-GB" altLang="en-US" sz="2000" smtClean="0">
                <a:latin typeface="Times New Roman" panose="02020603050405020304" pitchFamily="18" charset="0"/>
                <a:cs typeface="Times New Roman" panose="02020603050405020304" pitchFamily="18" charset="0"/>
              </a:endParaRPr>
            </a:p>
            <a:p>
              <a:pPr>
                <a:spcBef>
                  <a:spcPct val="0"/>
                </a:spcBef>
                <a:buFontTx/>
                <a:buNone/>
              </a:pPr>
              <a:r>
                <a:rPr lang="en-GB" altLang="en-US" sz="2000" smtClean="0">
                  <a:latin typeface="Times New Roman" panose="02020603050405020304" pitchFamily="18" charset="0"/>
                  <a:cs typeface="Times New Roman" panose="02020603050405020304" pitchFamily="18" charset="0"/>
                </a:rPr>
                <a:t>enqueue(Q, “c”);  </a:t>
              </a:r>
            </a:p>
            <a:p>
              <a:pPr>
                <a:spcBef>
                  <a:spcPct val="0"/>
                </a:spcBef>
                <a:buFontTx/>
                <a:buNone/>
              </a:pPr>
              <a:endParaRPr lang="en-GB" altLang="en-US" sz="2000" smtClean="0">
                <a:latin typeface="Times New Roman" panose="02020603050405020304" pitchFamily="18" charset="0"/>
                <a:cs typeface="Times New Roman" panose="02020603050405020304" pitchFamily="18" charset="0"/>
              </a:endParaRPr>
            </a:p>
            <a:p>
              <a:pPr>
                <a:spcBef>
                  <a:spcPct val="0"/>
                </a:spcBef>
                <a:buFontTx/>
                <a:buNone/>
              </a:pPr>
              <a:r>
                <a:rPr lang="en-GB" altLang="en-US" sz="2000" smtClean="0">
                  <a:latin typeface="Times New Roman" panose="02020603050405020304" pitchFamily="18" charset="0"/>
                  <a:cs typeface="Times New Roman" panose="02020603050405020304" pitchFamily="18" charset="0"/>
                </a:rPr>
                <a:t>dequeue(Q);</a:t>
              </a:r>
            </a:p>
            <a:p>
              <a:pPr>
                <a:spcBef>
                  <a:spcPct val="0"/>
                </a:spcBef>
                <a:buFontTx/>
                <a:buNone/>
              </a:pPr>
              <a:endParaRPr lang="en-GB" altLang="en-US" sz="2000" smtClean="0">
                <a:latin typeface="Times New Roman" panose="02020603050405020304" pitchFamily="18" charset="0"/>
                <a:cs typeface="Times New Roman" panose="02020603050405020304" pitchFamily="18" charset="0"/>
              </a:endParaRPr>
            </a:p>
            <a:p>
              <a:pPr>
                <a:spcBef>
                  <a:spcPct val="0"/>
                </a:spcBef>
                <a:buFontTx/>
                <a:buNone/>
              </a:pPr>
              <a:r>
                <a:rPr lang="en-GB" altLang="en-US" sz="2000" smtClean="0">
                  <a:latin typeface="Times New Roman" panose="02020603050405020304" pitchFamily="18" charset="0"/>
                  <a:cs typeface="Times New Roman" panose="02020603050405020304" pitchFamily="18" charset="0"/>
                </a:rPr>
                <a:t>dequeue(Q); </a:t>
              </a:r>
            </a:p>
            <a:p>
              <a:pPr>
                <a:spcBef>
                  <a:spcPct val="0"/>
                </a:spcBef>
                <a:buFontTx/>
                <a:buNone/>
              </a:pPr>
              <a:endParaRPr lang="en-GB" altLang="en-US" sz="2000" smtClean="0">
                <a:latin typeface="Times New Roman" panose="02020603050405020304" pitchFamily="18" charset="0"/>
                <a:cs typeface="Times New Roman" panose="02020603050405020304" pitchFamily="18" charset="0"/>
              </a:endParaRPr>
            </a:p>
            <a:p>
              <a:pPr>
                <a:spcBef>
                  <a:spcPct val="0"/>
                </a:spcBef>
                <a:buFontTx/>
                <a:buNone/>
              </a:pPr>
              <a:r>
                <a:rPr lang="en-GB" altLang="en-US" sz="2000" smtClean="0">
                  <a:latin typeface="Times New Roman" panose="02020603050405020304" pitchFamily="18" charset="0"/>
                  <a:cs typeface="Times New Roman" panose="02020603050405020304" pitchFamily="18" charset="0"/>
                </a:rPr>
                <a:t>enqueue(Q, “d”);  </a:t>
              </a:r>
            </a:p>
            <a:p>
              <a:pPr>
                <a:spcBef>
                  <a:spcPct val="0"/>
                </a:spcBef>
                <a:buFontTx/>
                <a:buNone/>
              </a:pPr>
              <a:endParaRPr lang="en-GB" altLang="en-US" sz="2000" smtClean="0">
                <a:latin typeface="Times New Roman" panose="02020603050405020304" pitchFamily="18" charset="0"/>
                <a:cs typeface="Times New Roman" panose="02020603050405020304" pitchFamily="18" charset="0"/>
              </a:endParaRPr>
            </a:p>
            <a:p>
              <a:pPr>
                <a:spcBef>
                  <a:spcPct val="0"/>
                </a:spcBef>
                <a:buFontTx/>
                <a:buNone/>
              </a:pPr>
              <a:r>
                <a:rPr lang="en-GB" altLang="en-US" sz="2000" smtClean="0">
                  <a:latin typeface="Times New Roman" panose="02020603050405020304" pitchFamily="18" charset="0"/>
                  <a:cs typeface="Times New Roman" panose="02020603050405020304" pitchFamily="18" charset="0"/>
                </a:rPr>
                <a:t>enqueue(Q, “e”);  </a:t>
              </a:r>
            </a:p>
            <a:p>
              <a:pPr>
                <a:spcBef>
                  <a:spcPct val="0"/>
                </a:spcBef>
                <a:buFontTx/>
                <a:buNone/>
              </a:pPr>
              <a:endParaRPr lang="en-GB" altLang="en-US" sz="2000" smtClean="0">
                <a:latin typeface="Times New Roman" panose="02020603050405020304" pitchFamily="18" charset="0"/>
                <a:cs typeface="Times New Roman" panose="02020603050405020304" pitchFamily="18" charset="0"/>
              </a:endParaRPr>
            </a:p>
            <a:p>
              <a:pPr>
                <a:spcBef>
                  <a:spcPct val="0"/>
                </a:spcBef>
                <a:buFontTx/>
                <a:buNone/>
              </a:pPr>
              <a:r>
                <a:rPr lang="en-GB" altLang="en-US" sz="2000" smtClean="0">
                  <a:latin typeface="Times New Roman" panose="02020603050405020304" pitchFamily="18" charset="0"/>
                  <a:cs typeface="Times New Roman" panose="02020603050405020304" pitchFamily="18" charset="0"/>
                </a:rPr>
                <a:t>dequeue(Q</a:t>
              </a:r>
              <a:r>
                <a:rPr lang="en-GB" altLang="en-US" sz="1600" smtClean="0">
                  <a:solidFill>
                    <a:srgbClr val="0000FF"/>
                  </a:solidFill>
                  <a:latin typeface="Courier New" panose="02070309020205020404" pitchFamily="49" charset="0"/>
                </a:rPr>
                <a:t>);  </a:t>
              </a:r>
              <a:endParaRPr lang="en-US" altLang="en-US" dirty="0" smtClean="0"/>
            </a:p>
          </p:txBody>
        </p:sp>
        <p:sp>
          <p:nvSpPr>
            <p:cNvPr id="16" name="AutoShape 4"/>
            <p:cNvSpPr>
              <a:spLocks noChangeArrowheads="1"/>
            </p:cNvSpPr>
            <p:nvPr/>
          </p:nvSpPr>
          <p:spPr bwMode="auto">
            <a:xfrm>
              <a:off x="1453055" y="2468654"/>
              <a:ext cx="352425" cy="152400"/>
            </a:xfrm>
            <a:prstGeom prst="rightArrow">
              <a:avLst>
                <a:gd name="adj1" fmla="val 50000"/>
                <a:gd name="adj2" fmla="val 57813"/>
              </a:avLst>
            </a:prstGeom>
            <a:solidFill>
              <a:srgbClr val="FF00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7" name="AutoShape 5"/>
            <p:cNvSpPr>
              <a:spLocks noChangeArrowheads="1"/>
            </p:cNvSpPr>
            <p:nvPr/>
          </p:nvSpPr>
          <p:spPr bwMode="auto">
            <a:xfrm>
              <a:off x="1453055" y="2849654"/>
              <a:ext cx="352425" cy="152400"/>
            </a:xfrm>
            <a:prstGeom prst="rightArrow">
              <a:avLst>
                <a:gd name="adj1" fmla="val 50000"/>
                <a:gd name="adj2" fmla="val 57813"/>
              </a:avLst>
            </a:prstGeom>
            <a:solidFill>
              <a:srgbClr val="FF00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8" name="AutoShape 6"/>
            <p:cNvSpPr>
              <a:spLocks noChangeArrowheads="1"/>
            </p:cNvSpPr>
            <p:nvPr/>
          </p:nvSpPr>
          <p:spPr bwMode="auto">
            <a:xfrm>
              <a:off x="1453055" y="3306854"/>
              <a:ext cx="352425" cy="152400"/>
            </a:xfrm>
            <a:prstGeom prst="rightArrow">
              <a:avLst>
                <a:gd name="adj1" fmla="val 50000"/>
                <a:gd name="adj2" fmla="val 57813"/>
              </a:avLst>
            </a:prstGeom>
            <a:solidFill>
              <a:srgbClr val="FF00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9" name="AutoShape 7"/>
            <p:cNvSpPr>
              <a:spLocks noChangeArrowheads="1"/>
            </p:cNvSpPr>
            <p:nvPr/>
          </p:nvSpPr>
          <p:spPr bwMode="auto">
            <a:xfrm>
              <a:off x="1453055" y="3764054"/>
              <a:ext cx="352425" cy="152400"/>
            </a:xfrm>
            <a:prstGeom prst="rightArrow">
              <a:avLst>
                <a:gd name="adj1" fmla="val 50000"/>
                <a:gd name="adj2" fmla="val 57813"/>
              </a:avLst>
            </a:prstGeom>
            <a:solidFill>
              <a:srgbClr val="FF00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0" name="AutoShape 8"/>
            <p:cNvSpPr>
              <a:spLocks noChangeArrowheads="1"/>
            </p:cNvSpPr>
            <p:nvPr/>
          </p:nvSpPr>
          <p:spPr bwMode="auto">
            <a:xfrm>
              <a:off x="1453055" y="4221254"/>
              <a:ext cx="352425" cy="152400"/>
            </a:xfrm>
            <a:prstGeom prst="rightArrow">
              <a:avLst>
                <a:gd name="adj1" fmla="val 50000"/>
                <a:gd name="adj2" fmla="val 57813"/>
              </a:avLst>
            </a:prstGeom>
            <a:solidFill>
              <a:srgbClr val="FF00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1" name="AutoShape 9"/>
            <p:cNvSpPr>
              <a:spLocks noChangeArrowheads="1"/>
            </p:cNvSpPr>
            <p:nvPr/>
          </p:nvSpPr>
          <p:spPr bwMode="auto">
            <a:xfrm>
              <a:off x="1453055" y="4678454"/>
              <a:ext cx="352425" cy="152400"/>
            </a:xfrm>
            <a:prstGeom prst="rightArrow">
              <a:avLst>
                <a:gd name="adj1" fmla="val 50000"/>
                <a:gd name="adj2" fmla="val 57813"/>
              </a:avLst>
            </a:prstGeom>
            <a:solidFill>
              <a:srgbClr val="FF00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2" name="AutoShape 10"/>
            <p:cNvSpPr>
              <a:spLocks noChangeArrowheads="1"/>
            </p:cNvSpPr>
            <p:nvPr/>
          </p:nvSpPr>
          <p:spPr bwMode="auto">
            <a:xfrm>
              <a:off x="1453055" y="5059454"/>
              <a:ext cx="352425" cy="152400"/>
            </a:xfrm>
            <a:prstGeom prst="rightArrow">
              <a:avLst>
                <a:gd name="adj1" fmla="val 50000"/>
                <a:gd name="adj2" fmla="val 57813"/>
              </a:avLst>
            </a:prstGeom>
            <a:solidFill>
              <a:srgbClr val="FF00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3" name="AutoShape 11"/>
            <p:cNvSpPr>
              <a:spLocks noChangeArrowheads="1"/>
            </p:cNvSpPr>
            <p:nvPr/>
          </p:nvSpPr>
          <p:spPr bwMode="auto">
            <a:xfrm>
              <a:off x="1453055" y="5516654"/>
              <a:ext cx="352425" cy="152400"/>
            </a:xfrm>
            <a:prstGeom prst="rightArrow">
              <a:avLst>
                <a:gd name="adj1" fmla="val 50000"/>
                <a:gd name="adj2" fmla="val 57813"/>
              </a:avLst>
            </a:prstGeom>
            <a:solidFill>
              <a:srgbClr val="FF00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4" name="AutoShape 12"/>
            <p:cNvSpPr>
              <a:spLocks noChangeArrowheads="1"/>
            </p:cNvSpPr>
            <p:nvPr/>
          </p:nvSpPr>
          <p:spPr bwMode="auto">
            <a:xfrm>
              <a:off x="1453055" y="5973854"/>
              <a:ext cx="352425" cy="152400"/>
            </a:xfrm>
            <a:prstGeom prst="rightArrow">
              <a:avLst>
                <a:gd name="adj1" fmla="val 50000"/>
                <a:gd name="adj2" fmla="val 57813"/>
              </a:avLst>
            </a:prstGeom>
            <a:solidFill>
              <a:srgbClr val="FF00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5" name="Text Box 13"/>
            <p:cNvSpPr txBox="1">
              <a:spLocks noChangeArrowheads="1"/>
            </p:cNvSpPr>
            <p:nvPr/>
          </p:nvSpPr>
          <p:spPr bwMode="auto">
            <a:xfrm>
              <a:off x="6793405" y="4365717"/>
              <a:ext cx="336550" cy="396875"/>
            </a:xfrm>
            <a:prstGeom prst="rect">
              <a:avLst/>
            </a:prstGeom>
            <a:solidFill>
              <a:srgbClr val="00FF00"/>
            </a:solidFill>
            <a:ln>
              <a:noFill/>
            </a:ln>
            <a:effectLst/>
            <a:extLs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i="1">
                  <a:solidFill>
                    <a:srgbClr val="0000FF"/>
                  </a:solidFill>
                  <a:latin typeface="Courier New" panose="02070309020205020404" pitchFamily="49" charset="0"/>
                </a:rPr>
                <a:t>a</a:t>
              </a:r>
              <a:endParaRPr lang="en-US" altLang="en-US" sz="2000" b="1" i="1">
                <a:latin typeface="Times New Roman" panose="02020603050405020304" pitchFamily="18" charset="0"/>
              </a:endParaRPr>
            </a:p>
          </p:txBody>
        </p:sp>
        <p:grpSp>
          <p:nvGrpSpPr>
            <p:cNvPr id="26" name="Group 14"/>
            <p:cNvGrpSpPr>
              <a:grpSpLocks/>
            </p:cNvGrpSpPr>
            <p:nvPr/>
          </p:nvGrpSpPr>
          <p:grpSpPr bwMode="auto">
            <a:xfrm>
              <a:off x="5947268" y="2684554"/>
              <a:ext cx="1162050" cy="396875"/>
              <a:chOff x="3863" y="992"/>
              <a:chExt cx="793" cy="250"/>
            </a:xfrm>
          </p:grpSpPr>
          <p:sp>
            <p:nvSpPr>
              <p:cNvPr id="27" name="Text Box 15"/>
              <p:cNvSpPr txBox="1">
                <a:spLocks noChangeArrowheads="1"/>
              </p:cNvSpPr>
              <p:nvPr/>
            </p:nvSpPr>
            <p:spPr bwMode="auto">
              <a:xfrm>
                <a:off x="3863" y="992"/>
                <a:ext cx="2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i="1">
                    <a:solidFill>
                      <a:srgbClr val="0000FF"/>
                    </a:solidFill>
                    <a:latin typeface="Courier New" panose="02070309020205020404" pitchFamily="49" charset="0"/>
                  </a:rPr>
                  <a:t>Q</a:t>
                </a:r>
                <a:endParaRPr lang="en-US" altLang="en-US" sz="2000" i="1">
                  <a:latin typeface="Times New Roman" panose="02020603050405020304" pitchFamily="18" charset="0"/>
                </a:endParaRPr>
              </a:p>
            </p:txBody>
          </p:sp>
          <p:sp>
            <p:nvSpPr>
              <p:cNvPr id="28" name="Rectangle 16"/>
              <p:cNvSpPr>
                <a:spLocks noChangeArrowheads="1"/>
              </p:cNvSpPr>
              <p:nvPr/>
            </p:nvSpPr>
            <p:spPr bwMode="auto">
              <a:xfrm>
                <a:off x="4160" y="1064"/>
                <a:ext cx="496" cy="160"/>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grpSp>
          <p:nvGrpSpPr>
            <p:cNvPr id="29" name="Group 17"/>
            <p:cNvGrpSpPr>
              <a:grpSpLocks/>
            </p:cNvGrpSpPr>
            <p:nvPr/>
          </p:nvGrpSpPr>
          <p:grpSpPr bwMode="auto">
            <a:xfrm>
              <a:off x="5263056" y="2925854"/>
              <a:ext cx="3579823" cy="2938463"/>
              <a:chOff x="2916" y="1272"/>
              <a:chExt cx="2443" cy="1851"/>
            </a:xfrm>
          </p:grpSpPr>
          <p:sp>
            <p:nvSpPr>
              <p:cNvPr id="30" name="Text Box 18"/>
              <p:cNvSpPr txBox="1">
                <a:spLocks noChangeArrowheads="1"/>
              </p:cNvSpPr>
              <p:nvPr/>
            </p:nvSpPr>
            <p:spPr bwMode="auto">
              <a:xfrm>
                <a:off x="2916" y="2597"/>
                <a:ext cx="71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i="1">
                    <a:latin typeface="Times New Roman" panose="02020603050405020304" pitchFamily="18" charset="0"/>
                  </a:rPr>
                  <a:t>F=</a:t>
                </a:r>
                <a:r>
                  <a:rPr lang="en-US" altLang="en-US" sz="2000" i="1">
                    <a:latin typeface="Times New Roman" panose="02020603050405020304" pitchFamily="18" charset="0"/>
                  </a:rPr>
                  <a:t>front</a:t>
                </a:r>
                <a:r>
                  <a:rPr lang="en-US" altLang="en-US" sz="2000" b="1" i="1">
                    <a:latin typeface="Times New Roman" panose="02020603050405020304" pitchFamily="18" charset="0"/>
                  </a:rPr>
                  <a:t> </a:t>
                </a:r>
              </a:p>
              <a:p>
                <a:pPr>
                  <a:spcBef>
                    <a:spcPct val="0"/>
                  </a:spcBef>
                  <a:buFontTx/>
                  <a:buNone/>
                </a:pPr>
                <a:r>
                  <a:rPr lang="en-US" altLang="en-US" sz="2000" b="1" i="1">
                    <a:latin typeface="Times New Roman" panose="02020603050405020304" pitchFamily="18" charset="0"/>
                  </a:rPr>
                  <a:t>B=</a:t>
                </a:r>
                <a:r>
                  <a:rPr lang="en-US" altLang="en-US" sz="2000" i="1">
                    <a:latin typeface="Times New Roman" panose="02020603050405020304" pitchFamily="18" charset="0"/>
                  </a:rPr>
                  <a:t>back</a:t>
                </a:r>
              </a:p>
            </p:txBody>
          </p:sp>
          <p:grpSp>
            <p:nvGrpSpPr>
              <p:cNvPr id="31" name="Group 19"/>
              <p:cNvGrpSpPr>
                <a:grpSpLocks/>
              </p:cNvGrpSpPr>
              <p:nvPr/>
            </p:nvGrpSpPr>
            <p:grpSpPr bwMode="auto">
              <a:xfrm>
                <a:off x="3888" y="1272"/>
                <a:ext cx="1471" cy="1851"/>
                <a:chOff x="4240" y="1256"/>
                <a:chExt cx="1471" cy="1851"/>
              </a:xfrm>
            </p:grpSpPr>
            <p:sp>
              <p:nvSpPr>
                <p:cNvPr id="32" name="Text Box 20"/>
                <p:cNvSpPr txBox="1">
                  <a:spLocks noChangeArrowheads="1"/>
                </p:cNvSpPr>
                <p:nvPr/>
              </p:nvSpPr>
              <p:spPr bwMode="auto">
                <a:xfrm>
                  <a:off x="4316" y="2577"/>
                  <a:ext cx="24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i="1">
                      <a:latin typeface="Times New Roman" panose="02020603050405020304" pitchFamily="18" charset="0"/>
                    </a:rPr>
                    <a:t>F</a:t>
                  </a:r>
                </a:p>
              </p:txBody>
            </p:sp>
            <p:sp>
              <p:nvSpPr>
                <p:cNvPr id="33" name="Text Box 21"/>
                <p:cNvSpPr txBox="1">
                  <a:spLocks noChangeArrowheads="1"/>
                </p:cNvSpPr>
                <p:nvPr/>
              </p:nvSpPr>
              <p:spPr bwMode="auto">
                <a:xfrm>
                  <a:off x="4299" y="2857"/>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i="1">
                      <a:latin typeface="Times New Roman" panose="02020603050405020304" pitchFamily="18" charset="0"/>
                    </a:rPr>
                    <a:t>B</a:t>
                  </a:r>
                </a:p>
              </p:txBody>
            </p:sp>
            <p:sp>
              <p:nvSpPr>
                <p:cNvPr id="34" name="Rectangle 22"/>
                <p:cNvSpPr>
                  <a:spLocks noChangeArrowheads="1"/>
                </p:cNvSpPr>
                <p:nvPr/>
              </p:nvSpPr>
              <p:spPr bwMode="auto">
                <a:xfrm>
                  <a:off x="4240" y="2088"/>
                  <a:ext cx="1471" cy="400"/>
                </a:xfrm>
                <a:prstGeom prst="rect">
                  <a:avLst/>
                </a:prstGeom>
                <a:noFill/>
                <a:ln w="190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35" name="Line 23"/>
                <p:cNvSpPr>
                  <a:spLocks noChangeShapeType="1"/>
                </p:cNvSpPr>
                <p:nvPr/>
              </p:nvSpPr>
              <p:spPr bwMode="auto">
                <a:xfrm>
                  <a:off x="4608" y="2088"/>
                  <a:ext cx="0" cy="40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24"/>
                <p:cNvSpPr>
                  <a:spLocks noChangeShapeType="1"/>
                </p:cNvSpPr>
                <p:nvPr/>
              </p:nvSpPr>
              <p:spPr bwMode="auto">
                <a:xfrm>
                  <a:off x="4976" y="2088"/>
                  <a:ext cx="0" cy="40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25"/>
                <p:cNvSpPr>
                  <a:spLocks noChangeShapeType="1"/>
                </p:cNvSpPr>
                <p:nvPr/>
              </p:nvSpPr>
              <p:spPr bwMode="auto">
                <a:xfrm>
                  <a:off x="5344" y="2088"/>
                  <a:ext cx="0" cy="40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27"/>
                <p:cNvSpPr>
                  <a:spLocks noChangeShapeType="1"/>
                </p:cNvSpPr>
                <p:nvPr/>
              </p:nvSpPr>
              <p:spPr bwMode="auto">
                <a:xfrm>
                  <a:off x="4256" y="1256"/>
                  <a:ext cx="208" cy="512"/>
                </a:xfrm>
                <a:prstGeom prst="line">
                  <a:avLst/>
                </a:prstGeom>
                <a:noFill/>
                <a:ln w="1905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0" name="Text Box 28"/>
            <p:cNvSpPr txBox="1">
              <a:spLocks noChangeArrowheads="1"/>
            </p:cNvSpPr>
            <p:nvPr/>
          </p:nvSpPr>
          <p:spPr bwMode="auto">
            <a:xfrm>
              <a:off x="7333155" y="4365717"/>
              <a:ext cx="336550" cy="396875"/>
            </a:xfrm>
            <a:prstGeom prst="rect">
              <a:avLst/>
            </a:prstGeom>
            <a:solidFill>
              <a:srgbClr val="00FF00"/>
            </a:solidFill>
            <a:ln>
              <a:noFill/>
            </a:ln>
            <a:effectLst/>
            <a:extLs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i="1">
                  <a:solidFill>
                    <a:srgbClr val="0000FF"/>
                  </a:solidFill>
                  <a:latin typeface="Courier New" panose="02070309020205020404" pitchFamily="49" charset="0"/>
                </a:rPr>
                <a:t>b</a:t>
              </a:r>
              <a:endParaRPr lang="en-US" altLang="en-US" sz="2000" b="1" i="1">
                <a:latin typeface="Times New Roman" panose="02020603050405020304" pitchFamily="18" charset="0"/>
              </a:endParaRPr>
            </a:p>
          </p:txBody>
        </p:sp>
        <p:sp>
          <p:nvSpPr>
            <p:cNvPr id="41" name="Text Box 29"/>
            <p:cNvSpPr txBox="1">
              <a:spLocks noChangeArrowheads="1"/>
            </p:cNvSpPr>
            <p:nvPr/>
          </p:nvSpPr>
          <p:spPr bwMode="auto">
            <a:xfrm>
              <a:off x="7871318" y="4365717"/>
              <a:ext cx="336550" cy="396875"/>
            </a:xfrm>
            <a:prstGeom prst="rect">
              <a:avLst/>
            </a:prstGeom>
            <a:solidFill>
              <a:srgbClr val="00FF00"/>
            </a:solidFill>
            <a:ln>
              <a:noFill/>
            </a:ln>
            <a:effectLst/>
            <a:extLs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i="1">
                  <a:solidFill>
                    <a:srgbClr val="0000FF"/>
                  </a:solidFill>
                  <a:latin typeface="Courier New" panose="02070309020205020404" pitchFamily="49" charset="0"/>
                </a:rPr>
                <a:t>c</a:t>
              </a:r>
              <a:endParaRPr lang="en-US" altLang="en-US" sz="2000" b="1" i="1">
                <a:latin typeface="Times New Roman" panose="02020603050405020304" pitchFamily="18" charset="0"/>
              </a:endParaRPr>
            </a:p>
          </p:txBody>
        </p:sp>
        <p:sp>
          <p:nvSpPr>
            <p:cNvPr id="42" name="Text Box 30"/>
            <p:cNvSpPr txBox="1">
              <a:spLocks noChangeArrowheads="1"/>
            </p:cNvSpPr>
            <p:nvPr/>
          </p:nvSpPr>
          <p:spPr bwMode="auto">
            <a:xfrm>
              <a:off x="8458693" y="4340317"/>
              <a:ext cx="336550" cy="396875"/>
            </a:xfrm>
            <a:prstGeom prst="rect">
              <a:avLst/>
            </a:prstGeom>
            <a:solidFill>
              <a:srgbClr val="00FF00"/>
            </a:solidFill>
            <a:ln>
              <a:noFill/>
            </a:ln>
            <a:effectLst/>
            <a:extLs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i="1">
                  <a:solidFill>
                    <a:srgbClr val="0000FF"/>
                  </a:solidFill>
                  <a:latin typeface="Courier New" panose="02070309020205020404" pitchFamily="49" charset="0"/>
                </a:rPr>
                <a:t>d</a:t>
              </a:r>
              <a:endParaRPr lang="en-US" altLang="en-US" sz="2000" b="1" i="1">
                <a:latin typeface="Times New Roman" panose="02020603050405020304" pitchFamily="18" charset="0"/>
              </a:endParaRPr>
            </a:p>
          </p:txBody>
        </p:sp>
        <p:grpSp>
          <p:nvGrpSpPr>
            <p:cNvPr id="43" name="Group 31"/>
            <p:cNvGrpSpPr>
              <a:grpSpLocks/>
            </p:cNvGrpSpPr>
            <p:nvPr/>
          </p:nvGrpSpPr>
          <p:grpSpPr bwMode="auto">
            <a:xfrm>
              <a:off x="6780705" y="4997542"/>
              <a:ext cx="839788" cy="404812"/>
              <a:chOff x="3200" y="3681"/>
              <a:chExt cx="572" cy="255"/>
            </a:xfrm>
          </p:grpSpPr>
          <p:sp>
            <p:nvSpPr>
              <p:cNvPr id="44" name="Text Box 32"/>
              <p:cNvSpPr txBox="1">
                <a:spLocks noChangeArrowheads="1"/>
              </p:cNvSpPr>
              <p:nvPr/>
            </p:nvSpPr>
            <p:spPr bwMode="auto">
              <a:xfrm>
                <a:off x="3531" y="3681"/>
                <a:ext cx="241" cy="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i="1">
                    <a:latin typeface="Times New Roman" panose="02020603050405020304" pitchFamily="18" charset="0"/>
                  </a:rPr>
                  <a:t>F</a:t>
                </a:r>
              </a:p>
            </p:txBody>
          </p:sp>
          <p:sp>
            <p:nvSpPr>
              <p:cNvPr id="45" name="Rectangle 33"/>
              <p:cNvSpPr>
                <a:spLocks noChangeArrowheads="1"/>
              </p:cNvSpPr>
              <p:nvPr/>
            </p:nvSpPr>
            <p:spPr bwMode="auto">
              <a:xfrm>
                <a:off x="3200" y="3696"/>
                <a:ext cx="240" cy="240"/>
              </a:xfrm>
              <a:prstGeom prst="rect">
                <a:avLst/>
              </a:prstGeom>
              <a:solidFill>
                <a:srgbClr val="00FF00"/>
              </a:solidFill>
              <a:ln>
                <a:noFill/>
              </a:ln>
              <a:effectLst/>
              <a:extLs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grpSp>
          <p:nvGrpSpPr>
            <p:cNvPr id="46" name="Group 34"/>
            <p:cNvGrpSpPr>
              <a:grpSpLocks/>
            </p:cNvGrpSpPr>
            <p:nvPr/>
          </p:nvGrpSpPr>
          <p:grpSpPr bwMode="auto">
            <a:xfrm>
              <a:off x="6756893" y="5442042"/>
              <a:ext cx="885825" cy="417512"/>
              <a:chOff x="3936" y="2857"/>
              <a:chExt cx="604" cy="263"/>
            </a:xfrm>
          </p:grpSpPr>
          <p:sp>
            <p:nvSpPr>
              <p:cNvPr id="47" name="Text Box 35"/>
              <p:cNvSpPr txBox="1">
                <a:spLocks noChangeArrowheads="1"/>
              </p:cNvSpPr>
              <p:nvPr/>
            </p:nvSpPr>
            <p:spPr bwMode="auto">
              <a:xfrm>
                <a:off x="4299" y="2857"/>
                <a:ext cx="24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i="1">
                    <a:latin typeface="Times New Roman" panose="02020603050405020304" pitchFamily="18" charset="0"/>
                  </a:rPr>
                  <a:t>B</a:t>
                </a:r>
              </a:p>
            </p:txBody>
          </p:sp>
          <p:sp>
            <p:nvSpPr>
              <p:cNvPr id="48" name="Rectangle 36"/>
              <p:cNvSpPr>
                <a:spLocks noChangeArrowheads="1"/>
              </p:cNvSpPr>
              <p:nvPr/>
            </p:nvSpPr>
            <p:spPr bwMode="auto">
              <a:xfrm>
                <a:off x="3936" y="2880"/>
                <a:ext cx="240" cy="240"/>
              </a:xfrm>
              <a:prstGeom prst="rect">
                <a:avLst/>
              </a:prstGeom>
              <a:solidFill>
                <a:srgbClr val="00FF00"/>
              </a:solidFill>
              <a:ln>
                <a:noFill/>
              </a:ln>
              <a:effectLst/>
              <a:extLs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grpSp>
          <p:nvGrpSpPr>
            <p:cNvPr id="49" name="Group 37"/>
            <p:cNvGrpSpPr>
              <a:grpSpLocks/>
            </p:cNvGrpSpPr>
            <p:nvPr/>
          </p:nvGrpSpPr>
          <p:grpSpPr bwMode="auto">
            <a:xfrm>
              <a:off x="7296643" y="5442042"/>
              <a:ext cx="885825" cy="417512"/>
              <a:chOff x="3936" y="2857"/>
              <a:chExt cx="604" cy="263"/>
            </a:xfrm>
          </p:grpSpPr>
          <p:sp>
            <p:nvSpPr>
              <p:cNvPr id="50" name="Text Box 38"/>
              <p:cNvSpPr txBox="1">
                <a:spLocks noChangeArrowheads="1"/>
              </p:cNvSpPr>
              <p:nvPr/>
            </p:nvSpPr>
            <p:spPr bwMode="auto">
              <a:xfrm>
                <a:off x="4299" y="2857"/>
                <a:ext cx="24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i="1">
                    <a:latin typeface="Times New Roman" panose="02020603050405020304" pitchFamily="18" charset="0"/>
                  </a:rPr>
                  <a:t>B</a:t>
                </a:r>
              </a:p>
            </p:txBody>
          </p:sp>
          <p:sp>
            <p:nvSpPr>
              <p:cNvPr id="51" name="Rectangle 39"/>
              <p:cNvSpPr>
                <a:spLocks noChangeArrowheads="1"/>
              </p:cNvSpPr>
              <p:nvPr/>
            </p:nvSpPr>
            <p:spPr bwMode="auto">
              <a:xfrm>
                <a:off x="3936" y="2880"/>
                <a:ext cx="240" cy="240"/>
              </a:xfrm>
              <a:prstGeom prst="rect">
                <a:avLst/>
              </a:prstGeom>
              <a:solidFill>
                <a:srgbClr val="00FF00"/>
              </a:solidFill>
              <a:ln>
                <a:noFill/>
              </a:ln>
              <a:effectLst/>
              <a:extLs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grpSp>
          <p:nvGrpSpPr>
            <p:cNvPr id="52" name="Group 40"/>
            <p:cNvGrpSpPr>
              <a:grpSpLocks/>
            </p:cNvGrpSpPr>
            <p:nvPr/>
          </p:nvGrpSpPr>
          <p:grpSpPr bwMode="auto">
            <a:xfrm>
              <a:off x="7836393" y="5442042"/>
              <a:ext cx="885825" cy="417512"/>
              <a:chOff x="3936" y="2857"/>
              <a:chExt cx="604" cy="263"/>
            </a:xfrm>
          </p:grpSpPr>
          <p:sp>
            <p:nvSpPr>
              <p:cNvPr id="53" name="Text Box 41"/>
              <p:cNvSpPr txBox="1">
                <a:spLocks noChangeArrowheads="1"/>
              </p:cNvSpPr>
              <p:nvPr/>
            </p:nvSpPr>
            <p:spPr bwMode="auto">
              <a:xfrm>
                <a:off x="4299" y="2857"/>
                <a:ext cx="24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i="1">
                    <a:latin typeface="Times New Roman" panose="02020603050405020304" pitchFamily="18" charset="0"/>
                  </a:rPr>
                  <a:t>B</a:t>
                </a:r>
              </a:p>
            </p:txBody>
          </p:sp>
          <p:sp>
            <p:nvSpPr>
              <p:cNvPr id="54" name="Rectangle 42"/>
              <p:cNvSpPr>
                <a:spLocks noChangeArrowheads="1"/>
              </p:cNvSpPr>
              <p:nvPr/>
            </p:nvSpPr>
            <p:spPr bwMode="auto">
              <a:xfrm>
                <a:off x="3936" y="2880"/>
                <a:ext cx="240" cy="240"/>
              </a:xfrm>
              <a:prstGeom prst="rect">
                <a:avLst/>
              </a:prstGeom>
              <a:solidFill>
                <a:srgbClr val="00FF00"/>
              </a:solidFill>
              <a:ln>
                <a:noFill/>
              </a:ln>
              <a:effectLst/>
              <a:extLs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grpSp>
          <p:nvGrpSpPr>
            <p:cNvPr id="55" name="Group 43"/>
            <p:cNvGrpSpPr>
              <a:grpSpLocks/>
            </p:cNvGrpSpPr>
            <p:nvPr/>
          </p:nvGrpSpPr>
          <p:grpSpPr bwMode="auto">
            <a:xfrm>
              <a:off x="7320455" y="4997542"/>
              <a:ext cx="839788" cy="404812"/>
              <a:chOff x="3200" y="3681"/>
              <a:chExt cx="572" cy="255"/>
            </a:xfrm>
          </p:grpSpPr>
          <p:sp>
            <p:nvSpPr>
              <p:cNvPr id="56" name="Text Box 44"/>
              <p:cNvSpPr txBox="1">
                <a:spLocks noChangeArrowheads="1"/>
              </p:cNvSpPr>
              <p:nvPr/>
            </p:nvSpPr>
            <p:spPr bwMode="auto">
              <a:xfrm>
                <a:off x="3531" y="3681"/>
                <a:ext cx="241" cy="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i="1">
                    <a:latin typeface="Times New Roman" panose="02020603050405020304" pitchFamily="18" charset="0"/>
                  </a:rPr>
                  <a:t>F</a:t>
                </a:r>
              </a:p>
            </p:txBody>
          </p:sp>
          <p:sp>
            <p:nvSpPr>
              <p:cNvPr id="57" name="Rectangle 45"/>
              <p:cNvSpPr>
                <a:spLocks noChangeArrowheads="1"/>
              </p:cNvSpPr>
              <p:nvPr/>
            </p:nvSpPr>
            <p:spPr bwMode="auto">
              <a:xfrm>
                <a:off x="3200" y="3696"/>
                <a:ext cx="240" cy="240"/>
              </a:xfrm>
              <a:prstGeom prst="rect">
                <a:avLst/>
              </a:prstGeom>
              <a:solidFill>
                <a:srgbClr val="00FF00"/>
              </a:solidFill>
              <a:ln>
                <a:noFill/>
              </a:ln>
              <a:effectLst/>
              <a:extLs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grpSp>
          <p:nvGrpSpPr>
            <p:cNvPr id="58" name="Group 46"/>
            <p:cNvGrpSpPr>
              <a:grpSpLocks/>
            </p:cNvGrpSpPr>
            <p:nvPr/>
          </p:nvGrpSpPr>
          <p:grpSpPr bwMode="auto">
            <a:xfrm>
              <a:off x="7860205" y="4997542"/>
              <a:ext cx="838200" cy="404812"/>
              <a:chOff x="3200" y="3681"/>
              <a:chExt cx="572" cy="255"/>
            </a:xfrm>
          </p:grpSpPr>
          <p:sp>
            <p:nvSpPr>
              <p:cNvPr id="59" name="Text Box 47"/>
              <p:cNvSpPr txBox="1">
                <a:spLocks noChangeArrowheads="1"/>
              </p:cNvSpPr>
              <p:nvPr/>
            </p:nvSpPr>
            <p:spPr bwMode="auto">
              <a:xfrm>
                <a:off x="3531" y="3681"/>
                <a:ext cx="241" cy="2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i="1">
                    <a:latin typeface="Times New Roman" panose="02020603050405020304" pitchFamily="18" charset="0"/>
                  </a:rPr>
                  <a:t>F</a:t>
                </a:r>
              </a:p>
            </p:txBody>
          </p:sp>
          <p:sp>
            <p:nvSpPr>
              <p:cNvPr id="60" name="Rectangle 48"/>
              <p:cNvSpPr>
                <a:spLocks noChangeArrowheads="1"/>
              </p:cNvSpPr>
              <p:nvPr/>
            </p:nvSpPr>
            <p:spPr bwMode="auto">
              <a:xfrm>
                <a:off x="3200" y="3696"/>
                <a:ext cx="240" cy="240"/>
              </a:xfrm>
              <a:prstGeom prst="rect">
                <a:avLst/>
              </a:prstGeom>
              <a:solidFill>
                <a:srgbClr val="00FF00"/>
              </a:solidFill>
              <a:ln>
                <a:noFill/>
              </a:ln>
              <a:effectLst/>
              <a:extLs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grpSp>
          <p:nvGrpSpPr>
            <p:cNvPr id="61" name="Group 49"/>
            <p:cNvGrpSpPr>
              <a:grpSpLocks/>
            </p:cNvGrpSpPr>
            <p:nvPr/>
          </p:nvGrpSpPr>
          <p:grpSpPr bwMode="auto">
            <a:xfrm>
              <a:off x="6753718" y="5453154"/>
              <a:ext cx="1928812" cy="411163"/>
              <a:chOff x="3949" y="3296"/>
              <a:chExt cx="1316" cy="259"/>
            </a:xfrm>
          </p:grpSpPr>
          <p:sp>
            <p:nvSpPr>
              <p:cNvPr id="62" name="Text Box 50"/>
              <p:cNvSpPr txBox="1">
                <a:spLocks noChangeArrowheads="1"/>
              </p:cNvSpPr>
              <p:nvPr/>
            </p:nvSpPr>
            <p:spPr bwMode="auto">
              <a:xfrm>
                <a:off x="3949" y="3305"/>
                <a:ext cx="2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i="1">
                    <a:latin typeface="Times New Roman" panose="02020603050405020304" pitchFamily="18" charset="0"/>
                  </a:rPr>
                  <a:t>B</a:t>
                </a:r>
              </a:p>
            </p:txBody>
          </p:sp>
          <p:sp>
            <p:nvSpPr>
              <p:cNvPr id="63" name="Rectangle 51"/>
              <p:cNvSpPr>
                <a:spLocks noChangeArrowheads="1"/>
              </p:cNvSpPr>
              <p:nvPr/>
            </p:nvSpPr>
            <p:spPr bwMode="auto">
              <a:xfrm>
                <a:off x="5025" y="3296"/>
                <a:ext cx="240" cy="240"/>
              </a:xfrm>
              <a:prstGeom prst="rect">
                <a:avLst/>
              </a:prstGeom>
              <a:solidFill>
                <a:srgbClr val="00FF00"/>
              </a:solidFill>
              <a:ln>
                <a:noFill/>
              </a:ln>
              <a:effectLst/>
              <a:extLs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grpSp>
          <p:nvGrpSpPr>
            <p:cNvPr id="64" name="Group 52"/>
            <p:cNvGrpSpPr>
              <a:grpSpLocks/>
            </p:cNvGrpSpPr>
            <p:nvPr/>
          </p:nvGrpSpPr>
          <p:grpSpPr bwMode="auto">
            <a:xfrm>
              <a:off x="6756893" y="5442042"/>
              <a:ext cx="885825" cy="417512"/>
              <a:chOff x="3936" y="2857"/>
              <a:chExt cx="604" cy="263"/>
            </a:xfrm>
          </p:grpSpPr>
          <p:sp>
            <p:nvSpPr>
              <p:cNvPr id="65" name="Text Box 53"/>
              <p:cNvSpPr txBox="1">
                <a:spLocks noChangeArrowheads="1"/>
              </p:cNvSpPr>
              <p:nvPr/>
            </p:nvSpPr>
            <p:spPr bwMode="auto">
              <a:xfrm>
                <a:off x="4299" y="2857"/>
                <a:ext cx="24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i="1">
                    <a:latin typeface="Times New Roman" panose="02020603050405020304" pitchFamily="18" charset="0"/>
                  </a:rPr>
                  <a:t>B</a:t>
                </a:r>
              </a:p>
            </p:txBody>
          </p:sp>
          <p:sp>
            <p:nvSpPr>
              <p:cNvPr id="66" name="Rectangle 54"/>
              <p:cNvSpPr>
                <a:spLocks noChangeArrowheads="1"/>
              </p:cNvSpPr>
              <p:nvPr/>
            </p:nvSpPr>
            <p:spPr bwMode="auto">
              <a:xfrm>
                <a:off x="3936" y="2880"/>
                <a:ext cx="240" cy="240"/>
              </a:xfrm>
              <a:prstGeom prst="rect">
                <a:avLst/>
              </a:prstGeom>
              <a:solidFill>
                <a:srgbClr val="00FF00"/>
              </a:solidFill>
              <a:ln>
                <a:noFill/>
              </a:ln>
              <a:effectLst/>
              <a:extLs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grpSp>
          <p:nvGrpSpPr>
            <p:cNvPr id="67" name="Group 55"/>
            <p:cNvGrpSpPr>
              <a:grpSpLocks/>
            </p:cNvGrpSpPr>
            <p:nvPr/>
          </p:nvGrpSpPr>
          <p:grpSpPr bwMode="auto">
            <a:xfrm>
              <a:off x="6874368" y="4437154"/>
              <a:ext cx="165100" cy="279400"/>
              <a:chOff x="2928" y="2080"/>
              <a:chExt cx="112" cy="176"/>
            </a:xfrm>
          </p:grpSpPr>
          <p:sp>
            <p:nvSpPr>
              <p:cNvPr id="68" name="Line 56"/>
              <p:cNvSpPr>
                <a:spLocks noChangeShapeType="1"/>
              </p:cNvSpPr>
              <p:nvPr/>
            </p:nvSpPr>
            <p:spPr bwMode="auto">
              <a:xfrm flipH="1">
                <a:off x="2944" y="2080"/>
                <a:ext cx="80" cy="176"/>
              </a:xfrm>
              <a:prstGeom prst="line">
                <a:avLst/>
              </a:prstGeom>
              <a:noFill/>
              <a:ln w="190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57"/>
              <p:cNvSpPr>
                <a:spLocks noChangeShapeType="1"/>
              </p:cNvSpPr>
              <p:nvPr/>
            </p:nvSpPr>
            <p:spPr bwMode="auto">
              <a:xfrm>
                <a:off x="2928" y="2080"/>
                <a:ext cx="112" cy="144"/>
              </a:xfrm>
              <a:prstGeom prst="line">
                <a:avLst/>
              </a:prstGeom>
              <a:noFill/>
              <a:ln w="190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 name="Group 58"/>
            <p:cNvGrpSpPr>
              <a:grpSpLocks/>
            </p:cNvGrpSpPr>
            <p:nvPr/>
          </p:nvGrpSpPr>
          <p:grpSpPr bwMode="auto">
            <a:xfrm>
              <a:off x="7414118" y="4464142"/>
              <a:ext cx="163512" cy="279400"/>
              <a:chOff x="2928" y="2080"/>
              <a:chExt cx="112" cy="176"/>
            </a:xfrm>
          </p:grpSpPr>
          <p:sp>
            <p:nvSpPr>
              <p:cNvPr id="71" name="Line 59"/>
              <p:cNvSpPr>
                <a:spLocks noChangeShapeType="1"/>
              </p:cNvSpPr>
              <p:nvPr/>
            </p:nvSpPr>
            <p:spPr bwMode="auto">
              <a:xfrm flipH="1">
                <a:off x="2944" y="2080"/>
                <a:ext cx="80" cy="176"/>
              </a:xfrm>
              <a:prstGeom prst="line">
                <a:avLst/>
              </a:prstGeom>
              <a:noFill/>
              <a:ln w="190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60"/>
              <p:cNvSpPr>
                <a:spLocks noChangeShapeType="1"/>
              </p:cNvSpPr>
              <p:nvPr/>
            </p:nvSpPr>
            <p:spPr bwMode="auto">
              <a:xfrm>
                <a:off x="2928" y="2080"/>
                <a:ext cx="112" cy="144"/>
              </a:xfrm>
              <a:prstGeom prst="line">
                <a:avLst/>
              </a:prstGeom>
              <a:noFill/>
              <a:ln w="190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0" name="Group 61"/>
            <p:cNvGrpSpPr>
              <a:grpSpLocks/>
            </p:cNvGrpSpPr>
            <p:nvPr/>
          </p:nvGrpSpPr>
          <p:grpSpPr bwMode="auto">
            <a:xfrm>
              <a:off x="7953868" y="4437154"/>
              <a:ext cx="163512" cy="279400"/>
              <a:chOff x="2928" y="2080"/>
              <a:chExt cx="112" cy="176"/>
            </a:xfrm>
          </p:grpSpPr>
          <p:sp>
            <p:nvSpPr>
              <p:cNvPr id="81" name="Line 62"/>
              <p:cNvSpPr>
                <a:spLocks noChangeShapeType="1"/>
              </p:cNvSpPr>
              <p:nvPr/>
            </p:nvSpPr>
            <p:spPr bwMode="auto">
              <a:xfrm flipH="1">
                <a:off x="2944" y="2080"/>
                <a:ext cx="80" cy="176"/>
              </a:xfrm>
              <a:prstGeom prst="line">
                <a:avLst/>
              </a:prstGeom>
              <a:noFill/>
              <a:ln w="190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Line 63"/>
              <p:cNvSpPr>
                <a:spLocks noChangeShapeType="1"/>
              </p:cNvSpPr>
              <p:nvPr/>
            </p:nvSpPr>
            <p:spPr bwMode="auto">
              <a:xfrm>
                <a:off x="2928" y="2080"/>
                <a:ext cx="112" cy="144"/>
              </a:xfrm>
              <a:prstGeom prst="line">
                <a:avLst/>
              </a:prstGeom>
              <a:noFill/>
              <a:ln w="190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3" name="Text Box 64"/>
            <p:cNvSpPr txBox="1">
              <a:spLocks noChangeArrowheads="1"/>
            </p:cNvSpPr>
            <p:nvPr/>
          </p:nvSpPr>
          <p:spPr bwMode="auto">
            <a:xfrm>
              <a:off x="6793405" y="4365717"/>
              <a:ext cx="336550" cy="396875"/>
            </a:xfrm>
            <a:prstGeom prst="rect">
              <a:avLst/>
            </a:prstGeom>
            <a:solidFill>
              <a:srgbClr val="00FF00"/>
            </a:solidFill>
            <a:ln>
              <a:noFill/>
            </a:ln>
            <a:effectLst/>
            <a:extLs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i="1" dirty="0">
                  <a:solidFill>
                    <a:srgbClr val="0000FF"/>
                  </a:solidFill>
                  <a:latin typeface="Courier New" panose="02070309020205020404" pitchFamily="49" charset="0"/>
                </a:rPr>
                <a:t>e</a:t>
              </a:r>
              <a:endParaRPr lang="en-US" altLang="en-US" sz="2000" b="1" i="1" dirty="0">
                <a:latin typeface="Times New Roman" panose="02020603050405020304" pitchFamily="18" charset="0"/>
              </a:endParaRPr>
            </a:p>
          </p:txBody>
        </p:sp>
      </p:grpSp>
      <p:sp>
        <p:nvSpPr>
          <p:cNvPr id="73" name="TextBox 72"/>
          <p:cNvSpPr txBox="1"/>
          <p:nvPr/>
        </p:nvSpPr>
        <p:spPr>
          <a:xfrm>
            <a:off x="4430111" y="6227379"/>
            <a:ext cx="569135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2.2.13: </a:t>
            </a:r>
            <a:r>
              <a:rPr lang="en-US" dirty="0" smtClean="0">
                <a:latin typeface="Times New Roman" pitchFamily="18" charset="0"/>
                <a:cs typeface="Times New Roman" pitchFamily="18" charset="0"/>
              </a:rPr>
              <a:t>Circular</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Queue operations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690407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29</a:t>
            </a:fld>
            <a:endParaRPr lang="en-IN" dirty="0"/>
          </a:p>
        </p:txBody>
      </p:sp>
      <p:sp>
        <p:nvSpPr>
          <p:cNvPr id="6" name="Rectangle 5"/>
          <p:cNvSpPr/>
          <p:nvPr/>
        </p:nvSpPr>
        <p:spPr>
          <a:xfrm>
            <a:off x="207034" y="1121184"/>
            <a:ext cx="11383951" cy="5287601"/>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Queue class specification</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lvl="2">
              <a:lnSpc>
                <a:spcPct val="90000"/>
              </a:lnSpc>
              <a:defRPr/>
            </a:pPr>
            <a:r>
              <a:rPr lang="en-US" altLang="en-US" dirty="0">
                <a:latin typeface="Times New Roman" panose="02020603050405020304" pitchFamily="18" charset="0"/>
                <a:cs typeface="Times New Roman" panose="02020603050405020304" pitchFamily="18" charset="0"/>
              </a:rPr>
              <a:t>// forward declaration of </a:t>
            </a:r>
            <a:r>
              <a:rPr lang="en-US" altLang="en-US" dirty="0" err="1">
                <a:latin typeface="Times New Roman" panose="02020603050405020304" pitchFamily="18" charset="0"/>
                <a:cs typeface="Times New Roman" panose="02020603050405020304" pitchFamily="18" charset="0"/>
              </a:rPr>
              <a:t>NodeType</a:t>
            </a:r>
            <a:r>
              <a:rPr lang="en-US" altLang="en-US" dirty="0">
                <a:latin typeface="Times New Roman" panose="02020603050405020304" pitchFamily="18" charset="0"/>
                <a:cs typeface="Times New Roman" panose="02020603050405020304" pitchFamily="18" charset="0"/>
              </a:rPr>
              <a:t> (like function prototype)</a:t>
            </a:r>
          </a:p>
          <a:p>
            <a:pPr lvl="2">
              <a:lnSpc>
                <a:spcPct val="90000"/>
              </a:lnSpc>
              <a:defRPr/>
            </a:pPr>
            <a:r>
              <a:rPr lang="en-US" altLang="en-US" dirty="0">
                <a:latin typeface="Times New Roman" panose="02020603050405020304" pitchFamily="18" charset="0"/>
                <a:cs typeface="Times New Roman" panose="02020603050405020304" pitchFamily="18" charset="0"/>
              </a:rPr>
              <a:t>template&lt;class </a:t>
            </a:r>
            <a:r>
              <a:rPr lang="en-US" altLang="en-US" dirty="0" err="1">
                <a:latin typeface="Times New Roman" panose="02020603050405020304" pitchFamily="18" charset="0"/>
                <a:cs typeface="Times New Roman" panose="02020603050405020304" pitchFamily="18" charset="0"/>
              </a:rPr>
              <a:t>ItemType</a:t>
            </a:r>
            <a:r>
              <a:rPr lang="en-US" altLang="en-US" dirty="0">
                <a:latin typeface="Times New Roman" panose="02020603050405020304" pitchFamily="18" charset="0"/>
                <a:cs typeface="Times New Roman" panose="02020603050405020304" pitchFamily="18" charset="0"/>
              </a:rPr>
              <a:t>&gt;</a:t>
            </a:r>
          </a:p>
          <a:p>
            <a:pPr lvl="2">
              <a:lnSpc>
                <a:spcPct val="90000"/>
              </a:lnSpc>
              <a:defRPr/>
            </a:pPr>
            <a:r>
              <a:rPr lang="en-US" altLang="en-US" dirty="0" err="1">
                <a:latin typeface="Times New Roman" panose="02020603050405020304" pitchFamily="18" charset="0"/>
                <a:cs typeface="Times New Roman" panose="02020603050405020304" pitchFamily="18" charset="0"/>
              </a:rPr>
              <a:t>struct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NodeType</a:t>
            </a:r>
            <a:r>
              <a:rPr lang="en-US" altLang="en-US" dirty="0">
                <a:latin typeface="Times New Roman" panose="02020603050405020304" pitchFamily="18" charset="0"/>
                <a:cs typeface="Times New Roman" panose="02020603050405020304" pitchFamily="18" charset="0"/>
              </a:rPr>
              <a:t>;</a:t>
            </a:r>
          </a:p>
          <a:p>
            <a:pPr lvl="2">
              <a:lnSpc>
                <a:spcPct val="90000"/>
              </a:lnSpc>
              <a:defRPr/>
            </a:pPr>
            <a:r>
              <a:rPr lang="en-US" altLang="en-US" dirty="0">
                <a:latin typeface="Times New Roman" panose="02020603050405020304" pitchFamily="18" charset="0"/>
                <a:cs typeface="Times New Roman" panose="02020603050405020304" pitchFamily="18" charset="0"/>
              </a:rPr>
              <a:t> </a:t>
            </a:r>
          </a:p>
          <a:p>
            <a:pPr lvl="2">
              <a:lnSpc>
                <a:spcPct val="90000"/>
              </a:lnSpc>
              <a:defRPr/>
            </a:pPr>
            <a:r>
              <a:rPr lang="en-US" altLang="en-US" dirty="0">
                <a:latin typeface="Times New Roman" panose="02020603050405020304" pitchFamily="18" charset="0"/>
                <a:cs typeface="Times New Roman" panose="02020603050405020304" pitchFamily="18" charset="0"/>
              </a:rPr>
              <a:t>template&lt;class </a:t>
            </a:r>
            <a:r>
              <a:rPr lang="en-US" altLang="en-US" dirty="0" err="1">
                <a:latin typeface="Times New Roman" panose="02020603050405020304" pitchFamily="18" charset="0"/>
                <a:cs typeface="Times New Roman" panose="02020603050405020304" pitchFamily="18" charset="0"/>
              </a:rPr>
              <a:t>ItemType</a:t>
            </a:r>
            <a:r>
              <a:rPr lang="en-US" altLang="en-US" dirty="0">
                <a:latin typeface="Times New Roman" panose="02020603050405020304" pitchFamily="18" charset="0"/>
                <a:cs typeface="Times New Roman" panose="02020603050405020304" pitchFamily="18" charset="0"/>
              </a:rPr>
              <a:t>&gt;</a:t>
            </a:r>
          </a:p>
          <a:p>
            <a:pPr lvl="2">
              <a:lnSpc>
                <a:spcPct val="90000"/>
              </a:lnSpc>
              <a:defRPr/>
            </a:pPr>
            <a:r>
              <a:rPr lang="en-US" altLang="en-US" dirty="0">
                <a:latin typeface="Times New Roman" panose="02020603050405020304" pitchFamily="18" charset="0"/>
                <a:cs typeface="Times New Roman" panose="02020603050405020304" pitchFamily="18" charset="0"/>
              </a:rPr>
              <a:t>class </a:t>
            </a:r>
            <a:r>
              <a:rPr lang="en-US" altLang="en-US" dirty="0" err="1">
                <a:latin typeface="Times New Roman" panose="02020603050405020304" pitchFamily="18" charset="0"/>
                <a:cs typeface="Times New Roman" panose="02020603050405020304" pitchFamily="18" charset="0"/>
              </a:rPr>
              <a:t>QueueType</a:t>
            </a:r>
            <a:r>
              <a:rPr lang="en-US" altLang="en-US" dirty="0">
                <a:latin typeface="Times New Roman" panose="02020603050405020304" pitchFamily="18" charset="0"/>
                <a:cs typeface="Times New Roman" panose="02020603050405020304" pitchFamily="18" charset="0"/>
              </a:rPr>
              <a:t> {</a:t>
            </a:r>
          </a:p>
          <a:p>
            <a:pPr lvl="2">
              <a:lnSpc>
                <a:spcPct val="90000"/>
              </a:lnSpc>
              <a:defRPr/>
            </a:pPr>
            <a:r>
              <a:rPr lang="en-US" altLang="en-US" dirty="0">
                <a:latin typeface="Times New Roman" panose="02020603050405020304" pitchFamily="18" charset="0"/>
                <a:cs typeface="Times New Roman" panose="02020603050405020304" pitchFamily="18" charset="0"/>
              </a:rPr>
              <a:t> public:</a:t>
            </a:r>
          </a:p>
          <a:p>
            <a:pPr lvl="2">
              <a:lnSpc>
                <a:spcPct val="90000"/>
              </a:lnSpc>
              <a:defRPr/>
            </a:pP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QueueType</a:t>
            </a:r>
            <a:r>
              <a:rPr lang="en-US" altLang="en-US" dirty="0">
                <a:latin typeface="Times New Roman" panose="02020603050405020304" pitchFamily="18" charset="0"/>
                <a:cs typeface="Times New Roman" panose="02020603050405020304" pitchFamily="18" charset="0"/>
              </a:rPr>
              <a:t>();</a:t>
            </a:r>
          </a:p>
          <a:p>
            <a:pPr lvl="2">
              <a:lnSpc>
                <a:spcPct val="90000"/>
              </a:lnSpc>
              <a:defRPr/>
            </a:pP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QueueType</a:t>
            </a:r>
            <a:r>
              <a:rPr lang="en-US" altLang="en-US" dirty="0">
                <a:latin typeface="Times New Roman" panose="02020603050405020304" pitchFamily="18" charset="0"/>
                <a:cs typeface="Times New Roman" panose="02020603050405020304" pitchFamily="18" charset="0"/>
              </a:rPr>
              <a:t>();</a:t>
            </a:r>
          </a:p>
          <a:p>
            <a:pPr lvl="2">
              <a:lnSpc>
                <a:spcPct val="90000"/>
              </a:lnSpc>
              <a:defRPr/>
            </a:pPr>
            <a:r>
              <a:rPr lang="en-US" altLang="en-US" dirty="0">
                <a:latin typeface="Times New Roman" panose="02020603050405020304" pitchFamily="18" charset="0"/>
                <a:cs typeface="Times New Roman" panose="02020603050405020304" pitchFamily="18" charset="0"/>
              </a:rPr>
              <a:t>    void </a:t>
            </a:r>
            <a:r>
              <a:rPr lang="en-US" altLang="en-US" dirty="0" err="1">
                <a:latin typeface="Times New Roman" panose="02020603050405020304" pitchFamily="18" charset="0"/>
                <a:cs typeface="Times New Roman" panose="02020603050405020304" pitchFamily="18" charset="0"/>
              </a:rPr>
              <a:t>MakeEmpty</a:t>
            </a:r>
            <a:r>
              <a:rPr lang="en-US" altLang="en-US" dirty="0">
                <a:latin typeface="Times New Roman" panose="02020603050405020304" pitchFamily="18" charset="0"/>
                <a:cs typeface="Times New Roman" panose="02020603050405020304" pitchFamily="18" charset="0"/>
              </a:rPr>
              <a:t>();</a:t>
            </a:r>
          </a:p>
          <a:p>
            <a:pPr lvl="2">
              <a:lnSpc>
                <a:spcPct val="90000"/>
              </a:lnSpc>
              <a:defRPr/>
            </a:pPr>
            <a:r>
              <a:rPr lang="en-US" altLang="en-US" dirty="0">
                <a:latin typeface="Times New Roman" panose="02020603050405020304" pitchFamily="18" charset="0"/>
                <a:cs typeface="Times New Roman" panose="02020603050405020304" pitchFamily="18" charset="0"/>
              </a:rPr>
              <a:t>    bool </a:t>
            </a:r>
            <a:r>
              <a:rPr lang="en-US" altLang="en-US" dirty="0" err="1">
                <a:latin typeface="Times New Roman" panose="02020603050405020304" pitchFamily="18" charset="0"/>
                <a:cs typeface="Times New Roman" panose="02020603050405020304" pitchFamily="18" charset="0"/>
              </a:rPr>
              <a:t>IsEmpty</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const</a:t>
            </a:r>
            <a:r>
              <a:rPr lang="en-US" altLang="en-US" dirty="0">
                <a:latin typeface="Times New Roman" panose="02020603050405020304" pitchFamily="18" charset="0"/>
                <a:cs typeface="Times New Roman" panose="02020603050405020304" pitchFamily="18" charset="0"/>
              </a:rPr>
              <a:t>;</a:t>
            </a:r>
          </a:p>
          <a:p>
            <a:pPr lvl="2">
              <a:lnSpc>
                <a:spcPct val="90000"/>
              </a:lnSpc>
              <a:defRPr/>
            </a:pPr>
            <a:r>
              <a:rPr lang="en-US" altLang="en-US" dirty="0">
                <a:latin typeface="Times New Roman" panose="02020603050405020304" pitchFamily="18" charset="0"/>
                <a:cs typeface="Times New Roman" panose="02020603050405020304" pitchFamily="18" charset="0"/>
              </a:rPr>
              <a:t>    bool </a:t>
            </a:r>
            <a:r>
              <a:rPr lang="en-US" altLang="en-US" dirty="0" err="1">
                <a:latin typeface="Times New Roman" panose="02020603050405020304" pitchFamily="18" charset="0"/>
                <a:cs typeface="Times New Roman" panose="02020603050405020304" pitchFamily="18" charset="0"/>
              </a:rPr>
              <a:t>IsFull</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const</a:t>
            </a:r>
            <a:r>
              <a:rPr lang="en-US" altLang="en-US" dirty="0">
                <a:latin typeface="Times New Roman" panose="02020603050405020304" pitchFamily="18" charset="0"/>
                <a:cs typeface="Times New Roman" panose="02020603050405020304" pitchFamily="18" charset="0"/>
              </a:rPr>
              <a:t>;</a:t>
            </a:r>
          </a:p>
          <a:p>
            <a:pPr lvl="2">
              <a:lnSpc>
                <a:spcPct val="90000"/>
              </a:lnSpc>
              <a:defRPr/>
            </a:pPr>
            <a:r>
              <a:rPr lang="en-US" altLang="en-US" dirty="0">
                <a:latin typeface="Times New Roman" panose="02020603050405020304" pitchFamily="18" charset="0"/>
                <a:cs typeface="Times New Roman" panose="02020603050405020304" pitchFamily="18" charset="0"/>
              </a:rPr>
              <a:t>    void </a:t>
            </a:r>
            <a:r>
              <a:rPr lang="en-US" altLang="en-US" dirty="0" err="1">
                <a:latin typeface="Times New Roman" panose="02020603050405020304" pitchFamily="18" charset="0"/>
                <a:cs typeface="Times New Roman" panose="02020603050405020304" pitchFamily="18" charset="0"/>
              </a:rPr>
              <a:t>Enqueue</a:t>
            </a:r>
            <a:r>
              <a:rPr lang="en-US" altLang="en-US" dirty="0">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ItemType</a:t>
            </a:r>
            <a:r>
              <a:rPr lang="en-US" altLang="en-US" dirty="0">
                <a:latin typeface="Times New Roman" panose="02020603050405020304" pitchFamily="18" charset="0"/>
                <a:cs typeface="Times New Roman" panose="02020603050405020304" pitchFamily="18" charset="0"/>
              </a:rPr>
              <a:t>);</a:t>
            </a:r>
          </a:p>
          <a:p>
            <a:pPr lvl="2">
              <a:lnSpc>
                <a:spcPct val="90000"/>
              </a:lnSpc>
              <a:defRPr/>
            </a:pPr>
            <a:r>
              <a:rPr lang="en-US" altLang="en-US" dirty="0">
                <a:latin typeface="Times New Roman" panose="02020603050405020304" pitchFamily="18" charset="0"/>
                <a:cs typeface="Times New Roman" panose="02020603050405020304" pitchFamily="18" charset="0"/>
              </a:rPr>
              <a:t>    void </a:t>
            </a:r>
            <a:r>
              <a:rPr lang="en-US" altLang="en-US" dirty="0" err="1">
                <a:latin typeface="Times New Roman" panose="02020603050405020304" pitchFamily="18" charset="0"/>
                <a:cs typeface="Times New Roman" panose="02020603050405020304" pitchFamily="18" charset="0"/>
              </a:rPr>
              <a:t>Dequeue</a:t>
            </a:r>
            <a:r>
              <a:rPr lang="en-US" altLang="en-US" dirty="0">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ItemType</a:t>
            </a:r>
            <a:r>
              <a:rPr lang="en-US" altLang="en-US" dirty="0">
                <a:latin typeface="Times New Roman" panose="02020603050405020304" pitchFamily="18" charset="0"/>
                <a:cs typeface="Times New Roman" panose="02020603050405020304" pitchFamily="18" charset="0"/>
              </a:rPr>
              <a:t>&amp;);</a:t>
            </a:r>
          </a:p>
          <a:p>
            <a:pPr lvl="2">
              <a:lnSpc>
                <a:spcPct val="90000"/>
              </a:lnSpc>
              <a:defRPr/>
            </a:pPr>
            <a:r>
              <a:rPr lang="en-US" altLang="en-US" dirty="0">
                <a:latin typeface="Times New Roman" panose="02020603050405020304" pitchFamily="18" charset="0"/>
                <a:cs typeface="Times New Roman" panose="02020603050405020304" pitchFamily="18" charset="0"/>
              </a:rPr>
              <a:t> private: </a:t>
            </a:r>
          </a:p>
          <a:p>
            <a:pPr lvl="2">
              <a:lnSpc>
                <a:spcPct val="90000"/>
              </a:lnSpc>
              <a:defRPr/>
            </a:pP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NodeType</a:t>
            </a:r>
            <a:r>
              <a:rPr lang="en-US" altLang="en-US" dirty="0">
                <a:latin typeface="Times New Roman" panose="02020603050405020304" pitchFamily="18" charset="0"/>
                <a:cs typeface="Times New Roman" panose="02020603050405020304" pitchFamily="18" charset="0"/>
              </a:rPr>
              <a:t>&lt;</a:t>
            </a:r>
            <a:r>
              <a:rPr lang="en-US" altLang="en-US" dirty="0" err="1">
                <a:latin typeface="Times New Roman" panose="02020603050405020304" pitchFamily="18" charset="0"/>
                <a:cs typeface="Times New Roman" panose="02020603050405020304" pitchFamily="18" charset="0"/>
              </a:rPr>
              <a:t>ItemType</a:t>
            </a:r>
            <a:r>
              <a:rPr lang="en-US" altLang="en-US" dirty="0">
                <a:latin typeface="Times New Roman" panose="02020603050405020304" pitchFamily="18" charset="0"/>
                <a:cs typeface="Times New Roman" panose="02020603050405020304" pitchFamily="18" charset="0"/>
              </a:rPr>
              <a:t>&gt;* </a:t>
            </a:r>
            <a:r>
              <a:rPr lang="en-US" altLang="en-US" dirty="0" err="1">
                <a:latin typeface="Times New Roman" panose="02020603050405020304" pitchFamily="18" charset="0"/>
                <a:cs typeface="Times New Roman" panose="02020603050405020304" pitchFamily="18" charset="0"/>
              </a:rPr>
              <a:t>qFront</a:t>
            </a:r>
            <a:r>
              <a:rPr lang="en-US" altLang="en-US" dirty="0">
                <a:latin typeface="Times New Roman" panose="02020603050405020304" pitchFamily="18" charset="0"/>
                <a:cs typeface="Times New Roman" panose="02020603050405020304" pitchFamily="18" charset="0"/>
              </a:rPr>
              <a:t>;</a:t>
            </a:r>
          </a:p>
          <a:p>
            <a:pPr lvl="2">
              <a:lnSpc>
                <a:spcPct val="90000"/>
              </a:lnSpc>
              <a:defRPr/>
            </a:pP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NodeType</a:t>
            </a:r>
            <a:r>
              <a:rPr lang="en-US" altLang="en-US" dirty="0">
                <a:latin typeface="Times New Roman" panose="02020603050405020304" pitchFamily="18" charset="0"/>
                <a:cs typeface="Times New Roman" panose="02020603050405020304" pitchFamily="18" charset="0"/>
              </a:rPr>
              <a:t>&lt;</a:t>
            </a:r>
            <a:r>
              <a:rPr lang="en-US" altLang="en-US" dirty="0" err="1">
                <a:latin typeface="Times New Roman" panose="02020603050405020304" pitchFamily="18" charset="0"/>
                <a:cs typeface="Times New Roman" panose="02020603050405020304" pitchFamily="18" charset="0"/>
              </a:rPr>
              <a:t>ItemType</a:t>
            </a:r>
            <a:r>
              <a:rPr lang="en-US" altLang="en-US" dirty="0">
                <a:latin typeface="Times New Roman" panose="02020603050405020304" pitchFamily="18" charset="0"/>
                <a:cs typeface="Times New Roman" panose="02020603050405020304" pitchFamily="18" charset="0"/>
              </a:rPr>
              <a:t>&gt;* </a:t>
            </a:r>
            <a:r>
              <a:rPr lang="en-US" altLang="en-US" dirty="0" err="1">
                <a:latin typeface="Times New Roman" panose="02020603050405020304" pitchFamily="18" charset="0"/>
                <a:cs typeface="Times New Roman" panose="02020603050405020304" pitchFamily="18" charset="0"/>
              </a:rPr>
              <a:t>qRear</a:t>
            </a:r>
            <a:r>
              <a:rPr lang="en-US" altLang="en-US" dirty="0">
                <a:latin typeface="Times New Roman" panose="02020603050405020304" pitchFamily="18" charset="0"/>
                <a:cs typeface="Times New Roman" panose="02020603050405020304" pitchFamily="18" charset="0"/>
              </a:rPr>
              <a:t>;</a:t>
            </a:r>
          </a:p>
          <a:p>
            <a:pPr lvl="2">
              <a:lnSpc>
                <a:spcPct val="90000"/>
              </a:lnSpc>
              <a:defRPr/>
            </a:pPr>
            <a:r>
              <a:rPr lang="en-US" altLang="en-US" dirty="0">
                <a:latin typeface="Times New Roman" panose="02020603050405020304" pitchFamily="18" charset="0"/>
                <a:cs typeface="Times New Roman" panose="02020603050405020304" pitchFamily="18" charset="0"/>
              </a:rPr>
              <a: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35658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a:t>
            </a:fld>
            <a:endParaRPr lang="en-IN" dirty="0"/>
          </a:p>
        </p:txBody>
      </p:sp>
      <p:sp>
        <p:nvSpPr>
          <p:cNvPr id="6" name="Rectangle 5"/>
          <p:cNvSpPr/>
          <p:nvPr/>
        </p:nvSpPr>
        <p:spPr>
          <a:xfrm>
            <a:off x="207034" y="1121184"/>
            <a:ext cx="11383951" cy="255454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Objective of This </a:t>
            </a:r>
            <a:r>
              <a:rPr lang="en-US" sz="2400" b="1" dirty="0" smtClean="0">
                <a:latin typeface="Times New Roman" panose="02020603050405020304" pitchFamily="18" charset="0"/>
                <a:cs typeface="Times New Roman" panose="02020603050405020304" pitchFamily="18" charset="0"/>
              </a:rPr>
              <a:t>Module</a:t>
            </a:r>
          </a:p>
          <a:p>
            <a:pPr marL="360000" lvl="4"/>
            <a:endParaRPr lang="en-US" sz="800" b="1" dirty="0" smtClean="0">
              <a:latin typeface="Times New Roman" panose="02020603050405020304" pitchFamily="18" charset="0"/>
              <a:cs typeface="Times New Roman" panose="02020603050405020304" pitchFamily="18" charset="0"/>
            </a:endParaRPr>
          </a:p>
          <a:p>
            <a:pPr marL="360000" lvl="4"/>
            <a:endParaRPr lang="en-IN" sz="800" dirty="0" smtClean="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understand the features of Queue Data Structure</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Operations on Queue Data structure</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Types of Queues and its operations</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Applications of Queue Data Structure</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785582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30</a:t>
            </a:fld>
            <a:endParaRPr lang="en-IN" dirty="0"/>
          </a:p>
        </p:txBody>
      </p:sp>
      <p:sp>
        <p:nvSpPr>
          <p:cNvPr id="6" name="Rectangle 5"/>
          <p:cNvSpPr/>
          <p:nvPr/>
        </p:nvSpPr>
        <p:spPr>
          <a:xfrm>
            <a:off x="207034" y="1121184"/>
            <a:ext cx="11383951" cy="461665"/>
          </a:xfrm>
          <a:prstGeom prst="rect">
            <a:avLst/>
          </a:prstGeom>
        </p:spPr>
        <p:txBody>
          <a:bodyPr wrap="square">
            <a:spAutoFit/>
          </a:bodyPr>
          <a:lstStyle/>
          <a:p>
            <a:pPr marL="457200" lvl="4" indent="-97200"/>
            <a:r>
              <a:rPr lang="en-US" sz="2400" b="1" dirty="0" err="1">
                <a:latin typeface="Times New Roman" panose="02020603050405020304" pitchFamily="18" charset="0"/>
                <a:cs typeface="Times New Roman" panose="02020603050405020304" pitchFamily="18" charset="0"/>
              </a:rPr>
              <a:t>Enqueuing</a:t>
            </a:r>
            <a:r>
              <a:rPr lang="en-US" sz="2400" b="1" dirty="0">
                <a:latin typeface="Times New Roman" panose="02020603050405020304" pitchFamily="18" charset="0"/>
                <a:cs typeface="Times New Roman" panose="02020603050405020304" pitchFamily="18" charset="0"/>
              </a:rPr>
              <a:t> (non-empty queue)</a:t>
            </a:r>
            <a:endParaRPr lang="en-US" alt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pic>
        <p:nvPicPr>
          <p:cNvPr id="7" name="Picture 4" descr="C:\WINDOWS\TEMP\MACJOBS\JPEGS\CHAP05\P285.jpg"/>
          <p:cNvPicPr>
            <a:picLocks noChangeAspect="1" noChangeArrowheads="1"/>
          </p:cNvPicPr>
          <p:nvPr/>
        </p:nvPicPr>
        <p:blipFill>
          <a:blip r:embed="rId3" cstate="print">
            <a:lum bright="-6000"/>
            <a:extLst>
              <a:ext uri="{28A0092B-C50C-407E-A947-70E740481C1C}">
                <a14:useLocalDpi xmlns:a14="http://schemas.microsoft.com/office/drawing/2010/main" val="0"/>
              </a:ext>
            </a:extLst>
          </a:blip>
          <a:srcRect/>
          <a:stretch>
            <a:fillRect/>
          </a:stretch>
        </p:blipFill>
        <p:spPr bwMode="auto">
          <a:xfrm>
            <a:off x="2012809" y="2504090"/>
            <a:ext cx="7772400" cy="26685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970690" y="5691352"/>
            <a:ext cx="7961586"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2.2.14: </a:t>
            </a:r>
            <a:r>
              <a:rPr lang="en-US" dirty="0" err="1" smtClean="0">
                <a:latin typeface="Times New Roman" pitchFamily="18" charset="0"/>
                <a:cs typeface="Times New Roman" pitchFamily="18" charset="0"/>
              </a:rPr>
              <a:t>Enqueue</a:t>
            </a:r>
            <a:r>
              <a:rPr lang="en-US" dirty="0" smtClean="0">
                <a:latin typeface="Times New Roman" pitchFamily="18" charset="0"/>
                <a:cs typeface="Times New Roman" pitchFamily="18" charset="0"/>
              </a:rPr>
              <a:t> operation on Queue implemented using Linked List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132352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31</a:t>
            </a:fld>
            <a:endParaRPr lang="en-IN" dirty="0"/>
          </a:p>
        </p:txBody>
      </p:sp>
      <p:sp>
        <p:nvSpPr>
          <p:cNvPr id="6" name="Rectangle 5"/>
          <p:cNvSpPr/>
          <p:nvPr/>
        </p:nvSpPr>
        <p:spPr>
          <a:xfrm>
            <a:off x="207034" y="1121184"/>
            <a:ext cx="11383951" cy="4955203"/>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Function Enqueue</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lvl="2">
              <a:lnSpc>
                <a:spcPct val="150000"/>
              </a:lnSpc>
              <a:defRPr/>
            </a:pPr>
            <a:r>
              <a:rPr lang="en-US" altLang="en-US" sz="2000" dirty="0">
                <a:latin typeface="Times New Roman" panose="02020603050405020304" pitchFamily="18" charset="0"/>
                <a:cs typeface="Times New Roman" panose="02020603050405020304" pitchFamily="18" charset="0"/>
              </a:rPr>
              <a:t>template &lt;class </a:t>
            </a:r>
            <a:r>
              <a:rPr lang="en-US" altLang="en-US" sz="2000" dirty="0" err="1">
                <a:latin typeface="Times New Roman" panose="02020603050405020304" pitchFamily="18" charset="0"/>
                <a:cs typeface="Times New Roman" panose="02020603050405020304" pitchFamily="18" charset="0"/>
              </a:rPr>
              <a:t>ItemType</a:t>
            </a:r>
            <a:r>
              <a:rPr lang="en-US" altLang="en-US" sz="2000" dirty="0">
                <a:latin typeface="Times New Roman" panose="02020603050405020304" pitchFamily="18" charset="0"/>
                <a:cs typeface="Times New Roman" panose="02020603050405020304" pitchFamily="18" charset="0"/>
              </a:rPr>
              <a:t>&gt; </a:t>
            </a:r>
          </a:p>
          <a:p>
            <a:pPr lvl="2">
              <a:lnSpc>
                <a:spcPct val="150000"/>
              </a:lnSpc>
              <a:defRPr/>
            </a:pPr>
            <a:r>
              <a:rPr lang="en-US" altLang="en-US" sz="2000" dirty="0">
                <a:latin typeface="Times New Roman" panose="02020603050405020304" pitchFamily="18" charset="0"/>
                <a:cs typeface="Times New Roman" panose="02020603050405020304" pitchFamily="18" charset="0"/>
              </a:rPr>
              <a:t>void </a:t>
            </a:r>
            <a:r>
              <a:rPr lang="en-US" altLang="en-US" sz="2000" dirty="0" err="1">
                <a:latin typeface="Times New Roman" panose="02020603050405020304" pitchFamily="18" charset="0"/>
                <a:cs typeface="Times New Roman" panose="02020603050405020304" pitchFamily="18" charset="0"/>
              </a:rPr>
              <a:t>QueueType</a:t>
            </a:r>
            <a:r>
              <a:rPr lang="en-US" altLang="en-US" sz="2000" dirty="0">
                <a:latin typeface="Times New Roman" panose="02020603050405020304" pitchFamily="18" charset="0"/>
                <a:cs typeface="Times New Roman" panose="02020603050405020304" pitchFamily="18" charset="0"/>
              </a:rPr>
              <a:t>&lt;</a:t>
            </a:r>
            <a:r>
              <a:rPr lang="en-US" altLang="en-US" sz="2000" dirty="0" err="1">
                <a:latin typeface="Times New Roman" panose="02020603050405020304" pitchFamily="18" charset="0"/>
                <a:cs typeface="Times New Roman" panose="02020603050405020304" pitchFamily="18" charset="0"/>
              </a:rPr>
              <a:t>ItemType</a:t>
            </a:r>
            <a:r>
              <a:rPr lang="en-US" altLang="en-US" sz="2000" dirty="0">
                <a:latin typeface="Times New Roman" panose="02020603050405020304" pitchFamily="18" charset="0"/>
                <a:cs typeface="Times New Roman" panose="02020603050405020304" pitchFamily="18" charset="0"/>
              </a:rPr>
              <a:t>&gt;::</a:t>
            </a:r>
            <a:r>
              <a:rPr lang="en-US" altLang="en-US" sz="2000" dirty="0" err="1">
                <a:latin typeface="Times New Roman" panose="02020603050405020304" pitchFamily="18" charset="0"/>
                <a:cs typeface="Times New Roman" panose="02020603050405020304" pitchFamily="18" charset="0"/>
              </a:rPr>
              <a:t>Enqueue</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ItemType</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newItem</a:t>
            </a:r>
            <a:r>
              <a:rPr lang="en-US" altLang="en-US" sz="2000" dirty="0">
                <a:latin typeface="Times New Roman" panose="02020603050405020304" pitchFamily="18" charset="0"/>
                <a:cs typeface="Times New Roman" panose="02020603050405020304" pitchFamily="18" charset="0"/>
              </a:rPr>
              <a:t>)</a:t>
            </a:r>
          </a:p>
          <a:p>
            <a:pPr lvl="2">
              <a:lnSpc>
                <a:spcPct val="150000"/>
              </a:lnSpc>
              <a:defRPr/>
            </a:pP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NodeType</a:t>
            </a:r>
            <a:r>
              <a:rPr lang="en-US" altLang="en-US" sz="2000" dirty="0">
                <a:latin typeface="Times New Roman" panose="02020603050405020304" pitchFamily="18" charset="0"/>
                <a:cs typeface="Times New Roman" panose="02020603050405020304" pitchFamily="18" charset="0"/>
              </a:rPr>
              <a:t>&lt;</a:t>
            </a:r>
            <a:r>
              <a:rPr lang="en-US" altLang="en-US" sz="2000" dirty="0" err="1">
                <a:latin typeface="Times New Roman" panose="02020603050405020304" pitchFamily="18" charset="0"/>
                <a:cs typeface="Times New Roman" panose="02020603050405020304" pitchFamily="18" charset="0"/>
              </a:rPr>
              <a:t>ItemType</a:t>
            </a:r>
            <a:r>
              <a:rPr lang="en-US" altLang="en-US" sz="2000" dirty="0">
                <a:latin typeface="Times New Roman" panose="02020603050405020304" pitchFamily="18" charset="0"/>
                <a:cs typeface="Times New Roman" panose="02020603050405020304" pitchFamily="18" charset="0"/>
              </a:rPr>
              <a:t>&gt;* </a:t>
            </a:r>
            <a:r>
              <a:rPr lang="en-US" altLang="en-US" sz="2000" dirty="0" err="1">
                <a:latin typeface="Times New Roman" panose="02020603050405020304" pitchFamily="18" charset="0"/>
                <a:cs typeface="Times New Roman" panose="02020603050405020304" pitchFamily="18" charset="0"/>
              </a:rPr>
              <a:t>newNode</a:t>
            </a:r>
            <a:r>
              <a:rPr lang="en-US" altLang="en-US" sz="2000" dirty="0">
                <a:latin typeface="Times New Roman" panose="02020603050405020304" pitchFamily="18" charset="0"/>
                <a:cs typeface="Times New Roman" panose="02020603050405020304" pitchFamily="18" charset="0"/>
              </a:rPr>
              <a:t>;</a:t>
            </a:r>
          </a:p>
          <a:p>
            <a:pPr lvl="2">
              <a:lnSpc>
                <a:spcPct val="150000"/>
              </a:lnSpc>
              <a:defRPr/>
            </a:pP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newNode</a:t>
            </a:r>
            <a:r>
              <a:rPr lang="en-US" altLang="en-US" sz="2000" dirty="0">
                <a:latin typeface="Times New Roman" panose="02020603050405020304" pitchFamily="18" charset="0"/>
                <a:cs typeface="Times New Roman" panose="02020603050405020304" pitchFamily="18" charset="0"/>
              </a:rPr>
              <a:t> = new </a:t>
            </a:r>
            <a:r>
              <a:rPr lang="en-US" altLang="en-US" sz="2000" dirty="0" err="1">
                <a:latin typeface="Times New Roman" panose="02020603050405020304" pitchFamily="18" charset="0"/>
                <a:cs typeface="Times New Roman" panose="02020603050405020304" pitchFamily="18" charset="0"/>
              </a:rPr>
              <a:t>NodeType</a:t>
            </a:r>
            <a:r>
              <a:rPr lang="en-US" altLang="en-US" sz="2000" dirty="0">
                <a:latin typeface="Times New Roman" panose="02020603050405020304" pitchFamily="18" charset="0"/>
                <a:cs typeface="Times New Roman" panose="02020603050405020304" pitchFamily="18" charset="0"/>
              </a:rPr>
              <a:t>&lt;</a:t>
            </a:r>
            <a:r>
              <a:rPr lang="en-US" altLang="en-US" sz="2000" dirty="0" err="1">
                <a:latin typeface="Times New Roman" panose="02020603050405020304" pitchFamily="18" charset="0"/>
                <a:cs typeface="Times New Roman" panose="02020603050405020304" pitchFamily="18" charset="0"/>
              </a:rPr>
              <a:t>ItemType</a:t>
            </a:r>
            <a:r>
              <a:rPr lang="en-US" altLang="en-US" sz="2000" dirty="0">
                <a:latin typeface="Times New Roman" panose="02020603050405020304" pitchFamily="18" charset="0"/>
                <a:cs typeface="Times New Roman" panose="02020603050405020304" pitchFamily="18" charset="0"/>
              </a:rPr>
              <a:t>&gt;;</a:t>
            </a:r>
          </a:p>
          <a:p>
            <a:pPr lvl="2">
              <a:lnSpc>
                <a:spcPct val="150000"/>
              </a:lnSpc>
              <a:defRPr/>
            </a:pP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newNode</a:t>
            </a:r>
            <a:r>
              <a:rPr lang="en-US" altLang="en-US" sz="2000" dirty="0">
                <a:latin typeface="Times New Roman" panose="02020603050405020304" pitchFamily="18" charset="0"/>
                <a:cs typeface="Times New Roman" panose="02020603050405020304" pitchFamily="18" charset="0"/>
              </a:rPr>
              <a:t>-&gt;info = </a:t>
            </a:r>
            <a:r>
              <a:rPr lang="en-US" altLang="en-US" sz="2000" dirty="0" err="1">
                <a:latin typeface="Times New Roman" panose="02020603050405020304" pitchFamily="18" charset="0"/>
                <a:cs typeface="Times New Roman" panose="02020603050405020304" pitchFamily="18" charset="0"/>
              </a:rPr>
              <a:t>newItem</a:t>
            </a:r>
            <a:r>
              <a:rPr lang="en-US" altLang="en-US" sz="2000" dirty="0">
                <a:latin typeface="Times New Roman" panose="02020603050405020304" pitchFamily="18" charset="0"/>
                <a:cs typeface="Times New Roman" panose="02020603050405020304" pitchFamily="18" charset="0"/>
              </a:rPr>
              <a:t>;</a:t>
            </a:r>
          </a:p>
          <a:p>
            <a:pPr lvl="2">
              <a:lnSpc>
                <a:spcPct val="150000"/>
              </a:lnSpc>
              <a:defRPr/>
            </a:pP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newNode</a:t>
            </a:r>
            <a:r>
              <a:rPr lang="en-US" altLang="en-US" sz="2000" dirty="0">
                <a:latin typeface="Times New Roman" panose="02020603050405020304" pitchFamily="18" charset="0"/>
                <a:cs typeface="Times New Roman" panose="02020603050405020304" pitchFamily="18" charset="0"/>
              </a:rPr>
              <a:t>-&gt;next = NULL;</a:t>
            </a:r>
          </a:p>
          <a:p>
            <a:pPr lvl="2">
              <a:lnSpc>
                <a:spcPct val="150000"/>
              </a:lnSpc>
              <a:defRPr/>
            </a:pPr>
            <a:r>
              <a:rPr lang="en-US" altLang="en-US" sz="2000" dirty="0">
                <a:latin typeface="Times New Roman" panose="02020603050405020304" pitchFamily="18" charset="0"/>
                <a:cs typeface="Times New Roman" panose="02020603050405020304" pitchFamily="18" charset="0"/>
              </a:rPr>
              <a:t> if(</a:t>
            </a:r>
            <a:r>
              <a:rPr lang="en-US" altLang="en-US" sz="2000" dirty="0" err="1">
                <a:latin typeface="Times New Roman" panose="02020603050405020304" pitchFamily="18" charset="0"/>
                <a:cs typeface="Times New Roman" panose="02020603050405020304" pitchFamily="18" charset="0"/>
              </a:rPr>
              <a:t>qRear</a:t>
            </a:r>
            <a:r>
              <a:rPr lang="en-US" altLang="en-US" sz="2000" dirty="0">
                <a:latin typeface="Times New Roman" panose="02020603050405020304" pitchFamily="18" charset="0"/>
                <a:cs typeface="Times New Roman" panose="02020603050405020304" pitchFamily="18" charset="0"/>
              </a:rPr>
              <a:t> == NULL)</a:t>
            </a:r>
          </a:p>
          <a:p>
            <a:pPr lvl="2">
              <a:lnSpc>
                <a:spcPct val="150000"/>
              </a:lnSpc>
              <a:defRPr/>
            </a:pP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qFront</a:t>
            </a:r>
            <a:r>
              <a:rPr lang="en-US" altLang="en-US" sz="2000" dirty="0">
                <a:latin typeface="Times New Roman" panose="02020603050405020304" pitchFamily="18" charset="0"/>
                <a:cs typeface="Times New Roman" panose="02020603050405020304" pitchFamily="18" charset="0"/>
              </a:rPr>
              <a:t> = </a:t>
            </a:r>
            <a:r>
              <a:rPr lang="en-US" altLang="en-US" sz="2000" dirty="0" err="1">
                <a:latin typeface="Times New Roman" panose="02020603050405020304" pitchFamily="18" charset="0"/>
                <a:cs typeface="Times New Roman" panose="02020603050405020304" pitchFamily="18" charset="0"/>
              </a:rPr>
              <a:t>newNode</a:t>
            </a:r>
            <a:r>
              <a:rPr lang="en-US" altLang="en-US" sz="2000" dirty="0">
                <a:latin typeface="Times New Roman" panose="02020603050405020304" pitchFamily="18" charset="0"/>
                <a:cs typeface="Times New Roman" panose="02020603050405020304" pitchFamily="18" charset="0"/>
              </a:rPr>
              <a:t>;  else</a:t>
            </a:r>
          </a:p>
          <a:p>
            <a:pPr lvl="2">
              <a:lnSpc>
                <a:spcPct val="150000"/>
              </a:lnSpc>
              <a:defRPr/>
            </a:pP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qRear</a:t>
            </a:r>
            <a:r>
              <a:rPr lang="en-US" altLang="en-US" sz="2000" dirty="0">
                <a:latin typeface="Times New Roman" panose="02020603050405020304" pitchFamily="18" charset="0"/>
                <a:cs typeface="Times New Roman" panose="02020603050405020304" pitchFamily="18" charset="0"/>
              </a:rPr>
              <a:t>-&gt;next = </a:t>
            </a:r>
            <a:r>
              <a:rPr lang="en-US" altLang="en-US" sz="2000" dirty="0" err="1">
                <a:latin typeface="Times New Roman" panose="02020603050405020304" pitchFamily="18" charset="0"/>
                <a:cs typeface="Times New Roman" panose="02020603050405020304" pitchFamily="18" charset="0"/>
              </a:rPr>
              <a:t>newNode</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qRear</a:t>
            </a:r>
            <a:r>
              <a:rPr lang="en-US" altLang="en-US" sz="2000" dirty="0">
                <a:latin typeface="Times New Roman" panose="02020603050405020304" pitchFamily="18" charset="0"/>
                <a:cs typeface="Times New Roman" panose="02020603050405020304" pitchFamily="18" charset="0"/>
              </a:rPr>
              <a:t> = </a:t>
            </a:r>
            <a:r>
              <a:rPr lang="en-US" altLang="en-US" sz="2000" dirty="0" err="1">
                <a:latin typeface="Times New Roman" panose="02020603050405020304" pitchFamily="18" charset="0"/>
                <a:cs typeface="Times New Roman" panose="02020603050405020304" pitchFamily="18" charset="0"/>
              </a:rPr>
              <a:t>newNode</a:t>
            </a:r>
            <a:r>
              <a:rPr lang="en-US" altLang="en-US" sz="2000" dirty="0">
                <a:latin typeface="Times New Roman" panose="02020603050405020304" pitchFamily="18" charset="0"/>
                <a:cs typeface="Times New Roman" panose="02020603050405020304" pitchFamily="18" charset="0"/>
              </a:rPr>
              <a:t>; }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032784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32</a:t>
            </a:fld>
            <a:endParaRPr lang="en-IN" dirty="0"/>
          </a:p>
        </p:txBody>
      </p:sp>
      <p:sp>
        <p:nvSpPr>
          <p:cNvPr id="6" name="Rectangle 5"/>
          <p:cNvSpPr/>
          <p:nvPr/>
        </p:nvSpPr>
        <p:spPr>
          <a:xfrm>
            <a:off x="207034" y="1121184"/>
            <a:ext cx="11383951" cy="461665"/>
          </a:xfrm>
          <a:prstGeom prst="rect">
            <a:avLst/>
          </a:prstGeom>
        </p:spPr>
        <p:txBody>
          <a:bodyPr wrap="square">
            <a:spAutoFit/>
          </a:bodyPr>
          <a:lstStyle/>
          <a:p>
            <a:pPr marL="457200" lvl="4" indent="-97200"/>
            <a:r>
              <a:rPr lang="en-US" sz="2400" b="1" dirty="0" err="1">
                <a:latin typeface="Times New Roman" panose="02020603050405020304" pitchFamily="18" charset="0"/>
                <a:cs typeface="Times New Roman" panose="02020603050405020304" pitchFamily="18" charset="0"/>
              </a:rPr>
              <a:t>Dequeueing</a:t>
            </a:r>
            <a:r>
              <a:rPr lang="en-US" sz="2400" b="1" dirty="0">
                <a:latin typeface="Times New Roman" panose="02020603050405020304" pitchFamily="18" charset="0"/>
                <a:cs typeface="Times New Roman" panose="02020603050405020304" pitchFamily="18" charset="0"/>
              </a:rPr>
              <a:t> (the queue contains more than one element)</a:t>
            </a:r>
            <a:endParaRPr lang="en-US" alt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pic>
        <p:nvPicPr>
          <p:cNvPr id="8" name="Picture 3" descr="C:\WINDOWS\TEMP\MACJOBS\JPEGS\CHAP05\P287.jpg"/>
          <p:cNvPicPr>
            <a:picLocks noChangeAspect="1" noChangeArrowheads="1"/>
          </p:cNvPicPr>
          <p:nvPr/>
        </p:nvPicPr>
        <p:blipFill>
          <a:blip r:embed="rId3" cstate="print">
            <a:lum bright="-12000"/>
            <a:extLst>
              <a:ext uri="{28A0092B-C50C-407E-A947-70E740481C1C}">
                <a14:useLocalDpi xmlns:a14="http://schemas.microsoft.com/office/drawing/2010/main" val="0"/>
              </a:ext>
            </a:extLst>
          </a:blip>
          <a:srcRect/>
          <a:stretch>
            <a:fillRect/>
          </a:stretch>
        </p:blipFill>
        <p:spPr bwMode="auto">
          <a:xfrm>
            <a:off x="1745315" y="2706414"/>
            <a:ext cx="8307388" cy="21066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970690" y="5691352"/>
            <a:ext cx="7961586"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2.2.15: </a:t>
            </a:r>
            <a:r>
              <a:rPr lang="en-US" dirty="0" err="1" smtClean="0">
                <a:latin typeface="Times New Roman" pitchFamily="18" charset="0"/>
                <a:cs typeface="Times New Roman" pitchFamily="18" charset="0"/>
              </a:rPr>
              <a:t>Dequeue</a:t>
            </a:r>
            <a:r>
              <a:rPr lang="en-US" dirty="0" smtClean="0">
                <a:latin typeface="Times New Roman" pitchFamily="18" charset="0"/>
                <a:cs typeface="Times New Roman" pitchFamily="18" charset="0"/>
              </a:rPr>
              <a:t> operation on Queue implemented using Linked List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406078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33</a:t>
            </a:fld>
            <a:endParaRPr lang="en-IN" dirty="0"/>
          </a:p>
        </p:txBody>
      </p:sp>
      <p:sp>
        <p:nvSpPr>
          <p:cNvPr id="6" name="Rectangle 5"/>
          <p:cNvSpPr/>
          <p:nvPr/>
        </p:nvSpPr>
        <p:spPr>
          <a:xfrm>
            <a:off x="207034" y="1121184"/>
            <a:ext cx="11383951" cy="5786199"/>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Function Dequeue</a:t>
            </a:r>
            <a:br>
              <a:rPr lang="en-US" sz="2400" b="1" dirty="0">
                <a:latin typeface="Times New Roman" panose="02020603050405020304" pitchFamily="18" charset="0"/>
                <a:cs typeface="Times New Roman" panose="02020603050405020304" pitchFamily="18" charset="0"/>
              </a:rPr>
            </a:br>
            <a:endParaRPr lang="en-US" sz="1200" b="1" dirty="0" smtClean="0">
              <a:latin typeface="Times New Roman" panose="02020603050405020304" pitchFamily="18" charset="0"/>
              <a:cs typeface="Times New Roman" panose="02020603050405020304" pitchFamily="18" charset="0"/>
            </a:endParaRPr>
          </a:p>
          <a:p>
            <a:pPr lvl="2">
              <a:lnSpc>
                <a:spcPct val="150000"/>
              </a:lnSpc>
              <a:defRPr/>
            </a:pPr>
            <a:r>
              <a:rPr lang="en-US" altLang="en-US" dirty="0">
                <a:latin typeface="Times New Roman" panose="02020603050405020304" pitchFamily="18" charset="0"/>
                <a:cs typeface="Times New Roman" panose="02020603050405020304" pitchFamily="18" charset="0"/>
              </a:rPr>
              <a:t>template &lt;class </a:t>
            </a:r>
            <a:r>
              <a:rPr lang="en-US" altLang="en-US" dirty="0" err="1">
                <a:latin typeface="Times New Roman" panose="02020603050405020304" pitchFamily="18" charset="0"/>
                <a:cs typeface="Times New Roman" panose="02020603050405020304" pitchFamily="18" charset="0"/>
              </a:rPr>
              <a:t>ItemType</a:t>
            </a:r>
            <a:r>
              <a:rPr lang="en-US" altLang="en-US" dirty="0">
                <a:latin typeface="Times New Roman" panose="02020603050405020304" pitchFamily="18" charset="0"/>
                <a:cs typeface="Times New Roman" panose="02020603050405020304" pitchFamily="18" charset="0"/>
              </a:rPr>
              <a:t>&gt;</a:t>
            </a:r>
          </a:p>
          <a:p>
            <a:pPr lvl="2">
              <a:lnSpc>
                <a:spcPct val="150000"/>
              </a:lnSpc>
              <a:defRPr/>
            </a:pPr>
            <a:r>
              <a:rPr lang="en-US" altLang="en-US" dirty="0">
                <a:latin typeface="Times New Roman" panose="02020603050405020304" pitchFamily="18" charset="0"/>
                <a:cs typeface="Times New Roman" panose="02020603050405020304" pitchFamily="18" charset="0"/>
              </a:rPr>
              <a:t>void </a:t>
            </a:r>
            <a:r>
              <a:rPr lang="en-US" altLang="en-US" dirty="0" err="1">
                <a:latin typeface="Times New Roman" panose="02020603050405020304" pitchFamily="18" charset="0"/>
                <a:cs typeface="Times New Roman" panose="02020603050405020304" pitchFamily="18" charset="0"/>
              </a:rPr>
              <a:t>QueueType</a:t>
            </a:r>
            <a:r>
              <a:rPr lang="en-US" altLang="en-US" dirty="0">
                <a:latin typeface="Times New Roman" panose="02020603050405020304" pitchFamily="18" charset="0"/>
                <a:cs typeface="Times New Roman" panose="02020603050405020304" pitchFamily="18" charset="0"/>
              </a:rPr>
              <a:t>&lt;</a:t>
            </a:r>
            <a:r>
              <a:rPr lang="en-US" altLang="en-US" dirty="0" err="1">
                <a:latin typeface="Times New Roman" panose="02020603050405020304" pitchFamily="18" charset="0"/>
                <a:cs typeface="Times New Roman" panose="02020603050405020304" pitchFamily="18" charset="0"/>
              </a:rPr>
              <a:t>ItemType</a:t>
            </a:r>
            <a:r>
              <a:rPr lang="en-US" altLang="en-US" dirty="0">
                <a:latin typeface="Times New Roman" panose="02020603050405020304" pitchFamily="18" charset="0"/>
                <a:cs typeface="Times New Roman" panose="02020603050405020304" pitchFamily="18" charset="0"/>
              </a:rPr>
              <a:t>&gt;::</a:t>
            </a:r>
            <a:r>
              <a:rPr lang="en-US" altLang="en-US" dirty="0" err="1">
                <a:latin typeface="Times New Roman" panose="02020603050405020304" pitchFamily="18" charset="0"/>
                <a:cs typeface="Times New Roman" panose="02020603050405020304" pitchFamily="18" charset="0"/>
              </a:rPr>
              <a:t>Dequeue</a:t>
            </a:r>
            <a:r>
              <a:rPr lang="en-US" altLang="en-US" dirty="0">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ItemType</a:t>
            </a:r>
            <a:r>
              <a:rPr lang="en-US" altLang="en-US" dirty="0">
                <a:latin typeface="Times New Roman" panose="02020603050405020304" pitchFamily="18" charset="0"/>
                <a:cs typeface="Times New Roman" panose="02020603050405020304" pitchFamily="18" charset="0"/>
              </a:rPr>
              <a:t>&amp; item)</a:t>
            </a:r>
          </a:p>
          <a:p>
            <a:pPr lvl="2">
              <a:lnSpc>
                <a:spcPct val="150000"/>
              </a:lnSpc>
              <a:defRPr/>
            </a:pPr>
            <a:r>
              <a:rPr lang="en-US" altLang="en-US" dirty="0">
                <a:latin typeface="Times New Roman" panose="02020603050405020304" pitchFamily="18" charset="0"/>
                <a:cs typeface="Times New Roman" panose="02020603050405020304" pitchFamily="18" charset="0"/>
              </a:rPr>
              <a:t>{</a:t>
            </a:r>
          </a:p>
          <a:p>
            <a:pPr lvl="2">
              <a:lnSpc>
                <a:spcPct val="150000"/>
              </a:lnSpc>
              <a:defRPr/>
            </a:pP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NodeType</a:t>
            </a:r>
            <a:r>
              <a:rPr lang="en-US" altLang="en-US" dirty="0">
                <a:latin typeface="Times New Roman" panose="02020603050405020304" pitchFamily="18" charset="0"/>
                <a:cs typeface="Times New Roman" panose="02020603050405020304" pitchFamily="18" charset="0"/>
              </a:rPr>
              <a:t>&lt;</a:t>
            </a:r>
            <a:r>
              <a:rPr lang="en-US" altLang="en-US" dirty="0" err="1">
                <a:latin typeface="Times New Roman" panose="02020603050405020304" pitchFamily="18" charset="0"/>
                <a:cs typeface="Times New Roman" panose="02020603050405020304" pitchFamily="18" charset="0"/>
              </a:rPr>
              <a:t>ItemType</a:t>
            </a:r>
            <a:r>
              <a:rPr lang="en-US" altLang="en-US" dirty="0">
                <a:latin typeface="Times New Roman" panose="02020603050405020304" pitchFamily="18" charset="0"/>
                <a:cs typeface="Times New Roman" panose="02020603050405020304" pitchFamily="18" charset="0"/>
              </a:rPr>
              <a:t>&gt;* </a:t>
            </a:r>
            <a:r>
              <a:rPr lang="en-US" altLang="en-US" dirty="0" err="1">
                <a:latin typeface="Times New Roman" panose="02020603050405020304" pitchFamily="18" charset="0"/>
                <a:cs typeface="Times New Roman" panose="02020603050405020304" pitchFamily="18" charset="0"/>
              </a:rPr>
              <a:t>tempPtr</a:t>
            </a:r>
            <a:r>
              <a:rPr lang="en-US" altLang="en-US" dirty="0">
                <a:latin typeface="Times New Roman" panose="02020603050405020304" pitchFamily="18" charset="0"/>
                <a:cs typeface="Times New Roman" panose="02020603050405020304" pitchFamily="18" charset="0"/>
              </a:rPr>
              <a:t>;</a:t>
            </a:r>
          </a:p>
          <a:p>
            <a:pPr lvl="2">
              <a:lnSpc>
                <a:spcPct val="150000"/>
              </a:lnSpc>
              <a:defRPr/>
            </a:pPr>
            <a:r>
              <a:rPr lang="en-US" altLang="en-US" dirty="0">
                <a:latin typeface="Times New Roman" panose="02020603050405020304" pitchFamily="18" charset="0"/>
                <a:cs typeface="Times New Roman" panose="02020603050405020304" pitchFamily="18" charset="0"/>
              </a:rPr>
              <a:t> </a:t>
            </a:r>
          </a:p>
          <a:p>
            <a:pPr lvl="2">
              <a:lnSpc>
                <a:spcPct val="150000"/>
              </a:lnSpc>
              <a:defRPr/>
            </a:pP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tempPtr</a:t>
            </a:r>
            <a:r>
              <a:rPr lang="en-US" altLang="en-US" dirty="0">
                <a:latin typeface="Times New Roman" panose="02020603050405020304" pitchFamily="18" charset="0"/>
                <a:cs typeface="Times New Roman" panose="02020603050405020304" pitchFamily="18" charset="0"/>
              </a:rPr>
              <a:t> = </a:t>
            </a:r>
            <a:r>
              <a:rPr lang="en-US" altLang="en-US" dirty="0" err="1">
                <a:latin typeface="Times New Roman" panose="02020603050405020304" pitchFamily="18" charset="0"/>
                <a:cs typeface="Times New Roman" panose="02020603050405020304" pitchFamily="18" charset="0"/>
              </a:rPr>
              <a:t>qFront</a:t>
            </a:r>
            <a:r>
              <a:rPr lang="en-US" altLang="en-US" dirty="0">
                <a:latin typeface="Times New Roman" panose="02020603050405020304" pitchFamily="18" charset="0"/>
                <a:cs typeface="Times New Roman" panose="02020603050405020304" pitchFamily="18" charset="0"/>
              </a:rPr>
              <a:t>;</a:t>
            </a:r>
          </a:p>
          <a:p>
            <a:pPr lvl="2">
              <a:lnSpc>
                <a:spcPct val="150000"/>
              </a:lnSpc>
              <a:defRPr/>
            </a:pPr>
            <a:r>
              <a:rPr lang="en-US" altLang="en-US" dirty="0">
                <a:latin typeface="Times New Roman" panose="02020603050405020304" pitchFamily="18" charset="0"/>
                <a:cs typeface="Times New Roman" panose="02020603050405020304" pitchFamily="18" charset="0"/>
              </a:rPr>
              <a:t> item = </a:t>
            </a:r>
            <a:r>
              <a:rPr lang="en-US" altLang="en-US" dirty="0" err="1">
                <a:latin typeface="Times New Roman" panose="02020603050405020304" pitchFamily="18" charset="0"/>
                <a:cs typeface="Times New Roman" panose="02020603050405020304" pitchFamily="18" charset="0"/>
              </a:rPr>
              <a:t>qFront</a:t>
            </a:r>
            <a:r>
              <a:rPr lang="en-US" altLang="en-US" dirty="0">
                <a:latin typeface="Times New Roman" panose="02020603050405020304" pitchFamily="18" charset="0"/>
                <a:cs typeface="Times New Roman" panose="02020603050405020304" pitchFamily="18" charset="0"/>
              </a:rPr>
              <a:t>-&gt;info;</a:t>
            </a:r>
          </a:p>
          <a:p>
            <a:pPr lvl="2">
              <a:lnSpc>
                <a:spcPct val="150000"/>
              </a:lnSpc>
              <a:defRPr/>
            </a:pP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qFront</a:t>
            </a:r>
            <a:r>
              <a:rPr lang="en-US" altLang="en-US" dirty="0">
                <a:latin typeface="Times New Roman" panose="02020603050405020304" pitchFamily="18" charset="0"/>
                <a:cs typeface="Times New Roman" panose="02020603050405020304" pitchFamily="18" charset="0"/>
              </a:rPr>
              <a:t> = </a:t>
            </a:r>
            <a:r>
              <a:rPr lang="en-US" altLang="en-US" dirty="0" err="1">
                <a:latin typeface="Times New Roman" panose="02020603050405020304" pitchFamily="18" charset="0"/>
                <a:cs typeface="Times New Roman" panose="02020603050405020304" pitchFamily="18" charset="0"/>
              </a:rPr>
              <a:t>qFront</a:t>
            </a:r>
            <a:r>
              <a:rPr lang="en-US" altLang="en-US" dirty="0">
                <a:latin typeface="Times New Roman" panose="02020603050405020304" pitchFamily="18" charset="0"/>
                <a:cs typeface="Times New Roman" panose="02020603050405020304" pitchFamily="18" charset="0"/>
              </a:rPr>
              <a:t>-&gt;next;</a:t>
            </a:r>
          </a:p>
          <a:p>
            <a:pPr lvl="2">
              <a:lnSpc>
                <a:spcPct val="150000"/>
              </a:lnSpc>
              <a:defRPr/>
            </a:pPr>
            <a:r>
              <a:rPr lang="en-US" altLang="en-US" dirty="0">
                <a:latin typeface="Times New Roman" panose="02020603050405020304" pitchFamily="18" charset="0"/>
                <a:cs typeface="Times New Roman" panose="02020603050405020304" pitchFamily="18" charset="0"/>
              </a:rPr>
              <a:t> if(</a:t>
            </a:r>
            <a:r>
              <a:rPr lang="en-US" altLang="en-US" dirty="0" err="1">
                <a:latin typeface="Times New Roman" panose="02020603050405020304" pitchFamily="18" charset="0"/>
                <a:cs typeface="Times New Roman" panose="02020603050405020304" pitchFamily="18" charset="0"/>
              </a:rPr>
              <a:t>qFront</a:t>
            </a:r>
            <a:r>
              <a:rPr lang="en-US" altLang="en-US" dirty="0">
                <a:latin typeface="Times New Roman" panose="02020603050405020304" pitchFamily="18" charset="0"/>
                <a:cs typeface="Times New Roman" panose="02020603050405020304" pitchFamily="18" charset="0"/>
              </a:rPr>
              <a:t> == NULL)</a:t>
            </a:r>
          </a:p>
          <a:p>
            <a:pPr lvl="2">
              <a:lnSpc>
                <a:spcPct val="150000"/>
              </a:lnSpc>
              <a:defRPr/>
            </a:pP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qRear</a:t>
            </a:r>
            <a:r>
              <a:rPr lang="en-US" altLang="en-US" dirty="0">
                <a:latin typeface="Times New Roman" panose="02020603050405020304" pitchFamily="18" charset="0"/>
                <a:cs typeface="Times New Roman" panose="02020603050405020304" pitchFamily="18" charset="0"/>
              </a:rPr>
              <a:t> = NULL;</a:t>
            </a:r>
          </a:p>
          <a:p>
            <a:pPr lvl="2">
              <a:lnSpc>
                <a:spcPct val="150000"/>
              </a:lnSpc>
              <a:defRPr/>
            </a:pPr>
            <a:r>
              <a:rPr lang="en-US" altLang="en-US" dirty="0">
                <a:latin typeface="Times New Roman" panose="02020603050405020304" pitchFamily="18" charset="0"/>
                <a:cs typeface="Times New Roman" panose="02020603050405020304" pitchFamily="18" charset="0"/>
              </a:rPr>
              <a:t> delete </a:t>
            </a:r>
            <a:r>
              <a:rPr lang="en-US" altLang="en-US" dirty="0" err="1">
                <a:latin typeface="Times New Roman" panose="02020603050405020304" pitchFamily="18" charset="0"/>
                <a:cs typeface="Times New Roman" panose="02020603050405020304" pitchFamily="18" charset="0"/>
              </a:rPr>
              <a:t>tempPtr</a:t>
            </a:r>
            <a:r>
              <a:rPr lang="en-US" altLang="en-US" dirty="0">
                <a:latin typeface="Times New Roman" panose="02020603050405020304" pitchFamily="18" charset="0"/>
                <a:cs typeface="Times New Roman" panose="02020603050405020304" pitchFamily="18" charset="0"/>
              </a:rPr>
              <a:t>;</a:t>
            </a:r>
          </a:p>
          <a:p>
            <a:pPr lvl="2">
              <a:lnSpc>
                <a:spcPct val="150000"/>
              </a:lnSpc>
              <a:defRPr/>
            </a:pPr>
            <a:r>
              <a:rPr lang="en-US" altLang="en-US" dirty="0">
                <a:latin typeface="Times New Roman" panose="02020603050405020304" pitchFamily="18" charset="0"/>
                <a:cs typeface="Times New Roman" panose="02020603050405020304" pitchFamily="18" charset="0"/>
              </a:rPr>
              <a:t>} </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9367816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34</a:t>
            </a:fld>
            <a:endParaRPr lang="en-IN" dirty="0"/>
          </a:p>
        </p:txBody>
      </p:sp>
      <p:sp>
        <p:nvSpPr>
          <p:cNvPr id="6" name="Rectangle 5"/>
          <p:cNvSpPr/>
          <p:nvPr/>
        </p:nvSpPr>
        <p:spPr>
          <a:xfrm>
            <a:off x="207034" y="1121184"/>
            <a:ext cx="11383951" cy="3000821"/>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Queue (Linear Queue)</a:t>
            </a:r>
          </a:p>
          <a:p>
            <a:pPr marL="457200" lvl="4" indent="-97200"/>
            <a:endParaRPr lang="en-US" altLang="en-US" sz="1500" b="1" dirty="0" smtClean="0">
              <a:latin typeface="Times New Roman" panose="02020603050405020304" pitchFamily="18" charset="0"/>
              <a:cs typeface="Times New Roman" panose="02020603050405020304" pitchFamily="18" charset="0"/>
            </a:endParaRPr>
          </a:p>
          <a:p>
            <a:pPr marL="1160100" lvl="5" indent="-342900">
              <a:buFont typeface="Arial" panose="020B0604020202020204" pitchFamily="34" charset="0"/>
              <a:buChar char="•"/>
            </a:pPr>
            <a:r>
              <a:rPr lang="en-US" altLang="en-US" sz="2000" dirty="0">
                <a:latin typeface="Times New Roman" panose="02020603050405020304" pitchFamily="18" charset="0"/>
                <a:ea typeface="MS Mincho" panose="02020609040205080304" pitchFamily="49" charset="-128"/>
                <a:cs typeface="Times New Roman" panose="02020603050405020304" pitchFamily="18" charset="0"/>
              </a:rPr>
              <a:t>It is a linear data structure consisting of  list of items</a:t>
            </a:r>
            <a:r>
              <a:rPr lang="en-US" altLang="en-US" sz="2000" dirty="0" smtClean="0">
                <a:latin typeface="Times New Roman" panose="02020603050405020304" pitchFamily="18" charset="0"/>
                <a:ea typeface="MS Mincho" panose="02020609040205080304" pitchFamily="49" charset="-128"/>
                <a:cs typeface="Times New Roman" panose="02020603050405020304" pitchFamily="18" charset="0"/>
              </a:rPr>
              <a:t>.</a:t>
            </a:r>
          </a:p>
          <a:p>
            <a:pPr marL="1160100" lvl="5" indent="-342900">
              <a:buFont typeface="Arial" panose="020B0604020202020204" pitchFamily="34" charset="0"/>
              <a:buChar char="•"/>
            </a:pPr>
            <a:endParaRPr lang="en-US" altLang="en-US" sz="1500" dirty="0">
              <a:latin typeface="Times New Roman" panose="02020603050405020304" pitchFamily="18" charset="0"/>
              <a:ea typeface="MS Mincho" panose="02020609040205080304" pitchFamily="49" charset="-128"/>
              <a:cs typeface="Times New Roman" panose="02020603050405020304" pitchFamily="18" charset="0"/>
            </a:endParaRPr>
          </a:p>
          <a:p>
            <a:pPr marL="1160100" lvl="5" indent="-342900">
              <a:buFont typeface="Arial" panose="020B0604020202020204" pitchFamily="34" charset="0"/>
              <a:buChar char="•"/>
            </a:pPr>
            <a:r>
              <a:rPr lang="en-US" altLang="en-US" sz="2000" dirty="0" smtClean="0">
                <a:latin typeface="Times New Roman" panose="02020603050405020304" pitchFamily="18" charset="0"/>
                <a:ea typeface="MS Mincho" panose="02020609040205080304" pitchFamily="49" charset="-128"/>
                <a:cs typeface="Times New Roman" panose="02020603050405020304" pitchFamily="18" charset="0"/>
              </a:rPr>
              <a:t> </a:t>
            </a:r>
            <a:r>
              <a:rPr lang="en-US" altLang="en-US" sz="2000" dirty="0">
                <a:latin typeface="Times New Roman" panose="02020603050405020304" pitchFamily="18" charset="0"/>
                <a:ea typeface="MS Mincho" panose="02020609040205080304" pitchFamily="49" charset="-128"/>
                <a:cs typeface="Times New Roman" panose="02020603050405020304" pitchFamily="18" charset="0"/>
              </a:rPr>
              <a:t>In queue, data elements are added at one end, called the rear and removed from another end, called the front of the list.  </a:t>
            </a:r>
            <a:endParaRPr lang="en-US" altLang="en-US" sz="2000" dirty="0" smtClean="0">
              <a:latin typeface="Times New Roman" panose="02020603050405020304" pitchFamily="18" charset="0"/>
              <a:ea typeface="MS Mincho" panose="02020609040205080304" pitchFamily="49" charset="-128"/>
              <a:cs typeface="Times New Roman" panose="02020603050405020304" pitchFamily="18" charset="0"/>
            </a:endParaRPr>
          </a:p>
          <a:p>
            <a:pPr marL="1160100" lvl="5" indent="-342900">
              <a:buFont typeface="Arial" panose="020B0604020202020204" pitchFamily="34" charset="0"/>
              <a:buChar char="•"/>
            </a:pPr>
            <a:endParaRPr lang="en-US" altLang="en-US" sz="1500" dirty="0">
              <a:latin typeface="Times New Roman" panose="02020603050405020304" pitchFamily="18" charset="0"/>
              <a:ea typeface="MS Mincho" panose="02020609040205080304" pitchFamily="49" charset="-128"/>
              <a:cs typeface="Times New Roman" panose="02020603050405020304" pitchFamily="18" charset="0"/>
            </a:endParaRPr>
          </a:p>
          <a:p>
            <a:pPr marL="1274400" lvl="6"/>
            <a:r>
              <a:rPr lang="en-US" altLang="en-US" sz="2000" dirty="0">
                <a:latin typeface="Times New Roman" panose="02020603050405020304" pitchFamily="18" charset="0"/>
                <a:ea typeface="MS Mincho" panose="02020609040205080304" pitchFamily="49" charset="-128"/>
                <a:cs typeface="Times New Roman" panose="02020603050405020304" pitchFamily="18" charset="0"/>
              </a:rPr>
              <a:t> Example</a:t>
            </a:r>
            <a:r>
              <a:rPr lang="en-US" altLang="en-US" sz="2000" dirty="0" smtClean="0">
                <a:latin typeface="Times New Roman" panose="02020603050405020304" pitchFamily="18" charset="0"/>
                <a:ea typeface="MS Mincho" panose="02020609040205080304" pitchFamily="49" charset="-128"/>
                <a:cs typeface="Times New Roman" panose="02020603050405020304" pitchFamily="18" charset="0"/>
              </a:rPr>
              <a:t>:</a:t>
            </a:r>
          </a:p>
          <a:p>
            <a:pPr marL="1274400" lvl="6"/>
            <a:endParaRPr lang="en-US" altLang="en-US" sz="1500" dirty="0">
              <a:latin typeface="Times New Roman" panose="02020603050405020304" pitchFamily="18" charset="0"/>
              <a:ea typeface="MS Mincho" panose="02020609040205080304" pitchFamily="49" charset="-128"/>
              <a:cs typeface="Times New Roman" panose="02020603050405020304" pitchFamily="18" charset="0"/>
            </a:endParaRPr>
          </a:p>
          <a:p>
            <a:pPr marL="1274400" lvl="6"/>
            <a:r>
              <a:rPr lang="en-US" altLang="en-US" sz="2000" dirty="0">
                <a:latin typeface="Times New Roman" panose="02020603050405020304" pitchFamily="18" charset="0"/>
                <a:ea typeface="MS Mincho" panose="02020609040205080304" pitchFamily="49" charset="-128"/>
                <a:cs typeface="Times New Roman" panose="02020603050405020304" pitchFamily="18" charset="0"/>
              </a:rPr>
              <a:t>         Queue:  AAA, BBB, CCC, DDD, EEE</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grpSp>
        <p:nvGrpSpPr>
          <p:cNvPr id="2" name="Group 1"/>
          <p:cNvGrpSpPr/>
          <p:nvPr/>
        </p:nvGrpSpPr>
        <p:grpSpPr>
          <a:xfrm>
            <a:off x="3384272" y="2798204"/>
            <a:ext cx="7674973" cy="3740707"/>
            <a:chOff x="381000" y="1981200"/>
            <a:chExt cx="8497888" cy="4141788"/>
          </a:xfrm>
        </p:grpSpPr>
        <p:grpSp>
          <p:nvGrpSpPr>
            <p:cNvPr id="8" name="Group 3"/>
            <p:cNvGrpSpPr>
              <a:grpSpLocks/>
            </p:cNvGrpSpPr>
            <p:nvPr/>
          </p:nvGrpSpPr>
          <p:grpSpPr bwMode="auto">
            <a:xfrm>
              <a:off x="1030101" y="4697412"/>
              <a:ext cx="5332413" cy="684213"/>
              <a:chOff x="244" y="2618"/>
              <a:chExt cx="3359" cy="431"/>
            </a:xfrm>
          </p:grpSpPr>
          <p:grpSp>
            <p:nvGrpSpPr>
              <p:cNvPr id="9" name="Group 4"/>
              <p:cNvGrpSpPr>
                <a:grpSpLocks/>
              </p:cNvGrpSpPr>
              <p:nvPr/>
            </p:nvGrpSpPr>
            <p:grpSpPr bwMode="auto">
              <a:xfrm>
                <a:off x="244" y="2618"/>
                <a:ext cx="2879" cy="431"/>
                <a:chOff x="244" y="2618"/>
                <a:chExt cx="2879" cy="431"/>
              </a:xfrm>
            </p:grpSpPr>
            <p:sp>
              <p:nvSpPr>
                <p:cNvPr id="11" name="Rectangle 5"/>
                <p:cNvSpPr>
                  <a:spLocks noChangeArrowheads="1"/>
                </p:cNvSpPr>
                <p:nvPr/>
              </p:nvSpPr>
              <p:spPr bwMode="auto">
                <a:xfrm>
                  <a:off x="244" y="2618"/>
                  <a:ext cx="480" cy="432"/>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a:solidFill>
                        <a:srgbClr val="FFFFFF"/>
                      </a:solidFill>
                      <a:latin typeface="Calibri" panose="020F0502020204030204" pitchFamily="34" charset="0"/>
                    </a:rPr>
                    <a:t>AAA</a:t>
                  </a:r>
                </a:p>
              </p:txBody>
            </p:sp>
            <p:sp>
              <p:nvSpPr>
                <p:cNvPr id="12" name="Rectangle 6"/>
                <p:cNvSpPr>
                  <a:spLocks noChangeArrowheads="1"/>
                </p:cNvSpPr>
                <p:nvPr/>
              </p:nvSpPr>
              <p:spPr bwMode="auto">
                <a:xfrm>
                  <a:off x="724" y="2618"/>
                  <a:ext cx="480" cy="432"/>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a:solidFill>
                        <a:srgbClr val="FFFFFF"/>
                      </a:solidFill>
                      <a:latin typeface="Calibri" panose="020F0502020204030204" pitchFamily="34" charset="0"/>
                    </a:rPr>
                    <a:t>BBB</a:t>
                  </a:r>
                </a:p>
              </p:txBody>
            </p:sp>
            <p:sp>
              <p:nvSpPr>
                <p:cNvPr id="13" name="Rectangle 7"/>
                <p:cNvSpPr>
                  <a:spLocks noChangeArrowheads="1"/>
                </p:cNvSpPr>
                <p:nvPr/>
              </p:nvSpPr>
              <p:spPr bwMode="auto">
                <a:xfrm>
                  <a:off x="1204" y="2618"/>
                  <a:ext cx="480" cy="432"/>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dirty="0">
                      <a:solidFill>
                        <a:srgbClr val="FFFFFF"/>
                      </a:solidFill>
                      <a:latin typeface="Calibri" panose="020F0502020204030204" pitchFamily="34" charset="0"/>
                    </a:rPr>
                    <a:t>CCC</a:t>
                  </a:r>
                </a:p>
              </p:txBody>
            </p:sp>
            <p:sp>
              <p:nvSpPr>
                <p:cNvPr id="14" name="Rectangle 8"/>
                <p:cNvSpPr>
                  <a:spLocks noChangeArrowheads="1"/>
                </p:cNvSpPr>
                <p:nvPr/>
              </p:nvSpPr>
              <p:spPr bwMode="auto">
                <a:xfrm>
                  <a:off x="1684" y="2618"/>
                  <a:ext cx="480" cy="432"/>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a:solidFill>
                        <a:srgbClr val="FFFFFF"/>
                      </a:solidFill>
                      <a:latin typeface="Calibri" panose="020F0502020204030204" pitchFamily="34" charset="0"/>
                    </a:rPr>
                    <a:t>DDD</a:t>
                  </a:r>
                </a:p>
              </p:txBody>
            </p:sp>
            <p:sp>
              <p:nvSpPr>
                <p:cNvPr id="15" name="Rectangle 9"/>
                <p:cNvSpPr>
                  <a:spLocks noChangeArrowheads="1"/>
                </p:cNvSpPr>
                <p:nvPr/>
              </p:nvSpPr>
              <p:spPr bwMode="auto">
                <a:xfrm>
                  <a:off x="2164" y="2618"/>
                  <a:ext cx="480" cy="432"/>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a:solidFill>
                        <a:srgbClr val="FFFFFF"/>
                      </a:solidFill>
                      <a:latin typeface="Calibri" panose="020F0502020204030204" pitchFamily="34" charset="0"/>
                    </a:rPr>
                    <a:t>EEE</a:t>
                  </a:r>
                </a:p>
              </p:txBody>
            </p:sp>
            <p:sp>
              <p:nvSpPr>
                <p:cNvPr id="16" name="Rectangle 10"/>
                <p:cNvSpPr>
                  <a:spLocks noChangeArrowheads="1"/>
                </p:cNvSpPr>
                <p:nvPr/>
              </p:nvSpPr>
              <p:spPr bwMode="auto">
                <a:xfrm>
                  <a:off x="2644" y="2618"/>
                  <a:ext cx="480" cy="432"/>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 name="Rectangle 11"/>
              <p:cNvSpPr>
                <a:spLocks noChangeArrowheads="1"/>
              </p:cNvSpPr>
              <p:nvPr/>
            </p:nvSpPr>
            <p:spPr bwMode="auto">
              <a:xfrm>
                <a:off x="3124" y="2618"/>
                <a:ext cx="480" cy="432"/>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17" name="Group 13"/>
            <p:cNvGrpSpPr>
              <a:grpSpLocks/>
            </p:cNvGrpSpPr>
            <p:nvPr/>
          </p:nvGrpSpPr>
          <p:grpSpPr bwMode="auto">
            <a:xfrm>
              <a:off x="609600" y="3775075"/>
              <a:ext cx="4878388" cy="366713"/>
              <a:chOff x="384" y="2378"/>
              <a:chExt cx="3073" cy="231"/>
            </a:xfrm>
          </p:grpSpPr>
          <p:sp>
            <p:nvSpPr>
              <p:cNvPr id="18" name="Text Box 14"/>
              <p:cNvSpPr txBox="1">
                <a:spLocks noChangeArrowheads="1"/>
              </p:cNvSpPr>
              <p:nvPr/>
            </p:nvSpPr>
            <p:spPr bwMode="auto">
              <a:xfrm>
                <a:off x="384" y="2378"/>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a:latin typeface="Calibri" panose="020F0502020204030204" pitchFamily="34" charset="0"/>
                  </a:rPr>
                  <a:t>1</a:t>
                </a:r>
              </a:p>
            </p:txBody>
          </p:sp>
          <p:sp>
            <p:nvSpPr>
              <p:cNvPr id="19" name="Text Box 15"/>
              <p:cNvSpPr txBox="1">
                <a:spLocks noChangeArrowheads="1"/>
              </p:cNvSpPr>
              <p:nvPr/>
            </p:nvSpPr>
            <p:spPr bwMode="auto">
              <a:xfrm>
                <a:off x="859" y="2378"/>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a:latin typeface="Calibri" panose="020F0502020204030204" pitchFamily="34" charset="0"/>
                  </a:rPr>
                  <a:t>2</a:t>
                </a:r>
              </a:p>
            </p:txBody>
          </p:sp>
          <p:sp>
            <p:nvSpPr>
              <p:cNvPr id="20" name="Text Box 16"/>
              <p:cNvSpPr txBox="1">
                <a:spLocks noChangeArrowheads="1"/>
              </p:cNvSpPr>
              <p:nvPr/>
            </p:nvSpPr>
            <p:spPr bwMode="auto">
              <a:xfrm>
                <a:off x="1296" y="2378"/>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a:latin typeface="Calibri" panose="020F0502020204030204" pitchFamily="34" charset="0"/>
                  </a:rPr>
                  <a:t>3</a:t>
                </a:r>
              </a:p>
            </p:txBody>
          </p:sp>
          <p:sp>
            <p:nvSpPr>
              <p:cNvPr id="21" name="Text Box 17"/>
              <p:cNvSpPr txBox="1">
                <a:spLocks noChangeArrowheads="1"/>
              </p:cNvSpPr>
              <p:nvPr/>
            </p:nvSpPr>
            <p:spPr bwMode="auto">
              <a:xfrm>
                <a:off x="1776" y="2378"/>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a:latin typeface="Calibri" panose="020F0502020204030204" pitchFamily="34" charset="0"/>
                  </a:rPr>
                  <a:t>4</a:t>
                </a:r>
              </a:p>
            </p:txBody>
          </p:sp>
          <p:sp>
            <p:nvSpPr>
              <p:cNvPr id="22" name="Text Box 18"/>
              <p:cNvSpPr txBox="1">
                <a:spLocks noChangeArrowheads="1"/>
              </p:cNvSpPr>
              <p:nvPr/>
            </p:nvSpPr>
            <p:spPr bwMode="auto">
              <a:xfrm>
                <a:off x="2304" y="2378"/>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a:latin typeface="Calibri" panose="020F0502020204030204" pitchFamily="34" charset="0"/>
                  </a:rPr>
                  <a:t>5</a:t>
                </a:r>
              </a:p>
            </p:txBody>
          </p:sp>
          <p:sp>
            <p:nvSpPr>
              <p:cNvPr id="23" name="Text Box 19"/>
              <p:cNvSpPr txBox="1">
                <a:spLocks noChangeArrowheads="1"/>
              </p:cNvSpPr>
              <p:nvPr/>
            </p:nvSpPr>
            <p:spPr bwMode="auto">
              <a:xfrm>
                <a:off x="2784" y="2378"/>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a:latin typeface="Calibri" panose="020F0502020204030204" pitchFamily="34" charset="0"/>
                  </a:rPr>
                  <a:t>6</a:t>
                </a:r>
              </a:p>
            </p:txBody>
          </p:sp>
          <p:sp>
            <p:nvSpPr>
              <p:cNvPr id="24" name="Text Box 20"/>
              <p:cNvSpPr txBox="1">
                <a:spLocks noChangeArrowheads="1"/>
              </p:cNvSpPr>
              <p:nvPr/>
            </p:nvSpPr>
            <p:spPr bwMode="auto">
              <a:xfrm>
                <a:off x="3264" y="2378"/>
                <a:ext cx="19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a:latin typeface="Calibri" panose="020F0502020204030204" pitchFamily="34" charset="0"/>
                  </a:rPr>
                  <a:t>7</a:t>
                </a:r>
              </a:p>
            </p:txBody>
          </p:sp>
        </p:grpSp>
        <p:cxnSp>
          <p:nvCxnSpPr>
            <p:cNvPr id="25" name="AutoShape 21"/>
            <p:cNvCxnSpPr>
              <a:cxnSpLocks noChangeShapeType="1"/>
            </p:cNvCxnSpPr>
            <p:nvPr/>
          </p:nvCxnSpPr>
          <p:spPr bwMode="auto">
            <a:xfrm flipV="1">
              <a:off x="609600" y="4800600"/>
              <a:ext cx="304800" cy="457200"/>
            </a:xfrm>
            <a:prstGeom prst="curvedConnector3">
              <a:avLst>
                <a:gd name="adj1" fmla="val 50000"/>
              </a:avLst>
            </a:prstGeom>
            <a:noFill/>
            <a:ln w="9360">
              <a:solidFill>
                <a:srgbClr val="4A7EBB"/>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6" name="Text Box 22"/>
            <p:cNvSpPr txBox="1">
              <a:spLocks noChangeArrowheads="1"/>
            </p:cNvSpPr>
            <p:nvPr/>
          </p:nvSpPr>
          <p:spPr bwMode="auto">
            <a:xfrm>
              <a:off x="381000" y="5257800"/>
              <a:ext cx="838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a:latin typeface="Calibri" panose="020F0502020204030204" pitchFamily="34" charset="0"/>
                </a:rPr>
                <a:t>Front</a:t>
              </a:r>
            </a:p>
          </p:txBody>
        </p:sp>
        <p:sp>
          <p:nvSpPr>
            <p:cNvPr id="27" name="Rectangle 23"/>
            <p:cNvSpPr>
              <a:spLocks noChangeArrowheads="1"/>
            </p:cNvSpPr>
            <p:nvPr/>
          </p:nvSpPr>
          <p:spPr bwMode="auto">
            <a:xfrm>
              <a:off x="6767513" y="2463231"/>
              <a:ext cx="762000" cy="609600"/>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Rectangle 24"/>
            <p:cNvSpPr>
              <a:spLocks noChangeArrowheads="1"/>
            </p:cNvSpPr>
            <p:nvPr/>
          </p:nvSpPr>
          <p:spPr bwMode="auto">
            <a:xfrm>
              <a:off x="6767513" y="3074988"/>
              <a:ext cx="762000" cy="609600"/>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a:solidFill>
                    <a:srgbClr val="FFFFFF"/>
                  </a:solidFill>
                  <a:latin typeface="Calibri" panose="020F0502020204030204" pitchFamily="34" charset="0"/>
                </a:rPr>
                <a:t>EEE</a:t>
              </a:r>
            </a:p>
          </p:txBody>
        </p:sp>
        <p:sp>
          <p:nvSpPr>
            <p:cNvPr id="29" name="Rectangle 25"/>
            <p:cNvSpPr>
              <a:spLocks noChangeArrowheads="1"/>
            </p:cNvSpPr>
            <p:nvPr/>
          </p:nvSpPr>
          <p:spPr bwMode="auto">
            <a:xfrm>
              <a:off x="6767513" y="3684588"/>
              <a:ext cx="762000" cy="609600"/>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a:solidFill>
                    <a:srgbClr val="FFFFFF"/>
                  </a:solidFill>
                  <a:latin typeface="Calibri" panose="020F0502020204030204" pitchFamily="34" charset="0"/>
                </a:rPr>
                <a:t>DDD</a:t>
              </a:r>
            </a:p>
          </p:txBody>
        </p:sp>
        <p:sp>
          <p:nvSpPr>
            <p:cNvPr id="30" name="Rectangle 26"/>
            <p:cNvSpPr>
              <a:spLocks noChangeArrowheads="1"/>
            </p:cNvSpPr>
            <p:nvPr/>
          </p:nvSpPr>
          <p:spPr bwMode="auto">
            <a:xfrm>
              <a:off x="6767513" y="4294188"/>
              <a:ext cx="762000" cy="609600"/>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a:solidFill>
                    <a:srgbClr val="FFFFFF"/>
                  </a:solidFill>
                  <a:latin typeface="Calibri" panose="020F0502020204030204" pitchFamily="34" charset="0"/>
                </a:rPr>
                <a:t>CCC</a:t>
              </a:r>
            </a:p>
          </p:txBody>
        </p:sp>
        <p:sp>
          <p:nvSpPr>
            <p:cNvPr id="31" name="Rectangle 27"/>
            <p:cNvSpPr>
              <a:spLocks noChangeArrowheads="1"/>
            </p:cNvSpPr>
            <p:nvPr/>
          </p:nvSpPr>
          <p:spPr bwMode="auto">
            <a:xfrm>
              <a:off x="6767513" y="4903788"/>
              <a:ext cx="762000" cy="609600"/>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a:solidFill>
                    <a:srgbClr val="FFFFFF"/>
                  </a:solidFill>
                  <a:latin typeface="Calibri" panose="020F0502020204030204" pitchFamily="34" charset="0"/>
                </a:rPr>
                <a:t>BBB</a:t>
              </a:r>
            </a:p>
          </p:txBody>
        </p:sp>
        <p:sp>
          <p:nvSpPr>
            <p:cNvPr id="32" name="Rectangle 28"/>
            <p:cNvSpPr>
              <a:spLocks noChangeArrowheads="1"/>
            </p:cNvSpPr>
            <p:nvPr/>
          </p:nvSpPr>
          <p:spPr bwMode="auto">
            <a:xfrm>
              <a:off x="6767513" y="5513388"/>
              <a:ext cx="762000" cy="609600"/>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a:solidFill>
                    <a:srgbClr val="FFFFFF"/>
                  </a:solidFill>
                  <a:latin typeface="Calibri" panose="020F0502020204030204" pitchFamily="34" charset="0"/>
                </a:rPr>
                <a:t>AAA</a:t>
              </a:r>
            </a:p>
          </p:txBody>
        </p:sp>
        <p:sp>
          <p:nvSpPr>
            <p:cNvPr id="33" name="Rectangle 29"/>
            <p:cNvSpPr>
              <a:spLocks noChangeArrowheads="1"/>
            </p:cNvSpPr>
            <p:nvPr/>
          </p:nvSpPr>
          <p:spPr bwMode="auto">
            <a:xfrm>
              <a:off x="6767513" y="2065563"/>
              <a:ext cx="762000" cy="609600"/>
            </a:xfrm>
            <a:prstGeom prst="rect">
              <a:avLst/>
            </a:prstGeom>
            <a:solidFill>
              <a:srgbClr val="4F81BD"/>
            </a:solidFill>
            <a:ln w="25560">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 name="Text Box 30"/>
            <p:cNvSpPr txBox="1">
              <a:spLocks noChangeArrowheads="1"/>
            </p:cNvSpPr>
            <p:nvPr/>
          </p:nvSpPr>
          <p:spPr bwMode="auto">
            <a:xfrm>
              <a:off x="8040688" y="5253038"/>
              <a:ext cx="8382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a:latin typeface="Calibri" panose="020F0502020204030204" pitchFamily="34" charset="0"/>
                </a:rPr>
                <a:t>Rear</a:t>
              </a:r>
            </a:p>
          </p:txBody>
        </p:sp>
        <p:cxnSp>
          <p:nvCxnSpPr>
            <p:cNvPr id="35" name="AutoShape 31"/>
            <p:cNvCxnSpPr>
              <a:cxnSpLocks noChangeShapeType="1"/>
            </p:cNvCxnSpPr>
            <p:nvPr/>
          </p:nvCxnSpPr>
          <p:spPr bwMode="auto">
            <a:xfrm flipH="1" flipV="1">
              <a:off x="7543800" y="3581400"/>
              <a:ext cx="838200" cy="1676400"/>
            </a:xfrm>
            <a:prstGeom prst="curvedConnector3">
              <a:avLst>
                <a:gd name="adj1" fmla="val 50000"/>
              </a:avLst>
            </a:prstGeom>
            <a:noFill/>
            <a:ln w="9360">
              <a:solidFill>
                <a:srgbClr val="4A7EBB"/>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 name="AutoShape 32"/>
            <p:cNvCxnSpPr>
              <a:cxnSpLocks noChangeShapeType="1"/>
            </p:cNvCxnSpPr>
            <p:nvPr/>
          </p:nvCxnSpPr>
          <p:spPr bwMode="auto">
            <a:xfrm flipH="1" flipV="1">
              <a:off x="7543800" y="6018213"/>
              <a:ext cx="381000" cy="1587"/>
            </a:xfrm>
            <a:prstGeom prst="straightConnector1">
              <a:avLst/>
            </a:prstGeom>
            <a:noFill/>
            <a:ln w="9360">
              <a:solidFill>
                <a:srgbClr val="4A7EBB"/>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 name="Text Box 37"/>
            <p:cNvSpPr txBox="1">
              <a:spLocks noChangeArrowheads="1"/>
            </p:cNvSpPr>
            <p:nvPr/>
          </p:nvSpPr>
          <p:spPr bwMode="auto">
            <a:xfrm>
              <a:off x="7543800" y="1981200"/>
              <a:ext cx="457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a:latin typeface="Calibri" panose="020F0502020204030204" pitchFamily="34" charset="0"/>
                </a:rPr>
                <a:t>7</a:t>
              </a:r>
            </a:p>
          </p:txBody>
        </p:sp>
        <p:sp>
          <p:nvSpPr>
            <p:cNvPr id="38" name="Text Box 38"/>
            <p:cNvSpPr txBox="1">
              <a:spLocks noChangeArrowheads="1"/>
            </p:cNvSpPr>
            <p:nvPr/>
          </p:nvSpPr>
          <p:spPr bwMode="auto">
            <a:xfrm>
              <a:off x="7543800" y="5600700"/>
              <a:ext cx="3079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a:latin typeface="Calibri" panose="020F0502020204030204" pitchFamily="34" charset="0"/>
                </a:rPr>
                <a:t>1</a:t>
              </a:r>
            </a:p>
          </p:txBody>
        </p:sp>
        <p:sp>
          <p:nvSpPr>
            <p:cNvPr id="39" name="Text Box 39"/>
            <p:cNvSpPr txBox="1">
              <a:spLocks noChangeArrowheads="1"/>
            </p:cNvSpPr>
            <p:nvPr/>
          </p:nvSpPr>
          <p:spPr bwMode="auto">
            <a:xfrm>
              <a:off x="7543800" y="5029200"/>
              <a:ext cx="3079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a:latin typeface="Calibri" panose="020F0502020204030204" pitchFamily="34" charset="0"/>
                </a:rPr>
                <a:t>2</a:t>
              </a:r>
            </a:p>
          </p:txBody>
        </p:sp>
        <p:sp>
          <p:nvSpPr>
            <p:cNvPr id="40" name="Text Box 40"/>
            <p:cNvSpPr txBox="1">
              <a:spLocks noChangeArrowheads="1"/>
            </p:cNvSpPr>
            <p:nvPr/>
          </p:nvSpPr>
          <p:spPr bwMode="auto">
            <a:xfrm>
              <a:off x="7543800" y="4419600"/>
              <a:ext cx="3079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a:latin typeface="Calibri" panose="020F0502020204030204" pitchFamily="34" charset="0"/>
                </a:rPr>
                <a:t>3</a:t>
              </a:r>
            </a:p>
          </p:txBody>
        </p:sp>
        <p:sp>
          <p:nvSpPr>
            <p:cNvPr id="41" name="Text Box 41"/>
            <p:cNvSpPr txBox="1">
              <a:spLocks noChangeArrowheads="1"/>
            </p:cNvSpPr>
            <p:nvPr/>
          </p:nvSpPr>
          <p:spPr bwMode="auto">
            <a:xfrm>
              <a:off x="7543800" y="3810000"/>
              <a:ext cx="3079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a:latin typeface="Calibri" panose="020F0502020204030204" pitchFamily="34" charset="0"/>
                </a:rPr>
                <a:t>4</a:t>
              </a:r>
            </a:p>
          </p:txBody>
        </p:sp>
        <p:sp>
          <p:nvSpPr>
            <p:cNvPr id="42" name="Text Box 42"/>
            <p:cNvSpPr txBox="1">
              <a:spLocks noChangeArrowheads="1"/>
            </p:cNvSpPr>
            <p:nvPr/>
          </p:nvSpPr>
          <p:spPr bwMode="auto">
            <a:xfrm>
              <a:off x="7543800" y="3186113"/>
              <a:ext cx="3079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a:latin typeface="Calibri" panose="020F0502020204030204" pitchFamily="34" charset="0"/>
                </a:rPr>
                <a:t>5</a:t>
              </a:r>
            </a:p>
          </p:txBody>
        </p:sp>
        <p:sp>
          <p:nvSpPr>
            <p:cNvPr id="43" name="Text Box 43"/>
            <p:cNvSpPr txBox="1">
              <a:spLocks noChangeArrowheads="1"/>
            </p:cNvSpPr>
            <p:nvPr/>
          </p:nvSpPr>
          <p:spPr bwMode="auto">
            <a:xfrm>
              <a:off x="7543800" y="2590800"/>
              <a:ext cx="3079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a:latin typeface="Calibri" panose="020F0502020204030204" pitchFamily="34" charset="0"/>
                </a:rPr>
                <a:t>6</a:t>
              </a:r>
            </a:p>
          </p:txBody>
        </p:sp>
        <p:cxnSp>
          <p:nvCxnSpPr>
            <p:cNvPr id="44" name="AutoShape 44"/>
            <p:cNvCxnSpPr>
              <a:cxnSpLocks noChangeShapeType="1"/>
            </p:cNvCxnSpPr>
            <p:nvPr/>
          </p:nvCxnSpPr>
          <p:spPr bwMode="auto">
            <a:xfrm flipV="1">
              <a:off x="2127250" y="4841875"/>
              <a:ext cx="1682750" cy="1117600"/>
            </a:xfrm>
            <a:prstGeom prst="curvedConnector3">
              <a:avLst>
                <a:gd name="adj1" fmla="val 50000"/>
              </a:avLst>
            </a:prstGeom>
            <a:noFill/>
            <a:ln w="9360">
              <a:solidFill>
                <a:srgbClr val="4A7EBB"/>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45" name="TextBox 44"/>
          <p:cNvSpPr txBox="1"/>
          <p:nvPr/>
        </p:nvSpPr>
        <p:spPr>
          <a:xfrm>
            <a:off x="220718" y="6488668"/>
            <a:ext cx="7961586"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2.2.16: </a:t>
            </a:r>
            <a:r>
              <a:rPr lang="en-US" dirty="0" smtClean="0">
                <a:latin typeface="Times New Roman" pitchFamily="18" charset="0"/>
                <a:cs typeface="Times New Roman" pitchFamily="18" charset="0"/>
              </a:rPr>
              <a:t>Linear Queue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149833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35</a:t>
            </a:fld>
            <a:endParaRPr lang="en-IN" dirty="0"/>
          </a:p>
        </p:txBody>
      </p:sp>
      <p:sp>
        <p:nvSpPr>
          <p:cNvPr id="6" name="Rectangle 5"/>
          <p:cNvSpPr/>
          <p:nvPr/>
        </p:nvSpPr>
        <p:spPr>
          <a:xfrm>
            <a:off x="207034" y="1121184"/>
            <a:ext cx="11816467" cy="4601260"/>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Algorithms for Insert and Delete Operations in Linear Queue</a:t>
            </a:r>
          </a:p>
          <a:p>
            <a:pPr marL="457200" lvl="4" indent="-97200"/>
            <a:endParaRPr lang="en-US" sz="1200" b="1" dirty="0" smtClean="0">
              <a:latin typeface="Times New Roman" panose="02020603050405020304" pitchFamily="18" charset="0"/>
              <a:cs typeface="Times New Roman" panose="02020603050405020304" pitchFamily="18" charset="0"/>
            </a:endParaRPr>
          </a:p>
          <a:p>
            <a:pPr lvl="2">
              <a:lnSpc>
                <a:spcPct val="150000"/>
              </a:lnSpc>
              <a:defRPr/>
            </a:pPr>
            <a:r>
              <a:rPr lang="en-US" altLang="en-US" sz="2000" b="1" dirty="0">
                <a:latin typeface="Times New Roman" panose="02020603050405020304" pitchFamily="18" charset="0"/>
                <a:cs typeface="Times New Roman" panose="02020603050405020304" pitchFamily="18" charset="0"/>
              </a:rPr>
              <a:t>For Insert </a:t>
            </a:r>
            <a:r>
              <a:rPr lang="en-US" altLang="en-US" sz="2000" b="1" dirty="0" smtClean="0">
                <a:latin typeface="Times New Roman" panose="02020603050405020304" pitchFamily="18" charset="0"/>
                <a:cs typeface="Times New Roman" panose="02020603050405020304" pitchFamily="18" charset="0"/>
              </a:rPr>
              <a:t>Operation</a:t>
            </a:r>
          </a:p>
          <a:p>
            <a:pPr lvl="2">
              <a:lnSpc>
                <a:spcPct val="150000"/>
              </a:lnSpc>
              <a:defRPr/>
            </a:pPr>
            <a:endParaRPr lang="en-US" altLang="en-US" sz="800" b="1" dirty="0">
              <a:latin typeface="Times New Roman" panose="02020603050405020304" pitchFamily="18" charset="0"/>
              <a:cs typeface="Times New Roman" panose="02020603050405020304" pitchFamily="18" charset="0"/>
            </a:endParaRPr>
          </a:p>
          <a:p>
            <a:pPr lvl="3">
              <a:defRPr/>
            </a:pPr>
            <a:r>
              <a:rPr lang="en-US" altLang="en-US" sz="2000" dirty="0">
                <a:latin typeface="Times New Roman" panose="02020603050405020304" pitchFamily="18" charset="0"/>
                <a:cs typeface="Times New Roman" panose="02020603050405020304" pitchFamily="18" charset="0"/>
              </a:rPr>
              <a:t>Insert-Queue(Queue, Rear, Front, N, Item)</a:t>
            </a:r>
          </a:p>
          <a:p>
            <a:pPr lvl="3">
              <a:defRPr/>
            </a:pPr>
            <a:r>
              <a:rPr lang="en-US" altLang="en-US" sz="2000" dirty="0">
                <a:latin typeface="Times New Roman" panose="02020603050405020304" pitchFamily="18" charset="0"/>
                <a:cs typeface="Times New Roman" panose="02020603050405020304" pitchFamily="18" charset="0"/>
              </a:rPr>
              <a:t>Here, Queue is the place where to store data. Rear represents the location in which the data element is to be inserted and Front represents the location from which the data element is to be removed.  Here N is the maximum size of the Queue and finally, Item is the new item to be added</a:t>
            </a:r>
            <a:r>
              <a:rPr lang="en-US" altLang="en-US" sz="2000" dirty="0" smtClean="0">
                <a:latin typeface="Times New Roman" panose="02020603050405020304" pitchFamily="18" charset="0"/>
                <a:cs typeface="Times New Roman" panose="02020603050405020304" pitchFamily="18" charset="0"/>
              </a:rPr>
              <a:t>.</a:t>
            </a:r>
          </a:p>
          <a:p>
            <a:pPr lvl="3">
              <a:defRPr/>
            </a:pPr>
            <a:endParaRPr lang="en-US" altLang="en-US" sz="1500" dirty="0">
              <a:latin typeface="Times New Roman" panose="02020603050405020304" pitchFamily="18" charset="0"/>
              <a:cs typeface="Times New Roman" panose="02020603050405020304" pitchFamily="18" charset="0"/>
            </a:endParaRPr>
          </a:p>
          <a:p>
            <a:pPr lvl="4">
              <a:lnSpc>
                <a:spcPct val="150000"/>
              </a:lnSpc>
              <a:defRPr/>
            </a:pPr>
            <a:r>
              <a:rPr lang="en-US" altLang="en-US" sz="2000" dirty="0">
                <a:latin typeface="Times New Roman" panose="02020603050405020304" pitchFamily="18" charset="0"/>
                <a:cs typeface="Times New Roman" panose="02020603050405020304" pitchFamily="18" charset="0"/>
              </a:rPr>
              <a:t>1. </a:t>
            </a:r>
            <a:r>
              <a:rPr lang="en-US" altLang="en-US" sz="2000" dirty="0" smtClean="0">
                <a:latin typeface="Times New Roman" panose="02020603050405020304" pitchFamily="18" charset="0"/>
                <a:cs typeface="Times New Roman" panose="02020603050405020304" pitchFamily="18" charset="0"/>
              </a:rPr>
              <a:t>  If </a:t>
            </a:r>
            <a:r>
              <a:rPr lang="en-US" altLang="en-US" sz="2000" dirty="0">
                <a:latin typeface="Times New Roman" panose="02020603050405020304" pitchFamily="18" charset="0"/>
                <a:cs typeface="Times New Roman" panose="02020603050405020304" pitchFamily="18" charset="0"/>
              </a:rPr>
              <a:t>Rear = N then Print: Overflow and Return.             /*…Queue already filled..*/</a:t>
            </a:r>
          </a:p>
          <a:p>
            <a:pPr lvl="4">
              <a:lnSpc>
                <a:spcPct val="150000"/>
              </a:lnSpc>
              <a:defRPr/>
            </a:pPr>
            <a:r>
              <a:rPr lang="en-US" altLang="en-US" sz="2000" dirty="0">
                <a:latin typeface="Times New Roman" panose="02020603050405020304" pitchFamily="18" charset="0"/>
                <a:cs typeface="Times New Roman" panose="02020603050405020304" pitchFamily="18" charset="0"/>
              </a:rPr>
              <a:t>2. </a:t>
            </a:r>
            <a:r>
              <a:rPr lang="en-US" altLang="en-US" sz="2000" dirty="0" smtClean="0">
                <a:latin typeface="Times New Roman" panose="02020603050405020304" pitchFamily="18" charset="0"/>
                <a:cs typeface="Times New Roman" panose="02020603050405020304" pitchFamily="18" charset="0"/>
              </a:rPr>
              <a:t>  Set </a:t>
            </a:r>
            <a:r>
              <a:rPr lang="en-US" altLang="en-US" sz="2000" dirty="0">
                <a:latin typeface="Times New Roman" panose="02020603050405020304" pitchFamily="18" charset="0"/>
                <a:cs typeface="Times New Roman" panose="02020603050405020304" pitchFamily="18" charset="0"/>
              </a:rPr>
              <a:t>Rear := Rear +1</a:t>
            </a:r>
          </a:p>
          <a:p>
            <a:pPr lvl="4">
              <a:lnSpc>
                <a:spcPct val="150000"/>
              </a:lnSpc>
              <a:defRPr/>
            </a:pPr>
            <a:r>
              <a:rPr lang="en-US" altLang="en-US" sz="2000" dirty="0">
                <a:latin typeface="Times New Roman" panose="02020603050405020304" pitchFamily="18" charset="0"/>
                <a:cs typeface="Times New Roman" panose="02020603050405020304" pitchFamily="18" charset="0"/>
              </a:rPr>
              <a:t>3. </a:t>
            </a:r>
            <a:r>
              <a:rPr lang="en-US" altLang="en-US" sz="2000" dirty="0" smtClean="0">
                <a:latin typeface="Times New Roman" panose="02020603050405020304" pitchFamily="18" charset="0"/>
                <a:cs typeface="Times New Roman" panose="02020603050405020304" pitchFamily="18" charset="0"/>
              </a:rPr>
              <a:t>  Set </a:t>
            </a:r>
            <a:r>
              <a:rPr lang="en-US" altLang="en-US" sz="2000" dirty="0">
                <a:latin typeface="Times New Roman" panose="02020603050405020304" pitchFamily="18" charset="0"/>
                <a:cs typeface="Times New Roman" panose="02020603050405020304" pitchFamily="18" charset="0"/>
              </a:rPr>
              <a:t>Queue[Rear] := Item</a:t>
            </a:r>
          </a:p>
          <a:p>
            <a:pPr lvl="4">
              <a:lnSpc>
                <a:spcPct val="150000"/>
              </a:lnSpc>
              <a:defRPr/>
            </a:pPr>
            <a:r>
              <a:rPr lang="en-US" altLang="en-US" sz="2000" dirty="0">
                <a:latin typeface="Times New Roman" panose="02020603050405020304" pitchFamily="18" charset="0"/>
                <a:cs typeface="Times New Roman" panose="02020603050405020304" pitchFamily="18" charset="0"/>
              </a:rPr>
              <a:t>4. </a:t>
            </a:r>
            <a:r>
              <a:rPr lang="en-US" altLang="en-US" sz="2000" dirty="0" smtClean="0">
                <a:latin typeface="Times New Roman" panose="02020603050405020304" pitchFamily="18" charset="0"/>
                <a:cs typeface="Times New Roman" panose="02020603050405020304" pitchFamily="18" charset="0"/>
              </a:rPr>
              <a:t>  Return</a:t>
            </a:r>
            <a:r>
              <a:rPr lang="en-US" altLang="en-US" sz="2000" dirty="0">
                <a:latin typeface="Times New Roman" panose="02020603050405020304" pitchFamily="18" charset="0"/>
                <a:cs typeface="Times New Roman" panose="02020603050405020304" pitchFamily="18" charset="0"/>
              </a:rPr>
              <a:t>.</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4166825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36</a:t>
            </a:fld>
            <a:endParaRPr lang="en-IN" dirty="0"/>
          </a:p>
        </p:txBody>
      </p:sp>
      <p:sp>
        <p:nvSpPr>
          <p:cNvPr id="6" name="Rectangle 5"/>
          <p:cNvSpPr/>
          <p:nvPr/>
        </p:nvSpPr>
        <p:spPr>
          <a:xfrm>
            <a:off x="207034" y="1121184"/>
            <a:ext cx="11816467" cy="3847207"/>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For Delete Operation Delete-Queue(Queue, Front, Rear, Item)</a:t>
            </a:r>
          </a:p>
          <a:p>
            <a:pPr marL="457200" lvl="4" indent="-97200"/>
            <a:endParaRPr lang="en-US" sz="2000" b="1" dirty="0" smtClean="0">
              <a:latin typeface="Times New Roman" panose="02020603050405020304" pitchFamily="18" charset="0"/>
              <a:cs typeface="Times New Roman" panose="02020603050405020304" pitchFamily="18" charset="0"/>
            </a:endParaRPr>
          </a:p>
          <a:p>
            <a:pPr lvl="2">
              <a:defRPr/>
            </a:pPr>
            <a:r>
              <a:rPr lang="en-US" altLang="en-US" sz="2000" dirty="0">
                <a:latin typeface="Times New Roman" panose="02020603050405020304" pitchFamily="18" charset="0"/>
                <a:cs typeface="Times New Roman" panose="02020603050405020304" pitchFamily="18" charset="0"/>
              </a:rPr>
              <a:t>Here, Queue is the place where data are stored. Rear represents the location in which the data element is to be inserted and Front represents the location from which the data element is to be removed. Front element is assigned to Item</a:t>
            </a:r>
            <a:r>
              <a:rPr lang="en-US" altLang="en-US" sz="2000" dirty="0" smtClean="0">
                <a:latin typeface="Times New Roman" panose="02020603050405020304" pitchFamily="18" charset="0"/>
                <a:cs typeface="Times New Roman" panose="02020603050405020304" pitchFamily="18" charset="0"/>
              </a:rPr>
              <a:t>.</a:t>
            </a:r>
          </a:p>
          <a:p>
            <a:pPr lvl="2">
              <a:defRPr/>
            </a:pPr>
            <a:endParaRPr lang="en-US" altLang="en-US" sz="2000" dirty="0">
              <a:latin typeface="Times New Roman" panose="02020603050405020304" pitchFamily="18" charset="0"/>
              <a:cs typeface="Times New Roman" panose="02020603050405020304" pitchFamily="18" charset="0"/>
            </a:endParaRPr>
          </a:p>
          <a:p>
            <a:pPr lvl="3">
              <a:lnSpc>
                <a:spcPct val="150000"/>
              </a:lnSpc>
              <a:defRPr/>
            </a:pPr>
            <a:r>
              <a:rPr lang="en-US" altLang="en-US" sz="2000" dirty="0" smtClean="0">
                <a:latin typeface="Times New Roman" panose="02020603050405020304" pitchFamily="18" charset="0"/>
                <a:cs typeface="Times New Roman" panose="02020603050405020304" pitchFamily="18" charset="0"/>
              </a:rPr>
              <a:t>1.   </a:t>
            </a:r>
            <a:r>
              <a:rPr lang="en-US" altLang="en-US" sz="2000" dirty="0">
                <a:latin typeface="Times New Roman" panose="02020603050405020304" pitchFamily="18" charset="0"/>
                <a:cs typeface="Times New Roman" panose="02020603050405020304" pitchFamily="18" charset="0"/>
              </a:rPr>
              <a:t>If Front = N+1   then Print: Underflow and Return.     /*…Queue Empty</a:t>
            </a:r>
          </a:p>
          <a:p>
            <a:pPr lvl="3">
              <a:lnSpc>
                <a:spcPct val="150000"/>
              </a:lnSpc>
              <a:defRPr/>
            </a:pPr>
            <a:r>
              <a:rPr lang="en-US" altLang="en-US" sz="2000" dirty="0">
                <a:latin typeface="Times New Roman" panose="02020603050405020304" pitchFamily="18" charset="0"/>
                <a:cs typeface="Times New Roman" panose="02020603050405020304" pitchFamily="18" charset="0"/>
              </a:rPr>
              <a:t>2. </a:t>
            </a:r>
            <a:r>
              <a:rPr lang="en-US" altLang="en-US" sz="2000" dirty="0" smtClean="0">
                <a:latin typeface="Times New Roman" panose="02020603050405020304" pitchFamily="18" charset="0"/>
                <a:cs typeface="Times New Roman" panose="02020603050405020304" pitchFamily="18" charset="0"/>
              </a:rPr>
              <a:t>  Set  </a:t>
            </a:r>
            <a:r>
              <a:rPr lang="en-US" altLang="en-US" sz="2000" dirty="0">
                <a:latin typeface="Times New Roman" panose="02020603050405020304" pitchFamily="18" charset="0"/>
                <a:cs typeface="Times New Roman" panose="02020603050405020304" pitchFamily="18" charset="0"/>
              </a:rPr>
              <a:t>Item := Queue[Front] </a:t>
            </a:r>
          </a:p>
          <a:p>
            <a:pPr lvl="3">
              <a:lnSpc>
                <a:spcPct val="150000"/>
              </a:lnSpc>
              <a:defRPr/>
            </a:pPr>
            <a:r>
              <a:rPr lang="en-US" altLang="en-US" sz="2000" dirty="0">
                <a:latin typeface="Times New Roman" panose="02020603050405020304" pitchFamily="18" charset="0"/>
                <a:cs typeface="Times New Roman" panose="02020603050405020304" pitchFamily="18" charset="0"/>
              </a:rPr>
              <a:t>3. </a:t>
            </a:r>
            <a:r>
              <a:rPr lang="en-US" altLang="en-US" sz="2000" dirty="0" smtClean="0">
                <a:latin typeface="Times New Roman" panose="02020603050405020304" pitchFamily="18" charset="0"/>
                <a:cs typeface="Times New Roman" panose="02020603050405020304" pitchFamily="18" charset="0"/>
              </a:rPr>
              <a:t>  Set </a:t>
            </a:r>
            <a:r>
              <a:rPr lang="en-US" altLang="en-US" sz="2000" dirty="0">
                <a:latin typeface="Times New Roman" panose="02020603050405020304" pitchFamily="18" charset="0"/>
                <a:cs typeface="Times New Roman" panose="02020603050405020304" pitchFamily="18" charset="0"/>
              </a:rPr>
              <a:t>Front := Front + 1</a:t>
            </a:r>
          </a:p>
          <a:p>
            <a:pPr lvl="3">
              <a:lnSpc>
                <a:spcPct val="150000"/>
              </a:lnSpc>
              <a:defRPr/>
            </a:pPr>
            <a:r>
              <a:rPr lang="en-US" altLang="en-US" sz="2000" dirty="0">
                <a:latin typeface="Times New Roman" panose="02020603050405020304" pitchFamily="18" charset="0"/>
                <a:cs typeface="Times New Roman" panose="02020603050405020304" pitchFamily="18" charset="0"/>
              </a:rPr>
              <a:t>4. </a:t>
            </a:r>
            <a:r>
              <a:rPr lang="en-US" altLang="en-US" sz="2000" dirty="0" smtClean="0">
                <a:latin typeface="Times New Roman" panose="02020603050405020304" pitchFamily="18" charset="0"/>
                <a:cs typeface="Times New Roman" panose="02020603050405020304" pitchFamily="18" charset="0"/>
              </a:rPr>
              <a:t>  Return</a:t>
            </a:r>
            <a:r>
              <a:rPr lang="en-US" altLang="en-US" sz="2000" dirty="0">
                <a:latin typeface="Times New Roman" panose="02020603050405020304" pitchFamily="18" charset="0"/>
                <a:cs typeface="Times New Roman" panose="02020603050405020304" pitchFamily="18" charset="0"/>
              </a:rPr>
              <a:t>.</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836333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37</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
        <p:nvSpPr>
          <p:cNvPr id="8" name="Text Box 2"/>
          <p:cNvSpPr txBox="1">
            <a:spLocks noChangeArrowheads="1"/>
          </p:cNvSpPr>
          <p:nvPr/>
        </p:nvSpPr>
        <p:spPr bwMode="auto">
          <a:xfrm>
            <a:off x="3329152" y="7270752"/>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898989"/>
              </a:buClr>
              <a:buFont typeface="Calibri" panose="020F0502020204030204" pitchFamily="34" charset="0"/>
              <a:buNone/>
            </a:pPr>
            <a:endParaRPr lang="en-US" altLang="en-US" sz="1600">
              <a:solidFill>
                <a:srgbClr val="898989"/>
              </a:solidFill>
              <a:latin typeface="Times New Roman" panose="02020603050405020304" pitchFamily="18" charset="0"/>
              <a:cs typeface="Times New Roman" panose="02020603050405020304" pitchFamily="18" charset="0"/>
            </a:endParaRPr>
          </a:p>
        </p:txBody>
      </p:sp>
      <p:sp>
        <p:nvSpPr>
          <p:cNvPr id="10" name="Text Box 4"/>
          <p:cNvSpPr txBox="1">
            <a:spLocks noChangeArrowheads="1"/>
          </p:cNvSpPr>
          <p:nvPr/>
        </p:nvSpPr>
        <p:spPr bwMode="auto">
          <a:xfrm>
            <a:off x="509752" y="1069318"/>
            <a:ext cx="8153400"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50000"/>
              </a:lnSpc>
              <a:buFont typeface="Calibri" panose="020F0502020204030204" pitchFamily="34" charset="0"/>
              <a:buNone/>
            </a:pPr>
            <a:r>
              <a:rPr lang="en-GB" altLang="en-US" sz="1600" b="1">
                <a:latin typeface="Times New Roman" panose="02020603050405020304" pitchFamily="18" charset="0"/>
                <a:cs typeface="Times New Roman" panose="02020603050405020304" pitchFamily="18" charset="0"/>
              </a:rPr>
              <a:t>Example:  </a:t>
            </a:r>
            <a:r>
              <a:rPr lang="en-GB" altLang="en-US" sz="1600">
                <a:latin typeface="Times New Roman" panose="02020603050405020304" pitchFamily="18" charset="0"/>
                <a:cs typeface="Times New Roman" panose="02020603050405020304" pitchFamily="18" charset="0"/>
              </a:rPr>
              <a:t>Consider the following queue (linear queue).</a:t>
            </a:r>
          </a:p>
          <a:p>
            <a:pPr>
              <a:lnSpc>
                <a:spcPct val="15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Rear = 4  and  Front = 1  and N = 7</a:t>
            </a:r>
          </a:p>
          <a:p>
            <a:pPr>
              <a:lnSpc>
                <a:spcPct val="150000"/>
              </a:lnSpc>
              <a:buFont typeface="Calibri" panose="020F0502020204030204" pitchFamily="34" charset="0"/>
              <a:buNone/>
            </a:pPr>
            <a:endParaRPr lang="en-GB" altLang="en-US" sz="1600">
              <a:latin typeface="Times New Roman" panose="02020603050405020304" pitchFamily="18" charset="0"/>
              <a:cs typeface="Times New Roman" panose="02020603050405020304" pitchFamily="18" charset="0"/>
            </a:endParaRPr>
          </a:p>
        </p:txBody>
      </p:sp>
      <p:grpSp>
        <p:nvGrpSpPr>
          <p:cNvPr id="11" name="Group 5"/>
          <p:cNvGrpSpPr>
            <a:grpSpLocks/>
          </p:cNvGrpSpPr>
          <p:nvPr/>
        </p:nvGrpSpPr>
        <p:grpSpPr bwMode="auto">
          <a:xfrm>
            <a:off x="662152" y="1985742"/>
            <a:ext cx="5942013" cy="363537"/>
            <a:chOff x="288" y="655"/>
            <a:chExt cx="3743" cy="229"/>
          </a:xfrm>
        </p:grpSpPr>
        <p:sp>
          <p:nvSpPr>
            <p:cNvPr id="12" name="Rectangle 6"/>
            <p:cNvSpPr>
              <a:spLocks noChangeArrowheads="1"/>
            </p:cNvSpPr>
            <p:nvPr/>
          </p:nvSpPr>
          <p:spPr bwMode="auto">
            <a:xfrm>
              <a:off x="288" y="655"/>
              <a:ext cx="453"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sz="1600" b="1">
                  <a:solidFill>
                    <a:srgbClr val="FFFFFF"/>
                  </a:solidFill>
                  <a:latin typeface="Times New Roman" panose="02020603050405020304" pitchFamily="18" charset="0"/>
                  <a:cs typeface="Times New Roman" panose="02020603050405020304" pitchFamily="18" charset="0"/>
                </a:rPr>
                <a:t>10</a:t>
              </a:r>
            </a:p>
          </p:txBody>
        </p:sp>
        <p:sp>
          <p:nvSpPr>
            <p:cNvPr id="13" name="Rectangle 7"/>
            <p:cNvSpPr>
              <a:spLocks noChangeArrowheads="1"/>
            </p:cNvSpPr>
            <p:nvPr/>
          </p:nvSpPr>
          <p:spPr bwMode="auto">
            <a:xfrm>
              <a:off x="741" y="655"/>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sz="1600" b="1">
                  <a:solidFill>
                    <a:srgbClr val="FFFFFF"/>
                  </a:solidFill>
                  <a:latin typeface="Times New Roman" panose="02020603050405020304" pitchFamily="18" charset="0"/>
                  <a:cs typeface="Times New Roman" panose="02020603050405020304" pitchFamily="18" charset="0"/>
                </a:rPr>
                <a:t>50</a:t>
              </a:r>
            </a:p>
          </p:txBody>
        </p:sp>
        <p:sp>
          <p:nvSpPr>
            <p:cNvPr id="14" name="Rectangle 8"/>
            <p:cNvSpPr>
              <a:spLocks noChangeArrowheads="1"/>
            </p:cNvSpPr>
            <p:nvPr/>
          </p:nvSpPr>
          <p:spPr bwMode="auto">
            <a:xfrm>
              <a:off x="1289" y="655"/>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sz="1600" b="1">
                  <a:solidFill>
                    <a:srgbClr val="FFFFFF"/>
                  </a:solidFill>
                  <a:latin typeface="Times New Roman" panose="02020603050405020304" pitchFamily="18" charset="0"/>
                  <a:cs typeface="Times New Roman" panose="02020603050405020304" pitchFamily="18" charset="0"/>
                </a:rPr>
                <a:t>30</a:t>
              </a:r>
            </a:p>
          </p:txBody>
        </p:sp>
        <p:sp>
          <p:nvSpPr>
            <p:cNvPr id="15" name="Rectangle 9"/>
            <p:cNvSpPr>
              <a:spLocks noChangeArrowheads="1"/>
            </p:cNvSpPr>
            <p:nvPr/>
          </p:nvSpPr>
          <p:spPr bwMode="auto">
            <a:xfrm>
              <a:off x="1838" y="655"/>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sz="1600" b="1">
                  <a:solidFill>
                    <a:srgbClr val="FFFFFF"/>
                  </a:solidFill>
                  <a:latin typeface="Times New Roman" panose="02020603050405020304" pitchFamily="18" charset="0"/>
                  <a:cs typeface="Times New Roman" panose="02020603050405020304" pitchFamily="18" charset="0"/>
                </a:rPr>
                <a:t>40</a:t>
              </a:r>
            </a:p>
          </p:txBody>
        </p:sp>
        <p:sp>
          <p:nvSpPr>
            <p:cNvPr id="16" name="Rectangle 10"/>
            <p:cNvSpPr>
              <a:spLocks noChangeArrowheads="1"/>
            </p:cNvSpPr>
            <p:nvPr/>
          </p:nvSpPr>
          <p:spPr bwMode="auto">
            <a:xfrm>
              <a:off x="2386" y="655"/>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17" name="Rectangle 11"/>
            <p:cNvSpPr>
              <a:spLocks noChangeArrowheads="1"/>
            </p:cNvSpPr>
            <p:nvPr/>
          </p:nvSpPr>
          <p:spPr bwMode="auto">
            <a:xfrm>
              <a:off x="2935" y="655"/>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18" name="Rectangle 12"/>
            <p:cNvSpPr>
              <a:spLocks noChangeArrowheads="1"/>
            </p:cNvSpPr>
            <p:nvPr/>
          </p:nvSpPr>
          <p:spPr bwMode="auto">
            <a:xfrm>
              <a:off x="3483" y="655"/>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19" name="Line 13"/>
            <p:cNvSpPr>
              <a:spLocks noChangeShapeType="1"/>
            </p:cNvSpPr>
            <p:nvPr/>
          </p:nvSpPr>
          <p:spPr bwMode="auto">
            <a:xfrm>
              <a:off x="741"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20" name="Line 14"/>
            <p:cNvSpPr>
              <a:spLocks noChangeShapeType="1"/>
            </p:cNvSpPr>
            <p:nvPr/>
          </p:nvSpPr>
          <p:spPr bwMode="auto">
            <a:xfrm>
              <a:off x="1289"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21" name="Line 15"/>
            <p:cNvSpPr>
              <a:spLocks noChangeShapeType="1"/>
            </p:cNvSpPr>
            <p:nvPr/>
          </p:nvSpPr>
          <p:spPr bwMode="auto">
            <a:xfrm>
              <a:off x="1838"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22" name="Line 16"/>
            <p:cNvSpPr>
              <a:spLocks noChangeShapeType="1"/>
            </p:cNvSpPr>
            <p:nvPr/>
          </p:nvSpPr>
          <p:spPr bwMode="auto">
            <a:xfrm>
              <a:off x="2386"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23" name="Line 17"/>
            <p:cNvSpPr>
              <a:spLocks noChangeShapeType="1"/>
            </p:cNvSpPr>
            <p:nvPr/>
          </p:nvSpPr>
          <p:spPr bwMode="auto">
            <a:xfrm>
              <a:off x="2935"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24" name="Line 18"/>
            <p:cNvSpPr>
              <a:spLocks noChangeShapeType="1"/>
            </p:cNvSpPr>
            <p:nvPr/>
          </p:nvSpPr>
          <p:spPr bwMode="auto">
            <a:xfrm>
              <a:off x="3483"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25" name="Line 19"/>
            <p:cNvSpPr>
              <a:spLocks noChangeShapeType="1"/>
            </p:cNvSpPr>
            <p:nvPr/>
          </p:nvSpPr>
          <p:spPr bwMode="auto">
            <a:xfrm>
              <a:off x="288"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26" name="Line 20"/>
            <p:cNvSpPr>
              <a:spLocks noChangeShapeType="1"/>
            </p:cNvSpPr>
            <p:nvPr/>
          </p:nvSpPr>
          <p:spPr bwMode="auto">
            <a:xfrm>
              <a:off x="4032" y="655"/>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27" name="Line 21"/>
            <p:cNvSpPr>
              <a:spLocks noChangeShapeType="1"/>
            </p:cNvSpPr>
            <p:nvPr/>
          </p:nvSpPr>
          <p:spPr bwMode="auto">
            <a:xfrm>
              <a:off x="288" y="655"/>
              <a:ext cx="3744" cy="1"/>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28" name="Line 22"/>
            <p:cNvSpPr>
              <a:spLocks noChangeShapeType="1"/>
            </p:cNvSpPr>
            <p:nvPr/>
          </p:nvSpPr>
          <p:spPr bwMode="auto">
            <a:xfrm>
              <a:off x="288" y="885"/>
              <a:ext cx="3744" cy="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grpSp>
      <p:sp>
        <p:nvSpPr>
          <p:cNvPr id="29" name="Text Box 23"/>
          <p:cNvSpPr txBox="1">
            <a:spLocks noChangeArrowheads="1"/>
          </p:cNvSpPr>
          <p:nvPr/>
        </p:nvSpPr>
        <p:spPr bwMode="auto">
          <a:xfrm>
            <a:off x="662152" y="2582148"/>
            <a:ext cx="83820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pPr>
            <a:r>
              <a:rPr lang="en-GB" altLang="en-US" sz="1600" dirty="0">
                <a:latin typeface="Times New Roman" panose="02020603050405020304" pitchFamily="18" charset="0"/>
                <a:cs typeface="Times New Roman" panose="02020603050405020304" pitchFamily="18" charset="0"/>
              </a:rPr>
              <a:t>(1) Insert 20. Now Rear = 5 and Front = 1</a:t>
            </a:r>
          </a:p>
        </p:txBody>
      </p:sp>
      <p:grpSp>
        <p:nvGrpSpPr>
          <p:cNvPr id="30" name="Group 24"/>
          <p:cNvGrpSpPr>
            <a:grpSpLocks/>
          </p:cNvGrpSpPr>
          <p:nvPr/>
        </p:nvGrpSpPr>
        <p:grpSpPr bwMode="auto">
          <a:xfrm>
            <a:off x="838365" y="2311070"/>
            <a:ext cx="5427662" cy="341313"/>
            <a:chOff x="399" y="850"/>
            <a:chExt cx="3419" cy="215"/>
          </a:xfrm>
        </p:grpSpPr>
        <p:sp>
          <p:nvSpPr>
            <p:cNvPr id="31" name="Text Box 25"/>
            <p:cNvSpPr txBox="1">
              <a:spLocks noChangeArrowheads="1"/>
            </p:cNvSpPr>
            <p:nvPr/>
          </p:nvSpPr>
          <p:spPr bwMode="auto">
            <a:xfrm>
              <a:off x="399" y="850"/>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1</a:t>
              </a:r>
            </a:p>
          </p:txBody>
        </p:sp>
        <p:sp>
          <p:nvSpPr>
            <p:cNvPr id="32" name="Text Box 26"/>
            <p:cNvSpPr txBox="1">
              <a:spLocks noChangeArrowheads="1"/>
            </p:cNvSpPr>
            <p:nvPr/>
          </p:nvSpPr>
          <p:spPr bwMode="auto">
            <a:xfrm>
              <a:off x="933" y="850"/>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2</a:t>
              </a:r>
            </a:p>
          </p:txBody>
        </p:sp>
        <p:sp>
          <p:nvSpPr>
            <p:cNvPr id="33" name="Text Box 27"/>
            <p:cNvSpPr txBox="1">
              <a:spLocks noChangeArrowheads="1"/>
            </p:cNvSpPr>
            <p:nvPr/>
          </p:nvSpPr>
          <p:spPr bwMode="auto">
            <a:xfrm>
              <a:off x="1425" y="850"/>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3</a:t>
              </a:r>
            </a:p>
          </p:txBody>
        </p:sp>
        <p:sp>
          <p:nvSpPr>
            <p:cNvPr id="34" name="Text Box 28"/>
            <p:cNvSpPr txBox="1">
              <a:spLocks noChangeArrowheads="1"/>
            </p:cNvSpPr>
            <p:nvPr/>
          </p:nvSpPr>
          <p:spPr bwMode="auto">
            <a:xfrm>
              <a:off x="1965" y="850"/>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4</a:t>
              </a:r>
            </a:p>
          </p:txBody>
        </p:sp>
        <p:sp>
          <p:nvSpPr>
            <p:cNvPr id="35" name="Text Box 29"/>
            <p:cNvSpPr txBox="1">
              <a:spLocks noChangeArrowheads="1"/>
            </p:cNvSpPr>
            <p:nvPr/>
          </p:nvSpPr>
          <p:spPr bwMode="auto">
            <a:xfrm>
              <a:off x="2559" y="850"/>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5</a:t>
              </a:r>
            </a:p>
          </p:txBody>
        </p:sp>
        <p:sp>
          <p:nvSpPr>
            <p:cNvPr id="36" name="Text Box 30"/>
            <p:cNvSpPr txBox="1">
              <a:spLocks noChangeArrowheads="1"/>
            </p:cNvSpPr>
            <p:nvPr/>
          </p:nvSpPr>
          <p:spPr bwMode="auto">
            <a:xfrm>
              <a:off x="3099" y="850"/>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6</a:t>
              </a:r>
            </a:p>
          </p:txBody>
        </p:sp>
        <p:sp>
          <p:nvSpPr>
            <p:cNvPr id="37" name="Text Box 31"/>
            <p:cNvSpPr txBox="1">
              <a:spLocks noChangeArrowheads="1"/>
            </p:cNvSpPr>
            <p:nvPr/>
          </p:nvSpPr>
          <p:spPr bwMode="auto">
            <a:xfrm>
              <a:off x="3639" y="850"/>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7</a:t>
              </a:r>
            </a:p>
          </p:txBody>
        </p:sp>
      </p:grpSp>
      <p:grpSp>
        <p:nvGrpSpPr>
          <p:cNvPr id="38" name="Group 32"/>
          <p:cNvGrpSpPr>
            <a:grpSpLocks/>
          </p:cNvGrpSpPr>
          <p:nvPr/>
        </p:nvGrpSpPr>
        <p:grpSpPr bwMode="auto">
          <a:xfrm>
            <a:off x="676440" y="3047617"/>
            <a:ext cx="5942012" cy="363537"/>
            <a:chOff x="297" y="1453"/>
            <a:chExt cx="3743" cy="229"/>
          </a:xfrm>
        </p:grpSpPr>
        <p:sp>
          <p:nvSpPr>
            <p:cNvPr id="39" name="Rectangle 33"/>
            <p:cNvSpPr>
              <a:spLocks noChangeArrowheads="1"/>
            </p:cNvSpPr>
            <p:nvPr/>
          </p:nvSpPr>
          <p:spPr bwMode="auto">
            <a:xfrm>
              <a:off x="297" y="1453"/>
              <a:ext cx="453"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sz="1600" b="1">
                  <a:solidFill>
                    <a:srgbClr val="FFFFFF"/>
                  </a:solidFill>
                  <a:latin typeface="Times New Roman" panose="02020603050405020304" pitchFamily="18" charset="0"/>
                  <a:cs typeface="Times New Roman" panose="02020603050405020304" pitchFamily="18" charset="0"/>
                </a:rPr>
                <a:t>10</a:t>
              </a:r>
            </a:p>
          </p:txBody>
        </p:sp>
        <p:sp>
          <p:nvSpPr>
            <p:cNvPr id="40" name="Rectangle 34"/>
            <p:cNvSpPr>
              <a:spLocks noChangeArrowheads="1"/>
            </p:cNvSpPr>
            <p:nvPr/>
          </p:nvSpPr>
          <p:spPr bwMode="auto">
            <a:xfrm>
              <a:off x="750" y="1453"/>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sz="1600" b="1">
                  <a:solidFill>
                    <a:srgbClr val="FFFFFF"/>
                  </a:solidFill>
                  <a:latin typeface="Times New Roman" panose="02020603050405020304" pitchFamily="18" charset="0"/>
                  <a:cs typeface="Times New Roman" panose="02020603050405020304" pitchFamily="18" charset="0"/>
                </a:rPr>
                <a:t>50</a:t>
              </a:r>
            </a:p>
          </p:txBody>
        </p:sp>
        <p:sp>
          <p:nvSpPr>
            <p:cNvPr id="41" name="Rectangle 35"/>
            <p:cNvSpPr>
              <a:spLocks noChangeArrowheads="1"/>
            </p:cNvSpPr>
            <p:nvPr/>
          </p:nvSpPr>
          <p:spPr bwMode="auto">
            <a:xfrm>
              <a:off x="1298" y="1453"/>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sz="1600" b="1">
                  <a:solidFill>
                    <a:srgbClr val="FFFFFF"/>
                  </a:solidFill>
                  <a:latin typeface="Times New Roman" panose="02020603050405020304" pitchFamily="18" charset="0"/>
                  <a:cs typeface="Times New Roman" panose="02020603050405020304" pitchFamily="18" charset="0"/>
                </a:rPr>
                <a:t>30</a:t>
              </a:r>
            </a:p>
          </p:txBody>
        </p:sp>
        <p:sp>
          <p:nvSpPr>
            <p:cNvPr id="42" name="Rectangle 36"/>
            <p:cNvSpPr>
              <a:spLocks noChangeArrowheads="1"/>
            </p:cNvSpPr>
            <p:nvPr/>
          </p:nvSpPr>
          <p:spPr bwMode="auto">
            <a:xfrm>
              <a:off x="1847" y="1453"/>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sz="1600" b="1">
                  <a:solidFill>
                    <a:srgbClr val="FFFFFF"/>
                  </a:solidFill>
                  <a:latin typeface="Times New Roman" panose="02020603050405020304" pitchFamily="18" charset="0"/>
                  <a:cs typeface="Times New Roman" panose="02020603050405020304" pitchFamily="18" charset="0"/>
                </a:rPr>
                <a:t>40</a:t>
              </a:r>
            </a:p>
          </p:txBody>
        </p:sp>
        <p:sp>
          <p:nvSpPr>
            <p:cNvPr id="43" name="Rectangle 37"/>
            <p:cNvSpPr>
              <a:spLocks noChangeArrowheads="1"/>
            </p:cNvSpPr>
            <p:nvPr/>
          </p:nvSpPr>
          <p:spPr bwMode="auto">
            <a:xfrm>
              <a:off x="2395" y="1453"/>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sz="1600" b="1">
                  <a:solidFill>
                    <a:srgbClr val="FFFFFF"/>
                  </a:solidFill>
                  <a:latin typeface="Times New Roman" panose="02020603050405020304" pitchFamily="18" charset="0"/>
                  <a:cs typeface="Times New Roman" panose="02020603050405020304" pitchFamily="18" charset="0"/>
                </a:rPr>
                <a:t>20</a:t>
              </a:r>
            </a:p>
          </p:txBody>
        </p:sp>
        <p:sp>
          <p:nvSpPr>
            <p:cNvPr id="44" name="Rectangle 38"/>
            <p:cNvSpPr>
              <a:spLocks noChangeArrowheads="1"/>
            </p:cNvSpPr>
            <p:nvPr/>
          </p:nvSpPr>
          <p:spPr bwMode="auto">
            <a:xfrm>
              <a:off x="2944" y="1453"/>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45" name="Rectangle 39"/>
            <p:cNvSpPr>
              <a:spLocks noChangeArrowheads="1"/>
            </p:cNvSpPr>
            <p:nvPr/>
          </p:nvSpPr>
          <p:spPr bwMode="auto">
            <a:xfrm>
              <a:off x="3492" y="1453"/>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46" name="Line 40"/>
            <p:cNvSpPr>
              <a:spLocks noChangeShapeType="1"/>
            </p:cNvSpPr>
            <p:nvPr/>
          </p:nvSpPr>
          <p:spPr bwMode="auto">
            <a:xfrm>
              <a:off x="750"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47" name="Line 41"/>
            <p:cNvSpPr>
              <a:spLocks noChangeShapeType="1"/>
            </p:cNvSpPr>
            <p:nvPr/>
          </p:nvSpPr>
          <p:spPr bwMode="auto">
            <a:xfrm>
              <a:off x="1298"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48" name="Line 42"/>
            <p:cNvSpPr>
              <a:spLocks noChangeShapeType="1"/>
            </p:cNvSpPr>
            <p:nvPr/>
          </p:nvSpPr>
          <p:spPr bwMode="auto">
            <a:xfrm>
              <a:off x="1847"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49" name="Line 43"/>
            <p:cNvSpPr>
              <a:spLocks noChangeShapeType="1"/>
            </p:cNvSpPr>
            <p:nvPr/>
          </p:nvSpPr>
          <p:spPr bwMode="auto">
            <a:xfrm>
              <a:off x="2395"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50" name="Line 44"/>
            <p:cNvSpPr>
              <a:spLocks noChangeShapeType="1"/>
            </p:cNvSpPr>
            <p:nvPr/>
          </p:nvSpPr>
          <p:spPr bwMode="auto">
            <a:xfrm>
              <a:off x="2944"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51" name="Line 45"/>
            <p:cNvSpPr>
              <a:spLocks noChangeShapeType="1"/>
            </p:cNvSpPr>
            <p:nvPr/>
          </p:nvSpPr>
          <p:spPr bwMode="auto">
            <a:xfrm>
              <a:off x="3492"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52" name="Line 46"/>
            <p:cNvSpPr>
              <a:spLocks noChangeShapeType="1"/>
            </p:cNvSpPr>
            <p:nvPr/>
          </p:nvSpPr>
          <p:spPr bwMode="auto">
            <a:xfrm>
              <a:off x="297"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53" name="Line 47"/>
            <p:cNvSpPr>
              <a:spLocks noChangeShapeType="1"/>
            </p:cNvSpPr>
            <p:nvPr/>
          </p:nvSpPr>
          <p:spPr bwMode="auto">
            <a:xfrm>
              <a:off x="4041" y="1453"/>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54" name="Line 48"/>
            <p:cNvSpPr>
              <a:spLocks noChangeShapeType="1"/>
            </p:cNvSpPr>
            <p:nvPr/>
          </p:nvSpPr>
          <p:spPr bwMode="auto">
            <a:xfrm>
              <a:off x="297" y="1453"/>
              <a:ext cx="3744" cy="1"/>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55" name="Line 49"/>
            <p:cNvSpPr>
              <a:spLocks noChangeShapeType="1"/>
            </p:cNvSpPr>
            <p:nvPr/>
          </p:nvSpPr>
          <p:spPr bwMode="auto">
            <a:xfrm>
              <a:off x="297" y="1683"/>
              <a:ext cx="3744" cy="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grpSp>
      <p:grpSp>
        <p:nvGrpSpPr>
          <p:cNvPr id="56" name="Group 50"/>
          <p:cNvGrpSpPr>
            <a:grpSpLocks/>
          </p:cNvGrpSpPr>
          <p:nvPr/>
        </p:nvGrpSpPr>
        <p:grpSpPr bwMode="auto">
          <a:xfrm>
            <a:off x="852652" y="3516418"/>
            <a:ext cx="5427663" cy="341312"/>
            <a:chOff x="408" y="1649"/>
            <a:chExt cx="3419" cy="215"/>
          </a:xfrm>
        </p:grpSpPr>
        <p:sp>
          <p:nvSpPr>
            <p:cNvPr id="57" name="Text Box 51"/>
            <p:cNvSpPr txBox="1">
              <a:spLocks noChangeArrowheads="1"/>
            </p:cNvSpPr>
            <p:nvPr/>
          </p:nvSpPr>
          <p:spPr bwMode="auto">
            <a:xfrm>
              <a:off x="408" y="1649"/>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1</a:t>
              </a:r>
            </a:p>
          </p:txBody>
        </p:sp>
        <p:sp>
          <p:nvSpPr>
            <p:cNvPr id="58" name="Text Box 52"/>
            <p:cNvSpPr txBox="1">
              <a:spLocks noChangeArrowheads="1"/>
            </p:cNvSpPr>
            <p:nvPr/>
          </p:nvSpPr>
          <p:spPr bwMode="auto">
            <a:xfrm>
              <a:off x="942" y="1649"/>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2</a:t>
              </a:r>
            </a:p>
          </p:txBody>
        </p:sp>
        <p:sp>
          <p:nvSpPr>
            <p:cNvPr id="59" name="Text Box 53"/>
            <p:cNvSpPr txBox="1">
              <a:spLocks noChangeArrowheads="1"/>
            </p:cNvSpPr>
            <p:nvPr/>
          </p:nvSpPr>
          <p:spPr bwMode="auto">
            <a:xfrm>
              <a:off x="1434" y="1649"/>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3</a:t>
              </a:r>
            </a:p>
          </p:txBody>
        </p:sp>
        <p:sp>
          <p:nvSpPr>
            <p:cNvPr id="60" name="Text Box 54"/>
            <p:cNvSpPr txBox="1">
              <a:spLocks noChangeArrowheads="1"/>
            </p:cNvSpPr>
            <p:nvPr/>
          </p:nvSpPr>
          <p:spPr bwMode="auto">
            <a:xfrm>
              <a:off x="1974" y="1649"/>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dirty="0">
                  <a:latin typeface="Times New Roman" panose="02020603050405020304" pitchFamily="18" charset="0"/>
                  <a:cs typeface="Times New Roman" panose="02020603050405020304" pitchFamily="18" charset="0"/>
                </a:rPr>
                <a:t>4</a:t>
              </a:r>
            </a:p>
          </p:txBody>
        </p:sp>
        <p:sp>
          <p:nvSpPr>
            <p:cNvPr id="61" name="Text Box 55"/>
            <p:cNvSpPr txBox="1">
              <a:spLocks noChangeArrowheads="1"/>
            </p:cNvSpPr>
            <p:nvPr/>
          </p:nvSpPr>
          <p:spPr bwMode="auto">
            <a:xfrm>
              <a:off x="2568" y="1649"/>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5</a:t>
              </a:r>
            </a:p>
          </p:txBody>
        </p:sp>
        <p:sp>
          <p:nvSpPr>
            <p:cNvPr id="62" name="Text Box 56"/>
            <p:cNvSpPr txBox="1">
              <a:spLocks noChangeArrowheads="1"/>
            </p:cNvSpPr>
            <p:nvPr/>
          </p:nvSpPr>
          <p:spPr bwMode="auto">
            <a:xfrm>
              <a:off x="3108" y="1649"/>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6</a:t>
              </a:r>
            </a:p>
          </p:txBody>
        </p:sp>
        <p:sp>
          <p:nvSpPr>
            <p:cNvPr id="63" name="Text Box 57"/>
            <p:cNvSpPr txBox="1">
              <a:spLocks noChangeArrowheads="1"/>
            </p:cNvSpPr>
            <p:nvPr/>
          </p:nvSpPr>
          <p:spPr bwMode="auto">
            <a:xfrm>
              <a:off x="3648" y="1649"/>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7</a:t>
              </a:r>
            </a:p>
          </p:txBody>
        </p:sp>
      </p:grpSp>
      <p:sp>
        <p:nvSpPr>
          <p:cNvPr id="64" name="Text Box 58"/>
          <p:cNvSpPr txBox="1">
            <a:spLocks noChangeArrowheads="1"/>
          </p:cNvSpPr>
          <p:nvPr/>
        </p:nvSpPr>
        <p:spPr bwMode="auto">
          <a:xfrm>
            <a:off x="689140" y="3793518"/>
            <a:ext cx="83820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pPr>
            <a:r>
              <a:rPr lang="en-GB" altLang="en-US" sz="1600" dirty="0">
                <a:latin typeface="Times New Roman" panose="02020603050405020304" pitchFamily="18" charset="0"/>
                <a:cs typeface="Times New Roman" panose="02020603050405020304" pitchFamily="18" charset="0"/>
              </a:rPr>
              <a:t>(2) Delete Front Element. Now Rear = 5 and Front = 2</a:t>
            </a:r>
          </a:p>
        </p:txBody>
      </p:sp>
      <p:grpSp>
        <p:nvGrpSpPr>
          <p:cNvPr id="65" name="Group 59"/>
          <p:cNvGrpSpPr>
            <a:grpSpLocks/>
          </p:cNvGrpSpPr>
          <p:nvPr/>
        </p:nvGrpSpPr>
        <p:grpSpPr bwMode="auto">
          <a:xfrm>
            <a:off x="689140" y="4140367"/>
            <a:ext cx="5942012" cy="363537"/>
            <a:chOff x="305" y="2191"/>
            <a:chExt cx="3743" cy="229"/>
          </a:xfrm>
        </p:grpSpPr>
        <p:sp>
          <p:nvSpPr>
            <p:cNvPr id="66" name="Rectangle 60"/>
            <p:cNvSpPr>
              <a:spLocks noChangeArrowheads="1"/>
            </p:cNvSpPr>
            <p:nvPr/>
          </p:nvSpPr>
          <p:spPr bwMode="auto">
            <a:xfrm>
              <a:off x="305" y="2191"/>
              <a:ext cx="453"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67" name="Rectangle 61"/>
            <p:cNvSpPr>
              <a:spLocks noChangeArrowheads="1"/>
            </p:cNvSpPr>
            <p:nvPr/>
          </p:nvSpPr>
          <p:spPr bwMode="auto">
            <a:xfrm>
              <a:off x="758" y="2191"/>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sz="1600" b="1">
                  <a:solidFill>
                    <a:srgbClr val="FFFFFF"/>
                  </a:solidFill>
                  <a:latin typeface="Times New Roman" panose="02020603050405020304" pitchFamily="18" charset="0"/>
                  <a:cs typeface="Times New Roman" panose="02020603050405020304" pitchFamily="18" charset="0"/>
                </a:rPr>
                <a:t>50</a:t>
              </a:r>
            </a:p>
          </p:txBody>
        </p:sp>
        <p:sp>
          <p:nvSpPr>
            <p:cNvPr id="68" name="Rectangle 62"/>
            <p:cNvSpPr>
              <a:spLocks noChangeArrowheads="1"/>
            </p:cNvSpPr>
            <p:nvPr/>
          </p:nvSpPr>
          <p:spPr bwMode="auto">
            <a:xfrm>
              <a:off x="1306" y="2191"/>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sz="1600" b="1">
                  <a:solidFill>
                    <a:srgbClr val="FFFFFF"/>
                  </a:solidFill>
                  <a:latin typeface="Times New Roman" panose="02020603050405020304" pitchFamily="18" charset="0"/>
                  <a:cs typeface="Times New Roman" panose="02020603050405020304" pitchFamily="18" charset="0"/>
                </a:rPr>
                <a:t>30</a:t>
              </a:r>
            </a:p>
          </p:txBody>
        </p:sp>
        <p:sp>
          <p:nvSpPr>
            <p:cNvPr id="69" name="Rectangle 63"/>
            <p:cNvSpPr>
              <a:spLocks noChangeArrowheads="1"/>
            </p:cNvSpPr>
            <p:nvPr/>
          </p:nvSpPr>
          <p:spPr bwMode="auto">
            <a:xfrm>
              <a:off x="1855" y="2191"/>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sz="1600" b="1">
                  <a:solidFill>
                    <a:srgbClr val="FFFFFF"/>
                  </a:solidFill>
                  <a:latin typeface="Times New Roman" panose="02020603050405020304" pitchFamily="18" charset="0"/>
                  <a:cs typeface="Times New Roman" panose="02020603050405020304" pitchFamily="18" charset="0"/>
                </a:rPr>
                <a:t>40</a:t>
              </a:r>
            </a:p>
          </p:txBody>
        </p:sp>
        <p:sp>
          <p:nvSpPr>
            <p:cNvPr id="70" name="Rectangle 64"/>
            <p:cNvSpPr>
              <a:spLocks noChangeArrowheads="1"/>
            </p:cNvSpPr>
            <p:nvPr/>
          </p:nvSpPr>
          <p:spPr bwMode="auto">
            <a:xfrm>
              <a:off x="2403" y="2191"/>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sz="1600" b="1">
                  <a:solidFill>
                    <a:srgbClr val="FFFFFF"/>
                  </a:solidFill>
                  <a:latin typeface="Times New Roman" panose="02020603050405020304" pitchFamily="18" charset="0"/>
                  <a:cs typeface="Times New Roman" panose="02020603050405020304" pitchFamily="18" charset="0"/>
                </a:rPr>
                <a:t>20</a:t>
              </a:r>
            </a:p>
          </p:txBody>
        </p:sp>
        <p:sp>
          <p:nvSpPr>
            <p:cNvPr id="71" name="Rectangle 65"/>
            <p:cNvSpPr>
              <a:spLocks noChangeArrowheads="1"/>
            </p:cNvSpPr>
            <p:nvPr/>
          </p:nvSpPr>
          <p:spPr bwMode="auto">
            <a:xfrm>
              <a:off x="2952" y="2191"/>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72" name="Rectangle 66"/>
            <p:cNvSpPr>
              <a:spLocks noChangeArrowheads="1"/>
            </p:cNvSpPr>
            <p:nvPr/>
          </p:nvSpPr>
          <p:spPr bwMode="auto">
            <a:xfrm>
              <a:off x="3500" y="2191"/>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73" name="Line 67"/>
            <p:cNvSpPr>
              <a:spLocks noChangeShapeType="1"/>
            </p:cNvSpPr>
            <p:nvPr/>
          </p:nvSpPr>
          <p:spPr bwMode="auto">
            <a:xfrm>
              <a:off x="758"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74" name="Line 68"/>
            <p:cNvSpPr>
              <a:spLocks noChangeShapeType="1"/>
            </p:cNvSpPr>
            <p:nvPr/>
          </p:nvSpPr>
          <p:spPr bwMode="auto">
            <a:xfrm>
              <a:off x="1306"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75" name="Line 69"/>
            <p:cNvSpPr>
              <a:spLocks noChangeShapeType="1"/>
            </p:cNvSpPr>
            <p:nvPr/>
          </p:nvSpPr>
          <p:spPr bwMode="auto">
            <a:xfrm>
              <a:off x="1855"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76" name="Line 70"/>
            <p:cNvSpPr>
              <a:spLocks noChangeShapeType="1"/>
            </p:cNvSpPr>
            <p:nvPr/>
          </p:nvSpPr>
          <p:spPr bwMode="auto">
            <a:xfrm>
              <a:off x="2403"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77" name="Line 71"/>
            <p:cNvSpPr>
              <a:spLocks noChangeShapeType="1"/>
            </p:cNvSpPr>
            <p:nvPr/>
          </p:nvSpPr>
          <p:spPr bwMode="auto">
            <a:xfrm>
              <a:off x="2952"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78" name="Line 72"/>
            <p:cNvSpPr>
              <a:spLocks noChangeShapeType="1"/>
            </p:cNvSpPr>
            <p:nvPr/>
          </p:nvSpPr>
          <p:spPr bwMode="auto">
            <a:xfrm>
              <a:off x="3500"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79" name="Line 73"/>
            <p:cNvSpPr>
              <a:spLocks noChangeShapeType="1"/>
            </p:cNvSpPr>
            <p:nvPr/>
          </p:nvSpPr>
          <p:spPr bwMode="auto">
            <a:xfrm>
              <a:off x="305"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80" name="Line 74"/>
            <p:cNvSpPr>
              <a:spLocks noChangeShapeType="1"/>
            </p:cNvSpPr>
            <p:nvPr/>
          </p:nvSpPr>
          <p:spPr bwMode="auto">
            <a:xfrm>
              <a:off x="4049" y="2191"/>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81" name="Line 75"/>
            <p:cNvSpPr>
              <a:spLocks noChangeShapeType="1"/>
            </p:cNvSpPr>
            <p:nvPr/>
          </p:nvSpPr>
          <p:spPr bwMode="auto">
            <a:xfrm>
              <a:off x="305" y="2191"/>
              <a:ext cx="3744" cy="1"/>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82" name="Line 76"/>
            <p:cNvSpPr>
              <a:spLocks noChangeShapeType="1"/>
            </p:cNvSpPr>
            <p:nvPr/>
          </p:nvSpPr>
          <p:spPr bwMode="auto">
            <a:xfrm>
              <a:off x="305" y="2421"/>
              <a:ext cx="3744" cy="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grpSp>
      <p:grpSp>
        <p:nvGrpSpPr>
          <p:cNvPr id="83" name="Group 77"/>
          <p:cNvGrpSpPr>
            <a:grpSpLocks/>
          </p:cNvGrpSpPr>
          <p:nvPr/>
        </p:nvGrpSpPr>
        <p:grpSpPr bwMode="auto">
          <a:xfrm>
            <a:off x="866940" y="4544520"/>
            <a:ext cx="5427662" cy="341313"/>
            <a:chOff x="417" y="2386"/>
            <a:chExt cx="3419" cy="215"/>
          </a:xfrm>
        </p:grpSpPr>
        <p:sp>
          <p:nvSpPr>
            <p:cNvPr id="84" name="Text Box 78"/>
            <p:cNvSpPr txBox="1">
              <a:spLocks noChangeArrowheads="1"/>
            </p:cNvSpPr>
            <p:nvPr/>
          </p:nvSpPr>
          <p:spPr bwMode="auto">
            <a:xfrm>
              <a:off x="417" y="2386"/>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1</a:t>
              </a:r>
            </a:p>
          </p:txBody>
        </p:sp>
        <p:sp>
          <p:nvSpPr>
            <p:cNvPr id="85" name="Text Box 79"/>
            <p:cNvSpPr txBox="1">
              <a:spLocks noChangeArrowheads="1"/>
            </p:cNvSpPr>
            <p:nvPr/>
          </p:nvSpPr>
          <p:spPr bwMode="auto">
            <a:xfrm>
              <a:off x="951" y="2386"/>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2</a:t>
              </a:r>
            </a:p>
          </p:txBody>
        </p:sp>
        <p:sp>
          <p:nvSpPr>
            <p:cNvPr id="86" name="Text Box 80"/>
            <p:cNvSpPr txBox="1">
              <a:spLocks noChangeArrowheads="1"/>
            </p:cNvSpPr>
            <p:nvPr/>
          </p:nvSpPr>
          <p:spPr bwMode="auto">
            <a:xfrm>
              <a:off x="1443" y="2386"/>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3</a:t>
              </a:r>
            </a:p>
          </p:txBody>
        </p:sp>
        <p:sp>
          <p:nvSpPr>
            <p:cNvPr id="87" name="Text Box 81"/>
            <p:cNvSpPr txBox="1">
              <a:spLocks noChangeArrowheads="1"/>
            </p:cNvSpPr>
            <p:nvPr/>
          </p:nvSpPr>
          <p:spPr bwMode="auto">
            <a:xfrm>
              <a:off x="1983" y="2386"/>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4</a:t>
              </a:r>
            </a:p>
          </p:txBody>
        </p:sp>
        <p:sp>
          <p:nvSpPr>
            <p:cNvPr id="88" name="Text Box 82"/>
            <p:cNvSpPr txBox="1">
              <a:spLocks noChangeArrowheads="1"/>
            </p:cNvSpPr>
            <p:nvPr/>
          </p:nvSpPr>
          <p:spPr bwMode="auto">
            <a:xfrm>
              <a:off x="2577" y="2386"/>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5</a:t>
              </a:r>
            </a:p>
          </p:txBody>
        </p:sp>
        <p:sp>
          <p:nvSpPr>
            <p:cNvPr id="89" name="Text Box 83"/>
            <p:cNvSpPr txBox="1">
              <a:spLocks noChangeArrowheads="1"/>
            </p:cNvSpPr>
            <p:nvPr/>
          </p:nvSpPr>
          <p:spPr bwMode="auto">
            <a:xfrm>
              <a:off x="3117" y="2386"/>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6</a:t>
              </a:r>
            </a:p>
          </p:txBody>
        </p:sp>
        <p:sp>
          <p:nvSpPr>
            <p:cNvPr id="90" name="Text Box 84"/>
            <p:cNvSpPr txBox="1">
              <a:spLocks noChangeArrowheads="1"/>
            </p:cNvSpPr>
            <p:nvPr/>
          </p:nvSpPr>
          <p:spPr bwMode="auto">
            <a:xfrm>
              <a:off x="3657" y="2386"/>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7</a:t>
              </a:r>
            </a:p>
          </p:txBody>
        </p:sp>
      </p:grpSp>
      <p:sp>
        <p:nvSpPr>
          <p:cNvPr id="91" name="Text Box 85"/>
          <p:cNvSpPr txBox="1">
            <a:spLocks noChangeArrowheads="1"/>
          </p:cNvSpPr>
          <p:nvPr/>
        </p:nvSpPr>
        <p:spPr bwMode="auto">
          <a:xfrm>
            <a:off x="647865" y="4846474"/>
            <a:ext cx="83820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pPr>
            <a:r>
              <a:rPr lang="en-GB" altLang="en-US" sz="1600" dirty="0">
                <a:latin typeface="Times New Roman" panose="02020603050405020304" pitchFamily="18" charset="0"/>
                <a:cs typeface="Times New Roman" panose="02020603050405020304" pitchFamily="18" charset="0"/>
              </a:rPr>
              <a:t>(3) Delete Front Element. Now Rear = 5 and Front = 3</a:t>
            </a:r>
          </a:p>
        </p:txBody>
      </p:sp>
      <p:grpSp>
        <p:nvGrpSpPr>
          <p:cNvPr id="92" name="Group 86"/>
          <p:cNvGrpSpPr>
            <a:grpSpLocks/>
          </p:cNvGrpSpPr>
          <p:nvPr/>
        </p:nvGrpSpPr>
        <p:grpSpPr bwMode="auto">
          <a:xfrm>
            <a:off x="647865" y="5224845"/>
            <a:ext cx="5942012" cy="363538"/>
            <a:chOff x="279" y="2894"/>
            <a:chExt cx="3743" cy="229"/>
          </a:xfrm>
        </p:grpSpPr>
        <p:sp>
          <p:nvSpPr>
            <p:cNvPr id="93" name="Rectangle 87"/>
            <p:cNvSpPr>
              <a:spLocks noChangeArrowheads="1"/>
            </p:cNvSpPr>
            <p:nvPr/>
          </p:nvSpPr>
          <p:spPr bwMode="auto">
            <a:xfrm>
              <a:off x="279" y="2894"/>
              <a:ext cx="453"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94" name="Rectangle 88"/>
            <p:cNvSpPr>
              <a:spLocks noChangeArrowheads="1"/>
            </p:cNvSpPr>
            <p:nvPr/>
          </p:nvSpPr>
          <p:spPr bwMode="auto">
            <a:xfrm>
              <a:off x="732" y="2894"/>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95" name="Rectangle 89"/>
            <p:cNvSpPr>
              <a:spLocks noChangeArrowheads="1"/>
            </p:cNvSpPr>
            <p:nvPr/>
          </p:nvSpPr>
          <p:spPr bwMode="auto">
            <a:xfrm>
              <a:off x="1280" y="2894"/>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sz="1600" b="1">
                  <a:solidFill>
                    <a:srgbClr val="FFFFFF"/>
                  </a:solidFill>
                  <a:latin typeface="Times New Roman" panose="02020603050405020304" pitchFamily="18" charset="0"/>
                  <a:cs typeface="Times New Roman" panose="02020603050405020304" pitchFamily="18" charset="0"/>
                </a:rPr>
                <a:t>30</a:t>
              </a:r>
            </a:p>
          </p:txBody>
        </p:sp>
        <p:sp>
          <p:nvSpPr>
            <p:cNvPr id="96" name="Rectangle 90"/>
            <p:cNvSpPr>
              <a:spLocks noChangeArrowheads="1"/>
            </p:cNvSpPr>
            <p:nvPr/>
          </p:nvSpPr>
          <p:spPr bwMode="auto">
            <a:xfrm>
              <a:off x="1829" y="2894"/>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sz="1600" b="1">
                  <a:solidFill>
                    <a:srgbClr val="FFFFFF"/>
                  </a:solidFill>
                  <a:latin typeface="Times New Roman" panose="02020603050405020304" pitchFamily="18" charset="0"/>
                  <a:cs typeface="Times New Roman" panose="02020603050405020304" pitchFamily="18" charset="0"/>
                </a:rPr>
                <a:t>40</a:t>
              </a:r>
            </a:p>
          </p:txBody>
        </p:sp>
        <p:sp>
          <p:nvSpPr>
            <p:cNvPr id="97" name="Rectangle 91"/>
            <p:cNvSpPr>
              <a:spLocks noChangeArrowheads="1"/>
            </p:cNvSpPr>
            <p:nvPr/>
          </p:nvSpPr>
          <p:spPr bwMode="auto">
            <a:xfrm>
              <a:off x="2377" y="2894"/>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sz="1600" b="1">
                  <a:solidFill>
                    <a:srgbClr val="FFFFFF"/>
                  </a:solidFill>
                  <a:latin typeface="Times New Roman" panose="02020603050405020304" pitchFamily="18" charset="0"/>
                  <a:cs typeface="Times New Roman" panose="02020603050405020304" pitchFamily="18" charset="0"/>
                </a:rPr>
                <a:t>20</a:t>
              </a:r>
            </a:p>
          </p:txBody>
        </p:sp>
        <p:sp>
          <p:nvSpPr>
            <p:cNvPr id="98" name="Rectangle 92"/>
            <p:cNvSpPr>
              <a:spLocks noChangeArrowheads="1"/>
            </p:cNvSpPr>
            <p:nvPr/>
          </p:nvSpPr>
          <p:spPr bwMode="auto">
            <a:xfrm>
              <a:off x="2926" y="2894"/>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99" name="Rectangle 93"/>
            <p:cNvSpPr>
              <a:spLocks noChangeArrowheads="1"/>
            </p:cNvSpPr>
            <p:nvPr/>
          </p:nvSpPr>
          <p:spPr bwMode="auto">
            <a:xfrm>
              <a:off x="3474" y="2894"/>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100" name="Line 94"/>
            <p:cNvSpPr>
              <a:spLocks noChangeShapeType="1"/>
            </p:cNvSpPr>
            <p:nvPr/>
          </p:nvSpPr>
          <p:spPr bwMode="auto">
            <a:xfrm>
              <a:off x="732"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101" name="Line 95"/>
            <p:cNvSpPr>
              <a:spLocks noChangeShapeType="1"/>
            </p:cNvSpPr>
            <p:nvPr/>
          </p:nvSpPr>
          <p:spPr bwMode="auto">
            <a:xfrm>
              <a:off x="1280"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102" name="Line 96"/>
            <p:cNvSpPr>
              <a:spLocks noChangeShapeType="1"/>
            </p:cNvSpPr>
            <p:nvPr/>
          </p:nvSpPr>
          <p:spPr bwMode="auto">
            <a:xfrm>
              <a:off x="1829"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103" name="Line 97"/>
            <p:cNvSpPr>
              <a:spLocks noChangeShapeType="1"/>
            </p:cNvSpPr>
            <p:nvPr/>
          </p:nvSpPr>
          <p:spPr bwMode="auto">
            <a:xfrm>
              <a:off x="2377"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104" name="Line 98"/>
            <p:cNvSpPr>
              <a:spLocks noChangeShapeType="1"/>
            </p:cNvSpPr>
            <p:nvPr/>
          </p:nvSpPr>
          <p:spPr bwMode="auto">
            <a:xfrm>
              <a:off x="2926"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105" name="Line 99"/>
            <p:cNvSpPr>
              <a:spLocks noChangeShapeType="1"/>
            </p:cNvSpPr>
            <p:nvPr/>
          </p:nvSpPr>
          <p:spPr bwMode="auto">
            <a:xfrm>
              <a:off x="3474"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106" name="Line 100"/>
            <p:cNvSpPr>
              <a:spLocks noChangeShapeType="1"/>
            </p:cNvSpPr>
            <p:nvPr/>
          </p:nvSpPr>
          <p:spPr bwMode="auto">
            <a:xfrm>
              <a:off x="279"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107" name="Line 101"/>
            <p:cNvSpPr>
              <a:spLocks noChangeShapeType="1"/>
            </p:cNvSpPr>
            <p:nvPr/>
          </p:nvSpPr>
          <p:spPr bwMode="auto">
            <a:xfrm>
              <a:off x="4023" y="2894"/>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108" name="Line 102"/>
            <p:cNvSpPr>
              <a:spLocks noChangeShapeType="1"/>
            </p:cNvSpPr>
            <p:nvPr/>
          </p:nvSpPr>
          <p:spPr bwMode="auto">
            <a:xfrm>
              <a:off x="279" y="2894"/>
              <a:ext cx="3744" cy="1"/>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109" name="Line 103"/>
            <p:cNvSpPr>
              <a:spLocks noChangeShapeType="1"/>
            </p:cNvSpPr>
            <p:nvPr/>
          </p:nvSpPr>
          <p:spPr bwMode="auto">
            <a:xfrm>
              <a:off x="279" y="3124"/>
              <a:ext cx="3744" cy="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grpSp>
      <p:grpSp>
        <p:nvGrpSpPr>
          <p:cNvPr id="110" name="Group 104"/>
          <p:cNvGrpSpPr>
            <a:grpSpLocks/>
          </p:cNvGrpSpPr>
          <p:nvPr/>
        </p:nvGrpSpPr>
        <p:grpSpPr bwMode="auto">
          <a:xfrm>
            <a:off x="925677" y="5608365"/>
            <a:ext cx="5427663" cy="341313"/>
            <a:chOff x="454" y="3076"/>
            <a:chExt cx="3419" cy="215"/>
          </a:xfrm>
        </p:grpSpPr>
        <p:sp>
          <p:nvSpPr>
            <p:cNvPr id="111" name="Text Box 105"/>
            <p:cNvSpPr txBox="1">
              <a:spLocks noChangeArrowheads="1"/>
            </p:cNvSpPr>
            <p:nvPr/>
          </p:nvSpPr>
          <p:spPr bwMode="auto">
            <a:xfrm>
              <a:off x="454" y="3076"/>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1</a:t>
              </a:r>
            </a:p>
          </p:txBody>
        </p:sp>
        <p:sp>
          <p:nvSpPr>
            <p:cNvPr id="112" name="Text Box 106"/>
            <p:cNvSpPr txBox="1">
              <a:spLocks noChangeArrowheads="1"/>
            </p:cNvSpPr>
            <p:nvPr/>
          </p:nvSpPr>
          <p:spPr bwMode="auto">
            <a:xfrm>
              <a:off x="988" y="3076"/>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2</a:t>
              </a:r>
            </a:p>
          </p:txBody>
        </p:sp>
        <p:sp>
          <p:nvSpPr>
            <p:cNvPr id="113" name="Text Box 107"/>
            <p:cNvSpPr txBox="1">
              <a:spLocks noChangeArrowheads="1"/>
            </p:cNvSpPr>
            <p:nvPr/>
          </p:nvSpPr>
          <p:spPr bwMode="auto">
            <a:xfrm>
              <a:off x="1480" y="3076"/>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3</a:t>
              </a:r>
            </a:p>
          </p:txBody>
        </p:sp>
        <p:sp>
          <p:nvSpPr>
            <p:cNvPr id="114" name="Text Box 108"/>
            <p:cNvSpPr txBox="1">
              <a:spLocks noChangeArrowheads="1"/>
            </p:cNvSpPr>
            <p:nvPr/>
          </p:nvSpPr>
          <p:spPr bwMode="auto">
            <a:xfrm>
              <a:off x="2020" y="3076"/>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4</a:t>
              </a:r>
            </a:p>
          </p:txBody>
        </p:sp>
        <p:sp>
          <p:nvSpPr>
            <p:cNvPr id="115" name="Text Box 109"/>
            <p:cNvSpPr txBox="1">
              <a:spLocks noChangeArrowheads="1"/>
            </p:cNvSpPr>
            <p:nvPr/>
          </p:nvSpPr>
          <p:spPr bwMode="auto">
            <a:xfrm>
              <a:off x="2614" y="3076"/>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5</a:t>
              </a:r>
            </a:p>
          </p:txBody>
        </p:sp>
        <p:sp>
          <p:nvSpPr>
            <p:cNvPr id="116" name="Text Box 110"/>
            <p:cNvSpPr txBox="1">
              <a:spLocks noChangeArrowheads="1"/>
            </p:cNvSpPr>
            <p:nvPr/>
          </p:nvSpPr>
          <p:spPr bwMode="auto">
            <a:xfrm>
              <a:off x="3154" y="3076"/>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dirty="0">
                  <a:latin typeface="Times New Roman" panose="02020603050405020304" pitchFamily="18" charset="0"/>
                  <a:cs typeface="Times New Roman" panose="02020603050405020304" pitchFamily="18" charset="0"/>
                </a:rPr>
                <a:t>6</a:t>
              </a:r>
            </a:p>
          </p:txBody>
        </p:sp>
        <p:sp>
          <p:nvSpPr>
            <p:cNvPr id="117" name="Text Box 111"/>
            <p:cNvSpPr txBox="1">
              <a:spLocks noChangeArrowheads="1"/>
            </p:cNvSpPr>
            <p:nvPr/>
          </p:nvSpPr>
          <p:spPr bwMode="auto">
            <a:xfrm>
              <a:off x="3694" y="3076"/>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7</a:t>
              </a:r>
            </a:p>
          </p:txBody>
        </p:sp>
      </p:grpSp>
      <p:sp>
        <p:nvSpPr>
          <p:cNvPr id="118" name="Text Box 112"/>
          <p:cNvSpPr txBox="1">
            <a:spLocks noChangeArrowheads="1"/>
          </p:cNvSpPr>
          <p:nvPr/>
        </p:nvSpPr>
        <p:spPr bwMode="auto">
          <a:xfrm>
            <a:off x="668502" y="5911682"/>
            <a:ext cx="83820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pPr>
            <a:r>
              <a:rPr lang="en-GB" altLang="en-US" sz="1600" dirty="0">
                <a:latin typeface="Times New Roman" panose="02020603050405020304" pitchFamily="18" charset="0"/>
                <a:cs typeface="Times New Roman" panose="02020603050405020304" pitchFamily="18" charset="0"/>
              </a:rPr>
              <a:t>(4) Insert 60. Now Rear = 6 and Front = 3</a:t>
            </a:r>
          </a:p>
        </p:txBody>
      </p:sp>
      <p:grpSp>
        <p:nvGrpSpPr>
          <p:cNvPr id="119" name="Group 113"/>
          <p:cNvGrpSpPr>
            <a:grpSpLocks/>
          </p:cNvGrpSpPr>
          <p:nvPr/>
        </p:nvGrpSpPr>
        <p:grpSpPr bwMode="auto">
          <a:xfrm>
            <a:off x="682790" y="6156434"/>
            <a:ext cx="5942012" cy="363538"/>
            <a:chOff x="301" y="3600"/>
            <a:chExt cx="3743" cy="229"/>
          </a:xfrm>
        </p:grpSpPr>
        <p:sp>
          <p:nvSpPr>
            <p:cNvPr id="120" name="Rectangle 114"/>
            <p:cNvSpPr>
              <a:spLocks noChangeArrowheads="1"/>
            </p:cNvSpPr>
            <p:nvPr/>
          </p:nvSpPr>
          <p:spPr bwMode="auto">
            <a:xfrm>
              <a:off x="301" y="3600"/>
              <a:ext cx="453"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121" name="Rectangle 115"/>
            <p:cNvSpPr>
              <a:spLocks noChangeArrowheads="1"/>
            </p:cNvSpPr>
            <p:nvPr/>
          </p:nvSpPr>
          <p:spPr bwMode="auto">
            <a:xfrm>
              <a:off x="754" y="3600"/>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122" name="Rectangle 116"/>
            <p:cNvSpPr>
              <a:spLocks noChangeArrowheads="1"/>
            </p:cNvSpPr>
            <p:nvPr/>
          </p:nvSpPr>
          <p:spPr bwMode="auto">
            <a:xfrm>
              <a:off x="1302" y="3600"/>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sz="1600" b="1">
                  <a:solidFill>
                    <a:srgbClr val="FFFFFF"/>
                  </a:solidFill>
                  <a:latin typeface="Times New Roman" panose="02020603050405020304" pitchFamily="18" charset="0"/>
                  <a:cs typeface="Times New Roman" panose="02020603050405020304" pitchFamily="18" charset="0"/>
                </a:rPr>
                <a:t>30</a:t>
              </a:r>
            </a:p>
          </p:txBody>
        </p:sp>
        <p:sp>
          <p:nvSpPr>
            <p:cNvPr id="123" name="Rectangle 117"/>
            <p:cNvSpPr>
              <a:spLocks noChangeArrowheads="1"/>
            </p:cNvSpPr>
            <p:nvPr/>
          </p:nvSpPr>
          <p:spPr bwMode="auto">
            <a:xfrm>
              <a:off x="1851" y="3600"/>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sz="1600" b="1">
                  <a:solidFill>
                    <a:srgbClr val="FFFFFF"/>
                  </a:solidFill>
                  <a:latin typeface="Times New Roman" panose="02020603050405020304" pitchFamily="18" charset="0"/>
                  <a:cs typeface="Times New Roman" panose="02020603050405020304" pitchFamily="18" charset="0"/>
                </a:rPr>
                <a:t>40</a:t>
              </a:r>
            </a:p>
          </p:txBody>
        </p:sp>
        <p:sp>
          <p:nvSpPr>
            <p:cNvPr id="124" name="Rectangle 118"/>
            <p:cNvSpPr>
              <a:spLocks noChangeArrowheads="1"/>
            </p:cNvSpPr>
            <p:nvPr/>
          </p:nvSpPr>
          <p:spPr bwMode="auto">
            <a:xfrm>
              <a:off x="2399" y="3600"/>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sz="1600" b="1">
                  <a:solidFill>
                    <a:srgbClr val="FFFFFF"/>
                  </a:solidFill>
                  <a:latin typeface="Times New Roman" panose="02020603050405020304" pitchFamily="18" charset="0"/>
                  <a:cs typeface="Times New Roman" panose="02020603050405020304" pitchFamily="18" charset="0"/>
                </a:rPr>
                <a:t>20</a:t>
              </a:r>
            </a:p>
          </p:txBody>
        </p:sp>
        <p:sp>
          <p:nvSpPr>
            <p:cNvPr id="125" name="Rectangle 119"/>
            <p:cNvSpPr>
              <a:spLocks noChangeArrowheads="1"/>
            </p:cNvSpPr>
            <p:nvPr/>
          </p:nvSpPr>
          <p:spPr bwMode="auto">
            <a:xfrm>
              <a:off x="2948" y="3600"/>
              <a:ext cx="548"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gn="ctr">
                <a:lnSpc>
                  <a:spcPct val="100000"/>
                </a:lnSpc>
                <a:buClr>
                  <a:srgbClr val="FFFFFF"/>
                </a:buClr>
                <a:buFont typeface="Calibri" panose="020F0502020204030204" pitchFamily="34" charset="0"/>
                <a:buNone/>
              </a:pPr>
              <a:r>
                <a:rPr lang="en-GB" altLang="en-US" sz="1600" b="1">
                  <a:solidFill>
                    <a:srgbClr val="FFFFFF"/>
                  </a:solidFill>
                  <a:latin typeface="Times New Roman" panose="02020603050405020304" pitchFamily="18" charset="0"/>
                  <a:cs typeface="Times New Roman" panose="02020603050405020304" pitchFamily="18" charset="0"/>
                </a:rPr>
                <a:t>60</a:t>
              </a:r>
            </a:p>
          </p:txBody>
        </p:sp>
        <p:sp>
          <p:nvSpPr>
            <p:cNvPr id="126" name="Rectangle 120"/>
            <p:cNvSpPr>
              <a:spLocks noChangeArrowheads="1"/>
            </p:cNvSpPr>
            <p:nvPr/>
          </p:nvSpPr>
          <p:spPr bwMode="auto">
            <a:xfrm>
              <a:off x="3496" y="3600"/>
              <a:ext cx="549" cy="230"/>
            </a:xfrm>
            <a:prstGeom prst="rect">
              <a:avLst/>
            </a:prstGeom>
            <a:solidFill>
              <a:srgbClr val="4F81BD"/>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127" name="Line 121"/>
            <p:cNvSpPr>
              <a:spLocks noChangeShapeType="1"/>
            </p:cNvSpPr>
            <p:nvPr/>
          </p:nvSpPr>
          <p:spPr bwMode="auto">
            <a:xfrm>
              <a:off x="754"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128" name="Line 122"/>
            <p:cNvSpPr>
              <a:spLocks noChangeShapeType="1"/>
            </p:cNvSpPr>
            <p:nvPr/>
          </p:nvSpPr>
          <p:spPr bwMode="auto">
            <a:xfrm>
              <a:off x="1302"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129" name="Line 123"/>
            <p:cNvSpPr>
              <a:spLocks noChangeShapeType="1"/>
            </p:cNvSpPr>
            <p:nvPr/>
          </p:nvSpPr>
          <p:spPr bwMode="auto">
            <a:xfrm>
              <a:off x="1851"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130" name="Line 124"/>
            <p:cNvSpPr>
              <a:spLocks noChangeShapeType="1"/>
            </p:cNvSpPr>
            <p:nvPr/>
          </p:nvSpPr>
          <p:spPr bwMode="auto">
            <a:xfrm>
              <a:off x="2399"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131" name="Line 125"/>
            <p:cNvSpPr>
              <a:spLocks noChangeShapeType="1"/>
            </p:cNvSpPr>
            <p:nvPr/>
          </p:nvSpPr>
          <p:spPr bwMode="auto">
            <a:xfrm>
              <a:off x="2948"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132" name="Line 126"/>
            <p:cNvSpPr>
              <a:spLocks noChangeShapeType="1"/>
            </p:cNvSpPr>
            <p:nvPr/>
          </p:nvSpPr>
          <p:spPr bwMode="auto">
            <a:xfrm>
              <a:off x="3496"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133" name="Line 127"/>
            <p:cNvSpPr>
              <a:spLocks noChangeShapeType="1"/>
            </p:cNvSpPr>
            <p:nvPr/>
          </p:nvSpPr>
          <p:spPr bwMode="auto">
            <a:xfrm>
              <a:off x="301"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134" name="Line 128"/>
            <p:cNvSpPr>
              <a:spLocks noChangeShapeType="1"/>
            </p:cNvSpPr>
            <p:nvPr/>
          </p:nvSpPr>
          <p:spPr bwMode="auto">
            <a:xfrm>
              <a:off x="4045" y="3600"/>
              <a:ext cx="1" cy="230"/>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135" name="Line 129"/>
            <p:cNvSpPr>
              <a:spLocks noChangeShapeType="1"/>
            </p:cNvSpPr>
            <p:nvPr/>
          </p:nvSpPr>
          <p:spPr bwMode="auto">
            <a:xfrm>
              <a:off x="301" y="3600"/>
              <a:ext cx="3744" cy="1"/>
            </a:xfrm>
            <a:prstGeom prst="line">
              <a:avLst/>
            </a:prstGeom>
            <a:noFill/>
            <a:ln w="1260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sp>
          <p:nvSpPr>
            <p:cNvPr id="136" name="Line 130"/>
            <p:cNvSpPr>
              <a:spLocks noChangeShapeType="1"/>
            </p:cNvSpPr>
            <p:nvPr/>
          </p:nvSpPr>
          <p:spPr bwMode="auto">
            <a:xfrm>
              <a:off x="301" y="3830"/>
              <a:ext cx="3744" cy="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600">
                <a:latin typeface="Times New Roman" panose="02020603050405020304" pitchFamily="18" charset="0"/>
                <a:cs typeface="Times New Roman" panose="02020603050405020304" pitchFamily="18" charset="0"/>
              </a:endParaRPr>
            </a:p>
          </p:txBody>
        </p:sp>
      </p:grpSp>
      <p:grpSp>
        <p:nvGrpSpPr>
          <p:cNvPr id="137" name="Group 131"/>
          <p:cNvGrpSpPr>
            <a:grpSpLocks/>
          </p:cNvGrpSpPr>
          <p:nvPr/>
        </p:nvGrpSpPr>
        <p:grpSpPr bwMode="auto">
          <a:xfrm>
            <a:off x="859002" y="6418696"/>
            <a:ext cx="5427663" cy="341312"/>
            <a:chOff x="412" y="3795"/>
            <a:chExt cx="3419" cy="215"/>
          </a:xfrm>
        </p:grpSpPr>
        <p:sp>
          <p:nvSpPr>
            <p:cNvPr id="138" name="Text Box 132"/>
            <p:cNvSpPr txBox="1">
              <a:spLocks noChangeArrowheads="1"/>
            </p:cNvSpPr>
            <p:nvPr/>
          </p:nvSpPr>
          <p:spPr bwMode="auto">
            <a:xfrm>
              <a:off x="412" y="3795"/>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1</a:t>
              </a:r>
            </a:p>
          </p:txBody>
        </p:sp>
        <p:sp>
          <p:nvSpPr>
            <p:cNvPr id="139" name="Text Box 133"/>
            <p:cNvSpPr txBox="1">
              <a:spLocks noChangeArrowheads="1"/>
            </p:cNvSpPr>
            <p:nvPr/>
          </p:nvSpPr>
          <p:spPr bwMode="auto">
            <a:xfrm>
              <a:off x="946" y="3795"/>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2</a:t>
              </a:r>
            </a:p>
          </p:txBody>
        </p:sp>
        <p:sp>
          <p:nvSpPr>
            <p:cNvPr id="140" name="Text Box 134"/>
            <p:cNvSpPr txBox="1">
              <a:spLocks noChangeArrowheads="1"/>
            </p:cNvSpPr>
            <p:nvPr/>
          </p:nvSpPr>
          <p:spPr bwMode="auto">
            <a:xfrm>
              <a:off x="1438" y="3795"/>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3</a:t>
              </a:r>
            </a:p>
          </p:txBody>
        </p:sp>
        <p:sp>
          <p:nvSpPr>
            <p:cNvPr id="141" name="Text Box 135"/>
            <p:cNvSpPr txBox="1">
              <a:spLocks noChangeArrowheads="1"/>
            </p:cNvSpPr>
            <p:nvPr/>
          </p:nvSpPr>
          <p:spPr bwMode="auto">
            <a:xfrm>
              <a:off x="1978" y="3795"/>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4</a:t>
              </a:r>
            </a:p>
          </p:txBody>
        </p:sp>
        <p:sp>
          <p:nvSpPr>
            <p:cNvPr id="142" name="Text Box 136"/>
            <p:cNvSpPr txBox="1">
              <a:spLocks noChangeArrowheads="1"/>
            </p:cNvSpPr>
            <p:nvPr/>
          </p:nvSpPr>
          <p:spPr bwMode="auto">
            <a:xfrm>
              <a:off x="2572" y="3795"/>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5</a:t>
              </a:r>
            </a:p>
          </p:txBody>
        </p:sp>
        <p:sp>
          <p:nvSpPr>
            <p:cNvPr id="143" name="Text Box 137"/>
            <p:cNvSpPr txBox="1">
              <a:spLocks noChangeArrowheads="1"/>
            </p:cNvSpPr>
            <p:nvPr/>
          </p:nvSpPr>
          <p:spPr bwMode="auto">
            <a:xfrm>
              <a:off x="3112" y="3795"/>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6</a:t>
              </a:r>
            </a:p>
          </p:txBody>
        </p:sp>
        <p:sp>
          <p:nvSpPr>
            <p:cNvPr id="144" name="Text Box 138"/>
            <p:cNvSpPr txBox="1">
              <a:spLocks noChangeArrowheads="1"/>
            </p:cNvSpPr>
            <p:nvPr/>
          </p:nvSpPr>
          <p:spPr bwMode="auto">
            <a:xfrm>
              <a:off x="3652" y="3795"/>
              <a:ext cx="17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Font typeface="Calibri" panose="020F0502020204030204" pitchFamily="34" charset="0"/>
                <a:buNone/>
              </a:pPr>
              <a:r>
                <a:rPr lang="en-GB" altLang="en-US" sz="1600">
                  <a:latin typeface="Times New Roman" panose="02020603050405020304" pitchFamily="18" charset="0"/>
                  <a:cs typeface="Times New Roman" panose="02020603050405020304" pitchFamily="18" charset="0"/>
                </a:rPr>
                <a:t>7</a:t>
              </a:r>
            </a:p>
          </p:txBody>
        </p:sp>
      </p:grpSp>
      <p:sp>
        <p:nvSpPr>
          <p:cNvPr id="146" name="TextBox 145"/>
          <p:cNvSpPr txBox="1"/>
          <p:nvPr/>
        </p:nvSpPr>
        <p:spPr>
          <a:xfrm>
            <a:off x="6873766" y="3626068"/>
            <a:ext cx="4934606"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2.2.17: </a:t>
            </a:r>
            <a:r>
              <a:rPr lang="en-US" dirty="0" smtClean="0">
                <a:latin typeface="Times New Roman" pitchFamily="18" charset="0"/>
                <a:cs typeface="Times New Roman" pitchFamily="18" charset="0"/>
              </a:rPr>
              <a:t>Operations on Linear Queue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176815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38</a:t>
            </a:fld>
            <a:endParaRPr lang="en-IN" dirty="0"/>
          </a:p>
        </p:txBody>
      </p:sp>
      <p:sp>
        <p:nvSpPr>
          <p:cNvPr id="6" name="Rectangle 5"/>
          <p:cNvSpPr/>
          <p:nvPr/>
        </p:nvSpPr>
        <p:spPr>
          <a:xfrm>
            <a:off x="207034" y="1121184"/>
            <a:ext cx="11816467" cy="6340197"/>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Drawback of Linear Queue</a:t>
            </a:r>
          </a:p>
          <a:p>
            <a:pPr marL="457200" lvl="4" indent="-97200"/>
            <a:endParaRPr lang="en-US" sz="2000" b="1" dirty="0" smtClean="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Once the queue is full, even though few elements from the front are deleted </a:t>
            </a:r>
            <a:r>
              <a:rPr lang="en-US" altLang="en-US" sz="2000" dirty="0" smtClean="0">
                <a:latin typeface="Times New Roman" panose="02020603050405020304" pitchFamily="18" charset="0"/>
                <a:cs typeface="Times New Roman" panose="02020603050405020304" pitchFamily="18" charset="0"/>
              </a:rPr>
              <a:t>and some </a:t>
            </a:r>
            <a:r>
              <a:rPr lang="en-US" altLang="en-US" sz="2000" dirty="0">
                <a:latin typeface="Times New Roman" panose="02020603050405020304" pitchFamily="18" charset="0"/>
                <a:cs typeface="Times New Roman" panose="02020603050405020304" pitchFamily="18" charset="0"/>
              </a:rPr>
              <a:t>occupied space is relieved, it is not possible to add anymore new elements, </a:t>
            </a:r>
            <a:r>
              <a:rPr lang="en-US" altLang="en-US" sz="2000" dirty="0" smtClean="0">
                <a:latin typeface="Times New Roman" panose="02020603050405020304" pitchFamily="18" charset="0"/>
                <a:cs typeface="Times New Roman" panose="02020603050405020304" pitchFamily="18" charset="0"/>
              </a:rPr>
              <a:t>as </a:t>
            </a:r>
            <a:r>
              <a:rPr lang="en-US" altLang="en-US" sz="2000" dirty="0">
                <a:latin typeface="Times New Roman" panose="02020603050405020304" pitchFamily="18" charset="0"/>
                <a:cs typeface="Times New Roman" panose="02020603050405020304" pitchFamily="18" charset="0"/>
              </a:rPr>
              <a:t>the rear has already reached the Queue’s rear most position. </a:t>
            </a:r>
            <a:endParaRPr lang="en-US" altLang="en-US" sz="2000" dirty="0" smtClean="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a:p>
            <a:pPr marL="457200" lvl="4" indent="-97200"/>
            <a:r>
              <a:rPr lang="en-US" sz="2200" b="1" dirty="0">
                <a:latin typeface="Times New Roman" panose="02020603050405020304" pitchFamily="18" charset="0"/>
                <a:cs typeface="Times New Roman" panose="02020603050405020304" pitchFamily="18" charset="0"/>
              </a:rPr>
              <a:t>Circular Queue</a:t>
            </a:r>
          </a:p>
          <a:p>
            <a:pPr marL="457200" lvl="4" indent="-97200"/>
            <a:endParaRPr lang="en-US" sz="2000" b="1"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This queue is not linear but circular</a:t>
            </a:r>
            <a:r>
              <a:rPr lang="en-US" altLang="en-US" sz="2000" dirty="0" smtClean="0">
                <a:latin typeface="Times New Roman" panose="02020603050405020304" pitchFamily="18" charset="0"/>
                <a:cs typeface="Times New Roman" panose="02020603050405020304" pitchFamily="18" charset="0"/>
              </a:rPr>
              <a:t>.</a:t>
            </a: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r>
              <a:rPr lang="en-US" altLang="en-US" sz="2000" dirty="0" smtClean="0">
                <a:latin typeface="Times New Roman" panose="02020603050405020304" pitchFamily="18" charset="0"/>
                <a:cs typeface="Times New Roman" panose="02020603050405020304" pitchFamily="18" charset="0"/>
              </a:rPr>
              <a:t>Its </a:t>
            </a:r>
            <a:r>
              <a:rPr lang="en-US" altLang="en-US" sz="2000" dirty="0">
                <a:latin typeface="Times New Roman" panose="02020603050405020304" pitchFamily="18" charset="0"/>
                <a:cs typeface="Times New Roman" panose="02020603050405020304" pitchFamily="18" charset="0"/>
              </a:rPr>
              <a:t>structure can be like the following figure</a:t>
            </a:r>
            <a:r>
              <a:rPr lang="en-US" altLang="en-US" sz="2000" dirty="0" smtClean="0">
                <a:latin typeface="Times New Roman" panose="02020603050405020304" pitchFamily="18" charset="0"/>
                <a:cs typeface="Times New Roman" panose="02020603050405020304" pitchFamily="18" charset="0"/>
              </a:rPr>
              <a:t>:</a:t>
            </a: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In circular queue, once the Queue is full </a:t>
            </a:r>
            <a:r>
              <a:rPr lang="en-US" altLang="en-US" sz="2000" dirty="0" smtClean="0">
                <a:latin typeface="Times New Roman" panose="02020603050405020304" pitchFamily="18" charset="0"/>
                <a:cs typeface="Times New Roman" panose="02020603050405020304" pitchFamily="18" charset="0"/>
              </a:rPr>
              <a:t>the</a:t>
            </a:r>
            <a:br>
              <a:rPr lang="en-US" altLang="en-US" sz="2000" dirty="0" smtClean="0">
                <a:latin typeface="Times New Roman" panose="02020603050405020304" pitchFamily="18" charset="0"/>
                <a:cs typeface="Times New Roman" panose="02020603050405020304" pitchFamily="18" charset="0"/>
              </a:rPr>
            </a:br>
            <a:r>
              <a:rPr lang="en-US" altLang="en-US" sz="2000" dirty="0" smtClean="0">
                <a:latin typeface="Times New Roman" panose="02020603050405020304" pitchFamily="18" charset="0"/>
                <a:cs typeface="Times New Roman" panose="02020603050405020304" pitchFamily="18" charset="0"/>
              </a:rPr>
              <a:t>"First</a:t>
            </a:r>
            <a:r>
              <a:rPr lang="en-US" altLang="en-US" sz="2000" dirty="0">
                <a:latin typeface="Times New Roman" panose="02020603050405020304" pitchFamily="18" charset="0"/>
                <a:cs typeface="Times New Roman" panose="02020603050405020304" pitchFamily="18" charset="0"/>
              </a:rPr>
              <a:t>" element of the Queue becomes </a:t>
            </a:r>
            <a:r>
              <a:rPr lang="en-US" altLang="en-US" sz="2000" dirty="0" smtClean="0">
                <a:latin typeface="Times New Roman" panose="02020603050405020304" pitchFamily="18" charset="0"/>
                <a:cs typeface="Times New Roman" panose="02020603050405020304" pitchFamily="18" charset="0"/>
              </a:rPr>
              <a:t>the</a:t>
            </a:r>
            <a:br>
              <a:rPr lang="en-US" altLang="en-US" sz="2000" dirty="0" smtClean="0">
                <a:latin typeface="Times New Roman" panose="02020603050405020304" pitchFamily="18" charset="0"/>
                <a:cs typeface="Times New Roman" panose="02020603050405020304" pitchFamily="18" charset="0"/>
              </a:rPr>
            </a:br>
            <a:r>
              <a:rPr lang="en-US" altLang="en-US" sz="2000" dirty="0" smtClean="0">
                <a:latin typeface="Times New Roman" panose="02020603050405020304" pitchFamily="18" charset="0"/>
                <a:cs typeface="Times New Roman" panose="02020603050405020304" pitchFamily="18" charset="0"/>
              </a:rPr>
              <a:t>"Rear</a:t>
            </a:r>
            <a:r>
              <a:rPr lang="en-US" altLang="en-US" sz="2000" dirty="0">
                <a:latin typeface="Times New Roman" panose="02020603050405020304" pitchFamily="18" charset="0"/>
                <a:cs typeface="Times New Roman" panose="02020603050405020304" pitchFamily="18" charset="0"/>
              </a:rPr>
              <a:t>" most element, if and only if </a:t>
            </a:r>
            <a:r>
              <a:rPr lang="en-US" altLang="en-US" sz="2000" dirty="0" smtClean="0">
                <a:latin typeface="Times New Roman" panose="02020603050405020304" pitchFamily="18" charset="0"/>
                <a:cs typeface="Times New Roman" panose="02020603050405020304" pitchFamily="18" charset="0"/>
              </a:rPr>
              <a:t>the</a:t>
            </a:r>
            <a:br>
              <a:rPr lang="en-US" altLang="en-US" sz="2000" dirty="0" smtClean="0">
                <a:latin typeface="Times New Roman" panose="02020603050405020304" pitchFamily="18" charset="0"/>
                <a:cs typeface="Times New Roman" panose="02020603050405020304" pitchFamily="18" charset="0"/>
              </a:rPr>
            </a:br>
            <a:r>
              <a:rPr lang="en-US" altLang="en-US" sz="2000" dirty="0" smtClean="0">
                <a:latin typeface="Times New Roman" panose="02020603050405020304" pitchFamily="18" charset="0"/>
                <a:cs typeface="Times New Roman" panose="02020603050405020304" pitchFamily="18" charset="0"/>
              </a:rPr>
              <a:t>"Front</a:t>
            </a: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has </a:t>
            </a:r>
            <a:r>
              <a:rPr lang="en-US" altLang="en-US" sz="2000" dirty="0">
                <a:latin typeface="Times New Roman" panose="02020603050405020304" pitchFamily="18" charset="0"/>
                <a:cs typeface="Times New Roman" panose="02020603050405020304" pitchFamily="18" charset="0"/>
              </a:rPr>
              <a:t>moved forward. otherwise it will again be </a:t>
            </a:r>
            <a:r>
              <a:rPr lang="en-US" altLang="en-US" sz="2000" dirty="0" smtClean="0">
                <a:latin typeface="Times New Roman" panose="02020603050405020304" pitchFamily="18" charset="0"/>
                <a:cs typeface="Times New Roman" panose="02020603050405020304" pitchFamily="18" charset="0"/>
              </a:rPr>
              <a:t>a </a:t>
            </a:r>
            <a:r>
              <a:rPr lang="en-US" altLang="en-US" sz="2000" dirty="0">
                <a:latin typeface="Times New Roman" panose="02020603050405020304" pitchFamily="18" charset="0"/>
                <a:cs typeface="Times New Roman" panose="02020603050405020304" pitchFamily="18" charset="0"/>
              </a:rPr>
              <a:t>"Queue overflow" state.</a:t>
            </a:r>
          </a:p>
          <a:p>
            <a:pPr marL="1257300" lvl="2" indent="-342900">
              <a:buFont typeface="Arial" panose="020B0604020202020204" pitchFamily="34" charset="0"/>
              <a:buChar char="•"/>
              <a:defRPr/>
            </a:pPr>
            <a:endParaRPr lang="en-US" altLang="en-US" sz="2000" dirty="0" smtClean="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7957" y="3026982"/>
            <a:ext cx="3229408" cy="2039626"/>
          </a:xfrm>
          <a:prstGeom prst="rect">
            <a:avLst/>
          </a:prstGeom>
          <a:solidFill>
            <a:srgbClr val="4F81BD"/>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Box 8"/>
          <p:cNvSpPr txBox="1"/>
          <p:nvPr/>
        </p:nvSpPr>
        <p:spPr>
          <a:xfrm>
            <a:off x="5959365" y="5218385"/>
            <a:ext cx="5738649"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2.2.18: </a:t>
            </a:r>
            <a:r>
              <a:rPr lang="en-US" dirty="0" smtClean="0">
                <a:latin typeface="Times New Roman" pitchFamily="18" charset="0"/>
                <a:cs typeface="Times New Roman" pitchFamily="18" charset="0"/>
              </a:rPr>
              <a:t>Circular Queue having rear 5 and front 0</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932160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39</a:t>
            </a:fld>
            <a:endParaRPr lang="en-IN" dirty="0"/>
          </a:p>
        </p:txBody>
      </p:sp>
      <p:sp>
        <p:nvSpPr>
          <p:cNvPr id="6" name="Rectangle 5"/>
          <p:cNvSpPr/>
          <p:nvPr/>
        </p:nvSpPr>
        <p:spPr>
          <a:xfrm>
            <a:off x="96673" y="1121184"/>
            <a:ext cx="11984966" cy="5386090"/>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Algorithms for Insert and Delete Operations in Circular Queue</a:t>
            </a:r>
          </a:p>
          <a:p>
            <a:pPr marL="457200" lvl="4" indent="-97200"/>
            <a:endParaRPr lang="en-US" sz="2000" b="1" dirty="0" smtClean="0">
              <a:latin typeface="Times New Roman" panose="02020603050405020304" pitchFamily="18" charset="0"/>
              <a:cs typeface="Times New Roman" panose="02020603050405020304" pitchFamily="18" charset="0"/>
            </a:endParaRPr>
          </a:p>
          <a:p>
            <a:pPr lvl="2">
              <a:defRPr/>
            </a:pPr>
            <a:r>
              <a:rPr lang="en-US" altLang="en-US" sz="2000" b="1" dirty="0">
                <a:latin typeface="Times New Roman" panose="02020603050405020304" pitchFamily="18" charset="0"/>
                <a:cs typeface="Times New Roman" panose="02020603050405020304" pitchFamily="18" charset="0"/>
              </a:rPr>
              <a:t>For Insert Operation </a:t>
            </a:r>
            <a:r>
              <a:rPr lang="en-US" altLang="en-US" sz="2000" dirty="0">
                <a:latin typeface="Times New Roman" panose="02020603050405020304" pitchFamily="18" charset="0"/>
                <a:cs typeface="Times New Roman" panose="02020603050405020304" pitchFamily="18" charset="0"/>
              </a:rPr>
              <a:t>Insert-Circular-Q (</a:t>
            </a:r>
            <a:r>
              <a:rPr lang="en-US" altLang="en-US" sz="2000" dirty="0" err="1">
                <a:latin typeface="Times New Roman" panose="02020603050405020304" pitchFamily="18" charset="0"/>
                <a:cs typeface="Times New Roman" panose="02020603050405020304" pitchFamily="18" charset="0"/>
              </a:rPr>
              <a:t>CQueue</a:t>
            </a:r>
            <a:r>
              <a:rPr lang="en-US" altLang="en-US" sz="2000" dirty="0">
                <a:latin typeface="Times New Roman" panose="02020603050405020304" pitchFamily="18" charset="0"/>
                <a:cs typeface="Times New Roman" panose="02020603050405020304" pitchFamily="18" charset="0"/>
              </a:rPr>
              <a:t>, Rear, Front, N, Item)</a:t>
            </a:r>
          </a:p>
          <a:p>
            <a:pPr lvl="2">
              <a:defRPr/>
            </a:pPr>
            <a:r>
              <a:rPr lang="en-US" altLang="en-US" sz="2000" dirty="0">
                <a:latin typeface="Times New Roman" panose="02020603050405020304" pitchFamily="18" charset="0"/>
                <a:cs typeface="Times New Roman" panose="02020603050405020304" pitchFamily="18" charset="0"/>
              </a:rPr>
              <a:t>Here, </a:t>
            </a:r>
            <a:r>
              <a:rPr lang="en-US" altLang="en-US" sz="2000" dirty="0" err="1">
                <a:latin typeface="Times New Roman" panose="02020603050405020304" pitchFamily="18" charset="0"/>
                <a:cs typeface="Times New Roman" panose="02020603050405020304" pitchFamily="18" charset="0"/>
              </a:rPr>
              <a:t>CQueue</a:t>
            </a:r>
            <a:r>
              <a:rPr lang="en-US" altLang="en-US" sz="2000" dirty="0">
                <a:latin typeface="Times New Roman" panose="02020603050405020304" pitchFamily="18" charset="0"/>
                <a:cs typeface="Times New Roman" panose="02020603050405020304" pitchFamily="18" charset="0"/>
              </a:rPr>
              <a:t> is a circular queue where to store data. Rear represents the location in which the data element is to be inserted and Front represents the location from which the data element is to be removed.  Here N is the maximum size of </a:t>
            </a:r>
            <a:r>
              <a:rPr lang="en-US" altLang="en-US" sz="2000" dirty="0" err="1">
                <a:latin typeface="Times New Roman" panose="02020603050405020304" pitchFamily="18" charset="0"/>
                <a:cs typeface="Times New Roman" panose="02020603050405020304" pitchFamily="18" charset="0"/>
              </a:rPr>
              <a:t>CQueue</a:t>
            </a:r>
            <a:r>
              <a:rPr lang="en-US" altLang="en-US" sz="2000" dirty="0">
                <a:latin typeface="Times New Roman" panose="02020603050405020304" pitchFamily="18" charset="0"/>
                <a:cs typeface="Times New Roman" panose="02020603050405020304" pitchFamily="18" charset="0"/>
              </a:rPr>
              <a:t> and finally, Item is the new item to be added. Initially Rear = 0 and Front = 0</a:t>
            </a:r>
            <a:r>
              <a:rPr lang="en-US" altLang="en-US" sz="2000" dirty="0" smtClean="0">
                <a:latin typeface="Times New Roman" panose="02020603050405020304" pitchFamily="18" charset="0"/>
                <a:cs typeface="Times New Roman" panose="02020603050405020304" pitchFamily="18" charset="0"/>
              </a:rPr>
              <a:t>.</a:t>
            </a:r>
          </a:p>
          <a:p>
            <a:pPr lvl="2">
              <a:defRPr/>
            </a:pPr>
            <a:endParaRPr lang="en-US" altLang="en-US" sz="2000" dirty="0">
              <a:latin typeface="Times New Roman" panose="02020603050405020304" pitchFamily="18" charset="0"/>
              <a:cs typeface="Times New Roman" panose="02020603050405020304" pitchFamily="18" charset="0"/>
            </a:endParaRPr>
          </a:p>
          <a:p>
            <a:pPr lvl="3">
              <a:lnSpc>
                <a:spcPct val="150000"/>
              </a:lnSpc>
              <a:defRPr/>
            </a:pPr>
            <a:r>
              <a:rPr lang="en-US" altLang="en-US" sz="2000" dirty="0">
                <a:latin typeface="Times New Roman" panose="02020603050405020304" pitchFamily="18" charset="0"/>
                <a:cs typeface="Times New Roman" panose="02020603050405020304" pitchFamily="18" charset="0"/>
              </a:rPr>
              <a:t>1. </a:t>
            </a:r>
            <a:r>
              <a:rPr lang="en-US" altLang="en-US" sz="2000" dirty="0" smtClean="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If Front = 0 and Rear = 0 then Set Front := 1 and go to step 4.</a:t>
            </a:r>
          </a:p>
          <a:p>
            <a:pPr lvl="3">
              <a:lnSpc>
                <a:spcPct val="150000"/>
              </a:lnSpc>
              <a:defRPr/>
            </a:pPr>
            <a:r>
              <a:rPr lang="en-US" altLang="en-US" sz="2000" dirty="0">
                <a:latin typeface="Times New Roman" panose="02020603050405020304" pitchFamily="18" charset="0"/>
                <a:cs typeface="Times New Roman" panose="02020603050405020304" pitchFamily="18" charset="0"/>
              </a:rPr>
              <a:t>2. </a:t>
            </a:r>
            <a:r>
              <a:rPr lang="en-US" altLang="en-US" sz="2000" dirty="0" smtClean="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If  Front =1 and Rear = N or Front = Rear + 1 </a:t>
            </a:r>
            <a:r>
              <a:rPr lang="en-US" altLang="en-US" sz="2000" dirty="0" smtClean="0">
                <a:latin typeface="Times New Roman" panose="02020603050405020304" pitchFamily="18" charset="0"/>
                <a:cs typeface="Times New Roman" panose="02020603050405020304" pitchFamily="18" charset="0"/>
              </a:rPr>
              <a:t>then </a:t>
            </a:r>
            <a:r>
              <a:rPr lang="en-US" altLang="en-US" sz="2000" dirty="0">
                <a:latin typeface="Times New Roman" panose="02020603050405020304" pitchFamily="18" charset="0"/>
                <a:cs typeface="Times New Roman" panose="02020603050405020304" pitchFamily="18" charset="0"/>
              </a:rPr>
              <a:t>Print: “Circular Queue Overflow” and R</a:t>
            </a:r>
            <a:r>
              <a:rPr lang="en-US" altLang="en-US" sz="2000" dirty="0" smtClean="0">
                <a:latin typeface="Times New Roman" panose="02020603050405020304" pitchFamily="18" charset="0"/>
                <a:cs typeface="Times New Roman" panose="02020603050405020304" pitchFamily="18" charset="0"/>
              </a:rPr>
              <a:t>eturn</a:t>
            </a:r>
            <a:r>
              <a:rPr lang="en-US" altLang="en-US" sz="2000" dirty="0">
                <a:latin typeface="Times New Roman" panose="02020603050405020304" pitchFamily="18" charset="0"/>
                <a:cs typeface="Times New Roman" panose="02020603050405020304" pitchFamily="18" charset="0"/>
              </a:rPr>
              <a:t>.</a:t>
            </a:r>
          </a:p>
          <a:p>
            <a:pPr lvl="3">
              <a:lnSpc>
                <a:spcPct val="150000"/>
              </a:lnSpc>
              <a:defRPr/>
            </a:pPr>
            <a:r>
              <a:rPr lang="en-US" altLang="en-US" sz="2000" dirty="0">
                <a:latin typeface="Times New Roman" panose="02020603050405020304" pitchFamily="18" charset="0"/>
                <a:cs typeface="Times New Roman" panose="02020603050405020304" pitchFamily="18" charset="0"/>
              </a:rPr>
              <a:t>3. </a:t>
            </a:r>
            <a:r>
              <a:rPr lang="en-US" altLang="en-US" sz="2000" dirty="0" smtClean="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If Rear = N  then Set Rear := 1 and go to step 5.</a:t>
            </a:r>
          </a:p>
          <a:p>
            <a:pPr lvl="3">
              <a:lnSpc>
                <a:spcPct val="150000"/>
              </a:lnSpc>
              <a:defRPr/>
            </a:pPr>
            <a:r>
              <a:rPr lang="en-US" altLang="en-US" sz="2000" dirty="0">
                <a:latin typeface="Times New Roman" panose="02020603050405020304" pitchFamily="18" charset="0"/>
                <a:cs typeface="Times New Roman" panose="02020603050405020304" pitchFamily="18" charset="0"/>
              </a:rPr>
              <a:t>4.  </a:t>
            </a:r>
            <a:r>
              <a:rPr lang="en-US" altLang="en-US" sz="2000" dirty="0" smtClean="0">
                <a:latin typeface="Times New Roman" panose="02020603050405020304" pitchFamily="18" charset="0"/>
                <a:cs typeface="Times New Roman" panose="02020603050405020304" pitchFamily="18" charset="0"/>
              </a:rPr>
              <a:t> Set </a:t>
            </a:r>
            <a:r>
              <a:rPr lang="en-US" altLang="en-US" sz="2000" dirty="0">
                <a:latin typeface="Times New Roman" panose="02020603050405020304" pitchFamily="18" charset="0"/>
                <a:cs typeface="Times New Roman" panose="02020603050405020304" pitchFamily="18" charset="0"/>
              </a:rPr>
              <a:t>Rear := Rear + 1</a:t>
            </a:r>
          </a:p>
          <a:p>
            <a:pPr lvl="3">
              <a:lnSpc>
                <a:spcPct val="150000"/>
              </a:lnSpc>
              <a:defRPr/>
            </a:pPr>
            <a:r>
              <a:rPr lang="en-US" altLang="en-US" sz="2000" dirty="0">
                <a:latin typeface="Times New Roman" panose="02020603050405020304" pitchFamily="18" charset="0"/>
                <a:cs typeface="Times New Roman" panose="02020603050405020304" pitchFamily="18" charset="0"/>
              </a:rPr>
              <a:t>5.  </a:t>
            </a:r>
            <a:r>
              <a:rPr lang="en-US" altLang="en-US" sz="2000" dirty="0" smtClean="0">
                <a:latin typeface="Times New Roman" panose="02020603050405020304" pitchFamily="18" charset="0"/>
                <a:cs typeface="Times New Roman" panose="02020603050405020304" pitchFamily="18" charset="0"/>
              </a:rPr>
              <a:t> Set </a:t>
            </a:r>
            <a:r>
              <a:rPr lang="en-US" altLang="en-US" sz="2000" dirty="0" err="1">
                <a:latin typeface="Times New Roman" panose="02020603050405020304" pitchFamily="18" charset="0"/>
                <a:cs typeface="Times New Roman" panose="02020603050405020304" pitchFamily="18" charset="0"/>
              </a:rPr>
              <a:t>CQueue</a:t>
            </a:r>
            <a:r>
              <a:rPr lang="en-US" altLang="en-US" sz="2000" dirty="0">
                <a:latin typeface="Times New Roman" panose="02020603050405020304" pitchFamily="18" charset="0"/>
                <a:cs typeface="Times New Roman" panose="02020603050405020304" pitchFamily="18" charset="0"/>
              </a:rPr>
              <a:t> [Rear] := Item.</a:t>
            </a:r>
          </a:p>
          <a:p>
            <a:pPr lvl="3">
              <a:lnSpc>
                <a:spcPct val="150000"/>
              </a:lnSpc>
              <a:defRPr/>
            </a:pPr>
            <a:r>
              <a:rPr lang="en-US" altLang="en-US" sz="2000" dirty="0">
                <a:latin typeface="Times New Roman" panose="02020603050405020304" pitchFamily="18" charset="0"/>
                <a:cs typeface="Times New Roman" panose="02020603050405020304" pitchFamily="18" charset="0"/>
              </a:rPr>
              <a:t>6. </a:t>
            </a:r>
            <a:r>
              <a:rPr lang="en-US" altLang="en-US" sz="2000" dirty="0" smtClean="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Return</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3866702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a:t>
            </a:fld>
            <a:endParaRPr lang="en-IN" dirty="0"/>
          </a:p>
        </p:txBody>
      </p:sp>
      <p:sp>
        <p:nvSpPr>
          <p:cNvPr id="6" name="Rectangle 5"/>
          <p:cNvSpPr/>
          <p:nvPr/>
        </p:nvSpPr>
        <p:spPr>
          <a:xfrm>
            <a:off x="207034" y="1121184"/>
            <a:ext cx="11383951" cy="2800767"/>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Expected </a:t>
            </a:r>
            <a:r>
              <a:rPr lang="en-US" sz="2400" b="1" dirty="0" smtClean="0">
                <a:latin typeface="Times New Roman" panose="02020603050405020304" pitchFamily="18" charset="0"/>
                <a:cs typeface="Times New Roman" panose="02020603050405020304" pitchFamily="18" charset="0"/>
              </a:rPr>
              <a:t>Outcome</a:t>
            </a:r>
          </a:p>
          <a:p>
            <a:pPr marL="360000" lvl="4"/>
            <a:endParaRPr lang="en-US" sz="2400" b="1" dirty="0">
              <a:latin typeface="Times New Roman" panose="02020603050405020304" pitchFamily="18" charset="0"/>
              <a:cs typeface="Times New Roman" panose="02020603050405020304" pitchFamily="18" charset="0"/>
            </a:endParaRPr>
          </a:p>
          <a:p>
            <a:pPr marL="360000" lvl="4"/>
            <a:endParaRPr lang="en-IN" sz="800" dirty="0" smtClean="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understand the features of Queue Data Structure</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implement the Operations on Queue Data structure</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understand and implement types of Queues and its operations</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Applications of Queue Data Structure</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818134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40</a:t>
            </a:fld>
            <a:endParaRPr lang="en-IN" dirty="0"/>
          </a:p>
        </p:txBody>
      </p:sp>
      <p:sp>
        <p:nvSpPr>
          <p:cNvPr id="6" name="Rectangle 5"/>
          <p:cNvSpPr/>
          <p:nvPr/>
        </p:nvSpPr>
        <p:spPr>
          <a:xfrm>
            <a:off x="96673" y="1121184"/>
            <a:ext cx="11984966" cy="5416868"/>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For Delete Operation</a:t>
            </a:r>
          </a:p>
          <a:p>
            <a:pPr marL="457200" lvl="4" indent="-97200"/>
            <a:endParaRPr lang="en-US" sz="2000" b="1" dirty="0" smtClean="0">
              <a:latin typeface="Times New Roman" panose="02020603050405020304" pitchFamily="18" charset="0"/>
              <a:cs typeface="Times New Roman" panose="02020603050405020304" pitchFamily="18" charset="0"/>
            </a:endParaRPr>
          </a:p>
          <a:p>
            <a:pPr lvl="2">
              <a:defRPr/>
            </a:pPr>
            <a:r>
              <a:rPr lang="en-US" altLang="en-US" sz="2000" dirty="0">
                <a:latin typeface="Times New Roman" panose="02020603050405020304" pitchFamily="18" charset="0"/>
                <a:cs typeface="Times New Roman" panose="02020603050405020304" pitchFamily="18" charset="0"/>
              </a:rPr>
              <a:t>Delete-Circular-Q(</a:t>
            </a:r>
            <a:r>
              <a:rPr lang="en-US" altLang="en-US" sz="2000" dirty="0" err="1">
                <a:latin typeface="Times New Roman" panose="02020603050405020304" pitchFamily="18" charset="0"/>
                <a:cs typeface="Times New Roman" panose="02020603050405020304" pitchFamily="18" charset="0"/>
              </a:rPr>
              <a:t>CQueue</a:t>
            </a:r>
            <a:r>
              <a:rPr lang="en-US" altLang="en-US" sz="2000" dirty="0">
                <a:latin typeface="Times New Roman" panose="02020603050405020304" pitchFamily="18" charset="0"/>
                <a:cs typeface="Times New Roman" panose="02020603050405020304" pitchFamily="18" charset="0"/>
              </a:rPr>
              <a:t>, Front, Rear, Item)</a:t>
            </a:r>
          </a:p>
          <a:p>
            <a:pPr lvl="2">
              <a:defRPr/>
            </a:pPr>
            <a:r>
              <a:rPr lang="en-US" altLang="en-US" sz="2000" dirty="0">
                <a:latin typeface="Times New Roman" panose="02020603050405020304" pitchFamily="18" charset="0"/>
                <a:cs typeface="Times New Roman" panose="02020603050405020304" pitchFamily="18" charset="0"/>
              </a:rPr>
              <a:t>Here, </a:t>
            </a:r>
            <a:r>
              <a:rPr lang="en-US" altLang="en-US" sz="2000" dirty="0" err="1">
                <a:latin typeface="Times New Roman" panose="02020603050405020304" pitchFamily="18" charset="0"/>
                <a:cs typeface="Times New Roman" panose="02020603050405020304" pitchFamily="18" charset="0"/>
              </a:rPr>
              <a:t>CQueue</a:t>
            </a:r>
            <a:r>
              <a:rPr lang="en-US" altLang="en-US" sz="2000" dirty="0">
                <a:latin typeface="Times New Roman" panose="02020603050405020304" pitchFamily="18" charset="0"/>
                <a:cs typeface="Times New Roman" panose="02020603050405020304" pitchFamily="18" charset="0"/>
              </a:rPr>
              <a:t> is the place where data are stored. Rear represents the location in which the data element is to be inserted and Front represents the location from which the data element is to be removed. Front element is assigned to Item. Initially, Front = 1</a:t>
            </a:r>
            <a:r>
              <a:rPr lang="en-US" altLang="en-US" sz="2000" dirty="0" smtClean="0">
                <a:latin typeface="Times New Roman" panose="02020603050405020304" pitchFamily="18" charset="0"/>
                <a:cs typeface="Times New Roman" panose="02020603050405020304" pitchFamily="18" charset="0"/>
              </a:rPr>
              <a:t>.</a:t>
            </a:r>
          </a:p>
          <a:p>
            <a:pPr lvl="2">
              <a:lnSpc>
                <a:spcPct val="150000"/>
              </a:lnSpc>
              <a:defRPr/>
            </a:pPr>
            <a:endParaRPr lang="en-US" altLang="en-US" sz="800" dirty="0">
              <a:latin typeface="Times New Roman" panose="02020603050405020304" pitchFamily="18" charset="0"/>
              <a:cs typeface="Times New Roman" panose="02020603050405020304" pitchFamily="18" charset="0"/>
            </a:endParaRPr>
          </a:p>
          <a:p>
            <a:pPr lvl="2">
              <a:lnSpc>
                <a:spcPct val="150000"/>
              </a:lnSpc>
              <a:defRPr/>
            </a:pPr>
            <a:r>
              <a:rPr lang="en-US" altLang="en-US" sz="2000" dirty="0">
                <a:latin typeface="Times New Roman" panose="02020603050405020304" pitchFamily="18" charset="0"/>
                <a:cs typeface="Times New Roman" panose="02020603050405020304" pitchFamily="18" charset="0"/>
              </a:rPr>
              <a:t>1. If Front = 0 then </a:t>
            </a:r>
          </a:p>
          <a:p>
            <a:pPr lvl="2">
              <a:lnSpc>
                <a:spcPct val="150000"/>
              </a:lnSpc>
              <a:defRPr/>
            </a:pPr>
            <a:r>
              <a:rPr lang="en-US" altLang="en-US" sz="2000" dirty="0">
                <a:latin typeface="Times New Roman" panose="02020603050405020304" pitchFamily="18" charset="0"/>
                <a:cs typeface="Times New Roman" panose="02020603050405020304" pitchFamily="18" charset="0"/>
              </a:rPr>
              <a:t>            Print: “Circular Queue Underflow” and Return.         /*..Delete without Insertion</a:t>
            </a:r>
          </a:p>
          <a:p>
            <a:pPr lvl="2">
              <a:lnSpc>
                <a:spcPct val="150000"/>
              </a:lnSpc>
              <a:defRPr/>
            </a:pPr>
            <a:r>
              <a:rPr lang="en-US" altLang="en-US" sz="2000" dirty="0">
                <a:latin typeface="Times New Roman" panose="02020603050405020304" pitchFamily="18" charset="0"/>
                <a:cs typeface="Times New Roman" panose="02020603050405020304" pitchFamily="18" charset="0"/>
              </a:rPr>
              <a:t>2. Set Item := </a:t>
            </a:r>
            <a:r>
              <a:rPr lang="en-US" altLang="en-US" sz="2000" dirty="0" err="1">
                <a:latin typeface="Times New Roman" panose="02020603050405020304" pitchFamily="18" charset="0"/>
                <a:cs typeface="Times New Roman" panose="02020603050405020304" pitchFamily="18" charset="0"/>
              </a:rPr>
              <a:t>CQueue</a:t>
            </a:r>
            <a:r>
              <a:rPr lang="en-US" altLang="en-US" sz="2000" dirty="0">
                <a:latin typeface="Times New Roman" panose="02020603050405020304" pitchFamily="18" charset="0"/>
                <a:cs typeface="Times New Roman" panose="02020603050405020304" pitchFamily="18" charset="0"/>
              </a:rPr>
              <a:t> [Front]</a:t>
            </a:r>
          </a:p>
          <a:p>
            <a:pPr lvl="2">
              <a:lnSpc>
                <a:spcPct val="150000"/>
              </a:lnSpc>
              <a:defRPr/>
            </a:pPr>
            <a:r>
              <a:rPr lang="en-US" altLang="en-US" sz="2000" dirty="0">
                <a:latin typeface="Times New Roman" panose="02020603050405020304" pitchFamily="18" charset="0"/>
                <a:cs typeface="Times New Roman" panose="02020603050405020304" pitchFamily="18" charset="0"/>
              </a:rPr>
              <a:t>3. If Front = N then Set Front = 1 and Return.</a:t>
            </a:r>
          </a:p>
          <a:p>
            <a:pPr lvl="2">
              <a:lnSpc>
                <a:spcPct val="150000"/>
              </a:lnSpc>
              <a:defRPr/>
            </a:pPr>
            <a:r>
              <a:rPr lang="en-US" altLang="en-US" sz="2000" dirty="0">
                <a:latin typeface="Times New Roman" panose="02020603050405020304" pitchFamily="18" charset="0"/>
                <a:cs typeface="Times New Roman" panose="02020603050405020304" pitchFamily="18" charset="0"/>
              </a:rPr>
              <a:t>4. If Front = Rear then Set Front = 0 and Rear = 0 and Return.</a:t>
            </a:r>
          </a:p>
          <a:p>
            <a:pPr lvl="2">
              <a:lnSpc>
                <a:spcPct val="150000"/>
              </a:lnSpc>
              <a:defRPr/>
            </a:pPr>
            <a:r>
              <a:rPr lang="en-US" altLang="en-US" sz="2000" dirty="0">
                <a:latin typeface="Times New Roman" panose="02020603050405020304" pitchFamily="18" charset="0"/>
                <a:cs typeface="Times New Roman" panose="02020603050405020304" pitchFamily="18" charset="0"/>
              </a:rPr>
              <a:t>5. Set Front := Front + 1 </a:t>
            </a:r>
          </a:p>
          <a:p>
            <a:pPr lvl="2">
              <a:lnSpc>
                <a:spcPct val="150000"/>
              </a:lnSpc>
              <a:defRPr/>
            </a:pPr>
            <a:r>
              <a:rPr lang="en-US" altLang="en-US" sz="2000" dirty="0">
                <a:latin typeface="Times New Roman" panose="02020603050405020304" pitchFamily="18" charset="0"/>
                <a:cs typeface="Times New Roman" panose="02020603050405020304" pitchFamily="18" charset="0"/>
              </a:rPr>
              <a:t>6. Return.</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9978545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41</a:t>
            </a:fld>
            <a:endParaRPr lang="en-IN" dirty="0"/>
          </a:p>
        </p:txBody>
      </p:sp>
      <p:sp>
        <p:nvSpPr>
          <p:cNvPr id="6" name="Rectangle 5"/>
          <p:cNvSpPr/>
          <p:nvPr/>
        </p:nvSpPr>
        <p:spPr>
          <a:xfrm>
            <a:off x="96673" y="1121184"/>
            <a:ext cx="11984966" cy="400110"/>
          </a:xfrm>
          <a:prstGeom prst="rect">
            <a:avLst/>
          </a:prstGeom>
        </p:spPr>
        <p:txBody>
          <a:bodyPr wrap="square">
            <a:spAutoFit/>
          </a:bodyPr>
          <a:lstStyle/>
          <a:p>
            <a:pPr lvl="1">
              <a:defRPr/>
            </a:pPr>
            <a:r>
              <a:rPr lang="en-US" altLang="en-US" sz="2000" dirty="0" smtClean="0">
                <a:latin typeface="Times New Roman" panose="02020603050405020304" pitchFamily="18" charset="0"/>
                <a:cs typeface="Times New Roman" panose="02020603050405020304" pitchFamily="18" charset="0"/>
              </a:rPr>
              <a:t>Example</a:t>
            </a:r>
            <a:r>
              <a:rPr lang="en-US" altLang="en-US" sz="2000" dirty="0">
                <a:latin typeface="Times New Roman" panose="02020603050405020304" pitchFamily="18" charset="0"/>
                <a:cs typeface="Times New Roman" panose="02020603050405020304" pitchFamily="18" charset="0"/>
              </a:rPr>
              <a:t>: Consider the following circular queue with N = 5.</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377" y="2324569"/>
            <a:ext cx="1581150" cy="1485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 Box 6"/>
          <p:cNvSpPr txBox="1">
            <a:spLocks noChangeArrowheads="1"/>
          </p:cNvSpPr>
          <p:nvPr/>
        </p:nvSpPr>
        <p:spPr bwMode="auto">
          <a:xfrm>
            <a:off x="634727" y="1929281"/>
            <a:ext cx="336708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pPr>
            <a:r>
              <a:rPr lang="en-GB" altLang="en-US" dirty="0">
                <a:latin typeface="Times New Roman" panose="02020603050405020304" pitchFamily="18" charset="0"/>
                <a:cs typeface="Times New Roman" panose="02020603050405020304" pitchFamily="18" charset="0"/>
              </a:rPr>
              <a:t>1. Initially, Rear = 0, Front = 0.</a:t>
            </a:r>
          </a:p>
        </p:txBody>
      </p:sp>
      <p:sp>
        <p:nvSpPr>
          <p:cNvPr id="10" name="Text Box 7"/>
          <p:cNvSpPr txBox="1">
            <a:spLocks noChangeArrowheads="1"/>
          </p:cNvSpPr>
          <p:nvPr/>
        </p:nvSpPr>
        <p:spPr bwMode="auto">
          <a:xfrm>
            <a:off x="4405039" y="1980082"/>
            <a:ext cx="3505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pPr>
            <a:r>
              <a:rPr lang="en-GB" altLang="en-US" dirty="0">
                <a:latin typeface="Times New Roman" panose="02020603050405020304" pitchFamily="18" charset="0"/>
                <a:cs typeface="Times New Roman" panose="02020603050405020304" pitchFamily="18" charset="0"/>
              </a:rPr>
              <a:t>2. Insert 10, Rear = 1, Front = 1.</a:t>
            </a:r>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289" y="2334094"/>
            <a:ext cx="1600200" cy="1476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Text Box 9"/>
          <p:cNvSpPr txBox="1">
            <a:spLocks noChangeArrowheads="1"/>
          </p:cNvSpPr>
          <p:nvPr/>
        </p:nvSpPr>
        <p:spPr bwMode="auto">
          <a:xfrm>
            <a:off x="8308702" y="1945298"/>
            <a:ext cx="3505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pPr>
            <a:r>
              <a:rPr lang="en-GB" altLang="en-US" dirty="0">
                <a:latin typeface="Times New Roman" panose="02020603050405020304" pitchFamily="18" charset="0"/>
                <a:cs typeface="Times New Roman" panose="02020603050405020304" pitchFamily="18" charset="0"/>
              </a:rPr>
              <a:t>3. Insert 50, Rear = 2, Front = 1.</a:t>
            </a:r>
          </a:p>
        </p:txBody>
      </p:sp>
      <p:pic>
        <p:nvPicPr>
          <p:cNvPr id="13"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1177" y="2354873"/>
            <a:ext cx="1609725" cy="1485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Text Box 11"/>
          <p:cNvSpPr txBox="1">
            <a:spLocks noChangeArrowheads="1"/>
          </p:cNvSpPr>
          <p:nvPr/>
        </p:nvSpPr>
        <p:spPr bwMode="auto">
          <a:xfrm>
            <a:off x="567259" y="4276732"/>
            <a:ext cx="390048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pPr>
            <a:r>
              <a:rPr lang="en-GB" altLang="en-US">
                <a:latin typeface="Times New Roman" panose="02020603050405020304" pitchFamily="18" charset="0"/>
                <a:cs typeface="Times New Roman" panose="02020603050405020304" pitchFamily="18" charset="0"/>
              </a:rPr>
              <a:t>4. Insert 20, Rear = 3, Front = 0.</a:t>
            </a:r>
          </a:p>
        </p:txBody>
      </p:sp>
      <p:pic>
        <p:nvPicPr>
          <p:cNvPr id="15"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9746" y="4643445"/>
            <a:ext cx="1466850" cy="1514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Text Box 13"/>
          <p:cNvSpPr txBox="1">
            <a:spLocks noChangeArrowheads="1"/>
          </p:cNvSpPr>
          <p:nvPr/>
        </p:nvSpPr>
        <p:spPr bwMode="auto">
          <a:xfrm>
            <a:off x="4383332" y="4276732"/>
            <a:ext cx="3657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pPr>
            <a:r>
              <a:rPr lang="en-GB" altLang="en-US" dirty="0">
                <a:latin typeface="Times New Roman" panose="02020603050405020304" pitchFamily="18" charset="0"/>
                <a:cs typeface="Times New Roman" panose="02020603050405020304" pitchFamily="18" charset="0"/>
              </a:rPr>
              <a:t>5. Insert 70, Rear = 4, Front = 1.</a:t>
            </a:r>
          </a:p>
        </p:txBody>
      </p:sp>
      <p:pic>
        <p:nvPicPr>
          <p:cNvPr id="17"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7882" y="4657732"/>
            <a:ext cx="1714500" cy="1514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 name="Text Box 15"/>
          <p:cNvSpPr txBox="1">
            <a:spLocks noChangeArrowheads="1"/>
          </p:cNvSpPr>
          <p:nvPr/>
        </p:nvSpPr>
        <p:spPr bwMode="auto">
          <a:xfrm>
            <a:off x="8195439" y="4235919"/>
            <a:ext cx="3886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pPr>
            <a:r>
              <a:rPr lang="en-GB" altLang="en-US">
                <a:latin typeface="Times New Roman" panose="02020603050405020304" pitchFamily="18" charset="0"/>
                <a:cs typeface="Times New Roman" panose="02020603050405020304" pitchFamily="18" charset="0"/>
              </a:rPr>
              <a:t>6. Delete front, Rear = 4, Front = 2.</a:t>
            </a:r>
          </a:p>
        </p:txBody>
      </p:sp>
      <p:pic>
        <p:nvPicPr>
          <p:cNvPr id="19"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9989" y="4575644"/>
            <a:ext cx="1676400" cy="1533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 name="Text Box 17"/>
          <p:cNvSpPr txBox="1">
            <a:spLocks noChangeArrowheads="1"/>
          </p:cNvSpPr>
          <p:nvPr/>
        </p:nvSpPr>
        <p:spPr bwMode="auto">
          <a:xfrm>
            <a:off x="4743176" y="2305519"/>
            <a:ext cx="762000"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Clr>
                <a:srgbClr val="FF0000"/>
              </a:buClr>
            </a:pPr>
            <a:r>
              <a:rPr lang="en-GB" altLang="en-US" sz="1200">
                <a:solidFill>
                  <a:srgbClr val="FF0000"/>
                </a:solidFill>
                <a:latin typeface="Times New Roman" panose="02020603050405020304" pitchFamily="18" charset="0"/>
                <a:cs typeface="Times New Roman" panose="02020603050405020304" pitchFamily="18" charset="0"/>
              </a:rPr>
              <a:t>Rear</a:t>
            </a:r>
          </a:p>
        </p:txBody>
      </p:sp>
      <p:sp>
        <p:nvSpPr>
          <p:cNvPr id="21" name="Text Box 18"/>
          <p:cNvSpPr txBox="1">
            <a:spLocks noChangeArrowheads="1"/>
          </p:cNvSpPr>
          <p:nvPr/>
        </p:nvSpPr>
        <p:spPr bwMode="auto">
          <a:xfrm>
            <a:off x="10366102" y="2354873"/>
            <a:ext cx="762000"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Clr>
                <a:srgbClr val="FF0000"/>
              </a:buClr>
            </a:pPr>
            <a:r>
              <a:rPr lang="en-GB" altLang="en-US" sz="1200">
                <a:solidFill>
                  <a:srgbClr val="FF0000"/>
                </a:solidFill>
                <a:latin typeface="Times New Roman" panose="02020603050405020304" pitchFamily="18" charset="0"/>
                <a:cs typeface="Times New Roman" panose="02020603050405020304" pitchFamily="18" charset="0"/>
              </a:rPr>
              <a:t>Rear</a:t>
            </a:r>
          </a:p>
        </p:txBody>
      </p:sp>
      <p:sp>
        <p:nvSpPr>
          <p:cNvPr id="22" name="Text Box 19"/>
          <p:cNvSpPr txBox="1">
            <a:spLocks noChangeArrowheads="1"/>
          </p:cNvSpPr>
          <p:nvPr/>
        </p:nvSpPr>
        <p:spPr bwMode="auto">
          <a:xfrm>
            <a:off x="2867546" y="5487995"/>
            <a:ext cx="762000"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Clr>
                <a:srgbClr val="FF0000"/>
              </a:buClr>
            </a:pPr>
            <a:r>
              <a:rPr lang="en-GB" altLang="en-US" sz="1200">
                <a:solidFill>
                  <a:srgbClr val="FF0000"/>
                </a:solidFill>
                <a:latin typeface="Times New Roman" panose="02020603050405020304" pitchFamily="18" charset="0"/>
                <a:cs typeface="Times New Roman" panose="02020603050405020304" pitchFamily="18" charset="0"/>
              </a:rPr>
              <a:t>Rear</a:t>
            </a:r>
          </a:p>
        </p:txBody>
      </p:sp>
      <p:sp>
        <p:nvSpPr>
          <p:cNvPr id="23" name="Text Box 20"/>
          <p:cNvSpPr txBox="1">
            <a:spLocks noChangeArrowheads="1"/>
          </p:cNvSpPr>
          <p:nvPr/>
        </p:nvSpPr>
        <p:spPr bwMode="auto">
          <a:xfrm>
            <a:off x="5470770" y="5862645"/>
            <a:ext cx="762000"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Clr>
                <a:srgbClr val="FF0000"/>
              </a:buClr>
            </a:pPr>
            <a:r>
              <a:rPr lang="en-GB" altLang="en-US" sz="1200">
                <a:solidFill>
                  <a:srgbClr val="FF0000"/>
                </a:solidFill>
                <a:latin typeface="Times New Roman" panose="02020603050405020304" pitchFamily="18" charset="0"/>
                <a:cs typeface="Times New Roman" panose="02020603050405020304" pitchFamily="18" charset="0"/>
              </a:rPr>
              <a:t>Rear</a:t>
            </a:r>
          </a:p>
        </p:txBody>
      </p:sp>
      <p:sp>
        <p:nvSpPr>
          <p:cNvPr id="24" name="Text Box 21"/>
          <p:cNvSpPr txBox="1">
            <a:spLocks noChangeArrowheads="1"/>
          </p:cNvSpPr>
          <p:nvPr/>
        </p:nvSpPr>
        <p:spPr bwMode="auto">
          <a:xfrm>
            <a:off x="9262239" y="5864694"/>
            <a:ext cx="762000"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Clr>
                <a:srgbClr val="FF0000"/>
              </a:buClr>
            </a:pPr>
            <a:r>
              <a:rPr lang="en-GB" altLang="en-US" sz="1200">
                <a:solidFill>
                  <a:srgbClr val="FF0000"/>
                </a:solidFill>
                <a:latin typeface="Times New Roman" panose="02020603050405020304" pitchFamily="18" charset="0"/>
                <a:cs typeface="Times New Roman" panose="02020603050405020304" pitchFamily="18" charset="0"/>
              </a:rPr>
              <a:t>Rear</a:t>
            </a:r>
          </a:p>
        </p:txBody>
      </p:sp>
      <p:sp>
        <p:nvSpPr>
          <p:cNvPr id="25" name="Text Box 22"/>
          <p:cNvSpPr txBox="1">
            <a:spLocks noChangeArrowheads="1"/>
          </p:cNvSpPr>
          <p:nvPr/>
        </p:nvSpPr>
        <p:spPr bwMode="auto">
          <a:xfrm>
            <a:off x="4736826" y="2492844"/>
            <a:ext cx="762000"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Clr>
                <a:srgbClr val="FF0000"/>
              </a:buClr>
            </a:pPr>
            <a:r>
              <a:rPr lang="en-GB" altLang="en-US" sz="1200">
                <a:solidFill>
                  <a:srgbClr val="FF0000"/>
                </a:solidFill>
                <a:latin typeface="Times New Roman" panose="02020603050405020304" pitchFamily="18" charset="0"/>
                <a:cs typeface="Times New Roman" panose="02020603050405020304" pitchFamily="18" charset="0"/>
              </a:rPr>
              <a:t>Front</a:t>
            </a:r>
          </a:p>
        </p:txBody>
      </p:sp>
      <p:sp>
        <p:nvSpPr>
          <p:cNvPr id="26" name="Text Box 23"/>
          <p:cNvSpPr txBox="1">
            <a:spLocks noChangeArrowheads="1"/>
          </p:cNvSpPr>
          <p:nvPr/>
        </p:nvSpPr>
        <p:spPr bwMode="auto">
          <a:xfrm>
            <a:off x="8765902" y="2307248"/>
            <a:ext cx="762000"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Clr>
                <a:srgbClr val="FF0000"/>
              </a:buClr>
            </a:pPr>
            <a:r>
              <a:rPr lang="en-GB" altLang="en-US" sz="1200">
                <a:solidFill>
                  <a:srgbClr val="FF0000"/>
                </a:solidFill>
                <a:latin typeface="Times New Roman" panose="02020603050405020304" pitchFamily="18" charset="0"/>
                <a:cs typeface="Times New Roman" panose="02020603050405020304" pitchFamily="18" charset="0"/>
              </a:rPr>
              <a:t>Front</a:t>
            </a:r>
          </a:p>
        </p:txBody>
      </p:sp>
      <p:sp>
        <p:nvSpPr>
          <p:cNvPr id="27" name="Text Box 24"/>
          <p:cNvSpPr txBox="1">
            <a:spLocks noChangeArrowheads="1"/>
          </p:cNvSpPr>
          <p:nvPr/>
        </p:nvSpPr>
        <p:spPr bwMode="auto">
          <a:xfrm>
            <a:off x="1003821" y="4649795"/>
            <a:ext cx="762000"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Clr>
                <a:srgbClr val="FF0000"/>
              </a:buClr>
            </a:pPr>
            <a:r>
              <a:rPr lang="en-GB" altLang="en-US" sz="1200">
                <a:solidFill>
                  <a:srgbClr val="FF0000"/>
                </a:solidFill>
                <a:latin typeface="Times New Roman" panose="02020603050405020304" pitchFamily="18" charset="0"/>
                <a:cs typeface="Times New Roman" panose="02020603050405020304" pitchFamily="18" charset="0"/>
              </a:rPr>
              <a:t>Front</a:t>
            </a:r>
          </a:p>
        </p:txBody>
      </p:sp>
      <p:sp>
        <p:nvSpPr>
          <p:cNvPr id="28" name="Text Box 25"/>
          <p:cNvSpPr txBox="1">
            <a:spLocks noChangeArrowheads="1"/>
          </p:cNvSpPr>
          <p:nvPr/>
        </p:nvSpPr>
        <p:spPr bwMode="auto">
          <a:xfrm>
            <a:off x="4992932" y="4643445"/>
            <a:ext cx="762000"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Clr>
                <a:srgbClr val="FF0000"/>
              </a:buClr>
            </a:pPr>
            <a:r>
              <a:rPr lang="en-GB" altLang="en-US" sz="1200">
                <a:solidFill>
                  <a:srgbClr val="FF0000"/>
                </a:solidFill>
                <a:latin typeface="Times New Roman" panose="02020603050405020304" pitchFamily="18" charset="0"/>
                <a:cs typeface="Times New Roman" panose="02020603050405020304" pitchFamily="18" charset="0"/>
              </a:rPr>
              <a:t>Front</a:t>
            </a:r>
          </a:p>
        </p:txBody>
      </p:sp>
      <p:sp>
        <p:nvSpPr>
          <p:cNvPr id="29" name="Text Box 26"/>
          <p:cNvSpPr txBox="1">
            <a:spLocks noChangeArrowheads="1"/>
          </p:cNvSpPr>
          <p:nvPr/>
        </p:nvSpPr>
        <p:spPr bwMode="auto">
          <a:xfrm>
            <a:off x="10405239" y="4623269"/>
            <a:ext cx="762000"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Clr>
                <a:srgbClr val="FF0000"/>
              </a:buClr>
            </a:pPr>
            <a:r>
              <a:rPr lang="en-GB" altLang="en-US" sz="1200">
                <a:solidFill>
                  <a:srgbClr val="FF0000"/>
                </a:solidFill>
                <a:latin typeface="Times New Roman" panose="02020603050405020304" pitchFamily="18" charset="0"/>
                <a:cs typeface="Times New Roman" panose="02020603050405020304" pitchFamily="18" charset="0"/>
              </a:rPr>
              <a:t>Front</a:t>
            </a:r>
          </a:p>
        </p:txBody>
      </p:sp>
      <p:sp>
        <p:nvSpPr>
          <p:cNvPr id="30" name="TextBox 29"/>
          <p:cNvSpPr txBox="1"/>
          <p:nvPr/>
        </p:nvSpPr>
        <p:spPr>
          <a:xfrm>
            <a:off x="2380594" y="6258910"/>
            <a:ext cx="7961586"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2.2.19: </a:t>
            </a:r>
            <a:r>
              <a:rPr lang="en-US" dirty="0" smtClean="0">
                <a:latin typeface="Times New Roman" pitchFamily="18" charset="0"/>
                <a:cs typeface="Times New Roman" pitchFamily="18" charset="0"/>
              </a:rPr>
              <a:t>Representation of operations on Circular Queue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133779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227052" y="6040296"/>
            <a:ext cx="432515" cy="365125"/>
          </a:xfrm>
        </p:spPr>
        <p:txBody>
          <a:bodyPr/>
          <a:lstStyle/>
          <a:p>
            <a:fld id="{EF369875-3547-471E-A8DD-BB6BF69B36A1}" type="slidenum">
              <a:rPr lang="en-IN" smtClean="0"/>
              <a:pPr/>
              <a:t>42</a:t>
            </a:fld>
            <a:endParaRPr lang="en-IN" dirty="0"/>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
        <p:nvSpPr>
          <p:cNvPr id="30" name="Text Box 4"/>
          <p:cNvSpPr txBox="1">
            <a:spLocks noChangeArrowheads="1"/>
          </p:cNvSpPr>
          <p:nvPr/>
        </p:nvSpPr>
        <p:spPr bwMode="auto">
          <a:xfrm>
            <a:off x="667407" y="1541461"/>
            <a:ext cx="3733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pPr>
            <a:r>
              <a:rPr lang="en-GB" altLang="en-US"/>
              <a:t>7. Insert 100, Rear = 5, Front = 2.</a:t>
            </a:r>
          </a:p>
        </p:txBody>
      </p:sp>
      <p:pic>
        <p:nvPicPr>
          <p:cNvPr id="3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607" y="1928811"/>
            <a:ext cx="1676400" cy="1514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 name="Text Box 6"/>
          <p:cNvSpPr txBox="1">
            <a:spLocks noChangeArrowheads="1"/>
          </p:cNvSpPr>
          <p:nvPr/>
        </p:nvSpPr>
        <p:spPr bwMode="auto">
          <a:xfrm>
            <a:off x="4390095" y="1599949"/>
            <a:ext cx="3733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pPr>
            <a:r>
              <a:rPr lang="en-GB" altLang="en-US"/>
              <a:t>8. Insert 40, Rear = 1, Front = 2.</a:t>
            </a:r>
          </a:p>
        </p:txBody>
      </p:sp>
      <p:pic>
        <p:nvPicPr>
          <p:cNvPr id="3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3495" y="2036512"/>
            <a:ext cx="1600200" cy="1495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 name="Text Box 8"/>
          <p:cNvSpPr txBox="1">
            <a:spLocks noChangeArrowheads="1"/>
          </p:cNvSpPr>
          <p:nvPr/>
        </p:nvSpPr>
        <p:spPr bwMode="auto">
          <a:xfrm>
            <a:off x="7972207" y="1565189"/>
            <a:ext cx="4981575" cy="925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pPr>
            <a:r>
              <a:rPr lang="en-GB" altLang="en-US" dirty="0"/>
              <a:t>9. Insert 140, Rear = 1, Front = 2.</a:t>
            </a:r>
          </a:p>
          <a:p>
            <a:pPr>
              <a:lnSpc>
                <a:spcPct val="100000"/>
              </a:lnSpc>
            </a:pPr>
            <a:r>
              <a:rPr lang="en-GB" altLang="en-US" dirty="0"/>
              <a:t>    As Front = Rear + 1, so </a:t>
            </a:r>
            <a:r>
              <a:rPr lang="en-GB" altLang="en-US" dirty="0" smtClean="0"/>
              <a:t>Queue</a:t>
            </a:r>
            <a:br>
              <a:rPr lang="en-GB" altLang="en-US" dirty="0" smtClean="0"/>
            </a:br>
            <a:r>
              <a:rPr lang="en-GB" altLang="en-US" dirty="0" smtClean="0"/>
              <a:t>                                       overflow</a:t>
            </a:r>
            <a:r>
              <a:rPr lang="en-GB" altLang="en-US" dirty="0"/>
              <a:t>.</a:t>
            </a:r>
          </a:p>
        </p:txBody>
      </p:sp>
      <p:pic>
        <p:nvPicPr>
          <p:cNvPr id="3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1169" y="2201776"/>
            <a:ext cx="1600200" cy="1495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 name="Text Box 10"/>
          <p:cNvSpPr txBox="1">
            <a:spLocks noChangeArrowheads="1"/>
          </p:cNvSpPr>
          <p:nvPr/>
        </p:nvSpPr>
        <p:spPr bwMode="auto">
          <a:xfrm>
            <a:off x="432731" y="4321748"/>
            <a:ext cx="3962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pPr>
            <a:r>
              <a:rPr lang="en-GB" altLang="en-US"/>
              <a:t>10. Delete front, Rear = 1, Front = 3.</a:t>
            </a:r>
          </a:p>
        </p:txBody>
      </p:sp>
      <p:pic>
        <p:nvPicPr>
          <p:cNvPr id="3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7131" y="4647186"/>
            <a:ext cx="1676400" cy="1552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 name="Text Box 12"/>
          <p:cNvSpPr txBox="1">
            <a:spLocks noChangeArrowheads="1"/>
          </p:cNvSpPr>
          <p:nvPr/>
        </p:nvSpPr>
        <p:spPr bwMode="auto">
          <a:xfrm>
            <a:off x="2446995" y="1998661"/>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Clr>
                <a:srgbClr val="FF0000"/>
              </a:buClr>
            </a:pPr>
            <a:r>
              <a:rPr lang="en-GB" altLang="en-US" sz="1200">
                <a:solidFill>
                  <a:srgbClr val="FF0000"/>
                </a:solidFill>
              </a:rPr>
              <a:t>Front</a:t>
            </a:r>
          </a:p>
        </p:txBody>
      </p:sp>
      <p:sp>
        <p:nvSpPr>
          <p:cNvPr id="39" name="Text Box 13"/>
          <p:cNvSpPr txBox="1">
            <a:spLocks noChangeArrowheads="1"/>
          </p:cNvSpPr>
          <p:nvPr/>
        </p:nvSpPr>
        <p:spPr bwMode="auto">
          <a:xfrm>
            <a:off x="889657" y="2974974"/>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Clr>
                <a:srgbClr val="FF0000"/>
              </a:buClr>
            </a:pPr>
            <a:r>
              <a:rPr lang="en-GB" altLang="en-US" sz="1200">
                <a:solidFill>
                  <a:srgbClr val="FF0000"/>
                </a:solidFill>
              </a:rPr>
              <a:t>Rear</a:t>
            </a:r>
          </a:p>
        </p:txBody>
      </p:sp>
      <p:sp>
        <p:nvSpPr>
          <p:cNvPr id="40" name="Text Box 14"/>
          <p:cNvSpPr txBox="1">
            <a:spLocks noChangeArrowheads="1"/>
          </p:cNvSpPr>
          <p:nvPr/>
        </p:nvSpPr>
        <p:spPr bwMode="auto">
          <a:xfrm>
            <a:off x="6295095" y="2092074"/>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Clr>
                <a:srgbClr val="FF0000"/>
              </a:buClr>
            </a:pPr>
            <a:r>
              <a:rPr lang="en-GB" altLang="en-US" sz="1200">
                <a:solidFill>
                  <a:srgbClr val="FF0000"/>
                </a:solidFill>
              </a:rPr>
              <a:t>Front</a:t>
            </a:r>
          </a:p>
        </p:txBody>
      </p:sp>
      <p:sp>
        <p:nvSpPr>
          <p:cNvPr id="41" name="Text Box 15"/>
          <p:cNvSpPr txBox="1">
            <a:spLocks noChangeArrowheads="1"/>
          </p:cNvSpPr>
          <p:nvPr/>
        </p:nvSpPr>
        <p:spPr bwMode="auto">
          <a:xfrm>
            <a:off x="4618695" y="2092074"/>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Clr>
                <a:srgbClr val="FF0000"/>
              </a:buClr>
            </a:pPr>
            <a:r>
              <a:rPr lang="en-GB" altLang="en-US" sz="1200" dirty="0">
                <a:solidFill>
                  <a:srgbClr val="FF0000"/>
                </a:solidFill>
              </a:rPr>
              <a:t>Rear</a:t>
            </a:r>
          </a:p>
        </p:txBody>
      </p:sp>
      <p:sp>
        <p:nvSpPr>
          <p:cNvPr id="42" name="Text Box 16"/>
          <p:cNvSpPr txBox="1">
            <a:spLocks noChangeArrowheads="1"/>
          </p:cNvSpPr>
          <p:nvPr/>
        </p:nvSpPr>
        <p:spPr bwMode="auto">
          <a:xfrm>
            <a:off x="8326219" y="2230351"/>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Clr>
                <a:srgbClr val="FF0000"/>
              </a:buClr>
            </a:pPr>
            <a:r>
              <a:rPr lang="en-GB" altLang="en-US" sz="1200">
                <a:solidFill>
                  <a:srgbClr val="FF0000"/>
                </a:solidFill>
              </a:rPr>
              <a:t>Rear</a:t>
            </a:r>
          </a:p>
        </p:txBody>
      </p:sp>
      <p:sp>
        <p:nvSpPr>
          <p:cNvPr id="43" name="Text Box 17"/>
          <p:cNvSpPr txBox="1">
            <a:spLocks noChangeArrowheads="1"/>
          </p:cNvSpPr>
          <p:nvPr/>
        </p:nvSpPr>
        <p:spPr bwMode="auto">
          <a:xfrm>
            <a:off x="1118531" y="4702748"/>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Clr>
                <a:srgbClr val="FF0000"/>
              </a:buClr>
            </a:pPr>
            <a:r>
              <a:rPr lang="en-GB" altLang="en-US" sz="1200">
                <a:solidFill>
                  <a:srgbClr val="FF0000"/>
                </a:solidFill>
              </a:rPr>
              <a:t>Rear</a:t>
            </a:r>
          </a:p>
        </p:txBody>
      </p:sp>
      <p:sp>
        <p:nvSpPr>
          <p:cNvPr id="44" name="Text Box 18"/>
          <p:cNvSpPr txBox="1">
            <a:spLocks noChangeArrowheads="1"/>
          </p:cNvSpPr>
          <p:nvPr/>
        </p:nvSpPr>
        <p:spPr bwMode="auto">
          <a:xfrm>
            <a:off x="9883557" y="2306551"/>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Clr>
                <a:srgbClr val="FF0000"/>
              </a:buClr>
            </a:pPr>
            <a:r>
              <a:rPr lang="en-GB" altLang="en-US" sz="1200">
                <a:solidFill>
                  <a:srgbClr val="FF0000"/>
                </a:solidFill>
              </a:rPr>
              <a:t>Front</a:t>
            </a:r>
          </a:p>
        </p:txBody>
      </p:sp>
      <p:sp>
        <p:nvSpPr>
          <p:cNvPr id="45" name="Text Box 19"/>
          <p:cNvSpPr txBox="1">
            <a:spLocks noChangeArrowheads="1"/>
          </p:cNvSpPr>
          <p:nvPr/>
        </p:nvSpPr>
        <p:spPr bwMode="auto">
          <a:xfrm>
            <a:off x="2871131" y="5417123"/>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Clr>
                <a:srgbClr val="FF0000"/>
              </a:buClr>
            </a:pPr>
            <a:r>
              <a:rPr lang="en-GB" altLang="en-US" sz="1200">
                <a:solidFill>
                  <a:srgbClr val="FF0000"/>
                </a:solidFill>
              </a:rPr>
              <a:t>Front</a:t>
            </a:r>
          </a:p>
        </p:txBody>
      </p:sp>
      <p:sp>
        <p:nvSpPr>
          <p:cNvPr id="46" name="Text Box 20"/>
          <p:cNvSpPr txBox="1">
            <a:spLocks noChangeArrowheads="1"/>
          </p:cNvSpPr>
          <p:nvPr/>
        </p:nvSpPr>
        <p:spPr bwMode="auto">
          <a:xfrm>
            <a:off x="4341843" y="4321748"/>
            <a:ext cx="3962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pPr>
            <a:r>
              <a:rPr lang="en-GB" altLang="en-US" dirty="0"/>
              <a:t>11. Delete front, Rear = 1, Front = 4.</a:t>
            </a:r>
          </a:p>
        </p:txBody>
      </p:sp>
      <p:pic>
        <p:nvPicPr>
          <p:cNvPr id="47"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0043" y="4702748"/>
            <a:ext cx="1695450" cy="1552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8" name="Text Box 22"/>
          <p:cNvSpPr txBox="1">
            <a:spLocks noChangeArrowheads="1"/>
          </p:cNvSpPr>
          <p:nvPr/>
        </p:nvSpPr>
        <p:spPr bwMode="auto">
          <a:xfrm>
            <a:off x="8234905" y="4304640"/>
            <a:ext cx="4038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pPr>
            <a:r>
              <a:rPr lang="en-GB" altLang="en-US" dirty="0"/>
              <a:t>12. Delete front, Rear = 1, Front = 5.</a:t>
            </a:r>
          </a:p>
        </p:txBody>
      </p:sp>
      <p:pic>
        <p:nvPicPr>
          <p:cNvPr id="49"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73105" y="4609440"/>
            <a:ext cx="1752600" cy="1552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 name="Text Box 24"/>
          <p:cNvSpPr txBox="1">
            <a:spLocks noChangeArrowheads="1"/>
          </p:cNvSpPr>
          <p:nvPr/>
        </p:nvSpPr>
        <p:spPr bwMode="auto">
          <a:xfrm>
            <a:off x="4965731" y="4675761"/>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Clr>
                <a:srgbClr val="FF0000"/>
              </a:buClr>
            </a:pPr>
            <a:r>
              <a:rPr lang="en-GB" altLang="en-US" sz="1200">
                <a:solidFill>
                  <a:srgbClr val="FF0000"/>
                </a:solidFill>
              </a:rPr>
              <a:t>Rear</a:t>
            </a:r>
          </a:p>
        </p:txBody>
      </p:sp>
      <p:sp>
        <p:nvSpPr>
          <p:cNvPr id="51" name="Text Box 25"/>
          <p:cNvSpPr txBox="1">
            <a:spLocks noChangeArrowheads="1"/>
          </p:cNvSpPr>
          <p:nvPr/>
        </p:nvSpPr>
        <p:spPr bwMode="auto">
          <a:xfrm>
            <a:off x="8879430" y="4644365"/>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Clr>
                <a:srgbClr val="FF0000"/>
              </a:buClr>
            </a:pPr>
            <a:r>
              <a:rPr lang="en-GB" altLang="en-US" sz="1200">
                <a:solidFill>
                  <a:srgbClr val="FF0000"/>
                </a:solidFill>
              </a:rPr>
              <a:t>Rear</a:t>
            </a:r>
          </a:p>
        </p:txBody>
      </p:sp>
      <p:sp>
        <p:nvSpPr>
          <p:cNvPr id="52" name="Text Box 26"/>
          <p:cNvSpPr txBox="1">
            <a:spLocks noChangeArrowheads="1"/>
          </p:cNvSpPr>
          <p:nvPr/>
        </p:nvSpPr>
        <p:spPr bwMode="auto">
          <a:xfrm>
            <a:off x="5408643" y="5971161"/>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Clr>
                <a:srgbClr val="FF0000"/>
              </a:buClr>
            </a:pPr>
            <a:r>
              <a:rPr lang="en-GB" altLang="en-US" sz="1200">
                <a:solidFill>
                  <a:srgbClr val="FF0000"/>
                </a:solidFill>
              </a:rPr>
              <a:t>Front</a:t>
            </a:r>
          </a:p>
        </p:txBody>
      </p:sp>
      <p:sp>
        <p:nvSpPr>
          <p:cNvPr id="53" name="Text Box 27"/>
          <p:cNvSpPr txBox="1">
            <a:spLocks noChangeArrowheads="1"/>
          </p:cNvSpPr>
          <p:nvPr/>
        </p:nvSpPr>
        <p:spPr bwMode="auto">
          <a:xfrm>
            <a:off x="8830218" y="5600040"/>
            <a:ext cx="7620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5pPr>
            <a:lvl6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6pPr>
            <a:lvl7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7pPr>
            <a:lvl8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8pPr>
            <a:lvl9pPr defTabSz="457200" fontAlgn="base">
              <a:spcBef>
                <a:spcPct val="0"/>
              </a:spcBef>
              <a:spcAft>
                <a:spcPct val="0"/>
              </a:spcAft>
              <a:buClr>
                <a:srgbClr val="000000"/>
              </a:buClr>
              <a:buSzPct val="100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defRPr>
            </a:lvl9pPr>
          </a:lstStyle>
          <a:p>
            <a:pPr>
              <a:lnSpc>
                <a:spcPct val="100000"/>
              </a:lnSpc>
              <a:buClr>
                <a:srgbClr val="FF0000"/>
              </a:buClr>
            </a:pPr>
            <a:r>
              <a:rPr lang="en-GB" altLang="en-US" sz="1200">
                <a:solidFill>
                  <a:srgbClr val="FF0000"/>
                </a:solidFill>
              </a:rPr>
              <a:t>Front</a:t>
            </a:r>
          </a:p>
        </p:txBody>
      </p:sp>
      <p:sp>
        <p:nvSpPr>
          <p:cNvPr id="29" name="TextBox 28"/>
          <p:cNvSpPr txBox="1"/>
          <p:nvPr/>
        </p:nvSpPr>
        <p:spPr>
          <a:xfrm>
            <a:off x="2412125" y="6258910"/>
            <a:ext cx="7961586"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2.2.20: </a:t>
            </a:r>
            <a:r>
              <a:rPr lang="en-US" dirty="0" smtClean="0">
                <a:latin typeface="Times New Roman" pitchFamily="18" charset="0"/>
                <a:cs typeface="Times New Roman" pitchFamily="18" charset="0"/>
              </a:rPr>
              <a:t>Representation of operations on Circular Queue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549978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251731" cy="438916"/>
          </a:xfrm>
        </p:spPr>
        <p:txBody>
          <a:bodyPr>
            <a:noAutofit/>
          </a:bodyPr>
          <a:lstStyle/>
          <a:p>
            <a:r>
              <a:rPr lang="en-US" sz="2800" b="1" dirty="0" smtClean="0">
                <a:latin typeface="Helvetica" charset="0"/>
                <a:cs typeface="Helvetica" charset="0"/>
              </a:rPr>
              <a:t>Queues</a:t>
            </a:r>
            <a:endParaRPr lang="en-US" sz="2800" b="1" dirty="0">
              <a:latin typeface="Helvetica" charset="0"/>
              <a:cs typeface="Helvetica" charset="0"/>
            </a:endParaRPr>
          </a:p>
        </p:txBody>
      </p:sp>
      <p:sp>
        <p:nvSpPr>
          <p:cNvPr id="4" name="Slide Number Placeholder 3"/>
          <p:cNvSpPr>
            <a:spLocks noGrp="1"/>
          </p:cNvSpPr>
          <p:nvPr>
            <p:ph type="sldNum" sz="quarter" idx="12"/>
          </p:nvPr>
        </p:nvSpPr>
        <p:spPr/>
        <p:txBody>
          <a:bodyPr/>
          <a:lstStyle/>
          <a:p>
            <a:fld id="{EF369875-3547-471E-A8DD-BB6BF69B36A1}" type="slidenum">
              <a:rPr lang="en-IN" smtClean="0"/>
              <a:pPr/>
              <a:t>43</a:t>
            </a:fld>
            <a:endParaRPr lang="en-IN" dirty="0"/>
          </a:p>
        </p:txBody>
      </p:sp>
      <p:pic>
        <p:nvPicPr>
          <p:cNvPr id="5" name="Picture Placeholder 8"/>
          <p:cNvPicPr>
            <a:picLocks noGrp="1" noChangeAspect="1"/>
          </p:cNvPicPr>
          <p:nvPr>
            <p:ph idx="1"/>
          </p:nvPr>
        </p:nvPicPr>
        <p:blipFill>
          <a:blip r:embed="rId3" cstate="print">
            <a:extLst>
              <a:ext uri="{28A0092B-C50C-407E-A947-70E740481C1C}">
                <a14:useLocalDpi xmlns:a14="http://schemas.microsoft.com/office/drawing/2010/main" val="0"/>
              </a:ext>
            </a:extLst>
          </a:blip>
          <a:srcRect l="2190" r="2190"/>
          <a:stretch>
            <a:fillRect/>
          </a:stretch>
        </p:blipFill>
        <p:spPr>
          <a:xfrm>
            <a:off x="1109856" y="1452509"/>
            <a:ext cx="544507" cy="544510"/>
          </a:xfrm>
        </p:spPr>
      </p:pic>
      <p:sp>
        <p:nvSpPr>
          <p:cNvPr id="6" name="TextBox 5"/>
          <p:cNvSpPr txBox="1"/>
          <p:nvPr/>
        </p:nvSpPr>
        <p:spPr>
          <a:xfrm>
            <a:off x="1876097" y="1434662"/>
            <a:ext cx="901787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b="1" dirty="0" smtClean="0"/>
              <a:t>QUIZ</a:t>
            </a:r>
            <a:endParaRPr lang="en-US" sz="2400" b="1" dirty="0"/>
          </a:p>
        </p:txBody>
      </p:sp>
      <p:sp>
        <p:nvSpPr>
          <p:cNvPr id="7" name="Subtitle 3"/>
          <p:cNvSpPr txBox="1">
            <a:spLocks/>
          </p:cNvSpPr>
          <p:nvPr/>
        </p:nvSpPr>
        <p:spPr>
          <a:xfrm>
            <a:off x="742950" y="2065282"/>
            <a:ext cx="11049657" cy="4068817"/>
          </a:xfrm>
          <a:prstGeom prst="rect">
            <a:avLst/>
          </a:prstGeom>
        </p:spPr>
        <p:txBody>
          <a:bodyPr vert="horz" lIns="91440" tIns="45720" rIns="91440" bIns="45720" rtlCol="0">
            <a:normAutofit fontScale="55000" lnSpcReduction="20000"/>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1) Which one of the following is an application of Queue Data Structure?</a:t>
            </a:r>
          </a:p>
          <a:p>
            <a:pPr marL="228600" marR="0" lvl="0" indent="-228600" algn="l"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 When a resource is shared among multiple devices </a:t>
            </a:r>
          </a:p>
          <a:p>
            <a:pPr marL="228600" marR="0" lvl="0" indent="-22860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b) Printer jobs waiting to be processed.</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c) Buffer used in network communication to store data packets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d) All of the above</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t>
            </a:r>
          </a:p>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2) For every </a:t>
            </a:r>
            <a:r>
              <a:rPr kumimoji="0" lang="en-GB" sz="2800" b="1" i="1" u="none" strike="noStrike" kern="1200" cap="none" spc="0" normalizeH="0" baseline="0" noProof="0" dirty="0" err="1" smtClean="0">
                <a:ln>
                  <a:noFill/>
                </a:ln>
                <a:solidFill>
                  <a:schemeClr val="tx1"/>
                </a:solidFill>
                <a:effectLst/>
                <a:uLnTx/>
                <a:uFillTx/>
                <a:latin typeface="+mn-lt"/>
                <a:ea typeface="+mn-ea"/>
                <a:cs typeface="+mn-cs"/>
              </a:rPr>
              <a:t>enqueue</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operation, we __________ by one, and for every </a:t>
            </a:r>
            <a:r>
              <a:rPr kumimoji="0" lang="en-GB" sz="2800" b="1" i="1" u="none" strike="noStrike" kern="1200" cap="none" spc="0" normalizeH="0" baseline="0" noProof="0" dirty="0" err="1" smtClean="0">
                <a:ln>
                  <a:noFill/>
                </a:ln>
                <a:solidFill>
                  <a:schemeClr val="tx1"/>
                </a:solidFill>
                <a:effectLst/>
                <a:uLnTx/>
                <a:uFillTx/>
                <a:latin typeface="+mn-lt"/>
                <a:ea typeface="+mn-ea"/>
                <a:cs typeface="+mn-cs"/>
              </a:rPr>
              <a:t>dequeue</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operation, we __________ by one.</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 decrement rear , decrement front	b) increment rear, increment front</a:t>
            </a:r>
          </a:p>
          <a:p>
            <a:pPr marL="228600" marR="0" lvl="0" indent="-228600" algn="l"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c) increment front, increment rear 	d) decrement front, decrement rear</a:t>
            </a:r>
          </a:p>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3) For queue implementation, we need two pointers namely front and rear. This pointers are initialized as:</a:t>
            </a:r>
          </a:p>
          <a:p>
            <a:pPr marL="228600" marR="0" lvl="0" indent="-228600" algn="l"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a) front=1 and rear=-1		 	b) front=-1 and rear=-1</a:t>
            </a:r>
          </a:p>
          <a:p>
            <a:pPr marL="228600" marR="0" lvl="0" indent="-228600" algn="l"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c) front=-1 and rear=1			d) front=1 and rear=1</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1000"/>
                                        <p:tgtEl>
                                          <p:spTgt spid="7">
                                            <p:txEl>
                                              <p:pRg st="6" end="6"/>
                                            </p:txEl>
                                          </p:spTgt>
                                        </p:tgtEl>
                                      </p:cBhvr>
                                    </p:animEffect>
                                    <p:anim calcmode="lin" valueType="num">
                                      <p:cBhvr>
                                        <p:cTn id="4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fade">
                                      <p:cBhvr>
                                        <p:cTn id="49" dur="1000"/>
                                        <p:tgtEl>
                                          <p:spTgt spid="7">
                                            <p:txEl>
                                              <p:pRg st="7" end="7"/>
                                            </p:txEl>
                                          </p:spTgt>
                                        </p:tgtEl>
                                      </p:cBhvr>
                                    </p:animEffect>
                                    <p:anim calcmode="lin" valueType="num">
                                      <p:cBhvr>
                                        <p:cTn id="5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8" end="8"/>
                                            </p:txEl>
                                          </p:spTgt>
                                        </p:tgtEl>
                                        <p:attrNameLst>
                                          <p:attrName>style.visibility</p:attrName>
                                        </p:attrNameLst>
                                      </p:cBhvr>
                                      <p:to>
                                        <p:strVal val="visible"/>
                                      </p:to>
                                    </p:set>
                                    <p:animEffect transition="in" filter="fade">
                                      <p:cBhvr>
                                        <p:cTn id="56" dur="1000"/>
                                        <p:tgtEl>
                                          <p:spTgt spid="7">
                                            <p:txEl>
                                              <p:pRg st="8" end="8"/>
                                            </p:txEl>
                                          </p:spTgt>
                                        </p:tgtEl>
                                      </p:cBhvr>
                                    </p:animEffect>
                                    <p:anim calcmode="lin" valueType="num">
                                      <p:cBhvr>
                                        <p:cTn id="57"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xEl>
                                              <p:pRg st="10" end="10"/>
                                            </p:txEl>
                                          </p:spTgt>
                                        </p:tgtEl>
                                        <p:attrNameLst>
                                          <p:attrName>style.visibility</p:attrName>
                                        </p:attrNameLst>
                                      </p:cBhvr>
                                      <p:to>
                                        <p:strVal val="visible"/>
                                      </p:to>
                                    </p:set>
                                    <p:animEffect transition="in" filter="fade">
                                      <p:cBhvr>
                                        <p:cTn id="63" dur="1000"/>
                                        <p:tgtEl>
                                          <p:spTgt spid="7">
                                            <p:txEl>
                                              <p:pRg st="10" end="10"/>
                                            </p:txEl>
                                          </p:spTgt>
                                        </p:tgtEl>
                                      </p:cBhvr>
                                    </p:animEffect>
                                    <p:anim calcmode="lin" valueType="num">
                                      <p:cBhvr>
                                        <p:cTn id="64"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7">
                                            <p:txEl>
                                              <p:pRg st="11" end="11"/>
                                            </p:txEl>
                                          </p:spTgt>
                                        </p:tgtEl>
                                        <p:attrNameLst>
                                          <p:attrName>style.visibility</p:attrName>
                                        </p:attrNameLst>
                                      </p:cBhvr>
                                      <p:to>
                                        <p:strVal val="visible"/>
                                      </p:to>
                                    </p:set>
                                    <p:animEffect transition="in" filter="fade">
                                      <p:cBhvr>
                                        <p:cTn id="70" dur="1000"/>
                                        <p:tgtEl>
                                          <p:spTgt spid="7">
                                            <p:txEl>
                                              <p:pRg st="11" end="11"/>
                                            </p:txEl>
                                          </p:spTgt>
                                        </p:tgtEl>
                                      </p:cBhvr>
                                    </p:animEffect>
                                    <p:anim calcmode="lin" valueType="num">
                                      <p:cBhvr>
                                        <p:cTn id="71"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7">
                                            <p:txEl>
                                              <p:pRg st="12" end="12"/>
                                            </p:txEl>
                                          </p:spTgt>
                                        </p:tgtEl>
                                        <p:attrNameLst>
                                          <p:attrName>style.visibility</p:attrName>
                                        </p:attrNameLst>
                                      </p:cBhvr>
                                      <p:to>
                                        <p:strVal val="visible"/>
                                      </p:to>
                                    </p:set>
                                    <p:animEffect transition="in" filter="fade">
                                      <p:cBhvr>
                                        <p:cTn id="77" dur="1000"/>
                                        <p:tgtEl>
                                          <p:spTgt spid="7">
                                            <p:txEl>
                                              <p:pRg st="12" end="12"/>
                                            </p:txEl>
                                          </p:spTgt>
                                        </p:tgtEl>
                                      </p:cBhvr>
                                    </p:animEffect>
                                    <p:anim calcmode="lin" valueType="num">
                                      <p:cBhvr>
                                        <p:cTn id="78"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251731" cy="438916"/>
          </a:xfrm>
        </p:spPr>
        <p:txBody>
          <a:bodyPr>
            <a:noAutofit/>
          </a:bodyPr>
          <a:lstStyle/>
          <a:p>
            <a:r>
              <a:rPr lang="en-US" sz="2800" b="1" dirty="0" smtClean="0">
                <a:latin typeface="Helvetica" charset="0"/>
                <a:cs typeface="Helvetica" charset="0"/>
              </a:rPr>
              <a:t>Queues</a:t>
            </a:r>
            <a:endParaRPr lang="en-US" sz="2800" b="1" dirty="0">
              <a:latin typeface="Helvetica" charset="0"/>
              <a:cs typeface="Helvetica" charset="0"/>
            </a:endParaRPr>
          </a:p>
        </p:txBody>
      </p:sp>
      <p:sp>
        <p:nvSpPr>
          <p:cNvPr id="4" name="Slide Number Placeholder 3"/>
          <p:cNvSpPr>
            <a:spLocks noGrp="1"/>
          </p:cNvSpPr>
          <p:nvPr>
            <p:ph type="sldNum" sz="quarter" idx="12"/>
          </p:nvPr>
        </p:nvSpPr>
        <p:spPr/>
        <p:txBody>
          <a:bodyPr/>
          <a:lstStyle/>
          <a:p>
            <a:fld id="{EF369875-3547-471E-A8DD-BB6BF69B36A1}" type="slidenum">
              <a:rPr lang="en-IN" smtClean="0"/>
              <a:pPr/>
              <a:t>44</a:t>
            </a:fld>
            <a:endParaRPr lang="en-IN" dirty="0"/>
          </a:p>
        </p:txBody>
      </p:sp>
      <p:pic>
        <p:nvPicPr>
          <p:cNvPr id="5" name="Picture Placeholder 8"/>
          <p:cNvPicPr>
            <a:picLocks noGrp="1" noChangeAspect="1"/>
          </p:cNvPicPr>
          <p:nvPr>
            <p:ph idx="1"/>
          </p:nvPr>
        </p:nvPicPr>
        <p:blipFill>
          <a:blip r:embed="rId3" cstate="print">
            <a:extLst>
              <a:ext uri="{28A0092B-C50C-407E-A947-70E740481C1C}">
                <a14:useLocalDpi xmlns:a14="http://schemas.microsoft.com/office/drawing/2010/main" val="0"/>
              </a:ext>
            </a:extLst>
          </a:blip>
          <a:srcRect l="2190" r="2190"/>
          <a:stretch>
            <a:fillRect/>
          </a:stretch>
        </p:blipFill>
        <p:spPr>
          <a:xfrm>
            <a:off x="1109856" y="1452509"/>
            <a:ext cx="544507" cy="544510"/>
          </a:xfrm>
        </p:spPr>
      </p:pic>
      <p:sp>
        <p:nvSpPr>
          <p:cNvPr id="6" name="TextBox 5"/>
          <p:cNvSpPr txBox="1"/>
          <p:nvPr/>
        </p:nvSpPr>
        <p:spPr>
          <a:xfrm>
            <a:off x="1876097" y="1434662"/>
            <a:ext cx="901787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400" b="1" dirty="0" smtClean="0"/>
              <a:t>QUIZ</a:t>
            </a:r>
            <a:endParaRPr lang="en-US" sz="2400" b="1" dirty="0"/>
          </a:p>
        </p:txBody>
      </p:sp>
      <p:sp>
        <p:nvSpPr>
          <p:cNvPr id="8" name="Subtitle 3"/>
          <p:cNvSpPr txBox="1">
            <a:spLocks/>
          </p:cNvSpPr>
          <p:nvPr/>
        </p:nvSpPr>
        <p:spPr>
          <a:xfrm>
            <a:off x="1066800" y="2191406"/>
            <a:ext cx="10804634" cy="4445877"/>
          </a:xfrm>
          <a:prstGeom prst="rect">
            <a:avLst/>
          </a:prstGeom>
        </p:spPr>
        <p:txBody>
          <a:bodyPr vert="horz" lIns="91440" tIns="45720" rIns="91440" bIns="45720" rtlCol="0">
            <a:normAutofit fontScale="70000" lnSpcReduction="20000"/>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4) A circular queue is implemented using an array of size 10. The array index starts with 0, front is 6, and rear is 9. The insertion of next element takes place at the array index.</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a) 0					c) 9</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b) 7					d) 10</a:t>
            </a:r>
          </a:p>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5) If the MAX_SIZE is the size of the array used in the implementation of circular queue, array index start with 0, front point to the first element in the queue, and rear point to the last element in the queue. Which of the following condition specify that circular queue is EMPTY?</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a) Front=rear=0			                  c) Front=rear+1</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b) Front= rear=-1 			                  d) Front= (rear+1)%MAX_SIZE</a:t>
            </a:r>
          </a:p>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6) A normal queue, if implemented using an array of size MAX_SIZE, gets full when</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a) Rear=MAX_SIZE-1  			c)Front=rear+1</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b) Front= (rear+1)mod MAX_SIZE	                      d)Rear=front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200000"/>
              </a:lnSpc>
              <a:spcBef>
                <a:spcPts val="1000"/>
              </a:spcBef>
              <a:spcAft>
                <a:spcPts val="0"/>
              </a:spcAft>
              <a:buClrTx/>
              <a:buSzTx/>
              <a:buFont typeface="Arial" panose="020B0604020202020204" pitchFamily="34" charset="0"/>
              <a:buChar char="•"/>
              <a:tabLst/>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fade">
                                      <p:cBhvr>
                                        <p:cTn id="28" dur="1000"/>
                                        <p:tgtEl>
                                          <p:spTgt spid="8">
                                            <p:txEl>
                                              <p:pRg st="4" end="4"/>
                                            </p:txEl>
                                          </p:spTgt>
                                        </p:tgtEl>
                                      </p:cBhvr>
                                    </p:animEffect>
                                    <p:anim calcmode="lin" valueType="num">
                                      <p:cBhvr>
                                        <p:cTn id="29"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animEffect transition="in" filter="fade">
                                      <p:cBhvr>
                                        <p:cTn id="35" dur="1000"/>
                                        <p:tgtEl>
                                          <p:spTgt spid="8">
                                            <p:txEl>
                                              <p:pRg st="5" end="5"/>
                                            </p:txEl>
                                          </p:spTgt>
                                        </p:tgtEl>
                                      </p:cBhvr>
                                    </p:animEffect>
                                    <p:anim calcmode="lin" valueType="num">
                                      <p:cBhvr>
                                        <p:cTn id="36"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fade">
                                      <p:cBhvr>
                                        <p:cTn id="42" dur="1000"/>
                                        <p:tgtEl>
                                          <p:spTgt spid="8">
                                            <p:txEl>
                                              <p:pRg st="6" end="6"/>
                                            </p:txEl>
                                          </p:spTgt>
                                        </p:tgtEl>
                                      </p:cBhvr>
                                    </p:animEffect>
                                    <p:anim calcmode="lin" valueType="num">
                                      <p:cBhvr>
                                        <p:cTn id="43"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
                                            <p:txEl>
                                              <p:pRg st="8" end="8"/>
                                            </p:txEl>
                                          </p:spTgt>
                                        </p:tgtEl>
                                        <p:attrNameLst>
                                          <p:attrName>style.visibility</p:attrName>
                                        </p:attrNameLst>
                                      </p:cBhvr>
                                      <p:to>
                                        <p:strVal val="visible"/>
                                      </p:to>
                                    </p:set>
                                    <p:animEffect transition="in" filter="fade">
                                      <p:cBhvr>
                                        <p:cTn id="49" dur="1000"/>
                                        <p:tgtEl>
                                          <p:spTgt spid="8">
                                            <p:txEl>
                                              <p:pRg st="8" end="8"/>
                                            </p:txEl>
                                          </p:spTgt>
                                        </p:tgtEl>
                                      </p:cBhvr>
                                    </p:animEffect>
                                    <p:anim calcmode="lin" valueType="num">
                                      <p:cBhvr>
                                        <p:cTn id="5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8">
                                            <p:txEl>
                                              <p:pRg st="9" end="9"/>
                                            </p:txEl>
                                          </p:spTgt>
                                        </p:tgtEl>
                                        <p:attrNameLst>
                                          <p:attrName>style.visibility</p:attrName>
                                        </p:attrNameLst>
                                      </p:cBhvr>
                                      <p:to>
                                        <p:strVal val="visible"/>
                                      </p:to>
                                    </p:set>
                                    <p:animEffect transition="in" filter="fade">
                                      <p:cBhvr>
                                        <p:cTn id="56" dur="1000"/>
                                        <p:tgtEl>
                                          <p:spTgt spid="8">
                                            <p:txEl>
                                              <p:pRg st="9" end="9"/>
                                            </p:txEl>
                                          </p:spTgt>
                                        </p:tgtEl>
                                      </p:cBhvr>
                                    </p:animEffect>
                                    <p:anim calcmode="lin" valueType="num">
                                      <p:cBhvr>
                                        <p:cTn id="57"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8">
                                            <p:txEl>
                                              <p:pRg st="10" end="10"/>
                                            </p:txEl>
                                          </p:spTgt>
                                        </p:tgtEl>
                                        <p:attrNameLst>
                                          <p:attrName>style.visibility</p:attrName>
                                        </p:attrNameLst>
                                      </p:cBhvr>
                                      <p:to>
                                        <p:strVal val="visible"/>
                                      </p:to>
                                    </p:set>
                                    <p:animEffect transition="in" filter="fade">
                                      <p:cBhvr>
                                        <p:cTn id="63" dur="1000"/>
                                        <p:tgtEl>
                                          <p:spTgt spid="8">
                                            <p:txEl>
                                              <p:pRg st="10" end="10"/>
                                            </p:txEl>
                                          </p:spTgt>
                                        </p:tgtEl>
                                      </p:cBhvr>
                                    </p:animEffect>
                                    <p:anim calcmode="lin" valueType="num">
                                      <p:cBhvr>
                                        <p:cTn id="64"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45</a:t>
            </a:fld>
            <a:endParaRPr lang="en-IN" dirty="0"/>
          </a:p>
        </p:txBody>
      </p:sp>
      <p:sp>
        <p:nvSpPr>
          <p:cNvPr id="6" name="Rectangle 5"/>
          <p:cNvSpPr/>
          <p:nvPr/>
        </p:nvSpPr>
        <p:spPr>
          <a:xfrm>
            <a:off x="96673" y="1121184"/>
            <a:ext cx="11984966" cy="2923877"/>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Types of </a:t>
            </a:r>
            <a:r>
              <a:rPr lang="en-US" sz="2400" b="1" dirty="0" smtClean="0">
                <a:latin typeface="Times New Roman" panose="02020603050405020304" pitchFamily="18" charset="0"/>
                <a:cs typeface="Times New Roman" panose="02020603050405020304" pitchFamily="18" charset="0"/>
              </a:rPr>
              <a:t>Queues</a:t>
            </a:r>
          </a:p>
          <a:p>
            <a:pPr marL="457200" lvl="4" indent="-97200"/>
            <a:endParaRPr lang="en-US" sz="2000" b="1" dirty="0" smtClean="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Circular Queue – Elements are represented in a circular fashion. Insertion is done at very first location if last location is full</a:t>
            </a:r>
            <a:r>
              <a:rPr lang="en-US" altLang="en-US" sz="2000" dirty="0" smtClean="0">
                <a:latin typeface="Times New Roman" panose="02020603050405020304" pitchFamily="18" charset="0"/>
                <a:cs typeface="Times New Roman" panose="02020603050405020304" pitchFamily="18" charset="0"/>
              </a:rPr>
              <a:t>.</a:t>
            </a: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Double Ended Queue – Elements can be inserted or deleted from both ends. </a:t>
            </a:r>
            <a:endParaRPr lang="en-US" altLang="en-US" sz="2000" dirty="0" smtClean="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Priority Queue- Each element is assigned with a priority. An element with highest priority is processed first. Two elements with highest priority is in FIFO order.</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5824693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46</a:t>
            </a:fld>
            <a:endParaRPr lang="en-IN" dirty="0"/>
          </a:p>
        </p:txBody>
      </p:sp>
      <p:sp>
        <p:nvSpPr>
          <p:cNvPr id="6" name="Rectangle 5"/>
          <p:cNvSpPr/>
          <p:nvPr/>
        </p:nvSpPr>
        <p:spPr>
          <a:xfrm>
            <a:off x="96673" y="1121184"/>
            <a:ext cx="11984966" cy="1692771"/>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Circular Queue- </a:t>
            </a:r>
            <a:r>
              <a:rPr lang="en-US" sz="2400" b="1" dirty="0" smtClean="0">
                <a:latin typeface="Times New Roman" panose="02020603050405020304" pitchFamily="18" charset="0"/>
                <a:cs typeface="Times New Roman" panose="02020603050405020304" pitchFamily="18" charset="0"/>
              </a:rPr>
              <a:t>Definition</a:t>
            </a:r>
          </a:p>
          <a:p>
            <a:pPr marL="457200" lvl="4" indent="-97200"/>
            <a:endParaRPr lang="en-US" sz="2000" b="1" dirty="0" smtClean="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Circular Queue is a linear data structure in which the operations are performed based on FIFO (First In First Out) principle and the last position is connected back to the first position to make a circle. It is also called </a:t>
            </a:r>
            <a:r>
              <a:rPr lang="en-US" altLang="en-US" sz="2000" b="1" dirty="0">
                <a:latin typeface="Times New Roman" panose="02020603050405020304" pitchFamily="18" charset="0"/>
                <a:cs typeface="Times New Roman" panose="02020603050405020304" pitchFamily="18" charset="0"/>
              </a:rPr>
              <a:t>‘Ring Buffer’.</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1673" y="3437937"/>
            <a:ext cx="3566395" cy="2294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380594" y="6258910"/>
            <a:ext cx="7961586"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2.2.21: </a:t>
            </a:r>
            <a:r>
              <a:rPr lang="en-US" dirty="0" smtClean="0">
                <a:latin typeface="Times New Roman" pitchFamily="18" charset="0"/>
                <a:cs typeface="Times New Roman" pitchFamily="18" charset="0"/>
              </a:rPr>
              <a:t>Representation of  Circular Queue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031265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47</a:t>
            </a:fld>
            <a:endParaRPr lang="en-IN" dirty="0"/>
          </a:p>
        </p:txBody>
      </p:sp>
      <p:sp>
        <p:nvSpPr>
          <p:cNvPr id="6" name="Rectangle 5"/>
          <p:cNvSpPr/>
          <p:nvPr/>
        </p:nvSpPr>
        <p:spPr>
          <a:xfrm>
            <a:off x="96673" y="1121184"/>
            <a:ext cx="11984966" cy="5463034"/>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Operations of Circular </a:t>
            </a:r>
            <a:r>
              <a:rPr lang="en-US" sz="2400" b="1" dirty="0" smtClean="0">
                <a:latin typeface="Times New Roman" panose="02020603050405020304" pitchFamily="18" charset="0"/>
                <a:cs typeface="Times New Roman" panose="02020603050405020304" pitchFamily="18" charset="0"/>
              </a:rPr>
              <a:t>Queue</a:t>
            </a:r>
          </a:p>
          <a:p>
            <a:pPr marL="457200" lvl="4" indent="-97200"/>
            <a:endParaRPr lang="en-US" sz="2000" b="1" dirty="0" smtClean="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
              <a:defRPr/>
            </a:pPr>
            <a:r>
              <a:rPr lang="en-US" altLang="en-US" sz="2000" b="1" dirty="0">
                <a:latin typeface="Times New Roman" panose="02020603050405020304" pitchFamily="18" charset="0"/>
                <a:cs typeface="Times New Roman" panose="02020603050405020304" pitchFamily="18" charset="0"/>
              </a:rPr>
              <a:t>Front: </a:t>
            </a:r>
            <a:r>
              <a:rPr lang="en-US" altLang="en-US" sz="2000" dirty="0">
                <a:latin typeface="Times New Roman" panose="02020603050405020304" pitchFamily="18" charset="0"/>
                <a:cs typeface="Times New Roman" panose="02020603050405020304" pitchFamily="18" charset="0"/>
              </a:rPr>
              <a:t>Get the front item from queue</a:t>
            </a:r>
            <a:r>
              <a:rPr lang="en-US" altLang="en-US" sz="2000" dirty="0" smtClean="0">
                <a:latin typeface="Times New Roman" panose="02020603050405020304" pitchFamily="18" charset="0"/>
                <a:cs typeface="Times New Roman" panose="02020603050405020304" pitchFamily="18" charset="0"/>
              </a:rPr>
              <a:t>.</a:t>
            </a:r>
          </a:p>
          <a:p>
            <a:pPr marL="1257300" lvl="2" indent="-342900">
              <a:buFont typeface="Wingdings" panose="05000000000000000000" pitchFamily="2" charset="2"/>
              <a:buChar char="§"/>
              <a:defRPr/>
            </a:pPr>
            <a:endParaRPr lang="en-US" altLang="en-US" sz="1500"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
              <a:defRPr/>
            </a:pPr>
            <a:r>
              <a:rPr lang="en-US" altLang="en-US" sz="2000" b="1" dirty="0">
                <a:latin typeface="Times New Roman" panose="02020603050405020304" pitchFamily="18" charset="0"/>
                <a:cs typeface="Times New Roman" panose="02020603050405020304" pitchFamily="18" charset="0"/>
              </a:rPr>
              <a:t>Rear: </a:t>
            </a:r>
            <a:r>
              <a:rPr lang="en-US" altLang="en-US" sz="2000" dirty="0">
                <a:latin typeface="Times New Roman" panose="02020603050405020304" pitchFamily="18" charset="0"/>
                <a:cs typeface="Times New Roman" panose="02020603050405020304" pitchFamily="18" charset="0"/>
              </a:rPr>
              <a:t>Get the last item from queue</a:t>
            </a:r>
            <a:r>
              <a:rPr lang="en-US" altLang="en-US" sz="2000" dirty="0" smtClean="0">
                <a:latin typeface="Times New Roman" panose="02020603050405020304" pitchFamily="18" charset="0"/>
                <a:cs typeface="Times New Roman" panose="02020603050405020304" pitchFamily="18" charset="0"/>
              </a:rPr>
              <a:t>.</a:t>
            </a:r>
          </a:p>
          <a:p>
            <a:pPr marL="1257300" lvl="2" indent="-342900">
              <a:buFont typeface="Wingdings" panose="05000000000000000000" pitchFamily="2" charset="2"/>
              <a:buChar char="§"/>
              <a:defRPr/>
            </a:pPr>
            <a:endParaRPr lang="en-US" altLang="en-US" sz="1500"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
              <a:defRPr/>
            </a:pPr>
            <a:r>
              <a:rPr lang="en-US" altLang="en-US" sz="2000" dirty="0" err="1">
                <a:latin typeface="Times New Roman" panose="02020603050405020304" pitchFamily="18" charset="0"/>
                <a:cs typeface="Times New Roman" panose="02020603050405020304" pitchFamily="18" charset="0"/>
              </a:rPr>
              <a:t>enQueue</a:t>
            </a:r>
            <a:r>
              <a:rPr lang="en-US" altLang="en-US" sz="2000" dirty="0">
                <a:latin typeface="Times New Roman" panose="02020603050405020304" pitchFamily="18" charset="0"/>
                <a:cs typeface="Times New Roman" panose="02020603050405020304" pitchFamily="18" charset="0"/>
              </a:rPr>
              <a:t>(value) This function is used to insert an element into the circular queue. In a circular queue, the new element is always inserted at Rear position</a:t>
            </a:r>
            <a:r>
              <a:rPr lang="en-US" altLang="en-US" sz="2000" dirty="0" smtClean="0">
                <a:latin typeface="Times New Roman" panose="02020603050405020304" pitchFamily="18" charset="0"/>
                <a:cs typeface="Times New Roman" panose="02020603050405020304" pitchFamily="18" charset="0"/>
              </a:rPr>
              <a:t>.</a:t>
            </a:r>
          </a:p>
          <a:p>
            <a:pPr marL="1257300" lvl="2" indent="-342900">
              <a:buFont typeface="Wingdings" panose="05000000000000000000" pitchFamily="2" charset="2"/>
              <a:buChar char="§"/>
              <a:defRPr/>
            </a:pPr>
            <a:endParaRPr lang="en-US" altLang="en-US" sz="1500"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
              <a:defRPr/>
            </a:pPr>
            <a:r>
              <a:rPr lang="en-US" altLang="en-US" sz="2000" b="1" dirty="0">
                <a:latin typeface="Times New Roman" panose="02020603050405020304" pitchFamily="18" charset="0"/>
                <a:cs typeface="Times New Roman" panose="02020603050405020304" pitchFamily="18" charset="0"/>
              </a:rPr>
              <a:t>Steps</a:t>
            </a:r>
            <a:r>
              <a:rPr lang="en-US" altLang="en-US" sz="2000" b="1" dirty="0" smtClean="0">
                <a:latin typeface="Times New Roman" panose="02020603050405020304" pitchFamily="18" charset="0"/>
                <a:cs typeface="Times New Roman" panose="02020603050405020304" pitchFamily="18" charset="0"/>
              </a:rPr>
              <a:t>:</a:t>
            </a:r>
          </a:p>
          <a:p>
            <a:pPr marL="1714500" lvl="3"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a:p>
            <a:pPr marL="1714500" lvl="3" indent="-342900">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Check whether queue is Full – Check ((rear == SIZE-1 &amp;&amp; front == 0) || (rear == front-1</a:t>
            </a:r>
            <a:r>
              <a:rPr lang="en-US" altLang="en-US" sz="2000" dirty="0" smtClean="0">
                <a:latin typeface="Times New Roman" panose="02020603050405020304" pitchFamily="18" charset="0"/>
                <a:cs typeface="Times New Roman" panose="02020603050405020304" pitchFamily="18" charset="0"/>
              </a:rPr>
              <a:t>)).</a:t>
            </a:r>
          </a:p>
          <a:p>
            <a:pPr marL="1714500" lvl="3"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a:p>
            <a:pPr marL="1714500" lvl="3" indent="-342900">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If it is full then display Queue is full. If queue is not full then, check if (rear == SIZE – 1 &amp;&amp; front != 0) if it is true then set rear=0 and insert element</a:t>
            </a:r>
            <a:r>
              <a:rPr lang="en-US" altLang="en-US" sz="2000" dirty="0" smtClean="0">
                <a:latin typeface="Times New Roman" panose="02020603050405020304" pitchFamily="18" charset="0"/>
                <a:cs typeface="Times New Roman" panose="02020603050405020304" pitchFamily="18" charset="0"/>
              </a:rPr>
              <a:t>.</a:t>
            </a:r>
          </a:p>
          <a:p>
            <a:pPr marL="1257300" lvl="2" indent="-342900">
              <a:buFont typeface="Wingdings" panose="05000000000000000000" pitchFamily="2" charset="2"/>
              <a:buChar char="§"/>
              <a:defRPr/>
            </a:pPr>
            <a:endParaRPr lang="en-US" altLang="en-US" sz="2000"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
              <a:defRPr/>
            </a:pPr>
            <a:r>
              <a:rPr lang="en-US" altLang="en-US" sz="2000" dirty="0" err="1">
                <a:latin typeface="Times New Roman" panose="02020603050405020304" pitchFamily="18" charset="0"/>
                <a:cs typeface="Times New Roman" panose="02020603050405020304" pitchFamily="18" charset="0"/>
              </a:rPr>
              <a:t>deQueue</a:t>
            </a:r>
            <a:r>
              <a:rPr lang="en-US" altLang="en-US" sz="2000" dirty="0">
                <a:latin typeface="Times New Roman" panose="02020603050405020304" pitchFamily="18" charset="0"/>
                <a:cs typeface="Times New Roman" panose="02020603050405020304" pitchFamily="18" charset="0"/>
              </a:rPr>
              <a:t>() This function is used to delete an element from the circular queue. In a circular queue, the element is always deleted from front position.</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2311117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48</a:t>
            </a:fld>
            <a:endParaRPr lang="en-IN" dirty="0"/>
          </a:p>
        </p:txBody>
      </p:sp>
      <p:sp>
        <p:nvSpPr>
          <p:cNvPr id="6" name="Rectangle 5"/>
          <p:cNvSpPr/>
          <p:nvPr/>
        </p:nvSpPr>
        <p:spPr>
          <a:xfrm>
            <a:off x="96673" y="1121184"/>
            <a:ext cx="11984966" cy="3847207"/>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Applications of Circular </a:t>
            </a:r>
            <a:r>
              <a:rPr lang="en-US" sz="2400" b="1" dirty="0" smtClean="0">
                <a:latin typeface="Times New Roman" panose="02020603050405020304" pitchFamily="18" charset="0"/>
                <a:cs typeface="Times New Roman" panose="02020603050405020304" pitchFamily="18" charset="0"/>
              </a:rPr>
              <a:t>Queue</a:t>
            </a:r>
          </a:p>
          <a:p>
            <a:pPr marL="457200" lvl="4" indent="-97200"/>
            <a:endParaRPr lang="en-US" sz="2000" b="1" dirty="0" smtClean="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r>
              <a:rPr lang="en-US" altLang="en-US" sz="2000" b="1" dirty="0">
                <a:latin typeface="Times New Roman" panose="02020603050405020304" pitchFamily="18" charset="0"/>
                <a:cs typeface="Times New Roman" panose="02020603050405020304" pitchFamily="18" charset="0"/>
              </a:rPr>
              <a:t>Memory Management:</a:t>
            </a:r>
            <a:r>
              <a:rPr lang="en-US" altLang="en-US" sz="2000" dirty="0">
                <a:latin typeface="Times New Roman" panose="02020603050405020304" pitchFamily="18" charset="0"/>
                <a:cs typeface="Times New Roman" panose="02020603050405020304" pitchFamily="18" charset="0"/>
              </a:rPr>
              <a:t> The unused memory locations in the case of ordinary queues can be utilized in circular queues</a:t>
            </a:r>
            <a:r>
              <a:rPr lang="en-US" altLang="en-US" sz="2000" dirty="0" smtClean="0">
                <a:latin typeface="Times New Roman" panose="02020603050405020304" pitchFamily="18" charset="0"/>
                <a:cs typeface="Times New Roman" panose="02020603050405020304" pitchFamily="18" charset="0"/>
              </a:rPr>
              <a:t>.</a:t>
            </a: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r>
              <a:rPr lang="en-US" altLang="en-US" sz="2000" b="1" dirty="0">
                <a:latin typeface="Times New Roman" panose="02020603050405020304" pitchFamily="18" charset="0"/>
                <a:cs typeface="Times New Roman" panose="02020603050405020304" pitchFamily="18" charset="0"/>
              </a:rPr>
              <a:t>Traffic system:</a:t>
            </a:r>
            <a:r>
              <a:rPr lang="en-US" altLang="en-US" sz="2000" dirty="0">
                <a:latin typeface="Times New Roman" panose="02020603050405020304" pitchFamily="18" charset="0"/>
                <a:cs typeface="Times New Roman" panose="02020603050405020304" pitchFamily="18" charset="0"/>
              </a:rPr>
              <a:t> In computer controlled traffic system, circular queues are used to switch on the traffic lights one by one repeatedly as per the time set.</a:t>
            </a:r>
          </a:p>
          <a:p>
            <a:pPr marL="1257300" lvl="2" indent="-342900">
              <a:buFont typeface="Arial" panose="020B0604020202020204" pitchFamily="34" charset="0"/>
              <a:buChar char="•"/>
              <a:defRPr/>
            </a:pPr>
            <a:endParaRPr lang="en-US" altLang="en-US" sz="2000" dirty="0" smtClean="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r>
              <a:rPr lang="en-US" altLang="en-US" sz="2000" b="1" dirty="0" smtClean="0">
                <a:latin typeface="Times New Roman" panose="02020603050405020304" pitchFamily="18" charset="0"/>
                <a:cs typeface="Times New Roman" panose="02020603050405020304" pitchFamily="18" charset="0"/>
              </a:rPr>
              <a:t>CPU </a:t>
            </a:r>
            <a:r>
              <a:rPr lang="en-US" altLang="en-US" sz="2000" b="1" dirty="0">
                <a:latin typeface="Times New Roman" panose="02020603050405020304" pitchFamily="18" charset="0"/>
                <a:cs typeface="Times New Roman" panose="02020603050405020304" pitchFamily="18" charset="0"/>
              </a:rPr>
              <a:t>Scheduling: </a:t>
            </a:r>
            <a:r>
              <a:rPr lang="en-US" altLang="en-US" sz="2000" dirty="0">
                <a:latin typeface="Times New Roman" panose="02020603050405020304" pitchFamily="18" charset="0"/>
                <a:cs typeface="Times New Roman" panose="02020603050405020304" pitchFamily="18" charset="0"/>
              </a:rPr>
              <a:t>Operating systems often maintain a queue of processes that are ready to execute or that are waiting for a particular event to occur.</a:t>
            </a: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6102049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49</a:t>
            </a:fld>
            <a:endParaRPr lang="en-IN" dirty="0"/>
          </a:p>
        </p:txBody>
      </p:sp>
      <p:sp>
        <p:nvSpPr>
          <p:cNvPr id="6" name="Rectangle 5"/>
          <p:cNvSpPr/>
          <p:nvPr/>
        </p:nvSpPr>
        <p:spPr>
          <a:xfrm>
            <a:off x="96673" y="1121184"/>
            <a:ext cx="11984966" cy="2000548"/>
          </a:xfrm>
          <a:prstGeom prst="rect">
            <a:avLst/>
          </a:prstGeom>
        </p:spPr>
        <p:txBody>
          <a:bodyPr wrap="square">
            <a:spAutoFit/>
          </a:bodyPr>
          <a:lstStyle/>
          <a:p>
            <a:pPr marL="457200" lvl="4" indent="-97200"/>
            <a:r>
              <a:rPr lang="en-US" sz="2400" b="1" dirty="0" err="1">
                <a:latin typeface="Times New Roman" panose="02020603050405020304" pitchFamily="18" charset="0"/>
                <a:cs typeface="Times New Roman" panose="02020603050405020304" pitchFamily="18" charset="0"/>
              </a:rPr>
              <a:t>Dequeue</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Definition</a:t>
            </a:r>
          </a:p>
          <a:p>
            <a:pPr marL="457200" lvl="4" indent="-97200"/>
            <a:endParaRPr lang="en-US" sz="2000" b="1" dirty="0" smtClean="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Dequeue is a generalized version of Queue data structure that allows insert and delete at both ends.</a:t>
            </a: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4820" y="3121732"/>
            <a:ext cx="6048672" cy="2582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128346" y="5801710"/>
            <a:ext cx="7961586"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2.2.22: </a:t>
            </a:r>
            <a:r>
              <a:rPr lang="en-US" dirty="0" smtClean="0">
                <a:latin typeface="Times New Roman" pitchFamily="18" charset="0"/>
                <a:cs typeface="Times New Roman" pitchFamily="18" charset="0"/>
              </a:rPr>
              <a:t>Representation of Double Ended Queue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30389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a:t>
            </a:fld>
            <a:endParaRPr lang="en-IN" dirty="0"/>
          </a:p>
        </p:txBody>
      </p:sp>
      <p:sp>
        <p:nvSpPr>
          <p:cNvPr id="6" name="Rectangle 5"/>
          <p:cNvSpPr/>
          <p:nvPr/>
        </p:nvSpPr>
        <p:spPr>
          <a:xfrm>
            <a:off x="207034" y="1121184"/>
            <a:ext cx="11383951" cy="400110"/>
          </a:xfrm>
          <a:prstGeom prst="rect">
            <a:avLst/>
          </a:prstGeom>
        </p:spPr>
        <p:txBody>
          <a:bodyPr wrap="square">
            <a:spAutoFit/>
          </a:bodyPr>
          <a:lstStyle/>
          <a:p>
            <a:pPr marL="360000" lvl="4"/>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pic>
        <p:nvPicPr>
          <p:cNvPr id="7" name="Picture 6" descr="people-queue.gif"/>
          <p:cNvPicPr>
            <a:picLocks noChangeAspect="1"/>
          </p:cNvPicPr>
          <p:nvPr/>
        </p:nvPicPr>
        <p:blipFill>
          <a:blip r:embed="rId3"/>
          <a:stretch>
            <a:fillRect/>
          </a:stretch>
        </p:blipFill>
        <p:spPr>
          <a:xfrm>
            <a:off x="1828800" y="2049517"/>
            <a:ext cx="9080937" cy="3121573"/>
          </a:xfrm>
          <a:prstGeom prst="rect">
            <a:avLst/>
          </a:prstGeom>
        </p:spPr>
      </p:pic>
      <p:sp>
        <p:nvSpPr>
          <p:cNvPr id="8" name="TextBox 7"/>
          <p:cNvSpPr txBox="1"/>
          <p:nvPr/>
        </p:nvSpPr>
        <p:spPr>
          <a:xfrm>
            <a:off x="409903" y="1229710"/>
            <a:ext cx="5139559" cy="584775"/>
          </a:xfrm>
          <a:prstGeom prst="rect">
            <a:avLst/>
          </a:prstGeom>
          <a:noFill/>
        </p:spPr>
        <p:txBody>
          <a:bodyPr wrap="square" rtlCol="0">
            <a:spAutoFit/>
          </a:bodyPr>
          <a:lstStyle/>
          <a:p>
            <a:r>
              <a:rPr lang="en-US" sz="3200" b="1" dirty="0" smtClean="0"/>
              <a:t>Queue for Reservation</a:t>
            </a:r>
            <a:endParaRPr lang="en-US" sz="3200" b="1" dirty="0"/>
          </a:p>
        </p:txBody>
      </p:sp>
      <p:sp>
        <p:nvSpPr>
          <p:cNvPr id="9" name="TextBox 8"/>
          <p:cNvSpPr txBox="1"/>
          <p:nvPr/>
        </p:nvSpPr>
        <p:spPr>
          <a:xfrm>
            <a:off x="3200400" y="5659821"/>
            <a:ext cx="6448097"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2.2.1: </a:t>
            </a:r>
            <a:r>
              <a:rPr lang="en-US" dirty="0" smtClean="0">
                <a:latin typeface="Times New Roman" pitchFamily="18" charset="0"/>
                <a:cs typeface="Times New Roman" pitchFamily="18" charset="0"/>
              </a:rPr>
              <a:t>Example of Queue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521217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50</a:t>
            </a:fld>
            <a:endParaRPr lang="en-IN" dirty="0"/>
          </a:p>
        </p:txBody>
      </p:sp>
      <p:sp>
        <p:nvSpPr>
          <p:cNvPr id="6" name="Rectangle 5"/>
          <p:cNvSpPr/>
          <p:nvPr/>
        </p:nvSpPr>
        <p:spPr>
          <a:xfrm>
            <a:off x="96673" y="1121184"/>
            <a:ext cx="11984966" cy="6155531"/>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Operations of </a:t>
            </a:r>
            <a:r>
              <a:rPr lang="en-US" sz="2400" b="1" dirty="0" smtClean="0">
                <a:latin typeface="Times New Roman" panose="02020603050405020304" pitchFamily="18" charset="0"/>
                <a:cs typeface="Times New Roman" panose="02020603050405020304" pitchFamily="18" charset="0"/>
              </a:rPr>
              <a:t>Dequeue</a:t>
            </a:r>
          </a:p>
          <a:p>
            <a:pPr marL="457200" lvl="4" indent="-97200"/>
            <a:endParaRPr lang="en-US" sz="2000" b="1" dirty="0" smtClean="0">
              <a:latin typeface="Times New Roman" panose="02020603050405020304" pitchFamily="18" charset="0"/>
              <a:cs typeface="Times New Roman" panose="02020603050405020304" pitchFamily="18" charset="0"/>
            </a:endParaRPr>
          </a:p>
          <a:p>
            <a:pPr lvl="2">
              <a:defRPr/>
            </a:pPr>
            <a:r>
              <a:rPr lang="en-US" altLang="en-US" sz="2000" dirty="0" err="1">
                <a:latin typeface="Times New Roman" panose="02020603050405020304" pitchFamily="18" charset="0"/>
                <a:cs typeface="Times New Roman" panose="02020603050405020304" pitchFamily="18" charset="0"/>
              </a:rPr>
              <a:t>insertFront</a:t>
            </a:r>
            <a:r>
              <a:rPr lang="en-US" altLang="en-US" sz="2000" dirty="0">
                <a:latin typeface="Times New Roman" panose="02020603050405020304" pitchFamily="18" charset="0"/>
                <a:cs typeface="Times New Roman" panose="02020603050405020304" pitchFamily="18" charset="0"/>
              </a:rPr>
              <a:t>(): Adds an item at the front of </a:t>
            </a:r>
            <a:r>
              <a:rPr lang="en-US" altLang="en-US" sz="2000" dirty="0" err="1">
                <a:latin typeface="Times New Roman" panose="02020603050405020304" pitchFamily="18" charset="0"/>
                <a:cs typeface="Times New Roman" panose="02020603050405020304" pitchFamily="18" charset="0"/>
              </a:rPr>
              <a:t>Deque</a:t>
            </a:r>
            <a:r>
              <a:rPr lang="en-US" altLang="en-US" sz="2000" dirty="0">
                <a:latin typeface="Times New Roman" panose="02020603050405020304" pitchFamily="18" charset="0"/>
                <a:cs typeface="Times New Roman" panose="02020603050405020304" pitchFamily="18" charset="0"/>
              </a:rPr>
              <a:t>.</a:t>
            </a:r>
          </a:p>
          <a:p>
            <a:pPr lvl="2">
              <a:defRPr/>
            </a:pPr>
            <a:r>
              <a:rPr lang="en-US" altLang="en-US" sz="2000" dirty="0">
                <a:latin typeface="Times New Roman" panose="02020603050405020304" pitchFamily="18" charset="0"/>
                <a:cs typeface="Times New Roman" panose="02020603050405020304" pitchFamily="18" charset="0"/>
              </a:rPr>
              <a:t/>
            </a:r>
            <a:br>
              <a:rPr lang="en-US" altLang="en-US" sz="2000" dirty="0">
                <a:latin typeface="Times New Roman" panose="02020603050405020304" pitchFamily="18" charset="0"/>
                <a:cs typeface="Times New Roman" panose="02020603050405020304" pitchFamily="18" charset="0"/>
              </a:rPr>
            </a:br>
            <a:r>
              <a:rPr lang="en-US" altLang="en-US" sz="2000" dirty="0" err="1">
                <a:latin typeface="Times New Roman" panose="02020603050405020304" pitchFamily="18" charset="0"/>
                <a:cs typeface="Times New Roman" panose="02020603050405020304" pitchFamily="18" charset="0"/>
              </a:rPr>
              <a:t>insertLast</a:t>
            </a:r>
            <a:r>
              <a:rPr lang="en-US" altLang="en-US" sz="2000" dirty="0">
                <a:latin typeface="Times New Roman" panose="02020603050405020304" pitchFamily="18" charset="0"/>
                <a:cs typeface="Times New Roman" panose="02020603050405020304" pitchFamily="18" charset="0"/>
              </a:rPr>
              <a:t>(): Adds an item at the rear of </a:t>
            </a:r>
            <a:r>
              <a:rPr lang="en-US" altLang="en-US" sz="2000" dirty="0" err="1">
                <a:latin typeface="Times New Roman" panose="02020603050405020304" pitchFamily="18" charset="0"/>
                <a:cs typeface="Times New Roman" panose="02020603050405020304" pitchFamily="18" charset="0"/>
              </a:rPr>
              <a:t>Deque</a:t>
            </a:r>
            <a:r>
              <a:rPr lang="en-US" altLang="en-US" sz="2000" dirty="0">
                <a:latin typeface="Times New Roman" panose="02020603050405020304" pitchFamily="18" charset="0"/>
                <a:cs typeface="Times New Roman" panose="02020603050405020304" pitchFamily="18" charset="0"/>
              </a:rPr>
              <a:t>.</a:t>
            </a:r>
          </a:p>
          <a:p>
            <a:pPr lvl="2">
              <a:defRPr/>
            </a:pPr>
            <a:r>
              <a:rPr lang="en-US" altLang="en-US" sz="2000" dirty="0">
                <a:latin typeface="Times New Roman" panose="02020603050405020304" pitchFamily="18" charset="0"/>
                <a:cs typeface="Times New Roman" panose="02020603050405020304" pitchFamily="18" charset="0"/>
              </a:rPr>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delete Front(): Deletes an item from front of </a:t>
            </a:r>
            <a:r>
              <a:rPr lang="en-US" altLang="en-US" sz="2000" dirty="0" err="1">
                <a:latin typeface="Times New Roman" panose="02020603050405020304" pitchFamily="18" charset="0"/>
                <a:cs typeface="Times New Roman" panose="02020603050405020304" pitchFamily="18" charset="0"/>
              </a:rPr>
              <a:t>Deque</a:t>
            </a:r>
            <a:r>
              <a:rPr lang="en-US" altLang="en-US" sz="2000" dirty="0">
                <a:latin typeface="Times New Roman" panose="02020603050405020304" pitchFamily="18" charset="0"/>
                <a:cs typeface="Times New Roman" panose="02020603050405020304" pitchFamily="18" charset="0"/>
              </a:rPr>
              <a:t>.</a:t>
            </a:r>
          </a:p>
          <a:p>
            <a:pPr lvl="2">
              <a:defRPr/>
            </a:pPr>
            <a:r>
              <a:rPr lang="en-US" altLang="en-US" sz="2000" dirty="0">
                <a:latin typeface="Times New Roman" panose="02020603050405020304" pitchFamily="18" charset="0"/>
                <a:cs typeface="Times New Roman" panose="02020603050405020304" pitchFamily="18" charset="0"/>
              </a:rPr>
              <a:t/>
            </a:r>
            <a:br>
              <a:rPr lang="en-US" altLang="en-US" sz="2000" dirty="0">
                <a:latin typeface="Times New Roman" panose="02020603050405020304" pitchFamily="18" charset="0"/>
                <a:cs typeface="Times New Roman" panose="02020603050405020304" pitchFamily="18" charset="0"/>
              </a:rPr>
            </a:br>
            <a:r>
              <a:rPr lang="en-US" altLang="en-US" sz="2000" dirty="0" err="1">
                <a:latin typeface="Times New Roman" panose="02020603050405020304" pitchFamily="18" charset="0"/>
                <a:cs typeface="Times New Roman" panose="02020603050405020304" pitchFamily="18" charset="0"/>
              </a:rPr>
              <a:t>deleteLast</a:t>
            </a:r>
            <a:r>
              <a:rPr lang="en-US" altLang="en-US" sz="2000" dirty="0">
                <a:latin typeface="Times New Roman" panose="02020603050405020304" pitchFamily="18" charset="0"/>
                <a:cs typeface="Times New Roman" panose="02020603050405020304" pitchFamily="18" charset="0"/>
              </a:rPr>
              <a:t>(): Deletes an item from rear of </a:t>
            </a:r>
            <a:r>
              <a:rPr lang="en-US" altLang="en-US" sz="2000" dirty="0" err="1">
                <a:latin typeface="Times New Roman" panose="02020603050405020304" pitchFamily="18" charset="0"/>
                <a:cs typeface="Times New Roman" panose="02020603050405020304" pitchFamily="18" charset="0"/>
              </a:rPr>
              <a:t>Deque</a:t>
            </a:r>
            <a:r>
              <a:rPr lang="en-US" altLang="en-US" sz="2000" dirty="0" smtClean="0">
                <a:latin typeface="Times New Roman" panose="02020603050405020304" pitchFamily="18" charset="0"/>
                <a:cs typeface="Times New Roman" panose="02020603050405020304" pitchFamily="18" charset="0"/>
              </a:rPr>
              <a:t>.</a:t>
            </a:r>
          </a:p>
          <a:p>
            <a:pPr lvl="2">
              <a:defRPr/>
            </a:pPr>
            <a:endParaRPr lang="en-US" altLang="en-US" sz="2000" dirty="0">
              <a:latin typeface="Times New Roman" panose="02020603050405020304" pitchFamily="18" charset="0"/>
              <a:cs typeface="Times New Roman" panose="02020603050405020304" pitchFamily="18" charset="0"/>
            </a:endParaRPr>
          </a:p>
          <a:p>
            <a:pPr marL="1257300" lvl="2" indent="-342900">
              <a:lnSpc>
                <a:spcPct val="150000"/>
              </a:lnSpc>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Following operations are also supported</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getFront</a:t>
            </a:r>
            <a:r>
              <a:rPr lang="en-US" altLang="en-US" sz="2000" dirty="0">
                <a:latin typeface="Times New Roman" panose="02020603050405020304" pitchFamily="18" charset="0"/>
                <a:cs typeface="Times New Roman" panose="02020603050405020304" pitchFamily="18" charset="0"/>
              </a:rPr>
              <a:t>(): Gets the front item from queue.</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getRear</a:t>
            </a:r>
            <a:r>
              <a:rPr lang="en-US" altLang="en-US" sz="2000" dirty="0">
                <a:latin typeface="Times New Roman" panose="02020603050405020304" pitchFamily="18" charset="0"/>
                <a:cs typeface="Times New Roman" panose="02020603050405020304" pitchFamily="18" charset="0"/>
              </a:rPr>
              <a:t>(): Gets the last item from queue.</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isEmpty</a:t>
            </a:r>
            <a:r>
              <a:rPr lang="en-US" altLang="en-US" sz="2000" dirty="0">
                <a:latin typeface="Times New Roman" panose="02020603050405020304" pitchFamily="18" charset="0"/>
                <a:cs typeface="Times New Roman" panose="02020603050405020304" pitchFamily="18" charset="0"/>
              </a:rPr>
              <a:t>(): Checks whether </a:t>
            </a:r>
            <a:r>
              <a:rPr lang="en-US" altLang="en-US" sz="2000" dirty="0" err="1">
                <a:latin typeface="Times New Roman" panose="02020603050405020304" pitchFamily="18" charset="0"/>
                <a:cs typeface="Times New Roman" panose="02020603050405020304" pitchFamily="18" charset="0"/>
              </a:rPr>
              <a:t>Deque</a:t>
            </a:r>
            <a:r>
              <a:rPr lang="en-US" altLang="en-US" sz="2000" dirty="0">
                <a:latin typeface="Times New Roman" panose="02020603050405020304" pitchFamily="18" charset="0"/>
                <a:cs typeface="Times New Roman" panose="02020603050405020304" pitchFamily="18" charset="0"/>
              </a:rPr>
              <a:t> is empty or not.</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isFull</a:t>
            </a:r>
            <a:r>
              <a:rPr lang="en-US" altLang="en-US" sz="2000" dirty="0">
                <a:latin typeface="Times New Roman" panose="02020603050405020304" pitchFamily="18" charset="0"/>
                <a:cs typeface="Times New Roman" panose="02020603050405020304" pitchFamily="18" charset="0"/>
              </a:rPr>
              <a:t>(): Checks whether </a:t>
            </a:r>
            <a:r>
              <a:rPr lang="en-US" altLang="en-US" sz="2000" dirty="0" err="1">
                <a:latin typeface="Times New Roman" panose="02020603050405020304" pitchFamily="18" charset="0"/>
                <a:cs typeface="Times New Roman" panose="02020603050405020304" pitchFamily="18" charset="0"/>
              </a:rPr>
              <a:t>Deque</a:t>
            </a:r>
            <a:r>
              <a:rPr lang="en-US" altLang="en-US" sz="2000" dirty="0">
                <a:latin typeface="Times New Roman" panose="02020603050405020304" pitchFamily="18" charset="0"/>
                <a:cs typeface="Times New Roman" panose="02020603050405020304" pitchFamily="18" charset="0"/>
              </a:rPr>
              <a:t> is full or not.</a:t>
            </a: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859124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51</a:t>
            </a:fld>
            <a:endParaRPr lang="en-IN" dirty="0"/>
          </a:p>
        </p:txBody>
      </p:sp>
      <p:sp>
        <p:nvSpPr>
          <p:cNvPr id="6" name="Rectangle 5"/>
          <p:cNvSpPr/>
          <p:nvPr/>
        </p:nvSpPr>
        <p:spPr>
          <a:xfrm>
            <a:off x="96673" y="1121184"/>
            <a:ext cx="11984966" cy="3539430"/>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Applications of </a:t>
            </a:r>
            <a:r>
              <a:rPr lang="en-US" sz="2400" b="1" dirty="0" smtClean="0">
                <a:latin typeface="Times New Roman" panose="02020603050405020304" pitchFamily="18" charset="0"/>
                <a:cs typeface="Times New Roman" panose="02020603050405020304" pitchFamily="18" charset="0"/>
              </a:rPr>
              <a:t>Dequeue</a:t>
            </a:r>
          </a:p>
          <a:p>
            <a:pPr marL="457200" lvl="4" indent="-97200"/>
            <a:endParaRPr lang="en-US" sz="2000" b="1" dirty="0" smtClean="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Supports both stack and queue operations, it can do the following: </a:t>
            </a:r>
            <a:endParaRPr lang="en-US" altLang="en-US" sz="2000" dirty="0" smtClean="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The De-queue data structure supports clockwise and anticlockwise rotations in O(1) time which can be useful in certain applications</a:t>
            </a:r>
            <a:r>
              <a:rPr lang="en-US" altLang="en-US" sz="2000" dirty="0" smtClean="0">
                <a:latin typeface="Times New Roman" panose="02020603050405020304" pitchFamily="18" charset="0"/>
                <a:cs typeface="Times New Roman" panose="02020603050405020304" pitchFamily="18" charset="0"/>
              </a:rPr>
              <a:t>.</a:t>
            </a: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The problems where elements need to be removed and or added both ends can be efficiently solved using Dequeue. </a:t>
            </a: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716620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52</a:t>
            </a:fld>
            <a:endParaRPr lang="en-IN" dirty="0"/>
          </a:p>
        </p:txBody>
      </p:sp>
      <p:sp>
        <p:nvSpPr>
          <p:cNvPr id="6" name="Rectangle 5"/>
          <p:cNvSpPr/>
          <p:nvPr/>
        </p:nvSpPr>
        <p:spPr>
          <a:xfrm>
            <a:off x="96673" y="1121184"/>
            <a:ext cx="11984966" cy="3662541"/>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Priority Queue- </a:t>
            </a:r>
            <a:r>
              <a:rPr lang="en-US" sz="2400" b="1" dirty="0" smtClean="0">
                <a:latin typeface="Times New Roman" panose="02020603050405020304" pitchFamily="18" charset="0"/>
                <a:cs typeface="Times New Roman" panose="02020603050405020304" pitchFamily="18" charset="0"/>
              </a:rPr>
              <a:t>Definition</a:t>
            </a:r>
          </a:p>
          <a:p>
            <a:pPr marL="457200" lvl="4" indent="-97200"/>
            <a:endParaRPr lang="en-US" sz="2000" b="1" dirty="0" smtClean="0">
              <a:latin typeface="Times New Roman" panose="02020603050405020304" pitchFamily="18" charset="0"/>
              <a:cs typeface="Times New Roman" panose="02020603050405020304" pitchFamily="18" charset="0"/>
            </a:endParaRPr>
          </a:p>
          <a:p>
            <a:pPr lvl="2">
              <a:defRPr/>
            </a:pPr>
            <a:r>
              <a:rPr lang="en-US" altLang="en-US" sz="2000" dirty="0">
                <a:latin typeface="Times New Roman" panose="02020603050405020304" pitchFamily="18" charset="0"/>
                <a:cs typeface="Times New Roman" panose="02020603050405020304" pitchFamily="18" charset="0"/>
              </a:rPr>
              <a:t>Priority Queue is an extension of queue with the following properties</a:t>
            </a:r>
            <a:r>
              <a:rPr lang="en-US" altLang="en-US" sz="2000" dirty="0" smtClean="0">
                <a:latin typeface="Times New Roman" panose="02020603050405020304" pitchFamily="18" charset="0"/>
                <a:cs typeface="Times New Roman" panose="02020603050405020304" pitchFamily="18" charset="0"/>
              </a:rPr>
              <a:t>:</a:t>
            </a:r>
          </a:p>
          <a:p>
            <a:pPr lvl="2">
              <a:defRPr/>
            </a:pPr>
            <a:endParaRPr lang="en-US" altLang="en-US" sz="800" dirty="0" smtClean="0">
              <a:latin typeface="Times New Roman" panose="02020603050405020304" pitchFamily="18" charset="0"/>
              <a:cs typeface="Times New Roman" panose="02020603050405020304" pitchFamily="18" charset="0"/>
            </a:endParaRPr>
          </a:p>
          <a:p>
            <a:pPr marL="1828800" lvl="3" indent="-457200">
              <a:lnSpc>
                <a:spcPct val="200000"/>
              </a:lnSpc>
              <a:buFont typeface="+mj-lt"/>
              <a:buAutoNum type="arabicPeriod"/>
              <a:defRPr/>
            </a:pPr>
            <a:r>
              <a:rPr lang="en-US" altLang="en-US" sz="2000" dirty="0" smtClean="0">
                <a:latin typeface="Times New Roman" panose="02020603050405020304" pitchFamily="18" charset="0"/>
                <a:cs typeface="Times New Roman" panose="02020603050405020304" pitchFamily="18" charset="0"/>
              </a:rPr>
              <a:t>Every </a:t>
            </a:r>
            <a:r>
              <a:rPr lang="en-US" altLang="en-US" sz="2000" dirty="0">
                <a:latin typeface="Times New Roman" panose="02020603050405020304" pitchFamily="18" charset="0"/>
                <a:cs typeface="Times New Roman" panose="02020603050405020304" pitchFamily="18" charset="0"/>
              </a:rPr>
              <a:t>item has a priority associated with it</a:t>
            </a:r>
            <a:r>
              <a:rPr lang="en-US" altLang="en-US" sz="2000" dirty="0" smtClean="0">
                <a:latin typeface="Times New Roman" panose="02020603050405020304" pitchFamily="18" charset="0"/>
                <a:cs typeface="Times New Roman" panose="02020603050405020304" pitchFamily="18" charset="0"/>
              </a:rPr>
              <a:t>.</a:t>
            </a:r>
          </a:p>
          <a:p>
            <a:pPr marL="1828800" lvl="3" indent="-457200">
              <a:lnSpc>
                <a:spcPct val="200000"/>
              </a:lnSpc>
              <a:buFont typeface="+mj-lt"/>
              <a:buAutoNum type="arabicPeriod"/>
              <a:defRPr/>
            </a:pPr>
            <a:r>
              <a:rPr lang="en-US" altLang="en-US" sz="2000" dirty="0" smtClean="0">
                <a:latin typeface="Times New Roman" panose="02020603050405020304" pitchFamily="18" charset="0"/>
                <a:cs typeface="Times New Roman" panose="02020603050405020304" pitchFamily="18" charset="0"/>
              </a:rPr>
              <a:t>An </a:t>
            </a:r>
            <a:r>
              <a:rPr lang="en-US" altLang="en-US" sz="2000" dirty="0">
                <a:latin typeface="Times New Roman" panose="02020603050405020304" pitchFamily="18" charset="0"/>
                <a:cs typeface="Times New Roman" panose="02020603050405020304" pitchFamily="18" charset="0"/>
              </a:rPr>
              <a:t>element with high priority is </a:t>
            </a:r>
            <a:r>
              <a:rPr lang="en-US" altLang="en-US" sz="2000" dirty="0" err="1">
                <a:latin typeface="Times New Roman" panose="02020603050405020304" pitchFamily="18" charset="0"/>
                <a:cs typeface="Times New Roman" panose="02020603050405020304" pitchFamily="18" charset="0"/>
              </a:rPr>
              <a:t>dequeued</a:t>
            </a:r>
            <a:r>
              <a:rPr lang="en-US" altLang="en-US" sz="2000" dirty="0">
                <a:latin typeface="Times New Roman" panose="02020603050405020304" pitchFamily="18" charset="0"/>
                <a:cs typeface="Times New Roman" panose="02020603050405020304" pitchFamily="18" charset="0"/>
              </a:rPr>
              <a:t> before an element with low priority</a:t>
            </a:r>
            <a:r>
              <a:rPr lang="en-US" altLang="en-US" sz="2000" dirty="0" smtClean="0">
                <a:latin typeface="Times New Roman" panose="02020603050405020304" pitchFamily="18" charset="0"/>
                <a:cs typeface="Times New Roman" panose="02020603050405020304" pitchFamily="18" charset="0"/>
              </a:rPr>
              <a:t>.</a:t>
            </a:r>
          </a:p>
          <a:p>
            <a:pPr marL="1828800" lvl="3" indent="-457200">
              <a:lnSpc>
                <a:spcPct val="200000"/>
              </a:lnSpc>
              <a:buFont typeface="+mj-lt"/>
              <a:buAutoNum type="arabicPeriod"/>
              <a:defRPr/>
            </a:pPr>
            <a:r>
              <a:rPr lang="en-US" altLang="en-US" sz="2000" dirty="0" smtClean="0">
                <a:latin typeface="Times New Roman" panose="02020603050405020304" pitchFamily="18" charset="0"/>
                <a:cs typeface="Times New Roman" panose="02020603050405020304" pitchFamily="18" charset="0"/>
              </a:rPr>
              <a:t>If </a:t>
            </a:r>
            <a:r>
              <a:rPr lang="en-US" altLang="en-US" sz="2000" dirty="0">
                <a:latin typeface="Times New Roman" panose="02020603050405020304" pitchFamily="18" charset="0"/>
                <a:cs typeface="Times New Roman" panose="02020603050405020304" pitchFamily="18" charset="0"/>
              </a:rPr>
              <a:t>two elements have the same priority, they are served according to their order in the queue.</a:t>
            </a:r>
          </a:p>
          <a:p>
            <a:pPr marL="1828800" lvl="3" indent="-457200">
              <a:buFont typeface="+mj-lt"/>
              <a:buAutoNum type="arabicPeriod"/>
              <a:defRPr/>
            </a:pPr>
            <a:endParaRPr lang="en-US" altLang="en-US" sz="20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6769864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53</a:t>
            </a:fld>
            <a:endParaRPr lang="en-IN" dirty="0"/>
          </a:p>
        </p:txBody>
      </p:sp>
      <p:sp>
        <p:nvSpPr>
          <p:cNvPr id="6" name="Rectangle 5"/>
          <p:cNvSpPr/>
          <p:nvPr/>
        </p:nvSpPr>
        <p:spPr>
          <a:xfrm>
            <a:off x="96673" y="1121184"/>
            <a:ext cx="11984966" cy="3046988"/>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Operations of Priority </a:t>
            </a:r>
            <a:r>
              <a:rPr lang="en-US" sz="2400" b="1" dirty="0" smtClean="0">
                <a:latin typeface="Times New Roman" panose="02020603050405020304" pitchFamily="18" charset="0"/>
                <a:cs typeface="Times New Roman" panose="02020603050405020304" pitchFamily="18" charset="0"/>
              </a:rPr>
              <a:t>Queue</a:t>
            </a:r>
          </a:p>
          <a:p>
            <a:pPr marL="457200" lvl="4" indent="-97200"/>
            <a:endParaRPr lang="en-US" sz="800" b="1" dirty="0" smtClean="0">
              <a:latin typeface="Times New Roman" panose="02020603050405020304" pitchFamily="18" charset="0"/>
              <a:cs typeface="Times New Roman" panose="02020603050405020304" pitchFamily="18" charset="0"/>
            </a:endParaRPr>
          </a:p>
          <a:p>
            <a:pPr marL="1257300" lvl="2" indent="-342900">
              <a:lnSpc>
                <a:spcPct val="200000"/>
              </a:lnSpc>
              <a:buFont typeface="Arial" panose="020B0604020202020204" pitchFamily="34" charset="0"/>
              <a:buChar char="•"/>
              <a:defRPr/>
            </a:pPr>
            <a:r>
              <a:rPr lang="en-US" altLang="en-US" sz="2000" dirty="0" smtClean="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insert(item, priority): Inserts an item with given priority.</a:t>
            </a:r>
          </a:p>
          <a:p>
            <a:pPr marL="1257300" lvl="2" indent="-342900">
              <a:lnSpc>
                <a:spcPct val="200000"/>
              </a:lnSpc>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getHighestPriority</a:t>
            </a:r>
            <a:r>
              <a:rPr lang="en-US" altLang="en-US" sz="2000" dirty="0">
                <a:latin typeface="Times New Roman" panose="02020603050405020304" pitchFamily="18" charset="0"/>
                <a:cs typeface="Times New Roman" panose="02020603050405020304" pitchFamily="18" charset="0"/>
              </a:rPr>
              <a:t>(): Returns the highest priority item.</a:t>
            </a:r>
          </a:p>
          <a:p>
            <a:pPr marL="1257300" lvl="2" indent="-342900">
              <a:lnSpc>
                <a:spcPct val="200000"/>
              </a:lnSpc>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deleteHighestPriority</a:t>
            </a:r>
            <a:r>
              <a:rPr lang="en-US" altLang="en-US" sz="2000" dirty="0">
                <a:latin typeface="Times New Roman" panose="02020603050405020304" pitchFamily="18" charset="0"/>
                <a:cs typeface="Times New Roman" panose="02020603050405020304" pitchFamily="18" charset="0"/>
              </a:rPr>
              <a:t>(): Removes the highest priority item.</a:t>
            </a: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243043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54</a:t>
            </a:fld>
            <a:endParaRPr lang="en-IN" dirty="0"/>
          </a:p>
        </p:txBody>
      </p:sp>
      <p:sp>
        <p:nvSpPr>
          <p:cNvPr id="6" name="Rectangle 5"/>
          <p:cNvSpPr/>
          <p:nvPr/>
        </p:nvSpPr>
        <p:spPr>
          <a:xfrm>
            <a:off x="96673" y="1121184"/>
            <a:ext cx="11984966" cy="3046988"/>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Applications of </a:t>
            </a:r>
            <a:r>
              <a:rPr lang="en-US" sz="2400" b="1" dirty="0" smtClean="0">
                <a:latin typeface="Times New Roman" panose="02020603050405020304" pitchFamily="18" charset="0"/>
                <a:cs typeface="Times New Roman" panose="02020603050405020304" pitchFamily="18" charset="0"/>
              </a:rPr>
              <a:t>Dequeue</a:t>
            </a:r>
          </a:p>
          <a:p>
            <a:pPr marL="457200" lvl="4" indent="-97200"/>
            <a:endParaRPr lang="en-US" sz="800" b="1" dirty="0" smtClean="0">
              <a:latin typeface="Times New Roman" panose="02020603050405020304" pitchFamily="18" charset="0"/>
              <a:cs typeface="Times New Roman" panose="02020603050405020304" pitchFamily="18" charset="0"/>
            </a:endParaRPr>
          </a:p>
          <a:p>
            <a:pPr marL="1257300" lvl="2" indent="-342900">
              <a:lnSpc>
                <a:spcPct val="200000"/>
              </a:lnSpc>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CPU Scheduling</a:t>
            </a:r>
          </a:p>
          <a:p>
            <a:pPr marL="1257300" lvl="2" indent="-342900">
              <a:lnSpc>
                <a:spcPct val="200000"/>
              </a:lnSpc>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 Graph algorithms like </a:t>
            </a:r>
            <a:r>
              <a:rPr lang="en-US" altLang="en-US" sz="2000" dirty="0" err="1">
                <a:latin typeface="Times New Roman" panose="02020603050405020304" pitchFamily="18" charset="0"/>
                <a:cs typeface="Times New Roman" panose="02020603050405020304" pitchFamily="18" charset="0"/>
              </a:rPr>
              <a:t>Dijkstra’s</a:t>
            </a:r>
            <a:r>
              <a:rPr lang="en-US" altLang="en-US" sz="2000" dirty="0">
                <a:latin typeface="Times New Roman" panose="02020603050405020304" pitchFamily="18" charset="0"/>
                <a:cs typeface="Times New Roman" panose="02020603050405020304" pitchFamily="18" charset="0"/>
              </a:rPr>
              <a:t> Shortest Path Algorithm, Prim’s Minimum Spanning Tree, etc.</a:t>
            </a:r>
          </a:p>
          <a:p>
            <a:pPr marL="1257300" lvl="2" indent="-342900">
              <a:lnSpc>
                <a:spcPct val="200000"/>
              </a:lnSpc>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 All queue applications where priority is involved.</a:t>
            </a: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4369665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55</a:t>
            </a:fld>
            <a:endParaRPr lang="en-IN" dirty="0"/>
          </a:p>
        </p:txBody>
      </p:sp>
      <p:sp>
        <p:nvSpPr>
          <p:cNvPr id="6" name="Rectangle 5"/>
          <p:cNvSpPr/>
          <p:nvPr/>
        </p:nvSpPr>
        <p:spPr>
          <a:xfrm>
            <a:off x="96673" y="1121184"/>
            <a:ext cx="11984966" cy="3985706"/>
          </a:xfrm>
          <a:prstGeom prst="rect">
            <a:avLst/>
          </a:prstGeom>
        </p:spPr>
        <p:txBody>
          <a:bodyPr wrap="square">
            <a:spAutoFit/>
          </a:bodyPr>
          <a:lstStyle/>
          <a:p>
            <a:pPr marL="457200" lvl="4" indent="-97200"/>
            <a:r>
              <a:rPr lang="en-US" sz="2400" b="1" dirty="0">
                <a:latin typeface="Times New Roman" panose="02020603050405020304" pitchFamily="18" charset="0"/>
                <a:cs typeface="Times New Roman" panose="02020603050405020304" pitchFamily="18" charset="0"/>
              </a:rPr>
              <a:t>Applications of General </a:t>
            </a:r>
            <a:r>
              <a:rPr lang="en-US" sz="2400" b="1" dirty="0" smtClean="0">
                <a:latin typeface="Times New Roman" panose="02020603050405020304" pitchFamily="18" charset="0"/>
                <a:cs typeface="Times New Roman" panose="02020603050405020304" pitchFamily="18" charset="0"/>
              </a:rPr>
              <a:t>Queue</a:t>
            </a:r>
          </a:p>
          <a:p>
            <a:pPr marL="457200" lvl="4" indent="-97200"/>
            <a:endParaRPr lang="en-US" sz="800" b="1" dirty="0" smtClean="0">
              <a:latin typeface="Times New Roman" panose="02020603050405020304" pitchFamily="18" charset="0"/>
              <a:cs typeface="Times New Roman" panose="02020603050405020304" pitchFamily="18" charset="0"/>
            </a:endParaRPr>
          </a:p>
          <a:p>
            <a:pPr marL="1257300" lvl="2" indent="-342900">
              <a:lnSpc>
                <a:spcPct val="200000"/>
              </a:lnSpc>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When a resource is shared among multiple consumers. </a:t>
            </a:r>
          </a:p>
          <a:p>
            <a:pPr lvl="2">
              <a:lnSpc>
                <a:spcPct val="200000"/>
              </a:lnSpc>
              <a:defRPr/>
            </a:pPr>
            <a:r>
              <a:rPr lang="en-US" altLang="en-US" sz="2000" dirty="0">
                <a:latin typeface="Times New Roman" panose="02020603050405020304" pitchFamily="18" charset="0"/>
                <a:cs typeface="Times New Roman" panose="02020603050405020304" pitchFamily="18" charset="0"/>
              </a:rPr>
              <a:t>         Examples include CPU scheduling, Disk Scheduling</a:t>
            </a:r>
            <a:r>
              <a:rPr lang="en-US" altLang="en-US" sz="2000" dirty="0" smtClean="0">
                <a:latin typeface="Times New Roman" panose="02020603050405020304" pitchFamily="18" charset="0"/>
                <a:cs typeface="Times New Roman" panose="02020603050405020304" pitchFamily="18" charset="0"/>
              </a:rPr>
              <a:t>.</a:t>
            </a:r>
          </a:p>
          <a:p>
            <a:pPr lvl="2">
              <a:lnSpc>
                <a:spcPct val="200000"/>
              </a:lnSpc>
              <a:defRPr/>
            </a:pPr>
            <a:endParaRPr lang="en-US" altLang="en-US" sz="8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 When data is transferred asynchronously (data not necessarily received at same rate as sent) between two processes. </a:t>
            </a:r>
            <a:endParaRPr lang="en-US" altLang="en-US" sz="2000" dirty="0" smtClean="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endParaRPr lang="en-US" altLang="en-US" sz="500" dirty="0">
              <a:latin typeface="Times New Roman" panose="02020603050405020304" pitchFamily="18" charset="0"/>
              <a:cs typeface="Times New Roman" panose="02020603050405020304" pitchFamily="18" charset="0"/>
            </a:endParaRPr>
          </a:p>
          <a:p>
            <a:pPr lvl="2">
              <a:lnSpc>
                <a:spcPct val="200000"/>
              </a:lnSpc>
              <a:defRPr/>
            </a:pPr>
            <a:r>
              <a:rPr lang="en-US" altLang="en-US" sz="2000" dirty="0">
                <a:latin typeface="Times New Roman" panose="02020603050405020304" pitchFamily="18" charset="0"/>
                <a:cs typeface="Times New Roman" panose="02020603050405020304" pitchFamily="18" charset="0"/>
              </a:rPr>
              <a:t>        Examples include IO Buffers, pipes, file IO, etc.</a:t>
            </a: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defRPr/>
            </a:pPr>
            <a:endParaRPr lang="en-US" alt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9487267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56</a:t>
            </a:fld>
            <a:endParaRPr lang="en-IN" dirty="0"/>
          </a:p>
        </p:txBody>
      </p:sp>
      <p:sp>
        <p:nvSpPr>
          <p:cNvPr id="5" name="Rectangle 4"/>
          <p:cNvSpPr/>
          <p:nvPr/>
        </p:nvSpPr>
        <p:spPr>
          <a:xfrm>
            <a:off x="207035" y="1121184"/>
            <a:ext cx="11662912" cy="4508927"/>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Self Assessment Questions</a:t>
            </a:r>
          </a:p>
          <a:p>
            <a:pPr marL="720000" lvl="6"/>
            <a:endParaRPr lang="en-US" sz="2000" dirty="0" smtClean="0">
              <a:latin typeface="Times New Roman" panose="02020603050405020304" pitchFamily="18" charset="0"/>
              <a:cs typeface="Times New Roman" panose="02020603050405020304" pitchFamily="18" charset="0"/>
            </a:endParaRPr>
          </a:p>
          <a:p>
            <a:pPr marL="720000" lvl="6"/>
            <a:endParaRPr lang="en-US" sz="800" dirty="0" smtClean="0">
              <a:latin typeface="Times New Roman" panose="02020603050405020304" pitchFamily="18" charset="0"/>
              <a:cs typeface="Times New Roman" panose="02020603050405020304" pitchFamily="18" charset="0"/>
            </a:endParaRPr>
          </a:p>
          <a:p>
            <a:pPr marL="1177200" lvl="6" indent="-457200">
              <a:buAutoNum type="arabicPeriod"/>
            </a:pPr>
            <a:r>
              <a:rPr lang="en-US" sz="2000" dirty="0">
                <a:latin typeface="Times New Roman" panose="02020603050405020304" pitchFamily="18" charset="0"/>
                <a:cs typeface="Times New Roman" panose="02020603050405020304" pitchFamily="18" charset="0"/>
              </a:rPr>
              <a:t> Queue is a …………..Data structure.</a:t>
            </a: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FIFO</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LIFO</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Linear</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None of the above</a:t>
            </a: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720000" lvl="6"/>
            <a:r>
              <a:rPr lang="en-IN"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a)</a:t>
            </a:r>
            <a:endParaRPr lang="en-IN" sz="2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56504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57</a:t>
            </a:fld>
            <a:endParaRPr lang="en-IN" dirty="0"/>
          </a:p>
        </p:txBody>
      </p:sp>
      <p:sp>
        <p:nvSpPr>
          <p:cNvPr id="5" name="Rectangle 4"/>
          <p:cNvSpPr/>
          <p:nvPr/>
        </p:nvSpPr>
        <p:spPr>
          <a:xfrm>
            <a:off x="207035" y="1121184"/>
            <a:ext cx="11662912" cy="4755148"/>
          </a:xfrm>
          <a:prstGeom prst="rect">
            <a:avLst/>
          </a:prstGeom>
        </p:spPr>
        <p:txBody>
          <a:bodyPr wrap="square">
            <a:spAutoFit/>
          </a:bodyPr>
          <a:lstStyle/>
          <a:p>
            <a:pPr marL="720000" lvl="6"/>
            <a:endParaRPr lang="en-US" sz="2000" dirty="0" smtClean="0">
              <a:latin typeface="Times New Roman" panose="02020603050405020304" pitchFamily="18" charset="0"/>
              <a:cs typeface="Times New Roman" panose="02020603050405020304" pitchFamily="18" charset="0"/>
            </a:endParaRPr>
          </a:p>
          <a:p>
            <a:pPr marL="720000" lvl="6"/>
            <a:endParaRPr lang="en-US" sz="2000" dirty="0" smtClean="0">
              <a:latin typeface="Times New Roman" panose="02020603050405020304" pitchFamily="18" charset="0"/>
              <a:cs typeface="Times New Roman" panose="02020603050405020304" pitchFamily="18" charset="0"/>
            </a:endParaRPr>
          </a:p>
          <a:p>
            <a:pPr marL="720000" lvl="6"/>
            <a:endParaRPr lang="en-US" sz="800"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Which Queue data structure allows insertion and deletion at both ends?</a:t>
            </a:r>
          </a:p>
          <a:p>
            <a:pPr marL="720000" lvl="6"/>
            <a:r>
              <a:rPr lang="en-US" sz="2000" dirty="0">
                <a:latin typeface="Times New Roman" panose="02020603050405020304" pitchFamily="18" charset="0"/>
                <a:cs typeface="Times New Roman" panose="02020603050405020304" pitchFamily="18" charset="0"/>
              </a:rPr>
              <a:t> </a:t>
            </a: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Circular</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Priority</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Dequeue</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None of the above</a:t>
            </a: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720000" lvl="6"/>
            <a:r>
              <a:rPr lang="en-IN"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b)</a:t>
            </a:r>
            <a:endParaRPr lang="en-IN" sz="2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796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58</a:t>
            </a:fld>
            <a:endParaRPr lang="en-IN" dirty="0"/>
          </a:p>
        </p:txBody>
      </p:sp>
      <p:sp>
        <p:nvSpPr>
          <p:cNvPr id="5" name="Rectangle 4"/>
          <p:cNvSpPr/>
          <p:nvPr/>
        </p:nvSpPr>
        <p:spPr>
          <a:xfrm>
            <a:off x="207035" y="1121184"/>
            <a:ext cx="11662912" cy="4755148"/>
          </a:xfrm>
          <a:prstGeom prst="rect">
            <a:avLst/>
          </a:prstGeom>
        </p:spPr>
        <p:txBody>
          <a:bodyPr wrap="square">
            <a:spAutoFit/>
          </a:bodyPr>
          <a:lstStyle/>
          <a:p>
            <a:pPr marL="720000" lvl="6"/>
            <a:endParaRPr lang="en-US" sz="2000" dirty="0" smtClean="0">
              <a:latin typeface="Times New Roman" panose="02020603050405020304" pitchFamily="18" charset="0"/>
              <a:cs typeface="Times New Roman" panose="02020603050405020304" pitchFamily="18" charset="0"/>
            </a:endParaRPr>
          </a:p>
          <a:p>
            <a:pPr marL="720000" lvl="6"/>
            <a:endParaRPr lang="en-US" sz="2000" dirty="0" smtClean="0">
              <a:latin typeface="Times New Roman" panose="02020603050405020304" pitchFamily="18" charset="0"/>
              <a:cs typeface="Times New Roman" panose="02020603050405020304" pitchFamily="18" charset="0"/>
            </a:endParaRPr>
          </a:p>
          <a:p>
            <a:pPr marL="720000" lvl="6"/>
            <a:endParaRPr lang="en-US" sz="800"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3. </a:t>
            </a:r>
            <a:r>
              <a:rPr lang="en-US" sz="2000" dirty="0" smtClean="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priority queue two elements with same priority is processed…………in order.</a:t>
            </a:r>
          </a:p>
          <a:p>
            <a:pPr marL="720000" lvl="6"/>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LIFO</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FIFO</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Same order</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None of the above</a:t>
            </a: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720000" lvl="6"/>
            <a:r>
              <a:rPr lang="en-IN"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b)</a:t>
            </a:r>
            <a:endParaRPr lang="en-IN" sz="2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77298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59</a:t>
            </a:fld>
            <a:endParaRPr lang="en-IN" dirty="0"/>
          </a:p>
        </p:txBody>
      </p:sp>
      <p:sp>
        <p:nvSpPr>
          <p:cNvPr id="5" name="Rectangle 4"/>
          <p:cNvSpPr/>
          <p:nvPr/>
        </p:nvSpPr>
        <p:spPr>
          <a:xfrm>
            <a:off x="207035" y="1121184"/>
            <a:ext cx="11662912"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Document Links</a:t>
            </a:r>
            <a:endParaRPr lang="en-IN" sz="2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951538521"/>
              </p:ext>
            </p:extLst>
          </p:nvPr>
        </p:nvGraphicFramePr>
        <p:xfrm>
          <a:off x="827583" y="2033751"/>
          <a:ext cx="10539354" cy="3195448"/>
        </p:xfrm>
        <a:graphic>
          <a:graphicData uri="http://schemas.openxmlformats.org/drawingml/2006/table">
            <a:tbl>
              <a:tblPr firstRow="1" bandRow="1">
                <a:tableStyleId>{5C22544A-7EE6-4342-B048-85BDC9FD1C3A}</a:tableStyleId>
              </a:tblPr>
              <a:tblGrid>
                <a:gridCol w="3513118">
                  <a:extLst>
                    <a:ext uri="{9D8B030D-6E8A-4147-A177-3AD203B41FA5}">
                      <a16:colId xmlns:a16="http://schemas.microsoft.com/office/drawing/2014/main" val="20000"/>
                    </a:ext>
                  </a:extLst>
                </a:gridCol>
                <a:gridCol w="3513118">
                  <a:extLst>
                    <a:ext uri="{9D8B030D-6E8A-4147-A177-3AD203B41FA5}">
                      <a16:colId xmlns:a16="http://schemas.microsoft.com/office/drawing/2014/main" val="20001"/>
                    </a:ext>
                  </a:extLst>
                </a:gridCol>
                <a:gridCol w="3513118">
                  <a:extLst>
                    <a:ext uri="{9D8B030D-6E8A-4147-A177-3AD203B41FA5}">
                      <a16:colId xmlns:a16="http://schemas.microsoft.com/office/drawing/2014/main" val="20002"/>
                    </a:ext>
                  </a:extLst>
                </a:gridCol>
              </a:tblGrid>
              <a:tr h="673636">
                <a:tc>
                  <a:txBody>
                    <a:bodyPr/>
                    <a:lstStyle/>
                    <a:p>
                      <a:pPr marL="182880"/>
                      <a:r>
                        <a:rPr lang="en-IN" sz="2000" dirty="0" smtClean="0"/>
                        <a:t>TOPICS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82880"/>
                      <a:r>
                        <a:rPr lang="en-IN" sz="2000" dirty="0" smtClean="0"/>
                        <a:t>URL</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82880"/>
                      <a:r>
                        <a:rPr lang="en-IN" sz="2000" dirty="0" smtClean="0"/>
                        <a:t>Notes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840604">
                <a:tc>
                  <a:txBody>
                    <a:bodyPr/>
                    <a:lstStyle/>
                    <a:p>
                      <a:pPr marL="182880"/>
                      <a:r>
                        <a:rPr lang="en-IN" sz="1600" dirty="0" smtClean="0">
                          <a:latin typeface="+mn-lt"/>
                          <a:cs typeface="Times New Roman" pitchFamily="18" charset="0"/>
                        </a:rPr>
                        <a:t>Types</a:t>
                      </a:r>
                      <a:r>
                        <a:rPr lang="en-IN" sz="1600" baseline="0" dirty="0" smtClean="0">
                          <a:latin typeface="+mn-lt"/>
                          <a:cs typeface="Times New Roman" pitchFamily="18" charset="0"/>
                        </a:rPr>
                        <a:t> of Queue</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a:r>
                        <a:rPr lang="en-IN" sz="1600" dirty="0" smtClean="0">
                          <a:latin typeface="+mn-lt"/>
                          <a:cs typeface="Times New Roman" pitchFamily="18" charset="0"/>
                          <a:hlinkClick r:id="rId3"/>
                        </a:rPr>
                        <a:t>https://www.tutorialride.com/data-structures/types-of-queue-in-data-structure.htm</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a:r>
                        <a:rPr lang="en-IN" sz="1600" dirty="0" smtClean="0">
                          <a:latin typeface="+mn-lt"/>
                          <a:cs typeface="Times New Roman" pitchFamily="18" charset="0"/>
                        </a:rPr>
                        <a:t>This</a:t>
                      </a:r>
                      <a:r>
                        <a:rPr lang="en-IN" sz="1600" baseline="0" dirty="0" smtClean="0">
                          <a:latin typeface="+mn-lt"/>
                          <a:cs typeface="Times New Roman" pitchFamily="18" charset="0"/>
                        </a:rPr>
                        <a:t> link contains the types of Queue</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840604">
                <a:tc>
                  <a:txBody>
                    <a:bodyPr/>
                    <a:lstStyle/>
                    <a:p>
                      <a:pPr marL="182880"/>
                      <a:r>
                        <a:rPr lang="en-IN" sz="1600" dirty="0" smtClean="0">
                          <a:latin typeface="+mn-lt"/>
                          <a:cs typeface="Times New Roman" pitchFamily="18" charset="0"/>
                        </a:rPr>
                        <a:t>Operations</a:t>
                      </a:r>
                      <a:r>
                        <a:rPr lang="en-IN" sz="1600" baseline="0" dirty="0" smtClean="0">
                          <a:latin typeface="+mn-lt"/>
                          <a:cs typeface="Times New Roman" pitchFamily="18" charset="0"/>
                        </a:rPr>
                        <a:t> of Queue</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82880"/>
                      <a:r>
                        <a:rPr lang="en-IN" sz="1600" dirty="0" smtClean="0">
                          <a:latin typeface="+mn-lt"/>
                          <a:cs typeface="Times New Roman" pitchFamily="18" charset="0"/>
                          <a:hlinkClick r:id="rId4"/>
                        </a:rPr>
                        <a:t>https://www.tutorialspoint.com/data_structures_algorithms/dsa_queue.htm</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82880"/>
                      <a:r>
                        <a:rPr lang="en-IN" sz="1600" dirty="0" smtClean="0">
                          <a:latin typeface="+mn-lt"/>
                          <a:cs typeface="Times New Roman" pitchFamily="18" charset="0"/>
                        </a:rPr>
                        <a:t>This link contains the</a:t>
                      </a:r>
                      <a:r>
                        <a:rPr lang="en-IN" sz="1600" baseline="0" dirty="0" smtClean="0">
                          <a:latin typeface="+mn-lt"/>
                          <a:cs typeface="Times New Roman" pitchFamily="18" charset="0"/>
                        </a:rPr>
                        <a:t> features of queue and operations of queue</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840604">
                <a:tc>
                  <a:txBody>
                    <a:bodyPr/>
                    <a:lstStyle/>
                    <a:p>
                      <a:pPr marL="182880"/>
                      <a:r>
                        <a:rPr lang="en-IN" sz="1600" dirty="0" smtClean="0">
                          <a:latin typeface="+mn-lt"/>
                          <a:cs typeface="Times New Roman" pitchFamily="18" charset="0"/>
                        </a:rPr>
                        <a:t>Applications of Queue</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a:r>
                        <a:rPr lang="en-IN" sz="1600" dirty="0" smtClean="0">
                          <a:latin typeface="+mn-lt"/>
                          <a:cs typeface="Times New Roman" pitchFamily="18" charset="0"/>
                          <a:hlinkClick r:id="rId5"/>
                        </a:rPr>
                        <a:t>https://www.geeksforgeeks.org/applications-of-queue-data-structure/</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marR="0" indent="0" algn="l" defTabSz="685800" rtl="0" eaLnBrk="1" fontAlgn="auto" latinLnBrk="0" hangingPunct="1">
                        <a:lnSpc>
                          <a:spcPct val="100000"/>
                        </a:lnSpc>
                        <a:spcBef>
                          <a:spcPts val="0"/>
                        </a:spcBef>
                        <a:spcAft>
                          <a:spcPts val="0"/>
                        </a:spcAft>
                        <a:buClrTx/>
                        <a:buSzTx/>
                        <a:buFontTx/>
                        <a:buNone/>
                        <a:tabLst/>
                        <a:defRPr/>
                      </a:pPr>
                      <a:r>
                        <a:rPr lang="en-IN" sz="1600" dirty="0" smtClean="0">
                          <a:latin typeface="+mn-lt"/>
                          <a:cs typeface="Times New Roman" pitchFamily="18" charset="0"/>
                        </a:rPr>
                        <a:t>This link contains applications of Queue</a:t>
                      </a:r>
                    </a:p>
                    <a:p>
                      <a:pPr marL="182880"/>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28572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a:t>
            </a:fld>
            <a:endParaRPr lang="en-IN" dirty="0"/>
          </a:p>
        </p:txBody>
      </p:sp>
      <p:sp>
        <p:nvSpPr>
          <p:cNvPr id="6" name="Rectangle 5"/>
          <p:cNvSpPr/>
          <p:nvPr/>
        </p:nvSpPr>
        <p:spPr>
          <a:xfrm>
            <a:off x="207034" y="1121184"/>
            <a:ext cx="11383951" cy="326243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Queues- Introduction &amp; Definition</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 linear structure which follows a particular order in which the operations are performed. The order is </a:t>
            </a:r>
            <a:r>
              <a:rPr lang="en-US" sz="2000" b="1" dirty="0">
                <a:latin typeface="Times New Roman" panose="02020603050405020304" pitchFamily="18" charset="0"/>
                <a:cs typeface="Times New Roman" panose="02020603050405020304" pitchFamily="18" charset="0"/>
              </a:rPr>
              <a:t>First In First Out </a:t>
            </a:r>
            <a:r>
              <a:rPr lang="en-US" sz="2000" dirty="0">
                <a:latin typeface="Times New Roman" panose="02020603050405020304" pitchFamily="18" charset="0"/>
                <a:cs typeface="Times New Roman" panose="02020603050405020304" pitchFamily="18" charset="0"/>
              </a:rPr>
              <a:t>(FIFO</a:t>
            </a:r>
            <a:r>
              <a:rPr lang="en-US" sz="2000" dirty="0" smtClean="0">
                <a:latin typeface="Times New Roman" panose="02020603050405020304" pitchFamily="18" charset="0"/>
                <a:cs typeface="Times New Roman" panose="02020603050405020304" pitchFamily="18" charset="0"/>
              </a:rPr>
              <a:t>).</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good example of queue is any queue of consumers for a resource where the consumer that came first is served first</a:t>
            </a:r>
            <a:r>
              <a:rPr lang="en-US" sz="2000" dirty="0" smtClean="0">
                <a:latin typeface="Times New Roman" panose="02020603050405020304" pitchFamily="18" charset="0"/>
                <a:cs typeface="Times New Roman" panose="02020603050405020304" pitchFamily="18" charset="0"/>
              </a:rPr>
              <a:t>.</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difference between stacks and queues is in removing. In a stack we remove the item the most recently added; in a queue, we remove the item the least recently added.</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4521217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60</a:t>
            </a:fld>
            <a:endParaRPr lang="en-IN" dirty="0"/>
          </a:p>
        </p:txBody>
      </p:sp>
      <p:sp>
        <p:nvSpPr>
          <p:cNvPr id="5" name="Rectangle 4"/>
          <p:cNvSpPr/>
          <p:nvPr/>
        </p:nvSpPr>
        <p:spPr>
          <a:xfrm>
            <a:off x="207035" y="1121184"/>
            <a:ext cx="11662912"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Video Links</a:t>
            </a:r>
            <a:endParaRPr lang="en-IN" sz="2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250451260"/>
              </p:ext>
            </p:extLst>
          </p:nvPr>
        </p:nvGraphicFramePr>
        <p:xfrm>
          <a:off x="827582" y="1880690"/>
          <a:ext cx="10555122" cy="4229379"/>
        </p:xfrm>
        <a:graphic>
          <a:graphicData uri="http://schemas.openxmlformats.org/drawingml/2006/table">
            <a:tbl>
              <a:tblPr firstRow="1" bandRow="1">
                <a:tableStyleId>{5C22544A-7EE6-4342-B048-85BDC9FD1C3A}</a:tableStyleId>
              </a:tblPr>
              <a:tblGrid>
                <a:gridCol w="3518374">
                  <a:extLst>
                    <a:ext uri="{9D8B030D-6E8A-4147-A177-3AD203B41FA5}">
                      <a16:colId xmlns:a16="http://schemas.microsoft.com/office/drawing/2014/main" val="20000"/>
                    </a:ext>
                  </a:extLst>
                </a:gridCol>
                <a:gridCol w="3518374">
                  <a:extLst>
                    <a:ext uri="{9D8B030D-6E8A-4147-A177-3AD203B41FA5}">
                      <a16:colId xmlns:a16="http://schemas.microsoft.com/office/drawing/2014/main" val="20001"/>
                    </a:ext>
                  </a:extLst>
                </a:gridCol>
                <a:gridCol w="3518374">
                  <a:extLst>
                    <a:ext uri="{9D8B030D-6E8A-4147-A177-3AD203B41FA5}">
                      <a16:colId xmlns:a16="http://schemas.microsoft.com/office/drawing/2014/main" val="20002"/>
                    </a:ext>
                  </a:extLst>
                </a:gridCol>
              </a:tblGrid>
              <a:tr h="705903">
                <a:tc>
                  <a:txBody>
                    <a:bodyPr/>
                    <a:lstStyle/>
                    <a:p>
                      <a:pPr marL="182880"/>
                      <a:r>
                        <a:rPr lang="en-IN" sz="2000" dirty="0" smtClean="0"/>
                        <a:t>TOPICS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82880"/>
                      <a:r>
                        <a:rPr lang="en-IN" sz="2000" dirty="0" smtClean="0"/>
                        <a:t>URL</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82880"/>
                      <a:r>
                        <a:rPr lang="en-IN" sz="2000" dirty="0" smtClean="0"/>
                        <a:t>Notes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880869">
                <a:tc>
                  <a:txBody>
                    <a:bodyPr/>
                    <a:lstStyle/>
                    <a:p>
                      <a:pPr marL="182880"/>
                      <a:r>
                        <a:rPr lang="en-IN" sz="1600" dirty="0" smtClean="0">
                          <a:latin typeface="+mn-lt"/>
                          <a:cs typeface="Times New Roman" pitchFamily="18" charset="0"/>
                        </a:rPr>
                        <a:t>Queue and</a:t>
                      </a:r>
                      <a:r>
                        <a:rPr lang="en-IN" sz="1600" baseline="0" dirty="0" smtClean="0">
                          <a:latin typeface="+mn-lt"/>
                          <a:cs typeface="Times New Roman" pitchFamily="18" charset="0"/>
                        </a:rPr>
                        <a:t> its basic operations</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2880"/>
                      <a:r>
                        <a:rPr lang="en-IN" sz="1600" dirty="0" smtClean="0">
                          <a:latin typeface="+mn-lt"/>
                          <a:cs typeface="Times New Roman" pitchFamily="18" charset="0"/>
                          <a:hlinkClick r:id="rId3"/>
                        </a:rPr>
                        <a:t>https://www.youtube.com/watch?v=XuCbpw6Bj1U</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2880"/>
                      <a:r>
                        <a:rPr lang="en-IN" sz="1600" dirty="0" smtClean="0">
                          <a:latin typeface="+mn-lt"/>
                          <a:cs typeface="Times New Roman" pitchFamily="18" charset="0"/>
                        </a:rPr>
                        <a:t>This link</a:t>
                      </a:r>
                      <a:r>
                        <a:rPr lang="en-IN" sz="1600" baseline="0" dirty="0" smtClean="0">
                          <a:latin typeface="+mn-lt"/>
                          <a:cs typeface="Times New Roman" pitchFamily="18" charset="0"/>
                        </a:rPr>
                        <a:t> contains the queue and its basic operations</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880869">
                <a:tc>
                  <a:txBody>
                    <a:bodyPr/>
                    <a:lstStyle/>
                    <a:p>
                      <a:pPr marL="182880"/>
                      <a:r>
                        <a:rPr lang="en-IN" sz="1600" dirty="0" smtClean="0">
                          <a:latin typeface="+mn-lt"/>
                          <a:cs typeface="Times New Roman" pitchFamily="18" charset="0"/>
                        </a:rPr>
                        <a:t>Types of queue data structure</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82880"/>
                      <a:r>
                        <a:rPr lang="en-IN" sz="1600" dirty="0" smtClean="0">
                          <a:latin typeface="+mn-lt"/>
                          <a:cs typeface="Times New Roman" pitchFamily="18" charset="0"/>
                          <a:hlinkClick r:id="rId4"/>
                        </a:rPr>
                        <a:t>https://www.youtube.com/watch?v=xQdoA_7k4I4</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82880"/>
                      <a:r>
                        <a:rPr lang="en-IN" sz="1600" dirty="0" smtClean="0">
                          <a:latin typeface="+mn-lt"/>
                          <a:cs typeface="Times New Roman" pitchFamily="18" charset="0"/>
                        </a:rPr>
                        <a:t>This</a:t>
                      </a:r>
                      <a:r>
                        <a:rPr lang="en-IN" sz="1600" baseline="0" dirty="0" smtClean="0">
                          <a:latin typeface="+mn-lt"/>
                          <a:cs typeface="Times New Roman" pitchFamily="18" charset="0"/>
                        </a:rPr>
                        <a:t> link contains the Circular Queue</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2"/>
                  </a:ext>
                </a:extLst>
              </a:tr>
              <a:tr h="880869">
                <a:tc>
                  <a:txBody>
                    <a:bodyPr/>
                    <a:lstStyle/>
                    <a:p>
                      <a:pPr marL="18288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mn-lt"/>
                          <a:cs typeface="Times New Roman" pitchFamily="18" charset="0"/>
                        </a:rPr>
                        <a:t>Types of queue data structure</a:t>
                      </a:r>
                    </a:p>
                    <a:p>
                      <a:pPr marL="182880"/>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82880"/>
                      <a:r>
                        <a:rPr lang="en-IN" sz="1600" dirty="0" smtClean="0">
                          <a:latin typeface="+mn-lt"/>
                          <a:cs typeface="Times New Roman" pitchFamily="18" charset="0"/>
                        </a:rPr>
                        <a:t>https://www.youtube.com/watch?v=4xLh68qokxQ</a:t>
                      </a:r>
                    </a:p>
                    <a:p>
                      <a:pPr marL="182880"/>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8288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mn-lt"/>
                          <a:cs typeface="Times New Roman" pitchFamily="18" charset="0"/>
                        </a:rPr>
                        <a:t>This</a:t>
                      </a:r>
                      <a:r>
                        <a:rPr lang="en-IN" sz="1600" baseline="0" dirty="0" smtClean="0">
                          <a:latin typeface="+mn-lt"/>
                          <a:cs typeface="Times New Roman" pitchFamily="18" charset="0"/>
                        </a:rPr>
                        <a:t> link contains the </a:t>
                      </a:r>
                      <a:r>
                        <a:rPr lang="en-IN" sz="1600" baseline="0" dirty="0" err="1" smtClean="0">
                          <a:latin typeface="+mn-lt"/>
                          <a:cs typeface="Times New Roman" pitchFamily="18" charset="0"/>
                        </a:rPr>
                        <a:t>Dequeue</a:t>
                      </a:r>
                      <a:endParaRPr lang="en-IN" sz="1600" dirty="0" smtClean="0">
                        <a:latin typeface="+mn-lt"/>
                        <a:cs typeface="Times New Roman" pitchFamily="18" charset="0"/>
                      </a:endParaRPr>
                    </a:p>
                    <a:p>
                      <a:pPr marL="182880"/>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4"/>
                  </a:ext>
                </a:extLst>
              </a:tr>
              <a:tr h="880869">
                <a:tc>
                  <a:txBody>
                    <a:bodyPr/>
                    <a:lstStyle/>
                    <a:p>
                      <a:pPr marL="182880"/>
                      <a:r>
                        <a:rPr lang="en-IN" sz="1600" dirty="0" smtClean="0">
                          <a:latin typeface="+mn-lt"/>
                          <a:cs typeface="Times New Roman" pitchFamily="18" charset="0"/>
                        </a:rPr>
                        <a:t>Applications</a:t>
                      </a:r>
                      <a:r>
                        <a:rPr lang="en-IN" sz="1600" baseline="0" dirty="0" smtClean="0">
                          <a:latin typeface="+mn-lt"/>
                          <a:cs typeface="Times New Roman" pitchFamily="18" charset="0"/>
                        </a:rPr>
                        <a:t> of Queue</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2880"/>
                      <a:r>
                        <a:rPr lang="en-IN" sz="1600" dirty="0" smtClean="0">
                          <a:latin typeface="+mn-lt"/>
                          <a:cs typeface="Times New Roman" pitchFamily="18" charset="0"/>
                          <a:hlinkClick r:id="rId5"/>
                        </a:rPr>
                        <a:t>https://www.youtube.com/watch?v=OI_yNQ_QVak</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2880"/>
                      <a:r>
                        <a:rPr lang="en-IN" sz="1600" dirty="0" smtClean="0">
                          <a:latin typeface="+mn-lt"/>
                          <a:cs typeface="Times New Roman" pitchFamily="18" charset="0"/>
                        </a:rPr>
                        <a:t>This link contains features,</a:t>
                      </a:r>
                      <a:r>
                        <a:rPr lang="en-IN" sz="1600" baseline="0" dirty="0" smtClean="0">
                          <a:latin typeface="+mn-lt"/>
                          <a:cs typeface="Times New Roman" pitchFamily="18" charset="0"/>
                        </a:rPr>
                        <a:t> Queue ADT and applications of Queue</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03114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a:t>
            </a:fld>
            <a:endParaRPr lang="en-IN" dirty="0"/>
          </a:p>
        </p:txBody>
      </p:sp>
      <p:sp>
        <p:nvSpPr>
          <p:cNvPr id="6" name="Rectangle 5"/>
          <p:cNvSpPr/>
          <p:nvPr/>
        </p:nvSpPr>
        <p:spPr>
          <a:xfrm>
            <a:off x="207034" y="1121184"/>
            <a:ext cx="11383951"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Representation of Queues</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1718" y="1927987"/>
            <a:ext cx="9598737"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146331" y="5817476"/>
            <a:ext cx="3925614"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2.2.2: </a:t>
            </a:r>
            <a:r>
              <a:rPr lang="en-US" dirty="0" smtClean="0">
                <a:latin typeface="Times New Roman" pitchFamily="18" charset="0"/>
                <a:cs typeface="Times New Roman" pitchFamily="18" charset="0"/>
              </a:rPr>
              <a:t>Queue Representation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62098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a:t>
            </a:fld>
            <a:endParaRPr lang="en-IN" dirty="0"/>
          </a:p>
        </p:txBody>
      </p:sp>
      <p:sp>
        <p:nvSpPr>
          <p:cNvPr id="6" name="Rectangle 5"/>
          <p:cNvSpPr/>
          <p:nvPr/>
        </p:nvSpPr>
        <p:spPr>
          <a:xfrm>
            <a:off x="207034" y="1121184"/>
            <a:ext cx="11383951" cy="233910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Array Representation- Queues</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queue data structure can be implemented using one dimensional array. </a:t>
            </a:r>
            <a:endParaRPr lang="en-US" sz="2000" dirty="0" smtClean="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Queue implemented using array can store only fixed number of data values. </a:t>
            </a:r>
            <a:endParaRPr lang="en-US" sz="2000" dirty="0" smtClean="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insert a new value into the queue, increment 'rear' value by one and then insert at that position.</a:t>
            </a: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606860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a:t>
            </a:fld>
            <a:endParaRPr lang="en-IN" dirty="0"/>
          </a:p>
        </p:txBody>
      </p:sp>
      <p:sp>
        <p:nvSpPr>
          <p:cNvPr id="6" name="Rectangle 5"/>
          <p:cNvSpPr/>
          <p:nvPr/>
        </p:nvSpPr>
        <p:spPr>
          <a:xfrm>
            <a:off x="207034" y="1121184"/>
            <a:ext cx="11383951" cy="2646878"/>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Linked List Representation</a:t>
            </a:r>
            <a:br>
              <a:rPr lang="en-US" sz="2400" b="1" dirty="0">
                <a:latin typeface="Times New Roman" panose="02020603050405020304" pitchFamily="18" charset="0"/>
                <a:cs typeface="Times New Roman" panose="02020603050405020304" pitchFamily="18" charset="0"/>
              </a:rPr>
            </a:br>
            <a:endParaRPr lang="en-US" sz="2200" b="1" dirty="0" smtClean="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queue which is implemented using linked list can work for unlimited number of values</a:t>
            </a:r>
            <a:r>
              <a:rPr lang="en-US" sz="2000" dirty="0" smtClean="0">
                <a:latin typeface="Times New Roman" panose="02020603050405020304" pitchFamily="18" charset="0"/>
                <a:cs typeface="Times New Roman" panose="02020603050405020304" pitchFamily="18" charset="0"/>
              </a:rPr>
              <a:t>.</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queue using linked list can work for variable size of data</a:t>
            </a:r>
            <a:r>
              <a:rPr lang="en-US" sz="2000" dirty="0" smtClean="0">
                <a:latin typeface="Times New Roman" panose="02020603050405020304" pitchFamily="18" charset="0"/>
                <a:cs typeface="Times New Roman" panose="02020603050405020304" pitchFamily="18" charset="0"/>
              </a:rPr>
              <a:t>.</a:t>
            </a:r>
          </a:p>
          <a:p>
            <a:pPr marL="1234350" lvl="6" indent="-5143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234350" lvl="6" indent="-5143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Queue implemented using linked list can organize as many data values as we want.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latin typeface="Helvetica" panose="020B0604020202020204" pitchFamily="34" charset="0"/>
                <a:cs typeface="Helvetica" panose="020B0604020202020204" pitchFamily="34" charset="0"/>
              </a:rPr>
              <a:t>Queues</a:t>
            </a:r>
            <a:endParaRPr lang="en-IN" sz="2400" b="1" spc="-20" dirty="0">
              <a:latin typeface="Helvetica" panose="020B0604020202020204" pitchFamily="34" charset="0"/>
              <a:cs typeface="Helvetica" panose="020B0604020202020204" pitchFamily="34"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6701" y="3768062"/>
            <a:ext cx="5544616" cy="2033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16166" y="5691352"/>
            <a:ext cx="5691351"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2.2.3: </a:t>
            </a:r>
            <a:r>
              <a:rPr lang="en-US" dirty="0" smtClean="0">
                <a:latin typeface="Times New Roman" pitchFamily="18" charset="0"/>
                <a:cs typeface="Times New Roman" pitchFamily="18" charset="0"/>
              </a:rPr>
              <a:t>Linked List Representation of Queue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32742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7363</TotalTime>
  <Words>3346</Words>
  <Application>Microsoft Office PowerPoint</Application>
  <PresentationFormat>Widescreen</PresentationFormat>
  <Paragraphs>977</Paragraphs>
  <Slides>60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MS Mincho</vt:lpstr>
      <vt:lpstr>Arial</vt:lpstr>
      <vt:lpstr>Calibri</vt:lpstr>
      <vt:lpstr>Calibri Light</vt:lpstr>
      <vt:lpstr>Courier New</vt:lpstr>
      <vt:lpstr>Helvetica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Queues</vt:lpstr>
      <vt:lpstr>Queues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iNurture</dc:creator>
  <cp:lastModifiedBy>Admin</cp:lastModifiedBy>
  <cp:revision>766</cp:revision>
  <dcterms:created xsi:type="dcterms:W3CDTF">2018-01-29T06:10:27Z</dcterms:created>
  <dcterms:modified xsi:type="dcterms:W3CDTF">2018-11-30T08:42:47Z</dcterms:modified>
</cp:coreProperties>
</file>