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34f86b88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34f86b88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34f86b88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34f86b88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34f86b88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34f86b88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34f86b88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34f86b88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34f86b88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34f86b88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34f86b88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34f86b88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34f86b88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34f86b88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34f86b887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34f86b887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34f86b88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34f86b88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8edddc6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8edddc6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32f380dfc_4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32f380dfc_4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4f86b887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34f86b887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8edddc6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8edddc6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34f86b88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34f86b88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34f86b887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34f86b887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34f86b8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34f86b8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34f86b887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34f86b887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34f86b887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34f86b887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34f86b887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34f86b887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8edddc67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8edddc67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34f86b887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34f86b887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8edddc67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8edddc67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Determining Factors That Impact The Usage Of BikeShare In New York City</a:t>
            </a:r>
            <a:endParaRPr/>
          </a:p>
        </p:txBody>
      </p:sp>
      <p:sp>
        <p:nvSpPr>
          <p:cNvPr id="73" name="Google Shape;73;p13"/>
          <p:cNvSpPr txBox="1"/>
          <p:nvPr>
            <p:ph idx="1" type="subTitle"/>
          </p:nvPr>
        </p:nvSpPr>
        <p:spPr>
          <a:xfrm>
            <a:off x="2371725" y="3572350"/>
            <a:ext cx="6331500" cy="7389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a:t>Ishin Yavuz, Shreyansh Saraiya, </a:t>
            </a:r>
            <a:endParaRPr/>
          </a:p>
          <a:p>
            <a:pPr indent="0" lvl="0" marL="0" rtl="0" algn="l">
              <a:spcBef>
                <a:spcPts val="0"/>
              </a:spcBef>
              <a:spcAft>
                <a:spcPts val="0"/>
              </a:spcAft>
              <a:buNone/>
            </a:pPr>
            <a:r>
              <a:rPr lang="en"/>
              <a:t>David Park, Michael LaPiana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2410100" y="1211350"/>
            <a:ext cx="4599684" cy="338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In which season is the bike share usage most popular?</a:t>
            </a:r>
            <a:endParaRPr/>
          </a:p>
        </p:txBody>
      </p:sp>
      <p:sp>
        <p:nvSpPr>
          <p:cNvPr id="132" name="Google Shape;132;p2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3"/>
          <p:cNvPicPr preferRelativeResize="0"/>
          <p:nvPr/>
        </p:nvPicPr>
        <p:blipFill>
          <a:blip r:embed="rId3">
            <a:alphaModFix/>
          </a:blip>
          <a:stretch>
            <a:fillRect/>
          </a:stretch>
        </p:blipFill>
        <p:spPr>
          <a:xfrm>
            <a:off x="1988350" y="1044888"/>
            <a:ext cx="6972300" cy="378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400">
                <a:highlight>
                  <a:srgbClr val="FFFFFF"/>
                </a:highlight>
                <a:latin typeface="Arial"/>
                <a:ea typeface="Arial"/>
                <a:cs typeface="Arial"/>
                <a:sym typeface="Arial"/>
              </a:rPr>
              <a:t>What is the peak time of use during a day for Bikeshare?</a:t>
            </a:r>
            <a:endParaRPr/>
          </a:p>
        </p:txBody>
      </p:sp>
      <p:sp>
        <p:nvSpPr>
          <p:cNvPr id="139" name="Google Shape;139;p2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this question we were able to determine the peak time of the day for three different three month long segments. </a:t>
            </a:r>
            <a:endParaRPr/>
          </a:p>
          <a:p>
            <a:pPr indent="0" lvl="0" marL="0" rtl="0" algn="l">
              <a:spcBef>
                <a:spcPts val="1200"/>
              </a:spcBef>
              <a:spcAft>
                <a:spcPts val="0"/>
              </a:spcAft>
              <a:buNone/>
            </a:pPr>
            <a:r>
              <a:rPr lang="en"/>
              <a:t>Quarter</a:t>
            </a:r>
            <a:r>
              <a:rPr lang="en"/>
              <a:t> One - January - March</a:t>
            </a:r>
            <a:endParaRPr/>
          </a:p>
          <a:p>
            <a:pPr indent="0" lvl="0" marL="0" rtl="0" algn="l">
              <a:spcBef>
                <a:spcPts val="1200"/>
              </a:spcBef>
              <a:spcAft>
                <a:spcPts val="0"/>
              </a:spcAft>
              <a:buNone/>
            </a:pPr>
            <a:r>
              <a:rPr lang="en"/>
              <a:t>Quarter Two - </a:t>
            </a:r>
            <a:r>
              <a:rPr lang="en"/>
              <a:t>April</a:t>
            </a:r>
            <a:r>
              <a:rPr lang="en"/>
              <a:t> - July</a:t>
            </a:r>
            <a:endParaRPr/>
          </a:p>
          <a:p>
            <a:pPr indent="0" lvl="0" marL="0" rtl="0" algn="l">
              <a:spcBef>
                <a:spcPts val="1200"/>
              </a:spcBef>
              <a:spcAft>
                <a:spcPts val="1200"/>
              </a:spcAft>
              <a:buNone/>
            </a:pPr>
            <a:r>
              <a:rPr lang="en"/>
              <a:t>Quarter Three - August - October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5"/>
          <p:cNvPicPr preferRelativeResize="0"/>
          <p:nvPr/>
        </p:nvPicPr>
        <p:blipFill>
          <a:blip r:embed="rId3">
            <a:alphaModFix/>
          </a:blip>
          <a:stretch>
            <a:fillRect/>
          </a:stretch>
        </p:blipFill>
        <p:spPr>
          <a:xfrm>
            <a:off x="1847850" y="871525"/>
            <a:ext cx="5970991" cy="372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6"/>
          <p:cNvPicPr preferRelativeResize="0"/>
          <p:nvPr/>
        </p:nvPicPr>
        <p:blipFill>
          <a:blip r:embed="rId3">
            <a:alphaModFix/>
          </a:blip>
          <a:stretch>
            <a:fillRect/>
          </a:stretch>
        </p:blipFill>
        <p:spPr>
          <a:xfrm>
            <a:off x="1847850" y="871551"/>
            <a:ext cx="5970951" cy="3726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1847850" y="871525"/>
            <a:ext cx="5970991" cy="3726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460">
                <a:highlight>
                  <a:srgbClr val="FFFFFF"/>
                </a:highlight>
                <a:latin typeface="Arial"/>
                <a:ea typeface="Arial"/>
                <a:cs typeface="Arial"/>
                <a:sym typeface="Arial"/>
              </a:rPr>
              <a:t>What percentage of the Bikeshare users are members vs. public users, and which type of user takes longer trips?</a:t>
            </a:r>
            <a:endParaRPr sz="1460">
              <a:highlight>
                <a:srgbClr val="FFFFFF"/>
              </a:highlight>
              <a:latin typeface="Arial"/>
              <a:ea typeface="Arial"/>
              <a:cs typeface="Arial"/>
              <a:sym typeface="Arial"/>
            </a:endParaRPr>
          </a:p>
        </p:txBody>
      </p:sp>
      <p:sp>
        <p:nvSpPr>
          <p:cNvPr id="160" name="Google Shape;160;p2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8"/>
          <p:cNvPicPr preferRelativeResize="0"/>
          <p:nvPr/>
        </p:nvPicPr>
        <p:blipFill>
          <a:blip r:embed="rId3">
            <a:alphaModFix/>
          </a:blip>
          <a:stretch>
            <a:fillRect/>
          </a:stretch>
        </p:blipFill>
        <p:spPr>
          <a:xfrm>
            <a:off x="2425412" y="1416625"/>
            <a:ext cx="6271274" cy="329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 </a:t>
            </a:r>
            <a:r>
              <a:rPr lang="en" sz="1400">
                <a:highlight>
                  <a:schemeClr val="lt1"/>
                </a:highlight>
                <a:latin typeface="Arial"/>
                <a:ea typeface="Arial"/>
                <a:cs typeface="Arial"/>
                <a:sym typeface="Arial"/>
              </a:rPr>
              <a:t>members vs. public users</a:t>
            </a:r>
            <a:endParaRPr sz="1400"/>
          </a:p>
        </p:txBody>
      </p:sp>
      <p:pic>
        <p:nvPicPr>
          <p:cNvPr id="167" name="Google Shape;167;p29"/>
          <p:cNvPicPr preferRelativeResize="0"/>
          <p:nvPr/>
        </p:nvPicPr>
        <p:blipFill>
          <a:blip r:embed="rId3">
            <a:alphaModFix/>
          </a:blip>
          <a:stretch>
            <a:fillRect/>
          </a:stretch>
        </p:blipFill>
        <p:spPr>
          <a:xfrm>
            <a:off x="2333613" y="1211338"/>
            <a:ext cx="6810375" cy="3133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400"/>
              <a:t>(cont.) </a:t>
            </a:r>
            <a:r>
              <a:rPr lang="en" sz="1400">
                <a:highlight>
                  <a:schemeClr val="lt1"/>
                </a:highlight>
                <a:latin typeface="Arial"/>
                <a:ea typeface="Arial"/>
                <a:cs typeface="Arial"/>
                <a:sym typeface="Arial"/>
              </a:rPr>
              <a:t>members vs. public users</a:t>
            </a:r>
            <a:endParaRPr/>
          </a:p>
        </p:txBody>
      </p:sp>
      <p:pic>
        <p:nvPicPr>
          <p:cNvPr id="173" name="Google Shape;173;p30"/>
          <p:cNvPicPr preferRelativeResize="0"/>
          <p:nvPr/>
        </p:nvPicPr>
        <p:blipFill>
          <a:blip r:embed="rId3">
            <a:alphaModFix/>
          </a:blip>
          <a:stretch>
            <a:fillRect/>
          </a:stretch>
        </p:blipFill>
        <p:spPr>
          <a:xfrm>
            <a:off x="2473224" y="1356086"/>
            <a:ext cx="6175650" cy="2841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2410100" y="5547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most popular station &amp; does customer type affect it?</a:t>
            </a:r>
            <a:endParaRPr/>
          </a:p>
        </p:txBody>
      </p:sp>
      <p:sp>
        <p:nvSpPr>
          <p:cNvPr id="179" name="Google Shape;179;p3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31"/>
          <p:cNvPicPr preferRelativeResize="0"/>
          <p:nvPr/>
        </p:nvPicPr>
        <p:blipFill>
          <a:blip r:embed="rId3">
            <a:alphaModFix/>
          </a:blip>
          <a:stretch>
            <a:fillRect/>
          </a:stretch>
        </p:blipFill>
        <p:spPr>
          <a:xfrm>
            <a:off x="1864175" y="1530125"/>
            <a:ext cx="6867525" cy="325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What did we look for?</a:t>
            </a:r>
            <a:endParaRPr>
              <a:solidFill>
                <a:schemeClr val="lt1"/>
              </a:solidFill>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al"/>
                <a:ea typeface="Arial"/>
                <a:cs typeface="Arial"/>
                <a:sym typeface="Arial"/>
              </a:rPr>
              <a:t>With this dataset, we are aiming to look at if the bike share program is a necessity that can be implemented during different seasons. By analysing patterns of ridership usage, it allows us to interpret the data. Which, in return, suggests a better comprehension of the trends concerning the Bike Share program. We aim to look at factors such as trip start time, trip end time, trip duration, trip start station, trip end station, and user type.</a:t>
            </a:r>
            <a:endParaRPr>
              <a:solidFill>
                <a:schemeClr val="lt1"/>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241010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62857"/>
              <a:buFont typeface="Arial"/>
              <a:buNone/>
            </a:pPr>
            <a:r>
              <a:rPr lang="en" sz="1750"/>
              <a:t>(cont.) </a:t>
            </a:r>
            <a:r>
              <a:rPr lang="en" sz="1750"/>
              <a:t>most popular station</a:t>
            </a:r>
            <a:endParaRPr b="0" sz="175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pic>
        <p:nvPicPr>
          <p:cNvPr id="186" name="Google Shape;186;p32"/>
          <p:cNvPicPr preferRelativeResize="0"/>
          <p:nvPr/>
        </p:nvPicPr>
        <p:blipFill>
          <a:blip r:embed="rId3">
            <a:alphaModFix/>
          </a:blip>
          <a:stretch>
            <a:fillRect/>
          </a:stretch>
        </p:blipFill>
        <p:spPr>
          <a:xfrm>
            <a:off x="2303725" y="1310388"/>
            <a:ext cx="6276975" cy="3133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622"/>
              <a:t>(cont.) most popular station</a:t>
            </a:r>
            <a:endParaRPr/>
          </a:p>
        </p:txBody>
      </p:sp>
      <p:pic>
        <p:nvPicPr>
          <p:cNvPr id="192" name="Google Shape;192;p33"/>
          <p:cNvPicPr preferRelativeResize="0"/>
          <p:nvPr/>
        </p:nvPicPr>
        <p:blipFill>
          <a:blip r:embed="rId3">
            <a:alphaModFix/>
          </a:blip>
          <a:stretch>
            <a:fillRect/>
          </a:stretch>
        </p:blipFill>
        <p:spPr>
          <a:xfrm>
            <a:off x="2022600" y="1211338"/>
            <a:ext cx="6867525" cy="3133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622"/>
              <a:t>(cont.) most popular station</a:t>
            </a:r>
            <a:endParaRPr/>
          </a:p>
        </p:txBody>
      </p:sp>
      <p:pic>
        <p:nvPicPr>
          <p:cNvPr id="198" name="Google Shape;198;p34"/>
          <p:cNvPicPr preferRelativeResize="0"/>
          <p:nvPr/>
        </p:nvPicPr>
        <p:blipFill>
          <a:blip r:embed="rId3">
            <a:alphaModFix/>
          </a:blip>
          <a:stretch>
            <a:fillRect/>
          </a:stretch>
        </p:blipFill>
        <p:spPr>
          <a:xfrm>
            <a:off x="2283700" y="1110863"/>
            <a:ext cx="6276975" cy="3133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4" name="Google Shape;204;p3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35"/>
          <p:cNvPicPr preferRelativeResize="0"/>
          <p:nvPr/>
        </p:nvPicPr>
        <p:blipFill>
          <a:blip r:embed="rId3">
            <a:alphaModFix/>
          </a:blip>
          <a:stretch>
            <a:fillRect/>
          </a:stretch>
        </p:blipFill>
        <p:spPr>
          <a:xfrm>
            <a:off x="2"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Research Questions</a:t>
            </a:r>
            <a:endParaRPr>
              <a:solidFill>
                <a:schemeClr val="lt1"/>
              </a:solidFill>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17500" lvl="0" marL="9144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How many individuals use the bikeshare program?</a:t>
            </a:r>
            <a:endParaRPr sz="1400">
              <a:solidFill>
                <a:schemeClr val="lt1"/>
              </a:solidFill>
              <a:latin typeface="Arial"/>
              <a:ea typeface="Arial"/>
              <a:cs typeface="Arial"/>
              <a:sym typeface="Arial"/>
            </a:endParaRPr>
          </a:p>
          <a:p>
            <a:pPr indent="-317500" lvl="1" marL="1371600" rtl="0" algn="l">
              <a:spcBef>
                <a:spcPts val="0"/>
              </a:spcBef>
              <a:spcAft>
                <a:spcPts val="0"/>
              </a:spcAft>
              <a:buClr>
                <a:schemeClr val="lt1"/>
              </a:buClr>
              <a:buSzPts val="1400"/>
              <a:buFont typeface="Arial"/>
              <a:buAutoNum type="alphaLcPeriod"/>
            </a:pPr>
            <a:r>
              <a:rPr lang="en">
                <a:solidFill>
                  <a:schemeClr val="lt1"/>
                </a:solidFill>
                <a:latin typeface="Arial"/>
                <a:ea typeface="Arial"/>
                <a:cs typeface="Arial"/>
                <a:sym typeface="Arial"/>
              </a:rPr>
              <a:t>Rider’s age + g</a:t>
            </a:r>
            <a:r>
              <a:rPr lang="en">
                <a:solidFill>
                  <a:schemeClr val="lt1"/>
                </a:solidFill>
                <a:latin typeface="Arial"/>
                <a:ea typeface="Arial"/>
                <a:cs typeface="Arial"/>
                <a:sym typeface="Arial"/>
              </a:rPr>
              <a:t>ender</a:t>
            </a:r>
            <a:r>
              <a:rPr lang="en">
                <a:solidFill>
                  <a:schemeClr val="lt1"/>
                </a:solidFill>
                <a:latin typeface="Arial"/>
                <a:ea typeface="Arial"/>
                <a:cs typeface="Arial"/>
                <a:sym typeface="Arial"/>
              </a:rPr>
              <a:t> (Ride Count by Birth Year + gender)</a:t>
            </a:r>
            <a:endParaRPr>
              <a:solidFill>
                <a:schemeClr val="lt1"/>
              </a:solidFill>
              <a:latin typeface="Arial"/>
              <a:ea typeface="Arial"/>
              <a:cs typeface="Arial"/>
              <a:sym typeface="Arial"/>
            </a:endParaRPr>
          </a:p>
          <a:p>
            <a:pPr indent="-317500" lvl="0" marL="9144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In which season is the bike share usage most popular?</a:t>
            </a:r>
            <a:endParaRPr sz="1400">
              <a:solidFill>
                <a:schemeClr val="lt1"/>
              </a:solidFill>
              <a:latin typeface="Arial"/>
              <a:ea typeface="Arial"/>
              <a:cs typeface="Arial"/>
              <a:sym typeface="Arial"/>
            </a:endParaRPr>
          </a:p>
          <a:p>
            <a:pPr indent="-317500" lvl="1" marL="1371600" rtl="0" algn="l">
              <a:spcBef>
                <a:spcPts val="0"/>
              </a:spcBef>
              <a:spcAft>
                <a:spcPts val="0"/>
              </a:spcAft>
              <a:buClr>
                <a:schemeClr val="lt1"/>
              </a:buClr>
              <a:buSzPts val="1400"/>
              <a:buFont typeface="Arial"/>
              <a:buAutoNum type="alphaLcPeriod"/>
            </a:pPr>
            <a:r>
              <a:rPr lang="en">
                <a:solidFill>
                  <a:schemeClr val="lt1"/>
                </a:solidFill>
                <a:latin typeface="Arial"/>
                <a:ea typeface="Arial"/>
                <a:cs typeface="Arial"/>
                <a:sym typeface="Arial"/>
              </a:rPr>
              <a:t>January - September 2020</a:t>
            </a:r>
            <a:endParaRPr>
              <a:solidFill>
                <a:schemeClr val="lt1"/>
              </a:solidFill>
              <a:latin typeface="Arial"/>
              <a:ea typeface="Arial"/>
              <a:cs typeface="Arial"/>
              <a:sym typeface="Arial"/>
            </a:endParaRPr>
          </a:p>
          <a:p>
            <a:pPr indent="-317500" lvl="0" marL="9144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What is the peak time of use during a day for Bikeshare?</a:t>
            </a:r>
            <a:endParaRPr sz="1400">
              <a:solidFill>
                <a:schemeClr val="lt1"/>
              </a:solidFill>
              <a:latin typeface="Arial"/>
              <a:ea typeface="Arial"/>
              <a:cs typeface="Arial"/>
              <a:sym typeface="Arial"/>
            </a:endParaRPr>
          </a:p>
          <a:p>
            <a:pPr indent="-317500" lvl="0" marL="9144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What percentage of the Bikeshare users are members vs. public users?</a:t>
            </a:r>
            <a:endParaRPr sz="1400">
              <a:solidFill>
                <a:schemeClr val="lt1"/>
              </a:solidFill>
              <a:latin typeface="Arial"/>
              <a:ea typeface="Arial"/>
              <a:cs typeface="Arial"/>
              <a:sym typeface="Arial"/>
            </a:endParaRPr>
          </a:p>
          <a:p>
            <a:pPr indent="-317500" lvl="1" marL="1371600" rtl="0" algn="l">
              <a:spcBef>
                <a:spcPts val="0"/>
              </a:spcBef>
              <a:spcAft>
                <a:spcPts val="0"/>
              </a:spcAft>
              <a:buClr>
                <a:schemeClr val="lt1"/>
              </a:buClr>
              <a:buSzPts val="1400"/>
              <a:buFont typeface="Arial"/>
              <a:buAutoNum type="alphaLcPeriod"/>
            </a:pPr>
            <a:r>
              <a:rPr lang="en">
                <a:solidFill>
                  <a:schemeClr val="lt1"/>
                </a:solidFill>
                <a:latin typeface="Arial"/>
                <a:ea typeface="Arial"/>
                <a:cs typeface="Arial"/>
                <a:sym typeface="Arial"/>
              </a:rPr>
              <a:t>Trip Duration by User Type</a:t>
            </a:r>
            <a:endParaRPr>
              <a:solidFill>
                <a:schemeClr val="lt1"/>
              </a:solidFill>
              <a:latin typeface="Arial"/>
              <a:ea typeface="Arial"/>
              <a:cs typeface="Arial"/>
              <a:sym typeface="Arial"/>
            </a:endParaRPr>
          </a:p>
          <a:p>
            <a:pPr indent="-317500" lvl="0" marL="9144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What is the most popular station?</a:t>
            </a:r>
            <a:endParaRPr sz="1400">
              <a:solidFill>
                <a:schemeClr val="lt1"/>
              </a:solidFill>
              <a:latin typeface="Arial"/>
              <a:ea typeface="Arial"/>
              <a:cs typeface="Arial"/>
              <a:sym typeface="Arial"/>
            </a:endParaRPr>
          </a:p>
          <a:p>
            <a:pPr indent="-317500" lvl="1" marL="1371600" rtl="0" algn="l">
              <a:spcBef>
                <a:spcPts val="0"/>
              </a:spcBef>
              <a:spcAft>
                <a:spcPts val="0"/>
              </a:spcAft>
              <a:buClr>
                <a:schemeClr val="lt1"/>
              </a:buClr>
              <a:buSzPts val="1400"/>
              <a:buFont typeface="Arial"/>
              <a:buAutoNum type="alphaLcPeriod"/>
            </a:pPr>
            <a:r>
              <a:rPr lang="en">
                <a:solidFill>
                  <a:schemeClr val="lt1"/>
                </a:solidFill>
                <a:latin typeface="Arial"/>
                <a:ea typeface="Arial"/>
                <a:cs typeface="Arial"/>
                <a:sym typeface="Arial"/>
              </a:rPr>
              <a:t>Top 5 stations with the most starts (showing # of starts)) / most popular trips</a:t>
            </a:r>
            <a:endParaRPr>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Where we got the data?</a:t>
            </a:r>
            <a:endParaRPr>
              <a:solidFill>
                <a:schemeClr val="lt1"/>
              </a:solidFill>
            </a:endParaRPr>
          </a:p>
        </p:txBody>
      </p:sp>
      <p:sp>
        <p:nvSpPr>
          <p:cNvPr id="91" name="Google Shape;91;p16"/>
          <p:cNvSpPr txBox="1"/>
          <p:nvPr>
            <p:ph idx="1" type="body"/>
          </p:nvPr>
        </p:nvSpPr>
        <p:spPr>
          <a:xfrm>
            <a:off x="2400262" y="1566376"/>
            <a:ext cx="6321600" cy="3002400"/>
          </a:xfrm>
          <a:prstGeom prst="rect">
            <a:avLst/>
          </a:prstGeom>
        </p:spPr>
        <p:txBody>
          <a:bodyPr anchorCtr="0" anchor="t" bIns="91425" lIns="91425" spcFirstLastPara="1" rIns="91425" wrap="square" tIns="91425">
            <a:normAutofit fontScale="85000"/>
          </a:bodyPr>
          <a:lstStyle/>
          <a:p>
            <a:pPr indent="0" lvl="0" marL="457200" rtl="0" algn="l">
              <a:spcBef>
                <a:spcPts val="0"/>
              </a:spcBef>
              <a:spcAft>
                <a:spcPts val="0"/>
              </a:spcAft>
              <a:buNone/>
            </a:pPr>
            <a:r>
              <a:rPr b="1" lang="en" sz="2408">
                <a:solidFill>
                  <a:schemeClr val="lt1"/>
                </a:solidFill>
                <a:latin typeface="Arial"/>
                <a:ea typeface="Arial"/>
                <a:cs typeface="Arial"/>
                <a:sym typeface="Arial"/>
              </a:rPr>
              <a:t>We were able to </a:t>
            </a:r>
            <a:r>
              <a:rPr b="1" lang="en" sz="2408">
                <a:solidFill>
                  <a:schemeClr val="lt1"/>
                </a:solidFill>
                <a:latin typeface="Arial"/>
                <a:ea typeface="Arial"/>
                <a:cs typeface="Arial"/>
                <a:sym typeface="Arial"/>
              </a:rPr>
              <a:t>find</a:t>
            </a:r>
            <a:r>
              <a:rPr b="1" lang="en" sz="2408">
                <a:solidFill>
                  <a:schemeClr val="lt1"/>
                </a:solidFill>
                <a:latin typeface="Arial"/>
                <a:ea typeface="Arial"/>
                <a:cs typeface="Arial"/>
                <a:sym typeface="Arial"/>
              </a:rPr>
              <a:t> </a:t>
            </a:r>
            <a:r>
              <a:rPr b="1" lang="en" sz="2408">
                <a:solidFill>
                  <a:schemeClr val="lt1"/>
                </a:solidFill>
                <a:latin typeface="Arial"/>
                <a:ea typeface="Arial"/>
                <a:cs typeface="Arial"/>
                <a:sym typeface="Arial"/>
              </a:rPr>
              <a:t>monthly</a:t>
            </a:r>
            <a:r>
              <a:rPr b="1" lang="en" sz="2408">
                <a:solidFill>
                  <a:schemeClr val="lt1"/>
                </a:solidFill>
                <a:latin typeface="Arial"/>
                <a:ea typeface="Arial"/>
                <a:cs typeface="Arial"/>
                <a:sym typeface="Arial"/>
              </a:rPr>
              <a:t> data sets from Citi Bike in New York City that included start and stop time, start and end station name, start and end </a:t>
            </a:r>
            <a:r>
              <a:rPr b="1" lang="en" sz="2408">
                <a:solidFill>
                  <a:schemeClr val="lt1"/>
                </a:solidFill>
                <a:latin typeface="Arial"/>
                <a:ea typeface="Arial"/>
                <a:cs typeface="Arial"/>
                <a:sym typeface="Arial"/>
              </a:rPr>
              <a:t>station</a:t>
            </a:r>
            <a:r>
              <a:rPr b="1" lang="en" sz="2408">
                <a:solidFill>
                  <a:schemeClr val="lt1"/>
                </a:solidFill>
                <a:latin typeface="Arial"/>
                <a:ea typeface="Arial"/>
                <a:cs typeface="Arial"/>
                <a:sym typeface="Arial"/>
              </a:rPr>
              <a:t> </a:t>
            </a:r>
            <a:r>
              <a:rPr b="1" lang="en" sz="2408">
                <a:solidFill>
                  <a:schemeClr val="lt1"/>
                </a:solidFill>
                <a:latin typeface="Arial"/>
                <a:ea typeface="Arial"/>
                <a:cs typeface="Arial"/>
                <a:sym typeface="Arial"/>
              </a:rPr>
              <a:t>longitude</a:t>
            </a:r>
            <a:r>
              <a:rPr b="1" lang="en" sz="2408">
                <a:solidFill>
                  <a:schemeClr val="lt1"/>
                </a:solidFill>
                <a:latin typeface="Arial"/>
                <a:ea typeface="Arial"/>
                <a:cs typeface="Arial"/>
                <a:sym typeface="Arial"/>
              </a:rPr>
              <a:t> and latitude and the bike id. It also included user data such as birth year, gender, and whether or not they were subscribers.</a:t>
            </a:r>
            <a:endParaRPr sz="2408">
              <a:solidFill>
                <a:schemeClr val="lt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10100" y="4966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many people use BikeShare in NYC &amp; what are </a:t>
            </a:r>
            <a:r>
              <a:rPr lang="en"/>
              <a:t>their</a:t>
            </a:r>
            <a:r>
              <a:rPr lang="en"/>
              <a:t> demographics?</a:t>
            </a:r>
            <a:endParaRPr/>
          </a:p>
        </p:txBody>
      </p:sp>
      <p:pic>
        <p:nvPicPr>
          <p:cNvPr id="97" name="Google Shape;97;p17"/>
          <p:cNvPicPr preferRelativeResize="0"/>
          <p:nvPr/>
        </p:nvPicPr>
        <p:blipFill>
          <a:blip r:embed="rId3">
            <a:alphaModFix/>
          </a:blip>
          <a:stretch>
            <a:fillRect/>
          </a:stretch>
        </p:blipFill>
        <p:spPr>
          <a:xfrm>
            <a:off x="3944638" y="1506950"/>
            <a:ext cx="3252514" cy="299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8"/>
          <p:cNvPicPr preferRelativeResize="0"/>
          <p:nvPr/>
        </p:nvPicPr>
        <p:blipFill>
          <a:blip r:embed="rId3">
            <a:alphaModFix/>
          </a:blip>
          <a:stretch>
            <a:fillRect/>
          </a:stretch>
        </p:blipFill>
        <p:spPr>
          <a:xfrm>
            <a:off x="0" y="575950"/>
            <a:ext cx="9144000" cy="3772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1293700" y="1456775"/>
            <a:ext cx="6850627" cy="190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0" y="885810"/>
            <a:ext cx="9144003" cy="337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pic>
        <p:nvPicPr>
          <p:cNvPr id="120" name="Google Shape;120;p21"/>
          <p:cNvPicPr preferRelativeResize="0"/>
          <p:nvPr/>
        </p:nvPicPr>
        <p:blipFill>
          <a:blip r:embed="rId3">
            <a:alphaModFix/>
          </a:blip>
          <a:stretch>
            <a:fillRect/>
          </a:stretch>
        </p:blipFill>
        <p:spPr>
          <a:xfrm>
            <a:off x="450525" y="1352850"/>
            <a:ext cx="7996375" cy="235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