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Garamond"/>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gbSIzQBMGjzcEzcmlymj/XcHvN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Garamond-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Garamon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Garamond-boldItalic.fntdata"/><Relationship Id="rId30" Type="http://schemas.openxmlformats.org/officeDocument/2006/relationships/font" Target="fonts/Garamond-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ema.gov.sg/statistic.aspx?sta_sid=20140826Y84sgBebjwK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966"/>
            </a:gs>
            <a:gs pos="76000">
              <a:srgbClr val="A9BEE4"/>
            </a:gs>
            <a:gs pos="93000">
              <a:srgbClr val="A9BEE4"/>
            </a:gs>
            <a:gs pos="100000">
              <a:srgbClr val="C5D3ED"/>
            </a:gs>
          </a:gsLst>
          <a:lin ang="16200000" scaled="0"/>
        </a:gradFill>
      </p:bgPr>
    </p:bg>
    <p:spTree>
      <p:nvGrpSpPr>
        <p:cNvPr id="83" name="Shape 83"/>
        <p:cNvGrpSpPr/>
        <p:nvPr/>
      </p:nvGrpSpPr>
      <p:grpSpPr>
        <a:xfrm>
          <a:off x="0" y="0"/>
          <a:ext cx="0" cy="0"/>
          <a:chOff x="0" y="0"/>
          <a:chExt cx="0" cy="0"/>
        </a:xfrm>
      </p:grpSpPr>
      <p:sp>
        <p:nvSpPr>
          <p:cNvPr id="84" name="Google Shape;84;p1"/>
          <p:cNvSpPr/>
          <p:nvPr/>
        </p:nvSpPr>
        <p:spPr>
          <a:xfrm>
            <a:off x="161330" y="2442041"/>
            <a:ext cx="11869340" cy="23083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7200" u="none" cap="none" strike="noStrike">
                <a:solidFill>
                  <a:srgbClr val="002060"/>
                </a:solidFill>
                <a:latin typeface="Garamond"/>
                <a:ea typeface="Garamond"/>
                <a:cs typeface="Garamond"/>
                <a:sym typeface="Garamond"/>
              </a:rPr>
              <a:t>Short-Term Load Forecasting</a:t>
            </a:r>
            <a:endParaRPr/>
          </a:p>
          <a:p>
            <a:pPr indent="0" lvl="0" marL="0" marR="0" rtl="0" algn="ctr">
              <a:spcBef>
                <a:spcPts val="0"/>
              </a:spcBef>
              <a:spcAft>
                <a:spcPts val="0"/>
              </a:spcAft>
              <a:buNone/>
            </a:pPr>
            <a:r>
              <a:rPr b="0" i="0" lang="en-IN" sz="7200" u="none" cap="none" strike="noStrike">
                <a:solidFill>
                  <a:srgbClr val="002060"/>
                </a:solidFill>
                <a:latin typeface="Garamond"/>
                <a:ea typeface="Garamond"/>
                <a:cs typeface="Garamond"/>
                <a:sym typeface="Garamond"/>
              </a:rPr>
              <a:t>Using ML &amp; Statistical Methods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838200" y="1"/>
            <a:ext cx="10515600" cy="8143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IN" sz="3600"/>
              <a:t>    Holt’s Winter Model</a:t>
            </a:r>
            <a:r>
              <a:rPr lang="en-IN"/>
              <a:t>:</a:t>
            </a:r>
            <a:endParaRPr/>
          </a:p>
        </p:txBody>
      </p:sp>
      <p:sp>
        <p:nvSpPr>
          <p:cNvPr id="154" name="Google Shape;154;p10"/>
          <p:cNvSpPr txBox="1"/>
          <p:nvPr>
            <p:ph idx="1" type="body"/>
          </p:nvPr>
        </p:nvSpPr>
        <p:spPr>
          <a:xfrm>
            <a:off x="838200" y="814388"/>
            <a:ext cx="10515600" cy="6043611"/>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Font typeface="Noto Sans Symbols"/>
              <a:buChar char="❖"/>
            </a:pPr>
            <a:r>
              <a:rPr lang="en-IN"/>
              <a:t> In this method of forecasting we forecasted future values by capturing trend and seasonality.</a:t>
            </a:r>
            <a:endParaRPr/>
          </a:p>
          <a:p>
            <a:pPr indent="-228600" lvl="0" marL="228600" rtl="0" algn="l">
              <a:lnSpc>
                <a:spcPct val="80000"/>
              </a:lnSpc>
              <a:spcBef>
                <a:spcPts val="1000"/>
              </a:spcBef>
              <a:spcAft>
                <a:spcPts val="0"/>
              </a:spcAft>
              <a:buClr>
                <a:schemeClr val="dk1"/>
              </a:buClr>
              <a:buSzPts val="2800"/>
              <a:buFont typeface="Noto Sans Symbols"/>
              <a:buChar char="❖"/>
            </a:pPr>
            <a:r>
              <a:rPr lang="en-IN"/>
              <a:t> Equations are follows: </a:t>
            </a:r>
            <a:endParaRPr/>
          </a:p>
          <a:p>
            <a:pPr indent="0" lvl="0" marL="0" rtl="0" algn="l">
              <a:lnSpc>
                <a:spcPct val="80000"/>
              </a:lnSpc>
              <a:spcBef>
                <a:spcPts val="1000"/>
              </a:spcBef>
              <a:spcAft>
                <a:spcPts val="0"/>
              </a:spcAft>
              <a:buClr>
                <a:schemeClr val="dk1"/>
              </a:buClr>
              <a:buSzPts val="2800"/>
              <a:buNone/>
            </a:pPr>
            <a:r>
              <a:rPr lang="en-IN"/>
              <a:t>                       l</a:t>
            </a:r>
            <a:r>
              <a:rPr baseline="-25000" lang="en-IN"/>
              <a:t>t</a:t>
            </a:r>
            <a:r>
              <a:rPr lang="en-IN"/>
              <a:t> = α*(y</a:t>
            </a:r>
            <a:r>
              <a:rPr baseline="-25000" lang="en-IN"/>
              <a:t>t</a:t>
            </a:r>
            <a:r>
              <a:rPr lang="en-IN"/>
              <a:t> − s</a:t>
            </a:r>
            <a:r>
              <a:rPr baseline="-25000" lang="en-IN"/>
              <a:t>t</a:t>
            </a:r>
            <a:r>
              <a:rPr lang="en-IN"/>
              <a:t>−m) + (1 − α)*(l</a:t>
            </a:r>
            <a:r>
              <a:rPr baseline="-25000" lang="en-IN"/>
              <a:t>t−1 </a:t>
            </a:r>
            <a:r>
              <a:rPr lang="en-IN"/>
              <a:t>+ b</a:t>
            </a:r>
            <a:r>
              <a:rPr baseline="-25000" lang="en-IN"/>
              <a:t>t−1</a:t>
            </a:r>
            <a:r>
              <a:rPr lang="en-IN"/>
              <a:t>)</a:t>
            </a:r>
            <a:endParaRPr/>
          </a:p>
          <a:p>
            <a:pPr indent="0" lvl="0" marL="0" rtl="0" algn="l">
              <a:lnSpc>
                <a:spcPct val="80000"/>
              </a:lnSpc>
              <a:spcBef>
                <a:spcPts val="1000"/>
              </a:spcBef>
              <a:spcAft>
                <a:spcPts val="0"/>
              </a:spcAft>
              <a:buClr>
                <a:schemeClr val="dk1"/>
              </a:buClr>
              <a:buSzPts val="2800"/>
              <a:buNone/>
            </a:pPr>
            <a:r>
              <a:rPr lang="en-IN"/>
              <a:t>                       b</a:t>
            </a:r>
            <a:r>
              <a:rPr baseline="-25000" lang="en-IN"/>
              <a:t>t</a:t>
            </a:r>
            <a:r>
              <a:rPr lang="en-IN"/>
              <a:t> = β(l</a:t>
            </a:r>
            <a:r>
              <a:rPr baseline="-25000" lang="en-IN"/>
              <a:t>t</a:t>
            </a:r>
            <a:r>
              <a:rPr lang="en-IN"/>
              <a:t> − l</a:t>
            </a:r>
            <a:r>
              <a:rPr baseline="-25000" lang="en-IN"/>
              <a:t>t−1</a:t>
            </a:r>
            <a:r>
              <a:rPr lang="en-IN"/>
              <a:t>) + (1 − β)(b</a:t>
            </a:r>
            <a:r>
              <a:rPr baseline="-25000" lang="en-IN"/>
              <a:t>t−1</a:t>
            </a:r>
            <a:r>
              <a:rPr lang="en-IN"/>
              <a:t>)</a:t>
            </a:r>
            <a:endParaRPr/>
          </a:p>
          <a:p>
            <a:pPr indent="0" lvl="0" marL="0" rtl="0" algn="l">
              <a:lnSpc>
                <a:spcPct val="80000"/>
              </a:lnSpc>
              <a:spcBef>
                <a:spcPts val="1000"/>
              </a:spcBef>
              <a:spcAft>
                <a:spcPts val="0"/>
              </a:spcAft>
              <a:buClr>
                <a:schemeClr val="dk1"/>
              </a:buClr>
              <a:buSzPts val="2800"/>
              <a:buNone/>
            </a:pPr>
            <a:r>
              <a:rPr lang="en-IN"/>
              <a:t>                       s</a:t>
            </a:r>
            <a:r>
              <a:rPr baseline="-25000" lang="en-IN"/>
              <a:t>t</a:t>
            </a:r>
            <a:r>
              <a:rPr lang="en-IN"/>
              <a:t> = γ*(y</a:t>
            </a:r>
            <a:r>
              <a:rPr baseline="-25000" lang="en-IN"/>
              <a:t>t</a:t>
            </a:r>
            <a:r>
              <a:rPr lang="en-IN"/>
              <a:t> − l</a:t>
            </a:r>
            <a:r>
              <a:rPr baseline="-25000" lang="en-IN"/>
              <a:t>t−1 </a:t>
            </a:r>
            <a:r>
              <a:rPr lang="en-IN"/>
              <a:t>− b</a:t>
            </a:r>
            <a:r>
              <a:rPr baseline="-25000" lang="en-IN"/>
              <a:t>t−1</a:t>
            </a:r>
            <a:r>
              <a:rPr lang="en-IN"/>
              <a:t>) + (1 − γ)*s</a:t>
            </a:r>
            <a:r>
              <a:rPr baseline="-25000" lang="en-IN"/>
              <a:t>t−m</a:t>
            </a:r>
            <a:endParaRPr/>
          </a:p>
          <a:p>
            <a:pPr indent="0" lvl="0" marL="0" rtl="0" algn="l">
              <a:lnSpc>
                <a:spcPct val="80000"/>
              </a:lnSpc>
              <a:spcBef>
                <a:spcPts val="1000"/>
              </a:spcBef>
              <a:spcAft>
                <a:spcPts val="0"/>
              </a:spcAft>
              <a:buClr>
                <a:schemeClr val="dk1"/>
              </a:buClr>
              <a:buSzPts val="2800"/>
              <a:buNone/>
            </a:pPr>
            <a:r>
              <a:rPr lang="en-IN"/>
              <a:t>                       y</a:t>
            </a:r>
            <a:r>
              <a:rPr baseline="-25000" lang="en-IN"/>
              <a:t>t+h|t </a:t>
            </a:r>
            <a:r>
              <a:rPr lang="en-IN"/>
              <a:t>= l</a:t>
            </a:r>
            <a:r>
              <a:rPr baseline="-25000" lang="en-IN"/>
              <a:t>t</a:t>
            </a:r>
            <a:r>
              <a:rPr lang="en-IN"/>
              <a:t> + hb</a:t>
            </a:r>
            <a:r>
              <a:rPr baseline="-25000" lang="en-IN"/>
              <a:t>t</a:t>
            </a:r>
            <a:r>
              <a:rPr lang="en-IN"/>
              <a:t> + s</a:t>
            </a:r>
            <a:r>
              <a:rPr baseline="-25000" lang="en-IN"/>
              <a:t>t+h−m(k+1)</a:t>
            </a:r>
            <a:endParaRPr/>
          </a:p>
          <a:p>
            <a:pPr indent="-228600" lvl="0" marL="228600" rtl="0" algn="l">
              <a:lnSpc>
                <a:spcPct val="80000"/>
              </a:lnSpc>
              <a:spcBef>
                <a:spcPts val="1000"/>
              </a:spcBef>
              <a:spcAft>
                <a:spcPts val="0"/>
              </a:spcAft>
              <a:buClr>
                <a:schemeClr val="dk1"/>
              </a:buClr>
              <a:buSzPts val="2800"/>
              <a:buFont typeface="Noto Sans Symbols"/>
              <a:buChar char="❖"/>
            </a:pPr>
            <a:r>
              <a:rPr lang="en-IN"/>
              <a:t> where α ,β, γ are smoothing constants.</a:t>
            </a:r>
            <a:endParaRPr/>
          </a:p>
          <a:p>
            <a:pPr indent="-228600" lvl="0" marL="228600" rtl="0" algn="l">
              <a:lnSpc>
                <a:spcPct val="80000"/>
              </a:lnSpc>
              <a:spcBef>
                <a:spcPts val="1000"/>
              </a:spcBef>
              <a:spcAft>
                <a:spcPts val="0"/>
              </a:spcAft>
              <a:buClr>
                <a:schemeClr val="dk1"/>
              </a:buClr>
              <a:buSzPts val="2800"/>
              <a:buFont typeface="Noto Sans Symbols"/>
              <a:buChar char="❖"/>
            </a:pPr>
            <a:r>
              <a:rPr lang="en-IN"/>
              <a:t> l</a:t>
            </a:r>
            <a:r>
              <a:rPr baseline="-25000" lang="en-IN"/>
              <a:t>t </a:t>
            </a:r>
            <a:r>
              <a:rPr lang="en-IN"/>
              <a:t> represents level updating equation.</a:t>
            </a:r>
            <a:endParaRPr/>
          </a:p>
          <a:p>
            <a:pPr indent="-228600" lvl="0" marL="228600" rtl="0" algn="l">
              <a:lnSpc>
                <a:spcPct val="80000"/>
              </a:lnSpc>
              <a:spcBef>
                <a:spcPts val="1000"/>
              </a:spcBef>
              <a:spcAft>
                <a:spcPts val="0"/>
              </a:spcAft>
              <a:buClr>
                <a:schemeClr val="dk1"/>
              </a:buClr>
              <a:buSzPts val="2800"/>
              <a:buFont typeface="Noto Sans Symbols"/>
              <a:buChar char="❖"/>
            </a:pPr>
            <a:r>
              <a:rPr baseline="-25000" lang="en-IN"/>
              <a:t> </a:t>
            </a:r>
            <a:r>
              <a:rPr lang="en-IN"/>
              <a:t> b</a:t>
            </a:r>
            <a:r>
              <a:rPr baseline="-25000" lang="en-IN"/>
              <a:t>t</a:t>
            </a:r>
            <a:r>
              <a:rPr lang="en-IN"/>
              <a:t> represents trend capturing equation.</a:t>
            </a:r>
            <a:endParaRPr/>
          </a:p>
          <a:p>
            <a:pPr indent="-228600" lvl="0" marL="228600" rtl="0" algn="l">
              <a:lnSpc>
                <a:spcPct val="80000"/>
              </a:lnSpc>
              <a:spcBef>
                <a:spcPts val="1000"/>
              </a:spcBef>
              <a:spcAft>
                <a:spcPts val="0"/>
              </a:spcAft>
              <a:buClr>
                <a:schemeClr val="dk1"/>
              </a:buClr>
              <a:buSzPts val="2800"/>
              <a:buFont typeface="Noto Sans Symbols"/>
              <a:buChar char="❖"/>
            </a:pPr>
            <a:r>
              <a:rPr lang="en-IN"/>
              <a:t> s</a:t>
            </a:r>
            <a:r>
              <a:rPr baseline="-25000" lang="en-IN"/>
              <a:t>t </a:t>
            </a:r>
            <a:r>
              <a:rPr lang="en-IN"/>
              <a:t> represents seasonality capturing equation.</a:t>
            </a:r>
            <a:endParaRPr/>
          </a:p>
          <a:p>
            <a:pPr indent="-228600" lvl="0" marL="228600" rtl="0" algn="l">
              <a:lnSpc>
                <a:spcPct val="80000"/>
              </a:lnSpc>
              <a:spcBef>
                <a:spcPts val="1000"/>
              </a:spcBef>
              <a:spcAft>
                <a:spcPts val="0"/>
              </a:spcAft>
              <a:buClr>
                <a:schemeClr val="dk1"/>
              </a:buClr>
              <a:buSzPts val="2800"/>
              <a:buFont typeface="Noto Sans Symbols"/>
              <a:buChar char="❖"/>
            </a:pPr>
            <a:r>
              <a:rPr lang="en-IN"/>
              <a:t> h is time interval, m is seasonal periods and k is integral part of         (h-1/m).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838200" y="1"/>
            <a:ext cx="10515600" cy="11715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   </a:t>
            </a:r>
            <a:r>
              <a:rPr b="1" lang="en-IN" sz="3600"/>
              <a:t>Auto-Regressive Integrated Moving Average (ARIMA):</a:t>
            </a:r>
            <a:endParaRPr/>
          </a:p>
        </p:txBody>
      </p:sp>
      <p:sp>
        <p:nvSpPr>
          <p:cNvPr id="160" name="Google Shape;160;p11"/>
          <p:cNvSpPr txBox="1"/>
          <p:nvPr>
            <p:ph idx="1" type="body"/>
          </p:nvPr>
        </p:nvSpPr>
        <p:spPr>
          <a:xfrm>
            <a:off x="838200" y="1171575"/>
            <a:ext cx="10515600" cy="568642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590"/>
              <a:buFont typeface="Noto Sans Symbols"/>
              <a:buChar char="❖"/>
            </a:pPr>
            <a:r>
              <a:rPr lang="en-IN" sz="2590"/>
              <a:t> Auto-Regression(AR): In this model we forecast the variable of interest using its past values i.e. regression against itself.</a:t>
            </a:r>
            <a:endParaRPr/>
          </a:p>
          <a:p>
            <a:pPr indent="0" lvl="0" marL="0" rtl="0" algn="l">
              <a:lnSpc>
                <a:spcPct val="90000"/>
              </a:lnSpc>
              <a:spcBef>
                <a:spcPts val="1000"/>
              </a:spcBef>
              <a:spcAft>
                <a:spcPts val="0"/>
              </a:spcAft>
              <a:buClr>
                <a:schemeClr val="dk1"/>
              </a:buClr>
              <a:buSzPts val="2590"/>
              <a:buNone/>
            </a:pPr>
            <a:r>
              <a:rPr lang="en-IN" sz="2590"/>
              <a:t>                     y</a:t>
            </a:r>
            <a:r>
              <a:rPr baseline="-25000" lang="en-IN" sz="2590"/>
              <a:t>t</a:t>
            </a:r>
            <a:r>
              <a:rPr lang="en-IN" sz="2590"/>
              <a:t> = c + φ</a:t>
            </a:r>
            <a:r>
              <a:rPr baseline="-25000" lang="en-IN" sz="2590"/>
              <a:t>1</a:t>
            </a:r>
            <a:r>
              <a:rPr lang="en-IN" sz="2590"/>
              <a:t>y</a:t>
            </a:r>
            <a:r>
              <a:rPr baseline="-25000" lang="en-IN" sz="2590"/>
              <a:t>t−1</a:t>
            </a:r>
            <a:r>
              <a:rPr lang="en-IN" sz="2590"/>
              <a:t> + φ</a:t>
            </a:r>
            <a:r>
              <a:rPr baseline="-25000" lang="en-IN" sz="2590"/>
              <a:t>2</a:t>
            </a:r>
            <a:r>
              <a:rPr lang="en-IN" sz="2590"/>
              <a:t>y</a:t>
            </a:r>
            <a:r>
              <a:rPr baseline="-25000" lang="en-IN" sz="2590"/>
              <a:t>t−2</a:t>
            </a:r>
            <a:r>
              <a:rPr lang="en-IN" sz="2590"/>
              <a:t> + ... + φ</a:t>
            </a:r>
            <a:r>
              <a:rPr baseline="-25000" lang="en-IN" sz="2590"/>
              <a:t>p</a:t>
            </a:r>
            <a:r>
              <a:rPr lang="en-IN" sz="2590"/>
              <a:t>y</a:t>
            </a:r>
            <a:r>
              <a:rPr baseline="-25000" lang="en-IN" sz="2590"/>
              <a:t>t−p</a:t>
            </a:r>
            <a:r>
              <a:rPr lang="en-IN" sz="2590"/>
              <a:t> + ε</a:t>
            </a:r>
            <a:r>
              <a:rPr baseline="-25000" lang="en-IN" sz="2590"/>
              <a:t>t</a:t>
            </a:r>
            <a:r>
              <a:rPr lang="en-IN" sz="2590"/>
              <a:t> </a:t>
            </a:r>
            <a:endParaRPr/>
          </a:p>
          <a:p>
            <a:pPr indent="0" lvl="0" marL="0" rtl="0" algn="l">
              <a:lnSpc>
                <a:spcPct val="90000"/>
              </a:lnSpc>
              <a:spcBef>
                <a:spcPts val="1000"/>
              </a:spcBef>
              <a:spcAft>
                <a:spcPts val="0"/>
              </a:spcAft>
              <a:buClr>
                <a:schemeClr val="dk1"/>
              </a:buClr>
              <a:buSzPts val="2590"/>
              <a:buNone/>
            </a:pPr>
            <a:r>
              <a:t/>
            </a:r>
            <a:endParaRPr baseline="-25000" sz="2590"/>
          </a:p>
          <a:p>
            <a:pPr indent="-228600" lvl="0" marL="228600" rtl="0" algn="l">
              <a:lnSpc>
                <a:spcPct val="90000"/>
              </a:lnSpc>
              <a:spcBef>
                <a:spcPts val="1000"/>
              </a:spcBef>
              <a:spcAft>
                <a:spcPts val="0"/>
              </a:spcAft>
              <a:buClr>
                <a:schemeClr val="dk1"/>
              </a:buClr>
              <a:buSzPts val="2590"/>
              <a:buFont typeface="Noto Sans Symbols"/>
              <a:buChar char="❖"/>
            </a:pPr>
            <a:r>
              <a:rPr lang="en-IN" sz="2590"/>
              <a:t> Integrated(I): To make time series data stationary we use differencing technique, order of differencing is denoted by d.</a:t>
            </a:r>
            <a:endParaRPr/>
          </a:p>
          <a:p>
            <a:pPr indent="0" lvl="0" marL="0" rtl="0" algn="l">
              <a:lnSpc>
                <a:spcPct val="90000"/>
              </a:lnSpc>
              <a:spcBef>
                <a:spcPts val="1000"/>
              </a:spcBef>
              <a:spcAft>
                <a:spcPts val="0"/>
              </a:spcAft>
              <a:buClr>
                <a:schemeClr val="dk1"/>
              </a:buClr>
              <a:buSzPts val="2590"/>
              <a:buNone/>
            </a:pPr>
            <a:r>
              <a:t/>
            </a:r>
            <a:endParaRPr sz="2590"/>
          </a:p>
          <a:p>
            <a:pPr indent="-228600" lvl="0" marL="228600" rtl="0" algn="l">
              <a:lnSpc>
                <a:spcPct val="90000"/>
              </a:lnSpc>
              <a:spcBef>
                <a:spcPts val="1000"/>
              </a:spcBef>
              <a:spcAft>
                <a:spcPts val="0"/>
              </a:spcAft>
              <a:buClr>
                <a:schemeClr val="dk1"/>
              </a:buClr>
              <a:buSzPts val="2590"/>
              <a:buFont typeface="Noto Sans Symbols"/>
              <a:buChar char="❖"/>
            </a:pPr>
            <a:r>
              <a:rPr lang="en-IN" sz="2590"/>
              <a:t> Moving Average(MA): In this method we forecast values by using linear function of past errors.</a:t>
            </a:r>
            <a:endParaRPr/>
          </a:p>
          <a:p>
            <a:pPr indent="0" lvl="0" marL="0" rtl="0" algn="l">
              <a:lnSpc>
                <a:spcPct val="90000"/>
              </a:lnSpc>
              <a:spcBef>
                <a:spcPts val="1000"/>
              </a:spcBef>
              <a:spcAft>
                <a:spcPts val="0"/>
              </a:spcAft>
              <a:buClr>
                <a:schemeClr val="dk1"/>
              </a:buClr>
              <a:buSzPts val="2590"/>
              <a:buNone/>
            </a:pPr>
            <a:r>
              <a:rPr lang="en-IN" sz="2590"/>
              <a:t>                     y</a:t>
            </a:r>
            <a:r>
              <a:rPr baseline="-25000" lang="en-IN" sz="2590"/>
              <a:t>t</a:t>
            </a:r>
            <a:r>
              <a:rPr lang="en-IN" sz="2590"/>
              <a:t> = c + ε</a:t>
            </a:r>
            <a:r>
              <a:rPr baseline="-25000" lang="en-IN" sz="2590"/>
              <a:t>t</a:t>
            </a:r>
            <a:r>
              <a:rPr lang="en-IN" sz="2590"/>
              <a:t> + θ</a:t>
            </a:r>
            <a:r>
              <a:rPr baseline="-25000" lang="en-IN" sz="2590"/>
              <a:t>1</a:t>
            </a:r>
            <a:r>
              <a:rPr lang="en-IN" sz="2590"/>
              <a:t>ε</a:t>
            </a:r>
            <a:r>
              <a:rPr baseline="-25000" lang="en-IN" sz="2590"/>
              <a:t>t−1</a:t>
            </a:r>
            <a:r>
              <a:rPr lang="en-IN" sz="2590"/>
              <a:t> + θ</a:t>
            </a:r>
            <a:r>
              <a:rPr baseline="-25000" lang="en-IN" sz="2590"/>
              <a:t>2</a:t>
            </a:r>
            <a:r>
              <a:rPr lang="en-IN" sz="2590"/>
              <a:t>ε</a:t>
            </a:r>
            <a:r>
              <a:rPr baseline="-25000" lang="en-IN" sz="2590"/>
              <a:t>t−2</a:t>
            </a:r>
            <a:r>
              <a:rPr lang="en-IN" sz="2590"/>
              <a:t> + ... + θ</a:t>
            </a:r>
            <a:r>
              <a:rPr baseline="-25000" lang="en-IN" sz="2590"/>
              <a:t>q</a:t>
            </a:r>
            <a:r>
              <a:rPr lang="en-IN" sz="2590"/>
              <a:t>ε</a:t>
            </a:r>
            <a:r>
              <a:rPr baseline="-25000" lang="en-IN" sz="2590"/>
              <a:t>t−q </a:t>
            </a:r>
            <a:r>
              <a:rPr lang="en-IN" sz="2590"/>
              <a:t> </a:t>
            </a:r>
            <a:endParaRPr/>
          </a:p>
          <a:p>
            <a:pPr indent="-228600" lvl="0" marL="228600" rtl="0" algn="l">
              <a:lnSpc>
                <a:spcPct val="90000"/>
              </a:lnSpc>
              <a:spcBef>
                <a:spcPts val="1000"/>
              </a:spcBef>
              <a:spcAft>
                <a:spcPts val="0"/>
              </a:spcAft>
              <a:buClr>
                <a:schemeClr val="dk1"/>
              </a:buClr>
              <a:buSzPts val="2590"/>
              <a:buFont typeface="Noto Sans Symbols"/>
              <a:buChar char="❖"/>
            </a:pPr>
            <a:r>
              <a:rPr lang="en-IN" sz="2590"/>
              <a:t> Our data contains seasonality, with the help of “autoarima” library we get the best model fit and implemented SARIMA model of appropriate order. </a:t>
            </a:r>
            <a:endParaRPr/>
          </a:p>
          <a:p>
            <a:pPr indent="0" lvl="0" marL="0" rtl="0" algn="l">
              <a:lnSpc>
                <a:spcPct val="90000"/>
              </a:lnSpc>
              <a:spcBef>
                <a:spcPts val="1000"/>
              </a:spcBef>
              <a:spcAft>
                <a:spcPts val="0"/>
              </a:spcAft>
              <a:buClr>
                <a:schemeClr val="dk1"/>
              </a:buClr>
              <a:buSzPts val="2590"/>
              <a:buNone/>
            </a:pPr>
            <a:r>
              <a:rPr lang="en-IN" sz="2590"/>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838200" y="1"/>
            <a:ext cx="10515600" cy="10429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   </a:t>
            </a:r>
            <a:r>
              <a:rPr b="1" lang="en-IN" sz="3600"/>
              <a:t>Feed Forward Neural Network(FFNN): </a:t>
            </a:r>
            <a:endParaRPr/>
          </a:p>
        </p:txBody>
      </p:sp>
      <p:sp>
        <p:nvSpPr>
          <p:cNvPr id="166" name="Google Shape;166;p12"/>
          <p:cNvSpPr txBox="1"/>
          <p:nvPr>
            <p:ph idx="1" type="body"/>
          </p:nvPr>
        </p:nvSpPr>
        <p:spPr>
          <a:xfrm>
            <a:off x="838200" y="1042988"/>
            <a:ext cx="10515600" cy="5815011"/>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590"/>
              <a:buFont typeface="Noto Sans Symbols"/>
              <a:buChar char="❖"/>
            </a:pPr>
            <a:r>
              <a:rPr lang="en-IN" sz="2590"/>
              <a:t> Artificial Neural Network, which is a multi-layer perceptron, consists of an input layer, one or more hidden layers and an output layers.</a:t>
            </a:r>
            <a:endParaRPr/>
          </a:p>
          <a:p>
            <a:pPr indent="-64135" lvl="0" marL="228600" rtl="0" algn="l">
              <a:lnSpc>
                <a:spcPct val="70000"/>
              </a:lnSpc>
              <a:spcBef>
                <a:spcPts val="1000"/>
              </a:spcBef>
              <a:spcAft>
                <a:spcPts val="0"/>
              </a:spcAft>
              <a:buClr>
                <a:schemeClr val="dk1"/>
              </a:buClr>
              <a:buSzPts val="2590"/>
              <a:buFont typeface="Noto Sans Symbols"/>
              <a:buNone/>
            </a:pPr>
            <a:r>
              <a:t/>
            </a:r>
            <a:endParaRPr sz="2590"/>
          </a:p>
          <a:p>
            <a:pPr indent="-228600" lvl="0" marL="228600" rtl="0" algn="l">
              <a:lnSpc>
                <a:spcPct val="70000"/>
              </a:lnSpc>
              <a:spcBef>
                <a:spcPts val="1000"/>
              </a:spcBef>
              <a:spcAft>
                <a:spcPts val="0"/>
              </a:spcAft>
              <a:buClr>
                <a:schemeClr val="dk1"/>
              </a:buClr>
              <a:buSzPts val="2590"/>
              <a:buFont typeface="Noto Sans Symbols"/>
              <a:buChar char="❖"/>
            </a:pPr>
            <a:r>
              <a:rPr lang="en-IN" sz="2590"/>
              <a:t> Here we feed sequential data to our model architecture which consists of two dense layers with ‘relu’ as activation function, and one output layer without any activation function.</a:t>
            </a:r>
            <a:endParaRPr/>
          </a:p>
          <a:p>
            <a:pPr indent="-64135" lvl="0" marL="228600" rtl="0" algn="l">
              <a:lnSpc>
                <a:spcPct val="70000"/>
              </a:lnSpc>
              <a:spcBef>
                <a:spcPts val="1000"/>
              </a:spcBef>
              <a:spcAft>
                <a:spcPts val="0"/>
              </a:spcAft>
              <a:buClr>
                <a:schemeClr val="dk1"/>
              </a:buClr>
              <a:buSzPts val="2590"/>
              <a:buFont typeface="Noto Sans Symbols"/>
              <a:buNone/>
            </a:pPr>
            <a:r>
              <a:t/>
            </a:r>
            <a:endParaRPr sz="2590"/>
          </a:p>
          <a:p>
            <a:pPr indent="-228600" lvl="0" marL="228600" rtl="0" algn="l">
              <a:lnSpc>
                <a:spcPct val="70000"/>
              </a:lnSpc>
              <a:spcBef>
                <a:spcPts val="1000"/>
              </a:spcBef>
              <a:spcAft>
                <a:spcPts val="0"/>
              </a:spcAft>
              <a:buClr>
                <a:schemeClr val="dk1"/>
              </a:buClr>
              <a:buSzPts val="2590"/>
              <a:buFont typeface="Noto Sans Symbols"/>
              <a:buChar char="❖"/>
            </a:pPr>
            <a:r>
              <a:rPr lang="en-IN" sz="2590"/>
              <a:t> Optimization algorithm used to reduce loss is “ADAM” (adaptive moments).</a:t>
            </a:r>
            <a:endParaRPr/>
          </a:p>
          <a:p>
            <a:pPr indent="-64135" lvl="0" marL="228600" rtl="0" algn="l">
              <a:lnSpc>
                <a:spcPct val="70000"/>
              </a:lnSpc>
              <a:spcBef>
                <a:spcPts val="1000"/>
              </a:spcBef>
              <a:spcAft>
                <a:spcPts val="0"/>
              </a:spcAft>
              <a:buClr>
                <a:schemeClr val="dk1"/>
              </a:buClr>
              <a:buSzPts val="2590"/>
              <a:buFont typeface="Noto Sans Symbols"/>
              <a:buNone/>
            </a:pPr>
            <a:r>
              <a:t/>
            </a:r>
            <a:endParaRPr sz="2590"/>
          </a:p>
          <a:p>
            <a:pPr indent="-228600" lvl="0" marL="228600" rtl="0" algn="l">
              <a:lnSpc>
                <a:spcPct val="70000"/>
              </a:lnSpc>
              <a:spcBef>
                <a:spcPts val="1000"/>
              </a:spcBef>
              <a:spcAft>
                <a:spcPts val="0"/>
              </a:spcAft>
              <a:buClr>
                <a:schemeClr val="dk1"/>
              </a:buClr>
              <a:buSzPts val="2590"/>
              <a:buFont typeface="Noto Sans Symbols"/>
              <a:buChar char="❖"/>
            </a:pPr>
            <a:r>
              <a:rPr lang="en-IN" sz="2590"/>
              <a:t> We converted our data into sequential format and then feed it to our model architecture, trained it for 25 epochs and make predictions on required time interval.</a:t>
            </a:r>
            <a:endParaRPr/>
          </a:p>
          <a:p>
            <a:pPr indent="-64135" lvl="0" marL="228600" rtl="0" algn="l">
              <a:lnSpc>
                <a:spcPct val="70000"/>
              </a:lnSpc>
              <a:spcBef>
                <a:spcPts val="1000"/>
              </a:spcBef>
              <a:spcAft>
                <a:spcPts val="0"/>
              </a:spcAft>
              <a:buClr>
                <a:schemeClr val="dk1"/>
              </a:buClr>
              <a:buSzPts val="2590"/>
              <a:buFont typeface="Noto Sans Symbols"/>
              <a:buNone/>
            </a:pPr>
            <a:r>
              <a:t/>
            </a:r>
            <a:endParaRPr sz="2590"/>
          </a:p>
          <a:p>
            <a:pPr indent="-228600" lvl="0" marL="228600" rtl="0" algn="l">
              <a:lnSpc>
                <a:spcPct val="70000"/>
              </a:lnSpc>
              <a:spcBef>
                <a:spcPts val="1000"/>
              </a:spcBef>
              <a:spcAft>
                <a:spcPts val="0"/>
              </a:spcAft>
              <a:buClr>
                <a:schemeClr val="dk1"/>
              </a:buClr>
              <a:buSzPts val="2590"/>
              <a:buFont typeface="Noto Sans Symbols"/>
              <a:buChar char="❖"/>
            </a:pPr>
            <a:r>
              <a:rPr lang="en-IN" sz="2590"/>
              <a:t> Evaluation metric used for model performance is RMSE, and it’s value is within good range.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title"/>
          </p:nvPr>
        </p:nvSpPr>
        <p:spPr>
          <a:xfrm>
            <a:off x="838200" y="1"/>
            <a:ext cx="10515600" cy="9286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      </a:t>
            </a:r>
            <a:r>
              <a:rPr b="1" lang="en-IN" sz="3600"/>
              <a:t>Model Architecture of FFNN:</a:t>
            </a:r>
            <a:endParaRPr/>
          </a:p>
        </p:txBody>
      </p:sp>
      <p:sp>
        <p:nvSpPr>
          <p:cNvPr id="172" name="Google Shape;172;p13"/>
          <p:cNvSpPr txBox="1"/>
          <p:nvPr>
            <p:ph idx="1" type="body"/>
          </p:nvPr>
        </p:nvSpPr>
        <p:spPr>
          <a:xfrm>
            <a:off x="838200" y="928688"/>
            <a:ext cx="10515600" cy="59293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 </a:t>
            </a:r>
            <a:endParaRPr/>
          </a:p>
        </p:txBody>
      </p:sp>
      <p:pic>
        <p:nvPicPr>
          <p:cNvPr id="173" name="Google Shape;173;p13"/>
          <p:cNvPicPr preferRelativeResize="0"/>
          <p:nvPr/>
        </p:nvPicPr>
        <p:blipFill rotWithShape="1">
          <a:blip r:embed="rId3">
            <a:alphaModFix/>
          </a:blip>
          <a:srcRect b="0" l="0" r="0" t="0"/>
          <a:stretch/>
        </p:blipFill>
        <p:spPr>
          <a:xfrm>
            <a:off x="1600200" y="1285875"/>
            <a:ext cx="9229725" cy="4643437"/>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838200" y="1"/>
            <a:ext cx="10515600" cy="11572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IN" sz="3600"/>
              <a:t>     Long Short Term Memory (LSTM):</a:t>
            </a:r>
            <a:endParaRPr/>
          </a:p>
        </p:txBody>
      </p:sp>
      <p:sp>
        <p:nvSpPr>
          <p:cNvPr id="179" name="Google Shape;179;p14"/>
          <p:cNvSpPr txBox="1"/>
          <p:nvPr>
            <p:ph idx="1" type="body"/>
          </p:nvPr>
        </p:nvSpPr>
        <p:spPr>
          <a:xfrm>
            <a:off x="838200" y="1157289"/>
            <a:ext cx="10515600" cy="5700710"/>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600"/>
              <a:buFont typeface="Noto Sans Symbols"/>
              <a:buChar char="❖"/>
            </a:pPr>
            <a:r>
              <a:rPr lang="en-IN" sz="2600"/>
              <a:t>  Our time series data contain trend and seasonality, we can say that it has to be remembered.</a:t>
            </a:r>
            <a:endParaRPr/>
          </a:p>
          <a:p>
            <a:pPr indent="-63500" lvl="0" marL="228600" rtl="0" algn="l">
              <a:lnSpc>
                <a:spcPct val="70000"/>
              </a:lnSpc>
              <a:spcBef>
                <a:spcPts val="1000"/>
              </a:spcBef>
              <a:spcAft>
                <a:spcPts val="0"/>
              </a:spcAft>
              <a:buClr>
                <a:schemeClr val="dk1"/>
              </a:buClr>
              <a:buSzPts val="2600"/>
              <a:buFont typeface="Noto Sans Symbols"/>
              <a:buNone/>
            </a:pPr>
            <a:r>
              <a:t/>
            </a:r>
            <a:endParaRPr sz="2600"/>
          </a:p>
          <a:p>
            <a:pPr indent="-228600" lvl="0" marL="228600" rtl="0" algn="l">
              <a:lnSpc>
                <a:spcPct val="70000"/>
              </a:lnSpc>
              <a:spcBef>
                <a:spcPts val="1000"/>
              </a:spcBef>
              <a:spcAft>
                <a:spcPts val="0"/>
              </a:spcAft>
              <a:buClr>
                <a:schemeClr val="dk1"/>
              </a:buClr>
              <a:buSzPts val="2600"/>
              <a:buFont typeface="Noto Sans Symbols"/>
              <a:buChar char="❖"/>
            </a:pPr>
            <a:r>
              <a:rPr lang="en-IN" sz="2600"/>
              <a:t>  To remember previous information, an efficient neural network is available to us which is basically a generalization of FFNN.</a:t>
            </a:r>
            <a:endParaRPr/>
          </a:p>
          <a:p>
            <a:pPr indent="-63500" lvl="0" marL="228600" rtl="0" algn="l">
              <a:lnSpc>
                <a:spcPct val="70000"/>
              </a:lnSpc>
              <a:spcBef>
                <a:spcPts val="1000"/>
              </a:spcBef>
              <a:spcAft>
                <a:spcPts val="0"/>
              </a:spcAft>
              <a:buClr>
                <a:schemeClr val="dk1"/>
              </a:buClr>
              <a:buSzPts val="2600"/>
              <a:buFont typeface="Noto Sans Symbols"/>
              <a:buNone/>
            </a:pPr>
            <a:r>
              <a:t/>
            </a:r>
            <a:endParaRPr sz="2600"/>
          </a:p>
          <a:p>
            <a:pPr indent="-228600" lvl="0" marL="228600" rtl="0" algn="l">
              <a:lnSpc>
                <a:spcPct val="70000"/>
              </a:lnSpc>
              <a:spcBef>
                <a:spcPts val="1000"/>
              </a:spcBef>
              <a:spcAft>
                <a:spcPts val="0"/>
              </a:spcAft>
              <a:buClr>
                <a:schemeClr val="dk1"/>
              </a:buClr>
              <a:buSzPts val="2600"/>
              <a:buFont typeface="Noto Sans Symbols"/>
              <a:buChar char="❖"/>
            </a:pPr>
            <a:r>
              <a:rPr lang="en-IN" sz="2600"/>
              <a:t>  LSTM is a recurrent neural network, which solves following problems which occurs in ordinary RNN quite efficiently:</a:t>
            </a:r>
            <a:endParaRPr/>
          </a:p>
          <a:p>
            <a:pPr indent="0" lvl="0" marL="0" rtl="0" algn="l">
              <a:lnSpc>
                <a:spcPct val="70000"/>
              </a:lnSpc>
              <a:spcBef>
                <a:spcPts val="1000"/>
              </a:spcBef>
              <a:spcAft>
                <a:spcPts val="0"/>
              </a:spcAft>
              <a:buClr>
                <a:schemeClr val="dk1"/>
              </a:buClr>
              <a:buSzPts val="2600"/>
              <a:buNone/>
            </a:pPr>
            <a:r>
              <a:rPr lang="en-IN" sz="2600"/>
              <a:t>               1) Exploding Gradient Problem</a:t>
            </a:r>
            <a:endParaRPr/>
          </a:p>
          <a:p>
            <a:pPr indent="0" lvl="0" marL="0" rtl="0" algn="l">
              <a:lnSpc>
                <a:spcPct val="70000"/>
              </a:lnSpc>
              <a:spcBef>
                <a:spcPts val="1000"/>
              </a:spcBef>
              <a:spcAft>
                <a:spcPts val="0"/>
              </a:spcAft>
              <a:buClr>
                <a:schemeClr val="dk1"/>
              </a:buClr>
              <a:buSzPts val="2600"/>
              <a:buNone/>
            </a:pPr>
            <a:r>
              <a:rPr lang="en-IN" sz="2600"/>
              <a:t>               2) Vanishing Gradient Problem</a:t>
            </a:r>
            <a:endParaRPr/>
          </a:p>
          <a:p>
            <a:pPr indent="-63500" lvl="0" marL="228600" rtl="0" algn="l">
              <a:lnSpc>
                <a:spcPct val="70000"/>
              </a:lnSpc>
              <a:spcBef>
                <a:spcPts val="1000"/>
              </a:spcBef>
              <a:spcAft>
                <a:spcPts val="0"/>
              </a:spcAft>
              <a:buClr>
                <a:schemeClr val="dk1"/>
              </a:buClr>
              <a:buSzPts val="2600"/>
              <a:buFont typeface="Noto Sans Symbols"/>
              <a:buNone/>
            </a:pPr>
            <a:r>
              <a:t/>
            </a:r>
            <a:endParaRPr sz="2600"/>
          </a:p>
          <a:p>
            <a:pPr indent="-228600" lvl="0" marL="228600" rtl="0" algn="l">
              <a:lnSpc>
                <a:spcPct val="70000"/>
              </a:lnSpc>
              <a:spcBef>
                <a:spcPts val="1000"/>
              </a:spcBef>
              <a:spcAft>
                <a:spcPts val="0"/>
              </a:spcAft>
              <a:buClr>
                <a:schemeClr val="dk1"/>
              </a:buClr>
              <a:buSzPts val="2600"/>
              <a:buFont typeface="Noto Sans Symbols"/>
              <a:buChar char="❖"/>
            </a:pPr>
            <a:r>
              <a:rPr lang="en-IN" sz="2600"/>
              <a:t>  Exploding gradient problem is easier to handle, as we are interested only in direction of gradient, we can normalize the gradient or we can clip the gradient</a:t>
            </a:r>
            <a:endParaRPr/>
          </a:p>
          <a:p>
            <a:pPr indent="0" lvl="0" marL="0" rtl="0" algn="l">
              <a:lnSpc>
                <a:spcPct val="70000"/>
              </a:lnSpc>
              <a:spcBef>
                <a:spcPts val="1000"/>
              </a:spcBef>
              <a:spcAft>
                <a:spcPts val="0"/>
              </a:spcAft>
              <a:buClr>
                <a:schemeClr val="dk1"/>
              </a:buClr>
              <a:buSzPts val="2600"/>
              <a:buNone/>
            </a:pPr>
            <a:r>
              <a:t/>
            </a:r>
            <a:endParaRPr sz="2600"/>
          </a:p>
          <a:p>
            <a:pPr indent="0" lvl="0" marL="0" rtl="0" algn="l">
              <a:lnSpc>
                <a:spcPct val="70000"/>
              </a:lnSpc>
              <a:spcBef>
                <a:spcPts val="1000"/>
              </a:spcBef>
              <a:spcAft>
                <a:spcPts val="0"/>
              </a:spcAft>
              <a:buClr>
                <a:schemeClr val="dk1"/>
              </a:buClr>
              <a:buSzPts val="700"/>
              <a:buNone/>
            </a:pPr>
            <a:r>
              <a:rPr lang="en-IN" sz="700"/>
              <a:t>                               </a:t>
            </a:r>
            <a:endParaRPr/>
          </a:p>
          <a:p>
            <a:pPr indent="0" lvl="0" marL="0" rtl="0" algn="l">
              <a:lnSpc>
                <a:spcPct val="70000"/>
              </a:lnSpc>
              <a:spcBef>
                <a:spcPts val="1000"/>
              </a:spcBef>
              <a:spcAft>
                <a:spcPts val="0"/>
              </a:spcAft>
              <a:buClr>
                <a:schemeClr val="dk1"/>
              </a:buClr>
              <a:buSzPts val="700"/>
              <a:buNone/>
            </a:pPr>
            <a:r>
              <a:rPr lang="en-IN" sz="700"/>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ph type="title"/>
          </p:nvPr>
        </p:nvSpPr>
        <p:spPr>
          <a:xfrm>
            <a:off x="0" y="1"/>
            <a:ext cx="12192000"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          </a:t>
            </a:r>
            <a:r>
              <a:rPr b="1" lang="en-IN" sz="3600"/>
              <a:t>Long Short Term Memory (LSTM):</a:t>
            </a:r>
            <a:endParaRPr/>
          </a:p>
        </p:txBody>
      </p:sp>
      <p:sp>
        <p:nvSpPr>
          <p:cNvPr id="185" name="Google Shape;185;p15"/>
          <p:cNvSpPr txBox="1"/>
          <p:nvPr>
            <p:ph idx="1" type="body"/>
          </p:nvPr>
        </p:nvSpPr>
        <p:spPr>
          <a:xfrm>
            <a:off x="838200" y="1033670"/>
            <a:ext cx="10515600" cy="5824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IN"/>
              <a:t>  Vanishing gradient problem is overcome with the help of concept of gates.</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  LSTM remembers information over a long period of time with the help of its memory, called gated cell.</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  This gated cell decides which information has to be retained, has to be add newly and  has to be forget.</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  This is done by assigning weights to the information, which are learned by learning algorithm.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txBox="1"/>
          <p:nvPr>
            <p:ph type="title"/>
          </p:nvPr>
        </p:nvSpPr>
        <p:spPr>
          <a:xfrm>
            <a:off x="838200" y="1"/>
            <a:ext cx="10515600" cy="9806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    </a:t>
            </a:r>
            <a:r>
              <a:rPr b="1" lang="en-IN" sz="3600"/>
              <a:t>Long Short Term Memory (LSTM):</a:t>
            </a:r>
            <a:endParaRPr/>
          </a:p>
        </p:txBody>
      </p:sp>
      <p:sp>
        <p:nvSpPr>
          <p:cNvPr id="191" name="Google Shape;191;p16"/>
          <p:cNvSpPr txBox="1"/>
          <p:nvPr>
            <p:ph idx="1" type="body"/>
          </p:nvPr>
        </p:nvSpPr>
        <p:spPr>
          <a:xfrm>
            <a:off x="838200" y="980661"/>
            <a:ext cx="10515600" cy="5877337"/>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Font typeface="Noto Sans Symbols"/>
              <a:buChar char="❖"/>
            </a:pPr>
            <a:r>
              <a:rPr lang="en-IN"/>
              <a:t>  LSTM cell consists of three gates:</a:t>
            </a:r>
            <a:endParaRPr/>
          </a:p>
          <a:p>
            <a:pPr indent="0" lvl="0" marL="0" rtl="0" algn="l">
              <a:lnSpc>
                <a:spcPct val="80000"/>
              </a:lnSpc>
              <a:spcBef>
                <a:spcPts val="1000"/>
              </a:spcBef>
              <a:spcAft>
                <a:spcPts val="0"/>
              </a:spcAft>
              <a:buClr>
                <a:schemeClr val="dk1"/>
              </a:buClr>
              <a:buSzPts val="2800"/>
              <a:buNone/>
            </a:pPr>
            <a:r>
              <a:rPr lang="en-IN"/>
              <a:t>                                     1) Input Gate</a:t>
            </a:r>
            <a:endParaRPr/>
          </a:p>
          <a:p>
            <a:pPr indent="0" lvl="0" marL="0" rtl="0" algn="l">
              <a:lnSpc>
                <a:spcPct val="80000"/>
              </a:lnSpc>
              <a:spcBef>
                <a:spcPts val="1000"/>
              </a:spcBef>
              <a:spcAft>
                <a:spcPts val="0"/>
              </a:spcAft>
              <a:buClr>
                <a:schemeClr val="dk1"/>
              </a:buClr>
              <a:buSzPts val="2800"/>
              <a:buNone/>
            </a:pPr>
            <a:r>
              <a:rPr lang="en-IN"/>
              <a:t>                                     2) Forget Gate</a:t>
            </a:r>
            <a:endParaRPr/>
          </a:p>
          <a:p>
            <a:pPr indent="0" lvl="0" marL="0" rtl="0" algn="l">
              <a:lnSpc>
                <a:spcPct val="80000"/>
              </a:lnSpc>
              <a:spcBef>
                <a:spcPts val="1000"/>
              </a:spcBef>
              <a:spcAft>
                <a:spcPts val="0"/>
              </a:spcAft>
              <a:buClr>
                <a:schemeClr val="dk1"/>
              </a:buClr>
              <a:buSzPts val="2800"/>
              <a:buNone/>
            </a:pPr>
            <a:r>
              <a:rPr lang="en-IN"/>
              <a:t>                                     3) Output Gate</a:t>
            </a:r>
            <a:endParaRPr/>
          </a:p>
          <a:p>
            <a:pPr indent="-228600" lvl="0" marL="228600" rtl="0" algn="l">
              <a:lnSpc>
                <a:spcPct val="80000"/>
              </a:lnSpc>
              <a:spcBef>
                <a:spcPts val="1000"/>
              </a:spcBef>
              <a:spcAft>
                <a:spcPts val="0"/>
              </a:spcAft>
              <a:buClr>
                <a:schemeClr val="dk1"/>
              </a:buClr>
              <a:buSzPts val="2800"/>
              <a:buFont typeface="Noto Sans Symbols"/>
              <a:buChar char="❖"/>
            </a:pPr>
            <a:r>
              <a:rPr lang="en-IN"/>
              <a:t>  Input gate decides which information has to retain and which new information has to add on.</a:t>
            </a:r>
            <a:endParaRPr/>
          </a:p>
          <a:p>
            <a:pPr indent="-228600" lvl="0" marL="228600" rtl="0" algn="l">
              <a:lnSpc>
                <a:spcPct val="80000"/>
              </a:lnSpc>
              <a:spcBef>
                <a:spcPts val="1000"/>
              </a:spcBef>
              <a:spcAft>
                <a:spcPts val="0"/>
              </a:spcAft>
              <a:buClr>
                <a:schemeClr val="dk1"/>
              </a:buClr>
              <a:buSzPts val="2800"/>
              <a:buFont typeface="Noto Sans Symbols"/>
              <a:buChar char="❖"/>
            </a:pPr>
            <a:r>
              <a:rPr lang="en-IN"/>
              <a:t>  Forget gate decides which information is not important and delete it.</a:t>
            </a:r>
            <a:endParaRPr/>
          </a:p>
          <a:p>
            <a:pPr indent="-228600" lvl="0" marL="228600" rtl="0" algn="l">
              <a:lnSpc>
                <a:spcPct val="80000"/>
              </a:lnSpc>
              <a:spcBef>
                <a:spcPts val="1000"/>
              </a:spcBef>
              <a:spcAft>
                <a:spcPts val="0"/>
              </a:spcAft>
              <a:buClr>
                <a:schemeClr val="dk1"/>
              </a:buClr>
              <a:buSzPts val="2800"/>
              <a:buFont typeface="Noto Sans Symbols"/>
              <a:buChar char="❖"/>
            </a:pPr>
            <a:r>
              <a:rPr lang="en-IN"/>
              <a:t>  Output gate decides which information allows to make impact on the output.</a:t>
            </a:r>
            <a:endParaRPr/>
          </a:p>
          <a:p>
            <a:pPr indent="-228600" lvl="0" marL="228600" rtl="0" algn="l">
              <a:lnSpc>
                <a:spcPct val="80000"/>
              </a:lnSpc>
              <a:spcBef>
                <a:spcPts val="1000"/>
              </a:spcBef>
              <a:spcAft>
                <a:spcPts val="0"/>
              </a:spcAft>
              <a:buClr>
                <a:schemeClr val="dk1"/>
              </a:buClr>
              <a:buSzPts val="2800"/>
              <a:buFont typeface="Noto Sans Symbols"/>
              <a:buChar char="❖"/>
            </a:pPr>
            <a:r>
              <a:rPr lang="en-IN"/>
              <a:t>  We implemented LSTM networks in python using “Keras” library.</a:t>
            </a:r>
            <a:endParaRPr/>
          </a:p>
          <a:p>
            <a:pPr indent="-228600" lvl="0" marL="228600" rtl="0" algn="l">
              <a:lnSpc>
                <a:spcPct val="80000"/>
              </a:lnSpc>
              <a:spcBef>
                <a:spcPts val="1000"/>
              </a:spcBef>
              <a:spcAft>
                <a:spcPts val="0"/>
              </a:spcAft>
              <a:buClr>
                <a:schemeClr val="dk1"/>
              </a:buClr>
              <a:buSzPts val="2800"/>
              <a:buFont typeface="Noto Sans Symbols"/>
              <a:buChar char="❖"/>
            </a:pPr>
            <a:r>
              <a:rPr lang="en-IN"/>
              <a:t>  We evaluated model’s performance using metric root mean squared error (RMSE). We got RMSE value within good range.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7"/>
          <p:cNvSpPr txBox="1"/>
          <p:nvPr>
            <p:ph type="title"/>
          </p:nvPr>
        </p:nvSpPr>
        <p:spPr>
          <a:xfrm>
            <a:off x="0" y="1"/>
            <a:ext cx="12192000" cy="9143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IN" sz="3600"/>
              <a:t>           Model Architecture of LSTM:</a:t>
            </a:r>
            <a:endParaRPr/>
          </a:p>
        </p:txBody>
      </p:sp>
      <p:pic>
        <p:nvPicPr>
          <p:cNvPr id="197" name="Google Shape;197;p17"/>
          <p:cNvPicPr preferRelativeResize="0"/>
          <p:nvPr>
            <p:ph idx="1" type="body"/>
          </p:nvPr>
        </p:nvPicPr>
        <p:blipFill rotWithShape="1">
          <a:blip r:embed="rId3">
            <a:alphaModFix/>
          </a:blip>
          <a:srcRect b="0" l="0" r="0" t="0"/>
          <a:stretch/>
        </p:blipFill>
        <p:spPr>
          <a:xfrm>
            <a:off x="1020417" y="1482207"/>
            <a:ext cx="10151166" cy="467546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8"/>
          <p:cNvSpPr txBox="1"/>
          <p:nvPr>
            <p:ph type="title"/>
          </p:nvPr>
        </p:nvSpPr>
        <p:spPr>
          <a:xfrm>
            <a:off x="838200" y="1"/>
            <a:ext cx="10515600" cy="9939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   </a:t>
            </a:r>
            <a:r>
              <a:rPr b="1" lang="en-IN" sz="4000"/>
              <a:t>Methodology:</a:t>
            </a:r>
            <a:endParaRPr/>
          </a:p>
        </p:txBody>
      </p:sp>
      <p:sp>
        <p:nvSpPr>
          <p:cNvPr id="203" name="Google Shape;203;p18"/>
          <p:cNvSpPr txBox="1"/>
          <p:nvPr>
            <p:ph idx="1" type="body"/>
          </p:nvPr>
        </p:nvSpPr>
        <p:spPr>
          <a:xfrm>
            <a:off x="838200" y="993913"/>
            <a:ext cx="10515600" cy="5864086"/>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Font typeface="Noto Sans Symbols"/>
              <a:buChar char="❖"/>
            </a:pPr>
            <a:r>
              <a:rPr lang="en-IN"/>
              <a:t>  We collected data from Energy market authority of Singapore. Data restructured such that we can use it properly for our algorithms.</a:t>
            </a:r>
            <a:endParaRPr/>
          </a:p>
          <a:p>
            <a:pPr indent="-228600" lvl="0" marL="228600" rtl="0" algn="l">
              <a:lnSpc>
                <a:spcPct val="80000"/>
              </a:lnSpc>
              <a:spcBef>
                <a:spcPts val="1000"/>
              </a:spcBef>
              <a:spcAft>
                <a:spcPts val="0"/>
              </a:spcAft>
              <a:buClr>
                <a:schemeClr val="dk1"/>
              </a:buClr>
              <a:buSzPts val="2800"/>
              <a:buFont typeface="Noto Sans Symbols"/>
              <a:buChar char="❖"/>
            </a:pPr>
            <a:r>
              <a:rPr lang="en-IN"/>
              <a:t>  For traditional algorithms (Naïve approach, Moving average, Simple Exponential Smoothing and Holt’s linear trend and Holt’s winter model), we split our dataset into three parts train set, validation set and test set.</a:t>
            </a:r>
            <a:endParaRPr/>
          </a:p>
          <a:p>
            <a:pPr indent="-228600" lvl="0" marL="228600" rtl="0" algn="l">
              <a:lnSpc>
                <a:spcPct val="80000"/>
              </a:lnSpc>
              <a:spcBef>
                <a:spcPts val="1000"/>
              </a:spcBef>
              <a:spcAft>
                <a:spcPts val="0"/>
              </a:spcAft>
              <a:buClr>
                <a:schemeClr val="dk1"/>
              </a:buClr>
              <a:buSzPts val="2800"/>
              <a:buFont typeface="Noto Sans Symbols"/>
              <a:buChar char="❖"/>
            </a:pPr>
            <a:r>
              <a:rPr lang="en-IN"/>
              <a:t>  We  trained our models on train set and see results on validation set if model’s performance was good on validation set then we forecast vales on test dataset.</a:t>
            </a:r>
            <a:endParaRPr/>
          </a:p>
          <a:p>
            <a:pPr indent="-228600" lvl="0" marL="228600" rtl="0" algn="l">
              <a:lnSpc>
                <a:spcPct val="80000"/>
              </a:lnSpc>
              <a:spcBef>
                <a:spcPts val="1000"/>
              </a:spcBef>
              <a:spcAft>
                <a:spcPts val="0"/>
              </a:spcAft>
              <a:buClr>
                <a:schemeClr val="dk1"/>
              </a:buClr>
              <a:buSzPts val="2800"/>
              <a:buFont typeface="Noto Sans Symbols"/>
              <a:buChar char="❖"/>
            </a:pPr>
            <a:r>
              <a:rPr lang="en-IN"/>
              <a:t>  For Non-traditional algorithms (ARIMA, FFNN and LSTM), we spit our data set into train and test data set.</a:t>
            </a:r>
            <a:endParaRPr/>
          </a:p>
          <a:p>
            <a:pPr indent="-228600" lvl="0" marL="228600" rtl="0" algn="l">
              <a:lnSpc>
                <a:spcPct val="80000"/>
              </a:lnSpc>
              <a:spcBef>
                <a:spcPts val="1000"/>
              </a:spcBef>
              <a:spcAft>
                <a:spcPts val="0"/>
              </a:spcAft>
              <a:buClr>
                <a:schemeClr val="dk1"/>
              </a:buClr>
              <a:buSzPts val="2800"/>
              <a:buFont typeface="Noto Sans Symbols"/>
              <a:buChar char="❖"/>
            </a:pPr>
            <a:r>
              <a:rPr lang="en-IN"/>
              <a:t>  We trained our models on train data set and forecasted values on test data set.</a:t>
            </a:r>
            <a:endParaRPr/>
          </a:p>
          <a:p>
            <a:pPr indent="-228600" lvl="0" marL="228600" rtl="0" algn="l">
              <a:lnSpc>
                <a:spcPct val="80000"/>
              </a:lnSpc>
              <a:spcBef>
                <a:spcPts val="1000"/>
              </a:spcBef>
              <a:spcAft>
                <a:spcPts val="0"/>
              </a:spcAft>
              <a:buClr>
                <a:schemeClr val="dk1"/>
              </a:buClr>
              <a:buSzPts val="2800"/>
              <a:buFont typeface="Noto Sans Symbols"/>
              <a:buChar char="❖"/>
            </a:pPr>
            <a:r>
              <a:rPr lang="en-IN"/>
              <a:t>  We evaluated performance of each model using metric root mean squared error (RMSE) value.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ph type="title"/>
          </p:nvPr>
        </p:nvSpPr>
        <p:spPr>
          <a:xfrm>
            <a:off x="838200" y="1"/>
            <a:ext cx="10515600" cy="78187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IN" sz="3600"/>
              <a:t>Results:</a:t>
            </a:r>
            <a:endParaRPr/>
          </a:p>
        </p:txBody>
      </p:sp>
      <p:sp>
        <p:nvSpPr>
          <p:cNvPr id="209" name="Google Shape;209;p19"/>
          <p:cNvSpPr txBox="1"/>
          <p:nvPr>
            <p:ph idx="1" type="body"/>
          </p:nvPr>
        </p:nvSpPr>
        <p:spPr>
          <a:xfrm>
            <a:off x="-1" y="791818"/>
            <a:ext cx="12192000" cy="607612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IN"/>
              <a:t>  Holt’s winter model performance is shown in following figure with RMSE value is  209.2447.</a:t>
            </a:r>
            <a:endParaRPr/>
          </a:p>
          <a:p>
            <a:pPr indent="0" lvl="0" marL="0" rtl="0" algn="l">
              <a:lnSpc>
                <a:spcPct val="90000"/>
              </a:lnSpc>
              <a:spcBef>
                <a:spcPts val="1000"/>
              </a:spcBef>
              <a:spcAft>
                <a:spcPts val="0"/>
              </a:spcAft>
              <a:buClr>
                <a:schemeClr val="dk1"/>
              </a:buClr>
              <a:buSzPts val="2800"/>
              <a:buNone/>
            </a:pPr>
            <a:r>
              <a:t/>
            </a:r>
            <a:endParaRPr/>
          </a:p>
        </p:txBody>
      </p:sp>
      <p:pic>
        <p:nvPicPr>
          <p:cNvPr id="210" name="Google Shape;210;p19"/>
          <p:cNvPicPr preferRelativeResize="0"/>
          <p:nvPr/>
        </p:nvPicPr>
        <p:blipFill rotWithShape="1">
          <a:blip r:embed="rId3">
            <a:alphaModFix/>
          </a:blip>
          <a:srcRect b="0" l="0" r="0" t="0"/>
          <a:stretch/>
        </p:blipFill>
        <p:spPr>
          <a:xfrm>
            <a:off x="1267239" y="2133600"/>
            <a:ext cx="9657522" cy="4359966"/>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0" y="0"/>
            <a:ext cx="12191999" cy="13003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b="1" lang="en-IN" sz="5400"/>
              <a:t>    Load Forecasting:</a:t>
            </a:r>
            <a:endParaRPr/>
          </a:p>
        </p:txBody>
      </p:sp>
      <p:sp>
        <p:nvSpPr>
          <p:cNvPr id="90" name="Google Shape;90;p2"/>
          <p:cNvSpPr txBox="1"/>
          <p:nvPr>
            <p:ph idx="1" type="body"/>
          </p:nvPr>
        </p:nvSpPr>
        <p:spPr>
          <a:xfrm>
            <a:off x="272374" y="1300331"/>
            <a:ext cx="11673192" cy="5392299"/>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Font typeface="Noto Sans Symbols"/>
              <a:buChar char="❖"/>
            </a:pPr>
            <a:r>
              <a:rPr lang="en-IN" sz="2590"/>
              <a:t> Forecasting is a technique which uses historical data as input to make informed estimates that are predictive in determining the direction of future trends.</a:t>
            </a:r>
            <a:endParaRPr/>
          </a:p>
          <a:p>
            <a:pPr indent="-64135" lvl="0" marL="228600" rtl="0" algn="l">
              <a:lnSpc>
                <a:spcPct val="80000"/>
              </a:lnSpc>
              <a:spcBef>
                <a:spcPts val="1000"/>
              </a:spcBef>
              <a:spcAft>
                <a:spcPts val="0"/>
              </a:spcAft>
              <a:buClr>
                <a:schemeClr val="dk1"/>
              </a:buClr>
              <a:buSzPts val="2590"/>
              <a:buFont typeface="Noto Sans Symbols"/>
              <a:buNone/>
            </a:pPr>
            <a:r>
              <a:t/>
            </a:r>
            <a:endParaRPr sz="2590"/>
          </a:p>
          <a:p>
            <a:pPr indent="-228600" lvl="0" marL="228600" rtl="0" algn="l">
              <a:lnSpc>
                <a:spcPct val="80000"/>
              </a:lnSpc>
              <a:spcBef>
                <a:spcPts val="1000"/>
              </a:spcBef>
              <a:spcAft>
                <a:spcPts val="0"/>
              </a:spcAft>
              <a:buClr>
                <a:schemeClr val="dk1"/>
              </a:buClr>
              <a:buSzPts val="2590"/>
              <a:buFont typeface="Noto Sans Symbols"/>
              <a:buChar char="❖"/>
            </a:pPr>
            <a:r>
              <a:rPr lang="en-IN" sz="2590"/>
              <a:t> Time series forecasting model is used to make predictions of future load consumptions based on past observations, consumer behaviour and to meet demand-supply equilibrium.</a:t>
            </a:r>
            <a:endParaRPr/>
          </a:p>
          <a:p>
            <a:pPr indent="-64135" lvl="0" marL="228600" rtl="0" algn="l">
              <a:lnSpc>
                <a:spcPct val="80000"/>
              </a:lnSpc>
              <a:spcBef>
                <a:spcPts val="1000"/>
              </a:spcBef>
              <a:spcAft>
                <a:spcPts val="0"/>
              </a:spcAft>
              <a:buClr>
                <a:schemeClr val="dk1"/>
              </a:buClr>
              <a:buSzPts val="2590"/>
              <a:buFont typeface="Noto Sans Symbols"/>
              <a:buNone/>
            </a:pPr>
            <a:r>
              <a:t/>
            </a:r>
            <a:endParaRPr sz="2590"/>
          </a:p>
          <a:p>
            <a:pPr indent="-228600" lvl="0" marL="228600" rtl="0" algn="l">
              <a:lnSpc>
                <a:spcPct val="80000"/>
              </a:lnSpc>
              <a:spcBef>
                <a:spcPts val="1000"/>
              </a:spcBef>
              <a:spcAft>
                <a:spcPts val="0"/>
              </a:spcAft>
              <a:buClr>
                <a:schemeClr val="dk1"/>
              </a:buClr>
              <a:buSzPts val="2590"/>
              <a:buFont typeface="Noto Sans Symbols"/>
              <a:buChar char="❖"/>
            </a:pPr>
            <a:r>
              <a:rPr lang="en-IN" sz="2590"/>
              <a:t> Short-Term Load Forecasting – ( on an hourly basis to one week in advance for daily operation and cost minimization)</a:t>
            </a:r>
            <a:endParaRPr/>
          </a:p>
          <a:p>
            <a:pPr indent="-64135" lvl="0" marL="228600" rtl="0" algn="l">
              <a:lnSpc>
                <a:spcPct val="80000"/>
              </a:lnSpc>
              <a:spcBef>
                <a:spcPts val="1000"/>
              </a:spcBef>
              <a:spcAft>
                <a:spcPts val="0"/>
              </a:spcAft>
              <a:buClr>
                <a:schemeClr val="dk1"/>
              </a:buClr>
              <a:buSzPts val="2590"/>
              <a:buFont typeface="Noto Sans Symbols"/>
              <a:buNone/>
            </a:pPr>
            <a:r>
              <a:t/>
            </a:r>
            <a:endParaRPr sz="2590"/>
          </a:p>
          <a:p>
            <a:pPr indent="0" lvl="0" marL="0" rtl="0" algn="l">
              <a:lnSpc>
                <a:spcPct val="80000"/>
              </a:lnSpc>
              <a:spcBef>
                <a:spcPts val="1000"/>
              </a:spcBef>
              <a:spcAft>
                <a:spcPts val="0"/>
              </a:spcAft>
              <a:buClr>
                <a:schemeClr val="dk1"/>
              </a:buClr>
              <a:buSzPts val="2590"/>
              <a:buNone/>
            </a:pPr>
            <a:r>
              <a:rPr lang="en-IN" sz="2590"/>
              <a:t>    a) General algorithms :( Naïve approach, Moving average, Holt’s models, and                Simple Exponential Smoothing)</a:t>
            </a:r>
            <a:endParaRPr/>
          </a:p>
          <a:p>
            <a:pPr indent="0" lvl="0" marL="0" rtl="0" algn="l">
              <a:lnSpc>
                <a:spcPct val="80000"/>
              </a:lnSpc>
              <a:spcBef>
                <a:spcPts val="1000"/>
              </a:spcBef>
              <a:spcAft>
                <a:spcPts val="0"/>
              </a:spcAft>
              <a:buClr>
                <a:schemeClr val="dk1"/>
              </a:buClr>
              <a:buSzPts val="2590"/>
              <a:buNone/>
            </a:pPr>
            <a:r>
              <a:rPr lang="en-IN" sz="2590"/>
              <a:t>    b) Non-traditional algorithms: ( ARIMA, SARIMA, FFNN and LSTM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txBox="1"/>
          <p:nvPr>
            <p:ph type="title"/>
          </p:nvPr>
        </p:nvSpPr>
        <p:spPr>
          <a:xfrm>
            <a:off x="-1" y="0"/>
            <a:ext cx="12191999" cy="6810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IN" sz="4000"/>
              <a:t>    Feed Forward Neural Network’s Performance:</a:t>
            </a:r>
            <a:endParaRPr/>
          </a:p>
        </p:txBody>
      </p:sp>
      <p:sp>
        <p:nvSpPr>
          <p:cNvPr id="216" name="Google Shape;216;p20"/>
          <p:cNvSpPr txBox="1"/>
          <p:nvPr>
            <p:ph idx="1" type="body"/>
          </p:nvPr>
        </p:nvSpPr>
        <p:spPr>
          <a:xfrm>
            <a:off x="0" y="681036"/>
            <a:ext cx="12192000" cy="61769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IN"/>
              <a:t>   FFNN model performed well on our dataset and RMSE value is 52.54.</a:t>
            </a:r>
            <a:endParaRPr/>
          </a:p>
        </p:txBody>
      </p:sp>
      <p:pic>
        <p:nvPicPr>
          <p:cNvPr id="217" name="Google Shape;217;p20"/>
          <p:cNvPicPr preferRelativeResize="0"/>
          <p:nvPr/>
        </p:nvPicPr>
        <p:blipFill rotWithShape="1">
          <a:blip r:embed="rId3">
            <a:alphaModFix/>
          </a:blip>
          <a:srcRect b="0" l="0" r="0" t="0"/>
          <a:stretch/>
        </p:blipFill>
        <p:spPr>
          <a:xfrm>
            <a:off x="1630017" y="1577009"/>
            <a:ext cx="8878957" cy="47442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838200" y="1"/>
            <a:ext cx="10515600" cy="9143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 </a:t>
            </a:r>
            <a:r>
              <a:rPr b="1" lang="en-IN" sz="3600"/>
              <a:t>Long Short Term Memory (LSTM) Performance:</a:t>
            </a:r>
            <a:endParaRPr/>
          </a:p>
        </p:txBody>
      </p:sp>
      <p:sp>
        <p:nvSpPr>
          <p:cNvPr id="223" name="Google Shape;223;p21"/>
          <p:cNvSpPr txBox="1"/>
          <p:nvPr>
            <p:ph idx="1" type="body"/>
          </p:nvPr>
        </p:nvSpPr>
        <p:spPr>
          <a:xfrm>
            <a:off x="0" y="914400"/>
            <a:ext cx="12192000" cy="59435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IN"/>
              <a:t> LSTM performed well on our data set and RMSE value is 65.61.</a:t>
            </a:r>
            <a:endParaRPr/>
          </a:p>
        </p:txBody>
      </p:sp>
      <p:pic>
        <p:nvPicPr>
          <p:cNvPr id="224" name="Google Shape;224;p21"/>
          <p:cNvPicPr preferRelativeResize="0"/>
          <p:nvPr/>
        </p:nvPicPr>
        <p:blipFill rotWithShape="1">
          <a:blip r:embed="rId3">
            <a:alphaModFix/>
          </a:blip>
          <a:srcRect b="0" l="0" r="0" t="0"/>
          <a:stretch/>
        </p:blipFill>
        <p:spPr>
          <a:xfrm>
            <a:off x="1709530" y="1537252"/>
            <a:ext cx="9276521" cy="489005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   </a:t>
            </a:r>
            <a:r>
              <a:rPr b="1" lang="en-IN" sz="3600"/>
              <a:t>Conclusion:</a:t>
            </a:r>
            <a:endParaRPr/>
          </a:p>
        </p:txBody>
      </p:sp>
      <p:sp>
        <p:nvSpPr>
          <p:cNvPr id="230" name="Google Shape;230;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IN"/>
              <a:t> We implemented different algorithms on our data set and obtained results. Among them Holt’s Winter Model, Feed Forward Neural Network Model and Long Short Term Memory Model performed well on our data set. </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 Evaluation of Model’s Performance was done using metric root mean squared error (RMSE) value. </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 RMSE value for Holt’s winter model is quite high, and for FFNN model and LSTM model is within good range.</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  Further we can increase model’s performance by incorporating weather parameters and increasing size of data set.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838200" y="365126"/>
            <a:ext cx="10515600" cy="7613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IN" sz="3600"/>
              <a:t>    References:</a:t>
            </a:r>
            <a:endParaRPr/>
          </a:p>
        </p:txBody>
      </p:sp>
      <p:sp>
        <p:nvSpPr>
          <p:cNvPr id="236" name="Google Shape;236;p23"/>
          <p:cNvSpPr txBox="1"/>
          <p:nvPr>
            <p:ph idx="1" type="body"/>
          </p:nvPr>
        </p:nvSpPr>
        <p:spPr>
          <a:xfrm>
            <a:off x="838200" y="1126436"/>
            <a:ext cx="10515600" cy="573156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IN"/>
              <a:t> [1] S. N. Fallah, M. Ganjkhani, S. Shamshirband, K.-w. Chau, Computational intelligence on short-term load forecasting: A methodological overview, Energies 12 (3) (2019) 393.</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 J. Moon, S. Park, S. Rho, E. Hwang, A comparative analysis of artificial neural network architectures for building energy consumption forecasting, International Journal of Distributed Sensor Networks 15 (9) (2019) 1550147719877616.</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 [3] T. Yang, Electric load forecasting using long short-term memory algorithm. @MastersThesisyang2019electric, author = Yang, Tianshu, title = Electric Load Forecasting Using Long Short-term Memory Algorithm, year = 2019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0" y="0"/>
            <a:ext cx="12192000" cy="101167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IN" sz="3600"/>
              <a:t>         Role of Short-Term Load Forecasting</a:t>
            </a:r>
            <a:r>
              <a:rPr lang="en-IN"/>
              <a:t>:</a:t>
            </a:r>
            <a:endParaRPr/>
          </a:p>
        </p:txBody>
      </p:sp>
      <p:sp>
        <p:nvSpPr>
          <p:cNvPr id="96" name="Google Shape;96;p3"/>
          <p:cNvSpPr txBox="1"/>
          <p:nvPr>
            <p:ph idx="1" type="body"/>
          </p:nvPr>
        </p:nvSpPr>
        <p:spPr>
          <a:xfrm>
            <a:off x="564204" y="1011676"/>
            <a:ext cx="11108987" cy="584632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   </a:t>
            </a:r>
            <a:endParaRPr/>
          </a:p>
          <a:p>
            <a:pPr indent="0" lvl="0" marL="0" rtl="0" algn="l">
              <a:lnSpc>
                <a:spcPct val="90000"/>
              </a:lnSpc>
              <a:spcBef>
                <a:spcPts val="1000"/>
              </a:spcBef>
              <a:spcAft>
                <a:spcPts val="0"/>
              </a:spcAft>
              <a:buClr>
                <a:schemeClr val="dk1"/>
              </a:buClr>
              <a:buSzPts val="2800"/>
              <a:buNone/>
            </a:pPr>
            <a:r>
              <a:rPr lang="en-IN"/>
              <a:t>    short-term load forecasting helps in various decision making :</a:t>
            </a:r>
            <a:endParaRPr b="1" sz="2400"/>
          </a:p>
          <a:p>
            <a:pPr indent="-76200" lvl="0" marL="228600" rtl="0" algn="l">
              <a:lnSpc>
                <a:spcPct val="90000"/>
              </a:lnSpc>
              <a:spcBef>
                <a:spcPts val="1000"/>
              </a:spcBef>
              <a:spcAft>
                <a:spcPts val="0"/>
              </a:spcAft>
              <a:buClr>
                <a:schemeClr val="dk1"/>
              </a:buClr>
              <a:buSzPts val="2400"/>
              <a:buFont typeface="Noto Sans Symbols"/>
              <a:buNone/>
            </a:pPr>
            <a:r>
              <a:t/>
            </a:r>
            <a:endParaRPr sz="2400"/>
          </a:p>
          <a:p>
            <a:pPr indent="-228600" lvl="0" marL="228600" rtl="0" algn="l">
              <a:lnSpc>
                <a:spcPct val="90000"/>
              </a:lnSpc>
              <a:spcBef>
                <a:spcPts val="1000"/>
              </a:spcBef>
              <a:spcAft>
                <a:spcPts val="0"/>
              </a:spcAft>
              <a:buClr>
                <a:schemeClr val="dk1"/>
              </a:buClr>
              <a:buSzPts val="2400"/>
              <a:buFont typeface="Noto Sans Symbols"/>
              <a:buChar char="❖"/>
            </a:pPr>
            <a:r>
              <a:rPr lang="en-IN" sz="2400"/>
              <a:t> Supply Planning</a:t>
            </a:r>
            <a:endParaRPr/>
          </a:p>
          <a:p>
            <a:pPr indent="-228600" lvl="0" marL="228600" rtl="0" algn="l">
              <a:lnSpc>
                <a:spcPct val="90000"/>
              </a:lnSpc>
              <a:spcBef>
                <a:spcPts val="1000"/>
              </a:spcBef>
              <a:spcAft>
                <a:spcPts val="0"/>
              </a:spcAft>
              <a:buClr>
                <a:schemeClr val="dk1"/>
              </a:buClr>
              <a:buSzPts val="2400"/>
              <a:buFont typeface="Noto Sans Symbols"/>
              <a:buChar char="❖"/>
            </a:pPr>
            <a:r>
              <a:rPr lang="en-IN" sz="2400"/>
              <a:t> Generation Reserve</a:t>
            </a:r>
            <a:endParaRPr/>
          </a:p>
          <a:p>
            <a:pPr indent="-228600" lvl="0" marL="228600" rtl="0" algn="l">
              <a:lnSpc>
                <a:spcPct val="90000"/>
              </a:lnSpc>
              <a:spcBef>
                <a:spcPts val="1000"/>
              </a:spcBef>
              <a:spcAft>
                <a:spcPts val="0"/>
              </a:spcAft>
              <a:buClr>
                <a:schemeClr val="dk1"/>
              </a:buClr>
              <a:buSzPts val="2400"/>
              <a:buFont typeface="Noto Sans Symbols"/>
              <a:buChar char="❖"/>
            </a:pPr>
            <a:r>
              <a:rPr lang="en-IN" sz="2400"/>
              <a:t> System Security</a:t>
            </a:r>
            <a:endParaRPr/>
          </a:p>
          <a:p>
            <a:pPr indent="-228600" lvl="0" marL="228600" rtl="0" algn="l">
              <a:lnSpc>
                <a:spcPct val="90000"/>
              </a:lnSpc>
              <a:spcBef>
                <a:spcPts val="1000"/>
              </a:spcBef>
              <a:spcAft>
                <a:spcPts val="0"/>
              </a:spcAft>
              <a:buClr>
                <a:schemeClr val="dk1"/>
              </a:buClr>
              <a:buSzPts val="2400"/>
              <a:buFont typeface="Noto Sans Symbols"/>
              <a:buChar char="❖"/>
            </a:pPr>
            <a:r>
              <a:rPr lang="en-IN" sz="2400"/>
              <a:t> Dispatching and Scheduling</a:t>
            </a:r>
            <a:endParaRPr/>
          </a:p>
          <a:p>
            <a:pPr indent="-228600" lvl="0" marL="228600" rtl="0" algn="l">
              <a:lnSpc>
                <a:spcPct val="90000"/>
              </a:lnSpc>
              <a:spcBef>
                <a:spcPts val="1000"/>
              </a:spcBef>
              <a:spcAft>
                <a:spcPts val="0"/>
              </a:spcAft>
              <a:buClr>
                <a:schemeClr val="dk1"/>
              </a:buClr>
              <a:buSzPts val="2400"/>
              <a:buFont typeface="Noto Sans Symbols"/>
              <a:buChar char="❖"/>
            </a:pPr>
            <a:r>
              <a:rPr lang="en-IN" sz="2400"/>
              <a:t> Demand-side Management</a:t>
            </a:r>
            <a:endParaRPr/>
          </a:p>
          <a:p>
            <a:pPr indent="-228600" lvl="0" marL="228600" rtl="0" algn="l">
              <a:lnSpc>
                <a:spcPct val="90000"/>
              </a:lnSpc>
              <a:spcBef>
                <a:spcPts val="1000"/>
              </a:spcBef>
              <a:spcAft>
                <a:spcPts val="0"/>
              </a:spcAft>
              <a:buClr>
                <a:schemeClr val="dk1"/>
              </a:buClr>
              <a:buSzPts val="2400"/>
              <a:buFont typeface="Noto Sans Symbols"/>
              <a:buChar char="❖"/>
            </a:pPr>
            <a:r>
              <a:rPr lang="en-IN" sz="2400"/>
              <a:t> Financial Planning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838200" y="0"/>
            <a:ext cx="10515600" cy="10001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IN" sz="3600"/>
              <a:t>  </a:t>
            </a:r>
            <a:r>
              <a:rPr b="1" lang="en-IN" sz="3600"/>
              <a:t>Factors affecting Short-Term Load Forecasting</a:t>
            </a:r>
            <a:r>
              <a:rPr b="1" lang="en-IN"/>
              <a:t>:</a:t>
            </a:r>
            <a:endParaRPr/>
          </a:p>
        </p:txBody>
      </p:sp>
      <p:sp>
        <p:nvSpPr>
          <p:cNvPr id="102" name="Google Shape;102;p4"/>
          <p:cNvSpPr txBox="1"/>
          <p:nvPr>
            <p:ph idx="1" type="body"/>
          </p:nvPr>
        </p:nvSpPr>
        <p:spPr>
          <a:xfrm>
            <a:off x="657225" y="1000125"/>
            <a:ext cx="10696575" cy="5857875"/>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Font typeface="Noto Sans Symbols"/>
              <a:buChar char="❖"/>
            </a:pPr>
            <a:r>
              <a:rPr lang="en-IN"/>
              <a:t> Time Factors such as:</a:t>
            </a:r>
            <a:endParaRPr/>
          </a:p>
          <a:p>
            <a:pPr indent="0" lvl="0" marL="0" rtl="0" algn="l">
              <a:lnSpc>
                <a:spcPct val="80000"/>
              </a:lnSpc>
              <a:spcBef>
                <a:spcPts val="1000"/>
              </a:spcBef>
              <a:spcAft>
                <a:spcPts val="0"/>
              </a:spcAft>
              <a:buClr>
                <a:schemeClr val="dk1"/>
              </a:buClr>
              <a:buSzPts val="2800"/>
              <a:buNone/>
            </a:pPr>
            <a:r>
              <a:rPr lang="en-IN"/>
              <a:t>                                          1) Time hours ( day/night)</a:t>
            </a:r>
            <a:endParaRPr/>
          </a:p>
          <a:p>
            <a:pPr indent="0" lvl="0" marL="0" rtl="0" algn="l">
              <a:lnSpc>
                <a:spcPct val="80000"/>
              </a:lnSpc>
              <a:spcBef>
                <a:spcPts val="1000"/>
              </a:spcBef>
              <a:spcAft>
                <a:spcPts val="0"/>
              </a:spcAft>
              <a:buClr>
                <a:schemeClr val="dk1"/>
              </a:buClr>
              <a:buSzPts val="2800"/>
              <a:buNone/>
            </a:pPr>
            <a:r>
              <a:rPr lang="en-IN"/>
              <a:t>                                          2) Days of the week (weekdays/weekend)</a:t>
            </a:r>
            <a:endParaRPr/>
          </a:p>
          <a:p>
            <a:pPr indent="0" lvl="0" marL="0" rtl="0" algn="l">
              <a:lnSpc>
                <a:spcPct val="80000"/>
              </a:lnSpc>
              <a:spcBef>
                <a:spcPts val="1000"/>
              </a:spcBef>
              <a:spcAft>
                <a:spcPts val="0"/>
              </a:spcAft>
              <a:buClr>
                <a:schemeClr val="dk1"/>
              </a:buClr>
              <a:buSzPts val="2800"/>
              <a:buNone/>
            </a:pPr>
            <a:r>
              <a:rPr lang="en-IN"/>
              <a:t>                                          3) Time of the year (season)</a:t>
            </a:r>
            <a:endParaRPr/>
          </a:p>
          <a:p>
            <a:pPr indent="-228600" lvl="0" marL="228600" rtl="0" algn="l">
              <a:lnSpc>
                <a:spcPct val="80000"/>
              </a:lnSpc>
              <a:spcBef>
                <a:spcPts val="1000"/>
              </a:spcBef>
              <a:spcAft>
                <a:spcPts val="0"/>
              </a:spcAft>
              <a:buClr>
                <a:schemeClr val="dk1"/>
              </a:buClr>
              <a:buSzPts val="2800"/>
              <a:buFont typeface="Noto Sans Symbols"/>
              <a:buChar char="❖"/>
            </a:pPr>
            <a:r>
              <a:rPr lang="en-IN"/>
              <a:t> Weather Factors such as :</a:t>
            </a:r>
            <a:endParaRPr/>
          </a:p>
          <a:p>
            <a:pPr indent="0" lvl="0" marL="0" rtl="0" algn="l">
              <a:lnSpc>
                <a:spcPct val="80000"/>
              </a:lnSpc>
              <a:spcBef>
                <a:spcPts val="1000"/>
              </a:spcBef>
              <a:spcAft>
                <a:spcPts val="0"/>
              </a:spcAft>
              <a:buClr>
                <a:schemeClr val="dk1"/>
              </a:buClr>
              <a:buSzPts val="2800"/>
              <a:buNone/>
            </a:pPr>
            <a:r>
              <a:rPr lang="en-IN"/>
              <a:t>                                           1) Temperature</a:t>
            </a:r>
            <a:endParaRPr/>
          </a:p>
          <a:p>
            <a:pPr indent="0" lvl="0" marL="0" rtl="0" algn="l">
              <a:lnSpc>
                <a:spcPct val="80000"/>
              </a:lnSpc>
              <a:spcBef>
                <a:spcPts val="1000"/>
              </a:spcBef>
              <a:spcAft>
                <a:spcPts val="0"/>
              </a:spcAft>
              <a:buClr>
                <a:schemeClr val="dk1"/>
              </a:buClr>
              <a:buSzPts val="2800"/>
              <a:buNone/>
            </a:pPr>
            <a:r>
              <a:rPr lang="en-IN"/>
              <a:t>                                           2) Humidity </a:t>
            </a:r>
            <a:endParaRPr/>
          </a:p>
          <a:p>
            <a:pPr indent="-228600" lvl="0" marL="228600" rtl="0" algn="l">
              <a:lnSpc>
                <a:spcPct val="80000"/>
              </a:lnSpc>
              <a:spcBef>
                <a:spcPts val="1000"/>
              </a:spcBef>
              <a:spcAft>
                <a:spcPts val="0"/>
              </a:spcAft>
              <a:buClr>
                <a:schemeClr val="dk1"/>
              </a:buClr>
              <a:buSzPts val="2800"/>
              <a:buFont typeface="Noto Sans Symbols"/>
              <a:buChar char="❖"/>
            </a:pPr>
            <a:r>
              <a:rPr lang="en-IN"/>
              <a:t> Other factors such as:</a:t>
            </a:r>
            <a:endParaRPr/>
          </a:p>
          <a:p>
            <a:pPr indent="0" lvl="0" marL="0" rtl="0" algn="l">
              <a:lnSpc>
                <a:spcPct val="80000"/>
              </a:lnSpc>
              <a:spcBef>
                <a:spcPts val="1000"/>
              </a:spcBef>
              <a:spcAft>
                <a:spcPts val="0"/>
              </a:spcAft>
              <a:buClr>
                <a:schemeClr val="dk1"/>
              </a:buClr>
              <a:buSzPts val="2800"/>
              <a:buNone/>
            </a:pPr>
            <a:r>
              <a:rPr lang="en-IN"/>
              <a:t>                                            1) Customers Behaviours</a:t>
            </a:r>
            <a:endParaRPr/>
          </a:p>
          <a:p>
            <a:pPr indent="0" lvl="0" marL="0" rtl="0" algn="l">
              <a:lnSpc>
                <a:spcPct val="80000"/>
              </a:lnSpc>
              <a:spcBef>
                <a:spcPts val="1000"/>
              </a:spcBef>
              <a:spcAft>
                <a:spcPts val="0"/>
              </a:spcAft>
              <a:buClr>
                <a:schemeClr val="dk1"/>
              </a:buClr>
              <a:buSzPts val="2800"/>
              <a:buNone/>
            </a:pPr>
            <a:r>
              <a:rPr lang="en-IN"/>
              <a:t>                                            2) Resident Schedules</a:t>
            </a:r>
            <a:endParaRPr/>
          </a:p>
          <a:p>
            <a:pPr indent="0" lvl="0" marL="0" rtl="0" algn="l">
              <a:lnSpc>
                <a:spcPct val="80000"/>
              </a:lnSpc>
              <a:spcBef>
                <a:spcPts val="1000"/>
              </a:spcBef>
              <a:spcAft>
                <a:spcPts val="0"/>
              </a:spcAft>
              <a:buClr>
                <a:schemeClr val="dk1"/>
              </a:buClr>
              <a:buSzPts val="2800"/>
              <a:buNone/>
            </a:pPr>
            <a:r>
              <a:rPr lang="en-IN"/>
              <a:t>                                            3) Special Events</a:t>
            </a:r>
            <a:endParaRPr/>
          </a:p>
          <a:p>
            <a:pPr indent="0" lvl="0" marL="0" rtl="0" algn="l">
              <a:lnSpc>
                <a:spcPct val="80000"/>
              </a:lnSpc>
              <a:spcBef>
                <a:spcPts val="1000"/>
              </a:spcBef>
              <a:spcAft>
                <a:spcPts val="0"/>
              </a:spcAft>
              <a:buClr>
                <a:schemeClr val="dk1"/>
              </a:buClr>
              <a:buSzPts val="2800"/>
              <a:buNone/>
            </a:pPr>
            <a:r>
              <a:rPr lang="en-IN"/>
              <a:t>                                            4) Electricity Rate</a:t>
            </a:r>
            <a:endParaRPr/>
          </a:p>
          <a:p>
            <a:pPr indent="0" lvl="0" marL="0" rtl="0" algn="l">
              <a:lnSpc>
                <a:spcPct val="8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628650" y="1"/>
            <a:ext cx="10725150" cy="1690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   </a:t>
            </a:r>
            <a:r>
              <a:rPr b="1" lang="en-IN"/>
              <a:t>Data set: </a:t>
            </a:r>
            <a:endParaRPr/>
          </a:p>
        </p:txBody>
      </p:sp>
      <p:sp>
        <p:nvSpPr>
          <p:cNvPr id="108" name="Google Shape;108;p5"/>
          <p:cNvSpPr txBox="1"/>
          <p:nvPr>
            <p:ph idx="1" type="body"/>
          </p:nvPr>
        </p:nvSpPr>
        <p:spPr>
          <a:xfrm>
            <a:off x="628650" y="1690690"/>
            <a:ext cx="10725150" cy="51673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IN"/>
              <a:t> Past Data points collected from following site and converted into suitable structure:</a:t>
            </a:r>
            <a:endParaRPr/>
          </a:p>
          <a:p>
            <a:pPr indent="0" lvl="0" marL="0" rtl="0" algn="l">
              <a:lnSpc>
                <a:spcPct val="90000"/>
              </a:lnSpc>
              <a:spcBef>
                <a:spcPts val="1000"/>
              </a:spcBef>
              <a:spcAft>
                <a:spcPts val="0"/>
              </a:spcAft>
              <a:buClr>
                <a:schemeClr val="dk1"/>
              </a:buClr>
              <a:buSzPts val="2800"/>
              <a:buNone/>
            </a:pPr>
            <a:r>
              <a:rPr lang="en-IN"/>
              <a:t> </a:t>
            </a:r>
            <a:r>
              <a:rPr lang="en-IN" u="sng">
                <a:solidFill>
                  <a:schemeClr val="hlink"/>
                </a:solidFill>
                <a:hlinkClick r:id="rId3"/>
              </a:rPr>
              <a:t>https://www.ema.gov.sg/statistic.aspx?sta_sid=20140826Y84sgBebjwKV</a:t>
            </a:r>
            <a:r>
              <a:rPr lang="en-IN"/>
              <a:t> </a:t>
            </a:r>
            <a:endParaRPr/>
          </a:p>
          <a:p>
            <a:pPr indent="0" lvl="0" marL="0" rtl="0" algn="l">
              <a:lnSpc>
                <a:spcPct val="90000"/>
              </a:lnSpc>
              <a:spcBef>
                <a:spcPts val="1000"/>
              </a:spcBef>
              <a:spcAft>
                <a:spcPts val="0"/>
              </a:spcAft>
              <a:buClr>
                <a:schemeClr val="dk1"/>
              </a:buClr>
              <a:buSzPts val="2800"/>
              <a:buNone/>
            </a:pPr>
            <a:r>
              <a:rPr lang="en-IN"/>
              <a:t>The above link pasted here provides past electricity load (energy demand) values in MW unit within interval of 30 minutes.</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t> Features used:</a:t>
            </a:r>
            <a:endParaRPr/>
          </a:p>
          <a:p>
            <a:pPr indent="0" lvl="0" marL="0" rtl="0" algn="l">
              <a:lnSpc>
                <a:spcPct val="90000"/>
              </a:lnSpc>
              <a:spcBef>
                <a:spcPts val="1000"/>
              </a:spcBef>
              <a:spcAft>
                <a:spcPts val="0"/>
              </a:spcAft>
              <a:buClr>
                <a:schemeClr val="dk1"/>
              </a:buClr>
              <a:buSzPts val="2800"/>
              <a:buNone/>
            </a:pPr>
            <a:r>
              <a:rPr lang="en-IN"/>
              <a:t>                                1) Date of the Week</a:t>
            </a:r>
            <a:endParaRPr/>
          </a:p>
          <a:p>
            <a:pPr indent="0" lvl="0" marL="0" rtl="0" algn="l">
              <a:lnSpc>
                <a:spcPct val="90000"/>
              </a:lnSpc>
              <a:spcBef>
                <a:spcPts val="1000"/>
              </a:spcBef>
              <a:spcAft>
                <a:spcPts val="0"/>
              </a:spcAft>
              <a:buClr>
                <a:schemeClr val="dk1"/>
              </a:buClr>
              <a:buSzPts val="2800"/>
              <a:buNone/>
            </a:pPr>
            <a:r>
              <a:rPr lang="en-IN"/>
              <a:t>                                2) Time of the Day</a:t>
            </a:r>
            <a:endParaRPr/>
          </a:p>
          <a:p>
            <a:pPr indent="0" lvl="0" marL="0" rtl="0" algn="l">
              <a:lnSpc>
                <a:spcPct val="90000"/>
              </a:lnSpc>
              <a:spcBef>
                <a:spcPts val="1000"/>
              </a:spcBef>
              <a:spcAft>
                <a:spcPts val="0"/>
              </a:spcAft>
              <a:buClr>
                <a:schemeClr val="dk1"/>
              </a:buClr>
              <a:buSzPts val="2800"/>
              <a:buNone/>
            </a:pPr>
            <a:r>
              <a:rPr lang="en-IN"/>
              <a:t>                                3) Electricity Load Value ( Actual Demand)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0" y="1"/>
            <a:ext cx="12192000" cy="7858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    </a:t>
            </a:r>
            <a:r>
              <a:rPr b="1" lang="en-IN" sz="3600"/>
              <a:t>Data set For Interval (7-12-2020 to 20-12-2020):</a:t>
            </a:r>
            <a:endParaRPr/>
          </a:p>
        </p:txBody>
      </p:sp>
      <p:sp>
        <p:nvSpPr>
          <p:cNvPr id="114" name="Google Shape;114;p6"/>
          <p:cNvSpPr txBox="1"/>
          <p:nvPr>
            <p:ph idx="1" type="body"/>
          </p:nvPr>
        </p:nvSpPr>
        <p:spPr>
          <a:xfrm>
            <a:off x="-1" y="785813"/>
            <a:ext cx="12191999" cy="607218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       Below figure describes time series data for the time interval of 30 minutes:</a:t>
            </a:r>
            <a:endParaRPr/>
          </a:p>
          <a:p>
            <a:pPr indent="0" lvl="0" marL="0" rtl="0" algn="l">
              <a:lnSpc>
                <a:spcPct val="90000"/>
              </a:lnSpc>
              <a:spcBef>
                <a:spcPts val="1000"/>
              </a:spcBef>
              <a:spcAft>
                <a:spcPts val="0"/>
              </a:spcAft>
              <a:buClr>
                <a:schemeClr val="dk1"/>
              </a:buClr>
              <a:buSzPts val="2800"/>
              <a:buNone/>
            </a:pPr>
            <a:r>
              <a:rPr lang="en-IN"/>
              <a:t> </a:t>
            </a:r>
            <a:endParaRPr/>
          </a:p>
        </p:txBody>
      </p:sp>
      <p:pic>
        <p:nvPicPr>
          <p:cNvPr id="115" name="Google Shape;115;p6"/>
          <p:cNvPicPr preferRelativeResize="0"/>
          <p:nvPr/>
        </p:nvPicPr>
        <p:blipFill rotWithShape="1">
          <a:blip r:embed="rId3">
            <a:alphaModFix/>
          </a:blip>
          <a:srcRect b="0" l="0" r="0" t="0"/>
          <a:stretch/>
        </p:blipFill>
        <p:spPr>
          <a:xfrm>
            <a:off x="1004707" y="1455350"/>
            <a:ext cx="10182581" cy="5131188"/>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1" y="1"/>
            <a:ext cx="12192000" cy="9429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   Forecasting Methods:</a:t>
            </a:r>
            <a:endParaRPr/>
          </a:p>
        </p:txBody>
      </p:sp>
      <p:sp>
        <p:nvSpPr>
          <p:cNvPr id="121" name="Google Shape;121;p7"/>
          <p:cNvSpPr txBox="1"/>
          <p:nvPr>
            <p:ph idx="1" type="body"/>
          </p:nvPr>
        </p:nvSpPr>
        <p:spPr>
          <a:xfrm>
            <a:off x="0" y="942976"/>
            <a:ext cx="12192000" cy="591502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    </a:t>
            </a:r>
            <a:endParaRPr/>
          </a:p>
          <a:p>
            <a:pPr indent="0" lvl="0" marL="0" rtl="0" algn="l">
              <a:lnSpc>
                <a:spcPct val="90000"/>
              </a:lnSpc>
              <a:spcBef>
                <a:spcPts val="1000"/>
              </a:spcBef>
              <a:spcAft>
                <a:spcPts val="0"/>
              </a:spcAft>
              <a:buClr>
                <a:schemeClr val="dk1"/>
              </a:buClr>
              <a:buSzPts val="2800"/>
              <a:buNone/>
            </a:pPr>
            <a:r>
              <a:rPr lang="en-IN"/>
              <a:t>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 </a:t>
            </a:r>
            <a:endParaRPr/>
          </a:p>
          <a:p>
            <a:pPr indent="0" lvl="0" marL="0" rtl="0" algn="l">
              <a:lnSpc>
                <a:spcPct val="90000"/>
              </a:lnSpc>
              <a:spcBef>
                <a:spcPts val="1000"/>
              </a:spcBef>
              <a:spcAft>
                <a:spcPts val="0"/>
              </a:spcAft>
              <a:buClr>
                <a:schemeClr val="dk1"/>
              </a:buClr>
              <a:buSzPts val="2800"/>
              <a:buNone/>
            </a:pPr>
            <a:r>
              <a:rPr lang="en-IN"/>
              <a:t>  These are traditional and non-traditional algorithms we implemented on our data set and got the results.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122" name="Google Shape;122;p7"/>
          <p:cNvSpPr/>
          <p:nvPr/>
        </p:nvSpPr>
        <p:spPr>
          <a:xfrm>
            <a:off x="285750" y="1314449"/>
            <a:ext cx="1980000" cy="108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Naïve Approach</a:t>
            </a:r>
            <a:endParaRPr/>
          </a:p>
        </p:txBody>
      </p:sp>
      <p:sp>
        <p:nvSpPr>
          <p:cNvPr id="123" name="Google Shape;123;p7"/>
          <p:cNvSpPr/>
          <p:nvPr/>
        </p:nvSpPr>
        <p:spPr>
          <a:xfrm>
            <a:off x="2499485" y="1871656"/>
            <a:ext cx="540000" cy="1080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7"/>
          <p:cNvSpPr/>
          <p:nvPr/>
        </p:nvSpPr>
        <p:spPr>
          <a:xfrm>
            <a:off x="3237581" y="1271588"/>
            <a:ext cx="1980000" cy="1122861"/>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Moving Average</a:t>
            </a:r>
            <a:endParaRPr/>
          </a:p>
        </p:txBody>
      </p:sp>
      <p:sp>
        <p:nvSpPr>
          <p:cNvPr id="125" name="Google Shape;125;p7"/>
          <p:cNvSpPr/>
          <p:nvPr/>
        </p:nvSpPr>
        <p:spPr>
          <a:xfrm>
            <a:off x="5415677" y="1857362"/>
            <a:ext cx="538164" cy="1080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7"/>
          <p:cNvSpPr/>
          <p:nvPr/>
        </p:nvSpPr>
        <p:spPr>
          <a:xfrm>
            <a:off x="6144943" y="1271588"/>
            <a:ext cx="1980000" cy="108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Simple  Exponential Smoothing</a:t>
            </a:r>
            <a:endParaRPr/>
          </a:p>
        </p:txBody>
      </p:sp>
      <p:sp>
        <p:nvSpPr>
          <p:cNvPr id="127" name="Google Shape;127;p7"/>
          <p:cNvSpPr/>
          <p:nvPr/>
        </p:nvSpPr>
        <p:spPr>
          <a:xfrm>
            <a:off x="8360398" y="1854449"/>
            <a:ext cx="540000" cy="1080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7"/>
          <p:cNvSpPr/>
          <p:nvPr/>
        </p:nvSpPr>
        <p:spPr>
          <a:xfrm>
            <a:off x="9144000" y="1314448"/>
            <a:ext cx="1980000" cy="108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Holt’s Linear Trend</a:t>
            </a:r>
            <a:endParaRPr/>
          </a:p>
        </p:txBody>
      </p:sp>
      <p:sp>
        <p:nvSpPr>
          <p:cNvPr id="129" name="Google Shape;129;p7"/>
          <p:cNvSpPr/>
          <p:nvPr/>
        </p:nvSpPr>
        <p:spPr>
          <a:xfrm>
            <a:off x="11477551" y="1854449"/>
            <a:ext cx="540000" cy="1080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7"/>
          <p:cNvSpPr/>
          <p:nvPr/>
        </p:nvSpPr>
        <p:spPr>
          <a:xfrm>
            <a:off x="285750" y="3014663"/>
            <a:ext cx="1980000" cy="108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Holt’s Winter Model</a:t>
            </a:r>
            <a:endParaRPr/>
          </a:p>
        </p:txBody>
      </p:sp>
      <p:sp>
        <p:nvSpPr>
          <p:cNvPr id="131" name="Google Shape;131;p7"/>
          <p:cNvSpPr/>
          <p:nvPr/>
        </p:nvSpPr>
        <p:spPr>
          <a:xfrm>
            <a:off x="2499485" y="3400425"/>
            <a:ext cx="540000" cy="1080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7"/>
          <p:cNvSpPr/>
          <p:nvPr/>
        </p:nvSpPr>
        <p:spPr>
          <a:xfrm>
            <a:off x="3237581" y="3014663"/>
            <a:ext cx="1980000" cy="108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ARIMA</a:t>
            </a:r>
            <a:endParaRPr/>
          </a:p>
        </p:txBody>
      </p:sp>
      <p:sp>
        <p:nvSpPr>
          <p:cNvPr id="133" name="Google Shape;133;p7"/>
          <p:cNvSpPr/>
          <p:nvPr/>
        </p:nvSpPr>
        <p:spPr>
          <a:xfrm>
            <a:off x="5415677" y="3400425"/>
            <a:ext cx="540000" cy="1080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Google Shape;134;p7"/>
          <p:cNvSpPr/>
          <p:nvPr/>
        </p:nvSpPr>
        <p:spPr>
          <a:xfrm>
            <a:off x="6279187" y="3014663"/>
            <a:ext cx="1845755" cy="108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Feed Forward Neural Network</a:t>
            </a:r>
            <a:endParaRPr/>
          </a:p>
        </p:txBody>
      </p:sp>
      <p:sp>
        <p:nvSpPr>
          <p:cNvPr id="135" name="Google Shape;135;p7"/>
          <p:cNvSpPr/>
          <p:nvPr/>
        </p:nvSpPr>
        <p:spPr>
          <a:xfrm>
            <a:off x="8360398" y="3414712"/>
            <a:ext cx="540000" cy="10800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7"/>
          <p:cNvSpPr/>
          <p:nvPr/>
        </p:nvSpPr>
        <p:spPr>
          <a:xfrm>
            <a:off x="9186548" y="3014663"/>
            <a:ext cx="1980000" cy="108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Long Short Term Memory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0" y="1"/>
            <a:ext cx="12192000" cy="10715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   </a:t>
            </a:r>
            <a:r>
              <a:rPr b="1" lang="en-IN"/>
              <a:t>Forecasting  Methods</a:t>
            </a:r>
            <a:r>
              <a:rPr lang="en-IN"/>
              <a:t>:</a:t>
            </a:r>
            <a:endParaRPr/>
          </a:p>
        </p:txBody>
      </p:sp>
      <p:sp>
        <p:nvSpPr>
          <p:cNvPr id="142" name="Google Shape;142;p8"/>
          <p:cNvSpPr txBox="1"/>
          <p:nvPr>
            <p:ph idx="1" type="body"/>
          </p:nvPr>
        </p:nvSpPr>
        <p:spPr>
          <a:xfrm>
            <a:off x="0" y="1071563"/>
            <a:ext cx="12191999" cy="578643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590"/>
              <a:buFont typeface="Noto Sans Symbols"/>
              <a:buChar char="❖"/>
            </a:pPr>
            <a:r>
              <a:rPr b="1" lang="en-IN" sz="2590"/>
              <a:t> </a:t>
            </a:r>
            <a:r>
              <a:rPr b="1" lang="en-IN" sz="2960"/>
              <a:t>Naïve Approach </a:t>
            </a:r>
            <a:r>
              <a:rPr lang="en-IN" sz="2590"/>
              <a:t>: In this method we assume next expected value is equal to last observed value. </a:t>
            </a:r>
            <a:endParaRPr/>
          </a:p>
          <a:p>
            <a:pPr indent="0" lvl="0" marL="0" rtl="0" algn="l">
              <a:lnSpc>
                <a:spcPct val="90000"/>
              </a:lnSpc>
              <a:spcBef>
                <a:spcPts val="1000"/>
              </a:spcBef>
              <a:spcAft>
                <a:spcPts val="0"/>
              </a:spcAft>
              <a:buClr>
                <a:schemeClr val="dk1"/>
              </a:buClr>
              <a:buSzPts val="2590"/>
              <a:buNone/>
            </a:pPr>
            <a:r>
              <a:t/>
            </a:r>
            <a:endParaRPr sz="2590"/>
          </a:p>
          <a:p>
            <a:pPr indent="-228600" lvl="0" marL="228600" rtl="0" algn="l">
              <a:lnSpc>
                <a:spcPct val="90000"/>
              </a:lnSpc>
              <a:spcBef>
                <a:spcPts val="1000"/>
              </a:spcBef>
              <a:spcAft>
                <a:spcPts val="0"/>
              </a:spcAft>
              <a:buClr>
                <a:schemeClr val="dk1"/>
              </a:buClr>
              <a:buSzPts val="2960"/>
              <a:buFont typeface="Noto Sans Symbols"/>
              <a:buChar char="❖"/>
            </a:pPr>
            <a:r>
              <a:rPr b="1" lang="en-IN" sz="2960"/>
              <a:t> Moving Average </a:t>
            </a:r>
            <a:r>
              <a:rPr lang="en-IN" sz="2960"/>
              <a:t>: </a:t>
            </a:r>
            <a:r>
              <a:rPr lang="en-IN" sz="2590"/>
              <a:t>In this method we take average of last few data points. We used python’s rolling window method, in which we keep window size of 3 data points.</a:t>
            </a:r>
            <a:endParaRPr/>
          </a:p>
          <a:p>
            <a:pPr indent="-64135" lvl="0" marL="228600" rtl="0" algn="l">
              <a:lnSpc>
                <a:spcPct val="90000"/>
              </a:lnSpc>
              <a:spcBef>
                <a:spcPts val="1000"/>
              </a:spcBef>
              <a:spcAft>
                <a:spcPts val="0"/>
              </a:spcAft>
              <a:buClr>
                <a:schemeClr val="dk1"/>
              </a:buClr>
              <a:buSzPts val="2590"/>
              <a:buFont typeface="Noto Sans Symbols"/>
              <a:buNone/>
            </a:pPr>
            <a:r>
              <a:t/>
            </a:r>
            <a:endParaRPr sz="2590"/>
          </a:p>
          <a:p>
            <a:pPr indent="-228600" lvl="0" marL="228600" rtl="0" algn="l">
              <a:lnSpc>
                <a:spcPct val="90000"/>
              </a:lnSpc>
              <a:spcBef>
                <a:spcPts val="1000"/>
              </a:spcBef>
              <a:spcAft>
                <a:spcPts val="0"/>
              </a:spcAft>
              <a:buClr>
                <a:schemeClr val="dk1"/>
              </a:buClr>
              <a:buSzPts val="2590"/>
              <a:buFont typeface="Noto Sans Symbols"/>
              <a:buChar char="❖"/>
            </a:pPr>
            <a:r>
              <a:rPr lang="en-IN" sz="2590"/>
              <a:t> </a:t>
            </a:r>
            <a:r>
              <a:rPr b="1" lang="en-IN" sz="2960"/>
              <a:t>Simple Exponential Smoothing </a:t>
            </a:r>
            <a:r>
              <a:rPr lang="en-IN" sz="2960"/>
              <a:t>: </a:t>
            </a:r>
            <a:r>
              <a:rPr lang="en-IN" sz="2590"/>
              <a:t>In this forecasting technique, we assign weights to past observations.</a:t>
            </a:r>
            <a:endParaRPr/>
          </a:p>
          <a:p>
            <a:pPr indent="0" lvl="0" marL="0" rtl="0" algn="l">
              <a:lnSpc>
                <a:spcPct val="90000"/>
              </a:lnSpc>
              <a:spcBef>
                <a:spcPts val="1000"/>
              </a:spcBef>
              <a:spcAft>
                <a:spcPts val="0"/>
              </a:spcAft>
              <a:buClr>
                <a:schemeClr val="dk1"/>
              </a:buClr>
              <a:buSzPts val="2960"/>
              <a:buNone/>
            </a:pPr>
            <a:r>
              <a:rPr lang="en-IN" sz="2960"/>
              <a:t>                                  f</a:t>
            </a:r>
            <a:r>
              <a:rPr baseline="-25000" lang="en-IN" sz="2960"/>
              <a:t>t</a:t>
            </a:r>
            <a:r>
              <a:rPr lang="en-IN" sz="2960"/>
              <a:t> = α * (Y</a:t>
            </a:r>
            <a:r>
              <a:rPr baseline="-25000" lang="en-IN" sz="2960"/>
              <a:t>t</a:t>
            </a:r>
            <a:r>
              <a:rPr lang="en-IN" sz="2960"/>
              <a:t>) + (1 − α)*f</a:t>
            </a:r>
            <a:r>
              <a:rPr baseline="-25000" lang="en-IN" sz="2960"/>
              <a:t>t-1</a:t>
            </a:r>
            <a:endParaRPr/>
          </a:p>
          <a:p>
            <a:pPr indent="0" lvl="0" marL="0" rtl="0" algn="l">
              <a:lnSpc>
                <a:spcPct val="90000"/>
              </a:lnSpc>
              <a:spcBef>
                <a:spcPts val="1000"/>
              </a:spcBef>
              <a:spcAft>
                <a:spcPts val="0"/>
              </a:spcAft>
              <a:buClr>
                <a:schemeClr val="dk1"/>
              </a:buClr>
              <a:buSzPts val="2960"/>
              <a:buNone/>
            </a:pPr>
            <a:r>
              <a:rPr lang="en-IN" sz="2960"/>
              <a:t>     Where Y</a:t>
            </a:r>
            <a:r>
              <a:rPr baseline="-25000" lang="en-IN" sz="2960"/>
              <a:t>t</a:t>
            </a:r>
            <a:r>
              <a:rPr lang="en-IN" sz="2960"/>
              <a:t> is recent observation and f</a:t>
            </a:r>
            <a:r>
              <a:rPr baseline="-25000" lang="en-IN" sz="2960"/>
              <a:t>t-1 </a:t>
            </a:r>
            <a:r>
              <a:rPr lang="en-IN" sz="2960"/>
              <a:t>is last forecast. </a:t>
            </a:r>
            <a:endParaRPr/>
          </a:p>
          <a:p>
            <a:pPr indent="0" lvl="0" marL="0" rtl="0" algn="l">
              <a:lnSpc>
                <a:spcPct val="90000"/>
              </a:lnSpc>
              <a:spcBef>
                <a:spcPts val="1000"/>
              </a:spcBef>
              <a:spcAft>
                <a:spcPts val="0"/>
              </a:spcAft>
              <a:buClr>
                <a:schemeClr val="dk1"/>
              </a:buClr>
              <a:buSzPts val="2960"/>
              <a:buNone/>
            </a:pPr>
            <a:r>
              <a:rPr baseline="-25000" lang="en-IN" sz="2960"/>
              <a:t>      </a:t>
            </a:r>
            <a:r>
              <a:rPr lang="en-IN" sz="2960"/>
              <a:t> Y</a:t>
            </a:r>
            <a:r>
              <a:rPr baseline="-25000" lang="en-IN" sz="2960"/>
              <a:t>t+1  </a:t>
            </a:r>
            <a:r>
              <a:rPr lang="en-IN" sz="2960"/>
              <a:t>= α*Y</a:t>
            </a:r>
            <a:r>
              <a:rPr baseline="-25000" lang="en-IN" sz="2960"/>
              <a:t>t </a:t>
            </a:r>
            <a:r>
              <a:rPr lang="en-IN" sz="2960"/>
              <a:t> + α * α-1 * Y</a:t>
            </a:r>
            <a:r>
              <a:rPr baseline="-25000" lang="en-IN" sz="2960"/>
              <a:t>t-1 </a:t>
            </a:r>
            <a:r>
              <a:rPr lang="en-IN" sz="2960"/>
              <a:t> + …..</a:t>
            </a:r>
            <a:endParaRPr/>
          </a:p>
          <a:p>
            <a:pPr indent="-228600" lvl="0" marL="228600" rtl="0" algn="l">
              <a:lnSpc>
                <a:spcPct val="90000"/>
              </a:lnSpc>
              <a:spcBef>
                <a:spcPts val="1000"/>
              </a:spcBef>
              <a:spcAft>
                <a:spcPts val="0"/>
              </a:spcAft>
              <a:buClr>
                <a:schemeClr val="dk1"/>
              </a:buClr>
              <a:buSzPts val="2960"/>
              <a:buFont typeface="Noto Sans Symbols"/>
              <a:buChar char="❖"/>
            </a:pPr>
            <a:r>
              <a:rPr lang="en-IN" sz="2960"/>
              <a:t> These methods are useful for data containing no trend, no seasonality.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0" y="1"/>
            <a:ext cx="12192000" cy="10715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   </a:t>
            </a:r>
            <a:r>
              <a:rPr b="1" lang="en-IN"/>
              <a:t>Forecasting Methods:</a:t>
            </a:r>
            <a:endParaRPr/>
          </a:p>
        </p:txBody>
      </p:sp>
      <p:sp>
        <p:nvSpPr>
          <p:cNvPr id="148" name="Google Shape;148;p9"/>
          <p:cNvSpPr txBox="1"/>
          <p:nvPr>
            <p:ph idx="1" type="body"/>
          </p:nvPr>
        </p:nvSpPr>
        <p:spPr>
          <a:xfrm>
            <a:off x="-1" y="1071563"/>
            <a:ext cx="12191999" cy="57864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IN"/>
              <a:t>     Holt’s Linear Trend Model </a:t>
            </a:r>
            <a:r>
              <a:rPr lang="en-IN"/>
              <a:t>: </a:t>
            </a:r>
            <a:endParaRPr/>
          </a:p>
          <a:p>
            <a:pPr indent="-228600" lvl="0" marL="228600" rtl="0" algn="l">
              <a:lnSpc>
                <a:spcPct val="90000"/>
              </a:lnSpc>
              <a:spcBef>
                <a:spcPts val="1000"/>
              </a:spcBef>
              <a:spcAft>
                <a:spcPts val="0"/>
              </a:spcAft>
              <a:buClr>
                <a:schemeClr val="dk1"/>
              </a:buClr>
              <a:buSzPts val="2600"/>
              <a:buFont typeface="Noto Sans Symbols"/>
              <a:buChar char="❖"/>
            </a:pPr>
            <a:r>
              <a:rPr lang="en-IN" sz="2600"/>
              <a:t> In this method we forecast the values by capturing the trend. Equations are as follows</a:t>
            </a:r>
            <a:r>
              <a:rPr lang="en-IN"/>
              <a:t>:</a:t>
            </a:r>
            <a:endParaRPr/>
          </a:p>
          <a:p>
            <a:pPr indent="0" lvl="0" marL="0" rtl="0" algn="l">
              <a:lnSpc>
                <a:spcPct val="90000"/>
              </a:lnSpc>
              <a:spcBef>
                <a:spcPts val="1000"/>
              </a:spcBef>
              <a:spcAft>
                <a:spcPts val="0"/>
              </a:spcAft>
              <a:buClr>
                <a:schemeClr val="dk1"/>
              </a:buClr>
              <a:buSzPts val="2800"/>
              <a:buNone/>
            </a:pPr>
            <a:r>
              <a:rPr lang="en-IN"/>
              <a:t>                                         u</a:t>
            </a:r>
            <a:r>
              <a:rPr baseline="-25000" lang="en-IN"/>
              <a:t>t</a:t>
            </a:r>
            <a:r>
              <a:rPr lang="en-IN"/>
              <a:t> = α*y</a:t>
            </a:r>
            <a:r>
              <a:rPr b="1" baseline="-25000" lang="en-IN"/>
              <a:t>t</a:t>
            </a:r>
            <a:r>
              <a:rPr lang="en-IN"/>
              <a:t> + (1 − α)*(u</a:t>
            </a:r>
            <a:r>
              <a:rPr baseline="-25000" lang="en-IN"/>
              <a:t>t-1</a:t>
            </a:r>
            <a:r>
              <a:rPr lang="en-IN"/>
              <a:t> + v</a:t>
            </a:r>
            <a:r>
              <a:rPr baseline="-25000" lang="en-IN"/>
              <a:t>t-1</a:t>
            </a:r>
            <a:r>
              <a:rPr lang="en-IN"/>
              <a:t>)</a:t>
            </a:r>
            <a:endParaRPr/>
          </a:p>
          <a:p>
            <a:pPr indent="0" lvl="0" marL="0" rtl="0" algn="l">
              <a:lnSpc>
                <a:spcPct val="90000"/>
              </a:lnSpc>
              <a:spcBef>
                <a:spcPts val="1000"/>
              </a:spcBef>
              <a:spcAft>
                <a:spcPts val="0"/>
              </a:spcAft>
              <a:buClr>
                <a:schemeClr val="dk1"/>
              </a:buClr>
              <a:buSzPts val="2800"/>
              <a:buNone/>
            </a:pPr>
            <a:r>
              <a:rPr lang="en-IN"/>
              <a:t>                                         v</a:t>
            </a:r>
            <a:r>
              <a:rPr baseline="-25000" lang="en-IN"/>
              <a:t>t</a:t>
            </a:r>
            <a:r>
              <a:rPr lang="en-IN"/>
              <a:t> = β*(u</a:t>
            </a:r>
            <a:r>
              <a:rPr baseline="-25000" lang="en-IN"/>
              <a:t>t </a:t>
            </a:r>
            <a:r>
              <a:rPr lang="en-IN"/>
              <a:t>− u</a:t>
            </a:r>
            <a:r>
              <a:rPr baseline="-25000" lang="en-IN"/>
              <a:t>t−1</a:t>
            </a:r>
            <a:r>
              <a:rPr lang="en-IN"/>
              <a:t>) + (1 − β)*v</a:t>
            </a:r>
            <a:r>
              <a:rPr baseline="-25000" lang="en-IN"/>
              <a:t>t−1 </a:t>
            </a:r>
            <a:endParaRPr/>
          </a:p>
          <a:p>
            <a:pPr indent="0" lvl="0" marL="0" rtl="0" algn="l">
              <a:lnSpc>
                <a:spcPct val="90000"/>
              </a:lnSpc>
              <a:spcBef>
                <a:spcPts val="1000"/>
              </a:spcBef>
              <a:spcAft>
                <a:spcPts val="0"/>
              </a:spcAft>
              <a:buClr>
                <a:schemeClr val="dk1"/>
              </a:buClr>
              <a:buSzPts val="2800"/>
              <a:buNone/>
            </a:pPr>
            <a:r>
              <a:rPr baseline="-25000" lang="en-IN"/>
              <a:t>                                                                     </a:t>
            </a:r>
            <a:r>
              <a:rPr lang="en-IN"/>
              <a:t>y</a:t>
            </a:r>
            <a:r>
              <a:rPr baseline="-25000" lang="en-IN"/>
              <a:t>t+h|t </a:t>
            </a:r>
            <a:r>
              <a:rPr lang="en-IN"/>
              <a:t>= u</a:t>
            </a:r>
            <a:r>
              <a:rPr baseline="-25000" lang="en-IN"/>
              <a:t>t</a:t>
            </a:r>
            <a:r>
              <a:rPr lang="en-IN"/>
              <a:t> + h*v</a:t>
            </a:r>
            <a:r>
              <a:rPr baseline="-25000" lang="en-IN"/>
              <a:t>t</a:t>
            </a:r>
            <a:endParaRPr baseline="-25000"/>
          </a:p>
          <a:p>
            <a:pPr indent="-228600" lvl="0" marL="228600" rtl="0" algn="l">
              <a:lnSpc>
                <a:spcPct val="90000"/>
              </a:lnSpc>
              <a:spcBef>
                <a:spcPts val="1000"/>
              </a:spcBef>
              <a:spcAft>
                <a:spcPts val="0"/>
              </a:spcAft>
              <a:buClr>
                <a:schemeClr val="dk1"/>
              </a:buClr>
              <a:buSzPts val="2600"/>
              <a:buFont typeface="Noto Sans Symbols"/>
              <a:buChar char="❖"/>
            </a:pPr>
            <a:r>
              <a:rPr lang="en-IN" sz="2600"/>
              <a:t> Where α and β are smoothing constants, lies between  0 ≤ α,β &lt; 1.</a:t>
            </a:r>
            <a:endParaRPr/>
          </a:p>
          <a:p>
            <a:pPr indent="-228600" lvl="0" marL="228600" rtl="0" algn="l">
              <a:lnSpc>
                <a:spcPct val="90000"/>
              </a:lnSpc>
              <a:spcBef>
                <a:spcPts val="1000"/>
              </a:spcBef>
              <a:spcAft>
                <a:spcPts val="0"/>
              </a:spcAft>
              <a:buClr>
                <a:schemeClr val="dk1"/>
              </a:buClr>
              <a:buSzPts val="2600"/>
              <a:buFont typeface="Noto Sans Symbols"/>
              <a:buChar char="❖"/>
            </a:pPr>
            <a:r>
              <a:rPr lang="en-IN" sz="2600"/>
              <a:t> u</a:t>
            </a:r>
            <a:r>
              <a:rPr baseline="-25000" lang="en-IN" sz="2600"/>
              <a:t>t  </a:t>
            </a:r>
            <a:r>
              <a:rPr lang="en-IN" sz="2600"/>
              <a:t> is level updating equation.</a:t>
            </a:r>
            <a:endParaRPr/>
          </a:p>
          <a:p>
            <a:pPr indent="-228600" lvl="0" marL="228600" rtl="0" algn="l">
              <a:lnSpc>
                <a:spcPct val="90000"/>
              </a:lnSpc>
              <a:spcBef>
                <a:spcPts val="1000"/>
              </a:spcBef>
              <a:spcAft>
                <a:spcPts val="0"/>
              </a:spcAft>
              <a:buClr>
                <a:schemeClr val="dk1"/>
              </a:buClr>
              <a:buSzPts val="2600"/>
              <a:buFont typeface="Noto Sans Symbols"/>
              <a:buChar char="❖"/>
            </a:pPr>
            <a:r>
              <a:rPr lang="en-IN" sz="2600"/>
              <a:t> v</a:t>
            </a:r>
            <a:r>
              <a:rPr baseline="-25000" lang="en-IN" sz="2600"/>
              <a:t>t  </a:t>
            </a:r>
            <a:r>
              <a:rPr lang="en-IN" sz="2600"/>
              <a:t>  is trend capturing equation.</a:t>
            </a:r>
            <a:endParaRPr/>
          </a:p>
          <a:p>
            <a:pPr indent="-228600" lvl="0" marL="228600" rtl="0" algn="l">
              <a:lnSpc>
                <a:spcPct val="90000"/>
              </a:lnSpc>
              <a:spcBef>
                <a:spcPts val="1000"/>
              </a:spcBef>
              <a:spcAft>
                <a:spcPts val="0"/>
              </a:spcAft>
              <a:buClr>
                <a:schemeClr val="dk1"/>
              </a:buClr>
              <a:buSzPts val="2600"/>
              <a:buFont typeface="Noto Sans Symbols"/>
              <a:buChar char="❖"/>
            </a:pPr>
            <a:r>
              <a:rPr lang="en-IN" sz="2600"/>
              <a:t> Last equation is forecast equation for the time interval h.</a:t>
            </a:r>
            <a:endParaRPr/>
          </a:p>
          <a:p>
            <a:pPr indent="-228600" lvl="0" marL="228600" rtl="0" algn="l">
              <a:lnSpc>
                <a:spcPct val="90000"/>
              </a:lnSpc>
              <a:spcBef>
                <a:spcPts val="1000"/>
              </a:spcBef>
              <a:spcAft>
                <a:spcPts val="0"/>
              </a:spcAft>
              <a:buClr>
                <a:schemeClr val="dk1"/>
              </a:buClr>
              <a:buSzPts val="2600"/>
              <a:buFont typeface="Noto Sans Symbols"/>
              <a:buChar char="❖"/>
            </a:pPr>
            <a:r>
              <a:rPr lang="en-IN" sz="2600"/>
              <a:t> If time series data contain only trend then this method is useful. </a:t>
            </a:r>
            <a:endParaRPr/>
          </a:p>
          <a:p>
            <a:pPr indent="0" lvl="0" marL="0" rtl="0" algn="l">
              <a:lnSpc>
                <a:spcPct val="90000"/>
              </a:lnSpc>
              <a:spcBef>
                <a:spcPts val="1000"/>
              </a:spcBef>
              <a:spcAft>
                <a:spcPts val="0"/>
              </a:spcAft>
              <a:buClr>
                <a:schemeClr val="dk1"/>
              </a:buClr>
              <a:buSzPts val="2600"/>
              <a:buNone/>
            </a:pPr>
            <a:r>
              <a:rPr lang="en-IN" sz="2600"/>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2021-01-14T06:27:04Z</dcterms:created>
  <dc:creator>shivkumar shinde</dc:creator>
</cp:coreProperties>
</file>