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Proxima Nova"/>
      <p:regular r:id="rId20"/>
      <p:bold r:id="rId21"/>
      <p:italic r:id="rId22"/>
      <p:boldItalic r:id="rId23"/>
    </p:embeddedFont>
    <p:embeddedFont>
      <p:font typeface="Nunito"/>
      <p:regular r:id="rId24"/>
      <p:bold r:id="rId25"/>
      <p:italic r:id="rId26"/>
      <p:boldItalic r:id="rId27"/>
    </p:embeddedFont>
    <p:embeddedFont>
      <p:font typeface="Alfa Slab One"/>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37B957C-64BF-4A02-976D-2028A7955050}">
  <a:tblStyle styleId="{B37B957C-64BF-4A02-976D-2028A7955050}"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22" Type="http://schemas.openxmlformats.org/officeDocument/2006/relationships/font" Target="fonts/ProximaNova-italic.fntdata"/><Relationship Id="rId21" Type="http://schemas.openxmlformats.org/officeDocument/2006/relationships/font" Target="fonts/ProximaNova-bold.fntdata"/><Relationship Id="rId24" Type="http://schemas.openxmlformats.org/officeDocument/2006/relationships/font" Target="fonts/Nunito-regular.fntdata"/><Relationship Id="rId23"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AlfaSlabOne-regular.fntdata"/><Relationship Id="rId27" Type="http://schemas.openxmlformats.org/officeDocument/2006/relationships/font" Target="fonts/Nuni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Font: Informal Roman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Shape 10"/>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Shape 11"/>
          <p:cNvSpPr txBox="1"/>
          <p:nvPr>
            <p:ph type="ctrTitle"/>
          </p:nvPr>
        </p:nvSpPr>
        <p:spPr>
          <a:xfrm>
            <a:off x="311700" y="595975"/>
            <a:ext cx="8520600" cy="19578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Shape 12"/>
          <p:cNvSpPr txBox="1"/>
          <p:nvPr>
            <p:ph idx="1" type="subTitle"/>
          </p:nvPr>
        </p:nvSpPr>
        <p:spPr>
          <a:xfrm>
            <a:off x="311700" y="3165823"/>
            <a:ext cx="8520600" cy="733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Shape 47"/>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Shape 48"/>
          <p:cNvSpPr txBox="1"/>
          <p:nvPr>
            <p:ph idx="1" type="body"/>
          </p:nvPr>
        </p:nvSpPr>
        <p:spPr>
          <a:xfrm>
            <a:off x="311700" y="32242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311700" y="2480550"/>
            <a:ext cx="8114400" cy="24459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Shape 19"/>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Shape 30"/>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Shape 31"/>
          <p:cNvSpPr txBox="1"/>
          <p:nvPr>
            <p:ph idx="1" type="body"/>
          </p:nvPr>
        </p:nvSpPr>
        <p:spPr>
          <a:xfrm>
            <a:off x="311700" y="1490875"/>
            <a:ext cx="2808000" cy="30780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838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Shape 37"/>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8" name="Shape 3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Shape 39"/>
          <p:cNvSpPr txBox="1"/>
          <p:nvPr>
            <p:ph type="title"/>
          </p:nvPr>
        </p:nvSpPr>
        <p:spPr>
          <a:xfrm>
            <a:off x="265500" y="1375599"/>
            <a:ext cx="4045200" cy="15519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Shape 40"/>
          <p:cNvSpPr txBox="1"/>
          <p:nvPr>
            <p:ph idx="1" type="subTitle"/>
          </p:nvPr>
        </p:nvSpPr>
        <p:spPr>
          <a:xfrm>
            <a:off x="265500" y="2981125"/>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Shape 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Shape 44"/>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title"/>
          </p:nvPr>
        </p:nvSpPr>
        <p:spPr>
          <a:xfrm>
            <a:off x="656250" y="4539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Controller</a:t>
            </a:r>
            <a:endParaRPr/>
          </a:p>
        </p:txBody>
      </p:sp>
      <p:sp>
        <p:nvSpPr>
          <p:cNvPr id="57" name="Shape 57"/>
          <p:cNvSpPr txBox="1"/>
          <p:nvPr>
            <p:ph idx="1" type="body"/>
          </p:nvPr>
        </p:nvSpPr>
        <p:spPr>
          <a:xfrm>
            <a:off x="656250" y="1356000"/>
            <a:ext cx="3334500" cy="28785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Font typeface="Nunito"/>
              <a:buChar char="❖"/>
            </a:pPr>
            <a:r>
              <a:rPr b="1" lang="en" sz="1400"/>
              <a:t>Controller </a:t>
            </a:r>
            <a:r>
              <a:rPr lang="en" sz="1400"/>
              <a:t>- raspberry pi as a game controller. </a:t>
            </a:r>
            <a:endParaRPr sz="1400"/>
          </a:p>
          <a:p>
            <a:pPr indent="-317500" lvl="0" marL="457200" rtl="0" algn="just">
              <a:spcBef>
                <a:spcPts val="0"/>
              </a:spcBef>
              <a:spcAft>
                <a:spcPts val="0"/>
              </a:spcAft>
              <a:buSzPts val="1400"/>
              <a:buFont typeface="Nunito"/>
              <a:buChar char="❖"/>
            </a:pPr>
            <a:r>
              <a:rPr b="1" lang="en" sz="1400"/>
              <a:t>Buttons </a:t>
            </a:r>
            <a:r>
              <a:rPr lang="en" sz="1400"/>
              <a:t>- The controller will have 5 buttons</a:t>
            </a:r>
            <a:endParaRPr sz="1400"/>
          </a:p>
          <a:p>
            <a:pPr indent="-317500" lvl="1" marL="914400" rtl="0" algn="just">
              <a:spcBef>
                <a:spcPts val="0"/>
              </a:spcBef>
              <a:spcAft>
                <a:spcPts val="0"/>
              </a:spcAft>
              <a:buSzPts val="1400"/>
              <a:buChar char="➢"/>
            </a:pPr>
            <a:r>
              <a:rPr lang="en"/>
              <a:t>2 of which are to control the depth of the submarine.</a:t>
            </a:r>
            <a:endParaRPr/>
          </a:p>
          <a:p>
            <a:pPr indent="-317500" lvl="1" marL="914400" rtl="0" algn="just">
              <a:spcBef>
                <a:spcPts val="0"/>
              </a:spcBef>
              <a:spcAft>
                <a:spcPts val="0"/>
              </a:spcAft>
              <a:buSzPts val="1400"/>
              <a:buChar char="➢"/>
            </a:pPr>
            <a:r>
              <a:rPr lang="en"/>
              <a:t>Another 2 will be used to pause and continue the game</a:t>
            </a:r>
            <a:endParaRPr/>
          </a:p>
          <a:p>
            <a:pPr indent="-317500" lvl="1" marL="914400" rtl="0" algn="just">
              <a:spcBef>
                <a:spcPts val="0"/>
              </a:spcBef>
              <a:spcAft>
                <a:spcPts val="0"/>
              </a:spcAft>
              <a:buSzPts val="1400"/>
              <a:buChar char="➢"/>
            </a:pPr>
            <a:r>
              <a:rPr lang="en"/>
              <a:t>The last button is used for the function of firing missiles.</a:t>
            </a:r>
            <a:endParaRPr/>
          </a:p>
        </p:txBody>
      </p:sp>
      <p:pic>
        <p:nvPicPr>
          <p:cNvPr id="58" name="Shape 58"/>
          <p:cNvPicPr preferRelativeResize="0"/>
          <p:nvPr/>
        </p:nvPicPr>
        <p:blipFill>
          <a:blip r:embed="rId3">
            <a:alphaModFix/>
          </a:blip>
          <a:stretch>
            <a:fillRect/>
          </a:stretch>
        </p:blipFill>
        <p:spPr>
          <a:xfrm>
            <a:off x="4469500" y="909125"/>
            <a:ext cx="4299300" cy="332524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graphicFrame>
        <p:nvGraphicFramePr>
          <p:cNvPr id="130" name="Shape 130"/>
          <p:cNvGraphicFramePr/>
          <p:nvPr/>
        </p:nvGraphicFramePr>
        <p:xfrm>
          <a:off x="202775" y="214300"/>
          <a:ext cx="3000000" cy="3000000"/>
        </p:xfrm>
        <a:graphic>
          <a:graphicData uri="http://schemas.openxmlformats.org/drawingml/2006/table">
            <a:tbl>
              <a:tblPr>
                <a:noFill/>
                <a:tableStyleId>{B37B957C-64BF-4A02-976D-2028A7955050}</a:tableStyleId>
              </a:tblPr>
              <a:tblGrid>
                <a:gridCol w="3226350"/>
                <a:gridCol w="1506975"/>
                <a:gridCol w="1428400"/>
                <a:gridCol w="1274350"/>
                <a:gridCol w="1302350"/>
              </a:tblGrid>
              <a:tr h="12700">
                <a:tc gridSpan="5">
                  <a:txBody>
                    <a:bodyPr>
                      <a:noAutofit/>
                    </a:bodyPr>
                    <a:lstStyle/>
                    <a:p>
                      <a:pPr indent="0" lvl="0" marL="0" rtl="0" algn="ctr">
                        <a:lnSpc>
                          <a:spcPct val="100000"/>
                        </a:lnSpc>
                        <a:spcBef>
                          <a:spcPts val="0"/>
                        </a:spcBef>
                        <a:spcAft>
                          <a:spcPts val="0"/>
                        </a:spcAft>
                        <a:buNone/>
                      </a:pPr>
                      <a:r>
                        <a:rPr b="1" lang="en" sz="1800">
                          <a:solidFill>
                            <a:schemeClr val="dk2"/>
                          </a:solidFill>
                          <a:latin typeface="Calibri"/>
                          <a:ea typeface="Calibri"/>
                          <a:cs typeface="Calibri"/>
                          <a:sym typeface="Calibri"/>
                        </a:rPr>
                        <a:t>Timeline: </a:t>
                      </a:r>
                      <a:r>
                        <a:rPr b="1" lang="en" sz="1800">
                          <a:solidFill>
                            <a:schemeClr val="dk2"/>
                          </a:solidFill>
                          <a:latin typeface="Calibri"/>
                          <a:ea typeface="Calibri"/>
                          <a:cs typeface="Calibri"/>
                          <a:sym typeface="Calibri"/>
                        </a:rPr>
                        <a:t>Software Portion: The Python Game:</a:t>
                      </a:r>
                      <a:endParaRPr b="1" sz="1800">
                        <a:solidFill>
                          <a:schemeClr val="dk2"/>
                        </a:solidFill>
                        <a:latin typeface="Calibri"/>
                        <a:ea typeface="Calibri"/>
                        <a:cs typeface="Calibri"/>
                        <a:sym typeface="Calibri"/>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hMerge="1"/>
                <a:tc hMerge="1"/>
                <a:tc hMerge="1"/>
                <a:tc hMerge="1"/>
              </a:tr>
              <a:tr h="161950">
                <a:tc>
                  <a:txBody>
                    <a:bodyPr>
                      <a:noAutofit/>
                    </a:bodyPr>
                    <a:lstStyle/>
                    <a:p>
                      <a:pPr indent="0" lvl="0" marL="0" rtl="0" algn="ctr">
                        <a:lnSpc>
                          <a:spcPct val="100000"/>
                        </a:lnSpc>
                        <a:spcBef>
                          <a:spcPts val="0"/>
                        </a:spcBef>
                        <a:spcAft>
                          <a:spcPts val="0"/>
                        </a:spcAft>
                        <a:buNone/>
                      </a:pPr>
                      <a:r>
                        <a:rPr b="1" lang="en" sz="1200">
                          <a:solidFill>
                            <a:schemeClr val="dk2"/>
                          </a:solidFill>
                          <a:latin typeface="Calibri"/>
                          <a:ea typeface="Calibri"/>
                          <a:cs typeface="Calibri"/>
                          <a:sym typeface="Calibri"/>
                        </a:rPr>
                        <a:t>Task</a:t>
                      </a:r>
                      <a:endParaRPr b="1" sz="1200">
                        <a:solidFill>
                          <a:schemeClr val="dk2"/>
                        </a:solidFill>
                        <a:latin typeface="Calibri"/>
                        <a:ea typeface="Calibri"/>
                        <a:cs typeface="Calibri"/>
                        <a:sym typeface="Calibri"/>
                      </a:endParaRPr>
                    </a:p>
                  </a:txBody>
                  <a:tcPr marT="63500" marB="63500" marR="63500" marL="63500">
                    <a:lnL cap="flat" cmpd="sng" w="126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b="1" lang="en" sz="1200">
                          <a:solidFill>
                            <a:schemeClr val="dk2"/>
                          </a:solidFill>
                          <a:latin typeface="Calibri"/>
                          <a:ea typeface="Calibri"/>
                          <a:cs typeface="Calibri"/>
                          <a:sym typeface="Calibri"/>
                        </a:rPr>
                        <a:t>Planned Start Date</a:t>
                      </a:r>
                      <a:endParaRPr b="1"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b="1" lang="en" sz="1200">
                          <a:solidFill>
                            <a:schemeClr val="dk2"/>
                          </a:solidFill>
                          <a:latin typeface="Calibri"/>
                          <a:ea typeface="Calibri"/>
                          <a:cs typeface="Calibri"/>
                          <a:sym typeface="Calibri"/>
                        </a:rPr>
                        <a:t>Planned End Date</a:t>
                      </a:r>
                      <a:endParaRPr b="1"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b="1" lang="en" sz="1200">
                          <a:solidFill>
                            <a:schemeClr val="dk2"/>
                          </a:solidFill>
                          <a:latin typeface="Calibri"/>
                          <a:ea typeface="Calibri"/>
                          <a:cs typeface="Calibri"/>
                          <a:sym typeface="Calibri"/>
                        </a:rPr>
                        <a:t>Real Start Date</a:t>
                      </a:r>
                      <a:endParaRPr b="1"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b="1" lang="en" sz="1200">
                          <a:solidFill>
                            <a:schemeClr val="dk2"/>
                          </a:solidFill>
                          <a:latin typeface="Calibri"/>
                          <a:ea typeface="Calibri"/>
                          <a:cs typeface="Calibri"/>
                          <a:sym typeface="Calibri"/>
                        </a:rPr>
                        <a:t>Real End Date</a:t>
                      </a:r>
                      <a:endParaRPr b="1"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100000">
                <a:tc>
                  <a:txBody>
                    <a:bodyPr>
                      <a:noAutofit/>
                    </a:bodyPr>
                    <a:lstStyle/>
                    <a:p>
                      <a:pPr indent="0" lvl="0" marL="0" rtl="0">
                        <a:lnSpc>
                          <a:spcPct val="100000"/>
                        </a:lnSpc>
                        <a:spcBef>
                          <a:spcPts val="0"/>
                        </a:spcBef>
                        <a:spcAft>
                          <a:spcPts val="0"/>
                        </a:spcAft>
                        <a:buNone/>
                      </a:pPr>
                      <a:r>
                        <a:rPr lang="en" sz="1200">
                          <a:solidFill>
                            <a:schemeClr val="dk2"/>
                          </a:solidFill>
                          <a:latin typeface="Calibri"/>
                          <a:ea typeface="Calibri"/>
                          <a:cs typeface="Calibri"/>
                          <a:sym typeface="Calibri"/>
                        </a:rPr>
                        <a:t>Proof of Concept</a:t>
                      </a:r>
                      <a:endParaRPr sz="1200">
                        <a:solidFill>
                          <a:schemeClr val="dk2"/>
                        </a:solidFill>
                        <a:latin typeface="Calibri"/>
                        <a:ea typeface="Calibri"/>
                        <a:cs typeface="Calibri"/>
                        <a:sym typeface="Calibri"/>
                      </a:endParaRPr>
                    </a:p>
                  </a:txBody>
                  <a:tcPr marT="63500" marB="63500" marR="63500" marL="63500">
                    <a:lnL cap="flat" cmpd="sng" w="126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May 9</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May 11</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May 9</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May 11</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279400">
                <a:tc>
                  <a:txBody>
                    <a:bodyPr>
                      <a:noAutofit/>
                    </a:bodyPr>
                    <a:lstStyle/>
                    <a:p>
                      <a:pPr indent="0" lvl="0" marL="0" rtl="0">
                        <a:lnSpc>
                          <a:spcPct val="100000"/>
                        </a:lnSpc>
                        <a:spcBef>
                          <a:spcPts val="0"/>
                        </a:spcBef>
                        <a:spcAft>
                          <a:spcPts val="0"/>
                        </a:spcAft>
                        <a:buNone/>
                      </a:pPr>
                      <a:r>
                        <a:rPr lang="en" sz="1200">
                          <a:solidFill>
                            <a:schemeClr val="dk2"/>
                          </a:solidFill>
                          <a:latin typeface="Calibri"/>
                          <a:ea typeface="Calibri"/>
                          <a:cs typeface="Calibri"/>
                          <a:sym typeface="Calibri"/>
                        </a:rPr>
                        <a:t>Initialize pygame</a:t>
                      </a:r>
                      <a:endParaRPr sz="1200">
                        <a:solidFill>
                          <a:schemeClr val="dk2"/>
                        </a:solidFill>
                        <a:latin typeface="Calibri"/>
                        <a:ea typeface="Calibri"/>
                        <a:cs typeface="Calibri"/>
                        <a:sym typeface="Calibri"/>
                      </a:endParaRPr>
                    </a:p>
                  </a:txBody>
                  <a:tcPr marT="63500" marB="63500" marR="63500" marL="63500">
                    <a:lnL cap="flat" cmpd="sng" w="126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May 14</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May 14</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May 14</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May 14</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279400">
                <a:tc>
                  <a:txBody>
                    <a:bodyPr>
                      <a:noAutofit/>
                    </a:bodyPr>
                    <a:lstStyle/>
                    <a:p>
                      <a:pPr indent="0" lvl="0" marL="0" rtl="0">
                        <a:lnSpc>
                          <a:spcPct val="100000"/>
                        </a:lnSpc>
                        <a:spcBef>
                          <a:spcPts val="0"/>
                        </a:spcBef>
                        <a:spcAft>
                          <a:spcPts val="0"/>
                        </a:spcAft>
                        <a:buNone/>
                      </a:pPr>
                      <a:r>
                        <a:rPr lang="en" sz="1200">
                          <a:solidFill>
                            <a:schemeClr val="dk2"/>
                          </a:solidFill>
                          <a:latin typeface="Calibri"/>
                          <a:ea typeface="Calibri"/>
                          <a:cs typeface="Calibri"/>
                          <a:sym typeface="Calibri"/>
                        </a:rPr>
                        <a:t>Create Sprites</a:t>
                      </a:r>
                      <a:endParaRPr sz="1200">
                        <a:solidFill>
                          <a:schemeClr val="dk2"/>
                        </a:solidFill>
                        <a:latin typeface="Calibri"/>
                        <a:ea typeface="Calibri"/>
                        <a:cs typeface="Calibri"/>
                        <a:sym typeface="Calibri"/>
                      </a:endParaRPr>
                    </a:p>
                  </a:txBody>
                  <a:tcPr marT="63500" marB="63500" marR="63500" marL="63500">
                    <a:lnL cap="flat" cmpd="sng" w="126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May 15</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May 16</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May 15</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May 16</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279400">
                <a:tc>
                  <a:txBody>
                    <a:bodyPr>
                      <a:noAutofit/>
                    </a:bodyPr>
                    <a:lstStyle/>
                    <a:p>
                      <a:pPr indent="0" lvl="0" marL="0" rtl="0">
                        <a:lnSpc>
                          <a:spcPct val="100000"/>
                        </a:lnSpc>
                        <a:spcBef>
                          <a:spcPts val="0"/>
                        </a:spcBef>
                        <a:spcAft>
                          <a:spcPts val="0"/>
                        </a:spcAft>
                        <a:buNone/>
                      </a:pPr>
                      <a:r>
                        <a:rPr lang="en" sz="1200">
                          <a:solidFill>
                            <a:schemeClr val="dk2"/>
                          </a:solidFill>
                          <a:latin typeface="Calibri"/>
                          <a:ea typeface="Calibri"/>
                          <a:cs typeface="Calibri"/>
                          <a:sym typeface="Calibri"/>
                        </a:rPr>
                        <a:t>Figure out how to render sprites</a:t>
                      </a:r>
                      <a:endParaRPr sz="1200">
                        <a:solidFill>
                          <a:schemeClr val="dk2"/>
                        </a:solidFill>
                        <a:latin typeface="Calibri"/>
                        <a:ea typeface="Calibri"/>
                        <a:cs typeface="Calibri"/>
                        <a:sym typeface="Calibri"/>
                      </a:endParaRPr>
                    </a:p>
                  </a:txBody>
                  <a:tcPr marT="63500" marB="63500" marR="63500" marL="63500">
                    <a:lnL cap="flat" cmpd="sng" w="126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May 17</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May 19</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May 17</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May 20</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130650">
                <a:tc>
                  <a:txBody>
                    <a:bodyPr>
                      <a:noAutofit/>
                    </a:bodyPr>
                    <a:lstStyle/>
                    <a:p>
                      <a:pPr indent="0" lvl="0" marL="0" rtl="0">
                        <a:lnSpc>
                          <a:spcPct val="100000"/>
                        </a:lnSpc>
                        <a:spcBef>
                          <a:spcPts val="0"/>
                        </a:spcBef>
                        <a:spcAft>
                          <a:spcPts val="0"/>
                        </a:spcAft>
                        <a:buNone/>
                      </a:pPr>
                      <a:r>
                        <a:rPr lang="en" sz="1200">
                          <a:solidFill>
                            <a:schemeClr val="dk2"/>
                          </a:solidFill>
                          <a:latin typeface="Calibri"/>
                          <a:ea typeface="Calibri"/>
                          <a:cs typeface="Calibri"/>
                          <a:sym typeface="Calibri"/>
                        </a:rPr>
                        <a:t>Start working on game loop and move player</a:t>
                      </a:r>
                      <a:endParaRPr sz="1200">
                        <a:solidFill>
                          <a:schemeClr val="dk2"/>
                        </a:solidFill>
                        <a:latin typeface="Calibri"/>
                        <a:ea typeface="Calibri"/>
                        <a:cs typeface="Calibri"/>
                        <a:sym typeface="Calibri"/>
                      </a:endParaRPr>
                    </a:p>
                  </a:txBody>
                  <a:tcPr marT="63500" marB="63500" marR="63500" marL="63500">
                    <a:lnL cap="flat" cmpd="sng" w="126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May 20</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May 23</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May 21</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May 24</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279400">
                <a:tc>
                  <a:txBody>
                    <a:bodyPr>
                      <a:noAutofit/>
                    </a:bodyPr>
                    <a:lstStyle/>
                    <a:p>
                      <a:pPr indent="0" lvl="0" marL="0" rtl="0">
                        <a:lnSpc>
                          <a:spcPct val="100000"/>
                        </a:lnSpc>
                        <a:spcBef>
                          <a:spcPts val="0"/>
                        </a:spcBef>
                        <a:spcAft>
                          <a:spcPts val="0"/>
                        </a:spcAft>
                        <a:buNone/>
                      </a:pPr>
                      <a:r>
                        <a:rPr lang="en" sz="1200">
                          <a:solidFill>
                            <a:schemeClr val="dk2"/>
                          </a:solidFill>
                          <a:latin typeface="Calibri"/>
                          <a:ea typeface="Calibri"/>
                          <a:cs typeface="Calibri"/>
                          <a:sym typeface="Calibri"/>
                        </a:rPr>
                        <a:t>Collision detection and crash function</a:t>
                      </a:r>
                      <a:endParaRPr sz="1200">
                        <a:solidFill>
                          <a:schemeClr val="dk2"/>
                        </a:solidFill>
                        <a:latin typeface="Calibri"/>
                        <a:ea typeface="Calibri"/>
                        <a:cs typeface="Calibri"/>
                        <a:sym typeface="Calibri"/>
                      </a:endParaRPr>
                    </a:p>
                  </a:txBody>
                  <a:tcPr marT="63500" marB="63500" marR="63500" marL="63500">
                    <a:lnL cap="flat" cmpd="sng" w="126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May 24</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May 26</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May 25</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May 28</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279400">
                <a:tc>
                  <a:txBody>
                    <a:bodyPr>
                      <a:noAutofit/>
                    </a:bodyPr>
                    <a:lstStyle/>
                    <a:p>
                      <a:pPr indent="0" lvl="0" marL="0" rtl="0">
                        <a:lnSpc>
                          <a:spcPct val="100000"/>
                        </a:lnSpc>
                        <a:spcBef>
                          <a:spcPts val="0"/>
                        </a:spcBef>
                        <a:spcAft>
                          <a:spcPts val="0"/>
                        </a:spcAft>
                        <a:buNone/>
                      </a:pPr>
                      <a:r>
                        <a:rPr lang="en" sz="1200">
                          <a:solidFill>
                            <a:schemeClr val="dk2"/>
                          </a:solidFill>
                          <a:latin typeface="Calibri"/>
                          <a:ea typeface="Calibri"/>
                          <a:cs typeface="Calibri"/>
                          <a:sym typeface="Calibri"/>
                        </a:rPr>
                        <a:t>Score Display Functions</a:t>
                      </a:r>
                      <a:endParaRPr sz="1200">
                        <a:solidFill>
                          <a:schemeClr val="dk2"/>
                        </a:solidFill>
                        <a:latin typeface="Calibri"/>
                        <a:ea typeface="Calibri"/>
                        <a:cs typeface="Calibri"/>
                        <a:sym typeface="Calibri"/>
                      </a:endParaRPr>
                    </a:p>
                  </a:txBody>
                  <a:tcPr marT="63500" marB="63500" marR="63500" marL="63500">
                    <a:lnL cap="flat" cmpd="sng" w="126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May 27</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May 29</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May 29</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May 30</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279400">
                <a:tc>
                  <a:txBody>
                    <a:bodyPr>
                      <a:noAutofit/>
                    </a:bodyPr>
                    <a:lstStyle/>
                    <a:p>
                      <a:pPr indent="0" lvl="0" marL="0" rtl="0">
                        <a:lnSpc>
                          <a:spcPct val="100000"/>
                        </a:lnSpc>
                        <a:spcBef>
                          <a:spcPts val="0"/>
                        </a:spcBef>
                        <a:spcAft>
                          <a:spcPts val="0"/>
                        </a:spcAft>
                        <a:buNone/>
                      </a:pPr>
                      <a:r>
                        <a:rPr lang="en" sz="1200">
                          <a:solidFill>
                            <a:schemeClr val="dk2"/>
                          </a:solidFill>
                          <a:latin typeface="Calibri"/>
                          <a:ea typeface="Calibri"/>
                          <a:cs typeface="Calibri"/>
                          <a:sym typeface="Calibri"/>
                        </a:rPr>
                        <a:t>Pause Functions</a:t>
                      </a:r>
                      <a:endParaRPr sz="1200">
                        <a:solidFill>
                          <a:schemeClr val="dk2"/>
                        </a:solidFill>
                        <a:latin typeface="Calibri"/>
                        <a:ea typeface="Calibri"/>
                        <a:cs typeface="Calibri"/>
                        <a:sym typeface="Calibri"/>
                      </a:endParaRPr>
                    </a:p>
                  </a:txBody>
                  <a:tcPr marT="63500" marB="63500" marR="63500" marL="63500">
                    <a:lnL cap="flat" cmpd="sng" w="126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May 30</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May 31</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May 31</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June 1</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279400">
                <a:tc>
                  <a:txBody>
                    <a:bodyPr>
                      <a:noAutofit/>
                    </a:bodyPr>
                    <a:lstStyle/>
                    <a:p>
                      <a:pPr indent="0" lvl="0" marL="0" rtl="0">
                        <a:lnSpc>
                          <a:spcPct val="100000"/>
                        </a:lnSpc>
                        <a:spcBef>
                          <a:spcPts val="0"/>
                        </a:spcBef>
                        <a:spcAft>
                          <a:spcPts val="0"/>
                        </a:spcAft>
                        <a:buNone/>
                      </a:pPr>
                      <a:r>
                        <a:rPr lang="en" sz="1200">
                          <a:solidFill>
                            <a:schemeClr val="dk2"/>
                          </a:solidFill>
                          <a:latin typeface="Calibri"/>
                          <a:ea typeface="Calibri"/>
                          <a:cs typeface="Calibri"/>
                          <a:sym typeface="Calibri"/>
                        </a:rPr>
                        <a:t>Game intro function</a:t>
                      </a:r>
                      <a:endParaRPr sz="1200">
                        <a:solidFill>
                          <a:schemeClr val="dk2"/>
                        </a:solidFill>
                        <a:latin typeface="Calibri"/>
                        <a:ea typeface="Calibri"/>
                        <a:cs typeface="Calibri"/>
                        <a:sym typeface="Calibri"/>
                      </a:endParaRPr>
                    </a:p>
                  </a:txBody>
                  <a:tcPr marT="63500" marB="63500" marR="63500" marL="63500">
                    <a:lnL cap="flat" cmpd="sng" w="126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June 1</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June 3</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June 2</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June 3</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279400">
                <a:tc>
                  <a:txBody>
                    <a:bodyPr>
                      <a:noAutofit/>
                    </a:bodyPr>
                    <a:lstStyle/>
                    <a:p>
                      <a:pPr indent="0" lvl="0" marL="0" rtl="0">
                        <a:lnSpc>
                          <a:spcPct val="100000"/>
                        </a:lnSpc>
                        <a:spcBef>
                          <a:spcPts val="0"/>
                        </a:spcBef>
                        <a:spcAft>
                          <a:spcPts val="0"/>
                        </a:spcAft>
                        <a:buNone/>
                      </a:pPr>
                      <a:r>
                        <a:rPr lang="en" sz="1200">
                          <a:solidFill>
                            <a:schemeClr val="dk2"/>
                          </a:solidFill>
                          <a:latin typeface="Calibri"/>
                          <a:ea typeface="Calibri"/>
                          <a:cs typeface="Calibri"/>
                          <a:sym typeface="Calibri"/>
                        </a:rPr>
                        <a:t>Convert program to support sprite lists</a:t>
                      </a:r>
                      <a:endParaRPr sz="1200">
                        <a:solidFill>
                          <a:schemeClr val="dk2"/>
                        </a:solidFill>
                        <a:latin typeface="Calibri"/>
                        <a:ea typeface="Calibri"/>
                        <a:cs typeface="Calibri"/>
                        <a:sym typeface="Calibri"/>
                      </a:endParaRPr>
                    </a:p>
                  </a:txBody>
                  <a:tcPr marT="63500" marB="63500" marR="63500" marL="63500">
                    <a:lnL cap="flat" cmpd="sng" w="126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June 4</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June 6</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June 4</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June 8</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279400">
                <a:tc>
                  <a:txBody>
                    <a:bodyPr>
                      <a:noAutofit/>
                    </a:bodyPr>
                    <a:lstStyle/>
                    <a:p>
                      <a:pPr indent="0" lvl="0" marL="0" rtl="0">
                        <a:lnSpc>
                          <a:spcPct val="100000"/>
                        </a:lnSpc>
                        <a:spcBef>
                          <a:spcPts val="0"/>
                        </a:spcBef>
                        <a:spcAft>
                          <a:spcPts val="0"/>
                        </a:spcAft>
                        <a:buNone/>
                      </a:pPr>
                      <a:r>
                        <a:rPr lang="en" sz="1200">
                          <a:solidFill>
                            <a:schemeClr val="dk2"/>
                          </a:solidFill>
                          <a:latin typeface="Calibri"/>
                          <a:ea typeface="Calibri"/>
                          <a:cs typeface="Calibri"/>
                          <a:sym typeface="Calibri"/>
                        </a:rPr>
                        <a:t>Make rockets work</a:t>
                      </a:r>
                      <a:endParaRPr sz="1200">
                        <a:solidFill>
                          <a:schemeClr val="dk2"/>
                        </a:solidFill>
                        <a:latin typeface="Calibri"/>
                        <a:ea typeface="Calibri"/>
                        <a:cs typeface="Calibri"/>
                        <a:sym typeface="Calibri"/>
                      </a:endParaRPr>
                    </a:p>
                  </a:txBody>
                  <a:tcPr marT="63500" marB="63500" marR="63500" marL="63500">
                    <a:lnL cap="flat" cmpd="sng" w="126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June 7</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June 9</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June 9</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June 10</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279400">
                <a:tc>
                  <a:txBody>
                    <a:bodyPr>
                      <a:noAutofit/>
                    </a:bodyPr>
                    <a:lstStyle/>
                    <a:p>
                      <a:pPr indent="0" lvl="0" marL="0" rtl="0">
                        <a:lnSpc>
                          <a:spcPct val="100000"/>
                        </a:lnSpc>
                        <a:spcBef>
                          <a:spcPts val="0"/>
                        </a:spcBef>
                        <a:spcAft>
                          <a:spcPts val="0"/>
                        </a:spcAft>
                        <a:buNone/>
                      </a:pPr>
                      <a:r>
                        <a:rPr lang="en" sz="1200">
                          <a:solidFill>
                            <a:schemeClr val="dk2"/>
                          </a:solidFill>
                          <a:latin typeface="Calibri"/>
                          <a:ea typeface="Calibri"/>
                          <a:cs typeface="Calibri"/>
                          <a:sym typeface="Calibri"/>
                        </a:rPr>
                        <a:t>Add Stages</a:t>
                      </a:r>
                      <a:endParaRPr sz="1200">
                        <a:solidFill>
                          <a:schemeClr val="dk2"/>
                        </a:solidFill>
                        <a:latin typeface="Calibri"/>
                        <a:ea typeface="Calibri"/>
                        <a:cs typeface="Calibri"/>
                        <a:sym typeface="Calibri"/>
                      </a:endParaRPr>
                    </a:p>
                  </a:txBody>
                  <a:tcPr marT="63500" marB="63500" marR="63500" marL="63500">
                    <a:lnL cap="flat" cmpd="sng" w="126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June 10</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June 12</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June 11</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June 12</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279400">
                <a:tc>
                  <a:txBody>
                    <a:bodyPr>
                      <a:noAutofit/>
                    </a:bodyPr>
                    <a:lstStyle/>
                    <a:p>
                      <a:pPr indent="0" lvl="0" marL="0" rtl="0">
                        <a:lnSpc>
                          <a:spcPct val="100000"/>
                        </a:lnSpc>
                        <a:spcBef>
                          <a:spcPts val="0"/>
                        </a:spcBef>
                        <a:spcAft>
                          <a:spcPts val="0"/>
                        </a:spcAft>
                        <a:buNone/>
                      </a:pPr>
                      <a:r>
                        <a:rPr lang="en" sz="1200">
                          <a:solidFill>
                            <a:schemeClr val="dk2"/>
                          </a:solidFill>
                          <a:latin typeface="Calibri"/>
                          <a:ea typeface="Calibri"/>
                          <a:cs typeface="Calibri"/>
                          <a:sym typeface="Calibri"/>
                        </a:rPr>
                        <a:t>Add Lives function (so player has 3 lives)</a:t>
                      </a:r>
                      <a:endParaRPr sz="1200">
                        <a:solidFill>
                          <a:schemeClr val="dk2"/>
                        </a:solidFill>
                        <a:latin typeface="Calibri"/>
                        <a:ea typeface="Calibri"/>
                        <a:cs typeface="Calibri"/>
                        <a:sym typeface="Calibri"/>
                      </a:endParaRPr>
                    </a:p>
                  </a:txBody>
                  <a:tcPr marT="63500" marB="63500" marR="63500" marL="63500">
                    <a:lnL cap="flat" cmpd="sng" w="126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June 13</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June 15</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June 13</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gn="ctr">
                        <a:lnSpc>
                          <a:spcPct val="100000"/>
                        </a:lnSpc>
                        <a:spcBef>
                          <a:spcPts val="0"/>
                        </a:spcBef>
                        <a:spcAft>
                          <a:spcPts val="0"/>
                        </a:spcAft>
                        <a:buNone/>
                      </a:pPr>
                      <a:r>
                        <a:rPr lang="en" sz="1200">
                          <a:solidFill>
                            <a:schemeClr val="dk2"/>
                          </a:solidFill>
                          <a:latin typeface="Calibri"/>
                          <a:ea typeface="Calibri"/>
                          <a:cs typeface="Calibri"/>
                          <a:sym typeface="Calibri"/>
                        </a:rPr>
                        <a:t>June 14</a:t>
                      </a:r>
                      <a:endParaRPr sz="1200">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graphicFrame>
        <p:nvGraphicFramePr>
          <p:cNvPr id="135" name="Shape 135"/>
          <p:cNvGraphicFramePr/>
          <p:nvPr/>
        </p:nvGraphicFramePr>
        <p:xfrm>
          <a:off x="204963" y="449263"/>
          <a:ext cx="3000000" cy="3000000"/>
        </p:xfrm>
        <a:graphic>
          <a:graphicData uri="http://schemas.openxmlformats.org/drawingml/2006/table">
            <a:tbl>
              <a:tblPr>
                <a:noFill/>
                <a:tableStyleId>{B37B957C-64BF-4A02-976D-2028A7955050}</a:tableStyleId>
              </a:tblPr>
              <a:tblGrid>
                <a:gridCol w="2910275"/>
                <a:gridCol w="1639775"/>
                <a:gridCol w="1578025"/>
                <a:gridCol w="1335050"/>
                <a:gridCol w="1270925"/>
              </a:tblGrid>
              <a:tr h="152400">
                <a:tc gridSpan="5">
                  <a:txBody>
                    <a:bodyPr>
                      <a:noAutofit/>
                    </a:bodyPr>
                    <a:lstStyle/>
                    <a:p>
                      <a:pPr indent="0" lvl="0" marL="0" rtl="0" algn="ctr">
                        <a:lnSpc>
                          <a:spcPct val="115000"/>
                        </a:lnSpc>
                        <a:spcBef>
                          <a:spcPts val="0"/>
                        </a:spcBef>
                        <a:spcAft>
                          <a:spcPts val="0"/>
                        </a:spcAft>
                        <a:buNone/>
                      </a:pPr>
                      <a:r>
                        <a:rPr b="1" lang="en" sz="1800">
                          <a:solidFill>
                            <a:schemeClr val="dk2"/>
                          </a:solidFill>
                          <a:latin typeface="Calibri"/>
                          <a:ea typeface="Calibri"/>
                          <a:cs typeface="Calibri"/>
                          <a:sym typeface="Calibri"/>
                        </a:rPr>
                        <a:t>Timeline: The Hardware Portion: Raspberry Pi:</a:t>
                      </a:r>
                      <a:endParaRPr b="1" sz="1800">
                        <a:solidFill>
                          <a:schemeClr val="dk2"/>
                        </a:solidFill>
                        <a:latin typeface="Calibri"/>
                        <a:ea typeface="Calibri"/>
                        <a:cs typeface="Calibri"/>
                        <a:sym typeface="Calibri"/>
                      </a:endParaRPr>
                    </a:p>
                  </a:txBody>
                  <a:tcPr marT="63500" marB="63500" marR="63500" marL="63500">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hMerge="1"/>
                <a:tc hMerge="1"/>
                <a:tc hMerge="1"/>
                <a:tc hMerge="1"/>
              </a:tr>
              <a:tr h="431800">
                <a:tc>
                  <a:txBody>
                    <a:bodyPr>
                      <a:noAutofit/>
                    </a:bodyPr>
                    <a:lstStyle/>
                    <a:p>
                      <a:pPr indent="0" lvl="0" marL="0" rtl="0" algn="ctr">
                        <a:lnSpc>
                          <a:spcPct val="115000"/>
                        </a:lnSpc>
                        <a:spcBef>
                          <a:spcPts val="0"/>
                        </a:spcBef>
                        <a:spcAft>
                          <a:spcPts val="0"/>
                        </a:spcAft>
                        <a:buNone/>
                      </a:pPr>
                      <a:r>
                        <a:rPr b="1" lang="en">
                          <a:solidFill>
                            <a:schemeClr val="dk2"/>
                          </a:solidFill>
                          <a:latin typeface="Calibri"/>
                          <a:ea typeface="Calibri"/>
                          <a:cs typeface="Calibri"/>
                          <a:sym typeface="Calibri"/>
                        </a:rPr>
                        <a:t>Task</a:t>
                      </a:r>
                      <a:endParaRPr b="1">
                        <a:solidFill>
                          <a:schemeClr val="dk2"/>
                        </a:solidFill>
                        <a:latin typeface="Calibri"/>
                        <a:ea typeface="Calibri"/>
                        <a:cs typeface="Calibri"/>
                        <a:sym typeface="Calibri"/>
                      </a:endParaRPr>
                    </a:p>
                  </a:txBody>
                  <a:tcPr marT="63500" marB="63500" marR="63500" marL="63500">
                    <a:lnL cap="flat" cmpd="sng" w="126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just">
                        <a:lnSpc>
                          <a:spcPct val="115000"/>
                        </a:lnSpc>
                        <a:spcBef>
                          <a:spcPts val="0"/>
                        </a:spcBef>
                        <a:spcAft>
                          <a:spcPts val="0"/>
                        </a:spcAft>
                        <a:buNone/>
                      </a:pPr>
                      <a:r>
                        <a:rPr b="1" lang="en">
                          <a:solidFill>
                            <a:schemeClr val="dk2"/>
                          </a:solidFill>
                          <a:latin typeface="Calibri"/>
                          <a:ea typeface="Calibri"/>
                          <a:cs typeface="Calibri"/>
                          <a:sym typeface="Calibri"/>
                        </a:rPr>
                        <a:t>Planned Start Date</a:t>
                      </a:r>
                      <a:endParaRPr b="1">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just">
                        <a:lnSpc>
                          <a:spcPct val="115000"/>
                        </a:lnSpc>
                        <a:spcBef>
                          <a:spcPts val="0"/>
                        </a:spcBef>
                        <a:spcAft>
                          <a:spcPts val="0"/>
                        </a:spcAft>
                        <a:buNone/>
                      </a:pPr>
                      <a:r>
                        <a:rPr b="1" lang="en">
                          <a:solidFill>
                            <a:schemeClr val="dk2"/>
                          </a:solidFill>
                          <a:latin typeface="Calibri"/>
                          <a:ea typeface="Calibri"/>
                          <a:cs typeface="Calibri"/>
                          <a:sym typeface="Calibri"/>
                        </a:rPr>
                        <a:t>Planned End Date</a:t>
                      </a:r>
                      <a:endParaRPr b="1">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just">
                        <a:lnSpc>
                          <a:spcPct val="115000"/>
                        </a:lnSpc>
                        <a:spcBef>
                          <a:spcPts val="0"/>
                        </a:spcBef>
                        <a:spcAft>
                          <a:spcPts val="0"/>
                        </a:spcAft>
                        <a:buNone/>
                      </a:pPr>
                      <a:r>
                        <a:rPr b="1" lang="en">
                          <a:solidFill>
                            <a:schemeClr val="dk2"/>
                          </a:solidFill>
                          <a:latin typeface="Calibri"/>
                          <a:ea typeface="Calibri"/>
                          <a:cs typeface="Calibri"/>
                          <a:sym typeface="Calibri"/>
                        </a:rPr>
                        <a:t>Real Start Date</a:t>
                      </a:r>
                      <a:endParaRPr b="1">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just">
                        <a:lnSpc>
                          <a:spcPct val="115000"/>
                        </a:lnSpc>
                        <a:spcBef>
                          <a:spcPts val="0"/>
                        </a:spcBef>
                        <a:spcAft>
                          <a:spcPts val="0"/>
                        </a:spcAft>
                        <a:buNone/>
                      </a:pPr>
                      <a:r>
                        <a:rPr b="1" lang="en">
                          <a:solidFill>
                            <a:schemeClr val="dk2"/>
                          </a:solidFill>
                          <a:latin typeface="Calibri"/>
                          <a:ea typeface="Calibri"/>
                          <a:cs typeface="Calibri"/>
                          <a:sym typeface="Calibri"/>
                        </a:rPr>
                        <a:t>Real End Date</a:t>
                      </a:r>
                      <a:endParaRPr b="1">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279400">
                <a:tc>
                  <a:txBody>
                    <a:bodyPr>
                      <a:noAutofit/>
                    </a:bodyPr>
                    <a:lstStyle/>
                    <a:p>
                      <a:pPr indent="0" lvl="0" marL="0" rtl="0">
                        <a:lnSpc>
                          <a:spcPct val="115000"/>
                        </a:lnSpc>
                        <a:spcBef>
                          <a:spcPts val="0"/>
                        </a:spcBef>
                        <a:spcAft>
                          <a:spcPts val="0"/>
                        </a:spcAft>
                        <a:buNone/>
                      </a:pPr>
                      <a:r>
                        <a:rPr lang="en">
                          <a:solidFill>
                            <a:schemeClr val="dk2"/>
                          </a:solidFill>
                          <a:latin typeface="Calibri"/>
                          <a:ea typeface="Calibri"/>
                          <a:cs typeface="Calibri"/>
                          <a:sym typeface="Calibri"/>
                        </a:rPr>
                        <a:t>Proof of Concept</a:t>
                      </a:r>
                      <a:endParaRPr>
                        <a:solidFill>
                          <a:schemeClr val="dk2"/>
                        </a:solidFill>
                        <a:latin typeface="Calibri"/>
                        <a:ea typeface="Calibri"/>
                        <a:cs typeface="Calibri"/>
                        <a:sym typeface="Calibri"/>
                      </a:endParaRPr>
                    </a:p>
                  </a:txBody>
                  <a:tcPr marT="63500" marB="63500" marR="63500" marL="63500">
                    <a:lnL cap="flat" cmpd="sng" w="126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solidFill>
                            <a:schemeClr val="dk2"/>
                          </a:solidFill>
                          <a:latin typeface="Calibri"/>
                          <a:ea typeface="Calibri"/>
                          <a:cs typeface="Calibri"/>
                          <a:sym typeface="Calibri"/>
                        </a:rPr>
                        <a:t>May 9</a:t>
                      </a:r>
                      <a:endParaRPr>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solidFill>
                            <a:schemeClr val="dk2"/>
                          </a:solidFill>
                          <a:latin typeface="Calibri"/>
                          <a:ea typeface="Calibri"/>
                          <a:cs typeface="Calibri"/>
                          <a:sym typeface="Calibri"/>
                        </a:rPr>
                        <a:t>May 11</a:t>
                      </a:r>
                      <a:endParaRPr>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solidFill>
                            <a:schemeClr val="dk2"/>
                          </a:solidFill>
                          <a:latin typeface="Calibri"/>
                          <a:ea typeface="Calibri"/>
                          <a:cs typeface="Calibri"/>
                          <a:sym typeface="Calibri"/>
                        </a:rPr>
                        <a:t>May 9</a:t>
                      </a:r>
                      <a:endParaRPr>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solidFill>
                            <a:schemeClr val="dk2"/>
                          </a:solidFill>
                          <a:latin typeface="Calibri"/>
                          <a:ea typeface="Calibri"/>
                          <a:cs typeface="Calibri"/>
                          <a:sym typeface="Calibri"/>
                        </a:rPr>
                        <a:t>May 11</a:t>
                      </a:r>
                      <a:endParaRPr>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279400">
                <a:tc>
                  <a:txBody>
                    <a:bodyPr>
                      <a:noAutofit/>
                    </a:bodyPr>
                    <a:lstStyle/>
                    <a:p>
                      <a:pPr indent="0" lvl="0" marL="0" rtl="0">
                        <a:lnSpc>
                          <a:spcPct val="115000"/>
                        </a:lnSpc>
                        <a:spcBef>
                          <a:spcPts val="0"/>
                        </a:spcBef>
                        <a:spcAft>
                          <a:spcPts val="0"/>
                        </a:spcAft>
                        <a:buNone/>
                      </a:pPr>
                      <a:r>
                        <a:rPr lang="en">
                          <a:solidFill>
                            <a:schemeClr val="dk2"/>
                          </a:solidFill>
                          <a:latin typeface="Calibri"/>
                          <a:ea typeface="Calibri"/>
                          <a:cs typeface="Calibri"/>
                          <a:sym typeface="Calibri"/>
                        </a:rPr>
                        <a:t>Install SD Card Formatter and format it</a:t>
                      </a:r>
                      <a:endParaRPr>
                        <a:solidFill>
                          <a:schemeClr val="dk2"/>
                        </a:solidFill>
                        <a:latin typeface="Calibri"/>
                        <a:ea typeface="Calibri"/>
                        <a:cs typeface="Calibri"/>
                        <a:sym typeface="Calibri"/>
                      </a:endParaRPr>
                    </a:p>
                  </a:txBody>
                  <a:tcPr marT="63500" marB="63500" marR="63500" marL="63500">
                    <a:lnL cap="flat" cmpd="sng" w="126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solidFill>
                            <a:schemeClr val="dk2"/>
                          </a:solidFill>
                          <a:latin typeface="Calibri"/>
                          <a:ea typeface="Calibri"/>
                          <a:cs typeface="Calibri"/>
                          <a:sym typeface="Calibri"/>
                        </a:rPr>
                        <a:t>May 14</a:t>
                      </a:r>
                      <a:endParaRPr>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solidFill>
                            <a:schemeClr val="dk2"/>
                          </a:solidFill>
                          <a:latin typeface="Calibri"/>
                          <a:ea typeface="Calibri"/>
                          <a:cs typeface="Calibri"/>
                          <a:sym typeface="Calibri"/>
                        </a:rPr>
                        <a:t>May 14</a:t>
                      </a:r>
                      <a:endParaRPr>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solidFill>
                            <a:schemeClr val="dk2"/>
                          </a:solidFill>
                          <a:latin typeface="Calibri"/>
                          <a:ea typeface="Calibri"/>
                          <a:cs typeface="Calibri"/>
                          <a:sym typeface="Calibri"/>
                        </a:rPr>
                        <a:t>May 14</a:t>
                      </a:r>
                      <a:endParaRPr>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solidFill>
                            <a:schemeClr val="dk2"/>
                          </a:solidFill>
                          <a:latin typeface="Calibri"/>
                          <a:ea typeface="Calibri"/>
                          <a:cs typeface="Calibri"/>
                          <a:sym typeface="Calibri"/>
                        </a:rPr>
                        <a:t>May 14</a:t>
                      </a:r>
                      <a:endParaRPr>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279400">
                <a:tc>
                  <a:txBody>
                    <a:bodyPr>
                      <a:noAutofit/>
                    </a:bodyPr>
                    <a:lstStyle/>
                    <a:p>
                      <a:pPr indent="0" lvl="0" marL="0" rtl="0">
                        <a:lnSpc>
                          <a:spcPct val="115000"/>
                        </a:lnSpc>
                        <a:spcBef>
                          <a:spcPts val="0"/>
                        </a:spcBef>
                        <a:spcAft>
                          <a:spcPts val="0"/>
                        </a:spcAft>
                        <a:buNone/>
                      </a:pPr>
                      <a:r>
                        <a:rPr lang="en">
                          <a:solidFill>
                            <a:schemeClr val="dk2"/>
                          </a:solidFill>
                          <a:latin typeface="Calibri"/>
                          <a:ea typeface="Calibri"/>
                          <a:cs typeface="Calibri"/>
                          <a:sym typeface="Calibri"/>
                        </a:rPr>
                        <a:t>Install Raspbian on SD Card</a:t>
                      </a:r>
                      <a:endParaRPr>
                        <a:solidFill>
                          <a:schemeClr val="dk2"/>
                        </a:solidFill>
                        <a:latin typeface="Calibri"/>
                        <a:ea typeface="Calibri"/>
                        <a:cs typeface="Calibri"/>
                        <a:sym typeface="Calibri"/>
                      </a:endParaRPr>
                    </a:p>
                  </a:txBody>
                  <a:tcPr marT="63500" marB="63500" marR="63500" marL="63500">
                    <a:lnL cap="flat" cmpd="sng" w="126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solidFill>
                            <a:schemeClr val="dk2"/>
                          </a:solidFill>
                          <a:latin typeface="Calibri"/>
                          <a:ea typeface="Calibri"/>
                          <a:cs typeface="Calibri"/>
                          <a:sym typeface="Calibri"/>
                        </a:rPr>
                        <a:t>May 15</a:t>
                      </a:r>
                      <a:endParaRPr>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solidFill>
                            <a:schemeClr val="dk2"/>
                          </a:solidFill>
                          <a:latin typeface="Calibri"/>
                          <a:ea typeface="Calibri"/>
                          <a:cs typeface="Calibri"/>
                          <a:sym typeface="Calibri"/>
                        </a:rPr>
                        <a:t>May 15</a:t>
                      </a:r>
                      <a:endParaRPr>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solidFill>
                            <a:schemeClr val="dk2"/>
                          </a:solidFill>
                          <a:latin typeface="Calibri"/>
                          <a:ea typeface="Calibri"/>
                          <a:cs typeface="Calibri"/>
                          <a:sym typeface="Calibri"/>
                        </a:rPr>
                        <a:t>May 15</a:t>
                      </a:r>
                      <a:endParaRPr>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solidFill>
                            <a:schemeClr val="dk2"/>
                          </a:solidFill>
                          <a:latin typeface="Calibri"/>
                          <a:ea typeface="Calibri"/>
                          <a:cs typeface="Calibri"/>
                          <a:sym typeface="Calibri"/>
                        </a:rPr>
                        <a:t>May 15</a:t>
                      </a:r>
                      <a:endParaRPr>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279400">
                <a:tc>
                  <a:txBody>
                    <a:bodyPr>
                      <a:noAutofit/>
                    </a:bodyPr>
                    <a:lstStyle/>
                    <a:p>
                      <a:pPr indent="0" lvl="0" marL="0" rtl="0">
                        <a:lnSpc>
                          <a:spcPct val="115000"/>
                        </a:lnSpc>
                        <a:spcBef>
                          <a:spcPts val="0"/>
                        </a:spcBef>
                        <a:spcAft>
                          <a:spcPts val="0"/>
                        </a:spcAft>
                        <a:buNone/>
                      </a:pPr>
                      <a:r>
                        <a:rPr lang="en">
                          <a:solidFill>
                            <a:schemeClr val="dk2"/>
                          </a:solidFill>
                          <a:latin typeface="Calibri"/>
                          <a:ea typeface="Calibri"/>
                          <a:cs typeface="Calibri"/>
                          <a:sym typeface="Calibri"/>
                        </a:rPr>
                        <a:t>Make a button and led circuit work</a:t>
                      </a:r>
                      <a:endParaRPr>
                        <a:solidFill>
                          <a:schemeClr val="dk2"/>
                        </a:solidFill>
                        <a:latin typeface="Calibri"/>
                        <a:ea typeface="Calibri"/>
                        <a:cs typeface="Calibri"/>
                        <a:sym typeface="Calibri"/>
                      </a:endParaRPr>
                    </a:p>
                  </a:txBody>
                  <a:tcPr marT="63500" marB="63500" marR="63500" marL="63500">
                    <a:lnL cap="flat" cmpd="sng" w="126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solidFill>
                            <a:schemeClr val="dk2"/>
                          </a:solidFill>
                          <a:latin typeface="Calibri"/>
                          <a:ea typeface="Calibri"/>
                          <a:cs typeface="Calibri"/>
                          <a:sym typeface="Calibri"/>
                        </a:rPr>
                        <a:t>May 16</a:t>
                      </a:r>
                      <a:endParaRPr>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solidFill>
                            <a:schemeClr val="dk2"/>
                          </a:solidFill>
                          <a:latin typeface="Calibri"/>
                          <a:ea typeface="Calibri"/>
                          <a:cs typeface="Calibri"/>
                          <a:sym typeface="Calibri"/>
                        </a:rPr>
                        <a:t>May 22</a:t>
                      </a:r>
                      <a:endParaRPr>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solidFill>
                            <a:schemeClr val="dk2"/>
                          </a:solidFill>
                          <a:latin typeface="Calibri"/>
                          <a:ea typeface="Calibri"/>
                          <a:cs typeface="Calibri"/>
                          <a:sym typeface="Calibri"/>
                        </a:rPr>
                        <a:t>May 16</a:t>
                      </a:r>
                      <a:endParaRPr>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solidFill>
                            <a:schemeClr val="dk2"/>
                          </a:solidFill>
                          <a:latin typeface="Calibri"/>
                          <a:ea typeface="Calibri"/>
                          <a:cs typeface="Calibri"/>
                          <a:sym typeface="Calibri"/>
                        </a:rPr>
                        <a:t>June 10</a:t>
                      </a:r>
                      <a:endParaRPr>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228600">
                <a:tc>
                  <a:txBody>
                    <a:bodyPr>
                      <a:noAutofit/>
                    </a:bodyPr>
                    <a:lstStyle/>
                    <a:p>
                      <a:pPr indent="0" lvl="0" marL="0" rtl="0">
                        <a:lnSpc>
                          <a:spcPct val="115000"/>
                        </a:lnSpc>
                        <a:spcBef>
                          <a:spcPts val="0"/>
                        </a:spcBef>
                        <a:spcAft>
                          <a:spcPts val="0"/>
                        </a:spcAft>
                        <a:buNone/>
                      </a:pPr>
                      <a:r>
                        <a:rPr lang="en">
                          <a:solidFill>
                            <a:schemeClr val="dk2"/>
                          </a:solidFill>
                          <a:latin typeface="Calibri"/>
                          <a:ea typeface="Calibri"/>
                          <a:cs typeface="Calibri"/>
                          <a:sym typeface="Calibri"/>
                        </a:rPr>
                        <a:t>           Hook up the circuit</a:t>
                      </a:r>
                      <a:endParaRPr>
                        <a:solidFill>
                          <a:schemeClr val="dk2"/>
                        </a:solidFill>
                        <a:latin typeface="Calibri"/>
                        <a:ea typeface="Calibri"/>
                        <a:cs typeface="Calibri"/>
                        <a:sym typeface="Calibri"/>
                      </a:endParaRPr>
                    </a:p>
                  </a:txBody>
                  <a:tcPr marT="63500" marB="63500" marR="63500" marL="63500">
                    <a:lnL cap="flat" cmpd="sng" w="126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solidFill>
                            <a:schemeClr val="dk2"/>
                          </a:solidFill>
                          <a:latin typeface="Calibri"/>
                          <a:ea typeface="Calibri"/>
                          <a:cs typeface="Calibri"/>
                          <a:sym typeface="Calibri"/>
                        </a:rPr>
                        <a:t>May 16</a:t>
                      </a:r>
                      <a:endParaRPr>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solidFill>
                            <a:schemeClr val="dk2"/>
                          </a:solidFill>
                          <a:latin typeface="Calibri"/>
                          <a:ea typeface="Calibri"/>
                          <a:cs typeface="Calibri"/>
                          <a:sym typeface="Calibri"/>
                        </a:rPr>
                        <a:t>May 17</a:t>
                      </a:r>
                      <a:endParaRPr>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solidFill>
                            <a:schemeClr val="dk2"/>
                          </a:solidFill>
                          <a:latin typeface="Calibri"/>
                          <a:ea typeface="Calibri"/>
                          <a:cs typeface="Calibri"/>
                          <a:sym typeface="Calibri"/>
                        </a:rPr>
                        <a:t>May 16</a:t>
                      </a:r>
                      <a:endParaRPr>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solidFill>
                            <a:schemeClr val="dk2"/>
                          </a:solidFill>
                          <a:latin typeface="Calibri"/>
                          <a:ea typeface="Calibri"/>
                          <a:cs typeface="Calibri"/>
                          <a:sym typeface="Calibri"/>
                        </a:rPr>
                        <a:t>May 17</a:t>
                      </a:r>
                      <a:endParaRPr>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228600">
                <a:tc>
                  <a:txBody>
                    <a:bodyPr>
                      <a:noAutofit/>
                    </a:bodyPr>
                    <a:lstStyle/>
                    <a:p>
                      <a:pPr indent="0" lvl="0" marL="0" rtl="0">
                        <a:lnSpc>
                          <a:spcPct val="115000"/>
                        </a:lnSpc>
                        <a:spcBef>
                          <a:spcPts val="0"/>
                        </a:spcBef>
                        <a:spcAft>
                          <a:spcPts val="0"/>
                        </a:spcAft>
                        <a:buNone/>
                      </a:pPr>
                      <a:r>
                        <a:rPr lang="en">
                          <a:solidFill>
                            <a:schemeClr val="dk2"/>
                          </a:solidFill>
                          <a:latin typeface="Calibri"/>
                          <a:ea typeface="Calibri"/>
                          <a:cs typeface="Calibri"/>
                          <a:sym typeface="Calibri"/>
                        </a:rPr>
                        <a:t>           Write Program</a:t>
                      </a:r>
                      <a:endParaRPr>
                        <a:solidFill>
                          <a:schemeClr val="dk2"/>
                        </a:solidFill>
                        <a:latin typeface="Calibri"/>
                        <a:ea typeface="Calibri"/>
                        <a:cs typeface="Calibri"/>
                        <a:sym typeface="Calibri"/>
                      </a:endParaRPr>
                    </a:p>
                  </a:txBody>
                  <a:tcPr marT="63500" marB="63500" marR="63500" marL="63500">
                    <a:lnL cap="flat" cmpd="sng" w="126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solidFill>
                            <a:schemeClr val="dk2"/>
                          </a:solidFill>
                          <a:latin typeface="Calibri"/>
                          <a:ea typeface="Calibri"/>
                          <a:cs typeface="Calibri"/>
                          <a:sym typeface="Calibri"/>
                        </a:rPr>
                        <a:t>May 18</a:t>
                      </a:r>
                      <a:endParaRPr>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solidFill>
                            <a:schemeClr val="dk2"/>
                          </a:solidFill>
                          <a:latin typeface="Calibri"/>
                          <a:ea typeface="Calibri"/>
                          <a:cs typeface="Calibri"/>
                          <a:sym typeface="Calibri"/>
                        </a:rPr>
                        <a:t>May 19</a:t>
                      </a:r>
                      <a:endParaRPr>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solidFill>
                            <a:schemeClr val="dk2"/>
                          </a:solidFill>
                          <a:latin typeface="Calibri"/>
                          <a:ea typeface="Calibri"/>
                          <a:cs typeface="Calibri"/>
                          <a:sym typeface="Calibri"/>
                        </a:rPr>
                        <a:t>May 18</a:t>
                      </a:r>
                      <a:endParaRPr>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solidFill>
                            <a:schemeClr val="dk2"/>
                          </a:solidFill>
                          <a:latin typeface="Calibri"/>
                          <a:ea typeface="Calibri"/>
                          <a:cs typeface="Calibri"/>
                          <a:sym typeface="Calibri"/>
                        </a:rPr>
                        <a:t>May 19</a:t>
                      </a:r>
                      <a:endParaRPr>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228600">
                <a:tc>
                  <a:txBody>
                    <a:bodyPr>
                      <a:noAutofit/>
                    </a:bodyPr>
                    <a:lstStyle/>
                    <a:p>
                      <a:pPr indent="0" lvl="0" marL="0" rtl="0">
                        <a:lnSpc>
                          <a:spcPct val="115000"/>
                        </a:lnSpc>
                        <a:spcBef>
                          <a:spcPts val="0"/>
                        </a:spcBef>
                        <a:spcAft>
                          <a:spcPts val="0"/>
                        </a:spcAft>
                        <a:buNone/>
                      </a:pPr>
                      <a:r>
                        <a:rPr lang="en">
                          <a:solidFill>
                            <a:schemeClr val="dk2"/>
                          </a:solidFill>
                          <a:latin typeface="Calibri"/>
                          <a:ea typeface="Calibri"/>
                          <a:cs typeface="Calibri"/>
                          <a:sym typeface="Calibri"/>
                        </a:rPr>
                        <a:t>           Troubleshoot</a:t>
                      </a:r>
                      <a:endParaRPr>
                        <a:solidFill>
                          <a:schemeClr val="dk2"/>
                        </a:solidFill>
                        <a:latin typeface="Calibri"/>
                        <a:ea typeface="Calibri"/>
                        <a:cs typeface="Calibri"/>
                        <a:sym typeface="Calibri"/>
                      </a:endParaRPr>
                    </a:p>
                  </a:txBody>
                  <a:tcPr marT="63500" marB="63500" marR="63500" marL="63500">
                    <a:lnL cap="flat" cmpd="sng" w="126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solidFill>
                            <a:schemeClr val="dk2"/>
                          </a:solidFill>
                          <a:latin typeface="Calibri"/>
                          <a:ea typeface="Calibri"/>
                          <a:cs typeface="Calibri"/>
                          <a:sym typeface="Calibri"/>
                        </a:rPr>
                        <a:t>May 20</a:t>
                      </a:r>
                      <a:endParaRPr>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solidFill>
                            <a:schemeClr val="dk2"/>
                          </a:solidFill>
                          <a:latin typeface="Calibri"/>
                          <a:ea typeface="Calibri"/>
                          <a:cs typeface="Calibri"/>
                          <a:sym typeface="Calibri"/>
                        </a:rPr>
                        <a:t>May 22</a:t>
                      </a:r>
                      <a:endParaRPr>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solidFill>
                            <a:schemeClr val="dk2"/>
                          </a:solidFill>
                          <a:latin typeface="Calibri"/>
                          <a:ea typeface="Calibri"/>
                          <a:cs typeface="Calibri"/>
                          <a:sym typeface="Calibri"/>
                        </a:rPr>
                        <a:t>May 20</a:t>
                      </a:r>
                      <a:endParaRPr>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solidFill>
                            <a:schemeClr val="dk2"/>
                          </a:solidFill>
                          <a:latin typeface="Calibri"/>
                          <a:ea typeface="Calibri"/>
                          <a:cs typeface="Calibri"/>
                          <a:sym typeface="Calibri"/>
                        </a:rPr>
                        <a:t>June 10</a:t>
                      </a:r>
                      <a:endParaRPr>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228600">
                <a:tc>
                  <a:txBody>
                    <a:bodyPr>
                      <a:noAutofit/>
                    </a:bodyPr>
                    <a:lstStyle/>
                    <a:p>
                      <a:pPr indent="0" lvl="0" marL="0" rtl="0">
                        <a:lnSpc>
                          <a:spcPct val="115000"/>
                        </a:lnSpc>
                        <a:spcBef>
                          <a:spcPts val="0"/>
                        </a:spcBef>
                        <a:spcAft>
                          <a:spcPts val="0"/>
                        </a:spcAft>
                        <a:buNone/>
                      </a:pPr>
                      <a:r>
                        <a:rPr lang="en">
                          <a:solidFill>
                            <a:schemeClr val="dk2"/>
                          </a:solidFill>
                          <a:latin typeface="Calibri"/>
                          <a:ea typeface="Calibri"/>
                          <a:cs typeface="Calibri"/>
                          <a:sym typeface="Calibri"/>
                        </a:rPr>
                        <a:t>Add the rest of the buttons</a:t>
                      </a:r>
                      <a:endParaRPr>
                        <a:solidFill>
                          <a:schemeClr val="dk2"/>
                        </a:solidFill>
                        <a:latin typeface="Calibri"/>
                        <a:ea typeface="Calibri"/>
                        <a:cs typeface="Calibri"/>
                        <a:sym typeface="Calibri"/>
                      </a:endParaRPr>
                    </a:p>
                  </a:txBody>
                  <a:tcPr marT="63500" marB="63500" marR="63500" marL="63500">
                    <a:lnL cap="flat" cmpd="sng" w="126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solidFill>
                            <a:schemeClr val="dk2"/>
                          </a:solidFill>
                          <a:latin typeface="Calibri"/>
                          <a:ea typeface="Calibri"/>
                          <a:cs typeface="Calibri"/>
                          <a:sym typeface="Calibri"/>
                        </a:rPr>
                        <a:t>May 23</a:t>
                      </a:r>
                      <a:endParaRPr>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solidFill>
                            <a:schemeClr val="dk2"/>
                          </a:solidFill>
                          <a:latin typeface="Calibri"/>
                          <a:ea typeface="Calibri"/>
                          <a:cs typeface="Calibri"/>
                          <a:sym typeface="Calibri"/>
                        </a:rPr>
                        <a:t>May 25</a:t>
                      </a:r>
                      <a:endParaRPr>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solidFill>
                            <a:schemeClr val="dk2"/>
                          </a:solidFill>
                          <a:latin typeface="Calibri"/>
                          <a:ea typeface="Calibri"/>
                          <a:cs typeface="Calibri"/>
                          <a:sym typeface="Calibri"/>
                        </a:rPr>
                        <a:t>June 11</a:t>
                      </a:r>
                      <a:endParaRPr>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solidFill>
                            <a:schemeClr val="dk2"/>
                          </a:solidFill>
                          <a:latin typeface="Calibri"/>
                          <a:ea typeface="Calibri"/>
                          <a:cs typeface="Calibri"/>
                          <a:sym typeface="Calibri"/>
                        </a:rPr>
                        <a:t>June 12</a:t>
                      </a:r>
                      <a:endParaRPr>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r>
              <a:tr h="228600">
                <a:tc>
                  <a:txBody>
                    <a:bodyPr>
                      <a:noAutofit/>
                    </a:bodyPr>
                    <a:lstStyle/>
                    <a:p>
                      <a:pPr indent="0" lvl="0" marL="0" rtl="0">
                        <a:lnSpc>
                          <a:spcPct val="115000"/>
                        </a:lnSpc>
                        <a:spcBef>
                          <a:spcPts val="0"/>
                        </a:spcBef>
                        <a:spcAft>
                          <a:spcPts val="0"/>
                        </a:spcAft>
                        <a:buNone/>
                      </a:pPr>
                      <a:r>
                        <a:rPr lang="en">
                          <a:solidFill>
                            <a:schemeClr val="dk2"/>
                          </a:solidFill>
                          <a:latin typeface="Calibri"/>
                          <a:ea typeface="Calibri"/>
                          <a:cs typeface="Calibri"/>
                          <a:sym typeface="Calibri"/>
                        </a:rPr>
                        <a:t>Put the two programs together</a:t>
                      </a:r>
                      <a:endParaRPr>
                        <a:solidFill>
                          <a:schemeClr val="dk2"/>
                        </a:solidFill>
                        <a:latin typeface="Calibri"/>
                        <a:ea typeface="Calibri"/>
                        <a:cs typeface="Calibri"/>
                        <a:sym typeface="Calibri"/>
                      </a:endParaRPr>
                    </a:p>
                  </a:txBody>
                  <a:tcPr marT="63500" marB="63500" marR="63500" marL="63500">
                    <a:lnL cap="flat" cmpd="sng" w="12650">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solidFill>
                            <a:schemeClr val="dk2"/>
                          </a:solidFill>
                          <a:latin typeface="Calibri"/>
                          <a:ea typeface="Calibri"/>
                          <a:cs typeface="Calibri"/>
                          <a:sym typeface="Calibri"/>
                        </a:rPr>
                        <a:t>June 15</a:t>
                      </a:r>
                      <a:endParaRPr>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solidFill>
                            <a:schemeClr val="dk2"/>
                          </a:solidFill>
                          <a:latin typeface="Calibri"/>
                          <a:ea typeface="Calibri"/>
                          <a:cs typeface="Calibri"/>
                          <a:sym typeface="Calibri"/>
                        </a:rPr>
                        <a:t>June 18</a:t>
                      </a:r>
                      <a:endParaRPr>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solidFill>
                            <a:schemeClr val="dk2"/>
                          </a:solidFill>
                          <a:latin typeface="Calibri"/>
                          <a:ea typeface="Calibri"/>
                          <a:cs typeface="Calibri"/>
                          <a:sym typeface="Calibri"/>
                        </a:rPr>
                        <a:t>June 13</a:t>
                      </a:r>
                      <a:endParaRPr>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noAutofit/>
                    </a:bodyPr>
                    <a:lstStyle/>
                    <a:p>
                      <a:pPr indent="0" lvl="0" marL="0" rtl="0" algn="ctr">
                        <a:lnSpc>
                          <a:spcPct val="115000"/>
                        </a:lnSpc>
                        <a:spcBef>
                          <a:spcPts val="0"/>
                        </a:spcBef>
                        <a:spcAft>
                          <a:spcPts val="0"/>
                        </a:spcAft>
                        <a:buNone/>
                      </a:pPr>
                      <a:r>
                        <a:rPr lang="en">
                          <a:solidFill>
                            <a:schemeClr val="dk2"/>
                          </a:solidFill>
                          <a:latin typeface="Calibri"/>
                          <a:ea typeface="Calibri"/>
                          <a:cs typeface="Calibri"/>
                          <a:sym typeface="Calibri"/>
                        </a:rPr>
                        <a:t>June 15</a:t>
                      </a:r>
                      <a:endParaRPr>
                        <a:solidFill>
                          <a:schemeClr val="dk2"/>
                        </a:solidFill>
                        <a:latin typeface="Calibri"/>
                        <a:ea typeface="Calibri"/>
                        <a:cs typeface="Calibri"/>
                        <a:sym typeface="Calibri"/>
                      </a:endParaRPr>
                    </a:p>
                  </a:txBody>
                  <a:tcPr marT="63500" marB="63500" marR="63500" marL="63500">
                    <a:lnL cap="flat" cmpd="sng">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819150" y="364350"/>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Learning Paragraph</a:t>
            </a:r>
            <a:endParaRPr/>
          </a:p>
        </p:txBody>
      </p:sp>
      <p:sp>
        <p:nvSpPr>
          <p:cNvPr id="141" name="Shape 141"/>
          <p:cNvSpPr txBox="1"/>
          <p:nvPr>
            <p:ph idx="1" type="body"/>
          </p:nvPr>
        </p:nvSpPr>
        <p:spPr>
          <a:xfrm>
            <a:off x="819150" y="1152950"/>
            <a:ext cx="7505700" cy="35631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SzPts val="1200"/>
              <a:buFont typeface="Nunito"/>
              <a:buChar char="❖"/>
            </a:pPr>
            <a:r>
              <a:rPr lang="en" sz="1200">
                <a:latin typeface="Nunito"/>
                <a:ea typeface="Nunito"/>
                <a:cs typeface="Nunito"/>
                <a:sym typeface="Nunito"/>
              </a:rPr>
              <a:t>Throughout this project I gained and improved on numerous skills through the usage of the raspberry pi whether that was the electronic or programming aspect. Electronically, I connected and tested button and led circuits using the GPIO module. Moreover, I used a procedural programming language, python, to apply fundamental programming concepts to develop a complex program that controls an external device using inter-device communication. </a:t>
            </a:r>
            <a:endParaRPr sz="1200">
              <a:latin typeface="Nunito"/>
              <a:ea typeface="Nunito"/>
              <a:cs typeface="Nunito"/>
              <a:sym typeface="Nunito"/>
            </a:endParaRPr>
          </a:p>
          <a:p>
            <a:pPr indent="-304800" lvl="0" marL="457200" rtl="0">
              <a:spcBef>
                <a:spcPts val="1000"/>
              </a:spcBef>
              <a:spcAft>
                <a:spcPts val="0"/>
              </a:spcAft>
              <a:buSzPts val="1200"/>
              <a:buFont typeface="Nunito"/>
              <a:buChar char="❖"/>
            </a:pPr>
            <a:r>
              <a:rPr lang="en" sz="1200">
                <a:latin typeface="Nunito"/>
                <a:ea typeface="Nunito"/>
                <a:cs typeface="Nunito"/>
                <a:sym typeface="Nunito"/>
              </a:rPr>
              <a:t>I encountered some issues, most of which were easily fixed, though it was sometimes difficult to identify what the problem was. One of these issues were that I was unable to render rockets for a large period of time, until I changed my approach and started using sprite lists (“pygame.sprite.Group()”). When I began to use sprites lists, my problem was still unsolved so I decided to start all over again, and then just add all my other functions into my new program later. Eventually, I got it to work. Despite the time working to try to get the rockets to work, it was still worthwhile, because I learned a lot about different ways for rendering sprites in pygame. </a:t>
            </a:r>
            <a:endParaRPr sz="1200">
              <a:latin typeface="Nunito"/>
              <a:ea typeface="Nunito"/>
              <a:cs typeface="Nunito"/>
              <a:sym typeface="Nunito"/>
            </a:endParaRPr>
          </a:p>
          <a:p>
            <a:pPr indent="-304800" lvl="0" marL="457200" rtl="0">
              <a:spcBef>
                <a:spcPts val="1000"/>
              </a:spcBef>
              <a:spcAft>
                <a:spcPts val="1000"/>
              </a:spcAft>
              <a:buSzPts val="1200"/>
              <a:buFont typeface="Nunito"/>
              <a:buChar char="❖"/>
            </a:pPr>
            <a:r>
              <a:rPr lang="en" sz="1200">
                <a:latin typeface="Nunito"/>
                <a:ea typeface="Nunito"/>
                <a:cs typeface="Nunito"/>
                <a:sym typeface="Nunito"/>
              </a:rPr>
              <a:t>Overall, after all the struggles that I encountered during this project, it has taught me that all you really have to do to be successful in programming, electronics or life in general is never give up, because eventually I got my game to work mostly the way I wanted it to work.</a:t>
            </a:r>
            <a:endParaRPr sz="1200">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819150" y="293050"/>
            <a:ext cx="7505700" cy="610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Words of Wisdom</a:t>
            </a:r>
            <a:endParaRPr/>
          </a:p>
        </p:txBody>
      </p:sp>
      <p:sp>
        <p:nvSpPr>
          <p:cNvPr id="147" name="Shape 147"/>
          <p:cNvSpPr txBox="1"/>
          <p:nvPr>
            <p:ph idx="1" type="body"/>
          </p:nvPr>
        </p:nvSpPr>
        <p:spPr>
          <a:xfrm>
            <a:off x="512650" y="903425"/>
            <a:ext cx="3206400" cy="3904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200"/>
              <a:t>Instruction List:</a:t>
            </a:r>
            <a:endParaRPr sz="1200"/>
          </a:p>
          <a:p>
            <a:pPr indent="-304800" lvl="0" marL="457200" rtl="0">
              <a:spcBef>
                <a:spcPts val="0"/>
              </a:spcBef>
              <a:spcAft>
                <a:spcPts val="0"/>
              </a:spcAft>
              <a:buSzPts val="1200"/>
              <a:buAutoNum type="arabicPeriod"/>
            </a:pPr>
            <a:r>
              <a:rPr lang="en" sz="1200"/>
              <a:t>Upload raspbian onto </a:t>
            </a:r>
            <a:r>
              <a:rPr lang="en" sz="1200"/>
              <a:t>formatted</a:t>
            </a:r>
            <a:r>
              <a:rPr lang="en" sz="1200"/>
              <a:t> SD card.</a:t>
            </a:r>
            <a:endParaRPr sz="1200"/>
          </a:p>
          <a:p>
            <a:pPr indent="-304800" lvl="0" marL="457200" rtl="0">
              <a:spcBef>
                <a:spcPts val="0"/>
              </a:spcBef>
              <a:spcAft>
                <a:spcPts val="0"/>
              </a:spcAft>
              <a:buSzPts val="1200"/>
              <a:buAutoNum type="arabicPeriod"/>
            </a:pPr>
            <a:r>
              <a:rPr lang="en" sz="1200"/>
              <a:t>Setup a 5-button circuit.</a:t>
            </a:r>
            <a:endParaRPr sz="1200"/>
          </a:p>
          <a:p>
            <a:pPr indent="-304800" lvl="0" marL="457200" rtl="0">
              <a:spcBef>
                <a:spcPts val="0"/>
              </a:spcBef>
              <a:spcAft>
                <a:spcPts val="0"/>
              </a:spcAft>
              <a:buSzPts val="1200"/>
              <a:buAutoNum type="arabicPeriod"/>
            </a:pPr>
            <a:r>
              <a:rPr lang="en" sz="1200"/>
              <a:t>Create sprites and general game loop using python.</a:t>
            </a:r>
            <a:endParaRPr sz="1200"/>
          </a:p>
          <a:p>
            <a:pPr indent="-304800" lvl="0" marL="457200" rtl="0">
              <a:spcBef>
                <a:spcPts val="0"/>
              </a:spcBef>
              <a:spcAft>
                <a:spcPts val="0"/>
              </a:spcAft>
              <a:buSzPts val="1200"/>
              <a:buAutoNum type="arabicPeriod"/>
            </a:pPr>
            <a:r>
              <a:rPr lang="en" sz="1200"/>
              <a:t>Use the button state inputs for player movement.</a:t>
            </a:r>
            <a:endParaRPr sz="1200"/>
          </a:p>
          <a:p>
            <a:pPr indent="-304800" lvl="0" marL="457200" rtl="0">
              <a:spcBef>
                <a:spcPts val="0"/>
              </a:spcBef>
              <a:spcAft>
                <a:spcPts val="0"/>
              </a:spcAft>
              <a:buSzPts val="1200"/>
              <a:buAutoNum type="arabicPeriod"/>
            </a:pPr>
            <a:r>
              <a:rPr lang="en" sz="1200"/>
              <a:t>Add game features including, collision detection, pausing, and missiles.</a:t>
            </a:r>
            <a:endParaRPr sz="1200"/>
          </a:p>
          <a:p>
            <a:pPr indent="-304800" lvl="0" marL="457200" rtl="0">
              <a:spcBef>
                <a:spcPts val="0"/>
              </a:spcBef>
              <a:spcAft>
                <a:spcPts val="0"/>
              </a:spcAft>
              <a:buSzPts val="1200"/>
              <a:buAutoNum type="arabicPeriod"/>
            </a:pPr>
            <a:r>
              <a:rPr lang="en" sz="1200"/>
              <a:t>Use the button state inputs for the above features.</a:t>
            </a:r>
            <a:endParaRPr sz="1200"/>
          </a:p>
          <a:p>
            <a:pPr indent="-304800" lvl="0" marL="457200">
              <a:spcBef>
                <a:spcPts val="0"/>
              </a:spcBef>
              <a:spcAft>
                <a:spcPts val="0"/>
              </a:spcAft>
              <a:buSzPts val="1200"/>
              <a:buAutoNum type="arabicPeriod"/>
            </a:pPr>
            <a:r>
              <a:rPr lang="en" sz="1200"/>
              <a:t>Add any more features that make a game a game (eg. game intro, score, stages, and lives).</a:t>
            </a:r>
            <a:endParaRPr sz="1200"/>
          </a:p>
        </p:txBody>
      </p:sp>
      <p:sp>
        <p:nvSpPr>
          <p:cNvPr id="148" name="Shape 148"/>
          <p:cNvSpPr txBox="1"/>
          <p:nvPr>
            <p:ph idx="2" type="body"/>
          </p:nvPr>
        </p:nvSpPr>
        <p:spPr>
          <a:xfrm>
            <a:off x="3933500" y="903425"/>
            <a:ext cx="4744200" cy="3904500"/>
          </a:xfrm>
          <a:prstGeom prst="rect">
            <a:avLst/>
          </a:prstGeom>
        </p:spPr>
        <p:txBody>
          <a:bodyPr anchorCtr="0" anchor="t" bIns="91425" lIns="91425" spcFirstLastPara="1" rIns="91425" wrap="square" tIns="91425">
            <a:noAutofit/>
          </a:bodyPr>
          <a:lstStyle/>
          <a:p>
            <a:pPr indent="0" lvl="0" marL="0">
              <a:lnSpc>
                <a:spcPct val="115000"/>
              </a:lnSpc>
              <a:spcBef>
                <a:spcPts val="0"/>
              </a:spcBef>
              <a:spcAft>
                <a:spcPts val="0"/>
              </a:spcAft>
              <a:buNone/>
            </a:pPr>
            <a:r>
              <a:rPr lang="en" sz="1200"/>
              <a:t>Need to Know:</a:t>
            </a:r>
            <a:endParaRPr sz="1200"/>
          </a:p>
          <a:p>
            <a:pPr indent="-304800" lvl="0" marL="457200" rtl="0">
              <a:lnSpc>
                <a:spcPct val="115000"/>
              </a:lnSpc>
              <a:spcBef>
                <a:spcPts val="0"/>
              </a:spcBef>
              <a:spcAft>
                <a:spcPts val="0"/>
              </a:spcAft>
              <a:buSzPts val="1200"/>
              <a:buChar char="❖"/>
            </a:pPr>
            <a:r>
              <a:rPr lang="en" sz="1200"/>
              <a:t>Make sure you format the SD card before you upload raspbian on it.</a:t>
            </a:r>
            <a:endParaRPr sz="1200"/>
          </a:p>
          <a:p>
            <a:pPr indent="-304800" lvl="0" marL="457200" rtl="0">
              <a:lnSpc>
                <a:spcPct val="115000"/>
              </a:lnSpc>
              <a:spcBef>
                <a:spcPts val="0"/>
              </a:spcBef>
              <a:spcAft>
                <a:spcPts val="0"/>
              </a:spcAft>
              <a:buSzPts val="1200"/>
              <a:buChar char="❖"/>
            </a:pPr>
            <a:r>
              <a:rPr lang="en" sz="1200"/>
              <a:t>Don’t pull the SD card out without shutting the raspberry pi down or ejecting it.</a:t>
            </a:r>
            <a:endParaRPr sz="1200"/>
          </a:p>
          <a:p>
            <a:pPr indent="-304800" lvl="0" marL="457200" rtl="0">
              <a:lnSpc>
                <a:spcPct val="115000"/>
              </a:lnSpc>
              <a:spcBef>
                <a:spcPts val="0"/>
              </a:spcBef>
              <a:spcAft>
                <a:spcPts val="0"/>
              </a:spcAft>
              <a:buSzPts val="1200"/>
              <a:buChar char="❖"/>
            </a:pPr>
            <a:r>
              <a:rPr lang="en" sz="1200"/>
              <a:t>If the raspberry pi is stopping at the start screen, the SD card could be corrupted, so try re-uploading raspbian after formatting the card again.</a:t>
            </a:r>
            <a:endParaRPr sz="1200"/>
          </a:p>
          <a:p>
            <a:pPr indent="-304800" lvl="0" marL="457200" rtl="0">
              <a:lnSpc>
                <a:spcPct val="115000"/>
              </a:lnSpc>
              <a:spcBef>
                <a:spcPts val="0"/>
              </a:spcBef>
              <a:spcAft>
                <a:spcPts val="0"/>
              </a:spcAft>
              <a:buSzPts val="1200"/>
              <a:buChar char="❖"/>
            </a:pPr>
            <a:r>
              <a:rPr lang="en" sz="1200"/>
              <a:t>Use a header on the raspberry pi pins the ensure a proper connection is made throughout the circuit.</a:t>
            </a:r>
            <a:endParaRPr sz="1200"/>
          </a:p>
          <a:p>
            <a:pPr indent="-304800" lvl="0" marL="457200" rtl="0">
              <a:lnSpc>
                <a:spcPct val="115000"/>
              </a:lnSpc>
              <a:spcBef>
                <a:spcPts val="0"/>
              </a:spcBef>
              <a:spcAft>
                <a:spcPts val="0"/>
              </a:spcAft>
              <a:buSzPts val="1200"/>
              <a:buChar char="❖"/>
            </a:pPr>
            <a:r>
              <a:rPr lang="en" sz="1200"/>
              <a:t>Avoid short circuiting the raspberry pi as much as possible or else it will keep shutting down (try using resistors).</a:t>
            </a:r>
            <a:endParaRPr sz="1200"/>
          </a:p>
          <a:p>
            <a:pPr indent="-304800" lvl="0" marL="457200" rtl="0">
              <a:lnSpc>
                <a:spcPct val="115000"/>
              </a:lnSpc>
              <a:spcBef>
                <a:spcPts val="0"/>
              </a:spcBef>
              <a:spcAft>
                <a:spcPts val="0"/>
              </a:spcAft>
              <a:buSzPts val="1200"/>
              <a:buChar char="❖"/>
            </a:pPr>
            <a:r>
              <a:rPr lang="en" sz="1200"/>
              <a:t>The raspberry pi 3 is more suitable for the purpose of a more complex program (eg. a game) due to it having greater processing power than the raspberry pi zero, but despite that, the user may still experience large delays.</a:t>
            </a:r>
            <a:endParaRPr sz="1200"/>
          </a:p>
          <a:p>
            <a:pPr indent="-304800" lvl="0" marL="457200" rtl="0">
              <a:lnSpc>
                <a:spcPct val="115000"/>
              </a:lnSpc>
              <a:spcBef>
                <a:spcPts val="0"/>
              </a:spcBef>
              <a:spcAft>
                <a:spcPts val="0"/>
              </a:spcAft>
              <a:buSzPts val="1200"/>
              <a:buChar char="❖"/>
            </a:pPr>
            <a:r>
              <a:rPr lang="en" sz="1200"/>
              <a:t>Use a try and except statement to ensure that the GPIO pins are cleaned up before the program is killed.</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title"/>
          </p:nvPr>
        </p:nvSpPr>
        <p:spPr>
          <a:xfrm>
            <a:off x="819150" y="292975"/>
            <a:ext cx="7505700" cy="626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How to Play</a:t>
            </a:r>
            <a:endParaRPr/>
          </a:p>
        </p:txBody>
      </p:sp>
      <p:sp>
        <p:nvSpPr>
          <p:cNvPr id="64" name="Shape 64"/>
          <p:cNvSpPr txBox="1"/>
          <p:nvPr>
            <p:ph idx="1" type="body"/>
          </p:nvPr>
        </p:nvSpPr>
        <p:spPr>
          <a:xfrm>
            <a:off x="597450" y="1028850"/>
            <a:ext cx="3686100" cy="35562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SzPts val="1200"/>
              <a:buChar char="❖"/>
            </a:pPr>
            <a:r>
              <a:rPr lang="en" sz="1200"/>
              <a:t>As a player, if you get tired, you have the luxury of pressing pause and then continuing at a later time, by pressing the continue and pause button:</a:t>
            </a:r>
            <a:endParaRPr sz="1200"/>
          </a:p>
          <a:p>
            <a:pPr indent="-304800" lvl="0" marL="457200" rtl="0">
              <a:spcBef>
                <a:spcPts val="1000"/>
              </a:spcBef>
              <a:spcAft>
                <a:spcPts val="0"/>
              </a:spcAft>
              <a:buSzPts val="1200"/>
              <a:buChar char="❖"/>
            </a:pPr>
            <a:r>
              <a:rPr lang="en" sz="1200"/>
              <a:t>Due to pressure differences in the </a:t>
            </a:r>
            <a:r>
              <a:rPr lang="en" sz="1200"/>
              <a:t>subpolar</a:t>
            </a:r>
            <a:r>
              <a:rPr lang="en" sz="1200"/>
              <a:t> waters, the captain cannot exceed the parameters of the screen. In order to avoid death, the player must use the up and down buttons to increase or decrease in depth :</a:t>
            </a:r>
            <a:endParaRPr sz="1200"/>
          </a:p>
          <a:p>
            <a:pPr indent="-304800" lvl="0" marL="457200" rtl="0">
              <a:spcBef>
                <a:spcPts val="1000"/>
              </a:spcBef>
              <a:spcAft>
                <a:spcPts val="1000"/>
              </a:spcAft>
              <a:buSzPts val="1200"/>
              <a:buChar char="❖"/>
            </a:pPr>
            <a:r>
              <a:rPr lang="en" sz="1200"/>
              <a:t>Since the captain of the submarine knew that the subpolar waters are full of Sharks and Whales, the captain equipped himself with multiple missiles, however there is a time interval between bursts of  5 missiles when no missiles can be fired. In order to fire missiles, the player must press the missile button:</a:t>
            </a:r>
            <a:endParaRPr sz="1200"/>
          </a:p>
        </p:txBody>
      </p:sp>
      <p:pic>
        <p:nvPicPr>
          <p:cNvPr id="65" name="Shape 65"/>
          <p:cNvPicPr preferRelativeResize="0"/>
          <p:nvPr/>
        </p:nvPicPr>
        <p:blipFill>
          <a:blip r:embed="rId3">
            <a:alphaModFix/>
          </a:blip>
          <a:stretch>
            <a:fillRect/>
          </a:stretch>
        </p:blipFill>
        <p:spPr>
          <a:xfrm>
            <a:off x="5109125" y="1369610"/>
            <a:ext cx="3482301" cy="2404274"/>
          </a:xfrm>
          <a:prstGeom prst="rect">
            <a:avLst/>
          </a:prstGeom>
          <a:noFill/>
          <a:ln>
            <a:noFill/>
          </a:ln>
        </p:spPr>
      </p:pic>
      <p:cxnSp>
        <p:nvCxnSpPr>
          <p:cNvPr id="66" name="Shape 66"/>
          <p:cNvCxnSpPr/>
          <p:nvPr/>
        </p:nvCxnSpPr>
        <p:spPr>
          <a:xfrm>
            <a:off x="4162025" y="2531100"/>
            <a:ext cx="1283400" cy="409800"/>
          </a:xfrm>
          <a:prstGeom prst="straightConnector1">
            <a:avLst/>
          </a:prstGeom>
          <a:noFill/>
          <a:ln cap="flat" cmpd="sng" w="38100">
            <a:solidFill>
              <a:schemeClr val="dk2"/>
            </a:solidFill>
            <a:prstDash val="solid"/>
            <a:round/>
            <a:headEnd len="med" w="med" type="none"/>
            <a:tailEnd len="med" w="med" type="triangle"/>
          </a:ln>
        </p:spPr>
      </p:cxnSp>
      <p:cxnSp>
        <p:nvCxnSpPr>
          <p:cNvPr id="67" name="Shape 67"/>
          <p:cNvCxnSpPr/>
          <p:nvPr/>
        </p:nvCxnSpPr>
        <p:spPr>
          <a:xfrm flipH="1" rot="10800000">
            <a:off x="4188775" y="2290200"/>
            <a:ext cx="1819200" cy="240900"/>
          </a:xfrm>
          <a:prstGeom prst="straightConnector1">
            <a:avLst/>
          </a:prstGeom>
          <a:noFill/>
          <a:ln cap="flat" cmpd="sng" w="38100">
            <a:solidFill>
              <a:schemeClr val="dk2"/>
            </a:solidFill>
            <a:prstDash val="solid"/>
            <a:round/>
            <a:headEnd len="med" w="med" type="none"/>
            <a:tailEnd len="med" w="med" type="triangle"/>
          </a:ln>
        </p:spPr>
      </p:cxnSp>
      <p:cxnSp>
        <p:nvCxnSpPr>
          <p:cNvPr id="68" name="Shape 68"/>
          <p:cNvCxnSpPr/>
          <p:nvPr/>
        </p:nvCxnSpPr>
        <p:spPr>
          <a:xfrm>
            <a:off x="6372275" y="1114025"/>
            <a:ext cx="498900" cy="1033800"/>
          </a:xfrm>
          <a:prstGeom prst="straightConnector1">
            <a:avLst/>
          </a:prstGeom>
          <a:noFill/>
          <a:ln cap="flat" cmpd="sng" w="38100">
            <a:solidFill>
              <a:schemeClr val="dk2"/>
            </a:solidFill>
            <a:prstDash val="solid"/>
            <a:round/>
            <a:headEnd len="med" w="med" type="none"/>
            <a:tailEnd len="med" w="med" type="triangle"/>
          </a:ln>
        </p:spPr>
      </p:cxnSp>
      <p:cxnSp>
        <p:nvCxnSpPr>
          <p:cNvPr id="69" name="Shape 69"/>
          <p:cNvCxnSpPr/>
          <p:nvPr/>
        </p:nvCxnSpPr>
        <p:spPr>
          <a:xfrm>
            <a:off x="6791150" y="1096200"/>
            <a:ext cx="535500" cy="1096200"/>
          </a:xfrm>
          <a:prstGeom prst="straightConnector1">
            <a:avLst/>
          </a:prstGeom>
          <a:noFill/>
          <a:ln cap="flat" cmpd="sng" w="38100">
            <a:solidFill>
              <a:schemeClr val="dk2"/>
            </a:solidFill>
            <a:prstDash val="solid"/>
            <a:round/>
            <a:headEnd len="med" w="med" type="none"/>
            <a:tailEnd len="med" w="med" type="triangle"/>
          </a:ln>
        </p:spPr>
      </p:cxnSp>
      <p:cxnSp>
        <p:nvCxnSpPr>
          <p:cNvPr id="70" name="Shape 70"/>
          <p:cNvCxnSpPr/>
          <p:nvPr/>
        </p:nvCxnSpPr>
        <p:spPr>
          <a:xfrm flipH="1" rot="10800000">
            <a:off x="4821300" y="1114025"/>
            <a:ext cx="2005500" cy="9000"/>
          </a:xfrm>
          <a:prstGeom prst="straightConnector1">
            <a:avLst/>
          </a:prstGeom>
          <a:noFill/>
          <a:ln cap="flat" cmpd="sng" w="38100">
            <a:solidFill>
              <a:schemeClr val="dk2"/>
            </a:solidFill>
            <a:prstDash val="solid"/>
            <a:round/>
            <a:headEnd len="med" w="med" type="none"/>
            <a:tailEnd len="med" w="med" type="none"/>
          </a:ln>
        </p:spPr>
      </p:cxnSp>
      <p:cxnSp>
        <p:nvCxnSpPr>
          <p:cNvPr id="71" name="Shape 71"/>
          <p:cNvCxnSpPr/>
          <p:nvPr/>
        </p:nvCxnSpPr>
        <p:spPr>
          <a:xfrm flipH="1">
            <a:off x="4239000" y="1114025"/>
            <a:ext cx="582300" cy="391800"/>
          </a:xfrm>
          <a:prstGeom prst="straightConnector1">
            <a:avLst/>
          </a:prstGeom>
          <a:noFill/>
          <a:ln cap="flat" cmpd="sng" w="38100">
            <a:solidFill>
              <a:schemeClr val="dk2"/>
            </a:solidFill>
            <a:prstDash val="solid"/>
            <a:round/>
            <a:headEnd len="med" w="med" type="none"/>
            <a:tailEnd len="med" w="med" type="none"/>
          </a:ln>
        </p:spPr>
      </p:cxnSp>
      <p:cxnSp>
        <p:nvCxnSpPr>
          <p:cNvPr id="72" name="Shape 72"/>
          <p:cNvCxnSpPr/>
          <p:nvPr/>
        </p:nvCxnSpPr>
        <p:spPr>
          <a:xfrm rot="10800000">
            <a:off x="8029875" y="2833925"/>
            <a:ext cx="9000" cy="1390500"/>
          </a:xfrm>
          <a:prstGeom prst="straightConnector1">
            <a:avLst/>
          </a:prstGeom>
          <a:noFill/>
          <a:ln cap="flat" cmpd="sng" w="38100">
            <a:solidFill>
              <a:schemeClr val="dk2"/>
            </a:solidFill>
            <a:prstDash val="solid"/>
            <a:round/>
            <a:headEnd len="med" w="med" type="none"/>
            <a:tailEnd len="med" w="med" type="triangle"/>
          </a:ln>
        </p:spPr>
      </p:cxnSp>
      <p:cxnSp>
        <p:nvCxnSpPr>
          <p:cNvPr id="73" name="Shape 73"/>
          <p:cNvCxnSpPr/>
          <p:nvPr/>
        </p:nvCxnSpPr>
        <p:spPr>
          <a:xfrm flipH="1">
            <a:off x="4159000" y="4228300"/>
            <a:ext cx="3902100" cy="90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819150" y="435625"/>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Wiring Diagram</a:t>
            </a:r>
            <a:endParaRPr/>
          </a:p>
        </p:txBody>
      </p:sp>
      <p:pic>
        <p:nvPicPr>
          <p:cNvPr id="79" name="Shape 79"/>
          <p:cNvPicPr preferRelativeResize="0"/>
          <p:nvPr/>
        </p:nvPicPr>
        <p:blipFill>
          <a:blip r:embed="rId3">
            <a:alphaModFix/>
          </a:blip>
          <a:stretch>
            <a:fillRect/>
          </a:stretch>
        </p:blipFill>
        <p:spPr>
          <a:xfrm>
            <a:off x="2084985" y="1182275"/>
            <a:ext cx="4974026" cy="3794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819150" y="364325"/>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Schematic Diagram</a:t>
            </a:r>
            <a:endParaRPr/>
          </a:p>
        </p:txBody>
      </p:sp>
      <p:pic>
        <p:nvPicPr>
          <p:cNvPr id="85" name="Shape 85"/>
          <p:cNvPicPr preferRelativeResize="0"/>
          <p:nvPr/>
        </p:nvPicPr>
        <p:blipFill rotWithShape="1">
          <a:blip r:embed="rId3">
            <a:alphaModFix/>
          </a:blip>
          <a:srcRect b="6463" l="0" r="4205" t="0"/>
          <a:stretch/>
        </p:blipFill>
        <p:spPr>
          <a:xfrm>
            <a:off x="1476063" y="1007100"/>
            <a:ext cx="6191875" cy="3761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ctrTitle"/>
          </p:nvPr>
        </p:nvSpPr>
        <p:spPr>
          <a:xfrm>
            <a:off x="1858703" y="2197508"/>
            <a:ext cx="5361300" cy="1448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Shark Tank Game</a:t>
            </a:r>
            <a:endParaRPr/>
          </a:p>
        </p:txBody>
      </p:sp>
      <p:sp>
        <p:nvSpPr>
          <p:cNvPr id="91" name="Shape 91"/>
          <p:cNvSpPr txBox="1"/>
          <p:nvPr>
            <p:ph idx="1" type="subTitle"/>
          </p:nvPr>
        </p:nvSpPr>
        <p:spPr>
          <a:xfrm>
            <a:off x="279050" y="3825298"/>
            <a:ext cx="8520600" cy="733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By: Saman Sandhu</a:t>
            </a:r>
            <a:endParaRPr/>
          </a:p>
        </p:txBody>
      </p:sp>
      <p:pic>
        <p:nvPicPr>
          <p:cNvPr id="92" name="Shape 92"/>
          <p:cNvPicPr preferRelativeResize="0"/>
          <p:nvPr/>
        </p:nvPicPr>
        <p:blipFill>
          <a:blip r:embed="rId3">
            <a:alphaModFix/>
          </a:blip>
          <a:stretch>
            <a:fillRect/>
          </a:stretch>
        </p:blipFill>
        <p:spPr>
          <a:xfrm>
            <a:off x="3624250" y="191725"/>
            <a:ext cx="1895475" cy="1733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819150" y="328675"/>
            <a:ext cx="7505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Background</a:t>
            </a:r>
            <a:endParaRPr/>
          </a:p>
        </p:txBody>
      </p:sp>
      <p:sp>
        <p:nvSpPr>
          <p:cNvPr id="98" name="Shape 98"/>
          <p:cNvSpPr txBox="1"/>
          <p:nvPr>
            <p:ph idx="1" type="body"/>
          </p:nvPr>
        </p:nvSpPr>
        <p:spPr>
          <a:xfrm>
            <a:off x="819150" y="983625"/>
            <a:ext cx="7505700" cy="3766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t>Story:</a:t>
            </a:r>
            <a:endParaRPr sz="1200"/>
          </a:p>
          <a:p>
            <a:pPr indent="-304800" lvl="0" marL="457200" rtl="0">
              <a:spcBef>
                <a:spcPts val="0"/>
              </a:spcBef>
              <a:spcAft>
                <a:spcPts val="0"/>
              </a:spcAft>
              <a:buSzPts val="1200"/>
              <a:buChar char="❖"/>
            </a:pPr>
            <a:r>
              <a:rPr lang="en" sz="1200"/>
              <a:t>Shark Tank is a game that consists of the main player (the captain of a submarine) who is apart of a research operation where the more he explores, the more money he makes. The further he explores, the closer he gets to Antarctica, thus the captain is in more potential danger. Due to the fact that this sailor is involved in a very dangerous job, he has multiple missiles in this arsenal of equipment. In order to avoid obstacles, the captain must increase or decrease the depth of the submarine in the water. The end of the adventure is when he reaches Antarctica to give the scientists the research that he had acquired through the adventure.</a:t>
            </a:r>
            <a:endParaRPr sz="1200"/>
          </a:p>
          <a:p>
            <a:pPr indent="0" lvl="0" marL="0" rtl="0">
              <a:spcBef>
                <a:spcPts val="1600"/>
              </a:spcBef>
              <a:spcAft>
                <a:spcPts val="0"/>
              </a:spcAft>
              <a:buNone/>
            </a:pPr>
            <a:r>
              <a:rPr lang="en" sz="1200"/>
              <a:t>Objective:</a:t>
            </a:r>
            <a:endParaRPr sz="1200"/>
          </a:p>
          <a:p>
            <a:pPr indent="-304800" lvl="0" marL="457200" rtl="0" algn="just">
              <a:lnSpc>
                <a:spcPct val="114000"/>
              </a:lnSpc>
              <a:spcBef>
                <a:spcPts val="0"/>
              </a:spcBef>
              <a:spcAft>
                <a:spcPts val="0"/>
              </a:spcAft>
              <a:buSzPts val="1200"/>
              <a:buChar char="❖"/>
            </a:pPr>
            <a:r>
              <a:rPr lang="en" sz="1200"/>
              <a:t>The objective of the game is to explore the </a:t>
            </a:r>
            <a:r>
              <a:rPr lang="en" sz="1200"/>
              <a:t>subpolar</a:t>
            </a:r>
            <a:r>
              <a:rPr lang="en" sz="1200"/>
              <a:t> water to acquire research that is to be given to the scientists already at Antarctica awaiting the captain. While acquiring the research, the captain must watch out for great white sharks and killer whales that could break the submarine in a total of three hits where the shark counts as one hit and the killer whale counts as two hits. When three hits are reached the submarine will crash and the mission will be a failure. There are 6 stages that the player must pass through in order to successfully give the scientists the acquired research.</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819150" y="311350"/>
            <a:ext cx="7505700" cy="662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Concept: Shark Tank Game</a:t>
            </a:r>
            <a:endParaRPr/>
          </a:p>
        </p:txBody>
      </p:sp>
      <p:sp>
        <p:nvSpPr>
          <p:cNvPr id="104" name="Shape 104"/>
          <p:cNvSpPr txBox="1"/>
          <p:nvPr>
            <p:ph idx="1" type="body"/>
          </p:nvPr>
        </p:nvSpPr>
        <p:spPr>
          <a:xfrm>
            <a:off x="311700" y="973750"/>
            <a:ext cx="8520600" cy="3804900"/>
          </a:xfrm>
          <a:prstGeom prst="rect">
            <a:avLst/>
          </a:prstGeom>
        </p:spPr>
        <p:txBody>
          <a:bodyPr anchorCtr="0" anchor="t" bIns="91425" lIns="91425" spcFirstLastPara="1" rIns="91425" wrap="square" tIns="91425">
            <a:noAutofit/>
          </a:bodyPr>
          <a:lstStyle/>
          <a:p>
            <a:pPr indent="0" lvl="0" marL="0">
              <a:lnSpc>
                <a:spcPct val="115000"/>
              </a:lnSpc>
              <a:spcBef>
                <a:spcPts val="0"/>
              </a:spcBef>
              <a:spcAft>
                <a:spcPts val="0"/>
              </a:spcAft>
              <a:buNone/>
            </a:pPr>
            <a:r>
              <a:rPr lang="en" sz="1500"/>
              <a:t>Features:</a:t>
            </a:r>
            <a:endParaRPr sz="1500"/>
          </a:p>
          <a:p>
            <a:pPr indent="-323850" lvl="0" marL="457200">
              <a:lnSpc>
                <a:spcPct val="115000"/>
              </a:lnSpc>
              <a:spcBef>
                <a:spcPts val="0"/>
              </a:spcBef>
              <a:spcAft>
                <a:spcPts val="0"/>
              </a:spcAft>
              <a:buSzPts val="1500"/>
              <a:buChar char="❖"/>
            </a:pPr>
            <a:r>
              <a:rPr lang="en" sz="1500"/>
              <a:t>This game consists of </a:t>
            </a:r>
            <a:r>
              <a:rPr lang="en" sz="1500"/>
              <a:t>numerous</a:t>
            </a:r>
            <a:r>
              <a:rPr lang="en" sz="1500"/>
              <a:t> features and functions including collision detection, stages, lives, pause, score, instructions, music &amp; image uploading, GPIO event processing, sprites, and a graphical user interface.</a:t>
            </a:r>
            <a:endParaRPr sz="1500"/>
          </a:p>
          <a:p>
            <a:pPr indent="0" lvl="0" marL="0" rtl="0">
              <a:lnSpc>
                <a:spcPct val="115000"/>
              </a:lnSpc>
              <a:spcBef>
                <a:spcPts val="1000"/>
              </a:spcBef>
              <a:spcAft>
                <a:spcPts val="0"/>
              </a:spcAft>
              <a:buNone/>
            </a:pPr>
            <a:r>
              <a:rPr lang="en" sz="1500"/>
              <a:t>Limitations:</a:t>
            </a:r>
            <a:endParaRPr sz="1500"/>
          </a:p>
          <a:p>
            <a:pPr indent="-323850" lvl="0" marL="457200" rtl="0">
              <a:lnSpc>
                <a:spcPct val="115000"/>
              </a:lnSpc>
              <a:spcBef>
                <a:spcPts val="0"/>
              </a:spcBef>
              <a:spcAft>
                <a:spcPts val="0"/>
              </a:spcAft>
              <a:buSzPts val="1500"/>
              <a:buChar char="❖"/>
            </a:pPr>
            <a:r>
              <a:rPr lang="en" sz="1500"/>
              <a:t>Collision detection for the game treats the shark, whale, and submarine as a rectangle, therefore if the corner of the submarine image and the obstacle image overlap, it would be counted as a collision despite no collision being seen.</a:t>
            </a:r>
            <a:endParaRPr sz="1500"/>
          </a:p>
          <a:p>
            <a:pPr indent="-323850" lvl="0" marL="457200" rtl="0" algn="just">
              <a:lnSpc>
                <a:spcPct val="115000"/>
              </a:lnSpc>
              <a:spcBef>
                <a:spcPts val="0"/>
              </a:spcBef>
              <a:spcAft>
                <a:spcPts val="0"/>
              </a:spcAft>
              <a:buSzPts val="1500"/>
              <a:buChar char="❖"/>
            </a:pPr>
            <a:r>
              <a:rPr lang="en" sz="1500"/>
              <a:t>The player can only fire one missile at a time, thus if more that one missile is fired at once the </a:t>
            </a:r>
            <a:r>
              <a:rPr lang="en" sz="1500"/>
              <a:t>previous</a:t>
            </a:r>
            <a:r>
              <a:rPr lang="en" sz="1500"/>
              <a:t> missile is removed from the screen.</a:t>
            </a:r>
            <a:endParaRPr sz="1500"/>
          </a:p>
          <a:p>
            <a:pPr indent="-323850" lvl="0" marL="457200" rtl="0" algn="just">
              <a:lnSpc>
                <a:spcPct val="115000"/>
              </a:lnSpc>
              <a:spcBef>
                <a:spcPts val="0"/>
              </a:spcBef>
              <a:spcAft>
                <a:spcPts val="0"/>
              </a:spcAft>
              <a:buSzPts val="1500"/>
              <a:buChar char="❖"/>
            </a:pPr>
            <a:r>
              <a:rPr lang="en" sz="1500"/>
              <a:t>When a player is first playing the game, and he/she presses instructions, they will have to wait 10 seconds before he/she can return back to the game introduction screen. This wait is quite unprofessional, and is a limitation on this game.</a:t>
            </a:r>
            <a:endParaRPr sz="1500"/>
          </a:p>
          <a:p>
            <a:pPr indent="0" lvl="0" marL="0" rtl="0">
              <a:lnSpc>
                <a:spcPct val="115000"/>
              </a:lnSpc>
              <a:spcBef>
                <a:spcPts val="0"/>
              </a:spcBef>
              <a:spcAft>
                <a:spcPts val="0"/>
              </a:spcAft>
              <a:buClr>
                <a:schemeClr val="dk1"/>
              </a:buClr>
              <a:buSzPts val="1100"/>
              <a:buFont typeface="Arial"/>
              <a:buNone/>
            </a:pPr>
            <a:r>
              <a:rPr lang="en" sz="1500"/>
              <a:t> </a:t>
            </a:r>
            <a:endParaRPr sz="1500"/>
          </a:p>
          <a:p>
            <a:pPr indent="0" lvl="0" marL="0">
              <a:lnSpc>
                <a:spcPct val="115000"/>
              </a:lnSpc>
              <a:spcBef>
                <a:spcPts val="0"/>
              </a:spcBef>
              <a:spcAft>
                <a:spcPts val="0"/>
              </a:spcAft>
              <a:buNone/>
            </a:pPr>
            <a:r>
              <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819188" y="408900"/>
            <a:ext cx="36861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Stages</a:t>
            </a:r>
            <a:endParaRPr/>
          </a:p>
        </p:txBody>
      </p:sp>
      <p:sp>
        <p:nvSpPr>
          <p:cNvPr id="110" name="Shape 110"/>
          <p:cNvSpPr txBox="1"/>
          <p:nvPr>
            <p:ph idx="1" type="body"/>
          </p:nvPr>
        </p:nvSpPr>
        <p:spPr>
          <a:xfrm>
            <a:off x="676175" y="1259925"/>
            <a:ext cx="3686100" cy="1467300"/>
          </a:xfrm>
          <a:prstGeom prst="rect">
            <a:avLst/>
          </a:prstGeom>
        </p:spPr>
        <p:txBody>
          <a:bodyPr anchorCtr="0" anchor="t" bIns="91425" lIns="91425" spcFirstLastPara="1" rIns="91425" wrap="square" tIns="91425">
            <a:noAutofit/>
          </a:bodyPr>
          <a:lstStyle/>
          <a:p>
            <a:pPr indent="-304800" lvl="0" marL="457200" rtl="0" algn="just">
              <a:lnSpc>
                <a:spcPct val="114000"/>
              </a:lnSpc>
              <a:spcBef>
                <a:spcPts val="0"/>
              </a:spcBef>
              <a:spcAft>
                <a:spcPts val="0"/>
              </a:spcAft>
              <a:buClr>
                <a:srgbClr val="000000"/>
              </a:buClr>
              <a:buSzPts val="1200"/>
              <a:buChar char="❖"/>
            </a:pPr>
            <a:r>
              <a:rPr lang="en" sz="1200">
                <a:solidFill>
                  <a:srgbClr val="000000"/>
                </a:solidFill>
              </a:rPr>
              <a:t>This game will have 6 stages, beginning in the southern Atlantic Ocean, getting closer and closer to Antarctica where he will give the research to the busy scientists already working at Antarctica. Once there, the sailor will receive a cheque for all his hard work.</a:t>
            </a:r>
            <a:endParaRPr sz="1200"/>
          </a:p>
        </p:txBody>
      </p:sp>
      <p:sp>
        <p:nvSpPr>
          <p:cNvPr id="111" name="Shape 111"/>
          <p:cNvSpPr txBox="1"/>
          <p:nvPr>
            <p:ph type="title"/>
          </p:nvPr>
        </p:nvSpPr>
        <p:spPr>
          <a:xfrm>
            <a:off x="4638713" y="408900"/>
            <a:ext cx="3686100" cy="954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Game Images</a:t>
            </a:r>
            <a:endParaRPr/>
          </a:p>
        </p:txBody>
      </p:sp>
      <p:pic>
        <p:nvPicPr>
          <p:cNvPr id="112" name="Shape 112"/>
          <p:cNvPicPr preferRelativeResize="0"/>
          <p:nvPr/>
        </p:nvPicPr>
        <p:blipFill rotWithShape="1">
          <a:blip r:embed="rId3">
            <a:alphaModFix/>
          </a:blip>
          <a:srcRect b="14824" l="51624" r="23008" t="31887"/>
          <a:stretch/>
        </p:blipFill>
        <p:spPr>
          <a:xfrm>
            <a:off x="5527425" y="1259925"/>
            <a:ext cx="1966851" cy="3305549"/>
          </a:xfrm>
          <a:prstGeom prst="rect">
            <a:avLst/>
          </a:prstGeom>
          <a:noFill/>
          <a:ln>
            <a:noFill/>
          </a:ln>
        </p:spPr>
      </p:pic>
      <p:pic>
        <p:nvPicPr>
          <p:cNvPr id="113" name="Shape 113"/>
          <p:cNvPicPr preferRelativeResize="0"/>
          <p:nvPr/>
        </p:nvPicPr>
        <p:blipFill rotWithShape="1">
          <a:blip r:embed="rId4">
            <a:alphaModFix/>
          </a:blip>
          <a:srcRect b="17576" l="16848" r="50210" t="66498"/>
          <a:stretch/>
        </p:blipFill>
        <p:spPr>
          <a:xfrm>
            <a:off x="969400" y="2992350"/>
            <a:ext cx="3392874" cy="13122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516990" y="324250"/>
            <a:ext cx="33687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Game Screens</a:t>
            </a:r>
            <a:endParaRPr/>
          </a:p>
        </p:txBody>
      </p:sp>
      <p:pic>
        <p:nvPicPr>
          <p:cNvPr id="119" name="Shape 119"/>
          <p:cNvPicPr preferRelativeResize="0"/>
          <p:nvPr/>
        </p:nvPicPr>
        <p:blipFill rotWithShape="1">
          <a:blip r:embed="rId3">
            <a:alphaModFix/>
          </a:blip>
          <a:srcRect b="14465" l="52033" r="15558" t="47598"/>
          <a:stretch/>
        </p:blipFill>
        <p:spPr>
          <a:xfrm>
            <a:off x="516925" y="1336125"/>
            <a:ext cx="3368826" cy="3155026"/>
          </a:xfrm>
          <a:prstGeom prst="rect">
            <a:avLst/>
          </a:prstGeom>
          <a:noFill/>
          <a:ln>
            <a:noFill/>
          </a:ln>
        </p:spPr>
      </p:pic>
      <p:pic>
        <p:nvPicPr>
          <p:cNvPr id="120" name="Shape 120"/>
          <p:cNvPicPr preferRelativeResize="0"/>
          <p:nvPr/>
        </p:nvPicPr>
        <p:blipFill rotWithShape="1">
          <a:blip r:embed="rId4">
            <a:alphaModFix/>
          </a:blip>
          <a:srcRect b="14541" l="52072" r="32780" t="67863"/>
          <a:stretch/>
        </p:blipFill>
        <p:spPr>
          <a:xfrm>
            <a:off x="4603175" y="3369725"/>
            <a:ext cx="1639875" cy="1523999"/>
          </a:xfrm>
          <a:prstGeom prst="rect">
            <a:avLst/>
          </a:prstGeom>
          <a:noFill/>
          <a:ln>
            <a:noFill/>
          </a:ln>
        </p:spPr>
      </p:pic>
      <p:pic>
        <p:nvPicPr>
          <p:cNvPr id="121" name="Shape 121"/>
          <p:cNvPicPr preferRelativeResize="0"/>
          <p:nvPr/>
        </p:nvPicPr>
        <p:blipFill rotWithShape="1">
          <a:blip r:embed="rId4">
            <a:alphaModFix/>
          </a:blip>
          <a:srcRect b="51078" l="51983" r="32375" t="30811"/>
          <a:stretch/>
        </p:blipFill>
        <p:spPr>
          <a:xfrm>
            <a:off x="4576463" y="324250"/>
            <a:ext cx="1693325" cy="1568550"/>
          </a:xfrm>
          <a:prstGeom prst="rect">
            <a:avLst/>
          </a:prstGeom>
          <a:noFill/>
          <a:ln>
            <a:noFill/>
          </a:ln>
        </p:spPr>
      </p:pic>
      <p:pic>
        <p:nvPicPr>
          <p:cNvPr id="122" name="Shape 122"/>
          <p:cNvPicPr preferRelativeResize="0"/>
          <p:nvPr/>
        </p:nvPicPr>
        <p:blipFill rotWithShape="1">
          <a:blip r:embed="rId4">
            <a:alphaModFix/>
          </a:blip>
          <a:srcRect b="51592" l="68116" r="16737" t="30811"/>
          <a:stretch/>
        </p:blipFill>
        <p:spPr>
          <a:xfrm>
            <a:off x="6889200" y="285750"/>
            <a:ext cx="1639875" cy="1524001"/>
          </a:xfrm>
          <a:prstGeom prst="rect">
            <a:avLst/>
          </a:prstGeom>
          <a:noFill/>
          <a:ln>
            <a:noFill/>
          </a:ln>
        </p:spPr>
      </p:pic>
      <p:pic>
        <p:nvPicPr>
          <p:cNvPr id="123" name="Shape 123"/>
          <p:cNvPicPr preferRelativeResize="0"/>
          <p:nvPr/>
        </p:nvPicPr>
        <p:blipFill rotWithShape="1">
          <a:blip r:embed="rId4">
            <a:alphaModFix/>
          </a:blip>
          <a:srcRect b="33277" l="52310" r="32542" t="49126"/>
          <a:stretch/>
        </p:blipFill>
        <p:spPr>
          <a:xfrm>
            <a:off x="6889200" y="1809750"/>
            <a:ext cx="1639875" cy="1524001"/>
          </a:xfrm>
          <a:prstGeom prst="rect">
            <a:avLst/>
          </a:prstGeom>
          <a:noFill/>
          <a:ln>
            <a:noFill/>
          </a:ln>
        </p:spPr>
      </p:pic>
      <p:pic>
        <p:nvPicPr>
          <p:cNvPr id="124" name="Shape 124"/>
          <p:cNvPicPr preferRelativeResize="0"/>
          <p:nvPr/>
        </p:nvPicPr>
        <p:blipFill rotWithShape="1">
          <a:blip r:embed="rId4">
            <a:alphaModFix/>
          </a:blip>
          <a:srcRect b="33586" l="68117" r="16735" t="49445"/>
          <a:stretch/>
        </p:blipFill>
        <p:spPr>
          <a:xfrm>
            <a:off x="4603175" y="1870525"/>
            <a:ext cx="1639875" cy="1469650"/>
          </a:xfrm>
          <a:prstGeom prst="rect">
            <a:avLst/>
          </a:prstGeom>
          <a:noFill/>
          <a:ln>
            <a:noFill/>
          </a:ln>
        </p:spPr>
      </p:pic>
      <p:pic>
        <p:nvPicPr>
          <p:cNvPr id="125" name="Shape 125"/>
          <p:cNvPicPr preferRelativeResize="0"/>
          <p:nvPr/>
        </p:nvPicPr>
        <p:blipFill rotWithShape="1">
          <a:blip r:embed="rId4">
            <a:alphaModFix/>
          </a:blip>
          <a:srcRect b="14541" l="68034" r="16325" t="67863"/>
          <a:stretch/>
        </p:blipFill>
        <p:spPr>
          <a:xfrm>
            <a:off x="6862475" y="3414275"/>
            <a:ext cx="1693325" cy="15240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