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Lst>
  <p:notesMasterIdLst>
    <p:notesMasterId r:id="rId14"/>
  </p:notesMasterIdLst>
  <p:handoutMasterIdLst>
    <p:handoutMasterId r:id="rId15"/>
  </p:handoutMasterIdLst>
  <p:sldIdLst>
    <p:sldId id="423" r:id="rId3"/>
    <p:sldId id="469" r:id="rId4"/>
    <p:sldId id="489" r:id="rId5"/>
    <p:sldId id="490" r:id="rId6"/>
    <p:sldId id="491" r:id="rId7"/>
    <p:sldId id="494" r:id="rId8"/>
    <p:sldId id="492" r:id="rId9"/>
    <p:sldId id="493" r:id="rId10"/>
    <p:sldId id="497" r:id="rId11"/>
    <p:sldId id="495" r:id="rId12"/>
    <p:sldId id="496" r:id="rId13"/>
  </p:sldIdLst>
  <p:sldSz cx="9906000" cy="6858000" type="A4"/>
  <p:notesSz cx="6797675" cy="9874250"/>
  <p:custDataLst>
    <p:tags r:id="rId16"/>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954">
          <p15:clr>
            <a:srgbClr val="A4A3A4"/>
          </p15:clr>
        </p15:guide>
        <p15:guide id="2" pos="5957">
          <p15:clr>
            <a:srgbClr val="A4A3A4"/>
          </p15:clr>
        </p15:guide>
      </p15:sldGuideLst>
    </p:ext>
    <p:ext uri="{2D200454-40CA-4A62-9FC3-DE9A4176ACB9}">
      <p15:notesGuideLst xmlns=""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99"/>
    <a:srgbClr val="85E0FF"/>
    <a:srgbClr val="C2EFFF"/>
    <a:srgbClr val="669900"/>
    <a:srgbClr val="66CCFF"/>
    <a:srgbClr val="0000CC"/>
    <a:srgbClr val="0098CC"/>
    <a:srgbClr val="691E7C"/>
    <a:srgbClr val="F9BE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2177" autoAdjust="0"/>
  </p:normalViewPr>
  <p:slideViewPr>
    <p:cSldViewPr snapToGrid="0">
      <p:cViewPr>
        <p:scale>
          <a:sx n="83" d="100"/>
          <a:sy n="83" d="100"/>
        </p:scale>
        <p:origin x="-822" y="234"/>
      </p:cViewPr>
      <p:guideLst>
        <p:guide orient="horz" pos="954"/>
        <p:guide pos="5957"/>
      </p:guideLst>
    </p:cSldViewPr>
  </p:slideViewPr>
  <p:notesTextViewPr>
    <p:cViewPr>
      <p:scale>
        <a:sx n="100" d="100"/>
        <a:sy n="100" d="100"/>
      </p:scale>
      <p:origin x="0" y="0"/>
    </p:cViewPr>
  </p:notesTextViewPr>
  <p:sorterViewPr>
    <p:cViewPr>
      <p:scale>
        <a:sx n="80" d="100"/>
        <a:sy n="80" d="100"/>
      </p:scale>
      <p:origin x="0" y="-2364"/>
    </p:cViewPr>
  </p:sorterViewPr>
  <p:notesViewPr>
    <p:cSldViewPr snapToGrid="0">
      <p:cViewPr>
        <p:scale>
          <a:sx n="90" d="100"/>
          <a:sy n="90" d="100"/>
        </p:scale>
        <p:origin x="-1982" y="2045"/>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dirty="0">
                <a:latin typeface="Arial" pitchFamily="34" charset="0"/>
                <a:cs typeface="Arial" pitchFamily="34" charset="0"/>
              </a:rPr>
              <a:t>© 2016 Capgemini. All rights reserved.</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3145630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12/12/2016</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2558265300"/>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9.xml"/><Relationship Id="rId7" Type="http://schemas.openxmlformats.org/officeDocument/2006/relationships/oleObject" Target="../embeddings/oleObject10.bin"/><Relationship Id="rId2" Type="http://schemas.openxmlformats.org/officeDocument/2006/relationships/tags" Target="../tags/tag38.xml"/><Relationship Id="rId1" Type="http://schemas.openxmlformats.org/officeDocument/2006/relationships/vmlDrawing" Target="../drawings/vmlDrawing10.v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3.xml"/><Relationship Id="rId7"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2.xml"/><Relationship Id="rId4" Type="http://schemas.openxmlformats.org/officeDocument/2006/relationships/tags" Target="../tags/tag5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5.bin"/><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6.bin"/><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906000" cy="5885035"/>
          </a:xfrm>
          <a:prstGeom prst="rect">
            <a:avLst/>
          </a:prstGeom>
          <a:noFill/>
          <a:ln>
            <a:noFill/>
          </a:ln>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735690" y="658705"/>
            <a:ext cx="2880000"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320" name="think-cell Slide" r:id="rId11" imgW="360" imgH="360" progId="">
                  <p:embed/>
                </p:oleObj>
              </mc:Choice>
              <mc:Fallback>
                <p:oleObj name="think-cell Slide" r:id="rId11" imgW="360" imgH="360" progId="">
                  <p:embed/>
                  <p:pic>
                    <p:nvPicPr>
                      <p:cNvPr id="0" name="Picture 2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6"/>
            </p:custDataLst>
          </p:nvPr>
        </p:nvSpPr>
        <p:spPr>
          <a:xfrm>
            <a:off x="0" y="2959925"/>
            <a:ext cx="4909457" cy="1098157"/>
          </a:xfrm>
        </p:spPr>
        <p:txBody>
          <a:bodyPr lIns="720000" tIns="33059" rIns="33059" bIns="33059" anchor="t"/>
          <a:lstStyle>
            <a:lvl1pPr marL="0" indent="0" algn="l">
              <a:defRPr sz="40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4865915" y="4949632"/>
            <a:ext cx="5040086"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7095" name="think-cell Slide" r:id="rId4" imgW="360" imgH="360" progId="">
                  <p:embed/>
                </p:oleObj>
              </mc:Choice>
              <mc:Fallback>
                <p:oleObj name="think-cell Slide" r:id="rId4" imgW="360" imgH="360" progId="">
                  <p:embed/>
                  <p:pic>
                    <p:nvPicPr>
                      <p:cNvPr id="0" name="Picture 2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pic>
        <p:nvPicPr>
          <p:cNvPr id="8" name="Image 7" descr="shutterstock_111035876.jpg"/>
          <p:cNvPicPr>
            <a:picLocks noChangeAspect="1"/>
          </p:cNvPicPr>
          <p:nvPr userDrawn="1"/>
        </p:nvPicPr>
        <p:blipFill>
          <a:blip r:embed="rId6" cstate="print"/>
          <a:srcRect b="14783"/>
          <a:stretch>
            <a:fillRect/>
          </a:stretch>
        </p:blipFill>
        <p:spPr>
          <a:xfrm>
            <a:off x="0" y="1514475"/>
            <a:ext cx="9906000" cy="5343525"/>
          </a:xfrm>
          <a:prstGeom prst="rect">
            <a:avLst/>
          </a:prstGeom>
          <a:noFill/>
          <a:ln>
            <a:noFill/>
          </a:ln>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1869" name="think-cell Slide" r:id="rId7" imgW="360" imgH="360" progId="">
                  <p:embed/>
                </p:oleObj>
              </mc:Choice>
              <mc:Fallback>
                <p:oleObj name="think-cell Slide" r:id="rId7" imgW="360" imgH="360" progId="">
                  <p:embed/>
                  <p:pic>
                    <p:nvPicPr>
                      <p:cNvPr id="0" name="Picture 1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a:t>Click to edit Master text style</a:t>
            </a:r>
          </a:p>
        </p:txBody>
      </p:sp>
    </p:spTree>
    <p:extLst>
      <p:ext uri="{BB962C8B-B14F-4D97-AF65-F5344CB8AC3E}">
        <p14:creationId xmlns:p14="http://schemas.microsoft.com/office/powerpoint/2010/main" val="4160171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2" y="8"/>
          <a:ext cx="147061" cy="143985"/>
        </p:xfrm>
        <a:graphic>
          <a:graphicData uri="http://schemas.openxmlformats.org/presentationml/2006/ole">
            <mc:AlternateContent xmlns:mc="http://schemas.openxmlformats.org/markup-compatibility/2006">
              <mc:Choice xmlns:v="urn:schemas-microsoft-com:vml" Requires="v">
                <p:oleObj spid="_x0000_s204835" name="think-cell Slide" r:id="rId5" imgW="360" imgH="360" progId="">
                  <p:embed/>
                </p:oleObj>
              </mc:Choice>
              <mc:Fallback>
                <p:oleObj name="think-cell Slide" r:id="rId5" imgW="360" imgH="360" progId="">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 y="8"/>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Tree>
    <p:extLst>
      <p:ext uri="{BB962C8B-B14F-4D97-AF65-F5344CB8AC3E}">
        <p14:creationId xmlns:p14="http://schemas.microsoft.com/office/powerpoint/2010/main" val="3601862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47061" cy="143985"/>
        </p:xfrm>
        <a:graphic>
          <a:graphicData uri="http://schemas.openxmlformats.org/presentationml/2006/ole">
            <mc:AlternateContent xmlns:mc="http://schemas.openxmlformats.org/markup-compatibility/2006">
              <mc:Choice xmlns:v="urn:schemas-microsoft-com:vml" Requires="v">
                <p:oleObj spid="_x0000_s199976" name="think-cell Slide" r:id="rId6" imgW="360" imgH="360" progId="">
                  <p:embed/>
                </p:oleObj>
              </mc:Choice>
              <mc:Fallback>
                <p:oleObj name="think-cell Slide" r:id="rId6" imgW="360" imgH="360" progId="">
                  <p:embed/>
                  <p:pic>
                    <p:nvPicPr>
                      <p:cNvPr id="0" name="Picture 2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904793"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2016 Capgemini. All rights reserved. Rightshore</a:t>
            </a:r>
            <a:r>
              <a:rPr lang="en-US" sz="600" b="0" baseline="30000" dirty="0">
                <a:solidFill>
                  <a:schemeClr val="bg1"/>
                </a:solidFill>
                <a:latin typeface="Arial" pitchFamily="34" charset="0"/>
                <a:cs typeface="Arial" pitchFamily="34" charset="0"/>
              </a:rPr>
              <a:t>®  </a:t>
            </a:r>
            <a:r>
              <a:rPr lang="en-US" sz="600" b="0" baseline="0" dirty="0">
                <a:solidFill>
                  <a:schemeClr val="bg1"/>
                </a:solidFill>
                <a:latin typeface="Arial" pitchFamily="34" charset="0"/>
                <a:cs typeface="Arial" pitchFamily="34" charset="0"/>
              </a:rPr>
              <a:t>is a trademark belonging to Capgemini.</a:t>
            </a:r>
            <a:endParaRPr lang="en-US" sz="600" b="0" kern="0" noProof="1">
              <a:solidFill>
                <a:schemeClr val="bg1"/>
              </a:solidFill>
              <a:latin typeface="Arial" pitchFamily="34" charset="0"/>
              <a:cs typeface="Arial" pitchFamily="34" charset="0"/>
            </a:endParaRPr>
          </a:p>
        </p:txBody>
      </p:sp>
      <p:sp>
        <p:nvSpPr>
          <p:cNvPr id="9" name="Rectangle 9"/>
          <p:cNvSpPr>
            <a:spLocks noChangeArrowheads="1"/>
          </p:cNvSpPr>
          <p:nvPr userDrawn="1">
            <p:custDataLst>
              <p:tags r:id="rId4"/>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r>
              <a:rPr lang="en-US" sz="1000" kern="1200" dirty="0">
                <a:solidFill>
                  <a:schemeClr val="bg1"/>
                </a:solidFill>
                <a:latin typeface="+mn-lt"/>
                <a:ea typeface="+mn-ea"/>
                <a:cs typeface="+mn-cs"/>
              </a:rPr>
              <a:t>With more than 180,000 people in over 40 countries, Capgemini is one of the world's foremost providers of consulting, technology and outsourcing services. The Group reported 2015 global revenues of EUR 11.9 billion. </a:t>
            </a:r>
          </a:p>
          <a:p>
            <a:endParaRPr lang="en-US" sz="1000" kern="1200" dirty="0">
              <a:solidFill>
                <a:schemeClr val="bg1"/>
              </a:solidFill>
              <a:latin typeface="+mn-lt"/>
              <a:ea typeface="+mn-ea"/>
              <a:cs typeface="+mn-cs"/>
            </a:endParaRPr>
          </a:p>
          <a:p>
            <a:r>
              <a:rPr lang="en-US" sz="1000" kern="1200" dirty="0">
                <a:solidFill>
                  <a:schemeClr val="bg1"/>
                </a:solidFill>
                <a:latin typeface="+mn-lt"/>
                <a:ea typeface="+mn-ea"/>
                <a:cs typeface="+mn-cs"/>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a:t>
            </a:r>
            <a:r>
              <a:rPr lang="en-US" sz="1000" kern="1200" dirty="0" err="1">
                <a:solidFill>
                  <a:schemeClr val="bg1"/>
                </a:solidFill>
                <a:latin typeface="+mn-lt"/>
                <a:ea typeface="+mn-ea"/>
                <a:cs typeface="+mn-cs"/>
              </a:rPr>
              <a:t>Experience</a:t>
            </a:r>
            <a:r>
              <a:rPr lang="en-US" sz="1000" kern="1200" baseline="30000" dirty="0" err="1">
                <a:solidFill>
                  <a:schemeClr val="bg1"/>
                </a:solidFill>
                <a:latin typeface="+mn-lt"/>
                <a:ea typeface="+mn-ea"/>
                <a:cs typeface="+mn-cs"/>
              </a:rPr>
              <a:t>TM</a:t>
            </a:r>
            <a:r>
              <a:rPr lang="en-US" sz="1000" kern="1200" dirty="0">
                <a:solidFill>
                  <a:schemeClr val="bg1"/>
                </a:solidFill>
                <a:latin typeface="+mn-lt"/>
                <a:ea typeface="+mn-ea"/>
                <a:cs typeface="+mn-cs"/>
              </a:rPr>
              <a:t>, and draws on </a:t>
            </a:r>
            <a:r>
              <a:rPr lang="en-US" sz="1000" kern="1200" dirty="0" err="1">
                <a:solidFill>
                  <a:schemeClr val="bg1"/>
                </a:solidFill>
                <a:latin typeface="+mn-lt"/>
                <a:ea typeface="+mn-ea"/>
                <a:cs typeface="+mn-cs"/>
              </a:rPr>
              <a:t>Rightshore</a:t>
            </a:r>
            <a:r>
              <a:rPr lang="en-US" sz="1000" b="1" kern="1200" baseline="30000" dirty="0">
                <a:solidFill>
                  <a:schemeClr val="bg1"/>
                </a:solidFill>
                <a:latin typeface="+mn-lt"/>
                <a:ea typeface="+mn-ea"/>
                <a:cs typeface="+mn-cs"/>
              </a:rPr>
              <a:t>®</a:t>
            </a:r>
            <a:r>
              <a:rPr lang="en-US" sz="1000" kern="1200" dirty="0">
                <a:solidFill>
                  <a:schemeClr val="bg1"/>
                </a:solidFill>
                <a:latin typeface="+mn-lt"/>
                <a:ea typeface="+mn-ea"/>
                <a:cs typeface="+mn-cs"/>
              </a:rPr>
              <a:t>, its worldwide delivery model.</a:t>
            </a:r>
            <a:endParaRPr lang="fr-FR" sz="1000" kern="1200" dirty="0">
              <a:solidFill>
                <a:schemeClr val="bg1"/>
              </a:solidFill>
              <a:latin typeface="+mn-lt"/>
              <a:ea typeface="+mn-ea"/>
              <a:cs typeface="+mn-cs"/>
            </a:endParaRPr>
          </a:p>
          <a:p>
            <a:pPr algn="just"/>
            <a:endParaRPr lang="fr-FR" sz="1000" kern="1200" dirty="0">
              <a:solidFill>
                <a:schemeClr val="bg1"/>
              </a:solidFill>
              <a:latin typeface="+mn-lt"/>
              <a:ea typeface="+mn-ea"/>
              <a:cs typeface="+mn-cs"/>
            </a:endParaRPr>
          </a:p>
        </p:txBody>
      </p:sp>
      <p:pic>
        <p:nvPicPr>
          <p:cNvPr id="10" name="Image 9" descr="ppt_Label_CBE.png"/>
          <p:cNvPicPr>
            <a:picLocks noChangeAspect="1"/>
          </p:cNvPicPr>
          <p:nvPr userDrawn="1"/>
        </p:nvPicPr>
        <p:blipFill>
          <a:blip r:embed="rId8" cstate="email"/>
          <a:stretch>
            <a:fillRect/>
          </a:stretch>
        </p:blipFill>
        <p:spPr>
          <a:xfrm>
            <a:off x="814448" y="3458687"/>
            <a:ext cx="576000" cy="576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343" name="think-cell Slide" r:id="rId5" imgW="360" imgH="360" progId="">
                  <p:embed/>
                </p:oleObj>
              </mc:Choice>
              <mc:Fallback>
                <p:oleObj name="think-cell Slide" r:id="rId5" imgW="360" imgH="360" progId="">
                  <p:embed/>
                  <p:pic>
                    <p:nvPicPr>
                      <p:cNvPr id="0" name="Picture 2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2016 Capgemini. All rights reserved.</a:t>
            </a:r>
            <a:r>
              <a:rPr lang="en-US" sz="600" b="0" baseline="0" dirty="0">
                <a:solidFill>
                  <a:schemeClr val="bg1"/>
                </a:solidFill>
                <a:latin typeface="Arial" pitchFamily="34" charset="0"/>
                <a:cs typeface="Arial" pitchFamily="34" charset="0"/>
              </a:rPr>
              <a:t>.</a:t>
            </a:r>
            <a:endParaRPr lang="en-US" sz="600" b="0" kern="0" noProof="1">
              <a:solidFill>
                <a:schemeClr val="bg1"/>
              </a:solidFill>
              <a:latin typeface="Arial" pitchFamily="34" charset="0"/>
              <a:cs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3915" name="think-cell Slide" r:id="rId5" imgW="360" imgH="360" progId="">
                  <p:embed/>
                </p:oleObj>
              </mc:Choice>
              <mc:Fallback>
                <p:oleObj name="think-cell Slide" r:id="rId5" imgW="360" imgH="360" progId="">
                  <p:embed/>
                  <p:pic>
                    <p:nvPicPr>
                      <p:cNvPr id="0" name="Picture 1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59186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8712" name="think-cell Slide" r:id="rId5" imgW="360" imgH="360" progId="">
                  <p:embed/>
                </p:oleObj>
              </mc:Choice>
              <mc:Fallback>
                <p:oleObj name="think-cell Slide" r:id="rId5" imgW="360" imgH="360" progId="">
                  <p:embed/>
                  <p:pic>
                    <p:nvPicPr>
                      <p:cNvPr id="0" name="Picture 2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981400"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314326" y="962025"/>
            <a:ext cx="3124200"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4140000" y="1512000"/>
            <a:ext cx="5256213" cy="4788000"/>
          </a:xfrm>
        </p:spPr>
        <p:txBody>
          <a:bodyPr/>
          <a:lstStyle/>
          <a:p>
            <a:pPr lvl="0"/>
            <a:r>
              <a:rPr lang="en-US"/>
              <a:t>Edit Master text styles</a:t>
            </a:r>
          </a:p>
          <a:p>
            <a:pPr lvl="1"/>
            <a:r>
              <a:rPr lang="en-US"/>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084" name="think-cell Slide" r:id="rId6" imgW="360" imgH="360" progId="">
                  <p:embed/>
                </p:oleObj>
              </mc:Choice>
              <mc:Fallback>
                <p:oleObj name="think-cell Slide" r:id="rId6" imgW="360" imgH="360" progId="">
                  <p:embed/>
                  <p:pic>
                    <p:nvPicPr>
                      <p:cNvPr id="0" name="Picture 2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161696" y="1494765"/>
            <a:ext cx="958260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20108" name="think-cell Slide" r:id="rId7" imgW="360" imgH="360" progId="">
                  <p:embed/>
                </p:oleObj>
              </mc:Choice>
              <mc:Fallback>
                <p:oleObj name="think-cell Slide" r:id="rId7" imgW="360" imgH="360" progId="">
                  <p:embed/>
                  <p:pic>
                    <p:nvPicPr>
                      <p:cNvPr id="0" name="Picture 2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161696" y="2111956"/>
            <a:ext cx="9582608"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153679" y="1495447"/>
            <a:ext cx="9598643"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4199" name="think-cell Slide" r:id="rId7" imgW="360" imgH="360" progId="">
                  <p:embed/>
                </p:oleObj>
              </mc:Choice>
              <mc:Fallback>
                <p:oleObj name="think-cell Slide" r:id="rId7" imgW="360" imgH="360" progId="">
                  <p:embed/>
                  <p:pic>
                    <p:nvPicPr>
                      <p:cNvPr id="0" name="Picture 29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175" name="think-cell Slide" r:id="rId9" imgW="360" imgH="360" progId="">
                  <p:embed/>
                </p:oleObj>
              </mc:Choice>
              <mc:Fallback>
                <p:oleObj name="think-cell Slide" r:id="rId9" imgW="360" imgH="360" progId="">
                  <p:embed/>
                  <p:pic>
                    <p:nvPicPr>
                      <p:cNvPr id="0" name="Picture 2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37533"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37533"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151" name="think-cell Slide" r:id="rId5" imgW="360" imgH="360" progId="">
                  <p:embed/>
                </p:oleObj>
              </mc:Choice>
              <mc:Fallback>
                <p:oleObj name="think-cell Slide" r:id="rId5" imgW="360" imgH="360" progId="">
                  <p:embed/>
                  <p:pic>
                    <p:nvPicPr>
                      <p:cNvPr id="0" name="Picture 2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4.xml"/><Relationship Id="rId26" Type="http://schemas.openxmlformats.org/officeDocument/2006/relationships/image" Target="../media/image2.jpeg"/><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tags" Target="../tags/tag9.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6.xml"/><Relationship Id="rId21" Type="http://schemas.openxmlformats.org/officeDocument/2006/relationships/image" Target="../media/image7.png"/><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image" Target="../media/image5.emf"/><Relationship Id="rId25" Type="http://schemas.openxmlformats.org/officeDocument/2006/relationships/image" Target="../media/image9.png"/><Relationship Id="rId2" Type="http://schemas.openxmlformats.org/officeDocument/2006/relationships/slideLayout" Target="../slideLayouts/slideLayout15.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4.x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hyperlink" Target="http://www.youtube.com/capgeminimedia"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8.png"/><Relationship Id="rId28" Type="http://schemas.openxmlformats.org/officeDocument/2006/relationships/image" Target="../media/image4.jpeg"/><Relationship Id="rId10" Type="http://schemas.openxmlformats.org/officeDocument/2006/relationships/tags" Target="../tags/tag47.xml"/><Relationship Id="rId19" Type="http://schemas.openxmlformats.org/officeDocument/2006/relationships/image" Target="../media/image6.png"/><Relationship Id="rId4" Type="http://schemas.openxmlformats.org/officeDocument/2006/relationships/theme" Target="../theme/theme2.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hyperlink" Target="http://www.twitter.com/capgemini" TargetMode="External"/><Relationship Id="rId27" Type="http://schemas.openxmlformats.org/officeDocument/2006/relationships/image" Target="../media/image10.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347" name="think-cell Slide" r:id="rId24" imgW="360" imgH="360" progId="">
                  <p:embed/>
                </p:oleObj>
              </mc:Choice>
              <mc:Fallback>
                <p:oleObj name="think-cell Slide" r:id="rId24" imgW="360" imgH="360" progId="">
                  <p:embed/>
                  <p:pic>
                    <p:nvPicPr>
                      <p:cNvPr id="0" name="Picture 29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7"/>
            </p:custDataLst>
          </p:nvPr>
        </p:nvSpPr>
        <p:spPr>
          <a:xfrm>
            <a:off x="1" y="0"/>
            <a:ext cx="9905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8"/>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9"/>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0"/>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1"/>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2016. All Rights Reserved</a:t>
            </a:r>
          </a:p>
        </p:txBody>
      </p:sp>
      <p:sp>
        <p:nvSpPr>
          <p:cNvPr id="13" name="Rectangle 12"/>
          <p:cNvSpPr/>
          <p:nvPr>
            <p:custDataLst>
              <p:tags r:id="rId22"/>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a:solidFill>
                  <a:schemeClr val="tx2"/>
                </a:solidFill>
                <a:latin typeface="+mj-lt"/>
              </a:rPr>
              <a:t>Presentation Title | Date</a:t>
            </a:r>
          </a:p>
        </p:txBody>
      </p:sp>
      <p:cxnSp>
        <p:nvCxnSpPr>
          <p:cNvPr id="15" name="Straight Connector 5"/>
          <p:cNvCxnSpPr/>
          <p:nvPr>
            <p:custDataLst>
              <p:tags r:id="rId23"/>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6" cstate="print"/>
          <a:stretch>
            <a:fillRect/>
          </a:stretch>
        </p:blipFill>
        <p:spPr>
          <a:xfrm>
            <a:off x="118184" y="6419977"/>
            <a:ext cx="1440000" cy="343023"/>
          </a:xfrm>
          <a:prstGeom prst="rect">
            <a:avLst/>
          </a:prstGeom>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71" r:id="rId9"/>
    <p:sldLayoutId id="2147483990" r:id="rId10"/>
    <p:sldLayoutId id="2147483934" r:id="rId11"/>
    <p:sldLayoutId id="2147483993" r:id="rId12"/>
    <p:sldLayoutId id="2147483995" r:id="rId13"/>
  </p:sldLayoutIdLst>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416" name="think-cell Slide" r:id="rId15" imgW="360" imgH="360" progId="">
                  <p:embed/>
                </p:oleObj>
              </mc:Choice>
              <mc:Fallback>
                <p:oleObj name="think-cell Slide" r:id="rId15" imgW="360" imgH="360" progId="">
                  <p:embed/>
                  <p:pic>
                    <p:nvPicPr>
                      <p:cNvPr id="0" name="Picture 29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6406875" y="1209254"/>
            <a:ext cx="2880000" cy="229353"/>
          </a:xfrm>
          <a:prstGeom prst="rect">
            <a:avLst/>
          </a:prstGeom>
          <a:noFill/>
        </p:spPr>
      </p:pic>
      <p:sp>
        <p:nvSpPr>
          <p:cNvPr id="15" name="Rectangle 14"/>
          <p:cNvSpPr/>
          <p:nvPr>
            <p:custDataLst>
              <p:tags r:id="rId9"/>
            </p:custDataLst>
          </p:nvPr>
        </p:nvSpPr>
        <p:spPr>
          <a:xfrm>
            <a:off x="6763620"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992848" y="5932547"/>
            <a:ext cx="281313"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747567" y="1014965"/>
            <a:ext cx="2880000" cy="686046"/>
          </a:xfrm>
          <a:prstGeom prst="rect">
            <a:avLst/>
          </a:prstGeom>
        </p:spPr>
      </p:pic>
    </p:spTree>
  </p:cSld>
  <p:clrMap bg1="lt1" tx1="dk1" bg2="lt2" tx2="dk2" accent1="accent1" accent2="accent2" accent3="accent3" accent4="accent4" accent5="accent5" accent6="accent6" hlink="hlink" folHlink="folHlink"/>
  <p:sldLayoutIdLst>
    <p:sldLayoutId id="2147483991" r:id="rId1"/>
    <p:sldLayoutId id="2147483961" r:id="rId2"/>
    <p:sldLayoutId id="2147483994"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26" Type="http://schemas.openxmlformats.org/officeDocument/2006/relationships/image" Target="../media/image36.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image" Target="../media/image12.png"/><Relationship Id="rId16" Type="http://schemas.openxmlformats.org/officeDocument/2006/relationships/image" Target="../media/image26.png"/><Relationship Id="rId20" Type="http://schemas.openxmlformats.org/officeDocument/2006/relationships/image" Target="../media/image30.png"/><Relationship Id="rId29" Type="http://schemas.openxmlformats.org/officeDocument/2006/relationships/image" Target="../media/image39.png"/><Relationship Id="rId1" Type="http://schemas.openxmlformats.org/officeDocument/2006/relationships/slideLayout" Target="../slideLayouts/slideLayout13.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8.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 Id="rId27" Type="http://schemas.openxmlformats.org/officeDocument/2006/relationships/image" Target="../media/image37.png"/><Relationship Id="rId30"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Banking Case Study : Micro Service approac</a:t>
            </a:r>
            <a:r>
              <a:rPr lang="en-US" dirty="0"/>
              <a:t>h</a:t>
            </a:r>
          </a:p>
        </p:txBody>
      </p:sp>
    </p:spTree>
    <p:extLst>
      <p:ext uri="{BB962C8B-B14F-4D97-AF65-F5344CB8AC3E}">
        <p14:creationId xmlns:p14="http://schemas.microsoft.com/office/powerpoint/2010/main" val="2181542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Maintenance</a:t>
            </a:r>
            <a:endParaRPr lang="en-US" dirty="0"/>
          </a:p>
        </p:txBody>
      </p:sp>
      <p:sp>
        <p:nvSpPr>
          <p:cNvPr id="3" name="TextBox 2"/>
          <p:cNvSpPr txBox="1"/>
          <p:nvPr/>
        </p:nvSpPr>
        <p:spPr>
          <a:xfrm>
            <a:off x="469900" y="1429434"/>
            <a:ext cx="8293100" cy="1200329"/>
          </a:xfrm>
          <a:prstGeom prst="rect">
            <a:avLst/>
          </a:prstGeom>
          <a:noFill/>
        </p:spPr>
        <p:txBody>
          <a:bodyPr wrap="square" rtlCol="0">
            <a:spAutoFit/>
          </a:bodyPr>
          <a:lstStyle/>
          <a:p>
            <a:pPr marL="285750" indent="-285750">
              <a:buFont typeface="Arial" pitchFamily="34" charset="0"/>
              <a:buChar char="•"/>
            </a:pPr>
            <a:r>
              <a:rPr lang="en-US" sz="1800" dirty="0" err="1" smtClean="0"/>
              <a:t>Sourcecode</a:t>
            </a:r>
            <a:r>
              <a:rPr lang="en-US" sz="1800" dirty="0" smtClean="0"/>
              <a:t> will be maintained on </a:t>
            </a:r>
            <a:r>
              <a:rPr lang="en-US" sz="1800" dirty="0" err="1" smtClean="0"/>
              <a:t>github</a:t>
            </a:r>
            <a:r>
              <a:rPr lang="en-US" sz="1800" dirty="0" smtClean="0"/>
              <a:t>.</a:t>
            </a:r>
          </a:p>
          <a:p>
            <a:pPr marL="285750" indent="-285750">
              <a:buFont typeface="Arial" pitchFamily="34" charset="0"/>
              <a:buChar char="•"/>
            </a:pPr>
            <a:r>
              <a:rPr lang="en-US" sz="1800" dirty="0" smtClean="0"/>
              <a:t>IBM’s cloud environment will be used to do build and deploy the application.</a:t>
            </a:r>
          </a:p>
          <a:p>
            <a:pPr marL="285750" indent="-285750">
              <a:buFont typeface="Arial" pitchFamily="34" charset="0"/>
              <a:buChar char="•"/>
            </a:pPr>
            <a:r>
              <a:rPr lang="en-US" sz="1800" dirty="0" smtClean="0"/>
              <a:t>Local development will be done collaboratively between </a:t>
            </a:r>
            <a:r>
              <a:rPr lang="en-US" sz="1800" dirty="0" err="1" smtClean="0"/>
              <a:t>Capgemini</a:t>
            </a:r>
            <a:r>
              <a:rPr lang="en-US" sz="1800" dirty="0" smtClean="0"/>
              <a:t> and IBM.</a:t>
            </a:r>
          </a:p>
          <a:p>
            <a:pPr marL="285750" indent="-285750">
              <a:buFont typeface="Arial" pitchFamily="34" charset="0"/>
              <a:buChar char="•"/>
            </a:pPr>
            <a:endParaRPr lang="en-US" sz="1800" dirty="0"/>
          </a:p>
        </p:txBody>
      </p:sp>
    </p:spTree>
    <p:extLst>
      <p:ext uri="{BB962C8B-B14F-4D97-AF65-F5344CB8AC3E}">
        <p14:creationId xmlns:p14="http://schemas.microsoft.com/office/powerpoint/2010/main" val="3050321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a:t>
            </a:r>
            <a:r>
              <a:rPr lang="en-US" dirty="0" err="1" smtClean="0"/>
              <a:t>Blockchain</a:t>
            </a:r>
            <a:endParaRPr lang="en-US" dirty="0"/>
          </a:p>
        </p:txBody>
      </p:sp>
      <p:sp>
        <p:nvSpPr>
          <p:cNvPr id="3" name="TextBox 2"/>
          <p:cNvSpPr txBox="1"/>
          <p:nvPr/>
        </p:nvSpPr>
        <p:spPr>
          <a:xfrm>
            <a:off x="469900" y="1429434"/>
            <a:ext cx="8293100" cy="2585323"/>
          </a:xfrm>
          <a:prstGeom prst="rect">
            <a:avLst/>
          </a:prstGeom>
          <a:noFill/>
        </p:spPr>
        <p:txBody>
          <a:bodyPr wrap="square" rtlCol="0">
            <a:spAutoFit/>
          </a:bodyPr>
          <a:lstStyle/>
          <a:p>
            <a:pPr marL="285750" indent="-285750">
              <a:buFont typeface="Arial" pitchFamily="34" charset="0"/>
              <a:buChar char="•"/>
            </a:pPr>
            <a:r>
              <a:rPr lang="en-US" sz="1800" dirty="0" smtClean="0"/>
              <a:t>Once the application is developed to a good extent, we can evaluate a use case of doing international transfers using block chain technology.</a:t>
            </a:r>
          </a:p>
          <a:p>
            <a:pPr marL="285750" indent="-285750">
              <a:buFont typeface="Arial" pitchFamily="34" charset="0"/>
              <a:buChar char="•"/>
            </a:pPr>
            <a:r>
              <a:rPr lang="en-US" sz="1800" dirty="0" smtClean="0"/>
              <a:t>We can create 2 fictional banks, each dealing with a different currency.</a:t>
            </a:r>
          </a:p>
          <a:p>
            <a:pPr marL="285750" indent="-285750">
              <a:buFont typeface="Arial" pitchFamily="34" charset="0"/>
              <a:buChar char="•"/>
            </a:pPr>
            <a:r>
              <a:rPr lang="en-US" sz="1800" dirty="0" smtClean="0"/>
              <a:t>Each bank is hosted on a different </a:t>
            </a:r>
            <a:r>
              <a:rPr lang="en-US" sz="1800" dirty="0" err="1" smtClean="0"/>
              <a:t>url</a:t>
            </a:r>
            <a:r>
              <a:rPr lang="en-US" sz="1800" dirty="0" smtClean="0"/>
              <a:t>.</a:t>
            </a:r>
          </a:p>
          <a:p>
            <a:pPr marL="285750" indent="-285750">
              <a:buFont typeface="Arial" pitchFamily="34" charset="0"/>
              <a:buChar char="•"/>
            </a:pPr>
            <a:r>
              <a:rPr lang="en-US" sz="1800" dirty="0" smtClean="0"/>
              <a:t>Transfers would use a distributed database. </a:t>
            </a:r>
          </a:p>
          <a:p>
            <a:pPr marL="285750" indent="-285750">
              <a:buFont typeface="Arial" pitchFamily="34" charset="0"/>
              <a:buChar char="•"/>
            </a:pPr>
            <a:endParaRPr lang="en-US" sz="1800" dirty="0" smtClean="0"/>
          </a:p>
          <a:p>
            <a:pPr marL="285750" indent="-285750">
              <a:buFont typeface="Arial" pitchFamily="34" charset="0"/>
              <a:buChar char="•"/>
            </a:pPr>
            <a:r>
              <a:rPr lang="en-US" sz="1800" dirty="0" smtClean="0"/>
              <a:t>We can use </a:t>
            </a:r>
            <a:r>
              <a:rPr lang="en-US" sz="1800" dirty="0" err="1" smtClean="0"/>
              <a:t>Corda</a:t>
            </a:r>
            <a:r>
              <a:rPr lang="en-US" sz="1800" dirty="0" smtClean="0"/>
              <a:t> to write the contracts between the banks.</a:t>
            </a:r>
          </a:p>
          <a:p>
            <a:pPr marL="285750" indent="-285750">
              <a:buFont typeface="Arial" pitchFamily="34" charset="0"/>
              <a:buChar char="•"/>
            </a:pPr>
            <a:endParaRPr lang="en-US" sz="1800" dirty="0" smtClean="0"/>
          </a:p>
          <a:p>
            <a:pPr marL="285750" indent="-285750">
              <a:buFont typeface="Arial" pitchFamily="34" charset="0"/>
              <a:buChar char="•"/>
            </a:pPr>
            <a:r>
              <a:rPr lang="en-US" sz="1800" dirty="0" smtClean="0"/>
              <a:t>Both banks would use this as a shared database.</a:t>
            </a:r>
          </a:p>
        </p:txBody>
      </p:sp>
    </p:spTree>
    <p:extLst>
      <p:ext uri="{BB962C8B-B14F-4D97-AF65-F5344CB8AC3E}">
        <p14:creationId xmlns:p14="http://schemas.microsoft.com/office/powerpoint/2010/main" val="1628172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2" name="TextBox 1"/>
          <p:cNvSpPr txBox="1"/>
          <p:nvPr/>
        </p:nvSpPr>
        <p:spPr>
          <a:xfrm>
            <a:off x="355600" y="1752600"/>
            <a:ext cx="7734300" cy="3108543"/>
          </a:xfrm>
          <a:prstGeom prst="rect">
            <a:avLst/>
          </a:prstGeom>
          <a:noFill/>
        </p:spPr>
        <p:txBody>
          <a:bodyPr wrap="square" rtlCol="0">
            <a:spAutoFit/>
          </a:bodyPr>
          <a:lstStyle/>
          <a:p>
            <a:r>
              <a:rPr lang="en-US" sz="1400" dirty="0" smtClean="0">
                <a:solidFill>
                  <a:schemeClr val="tx2">
                    <a:lumMod val="50000"/>
                  </a:schemeClr>
                </a:solidFill>
              </a:rPr>
              <a:t>We will build a mock digital banking application that is developed using the micro-services approach and hosted on the cloud. </a:t>
            </a:r>
          </a:p>
          <a:p>
            <a:endParaRPr lang="en-US" sz="1400" dirty="0">
              <a:solidFill>
                <a:schemeClr val="tx2">
                  <a:lumMod val="50000"/>
                </a:schemeClr>
              </a:solidFill>
            </a:endParaRPr>
          </a:p>
          <a:p>
            <a:r>
              <a:rPr lang="en-US" sz="1400" b="1" dirty="0" smtClean="0">
                <a:solidFill>
                  <a:schemeClr val="tx2">
                    <a:lumMod val="50000"/>
                  </a:schemeClr>
                </a:solidFill>
              </a:rPr>
              <a:t>Objectives of this effort</a:t>
            </a:r>
          </a:p>
          <a:p>
            <a:endParaRPr lang="en-US" sz="1400" dirty="0" smtClean="0">
              <a:solidFill>
                <a:schemeClr val="tx2">
                  <a:lumMod val="50000"/>
                </a:schemeClr>
              </a:solidFill>
            </a:endParaRPr>
          </a:p>
          <a:p>
            <a:r>
              <a:rPr lang="en-US" sz="1400" dirty="0" smtClean="0">
                <a:solidFill>
                  <a:schemeClr val="tx2">
                    <a:lumMod val="50000"/>
                  </a:schemeClr>
                </a:solidFill>
              </a:rPr>
              <a:t>Showcasing best practices on micro service development</a:t>
            </a:r>
          </a:p>
          <a:p>
            <a:r>
              <a:rPr lang="en-US" sz="1400" dirty="0">
                <a:solidFill>
                  <a:schemeClr val="tx2">
                    <a:lumMod val="50000"/>
                  </a:schemeClr>
                </a:solidFill>
              </a:rPr>
              <a:t>Showcasing best practices on </a:t>
            </a:r>
            <a:r>
              <a:rPr lang="en-US" sz="1400" dirty="0" smtClean="0">
                <a:solidFill>
                  <a:schemeClr val="tx2">
                    <a:lumMod val="50000"/>
                  </a:schemeClr>
                </a:solidFill>
              </a:rPr>
              <a:t>cloud migration</a:t>
            </a:r>
            <a:endParaRPr lang="en-US" sz="1400" dirty="0">
              <a:solidFill>
                <a:schemeClr val="tx2">
                  <a:lumMod val="50000"/>
                </a:schemeClr>
              </a:solidFill>
            </a:endParaRPr>
          </a:p>
          <a:p>
            <a:r>
              <a:rPr lang="en-US" sz="1400" dirty="0" smtClean="0">
                <a:solidFill>
                  <a:schemeClr val="tx2">
                    <a:lumMod val="50000"/>
                  </a:schemeClr>
                </a:solidFill>
              </a:rPr>
              <a:t>Poly-</a:t>
            </a:r>
            <a:r>
              <a:rPr lang="en-US" sz="1400" dirty="0" err="1" smtClean="0">
                <a:solidFill>
                  <a:schemeClr val="tx2">
                    <a:lumMod val="50000"/>
                  </a:schemeClr>
                </a:solidFill>
              </a:rPr>
              <a:t>glot</a:t>
            </a:r>
            <a:r>
              <a:rPr lang="en-US" sz="1400" dirty="0" smtClean="0">
                <a:solidFill>
                  <a:schemeClr val="tx2">
                    <a:lumMod val="50000"/>
                  </a:schemeClr>
                </a:solidFill>
              </a:rPr>
              <a:t> approach – using multiple frameworks and languages</a:t>
            </a:r>
          </a:p>
          <a:p>
            <a:endParaRPr lang="en-US" sz="1400" dirty="0" smtClean="0">
              <a:solidFill>
                <a:schemeClr val="tx2">
                  <a:lumMod val="50000"/>
                </a:schemeClr>
              </a:solidFill>
            </a:endParaRPr>
          </a:p>
          <a:p>
            <a:r>
              <a:rPr lang="en-US" sz="1400" b="1" dirty="0" smtClean="0">
                <a:solidFill>
                  <a:schemeClr val="tx2">
                    <a:lumMod val="50000"/>
                  </a:schemeClr>
                </a:solidFill>
              </a:rPr>
              <a:t>Other strategic objectives</a:t>
            </a:r>
          </a:p>
          <a:p>
            <a:endParaRPr lang="en-US" sz="1400" dirty="0">
              <a:solidFill>
                <a:schemeClr val="tx2">
                  <a:lumMod val="50000"/>
                </a:schemeClr>
              </a:solidFill>
            </a:endParaRPr>
          </a:p>
          <a:p>
            <a:r>
              <a:rPr lang="en-US" sz="1400" dirty="0" smtClean="0">
                <a:solidFill>
                  <a:schemeClr val="tx2">
                    <a:lumMod val="50000"/>
                  </a:schemeClr>
                </a:solidFill>
              </a:rPr>
              <a:t>Partnered development between </a:t>
            </a:r>
            <a:r>
              <a:rPr lang="en-US" sz="1400" dirty="0" err="1" smtClean="0">
                <a:solidFill>
                  <a:schemeClr val="tx2">
                    <a:lumMod val="50000"/>
                  </a:schemeClr>
                </a:solidFill>
              </a:rPr>
              <a:t>capgemini</a:t>
            </a:r>
            <a:r>
              <a:rPr lang="en-US" sz="1400" dirty="0" smtClean="0">
                <a:solidFill>
                  <a:schemeClr val="tx2">
                    <a:lumMod val="50000"/>
                  </a:schemeClr>
                </a:solidFill>
              </a:rPr>
              <a:t> and IBM</a:t>
            </a:r>
          </a:p>
          <a:p>
            <a:r>
              <a:rPr lang="en-US" sz="1400" dirty="0" smtClean="0">
                <a:solidFill>
                  <a:schemeClr val="tx2">
                    <a:lumMod val="50000"/>
                  </a:schemeClr>
                </a:solidFill>
              </a:rPr>
              <a:t>Showcasing IBM </a:t>
            </a:r>
            <a:r>
              <a:rPr lang="en-US" sz="1400" dirty="0" err="1" smtClean="0">
                <a:solidFill>
                  <a:schemeClr val="tx2">
                    <a:lumMod val="50000"/>
                  </a:schemeClr>
                </a:solidFill>
              </a:rPr>
              <a:t>Blu</a:t>
            </a:r>
            <a:r>
              <a:rPr lang="en-US" sz="1400" dirty="0" smtClean="0">
                <a:solidFill>
                  <a:schemeClr val="tx2">
                    <a:lumMod val="50000"/>
                  </a:schemeClr>
                </a:solidFill>
              </a:rPr>
              <a:t>-mix technology</a:t>
            </a:r>
          </a:p>
          <a:p>
            <a:r>
              <a:rPr lang="en-US" sz="1400" dirty="0" smtClean="0">
                <a:solidFill>
                  <a:schemeClr val="tx2">
                    <a:lumMod val="50000"/>
                  </a:schemeClr>
                </a:solidFill>
              </a:rPr>
              <a:t>Showcasing </a:t>
            </a:r>
            <a:r>
              <a:rPr lang="en-US" sz="1400" dirty="0" err="1" smtClean="0">
                <a:solidFill>
                  <a:schemeClr val="tx2">
                    <a:lumMod val="50000"/>
                  </a:schemeClr>
                </a:solidFill>
              </a:rPr>
              <a:t>Capgemini</a:t>
            </a:r>
            <a:r>
              <a:rPr lang="en-US" sz="1400" dirty="0" smtClean="0">
                <a:solidFill>
                  <a:schemeClr val="tx2">
                    <a:lumMod val="50000"/>
                  </a:schemeClr>
                </a:solidFill>
              </a:rPr>
              <a:t> competency in micro service development in the banking domain</a:t>
            </a:r>
          </a:p>
        </p:txBody>
      </p:sp>
    </p:spTree>
    <p:extLst>
      <p:ext uri="{BB962C8B-B14F-4D97-AF65-F5344CB8AC3E}">
        <p14:creationId xmlns:p14="http://schemas.microsoft.com/office/powerpoint/2010/main" val="3483675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988" dirty="0" smtClean="0"/>
              <a:t>Technology </a:t>
            </a:r>
            <a:r>
              <a:rPr lang="en-US" sz="1988" dirty="0"/>
              <a:t>Portfolio</a:t>
            </a:r>
            <a:endParaRPr lang="en-GB" sz="1988" dirty="0"/>
          </a:p>
        </p:txBody>
      </p:sp>
      <p:grpSp>
        <p:nvGrpSpPr>
          <p:cNvPr id="3" name="Group 72"/>
          <p:cNvGrpSpPr/>
          <p:nvPr/>
        </p:nvGrpSpPr>
        <p:grpSpPr>
          <a:xfrm>
            <a:off x="732399" y="1195328"/>
            <a:ext cx="8937750" cy="719428"/>
            <a:chOff x="609600" y="762000"/>
            <a:chExt cx="8250231" cy="764517"/>
          </a:xfrm>
        </p:grpSpPr>
        <p:grpSp>
          <p:nvGrpSpPr>
            <p:cNvPr id="6" name="Group 96"/>
            <p:cNvGrpSpPr/>
            <p:nvPr/>
          </p:nvGrpSpPr>
          <p:grpSpPr>
            <a:xfrm>
              <a:off x="609600" y="838200"/>
              <a:ext cx="8250231" cy="609600"/>
              <a:chOff x="222250" y="656984"/>
              <a:chExt cx="8937750" cy="923114"/>
            </a:xfrm>
          </p:grpSpPr>
          <p:sp>
            <p:nvSpPr>
              <p:cNvPr id="70" name="Rounded Rectangle 69"/>
              <p:cNvSpPr/>
              <p:nvPr/>
            </p:nvSpPr>
            <p:spPr bwMode="auto">
              <a:xfrm>
                <a:off x="473200" y="827314"/>
                <a:ext cx="8686800" cy="596152"/>
              </a:xfrm>
              <a:prstGeom prst="roundRect">
                <a:avLst>
                  <a:gd name="adj" fmla="val 10343"/>
                </a:avLst>
              </a:prstGeom>
              <a:solidFill>
                <a:srgbClr val="009BCC"/>
              </a:solidFill>
              <a:ln w="9525" cap="flat" cmpd="sng" algn="ctr">
                <a:noFill/>
                <a:prstDash val="solid"/>
                <a:round/>
                <a:headEnd type="none" w="med" len="med"/>
                <a:tailEnd type="none" w="med" len="med"/>
              </a:ln>
              <a:effectLst>
                <a:outerShdw blurRad="203200" dist="63500" dir="1740000" sx="98000" sy="98000" algn="tl" rotWithShape="0">
                  <a:prstClr val="black">
                    <a:alpha val="31000"/>
                  </a:prstClr>
                </a:outerShdw>
              </a:effectLst>
            </p:spPr>
            <p:txBody>
              <a:bodyPr vert="horz" wrap="square" lIns="1272411" tIns="45443" rIns="90887" bIns="45443" numCol="1" rtlCol="0" anchor="ctr" anchorCtr="0" compatLnSpc="1">
                <a:prstTxWarp prst="textNoShape">
                  <a:avLst/>
                </a:prstTxWarp>
              </a:bodyPr>
              <a:lstStyle/>
              <a:p>
                <a:pPr>
                  <a:spcAft>
                    <a:spcPts val="303"/>
                  </a:spcAft>
                  <a:defRPr/>
                </a:pPr>
                <a:r>
                  <a:rPr lang="en-US" sz="1193" b="1" kern="0" dirty="0">
                    <a:solidFill>
                      <a:srgbClr val="FFFFFF"/>
                    </a:solidFill>
                  </a:rPr>
                  <a:t>Key technology areas addressed with comprehensive focus and multiple assets</a:t>
                </a:r>
              </a:p>
            </p:txBody>
          </p:sp>
          <p:sp>
            <p:nvSpPr>
              <p:cNvPr id="71" name="Rounded Rectangle 70"/>
              <p:cNvSpPr/>
              <p:nvPr/>
            </p:nvSpPr>
            <p:spPr bwMode="auto">
              <a:xfrm>
                <a:off x="222250" y="656984"/>
                <a:ext cx="1212850" cy="923114"/>
              </a:xfrm>
              <a:prstGeom prst="roundRect">
                <a:avLst/>
              </a:prstGeom>
              <a:solidFill>
                <a:srgbClr val="FFFFFF"/>
              </a:solidFill>
              <a:ln w="19050" cap="flat" cmpd="sng" algn="ctr">
                <a:solidFill>
                  <a:srgbClr val="009BCC">
                    <a:lumMod val="75000"/>
                  </a:srgbClr>
                </a:solidFill>
                <a:prstDash val="solid"/>
                <a:round/>
                <a:headEnd type="none" w="med" len="med"/>
                <a:tailEnd type="none" w="med" len="med"/>
              </a:ln>
              <a:effectLst>
                <a:outerShdw blurRad="203200" dist="63500" dir="1740000" sx="98000" sy="98000" algn="tl" rotWithShape="0">
                  <a:prstClr val="black">
                    <a:alpha val="31000"/>
                  </a:prstClr>
                </a:outerShdw>
              </a:effectLst>
            </p:spPr>
            <p:txBody>
              <a:bodyPr vert="horz" wrap="none" lIns="90887" tIns="136330" rIns="90887" bIns="45443" numCol="1" rtlCol="0" anchor="ctr" anchorCtr="0" compatLnSpc="1">
                <a:prstTxWarp prst="textNoShape">
                  <a:avLst/>
                </a:prstTxWarp>
              </a:bodyPr>
              <a:lstStyle/>
              <a:p>
                <a:pPr algn="ctr">
                  <a:defRPr/>
                </a:pPr>
                <a:endParaRPr lang="en-US" sz="4075" kern="0" dirty="0">
                  <a:solidFill>
                    <a:srgbClr val="009BCC"/>
                  </a:solidFill>
                </a:endParaRPr>
              </a:p>
            </p:txBody>
          </p:sp>
        </p:grpSp>
        <p:sp>
          <p:nvSpPr>
            <p:cNvPr id="72" name="Rectangle 71"/>
            <p:cNvSpPr/>
            <p:nvPr/>
          </p:nvSpPr>
          <p:spPr>
            <a:xfrm>
              <a:off x="930252" y="762000"/>
              <a:ext cx="438286" cy="764517"/>
            </a:xfrm>
            <a:prstGeom prst="rect">
              <a:avLst/>
            </a:prstGeom>
          </p:spPr>
          <p:txBody>
            <a:bodyPr wrap="none">
              <a:spAutoFit/>
            </a:bodyPr>
            <a:lstStyle/>
            <a:p>
              <a:pPr lvl="0" algn="ctr">
                <a:defRPr/>
              </a:pPr>
              <a:r>
                <a:rPr lang="en-US" sz="4075" kern="0" dirty="0" smtClean="0">
                  <a:solidFill>
                    <a:srgbClr val="009BCC"/>
                  </a:solidFill>
                </a:rPr>
                <a:t>7</a:t>
              </a:r>
              <a:endParaRPr lang="en-US" sz="4075" kern="0" dirty="0">
                <a:solidFill>
                  <a:srgbClr val="009BCC"/>
                </a:solidFill>
              </a:endParaRPr>
            </a:p>
          </p:txBody>
        </p:sp>
      </p:grpSp>
      <p:sp>
        <p:nvSpPr>
          <p:cNvPr id="143389" name="Rectangle 29"/>
          <p:cNvSpPr>
            <a:spLocks noChangeArrowheads="1"/>
          </p:cNvSpPr>
          <p:nvPr/>
        </p:nvSpPr>
        <p:spPr bwMode="auto">
          <a:xfrm>
            <a:off x="1" y="239157"/>
            <a:ext cx="183613" cy="380545"/>
          </a:xfrm>
          <a:prstGeom prst="rect">
            <a:avLst/>
          </a:prstGeom>
          <a:noFill/>
          <a:ln w="9525">
            <a:noFill/>
            <a:miter lim="800000"/>
            <a:headEnd/>
            <a:tailEnd/>
          </a:ln>
          <a:effectLst/>
        </p:spPr>
        <p:txBody>
          <a:bodyPr vert="horz" wrap="none" lIns="90887" tIns="45443" rIns="90887" bIns="45443" numCol="1" anchor="ctr" anchorCtr="0" compatLnSpc="1">
            <a:prstTxWarp prst="textNoShape">
              <a:avLst/>
            </a:prstTxWarp>
            <a:spAutoFit/>
          </a:bodyPr>
          <a:lstStyle/>
          <a:p>
            <a:endParaRPr lang="en-GB" sz="1888"/>
          </a:p>
        </p:txBody>
      </p:sp>
      <p:sp>
        <p:nvSpPr>
          <p:cNvPr id="207878" name="AutoShape 6" descr="Image result for microsoft Power BI logos"/>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80" name="AutoShape 8" descr="Image result for microsoft Power BI logos"/>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82" name="AutoShape 10" descr="Image result for microsoft Power BI logos"/>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86" name="AutoShape 14" descr="Image result for power pivot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88" name="AutoShape 16" descr="Image result for power pivot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90" name="AutoShape 18" descr="Image result for azure machine learning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92" name="AutoShape 20" descr="Image result for microsoft azure hdinsight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grpSp>
        <p:nvGrpSpPr>
          <p:cNvPr id="103" name="Group 102"/>
          <p:cNvGrpSpPr/>
          <p:nvPr/>
        </p:nvGrpSpPr>
        <p:grpSpPr>
          <a:xfrm>
            <a:off x="13360" y="5343945"/>
            <a:ext cx="9737898" cy="392561"/>
            <a:chOff x="444" y="2201245"/>
            <a:chExt cx="9797199" cy="394952"/>
          </a:xfrm>
        </p:grpSpPr>
        <p:cxnSp>
          <p:nvCxnSpPr>
            <p:cNvPr id="12" name="Straight Connector 11"/>
            <p:cNvCxnSpPr/>
            <p:nvPr/>
          </p:nvCxnSpPr>
          <p:spPr>
            <a:xfrm>
              <a:off x="1935162" y="2583497"/>
              <a:ext cx="7862481" cy="12700"/>
            </a:xfrm>
            <a:prstGeom prst="line">
              <a:avLst/>
            </a:prstGeom>
            <a:ln/>
          </p:spPr>
          <p:style>
            <a:lnRef idx="1">
              <a:schemeClr val="accent5"/>
            </a:lnRef>
            <a:fillRef idx="0">
              <a:schemeClr val="accent5"/>
            </a:fillRef>
            <a:effectRef idx="0">
              <a:schemeClr val="accent5"/>
            </a:effectRef>
            <a:fontRef idx="minor">
              <a:schemeClr val="tx1"/>
            </a:fontRef>
          </p:style>
        </p:cxnSp>
        <p:sp>
          <p:nvSpPr>
            <p:cNvPr id="76" name="Rectangle 75"/>
            <p:cNvSpPr/>
            <p:nvPr/>
          </p:nvSpPr>
          <p:spPr>
            <a:xfrm>
              <a:off x="444" y="22012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algn="r"/>
              <a:r>
                <a:rPr lang="en-US" sz="994" spc="111" dirty="0" err="1" smtClean="0">
                  <a:solidFill>
                    <a:schemeClr val="tx1"/>
                  </a:solidFill>
                  <a:cs typeface="Arial" pitchFamily="34" charset="0"/>
                </a:rPr>
                <a:t>DevOps</a:t>
              </a:r>
              <a:endParaRPr lang="en-US" sz="994" spc="111" dirty="0">
                <a:solidFill>
                  <a:schemeClr val="tx1"/>
                </a:solidFill>
                <a:cs typeface="Arial" pitchFamily="34" charset="0"/>
              </a:endParaRPr>
            </a:p>
          </p:txBody>
        </p:sp>
      </p:grpSp>
      <p:sp>
        <p:nvSpPr>
          <p:cNvPr id="207894" name="AutoShape 22" descr="Image result for message queue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96" name="AutoShape 24" descr="Image result for azure media services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901" name="AutoShape 29" descr="Image result for service bus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903" name="AutoShape 31" descr="Image result for windows 10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907" name="AutoShape 35" descr="Image result for xamarin"/>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909" name="AutoShape 37" descr="http://dfwitprofessionals.com/wp-content/uploads/2013/06/windows-8-logo.png"/>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911" name="AutoShape 39" descr="Image result for html5"/>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grpSp>
        <p:nvGrpSpPr>
          <p:cNvPr id="119" name="Group 118"/>
          <p:cNvGrpSpPr/>
          <p:nvPr/>
        </p:nvGrpSpPr>
        <p:grpSpPr>
          <a:xfrm>
            <a:off x="1" y="2771623"/>
            <a:ext cx="9738339" cy="381723"/>
            <a:chOff x="0" y="4334845"/>
            <a:chExt cx="9797643" cy="384048"/>
          </a:xfrm>
        </p:grpSpPr>
        <p:sp>
          <p:nvSpPr>
            <p:cNvPr id="66" name="Rectangle 65"/>
            <p:cNvSpPr/>
            <p:nvPr/>
          </p:nvSpPr>
          <p:spPr>
            <a:xfrm>
              <a:off x="444" y="43348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lvl="0" algn="r"/>
              <a:r>
                <a:rPr lang="en-US" sz="994" spc="111" dirty="0" smtClean="0">
                  <a:solidFill>
                    <a:schemeClr val="tx1"/>
                  </a:solidFill>
                  <a:cs typeface="Arial" pitchFamily="34" charset="0"/>
                </a:rPr>
                <a:t>Open Source Frameworks</a:t>
              </a:r>
              <a:endParaRPr lang="en-US" sz="994" spc="111" dirty="0">
                <a:solidFill>
                  <a:schemeClr val="tx1"/>
                </a:solidFill>
                <a:cs typeface="Arial" pitchFamily="34" charset="0"/>
              </a:endParaRPr>
            </a:p>
          </p:txBody>
        </p:sp>
        <p:cxnSp>
          <p:nvCxnSpPr>
            <p:cNvPr id="78" name="Straight Connector 77"/>
            <p:cNvCxnSpPr/>
            <p:nvPr/>
          </p:nvCxnSpPr>
          <p:spPr>
            <a:xfrm>
              <a:off x="0" y="4717097"/>
              <a:ext cx="9797643" cy="0"/>
            </a:xfrm>
            <a:prstGeom prst="line">
              <a:avLst/>
            </a:prstGeom>
            <a:ln/>
          </p:spPr>
          <p:style>
            <a:lnRef idx="1">
              <a:schemeClr val="accent5"/>
            </a:lnRef>
            <a:fillRef idx="0">
              <a:schemeClr val="accent5"/>
            </a:fillRef>
            <a:effectRef idx="0">
              <a:schemeClr val="accent5"/>
            </a:effectRef>
            <a:fontRef idx="minor">
              <a:schemeClr val="tx1"/>
            </a:fontRef>
          </p:style>
        </p:cxnSp>
      </p:grpSp>
      <p:grpSp>
        <p:nvGrpSpPr>
          <p:cNvPr id="123" name="Group 122"/>
          <p:cNvGrpSpPr/>
          <p:nvPr/>
        </p:nvGrpSpPr>
        <p:grpSpPr>
          <a:xfrm>
            <a:off x="442" y="4683807"/>
            <a:ext cx="9688045" cy="381723"/>
            <a:chOff x="444" y="5401645"/>
            <a:chExt cx="9747043" cy="384048"/>
          </a:xfrm>
        </p:grpSpPr>
        <p:sp>
          <p:nvSpPr>
            <p:cNvPr id="77" name="Rectangle 76"/>
            <p:cNvSpPr/>
            <p:nvPr/>
          </p:nvSpPr>
          <p:spPr>
            <a:xfrm>
              <a:off x="444" y="54016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lvl="0" algn="r"/>
              <a:r>
                <a:rPr lang="en-US" sz="994" spc="111" dirty="0" smtClean="0">
                  <a:solidFill>
                    <a:schemeClr val="tx1"/>
                  </a:solidFill>
                  <a:cs typeface="Arial" pitchFamily="34" charset="0"/>
                </a:rPr>
                <a:t>No </a:t>
              </a:r>
              <a:r>
                <a:rPr lang="en-US" sz="994" spc="111" dirty="0" err="1" smtClean="0">
                  <a:solidFill>
                    <a:schemeClr val="tx1"/>
                  </a:solidFill>
                  <a:cs typeface="Arial" pitchFamily="34" charset="0"/>
                </a:rPr>
                <a:t>Sql</a:t>
              </a:r>
              <a:endParaRPr lang="en-GB" sz="994" spc="111" dirty="0">
                <a:solidFill>
                  <a:schemeClr val="tx1"/>
                </a:solidFill>
                <a:cs typeface="Arial" pitchFamily="34" charset="0"/>
              </a:endParaRPr>
            </a:p>
          </p:txBody>
        </p:sp>
        <p:cxnSp>
          <p:nvCxnSpPr>
            <p:cNvPr id="134" name="Straight Connector 133"/>
            <p:cNvCxnSpPr/>
            <p:nvPr/>
          </p:nvCxnSpPr>
          <p:spPr>
            <a:xfrm>
              <a:off x="1912302" y="5783897"/>
              <a:ext cx="7835185" cy="0"/>
            </a:xfrm>
            <a:prstGeom prst="line">
              <a:avLst/>
            </a:prstGeom>
            <a:ln/>
          </p:spPr>
          <p:style>
            <a:lnRef idx="1">
              <a:schemeClr val="accent5"/>
            </a:lnRef>
            <a:fillRef idx="0">
              <a:schemeClr val="accent5"/>
            </a:fillRef>
            <a:effectRef idx="0">
              <a:schemeClr val="accent5"/>
            </a:effectRef>
            <a:fontRef idx="minor">
              <a:schemeClr val="tx1"/>
            </a:fontRef>
          </p:style>
        </p:cxnSp>
      </p:grpSp>
      <p:grpSp>
        <p:nvGrpSpPr>
          <p:cNvPr id="106" name="Group 105"/>
          <p:cNvGrpSpPr/>
          <p:nvPr/>
        </p:nvGrpSpPr>
        <p:grpSpPr>
          <a:xfrm>
            <a:off x="442" y="4041788"/>
            <a:ext cx="9737898" cy="412759"/>
            <a:chOff x="444" y="2734645"/>
            <a:chExt cx="9797199" cy="415272"/>
          </a:xfrm>
        </p:grpSpPr>
        <p:cxnSp>
          <p:nvCxnSpPr>
            <p:cNvPr id="13" name="Straight Connector 12"/>
            <p:cNvCxnSpPr/>
            <p:nvPr/>
          </p:nvCxnSpPr>
          <p:spPr>
            <a:xfrm>
              <a:off x="2011362" y="3124517"/>
              <a:ext cx="7786281" cy="25400"/>
            </a:xfrm>
            <a:prstGeom prst="line">
              <a:avLst/>
            </a:prstGeom>
            <a:ln/>
          </p:spPr>
          <p:style>
            <a:lnRef idx="1">
              <a:schemeClr val="accent5"/>
            </a:lnRef>
            <a:fillRef idx="0">
              <a:schemeClr val="accent5"/>
            </a:fillRef>
            <a:effectRef idx="0">
              <a:schemeClr val="accent5"/>
            </a:effectRef>
            <a:fontRef idx="minor">
              <a:schemeClr val="tx1"/>
            </a:fontRef>
          </p:style>
        </p:cxnSp>
        <p:sp>
          <p:nvSpPr>
            <p:cNvPr id="69" name="Rectangle 68"/>
            <p:cNvSpPr/>
            <p:nvPr/>
          </p:nvSpPr>
          <p:spPr>
            <a:xfrm>
              <a:off x="444" y="27346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lvl="0" algn="r"/>
              <a:r>
                <a:rPr lang="en-US" sz="994" spc="111" dirty="0" smtClean="0">
                  <a:solidFill>
                    <a:schemeClr val="tx1"/>
                  </a:solidFill>
                  <a:cs typeface="Arial" pitchFamily="34" charset="0"/>
                </a:rPr>
                <a:t>Integration Technology</a:t>
              </a:r>
              <a:endParaRPr lang="en-US" sz="994" spc="111" dirty="0">
                <a:solidFill>
                  <a:schemeClr val="tx1"/>
                </a:solidFill>
                <a:cs typeface="Arial" pitchFamily="34" charset="0"/>
              </a:endParaRPr>
            </a:p>
          </p:txBody>
        </p:sp>
      </p:grpSp>
      <p:sp>
        <p:nvSpPr>
          <p:cNvPr id="197634" name="AutoShape 2" descr="Image result for .net wpf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grpSp>
        <p:nvGrpSpPr>
          <p:cNvPr id="121" name="Group 120"/>
          <p:cNvGrpSpPr/>
          <p:nvPr/>
        </p:nvGrpSpPr>
        <p:grpSpPr>
          <a:xfrm>
            <a:off x="442" y="2146143"/>
            <a:ext cx="9710767" cy="381723"/>
            <a:chOff x="444" y="4868245"/>
            <a:chExt cx="9769903" cy="384048"/>
          </a:xfrm>
        </p:grpSpPr>
        <p:sp>
          <p:nvSpPr>
            <p:cNvPr id="68" name="Rectangle 67"/>
            <p:cNvSpPr/>
            <p:nvPr/>
          </p:nvSpPr>
          <p:spPr>
            <a:xfrm>
              <a:off x="444" y="48682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lvl="0" algn="r"/>
              <a:r>
                <a:rPr lang="en-US" sz="994" spc="111" dirty="0" smtClean="0">
                  <a:solidFill>
                    <a:schemeClr val="tx1"/>
                  </a:solidFill>
                  <a:cs typeface="Arial" pitchFamily="34" charset="0"/>
                </a:rPr>
                <a:t>User Interface </a:t>
              </a:r>
              <a:r>
                <a:rPr lang="en-US" sz="994" spc="111" dirty="0" err="1" smtClean="0">
                  <a:solidFill>
                    <a:schemeClr val="tx1"/>
                  </a:solidFill>
                  <a:cs typeface="Arial" pitchFamily="34" charset="0"/>
                </a:rPr>
                <a:t>Engg</a:t>
              </a:r>
              <a:endParaRPr lang="en-US" sz="994" spc="111" dirty="0">
                <a:solidFill>
                  <a:schemeClr val="tx1"/>
                </a:solidFill>
                <a:cs typeface="Arial" pitchFamily="34" charset="0"/>
              </a:endParaRPr>
            </a:p>
          </p:txBody>
        </p:sp>
        <p:cxnSp>
          <p:nvCxnSpPr>
            <p:cNvPr id="79" name="Straight Connector 78"/>
            <p:cNvCxnSpPr/>
            <p:nvPr/>
          </p:nvCxnSpPr>
          <p:spPr>
            <a:xfrm>
              <a:off x="1935162" y="5250497"/>
              <a:ext cx="7835185" cy="0"/>
            </a:xfrm>
            <a:prstGeom prst="line">
              <a:avLst/>
            </a:prstGeom>
            <a:ln/>
          </p:spPr>
          <p:style>
            <a:lnRef idx="1">
              <a:schemeClr val="accent5"/>
            </a:lnRef>
            <a:fillRef idx="0">
              <a:schemeClr val="accent5"/>
            </a:fillRef>
            <a:effectRef idx="0">
              <a:schemeClr val="accent5"/>
            </a:effectRef>
            <a:fontRef idx="minor">
              <a:schemeClr val="tx1"/>
            </a:fontRef>
          </p:style>
        </p:cxnSp>
      </p:grpSp>
      <p:grpSp>
        <p:nvGrpSpPr>
          <p:cNvPr id="107" name="Group 106"/>
          <p:cNvGrpSpPr/>
          <p:nvPr/>
        </p:nvGrpSpPr>
        <p:grpSpPr>
          <a:xfrm>
            <a:off x="3370" y="3403275"/>
            <a:ext cx="9722750" cy="381724"/>
            <a:chOff x="444" y="3268045"/>
            <a:chExt cx="9781959" cy="384048"/>
          </a:xfrm>
        </p:grpSpPr>
        <p:cxnSp>
          <p:nvCxnSpPr>
            <p:cNvPr id="14" name="Straight Connector 13"/>
            <p:cNvCxnSpPr/>
            <p:nvPr/>
          </p:nvCxnSpPr>
          <p:spPr>
            <a:xfrm flipV="1">
              <a:off x="1996122" y="3612197"/>
              <a:ext cx="7786281" cy="38100"/>
            </a:xfrm>
            <a:prstGeom prst="line">
              <a:avLst/>
            </a:prstGeom>
            <a:ln/>
          </p:spPr>
          <p:style>
            <a:lnRef idx="1">
              <a:schemeClr val="accent5"/>
            </a:lnRef>
            <a:fillRef idx="0">
              <a:schemeClr val="accent5"/>
            </a:fillRef>
            <a:effectRef idx="0">
              <a:schemeClr val="accent5"/>
            </a:effectRef>
            <a:fontRef idx="minor">
              <a:schemeClr val="tx1"/>
            </a:fontRef>
          </p:style>
        </p:cxnSp>
        <p:sp>
          <p:nvSpPr>
            <p:cNvPr id="74" name="Rectangle 73"/>
            <p:cNvSpPr/>
            <p:nvPr/>
          </p:nvSpPr>
          <p:spPr>
            <a:xfrm>
              <a:off x="444" y="32680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lvl="0" algn="r"/>
              <a:r>
                <a:rPr lang="en-US" sz="994" spc="111" dirty="0" smtClean="0">
                  <a:solidFill>
                    <a:schemeClr val="tx1"/>
                  </a:solidFill>
                  <a:cs typeface="Arial" pitchFamily="34" charset="0"/>
                </a:rPr>
                <a:t>Core J2EE</a:t>
              </a:r>
              <a:endParaRPr lang="en-US" sz="994" spc="111" dirty="0">
                <a:solidFill>
                  <a:schemeClr val="tx1"/>
                </a:solidFill>
                <a:cs typeface="Arial" pitchFamily="34" charset="0"/>
              </a:endParaRPr>
            </a:p>
          </p:txBody>
        </p:sp>
      </p:grpSp>
      <p:sp>
        <p:nvSpPr>
          <p:cNvPr id="199684" name="AutoShape 4" descr="data:image/jpeg;base64,/9j/4AAQSkZJRgABAQAAAQABAAD/2wCEAAkGBxASEBQUEBQUFBAWEBUVEBUQFBQSGhQQFBUWFxUVFBgYHSggGBslGxUWITEhJSkrLjEuFx8zPTUsNygtLisBCgoKDg0OGhAQGywlICQsLCwsLCwsLCwsLCwsLCwsLCwsLCwsLCwvLCwsLCwsLCwsLCwsLCwsLCwsLCwsLCwsLP/AABEIAKwAwAMBEQACEQEDEQH/xAAbAAEAAgMBAQAAAAAAAAAAAAAAAwUCBAYHAf/EAEUQAAEDAgIHBAcFBQUJAAAAAAEAAgMEESExBQYSQVFhcRMyQpEiUmKBobHBFCNyc9EzQ1OC8AdjktLhFRYXJFR0o7LC/8QAGgEBAAMBAQEAAAAAAAAAAAAAAAECAwQFBv/EADERAAIBAwMCBAUEAgMBAAAAAAABAgMRIQQSMUFRIjJhcQWBkaGxExTR4cHwIzNSFf/aAAwDAQACEQMRAD8A9uQBAEAQBAEAQBAEAQBAaOldLwU4Havs49xg9J7zwa0YlVlJR5M6lWFPzMi0TpyCoJawlso70Uo2XgcbbxzFwojNS4Ip1ozwue3Us1c1CAIAgCAIAgCAIAgCAIAgCAIAgCAIAgCA1dI6RhgZtzPaxuQ2jiTwaMyeQUOSWWUnUjBXkzm6vTtTPhA37PF/EkF5HD2GZM6uv0XPKu35TllWnPy4Xfr9DSpqNjCXC5kd35Hnae7q44+7Jc7zlmaglnr3PtfRskPpDFpuxwJa5h4tcMQUQqRUnk2aLT9RBhODUQ/xGC0rB7bRhJ1FjyW8Kz6loV5w82V36/2dTQV8U7A+F7XsO9pvY8DwPJdKafB2QqRmrxdzYUlwgCAIAgCAIAgCAIAgCAIAgCAICGrqo4mF8rmsYM3PIAHmobS5Kykoq7ZztTrDNNhSM2I/487Tj+XHgXdSQOqwlW/8nLKvKX/WrLu/8I0IaBof2jy6Wa1jJKdp3Ru5o5BYNt5ZmoJO7y+7NgqCxgQhAmzKhEy5IihQ1HUxa/tIXmGbe9ni5SNyeOqtGTTuim2z3Rdn/vJc6O1s2SGVrREcmysuYn9d8Z5HDmuiFZPk6Iaq2KmPXp/R1DXAi4xBxBGNxyW52H1AEAQBAEAQBAEAQEFXWxRC8r2sHtGylRb4JSucppP+0vRsJttl54MF10w0dWXQ0VGTKKb+2KD93A8/iNluvh8urL/t2Qf8XHnu0497kehSV3Ih0UldsuNGa411Q28dOxgP7yUnZHMAYu/rFedVlBYp59ehwyr7sUs+r4+XckFNd4kqHGeYd10mDWflsyb8+a53HdyzL9G73Sd3/vCNp1VxHxVf0y+0x+0t5qv6bK7WfRK05EKri0VaZ9sqlRMMVCJlyV9TXxs33PBuPxyRtIxlUiirqNNP8LQOvpFV3GEq76FbUaRldcFxscwLAKNzMZVJPqNC6wVNGfuXbUV8YpCS3+U5sPRaQqyiTR1M6PHHY9H1e1tpqv0Qezm3xSEX/lOTh0XZCrGR61DV06uFh9i/Wh1BAEAQBAEAQHH64a3GC8cFjJvduauqhQ3ZlwaQhfk8h01UzTuJme555nDyXqU4xjwdMUlwNBamVVYfum7Me+R+AA5cUqamFPkmVVR5Om0fqJSAlsRdWSjBzgezgYfaeM+jbrzavxSTxBHBPXuWKSv+Pr/B1Gh9SKaE7cjWyScm7LG/hbjfqV51WtUq+d3/AAc0oyqZqu/p0+h0TgsWWI3BQVZE5qgghfC3gEuyLshfSNPLopU2NzNWoh7MX27cBxPJS6i6oiVRJZKzSlbNex7thgOYGZGazvGXGDGs1J2uVhmB5KjptHNKDRE9UMma8igozWkUmbNaUf6cjxCkzZ1Or+v88FmVIM8WW1f7xo6+P34810QrtYZ30PiMoYnlfc9L0RpeCpZtwPD27wM2ng4ZhdUZKXB7NKrCorxZvKxoEAQBAQ1shbG8jMNNlMVdg8m0nTEkk5k4r04ux0JmGrOrYqqiz/2bcX8+SVq2yOBKdkd1rdoxjoIoWksi2yCGYAkNu3aGThhkcF41dt8nm6uO+KTNbR+m9jZiqWtjybFIwbMT+At+7dyOHNZKV+TOFe3hnj16f0XbwpOhkLgoZBG4KpVkbgoKkbghBFM8NBJyH9WUFZOyuUFVOXm59w4DgsW7nHKTk7mOke9/I3/1CqiavPyRWTMBVlJoy3NGo+MjIq+9PknenyQudxUbE+CjhfggkVLWMJKxrSKTJmvIiKMz0bUTRyh9O5zZBvabYcDxHJWUtuUWoynGV4cnt+qmkJp6YPnDQ+5Ho4XA3kbiu2lNyjdn02nqSnC8i4WpuEAQEdTHtMc3i0j3qU7MHD6Robi67ISNEyx1FhDRLxuPJZ6h3sRMsdah93GeEzfiHBcFbg5dR5V7lBM0OBDgC0ixBxBHNcxyPPJr0tRNTYR3lg/hE+kwf3TjmPZPmrKdisJyp8ZXb+P4L6iropmbUTtoXsRkWu4OBxB6q/J1QnGavElcFBYjcFBVmDgoIKXS813bIybn+JZzfQ5qsruxWuWZgzPSXeH5bfkoLVefkiukQxZrSKSrNeREyhrvKup3wxvvhkEjOClw7GcodUSU2jHPxd6Lfif0WdxCg3mWPyXdJSsYMAh1RilhHpWq7bUrOYJ8yV30PIevplami2WxuEAQBAVOkaQX9lxw5P4e9axkWTK/Rh7GfHBrsD9FefiiS8o39ax/yxPCSM+TguKt5Tm1HkOccVyHEyNxUFWaksB2+0icY5gO+3xDg8eIKU7FGrPdHDLPR2nQ5wjqAIpjg03uyT8DjkfZOK0Ukzop11Lwyw/sy3cFJuyKR1gTwF1DKPGTmJDc3OZzXOcbIXKCjJNJZt/KahapyvYrZFBizWkUlWa8igoyKOnc82YLnfwA4k7gjdiqg5OyNyGnZHv237z4R+Eb+qJs3hFQ9X9jbY8HqtcNGuJHxxIVGrFHg9R0Gy1PEPYHyXoUl4EezSVoI3loaBAEAQGMjA4EHEHNAU9dS2wdj6juPI81tGRZM09K1W1RzMf32su2/iDSD5rHUR8LaMdQv+NlQ5y8888jcVBUwJUEENRE17S14DmnMHFCrSaszKg0jNAQ121NBzxkjHL1x8eq0jPuWhVlDDyvuv5L6qe18BdGQ5pGBCvNeE6ptOF0c9IFzHGyEqCpLpP93+S36qWWqdPYrJFUxZrSKSrMxRgAOmOww90eJ/4RuHMqt+xZUsXlhfdkc1ZcbLAGR+qN/Nx8RUqNiXPFlhEQepKmbXoTc24ZA7ArS9zRPdg9G1c01FMHRt9GSI7Ja7ewEgPbxBt7l6jounFHubNqRdKhAQBAEAQGL2BwIIuDmCgKbSWjMD4mW34kDgeIWqknhk4eGU9TQluWXyXFWoWzHg4qtDbmPBoPXMcrIyVUqYPKEEYfYqRc34NJBrXYDEY/r1Wing1jVSRqySB4JZuzHBYtq5R5yjXwVSlkuRLLtWD9ws0jcBu5pkOV+TX+yPc6zRe+8ZW4k7giyV/Tk3ZGpUVsUJtHaWXe7wMPsjxHnkpsLxhxl/ZFXLUOe4ueS5xzJU2MnJt3Z8D0BmHoDIOQk2tHYzRjjI0fEIi0PMiyhZI0gtPZ1MLyL52fmQeLXD4L6S6fsz6W6+R6NoDSzamESAbLwdmVl77EgzHThyXFUhsdjGSsyxVCAgCAIAgI6ht2OHFrh5gqHwQ8o5bQGlg6CPbFwWDqMNxWFOtbk46Go8KuY6ShYcWH+ufBXlSjVV48mk6UamYclQ9pGa45QcXZnFKLi7MgeVUoROKkqQynA9FBHQ0I6lzDdhseKzauZqbi7xLakq45/RNo5t18GPPI+EqyRvGUano/szOrgbCNqqd2Tdzc3vI3Mb9clbY+ocNuZ4/L9jnqzWFz/RjaGQb489vnI7eUZi67eErLt/JqdkHi8XvYcx09YKCm1PMfoQB6krczD1BNzIOQXMg5CS01cG1VRD27+QKLk2oK9RHV6102xNHKMpAY5PxNF2Hy2gveoSvFx7H0EHixFqzVdjWN9Scdm8f3jQTG7rbaHkrVVuh7Eyyj0BcZkEAQBAEAQHmWjfRiaPVLm/4XEfReaeNHCsbBkPFNzWUW3NO6M/tAycLjl+i6Y6m6tUVzojqLq1RXI3Uwdiwg8ijoRnmm/kQ6EZ5pv5GjK1wNiCOq55RccM5ZRcXZo15j6J6KrKSeCseVQwZBIUKsx1nkvMy5ufs0WfRaXuXr+ZeyKkPQyJGSWxGB3WUEpm82oZJhJ6L90gGB/GPqhpuUvNz3Ip4nMNnb8iMQ4cQd6WIknHkxD0IMg9CbnQaki9W3k1x+n1VoLxI6tHmqjr9b5B2cTfEZwR0a0kn4jzXsUOW/Q92BRMv2sNu99ojt/ix+F10dH7Fz0xr1wGJmgCAIAgPoQHmcTbGUcKiYf+Qn6rzXyePw2vV/kyKgg15JrmzcTv4DqVJW/YwDbG5N3ceHRLhYyTCtdazrOHB36reOoklaWfc3jqZJWllepDUdi5pxMZ54hLUZ9dv4IaoT67fuium0bJa7bPHFhv8ABVelnzHK9DKWjqWvG0l6FZMCMCCDwOCwaawzjmnHDwa+szvvWf8AbxfJI8Fq/mXsiqD1YxuZh6C5kHITc26WuLRskB8ZzY75tPhKF4ztjoTvpQ5pfAS9oxc099g5jeOYU27FnG6vH+zUD1Upc6PUupZHLI95sGxgDiS52QG84LahTlOorHofDk5VHboi5qah0rzJJhYWY0+BmZueJ3r24xUVZHuJWwb+rdIZJRM4WjZfsb+N5wL+gGA6rOtOy2rnqRJ2wdnEVymZtNQH1AEAQBAeZ1UobUVIP/VOsBmbtacB715814mePUdqk16/4InNc7vYD1RmepVSmXyfSAMBkoBE4oQRuKEM0qx2AChlJs0u0IN2kg8jZQm1lGSk4u6diX/a0oFnWeODwCumOqqLDz7nQtdVStKzXqa+nK2m7RomhcT2TDtRvtYEZWO4K0KtKS8ULexrUq0JW3w6dGaIgoX92aSM8JGbXysrbKL4k17oz/R0suJte6JG6GYe5UxO63aU/bJ8TRK0UX5aiM/93Zdz4z0ddT+zn0aJ/wDm1HxJfU+jV6fl7g4/RW/Y1PQsvhdbuiSLQ8rHB22WuGRa11x52V4/D5dZJGsfhVRO7mkbVRTxEh0myHeIghoceJaDgtlpaMczdzo/Z6eOZyv87FpQU1riNgFiAS7DvC4tx9y1ValHwR+x1050l4YdOxc0eigSDKdvg21m+W/3qsq7flwXc+x1FHCSsChaxx2QEiAIAgCA+OQHm+teiJ4ah1TTjb2/28J8VvFGdxtu3rCpR3ZXJyV9Nue+HP5NKjr45mbcZuMiDgWu3tcNxXI1bk4L9CRxUEETihBE4oVK6ofcqrMpPJqvKGbIHlCjK7WN95W/ks+SvT4N59PYq7q5nYyBQixk16ixDRI2U8T5lCMmXaHifNQRdkkLC42aLn5AZkncFBMIOTskeg6pUsrYtl2LL7TSb3ufVB7rPieS66NNx8TPoNLQdKFpPJ2+j6DitzqLqKMBAZoAgCAIAgCAhqKcPFigOC1l1UcHmalIZPvw9GUerIP/AKWc6amYVqCqej7lFR14eSxzTHM39pG7McxxbzXFKDi7M8ycZQe2XJM4qpQ1qmSw5n5KGyknYr3lVMmQPKkoyB5Qoyq08770flt+SvDg6HwiuBVytjIOQix9BQWPt0IsbFJA55s3IWudwvl1PAb09C9OlKpLbE77VvVu1i4cDsneRkX/AEbkOZXTTpbcvk9vT6aNFY57nomjdG2xK2OkuGNsgPqAIAgCAIAgCAIDCSMOGKA5DWnVRkwDhdkrb9nIzvMP1HJVlFSVmUqU41FaRxElTJE/sqlobL4HDuSgb28DxauKpTcDya9KVLnjuRSOvmsDlbNd5QoyB5UmbIXlSUZTaYN5P5Gq8eDpXBpKxIuhB9ugNygonSuAF7XtgLkng0bz8kSbdka0qEqrsj0fVrVvZsSBtDIDENvwO93tfJddOmoe57VKjGkrRPQtG6NDAtDUswEAQBAEAQBAEAQBAEAQHxzboCg1h1eiqIy17QQfgdxB3HmjVyGk1Znl+ltHzUbrS3fDezZbYt4Nk4dcui4qtC2YnkanRuHihlfg1nFc557IHlCjIXlSUZS6Rdd/uC0XB0U3g1VJcICx0Top8zgAL77ZXHEnc3n5KYxcnZHRQ08qj9D1PVrVkMAwubWJtbDg0bhyXZCCirI9mEIwVondUVC1gVixuIAgCAIAgCAIAgCAIAgCAIAUBW6T0YyRpBAIIsQRe4O4oDyzWHViSlJdCC+DfHiXR82es3lmOa5qtC+Ynm6rQ7vFT57dygEgcAWm4ORC5LWPGkmnZkTyhmymre+VouDopeU11JoXWgdBSTvywB9IkXDevE+z5q8Kbn7HZp9K6nilwet6uattjaABzJObjxK60klZHrJJKyOvp6cNFgpJJkAQBAEAQBAEAQBAEAQBAEAQBAEBrVdI14xQHm2teppDjLT2Ds3sya/mPVdzyPxWVSkp+5yanSRrK/D7nCuOJBBDgbOBwIPAhcTi4uzPnqtKVKW2SKmrF34Ky4NaXlL7VfVl9Q4ONxHfvceTP83lfdtTpXyz1NNpL+Kf0PX9BaAZG0AAADIBdR6Z0cbABggMkAQBAEAQBAEAQBAEAQBAEAQBAEAQBARTwhwsUBw+t2p7ZvTZ6EoHovAvceq8eIfJUnBSVmY1qEK0dsjktBakyPlLqhtmg22Qdrb5k7m8szyWcKNss5tNoVSzJ37HqeitEtjAwGWGC3O8tgLID6gCAIAgCAIAgCAIAgCAIAgCAIAgCAIAgCAxe0HNARRwNBwCAnQBAEAQBAEAQBAEAQBAf//Z"/>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199686" name="AutoShape 6" descr="data:image/jpeg;base64,/9j/4AAQSkZJRgABAQAAAQABAAD/2wCEAAkGBxASEBQUEBQUFBAWEBUVEBUQFBQSGhQQFBUWFxUVFBgYHSggGBslGxUWITEhJSkrLjEuFx8zPTUsNygtLisBCgoKDg0OGhAQGywlICQsLCwsLCwsLCwsLCwsLCwsLCwsLCwsLCwvLCwsLCwsLCwsLCwsLCwsLCwsLCwsLCwsLP/AABEIAKwAwAMBEQACEQEDEQH/xAAbAAEAAgMBAQAAAAAAAAAAAAAAAwUCBAYHAf/EAEUQAAEDAgIHBAcFBQUJAAAAAAEAAgMEESExBQYSQVFhcRMyQpEiUmKBobHBFCNyc9EzQ1OC8AdjktLhFRYXJFR0o7LC/8QAGgEBAAMBAQEAAAAAAAAAAAAAAAECAwQFBv/EADERAAIBAwMCBAUEAgMBAAAAAAABAgMRIQQSMUFRIjJhcQWBkaGxExTR4cHwIzNSFf/aAAwDAQACEQMRAD8A9uQBAEAQBAEAQBAEAQBAaOldLwU4Havs49xg9J7zwa0YlVlJR5M6lWFPzMi0TpyCoJawlso70Uo2XgcbbxzFwojNS4Ip1ozwue3Us1c1CAIAgCAIAgCAIAgCAIAgCAIAgCAIAgCA1dI6RhgZtzPaxuQ2jiTwaMyeQUOSWWUnUjBXkzm6vTtTPhA37PF/EkF5HD2GZM6uv0XPKu35TllWnPy4Xfr9DSpqNjCXC5kd35Hnae7q44+7Jc7zlmaglnr3PtfRskPpDFpuxwJa5h4tcMQUQqRUnk2aLT9RBhODUQ/xGC0rB7bRhJ1FjyW8Kz6loV5w82V36/2dTQV8U7A+F7XsO9pvY8DwPJdKafB2QqRmrxdzYUlwgCAIAgCAIAgCAIAgCAIAgCAICGrqo4mF8rmsYM3PIAHmobS5Kykoq7ZztTrDNNhSM2I/487Tj+XHgXdSQOqwlW/8nLKvKX/WrLu/8I0IaBof2jy6Wa1jJKdp3Ru5o5BYNt5ZmoJO7y+7NgqCxgQhAmzKhEy5IihQ1HUxa/tIXmGbe9ni5SNyeOqtGTTuim2z3Rdn/vJc6O1s2SGVrREcmysuYn9d8Z5HDmuiFZPk6Iaq2KmPXp/R1DXAi4xBxBGNxyW52H1AEAQBAEAQBAEAQEFXWxRC8r2sHtGylRb4JSucppP+0vRsJttl54MF10w0dWXQ0VGTKKb+2KD93A8/iNluvh8urL/t2Qf8XHnu0497kehSV3Ih0UldsuNGa411Q28dOxgP7yUnZHMAYu/rFedVlBYp59ehwyr7sUs+r4+XckFNd4kqHGeYd10mDWflsyb8+a53HdyzL9G73Sd3/vCNp1VxHxVf0y+0x+0t5qv6bK7WfRK05EKri0VaZ9sqlRMMVCJlyV9TXxs33PBuPxyRtIxlUiirqNNP8LQOvpFV3GEq76FbUaRldcFxscwLAKNzMZVJPqNC6wVNGfuXbUV8YpCS3+U5sPRaQqyiTR1M6PHHY9H1e1tpqv0Qezm3xSEX/lOTh0XZCrGR61DV06uFh9i/Wh1BAEAQBAEAQHH64a3GC8cFjJvduauqhQ3ZlwaQhfk8h01UzTuJme555nDyXqU4xjwdMUlwNBamVVYfum7Me+R+AA5cUqamFPkmVVR5Om0fqJSAlsRdWSjBzgezgYfaeM+jbrzavxSTxBHBPXuWKSv+Pr/B1Gh9SKaE7cjWyScm7LG/hbjfqV51WtUq+d3/AAc0oyqZqu/p0+h0TgsWWI3BQVZE5qgghfC3gEuyLshfSNPLopU2NzNWoh7MX27cBxPJS6i6oiVRJZKzSlbNex7thgOYGZGazvGXGDGs1J2uVhmB5KjptHNKDRE9UMma8igozWkUmbNaUf6cjxCkzZ1Or+v88FmVIM8WW1f7xo6+P34810QrtYZ30PiMoYnlfc9L0RpeCpZtwPD27wM2ng4ZhdUZKXB7NKrCorxZvKxoEAQBAQ1shbG8jMNNlMVdg8m0nTEkk5k4r04ux0JmGrOrYqqiz/2bcX8+SVq2yOBKdkd1rdoxjoIoWksi2yCGYAkNu3aGThhkcF41dt8nm6uO+KTNbR+m9jZiqWtjybFIwbMT+At+7dyOHNZKV+TOFe3hnj16f0XbwpOhkLgoZBG4KpVkbgoKkbghBFM8NBJyH9WUFZOyuUFVOXm59w4DgsW7nHKTk7mOke9/I3/1CqiavPyRWTMBVlJoy3NGo+MjIq+9PknenyQudxUbE+CjhfggkVLWMJKxrSKTJmvIiKMz0bUTRyh9O5zZBvabYcDxHJWUtuUWoynGV4cnt+qmkJp6YPnDQ+5Ho4XA3kbiu2lNyjdn02nqSnC8i4WpuEAQEdTHtMc3i0j3qU7MHD6Robi67ISNEyx1FhDRLxuPJZ6h3sRMsdah93GeEzfiHBcFbg5dR5V7lBM0OBDgC0ixBxBHNcxyPPJr0tRNTYR3lg/hE+kwf3TjmPZPmrKdisJyp8ZXb+P4L6iropmbUTtoXsRkWu4OBxB6q/J1QnGavElcFBYjcFBVmDgoIKXS813bIybn+JZzfQ5qsruxWuWZgzPSXeH5bfkoLVefkiukQxZrSKSrNeREyhrvKup3wxvvhkEjOClw7GcodUSU2jHPxd6Lfif0WdxCg3mWPyXdJSsYMAh1RilhHpWq7bUrOYJ8yV30PIevplami2WxuEAQBAVOkaQX9lxw5P4e9axkWTK/Rh7GfHBrsD9FefiiS8o39ax/yxPCSM+TguKt5Tm1HkOccVyHEyNxUFWaksB2+0icY5gO+3xDg8eIKU7FGrPdHDLPR2nQ5wjqAIpjg03uyT8DjkfZOK0Ukzop11Lwyw/sy3cFJuyKR1gTwF1DKPGTmJDc3OZzXOcbIXKCjJNJZt/KahapyvYrZFBizWkUlWa8igoyKOnc82YLnfwA4k7gjdiqg5OyNyGnZHv237z4R+Eb+qJs3hFQ9X9jbY8HqtcNGuJHxxIVGrFHg9R0Gy1PEPYHyXoUl4EezSVoI3loaBAEAQGMjA4EHEHNAU9dS2wdj6juPI81tGRZM09K1W1RzMf32su2/iDSD5rHUR8LaMdQv+NlQ5y8888jcVBUwJUEENRE17S14DmnMHFCrSaszKg0jNAQ121NBzxkjHL1x8eq0jPuWhVlDDyvuv5L6qe18BdGQ5pGBCvNeE6ptOF0c9IFzHGyEqCpLpP93+S36qWWqdPYrJFUxZrSKSrMxRgAOmOww90eJ/4RuHMqt+xZUsXlhfdkc1ZcbLAGR+qN/Nx8RUqNiXPFlhEQepKmbXoTc24ZA7ArS9zRPdg9G1c01FMHRt9GSI7Ja7ewEgPbxBt7l6jounFHubNqRdKhAQBAEAQGL2BwIIuDmCgKbSWjMD4mW34kDgeIWqknhk4eGU9TQluWXyXFWoWzHg4qtDbmPBoPXMcrIyVUqYPKEEYfYqRc34NJBrXYDEY/r1Wing1jVSRqySB4JZuzHBYtq5R5yjXwVSlkuRLLtWD9ws0jcBu5pkOV+TX+yPc6zRe+8ZW4k7giyV/Tk3ZGpUVsUJtHaWXe7wMPsjxHnkpsLxhxl/ZFXLUOe4ueS5xzJU2MnJt3Z8D0BmHoDIOQk2tHYzRjjI0fEIi0PMiyhZI0gtPZ1MLyL52fmQeLXD4L6S6fsz6W6+R6NoDSzamESAbLwdmVl77EgzHThyXFUhsdjGSsyxVCAgCAIAgI6ht2OHFrh5gqHwQ8o5bQGlg6CPbFwWDqMNxWFOtbk46Go8KuY6ShYcWH+ufBXlSjVV48mk6UamYclQ9pGa45QcXZnFKLi7MgeVUoROKkqQynA9FBHQ0I6lzDdhseKzauZqbi7xLakq45/RNo5t18GPPI+EqyRvGUano/szOrgbCNqqd2Tdzc3vI3Mb9clbY+ocNuZ4/L9jnqzWFz/RjaGQb489vnI7eUZi67eErLt/JqdkHi8XvYcx09YKCm1PMfoQB6krczD1BNzIOQXMg5CS01cG1VRD27+QKLk2oK9RHV6102xNHKMpAY5PxNF2Hy2gveoSvFx7H0EHixFqzVdjWN9Scdm8f3jQTG7rbaHkrVVuh7Eyyj0BcZkEAQBAEAQHmWjfRiaPVLm/4XEfReaeNHCsbBkPFNzWUW3NO6M/tAycLjl+i6Y6m6tUVzojqLq1RXI3Uwdiwg8ijoRnmm/kQ6EZ5pv5GjK1wNiCOq55RccM5ZRcXZo15j6J6KrKSeCseVQwZBIUKsx1nkvMy5ufs0WfRaXuXr+ZeyKkPQyJGSWxGB3WUEpm82oZJhJ6L90gGB/GPqhpuUvNz3Ip4nMNnb8iMQ4cQd6WIknHkxD0IMg9CbnQaki9W3k1x+n1VoLxI6tHmqjr9b5B2cTfEZwR0a0kn4jzXsUOW/Q92BRMv2sNu99ojt/ix+F10dH7Fz0xr1wGJmgCAIAgPoQHmcTbGUcKiYf+Qn6rzXyePw2vV/kyKgg15JrmzcTv4DqVJW/YwDbG5N3ceHRLhYyTCtdazrOHB36reOoklaWfc3jqZJWllepDUdi5pxMZ54hLUZ9dv4IaoT67fuium0bJa7bPHFhv8ABVelnzHK9DKWjqWvG0l6FZMCMCCDwOCwaawzjmnHDwa+szvvWf8AbxfJI8Fq/mXsiqD1YxuZh6C5kHITc26WuLRskB8ZzY75tPhKF4ztjoTvpQ5pfAS9oxc099g5jeOYU27FnG6vH+zUD1Upc6PUupZHLI95sGxgDiS52QG84LahTlOorHofDk5VHboi5qah0rzJJhYWY0+BmZueJ3r24xUVZHuJWwb+rdIZJRM4WjZfsb+N5wL+gGA6rOtOy2rnqRJ2wdnEVymZtNQH1AEAQBAeZ1UobUVIP/VOsBmbtacB715814mePUdqk16/4InNc7vYD1RmepVSmXyfSAMBkoBE4oQRuKEM0qx2AChlJs0u0IN2kg8jZQm1lGSk4u6diX/a0oFnWeODwCumOqqLDz7nQtdVStKzXqa+nK2m7RomhcT2TDtRvtYEZWO4K0KtKS8ULexrUq0JW3w6dGaIgoX92aSM8JGbXysrbKL4k17oz/R0suJte6JG6GYe5UxO63aU/bJ8TRK0UX5aiM/93Zdz4z0ddT+zn0aJ/wDm1HxJfU+jV6fl7g4/RW/Y1PQsvhdbuiSLQ8rHB22WuGRa11x52V4/D5dZJGsfhVRO7mkbVRTxEh0myHeIghoceJaDgtlpaMczdzo/Z6eOZyv87FpQU1riNgFiAS7DvC4tx9y1ValHwR+x1050l4YdOxc0eigSDKdvg21m+W/3qsq7flwXc+x1FHCSsChaxx2QEiAIAgCA+OQHm+teiJ4ah1TTjb2/28J8VvFGdxtu3rCpR3ZXJyV9Nue+HP5NKjr45mbcZuMiDgWu3tcNxXI1bk4L9CRxUEETihBE4oVK6ofcqrMpPJqvKGbIHlCjK7WN95W/ks+SvT4N59PYq7q5nYyBQixk16ixDRI2U8T5lCMmXaHifNQRdkkLC42aLn5AZkncFBMIOTskeg6pUsrYtl2LL7TSb3ufVB7rPieS66NNx8TPoNLQdKFpPJ2+j6DitzqLqKMBAZoAgCAIAgCAhqKcPFigOC1l1UcHmalIZPvw9GUerIP/AKWc6amYVqCqej7lFR14eSxzTHM39pG7McxxbzXFKDi7M8ycZQe2XJM4qpQ1qmSw5n5KGyknYr3lVMmQPKkoyB5Qoyq08770flt+SvDg6HwiuBVytjIOQix9BQWPt0IsbFJA55s3IWudwvl1PAb09C9OlKpLbE77VvVu1i4cDsneRkX/AEbkOZXTTpbcvk9vT6aNFY57nomjdG2xK2OkuGNsgPqAIAgCAIAgCAIDCSMOGKA5DWnVRkwDhdkrb9nIzvMP1HJVlFSVmUqU41FaRxElTJE/sqlobL4HDuSgb28DxauKpTcDya9KVLnjuRSOvmsDlbNd5QoyB5UmbIXlSUZTaYN5P5Gq8eDpXBpKxIuhB9ugNygonSuAF7XtgLkng0bz8kSbdka0qEqrsj0fVrVvZsSBtDIDENvwO93tfJddOmoe57VKjGkrRPQtG6NDAtDUswEAQBAEAQBAEAQBAEAQHxzboCg1h1eiqIy17QQfgdxB3HmjVyGk1Znl+ltHzUbrS3fDezZbYt4Nk4dcui4qtC2YnkanRuHihlfg1nFc557IHlCjIXlSUZS6Rdd/uC0XB0U3g1VJcICx0Top8zgAL77ZXHEnc3n5KYxcnZHRQ08qj9D1PVrVkMAwubWJtbDg0bhyXZCCirI9mEIwVondUVC1gVixuIAgCAIAgCAIAgCAIAgCAIAUBW6T0YyRpBAIIsQRe4O4oDyzWHViSlJdCC+DfHiXR82es3lmOa5qtC+Ynm6rQ7vFT57dygEgcAWm4ORC5LWPGkmnZkTyhmymre+VouDopeU11JoXWgdBSTvywB9IkXDevE+z5q8Kbn7HZp9K6nilwet6uattjaABzJObjxK60klZHrJJKyOvp6cNFgpJJkAQBAEAQBAEAQBAEAQBAEAQBAEBrVdI14xQHm2teppDjLT2Ds3sya/mPVdzyPxWVSkp+5yanSRrK/D7nCuOJBBDgbOBwIPAhcTi4uzPnqtKVKW2SKmrF34Ky4NaXlL7VfVl9Q4ONxHfvceTP83lfdtTpXyz1NNpL+Kf0PX9BaAZG0AAADIBdR6Z0cbABggMkAQBAEAQBAEAQBAEAQBAEAQBAEAQBARTwhwsUBw+t2p7ZvTZ6EoHovAvceq8eIfJUnBSVmY1qEK0dsjktBakyPlLqhtmg22Qdrb5k7m8szyWcKNss5tNoVSzJ37HqeitEtjAwGWGC3O8tgLID6gCAIAgCAIAgCAIAgCAIAgCAIAgCAIAgCAxe0HNARRwNBwCAnQBAEAQBAEAQBAEAQBAf//Z"/>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199688" name="AutoShape 8" descr="Image result for browserstack"/>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199695" name="AutoShape 15" descr="Image result for resharper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199699" name="AutoShape 19" descr="Image result for windows powershell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199701" name="AutoShape 21" descr="Image result for windows powershell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pic>
        <p:nvPicPr>
          <p:cNvPr id="122" name="Picture 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1828" y="4608736"/>
            <a:ext cx="1364816" cy="337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8694" y="4581674"/>
            <a:ext cx="1128228" cy="473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21302" y="2076936"/>
            <a:ext cx="1176999"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6" name="Group 155"/>
          <p:cNvGrpSpPr/>
          <p:nvPr/>
        </p:nvGrpSpPr>
        <p:grpSpPr>
          <a:xfrm>
            <a:off x="3370" y="5890370"/>
            <a:ext cx="9737898" cy="392561"/>
            <a:chOff x="444" y="2201245"/>
            <a:chExt cx="9797199" cy="394952"/>
          </a:xfrm>
        </p:grpSpPr>
        <p:cxnSp>
          <p:nvCxnSpPr>
            <p:cNvPr id="157" name="Straight Connector 156"/>
            <p:cNvCxnSpPr/>
            <p:nvPr/>
          </p:nvCxnSpPr>
          <p:spPr>
            <a:xfrm>
              <a:off x="1935162" y="2583497"/>
              <a:ext cx="7862481" cy="12700"/>
            </a:xfrm>
            <a:prstGeom prst="line">
              <a:avLst/>
            </a:prstGeom>
            <a:ln/>
          </p:spPr>
          <p:style>
            <a:lnRef idx="1">
              <a:schemeClr val="accent5"/>
            </a:lnRef>
            <a:fillRef idx="0">
              <a:schemeClr val="accent5"/>
            </a:fillRef>
            <a:effectRef idx="0">
              <a:schemeClr val="accent5"/>
            </a:effectRef>
            <a:fontRef idx="minor">
              <a:schemeClr val="tx1"/>
            </a:fontRef>
          </p:style>
        </p:cxnSp>
        <p:sp>
          <p:nvSpPr>
            <p:cNvPr id="158" name="Rectangle 157"/>
            <p:cNvSpPr/>
            <p:nvPr/>
          </p:nvSpPr>
          <p:spPr>
            <a:xfrm>
              <a:off x="444" y="22012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algn="r"/>
              <a:r>
                <a:rPr lang="en-US" sz="994" spc="111" dirty="0" err="1" smtClean="0">
                  <a:solidFill>
                    <a:schemeClr val="tx1"/>
                  </a:solidFill>
                  <a:cs typeface="Arial" pitchFamily="34" charset="0"/>
                </a:rPr>
                <a:t>Blockchain</a:t>
              </a:r>
              <a:endParaRPr lang="en-US" sz="994" spc="111" dirty="0">
                <a:solidFill>
                  <a:schemeClr val="tx1"/>
                </a:solidFill>
                <a:cs typeface="Arial" pitchFamily="34" charset="0"/>
              </a:endParaRPr>
            </a:p>
          </p:txBody>
        </p:sp>
      </p:grpSp>
      <p:pic>
        <p:nvPicPr>
          <p:cNvPr id="15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7401" y="5890370"/>
            <a:ext cx="1147762" cy="289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0216" y="5890370"/>
            <a:ext cx="1471610"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57843" y="5834957"/>
            <a:ext cx="1710509" cy="37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2"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87318" y="5834957"/>
            <a:ext cx="1362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16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01882" y="5236999"/>
            <a:ext cx="985877" cy="294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49642" y="5156980"/>
            <a:ext cx="536630" cy="462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02127" y="5142828"/>
            <a:ext cx="101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386278" y="5192845"/>
            <a:ext cx="575829" cy="429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525157" y="5183992"/>
            <a:ext cx="637309" cy="435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26"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398905" y="4530002"/>
            <a:ext cx="13811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946"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379049" y="2037004"/>
            <a:ext cx="1427595" cy="403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947" name="Picture 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467581" y="1902769"/>
            <a:ext cx="837505" cy="53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1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275126" y="2591917"/>
            <a:ext cx="704612" cy="400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14"/>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243302" y="2713726"/>
            <a:ext cx="1248820" cy="400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15"/>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662808" y="2651586"/>
            <a:ext cx="820340" cy="4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16"/>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754954" y="2651587"/>
            <a:ext cx="669028" cy="38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17"/>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613550" y="2651586"/>
            <a:ext cx="697114" cy="48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18"/>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592343" y="2651586"/>
            <a:ext cx="567531"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19"/>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8312234" y="2627772"/>
            <a:ext cx="556896" cy="525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39"/>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6285957" y="3171906"/>
            <a:ext cx="1107590" cy="544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21"/>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293341" y="3264208"/>
            <a:ext cx="830895" cy="402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2"/>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278349" y="3239346"/>
            <a:ext cx="1991261" cy="409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24"/>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498779" y="3209916"/>
            <a:ext cx="570468" cy="510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25"/>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2123580" y="3850764"/>
            <a:ext cx="1315405" cy="48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8"/>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3633871" y="3850764"/>
            <a:ext cx="1215391" cy="4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26"/>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020788" y="3784999"/>
            <a:ext cx="1093551" cy="558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4310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glance at application functionality</a:t>
            </a:r>
            <a:endParaRPr lang="en-US" dirty="0"/>
          </a:p>
        </p:txBody>
      </p:sp>
      <p:sp>
        <p:nvSpPr>
          <p:cNvPr id="3" name="TextBox 2"/>
          <p:cNvSpPr txBox="1"/>
          <p:nvPr/>
        </p:nvSpPr>
        <p:spPr>
          <a:xfrm>
            <a:off x="2995930" y="1477010"/>
            <a:ext cx="4776470" cy="2308324"/>
          </a:xfrm>
          <a:prstGeom prst="rect">
            <a:avLst/>
          </a:prstGeom>
          <a:noFill/>
        </p:spPr>
        <p:txBody>
          <a:bodyPr wrap="square" rtlCol="0">
            <a:spAutoFit/>
          </a:bodyPr>
          <a:lstStyle/>
          <a:p>
            <a:pPr marL="285750" indent="-285750">
              <a:buFont typeface="Arial" pitchFamily="34" charset="0"/>
              <a:buChar char="•"/>
            </a:pPr>
            <a:r>
              <a:rPr lang="en-US" sz="1800" dirty="0"/>
              <a:t>Ability for user to login using customer id and password</a:t>
            </a:r>
          </a:p>
          <a:p>
            <a:pPr marL="285750" indent="-285750">
              <a:buFont typeface="Arial" pitchFamily="34" charset="0"/>
              <a:buChar char="•"/>
            </a:pPr>
            <a:r>
              <a:rPr lang="en-US" sz="1800" dirty="0" smtClean="0"/>
              <a:t>View </a:t>
            </a:r>
            <a:r>
              <a:rPr lang="en-US" sz="1800" dirty="0"/>
              <a:t>a summary of </a:t>
            </a:r>
            <a:r>
              <a:rPr lang="en-US" sz="1800" dirty="0" smtClean="0"/>
              <a:t> </a:t>
            </a:r>
            <a:r>
              <a:rPr lang="en-US" sz="1800" dirty="0"/>
              <a:t>accounts, cards, loans and investments</a:t>
            </a:r>
          </a:p>
          <a:p>
            <a:pPr marL="285750" indent="-285750">
              <a:buFont typeface="Arial" pitchFamily="34" charset="0"/>
              <a:buChar char="•"/>
            </a:pPr>
            <a:r>
              <a:rPr lang="en-US" sz="1800" dirty="0" smtClean="0"/>
              <a:t>View </a:t>
            </a:r>
            <a:r>
              <a:rPr lang="en-US" sz="1800" dirty="0"/>
              <a:t>transaction history on accounts, cards, loans and investments</a:t>
            </a:r>
          </a:p>
          <a:p>
            <a:pPr marL="285750" indent="-285750">
              <a:buFont typeface="Arial" pitchFamily="34" charset="0"/>
              <a:buChar char="•"/>
            </a:pPr>
            <a:r>
              <a:rPr lang="en-US" sz="1800" dirty="0" smtClean="0"/>
              <a:t>Ability </a:t>
            </a:r>
            <a:r>
              <a:rPr lang="en-US" sz="1800" dirty="0"/>
              <a:t>to do transfers</a:t>
            </a:r>
          </a:p>
          <a:p>
            <a:pPr marL="285750" indent="-285750">
              <a:buFont typeface="Arial" pitchFamily="34" charset="0"/>
              <a:buChar char="•"/>
            </a:pPr>
            <a:r>
              <a:rPr lang="en-US" sz="1800" dirty="0" smtClean="0"/>
              <a:t>Ability </a:t>
            </a:r>
            <a:r>
              <a:rPr lang="en-US" sz="1800" dirty="0"/>
              <a:t>to do Bill </a:t>
            </a:r>
            <a:r>
              <a:rPr lang="en-US" sz="1800" dirty="0" smtClean="0"/>
              <a:t>Payments</a:t>
            </a:r>
            <a:endParaRPr lang="en-US" sz="1800" dirty="0"/>
          </a:p>
        </p:txBody>
      </p:sp>
      <p:pic>
        <p:nvPicPr>
          <p:cNvPr id="2058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 y="1739900"/>
            <a:ext cx="18669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611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glance at service split up</a:t>
            </a:r>
            <a:endParaRPr lang="en-US" dirty="0"/>
          </a:p>
        </p:txBody>
      </p:sp>
      <p:sp>
        <p:nvSpPr>
          <p:cNvPr id="3" name="TextBox 2"/>
          <p:cNvSpPr txBox="1"/>
          <p:nvPr/>
        </p:nvSpPr>
        <p:spPr>
          <a:xfrm>
            <a:off x="469900" y="1429434"/>
            <a:ext cx="8293100" cy="646331"/>
          </a:xfrm>
          <a:prstGeom prst="rect">
            <a:avLst/>
          </a:prstGeom>
          <a:noFill/>
        </p:spPr>
        <p:txBody>
          <a:bodyPr wrap="square" rtlCol="0">
            <a:spAutoFit/>
          </a:bodyPr>
          <a:lstStyle/>
          <a:p>
            <a:pPr marL="285750" indent="-285750">
              <a:buFont typeface="Arial" pitchFamily="34" charset="0"/>
              <a:buChar char="•"/>
            </a:pPr>
            <a:r>
              <a:rPr lang="en-US" sz="1800" dirty="0" smtClean="0"/>
              <a:t>The application will be built using the micro service approach and hosted on the IBM </a:t>
            </a:r>
            <a:r>
              <a:rPr lang="en-US" sz="1800" dirty="0" err="1" smtClean="0"/>
              <a:t>Blumix</a:t>
            </a:r>
            <a:r>
              <a:rPr lang="en-US" sz="1800" dirty="0" smtClean="0"/>
              <a:t> cloud.</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3141830005"/>
              </p:ext>
            </p:extLst>
          </p:nvPr>
        </p:nvGraphicFramePr>
        <p:xfrm>
          <a:off x="469900" y="2329765"/>
          <a:ext cx="8597900" cy="3342640"/>
        </p:xfrm>
        <a:graphic>
          <a:graphicData uri="http://schemas.openxmlformats.org/drawingml/2006/table">
            <a:tbl>
              <a:tblPr firstRow="1" bandRow="1">
                <a:tableStyleId>{5C22544A-7EE6-4342-B048-85BDC9FD1C3A}</a:tableStyleId>
              </a:tblPr>
              <a:tblGrid>
                <a:gridCol w="2463800"/>
                <a:gridCol w="6134100"/>
              </a:tblGrid>
              <a:tr h="0">
                <a:tc>
                  <a:txBody>
                    <a:bodyPr/>
                    <a:lstStyle/>
                    <a:p>
                      <a:r>
                        <a:rPr lang="en-US" sz="1400" dirty="0" smtClean="0"/>
                        <a:t>Micro</a:t>
                      </a:r>
                      <a:r>
                        <a:rPr lang="en-US" sz="1400" baseline="0" dirty="0" smtClean="0"/>
                        <a:t> Service</a:t>
                      </a:r>
                      <a:endParaRPr lang="en-US" sz="1400" dirty="0"/>
                    </a:p>
                  </a:txBody>
                  <a:tcPr/>
                </a:tc>
                <a:tc>
                  <a:txBody>
                    <a:bodyPr/>
                    <a:lstStyle/>
                    <a:p>
                      <a:r>
                        <a:rPr lang="en-US" sz="1400" dirty="0" smtClean="0"/>
                        <a:t>Functionality</a:t>
                      </a:r>
                      <a:endParaRPr lang="en-US" sz="1400" dirty="0"/>
                    </a:p>
                  </a:txBody>
                  <a:tcPr/>
                </a:tc>
              </a:tr>
              <a:tr h="370840">
                <a:tc>
                  <a:txBody>
                    <a:bodyPr/>
                    <a:lstStyle/>
                    <a:p>
                      <a:r>
                        <a:rPr lang="en-US" sz="1400" dirty="0" err="1" smtClean="0"/>
                        <a:t>AuthenticationService</a:t>
                      </a:r>
                      <a:endParaRPr lang="en-US" sz="1400" dirty="0"/>
                    </a:p>
                  </a:txBody>
                  <a:tcPr/>
                </a:tc>
                <a:tc>
                  <a:txBody>
                    <a:bodyPr/>
                    <a:lstStyle/>
                    <a:p>
                      <a:r>
                        <a:rPr lang="en-US" sz="1400" dirty="0" smtClean="0"/>
                        <a:t>Authenticates and authorizes the user</a:t>
                      </a:r>
                      <a:endParaRPr lang="en-US" sz="1400" dirty="0"/>
                    </a:p>
                  </a:txBody>
                  <a:tcPr/>
                </a:tc>
              </a:tr>
              <a:tr h="370840">
                <a:tc>
                  <a:txBody>
                    <a:bodyPr/>
                    <a:lstStyle/>
                    <a:p>
                      <a:r>
                        <a:rPr lang="en-US" sz="1400" dirty="0" err="1" smtClean="0"/>
                        <a:t>AccountService</a:t>
                      </a:r>
                      <a:endParaRPr lang="en-US" sz="1400" dirty="0"/>
                    </a:p>
                  </a:txBody>
                  <a:tcPr/>
                </a:tc>
                <a:tc>
                  <a:txBody>
                    <a:bodyPr/>
                    <a:lstStyle/>
                    <a:p>
                      <a:r>
                        <a:rPr lang="en-US" sz="1400" dirty="0" smtClean="0"/>
                        <a:t>Ability to view list of accounts, view account summary and list of transactions</a:t>
                      </a:r>
                      <a:endParaRPr lang="en-US" sz="1400" dirty="0"/>
                    </a:p>
                  </a:txBody>
                  <a:tcPr/>
                </a:tc>
              </a:tr>
              <a:tr h="370840">
                <a:tc>
                  <a:txBody>
                    <a:bodyPr/>
                    <a:lstStyle/>
                    <a:p>
                      <a:r>
                        <a:rPr lang="en-US" sz="1400" dirty="0" err="1" smtClean="0"/>
                        <a:t>CardService</a:t>
                      </a:r>
                      <a:endParaRPr lang="en-US" sz="1400" dirty="0"/>
                    </a:p>
                  </a:txBody>
                  <a:tcPr/>
                </a:tc>
                <a:tc>
                  <a:txBody>
                    <a:bodyPr/>
                    <a:lstStyle/>
                    <a:p>
                      <a:r>
                        <a:rPr lang="en-US" sz="1400" dirty="0" smtClean="0"/>
                        <a:t>Ability</a:t>
                      </a:r>
                      <a:r>
                        <a:rPr lang="en-US" sz="1400" baseline="0" dirty="0" smtClean="0"/>
                        <a:t> to view list of cards, view card summary and list of transactions </a:t>
                      </a:r>
                      <a:endParaRPr lang="en-US" sz="1400" dirty="0"/>
                    </a:p>
                  </a:txBody>
                  <a:tcPr/>
                </a:tc>
              </a:tr>
              <a:tr h="370840">
                <a:tc>
                  <a:txBody>
                    <a:bodyPr/>
                    <a:lstStyle/>
                    <a:p>
                      <a:r>
                        <a:rPr lang="en-US" sz="1400" dirty="0" err="1" smtClean="0"/>
                        <a:t>LoanService</a:t>
                      </a:r>
                      <a:endParaRPr lang="en-US" sz="1400" dirty="0"/>
                    </a:p>
                  </a:txBody>
                  <a:tcPr/>
                </a:tc>
                <a:tc>
                  <a:txBody>
                    <a:bodyPr/>
                    <a:lstStyle/>
                    <a:p>
                      <a:r>
                        <a:rPr lang="en-US" sz="1400" dirty="0" smtClean="0"/>
                        <a:t>Ability to view list of loans, view</a:t>
                      </a:r>
                      <a:r>
                        <a:rPr lang="en-US" sz="1400" baseline="0" dirty="0" smtClean="0"/>
                        <a:t> loan summary and list of loans</a:t>
                      </a:r>
                      <a:endParaRPr lang="en-US" sz="1400" dirty="0"/>
                    </a:p>
                  </a:txBody>
                  <a:tcPr/>
                </a:tc>
              </a:tr>
              <a:tr h="370840">
                <a:tc>
                  <a:txBody>
                    <a:bodyPr/>
                    <a:lstStyle/>
                    <a:p>
                      <a:r>
                        <a:rPr lang="en-US" sz="1400" dirty="0" err="1" smtClean="0"/>
                        <a:t>InvestmentService</a:t>
                      </a:r>
                      <a:endParaRPr lang="en-US" sz="1400" dirty="0"/>
                    </a:p>
                  </a:txBody>
                  <a:tcPr/>
                </a:tc>
                <a:tc>
                  <a:txBody>
                    <a:bodyPr/>
                    <a:lstStyle/>
                    <a:p>
                      <a:r>
                        <a:rPr lang="en-US" sz="1400" dirty="0" smtClean="0"/>
                        <a:t>Ability to view list of</a:t>
                      </a:r>
                      <a:r>
                        <a:rPr lang="en-US" sz="1400" baseline="0" dirty="0" smtClean="0"/>
                        <a:t> investments, view investment summary and list of transactions</a:t>
                      </a:r>
                      <a:endParaRPr lang="en-US" sz="1400" dirty="0"/>
                    </a:p>
                  </a:txBody>
                  <a:tcPr/>
                </a:tc>
              </a:tr>
              <a:tr h="370840">
                <a:tc>
                  <a:txBody>
                    <a:bodyPr/>
                    <a:lstStyle/>
                    <a:p>
                      <a:r>
                        <a:rPr lang="en-US" sz="1400" dirty="0" err="1" smtClean="0"/>
                        <a:t>TransferService</a:t>
                      </a:r>
                      <a:endParaRPr lang="en-US" sz="1400" dirty="0"/>
                    </a:p>
                  </a:txBody>
                  <a:tcPr/>
                </a:tc>
                <a:tc>
                  <a:txBody>
                    <a:bodyPr/>
                    <a:lstStyle/>
                    <a:p>
                      <a:r>
                        <a:rPr lang="en-US" sz="1400" dirty="0" smtClean="0"/>
                        <a:t>Ability to setup payees and do transfers between own accounts, other accounts in same bank</a:t>
                      </a:r>
                      <a:r>
                        <a:rPr lang="en-US" sz="1400" baseline="0" dirty="0" smtClean="0"/>
                        <a:t> and other accounts in other banks</a:t>
                      </a:r>
                      <a:endParaRPr lang="en-US" sz="1400" dirty="0"/>
                    </a:p>
                  </a:txBody>
                  <a:tcPr/>
                </a:tc>
              </a:tr>
              <a:tr h="370840">
                <a:tc>
                  <a:txBody>
                    <a:bodyPr/>
                    <a:lstStyle/>
                    <a:p>
                      <a:r>
                        <a:rPr lang="en-US" sz="1400" dirty="0" err="1" smtClean="0"/>
                        <a:t>PaymentsService</a:t>
                      </a:r>
                      <a:endParaRPr lang="en-US" sz="1400" dirty="0"/>
                    </a:p>
                  </a:txBody>
                  <a:tcPr/>
                </a:tc>
                <a:tc>
                  <a:txBody>
                    <a:bodyPr/>
                    <a:lstStyle/>
                    <a:p>
                      <a:r>
                        <a:rPr lang="en-US" sz="1400" dirty="0" smtClean="0"/>
                        <a:t>Ability to setup merchants and send</a:t>
                      </a:r>
                      <a:r>
                        <a:rPr lang="en-US" sz="1400" baseline="0" dirty="0" smtClean="0"/>
                        <a:t> payments to merchants.</a:t>
                      </a:r>
                      <a:endParaRPr lang="en-US" sz="1400" dirty="0"/>
                    </a:p>
                  </a:txBody>
                  <a:tcPr/>
                </a:tc>
              </a:tr>
            </a:tbl>
          </a:graphicData>
        </a:graphic>
      </p:graphicFrame>
    </p:spTree>
    <p:extLst>
      <p:ext uri="{BB962C8B-B14F-4D97-AF65-F5344CB8AC3E}">
        <p14:creationId xmlns:p14="http://schemas.microsoft.com/office/powerpoint/2010/main" val="2628691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glance at account types</a:t>
            </a:r>
            <a:endParaRPr lang="en-US" dirty="0"/>
          </a:p>
        </p:txBody>
      </p:sp>
      <p:sp>
        <p:nvSpPr>
          <p:cNvPr id="3" name="TextBox 2"/>
          <p:cNvSpPr txBox="1"/>
          <p:nvPr/>
        </p:nvSpPr>
        <p:spPr>
          <a:xfrm>
            <a:off x="469900" y="1429434"/>
            <a:ext cx="8293100" cy="369332"/>
          </a:xfrm>
          <a:prstGeom prst="rect">
            <a:avLst/>
          </a:prstGeom>
          <a:noFill/>
        </p:spPr>
        <p:txBody>
          <a:bodyPr wrap="square" rtlCol="0">
            <a:spAutoFit/>
          </a:bodyPr>
          <a:lstStyle/>
          <a:p>
            <a:pPr marL="285750" indent="-285750">
              <a:buFont typeface="Arial" pitchFamily="34" charset="0"/>
              <a:buChar char="•"/>
            </a:pPr>
            <a:r>
              <a:rPr lang="en-US" sz="1800" dirty="0" smtClean="0"/>
              <a:t>We will cover select account types only to keep a restricted scope.</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218822825"/>
              </p:ext>
            </p:extLst>
          </p:nvPr>
        </p:nvGraphicFramePr>
        <p:xfrm>
          <a:off x="469900" y="2329765"/>
          <a:ext cx="8597900" cy="3048000"/>
        </p:xfrm>
        <a:graphic>
          <a:graphicData uri="http://schemas.openxmlformats.org/drawingml/2006/table">
            <a:tbl>
              <a:tblPr firstRow="1" bandRow="1">
                <a:tableStyleId>{5C22544A-7EE6-4342-B048-85BDC9FD1C3A}</a:tableStyleId>
              </a:tblPr>
              <a:tblGrid>
                <a:gridCol w="2463800"/>
                <a:gridCol w="6134100"/>
              </a:tblGrid>
              <a:tr h="0">
                <a:tc>
                  <a:txBody>
                    <a:bodyPr/>
                    <a:lstStyle/>
                    <a:p>
                      <a:r>
                        <a:rPr lang="en-US" sz="1400" dirty="0" smtClean="0"/>
                        <a:t>Micro</a:t>
                      </a:r>
                      <a:r>
                        <a:rPr lang="en-US" sz="1400" baseline="0" dirty="0" smtClean="0"/>
                        <a:t> Service</a:t>
                      </a:r>
                      <a:endParaRPr lang="en-US" sz="1400" dirty="0"/>
                    </a:p>
                  </a:txBody>
                  <a:tcPr/>
                </a:tc>
                <a:tc>
                  <a:txBody>
                    <a:bodyPr/>
                    <a:lstStyle/>
                    <a:p>
                      <a:r>
                        <a:rPr lang="en-US" sz="1400" dirty="0" smtClean="0"/>
                        <a:t>Functionality</a:t>
                      </a:r>
                      <a:endParaRPr lang="en-US" sz="1400" dirty="0"/>
                    </a:p>
                  </a:txBody>
                  <a:tcPr/>
                </a:tc>
              </a:tr>
              <a:tr h="370840">
                <a:tc>
                  <a:txBody>
                    <a:bodyPr/>
                    <a:lstStyle/>
                    <a:p>
                      <a:r>
                        <a:rPr lang="en-US" sz="1400" dirty="0" err="1" smtClean="0"/>
                        <a:t>AuthenticationService</a:t>
                      </a:r>
                      <a:endParaRPr lang="en-US" sz="1400" dirty="0"/>
                    </a:p>
                  </a:txBody>
                  <a:tcPr/>
                </a:tc>
                <a:tc>
                  <a:txBody>
                    <a:bodyPr/>
                    <a:lstStyle/>
                    <a:p>
                      <a:r>
                        <a:rPr lang="en-US" sz="1400" dirty="0" smtClean="0"/>
                        <a:t>Retail customers</a:t>
                      </a:r>
                      <a:endParaRPr lang="en-US" sz="1400" dirty="0"/>
                    </a:p>
                  </a:txBody>
                  <a:tcPr/>
                </a:tc>
              </a:tr>
              <a:tr h="370840">
                <a:tc>
                  <a:txBody>
                    <a:bodyPr/>
                    <a:lstStyle/>
                    <a:p>
                      <a:r>
                        <a:rPr lang="en-US" sz="1400" dirty="0" err="1" smtClean="0"/>
                        <a:t>AccountService</a:t>
                      </a:r>
                      <a:endParaRPr lang="en-US" sz="1400" dirty="0"/>
                    </a:p>
                  </a:txBody>
                  <a:tcPr/>
                </a:tc>
                <a:tc>
                  <a:txBody>
                    <a:bodyPr/>
                    <a:lstStyle/>
                    <a:p>
                      <a:r>
                        <a:rPr lang="en-US" sz="1400" dirty="0" smtClean="0"/>
                        <a:t>Checking Accounts, Savings Accounts</a:t>
                      </a:r>
                      <a:endParaRPr lang="en-US" sz="1400" dirty="0"/>
                    </a:p>
                  </a:txBody>
                  <a:tcPr/>
                </a:tc>
              </a:tr>
              <a:tr h="370840">
                <a:tc>
                  <a:txBody>
                    <a:bodyPr/>
                    <a:lstStyle/>
                    <a:p>
                      <a:r>
                        <a:rPr lang="en-US" sz="1400" dirty="0" err="1" smtClean="0"/>
                        <a:t>CardService</a:t>
                      </a:r>
                      <a:endParaRPr lang="en-US" sz="1400" dirty="0"/>
                    </a:p>
                  </a:txBody>
                  <a:tcPr/>
                </a:tc>
                <a:tc>
                  <a:txBody>
                    <a:bodyPr/>
                    <a:lstStyle/>
                    <a:p>
                      <a:r>
                        <a:rPr lang="en-US" sz="1400" dirty="0" smtClean="0"/>
                        <a:t>Credit</a:t>
                      </a:r>
                      <a:r>
                        <a:rPr lang="en-US" sz="1400" baseline="0" dirty="0" smtClean="0"/>
                        <a:t> Cards, Virtual Credit Cards</a:t>
                      </a:r>
                      <a:endParaRPr lang="en-US" sz="1400" dirty="0"/>
                    </a:p>
                  </a:txBody>
                  <a:tcPr/>
                </a:tc>
              </a:tr>
              <a:tr h="370840">
                <a:tc>
                  <a:txBody>
                    <a:bodyPr/>
                    <a:lstStyle/>
                    <a:p>
                      <a:r>
                        <a:rPr lang="en-US" sz="1400" dirty="0" err="1" smtClean="0"/>
                        <a:t>LoanService</a:t>
                      </a:r>
                      <a:endParaRPr lang="en-US" sz="1400" dirty="0"/>
                    </a:p>
                  </a:txBody>
                  <a:tcPr/>
                </a:tc>
                <a:tc>
                  <a:txBody>
                    <a:bodyPr/>
                    <a:lstStyle/>
                    <a:p>
                      <a:r>
                        <a:rPr lang="en-US" sz="1400" dirty="0" smtClean="0"/>
                        <a:t>Personal Loan, Auto Loan, Home Loan</a:t>
                      </a:r>
                      <a:endParaRPr lang="en-US" sz="1400" dirty="0"/>
                    </a:p>
                  </a:txBody>
                  <a:tcPr/>
                </a:tc>
              </a:tr>
              <a:tr h="370840">
                <a:tc>
                  <a:txBody>
                    <a:bodyPr/>
                    <a:lstStyle/>
                    <a:p>
                      <a:r>
                        <a:rPr lang="en-US" sz="1400" dirty="0" err="1" smtClean="0"/>
                        <a:t>InvestmentService</a:t>
                      </a:r>
                      <a:endParaRPr lang="en-US" sz="1400" dirty="0"/>
                    </a:p>
                  </a:txBody>
                  <a:tcPr/>
                </a:tc>
                <a:tc>
                  <a:txBody>
                    <a:bodyPr/>
                    <a:lstStyle/>
                    <a:p>
                      <a:r>
                        <a:rPr lang="en-US" sz="1400" dirty="0" smtClean="0"/>
                        <a:t>Term</a:t>
                      </a:r>
                      <a:r>
                        <a:rPr lang="en-US" sz="1400" baseline="0" dirty="0" smtClean="0"/>
                        <a:t> Deposit, Recurring Deposit</a:t>
                      </a:r>
                      <a:endParaRPr lang="en-US" sz="1400" dirty="0"/>
                    </a:p>
                  </a:txBody>
                  <a:tcPr/>
                </a:tc>
              </a:tr>
              <a:tr h="370840">
                <a:tc>
                  <a:txBody>
                    <a:bodyPr/>
                    <a:lstStyle/>
                    <a:p>
                      <a:r>
                        <a:rPr lang="en-US" sz="1400" dirty="0" err="1" smtClean="0"/>
                        <a:t>TransferService</a:t>
                      </a:r>
                      <a:endParaRPr lang="en-US" sz="1400" dirty="0"/>
                    </a:p>
                  </a:txBody>
                  <a:tcPr/>
                </a:tc>
                <a:tc>
                  <a:txBody>
                    <a:bodyPr/>
                    <a:lstStyle/>
                    <a:p>
                      <a:r>
                        <a:rPr lang="en-US" sz="1400" dirty="0" smtClean="0"/>
                        <a:t>Transfers between a)</a:t>
                      </a:r>
                      <a:r>
                        <a:rPr lang="en-US" sz="1400" baseline="0" dirty="0" smtClean="0"/>
                        <a:t> account to account b) account to card c) account to loan d) account to investment</a:t>
                      </a:r>
                      <a:endParaRPr lang="en-US" sz="1400" dirty="0"/>
                    </a:p>
                  </a:txBody>
                  <a:tcPr/>
                </a:tc>
              </a:tr>
              <a:tr h="370840">
                <a:tc>
                  <a:txBody>
                    <a:bodyPr/>
                    <a:lstStyle/>
                    <a:p>
                      <a:r>
                        <a:rPr lang="en-US" sz="1400" dirty="0" err="1" smtClean="0"/>
                        <a:t>PaymentsService</a:t>
                      </a:r>
                      <a:endParaRPr lang="en-US" sz="1400" dirty="0"/>
                    </a:p>
                  </a:txBody>
                  <a:tcPr/>
                </a:tc>
                <a:tc>
                  <a:txBody>
                    <a:bodyPr/>
                    <a:lstStyle/>
                    <a:p>
                      <a:r>
                        <a:rPr lang="en-US" sz="1400" dirty="0" smtClean="0"/>
                        <a:t>Payments</a:t>
                      </a:r>
                      <a:r>
                        <a:rPr lang="en-US" sz="1400" baseline="0" dirty="0" smtClean="0"/>
                        <a:t> to a) Telephone biller b) Electricity Biller</a:t>
                      </a:r>
                      <a:endParaRPr lang="en-US" sz="1400" dirty="0"/>
                    </a:p>
                  </a:txBody>
                  <a:tcPr/>
                </a:tc>
              </a:tr>
            </a:tbl>
          </a:graphicData>
        </a:graphic>
      </p:graphicFrame>
    </p:spTree>
    <p:extLst>
      <p:ext uri="{BB962C8B-B14F-4D97-AF65-F5344CB8AC3E}">
        <p14:creationId xmlns:p14="http://schemas.microsoft.com/office/powerpoint/2010/main" val="1978570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glance at technologies</a:t>
            </a:r>
            <a:endParaRPr lang="en-US" dirty="0"/>
          </a:p>
        </p:txBody>
      </p:sp>
      <p:sp>
        <p:nvSpPr>
          <p:cNvPr id="3" name="TextBox 2"/>
          <p:cNvSpPr txBox="1"/>
          <p:nvPr/>
        </p:nvSpPr>
        <p:spPr>
          <a:xfrm>
            <a:off x="469900" y="1429434"/>
            <a:ext cx="8293100" cy="646331"/>
          </a:xfrm>
          <a:prstGeom prst="rect">
            <a:avLst/>
          </a:prstGeom>
          <a:noFill/>
        </p:spPr>
        <p:txBody>
          <a:bodyPr wrap="square" rtlCol="0">
            <a:spAutoFit/>
          </a:bodyPr>
          <a:lstStyle/>
          <a:p>
            <a:pPr marL="285750" indent="-285750">
              <a:buFont typeface="Arial" pitchFamily="34" charset="0"/>
              <a:buChar char="•"/>
            </a:pPr>
            <a:r>
              <a:rPr lang="en-US" sz="1800" dirty="0" smtClean="0"/>
              <a:t>Frontend will be </a:t>
            </a:r>
            <a:r>
              <a:rPr lang="en-US" sz="1800" dirty="0" err="1" smtClean="0"/>
              <a:t>angularjs</a:t>
            </a:r>
            <a:r>
              <a:rPr lang="en-US" sz="1800" dirty="0" smtClean="0"/>
              <a:t>, bootstrap and HTML 5.</a:t>
            </a:r>
          </a:p>
          <a:p>
            <a:pPr marL="285750" indent="-285750">
              <a:buFont typeface="Arial" pitchFamily="34" charset="0"/>
              <a:buChar char="•"/>
            </a:pPr>
            <a:r>
              <a:rPr lang="en-US" sz="1800" dirty="0" smtClean="0"/>
              <a:t>Polyglot approach will be used for development.</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3993583532"/>
              </p:ext>
            </p:extLst>
          </p:nvPr>
        </p:nvGraphicFramePr>
        <p:xfrm>
          <a:off x="469900" y="2329765"/>
          <a:ext cx="8597900" cy="2900680"/>
        </p:xfrm>
        <a:graphic>
          <a:graphicData uri="http://schemas.openxmlformats.org/drawingml/2006/table">
            <a:tbl>
              <a:tblPr firstRow="1" bandRow="1">
                <a:tableStyleId>{5C22544A-7EE6-4342-B048-85BDC9FD1C3A}</a:tableStyleId>
              </a:tblPr>
              <a:tblGrid>
                <a:gridCol w="2463800"/>
                <a:gridCol w="6134100"/>
              </a:tblGrid>
              <a:tr h="0">
                <a:tc>
                  <a:txBody>
                    <a:bodyPr/>
                    <a:lstStyle/>
                    <a:p>
                      <a:r>
                        <a:rPr lang="en-US" sz="1400" dirty="0" smtClean="0"/>
                        <a:t>Micro</a:t>
                      </a:r>
                      <a:r>
                        <a:rPr lang="en-US" sz="1400" baseline="0" dirty="0" smtClean="0"/>
                        <a:t> Service</a:t>
                      </a:r>
                      <a:endParaRPr lang="en-US" sz="1400" dirty="0"/>
                    </a:p>
                  </a:txBody>
                  <a:tcPr/>
                </a:tc>
                <a:tc>
                  <a:txBody>
                    <a:bodyPr/>
                    <a:lstStyle/>
                    <a:p>
                      <a:r>
                        <a:rPr lang="en-US" sz="1400" dirty="0" smtClean="0"/>
                        <a:t>Technologies</a:t>
                      </a:r>
                      <a:endParaRPr lang="en-US" sz="1400" dirty="0"/>
                    </a:p>
                  </a:txBody>
                  <a:tcPr/>
                </a:tc>
              </a:tr>
              <a:tr h="370840">
                <a:tc>
                  <a:txBody>
                    <a:bodyPr/>
                    <a:lstStyle/>
                    <a:p>
                      <a:r>
                        <a:rPr lang="en-US" sz="1400" dirty="0" err="1" smtClean="0"/>
                        <a:t>AuthenticationService</a:t>
                      </a:r>
                      <a:endParaRPr lang="en-US" sz="1400" dirty="0"/>
                    </a:p>
                  </a:txBody>
                  <a:tcPr/>
                </a:tc>
                <a:tc>
                  <a:txBody>
                    <a:bodyPr/>
                    <a:lstStyle/>
                    <a:p>
                      <a:r>
                        <a:rPr lang="en-US" sz="1400" dirty="0" smtClean="0"/>
                        <a:t>Spring,</a:t>
                      </a:r>
                      <a:r>
                        <a:rPr lang="en-US" sz="1400" baseline="0" dirty="0" smtClean="0"/>
                        <a:t> Hibernate, </a:t>
                      </a:r>
                      <a:r>
                        <a:rPr lang="en-US" sz="1400" baseline="0" dirty="0" err="1" smtClean="0"/>
                        <a:t>Postgresql</a:t>
                      </a:r>
                      <a:endParaRPr lang="en-US" sz="1400" dirty="0"/>
                    </a:p>
                  </a:txBody>
                  <a:tcPr/>
                </a:tc>
              </a:tr>
              <a:tr h="370840">
                <a:tc>
                  <a:txBody>
                    <a:bodyPr/>
                    <a:lstStyle/>
                    <a:p>
                      <a:r>
                        <a:rPr lang="en-US" sz="1400" dirty="0" err="1" smtClean="0"/>
                        <a:t>AccountService</a:t>
                      </a:r>
                      <a:endParaRPr lang="en-US" sz="1400" dirty="0"/>
                    </a:p>
                  </a:txBody>
                  <a:tcPr/>
                </a:tc>
                <a:tc>
                  <a:txBody>
                    <a:bodyPr/>
                    <a:lstStyle/>
                    <a:p>
                      <a:r>
                        <a:rPr lang="en-US" sz="1400" dirty="0" smtClean="0"/>
                        <a:t>Spring Boot, JPA,</a:t>
                      </a:r>
                      <a:r>
                        <a:rPr lang="en-US" sz="1400" baseline="0" dirty="0" smtClean="0"/>
                        <a:t> </a:t>
                      </a:r>
                      <a:r>
                        <a:rPr lang="en-US" sz="1400" baseline="0" dirty="0" err="1" smtClean="0"/>
                        <a:t>Postgresql</a:t>
                      </a:r>
                      <a:endParaRPr lang="en-US" sz="1400" dirty="0"/>
                    </a:p>
                  </a:txBody>
                  <a:tcPr/>
                </a:tc>
              </a:tr>
              <a:tr h="370840">
                <a:tc>
                  <a:txBody>
                    <a:bodyPr/>
                    <a:lstStyle/>
                    <a:p>
                      <a:r>
                        <a:rPr lang="en-US" sz="1400" dirty="0" err="1" smtClean="0"/>
                        <a:t>CardService</a:t>
                      </a:r>
                      <a:endParaRPr lang="en-US" sz="1400" dirty="0"/>
                    </a:p>
                  </a:txBody>
                  <a:tcPr/>
                </a:tc>
                <a:tc>
                  <a:txBody>
                    <a:bodyPr/>
                    <a:lstStyle/>
                    <a:p>
                      <a:r>
                        <a:rPr lang="en-US" sz="1400" dirty="0" err="1" smtClean="0"/>
                        <a:t>Dropwizard</a:t>
                      </a:r>
                      <a:r>
                        <a:rPr lang="en-US" sz="1400" dirty="0" smtClean="0"/>
                        <a:t>, </a:t>
                      </a:r>
                      <a:r>
                        <a:rPr lang="en-US" sz="1400" dirty="0" err="1" smtClean="0"/>
                        <a:t>mysql</a:t>
                      </a:r>
                      <a:endParaRPr lang="en-US" sz="1400" dirty="0"/>
                    </a:p>
                  </a:txBody>
                  <a:tcPr/>
                </a:tc>
              </a:tr>
              <a:tr h="370840">
                <a:tc>
                  <a:txBody>
                    <a:bodyPr/>
                    <a:lstStyle/>
                    <a:p>
                      <a:r>
                        <a:rPr lang="en-US" sz="1400" dirty="0" err="1" smtClean="0"/>
                        <a:t>LoanService</a:t>
                      </a:r>
                      <a:endParaRPr lang="en-US" sz="1400" dirty="0"/>
                    </a:p>
                  </a:txBody>
                  <a:tcPr/>
                </a:tc>
                <a:tc>
                  <a:txBody>
                    <a:bodyPr/>
                    <a:lstStyle/>
                    <a:p>
                      <a:r>
                        <a:rPr lang="en-US" sz="1400" dirty="0" err="1" smtClean="0"/>
                        <a:t>Nosql</a:t>
                      </a:r>
                      <a:endParaRPr lang="en-US" sz="1400" dirty="0"/>
                    </a:p>
                  </a:txBody>
                  <a:tcPr/>
                </a:tc>
              </a:tr>
              <a:tr h="370840">
                <a:tc>
                  <a:txBody>
                    <a:bodyPr/>
                    <a:lstStyle/>
                    <a:p>
                      <a:r>
                        <a:rPr lang="en-US" sz="1400" dirty="0" err="1" smtClean="0"/>
                        <a:t>InvestmentService</a:t>
                      </a:r>
                      <a:endParaRPr lang="en-US" sz="1400" dirty="0"/>
                    </a:p>
                  </a:txBody>
                  <a:tcPr/>
                </a:tc>
                <a:tc>
                  <a:txBody>
                    <a:bodyPr/>
                    <a:lstStyle/>
                    <a:p>
                      <a:r>
                        <a:rPr lang="en-US" sz="1400" dirty="0" smtClean="0"/>
                        <a:t>TBD</a:t>
                      </a:r>
                      <a:endParaRPr lang="en-US" sz="1400" dirty="0"/>
                    </a:p>
                  </a:txBody>
                  <a:tcPr/>
                </a:tc>
              </a:tr>
              <a:tr h="370840">
                <a:tc>
                  <a:txBody>
                    <a:bodyPr/>
                    <a:lstStyle/>
                    <a:p>
                      <a:r>
                        <a:rPr lang="en-US" sz="1400" dirty="0" err="1" smtClean="0"/>
                        <a:t>TransferService</a:t>
                      </a:r>
                      <a:endParaRPr lang="en-US" sz="1400" dirty="0"/>
                    </a:p>
                  </a:txBody>
                  <a:tcPr/>
                </a:tc>
                <a:tc>
                  <a:txBody>
                    <a:bodyPr/>
                    <a:lstStyle/>
                    <a:p>
                      <a:r>
                        <a:rPr lang="en-US" sz="1400" dirty="0" smtClean="0"/>
                        <a:t>Python, </a:t>
                      </a:r>
                      <a:r>
                        <a:rPr lang="en-US" sz="1400" dirty="0" err="1" smtClean="0"/>
                        <a:t>Django</a:t>
                      </a:r>
                      <a:endParaRPr lang="en-US" sz="1400" dirty="0"/>
                    </a:p>
                  </a:txBody>
                  <a:tcPr/>
                </a:tc>
              </a:tr>
              <a:tr h="370840">
                <a:tc>
                  <a:txBody>
                    <a:bodyPr/>
                    <a:lstStyle/>
                    <a:p>
                      <a:r>
                        <a:rPr lang="en-US" sz="1400" dirty="0" err="1" smtClean="0"/>
                        <a:t>PaymentsService</a:t>
                      </a:r>
                      <a:endParaRPr lang="en-US" sz="1400" dirty="0"/>
                    </a:p>
                  </a:txBody>
                  <a:tcPr/>
                </a:tc>
                <a:tc>
                  <a:txBody>
                    <a:bodyPr/>
                    <a:lstStyle/>
                    <a:p>
                      <a:r>
                        <a:rPr lang="en-US" sz="1400" dirty="0" smtClean="0"/>
                        <a:t>TBD</a:t>
                      </a:r>
                      <a:endParaRPr lang="en-US" sz="1400" dirty="0"/>
                    </a:p>
                  </a:txBody>
                  <a:tcPr/>
                </a:tc>
              </a:tr>
            </a:tbl>
          </a:graphicData>
        </a:graphic>
      </p:graphicFrame>
    </p:spTree>
    <p:extLst>
      <p:ext uri="{BB962C8B-B14F-4D97-AF65-F5344CB8AC3E}">
        <p14:creationId xmlns:p14="http://schemas.microsoft.com/office/powerpoint/2010/main" val="361703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glance at architecture</a:t>
            </a:r>
            <a:endParaRPr lang="en-US" dirty="0"/>
          </a:p>
        </p:txBody>
      </p:sp>
      <p:sp>
        <p:nvSpPr>
          <p:cNvPr id="3" name="TextBox 2"/>
          <p:cNvSpPr txBox="1"/>
          <p:nvPr/>
        </p:nvSpPr>
        <p:spPr>
          <a:xfrm>
            <a:off x="469900" y="1429434"/>
            <a:ext cx="8293100" cy="5632311"/>
          </a:xfrm>
          <a:prstGeom prst="rect">
            <a:avLst/>
          </a:prstGeom>
          <a:noFill/>
        </p:spPr>
        <p:txBody>
          <a:bodyPr wrap="square" rtlCol="0">
            <a:spAutoFit/>
          </a:bodyPr>
          <a:lstStyle/>
          <a:p>
            <a:r>
              <a:rPr lang="en-US" sz="1800" dirty="0" smtClean="0"/>
              <a:t>Service Choreography</a:t>
            </a:r>
          </a:p>
          <a:p>
            <a:pPr marL="285750" indent="-285750">
              <a:buFont typeface="Arial" pitchFamily="34" charset="0"/>
              <a:buChar char="•"/>
            </a:pPr>
            <a:r>
              <a:rPr lang="en-US" sz="1800" dirty="0" err="1" smtClean="0"/>
              <a:t>AngularJs</a:t>
            </a:r>
            <a:r>
              <a:rPr lang="en-US" sz="1800" dirty="0" smtClean="0"/>
              <a:t> will manage service choreography. For example, if the summary page needs calls to the accounts service, cards service and loans service, this will be managed from </a:t>
            </a:r>
            <a:r>
              <a:rPr lang="en-US" sz="1800" dirty="0" err="1" smtClean="0"/>
              <a:t>angularjs</a:t>
            </a:r>
            <a:r>
              <a:rPr lang="en-US" sz="1800" dirty="0" smtClean="0"/>
              <a:t>.</a:t>
            </a:r>
          </a:p>
          <a:p>
            <a:pPr marL="285750" indent="-285750">
              <a:buFont typeface="Arial" pitchFamily="34" charset="0"/>
              <a:buChar char="•"/>
            </a:pPr>
            <a:r>
              <a:rPr lang="en-US" sz="1800" dirty="0" smtClean="0"/>
              <a:t>Each API call will undergo authentication using a standard security token (OATH authentication mechanism).</a:t>
            </a:r>
          </a:p>
          <a:p>
            <a:endParaRPr lang="en-US" sz="1800" dirty="0" smtClean="0"/>
          </a:p>
          <a:p>
            <a:r>
              <a:rPr lang="en-US" sz="1800" dirty="0" smtClean="0"/>
              <a:t>Containerization</a:t>
            </a:r>
          </a:p>
          <a:p>
            <a:pPr marL="285750" indent="-285750">
              <a:buFont typeface="Arial" pitchFamily="34" charset="0"/>
              <a:buChar char="•"/>
            </a:pPr>
            <a:r>
              <a:rPr lang="en-US" sz="1800" dirty="0" smtClean="0"/>
              <a:t>Each micro service will run in its own container which includes the database.</a:t>
            </a:r>
          </a:p>
          <a:p>
            <a:pPr marL="285750" indent="-285750">
              <a:buFont typeface="Arial" pitchFamily="34" charset="0"/>
              <a:buChar char="•"/>
            </a:pPr>
            <a:r>
              <a:rPr lang="en-US" sz="1800" dirty="0" smtClean="0"/>
              <a:t>Container to container communication will only be through APIs.</a:t>
            </a:r>
          </a:p>
          <a:p>
            <a:pPr marL="285750" indent="-285750">
              <a:buFont typeface="Arial" pitchFamily="34" charset="0"/>
              <a:buChar char="•"/>
            </a:pPr>
            <a:r>
              <a:rPr lang="en-US" sz="1800" dirty="0" smtClean="0"/>
              <a:t>We will start with one container per micro service but build it in a scalable manner with load balancing.</a:t>
            </a:r>
          </a:p>
          <a:p>
            <a:pPr marL="285750" indent="-285750">
              <a:buFont typeface="Arial" pitchFamily="34" charset="0"/>
              <a:buChar char="•"/>
            </a:pPr>
            <a:endParaRPr lang="en-US" sz="1800" dirty="0" smtClean="0"/>
          </a:p>
          <a:p>
            <a:r>
              <a:rPr lang="en-US" sz="1800" dirty="0" smtClean="0"/>
              <a:t>Application Performance and Monitoring</a:t>
            </a:r>
          </a:p>
          <a:p>
            <a:pPr marL="285750" indent="-285750">
              <a:buFont typeface="Arial" pitchFamily="34" charset="0"/>
              <a:buChar char="•"/>
            </a:pPr>
            <a:r>
              <a:rPr lang="en-US" sz="1800" dirty="0" smtClean="0"/>
              <a:t>Monitoring will be setup for every container.</a:t>
            </a:r>
          </a:p>
          <a:p>
            <a:pPr marL="285750" indent="-285750">
              <a:buFont typeface="Arial" pitchFamily="34" charset="0"/>
              <a:buChar char="•"/>
            </a:pPr>
            <a:r>
              <a:rPr lang="en-US" sz="1800" dirty="0" smtClean="0"/>
              <a:t>Services running inside the container will be monitored as well.</a:t>
            </a:r>
          </a:p>
          <a:p>
            <a:pPr marL="285750" indent="-285750">
              <a:buFont typeface="Arial" pitchFamily="34" charset="0"/>
              <a:buChar char="•"/>
            </a:pPr>
            <a:r>
              <a:rPr lang="en-US" sz="1800" dirty="0" smtClean="0"/>
              <a:t>We will use ELK stack to run analytics on the logs.</a:t>
            </a:r>
          </a:p>
          <a:p>
            <a:pPr marL="285750" indent="-285750">
              <a:buFont typeface="Arial" pitchFamily="34" charset="0"/>
              <a:buChar char="•"/>
            </a:pPr>
            <a:r>
              <a:rPr lang="en-US" sz="1800" dirty="0" smtClean="0"/>
              <a:t>Log </a:t>
            </a:r>
            <a:r>
              <a:rPr lang="en-US" sz="1800" dirty="0" err="1" smtClean="0"/>
              <a:t>aggegration</a:t>
            </a:r>
            <a:r>
              <a:rPr lang="en-US" sz="1800" dirty="0" smtClean="0"/>
              <a:t> will happen on an external storage service.</a:t>
            </a:r>
          </a:p>
          <a:p>
            <a:pPr marL="285750" indent="-285750">
              <a:buFont typeface="Arial" pitchFamily="34" charset="0"/>
              <a:buChar char="•"/>
            </a:pPr>
            <a:endParaRPr lang="en-US" sz="1800" dirty="0" smtClean="0"/>
          </a:p>
          <a:p>
            <a:pPr marL="285750" indent="-285750">
              <a:buFont typeface="Arial" pitchFamily="34" charset="0"/>
              <a:buChar char="•"/>
            </a:pPr>
            <a:endParaRPr lang="en-US" sz="1800" dirty="0"/>
          </a:p>
        </p:txBody>
      </p:sp>
    </p:spTree>
    <p:extLst>
      <p:ext uri="{BB962C8B-B14F-4D97-AF65-F5344CB8AC3E}">
        <p14:creationId xmlns:p14="http://schemas.microsoft.com/office/powerpoint/2010/main" val="249609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Solution Architecture</a:t>
            </a:r>
            <a:endParaRPr lang="en-US" dirty="0"/>
          </a:p>
        </p:txBody>
      </p:sp>
      <p:sp>
        <p:nvSpPr>
          <p:cNvPr id="3" name="Rectangle 2"/>
          <p:cNvSpPr/>
          <p:nvPr/>
        </p:nvSpPr>
        <p:spPr>
          <a:xfrm>
            <a:off x="5330952" y="1984248"/>
            <a:ext cx="2843784" cy="393192"/>
          </a:xfrm>
          <a:prstGeom prst="rect">
            <a:avLst/>
          </a:prstGeom>
          <a:solidFill>
            <a:srgbClr val="0000CC"/>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95000"/>
                  </a:schemeClr>
                </a:solidFill>
              </a:rPr>
              <a:t>Load  Balancer</a:t>
            </a:r>
          </a:p>
        </p:txBody>
      </p:sp>
      <p:sp>
        <p:nvSpPr>
          <p:cNvPr id="12" name="Rectangle 11"/>
          <p:cNvSpPr/>
          <p:nvPr/>
        </p:nvSpPr>
        <p:spPr>
          <a:xfrm>
            <a:off x="3913632" y="2916936"/>
            <a:ext cx="923544" cy="3026664"/>
          </a:xfrm>
          <a:prstGeom prst="rect">
            <a:avLst/>
          </a:prstGeom>
          <a:solidFill>
            <a:srgbClr val="6699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lumMod val="95000"/>
                  </a:schemeClr>
                </a:solidFill>
              </a:rPr>
              <a:t>E</a:t>
            </a:r>
          </a:p>
          <a:p>
            <a:pPr algn="ctr"/>
            <a:r>
              <a:rPr lang="en-US" sz="2400" b="1" dirty="0" smtClean="0">
                <a:solidFill>
                  <a:schemeClr val="bg1">
                    <a:lumMod val="95000"/>
                  </a:schemeClr>
                </a:solidFill>
              </a:rPr>
              <a:t>S</a:t>
            </a:r>
          </a:p>
          <a:p>
            <a:pPr algn="ctr"/>
            <a:r>
              <a:rPr lang="en-US" sz="2400" b="1" dirty="0" smtClean="0">
                <a:solidFill>
                  <a:schemeClr val="bg1">
                    <a:lumMod val="95000"/>
                  </a:schemeClr>
                </a:solidFill>
              </a:rPr>
              <a:t>B</a:t>
            </a:r>
          </a:p>
        </p:txBody>
      </p:sp>
      <p:cxnSp>
        <p:nvCxnSpPr>
          <p:cNvPr id="14" name="Straight Arrow Connector 13"/>
          <p:cNvCxnSpPr>
            <a:stCxn id="12" idx="3"/>
            <a:endCxn id="4" idx="1"/>
          </p:cNvCxnSpPr>
          <p:nvPr/>
        </p:nvCxnSpPr>
        <p:spPr>
          <a:xfrm flipV="1">
            <a:off x="4837176" y="4425696"/>
            <a:ext cx="530352" cy="4572"/>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5367528" y="2697480"/>
            <a:ext cx="4325112" cy="3279648"/>
            <a:chOff x="5367528" y="2697480"/>
            <a:chExt cx="4325112" cy="3279648"/>
          </a:xfrm>
        </p:grpSpPr>
        <p:sp>
          <p:nvSpPr>
            <p:cNvPr id="4" name="Rectangle 3"/>
            <p:cNvSpPr/>
            <p:nvPr/>
          </p:nvSpPr>
          <p:spPr>
            <a:xfrm>
              <a:off x="5367528" y="2907792"/>
              <a:ext cx="2862072" cy="3035808"/>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bg1">
                      <a:lumMod val="95000"/>
                    </a:schemeClr>
                  </a:solidFill>
                </a:rPr>
                <a:t>App Server</a:t>
              </a:r>
            </a:p>
          </p:txBody>
        </p:sp>
        <p:sp>
          <p:nvSpPr>
            <p:cNvPr id="5" name="Snip Diagonal Corner Rectangle 4"/>
            <p:cNvSpPr/>
            <p:nvPr/>
          </p:nvSpPr>
          <p:spPr>
            <a:xfrm>
              <a:off x="5596128" y="3355848"/>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Authentication Service</a:t>
              </a:r>
              <a:endParaRPr lang="en-US" sz="1200" dirty="0"/>
            </a:p>
          </p:txBody>
        </p:sp>
        <p:sp>
          <p:nvSpPr>
            <p:cNvPr id="6" name="Snip Diagonal Corner Rectangle 5"/>
            <p:cNvSpPr/>
            <p:nvPr/>
          </p:nvSpPr>
          <p:spPr>
            <a:xfrm>
              <a:off x="5602224" y="3700272"/>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Account Service</a:t>
              </a:r>
              <a:endParaRPr lang="en-US" sz="1200" dirty="0"/>
            </a:p>
          </p:txBody>
        </p:sp>
        <p:sp>
          <p:nvSpPr>
            <p:cNvPr id="7" name="Snip Diagonal Corner Rectangle 6"/>
            <p:cNvSpPr/>
            <p:nvPr/>
          </p:nvSpPr>
          <p:spPr>
            <a:xfrm>
              <a:off x="5608320" y="4062984"/>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Card Service</a:t>
              </a:r>
              <a:endParaRPr lang="en-US" sz="1200" dirty="0"/>
            </a:p>
          </p:txBody>
        </p:sp>
        <p:sp>
          <p:nvSpPr>
            <p:cNvPr id="8" name="Snip Diagonal Corner Rectangle 7"/>
            <p:cNvSpPr/>
            <p:nvPr/>
          </p:nvSpPr>
          <p:spPr>
            <a:xfrm>
              <a:off x="5623560" y="4416552"/>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Loan Service</a:t>
              </a:r>
              <a:endParaRPr lang="en-US" sz="1200" dirty="0"/>
            </a:p>
          </p:txBody>
        </p:sp>
        <p:sp>
          <p:nvSpPr>
            <p:cNvPr id="9" name="Snip Diagonal Corner Rectangle 8"/>
            <p:cNvSpPr/>
            <p:nvPr/>
          </p:nvSpPr>
          <p:spPr>
            <a:xfrm>
              <a:off x="5623560" y="4773168"/>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Investment Service</a:t>
              </a:r>
              <a:endParaRPr lang="en-US" sz="1200" dirty="0"/>
            </a:p>
          </p:txBody>
        </p:sp>
        <p:sp>
          <p:nvSpPr>
            <p:cNvPr id="10" name="Snip Diagonal Corner Rectangle 9"/>
            <p:cNvSpPr/>
            <p:nvPr/>
          </p:nvSpPr>
          <p:spPr>
            <a:xfrm>
              <a:off x="5629656" y="5126736"/>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Transfer Service</a:t>
              </a:r>
              <a:endParaRPr lang="en-US" sz="1200" dirty="0"/>
            </a:p>
          </p:txBody>
        </p:sp>
        <p:sp>
          <p:nvSpPr>
            <p:cNvPr id="11" name="Snip Diagonal Corner Rectangle 10"/>
            <p:cNvSpPr/>
            <p:nvPr/>
          </p:nvSpPr>
          <p:spPr>
            <a:xfrm>
              <a:off x="5629656" y="5483352"/>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Payments Service</a:t>
              </a:r>
              <a:endParaRPr lang="en-US" sz="1200" dirty="0"/>
            </a:p>
          </p:txBody>
        </p:sp>
        <p:grpSp>
          <p:nvGrpSpPr>
            <p:cNvPr id="18" name="Group 17"/>
            <p:cNvGrpSpPr/>
            <p:nvPr/>
          </p:nvGrpSpPr>
          <p:grpSpPr>
            <a:xfrm>
              <a:off x="9034272" y="2697480"/>
              <a:ext cx="649224" cy="420624"/>
              <a:chOff x="1399032" y="2112264"/>
              <a:chExt cx="649224" cy="420624"/>
            </a:xfrm>
          </p:grpSpPr>
          <p:sp>
            <p:nvSpPr>
              <p:cNvPr id="19" name="Rectangle 18"/>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1</a:t>
                </a:r>
              </a:p>
            </p:txBody>
          </p:sp>
          <p:sp>
            <p:nvSpPr>
              <p:cNvPr id="20" name="Oval 19"/>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21" name="Group 20"/>
            <p:cNvGrpSpPr/>
            <p:nvPr/>
          </p:nvGrpSpPr>
          <p:grpSpPr>
            <a:xfrm>
              <a:off x="9031224" y="3169920"/>
              <a:ext cx="649224" cy="420624"/>
              <a:chOff x="1399032" y="2112264"/>
              <a:chExt cx="649224" cy="420624"/>
            </a:xfrm>
          </p:grpSpPr>
          <p:sp>
            <p:nvSpPr>
              <p:cNvPr id="22" name="Rectangle 21"/>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2</a:t>
                </a:r>
              </a:p>
            </p:txBody>
          </p:sp>
          <p:sp>
            <p:nvSpPr>
              <p:cNvPr id="23" name="Oval 22"/>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24" name="Group 23"/>
            <p:cNvGrpSpPr/>
            <p:nvPr/>
          </p:nvGrpSpPr>
          <p:grpSpPr>
            <a:xfrm>
              <a:off x="9037320" y="3651504"/>
              <a:ext cx="649224" cy="420624"/>
              <a:chOff x="1399032" y="2112264"/>
              <a:chExt cx="649224" cy="420624"/>
            </a:xfrm>
          </p:grpSpPr>
          <p:sp>
            <p:nvSpPr>
              <p:cNvPr id="25" name="Rectangle 24"/>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3</a:t>
                </a:r>
              </a:p>
            </p:txBody>
          </p:sp>
          <p:sp>
            <p:nvSpPr>
              <p:cNvPr id="26" name="Oval 25"/>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27" name="Group 26"/>
            <p:cNvGrpSpPr/>
            <p:nvPr/>
          </p:nvGrpSpPr>
          <p:grpSpPr>
            <a:xfrm>
              <a:off x="9037320" y="4117848"/>
              <a:ext cx="649224" cy="420624"/>
              <a:chOff x="1399032" y="2112264"/>
              <a:chExt cx="649224" cy="420624"/>
            </a:xfrm>
          </p:grpSpPr>
          <p:sp>
            <p:nvSpPr>
              <p:cNvPr id="28" name="Rectangle 27"/>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4</a:t>
                </a:r>
              </a:p>
            </p:txBody>
          </p:sp>
          <p:sp>
            <p:nvSpPr>
              <p:cNvPr id="29" name="Oval 28"/>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30" name="Group 29"/>
            <p:cNvGrpSpPr/>
            <p:nvPr/>
          </p:nvGrpSpPr>
          <p:grpSpPr>
            <a:xfrm>
              <a:off x="9043416" y="4599432"/>
              <a:ext cx="649224" cy="420624"/>
              <a:chOff x="1399032" y="2112264"/>
              <a:chExt cx="649224" cy="420624"/>
            </a:xfrm>
          </p:grpSpPr>
          <p:sp>
            <p:nvSpPr>
              <p:cNvPr id="31" name="Rectangle 30"/>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5</a:t>
                </a:r>
              </a:p>
            </p:txBody>
          </p:sp>
          <p:sp>
            <p:nvSpPr>
              <p:cNvPr id="32" name="Oval 31"/>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33" name="Group 32"/>
            <p:cNvGrpSpPr/>
            <p:nvPr/>
          </p:nvGrpSpPr>
          <p:grpSpPr>
            <a:xfrm>
              <a:off x="9012936" y="5556504"/>
              <a:ext cx="649224" cy="420624"/>
              <a:chOff x="1399032" y="2112264"/>
              <a:chExt cx="649224" cy="420624"/>
            </a:xfrm>
          </p:grpSpPr>
          <p:sp>
            <p:nvSpPr>
              <p:cNvPr id="34" name="Rectangle 33"/>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7</a:t>
                </a:r>
              </a:p>
            </p:txBody>
          </p:sp>
          <p:sp>
            <p:nvSpPr>
              <p:cNvPr id="35" name="Oval 34"/>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36" name="Group 35"/>
            <p:cNvGrpSpPr/>
            <p:nvPr/>
          </p:nvGrpSpPr>
          <p:grpSpPr>
            <a:xfrm>
              <a:off x="9028176" y="5087112"/>
              <a:ext cx="649224" cy="420624"/>
              <a:chOff x="1399032" y="2112264"/>
              <a:chExt cx="649224" cy="420624"/>
            </a:xfrm>
          </p:grpSpPr>
          <p:sp>
            <p:nvSpPr>
              <p:cNvPr id="37" name="Rectangle 36"/>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6</a:t>
                </a:r>
              </a:p>
            </p:txBody>
          </p:sp>
          <p:sp>
            <p:nvSpPr>
              <p:cNvPr id="38" name="Oval 37"/>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55" name="Elbow Connector 54"/>
            <p:cNvCxnSpPr>
              <a:stCxn id="5" idx="0"/>
              <a:endCxn id="19" idx="1"/>
            </p:cNvCxnSpPr>
            <p:nvPr/>
          </p:nvCxnSpPr>
          <p:spPr>
            <a:xfrm flipV="1">
              <a:off x="8019288" y="2976372"/>
              <a:ext cx="1014984" cy="525780"/>
            </a:xfrm>
            <a:prstGeom prst="bentConnector3">
              <a:avLst>
                <a:gd name="adj1" fmla="val 34685"/>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6" idx="0"/>
              <a:endCxn id="22" idx="1"/>
            </p:cNvCxnSpPr>
            <p:nvPr/>
          </p:nvCxnSpPr>
          <p:spPr>
            <a:xfrm flipV="1">
              <a:off x="8025384" y="3448812"/>
              <a:ext cx="1005840" cy="397764"/>
            </a:xfrm>
            <a:prstGeom prst="bentConnector3">
              <a:avLst>
                <a:gd name="adj1" fmla="val 43636"/>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7" idx="0"/>
              <a:endCxn id="25" idx="1"/>
            </p:cNvCxnSpPr>
            <p:nvPr/>
          </p:nvCxnSpPr>
          <p:spPr>
            <a:xfrm flipV="1">
              <a:off x="8031480" y="3930396"/>
              <a:ext cx="1005840" cy="278892"/>
            </a:xfrm>
            <a:prstGeom prst="bentConnector3">
              <a:avLst>
                <a:gd name="adj1" fmla="val 50000"/>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8" idx="0"/>
              <a:endCxn id="28" idx="1"/>
            </p:cNvCxnSpPr>
            <p:nvPr/>
          </p:nvCxnSpPr>
          <p:spPr>
            <a:xfrm flipV="1">
              <a:off x="8046720" y="4396740"/>
              <a:ext cx="990600" cy="166116"/>
            </a:xfrm>
            <a:prstGeom prst="bentConnector3">
              <a:avLst>
                <a:gd name="adj1" fmla="val 50000"/>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9" idx="0"/>
              <a:endCxn id="31" idx="1"/>
            </p:cNvCxnSpPr>
            <p:nvPr/>
          </p:nvCxnSpPr>
          <p:spPr>
            <a:xfrm flipV="1">
              <a:off x="8046720" y="4878324"/>
              <a:ext cx="996696" cy="41148"/>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37" idx="1"/>
            </p:cNvCxnSpPr>
            <p:nvPr/>
          </p:nvCxnSpPr>
          <p:spPr>
            <a:xfrm>
              <a:off x="8083296" y="5202936"/>
              <a:ext cx="944880" cy="163068"/>
            </a:xfrm>
            <a:prstGeom prst="bentConnector3">
              <a:avLst>
                <a:gd name="adj1" fmla="val 50000"/>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11" idx="0"/>
              <a:endCxn id="34" idx="1"/>
            </p:cNvCxnSpPr>
            <p:nvPr/>
          </p:nvCxnSpPr>
          <p:spPr>
            <a:xfrm>
              <a:off x="8052816" y="5629656"/>
              <a:ext cx="960120" cy="205740"/>
            </a:xfrm>
            <a:prstGeom prst="bentConnector3">
              <a:avLst>
                <a:gd name="adj1" fmla="val 50000"/>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73" name="Rectangle 72"/>
          <p:cNvSpPr/>
          <p:nvPr/>
        </p:nvSpPr>
        <p:spPr>
          <a:xfrm>
            <a:off x="3922776" y="1161288"/>
            <a:ext cx="4233672" cy="393192"/>
          </a:xfrm>
          <a:prstGeom prst="rect">
            <a:avLst/>
          </a:prstGeom>
          <a:solidFill>
            <a:srgbClr val="336699"/>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95000"/>
                  </a:schemeClr>
                </a:solidFill>
              </a:rPr>
              <a:t>Front End App (Angular JS )</a:t>
            </a:r>
          </a:p>
        </p:txBody>
      </p:sp>
      <p:cxnSp>
        <p:nvCxnSpPr>
          <p:cNvPr id="77" name="Straight Arrow Connector 76"/>
          <p:cNvCxnSpPr/>
          <p:nvPr/>
        </p:nvCxnSpPr>
        <p:spPr>
          <a:xfrm>
            <a:off x="4361688" y="1591056"/>
            <a:ext cx="0" cy="132588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6672072" y="2401824"/>
            <a:ext cx="0" cy="5029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3977640" y="2084832"/>
            <a:ext cx="338328" cy="292608"/>
          </a:xfrm>
          <a:prstGeom prst="ellipse">
            <a:avLst/>
          </a:prstGeom>
          <a:solidFill>
            <a:schemeClr val="accent3">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1</a:t>
            </a:r>
          </a:p>
        </p:txBody>
      </p:sp>
      <p:sp>
        <p:nvSpPr>
          <p:cNvPr id="80" name="Oval 79"/>
          <p:cNvSpPr/>
          <p:nvPr/>
        </p:nvSpPr>
        <p:spPr>
          <a:xfrm>
            <a:off x="4815840" y="1853184"/>
            <a:ext cx="338328" cy="292608"/>
          </a:xfrm>
          <a:prstGeom prst="ellipse">
            <a:avLst/>
          </a:prstGeom>
          <a:solidFill>
            <a:schemeClr val="accent3">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2</a:t>
            </a:r>
          </a:p>
        </p:txBody>
      </p:sp>
      <p:cxnSp>
        <p:nvCxnSpPr>
          <p:cNvPr id="82" name="Shape 81"/>
          <p:cNvCxnSpPr>
            <a:endCxn id="3" idx="1"/>
          </p:cNvCxnSpPr>
          <p:nvPr/>
        </p:nvCxnSpPr>
        <p:spPr>
          <a:xfrm rot="5400000" flipH="1" flipV="1">
            <a:off x="4697730" y="2256282"/>
            <a:ext cx="708660" cy="557784"/>
          </a:xfrm>
          <a:prstGeom prst="bentConnector2">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6751320" y="2490216"/>
            <a:ext cx="338328" cy="292608"/>
          </a:xfrm>
          <a:prstGeom prst="ellipse">
            <a:avLst/>
          </a:prstGeom>
          <a:solidFill>
            <a:schemeClr val="accent3">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3</a:t>
            </a:r>
          </a:p>
        </p:txBody>
      </p:sp>
      <p:cxnSp>
        <p:nvCxnSpPr>
          <p:cNvPr id="86" name="Straight Connector 85"/>
          <p:cNvCxnSpPr/>
          <p:nvPr/>
        </p:nvCxnSpPr>
        <p:spPr>
          <a:xfrm flipH="1">
            <a:off x="3685032" y="1261872"/>
            <a:ext cx="27432" cy="4992624"/>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283464" y="1527048"/>
            <a:ext cx="2359152" cy="987552"/>
            <a:chOff x="950976" y="3867912"/>
            <a:chExt cx="2359152" cy="987552"/>
          </a:xfrm>
        </p:grpSpPr>
        <p:sp>
          <p:nvSpPr>
            <p:cNvPr id="140" name="Rectangle 139"/>
            <p:cNvSpPr/>
            <p:nvPr/>
          </p:nvSpPr>
          <p:spPr>
            <a:xfrm>
              <a:off x="950976" y="3867912"/>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1</a:t>
              </a:r>
            </a:p>
          </p:txBody>
        </p:sp>
        <p:sp>
          <p:nvSpPr>
            <p:cNvPr id="141" name="Rectangle 140"/>
            <p:cNvSpPr/>
            <p:nvPr/>
          </p:nvSpPr>
          <p:spPr>
            <a:xfrm>
              <a:off x="1042416" y="4157472"/>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1</a:t>
              </a:r>
            </a:p>
          </p:txBody>
        </p:sp>
        <p:sp>
          <p:nvSpPr>
            <p:cNvPr id="142" name="Snip Diagonal Corner Rectangle 141"/>
            <p:cNvSpPr/>
            <p:nvPr/>
          </p:nvSpPr>
          <p:spPr>
            <a:xfrm>
              <a:off x="1161288" y="4440936"/>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1</a:t>
              </a:r>
              <a:endParaRPr lang="en-US" sz="1200" dirty="0"/>
            </a:p>
          </p:txBody>
        </p:sp>
        <p:grpSp>
          <p:nvGrpSpPr>
            <p:cNvPr id="143" name="Group 17"/>
            <p:cNvGrpSpPr/>
            <p:nvPr/>
          </p:nvGrpSpPr>
          <p:grpSpPr>
            <a:xfrm>
              <a:off x="2575560" y="4258056"/>
              <a:ext cx="649224" cy="420624"/>
              <a:chOff x="841248" y="1078992"/>
              <a:chExt cx="649224" cy="420624"/>
            </a:xfrm>
          </p:grpSpPr>
          <p:sp>
            <p:nvSpPr>
              <p:cNvPr id="145" name="Rectangle 144"/>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1</a:t>
                </a:r>
              </a:p>
            </p:txBody>
          </p:sp>
          <p:sp>
            <p:nvSpPr>
              <p:cNvPr id="146" name="Oval 145"/>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144" name="Straight Arrow Connector 143"/>
            <p:cNvCxnSpPr>
              <a:stCxn id="141" idx="3"/>
            </p:cNvCxnSpPr>
            <p:nvPr/>
          </p:nvCxnSpPr>
          <p:spPr>
            <a:xfrm flipV="1">
              <a:off x="2368296" y="4462272"/>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481584" y="1825752"/>
            <a:ext cx="2359152" cy="987552"/>
            <a:chOff x="950976" y="3867912"/>
            <a:chExt cx="2359152" cy="987552"/>
          </a:xfrm>
        </p:grpSpPr>
        <p:sp>
          <p:nvSpPr>
            <p:cNvPr id="148" name="Rectangle 147"/>
            <p:cNvSpPr/>
            <p:nvPr/>
          </p:nvSpPr>
          <p:spPr>
            <a:xfrm>
              <a:off x="950976" y="3867912"/>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2</a:t>
              </a:r>
            </a:p>
          </p:txBody>
        </p:sp>
        <p:sp>
          <p:nvSpPr>
            <p:cNvPr id="149" name="Rectangle 148"/>
            <p:cNvSpPr/>
            <p:nvPr/>
          </p:nvSpPr>
          <p:spPr>
            <a:xfrm>
              <a:off x="1042416" y="4157472"/>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1</a:t>
              </a:r>
            </a:p>
          </p:txBody>
        </p:sp>
        <p:sp>
          <p:nvSpPr>
            <p:cNvPr id="150" name="Snip Diagonal Corner Rectangle 149"/>
            <p:cNvSpPr/>
            <p:nvPr/>
          </p:nvSpPr>
          <p:spPr>
            <a:xfrm>
              <a:off x="1161288" y="4440936"/>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1</a:t>
              </a:r>
              <a:endParaRPr lang="en-US" sz="1200" dirty="0"/>
            </a:p>
          </p:txBody>
        </p:sp>
        <p:grpSp>
          <p:nvGrpSpPr>
            <p:cNvPr id="151" name="Group 17"/>
            <p:cNvGrpSpPr/>
            <p:nvPr/>
          </p:nvGrpSpPr>
          <p:grpSpPr>
            <a:xfrm>
              <a:off x="2575560" y="4258056"/>
              <a:ext cx="649224" cy="420624"/>
              <a:chOff x="841248" y="1078992"/>
              <a:chExt cx="649224" cy="420624"/>
            </a:xfrm>
          </p:grpSpPr>
          <p:sp>
            <p:nvSpPr>
              <p:cNvPr id="153" name="Rectangle 152"/>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1</a:t>
                </a:r>
              </a:p>
            </p:txBody>
          </p:sp>
          <p:sp>
            <p:nvSpPr>
              <p:cNvPr id="154" name="Oval 153"/>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152" name="Straight Arrow Connector 151"/>
            <p:cNvCxnSpPr>
              <a:stCxn id="149" idx="3"/>
            </p:cNvCxnSpPr>
            <p:nvPr/>
          </p:nvCxnSpPr>
          <p:spPr>
            <a:xfrm flipV="1">
              <a:off x="2368296" y="4462272"/>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633984" y="2097024"/>
            <a:ext cx="2359152" cy="987552"/>
            <a:chOff x="950976" y="3867912"/>
            <a:chExt cx="2359152" cy="987552"/>
          </a:xfrm>
        </p:grpSpPr>
        <p:sp>
          <p:nvSpPr>
            <p:cNvPr id="156" name="Rectangle 155"/>
            <p:cNvSpPr/>
            <p:nvPr/>
          </p:nvSpPr>
          <p:spPr>
            <a:xfrm>
              <a:off x="950976" y="3867912"/>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3</a:t>
              </a:r>
            </a:p>
          </p:txBody>
        </p:sp>
        <p:sp>
          <p:nvSpPr>
            <p:cNvPr id="157" name="Rectangle 156"/>
            <p:cNvSpPr/>
            <p:nvPr/>
          </p:nvSpPr>
          <p:spPr>
            <a:xfrm>
              <a:off x="1042416" y="4157472"/>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3</a:t>
              </a:r>
            </a:p>
          </p:txBody>
        </p:sp>
        <p:sp>
          <p:nvSpPr>
            <p:cNvPr id="158" name="Snip Diagonal Corner Rectangle 157"/>
            <p:cNvSpPr/>
            <p:nvPr/>
          </p:nvSpPr>
          <p:spPr>
            <a:xfrm>
              <a:off x="1161288" y="4440936"/>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1</a:t>
              </a:r>
              <a:endParaRPr lang="en-US" sz="1200" dirty="0"/>
            </a:p>
          </p:txBody>
        </p:sp>
        <p:grpSp>
          <p:nvGrpSpPr>
            <p:cNvPr id="159" name="Group 17"/>
            <p:cNvGrpSpPr/>
            <p:nvPr/>
          </p:nvGrpSpPr>
          <p:grpSpPr>
            <a:xfrm>
              <a:off x="2575560" y="4258056"/>
              <a:ext cx="649224" cy="420624"/>
              <a:chOff x="841248" y="1078992"/>
              <a:chExt cx="649224" cy="420624"/>
            </a:xfrm>
          </p:grpSpPr>
          <p:sp>
            <p:nvSpPr>
              <p:cNvPr id="161" name="Rectangle 160"/>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3</a:t>
                </a:r>
              </a:p>
            </p:txBody>
          </p:sp>
          <p:sp>
            <p:nvSpPr>
              <p:cNvPr id="162" name="Oval 161"/>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160" name="Straight Arrow Connector 159"/>
            <p:cNvCxnSpPr>
              <a:stCxn id="157" idx="3"/>
            </p:cNvCxnSpPr>
            <p:nvPr/>
          </p:nvCxnSpPr>
          <p:spPr>
            <a:xfrm flipV="1">
              <a:off x="2368296" y="4462272"/>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163" name="Group 162"/>
          <p:cNvGrpSpPr/>
          <p:nvPr/>
        </p:nvGrpSpPr>
        <p:grpSpPr>
          <a:xfrm>
            <a:off x="758952" y="2350008"/>
            <a:ext cx="2359152" cy="987552"/>
            <a:chOff x="950976" y="3867912"/>
            <a:chExt cx="2359152" cy="987552"/>
          </a:xfrm>
        </p:grpSpPr>
        <p:sp>
          <p:nvSpPr>
            <p:cNvPr id="164" name="Rectangle 163"/>
            <p:cNvSpPr/>
            <p:nvPr/>
          </p:nvSpPr>
          <p:spPr>
            <a:xfrm>
              <a:off x="950976" y="3867912"/>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4</a:t>
              </a:r>
            </a:p>
          </p:txBody>
        </p:sp>
        <p:sp>
          <p:nvSpPr>
            <p:cNvPr id="165" name="Rectangle 164"/>
            <p:cNvSpPr/>
            <p:nvPr/>
          </p:nvSpPr>
          <p:spPr>
            <a:xfrm>
              <a:off x="1042416" y="4157472"/>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4</a:t>
              </a:r>
            </a:p>
          </p:txBody>
        </p:sp>
        <p:sp>
          <p:nvSpPr>
            <p:cNvPr id="166" name="Snip Diagonal Corner Rectangle 165"/>
            <p:cNvSpPr/>
            <p:nvPr/>
          </p:nvSpPr>
          <p:spPr>
            <a:xfrm>
              <a:off x="1161288" y="4440936"/>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4</a:t>
              </a:r>
              <a:endParaRPr lang="en-US" sz="1200" dirty="0"/>
            </a:p>
          </p:txBody>
        </p:sp>
        <p:grpSp>
          <p:nvGrpSpPr>
            <p:cNvPr id="167" name="Group 17"/>
            <p:cNvGrpSpPr/>
            <p:nvPr/>
          </p:nvGrpSpPr>
          <p:grpSpPr>
            <a:xfrm>
              <a:off x="2575560" y="4258056"/>
              <a:ext cx="649224" cy="420624"/>
              <a:chOff x="841248" y="1078992"/>
              <a:chExt cx="649224" cy="420624"/>
            </a:xfrm>
          </p:grpSpPr>
          <p:sp>
            <p:nvSpPr>
              <p:cNvPr id="169" name="Rectangle 168"/>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4</a:t>
                </a:r>
              </a:p>
            </p:txBody>
          </p:sp>
          <p:sp>
            <p:nvSpPr>
              <p:cNvPr id="170" name="Oval 169"/>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168" name="Straight Arrow Connector 167"/>
            <p:cNvCxnSpPr>
              <a:stCxn id="165" idx="3"/>
            </p:cNvCxnSpPr>
            <p:nvPr/>
          </p:nvCxnSpPr>
          <p:spPr>
            <a:xfrm flipV="1">
              <a:off x="2368296" y="4462272"/>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865632" y="2612136"/>
            <a:ext cx="2359152" cy="987552"/>
            <a:chOff x="950976" y="3867912"/>
            <a:chExt cx="2359152" cy="987552"/>
          </a:xfrm>
        </p:grpSpPr>
        <p:sp>
          <p:nvSpPr>
            <p:cNvPr id="172" name="Rectangle 171"/>
            <p:cNvSpPr/>
            <p:nvPr/>
          </p:nvSpPr>
          <p:spPr>
            <a:xfrm>
              <a:off x="950976" y="3867912"/>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5</a:t>
              </a:r>
            </a:p>
          </p:txBody>
        </p:sp>
        <p:sp>
          <p:nvSpPr>
            <p:cNvPr id="173" name="Rectangle 172"/>
            <p:cNvSpPr/>
            <p:nvPr/>
          </p:nvSpPr>
          <p:spPr>
            <a:xfrm>
              <a:off x="1042416" y="4157472"/>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5</a:t>
              </a:r>
            </a:p>
          </p:txBody>
        </p:sp>
        <p:sp>
          <p:nvSpPr>
            <p:cNvPr id="174" name="Snip Diagonal Corner Rectangle 173"/>
            <p:cNvSpPr/>
            <p:nvPr/>
          </p:nvSpPr>
          <p:spPr>
            <a:xfrm>
              <a:off x="1161288" y="4440936"/>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5</a:t>
              </a:r>
              <a:endParaRPr lang="en-US" sz="1200" dirty="0"/>
            </a:p>
          </p:txBody>
        </p:sp>
        <p:grpSp>
          <p:nvGrpSpPr>
            <p:cNvPr id="175" name="Group 17"/>
            <p:cNvGrpSpPr/>
            <p:nvPr/>
          </p:nvGrpSpPr>
          <p:grpSpPr>
            <a:xfrm>
              <a:off x="2575560" y="4258056"/>
              <a:ext cx="649224" cy="420624"/>
              <a:chOff x="841248" y="1078992"/>
              <a:chExt cx="649224" cy="420624"/>
            </a:xfrm>
          </p:grpSpPr>
          <p:sp>
            <p:nvSpPr>
              <p:cNvPr id="177" name="Rectangle 176"/>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5</a:t>
                </a:r>
              </a:p>
            </p:txBody>
          </p:sp>
          <p:sp>
            <p:nvSpPr>
              <p:cNvPr id="178" name="Oval 177"/>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176" name="Straight Arrow Connector 175"/>
            <p:cNvCxnSpPr>
              <a:stCxn id="173" idx="3"/>
            </p:cNvCxnSpPr>
            <p:nvPr/>
          </p:nvCxnSpPr>
          <p:spPr>
            <a:xfrm flipV="1">
              <a:off x="2368296" y="4462272"/>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1008888" y="2855976"/>
            <a:ext cx="2359152" cy="987552"/>
            <a:chOff x="950976" y="3867912"/>
            <a:chExt cx="2359152" cy="987552"/>
          </a:xfrm>
        </p:grpSpPr>
        <p:sp>
          <p:nvSpPr>
            <p:cNvPr id="180" name="Rectangle 179"/>
            <p:cNvSpPr/>
            <p:nvPr/>
          </p:nvSpPr>
          <p:spPr>
            <a:xfrm>
              <a:off x="950976" y="3867912"/>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6</a:t>
              </a:r>
            </a:p>
          </p:txBody>
        </p:sp>
        <p:sp>
          <p:nvSpPr>
            <p:cNvPr id="181" name="Rectangle 180"/>
            <p:cNvSpPr/>
            <p:nvPr/>
          </p:nvSpPr>
          <p:spPr>
            <a:xfrm>
              <a:off x="1042416" y="4157472"/>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6</a:t>
              </a:r>
            </a:p>
          </p:txBody>
        </p:sp>
        <p:sp>
          <p:nvSpPr>
            <p:cNvPr id="182" name="Snip Diagonal Corner Rectangle 181"/>
            <p:cNvSpPr/>
            <p:nvPr/>
          </p:nvSpPr>
          <p:spPr>
            <a:xfrm>
              <a:off x="1161288" y="4440936"/>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6</a:t>
              </a:r>
              <a:endParaRPr lang="en-US" sz="1200" dirty="0"/>
            </a:p>
          </p:txBody>
        </p:sp>
        <p:grpSp>
          <p:nvGrpSpPr>
            <p:cNvPr id="183" name="Group 17"/>
            <p:cNvGrpSpPr/>
            <p:nvPr/>
          </p:nvGrpSpPr>
          <p:grpSpPr>
            <a:xfrm>
              <a:off x="2575560" y="4258056"/>
              <a:ext cx="649224" cy="420624"/>
              <a:chOff x="841248" y="1078992"/>
              <a:chExt cx="649224" cy="420624"/>
            </a:xfrm>
          </p:grpSpPr>
          <p:sp>
            <p:nvSpPr>
              <p:cNvPr id="185" name="Rectangle 184"/>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6</a:t>
                </a:r>
              </a:p>
            </p:txBody>
          </p:sp>
          <p:sp>
            <p:nvSpPr>
              <p:cNvPr id="186" name="Oval 185"/>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184" name="Straight Arrow Connector 183"/>
            <p:cNvCxnSpPr>
              <a:stCxn id="181" idx="3"/>
            </p:cNvCxnSpPr>
            <p:nvPr/>
          </p:nvCxnSpPr>
          <p:spPr>
            <a:xfrm flipV="1">
              <a:off x="2368296" y="4462272"/>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187" name="Group 186"/>
          <p:cNvGrpSpPr/>
          <p:nvPr/>
        </p:nvGrpSpPr>
        <p:grpSpPr>
          <a:xfrm>
            <a:off x="1143000" y="3099816"/>
            <a:ext cx="2359152" cy="987552"/>
            <a:chOff x="950976" y="3867912"/>
            <a:chExt cx="2359152" cy="987552"/>
          </a:xfrm>
        </p:grpSpPr>
        <p:sp>
          <p:nvSpPr>
            <p:cNvPr id="188" name="Rectangle 187"/>
            <p:cNvSpPr/>
            <p:nvPr/>
          </p:nvSpPr>
          <p:spPr>
            <a:xfrm>
              <a:off x="950976" y="3867912"/>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7</a:t>
              </a:r>
            </a:p>
          </p:txBody>
        </p:sp>
        <p:sp>
          <p:nvSpPr>
            <p:cNvPr id="189" name="Rectangle 188"/>
            <p:cNvSpPr/>
            <p:nvPr/>
          </p:nvSpPr>
          <p:spPr>
            <a:xfrm>
              <a:off x="1042416" y="4157472"/>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7</a:t>
              </a:r>
            </a:p>
          </p:txBody>
        </p:sp>
        <p:sp>
          <p:nvSpPr>
            <p:cNvPr id="190" name="Snip Diagonal Corner Rectangle 189"/>
            <p:cNvSpPr/>
            <p:nvPr/>
          </p:nvSpPr>
          <p:spPr>
            <a:xfrm>
              <a:off x="1161288" y="4440936"/>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7</a:t>
              </a:r>
              <a:endParaRPr lang="en-US" sz="1200" dirty="0"/>
            </a:p>
          </p:txBody>
        </p:sp>
        <p:grpSp>
          <p:nvGrpSpPr>
            <p:cNvPr id="191" name="Group 17"/>
            <p:cNvGrpSpPr/>
            <p:nvPr/>
          </p:nvGrpSpPr>
          <p:grpSpPr>
            <a:xfrm>
              <a:off x="2575560" y="4258056"/>
              <a:ext cx="649224" cy="420624"/>
              <a:chOff x="841248" y="1078992"/>
              <a:chExt cx="649224" cy="420624"/>
            </a:xfrm>
          </p:grpSpPr>
          <p:sp>
            <p:nvSpPr>
              <p:cNvPr id="193" name="Rectangle 192"/>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7</a:t>
                </a:r>
              </a:p>
            </p:txBody>
          </p:sp>
          <p:sp>
            <p:nvSpPr>
              <p:cNvPr id="194" name="Oval 193"/>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192" name="Straight Arrow Connector 191"/>
            <p:cNvCxnSpPr>
              <a:stCxn id="189" idx="3"/>
            </p:cNvCxnSpPr>
            <p:nvPr/>
          </p:nvCxnSpPr>
          <p:spPr>
            <a:xfrm flipV="1">
              <a:off x="2368296" y="4462272"/>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320040" y="6044184"/>
            <a:ext cx="2862072" cy="307777"/>
          </a:xfrm>
          <a:prstGeom prst="rect">
            <a:avLst/>
          </a:prstGeom>
          <a:noFill/>
        </p:spPr>
        <p:txBody>
          <a:bodyPr wrap="square" rtlCol="0">
            <a:spAutoFit/>
          </a:bodyPr>
          <a:lstStyle/>
          <a:p>
            <a:r>
              <a:rPr lang="en-US" sz="1400" dirty="0" smtClean="0">
                <a:solidFill>
                  <a:srgbClr val="C00000"/>
                </a:solidFill>
              </a:rPr>
              <a:t>Container / Deployment Solution</a:t>
            </a:r>
          </a:p>
        </p:txBody>
      </p:sp>
      <p:sp>
        <p:nvSpPr>
          <p:cNvPr id="196" name="TextBox 195"/>
          <p:cNvSpPr txBox="1"/>
          <p:nvPr/>
        </p:nvSpPr>
        <p:spPr>
          <a:xfrm>
            <a:off x="4916424" y="6059424"/>
            <a:ext cx="4072128" cy="307777"/>
          </a:xfrm>
          <a:prstGeom prst="rect">
            <a:avLst/>
          </a:prstGeom>
          <a:noFill/>
        </p:spPr>
        <p:txBody>
          <a:bodyPr wrap="square" rtlCol="0">
            <a:spAutoFit/>
          </a:bodyPr>
          <a:lstStyle/>
          <a:p>
            <a:r>
              <a:rPr lang="en-US" sz="1400" dirty="0" smtClean="0">
                <a:solidFill>
                  <a:srgbClr val="C00000"/>
                </a:solidFill>
              </a:rPr>
              <a:t>Logical  Components  Architecture and Flow</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ppt_Template_Capgemini">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C2EFFF"/>
            </a:gs>
            <a:gs pos="50000">
              <a:srgbClr val="85E0FF"/>
            </a:gs>
            <a:gs pos="100000">
              <a:schemeClr val="tx1">
                <a:lumMod val="50000"/>
                <a:lumOff val="50000"/>
              </a:schemeClr>
            </a:gs>
          </a:gsLst>
          <a:lin ang="5400000" scaled="0"/>
        </a:gra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ppt_Template_CoverOption1</Template>
  <TotalTime>18355</TotalTime>
  <Words>797</Words>
  <Application>Microsoft Office PowerPoint</Application>
  <PresentationFormat>A4 Paper (210x297 mm)</PresentationFormat>
  <Paragraphs>168</Paragraphs>
  <Slides>11</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4" baseType="lpstr">
      <vt:lpstr>ppt_Template_Capgemini</vt:lpstr>
      <vt:lpstr>Closing slides</vt:lpstr>
      <vt:lpstr>think-cell Slide</vt:lpstr>
      <vt:lpstr>Digital Banking Case Study : Micro Service approach</vt:lpstr>
      <vt:lpstr>Introduction</vt:lpstr>
      <vt:lpstr>Technology Portfolio</vt:lpstr>
      <vt:lpstr>Quick glance at application functionality</vt:lpstr>
      <vt:lpstr>Quick glance at service split up</vt:lpstr>
      <vt:lpstr>Quick glance at account types</vt:lpstr>
      <vt:lpstr>Quick glance at technologies</vt:lpstr>
      <vt:lpstr>Quick glance at architecture</vt:lpstr>
      <vt:lpstr>High Level Solution Architecture</vt:lpstr>
      <vt:lpstr>Source Code Maintenance</vt:lpstr>
      <vt:lpstr>Exploring Blockchain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 Charter</dc:title>
  <dc:subject>ppt Template</dc:subject>
  <dc:creator>Voora, Krishnamurthy</dc:creator>
  <cp:lastModifiedBy>mahenata</cp:lastModifiedBy>
  <cp:revision>379</cp:revision>
  <dcterms:created xsi:type="dcterms:W3CDTF">2016-09-06T16:09:56Z</dcterms:created>
  <dcterms:modified xsi:type="dcterms:W3CDTF">2016-12-12T05:52:22Z</dcterms:modified>
</cp:coreProperties>
</file>