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7" r:id="rId1"/>
    <p:sldMasterId id="2147483939" r:id="rId2"/>
  </p:sldMasterIdLst>
  <p:notesMasterIdLst>
    <p:notesMasterId r:id="rId15"/>
  </p:notesMasterIdLst>
  <p:handoutMasterIdLst>
    <p:handoutMasterId r:id="rId16"/>
  </p:handoutMasterIdLst>
  <p:sldIdLst>
    <p:sldId id="423" r:id="rId3"/>
    <p:sldId id="498" r:id="rId4"/>
    <p:sldId id="469" r:id="rId5"/>
    <p:sldId id="499" r:id="rId6"/>
    <p:sldId id="500" r:id="rId7"/>
    <p:sldId id="504" r:id="rId8"/>
    <p:sldId id="491" r:id="rId9"/>
    <p:sldId id="489" r:id="rId10"/>
    <p:sldId id="501" r:id="rId11"/>
    <p:sldId id="496" r:id="rId12"/>
    <p:sldId id="502" r:id="rId13"/>
    <p:sldId id="503" r:id="rId14"/>
  </p:sldIdLst>
  <p:sldSz cx="9906000" cy="6858000" type="A4"/>
  <p:notesSz cx="6797675" cy="9874250"/>
  <p:custDataLst>
    <p:tags r:id="rId17"/>
  </p:custDataLst>
  <p:defaultTextStyle>
    <a:defPPr>
      <a:defRPr lang="de-DE"/>
    </a:defPPr>
    <a:lvl1pPr marL="0" algn="l" defTabSz="957756" rtl="0" eaLnBrk="1" latinLnBrk="0" hangingPunct="1">
      <a:defRPr sz="1900" kern="1200">
        <a:solidFill>
          <a:schemeClr val="tx1"/>
        </a:solidFill>
        <a:latin typeface="+mn-lt"/>
        <a:ea typeface="+mn-ea"/>
        <a:cs typeface="+mn-cs"/>
      </a:defRPr>
    </a:lvl1pPr>
    <a:lvl2pPr marL="478878" algn="l" defTabSz="957756" rtl="0" eaLnBrk="1" latinLnBrk="0" hangingPunct="1">
      <a:defRPr sz="1900" kern="1200">
        <a:solidFill>
          <a:schemeClr val="tx1"/>
        </a:solidFill>
        <a:latin typeface="+mn-lt"/>
        <a:ea typeface="+mn-ea"/>
        <a:cs typeface="+mn-cs"/>
      </a:defRPr>
    </a:lvl2pPr>
    <a:lvl3pPr marL="957756" algn="l" defTabSz="957756" rtl="0" eaLnBrk="1" latinLnBrk="0" hangingPunct="1">
      <a:defRPr sz="1900" kern="1200">
        <a:solidFill>
          <a:schemeClr val="tx1"/>
        </a:solidFill>
        <a:latin typeface="+mn-lt"/>
        <a:ea typeface="+mn-ea"/>
        <a:cs typeface="+mn-cs"/>
      </a:defRPr>
    </a:lvl3pPr>
    <a:lvl4pPr marL="1436634" algn="l" defTabSz="957756" rtl="0" eaLnBrk="1" latinLnBrk="0" hangingPunct="1">
      <a:defRPr sz="1900" kern="1200">
        <a:solidFill>
          <a:schemeClr val="tx1"/>
        </a:solidFill>
        <a:latin typeface="+mn-lt"/>
        <a:ea typeface="+mn-ea"/>
        <a:cs typeface="+mn-cs"/>
      </a:defRPr>
    </a:lvl4pPr>
    <a:lvl5pPr marL="1915510" algn="l" defTabSz="957756" rtl="0" eaLnBrk="1" latinLnBrk="0" hangingPunct="1">
      <a:defRPr sz="1900" kern="1200">
        <a:solidFill>
          <a:schemeClr val="tx1"/>
        </a:solidFill>
        <a:latin typeface="+mn-lt"/>
        <a:ea typeface="+mn-ea"/>
        <a:cs typeface="+mn-cs"/>
      </a:defRPr>
    </a:lvl5pPr>
    <a:lvl6pPr marL="2394388" algn="l" defTabSz="957756" rtl="0" eaLnBrk="1" latinLnBrk="0" hangingPunct="1">
      <a:defRPr sz="1900" kern="1200">
        <a:solidFill>
          <a:schemeClr val="tx1"/>
        </a:solidFill>
        <a:latin typeface="+mn-lt"/>
        <a:ea typeface="+mn-ea"/>
        <a:cs typeface="+mn-cs"/>
      </a:defRPr>
    </a:lvl6pPr>
    <a:lvl7pPr marL="2873265" algn="l" defTabSz="957756" rtl="0" eaLnBrk="1" latinLnBrk="0" hangingPunct="1">
      <a:defRPr sz="1900" kern="1200">
        <a:solidFill>
          <a:schemeClr val="tx1"/>
        </a:solidFill>
        <a:latin typeface="+mn-lt"/>
        <a:ea typeface="+mn-ea"/>
        <a:cs typeface="+mn-cs"/>
      </a:defRPr>
    </a:lvl7pPr>
    <a:lvl8pPr marL="3352143" algn="l" defTabSz="957756" rtl="0" eaLnBrk="1" latinLnBrk="0" hangingPunct="1">
      <a:defRPr sz="1900" kern="1200">
        <a:solidFill>
          <a:schemeClr val="tx1"/>
        </a:solidFill>
        <a:latin typeface="+mn-lt"/>
        <a:ea typeface="+mn-ea"/>
        <a:cs typeface="+mn-cs"/>
      </a:defRPr>
    </a:lvl8pPr>
    <a:lvl9pPr marL="3831021" algn="l" defTabSz="957756" rtl="0" eaLnBrk="1" latinLnBrk="0" hangingPunct="1">
      <a:defRPr sz="19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954">
          <p15:clr>
            <a:srgbClr val="A4A3A4"/>
          </p15:clr>
        </p15:guide>
        <p15:guide id="2" pos="5957">
          <p15:clr>
            <a:srgbClr val="A4A3A4"/>
          </p15:clr>
        </p15:guide>
      </p15:sldGuideLst>
    </p:ext>
    <p:ext uri="{2D200454-40CA-4A62-9FC3-DE9A4176ACB9}">
      <p15:notesGuideLst xmlns:p15="http://schemas.microsoft.com/office/powerpoint/2012/main" xmlns="">
        <p15:guide id="1" orient="horz" pos="3110">
          <p15:clr>
            <a:srgbClr val="A4A3A4"/>
          </p15:clr>
        </p15:guide>
        <p15:guide id="2" pos="214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2EFFF"/>
    <a:srgbClr val="336699"/>
    <a:srgbClr val="6666FF"/>
    <a:srgbClr val="66CCFF"/>
    <a:srgbClr val="0000CC"/>
    <a:srgbClr val="85E0FF"/>
    <a:srgbClr val="669900"/>
    <a:srgbClr val="0098CC"/>
    <a:srgbClr val="691E7C"/>
    <a:srgbClr val="F9BE0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87246" autoAdjust="0"/>
  </p:normalViewPr>
  <p:slideViewPr>
    <p:cSldViewPr snapToGrid="0">
      <p:cViewPr>
        <p:scale>
          <a:sx n="83" d="100"/>
          <a:sy n="83" d="100"/>
        </p:scale>
        <p:origin x="-822" y="-72"/>
      </p:cViewPr>
      <p:guideLst>
        <p:guide orient="horz" pos="954"/>
        <p:guide pos="5957"/>
      </p:guideLst>
    </p:cSldViewPr>
  </p:slideViewPr>
  <p:notesTextViewPr>
    <p:cViewPr>
      <p:scale>
        <a:sx n="100" d="100"/>
        <a:sy n="100" d="100"/>
      </p:scale>
      <p:origin x="0" y="0"/>
    </p:cViewPr>
  </p:notesTextViewPr>
  <p:sorterViewPr>
    <p:cViewPr>
      <p:scale>
        <a:sx n="80" d="100"/>
        <a:sy n="80" d="100"/>
      </p:scale>
      <p:origin x="0" y="-2364"/>
    </p:cViewPr>
  </p:sorterViewPr>
  <p:notesViewPr>
    <p:cSldViewPr snapToGrid="0">
      <p:cViewPr>
        <p:scale>
          <a:sx n="90" d="100"/>
          <a:sy n="90" d="100"/>
        </p:scale>
        <p:origin x="-2826" y="1470"/>
      </p:cViewPr>
      <p:guideLst>
        <p:guide orient="horz" pos="3110"/>
        <p:guide pos="2141"/>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ags" Target="tags/tag1.xml"/><Relationship Id="rId2" Type="http://schemas.openxmlformats.org/officeDocument/2006/relationships/slideMaster" Target="slideMasters/slideMaster2.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6797675" cy="493176"/>
          </a:xfrm>
          <a:prstGeom prst="rect">
            <a:avLst/>
          </a:prstGeom>
        </p:spPr>
        <p:txBody>
          <a:bodyPr vert="horz" lIns="34625" tIns="34625" rIns="242374" bIns="34625" rtlCol="0" anchor="ctr"/>
          <a:lstStyle>
            <a:lvl1pPr algn="l">
              <a:defRPr sz="1200"/>
            </a:lvl1pPr>
          </a:lstStyle>
          <a:p>
            <a:pPr algn="r"/>
            <a:endParaRPr lang="en-US" sz="1500" dirty="0">
              <a:latin typeface="Arial" pitchFamily="34" charset="0"/>
              <a:cs typeface="Arial" pitchFamily="34" charset="0"/>
            </a:endParaRPr>
          </a:p>
        </p:txBody>
      </p:sp>
      <p:sp>
        <p:nvSpPr>
          <p:cNvPr id="4" name="Footer Placeholder 3"/>
          <p:cNvSpPr>
            <a:spLocks noGrp="1"/>
          </p:cNvSpPr>
          <p:nvPr>
            <p:ph type="ftr" sz="quarter" idx="2"/>
          </p:nvPr>
        </p:nvSpPr>
        <p:spPr>
          <a:xfrm>
            <a:off x="0" y="9379542"/>
            <a:ext cx="2945862" cy="493176"/>
          </a:xfrm>
          <a:prstGeom prst="rect">
            <a:avLst/>
          </a:prstGeom>
        </p:spPr>
        <p:txBody>
          <a:bodyPr vert="horz" lIns="87947" tIns="43973" rIns="87947" bIns="43973" rtlCol="0" anchor="b"/>
          <a:lstStyle>
            <a:lvl1pPr algn="l">
              <a:defRPr sz="1200"/>
            </a:lvl1pPr>
          </a:lstStyle>
          <a:p>
            <a:r>
              <a:rPr lang="en-US" sz="800" dirty="0">
                <a:latin typeface="Arial" pitchFamily="34" charset="0"/>
                <a:cs typeface="Arial" pitchFamily="34" charset="0"/>
              </a:rPr>
              <a:t>© 2016 Capgemini. All rights reserved.</a:t>
            </a:r>
          </a:p>
        </p:txBody>
      </p:sp>
      <p:sp>
        <p:nvSpPr>
          <p:cNvPr id="5" name="Slide Number Placeholder 4"/>
          <p:cNvSpPr>
            <a:spLocks noGrp="1"/>
          </p:cNvSpPr>
          <p:nvPr>
            <p:ph type="sldNum" sz="quarter" idx="3"/>
          </p:nvPr>
        </p:nvSpPr>
        <p:spPr>
          <a:xfrm>
            <a:off x="3850294" y="9379542"/>
            <a:ext cx="2945862" cy="493176"/>
          </a:xfrm>
          <a:prstGeom prst="rect">
            <a:avLst/>
          </a:prstGeom>
        </p:spPr>
        <p:txBody>
          <a:bodyPr vert="horz" lIns="87947" tIns="43973" rIns="87947" bIns="43973" rtlCol="0" anchor="b"/>
          <a:lstStyle>
            <a:lvl1pPr algn="r">
              <a:defRPr sz="1200"/>
            </a:lvl1pPr>
          </a:lstStyle>
          <a:p>
            <a:fld id="{9EC16AE0-9542-4D5B-AF70-A50F5AFBFBE0}" type="slidenum">
              <a:rPr lang="en-US" sz="800" smtClean="0">
                <a:latin typeface="Arial" pitchFamily="34" charset="0"/>
                <a:cs typeface="Arial" pitchFamily="34" charset="0"/>
              </a:rPr>
              <a:pPr/>
              <a:t>‹#›</a:t>
            </a:fld>
            <a:endParaRPr lang="en-US" sz="800">
              <a:latin typeface="Arial" pitchFamily="34" charset="0"/>
              <a:cs typeface="Arial" pitchFamily="34" charset="0"/>
            </a:endParaRPr>
          </a:p>
        </p:txBody>
      </p:sp>
    </p:spTree>
    <p:extLst>
      <p:ext uri="{BB962C8B-B14F-4D97-AF65-F5344CB8AC3E}">
        <p14:creationId xmlns:p14="http://schemas.microsoft.com/office/powerpoint/2010/main" val="31456301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3713"/>
          </a:xfrm>
          <a:prstGeom prst="rect">
            <a:avLst/>
          </a:prstGeom>
        </p:spPr>
        <p:txBody>
          <a:bodyPr vert="horz" lIns="95264" tIns="47632" rIns="95264" bIns="47632" rtlCol="0"/>
          <a:lstStyle>
            <a:lvl1pPr algn="l">
              <a:defRPr sz="1300"/>
            </a:lvl1pPr>
          </a:lstStyle>
          <a:p>
            <a:endParaRPr lang="en-US"/>
          </a:p>
        </p:txBody>
      </p:sp>
      <p:sp>
        <p:nvSpPr>
          <p:cNvPr id="3" name="Date Placeholder 2"/>
          <p:cNvSpPr>
            <a:spLocks noGrp="1"/>
          </p:cNvSpPr>
          <p:nvPr>
            <p:ph type="dt" idx="1"/>
          </p:nvPr>
        </p:nvSpPr>
        <p:spPr>
          <a:xfrm>
            <a:off x="3850443" y="0"/>
            <a:ext cx="2945659" cy="493713"/>
          </a:xfrm>
          <a:prstGeom prst="rect">
            <a:avLst/>
          </a:prstGeom>
        </p:spPr>
        <p:txBody>
          <a:bodyPr vert="horz" lIns="95264" tIns="47632" rIns="95264" bIns="47632" rtlCol="0"/>
          <a:lstStyle>
            <a:lvl1pPr algn="r">
              <a:defRPr sz="1300"/>
            </a:lvl1pPr>
          </a:lstStyle>
          <a:p>
            <a:fld id="{2FB4FF29-EE9A-4D47-9F1A-289A80693C0F}" type="datetimeFigureOut">
              <a:rPr lang="en-US" smtClean="0"/>
              <a:pPr/>
              <a:t>1/6/2017</a:t>
            </a:fld>
            <a:endParaRPr lang="en-US"/>
          </a:p>
        </p:txBody>
      </p:sp>
      <p:sp>
        <p:nvSpPr>
          <p:cNvPr id="4" name="Slide Image Placeholder 3"/>
          <p:cNvSpPr>
            <a:spLocks noGrp="1" noRot="1" noChangeAspect="1"/>
          </p:cNvSpPr>
          <p:nvPr>
            <p:ph type="sldImg" idx="2"/>
          </p:nvPr>
        </p:nvSpPr>
        <p:spPr>
          <a:xfrm>
            <a:off x="725488" y="741363"/>
            <a:ext cx="5346700" cy="3702050"/>
          </a:xfrm>
          <a:prstGeom prst="rect">
            <a:avLst/>
          </a:prstGeom>
          <a:noFill/>
          <a:ln w="12700">
            <a:solidFill>
              <a:prstClr val="black"/>
            </a:solidFill>
          </a:ln>
        </p:spPr>
        <p:txBody>
          <a:bodyPr vert="horz" lIns="95264" tIns="47632" rIns="95264" bIns="47632" rtlCol="0" anchor="ctr"/>
          <a:lstStyle/>
          <a:p>
            <a:endParaRPr lang="de-DE"/>
          </a:p>
        </p:txBody>
      </p:sp>
      <p:sp>
        <p:nvSpPr>
          <p:cNvPr id="5" name="Notes Placeholder 4"/>
          <p:cNvSpPr>
            <a:spLocks noGrp="1"/>
          </p:cNvSpPr>
          <p:nvPr>
            <p:ph type="body" sz="quarter" idx="3"/>
          </p:nvPr>
        </p:nvSpPr>
        <p:spPr>
          <a:xfrm>
            <a:off x="679768" y="4690268"/>
            <a:ext cx="5438140" cy="4443413"/>
          </a:xfrm>
          <a:prstGeom prst="rect">
            <a:avLst/>
          </a:prstGeom>
        </p:spPr>
        <p:txBody>
          <a:bodyPr vert="horz" lIns="95264" tIns="47632" rIns="95264" bIns="47632"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378824"/>
            <a:ext cx="2945659" cy="493713"/>
          </a:xfrm>
          <a:prstGeom prst="rect">
            <a:avLst/>
          </a:prstGeom>
        </p:spPr>
        <p:txBody>
          <a:bodyPr vert="horz" lIns="95264" tIns="47632" rIns="95264" bIns="47632" rtlCol="0" anchor="b"/>
          <a:lstStyle>
            <a:lvl1pPr algn="l">
              <a:defRPr sz="1300"/>
            </a:lvl1pPr>
          </a:lstStyle>
          <a:p>
            <a:endParaRPr lang="en-US"/>
          </a:p>
        </p:txBody>
      </p:sp>
      <p:sp>
        <p:nvSpPr>
          <p:cNvPr id="7" name="Slide Number Placeholder 6"/>
          <p:cNvSpPr>
            <a:spLocks noGrp="1"/>
          </p:cNvSpPr>
          <p:nvPr>
            <p:ph type="sldNum" sz="quarter" idx="5"/>
          </p:nvPr>
        </p:nvSpPr>
        <p:spPr>
          <a:xfrm>
            <a:off x="3850443" y="9378824"/>
            <a:ext cx="2945659" cy="493713"/>
          </a:xfrm>
          <a:prstGeom prst="rect">
            <a:avLst/>
          </a:prstGeom>
        </p:spPr>
        <p:txBody>
          <a:bodyPr vert="horz" lIns="95264" tIns="47632" rIns="95264" bIns="47632" rtlCol="0" anchor="b"/>
          <a:lstStyle>
            <a:lvl1pPr algn="r">
              <a:defRPr sz="1300"/>
            </a:lvl1pPr>
          </a:lstStyle>
          <a:p>
            <a:fld id="{71E7D22E-2FCF-4181-8686-08BDCDF94062}" type="slidenum">
              <a:rPr lang="en-US" smtClean="0"/>
              <a:pPr/>
              <a:t>‹#›</a:t>
            </a:fld>
            <a:endParaRPr lang="en-US"/>
          </a:p>
        </p:txBody>
      </p:sp>
    </p:spTree>
    <p:extLst>
      <p:ext uri="{BB962C8B-B14F-4D97-AF65-F5344CB8AC3E}">
        <p14:creationId xmlns:p14="http://schemas.microsoft.com/office/powerpoint/2010/main" val="2558265300"/>
      </p:ext>
    </p:extLst>
  </p:cSld>
  <p:clrMap bg1="lt1" tx1="dk1" bg2="lt2" tx2="dk2" accent1="accent1" accent2="accent2" accent3="accent3" accent4="accent4" accent5="accent5" accent6="accent6" hlink="hlink" folHlink="folHlink"/>
  <p:notesStyle>
    <a:lvl1pPr marL="0" algn="l" defTabSz="914342" rtl="0" eaLnBrk="1" latinLnBrk="0" hangingPunct="1">
      <a:defRPr sz="1200" kern="1200">
        <a:solidFill>
          <a:schemeClr val="tx1"/>
        </a:solidFill>
        <a:latin typeface="+mn-lt"/>
        <a:ea typeface="+mn-ea"/>
        <a:cs typeface="+mn-cs"/>
      </a:defRPr>
    </a:lvl1pPr>
    <a:lvl2pPr marL="457171" algn="l" defTabSz="914342" rtl="0" eaLnBrk="1" latinLnBrk="0" hangingPunct="1">
      <a:defRPr sz="1200" kern="1200">
        <a:solidFill>
          <a:schemeClr val="tx1"/>
        </a:solidFill>
        <a:latin typeface="+mn-lt"/>
        <a:ea typeface="+mn-ea"/>
        <a:cs typeface="+mn-cs"/>
      </a:defRPr>
    </a:lvl2pPr>
    <a:lvl3pPr marL="914342" algn="l" defTabSz="914342" rtl="0" eaLnBrk="1" latinLnBrk="0" hangingPunct="1">
      <a:defRPr sz="1200" kern="1200">
        <a:solidFill>
          <a:schemeClr val="tx1"/>
        </a:solidFill>
        <a:latin typeface="+mn-lt"/>
        <a:ea typeface="+mn-ea"/>
        <a:cs typeface="+mn-cs"/>
      </a:defRPr>
    </a:lvl3pPr>
    <a:lvl4pPr marL="1371513" algn="l" defTabSz="914342" rtl="0" eaLnBrk="1" latinLnBrk="0" hangingPunct="1">
      <a:defRPr sz="1200" kern="1200">
        <a:solidFill>
          <a:schemeClr val="tx1"/>
        </a:solidFill>
        <a:latin typeface="+mn-lt"/>
        <a:ea typeface="+mn-ea"/>
        <a:cs typeface="+mn-cs"/>
      </a:defRPr>
    </a:lvl4pPr>
    <a:lvl5pPr marL="1828684" algn="l" defTabSz="914342" rtl="0" eaLnBrk="1" latinLnBrk="0" hangingPunct="1">
      <a:defRPr sz="1200" kern="1200">
        <a:solidFill>
          <a:schemeClr val="tx1"/>
        </a:solidFill>
        <a:latin typeface="+mn-lt"/>
        <a:ea typeface="+mn-ea"/>
        <a:cs typeface="+mn-cs"/>
      </a:defRPr>
    </a:lvl5pPr>
    <a:lvl6pPr marL="2285855" algn="l" defTabSz="914342" rtl="0" eaLnBrk="1" latinLnBrk="0" hangingPunct="1">
      <a:defRPr sz="1200" kern="1200">
        <a:solidFill>
          <a:schemeClr val="tx1"/>
        </a:solidFill>
        <a:latin typeface="+mn-lt"/>
        <a:ea typeface="+mn-ea"/>
        <a:cs typeface="+mn-cs"/>
      </a:defRPr>
    </a:lvl6pPr>
    <a:lvl7pPr marL="2743026" algn="l" defTabSz="914342" rtl="0" eaLnBrk="1" latinLnBrk="0" hangingPunct="1">
      <a:defRPr sz="1200" kern="1200">
        <a:solidFill>
          <a:schemeClr val="tx1"/>
        </a:solidFill>
        <a:latin typeface="+mn-lt"/>
        <a:ea typeface="+mn-ea"/>
        <a:cs typeface="+mn-cs"/>
      </a:defRPr>
    </a:lvl7pPr>
    <a:lvl8pPr marL="3200198" algn="l" defTabSz="914342" rtl="0" eaLnBrk="1" latinLnBrk="0" hangingPunct="1">
      <a:defRPr sz="1200" kern="1200">
        <a:solidFill>
          <a:schemeClr val="tx1"/>
        </a:solidFill>
        <a:latin typeface="+mn-lt"/>
        <a:ea typeface="+mn-ea"/>
        <a:cs typeface="+mn-cs"/>
      </a:defRPr>
    </a:lvl8pPr>
    <a:lvl9pPr marL="3657369" algn="l" defTabSz="9143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fld id="{71E7D22E-2FCF-4181-8686-08BDCDF94062}" type="slidenum">
              <a:rPr lang="en-US" smtClean="0"/>
              <a:pPr/>
              <a:t>2</a:t>
            </a:fld>
            <a:endParaRPr lang="en-US"/>
          </a:p>
        </p:txBody>
      </p:sp>
      <p:sp>
        <p:nvSpPr>
          <p:cNvPr id="5" name="Notes Placeholder 4"/>
          <p:cNvSpPr txBox="1">
            <a:spLocks noGrp="1"/>
          </p:cNvSpPr>
          <p:nvPr>
            <p:ph type="body" idx="1"/>
          </p:nvPr>
        </p:nvSpPr>
        <p:spPr>
          <a:prstGeom prst="rect">
            <a:avLst/>
          </a:prstGeom>
          <a:noFill/>
        </p:spPr>
        <p:txBody>
          <a:bodyPr wrap="square" rtlCol="0">
            <a:spAutoFit/>
          </a:bodyPr>
          <a:lstStyle/>
          <a:p>
            <a:r>
              <a:rPr lang="en-US" sz="1400" dirty="0" smtClean="0">
                <a:solidFill>
                  <a:schemeClr val="tx2">
                    <a:lumMod val="50000"/>
                  </a:schemeClr>
                </a:solidFill>
              </a:rPr>
              <a:t>We will build a mock digital banking application that is developed using the micro-services approach and hosted on the cloud. </a:t>
            </a:r>
          </a:p>
          <a:p>
            <a:endParaRPr lang="en-US" sz="1400" dirty="0">
              <a:solidFill>
                <a:schemeClr val="tx2">
                  <a:lumMod val="50000"/>
                </a:schemeClr>
              </a:solidFill>
            </a:endParaRPr>
          </a:p>
          <a:p>
            <a:r>
              <a:rPr lang="en-US" sz="1400" b="1" dirty="0" smtClean="0">
                <a:solidFill>
                  <a:schemeClr val="tx2">
                    <a:lumMod val="50000"/>
                  </a:schemeClr>
                </a:solidFill>
              </a:rPr>
              <a:t>Objectives of this effort</a:t>
            </a:r>
          </a:p>
          <a:p>
            <a:endParaRPr lang="en-US" sz="1400" dirty="0" smtClean="0">
              <a:solidFill>
                <a:schemeClr val="tx2">
                  <a:lumMod val="50000"/>
                </a:schemeClr>
              </a:solidFill>
            </a:endParaRPr>
          </a:p>
          <a:p>
            <a:r>
              <a:rPr lang="en-US" sz="1400" dirty="0" smtClean="0">
                <a:solidFill>
                  <a:schemeClr val="tx2">
                    <a:lumMod val="50000"/>
                  </a:schemeClr>
                </a:solidFill>
              </a:rPr>
              <a:t>Showcasing best practices on micro service development</a:t>
            </a:r>
          </a:p>
          <a:p>
            <a:r>
              <a:rPr lang="en-US" sz="1400" dirty="0">
                <a:solidFill>
                  <a:schemeClr val="tx2">
                    <a:lumMod val="50000"/>
                  </a:schemeClr>
                </a:solidFill>
              </a:rPr>
              <a:t>Showcasing best practices on </a:t>
            </a:r>
            <a:r>
              <a:rPr lang="en-US" sz="1400" dirty="0" smtClean="0">
                <a:solidFill>
                  <a:schemeClr val="tx2">
                    <a:lumMod val="50000"/>
                  </a:schemeClr>
                </a:solidFill>
              </a:rPr>
              <a:t>cloud migration</a:t>
            </a:r>
            <a:endParaRPr lang="en-US" sz="1400" dirty="0">
              <a:solidFill>
                <a:schemeClr val="tx2">
                  <a:lumMod val="50000"/>
                </a:schemeClr>
              </a:solidFill>
            </a:endParaRPr>
          </a:p>
          <a:p>
            <a:r>
              <a:rPr lang="en-US" sz="1400" dirty="0" smtClean="0">
                <a:solidFill>
                  <a:schemeClr val="tx2">
                    <a:lumMod val="50000"/>
                  </a:schemeClr>
                </a:solidFill>
              </a:rPr>
              <a:t>Poly-</a:t>
            </a:r>
            <a:r>
              <a:rPr lang="en-US" sz="1400" dirty="0" err="1" smtClean="0">
                <a:solidFill>
                  <a:schemeClr val="tx2">
                    <a:lumMod val="50000"/>
                  </a:schemeClr>
                </a:solidFill>
              </a:rPr>
              <a:t>glot</a:t>
            </a:r>
            <a:r>
              <a:rPr lang="en-US" sz="1400" dirty="0" smtClean="0">
                <a:solidFill>
                  <a:schemeClr val="tx2">
                    <a:lumMod val="50000"/>
                  </a:schemeClr>
                </a:solidFill>
              </a:rPr>
              <a:t> approach – using multiple frameworks and languages</a:t>
            </a:r>
          </a:p>
          <a:p>
            <a:endParaRPr lang="en-US" sz="1400" dirty="0" smtClean="0">
              <a:solidFill>
                <a:schemeClr val="tx2">
                  <a:lumMod val="50000"/>
                </a:schemeClr>
              </a:solidFill>
            </a:endParaRPr>
          </a:p>
          <a:p>
            <a:r>
              <a:rPr lang="en-US" sz="1400" b="1" dirty="0" smtClean="0">
                <a:solidFill>
                  <a:schemeClr val="tx2">
                    <a:lumMod val="50000"/>
                  </a:schemeClr>
                </a:solidFill>
              </a:rPr>
              <a:t>Other strategic objectives</a:t>
            </a:r>
          </a:p>
          <a:p>
            <a:endParaRPr lang="en-US" sz="1400" dirty="0">
              <a:solidFill>
                <a:schemeClr val="tx2">
                  <a:lumMod val="50000"/>
                </a:schemeClr>
              </a:solidFill>
            </a:endParaRPr>
          </a:p>
          <a:p>
            <a:r>
              <a:rPr lang="en-US" sz="1400" dirty="0" smtClean="0">
                <a:solidFill>
                  <a:schemeClr val="tx2">
                    <a:lumMod val="50000"/>
                  </a:schemeClr>
                </a:solidFill>
              </a:rPr>
              <a:t>Partnered development between </a:t>
            </a:r>
            <a:r>
              <a:rPr lang="en-US" sz="1400" dirty="0" err="1" smtClean="0">
                <a:solidFill>
                  <a:schemeClr val="tx2">
                    <a:lumMod val="50000"/>
                  </a:schemeClr>
                </a:solidFill>
              </a:rPr>
              <a:t>capgemini</a:t>
            </a:r>
            <a:r>
              <a:rPr lang="en-US" sz="1400" dirty="0" smtClean="0">
                <a:solidFill>
                  <a:schemeClr val="tx2">
                    <a:lumMod val="50000"/>
                  </a:schemeClr>
                </a:solidFill>
              </a:rPr>
              <a:t> and IBM</a:t>
            </a:r>
          </a:p>
          <a:p>
            <a:r>
              <a:rPr lang="en-US" sz="1400" dirty="0" smtClean="0">
                <a:solidFill>
                  <a:schemeClr val="tx2">
                    <a:lumMod val="50000"/>
                  </a:schemeClr>
                </a:solidFill>
              </a:rPr>
              <a:t>Showcasing IBM </a:t>
            </a:r>
            <a:r>
              <a:rPr lang="en-US" sz="1400" dirty="0" err="1" smtClean="0">
                <a:solidFill>
                  <a:schemeClr val="tx2">
                    <a:lumMod val="50000"/>
                  </a:schemeClr>
                </a:solidFill>
              </a:rPr>
              <a:t>Blu</a:t>
            </a:r>
            <a:r>
              <a:rPr lang="en-US" sz="1400" dirty="0" smtClean="0">
                <a:solidFill>
                  <a:schemeClr val="tx2">
                    <a:lumMod val="50000"/>
                  </a:schemeClr>
                </a:solidFill>
              </a:rPr>
              <a:t>-mix technology</a:t>
            </a:r>
          </a:p>
          <a:p>
            <a:r>
              <a:rPr lang="en-US" sz="1400" dirty="0" smtClean="0">
                <a:solidFill>
                  <a:schemeClr val="tx2">
                    <a:lumMod val="50000"/>
                  </a:schemeClr>
                </a:solidFill>
              </a:rPr>
              <a:t>Showcasing </a:t>
            </a:r>
            <a:r>
              <a:rPr lang="en-US" sz="1400" dirty="0" err="1" smtClean="0">
                <a:solidFill>
                  <a:schemeClr val="tx2">
                    <a:lumMod val="50000"/>
                  </a:schemeClr>
                </a:solidFill>
              </a:rPr>
              <a:t>Capgemini</a:t>
            </a:r>
            <a:r>
              <a:rPr lang="en-US" sz="1400" dirty="0" smtClean="0">
                <a:solidFill>
                  <a:schemeClr val="tx2">
                    <a:lumMod val="50000"/>
                  </a:schemeClr>
                </a:solidFill>
              </a:rPr>
              <a:t> competency in micro service development in the banking domain</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1E7D22E-2FCF-4181-8686-08BDCDF94062}"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slideMaster" Target="../slideMasters/slideMaster1.xml"/><Relationship Id="rId13" Type="http://schemas.openxmlformats.org/officeDocument/2006/relationships/image" Target="../media/image5.emf"/><Relationship Id="rId3" Type="http://schemas.openxmlformats.org/officeDocument/2006/relationships/tags" Target="../tags/tag11.xml"/><Relationship Id="rId7" Type="http://schemas.openxmlformats.org/officeDocument/2006/relationships/tags" Target="../tags/tag15.xml"/><Relationship Id="rId12" Type="http://schemas.openxmlformats.org/officeDocument/2006/relationships/image" Target="../media/image1.emf"/><Relationship Id="rId2" Type="http://schemas.openxmlformats.org/officeDocument/2006/relationships/tags" Target="../tags/tag10.xml"/><Relationship Id="rId1" Type="http://schemas.openxmlformats.org/officeDocument/2006/relationships/vmlDrawing" Target="../drawings/vmlDrawing2.vml"/><Relationship Id="rId6" Type="http://schemas.openxmlformats.org/officeDocument/2006/relationships/tags" Target="../tags/tag14.xml"/><Relationship Id="rId11" Type="http://schemas.openxmlformats.org/officeDocument/2006/relationships/oleObject" Target="../embeddings/oleObject2.bin"/><Relationship Id="rId5" Type="http://schemas.openxmlformats.org/officeDocument/2006/relationships/tags" Target="../tags/tag13.xml"/><Relationship Id="rId10" Type="http://schemas.openxmlformats.org/officeDocument/2006/relationships/image" Target="../media/image4.jpeg"/><Relationship Id="rId4" Type="http://schemas.openxmlformats.org/officeDocument/2006/relationships/tags" Target="../tags/tag12.xml"/><Relationship Id="rId9"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7.xml"/><Relationship Id="rId1" Type="http://schemas.openxmlformats.org/officeDocument/2006/relationships/vmlDrawing" Target="../drawings/vmlDrawing9.vml"/><Relationship Id="rId5" Type="http://schemas.openxmlformats.org/officeDocument/2006/relationships/image" Target="../media/image1.emf"/><Relationship Id="rId4" Type="http://schemas.openxmlformats.org/officeDocument/2006/relationships/oleObject" Target="../embeddings/oleObject9.bin"/></Relationships>
</file>

<file path=ppt/slideLayouts/_rels/slideLayout12.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39.xml"/><Relationship Id="rId7" Type="http://schemas.openxmlformats.org/officeDocument/2006/relationships/oleObject" Target="../embeddings/oleObject10.bin"/><Relationship Id="rId2" Type="http://schemas.openxmlformats.org/officeDocument/2006/relationships/tags" Target="../tags/tag38.xml"/><Relationship Id="rId1" Type="http://schemas.openxmlformats.org/officeDocument/2006/relationships/vmlDrawing" Target="../drawings/vmlDrawing10.vml"/><Relationship Id="rId6" Type="http://schemas.openxmlformats.org/officeDocument/2006/relationships/image" Target="../media/image3.jpeg"/><Relationship Id="rId5" Type="http://schemas.openxmlformats.org/officeDocument/2006/relationships/slideMaster" Target="../slideMasters/slideMaster1.xml"/><Relationship Id="rId4" Type="http://schemas.openxmlformats.org/officeDocument/2006/relationships/tags" Target="../tags/tag40.xml"/></Relationships>
</file>

<file path=ppt/slideLayouts/_rels/slideLayout13.xml.rels><?xml version="1.0" encoding="UTF-8" standalone="yes"?>
<Relationships xmlns="http://schemas.openxmlformats.org/package/2006/relationships"><Relationship Id="rId3" Type="http://schemas.openxmlformats.org/officeDocument/2006/relationships/tags" Target="../tags/tag42.xml"/><Relationship Id="rId2" Type="http://schemas.openxmlformats.org/officeDocument/2006/relationships/tags" Target="../tags/tag41.xml"/><Relationship Id="rId1" Type="http://schemas.openxmlformats.org/officeDocument/2006/relationships/vmlDrawing" Target="../drawings/vmlDrawing11.vml"/><Relationship Id="rId6" Type="http://schemas.openxmlformats.org/officeDocument/2006/relationships/image" Target="../media/image1.emf"/><Relationship Id="rId5" Type="http://schemas.openxmlformats.org/officeDocument/2006/relationships/oleObject" Target="../embeddings/oleObject11.bin"/><Relationship Id="rId4"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tags" Target="../tags/tag53.xml"/><Relationship Id="rId7" Type="http://schemas.openxmlformats.org/officeDocument/2006/relationships/image" Target="../media/image1.emf"/><Relationship Id="rId2" Type="http://schemas.openxmlformats.org/officeDocument/2006/relationships/tags" Target="../tags/tag52.xml"/><Relationship Id="rId1" Type="http://schemas.openxmlformats.org/officeDocument/2006/relationships/vmlDrawing" Target="../drawings/vmlDrawing13.vml"/><Relationship Id="rId6" Type="http://schemas.openxmlformats.org/officeDocument/2006/relationships/oleObject" Target="../embeddings/oleObject13.bin"/><Relationship Id="rId5" Type="http://schemas.openxmlformats.org/officeDocument/2006/relationships/slideMaster" Target="../slideMasters/slideMaster2.xml"/><Relationship Id="rId4" Type="http://schemas.openxmlformats.org/officeDocument/2006/relationships/tags" Target="../tags/tag54.xml"/></Relationships>
</file>

<file path=ppt/slideLayouts/_rels/slideLayout15.xml.rels><?xml version="1.0" encoding="UTF-8" standalone="yes"?>
<Relationships xmlns="http://schemas.openxmlformats.org/package/2006/relationships"><Relationship Id="rId3" Type="http://schemas.openxmlformats.org/officeDocument/2006/relationships/tags" Target="../tags/tag56.xml"/><Relationship Id="rId2" Type="http://schemas.openxmlformats.org/officeDocument/2006/relationships/tags" Target="../tags/tag55.xml"/><Relationship Id="rId1" Type="http://schemas.openxmlformats.org/officeDocument/2006/relationships/vmlDrawing" Target="../drawings/vmlDrawing14.vml"/><Relationship Id="rId6" Type="http://schemas.openxmlformats.org/officeDocument/2006/relationships/image" Target="../media/image1.emf"/><Relationship Id="rId5" Type="http://schemas.openxmlformats.org/officeDocument/2006/relationships/oleObject" Target="../embeddings/oleObject14.bin"/><Relationship Id="rId4"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3" Type="http://schemas.openxmlformats.org/officeDocument/2006/relationships/tags" Target="../tags/tag58.xml"/><Relationship Id="rId2" Type="http://schemas.openxmlformats.org/officeDocument/2006/relationships/tags" Target="../tags/tag57.xml"/><Relationship Id="rId1" Type="http://schemas.openxmlformats.org/officeDocument/2006/relationships/vmlDrawing" Target="../drawings/vmlDrawing15.vml"/><Relationship Id="rId6" Type="http://schemas.openxmlformats.org/officeDocument/2006/relationships/image" Target="../media/image1.emf"/><Relationship Id="rId5" Type="http://schemas.openxmlformats.org/officeDocument/2006/relationships/oleObject" Target="../embeddings/oleObject15.bin"/><Relationship Id="rId4"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vmlDrawing" Target="../drawings/vmlDrawing3.vml"/><Relationship Id="rId6" Type="http://schemas.openxmlformats.org/officeDocument/2006/relationships/image" Target="../media/image1.emf"/><Relationship Id="rId5" Type="http://schemas.openxmlformats.org/officeDocument/2006/relationships/oleObject" Target="../embeddings/oleObject3.bin"/><Relationship Id="rId4"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19.xml"/><Relationship Id="rId7" Type="http://schemas.openxmlformats.org/officeDocument/2006/relationships/image" Target="../media/image1.emf"/><Relationship Id="rId2" Type="http://schemas.openxmlformats.org/officeDocument/2006/relationships/tags" Target="../tags/tag18.xml"/><Relationship Id="rId1" Type="http://schemas.openxmlformats.org/officeDocument/2006/relationships/vmlDrawing" Target="../drawings/vmlDrawing4.vml"/><Relationship Id="rId6" Type="http://schemas.openxmlformats.org/officeDocument/2006/relationships/oleObject" Target="../embeddings/oleObject4.bin"/><Relationship Id="rId5" Type="http://schemas.openxmlformats.org/officeDocument/2006/relationships/slideMaster" Target="../slideMasters/slideMaster1.xml"/><Relationship Id="rId4" Type="http://schemas.openxmlformats.org/officeDocument/2006/relationships/tags" Target="../tags/tag20.xml"/></Relationships>
</file>

<file path=ppt/slideLayouts/_rels/slideLayout4.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22.xml"/><Relationship Id="rId7" Type="http://schemas.openxmlformats.org/officeDocument/2006/relationships/oleObject" Target="../embeddings/oleObject5.bin"/><Relationship Id="rId2" Type="http://schemas.openxmlformats.org/officeDocument/2006/relationships/tags" Target="../tags/tag21.xml"/><Relationship Id="rId1" Type="http://schemas.openxmlformats.org/officeDocument/2006/relationships/vmlDrawing" Target="../drawings/vmlDrawing5.vml"/><Relationship Id="rId6" Type="http://schemas.openxmlformats.org/officeDocument/2006/relationships/slideMaster" Target="../slideMasters/slideMaster1.xml"/><Relationship Id="rId5" Type="http://schemas.openxmlformats.org/officeDocument/2006/relationships/tags" Target="../tags/tag24.xml"/><Relationship Id="rId4" Type="http://schemas.openxmlformats.org/officeDocument/2006/relationships/tags" Target="../tags/tag23.xml"/></Relationships>
</file>

<file path=ppt/slideLayouts/_rels/slideLayout5.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26.xml"/><Relationship Id="rId7" Type="http://schemas.openxmlformats.org/officeDocument/2006/relationships/oleObject" Target="../embeddings/oleObject6.bin"/><Relationship Id="rId2" Type="http://schemas.openxmlformats.org/officeDocument/2006/relationships/tags" Target="../tags/tag25.xml"/><Relationship Id="rId1" Type="http://schemas.openxmlformats.org/officeDocument/2006/relationships/vmlDrawing" Target="../drawings/vmlDrawing6.vml"/><Relationship Id="rId6" Type="http://schemas.openxmlformats.org/officeDocument/2006/relationships/slideMaster" Target="../slideMasters/slideMaster1.xml"/><Relationship Id="rId5" Type="http://schemas.openxmlformats.org/officeDocument/2006/relationships/tags" Target="../tags/tag28.xml"/><Relationship Id="rId4" Type="http://schemas.openxmlformats.org/officeDocument/2006/relationships/tags" Target="../tags/tag27.xml"/></Relationships>
</file>

<file path=ppt/slideLayouts/_rels/slideLayout6.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30.xml"/><Relationship Id="rId7" Type="http://schemas.openxmlformats.org/officeDocument/2006/relationships/tags" Target="../tags/tag34.xml"/><Relationship Id="rId2" Type="http://schemas.openxmlformats.org/officeDocument/2006/relationships/tags" Target="../tags/tag29.xml"/><Relationship Id="rId1" Type="http://schemas.openxmlformats.org/officeDocument/2006/relationships/vmlDrawing" Target="../drawings/vmlDrawing7.vml"/><Relationship Id="rId6" Type="http://schemas.openxmlformats.org/officeDocument/2006/relationships/tags" Target="../tags/tag33.xml"/><Relationship Id="rId5" Type="http://schemas.openxmlformats.org/officeDocument/2006/relationships/tags" Target="../tags/tag32.xml"/><Relationship Id="rId10" Type="http://schemas.openxmlformats.org/officeDocument/2006/relationships/image" Target="../media/image1.emf"/><Relationship Id="rId4" Type="http://schemas.openxmlformats.org/officeDocument/2006/relationships/tags" Target="../tags/tag31.xml"/><Relationship Id="rId9" Type="http://schemas.openxmlformats.org/officeDocument/2006/relationships/oleObject" Target="../embeddings/oleObject7.bin"/></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tags" Target="../tags/tag36.xml"/><Relationship Id="rId2" Type="http://schemas.openxmlformats.org/officeDocument/2006/relationships/tags" Target="../tags/tag35.xml"/><Relationship Id="rId1" Type="http://schemas.openxmlformats.org/officeDocument/2006/relationships/vmlDrawing" Target="../drawings/vmlDrawing8.vml"/><Relationship Id="rId6" Type="http://schemas.openxmlformats.org/officeDocument/2006/relationships/image" Target="../media/image1.emf"/><Relationship Id="rId5" Type="http://schemas.openxmlformats.org/officeDocument/2006/relationships/oleObject" Target="../embeddings/oleObject8.bin"/><Relationship Id="rId4"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1">
    <p:spTree>
      <p:nvGrpSpPr>
        <p:cNvPr id="1" name=""/>
        <p:cNvGrpSpPr/>
        <p:nvPr/>
      </p:nvGrpSpPr>
      <p:grpSpPr>
        <a:xfrm>
          <a:off x="0" y="0"/>
          <a:ext cx="0" cy="0"/>
          <a:chOff x="0" y="0"/>
          <a:chExt cx="0" cy="0"/>
        </a:xfrm>
      </p:grpSpPr>
      <p:pic>
        <p:nvPicPr>
          <p:cNvPr id="12" name="Image 11" descr="shutterstock_111035876.jpg"/>
          <p:cNvPicPr>
            <a:picLocks noChangeAspect="1"/>
          </p:cNvPicPr>
          <p:nvPr userDrawn="1"/>
        </p:nvPicPr>
        <p:blipFill>
          <a:blip r:embed="rId9" cstate="print"/>
          <a:srcRect b="6147"/>
          <a:stretch>
            <a:fillRect/>
          </a:stretch>
        </p:blipFill>
        <p:spPr>
          <a:xfrm>
            <a:off x="0" y="972965"/>
            <a:ext cx="9906000" cy="5885035"/>
          </a:xfrm>
          <a:prstGeom prst="rect">
            <a:avLst/>
          </a:prstGeom>
          <a:noFill/>
          <a:ln>
            <a:noFill/>
          </a:ln>
        </p:spPr>
      </p:pic>
      <p:sp>
        <p:nvSpPr>
          <p:cNvPr id="18" name="Rectangle 17"/>
          <p:cNvSpPr/>
          <p:nvPr userDrawn="1">
            <p:custDataLst>
              <p:tags r:id="rId2"/>
            </p:custDataLst>
          </p:nvPr>
        </p:nvSpPr>
        <p:spPr>
          <a:xfrm>
            <a:off x="0" y="6400876"/>
            <a:ext cx="9906000" cy="4571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rtlCol="0" anchor="ctr"/>
          <a:lstStyle/>
          <a:p>
            <a:pPr algn="ctr"/>
            <a:endParaRPr lang="en-US" sz="1300" dirty="0"/>
          </a:p>
        </p:txBody>
      </p:sp>
      <p:sp>
        <p:nvSpPr>
          <p:cNvPr id="17" name="Rectangle 7"/>
          <p:cNvSpPr/>
          <p:nvPr userDrawn="1">
            <p:custDataLst>
              <p:tags r:id="rId3"/>
            </p:custDataLst>
          </p:nvPr>
        </p:nvSpPr>
        <p:spPr bwMode="auto">
          <a:xfrm>
            <a:off x="1" y="0"/>
            <a:ext cx="9906318" cy="2683033"/>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2189 w 10562411"/>
              <a:gd name="connsiteY0" fmla="*/ 0 h 2958168"/>
              <a:gd name="connsiteX1" fmla="*/ 10561655 w 10562411"/>
              <a:gd name="connsiteY1" fmla="*/ 0 h 2958168"/>
              <a:gd name="connsiteX2" fmla="*/ 10561157 w 10562411"/>
              <a:gd name="connsiteY2" fmla="*/ 1476338 h 2958168"/>
              <a:gd name="connsiteX3" fmla="*/ 9288594 w 10562411"/>
              <a:gd name="connsiteY3" fmla="*/ 2153103 h 2958168"/>
              <a:gd name="connsiteX4" fmla="*/ 2317558 w 10562411"/>
              <a:gd name="connsiteY4" fmla="*/ 2159512 h 2958168"/>
              <a:gd name="connsiteX5" fmla="*/ 1180889 w 10562411"/>
              <a:gd name="connsiteY5" fmla="*/ 2958168 h 2958168"/>
              <a:gd name="connsiteX6" fmla="*/ 0 w 10562411"/>
              <a:gd name="connsiteY6" fmla="*/ 2174065 h 2958168"/>
              <a:gd name="connsiteX7" fmla="*/ 2189 w 10562411"/>
              <a:gd name="connsiteY7" fmla="*/ 0 h 2958168"/>
              <a:gd name="connsiteX0" fmla="*/ 0 w 10560222"/>
              <a:gd name="connsiteY0" fmla="*/ 0 h 2958168"/>
              <a:gd name="connsiteX1" fmla="*/ 10559466 w 10560222"/>
              <a:gd name="connsiteY1" fmla="*/ 0 h 2958168"/>
              <a:gd name="connsiteX2" fmla="*/ 10558968 w 10560222"/>
              <a:gd name="connsiteY2" fmla="*/ 1476338 h 2958168"/>
              <a:gd name="connsiteX3" fmla="*/ 9286405 w 10560222"/>
              <a:gd name="connsiteY3" fmla="*/ 2153103 h 2958168"/>
              <a:gd name="connsiteX4" fmla="*/ 2315369 w 10560222"/>
              <a:gd name="connsiteY4" fmla="*/ 2159512 h 2958168"/>
              <a:gd name="connsiteX5" fmla="*/ 1178700 w 10560222"/>
              <a:gd name="connsiteY5" fmla="*/ 2958168 h 2958168"/>
              <a:gd name="connsiteX6" fmla="*/ 0 w 10560222"/>
              <a:gd name="connsiteY6" fmla="*/ 2174065 h 2958168"/>
              <a:gd name="connsiteX7" fmla="*/ 0 w 10560222"/>
              <a:gd name="connsiteY7" fmla="*/ 0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0222" h="2958168">
                <a:moveTo>
                  <a:pt x="0" y="0"/>
                </a:moveTo>
                <a:lnTo>
                  <a:pt x="10559466" y="0"/>
                </a:lnTo>
                <a:cubicBezTo>
                  <a:pt x="10559979" y="67600"/>
                  <a:pt x="10560222" y="1432923"/>
                  <a:pt x="10558968" y="1476338"/>
                </a:cubicBezTo>
                <a:cubicBezTo>
                  <a:pt x="10081572" y="2148347"/>
                  <a:pt x="9702991" y="2158423"/>
                  <a:pt x="9286405" y="2153103"/>
                </a:cubicBezTo>
                <a:lnTo>
                  <a:pt x="2315369" y="2159512"/>
                </a:lnTo>
                <a:cubicBezTo>
                  <a:pt x="1738155" y="2192654"/>
                  <a:pt x="1370309" y="2495346"/>
                  <a:pt x="1178700" y="2958168"/>
                </a:cubicBezTo>
                <a:cubicBezTo>
                  <a:pt x="880346" y="2254391"/>
                  <a:pt x="278640" y="2173187"/>
                  <a:pt x="0" y="2174065"/>
                </a:cubicBezTo>
                <a:cubicBezTo>
                  <a:pt x="2067" y="2138552"/>
                  <a:pt x="1272" y="95582"/>
                  <a:pt x="0" y="0"/>
                </a:cubicBezTo>
                <a:close/>
              </a:path>
            </a:pathLst>
          </a:custGeom>
          <a:solidFill>
            <a:schemeClr val="bg1"/>
          </a:solidFill>
          <a:ln w="12700" cmpd="sng" algn="ctr">
            <a:noFill/>
            <a:miter lim="800000"/>
            <a:headEnd/>
            <a:tailEnd/>
          </a:ln>
          <a:effectLst>
            <a:outerShdw blurRad="127000" dist="25400" dir="5400000" algn="t" rotWithShape="0">
              <a:schemeClr val="tx1">
                <a:alpha val="25000"/>
              </a:schemeClr>
            </a:outerShdw>
          </a:effectLst>
        </p:spPr>
        <p:txBody>
          <a:bodyPr wrap="square" lIns="33059" tIns="42976" rIns="33059" bIns="42976" rtlCol="0" anchor="ctr"/>
          <a:lstStyle/>
          <a:p>
            <a:pPr algn="ctr" fontAlgn="auto">
              <a:spcBef>
                <a:spcPts val="0"/>
              </a:spcBef>
              <a:spcAft>
                <a:spcPts val="0"/>
              </a:spcAft>
            </a:pPr>
            <a:endParaRPr lang="en-US" sz="1000" dirty="0">
              <a:solidFill>
                <a:schemeClr val="bg1"/>
              </a:solidFill>
              <a:latin typeface="Arial"/>
              <a:cs typeface="Arial"/>
            </a:endParaRPr>
          </a:p>
        </p:txBody>
      </p:sp>
      <p:pic>
        <p:nvPicPr>
          <p:cNvPr id="11" name="Image 10" descr="Capgemini_logo.jpg"/>
          <p:cNvPicPr>
            <a:picLocks noChangeAspect="1"/>
          </p:cNvPicPr>
          <p:nvPr userDrawn="1"/>
        </p:nvPicPr>
        <p:blipFill>
          <a:blip r:embed="rId10" cstate="print"/>
          <a:stretch>
            <a:fillRect/>
          </a:stretch>
        </p:blipFill>
        <p:spPr>
          <a:xfrm>
            <a:off x="735690" y="658705"/>
            <a:ext cx="2880000" cy="686046"/>
          </a:xfrm>
          <a:prstGeom prst="rect">
            <a:avLst/>
          </a:prstGeom>
        </p:spPr>
      </p:pic>
      <p:graphicFrame>
        <p:nvGraphicFramePr>
          <p:cNvPr id="5" name="Object 4" hidden="1"/>
          <p:cNvGraphicFramePr>
            <a:graphicFrameLocks noChangeAspect="1"/>
          </p:cNvGraphicFramePr>
          <p:nvPr>
            <p:custDataLst>
              <p:tags r:id="rId4"/>
            </p:custDataLst>
          </p:nvPr>
        </p:nvGraphicFramePr>
        <p:xfrm>
          <a:off x="1" y="0"/>
          <a:ext cx="158750" cy="158750"/>
        </p:xfrm>
        <a:graphic>
          <a:graphicData uri="http://schemas.openxmlformats.org/presentationml/2006/ole">
            <mc:AlternateContent xmlns:mc="http://schemas.openxmlformats.org/markup-compatibility/2006">
              <mc:Choice xmlns:v="urn:schemas-microsoft-com:vml" Requires="v">
                <p:oleObj spid="_x0000_s1320" name="think-cell Slide" r:id="rId11" imgW="360" imgH="360" progId="">
                  <p:embed/>
                </p:oleObj>
              </mc:Choice>
              <mc:Fallback>
                <p:oleObj name="think-cell Slide" r:id="rId11" imgW="360" imgH="360" progId="">
                  <p:embed/>
                  <p:pic>
                    <p:nvPicPr>
                      <p:cNvPr id="0" name="Picture 29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0" name="Picture 104" descr="C:\Users\UserSim\Desktop\Capgemini\moto.emf"/>
          <p:cNvPicPr>
            <a:picLocks noChangeAspect="1" noChangeArrowheads="1"/>
          </p:cNvPicPr>
          <p:nvPr userDrawn="1">
            <p:custDataLst>
              <p:tags r:id="rId5"/>
            </p:custDataLst>
          </p:nvPr>
        </p:nvPicPr>
        <p:blipFill>
          <a:blip r:embed="rId13" cstate="email"/>
          <a:srcRect/>
          <a:stretch>
            <a:fillRect/>
          </a:stretch>
        </p:blipFill>
        <p:spPr bwMode="auto">
          <a:xfrm>
            <a:off x="6569786" y="6520696"/>
            <a:ext cx="2880000" cy="229351"/>
          </a:xfrm>
          <a:prstGeom prst="rect">
            <a:avLst/>
          </a:prstGeom>
          <a:noFill/>
        </p:spPr>
      </p:pic>
      <p:sp>
        <p:nvSpPr>
          <p:cNvPr id="2" name="Title 1"/>
          <p:cNvSpPr>
            <a:spLocks noGrp="1"/>
          </p:cNvSpPr>
          <p:nvPr>
            <p:ph type="ctrTitle" hasCustomPrompt="1"/>
            <p:custDataLst>
              <p:tags r:id="rId6"/>
            </p:custDataLst>
          </p:nvPr>
        </p:nvSpPr>
        <p:spPr>
          <a:xfrm>
            <a:off x="0" y="2959925"/>
            <a:ext cx="4909457" cy="1098157"/>
          </a:xfrm>
        </p:spPr>
        <p:txBody>
          <a:bodyPr lIns="720000" tIns="33059" rIns="33059" bIns="33059" anchor="t"/>
          <a:lstStyle>
            <a:lvl1pPr marL="0" indent="0" algn="l">
              <a:defRPr sz="4000" b="1">
                <a:solidFill>
                  <a:schemeClr val="tx1"/>
                </a:solidFill>
              </a:defRPr>
            </a:lvl1pPr>
          </a:lstStyle>
          <a:p>
            <a:r>
              <a:rPr lang="fr-FR" dirty="0"/>
              <a:t>Click to </a:t>
            </a:r>
            <a:r>
              <a:rPr lang="fr-FR" dirty="0" err="1"/>
              <a:t>edit</a:t>
            </a:r>
            <a:r>
              <a:rPr lang="fr-FR" dirty="0"/>
              <a:t> Master </a:t>
            </a:r>
            <a:r>
              <a:rPr lang="fr-FR" dirty="0" err="1"/>
              <a:t>title</a:t>
            </a:r>
            <a:r>
              <a:rPr lang="fr-FR" dirty="0"/>
              <a:t> style</a:t>
            </a:r>
            <a:endParaRPr lang="en-US" dirty="0"/>
          </a:p>
        </p:txBody>
      </p:sp>
      <p:sp>
        <p:nvSpPr>
          <p:cNvPr id="3" name="Subtitle 2"/>
          <p:cNvSpPr>
            <a:spLocks noGrp="1"/>
          </p:cNvSpPr>
          <p:nvPr>
            <p:ph type="subTitle" idx="1" hasCustomPrompt="1"/>
            <p:custDataLst>
              <p:tags r:id="rId7"/>
            </p:custDataLst>
          </p:nvPr>
        </p:nvSpPr>
        <p:spPr>
          <a:xfrm>
            <a:off x="4865915" y="4949632"/>
            <a:ext cx="5040086" cy="874227"/>
          </a:xfrm>
        </p:spPr>
        <p:txBody>
          <a:bodyPr lIns="720000"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a:t>Click to </a:t>
            </a:r>
            <a:r>
              <a:rPr lang="fr-FR" dirty="0" err="1"/>
              <a:t>edit</a:t>
            </a:r>
            <a:r>
              <a:rPr lang="fr-FR" dirty="0"/>
              <a:t> Master </a:t>
            </a:r>
            <a:r>
              <a:rPr lang="fr-FR" dirty="0" err="1"/>
              <a:t>text</a:t>
            </a:r>
            <a:r>
              <a:rPr lang="fr-FR" dirty="0"/>
              <a:t>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0" y="0"/>
          <a:ext cx="147061" cy="143985"/>
        </p:xfrm>
        <a:graphic>
          <a:graphicData uri="http://schemas.openxmlformats.org/presentationml/2006/ole">
            <mc:AlternateContent xmlns:mc="http://schemas.openxmlformats.org/markup-compatibility/2006">
              <mc:Choice xmlns:v="urn:schemas-microsoft-com:vml" Requires="v">
                <p:oleObj spid="_x0000_s77095" name="think-cell Slide" r:id="rId4" imgW="360" imgH="360" progId="">
                  <p:embed/>
                </p:oleObj>
              </mc:Choice>
              <mc:Fallback>
                <p:oleObj name="think-cell Slide" r:id="rId4" imgW="360" imgH="360" progId="">
                  <p:embed/>
                  <p:pic>
                    <p:nvPicPr>
                      <p:cNvPr id="0" name="Picture 29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147061"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Section Break 2">
    <p:spTree>
      <p:nvGrpSpPr>
        <p:cNvPr id="1" name=""/>
        <p:cNvGrpSpPr/>
        <p:nvPr/>
      </p:nvGrpSpPr>
      <p:grpSpPr>
        <a:xfrm>
          <a:off x="0" y="0"/>
          <a:ext cx="0" cy="0"/>
          <a:chOff x="0" y="0"/>
          <a:chExt cx="0" cy="0"/>
        </a:xfrm>
      </p:grpSpPr>
      <p:pic>
        <p:nvPicPr>
          <p:cNvPr id="8" name="Image 7" descr="shutterstock_111035876.jpg"/>
          <p:cNvPicPr>
            <a:picLocks noChangeAspect="1"/>
          </p:cNvPicPr>
          <p:nvPr userDrawn="1"/>
        </p:nvPicPr>
        <p:blipFill>
          <a:blip r:embed="rId6" cstate="print"/>
          <a:srcRect b="14783"/>
          <a:stretch>
            <a:fillRect/>
          </a:stretch>
        </p:blipFill>
        <p:spPr>
          <a:xfrm>
            <a:off x="0" y="1514475"/>
            <a:ext cx="9906000" cy="5343525"/>
          </a:xfrm>
          <a:prstGeom prst="rect">
            <a:avLst/>
          </a:prstGeom>
          <a:noFill/>
          <a:ln>
            <a:noFill/>
          </a:ln>
        </p:spPr>
      </p:pic>
      <p:graphicFrame>
        <p:nvGraphicFramePr>
          <p:cNvPr id="5" name="Object 4"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201869" name="think-cell Slide" r:id="rId7" imgW="360" imgH="360" progId="">
                  <p:embed/>
                </p:oleObj>
              </mc:Choice>
              <mc:Fallback>
                <p:oleObj name="think-cell Slide" r:id="rId7" imgW="360" imgH="360" progId="">
                  <p:embed/>
                  <p:pic>
                    <p:nvPicPr>
                      <p:cNvPr id="0" name="Picture 14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Rectangle 7"/>
          <p:cNvSpPr/>
          <p:nvPr userDrawn="1">
            <p:custDataLst>
              <p:tags r:id="rId3"/>
            </p:custDataLst>
          </p:nvPr>
        </p:nvSpPr>
        <p:spPr bwMode="auto">
          <a:xfrm>
            <a:off x="-2053" y="0"/>
            <a:ext cx="9908534" cy="3329158"/>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2188 w 10562411"/>
              <a:gd name="connsiteY0" fmla="*/ 0 h 3670551"/>
              <a:gd name="connsiteX1" fmla="*/ 10561655 w 10562411"/>
              <a:gd name="connsiteY1" fmla="*/ 712383 h 3670551"/>
              <a:gd name="connsiteX2" fmla="*/ 10561157 w 10562411"/>
              <a:gd name="connsiteY2" fmla="*/ 2188721 h 3670551"/>
              <a:gd name="connsiteX3" fmla="*/ 9288594 w 10562411"/>
              <a:gd name="connsiteY3" fmla="*/ 2865486 h 3670551"/>
              <a:gd name="connsiteX4" fmla="*/ 2317558 w 10562411"/>
              <a:gd name="connsiteY4" fmla="*/ 2871895 h 3670551"/>
              <a:gd name="connsiteX5" fmla="*/ 1180889 w 10562411"/>
              <a:gd name="connsiteY5" fmla="*/ 3670551 h 3670551"/>
              <a:gd name="connsiteX6" fmla="*/ 0 w 10562411"/>
              <a:gd name="connsiteY6" fmla="*/ 2886448 h 3670551"/>
              <a:gd name="connsiteX7" fmla="*/ 2188 w 10562411"/>
              <a:gd name="connsiteY7" fmla="*/ 0 h 3670551"/>
              <a:gd name="connsiteX0" fmla="*/ 2188 w 10562585"/>
              <a:gd name="connsiteY0" fmla="*/ 0 h 3670551"/>
              <a:gd name="connsiteX1" fmla="*/ 10562072 w 10562585"/>
              <a:gd name="connsiteY1" fmla="*/ 1 h 3670551"/>
              <a:gd name="connsiteX2" fmla="*/ 10561157 w 10562585"/>
              <a:gd name="connsiteY2" fmla="*/ 2188721 h 3670551"/>
              <a:gd name="connsiteX3" fmla="*/ 9288594 w 10562585"/>
              <a:gd name="connsiteY3" fmla="*/ 2865486 h 3670551"/>
              <a:gd name="connsiteX4" fmla="*/ 2317558 w 10562585"/>
              <a:gd name="connsiteY4" fmla="*/ 2871895 h 3670551"/>
              <a:gd name="connsiteX5" fmla="*/ 1180889 w 10562585"/>
              <a:gd name="connsiteY5" fmla="*/ 3670551 h 3670551"/>
              <a:gd name="connsiteX6" fmla="*/ 0 w 10562585"/>
              <a:gd name="connsiteY6" fmla="*/ 2886448 h 3670551"/>
              <a:gd name="connsiteX7" fmla="*/ 2188 w 10562585"/>
              <a:gd name="connsiteY7" fmla="*/ 0 h 3670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585" h="3670551">
                <a:moveTo>
                  <a:pt x="2188" y="0"/>
                </a:moveTo>
                <a:lnTo>
                  <a:pt x="10562072" y="1"/>
                </a:lnTo>
                <a:cubicBezTo>
                  <a:pt x="10562585" y="67601"/>
                  <a:pt x="10562411" y="2145306"/>
                  <a:pt x="10561157" y="2188721"/>
                </a:cubicBezTo>
                <a:cubicBezTo>
                  <a:pt x="10083761" y="2860730"/>
                  <a:pt x="9705180" y="2870806"/>
                  <a:pt x="9288594" y="2865486"/>
                </a:cubicBezTo>
                <a:lnTo>
                  <a:pt x="2317558" y="2871895"/>
                </a:lnTo>
                <a:cubicBezTo>
                  <a:pt x="1740344" y="2905037"/>
                  <a:pt x="1372498" y="3207729"/>
                  <a:pt x="1180889" y="3670551"/>
                </a:cubicBezTo>
                <a:cubicBezTo>
                  <a:pt x="882535" y="2966774"/>
                  <a:pt x="278640" y="2885570"/>
                  <a:pt x="0" y="2886448"/>
                </a:cubicBezTo>
                <a:cubicBezTo>
                  <a:pt x="2067" y="2850935"/>
                  <a:pt x="3460" y="95582"/>
                  <a:pt x="2188" y="0"/>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a:solidFill>
                <a:schemeClr val="bg1"/>
              </a:solidFill>
              <a:latin typeface="Arial"/>
              <a:cs typeface="Arial"/>
            </a:endParaRPr>
          </a:p>
        </p:txBody>
      </p:sp>
      <p:sp>
        <p:nvSpPr>
          <p:cNvPr id="2" name="Titre 1"/>
          <p:cNvSpPr>
            <a:spLocks noGrp="1"/>
          </p:cNvSpPr>
          <p:nvPr>
            <p:ph type="title" hasCustomPrompt="1"/>
            <p:custDataLst>
              <p:tags r:id="rId4"/>
            </p:custDataLst>
          </p:nvPr>
        </p:nvSpPr>
        <p:spPr>
          <a:xfrm>
            <a:off x="0" y="832190"/>
            <a:ext cx="9906000" cy="1143240"/>
          </a:xfrm>
          <a:prstGeom prst="rect">
            <a:avLst/>
          </a:prstGeom>
        </p:spPr>
        <p:txBody>
          <a:bodyPr lIns="330588" tIns="33059" rIns="33059" bIns="33059" anchor="ctr" anchorCtr="0"/>
          <a:lstStyle>
            <a:lvl1pPr algn="l">
              <a:defRPr>
                <a:solidFill>
                  <a:schemeClr val="tx1"/>
                </a:solidFill>
                <a:latin typeface="Arial" pitchFamily="34" charset="0"/>
                <a:cs typeface="Arial" pitchFamily="34" charset="0"/>
              </a:defRPr>
            </a:lvl1pPr>
          </a:lstStyle>
          <a:p>
            <a:pPr lvl="0"/>
            <a:r>
              <a:rPr lang="en-US" noProof="0" dirty="0"/>
              <a:t>Click to edit Master text style</a:t>
            </a:r>
          </a:p>
        </p:txBody>
      </p:sp>
    </p:spTree>
    <p:extLst>
      <p:ext uri="{BB962C8B-B14F-4D97-AF65-F5344CB8AC3E}">
        <p14:creationId xmlns:p14="http://schemas.microsoft.com/office/powerpoint/2010/main" val="41601715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5_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22" y="8"/>
          <a:ext cx="147061" cy="143985"/>
        </p:xfrm>
        <a:graphic>
          <a:graphicData uri="http://schemas.openxmlformats.org/presentationml/2006/ole">
            <mc:AlternateContent xmlns:mc="http://schemas.openxmlformats.org/markup-compatibility/2006">
              <mc:Choice xmlns:v="urn:schemas-microsoft-com:vml" Requires="v">
                <p:oleObj spid="_x0000_s204835" name="think-cell Slide" r:id="rId5" imgW="360" imgH="360" progId="">
                  <p:embed/>
                </p:oleObj>
              </mc:Choice>
              <mc:Fallback>
                <p:oleObj name="think-cell Slide" r:id="rId5" imgW="360" imgH="360" progId="">
                  <p:embed/>
                  <p:pic>
                    <p:nvPicPr>
                      <p:cNvPr id="0" name="Picture 3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 y="8"/>
                        <a:ext cx="147061"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Tree>
    <p:extLst>
      <p:ext uri="{BB962C8B-B14F-4D97-AF65-F5344CB8AC3E}">
        <p14:creationId xmlns:p14="http://schemas.microsoft.com/office/powerpoint/2010/main" val="36018624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Closing 1">
    <p:spTree>
      <p:nvGrpSpPr>
        <p:cNvPr id="1" name=""/>
        <p:cNvGrpSpPr/>
        <p:nvPr/>
      </p:nvGrpSpPr>
      <p:grpSpPr>
        <a:xfrm>
          <a:off x="0" y="0"/>
          <a:ext cx="0" cy="0"/>
          <a:chOff x="0" y="0"/>
          <a:chExt cx="0" cy="0"/>
        </a:xfrm>
      </p:grpSpPr>
      <p:graphicFrame>
        <p:nvGraphicFramePr>
          <p:cNvPr id="337" name="Object 336" hidden="1"/>
          <p:cNvGraphicFramePr>
            <a:graphicFrameLocks noChangeAspect="1"/>
          </p:cNvGraphicFramePr>
          <p:nvPr>
            <p:custDataLst>
              <p:tags r:id="rId2"/>
            </p:custDataLst>
          </p:nvPr>
        </p:nvGraphicFramePr>
        <p:xfrm>
          <a:off x="1" y="1"/>
          <a:ext cx="147061" cy="143985"/>
        </p:xfrm>
        <a:graphic>
          <a:graphicData uri="http://schemas.openxmlformats.org/presentationml/2006/ole">
            <mc:AlternateContent xmlns:mc="http://schemas.openxmlformats.org/markup-compatibility/2006">
              <mc:Choice xmlns:v="urn:schemas-microsoft-com:vml" Requires="v">
                <p:oleObj spid="_x0000_s199976" name="think-cell Slide" r:id="rId6" imgW="360" imgH="360" progId="">
                  <p:embed/>
                </p:oleObj>
              </mc:Choice>
              <mc:Fallback>
                <p:oleObj name="think-cell Slide" r:id="rId6" imgW="360" imgH="360" progId="">
                  <p:embed/>
                  <p:pic>
                    <p:nvPicPr>
                      <p:cNvPr id="0" name="Picture 29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 y="1"/>
                        <a:ext cx="147061"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Rectangle 6"/>
          <p:cNvSpPr/>
          <p:nvPr userDrawn="1">
            <p:custDataLst>
              <p:tags r:id="rId3"/>
            </p:custDataLst>
          </p:nvPr>
        </p:nvSpPr>
        <p:spPr>
          <a:xfrm>
            <a:off x="4904793" y="6410445"/>
            <a:ext cx="4382083" cy="251430"/>
          </a:xfrm>
          <a:prstGeom prst="rect">
            <a:avLst/>
          </a:prstGeom>
        </p:spPr>
        <p:txBody>
          <a:bodyPr wrap="square" lIns="33059" tIns="33059" rIns="0" bIns="33059" anchor="b" anchorCtr="0">
            <a:spAutoFit/>
          </a:bodyPr>
          <a:lstStyle/>
          <a:p>
            <a:pPr algn="r"/>
            <a:r>
              <a:rPr lang="en-US" sz="600" b="0" dirty="0">
                <a:solidFill>
                  <a:schemeClr val="bg1"/>
                </a:solidFill>
                <a:latin typeface="Arial" pitchFamily="34" charset="0"/>
                <a:cs typeface="Arial" pitchFamily="34" charset="0"/>
              </a:rPr>
              <a:t>The information contained in this presentation is proprietary.</a:t>
            </a:r>
          </a:p>
          <a:p>
            <a:pPr marL="0" marR="0" indent="0" algn="r" defTabSz="957756" rtl="0" eaLnBrk="1" fontAlgn="auto" latinLnBrk="0" hangingPunct="1">
              <a:lnSpc>
                <a:spcPct val="100000"/>
              </a:lnSpc>
              <a:spcBef>
                <a:spcPts val="0"/>
              </a:spcBef>
              <a:spcAft>
                <a:spcPts val="0"/>
              </a:spcAft>
              <a:buClrTx/>
              <a:buSzTx/>
              <a:buFontTx/>
              <a:buNone/>
              <a:tabLst/>
              <a:defRPr/>
            </a:pPr>
            <a:r>
              <a:rPr lang="en-US" sz="600" b="0" dirty="0">
                <a:solidFill>
                  <a:schemeClr val="bg1"/>
                </a:solidFill>
                <a:latin typeface="Arial" pitchFamily="34" charset="0"/>
                <a:cs typeface="Arial" pitchFamily="34" charset="0"/>
              </a:rPr>
              <a:t>© 2016 Capgemini. All rights reserved. Rightshore</a:t>
            </a:r>
            <a:r>
              <a:rPr lang="en-US" sz="600" b="0" baseline="30000" dirty="0">
                <a:solidFill>
                  <a:schemeClr val="bg1"/>
                </a:solidFill>
                <a:latin typeface="Arial" pitchFamily="34" charset="0"/>
                <a:cs typeface="Arial" pitchFamily="34" charset="0"/>
              </a:rPr>
              <a:t>®  </a:t>
            </a:r>
            <a:r>
              <a:rPr lang="en-US" sz="600" b="0" baseline="0" dirty="0">
                <a:solidFill>
                  <a:schemeClr val="bg1"/>
                </a:solidFill>
                <a:latin typeface="Arial" pitchFamily="34" charset="0"/>
                <a:cs typeface="Arial" pitchFamily="34" charset="0"/>
              </a:rPr>
              <a:t>is a trademark belonging to Capgemini.</a:t>
            </a:r>
            <a:endParaRPr lang="en-US" sz="600" b="0" kern="0" noProof="1">
              <a:solidFill>
                <a:schemeClr val="bg1"/>
              </a:solidFill>
              <a:latin typeface="Arial" pitchFamily="34" charset="0"/>
              <a:cs typeface="Arial" pitchFamily="34" charset="0"/>
            </a:endParaRPr>
          </a:p>
        </p:txBody>
      </p:sp>
      <p:sp>
        <p:nvSpPr>
          <p:cNvPr id="9" name="Rectangle 9"/>
          <p:cNvSpPr>
            <a:spLocks noChangeArrowheads="1"/>
          </p:cNvSpPr>
          <p:nvPr userDrawn="1">
            <p:custDataLst>
              <p:tags r:id="rId4"/>
            </p:custDataLst>
          </p:nvPr>
        </p:nvSpPr>
        <p:spPr bwMode="gray">
          <a:xfrm>
            <a:off x="1106088" y="3693226"/>
            <a:ext cx="4259840" cy="2015590"/>
          </a:xfrm>
          <a:custGeom>
            <a:avLst/>
            <a:gdLst>
              <a:gd name="connsiteX0" fmla="*/ 0 w 4423977"/>
              <a:gd name="connsiteY0" fmla="*/ 164137 h 2296914"/>
              <a:gd name="connsiteX1" fmla="*/ 48075 w 4423977"/>
              <a:gd name="connsiteY1" fmla="*/ 48075 h 2296914"/>
              <a:gd name="connsiteX2" fmla="*/ 164138 w 4423977"/>
              <a:gd name="connsiteY2" fmla="*/ 1 h 2296914"/>
              <a:gd name="connsiteX3" fmla="*/ 4259840 w 4423977"/>
              <a:gd name="connsiteY3" fmla="*/ 0 h 2296914"/>
              <a:gd name="connsiteX4" fmla="*/ 4375902 w 4423977"/>
              <a:gd name="connsiteY4" fmla="*/ 48075 h 2296914"/>
              <a:gd name="connsiteX5" fmla="*/ 4423976 w 4423977"/>
              <a:gd name="connsiteY5" fmla="*/ 164138 h 2296914"/>
              <a:gd name="connsiteX6" fmla="*/ 4423977 w 4423977"/>
              <a:gd name="connsiteY6" fmla="*/ 2132777 h 2296914"/>
              <a:gd name="connsiteX7" fmla="*/ 4375902 w 4423977"/>
              <a:gd name="connsiteY7" fmla="*/ 2248839 h 2296914"/>
              <a:gd name="connsiteX8" fmla="*/ 4259840 w 4423977"/>
              <a:gd name="connsiteY8" fmla="*/ 2296914 h 2296914"/>
              <a:gd name="connsiteX9" fmla="*/ 164137 w 4423977"/>
              <a:gd name="connsiteY9" fmla="*/ 2296914 h 2296914"/>
              <a:gd name="connsiteX10" fmla="*/ 48075 w 4423977"/>
              <a:gd name="connsiteY10" fmla="*/ 2248839 h 2296914"/>
              <a:gd name="connsiteX11" fmla="*/ 0 w 4423977"/>
              <a:gd name="connsiteY11" fmla="*/ 2132777 h 2296914"/>
              <a:gd name="connsiteX12" fmla="*/ 0 w 4423977"/>
              <a:gd name="connsiteY12" fmla="*/ 164137 h 2296914"/>
              <a:gd name="connsiteX0" fmla="*/ 0 w 4969813"/>
              <a:gd name="connsiteY0" fmla="*/ 164137 h 2488240"/>
              <a:gd name="connsiteX1" fmla="*/ 48075 w 4969813"/>
              <a:gd name="connsiteY1" fmla="*/ 48075 h 2488240"/>
              <a:gd name="connsiteX2" fmla="*/ 164138 w 4969813"/>
              <a:gd name="connsiteY2" fmla="*/ 1 h 2488240"/>
              <a:gd name="connsiteX3" fmla="*/ 4259840 w 4969813"/>
              <a:gd name="connsiteY3" fmla="*/ 0 h 2488240"/>
              <a:gd name="connsiteX4" fmla="*/ 4375902 w 4969813"/>
              <a:gd name="connsiteY4" fmla="*/ 48075 h 2488240"/>
              <a:gd name="connsiteX5" fmla="*/ 4423976 w 4969813"/>
              <a:gd name="connsiteY5" fmla="*/ 164138 h 2488240"/>
              <a:gd name="connsiteX6" fmla="*/ 4423977 w 4969813"/>
              <a:gd name="connsiteY6" fmla="*/ 2132777 h 2488240"/>
              <a:gd name="connsiteX7" fmla="*/ 4259840 w 4969813"/>
              <a:gd name="connsiteY7" fmla="*/ 2296914 h 2488240"/>
              <a:gd name="connsiteX8" fmla="*/ 164137 w 4969813"/>
              <a:gd name="connsiteY8" fmla="*/ 2296914 h 2488240"/>
              <a:gd name="connsiteX9" fmla="*/ 48075 w 4969813"/>
              <a:gd name="connsiteY9" fmla="*/ 2248839 h 2488240"/>
              <a:gd name="connsiteX10" fmla="*/ 0 w 4969813"/>
              <a:gd name="connsiteY10" fmla="*/ 2132777 h 2488240"/>
              <a:gd name="connsiteX11" fmla="*/ 0 w 4969813"/>
              <a:gd name="connsiteY11" fmla="*/ 164137 h 2488240"/>
              <a:gd name="connsiteX0" fmla="*/ 0 w 4969813"/>
              <a:gd name="connsiteY0" fmla="*/ 164137 h 2296914"/>
              <a:gd name="connsiteX1" fmla="*/ 48075 w 4969813"/>
              <a:gd name="connsiteY1" fmla="*/ 48075 h 2296914"/>
              <a:gd name="connsiteX2" fmla="*/ 164138 w 4969813"/>
              <a:gd name="connsiteY2" fmla="*/ 1 h 2296914"/>
              <a:gd name="connsiteX3" fmla="*/ 4259840 w 4969813"/>
              <a:gd name="connsiteY3" fmla="*/ 0 h 2296914"/>
              <a:gd name="connsiteX4" fmla="*/ 4375902 w 4969813"/>
              <a:gd name="connsiteY4" fmla="*/ 48075 h 2296914"/>
              <a:gd name="connsiteX5" fmla="*/ 4423976 w 4969813"/>
              <a:gd name="connsiteY5" fmla="*/ 164138 h 2296914"/>
              <a:gd name="connsiteX6" fmla="*/ 4259840 w 4969813"/>
              <a:gd name="connsiteY6" fmla="*/ 2296914 h 2296914"/>
              <a:gd name="connsiteX7" fmla="*/ 164137 w 4969813"/>
              <a:gd name="connsiteY7" fmla="*/ 2296914 h 2296914"/>
              <a:gd name="connsiteX8" fmla="*/ 48075 w 4969813"/>
              <a:gd name="connsiteY8" fmla="*/ 2248839 h 2296914"/>
              <a:gd name="connsiteX9" fmla="*/ 0 w 4969813"/>
              <a:gd name="connsiteY9" fmla="*/ 2132777 h 2296914"/>
              <a:gd name="connsiteX10" fmla="*/ 0 w 4969813"/>
              <a:gd name="connsiteY10" fmla="*/ 164137 h 2296914"/>
              <a:gd name="connsiteX0" fmla="*/ 0 w 4961801"/>
              <a:gd name="connsiteY0" fmla="*/ 498881 h 2631658"/>
              <a:gd name="connsiteX1" fmla="*/ 48075 w 4961801"/>
              <a:gd name="connsiteY1" fmla="*/ 382819 h 2631658"/>
              <a:gd name="connsiteX2" fmla="*/ 164138 w 4961801"/>
              <a:gd name="connsiteY2" fmla="*/ 334745 h 2631658"/>
              <a:gd name="connsiteX3" fmla="*/ 4259840 w 4961801"/>
              <a:gd name="connsiteY3" fmla="*/ 334744 h 2631658"/>
              <a:gd name="connsiteX4" fmla="*/ 4375902 w 4961801"/>
              <a:gd name="connsiteY4" fmla="*/ 382819 h 2631658"/>
              <a:gd name="connsiteX5" fmla="*/ 4259840 w 4961801"/>
              <a:gd name="connsiteY5" fmla="*/ 2631658 h 2631658"/>
              <a:gd name="connsiteX6" fmla="*/ 164137 w 4961801"/>
              <a:gd name="connsiteY6" fmla="*/ 2631658 h 2631658"/>
              <a:gd name="connsiteX7" fmla="*/ 48075 w 4961801"/>
              <a:gd name="connsiteY7" fmla="*/ 2583583 h 2631658"/>
              <a:gd name="connsiteX8" fmla="*/ 0 w 4961801"/>
              <a:gd name="connsiteY8" fmla="*/ 2467521 h 2631658"/>
              <a:gd name="connsiteX9" fmla="*/ 0 w 4961801"/>
              <a:gd name="connsiteY9" fmla="*/ 498881 h 2631658"/>
              <a:gd name="connsiteX0" fmla="*/ 0 w 4942457"/>
              <a:gd name="connsiteY0" fmla="*/ 164137 h 2296914"/>
              <a:gd name="connsiteX1" fmla="*/ 48075 w 4942457"/>
              <a:gd name="connsiteY1" fmla="*/ 48075 h 2296914"/>
              <a:gd name="connsiteX2" fmla="*/ 164138 w 4942457"/>
              <a:gd name="connsiteY2" fmla="*/ 1 h 2296914"/>
              <a:gd name="connsiteX3" fmla="*/ 4259840 w 4942457"/>
              <a:gd name="connsiteY3" fmla="*/ 0 h 2296914"/>
              <a:gd name="connsiteX4" fmla="*/ 4259840 w 4942457"/>
              <a:gd name="connsiteY4" fmla="*/ 2296914 h 2296914"/>
              <a:gd name="connsiteX5" fmla="*/ 164137 w 4942457"/>
              <a:gd name="connsiteY5" fmla="*/ 2296914 h 2296914"/>
              <a:gd name="connsiteX6" fmla="*/ 48075 w 4942457"/>
              <a:gd name="connsiteY6" fmla="*/ 2248839 h 2296914"/>
              <a:gd name="connsiteX7" fmla="*/ 0 w 4942457"/>
              <a:gd name="connsiteY7" fmla="*/ 2132777 h 2296914"/>
              <a:gd name="connsiteX8" fmla="*/ 0 w 4942457"/>
              <a:gd name="connsiteY8" fmla="*/ 164137 h 2296914"/>
              <a:gd name="connsiteX0" fmla="*/ 4259840 w 4942457"/>
              <a:gd name="connsiteY0" fmla="*/ 0 h 2296914"/>
              <a:gd name="connsiteX1" fmla="*/ 4259840 w 4942457"/>
              <a:gd name="connsiteY1" fmla="*/ 2296914 h 2296914"/>
              <a:gd name="connsiteX2" fmla="*/ 164137 w 4942457"/>
              <a:gd name="connsiteY2" fmla="*/ 2296914 h 2296914"/>
              <a:gd name="connsiteX3" fmla="*/ 48075 w 4942457"/>
              <a:gd name="connsiteY3" fmla="*/ 2248839 h 2296914"/>
              <a:gd name="connsiteX4" fmla="*/ 0 w 4942457"/>
              <a:gd name="connsiteY4" fmla="*/ 2132777 h 2296914"/>
              <a:gd name="connsiteX5" fmla="*/ 0 w 4942457"/>
              <a:gd name="connsiteY5" fmla="*/ 164137 h 2296914"/>
              <a:gd name="connsiteX6" fmla="*/ 48075 w 4942457"/>
              <a:gd name="connsiteY6" fmla="*/ 48075 h 2296914"/>
              <a:gd name="connsiteX7" fmla="*/ 164138 w 4942457"/>
              <a:gd name="connsiteY7" fmla="*/ 1 h 2296914"/>
              <a:gd name="connsiteX8" fmla="*/ 4351280 w 4942457"/>
              <a:gd name="connsiteY8" fmla="*/ 91440 h 2296914"/>
              <a:gd name="connsiteX0" fmla="*/ 4259840 w 4351280"/>
              <a:gd name="connsiteY0" fmla="*/ 2296914 h 2296914"/>
              <a:gd name="connsiteX1" fmla="*/ 164137 w 4351280"/>
              <a:gd name="connsiteY1" fmla="*/ 2296914 h 2296914"/>
              <a:gd name="connsiteX2" fmla="*/ 48075 w 4351280"/>
              <a:gd name="connsiteY2" fmla="*/ 2248839 h 2296914"/>
              <a:gd name="connsiteX3" fmla="*/ 0 w 4351280"/>
              <a:gd name="connsiteY3" fmla="*/ 2132777 h 2296914"/>
              <a:gd name="connsiteX4" fmla="*/ 0 w 4351280"/>
              <a:gd name="connsiteY4" fmla="*/ 164137 h 2296914"/>
              <a:gd name="connsiteX5" fmla="*/ 48075 w 4351280"/>
              <a:gd name="connsiteY5" fmla="*/ 48075 h 2296914"/>
              <a:gd name="connsiteX6" fmla="*/ 164138 w 4351280"/>
              <a:gd name="connsiteY6" fmla="*/ 1 h 2296914"/>
              <a:gd name="connsiteX7" fmla="*/ 4351280 w 4351280"/>
              <a:gd name="connsiteY7" fmla="*/ 91440 h 2296914"/>
              <a:gd name="connsiteX0" fmla="*/ 4259840 w 4330731"/>
              <a:gd name="connsiteY0" fmla="*/ 2297942 h 2297942"/>
              <a:gd name="connsiteX1" fmla="*/ 164137 w 4330731"/>
              <a:gd name="connsiteY1" fmla="*/ 2297942 h 2297942"/>
              <a:gd name="connsiteX2" fmla="*/ 48075 w 4330731"/>
              <a:gd name="connsiteY2" fmla="*/ 2249867 h 2297942"/>
              <a:gd name="connsiteX3" fmla="*/ 0 w 4330731"/>
              <a:gd name="connsiteY3" fmla="*/ 2133805 h 2297942"/>
              <a:gd name="connsiteX4" fmla="*/ 0 w 4330731"/>
              <a:gd name="connsiteY4" fmla="*/ 165165 h 2297942"/>
              <a:gd name="connsiteX5" fmla="*/ 48075 w 4330731"/>
              <a:gd name="connsiteY5" fmla="*/ 49103 h 2297942"/>
              <a:gd name="connsiteX6" fmla="*/ 164138 w 4330731"/>
              <a:gd name="connsiteY6" fmla="*/ 1029 h 2297942"/>
              <a:gd name="connsiteX7" fmla="*/ 4330731 w 4330731"/>
              <a:gd name="connsiteY7" fmla="*/ 0 h 2297942"/>
              <a:gd name="connsiteX0" fmla="*/ 4259840 w 4259840"/>
              <a:gd name="connsiteY0" fmla="*/ 2296914 h 2296914"/>
              <a:gd name="connsiteX1" fmla="*/ 164137 w 4259840"/>
              <a:gd name="connsiteY1" fmla="*/ 2296914 h 2296914"/>
              <a:gd name="connsiteX2" fmla="*/ 48075 w 4259840"/>
              <a:gd name="connsiteY2" fmla="*/ 2248839 h 2296914"/>
              <a:gd name="connsiteX3" fmla="*/ 0 w 4259840"/>
              <a:gd name="connsiteY3" fmla="*/ 2132777 h 2296914"/>
              <a:gd name="connsiteX4" fmla="*/ 0 w 4259840"/>
              <a:gd name="connsiteY4" fmla="*/ 164137 h 2296914"/>
              <a:gd name="connsiteX5" fmla="*/ 48075 w 4259840"/>
              <a:gd name="connsiteY5" fmla="*/ 48075 h 2296914"/>
              <a:gd name="connsiteX6" fmla="*/ 164138 w 4259840"/>
              <a:gd name="connsiteY6" fmla="*/ 1 h 2296914"/>
              <a:gd name="connsiteX0" fmla="*/ 4259840 w 4259840"/>
              <a:gd name="connsiteY0" fmla="*/ 2248839 h 2248839"/>
              <a:gd name="connsiteX1" fmla="*/ 164137 w 4259840"/>
              <a:gd name="connsiteY1" fmla="*/ 2248839 h 2248839"/>
              <a:gd name="connsiteX2" fmla="*/ 48075 w 4259840"/>
              <a:gd name="connsiteY2" fmla="*/ 2200764 h 2248839"/>
              <a:gd name="connsiteX3" fmla="*/ 0 w 4259840"/>
              <a:gd name="connsiteY3" fmla="*/ 2084702 h 2248839"/>
              <a:gd name="connsiteX4" fmla="*/ 0 w 4259840"/>
              <a:gd name="connsiteY4" fmla="*/ 116062 h 2248839"/>
              <a:gd name="connsiteX5" fmla="*/ 48075 w 4259840"/>
              <a:gd name="connsiteY5" fmla="*/ 0 h 2248839"/>
              <a:gd name="connsiteX0" fmla="*/ 4259840 w 4259840"/>
              <a:gd name="connsiteY0" fmla="*/ 2132777 h 2132777"/>
              <a:gd name="connsiteX1" fmla="*/ 164137 w 4259840"/>
              <a:gd name="connsiteY1" fmla="*/ 2132777 h 2132777"/>
              <a:gd name="connsiteX2" fmla="*/ 48075 w 4259840"/>
              <a:gd name="connsiteY2" fmla="*/ 2084702 h 2132777"/>
              <a:gd name="connsiteX3" fmla="*/ 0 w 4259840"/>
              <a:gd name="connsiteY3" fmla="*/ 1968640 h 2132777"/>
              <a:gd name="connsiteX4" fmla="*/ 0 w 4259840"/>
              <a:gd name="connsiteY4" fmla="*/ 0 h 2132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9840" h="2132777">
                <a:moveTo>
                  <a:pt x="4259840" y="2132777"/>
                </a:moveTo>
                <a:lnTo>
                  <a:pt x="164137" y="2132777"/>
                </a:lnTo>
                <a:cubicBezTo>
                  <a:pt x="120605" y="2132777"/>
                  <a:pt x="78856" y="2115484"/>
                  <a:pt x="48075" y="2084702"/>
                </a:cubicBezTo>
                <a:cubicBezTo>
                  <a:pt x="17293" y="2053920"/>
                  <a:pt x="0" y="2012171"/>
                  <a:pt x="0" y="1968640"/>
                </a:cubicBezTo>
                <a:lnTo>
                  <a:pt x="0" y="0"/>
                </a:lnTo>
              </a:path>
            </a:pathLst>
          </a:custGeom>
          <a:noFill/>
          <a:ln w="19050" cap="flat" cmpd="sng" algn="ctr">
            <a:gradFill flip="none" rotWithShape="1">
              <a:gsLst>
                <a:gs pos="0">
                  <a:schemeClr val="accent5"/>
                </a:gs>
                <a:gs pos="100000">
                  <a:schemeClr val="accent5">
                    <a:lumMod val="20000"/>
                    <a:lumOff val="80000"/>
                  </a:schemeClr>
                </a:gs>
              </a:gsLst>
              <a:lin ang="240000" scaled="0"/>
              <a:tileRect/>
            </a:gradFill>
            <a:prstDash val="solid"/>
            <a:round/>
          </a:ln>
          <a:effectLst/>
        </p:spPr>
        <p:txBody>
          <a:bodyPr wrap="square" lIns="360000" tIns="50951" rIns="216000" bIns="144000" rtlCol="0" anchor="b"/>
          <a:lstStyle/>
          <a:p>
            <a:pPr marL="0" marR="0" indent="0" algn="just" defTabSz="1042966" rtl="0" eaLnBrk="1" fontAlgn="auto" latinLnBrk="0" hangingPunct="1">
              <a:lnSpc>
                <a:spcPct val="100000"/>
              </a:lnSpc>
              <a:spcBef>
                <a:spcPts val="0"/>
              </a:spcBef>
              <a:spcAft>
                <a:spcPts val="0"/>
              </a:spcAft>
              <a:buClrTx/>
              <a:buSzTx/>
              <a:buFontTx/>
              <a:buNone/>
              <a:tabLst/>
              <a:defRPr/>
            </a:pPr>
            <a:r>
              <a:rPr lang="en-US" sz="1800" b="1" dirty="0">
                <a:solidFill>
                  <a:schemeClr val="bg1"/>
                </a:solidFill>
                <a:latin typeface="Arial"/>
                <a:cs typeface="Arial"/>
              </a:rPr>
              <a:t>About Capgemini</a:t>
            </a:r>
            <a:endParaRPr lang="en-US" sz="1000" dirty="0">
              <a:solidFill>
                <a:schemeClr val="bg1"/>
              </a:solidFill>
              <a:latin typeface="Arial" pitchFamily="34" charset="0"/>
              <a:cs typeface="Arial" pitchFamily="34" charset="0"/>
            </a:endParaRPr>
          </a:p>
          <a:p>
            <a:pPr marL="0" indent="0" algn="just"/>
            <a:endParaRPr lang="en-US" sz="1000" dirty="0">
              <a:solidFill>
                <a:schemeClr val="bg1"/>
              </a:solidFill>
              <a:latin typeface="Arial" pitchFamily="34" charset="0"/>
              <a:cs typeface="Arial" pitchFamily="34" charset="0"/>
            </a:endParaRPr>
          </a:p>
          <a:p>
            <a:r>
              <a:rPr lang="en-US" sz="1000" kern="1200" dirty="0">
                <a:solidFill>
                  <a:schemeClr val="bg1"/>
                </a:solidFill>
                <a:latin typeface="+mn-lt"/>
                <a:ea typeface="+mn-ea"/>
                <a:cs typeface="+mn-cs"/>
              </a:rPr>
              <a:t>With more than 180,000 people in over 40 countries, Capgemini is one of the world's foremost providers of consulting, technology and outsourcing services. The Group reported 2015 global revenues of EUR 11.9 billion. </a:t>
            </a:r>
          </a:p>
          <a:p>
            <a:endParaRPr lang="en-US" sz="1000" kern="1200" dirty="0">
              <a:solidFill>
                <a:schemeClr val="bg1"/>
              </a:solidFill>
              <a:latin typeface="+mn-lt"/>
              <a:ea typeface="+mn-ea"/>
              <a:cs typeface="+mn-cs"/>
            </a:endParaRPr>
          </a:p>
          <a:p>
            <a:r>
              <a:rPr lang="en-US" sz="1000" kern="1200" dirty="0">
                <a:solidFill>
                  <a:schemeClr val="bg1"/>
                </a:solidFill>
                <a:latin typeface="+mn-lt"/>
                <a:ea typeface="+mn-ea"/>
                <a:cs typeface="+mn-cs"/>
              </a:rPr>
              <a:t>Together with its clients, Capgemini creates and delivers business, technology and digital solutions that fit their needs, enabling them to achieve innovation and competitiveness. A deeply multicultural organization, Capgemini has developed its own way of working, the Collaborative Business </a:t>
            </a:r>
            <a:r>
              <a:rPr lang="en-US" sz="1000" kern="1200" dirty="0" err="1">
                <a:solidFill>
                  <a:schemeClr val="bg1"/>
                </a:solidFill>
                <a:latin typeface="+mn-lt"/>
                <a:ea typeface="+mn-ea"/>
                <a:cs typeface="+mn-cs"/>
              </a:rPr>
              <a:t>Experience</a:t>
            </a:r>
            <a:r>
              <a:rPr lang="en-US" sz="1000" kern="1200" baseline="30000" dirty="0" err="1">
                <a:solidFill>
                  <a:schemeClr val="bg1"/>
                </a:solidFill>
                <a:latin typeface="+mn-lt"/>
                <a:ea typeface="+mn-ea"/>
                <a:cs typeface="+mn-cs"/>
              </a:rPr>
              <a:t>TM</a:t>
            </a:r>
            <a:r>
              <a:rPr lang="en-US" sz="1000" kern="1200" dirty="0">
                <a:solidFill>
                  <a:schemeClr val="bg1"/>
                </a:solidFill>
                <a:latin typeface="+mn-lt"/>
                <a:ea typeface="+mn-ea"/>
                <a:cs typeface="+mn-cs"/>
              </a:rPr>
              <a:t>, and draws on </a:t>
            </a:r>
            <a:r>
              <a:rPr lang="en-US" sz="1000" kern="1200" dirty="0" err="1">
                <a:solidFill>
                  <a:schemeClr val="bg1"/>
                </a:solidFill>
                <a:latin typeface="+mn-lt"/>
                <a:ea typeface="+mn-ea"/>
                <a:cs typeface="+mn-cs"/>
              </a:rPr>
              <a:t>Rightshore</a:t>
            </a:r>
            <a:r>
              <a:rPr lang="en-US" sz="1000" b="1" kern="1200" baseline="30000" dirty="0">
                <a:solidFill>
                  <a:schemeClr val="bg1"/>
                </a:solidFill>
                <a:latin typeface="+mn-lt"/>
                <a:ea typeface="+mn-ea"/>
                <a:cs typeface="+mn-cs"/>
              </a:rPr>
              <a:t>®</a:t>
            </a:r>
            <a:r>
              <a:rPr lang="en-US" sz="1000" kern="1200" dirty="0">
                <a:solidFill>
                  <a:schemeClr val="bg1"/>
                </a:solidFill>
                <a:latin typeface="+mn-lt"/>
                <a:ea typeface="+mn-ea"/>
                <a:cs typeface="+mn-cs"/>
              </a:rPr>
              <a:t>, its worldwide delivery model.</a:t>
            </a:r>
            <a:endParaRPr lang="fr-FR" sz="1000" kern="1200" dirty="0">
              <a:solidFill>
                <a:schemeClr val="bg1"/>
              </a:solidFill>
              <a:latin typeface="+mn-lt"/>
              <a:ea typeface="+mn-ea"/>
              <a:cs typeface="+mn-cs"/>
            </a:endParaRPr>
          </a:p>
          <a:p>
            <a:pPr algn="just"/>
            <a:endParaRPr lang="fr-FR" sz="1000" kern="1200" dirty="0">
              <a:solidFill>
                <a:schemeClr val="bg1"/>
              </a:solidFill>
              <a:latin typeface="+mn-lt"/>
              <a:ea typeface="+mn-ea"/>
              <a:cs typeface="+mn-cs"/>
            </a:endParaRPr>
          </a:p>
        </p:txBody>
      </p:sp>
      <p:pic>
        <p:nvPicPr>
          <p:cNvPr id="10" name="Image 9" descr="ppt_Label_CBE.png"/>
          <p:cNvPicPr>
            <a:picLocks noChangeAspect="1"/>
          </p:cNvPicPr>
          <p:nvPr userDrawn="1"/>
        </p:nvPicPr>
        <p:blipFill>
          <a:blip r:embed="rId8" cstate="email"/>
          <a:stretch>
            <a:fillRect/>
          </a:stretch>
        </p:blipFill>
        <p:spPr>
          <a:xfrm>
            <a:off x="814448" y="3458687"/>
            <a:ext cx="576000" cy="576000"/>
          </a:xfrm>
          <a:prstGeom prst="rect">
            <a:avLst/>
          </a:prstGeom>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Closing 3">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30343" name="think-cell Slide" r:id="rId5" imgW="360" imgH="360" progId="">
                  <p:embed/>
                </p:oleObj>
              </mc:Choice>
              <mc:Fallback>
                <p:oleObj name="think-cell Slide" r:id="rId5" imgW="360" imgH="360" progId="">
                  <p:embed/>
                  <p:pic>
                    <p:nvPicPr>
                      <p:cNvPr id="0" name="Picture 29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Rectangle 3"/>
          <p:cNvSpPr/>
          <p:nvPr userDrawn="1">
            <p:custDataLst>
              <p:tags r:id="rId3"/>
            </p:custDataLst>
          </p:nvPr>
        </p:nvSpPr>
        <p:spPr>
          <a:xfrm>
            <a:off x="4904792" y="6410445"/>
            <a:ext cx="4382083" cy="251430"/>
          </a:xfrm>
          <a:prstGeom prst="rect">
            <a:avLst/>
          </a:prstGeom>
        </p:spPr>
        <p:txBody>
          <a:bodyPr wrap="square" lIns="33059" tIns="33059" rIns="0" bIns="33059" anchor="b" anchorCtr="0">
            <a:spAutoFit/>
          </a:bodyPr>
          <a:lstStyle/>
          <a:p>
            <a:pPr algn="r"/>
            <a:r>
              <a:rPr lang="en-US" sz="600" b="0" dirty="0">
                <a:solidFill>
                  <a:schemeClr val="bg1"/>
                </a:solidFill>
                <a:latin typeface="Arial" pitchFamily="34" charset="0"/>
                <a:cs typeface="Arial" pitchFamily="34" charset="0"/>
              </a:rPr>
              <a:t>The information contained in this presentation is proprietary.</a:t>
            </a:r>
          </a:p>
          <a:p>
            <a:pPr marL="0" marR="0" indent="0" algn="r" defTabSz="957756" rtl="0" eaLnBrk="1" fontAlgn="auto" latinLnBrk="0" hangingPunct="1">
              <a:lnSpc>
                <a:spcPct val="100000"/>
              </a:lnSpc>
              <a:spcBef>
                <a:spcPts val="0"/>
              </a:spcBef>
              <a:spcAft>
                <a:spcPts val="0"/>
              </a:spcAft>
              <a:buClrTx/>
              <a:buSzTx/>
              <a:buFontTx/>
              <a:buNone/>
              <a:tabLst/>
              <a:defRPr/>
            </a:pPr>
            <a:r>
              <a:rPr lang="en-US" sz="600" b="0" dirty="0">
                <a:solidFill>
                  <a:schemeClr val="bg1"/>
                </a:solidFill>
                <a:latin typeface="Arial" pitchFamily="34" charset="0"/>
                <a:cs typeface="Arial" pitchFamily="34" charset="0"/>
              </a:rPr>
              <a:t>© 2016 Capgemini. All rights reserved.</a:t>
            </a:r>
            <a:r>
              <a:rPr lang="en-US" sz="600" b="0" baseline="0" dirty="0">
                <a:solidFill>
                  <a:schemeClr val="bg1"/>
                </a:solidFill>
                <a:latin typeface="Arial" pitchFamily="34" charset="0"/>
                <a:cs typeface="Arial" pitchFamily="34" charset="0"/>
              </a:rPr>
              <a:t>.</a:t>
            </a:r>
            <a:endParaRPr lang="en-US" sz="600" b="0" kern="0" noProof="1">
              <a:solidFill>
                <a:schemeClr val="bg1"/>
              </a:solidFill>
              <a:latin typeface="Arial" pitchFamily="34" charset="0"/>
              <a:cs typeface="Arial" pitchFamily="34" charset="0"/>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203915" name="think-cell Slide" r:id="rId5" imgW="360" imgH="360" progId="">
                  <p:embed/>
                </p:oleObj>
              </mc:Choice>
              <mc:Fallback>
                <p:oleObj name="think-cell Slide" r:id="rId5" imgW="360" imgH="360" progId="">
                  <p:embed/>
                  <p:pic>
                    <p:nvPicPr>
                      <p:cNvPr id="0" name="Picture 13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Tree>
    <p:extLst>
      <p:ext uri="{BB962C8B-B14F-4D97-AF65-F5344CB8AC3E}">
        <p14:creationId xmlns:p14="http://schemas.microsoft.com/office/powerpoint/2010/main" val="35918630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able of Content">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88712" name="think-cell Slide" r:id="rId5" imgW="360" imgH="360" progId="">
                  <p:embed/>
                </p:oleObj>
              </mc:Choice>
              <mc:Fallback>
                <p:oleObj name="think-cell Slide" r:id="rId5" imgW="360" imgH="360" progId="">
                  <p:embed/>
                  <p:pic>
                    <p:nvPicPr>
                      <p:cNvPr id="0" name="Picture 29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 name="Freeform 7"/>
          <p:cNvSpPr>
            <a:spLocks/>
          </p:cNvSpPr>
          <p:nvPr userDrawn="1"/>
        </p:nvSpPr>
        <p:spPr bwMode="auto">
          <a:xfrm flipH="1">
            <a:off x="0" y="0"/>
            <a:ext cx="3981400" cy="6858000"/>
          </a:xfrm>
          <a:custGeom>
            <a:avLst/>
            <a:gdLst>
              <a:gd name="connsiteX0" fmla="*/ 2443 w 38019"/>
              <a:gd name="connsiteY0" fmla="*/ 0 h 10000"/>
              <a:gd name="connsiteX1" fmla="*/ 2443 w 38019"/>
              <a:gd name="connsiteY1" fmla="*/ 1594 h 10000"/>
              <a:gd name="connsiteX2" fmla="*/ 1145 w 38019"/>
              <a:gd name="connsiteY2" fmla="*/ 2750 h 10000"/>
              <a:gd name="connsiteX3" fmla="*/ 0 w 38019"/>
              <a:gd name="connsiteY3" fmla="*/ 3031 h 10000"/>
              <a:gd name="connsiteX4" fmla="*/ 420 w 38019"/>
              <a:gd name="connsiteY4" fmla="*/ 3124 h 10000"/>
              <a:gd name="connsiteX5" fmla="*/ 2443 w 38019"/>
              <a:gd name="connsiteY5" fmla="*/ 4538 h 10000"/>
              <a:gd name="connsiteX6" fmla="*/ 2443 w 38019"/>
              <a:gd name="connsiteY6" fmla="*/ 10000 h 10000"/>
              <a:gd name="connsiteX7" fmla="*/ 10000 w 38019"/>
              <a:gd name="connsiteY7" fmla="*/ 10000 h 10000"/>
              <a:gd name="connsiteX8" fmla="*/ 38019 w 38019"/>
              <a:gd name="connsiteY8" fmla="*/ 0 h 10000"/>
              <a:gd name="connsiteX9" fmla="*/ 2443 w 38019"/>
              <a:gd name="connsiteY9" fmla="*/ 0 h 10000"/>
              <a:gd name="connsiteX0" fmla="*/ 2443 w 38019"/>
              <a:gd name="connsiteY0" fmla="*/ 0 h 10000"/>
              <a:gd name="connsiteX1" fmla="*/ 2443 w 38019"/>
              <a:gd name="connsiteY1" fmla="*/ 1594 h 10000"/>
              <a:gd name="connsiteX2" fmla="*/ 1145 w 38019"/>
              <a:gd name="connsiteY2" fmla="*/ 2750 h 10000"/>
              <a:gd name="connsiteX3" fmla="*/ 0 w 38019"/>
              <a:gd name="connsiteY3" fmla="*/ 3031 h 10000"/>
              <a:gd name="connsiteX4" fmla="*/ 420 w 38019"/>
              <a:gd name="connsiteY4" fmla="*/ 3124 h 10000"/>
              <a:gd name="connsiteX5" fmla="*/ 2443 w 38019"/>
              <a:gd name="connsiteY5" fmla="*/ 4538 h 10000"/>
              <a:gd name="connsiteX6" fmla="*/ 2443 w 38019"/>
              <a:gd name="connsiteY6" fmla="*/ 10000 h 10000"/>
              <a:gd name="connsiteX7" fmla="*/ 38019 w 38019"/>
              <a:gd name="connsiteY7" fmla="*/ 9997 h 10000"/>
              <a:gd name="connsiteX8" fmla="*/ 38019 w 38019"/>
              <a:gd name="connsiteY8" fmla="*/ 0 h 10000"/>
              <a:gd name="connsiteX9" fmla="*/ 2443 w 38019"/>
              <a:gd name="connsiteY9" fmla="*/ 0 h 10000"/>
              <a:gd name="connsiteX0" fmla="*/ 2443 w 38019"/>
              <a:gd name="connsiteY0" fmla="*/ 14 h 10014"/>
              <a:gd name="connsiteX1" fmla="*/ 2443 w 38019"/>
              <a:gd name="connsiteY1" fmla="*/ 1608 h 10014"/>
              <a:gd name="connsiteX2" fmla="*/ 1145 w 38019"/>
              <a:gd name="connsiteY2" fmla="*/ 2764 h 10014"/>
              <a:gd name="connsiteX3" fmla="*/ 0 w 38019"/>
              <a:gd name="connsiteY3" fmla="*/ 3045 h 10014"/>
              <a:gd name="connsiteX4" fmla="*/ 420 w 38019"/>
              <a:gd name="connsiteY4" fmla="*/ 3138 h 10014"/>
              <a:gd name="connsiteX5" fmla="*/ 2443 w 38019"/>
              <a:gd name="connsiteY5" fmla="*/ 4552 h 10014"/>
              <a:gd name="connsiteX6" fmla="*/ 2443 w 38019"/>
              <a:gd name="connsiteY6" fmla="*/ 10014 h 10014"/>
              <a:gd name="connsiteX7" fmla="*/ 38019 w 38019"/>
              <a:gd name="connsiteY7" fmla="*/ 10011 h 10014"/>
              <a:gd name="connsiteX8" fmla="*/ 33103 w 38019"/>
              <a:gd name="connsiteY8" fmla="*/ 0 h 10014"/>
              <a:gd name="connsiteX9" fmla="*/ 2443 w 38019"/>
              <a:gd name="connsiteY9" fmla="*/ 14 h 10014"/>
              <a:gd name="connsiteX0" fmla="*/ 2443 w 33832"/>
              <a:gd name="connsiteY0" fmla="*/ 14 h 10025"/>
              <a:gd name="connsiteX1" fmla="*/ 2443 w 33832"/>
              <a:gd name="connsiteY1" fmla="*/ 1608 h 10025"/>
              <a:gd name="connsiteX2" fmla="*/ 1145 w 33832"/>
              <a:gd name="connsiteY2" fmla="*/ 2764 h 10025"/>
              <a:gd name="connsiteX3" fmla="*/ 0 w 33832"/>
              <a:gd name="connsiteY3" fmla="*/ 3045 h 10025"/>
              <a:gd name="connsiteX4" fmla="*/ 420 w 33832"/>
              <a:gd name="connsiteY4" fmla="*/ 3138 h 10025"/>
              <a:gd name="connsiteX5" fmla="*/ 2443 w 33832"/>
              <a:gd name="connsiteY5" fmla="*/ 4552 h 10025"/>
              <a:gd name="connsiteX6" fmla="*/ 2443 w 33832"/>
              <a:gd name="connsiteY6" fmla="*/ 10014 h 10025"/>
              <a:gd name="connsiteX7" fmla="*/ 33832 w 33832"/>
              <a:gd name="connsiteY7" fmla="*/ 10025 h 10025"/>
              <a:gd name="connsiteX8" fmla="*/ 33103 w 33832"/>
              <a:gd name="connsiteY8" fmla="*/ 0 h 10025"/>
              <a:gd name="connsiteX9" fmla="*/ 2443 w 33832"/>
              <a:gd name="connsiteY9" fmla="*/ 14 h 10025"/>
              <a:gd name="connsiteX0" fmla="*/ 2443 w 33832"/>
              <a:gd name="connsiteY0" fmla="*/ 14 h 10025"/>
              <a:gd name="connsiteX1" fmla="*/ 2443 w 33832"/>
              <a:gd name="connsiteY1" fmla="*/ 1608 h 10025"/>
              <a:gd name="connsiteX2" fmla="*/ 1145 w 33832"/>
              <a:gd name="connsiteY2" fmla="*/ 2764 h 10025"/>
              <a:gd name="connsiteX3" fmla="*/ 0 w 33832"/>
              <a:gd name="connsiteY3" fmla="*/ 3045 h 10025"/>
              <a:gd name="connsiteX4" fmla="*/ 420 w 33832"/>
              <a:gd name="connsiteY4" fmla="*/ 3138 h 10025"/>
              <a:gd name="connsiteX5" fmla="*/ 2443 w 33832"/>
              <a:gd name="connsiteY5" fmla="*/ 4552 h 10025"/>
              <a:gd name="connsiteX6" fmla="*/ 2443 w 33832"/>
              <a:gd name="connsiteY6" fmla="*/ 10014 h 10025"/>
              <a:gd name="connsiteX7" fmla="*/ 33832 w 33832"/>
              <a:gd name="connsiteY7" fmla="*/ 10025 h 10025"/>
              <a:gd name="connsiteX8" fmla="*/ 31946 w 33832"/>
              <a:gd name="connsiteY8" fmla="*/ 0 h 10025"/>
              <a:gd name="connsiteX9" fmla="*/ 2443 w 33832"/>
              <a:gd name="connsiteY9" fmla="*/ 14 h 10025"/>
              <a:gd name="connsiteX0" fmla="*/ 2443 w 33832"/>
              <a:gd name="connsiteY0" fmla="*/ 14 h 10025"/>
              <a:gd name="connsiteX1" fmla="*/ 2443 w 33832"/>
              <a:gd name="connsiteY1" fmla="*/ 1608 h 10025"/>
              <a:gd name="connsiteX2" fmla="*/ 1145 w 33832"/>
              <a:gd name="connsiteY2" fmla="*/ 2764 h 10025"/>
              <a:gd name="connsiteX3" fmla="*/ 0 w 33832"/>
              <a:gd name="connsiteY3" fmla="*/ 3045 h 10025"/>
              <a:gd name="connsiteX4" fmla="*/ 420 w 33832"/>
              <a:gd name="connsiteY4" fmla="*/ 3138 h 10025"/>
              <a:gd name="connsiteX5" fmla="*/ 2443 w 33832"/>
              <a:gd name="connsiteY5" fmla="*/ 4552 h 10025"/>
              <a:gd name="connsiteX6" fmla="*/ 2443 w 33832"/>
              <a:gd name="connsiteY6" fmla="*/ 10014 h 10025"/>
              <a:gd name="connsiteX7" fmla="*/ 33832 w 33832"/>
              <a:gd name="connsiteY7" fmla="*/ 10025 h 10025"/>
              <a:gd name="connsiteX8" fmla="*/ 32061 w 33832"/>
              <a:gd name="connsiteY8" fmla="*/ 0 h 10025"/>
              <a:gd name="connsiteX9" fmla="*/ 2443 w 33832"/>
              <a:gd name="connsiteY9" fmla="*/ 14 h 10025"/>
              <a:gd name="connsiteX0" fmla="*/ 2443 w 33832"/>
              <a:gd name="connsiteY0" fmla="*/ 28 h 10039"/>
              <a:gd name="connsiteX1" fmla="*/ 2443 w 33832"/>
              <a:gd name="connsiteY1" fmla="*/ 1622 h 10039"/>
              <a:gd name="connsiteX2" fmla="*/ 1145 w 33832"/>
              <a:gd name="connsiteY2" fmla="*/ 2778 h 10039"/>
              <a:gd name="connsiteX3" fmla="*/ 0 w 33832"/>
              <a:gd name="connsiteY3" fmla="*/ 3059 h 10039"/>
              <a:gd name="connsiteX4" fmla="*/ 420 w 33832"/>
              <a:gd name="connsiteY4" fmla="*/ 3152 h 10039"/>
              <a:gd name="connsiteX5" fmla="*/ 2443 w 33832"/>
              <a:gd name="connsiteY5" fmla="*/ 4566 h 10039"/>
              <a:gd name="connsiteX6" fmla="*/ 2443 w 33832"/>
              <a:gd name="connsiteY6" fmla="*/ 10028 h 10039"/>
              <a:gd name="connsiteX7" fmla="*/ 33832 w 33832"/>
              <a:gd name="connsiteY7" fmla="*/ 10039 h 10039"/>
              <a:gd name="connsiteX8" fmla="*/ 31946 w 33832"/>
              <a:gd name="connsiteY8" fmla="*/ 0 h 10039"/>
              <a:gd name="connsiteX9" fmla="*/ 2443 w 33832"/>
              <a:gd name="connsiteY9" fmla="*/ 28 h 10039"/>
              <a:gd name="connsiteX0" fmla="*/ 2443 w 33832"/>
              <a:gd name="connsiteY0" fmla="*/ 0 h 10011"/>
              <a:gd name="connsiteX1" fmla="*/ 2443 w 33832"/>
              <a:gd name="connsiteY1" fmla="*/ 1594 h 10011"/>
              <a:gd name="connsiteX2" fmla="*/ 1145 w 33832"/>
              <a:gd name="connsiteY2" fmla="*/ 2750 h 10011"/>
              <a:gd name="connsiteX3" fmla="*/ 0 w 33832"/>
              <a:gd name="connsiteY3" fmla="*/ 3031 h 10011"/>
              <a:gd name="connsiteX4" fmla="*/ 420 w 33832"/>
              <a:gd name="connsiteY4" fmla="*/ 3124 h 10011"/>
              <a:gd name="connsiteX5" fmla="*/ 2443 w 33832"/>
              <a:gd name="connsiteY5" fmla="*/ 4538 h 10011"/>
              <a:gd name="connsiteX6" fmla="*/ 2443 w 33832"/>
              <a:gd name="connsiteY6" fmla="*/ 10000 h 10011"/>
              <a:gd name="connsiteX7" fmla="*/ 33832 w 33832"/>
              <a:gd name="connsiteY7" fmla="*/ 10011 h 10011"/>
              <a:gd name="connsiteX8" fmla="*/ 32061 w 33832"/>
              <a:gd name="connsiteY8" fmla="*/ 69 h 10011"/>
              <a:gd name="connsiteX9" fmla="*/ 2443 w 33832"/>
              <a:gd name="connsiteY9" fmla="*/ 0 h 10011"/>
              <a:gd name="connsiteX0" fmla="*/ 2443 w 33832"/>
              <a:gd name="connsiteY0" fmla="*/ 0 h 10011"/>
              <a:gd name="connsiteX1" fmla="*/ 2443 w 33832"/>
              <a:gd name="connsiteY1" fmla="*/ 1594 h 10011"/>
              <a:gd name="connsiteX2" fmla="*/ 1145 w 33832"/>
              <a:gd name="connsiteY2" fmla="*/ 2750 h 10011"/>
              <a:gd name="connsiteX3" fmla="*/ 0 w 33832"/>
              <a:gd name="connsiteY3" fmla="*/ 3031 h 10011"/>
              <a:gd name="connsiteX4" fmla="*/ 420 w 33832"/>
              <a:gd name="connsiteY4" fmla="*/ 3124 h 10011"/>
              <a:gd name="connsiteX5" fmla="*/ 2443 w 33832"/>
              <a:gd name="connsiteY5" fmla="*/ 4538 h 10011"/>
              <a:gd name="connsiteX6" fmla="*/ 2443 w 33832"/>
              <a:gd name="connsiteY6" fmla="*/ 10000 h 10011"/>
              <a:gd name="connsiteX7" fmla="*/ 33832 w 33832"/>
              <a:gd name="connsiteY7" fmla="*/ 10011 h 10011"/>
              <a:gd name="connsiteX8" fmla="*/ 31946 w 33832"/>
              <a:gd name="connsiteY8" fmla="*/ 27 h 10011"/>
              <a:gd name="connsiteX9" fmla="*/ 2443 w 33832"/>
              <a:gd name="connsiteY9" fmla="*/ 0 h 10011"/>
              <a:gd name="connsiteX0" fmla="*/ 2443 w 33832"/>
              <a:gd name="connsiteY0" fmla="*/ 0 h 10011"/>
              <a:gd name="connsiteX1" fmla="*/ 2443 w 33832"/>
              <a:gd name="connsiteY1" fmla="*/ 1594 h 10011"/>
              <a:gd name="connsiteX2" fmla="*/ 1145 w 33832"/>
              <a:gd name="connsiteY2" fmla="*/ 2750 h 10011"/>
              <a:gd name="connsiteX3" fmla="*/ 0 w 33832"/>
              <a:gd name="connsiteY3" fmla="*/ 3031 h 10011"/>
              <a:gd name="connsiteX4" fmla="*/ 420 w 33832"/>
              <a:gd name="connsiteY4" fmla="*/ 3124 h 10011"/>
              <a:gd name="connsiteX5" fmla="*/ 2443 w 33832"/>
              <a:gd name="connsiteY5" fmla="*/ 4538 h 10011"/>
              <a:gd name="connsiteX6" fmla="*/ 2443 w 33832"/>
              <a:gd name="connsiteY6" fmla="*/ 10000 h 10011"/>
              <a:gd name="connsiteX7" fmla="*/ 33832 w 33832"/>
              <a:gd name="connsiteY7" fmla="*/ 10011 h 10011"/>
              <a:gd name="connsiteX8" fmla="*/ 31946 w 33832"/>
              <a:gd name="connsiteY8" fmla="*/ 13 h 10011"/>
              <a:gd name="connsiteX9" fmla="*/ 2443 w 33832"/>
              <a:gd name="connsiteY9" fmla="*/ 0 h 10011"/>
              <a:gd name="connsiteX0" fmla="*/ 2443 w 33832"/>
              <a:gd name="connsiteY0" fmla="*/ 29 h 10040"/>
              <a:gd name="connsiteX1" fmla="*/ 2443 w 33832"/>
              <a:gd name="connsiteY1" fmla="*/ 1623 h 10040"/>
              <a:gd name="connsiteX2" fmla="*/ 1145 w 33832"/>
              <a:gd name="connsiteY2" fmla="*/ 2779 h 10040"/>
              <a:gd name="connsiteX3" fmla="*/ 0 w 33832"/>
              <a:gd name="connsiteY3" fmla="*/ 3060 h 10040"/>
              <a:gd name="connsiteX4" fmla="*/ 420 w 33832"/>
              <a:gd name="connsiteY4" fmla="*/ 3153 h 10040"/>
              <a:gd name="connsiteX5" fmla="*/ 2443 w 33832"/>
              <a:gd name="connsiteY5" fmla="*/ 4567 h 10040"/>
              <a:gd name="connsiteX6" fmla="*/ 2443 w 33832"/>
              <a:gd name="connsiteY6" fmla="*/ 10029 h 10040"/>
              <a:gd name="connsiteX7" fmla="*/ 33832 w 33832"/>
              <a:gd name="connsiteY7" fmla="*/ 10040 h 10040"/>
              <a:gd name="connsiteX8" fmla="*/ 31946 w 33832"/>
              <a:gd name="connsiteY8" fmla="*/ 0 h 10040"/>
              <a:gd name="connsiteX9" fmla="*/ 2443 w 33832"/>
              <a:gd name="connsiteY9" fmla="*/ 29 h 10040"/>
              <a:gd name="connsiteX0" fmla="*/ 2443 w 31997"/>
              <a:gd name="connsiteY0" fmla="*/ 29 h 10029"/>
              <a:gd name="connsiteX1" fmla="*/ 2443 w 31997"/>
              <a:gd name="connsiteY1" fmla="*/ 1623 h 10029"/>
              <a:gd name="connsiteX2" fmla="*/ 1145 w 31997"/>
              <a:gd name="connsiteY2" fmla="*/ 2779 h 10029"/>
              <a:gd name="connsiteX3" fmla="*/ 0 w 31997"/>
              <a:gd name="connsiteY3" fmla="*/ 3060 h 10029"/>
              <a:gd name="connsiteX4" fmla="*/ 420 w 31997"/>
              <a:gd name="connsiteY4" fmla="*/ 3153 h 10029"/>
              <a:gd name="connsiteX5" fmla="*/ 2443 w 31997"/>
              <a:gd name="connsiteY5" fmla="*/ 4567 h 10029"/>
              <a:gd name="connsiteX6" fmla="*/ 2443 w 31997"/>
              <a:gd name="connsiteY6" fmla="*/ 10029 h 10029"/>
              <a:gd name="connsiteX7" fmla="*/ 31997 w 31997"/>
              <a:gd name="connsiteY7" fmla="*/ 10026 h 10029"/>
              <a:gd name="connsiteX8" fmla="*/ 31946 w 31997"/>
              <a:gd name="connsiteY8" fmla="*/ 0 h 10029"/>
              <a:gd name="connsiteX9" fmla="*/ 2443 w 31997"/>
              <a:gd name="connsiteY9" fmla="*/ 29 h 10029"/>
              <a:gd name="connsiteX0" fmla="*/ 2443 w 31997"/>
              <a:gd name="connsiteY0" fmla="*/ 0 h 10042"/>
              <a:gd name="connsiteX1" fmla="*/ 2443 w 31997"/>
              <a:gd name="connsiteY1" fmla="*/ 1636 h 10042"/>
              <a:gd name="connsiteX2" fmla="*/ 1145 w 31997"/>
              <a:gd name="connsiteY2" fmla="*/ 2792 h 10042"/>
              <a:gd name="connsiteX3" fmla="*/ 0 w 31997"/>
              <a:gd name="connsiteY3" fmla="*/ 3073 h 10042"/>
              <a:gd name="connsiteX4" fmla="*/ 420 w 31997"/>
              <a:gd name="connsiteY4" fmla="*/ 3166 h 10042"/>
              <a:gd name="connsiteX5" fmla="*/ 2443 w 31997"/>
              <a:gd name="connsiteY5" fmla="*/ 4580 h 10042"/>
              <a:gd name="connsiteX6" fmla="*/ 2443 w 31997"/>
              <a:gd name="connsiteY6" fmla="*/ 10042 h 10042"/>
              <a:gd name="connsiteX7" fmla="*/ 31997 w 31997"/>
              <a:gd name="connsiteY7" fmla="*/ 10039 h 10042"/>
              <a:gd name="connsiteX8" fmla="*/ 31946 w 31997"/>
              <a:gd name="connsiteY8" fmla="*/ 13 h 10042"/>
              <a:gd name="connsiteX9" fmla="*/ 2443 w 31997"/>
              <a:gd name="connsiteY9" fmla="*/ 0 h 10042"/>
              <a:gd name="connsiteX0" fmla="*/ 2443 w 31997"/>
              <a:gd name="connsiteY0" fmla="*/ 0 h 10042"/>
              <a:gd name="connsiteX1" fmla="*/ 2443 w 31997"/>
              <a:gd name="connsiteY1" fmla="*/ 1636 h 10042"/>
              <a:gd name="connsiteX2" fmla="*/ 1145 w 31997"/>
              <a:gd name="connsiteY2" fmla="*/ 2792 h 10042"/>
              <a:gd name="connsiteX3" fmla="*/ 0 w 31997"/>
              <a:gd name="connsiteY3" fmla="*/ 3073 h 10042"/>
              <a:gd name="connsiteX4" fmla="*/ 420 w 31997"/>
              <a:gd name="connsiteY4" fmla="*/ 3166 h 10042"/>
              <a:gd name="connsiteX5" fmla="*/ 2443 w 31997"/>
              <a:gd name="connsiteY5" fmla="*/ 4580 h 10042"/>
              <a:gd name="connsiteX6" fmla="*/ 2443 w 31997"/>
              <a:gd name="connsiteY6" fmla="*/ 10042 h 10042"/>
              <a:gd name="connsiteX7" fmla="*/ 31997 w 31997"/>
              <a:gd name="connsiteY7" fmla="*/ 10039 h 10042"/>
              <a:gd name="connsiteX8" fmla="*/ 31997 w 31997"/>
              <a:gd name="connsiteY8" fmla="*/ 0 h 10042"/>
              <a:gd name="connsiteX9" fmla="*/ 2443 w 31997"/>
              <a:gd name="connsiteY9" fmla="*/ 0 h 10042"/>
              <a:gd name="connsiteX0" fmla="*/ 2443 w 40083"/>
              <a:gd name="connsiteY0" fmla="*/ 0 h 10042"/>
              <a:gd name="connsiteX1" fmla="*/ 2443 w 40083"/>
              <a:gd name="connsiteY1" fmla="*/ 1636 h 10042"/>
              <a:gd name="connsiteX2" fmla="*/ 1145 w 40083"/>
              <a:gd name="connsiteY2" fmla="*/ 2792 h 10042"/>
              <a:gd name="connsiteX3" fmla="*/ 0 w 40083"/>
              <a:gd name="connsiteY3" fmla="*/ 3073 h 10042"/>
              <a:gd name="connsiteX4" fmla="*/ 420 w 40083"/>
              <a:gd name="connsiteY4" fmla="*/ 3166 h 10042"/>
              <a:gd name="connsiteX5" fmla="*/ 2443 w 40083"/>
              <a:gd name="connsiteY5" fmla="*/ 4580 h 10042"/>
              <a:gd name="connsiteX6" fmla="*/ 2443 w 40083"/>
              <a:gd name="connsiteY6" fmla="*/ 10042 h 10042"/>
              <a:gd name="connsiteX7" fmla="*/ 31997 w 40083"/>
              <a:gd name="connsiteY7" fmla="*/ 10039 h 10042"/>
              <a:gd name="connsiteX8" fmla="*/ 40083 w 40083"/>
              <a:gd name="connsiteY8" fmla="*/ 0 h 10042"/>
              <a:gd name="connsiteX9" fmla="*/ 2443 w 40083"/>
              <a:gd name="connsiteY9" fmla="*/ 0 h 10042"/>
              <a:gd name="connsiteX0" fmla="*/ 2443 w 40083"/>
              <a:gd name="connsiteY0" fmla="*/ 0 h 10042"/>
              <a:gd name="connsiteX1" fmla="*/ 2443 w 40083"/>
              <a:gd name="connsiteY1" fmla="*/ 1636 h 10042"/>
              <a:gd name="connsiteX2" fmla="*/ 1145 w 40083"/>
              <a:gd name="connsiteY2" fmla="*/ 2792 h 10042"/>
              <a:gd name="connsiteX3" fmla="*/ 0 w 40083"/>
              <a:gd name="connsiteY3" fmla="*/ 3073 h 10042"/>
              <a:gd name="connsiteX4" fmla="*/ 420 w 40083"/>
              <a:gd name="connsiteY4" fmla="*/ 3166 h 10042"/>
              <a:gd name="connsiteX5" fmla="*/ 2443 w 40083"/>
              <a:gd name="connsiteY5" fmla="*/ 4580 h 10042"/>
              <a:gd name="connsiteX6" fmla="*/ 2443 w 40083"/>
              <a:gd name="connsiteY6" fmla="*/ 10042 h 10042"/>
              <a:gd name="connsiteX7" fmla="*/ 40083 w 40083"/>
              <a:gd name="connsiteY7" fmla="*/ 10042 h 10042"/>
              <a:gd name="connsiteX8" fmla="*/ 40083 w 40083"/>
              <a:gd name="connsiteY8" fmla="*/ 0 h 10042"/>
              <a:gd name="connsiteX9" fmla="*/ 2443 w 40083"/>
              <a:gd name="connsiteY9" fmla="*/ 0 h 10042"/>
              <a:gd name="connsiteX0" fmla="*/ 2443 w 40083"/>
              <a:gd name="connsiteY0" fmla="*/ 0 h 10042"/>
              <a:gd name="connsiteX1" fmla="*/ 2443 w 40083"/>
              <a:gd name="connsiteY1" fmla="*/ 1636 h 10042"/>
              <a:gd name="connsiteX2" fmla="*/ 1145 w 40083"/>
              <a:gd name="connsiteY2" fmla="*/ 2792 h 10042"/>
              <a:gd name="connsiteX3" fmla="*/ 0 w 40083"/>
              <a:gd name="connsiteY3" fmla="*/ 3073 h 10042"/>
              <a:gd name="connsiteX4" fmla="*/ 420 w 40083"/>
              <a:gd name="connsiteY4" fmla="*/ 3166 h 10042"/>
              <a:gd name="connsiteX5" fmla="*/ 2443 w 40083"/>
              <a:gd name="connsiteY5" fmla="*/ 4580 h 10042"/>
              <a:gd name="connsiteX6" fmla="*/ 2443 w 40083"/>
              <a:gd name="connsiteY6" fmla="*/ 10042 h 10042"/>
              <a:gd name="connsiteX7" fmla="*/ 40083 w 40083"/>
              <a:gd name="connsiteY7" fmla="*/ 10042 h 10042"/>
              <a:gd name="connsiteX8" fmla="*/ 24076 w 40083"/>
              <a:gd name="connsiteY8" fmla="*/ 14 h 10042"/>
              <a:gd name="connsiteX9" fmla="*/ 2443 w 40083"/>
              <a:gd name="connsiteY9" fmla="*/ 0 h 10042"/>
              <a:gd name="connsiteX0" fmla="*/ 2443 w 24076"/>
              <a:gd name="connsiteY0" fmla="*/ 0 h 10042"/>
              <a:gd name="connsiteX1" fmla="*/ 2443 w 24076"/>
              <a:gd name="connsiteY1" fmla="*/ 1636 h 10042"/>
              <a:gd name="connsiteX2" fmla="*/ 1145 w 24076"/>
              <a:gd name="connsiteY2" fmla="*/ 2792 h 10042"/>
              <a:gd name="connsiteX3" fmla="*/ 0 w 24076"/>
              <a:gd name="connsiteY3" fmla="*/ 3073 h 10042"/>
              <a:gd name="connsiteX4" fmla="*/ 420 w 24076"/>
              <a:gd name="connsiteY4" fmla="*/ 3166 h 10042"/>
              <a:gd name="connsiteX5" fmla="*/ 2443 w 24076"/>
              <a:gd name="connsiteY5" fmla="*/ 4580 h 10042"/>
              <a:gd name="connsiteX6" fmla="*/ 2443 w 24076"/>
              <a:gd name="connsiteY6" fmla="*/ 10042 h 10042"/>
              <a:gd name="connsiteX7" fmla="*/ 24076 w 24076"/>
              <a:gd name="connsiteY7" fmla="*/ 10042 h 10042"/>
              <a:gd name="connsiteX8" fmla="*/ 24076 w 24076"/>
              <a:gd name="connsiteY8" fmla="*/ 14 h 10042"/>
              <a:gd name="connsiteX9" fmla="*/ 2443 w 24076"/>
              <a:gd name="connsiteY9" fmla="*/ 0 h 100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076" h="10042">
                <a:moveTo>
                  <a:pt x="2443" y="0"/>
                </a:moveTo>
                <a:lnTo>
                  <a:pt x="2443" y="1636"/>
                </a:lnTo>
                <a:cubicBezTo>
                  <a:pt x="2443" y="2080"/>
                  <a:pt x="2023" y="2477"/>
                  <a:pt x="1145" y="2792"/>
                </a:cubicBezTo>
                <a:cubicBezTo>
                  <a:pt x="821" y="2898"/>
                  <a:pt x="439" y="2967"/>
                  <a:pt x="0" y="3073"/>
                </a:cubicBezTo>
                <a:cubicBezTo>
                  <a:pt x="153" y="3110"/>
                  <a:pt x="286" y="3143"/>
                  <a:pt x="420" y="3166"/>
                </a:cubicBezTo>
                <a:cubicBezTo>
                  <a:pt x="1813" y="3494"/>
                  <a:pt x="2443" y="3975"/>
                  <a:pt x="2443" y="4580"/>
                </a:cubicBezTo>
                <a:lnTo>
                  <a:pt x="2443" y="10042"/>
                </a:lnTo>
                <a:lnTo>
                  <a:pt x="24076" y="10042"/>
                </a:lnTo>
                <a:lnTo>
                  <a:pt x="24076" y="14"/>
                </a:lnTo>
                <a:lnTo>
                  <a:pt x="2443" y="0"/>
                </a:lnTo>
                <a:close/>
              </a:path>
            </a:pathLst>
          </a:custGeom>
          <a:solidFill>
            <a:schemeClr val="accent5"/>
          </a:solidFill>
          <a:ln w="9525">
            <a:noFill/>
            <a:round/>
            <a:headEnd/>
            <a:tailEnd/>
          </a:ln>
          <a:effectLst/>
          <a:scene3d>
            <a:camera prst="orthographicFront">
              <a:rot lat="0" lon="0" rev="0"/>
            </a:camera>
            <a:lightRig rig="balanced" dir="t">
              <a:rot lat="0" lon="0" rev="8700000"/>
            </a:lightRig>
          </a:scene3d>
          <a:sp3d>
            <a:bevelT w="190500" h="38100"/>
          </a:sp3d>
        </p:spPr>
        <p:txBody>
          <a:bodyPr vert="horz" wrap="square" lIns="91440" tIns="45720" rIns="91440" bIns="45720" numCol="1" anchor="t" anchorCtr="0" compatLnSpc="1">
            <a:prstTxWarp prst="textNoShape">
              <a:avLst/>
            </a:prstTxWarp>
          </a:bodyPr>
          <a:lstStyle/>
          <a:p>
            <a:pPr algn="ctr" rtl="0" eaLnBrk="0" fontAlgn="base" hangingPunct="0">
              <a:lnSpc>
                <a:spcPct val="85000"/>
              </a:lnSpc>
              <a:spcBef>
                <a:spcPct val="0"/>
              </a:spcBef>
              <a:spcAft>
                <a:spcPct val="0"/>
              </a:spcAft>
            </a:pPr>
            <a:endParaRPr lang="en-US" sz="2000" b="1" kern="1200" noProof="0">
              <a:solidFill>
                <a:schemeClr val="bg2"/>
              </a:solidFill>
              <a:latin typeface="Arial" charset="0"/>
              <a:ea typeface="+mn-ea"/>
              <a:cs typeface="+mn-cs"/>
            </a:endParaRPr>
          </a:p>
        </p:txBody>
      </p:sp>
      <p:sp>
        <p:nvSpPr>
          <p:cNvPr id="2" name="Titre 1"/>
          <p:cNvSpPr>
            <a:spLocks noGrp="1"/>
          </p:cNvSpPr>
          <p:nvPr>
            <p:ph type="title" hasCustomPrompt="1"/>
            <p:custDataLst>
              <p:tags r:id="rId3"/>
            </p:custDataLst>
          </p:nvPr>
        </p:nvSpPr>
        <p:spPr>
          <a:xfrm>
            <a:off x="314326" y="962025"/>
            <a:ext cx="3124200" cy="2248140"/>
          </a:xfrm>
          <a:prstGeom prst="rect">
            <a:avLst/>
          </a:prstGeom>
        </p:spPr>
        <p:txBody>
          <a:bodyPr lIns="180000" tIns="33059" rIns="36000" bIns="33059" anchor="ctr" anchorCtr="0"/>
          <a:lstStyle>
            <a:lvl1pPr algn="l">
              <a:defRPr lang="en-US" sz="4000" b="1" kern="1200" baseline="0" noProof="0" dirty="0" smtClean="0">
                <a:solidFill>
                  <a:schemeClr val="accent5">
                    <a:lumMod val="20000"/>
                    <a:lumOff val="80000"/>
                  </a:schemeClr>
                </a:solidFill>
                <a:latin typeface="Arial" pitchFamily="34" charset="0"/>
                <a:ea typeface="+mj-ea"/>
                <a:cs typeface="Arial" pitchFamily="34" charset="0"/>
              </a:defRPr>
            </a:lvl1pPr>
          </a:lstStyle>
          <a:p>
            <a:pPr lvl="0" algn="l" defTabSz="839694" rtl="0" eaLnBrk="1" latinLnBrk="0" hangingPunct="1">
              <a:spcBef>
                <a:spcPct val="0"/>
              </a:spcBef>
              <a:buNone/>
            </a:pPr>
            <a:r>
              <a:rPr lang="en-US" noProof="0" dirty="0"/>
              <a:t>Click here to edit master text</a:t>
            </a:r>
          </a:p>
        </p:txBody>
      </p:sp>
      <p:sp>
        <p:nvSpPr>
          <p:cNvPr id="10" name="Espace réservé du contenu 9"/>
          <p:cNvSpPr>
            <a:spLocks noGrp="1"/>
          </p:cNvSpPr>
          <p:nvPr>
            <p:ph sz="quarter" idx="10"/>
          </p:nvPr>
        </p:nvSpPr>
        <p:spPr>
          <a:xfrm>
            <a:off x="4140000" y="1512000"/>
            <a:ext cx="5256213" cy="4788000"/>
          </a:xfrm>
        </p:spPr>
        <p:txBody>
          <a:bodyPr/>
          <a:lstStyle/>
          <a:p>
            <a:pPr lvl="0"/>
            <a:r>
              <a:rPr lang="en-US"/>
              <a:t>Edit Master text styles</a:t>
            </a:r>
          </a:p>
          <a:p>
            <a:pPr lvl="1"/>
            <a:r>
              <a:rPr lang="en-US"/>
              <a:t>Second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0"/>
          <a:ext cx="147061" cy="143985"/>
        </p:xfrm>
        <a:graphic>
          <a:graphicData uri="http://schemas.openxmlformats.org/presentationml/2006/ole">
            <mc:AlternateContent xmlns:mc="http://schemas.openxmlformats.org/markup-compatibility/2006">
              <mc:Choice xmlns:v="urn:schemas-microsoft-com:vml" Requires="v">
                <p:oleObj spid="_x0000_s119084" name="think-cell Slide" r:id="rId6" imgW="360" imgH="360" progId="">
                  <p:embed/>
                </p:oleObj>
              </mc:Choice>
              <mc:Fallback>
                <p:oleObj name="think-cell Slide" r:id="rId6" imgW="360" imgH="360" progId="">
                  <p:embed/>
                  <p:pic>
                    <p:nvPicPr>
                      <p:cNvPr id="0" name="Picture 29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47061"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161696" y="1494765"/>
            <a:ext cx="9582608"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0"/>
          <a:ext cx="147061" cy="143985"/>
        </p:xfrm>
        <a:graphic>
          <a:graphicData uri="http://schemas.openxmlformats.org/presentationml/2006/ole">
            <mc:AlternateContent xmlns:mc="http://schemas.openxmlformats.org/markup-compatibility/2006">
              <mc:Choice xmlns:v="urn:schemas-microsoft-com:vml" Requires="v">
                <p:oleObj spid="_x0000_s120108" name="think-cell Slide" r:id="rId7" imgW="360" imgH="360" progId="">
                  <p:embed/>
                </p:oleObj>
              </mc:Choice>
              <mc:Fallback>
                <p:oleObj name="think-cell Slide" r:id="rId7" imgW="360" imgH="360" progId="">
                  <p:embed/>
                  <p:pic>
                    <p:nvPicPr>
                      <p:cNvPr id="0" name="Picture 29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47061"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161696" y="2111956"/>
            <a:ext cx="9582608" cy="4026560"/>
          </a:xfrm>
        </p:spPr>
        <p:txBody>
          <a:bodyPr/>
          <a:lstStyle>
            <a:lvl1pPr>
              <a:defRPr b="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8" name="Espace réservé du texte 7"/>
          <p:cNvSpPr>
            <a:spLocks noGrp="1"/>
          </p:cNvSpPr>
          <p:nvPr>
            <p:ph type="body" sz="quarter" idx="11" hasCustomPrompt="1"/>
            <p:custDataLst>
              <p:tags r:id="rId5"/>
            </p:custDataLst>
          </p:nvPr>
        </p:nvSpPr>
        <p:spPr>
          <a:xfrm>
            <a:off x="153679" y="1495447"/>
            <a:ext cx="9598643" cy="643612"/>
          </a:xfrm>
        </p:spPr>
        <p:txBody>
          <a:bodyPr/>
          <a:lstStyle>
            <a:lvl1pPr marL="0" indent="0">
              <a:buNone/>
              <a:defRPr b="1">
                <a:solidFill>
                  <a:schemeClr val="accent2"/>
                </a:solidFill>
              </a:defRPr>
            </a:lvl1pPr>
          </a:lstStyle>
          <a:p>
            <a:pPr lvl="0"/>
            <a:r>
              <a:rPr lang="fr-FR" dirty="0"/>
              <a:t>Click to </a:t>
            </a:r>
            <a:r>
              <a:rPr lang="fr-FR" dirty="0" err="1"/>
              <a:t>edit</a:t>
            </a:r>
            <a:r>
              <a:rPr lang="fr-FR" dirty="0"/>
              <a:t> Master </a:t>
            </a:r>
            <a:r>
              <a:rPr lang="fr-FR" dirty="0" err="1"/>
              <a:t>text</a:t>
            </a:r>
            <a:r>
              <a:rPr lang="fr-FR" dirty="0"/>
              <a:t> style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24199" name="think-cell Slide" r:id="rId7" imgW="360" imgH="360" progId="">
                  <p:embed/>
                </p:oleObj>
              </mc:Choice>
              <mc:Fallback>
                <p:oleObj name="think-cell Slide" r:id="rId7" imgW="360" imgH="360" progId="">
                  <p:embed/>
                  <p:pic>
                    <p:nvPicPr>
                      <p:cNvPr id="0" name="Picture 29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4"/>
            </p:custDataLst>
          </p:nvPr>
        </p:nvSpPr>
        <p:spPr>
          <a:xfrm>
            <a:off x="314709" y="1533439"/>
            <a:ext cx="4502138" cy="471550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5"/>
            </p:custDataLst>
          </p:nvPr>
        </p:nvSpPr>
        <p:spPr>
          <a:xfrm>
            <a:off x="5022838" y="1533440"/>
            <a:ext cx="4502138" cy="472558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23175" name="think-cell Slide" r:id="rId9" imgW="360" imgH="360" progId="">
                  <p:embed/>
                </p:oleObj>
              </mc:Choice>
              <mc:Fallback>
                <p:oleObj name="think-cell Slide" r:id="rId9" imgW="360" imgH="360" progId="">
                  <p:embed/>
                  <p:pic>
                    <p:nvPicPr>
                      <p:cNvPr id="0" name="Picture 29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4"/>
            </p:custDataLst>
          </p:nvPr>
        </p:nvSpPr>
        <p:spPr>
          <a:xfrm>
            <a:off x="314709" y="2206953"/>
            <a:ext cx="4502138" cy="404199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5"/>
            </p:custDataLst>
          </p:nvPr>
        </p:nvSpPr>
        <p:spPr>
          <a:xfrm>
            <a:off x="5022838" y="2208394"/>
            <a:ext cx="4502138" cy="405063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Espace réservé du texte 6"/>
          <p:cNvSpPr>
            <a:spLocks noGrp="1"/>
          </p:cNvSpPr>
          <p:nvPr>
            <p:ph type="body" sz="quarter" idx="12" hasCustomPrompt="1"/>
            <p:custDataLst>
              <p:tags r:id="rId6"/>
            </p:custDataLst>
          </p:nvPr>
        </p:nvSpPr>
        <p:spPr>
          <a:xfrm>
            <a:off x="314710" y="1542648"/>
            <a:ext cx="4502138" cy="653034"/>
          </a:xfrm>
        </p:spPr>
        <p:txBody>
          <a:bodyPr anchor="ctr"/>
          <a:lstStyle>
            <a:lvl1pPr algn="ctr">
              <a:buNone/>
              <a:defRPr sz="2200" b="1">
                <a:solidFill>
                  <a:schemeClr val="tx2">
                    <a:lumMod val="50000"/>
                  </a:schemeClr>
                </a:solidFill>
              </a:defRPr>
            </a:lvl1pPr>
            <a:lvl5pPr>
              <a:buNone/>
              <a:defRPr/>
            </a:lvl5pPr>
          </a:lstStyle>
          <a:p>
            <a:pPr lvl="0"/>
            <a:r>
              <a:rPr lang="en-US" noProof="0" dirty="0"/>
              <a:t>Click to edit Master text style</a:t>
            </a:r>
          </a:p>
        </p:txBody>
      </p:sp>
      <p:sp>
        <p:nvSpPr>
          <p:cNvPr id="9" name="Espace réservé du texte 8"/>
          <p:cNvSpPr>
            <a:spLocks noGrp="1"/>
          </p:cNvSpPr>
          <p:nvPr>
            <p:ph type="body" sz="quarter" idx="13" hasCustomPrompt="1"/>
            <p:custDataLst>
              <p:tags r:id="rId7"/>
            </p:custDataLst>
          </p:nvPr>
        </p:nvSpPr>
        <p:spPr>
          <a:xfrm>
            <a:off x="5023145" y="1533439"/>
            <a:ext cx="4502138"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a:t>Click to edit Master text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 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hasCustomPrompt="1"/>
          </p:nvPr>
        </p:nvSpPr>
        <p:spPr>
          <a:xfrm>
            <a:off x="237533" y="1436915"/>
            <a:ext cx="4645914" cy="518130"/>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4" name="Content Placeholder 3"/>
          <p:cNvSpPr>
            <a:spLocks noGrp="1"/>
          </p:cNvSpPr>
          <p:nvPr>
            <p:ph sz="half" idx="2" hasCustomPrompt="1"/>
          </p:nvPr>
        </p:nvSpPr>
        <p:spPr>
          <a:xfrm>
            <a:off x="237533" y="1902609"/>
            <a:ext cx="4645914"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5" name="Text Placeholder 4"/>
          <p:cNvSpPr>
            <a:spLocks noGrp="1"/>
          </p:cNvSpPr>
          <p:nvPr>
            <p:ph type="body" sz="quarter" idx="3" hasCustomPrompt="1"/>
          </p:nvPr>
        </p:nvSpPr>
        <p:spPr>
          <a:xfrm>
            <a:off x="5051356" y="1436915"/>
            <a:ext cx="4645914" cy="518130"/>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6" name="Content Placeholder 5"/>
          <p:cNvSpPr>
            <a:spLocks noGrp="1"/>
          </p:cNvSpPr>
          <p:nvPr>
            <p:ph sz="quarter" idx="4" hasCustomPrompt="1"/>
          </p:nvPr>
        </p:nvSpPr>
        <p:spPr>
          <a:xfrm>
            <a:off x="5051356" y="1902609"/>
            <a:ext cx="4645914"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Text Placeholder 2"/>
          <p:cNvSpPr>
            <a:spLocks noGrp="1"/>
          </p:cNvSpPr>
          <p:nvPr>
            <p:ph type="body" idx="12" hasCustomPrompt="1"/>
          </p:nvPr>
        </p:nvSpPr>
        <p:spPr>
          <a:xfrm>
            <a:off x="237533" y="3820890"/>
            <a:ext cx="4645914" cy="518130"/>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8" name="Content Placeholder 3"/>
          <p:cNvSpPr>
            <a:spLocks noGrp="1"/>
          </p:cNvSpPr>
          <p:nvPr>
            <p:ph sz="half" idx="13" hasCustomPrompt="1"/>
          </p:nvPr>
        </p:nvSpPr>
        <p:spPr>
          <a:xfrm>
            <a:off x="237533" y="4286584"/>
            <a:ext cx="4645914"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Text Placeholder 4"/>
          <p:cNvSpPr>
            <a:spLocks noGrp="1"/>
          </p:cNvSpPr>
          <p:nvPr>
            <p:ph type="body" sz="quarter" idx="14" hasCustomPrompt="1"/>
          </p:nvPr>
        </p:nvSpPr>
        <p:spPr>
          <a:xfrm>
            <a:off x="5051356" y="3820890"/>
            <a:ext cx="4645914" cy="518130"/>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10" name="Content Placeholder 5"/>
          <p:cNvSpPr>
            <a:spLocks noGrp="1"/>
          </p:cNvSpPr>
          <p:nvPr>
            <p:ph sz="quarter" idx="15" hasCustomPrompt="1"/>
          </p:nvPr>
        </p:nvSpPr>
        <p:spPr>
          <a:xfrm>
            <a:off x="5051356" y="4286584"/>
            <a:ext cx="4645914"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22151" name="think-cell Slide" r:id="rId5" imgW="360" imgH="360" progId="">
                  <p:embed/>
                </p:oleObj>
              </mc:Choice>
              <mc:Fallback>
                <p:oleObj name="think-cell Slide" r:id="rId5" imgW="360" imgH="360" progId="">
                  <p:embed/>
                  <p:pic>
                    <p:nvPicPr>
                      <p:cNvPr id="0" name="Picture 29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ags" Target="../tags/tag4.xml"/><Relationship Id="rId26" Type="http://schemas.openxmlformats.org/officeDocument/2006/relationships/image" Target="../media/image2.jpeg"/><Relationship Id="rId3" Type="http://schemas.openxmlformats.org/officeDocument/2006/relationships/slideLayout" Target="../slideLayouts/slideLayout3.xml"/><Relationship Id="rId21" Type="http://schemas.openxmlformats.org/officeDocument/2006/relationships/tags" Target="../tags/tag7.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ags" Target="../tags/tag3.xml"/><Relationship Id="rId25"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tags" Target="../tags/tag2.xml"/><Relationship Id="rId20" Type="http://schemas.openxmlformats.org/officeDocument/2006/relationships/tags" Target="../tags/tag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oleObject" Target="../embeddings/oleObject1.bin"/><Relationship Id="rId5" Type="http://schemas.openxmlformats.org/officeDocument/2006/relationships/slideLayout" Target="../slideLayouts/slideLayout5.xml"/><Relationship Id="rId15" Type="http://schemas.openxmlformats.org/officeDocument/2006/relationships/vmlDrawing" Target="../drawings/vmlDrawing1.vml"/><Relationship Id="rId23" Type="http://schemas.openxmlformats.org/officeDocument/2006/relationships/tags" Target="../tags/tag9.xml"/><Relationship Id="rId10" Type="http://schemas.openxmlformats.org/officeDocument/2006/relationships/slideLayout" Target="../slideLayouts/slideLayout10.xml"/><Relationship Id="rId19" Type="http://schemas.openxmlformats.org/officeDocument/2006/relationships/tags" Target="../tags/tag5.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 Id="rId22" Type="http://schemas.openxmlformats.org/officeDocument/2006/relationships/tags" Target="../tags/tag8.xml"/></Relationships>
</file>

<file path=ppt/slideMasters/_rels/slideMaster2.xml.rels><?xml version="1.0" encoding="UTF-8" standalone="yes"?>
<Relationships xmlns="http://schemas.openxmlformats.org/package/2006/relationships"><Relationship Id="rId8" Type="http://schemas.openxmlformats.org/officeDocument/2006/relationships/tags" Target="../tags/tag45.xml"/><Relationship Id="rId13" Type="http://schemas.openxmlformats.org/officeDocument/2006/relationships/tags" Target="../tags/tag50.xml"/><Relationship Id="rId18" Type="http://schemas.openxmlformats.org/officeDocument/2006/relationships/hyperlink" Target="http://www.facebook.com/Capgemini" TargetMode="External"/><Relationship Id="rId26" Type="http://schemas.openxmlformats.org/officeDocument/2006/relationships/hyperlink" Target="http://www.slideshare.net/capgemini" TargetMode="External"/><Relationship Id="rId3" Type="http://schemas.openxmlformats.org/officeDocument/2006/relationships/slideLayout" Target="../slideLayouts/slideLayout16.xml"/><Relationship Id="rId21" Type="http://schemas.openxmlformats.org/officeDocument/2006/relationships/image" Target="../media/image7.png"/><Relationship Id="rId7" Type="http://schemas.openxmlformats.org/officeDocument/2006/relationships/tags" Target="../tags/tag44.xml"/><Relationship Id="rId12" Type="http://schemas.openxmlformats.org/officeDocument/2006/relationships/tags" Target="../tags/tag49.xml"/><Relationship Id="rId17" Type="http://schemas.openxmlformats.org/officeDocument/2006/relationships/image" Target="../media/image5.emf"/><Relationship Id="rId25" Type="http://schemas.openxmlformats.org/officeDocument/2006/relationships/image" Target="../media/image9.png"/><Relationship Id="rId2" Type="http://schemas.openxmlformats.org/officeDocument/2006/relationships/slideLayout" Target="../slideLayouts/slideLayout15.xml"/><Relationship Id="rId16" Type="http://schemas.openxmlformats.org/officeDocument/2006/relationships/image" Target="../media/image1.emf"/><Relationship Id="rId20" Type="http://schemas.openxmlformats.org/officeDocument/2006/relationships/hyperlink" Target="http://www.linkedin.com/company/capgemini" TargetMode="External"/><Relationship Id="rId1" Type="http://schemas.openxmlformats.org/officeDocument/2006/relationships/slideLayout" Target="../slideLayouts/slideLayout14.xml"/><Relationship Id="rId6" Type="http://schemas.openxmlformats.org/officeDocument/2006/relationships/tags" Target="../tags/tag43.xml"/><Relationship Id="rId11" Type="http://schemas.openxmlformats.org/officeDocument/2006/relationships/tags" Target="../tags/tag48.xml"/><Relationship Id="rId24" Type="http://schemas.openxmlformats.org/officeDocument/2006/relationships/hyperlink" Target="http://www.youtube.com/capgeminimedia" TargetMode="External"/><Relationship Id="rId5" Type="http://schemas.openxmlformats.org/officeDocument/2006/relationships/vmlDrawing" Target="../drawings/vmlDrawing12.vml"/><Relationship Id="rId15" Type="http://schemas.openxmlformats.org/officeDocument/2006/relationships/oleObject" Target="../embeddings/oleObject12.bin"/><Relationship Id="rId23" Type="http://schemas.openxmlformats.org/officeDocument/2006/relationships/image" Target="../media/image8.png"/><Relationship Id="rId28" Type="http://schemas.openxmlformats.org/officeDocument/2006/relationships/image" Target="../media/image4.jpeg"/><Relationship Id="rId10" Type="http://schemas.openxmlformats.org/officeDocument/2006/relationships/tags" Target="../tags/tag47.xml"/><Relationship Id="rId19" Type="http://schemas.openxmlformats.org/officeDocument/2006/relationships/image" Target="../media/image6.png"/><Relationship Id="rId4" Type="http://schemas.openxmlformats.org/officeDocument/2006/relationships/theme" Target="../theme/theme2.xml"/><Relationship Id="rId9" Type="http://schemas.openxmlformats.org/officeDocument/2006/relationships/tags" Target="../tags/tag46.xml"/><Relationship Id="rId14" Type="http://schemas.openxmlformats.org/officeDocument/2006/relationships/tags" Target="../tags/tag51.xml"/><Relationship Id="rId22" Type="http://schemas.openxmlformats.org/officeDocument/2006/relationships/hyperlink" Target="http://www.twitter.com/capgemini" TargetMode="External"/><Relationship Id="rId27" Type="http://schemas.openxmlformats.org/officeDocument/2006/relationships/image" Target="../media/image10.gi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6"/>
            </p:custDataLst>
          </p:nvPr>
        </p:nvGraphicFramePr>
        <p:xfrm>
          <a:off x="1" y="0"/>
          <a:ext cx="158750" cy="158750"/>
        </p:xfrm>
        <a:graphic>
          <a:graphicData uri="http://schemas.openxmlformats.org/presentationml/2006/ole">
            <mc:AlternateContent xmlns:mc="http://schemas.openxmlformats.org/markup-compatibility/2006">
              <mc:Choice xmlns:v="urn:schemas-microsoft-com:vml" Requires="v">
                <p:oleObj spid="_x0000_s2347" name="think-cell Slide" r:id="rId24" imgW="360" imgH="360" progId="">
                  <p:embed/>
                </p:oleObj>
              </mc:Choice>
              <mc:Fallback>
                <p:oleObj name="think-cell Slide" r:id="rId24" imgW="360" imgH="360" progId="">
                  <p:embed/>
                  <p:pic>
                    <p:nvPicPr>
                      <p:cNvPr id="0" name="Picture 298"/>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1"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17"/>
            </p:custDataLst>
          </p:nvPr>
        </p:nvSpPr>
        <p:spPr>
          <a:xfrm>
            <a:off x="1" y="0"/>
            <a:ext cx="9905999" cy="1002135"/>
          </a:xfrm>
          <a:prstGeom prst="rect">
            <a:avLst/>
          </a:prstGeom>
        </p:spPr>
        <p:txBody>
          <a:bodyPr vert="horz" lIns="297529" tIns="33059" rIns="165294" bIns="33059" rtlCol="0" anchor="ctr">
            <a:noAutofit/>
          </a:bodyPr>
          <a:lstStyle/>
          <a:p>
            <a:r>
              <a:rPr lang="fr-FR" noProof="0" dirty="0"/>
              <a:t>Cliquez pour modifier le style du titre</a:t>
            </a:r>
            <a:endParaRPr lang="en-US" noProof="0" dirty="0"/>
          </a:p>
        </p:txBody>
      </p:sp>
      <p:sp>
        <p:nvSpPr>
          <p:cNvPr id="3" name="Text Placeholder 2"/>
          <p:cNvSpPr>
            <a:spLocks noGrp="1"/>
          </p:cNvSpPr>
          <p:nvPr>
            <p:ph type="body" idx="1"/>
            <p:custDataLst>
              <p:tags r:id="rId18"/>
            </p:custDataLst>
          </p:nvPr>
        </p:nvSpPr>
        <p:spPr>
          <a:xfrm>
            <a:off x="323392" y="1501977"/>
            <a:ext cx="9438125" cy="4636540"/>
          </a:xfrm>
          <a:prstGeom prst="rect">
            <a:avLst/>
          </a:prstGeom>
        </p:spPr>
        <p:txBody>
          <a:bodyPr vert="horz" lIns="108000" tIns="72000" rIns="72000" bIns="72000" rtlCol="0">
            <a:noAutofit/>
          </a:body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11" name="TextBox 10"/>
          <p:cNvSpPr txBox="1"/>
          <p:nvPr>
            <p:custDataLst>
              <p:tags r:id="rId19"/>
            </p:custDataLst>
          </p:nvPr>
        </p:nvSpPr>
        <p:spPr>
          <a:xfrm>
            <a:off x="9567490" y="6661691"/>
            <a:ext cx="110607" cy="107722"/>
          </a:xfrm>
          <a:prstGeom prst="rect">
            <a:avLst/>
          </a:prstGeom>
          <a:noFill/>
        </p:spPr>
        <p:txBody>
          <a:bodyPr wrap="none" lIns="0" tIns="0" rIns="0" bIns="0" rtlCol="0" anchor="ctr">
            <a:spAutoFit/>
          </a:bodyPr>
          <a:lstStyle/>
          <a:p>
            <a:pPr algn="ctr"/>
            <a:fld id="{6A895693-0027-4F28-9367-92E39A51F51C}" type="slidenum">
              <a:rPr lang="en-US" sz="700" smtClean="0">
                <a:solidFill>
                  <a:schemeClr val="tx2"/>
                </a:solidFill>
              </a:rPr>
              <a:pPr algn="ctr"/>
              <a:t>‹#›</a:t>
            </a:fld>
            <a:endParaRPr lang="en-US" sz="700" dirty="0">
              <a:solidFill>
                <a:schemeClr val="tx2"/>
              </a:solidFill>
            </a:endParaRPr>
          </a:p>
        </p:txBody>
      </p:sp>
      <p:sp>
        <p:nvSpPr>
          <p:cNvPr id="9" name="Freeform 4"/>
          <p:cNvSpPr>
            <a:spLocks/>
          </p:cNvSpPr>
          <p:nvPr>
            <p:custDataLst>
              <p:tags r:id="rId20"/>
            </p:custDataLst>
          </p:nvPr>
        </p:nvSpPr>
        <p:spPr bwMode="auto">
          <a:xfrm>
            <a:off x="2" y="676402"/>
            <a:ext cx="9905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a:p>
        </p:txBody>
      </p:sp>
      <p:sp>
        <p:nvSpPr>
          <p:cNvPr id="12" name="Rectangle 11"/>
          <p:cNvSpPr>
            <a:spLocks noChangeArrowheads="1"/>
          </p:cNvSpPr>
          <p:nvPr>
            <p:custDataLst>
              <p:tags r:id="rId21"/>
            </p:custDataLst>
          </p:nvPr>
        </p:nvSpPr>
        <p:spPr bwMode="auto">
          <a:xfrm>
            <a:off x="6741830" y="6623403"/>
            <a:ext cx="2660644" cy="183503"/>
          </a:xfrm>
          <a:prstGeom prst="rect">
            <a:avLst/>
          </a:prstGeom>
          <a:noFill/>
          <a:ln w="19050">
            <a:noFill/>
            <a:miter lim="800000"/>
            <a:headEnd/>
            <a:tailEnd/>
          </a:ln>
          <a:effectLst/>
        </p:spPr>
        <p:txBody>
          <a:bodyPr wrap="square" lIns="35997" tIns="35997" rIns="35997" bIns="35997" anchor="b" anchorCtr="0">
            <a:noAutofit/>
          </a:bodyPr>
          <a:lstStyle/>
          <a:p>
            <a:pPr marL="0" marR="0" lvl="0" indent="0" algn="r" defTabSz="995445" rtl="0" eaLnBrk="0" fontAlgn="auto" latinLnBrk="0" hangingPunct="0">
              <a:lnSpc>
                <a:spcPct val="90000"/>
              </a:lnSpc>
              <a:spcBef>
                <a:spcPct val="10000"/>
              </a:spcBef>
              <a:spcAft>
                <a:spcPts val="0"/>
              </a:spcAft>
              <a:buClrTx/>
              <a:buSzTx/>
              <a:buFontTx/>
              <a:buNone/>
              <a:tabLst/>
              <a:defRPr/>
            </a:pPr>
            <a:r>
              <a:rPr lang="en-US" altLang="en-US" sz="600" b="0" i="0" noProof="0" dirty="0">
                <a:solidFill>
                  <a:schemeClr val="tx2"/>
                </a:solidFill>
                <a:latin typeface="+mj-lt"/>
                <a:cs typeface="Helvetica Light"/>
              </a:rPr>
              <a:t>Copyright © Capgemini 2016. All Rights Reserved</a:t>
            </a:r>
          </a:p>
        </p:txBody>
      </p:sp>
      <p:sp>
        <p:nvSpPr>
          <p:cNvPr id="13" name="Rectangle 12"/>
          <p:cNvSpPr/>
          <p:nvPr>
            <p:custDataLst>
              <p:tags r:id="rId22"/>
            </p:custDataLst>
          </p:nvPr>
        </p:nvSpPr>
        <p:spPr>
          <a:xfrm>
            <a:off x="7487920" y="6427223"/>
            <a:ext cx="1914554" cy="195814"/>
          </a:xfrm>
          <a:prstGeom prst="rect">
            <a:avLst/>
          </a:prstGeom>
        </p:spPr>
        <p:txBody>
          <a:bodyPr wrap="none" lIns="35997" tIns="35997" rIns="35997" bIns="35997" anchor="b" anchorCtr="0">
            <a:noAutofit/>
          </a:bodyPr>
          <a:lstStyle/>
          <a:p>
            <a:pPr algn="r"/>
            <a:r>
              <a:rPr lang="en-US" sz="700" dirty="0">
                <a:solidFill>
                  <a:schemeClr val="tx2"/>
                </a:solidFill>
                <a:latin typeface="+mj-lt"/>
              </a:rPr>
              <a:t>Presentation Title | Date</a:t>
            </a:r>
          </a:p>
        </p:txBody>
      </p:sp>
      <p:cxnSp>
        <p:nvCxnSpPr>
          <p:cNvPr id="15" name="Straight Connector 5"/>
          <p:cNvCxnSpPr/>
          <p:nvPr>
            <p:custDataLst>
              <p:tags r:id="rId23"/>
            </p:custDataLst>
          </p:nvPr>
        </p:nvCxnSpPr>
        <p:spPr>
          <a:xfrm flipH="1">
            <a:off x="2" y="6362700"/>
            <a:ext cx="9905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pic>
        <p:nvPicPr>
          <p:cNvPr id="14" name="Image 13" descr="Capgemini_logo.jpg"/>
          <p:cNvPicPr>
            <a:picLocks noChangeAspect="1"/>
          </p:cNvPicPr>
          <p:nvPr/>
        </p:nvPicPr>
        <p:blipFill>
          <a:blip r:embed="rId26" cstate="print"/>
          <a:stretch>
            <a:fillRect/>
          </a:stretch>
        </p:blipFill>
        <p:spPr>
          <a:xfrm>
            <a:off x="118184" y="6419977"/>
            <a:ext cx="1440000" cy="343023"/>
          </a:xfrm>
          <a:prstGeom prst="rect">
            <a:avLst/>
          </a:prstGeom>
        </p:spPr>
      </p:pic>
    </p:spTree>
  </p:cSld>
  <p:clrMap bg1="lt1" tx1="dk1" bg2="lt2" tx2="dk2" accent1="accent1" accent2="accent2" accent3="accent3" accent4="accent4" accent5="accent5" accent6="accent6" hlink="hlink" folHlink="folHlink"/>
  <p:sldLayoutIdLst>
    <p:sldLayoutId id="2147483928" r:id="rId1"/>
    <p:sldLayoutId id="2147483989" r:id="rId2"/>
    <p:sldLayoutId id="2147483965" r:id="rId3"/>
    <p:sldLayoutId id="2147483966" r:id="rId4"/>
    <p:sldLayoutId id="2147483962" r:id="rId5"/>
    <p:sldLayoutId id="2147483963" r:id="rId6"/>
    <p:sldLayoutId id="2147483968" r:id="rId7"/>
    <p:sldLayoutId id="2147483964" r:id="rId8"/>
    <p:sldLayoutId id="2147483971" r:id="rId9"/>
    <p:sldLayoutId id="2147483990" r:id="rId10"/>
    <p:sldLayoutId id="2147483934" r:id="rId11"/>
    <p:sldLayoutId id="2147483993" r:id="rId12"/>
    <p:sldLayoutId id="2147483995" r:id="rId13"/>
  </p:sldLayoutIdLst>
  <p:txStyles>
    <p:titleStyle>
      <a:lvl1pPr marL="0" indent="0" algn="l" defTabSz="914342"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bg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bg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tabLst/>
        <a:defRPr sz="1600" kern="1200">
          <a:solidFill>
            <a:schemeClr val="bg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tabLst/>
        <a:defRPr sz="1400" kern="1200">
          <a:solidFill>
            <a:schemeClr val="bg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12" name="Object 11" hidden="1"/>
          <p:cNvGraphicFramePr>
            <a:graphicFrameLocks noChangeAspect="1"/>
          </p:cNvGraphicFramePr>
          <p:nvPr>
            <p:custDataLst>
              <p:tags r:id="rId6"/>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33416" name="think-cell Slide" r:id="rId15" imgW="360" imgH="360" progId="">
                  <p:embed/>
                </p:oleObj>
              </mc:Choice>
              <mc:Fallback>
                <p:oleObj name="think-cell Slide" r:id="rId15" imgW="360" imgH="360" progId="">
                  <p:embed/>
                  <p:pic>
                    <p:nvPicPr>
                      <p:cNvPr id="0" name="Picture 295"/>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57" name="Rectangle 7"/>
          <p:cNvSpPr/>
          <p:nvPr>
            <p:custDataLst>
              <p:tags r:id="rId7"/>
            </p:custDataLst>
          </p:nvPr>
        </p:nvSpPr>
        <p:spPr bwMode="auto">
          <a:xfrm flipV="1">
            <a:off x="-1657" y="1677994"/>
            <a:ext cx="9907657" cy="5180006"/>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411"/>
              <a:gd name="connsiteY0" fmla="*/ 2791 h 3881172"/>
              <a:gd name="connsiteX1" fmla="*/ 10561655 w 10562411"/>
              <a:gd name="connsiteY1" fmla="*/ 0 h 3881172"/>
              <a:gd name="connsiteX2" fmla="*/ 10561157 w 10562411"/>
              <a:gd name="connsiteY2" fmla="*/ 1476338 h 3881172"/>
              <a:gd name="connsiteX3" fmla="*/ 9288594 w 10562411"/>
              <a:gd name="connsiteY3" fmla="*/ 2153103 h 3881172"/>
              <a:gd name="connsiteX4" fmla="*/ 2317558 w 10562411"/>
              <a:gd name="connsiteY4" fmla="*/ 2159512 h 3881172"/>
              <a:gd name="connsiteX5" fmla="*/ 1180889 w 10562411"/>
              <a:gd name="connsiteY5" fmla="*/ 2958168 h 3881172"/>
              <a:gd name="connsiteX6" fmla="*/ 0 w 10562411"/>
              <a:gd name="connsiteY6" fmla="*/ 2174065 h 3881172"/>
              <a:gd name="connsiteX7" fmla="*/ 1331 w 10562411"/>
              <a:gd name="connsiteY7" fmla="*/ 2791 h 3881172"/>
              <a:gd name="connsiteX0" fmla="*/ 1331 w 10562411"/>
              <a:gd name="connsiteY0" fmla="*/ 2791 h 4143392"/>
              <a:gd name="connsiteX1" fmla="*/ 10561655 w 10562411"/>
              <a:gd name="connsiteY1" fmla="*/ 0 h 4143392"/>
              <a:gd name="connsiteX2" fmla="*/ 10561157 w 10562411"/>
              <a:gd name="connsiteY2" fmla="*/ 1476338 h 4143392"/>
              <a:gd name="connsiteX3" fmla="*/ 9288594 w 10562411"/>
              <a:gd name="connsiteY3" fmla="*/ 2153103 h 4143392"/>
              <a:gd name="connsiteX4" fmla="*/ 2317558 w 10562411"/>
              <a:gd name="connsiteY4" fmla="*/ 2159512 h 4143392"/>
              <a:gd name="connsiteX5" fmla="*/ 1180889 w 10562411"/>
              <a:gd name="connsiteY5" fmla="*/ 2958168 h 4143392"/>
              <a:gd name="connsiteX6" fmla="*/ 0 w 10562411"/>
              <a:gd name="connsiteY6" fmla="*/ 2174065 h 4143392"/>
              <a:gd name="connsiteX7" fmla="*/ 1331 w 10562411"/>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336031 w 10580884"/>
              <a:gd name="connsiteY4" fmla="*/ 2159512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013072 w 10580884"/>
              <a:gd name="connsiteY3" fmla="*/ 3716089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641"/>
              <a:gd name="connsiteY0" fmla="*/ 2791 h 4143392"/>
              <a:gd name="connsiteX1" fmla="*/ 10580128 w 10580641"/>
              <a:gd name="connsiteY1" fmla="*/ 0 h 4143392"/>
              <a:gd name="connsiteX2" fmla="*/ 10559884 w 10580641"/>
              <a:gd name="connsiteY2" fmla="*/ 3400831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625733"/>
              <a:gd name="connsiteX1" fmla="*/ 10580128 w 10580641"/>
              <a:gd name="connsiteY1" fmla="*/ 0 h 4625733"/>
              <a:gd name="connsiteX2" fmla="*/ 10559883 w 10580641"/>
              <a:gd name="connsiteY2" fmla="*/ 3953724 h 4625733"/>
              <a:gd name="connsiteX3" fmla="*/ 9013072 w 10580641"/>
              <a:gd name="connsiteY3" fmla="*/ 3716089 h 4625733"/>
              <a:gd name="connsiteX4" fmla="*/ 2283533 w 10580641"/>
              <a:gd name="connsiteY4" fmla="*/ 3711866 h 4625733"/>
              <a:gd name="connsiteX5" fmla="*/ 1199362 w 10580641"/>
              <a:gd name="connsiteY5" fmla="*/ 2958168 h 4625733"/>
              <a:gd name="connsiteX6" fmla="*/ 0 w 10580641"/>
              <a:gd name="connsiteY6" fmla="*/ 3726419 h 4625733"/>
              <a:gd name="connsiteX7" fmla="*/ 19804 w 10580641"/>
              <a:gd name="connsiteY7" fmla="*/ 2791 h 4625733"/>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37052 h 3953724"/>
              <a:gd name="connsiteX7" fmla="*/ 19804 w 10580641"/>
              <a:gd name="connsiteY7" fmla="*/ 2791 h 3953724"/>
              <a:gd name="connsiteX0" fmla="*/ 0 w 10581837"/>
              <a:gd name="connsiteY0" fmla="*/ 13424 h 3953724"/>
              <a:gd name="connsiteX1" fmla="*/ 10581324 w 10581837"/>
              <a:gd name="connsiteY1" fmla="*/ 0 h 3953724"/>
              <a:gd name="connsiteX2" fmla="*/ 10561079 w 10581837"/>
              <a:gd name="connsiteY2" fmla="*/ 3953724 h 3953724"/>
              <a:gd name="connsiteX3" fmla="*/ 9014268 w 10581837"/>
              <a:gd name="connsiteY3" fmla="*/ 3716089 h 3953724"/>
              <a:gd name="connsiteX4" fmla="*/ 2284729 w 10581837"/>
              <a:gd name="connsiteY4" fmla="*/ 3711866 h 3953724"/>
              <a:gd name="connsiteX5" fmla="*/ 1200558 w 10581837"/>
              <a:gd name="connsiteY5" fmla="*/ 2958168 h 3953724"/>
              <a:gd name="connsiteX6" fmla="*/ 1196 w 10581837"/>
              <a:gd name="connsiteY6" fmla="*/ 3737052 h 3953724"/>
              <a:gd name="connsiteX7" fmla="*/ 0 w 10581837"/>
              <a:gd name="connsiteY7" fmla="*/ 13424 h 3953724"/>
              <a:gd name="connsiteX0" fmla="*/ 0 w 10562333"/>
              <a:gd name="connsiteY0" fmla="*/ 24056 h 3964356"/>
              <a:gd name="connsiteX1" fmla="*/ 10549824 w 10562333"/>
              <a:gd name="connsiteY1" fmla="*/ 0 h 3964356"/>
              <a:gd name="connsiteX2" fmla="*/ 10561079 w 10562333"/>
              <a:gd name="connsiteY2" fmla="*/ 3964356 h 3964356"/>
              <a:gd name="connsiteX3" fmla="*/ 9014268 w 10562333"/>
              <a:gd name="connsiteY3" fmla="*/ 3726721 h 3964356"/>
              <a:gd name="connsiteX4" fmla="*/ 2284729 w 10562333"/>
              <a:gd name="connsiteY4" fmla="*/ 3722498 h 3964356"/>
              <a:gd name="connsiteX5" fmla="*/ 1200558 w 10562333"/>
              <a:gd name="connsiteY5" fmla="*/ 2968800 h 3964356"/>
              <a:gd name="connsiteX6" fmla="*/ 1196 w 10562333"/>
              <a:gd name="connsiteY6" fmla="*/ 3747684 h 3964356"/>
              <a:gd name="connsiteX7" fmla="*/ 0 w 10562333"/>
              <a:gd name="connsiteY7" fmla="*/ 24056 h 3964356"/>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10559884 w 10650182"/>
              <a:gd name="connsiteY0" fmla="*/ 18474 h 3993463"/>
              <a:gd name="connsiteX1" fmla="*/ 10561079 w 10650182"/>
              <a:gd name="connsiteY1" fmla="*/ 3993463 h 3993463"/>
              <a:gd name="connsiteX2" fmla="*/ 9024769 w 10650182"/>
              <a:gd name="connsiteY2" fmla="*/ 3734563 h 3993463"/>
              <a:gd name="connsiteX3" fmla="*/ 2295230 w 10650182"/>
              <a:gd name="connsiteY3" fmla="*/ 3719707 h 3993463"/>
              <a:gd name="connsiteX4" fmla="*/ 1200558 w 10650182"/>
              <a:gd name="connsiteY4" fmla="*/ 2997907 h 3993463"/>
              <a:gd name="connsiteX5" fmla="*/ 0 w 10650182"/>
              <a:gd name="connsiteY5" fmla="*/ 3712996 h 3993463"/>
              <a:gd name="connsiteX6" fmla="*/ 0 w 10650182"/>
              <a:gd name="connsiteY6" fmla="*/ 0 h 3993463"/>
              <a:gd name="connsiteX7" fmla="*/ 10650182 w 10650182"/>
              <a:gd name="connsiteY7" fmla="*/ 109914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10285606 w 10562333"/>
              <a:gd name="connsiteY7" fmla="*/ 418258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9991611 w 10562333"/>
              <a:gd name="connsiteY7" fmla="*/ 56751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0 w 10562846"/>
              <a:gd name="connsiteY5" fmla="*/ 3712996 h 3993463"/>
              <a:gd name="connsiteX6" fmla="*/ 0 w 10562846"/>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2449 w 10562846"/>
              <a:gd name="connsiteY5" fmla="*/ 3734261 h 3993463"/>
              <a:gd name="connsiteX6" fmla="*/ 0 w 10562846"/>
              <a:gd name="connsiteY6" fmla="*/ 0 h 3993463"/>
              <a:gd name="connsiteX0" fmla="*/ 10562334 w 10562847"/>
              <a:gd name="connsiteY0" fmla="*/ 1074357 h 5067820"/>
              <a:gd name="connsiteX1" fmla="*/ 10561080 w 10562847"/>
              <a:gd name="connsiteY1" fmla="*/ 5067820 h 5067820"/>
              <a:gd name="connsiteX2" fmla="*/ 9024770 w 10562847"/>
              <a:gd name="connsiteY2" fmla="*/ 4808920 h 5067820"/>
              <a:gd name="connsiteX3" fmla="*/ 2295231 w 10562847"/>
              <a:gd name="connsiteY3" fmla="*/ 4794064 h 5067820"/>
              <a:gd name="connsiteX4" fmla="*/ 1200559 w 10562847"/>
              <a:gd name="connsiteY4" fmla="*/ 4072264 h 5067820"/>
              <a:gd name="connsiteX5" fmla="*/ 2450 w 10562847"/>
              <a:gd name="connsiteY5" fmla="*/ 4808618 h 5067820"/>
              <a:gd name="connsiteX6" fmla="*/ 0 w 10562847"/>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2450 w 10563360"/>
              <a:gd name="connsiteY5" fmla="*/ 4808618 h 5067820"/>
              <a:gd name="connsiteX6" fmla="*/ 0 w 10563360"/>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514 w 10563360"/>
              <a:gd name="connsiteY5" fmla="*/ 4819150 h 5067820"/>
              <a:gd name="connsiteX6" fmla="*/ 0 w 10563360"/>
              <a:gd name="connsiteY6" fmla="*/ 0 h 5067820"/>
              <a:gd name="connsiteX0" fmla="*/ 10562847 w 10564614"/>
              <a:gd name="connsiteY0" fmla="*/ 0 h 5152083"/>
              <a:gd name="connsiteX1" fmla="*/ 10563360 w 10564614"/>
              <a:gd name="connsiteY1" fmla="*/ 5152083 h 5152083"/>
              <a:gd name="connsiteX2" fmla="*/ 9024770 w 10564614"/>
              <a:gd name="connsiteY2" fmla="*/ 4808920 h 5152083"/>
              <a:gd name="connsiteX3" fmla="*/ 2295231 w 10564614"/>
              <a:gd name="connsiteY3" fmla="*/ 4794064 h 5152083"/>
              <a:gd name="connsiteX4" fmla="*/ 1200559 w 10564614"/>
              <a:gd name="connsiteY4" fmla="*/ 4072264 h 5152083"/>
              <a:gd name="connsiteX5" fmla="*/ 514 w 10564614"/>
              <a:gd name="connsiteY5" fmla="*/ 4819150 h 5152083"/>
              <a:gd name="connsiteX6" fmla="*/ 0 w 10564614"/>
              <a:gd name="connsiteY6" fmla="*/ 0 h 5152083"/>
              <a:gd name="connsiteX0" fmla="*/ 10562847 w 10564614"/>
              <a:gd name="connsiteY0" fmla="*/ 0 h 5183681"/>
              <a:gd name="connsiteX1" fmla="*/ 10563360 w 10564614"/>
              <a:gd name="connsiteY1" fmla="*/ 5183681 h 5183681"/>
              <a:gd name="connsiteX2" fmla="*/ 9024770 w 10564614"/>
              <a:gd name="connsiteY2" fmla="*/ 4808920 h 5183681"/>
              <a:gd name="connsiteX3" fmla="*/ 2295231 w 10564614"/>
              <a:gd name="connsiteY3" fmla="*/ 4794064 h 5183681"/>
              <a:gd name="connsiteX4" fmla="*/ 1200559 w 10564614"/>
              <a:gd name="connsiteY4" fmla="*/ 4072264 h 5183681"/>
              <a:gd name="connsiteX5" fmla="*/ 514 w 10564614"/>
              <a:gd name="connsiteY5" fmla="*/ 4819150 h 5183681"/>
              <a:gd name="connsiteX6" fmla="*/ 0 w 10564614"/>
              <a:gd name="connsiteY6" fmla="*/ 0 h 518368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87552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64614" h="5657661">
                <a:moveTo>
                  <a:pt x="10562847" y="0"/>
                </a:moveTo>
                <a:cubicBezTo>
                  <a:pt x="10563360" y="67600"/>
                  <a:pt x="10564614" y="5614246"/>
                  <a:pt x="10563360" y="5657661"/>
                </a:cubicBezTo>
                <a:cubicBezTo>
                  <a:pt x="10190941" y="4920324"/>
                  <a:pt x="9462356" y="4792975"/>
                  <a:pt x="9024770" y="4808920"/>
                </a:cubicBezTo>
                <a:lnTo>
                  <a:pt x="2295231" y="4794064"/>
                </a:lnTo>
                <a:cubicBezTo>
                  <a:pt x="1854598" y="4794612"/>
                  <a:pt x="1423669" y="4544310"/>
                  <a:pt x="1200559" y="4072264"/>
                </a:cubicBezTo>
                <a:cubicBezTo>
                  <a:pt x="965203" y="4750718"/>
                  <a:pt x="279154" y="4797207"/>
                  <a:pt x="514" y="4798085"/>
                </a:cubicBezTo>
                <a:cubicBezTo>
                  <a:pt x="2581" y="4762572"/>
                  <a:pt x="1272" y="95582"/>
                  <a:pt x="0" y="0"/>
                </a:cubicBezTo>
              </a:path>
            </a:pathLst>
          </a:custGeom>
          <a:gradFill flip="none" rotWithShape="1">
            <a:gsLst>
              <a:gs pos="0">
                <a:srgbClr val="005B7C"/>
              </a:gs>
              <a:gs pos="50000">
                <a:srgbClr val="0085B3"/>
              </a:gs>
              <a:gs pos="100000">
                <a:srgbClr val="00A0D6"/>
              </a:gs>
            </a:gsLst>
            <a:lin ang="18900000" scaled="1"/>
            <a:tileRect/>
          </a:gra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a:solidFill>
                <a:schemeClr val="bg1"/>
              </a:solidFill>
              <a:latin typeface="Arial"/>
              <a:cs typeface="Arial"/>
            </a:endParaRPr>
          </a:p>
        </p:txBody>
      </p:sp>
      <p:pic>
        <p:nvPicPr>
          <p:cNvPr id="9" name="Picture 104" descr="C:\Users\UserSim\Desktop\Capgemini\moto.emf"/>
          <p:cNvPicPr>
            <a:picLocks noChangeAspect="1" noChangeArrowheads="1"/>
          </p:cNvPicPr>
          <p:nvPr>
            <p:custDataLst>
              <p:tags r:id="rId8"/>
            </p:custDataLst>
          </p:nvPr>
        </p:nvPicPr>
        <p:blipFill>
          <a:blip r:embed="rId17" cstate="email"/>
          <a:srcRect/>
          <a:stretch>
            <a:fillRect/>
          </a:stretch>
        </p:blipFill>
        <p:spPr bwMode="auto">
          <a:xfrm>
            <a:off x="6406875" y="1209254"/>
            <a:ext cx="2880000" cy="229353"/>
          </a:xfrm>
          <a:prstGeom prst="rect">
            <a:avLst/>
          </a:prstGeom>
          <a:noFill/>
        </p:spPr>
      </p:pic>
      <p:sp>
        <p:nvSpPr>
          <p:cNvPr id="15" name="Rectangle 14"/>
          <p:cNvSpPr/>
          <p:nvPr>
            <p:custDataLst>
              <p:tags r:id="rId9"/>
            </p:custDataLst>
          </p:nvPr>
        </p:nvSpPr>
        <p:spPr>
          <a:xfrm>
            <a:off x="6763620" y="5457935"/>
            <a:ext cx="2523255" cy="380480"/>
          </a:xfrm>
          <a:prstGeom prst="rect">
            <a:avLst/>
          </a:prstGeom>
        </p:spPr>
        <p:txBody>
          <a:bodyPr wrap="none" lIns="0" tIns="36000" rIns="0" bIns="36000" anchor="b" anchorCtr="0">
            <a:spAutoFit/>
          </a:bodyPr>
          <a:lstStyle/>
          <a:p>
            <a:pPr algn="r"/>
            <a:r>
              <a:rPr lang="en-US" sz="2000" b="1" dirty="0">
                <a:solidFill>
                  <a:schemeClr val="bg1"/>
                </a:solidFill>
                <a:latin typeface="Arial" pitchFamily="34" charset="0"/>
                <a:cs typeface="Arial" pitchFamily="34" charset="0"/>
              </a:rPr>
              <a:t>www.capgemini.com</a:t>
            </a:r>
          </a:p>
        </p:txBody>
      </p:sp>
      <p:pic>
        <p:nvPicPr>
          <p:cNvPr id="16" name="Picture 3" descr="C:\Users\UserSim\Desktop\DS_icons\128x128 shadows\facebook.png">
            <a:hlinkClick r:id="rId18"/>
          </p:cNvPr>
          <p:cNvPicPr>
            <a:picLocks noChangeAspect="1" noChangeArrowheads="1"/>
          </p:cNvPicPr>
          <p:nvPr>
            <p:custDataLst>
              <p:tags r:id="rId10"/>
            </p:custDataLst>
          </p:nvPr>
        </p:nvPicPr>
        <p:blipFill>
          <a:blip r:embed="rId19" cstate="email"/>
          <a:srcRect/>
          <a:stretch>
            <a:fillRect/>
          </a:stretch>
        </p:blipFill>
        <p:spPr bwMode="auto">
          <a:xfrm>
            <a:off x="7689877" y="5932547"/>
            <a:ext cx="278223" cy="263770"/>
          </a:xfrm>
          <a:prstGeom prst="rect">
            <a:avLst/>
          </a:prstGeom>
          <a:noFill/>
        </p:spPr>
      </p:pic>
      <p:pic>
        <p:nvPicPr>
          <p:cNvPr id="17" name="Picture 4" descr="C:\Users\UserSim\Desktop\DS_icons\128x128 shadows\linkedin.png">
            <a:hlinkClick r:id="rId20"/>
          </p:cNvPr>
          <p:cNvPicPr>
            <a:picLocks noChangeAspect="1" noChangeArrowheads="1"/>
          </p:cNvPicPr>
          <p:nvPr>
            <p:custDataLst>
              <p:tags r:id="rId11"/>
            </p:custDataLst>
          </p:nvPr>
        </p:nvPicPr>
        <p:blipFill>
          <a:blip r:embed="rId21" cstate="email"/>
          <a:srcRect/>
          <a:stretch>
            <a:fillRect/>
          </a:stretch>
        </p:blipFill>
        <p:spPr bwMode="auto">
          <a:xfrm>
            <a:off x="8025290" y="5932547"/>
            <a:ext cx="281313" cy="266700"/>
          </a:xfrm>
          <a:prstGeom prst="rect">
            <a:avLst/>
          </a:prstGeom>
          <a:noFill/>
        </p:spPr>
      </p:pic>
      <p:pic>
        <p:nvPicPr>
          <p:cNvPr id="18" name="Picture 5" descr="C:\Users\UserSim\Desktop\DS_icons\128x128 shadows\twitter.png">
            <a:hlinkClick r:id="rId22"/>
          </p:cNvPr>
          <p:cNvPicPr>
            <a:picLocks noChangeAspect="1" noChangeArrowheads="1"/>
          </p:cNvPicPr>
          <p:nvPr>
            <p:custDataLst>
              <p:tags r:id="rId12"/>
            </p:custDataLst>
          </p:nvPr>
        </p:nvPicPr>
        <p:blipFill>
          <a:blip r:embed="rId23" cstate="email"/>
          <a:srcRect/>
          <a:stretch>
            <a:fillRect/>
          </a:stretch>
        </p:blipFill>
        <p:spPr bwMode="auto">
          <a:xfrm>
            <a:off x="8654345" y="5932547"/>
            <a:ext cx="281313" cy="266700"/>
          </a:xfrm>
          <a:prstGeom prst="rect">
            <a:avLst/>
          </a:prstGeom>
          <a:noFill/>
        </p:spPr>
      </p:pic>
      <p:pic>
        <p:nvPicPr>
          <p:cNvPr id="19" name="Picture 6" descr="C:\Users\UserSim\Desktop\DS_icons\128x128 shadows\youtube.png">
            <a:hlinkClick r:id="rId24"/>
          </p:cNvPr>
          <p:cNvPicPr>
            <a:picLocks noChangeAspect="1" noChangeArrowheads="1"/>
          </p:cNvPicPr>
          <p:nvPr>
            <p:custDataLst>
              <p:tags r:id="rId13"/>
            </p:custDataLst>
          </p:nvPr>
        </p:nvPicPr>
        <p:blipFill>
          <a:blip r:embed="rId25" cstate="email"/>
          <a:srcRect/>
          <a:stretch>
            <a:fillRect/>
          </a:stretch>
        </p:blipFill>
        <p:spPr bwMode="auto">
          <a:xfrm>
            <a:off x="8992848" y="5932547"/>
            <a:ext cx="281313" cy="266700"/>
          </a:xfrm>
          <a:prstGeom prst="rect">
            <a:avLst/>
          </a:prstGeom>
          <a:noFill/>
        </p:spPr>
      </p:pic>
      <p:pic>
        <p:nvPicPr>
          <p:cNvPr id="20" name="Image 22" descr="Picto_Slideshare.gif">
            <a:hlinkClick r:id="rId26"/>
          </p:cNvPr>
          <p:cNvPicPr preferRelativeResize="0">
            <a:picLocks/>
          </p:cNvPicPr>
          <p:nvPr>
            <p:custDataLst>
              <p:tags r:id="rId14"/>
            </p:custDataLst>
          </p:nvPr>
        </p:nvPicPr>
        <p:blipFill>
          <a:blip r:embed="rId27" cstate="email"/>
          <a:srcRect l="4793" t="6316" r="5718" b="7969"/>
          <a:stretch>
            <a:fillRect/>
          </a:stretch>
        </p:blipFill>
        <p:spPr>
          <a:xfrm>
            <a:off x="8363793" y="5932547"/>
            <a:ext cx="233362" cy="238125"/>
          </a:xfrm>
          <a:prstGeom prst="roundRect">
            <a:avLst/>
          </a:prstGeom>
          <a:effectLst>
            <a:outerShdw blurRad="38100" dist="25400" dir="5400000" sx="98000" sy="98000" algn="t" rotWithShape="0">
              <a:schemeClr val="tx2">
                <a:alpha val="51000"/>
              </a:schemeClr>
            </a:outerShdw>
          </a:effectLst>
        </p:spPr>
      </p:pic>
      <p:pic>
        <p:nvPicPr>
          <p:cNvPr id="13" name="Image 12" descr="Capgemini_logo.jpg"/>
          <p:cNvPicPr>
            <a:picLocks noChangeAspect="1"/>
          </p:cNvPicPr>
          <p:nvPr/>
        </p:nvPicPr>
        <p:blipFill>
          <a:blip r:embed="rId28" cstate="print"/>
          <a:stretch>
            <a:fillRect/>
          </a:stretch>
        </p:blipFill>
        <p:spPr>
          <a:xfrm>
            <a:off x="747567" y="1014965"/>
            <a:ext cx="2880000" cy="686046"/>
          </a:xfrm>
          <a:prstGeom prst="rect">
            <a:avLst/>
          </a:prstGeom>
        </p:spPr>
      </p:pic>
    </p:spTree>
  </p:cSld>
  <p:clrMap bg1="lt1" tx1="dk1" bg2="lt2" tx2="dk2" accent1="accent1" accent2="accent2" accent3="accent3" accent4="accent4" accent5="accent5" accent6="accent6" hlink="hlink" folHlink="folHlink"/>
  <p:sldLayoutIdLst>
    <p:sldLayoutId id="2147483991" r:id="rId1"/>
    <p:sldLayoutId id="2147483961" r:id="rId2"/>
    <p:sldLayoutId id="2147483994" r:id="rId3"/>
  </p:sldLayoutIdLst>
  <p:txStyles>
    <p:titleStyle>
      <a:lvl1pPr algn="ctr" defTabSz="839694" rtl="0" eaLnBrk="1" latinLnBrk="0" hangingPunct="1">
        <a:spcBef>
          <a:spcPct val="0"/>
        </a:spcBef>
        <a:buNone/>
        <a:defRPr sz="4000" kern="1200">
          <a:solidFill>
            <a:schemeClr val="tx1"/>
          </a:solidFill>
          <a:latin typeface="+mj-lt"/>
          <a:ea typeface="+mj-ea"/>
          <a:cs typeface="+mj-cs"/>
        </a:defRPr>
      </a:lvl1pPr>
    </p:titleStyle>
    <p:bodyStyle>
      <a:lvl1pPr marL="314885" indent="-314885" algn="l" defTabSz="839694" rtl="0" eaLnBrk="1" latinLnBrk="0" hangingPunct="1">
        <a:spcBef>
          <a:spcPct val="20000"/>
        </a:spcBef>
        <a:buFont typeface="Arial" pitchFamily="34" charset="0"/>
        <a:buChar char="•"/>
        <a:defRPr sz="2900" kern="1200">
          <a:solidFill>
            <a:schemeClr val="tx1"/>
          </a:solidFill>
          <a:latin typeface="+mn-lt"/>
          <a:ea typeface="+mn-ea"/>
          <a:cs typeface="+mn-cs"/>
        </a:defRPr>
      </a:lvl1pPr>
      <a:lvl2pPr marL="682251" indent="-262404" algn="l" defTabSz="839694" rtl="0" eaLnBrk="1" latinLnBrk="0" hangingPunct="1">
        <a:spcBef>
          <a:spcPct val="20000"/>
        </a:spcBef>
        <a:buFont typeface="Arial" pitchFamily="34" charset="0"/>
        <a:buChar char="–"/>
        <a:defRPr sz="2600" kern="1200">
          <a:solidFill>
            <a:schemeClr val="tx1"/>
          </a:solidFill>
          <a:latin typeface="+mn-lt"/>
          <a:ea typeface="+mn-ea"/>
          <a:cs typeface="+mn-cs"/>
        </a:defRPr>
      </a:lvl2pPr>
      <a:lvl3pPr marL="1049617" indent="-209923" algn="l" defTabSz="839694" rtl="0" eaLnBrk="1" latinLnBrk="0" hangingPunct="1">
        <a:spcBef>
          <a:spcPct val="20000"/>
        </a:spcBef>
        <a:buFont typeface="Arial" pitchFamily="34" charset="0"/>
        <a:buChar char="•"/>
        <a:defRPr sz="2200" kern="1200">
          <a:solidFill>
            <a:schemeClr val="tx1"/>
          </a:solidFill>
          <a:latin typeface="+mn-lt"/>
          <a:ea typeface="+mn-ea"/>
          <a:cs typeface="+mn-cs"/>
        </a:defRPr>
      </a:lvl3pPr>
      <a:lvl4pPr marL="146946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1889310"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30915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72900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148851"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56869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9pPr>
    </p:bodyStyle>
    <p:otherStyle>
      <a:defPPr>
        <a:defRPr lang="fr-FR"/>
      </a:defPPr>
      <a:lvl1pPr marL="0" algn="l" defTabSz="839694" rtl="0" eaLnBrk="1" latinLnBrk="0" hangingPunct="1">
        <a:defRPr sz="1700" kern="1200">
          <a:solidFill>
            <a:schemeClr val="tx1"/>
          </a:solidFill>
          <a:latin typeface="+mn-lt"/>
          <a:ea typeface="+mn-ea"/>
          <a:cs typeface="+mn-cs"/>
        </a:defRPr>
      </a:lvl1pPr>
      <a:lvl2pPr marL="419847" algn="l" defTabSz="839694" rtl="0" eaLnBrk="1" latinLnBrk="0" hangingPunct="1">
        <a:defRPr sz="1700" kern="1200">
          <a:solidFill>
            <a:schemeClr val="tx1"/>
          </a:solidFill>
          <a:latin typeface="+mn-lt"/>
          <a:ea typeface="+mn-ea"/>
          <a:cs typeface="+mn-cs"/>
        </a:defRPr>
      </a:lvl2pPr>
      <a:lvl3pPr marL="839694" algn="l" defTabSz="839694" rtl="0" eaLnBrk="1" latinLnBrk="0" hangingPunct="1">
        <a:defRPr sz="1700" kern="1200">
          <a:solidFill>
            <a:schemeClr val="tx1"/>
          </a:solidFill>
          <a:latin typeface="+mn-lt"/>
          <a:ea typeface="+mn-ea"/>
          <a:cs typeface="+mn-cs"/>
        </a:defRPr>
      </a:lvl3pPr>
      <a:lvl4pPr marL="1259540" algn="l" defTabSz="839694" rtl="0" eaLnBrk="1" latinLnBrk="0" hangingPunct="1">
        <a:defRPr sz="1700" kern="1200">
          <a:solidFill>
            <a:schemeClr val="tx1"/>
          </a:solidFill>
          <a:latin typeface="+mn-lt"/>
          <a:ea typeface="+mn-ea"/>
          <a:cs typeface="+mn-cs"/>
        </a:defRPr>
      </a:lvl4pPr>
      <a:lvl5pPr marL="1679387" algn="l" defTabSz="839694" rtl="0" eaLnBrk="1" latinLnBrk="0" hangingPunct="1">
        <a:defRPr sz="1700" kern="1200">
          <a:solidFill>
            <a:schemeClr val="tx1"/>
          </a:solidFill>
          <a:latin typeface="+mn-lt"/>
          <a:ea typeface="+mn-ea"/>
          <a:cs typeface="+mn-cs"/>
        </a:defRPr>
      </a:lvl5pPr>
      <a:lvl6pPr marL="2099234" algn="l" defTabSz="839694" rtl="0" eaLnBrk="1" latinLnBrk="0" hangingPunct="1">
        <a:defRPr sz="1700" kern="1200">
          <a:solidFill>
            <a:schemeClr val="tx1"/>
          </a:solidFill>
          <a:latin typeface="+mn-lt"/>
          <a:ea typeface="+mn-ea"/>
          <a:cs typeface="+mn-cs"/>
        </a:defRPr>
      </a:lvl6pPr>
      <a:lvl7pPr marL="2519081" algn="l" defTabSz="839694" rtl="0" eaLnBrk="1" latinLnBrk="0" hangingPunct="1">
        <a:defRPr sz="1700" kern="1200">
          <a:solidFill>
            <a:schemeClr val="tx1"/>
          </a:solidFill>
          <a:latin typeface="+mn-lt"/>
          <a:ea typeface="+mn-ea"/>
          <a:cs typeface="+mn-cs"/>
        </a:defRPr>
      </a:lvl7pPr>
      <a:lvl8pPr marL="2938927" algn="l" defTabSz="839694" rtl="0" eaLnBrk="1" latinLnBrk="0" hangingPunct="1">
        <a:defRPr sz="1700" kern="1200">
          <a:solidFill>
            <a:schemeClr val="tx1"/>
          </a:solidFill>
          <a:latin typeface="+mn-lt"/>
          <a:ea typeface="+mn-ea"/>
          <a:cs typeface="+mn-cs"/>
        </a:defRPr>
      </a:lvl8pPr>
      <a:lvl9pPr marL="3358774" algn="l" defTabSz="839694" rtl="0" eaLnBrk="1" latinLnBrk="0" hangingPunct="1">
        <a:defRPr sz="1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13.jpeg"/></Relationships>
</file>

<file path=ppt/slides/_rels/slide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3.xml"/><Relationship Id="rId5" Type="http://schemas.openxmlformats.org/officeDocument/2006/relationships/image" Target="../media/image19.jpeg"/><Relationship Id="rId4" Type="http://schemas.openxmlformats.org/officeDocument/2006/relationships/image" Target="../media/image18.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8" Type="http://schemas.openxmlformats.org/officeDocument/2006/relationships/image" Target="../media/image26.png"/><Relationship Id="rId13" Type="http://schemas.openxmlformats.org/officeDocument/2006/relationships/image" Target="../media/image31.png"/><Relationship Id="rId18" Type="http://schemas.openxmlformats.org/officeDocument/2006/relationships/image" Target="../media/image36.png"/><Relationship Id="rId26" Type="http://schemas.openxmlformats.org/officeDocument/2006/relationships/image" Target="../media/image44.png"/><Relationship Id="rId3" Type="http://schemas.openxmlformats.org/officeDocument/2006/relationships/image" Target="../media/image21.png"/><Relationship Id="rId21" Type="http://schemas.openxmlformats.org/officeDocument/2006/relationships/image" Target="../media/image39.png"/><Relationship Id="rId7" Type="http://schemas.openxmlformats.org/officeDocument/2006/relationships/image" Target="../media/image25.png"/><Relationship Id="rId12" Type="http://schemas.openxmlformats.org/officeDocument/2006/relationships/image" Target="../media/image30.png"/><Relationship Id="rId17" Type="http://schemas.openxmlformats.org/officeDocument/2006/relationships/image" Target="../media/image35.png"/><Relationship Id="rId25" Type="http://schemas.openxmlformats.org/officeDocument/2006/relationships/image" Target="../media/image43.png"/><Relationship Id="rId2" Type="http://schemas.openxmlformats.org/officeDocument/2006/relationships/image" Target="../media/image20.png"/><Relationship Id="rId16" Type="http://schemas.openxmlformats.org/officeDocument/2006/relationships/image" Target="../media/image34.png"/><Relationship Id="rId20" Type="http://schemas.openxmlformats.org/officeDocument/2006/relationships/image" Target="../media/image38.png"/><Relationship Id="rId29" Type="http://schemas.openxmlformats.org/officeDocument/2006/relationships/image" Target="../media/image47.png"/><Relationship Id="rId1" Type="http://schemas.openxmlformats.org/officeDocument/2006/relationships/slideLayout" Target="../slideLayouts/slideLayout13.xml"/><Relationship Id="rId6" Type="http://schemas.openxmlformats.org/officeDocument/2006/relationships/image" Target="../media/image24.png"/><Relationship Id="rId11" Type="http://schemas.openxmlformats.org/officeDocument/2006/relationships/image" Target="../media/image29.png"/><Relationship Id="rId24" Type="http://schemas.openxmlformats.org/officeDocument/2006/relationships/image" Target="../media/image42.png"/><Relationship Id="rId5" Type="http://schemas.openxmlformats.org/officeDocument/2006/relationships/image" Target="../media/image23.png"/><Relationship Id="rId15" Type="http://schemas.openxmlformats.org/officeDocument/2006/relationships/image" Target="../media/image33.png"/><Relationship Id="rId23" Type="http://schemas.openxmlformats.org/officeDocument/2006/relationships/image" Target="../media/image41.png"/><Relationship Id="rId28" Type="http://schemas.openxmlformats.org/officeDocument/2006/relationships/image" Target="../media/image46.png"/><Relationship Id="rId10" Type="http://schemas.openxmlformats.org/officeDocument/2006/relationships/image" Target="../media/image28.png"/><Relationship Id="rId19" Type="http://schemas.openxmlformats.org/officeDocument/2006/relationships/image" Target="../media/image37.png"/><Relationship Id="rId4" Type="http://schemas.openxmlformats.org/officeDocument/2006/relationships/image" Target="../media/image22.png"/><Relationship Id="rId9" Type="http://schemas.openxmlformats.org/officeDocument/2006/relationships/image" Target="../media/image27.png"/><Relationship Id="rId14" Type="http://schemas.openxmlformats.org/officeDocument/2006/relationships/image" Target="../media/image32.png"/><Relationship Id="rId22" Type="http://schemas.openxmlformats.org/officeDocument/2006/relationships/image" Target="../media/image40.png"/><Relationship Id="rId27" Type="http://schemas.openxmlformats.org/officeDocument/2006/relationships/image" Target="../media/image45.png"/><Relationship Id="rId30" Type="http://schemas.openxmlformats.org/officeDocument/2006/relationships/image" Target="../media/image48.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Digital Banking Case Study : Micro Service approac</a:t>
            </a:r>
            <a:r>
              <a:rPr lang="en-US" dirty="0"/>
              <a:t>h</a:t>
            </a:r>
          </a:p>
        </p:txBody>
      </p:sp>
    </p:spTree>
    <p:extLst>
      <p:ext uri="{BB962C8B-B14F-4D97-AF65-F5344CB8AC3E}">
        <p14:creationId xmlns:p14="http://schemas.microsoft.com/office/powerpoint/2010/main" val="218154293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Road Map - Exploring </a:t>
            </a:r>
            <a:r>
              <a:rPr lang="en-US" dirty="0" err="1" smtClean="0"/>
              <a:t>Blockchain</a:t>
            </a:r>
            <a:endParaRPr lang="en-US" dirty="0"/>
          </a:p>
        </p:txBody>
      </p:sp>
      <p:sp>
        <p:nvSpPr>
          <p:cNvPr id="3" name="TextBox 2"/>
          <p:cNvSpPr txBox="1"/>
          <p:nvPr/>
        </p:nvSpPr>
        <p:spPr>
          <a:xfrm>
            <a:off x="469900" y="1429434"/>
            <a:ext cx="8293100" cy="2585323"/>
          </a:xfrm>
          <a:prstGeom prst="rect">
            <a:avLst/>
          </a:prstGeom>
          <a:noFill/>
        </p:spPr>
        <p:txBody>
          <a:bodyPr wrap="square" rtlCol="0">
            <a:spAutoFit/>
          </a:bodyPr>
          <a:lstStyle/>
          <a:p>
            <a:pPr marL="285750" indent="-285750">
              <a:buFont typeface="Arial" pitchFamily="34" charset="0"/>
              <a:buChar char="•"/>
            </a:pPr>
            <a:r>
              <a:rPr lang="en-US" sz="1800" dirty="0" smtClean="0"/>
              <a:t>Once the application is developed to a good extent, we can evaluate a use case of doing international transfers using block chain technology.</a:t>
            </a:r>
          </a:p>
          <a:p>
            <a:pPr marL="285750" indent="-285750">
              <a:buFont typeface="Arial" pitchFamily="34" charset="0"/>
              <a:buChar char="•"/>
            </a:pPr>
            <a:r>
              <a:rPr lang="en-US" sz="1800" dirty="0" smtClean="0"/>
              <a:t>We can create 2 fictional banks, each dealing with a different currency.</a:t>
            </a:r>
          </a:p>
          <a:p>
            <a:pPr marL="285750" indent="-285750">
              <a:buFont typeface="Arial" pitchFamily="34" charset="0"/>
              <a:buChar char="•"/>
            </a:pPr>
            <a:r>
              <a:rPr lang="en-US" sz="1800" dirty="0" smtClean="0"/>
              <a:t>Each bank is hosted on a different </a:t>
            </a:r>
            <a:r>
              <a:rPr lang="en-US" sz="1800" dirty="0" err="1" smtClean="0"/>
              <a:t>url</a:t>
            </a:r>
            <a:r>
              <a:rPr lang="en-US" sz="1800" dirty="0" smtClean="0"/>
              <a:t>.</a:t>
            </a:r>
          </a:p>
          <a:p>
            <a:pPr marL="285750" indent="-285750">
              <a:buFont typeface="Arial" pitchFamily="34" charset="0"/>
              <a:buChar char="•"/>
            </a:pPr>
            <a:r>
              <a:rPr lang="en-US" sz="1800" dirty="0" smtClean="0"/>
              <a:t>Transfers would use a distributed database. </a:t>
            </a:r>
          </a:p>
          <a:p>
            <a:pPr marL="285750" indent="-285750">
              <a:buFont typeface="Arial" pitchFamily="34" charset="0"/>
              <a:buChar char="•"/>
            </a:pPr>
            <a:endParaRPr lang="en-US" sz="1800" dirty="0" smtClean="0"/>
          </a:p>
          <a:p>
            <a:pPr marL="285750" indent="-285750">
              <a:buFont typeface="Arial" pitchFamily="34" charset="0"/>
              <a:buChar char="•"/>
            </a:pPr>
            <a:r>
              <a:rPr lang="en-US" sz="1800" dirty="0" smtClean="0"/>
              <a:t>We can use </a:t>
            </a:r>
            <a:r>
              <a:rPr lang="en-US" sz="1800" dirty="0" err="1" smtClean="0"/>
              <a:t>Corda</a:t>
            </a:r>
            <a:r>
              <a:rPr lang="en-US" sz="1800" dirty="0" smtClean="0"/>
              <a:t> to write the contracts between the banks.</a:t>
            </a:r>
          </a:p>
          <a:p>
            <a:pPr marL="285750" indent="-285750">
              <a:buFont typeface="Arial" pitchFamily="34" charset="0"/>
              <a:buChar char="•"/>
            </a:pPr>
            <a:endParaRPr lang="en-US" sz="1800" dirty="0" smtClean="0"/>
          </a:p>
          <a:p>
            <a:pPr marL="285750" indent="-285750">
              <a:buFont typeface="Arial" pitchFamily="34" charset="0"/>
              <a:buChar char="•"/>
            </a:pPr>
            <a:r>
              <a:rPr lang="en-US" sz="1800" dirty="0" smtClean="0"/>
              <a:t>Both banks would use this as a shared database.</a:t>
            </a:r>
          </a:p>
        </p:txBody>
      </p:sp>
    </p:spTree>
    <p:extLst>
      <p:ext uri="{BB962C8B-B14F-4D97-AF65-F5344CB8AC3E}">
        <p14:creationId xmlns:p14="http://schemas.microsoft.com/office/powerpoint/2010/main" val="16281722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Roadmap – Project Roadmap</a:t>
            </a:r>
            <a:endParaRPr 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808664" y="2967335"/>
            <a:ext cx="4288675" cy="923330"/>
          </a:xfrm>
          <a:prstGeom prst="rect">
            <a:avLst/>
          </a:prstGeom>
          <a:noFill/>
        </p:spPr>
        <p:txBody>
          <a:bodyPr wrap="none" lIns="91440" tIns="45720" rIns="91440" bIns="45720">
            <a:spAutoFit/>
          </a:bodyPr>
          <a:lstStyle/>
          <a:p>
            <a:pPr algn="ctr"/>
            <a:r>
              <a:rPr lang="en-US" sz="5400" b="1" cap="none" spc="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THANK YOU</a:t>
            </a:r>
            <a:endParaRPr lang="en-US" sz="54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pic>
        <p:nvPicPr>
          <p:cNvPr id="5" name="Picture 4" descr="microservices.jpg"/>
          <p:cNvPicPr>
            <a:picLocks noChangeAspect="1"/>
          </p:cNvPicPr>
          <p:nvPr/>
        </p:nvPicPr>
        <p:blipFill>
          <a:blip r:embed="rId3" cstate="print">
            <a:lum bright="66000" contrast="-40000"/>
          </a:blip>
          <a:stretch>
            <a:fillRect/>
          </a:stretch>
        </p:blipFill>
        <p:spPr>
          <a:xfrm>
            <a:off x="1737359" y="2087879"/>
            <a:ext cx="8161021" cy="4004311"/>
          </a:xfrm>
          <a:prstGeom prst="rect">
            <a:avLst/>
          </a:prstGeom>
          <a:blipFill>
            <a:blip r:embed="rId4" cstate="print">
              <a:lum bright="66000" contrast="-40000"/>
            </a:blip>
            <a:tile tx="0" ty="0" sx="100000" sy="100000" flip="none" algn="tl"/>
          </a:blipFill>
        </p:spPr>
      </p:pic>
      <p:sp>
        <p:nvSpPr>
          <p:cNvPr id="6" name="Rectangle 5"/>
          <p:cNvSpPr/>
          <p:nvPr/>
        </p:nvSpPr>
        <p:spPr>
          <a:xfrm>
            <a:off x="11430" y="1680210"/>
            <a:ext cx="2708910" cy="480060"/>
          </a:xfrm>
          <a:prstGeom prst="rect">
            <a:avLst/>
          </a:prstGeom>
          <a:solidFill>
            <a:schemeClr val="tx1">
              <a:lumMod val="10000"/>
              <a:lumOff val="9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smtClean="0">
              <a:solidFill>
                <a:schemeClr val="tx2">
                  <a:lumMod val="50000"/>
                </a:schemeClr>
              </a:solidFill>
            </a:endParaRPr>
          </a:p>
        </p:txBody>
      </p:sp>
      <p:sp>
        <p:nvSpPr>
          <p:cNvPr id="7" name="Oval 6"/>
          <p:cNvSpPr/>
          <p:nvPr/>
        </p:nvSpPr>
        <p:spPr>
          <a:xfrm>
            <a:off x="2457450" y="1543050"/>
            <a:ext cx="674370" cy="697230"/>
          </a:xfrm>
          <a:prstGeom prst="ellipse">
            <a:avLst/>
          </a:prstGeom>
          <a:solidFill>
            <a:schemeClr val="tx1">
              <a:lumMod val="10000"/>
              <a:lumOff val="90000"/>
            </a:schemeClr>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2">
                    <a:lumMod val="50000"/>
                  </a:schemeClr>
                </a:solidFill>
              </a:rPr>
              <a:t>1</a:t>
            </a:r>
          </a:p>
        </p:txBody>
      </p:sp>
      <p:sp>
        <p:nvSpPr>
          <p:cNvPr id="8" name="Rectangle 7"/>
          <p:cNvSpPr/>
          <p:nvPr/>
        </p:nvSpPr>
        <p:spPr>
          <a:xfrm>
            <a:off x="26670" y="2461260"/>
            <a:ext cx="3070860" cy="480060"/>
          </a:xfrm>
          <a:prstGeom prst="rect">
            <a:avLst/>
          </a:prstGeom>
          <a:solidFill>
            <a:schemeClr val="tx1">
              <a:lumMod val="25000"/>
              <a:lumOff val="7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smtClean="0">
              <a:solidFill>
                <a:schemeClr val="tx2">
                  <a:lumMod val="50000"/>
                </a:schemeClr>
              </a:solidFill>
            </a:endParaRPr>
          </a:p>
        </p:txBody>
      </p:sp>
      <p:sp>
        <p:nvSpPr>
          <p:cNvPr id="9" name="Oval 8"/>
          <p:cNvSpPr/>
          <p:nvPr/>
        </p:nvSpPr>
        <p:spPr>
          <a:xfrm>
            <a:off x="2815590" y="2346960"/>
            <a:ext cx="674370" cy="697230"/>
          </a:xfrm>
          <a:prstGeom prst="ellipse">
            <a:avLst/>
          </a:prstGeom>
          <a:solidFill>
            <a:schemeClr val="tx1">
              <a:lumMod val="25000"/>
              <a:lumOff val="75000"/>
            </a:schemeClr>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2">
                    <a:lumMod val="50000"/>
                  </a:schemeClr>
                </a:solidFill>
              </a:rPr>
              <a:t>2</a:t>
            </a:r>
          </a:p>
        </p:txBody>
      </p:sp>
      <p:sp>
        <p:nvSpPr>
          <p:cNvPr id="10" name="Rectangle 9"/>
          <p:cNvSpPr/>
          <p:nvPr/>
        </p:nvSpPr>
        <p:spPr>
          <a:xfrm>
            <a:off x="19050" y="3242310"/>
            <a:ext cx="3409950" cy="480060"/>
          </a:xfrm>
          <a:prstGeom prst="rect">
            <a:avLst/>
          </a:prstGeom>
          <a:solidFill>
            <a:schemeClr val="tx1">
              <a:lumMod val="50000"/>
              <a:lumOff val="5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smtClean="0">
              <a:solidFill>
                <a:schemeClr val="tx2">
                  <a:lumMod val="50000"/>
                </a:schemeClr>
              </a:solidFill>
            </a:endParaRPr>
          </a:p>
        </p:txBody>
      </p:sp>
      <p:sp>
        <p:nvSpPr>
          <p:cNvPr id="11" name="Oval 10"/>
          <p:cNvSpPr/>
          <p:nvPr/>
        </p:nvSpPr>
        <p:spPr>
          <a:xfrm>
            <a:off x="3139440" y="3116580"/>
            <a:ext cx="674370" cy="697230"/>
          </a:xfrm>
          <a:prstGeom prst="ellipse">
            <a:avLst/>
          </a:prstGeom>
          <a:solidFill>
            <a:schemeClr val="tx1">
              <a:lumMod val="50000"/>
              <a:lumOff val="50000"/>
            </a:schemeClr>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2">
                    <a:lumMod val="50000"/>
                  </a:schemeClr>
                </a:solidFill>
              </a:rPr>
              <a:t>3</a:t>
            </a:r>
          </a:p>
        </p:txBody>
      </p:sp>
      <p:sp>
        <p:nvSpPr>
          <p:cNvPr id="12" name="Rectangle 11"/>
          <p:cNvSpPr/>
          <p:nvPr/>
        </p:nvSpPr>
        <p:spPr>
          <a:xfrm>
            <a:off x="22860" y="4023360"/>
            <a:ext cx="3714750" cy="480060"/>
          </a:xfrm>
          <a:prstGeom prst="rect">
            <a:avLst/>
          </a:prstGeom>
          <a:solidFill>
            <a:schemeClr val="tx1">
              <a:lumMod val="75000"/>
              <a:lumOff val="2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smtClean="0">
              <a:solidFill>
                <a:schemeClr val="tx2">
                  <a:lumMod val="50000"/>
                </a:schemeClr>
              </a:solidFill>
            </a:endParaRPr>
          </a:p>
        </p:txBody>
      </p:sp>
      <p:sp>
        <p:nvSpPr>
          <p:cNvPr id="13" name="Oval 12"/>
          <p:cNvSpPr/>
          <p:nvPr/>
        </p:nvSpPr>
        <p:spPr>
          <a:xfrm>
            <a:off x="3429000" y="3909060"/>
            <a:ext cx="674370" cy="697230"/>
          </a:xfrm>
          <a:prstGeom prst="ellipse">
            <a:avLst/>
          </a:prstGeom>
          <a:solidFill>
            <a:schemeClr val="tx1">
              <a:lumMod val="75000"/>
              <a:lumOff val="25000"/>
            </a:schemeClr>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bg1"/>
                </a:solidFill>
              </a:rPr>
              <a:t>4</a:t>
            </a:r>
          </a:p>
        </p:txBody>
      </p:sp>
      <p:sp>
        <p:nvSpPr>
          <p:cNvPr id="14" name="Rectangle 13"/>
          <p:cNvSpPr/>
          <p:nvPr/>
        </p:nvSpPr>
        <p:spPr>
          <a:xfrm>
            <a:off x="26670" y="4781550"/>
            <a:ext cx="4019550" cy="480060"/>
          </a:xfrm>
          <a:prstGeom prst="rect">
            <a:avLst/>
          </a:prstGeom>
          <a:solidFill>
            <a:schemeClr val="tx1">
              <a:lumMod val="90000"/>
              <a:lumOff val="1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smtClean="0">
              <a:solidFill>
                <a:schemeClr val="tx2">
                  <a:lumMod val="50000"/>
                </a:schemeClr>
              </a:solidFill>
            </a:endParaRPr>
          </a:p>
        </p:txBody>
      </p:sp>
      <p:sp>
        <p:nvSpPr>
          <p:cNvPr id="15" name="Oval 14"/>
          <p:cNvSpPr/>
          <p:nvPr/>
        </p:nvSpPr>
        <p:spPr>
          <a:xfrm>
            <a:off x="3729990" y="4678680"/>
            <a:ext cx="674370" cy="697230"/>
          </a:xfrm>
          <a:prstGeom prst="ellipse">
            <a:avLst/>
          </a:prstGeom>
          <a:solidFill>
            <a:schemeClr val="tx1">
              <a:lumMod val="90000"/>
              <a:lumOff val="10000"/>
            </a:schemeClr>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bg1"/>
                </a:solidFill>
              </a:rPr>
              <a:t>5</a:t>
            </a:r>
          </a:p>
        </p:txBody>
      </p:sp>
      <p:sp>
        <p:nvSpPr>
          <p:cNvPr id="16" name="TextBox 15"/>
          <p:cNvSpPr txBox="1"/>
          <p:nvPr/>
        </p:nvSpPr>
        <p:spPr>
          <a:xfrm>
            <a:off x="3246120" y="1714500"/>
            <a:ext cx="5703570" cy="400110"/>
          </a:xfrm>
          <a:prstGeom prst="rect">
            <a:avLst/>
          </a:prstGeom>
          <a:noFill/>
          <a:ln cmpd="dbl">
            <a:noFill/>
          </a:ln>
        </p:spPr>
        <p:txBody>
          <a:bodyPr wrap="square" rtlCol="0">
            <a:spAutoFit/>
          </a:bodyPr>
          <a:lstStyle/>
          <a:p>
            <a:r>
              <a:rPr lang="en-US" sz="2000" b="1" dirty="0" smtClean="0">
                <a:solidFill>
                  <a:schemeClr val="tx2">
                    <a:lumMod val="50000"/>
                  </a:schemeClr>
                </a:solidFill>
              </a:rPr>
              <a:t>Microservices – Changing business needs</a:t>
            </a:r>
          </a:p>
        </p:txBody>
      </p:sp>
      <p:sp>
        <p:nvSpPr>
          <p:cNvPr id="17" name="TextBox 16"/>
          <p:cNvSpPr txBox="1"/>
          <p:nvPr/>
        </p:nvSpPr>
        <p:spPr>
          <a:xfrm>
            <a:off x="3489960" y="2518410"/>
            <a:ext cx="4411980" cy="369332"/>
          </a:xfrm>
          <a:prstGeom prst="rect">
            <a:avLst/>
          </a:prstGeom>
          <a:noFill/>
        </p:spPr>
        <p:txBody>
          <a:bodyPr wrap="square" rtlCol="0">
            <a:spAutoFit/>
          </a:bodyPr>
          <a:lstStyle/>
          <a:p>
            <a:r>
              <a:rPr lang="en-US" sz="1800" b="1" dirty="0" smtClean="0">
                <a:solidFill>
                  <a:schemeClr val="tx2">
                    <a:lumMod val="50000"/>
                  </a:schemeClr>
                </a:solidFill>
              </a:rPr>
              <a:t>Case Study – Digital Banking</a:t>
            </a:r>
          </a:p>
        </p:txBody>
      </p:sp>
      <p:sp>
        <p:nvSpPr>
          <p:cNvPr id="18" name="TextBox 17"/>
          <p:cNvSpPr txBox="1"/>
          <p:nvPr/>
        </p:nvSpPr>
        <p:spPr>
          <a:xfrm>
            <a:off x="3836670" y="3265170"/>
            <a:ext cx="4411980" cy="369332"/>
          </a:xfrm>
          <a:prstGeom prst="rect">
            <a:avLst/>
          </a:prstGeom>
          <a:noFill/>
        </p:spPr>
        <p:txBody>
          <a:bodyPr wrap="square" rtlCol="0">
            <a:spAutoFit/>
          </a:bodyPr>
          <a:lstStyle/>
          <a:p>
            <a:r>
              <a:rPr lang="en-US" sz="1800" b="1" dirty="0" smtClean="0">
                <a:solidFill>
                  <a:schemeClr val="tx2">
                    <a:lumMod val="50000"/>
                  </a:schemeClr>
                </a:solidFill>
              </a:rPr>
              <a:t>Solution Design</a:t>
            </a:r>
          </a:p>
        </p:txBody>
      </p:sp>
      <p:sp>
        <p:nvSpPr>
          <p:cNvPr id="19" name="TextBox 18"/>
          <p:cNvSpPr txBox="1"/>
          <p:nvPr/>
        </p:nvSpPr>
        <p:spPr>
          <a:xfrm>
            <a:off x="4091940" y="4069080"/>
            <a:ext cx="4411980" cy="369332"/>
          </a:xfrm>
          <a:prstGeom prst="rect">
            <a:avLst/>
          </a:prstGeom>
          <a:noFill/>
        </p:spPr>
        <p:txBody>
          <a:bodyPr wrap="square" rtlCol="0">
            <a:spAutoFit/>
          </a:bodyPr>
          <a:lstStyle/>
          <a:p>
            <a:r>
              <a:rPr lang="en-US" sz="1800" b="1" dirty="0" smtClean="0">
                <a:solidFill>
                  <a:schemeClr val="tx2">
                    <a:lumMod val="50000"/>
                  </a:schemeClr>
                </a:solidFill>
              </a:rPr>
              <a:t>Summary</a:t>
            </a:r>
          </a:p>
        </p:txBody>
      </p:sp>
      <p:sp>
        <p:nvSpPr>
          <p:cNvPr id="20" name="TextBox 19"/>
          <p:cNvSpPr txBox="1"/>
          <p:nvPr/>
        </p:nvSpPr>
        <p:spPr>
          <a:xfrm>
            <a:off x="4484370" y="4850130"/>
            <a:ext cx="4411980" cy="369332"/>
          </a:xfrm>
          <a:prstGeom prst="rect">
            <a:avLst/>
          </a:prstGeom>
          <a:noFill/>
        </p:spPr>
        <p:txBody>
          <a:bodyPr wrap="square" rtlCol="0">
            <a:spAutoFit/>
          </a:bodyPr>
          <a:lstStyle/>
          <a:p>
            <a:r>
              <a:rPr lang="en-US" sz="1800" b="1" dirty="0" smtClean="0">
                <a:solidFill>
                  <a:schemeClr val="tx2">
                    <a:lumMod val="50000"/>
                  </a:schemeClr>
                </a:solidFill>
              </a:rPr>
              <a:t>Challenges &amp; Mitigation</a:t>
            </a:r>
          </a:p>
        </p:txBody>
      </p:sp>
      <p:sp>
        <p:nvSpPr>
          <p:cNvPr id="21" name="Rectangle 20"/>
          <p:cNvSpPr/>
          <p:nvPr/>
        </p:nvSpPr>
        <p:spPr>
          <a:xfrm>
            <a:off x="19050" y="5528310"/>
            <a:ext cx="4358640" cy="480060"/>
          </a:xfrm>
          <a:prstGeom prst="rect">
            <a:avLst/>
          </a:prstGeom>
          <a:solidFill>
            <a:schemeClr val="bg1">
              <a:lumMod val="5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smtClean="0">
              <a:solidFill>
                <a:schemeClr val="tx2">
                  <a:lumMod val="50000"/>
                </a:schemeClr>
              </a:solidFill>
            </a:endParaRPr>
          </a:p>
        </p:txBody>
      </p:sp>
      <p:sp>
        <p:nvSpPr>
          <p:cNvPr id="22" name="Oval 21"/>
          <p:cNvSpPr/>
          <p:nvPr/>
        </p:nvSpPr>
        <p:spPr>
          <a:xfrm>
            <a:off x="4042410" y="5425440"/>
            <a:ext cx="674370" cy="697230"/>
          </a:xfrm>
          <a:prstGeom prst="ellipse">
            <a:avLst/>
          </a:prstGeom>
          <a:solidFill>
            <a:schemeClr val="bg1">
              <a:lumMod val="50000"/>
            </a:schemeClr>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bg1"/>
                </a:solidFill>
              </a:rPr>
              <a:t>6</a:t>
            </a:r>
          </a:p>
        </p:txBody>
      </p:sp>
      <p:sp>
        <p:nvSpPr>
          <p:cNvPr id="23" name="TextBox 22"/>
          <p:cNvSpPr txBox="1"/>
          <p:nvPr/>
        </p:nvSpPr>
        <p:spPr>
          <a:xfrm>
            <a:off x="4716780" y="5596890"/>
            <a:ext cx="4411980" cy="369332"/>
          </a:xfrm>
          <a:prstGeom prst="rect">
            <a:avLst/>
          </a:prstGeom>
          <a:noFill/>
        </p:spPr>
        <p:txBody>
          <a:bodyPr wrap="square" rtlCol="0">
            <a:spAutoFit/>
          </a:bodyPr>
          <a:lstStyle/>
          <a:p>
            <a:r>
              <a:rPr lang="en-US" sz="1800" b="1" dirty="0" smtClean="0">
                <a:solidFill>
                  <a:schemeClr val="tx2">
                    <a:lumMod val="50000"/>
                  </a:schemeClr>
                </a:solidFill>
              </a:rPr>
              <a:t>Roadmap</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Microservices – Changing Business needs</a:t>
            </a:r>
            <a:endParaRPr lang="en-US" dirty="0"/>
          </a:p>
        </p:txBody>
      </p:sp>
      <p:pic>
        <p:nvPicPr>
          <p:cNvPr id="5" name="Picture 4" descr="cube.png"/>
          <p:cNvPicPr>
            <a:picLocks noChangeAspect="1"/>
          </p:cNvPicPr>
          <p:nvPr/>
        </p:nvPicPr>
        <p:blipFill>
          <a:blip r:embed="rId2" cstate="print"/>
          <a:stretch>
            <a:fillRect/>
          </a:stretch>
        </p:blipFill>
        <p:spPr>
          <a:xfrm>
            <a:off x="3989070" y="1336204"/>
            <a:ext cx="1908810" cy="1984729"/>
          </a:xfrm>
          <a:prstGeom prst="rect">
            <a:avLst/>
          </a:prstGeom>
        </p:spPr>
      </p:pic>
      <p:grpSp>
        <p:nvGrpSpPr>
          <p:cNvPr id="16" name="Group 15"/>
          <p:cNvGrpSpPr/>
          <p:nvPr/>
        </p:nvGrpSpPr>
        <p:grpSpPr>
          <a:xfrm>
            <a:off x="22860" y="1508760"/>
            <a:ext cx="2552700" cy="1143000"/>
            <a:chOff x="4160520" y="1234440"/>
            <a:chExt cx="2552700" cy="1143000"/>
          </a:xfrm>
        </p:grpSpPr>
        <p:sp>
          <p:nvSpPr>
            <p:cNvPr id="6" name="Rounded Rectangle 5"/>
            <p:cNvSpPr/>
            <p:nvPr/>
          </p:nvSpPr>
          <p:spPr>
            <a:xfrm>
              <a:off x="4160520" y="1234440"/>
              <a:ext cx="2548890" cy="274320"/>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rPr>
                <a:t># SERVICES</a:t>
              </a:r>
            </a:p>
          </p:txBody>
        </p:sp>
        <p:sp>
          <p:nvSpPr>
            <p:cNvPr id="7" name="Rounded Rectangle 6"/>
            <p:cNvSpPr/>
            <p:nvPr/>
          </p:nvSpPr>
          <p:spPr>
            <a:xfrm>
              <a:off x="4164330" y="1238250"/>
              <a:ext cx="2548890" cy="1139190"/>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smtClean="0">
                <a:solidFill>
                  <a:schemeClr val="tx2">
                    <a:lumMod val="50000"/>
                  </a:schemeClr>
                </a:solidFill>
              </a:endParaRPr>
            </a:p>
          </p:txBody>
        </p:sp>
      </p:grpSp>
      <p:grpSp>
        <p:nvGrpSpPr>
          <p:cNvPr id="17" name="Group 16"/>
          <p:cNvGrpSpPr/>
          <p:nvPr/>
        </p:nvGrpSpPr>
        <p:grpSpPr>
          <a:xfrm>
            <a:off x="1219200" y="2769870"/>
            <a:ext cx="2556510" cy="1143000"/>
            <a:chOff x="4236720" y="2998470"/>
            <a:chExt cx="2556510" cy="1143000"/>
          </a:xfrm>
        </p:grpSpPr>
        <p:sp>
          <p:nvSpPr>
            <p:cNvPr id="8" name="Rounded Rectangle 7"/>
            <p:cNvSpPr/>
            <p:nvPr/>
          </p:nvSpPr>
          <p:spPr>
            <a:xfrm>
              <a:off x="4244340" y="2998470"/>
              <a:ext cx="2548890" cy="274320"/>
            </a:xfrm>
            <a:prstGeom prst="round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2">
                      <a:lumMod val="50000"/>
                    </a:schemeClr>
                  </a:solidFill>
                </a:rPr>
                <a:t>SCALABILITY</a:t>
              </a:r>
            </a:p>
          </p:txBody>
        </p:sp>
        <p:sp>
          <p:nvSpPr>
            <p:cNvPr id="9" name="Rounded Rectangle 8"/>
            <p:cNvSpPr/>
            <p:nvPr/>
          </p:nvSpPr>
          <p:spPr>
            <a:xfrm>
              <a:off x="4236720" y="3002280"/>
              <a:ext cx="2548890" cy="1139190"/>
            </a:xfrm>
            <a:prstGeom prst="round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smtClean="0">
                <a:solidFill>
                  <a:schemeClr val="tx2">
                    <a:lumMod val="50000"/>
                  </a:schemeClr>
                </a:solidFill>
              </a:endParaRPr>
            </a:p>
          </p:txBody>
        </p:sp>
      </p:grpSp>
      <p:grpSp>
        <p:nvGrpSpPr>
          <p:cNvPr id="19" name="Group 18"/>
          <p:cNvGrpSpPr/>
          <p:nvPr/>
        </p:nvGrpSpPr>
        <p:grpSpPr>
          <a:xfrm>
            <a:off x="2350770" y="4050030"/>
            <a:ext cx="2556510" cy="1143000"/>
            <a:chOff x="4202430" y="4975860"/>
            <a:chExt cx="2556510" cy="1143000"/>
          </a:xfrm>
        </p:grpSpPr>
        <p:sp>
          <p:nvSpPr>
            <p:cNvPr id="10" name="Rounded Rectangle 9"/>
            <p:cNvSpPr/>
            <p:nvPr/>
          </p:nvSpPr>
          <p:spPr>
            <a:xfrm>
              <a:off x="4210050" y="4975860"/>
              <a:ext cx="2548890" cy="274320"/>
            </a:xfrm>
            <a:prstGeom prst="roundRect">
              <a:avLst/>
            </a:prstGeom>
            <a:solidFill>
              <a:schemeClr val="accent6">
                <a:lumMod val="60000"/>
                <a:lumOff val="4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2">
                      <a:lumMod val="50000"/>
                    </a:schemeClr>
                  </a:solidFill>
                </a:rPr>
                <a:t>AGILITY</a:t>
              </a:r>
            </a:p>
          </p:txBody>
        </p:sp>
        <p:sp>
          <p:nvSpPr>
            <p:cNvPr id="11" name="Rounded Rectangle 10"/>
            <p:cNvSpPr/>
            <p:nvPr/>
          </p:nvSpPr>
          <p:spPr>
            <a:xfrm>
              <a:off x="4202430" y="4979670"/>
              <a:ext cx="2548890" cy="1139190"/>
            </a:xfrm>
            <a:prstGeom prst="roundRect">
              <a:avLst/>
            </a:prstGeom>
            <a:no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smtClean="0">
                <a:solidFill>
                  <a:schemeClr val="tx2">
                    <a:lumMod val="50000"/>
                  </a:schemeClr>
                </a:solidFill>
              </a:endParaRPr>
            </a:p>
          </p:txBody>
        </p:sp>
      </p:grpSp>
      <p:grpSp>
        <p:nvGrpSpPr>
          <p:cNvPr id="18" name="Group 17"/>
          <p:cNvGrpSpPr/>
          <p:nvPr/>
        </p:nvGrpSpPr>
        <p:grpSpPr>
          <a:xfrm>
            <a:off x="7311390" y="1478280"/>
            <a:ext cx="2548890" cy="1143000"/>
            <a:chOff x="7128510" y="2118360"/>
            <a:chExt cx="2548890" cy="1143000"/>
          </a:xfrm>
        </p:grpSpPr>
        <p:sp>
          <p:nvSpPr>
            <p:cNvPr id="12" name="Rounded Rectangle 11"/>
            <p:cNvSpPr/>
            <p:nvPr/>
          </p:nvSpPr>
          <p:spPr>
            <a:xfrm>
              <a:off x="7128510" y="2118360"/>
              <a:ext cx="2548890" cy="274320"/>
            </a:xfrm>
            <a:prstGeom prst="roundRect">
              <a:avLst/>
            </a:prstGeom>
            <a:solidFill>
              <a:srgbClr val="0000CC"/>
            </a:solid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rPr>
                <a:t>RESOURCE UTILIZATION</a:t>
              </a:r>
            </a:p>
          </p:txBody>
        </p:sp>
        <p:sp>
          <p:nvSpPr>
            <p:cNvPr id="13" name="Rounded Rectangle 12"/>
            <p:cNvSpPr/>
            <p:nvPr/>
          </p:nvSpPr>
          <p:spPr>
            <a:xfrm>
              <a:off x="7128510" y="2122170"/>
              <a:ext cx="2548890" cy="1139190"/>
            </a:xfrm>
            <a:prstGeom prst="roundRect">
              <a:avLst/>
            </a:prstGeom>
            <a:no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smtClean="0">
                <a:solidFill>
                  <a:schemeClr val="tx2">
                    <a:lumMod val="50000"/>
                  </a:schemeClr>
                </a:solidFill>
              </a:endParaRPr>
            </a:p>
          </p:txBody>
        </p:sp>
      </p:grpSp>
      <p:grpSp>
        <p:nvGrpSpPr>
          <p:cNvPr id="20" name="Group 19"/>
          <p:cNvGrpSpPr/>
          <p:nvPr/>
        </p:nvGrpSpPr>
        <p:grpSpPr>
          <a:xfrm>
            <a:off x="6103620" y="2743200"/>
            <a:ext cx="2552700" cy="1143000"/>
            <a:chOff x="7098030" y="4091940"/>
            <a:chExt cx="2552700" cy="1143000"/>
          </a:xfrm>
          <a:solidFill>
            <a:schemeClr val="accent1"/>
          </a:solidFill>
        </p:grpSpPr>
        <p:sp>
          <p:nvSpPr>
            <p:cNvPr id="14" name="Rounded Rectangle 13"/>
            <p:cNvSpPr/>
            <p:nvPr/>
          </p:nvSpPr>
          <p:spPr>
            <a:xfrm>
              <a:off x="7098030" y="4091940"/>
              <a:ext cx="2548890" cy="274320"/>
            </a:xfrm>
            <a:prstGeom prst="roundRect">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2">
                      <a:lumMod val="50000"/>
                    </a:schemeClr>
                  </a:solidFill>
                </a:rPr>
                <a:t>DEPLOYMENT</a:t>
              </a:r>
              <a:endParaRPr lang="en-US" sz="2400" dirty="0" smtClean="0">
                <a:solidFill>
                  <a:schemeClr val="tx2">
                    <a:lumMod val="50000"/>
                  </a:schemeClr>
                </a:solidFill>
              </a:endParaRPr>
            </a:p>
          </p:txBody>
        </p:sp>
        <p:sp>
          <p:nvSpPr>
            <p:cNvPr id="15" name="Rounded Rectangle 14"/>
            <p:cNvSpPr/>
            <p:nvPr/>
          </p:nvSpPr>
          <p:spPr>
            <a:xfrm>
              <a:off x="7101840" y="4095750"/>
              <a:ext cx="2548890" cy="1139190"/>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smtClean="0">
                <a:solidFill>
                  <a:schemeClr val="tx2">
                    <a:lumMod val="50000"/>
                  </a:schemeClr>
                </a:solidFill>
              </a:endParaRPr>
            </a:p>
          </p:txBody>
        </p:sp>
      </p:grpSp>
      <p:grpSp>
        <p:nvGrpSpPr>
          <p:cNvPr id="21" name="Group 20"/>
          <p:cNvGrpSpPr/>
          <p:nvPr/>
        </p:nvGrpSpPr>
        <p:grpSpPr>
          <a:xfrm>
            <a:off x="4956810" y="4061460"/>
            <a:ext cx="2556510" cy="1143000"/>
            <a:chOff x="7090410" y="4091940"/>
            <a:chExt cx="2556510" cy="1143000"/>
          </a:xfrm>
        </p:grpSpPr>
        <p:sp>
          <p:nvSpPr>
            <p:cNvPr id="22" name="Rounded Rectangle 21"/>
            <p:cNvSpPr/>
            <p:nvPr/>
          </p:nvSpPr>
          <p:spPr>
            <a:xfrm>
              <a:off x="7098030" y="4091940"/>
              <a:ext cx="2548890" cy="274320"/>
            </a:xfrm>
            <a:prstGeom prst="round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2">
                      <a:lumMod val="50000"/>
                    </a:schemeClr>
                  </a:solidFill>
                </a:rPr>
                <a:t>CLOUD</a:t>
              </a:r>
            </a:p>
          </p:txBody>
        </p:sp>
        <p:sp>
          <p:nvSpPr>
            <p:cNvPr id="23" name="Rounded Rectangle 22"/>
            <p:cNvSpPr/>
            <p:nvPr/>
          </p:nvSpPr>
          <p:spPr>
            <a:xfrm>
              <a:off x="7090410" y="4095750"/>
              <a:ext cx="2548890" cy="1139190"/>
            </a:xfrm>
            <a:prstGeom prst="round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smtClean="0">
                <a:solidFill>
                  <a:schemeClr val="tx2">
                    <a:lumMod val="50000"/>
                  </a:schemeClr>
                </a:solidFill>
              </a:endParaRPr>
            </a:p>
          </p:txBody>
        </p:sp>
      </p:grpSp>
      <p:sp>
        <p:nvSpPr>
          <p:cNvPr id="24" name="TextBox 23"/>
          <p:cNvSpPr txBox="1"/>
          <p:nvPr/>
        </p:nvSpPr>
        <p:spPr>
          <a:xfrm>
            <a:off x="4011930" y="3371850"/>
            <a:ext cx="1851660" cy="307777"/>
          </a:xfrm>
          <a:prstGeom prst="rect">
            <a:avLst/>
          </a:prstGeom>
          <a:noFill/>
        </p:spPr>
        <p:txBody>
          <a:bodyPr wrap="square" rtlCol="0">
            <a:spAutoFit/>
          </a:bodyPr>
          <a:lstStyle/>
          <a:p>
            <a:pPr algn="ctr"/>
            <a:r>
              <a:rPr lang="en-US" sz="1400" b="1" dirty="0" smtClean="0">
                <a:solidFill>
                  <a:schemeClr val="tx2">
                    <a:lumMod val="50000"/>
                  </a:schemeClr>
                </a:solidFill>
              </a:rPr>
              <a:t>MICROSERVICES</a:t>
            </a:r>
          </a:p>
        </p:txBody>
      </p:sp>
      <p:sp>
        <p:nvSpPr>
          <p:cNvPr id="25" name="TextBox 24"/>
          <p:cNvSpPr txBox="1"/>
          <p:nvPr/>
        </p:nvSpPr>
        <p:spPr>
          <a:xfrm>
            <a:off x="182880" y="5326380"/>
            <a:ext cx="9349740" cy="507831"/>
          </a:xfrm>
          <a:prstGeom prst="rect">
            <a:avLst/>
          </a:prstGeom>
          <a:noFill/>
        </p:spPr>
        <p:txBody>
          <a:bodyPr wrap="square" rtlCol="0">
            <a:spAutoFit/>
          </a:bodyPr>
          <a:lstStyle/>
          <a:p>
            <a:r>
              <a:rPr lang="en-US" sz="900" i="1" dirty="0" smtClean="0">
                <a:solidFill>
                  <a:schemeClr val="tx2">
                    <a:lumMod val="50000"/>
                  </a:schemeClr>
                </a:solidFill>
              </a:rPr>
              <a:t>“</a:t>
            </a:r>
            <a:r>
              <a:rPr lang="en-US" sz="900" b="1" i="1" dirty="0" smtClean="0">
                <a:solidFill>
                  <a:schemeClr val="tx2">
                    <a:lumMod val="50000"/>
                  </a:schemeClr>
                </a:solidFill>
              </a:rPr>
              <a:t>Mesh App and Service Architecture</a:t>
            </a:r>
            <a:r>
              <a:rPr lang="en-US" sz="900" i="1" dirty="0" smtClean="0">
                <a:solidFill>
                  <a:schemeClr val="tx2">
                    <a:lumMod val="50000"/>
                  </a:schemeClr>
                </a:solidFill>
              </a:rPr>
              <a:t>: The intelligent digital mesh will require changes to the architecture, technology and tools used to develop solutions. The mesh app and service architecture (MASA) is a multichannel solution architecture that leverages cloud and server-less computing, containers and </a:t>
            </a:r>
            <a:r>
              <a:rPr lang="en-US" sz="900" b="1" i="1" dirty="0" smtClean="0">
                <a:solidFill>
                  <a:schemeClr val="tx2">
                    <a:lumMod val="50000"/>
                  </a:schemeClr>
                </a:solidFill>
              </a:rPr>
              <a:t>microservices</a:t>
            </a:r>
            <a:r>
              <a:rPr lang="en-US" sz="900" i="1" dirty="0" smtClean="0">
                <a:solidFill>
                  <a:schemeClr val="tx2">
                    <a:lumMod val="50000"/>
                  </a:schemeClr>
                </a:solidFill>
              </a:rPr>
              <a:t> as well as APIs and events to deliver modular, flexible and dynamic solutions” – </a:t>
            </a:r>
            <a:r>
              <a:rPr lang="en-US" sz="900" b="1" dirty="0" smtClean="0">
                <a:solidFill>
                  <a:schemeClr val="tx2">
                    <a:lumMod val="50000"/>
                  </a:schemeClr>
                </a:solidFill>
              </a:rPr>
              <a:t>GARTNER, TECHNOLOGY TRENDS 2017</a:t>
            </a:r>
          </a:p>
        </p:txBody>
      </p:sp>
      <p:sp>
        <p:nvSpPr>
          <p:cNvPr id="26" name="TextBox 25"/>
          <p:cNvSpPr txBox="1"/>
          <p:nvPr/>
        </p:nvSpPr>
        <p:spPr>
          <a:xfrm>
            <a:off x="175260" y="5833110"/>
            <a:ext cx="9349740" cy="369332"/>
          </a:xfrm>
          <a:prstGeom prst="rect">
            <a:avLst/>
          </a:prstGeom>
          <a:noFill/>
        </p:spPr>
        <p:txBody>
          <a:bodyPr wrap="square" rtlCol="0">
            <a:spAutoFit/>
          </a:bodyPr>
          <a:lstStyle/>
          <a:p>
            <a:r>
              <a:rPr lang="en-US" sz="900" i="1" dirty="0" smtClean="0">
                <a:solidFill>
                  <a:schemeClr val="tx2">
                    <a:lumMod val="50000"/>
                  </a:schemeClr>
                </a:solidFill>
              </a:rPr>
              <a:t>“</a:t>
            </a:r>
            <a:r>
              <a:rPr lang="en-US" sz="900" b="1" i="1" dirty="0" smtClean="0">
                <a:solidFill>
                  <a:schemeClr val="tx2">
                    <a:lumMod val="50000"/>
                  </a:schemeClr>
                </a:solidFill>
              </a:rPr>
              <a:t>2017 will bring more complexity </a:t>
            </a:r>
            <a:r>
              <a:rPr lang="en-US" sz="900" i="1" dirty="0" smtClean="0">
                <a:solidFill>
                  <a:schemeClr val="tx2">
                    <a:lumMod val="50000"/>
                  </a:schemeClr>
                </a:solidFill>
              </a:rPr>
              <a:t>— complexity that will overwhelm enterprises that don’t get ahead of the problem. IoT solutions will be built on </a:t>
            </a:r>
            <a:r>
              <a:rPr lang="en-US" sz="900" b="1" i="1" dirty="0" smtClean="0">
                <a:solidFill>
                  <a:schemeClr val="tx2">
                    <a:lumMod val="50000"/>
                  </a:schemeClr>
                </a:solidFill>
              </a:rPr>
              <a:t>modern microservices </a:t>
            </a:r>
            <a:r>
              <a:rPr lang="en-US" sz="900" i="1" dirty="0" smtClean="0">
                <a:solidFill>
                  <a:schemeClr val="tx2">
                    <a:lumMod val="50000"/>
                  </a:schemeClr>
                </a:solidFill>
              </a:rPr>
              <a:t>and be distributed across edge devices, gateways, and cloud services” – </a:t>
            </a:r>
            <a:r>
              <a:rPr lang="en-US" sz="900" b="1" dirty="0" smtClean="0">
                <a:solidFill>
                  <a:schemeClr val="tx2">
                    <a:lumMod val="50000"/>
                  </a:schemeClr>
                </a:solidFill>
              </a:rPr>
              <a:t>FORESTER, TECHNOLOGY TRENDS 2017</a:t>
            </a:r>
          </a:p>
        </p:txBody>
      </p:sp>
      <p:sp>
        <p:nvSpPr>
          <p:cNvPr id="27" name="TextBox 26"/>
          <p:cNvSpPr txBox="1"/>
          <p:nvPr/>
        </p:nvSpPr>
        <p:spPr>
          <a:xfrm>
            <a:off x="45720" y="1863090"/>
            <a:ext cx="2286000" cy="738664"/>
          </a:xfrm>
          <a:prstGeom prst="rect">
            <a:avLst/>
          </a:prstGeom>
          <a:noFill/>
        </p:spPr>
        <p:txBody>
          <a:bodyPr wrap="square" rtlCol="0">
            <a:spAutoFit/>
          </a:bodyPr>
          <a:lstStyle/>
          <a:p>
            <a:r>
              <a:rPr lang="en-US" sz="1400" dirty="0" smtClean="0">
                <a:solidFill>
                  <a:schemeClr val="tx2">
                    <a:lumMod val="50000"/>
                  </a:schemeClr>
                </a:solidFill>
              </a:rPr>
              <a:t>More number of services (operations bundled into services)</a:t>
            </a:r>
          </a:p>
        </p:txBody>
      </p:sp>
      <p:sp>
        <p:nvSpPr>
          <p:cNvPr id="28" name="TextBox 27"/>
          <p:cNvSpPr txBox="1"/>
          <p:nvPr/>
        </p:nvSpPr>
        <p:spPr>
          <a:xfrm>
            <a:off x="1215390" y="3112770"/>
            <a:ext cx="2286000" cy="738664"/>
          </a:xfrm>
          <a:prstGeom prst="rect">
            <a:avLst/>
          </a:prstGeom>
          <a:noFill/>
        </p:spPr>
        <p:txBody>
          <a:bodyPr wrap="square" rtlCol="0">
            <a:spAutoFit/>
          </a:bodyPr>
          <a:lstStyle/>
          <a:p>
            <a:r>
              <a:rPr lang="en-US" sz="1400" dirty="0" smtClean="0">
                <a:solidFill>
                  <a:schemeClr val="tx2">
                    <a:lumMod val="50000"/>
                  </a:schemeClr>
                </a:solidFill>
              </a:rPr>
              <a:t>Ensure scalability for specific operations basis the demand</a:t>
            </a:r>
          </a:p>
        </p:txBody>
      </p:sp>
      <p:sp>
        <p:nvSpPr>
          <p:cNvPr id="29" name="Rectangle 28"/>
          <p:cNvSpPr/>
          <p:nvPr/>
        </p:nvSpPr>
        <p:spPr>
          <a:xfrm>
            <a:off x="7345680" y="1821716"/>
            <a:ext cx="2381250" cy="738664"/>
          </a:xfrm>
          <a:prstGeom prst="rect">
            <a:avLst/>
          </a:prstGeom>
        </p:spPr>
        <p:txBody>
          <a:bodyPr wrap="square">
            <a:spAutoFit/>
          </a:bodyPr>
          <a:lstStyle/>
          <a:p>
            <a:r>
              <a:rPr lang="en-US" sz="1400" dirty="0" smtClean="0"/>
              <a:t>Pareto principle (80% of traffic comes from 20% of services)</a:t>
            </a:r>
            <a:endParaRPr lang="en-US" sz="1400" dirty="0"/>
          </a:p>
        </p:txBody>
      </p:sp>
      <p:sp>
        <p:nvSpPr>
          <p:cNvPr id="30" name="Rectangle 29"/>
          <p:cNvSpPr/>
          <p:nvPr/>
        </p:nvSpPr>
        <p:spPr>
          <a:xfrm>
            <a:off x="6111240" y="3090446"/>
            <a:ext cx="2381250" cy="738664"/>
          </a:xfrm>
          <a:prstGeom prst="rect">
            <a:avLst/>
          </a:prstGeom>
        </p:spPr>
        <p:txBody>
          <a:bodyPr wrap="square">
            <a:spAutoFit/>
          </a:bodyPr>
          <a:lstStyle/>
          <a:p>
            <a:r>
              <a:rPr lang="en-US" sz="1400" dirty="0" smtClean="0"/>
              <a:t>Need based deployment model (applications not just in Java EE or .NET)</a:t>
            </a:r>
            <a:endParaRPr lang="en-US" sz="1400" dirty="0"/>
          </a:p>
        </p:txBody>
      </p:sp>
      <p:sp>
        <p:nvSpPr>
          <p:cNvPr id="31" name="Rectangle 30"/>
          <p:cNvSpPr/>
          <p:nvPr/>
        </p:nvSpPr>
        <p:spPr>
          <a:xfrm>
            <a:off x="4980007" y="4425360"/>
            <a:ext cx="2438063" cy="523220"/>
          </a:xfrm>
          <a:prstGeom prst="rect">
            <a:avLst/>
          </a:prstGeom>
        </p:spPr>
        <p:txBody>
          <a:bodyPr wrap="square">
            <a:spAutoFit/>
          </a:bodyPr>
          <a:lstStyle/>
          <a:p>
            <a:r>
              <a:rPr lang="en-US" sz="1400" dirty="0" smtClean="0"/>
              <a:t>Cloud based applications &amp; deployment across devices</a:t>
            </a:r>
            <a:endParaRPr lang="en-US" sz="1400" dirty="0"/>
          </a:p>
        </p:txBody>
      </p:sp>
      <p:sp>
        <p:nvSpPr>
          <p:cNvPr id="32" name="Rectangle 31"/>
          <p:cNvSpPr/>
          <p:nvPr/>
        </p:nvSpPr>
        <p:spPr>
          <a:xfrm>
            <a:off x="2362200" y="4281562"/>
            <a:ext cx="2529840" cy="954107"/>
          </a:xfrm>
          <a:prstGeom prst="rect">
            <a:avLst/>
          </a:prstGeom>
        </p:spPr>
        <p:txBody>
          <a:bodyPr wrap="square">
            <a:spAutoFit/>
          </a:bodyPr>
          <a:lstStyle/>
          <a:p>
            <a:r>
              <a:rPr lang="en-US" sz="1400" dirty="0" smtClean="0"/>
              <a:t>Agility in infrastructure, source code &amp; associated projects as per organizational changes</a:t>
            </a:r>
            <a:endParaRPr lang="en-US" sz="1400" dirty="0"/>
          </a:p>
        </p:txBody>
      </p:sp>
    </p:spTree>
    <p:extLst>
      <p:ext uri="{BB962C8B-B14F-4D97-AF65-F5344CB8AC3E}">
        <p14:creationId xmlns:p14="http://schemas.microsoft.com/office/powerpoint/2010/main" val="348367518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1565910" y="1325880"/>
            <a:ext cx="2583180" cy="4937760"/>
          </a:xfrm>
          <a:prstGeom prst="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smtClean="0">
              <a:solidFill>
                <a:schemeClr val="tx2">
                  <a:lumMod val="50000"/>
                </a:schemeClr>
              </a:solidFill>
            </a:endParaRPr>
          </a:p>
        </p:txBody>
      </p:sp>
      <p:pic>
        <p:nvPicPr>
          <p:cNvPr id="9" name="Picture 8" descr="mobil-vasarlasok-statisztika.jpg"/>
          <p:cNvPicPr>
            <a:picLocks noChangeAspect="1"/>
          </p:cNvPicPr>
          <p:nvPr/>
        </p:nvPicPr>
        <p:blipFill>
          <a:blip r:embed="rId2" cstate="print"/>
          <a:stretch>
            <a:fillRect/>
          </a:stretch>
        </p:blipFill>
        <p:spPr>
          <a:xfrm>
            <a:off x="1358900" y="2395220"/>
            <a:ext cx="2805430" cy="2805430"/>
          </a:xfrm>
          <a:prstGeom prst="rect">
            <a:avLst/>
          </a:prstGeom>
        </p:spPr>
      </p:pic>
      <p:sp>
        <p:nvSpPr>
          <p:cNvPr id="2" name="Title 1"/>
          <p:cNvSpPr>
            <a:spLocks noGrp="1"/>
          </p:cNvSpPr>
          <p:nvPr>
            <p:ph type="title"/>
          </p:nvPr>
        </p:nvSpPr>
        <p:spPr>
          <a:xfrm>
            <a:off x="68581" y="0"/>
            <a:ext cx="9905999" cy="1002135"/>
          </a:xfrm>
        </p:spPr>
        <p:txBody>
          <a:bodyPr/>
          <a:lstStyle/>
          <a:p>
            <a:r>
              <a:rPr lang="en-US" dirty="0" smtClean="0"/>
              <a:t>Digital Banking Case Study</a:t>
            </a:r>
            <a:endParaRPr lang="en-US" dirty="0"/>
          </a:p>
        </p:txBody>
      </p:sp>
      <p:sp>
        <p:nvSpPr>
          <p:cNvPr id="4" name="Rectangle 3"/>
          <p:cNvSpPr/>
          <p:nvPr/>
        </p:nvSpPr>
        <p:spPr>
          <a:xfrm>
            <a:off x="68580" y="1326406"/>
            <a:ext cx="1440180" cy="4925804"/>
          </a:xfrm>
          <a:prstGeom prst="rect">
            <a:avLst/>
          </a:prstGeom>
          <a:solidFill>
            <a:schemeClr val="tx1"/>
          </a:solidFill>
          <a:ln>
            <a:solidFill>
              <a:schemeClr val="tx1">
                <a:lumMod val="90000"/>
                <a:lumOff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bg1"/>
                </a:solidFill>
              </a:rPr>
              <a:t>DIGITAL</a:t>
            </a:r>
          </a:p>
          <a:p>
            <a:pPr algn="ctr"/>
            <a:r>
              <a:rPr lang="en-US" sz="2000" dirty="0" smtClean="0">
                <a:solidFill>
                  <a:schemeClr val="bg1"/>
                </a:solidFill>
              </a:rPr>
              <a:t>BANKING</a:t>
            </a:r>
          </a:p>
        </p:txBody>
      </p:sp>
      <p:sp>
        <p:nvSpPr>
          <p:cNvPr id="11" name="Rectangle 10"/>
          <p:cNvSpPr/>
          <p:nvPr/>
        </p:nvSpPr>
        <p:spPr>
          <a:xfrm>
            <a:off x="4263390" y="1337310"/>
            <a:ext cx="5566410" cy="2571750"/>
          </a:xfrm>
          <a:prstGeom prst="rect">
            <a:avLst/>
          </a:prstGeom>
          <a:solidFill>
            <a:schemeClr val="tx1">
              <a:lumMod val="90000"/>
              <a:lumOff val="10000"/>
            </a:schemeClr>
          </a:solidFill>
          <a:ln>
            <a:solidFill>
              <a:schemeClr val="tx1">
                <a:lumMod val="90000"/>
                <a:lumOff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bg1"/>
                </a:solidFill>
              </a:rPr>
              <a:t>Developing a digital bank using the micro service model</a:t>
            </a:r>
            <a:endParaRPr lang="en-US" sz="2400" dirty="0" smtClean="0">
              <a:solidFill>
                <a:schemeClr val="bg1"/>
              </a:solidFill>
            </a:endParaRPr>
          </a:p>
        </p:txBody>
      </p:sp>
      <p:sp>
        <p:nvSpPr>
          <p:cNvPr id="12" name="Rectangle 11"/>
          <p:cNvSpPr/>
          <p:nvPr/>
        </p:nvSpPr>
        <p:spPr>
          <a:xfrm>
            <a:off x="4267200" y="4023360"/>
            <a:ext cx="5566410" cy="381000"/>
          </a:xfrm>
          <a:prstGeom prst="rect">
            <a:avLst/>
          </a:prstGeom>
          <a:solidFill>
            <a:schemeClr val="accent1">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tx1"/>
                </a:solidFill>
              </a:rPr>
              <a:t>1. Ability for a user to login using customer id and password</a:t>
            </a:r>
          </a:p>
        </p:txBody>
      </p:sp>
      <p:sp>
        <p:nvSpPr>
          <p:cNvPr id="13" name="Rectangle 12"/>
          <p:cNvSpPr/>
          <p:nvPr/>
        </p:nvSpPr>
        <p:spPr>
          <a:xfrm>
            <a:off x="4259580" y="4495800"/>
            <a:ext cx="5566410" cy="381000"/>
          </a:xfrm>
          <a:prstGeom prst="rect">
            <a:avLst/>
          </a:prstGeom>
          <a:solidFill>
            <a:schemeClr val="accent3">
              <a:lumMod val="75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2. View a summary of  accounts, cards, loans and investments</a:t>
            </a:r>
          </a:p>
        </p:txBody>
      </p:sp>
      <p:sp>
        <p:nvSpPr>
          <p:cNvPr id="14" name="Rectangle 13"/>
          <p:cNvSpPr/>
          <p:nvPr/>
        </p:nvSpPr>
        <p:spPr>
          <a:xfrm>
            <a:off x="4263390" y="4956810"/>
            <a:ext cx="5566410" cy="381000"/>
          </a:xfrm>
          <a:prstGeom prst="rect">
            <a:avLst/>
          </a:prstGeom>
          <a:solidFill>
            <a:schemeClr val="accent1">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tx1"/>
                </a:solidFill>
              </a:rPr>
              <a:t>3. View transaction history on accounts, cards, loans and investments</a:t>
            </a:r>
          </a:p>
        </p:txBody>
      </p:sp>
      <p:sp>
        <p:nvSpPr>
          <p:cNvPr id="15" name="Rectangle 14"/>
          <p:cNvSpPr/>
          <p:nvPr/>
        </p:nvSpPr>
        <p:spPr>
          <a:xfrm>
            <a:off x="4255770" y="5406390"/>
            <a:ext cx="5566410" cy="381000"/>
          </a:xfrm>
          <a:prstGeom prst="rect">
            <a:avLst/>
          </a:prstGeom>
          <a:solidFill>
            <a:schemeClr val="accent3">
              <a:lumMod val="75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4. Ability to transfer funds</a:t>
            </a:r>
          </a:p>
        </p:txBody>
      </p:sp>
      <p:sp>
        <p:nvSpPr>
          <p:cNvPr id="16" name="Rectangle 15"/>
          <p:cNvSpPr/>
          <p:nvPr/>
        </p:nvSpPr>
        <p:spPr>
          <a:xfrm>
            <a:off x="4248150" y="5867400"/>
            <a:ext cx="5566410" cy="381000"/>
          </a:xfrm>
          <a:prstGeom prst="rect">
            <a:avLst/>
          </a:prstGeom>
          <a:solidFill>
            <a:schemeClr val="accent1">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tx1"/>
                </a:solidFill>
              </a:rPr>
              <a:t>5. Ability to make Bill Payments</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 Design – Overview of the architecture</a:t>
            </a:r>
            <a:endParaRPr lang="en-US" dirty="0"/>
          </a:p>
        </p:txBody>
      </p:sp>
      <p:sp>
        <p:nvSpPr>
          <p:cNvPr id="3" name="Rectangle 2"/>
          <p:cNvSpPr/>
          <p:nvPr/>
        </p:nvSpPr>
        <p:spPr>
          <a:xfrm>
            <a:off x="5330952" y="1984248"/>
            <a:ext cx="2843784" cy="393192"/>
          </a:xfrm>
          <a:prstGeom prst="rect">
            <a:avLst/>
          </a:prstGeom>
          <a:solidFill>
            <a:schemeClr val="tx2">
              <a:lumMod val="40000"/>
              <a:lumOff val="60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rPr>
              <a:t>Load  Balancer</a:t>
            </a:r>
          </a:p>
        </p:txBody>
      </p:sp>
      <p:sp>
        <p:nvSpPr>
          <p:cNvPr id="4" name="Rectangle 3"/>
          <p:cNvSpPr/>
          <p:nvPr/>
        </p:nvSpPr>
        <p:spPr>
          <a:xfrm>
            <a:off x="3913632" y="2916936"/>
            <a:ext cx="923544" cy="3026664"/>
          </a:xfrm>
          <a:prstGeom prst="rect">
            <a:avLst/>
          </a:prstGeom>
          <a:solidFill>
            <a:srgbClr val="669900"/>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smtClean="0">
              <a:solidFill>
                <a:schemeClr val="bg1">
                  <a:lumMod val="95000"/>
                </a:schemeClr>
              </a:solidFill>
            </a:endParaRPr>
          </a:p>
          <a:p>
            <a:pPr algn="ctr"/>
            <a:endParaRPr lang="en-US" sz="2400" b="1" dirty="0" smtClean="0">
              <a:solidFill>
                <a:schemeClr val="bg1">
                  <a:lumMod val="95000"/>
                </a:schemeClr>
              </a:solidFill>
            </a:endParaRPr>
          </a:p>
          <a:p>
            <a:pPr algn="ctr"/>
            <a:endParaRPr lang="en-US" sz="2400" b="1" dirty="0" smtClean="0">
              <a:solidFill>
                <a:schemeClr val="bg1">
                  <a:lumMod val="95000"/>
                </a:schemeClr>
              </a:solidFill>
            </a:endParaRPr>
          </a:p>
        </p:txBody>
      </p:sp>
      <p:cxnSp>
        <p:nvCxnSpPr>
          <p:cNvPr id="5" name="Straight Arrow Connector 4"/>
          <p:cNvCxnSpPr>
            <a:stCxn id="4" idx="3"/>
            <a:endCxn id="7" idx="1"/>
          </p:cNvCxnSpPr>
          <p:nvPr/>
        </p:nvCxnSpPr>
        <p:spPr>
          <a:xfrm flipV="1">
            <a:off x="4837176" y="4425696"/>
            <a:ext cx="530352" cy="4572"/>
          </a:xfrm>
          <a:prstGeom prst="straightConnector1">
            <a:avLst/>
          </a:prstGeom>
          <a:ln w="12700">
            <a:solidFill>
              <a:srgbClr val="002060"/>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5367528" y="2907792"/>
            <a:ext cx="2862072" cy="3035808"/>
          </a:xfrm>
          <a:prstGeom prst="rect">
            <a:avLst/>
          </a:prstGeom>
          <a:solidFill>
            <a:schemeClr val="accent1">
              <a:lumMod val="20000"/>
              <a:lumOff val="8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800" b="1" dirty="0" smtClean="0">
                <a:solidFill>
                  <a:schemeClr val="tx1"/>
                </a:solidFill>
              </a:rPr>
              <a:t>App Server</a:t>
            </a:r>
          </a:p>
        </p:txBody>
      </p:sp>
      <p:sp>
        <p:nvSpPr>
          <p:cNvPr id="8" name="Snip Diagonal Corner Rectangle 7"/>
          <p:cNvSpPr/>
          <p:nvPr/>
        </p:nvSpPr>
        <p:spPr>
          <a:xfrm>
            <a:off x="5596128" y="3355848"/>
            <a:ext cx="2423160" cy="292608"/>
          </a:xfrm>
          <a:prstGeom prst="snip2DiagRect">
            <a:avLst/>
          </a:prstGeom>
          <a:solidFill>
            <a:srgbClr val="7030A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Authentication Service</a:t>
            </a:r>
            <a:endParaRPr lang="en-US" sz="1200" dirty="0"/>
          </a:p>
        </p:txBody>
      </p:sp>
      <p:sp>
        <p:nvSpPr>
          <p:cNvPr id="9" name="Snip Diagonal Corner Rectangle 8"/>
          <p:cNvSpPr/>
          <p:nvPr/>
        </p:nvSpPr>
        <p:spPr>
          <a:xfrm>
            <a:off x="5602224" y="3700272"/>
            <a:ext cx="2423160" cy="292608"/>
          </a:xfrm>
          <a:prstGeom prst="snip2DiagRect">
            <a:avLst/>
          </a:prstGeom>
          <a:solidFill>
            <a:srgbClr val="7030A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Account Service</a:t>
            </a:r>
            <a:endParaRPr lang="en-US" sz="1200" dirty="0"/>
          </a:p>
        </p:txBody>
      </p:sp>
      <p:sp>
        <p:nvSpPr>
          <p:cNvPr id="10" name="Snip Diagonal Corner Rectangle 9"/>
          <p:cNvSpPr/>
          <p:nvPr/>
        </p:nvSpPr>
        <p:spPr>
          <a:xfrm>
            <a:off x="5608320" y="4062984"/>
            <a:ext cx="2423160" cy="292608"/>
          </a:xfrm>
          <a:prstGeom prst="snip2DiagRect">
            <a:avLst/>
          </a:prstGeom>
          <a:solidFill>
            <a:srgbClr val="7030A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Card Service</a:t>
            </a:r>
            <a:endParaRPr lang="en-US" sz="1200" dirty="0"/>
          </a:p>
        </p:txBody>
      </p:sp>
      <p:sp>
        <p:nvSpPr>
          <p:cNvPr id="11" name="Snip Diagonal Corner Rectangle 10"/>
          <p:cNvSpPr/>
          <p:nvPr/>
        </p:nvSpPr>
        <p:spPr>
          <a:xfrm>
            <a:off x="5623560" y="4416552"/>
            <a:ext cx="2423160" cy="292608"/>
          </a:xfrm>
          <a:prstGeom prst="snip2DiagRect">
            <a:avLst/>
          </a:prstGeom>
          <a:solidFill>
            <a:srgbClr val="7030A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Loan Service</a:t>
            </a:r>
            <a:endParaRPr lang="en-US" sz="1200" dirty="0"/>
          </a:p>
        </p:txBody>
      </p:sp>
      <p:sp>
        <p:nvSpPr>
          <p:cNvPr id="12" name="Snip Diagonal Corner Rectangle 11"/>
          <p:cNvSpPr/>
          <p:nvPr/>
        </p:nvSpPr>
        <p:spPr>
          <a:xfrm>
            <a:off x="5623560" y="4773168"/>
            <a:ext cx="2423160" cy="292608"/>
          </a:xfrm>
          <a:prstGeom prst="snip2DiagRect">
            <a:avLst/>
          </a:prstGeom>
          <a:solidFill>
            <a:srgbClr val="7030A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Investment Service</a:t>
            </a:r>
            <a:endParaRPr lang="en-US" sz="1200" dirty="0"/>
          </a:p>
        </p:txBody>
      </p:sp>
      <p:sp>
        <p:nvSpPr>
          <p:cNvPr id="13" name="Snip Diagonal Corner Rectangle 12"/>
          <p:cNvSpPr/>
          <p:nvPr/>
        </p:nvSpPr>
        <p:spPr>
          <a:xfrm>
            <a:off x="5629656" y="5126736"/>
            <a:ext cx="2423160" cy="292608"/>
          </a:xfrm>
          <a:prstGeom prst="snip2DiagRect">
            <a:avLst/>
          </a:prstGeom>
          <a:solidFill>
            <a:srgbClr val="7030A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Transfer Service</a:t>
            </a:r>
            <a:endParaRPr lang="en-US" sz="1200" dirty="0"/>
          </a:p>
        </p:txBody>
      </p:sp>
      <p:sp>
        <p:nvSpPr>
          <p:cNvPr id="14" name="Snip Diagonal Corner Rectangle 13"/>
          <p:cNvSpPr/>
          <p:nvPr/>
        </p:nvSpPr>
        <p:spPr>
          <a:xfrm>
            <a:off x="5629656" y="5483352"/>
            <a:ext cx="2423160" cy="292608"/>
          </a:xfrm>
          <a:prstGeom prst="snip2DiagRect">
            <a:avLst/>
          </a:prstGeom>
          <a:solidFill>
            <a:srgbClr val="7030A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Payments Service</a:t>
            </a:r>
            <a:endParaRPr lang="en-US" sz="1200" dirty="0"/>
          </a:p>
        </p:txBody>
      </p:sp>
      <p:grpSp>
        <p:nvGrpSpPr>
          <p:cNvPr id="15" name="Group 17"/>
          <p:cNvGrpSpPr/>
          <p:nvPr/>
        </p:nvGrpSpPr>
        <p:grpSpPr>
          <a:xfrm>
            <a:off x="9034272" y="2697480"/>
            <a:ext cx="649224" cy="420624"/>
            <a:chOff x="1399032" y="2112264"/>
            <a:chExt cx="649224" cy="420624"/>
          </a:xfrm>
          <a:scene3d>
            <a:camera prst="orthographicFront">
              <a:rot lat="0" lon="0" rev="0"/>
            </a:camera>
            <a:lightRig rig="balanced" dir="t">
              <a:rot lat="0" lon="0" rev="8700000"/>
            </a:lightRig>
          </a:scene3d>
        </p:grpSpPr>
        <p:sp>
          <p:nvSpPr>
            <p:cNvPr id="41" name="Rectangle 18"/>
            <p:cNvSpPr/>
            <p:nvPr/>
          </p:nvSpPr>
          <p:spPr>
            <a:xfrm>
              <a:off x="1399032" y="2249424"/>
              <a:ext cx="640080" cy="283464"/>
            </a:xfrm>
            <a:prstGeom prst="rect">
              <a:avLst/>
            </a:prstGeom>
            <a:gradFill>
              <a:gsLst>
                <a:gs pos="0">
                  <a:srgbClr val="C2EFFF"/>
                </a:gs>
                <a:gs pos="50000">
                  <a:srgbClr val="85E0FF"/>
                </a:gs>
                <a:gs pos="100000">
                  <a:schemeClr val="tx1">
                    <a:lumMod val="50000"/>
                    <a:lumOff val="50000"/>
                  </a:schemeClr>
                </a:gs>
              </a:gsLst>
              <a:lin ang="5400000" scaled="0"/>
            </a:gradFill>
            <a:ln>
              <a:noFill/>
            </a:ln>
            <a:effectLst>
              <a:outerShdw blurRad="44450" dist="27940" dir="5400000" algn="ctr">
                <a:srgbClr val="000000">
                  <a:alpha val="32000"/>
                </a:srgbClr>
              </a:outerShdw>
            </a:effectLst>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2">
                      <a:lumMod val="50000"/>
                    </a:schemeClr>
                  </a:solidFill>
                </a:rPr>
                <a:t>DB  1</a:t>
              </a:r>
            </a:p>
          </p:txBody>
        </p:sp>
        <p:sp>
          <p:nvSpPr>
            <p:cNvPr id="42" name="Oval 19"/>
            <p:cNvSpPr/>
            <p:nvPr/>
          </p:nvSpPr>
          <p:spPr>
            <a:xfrm>
              <a:off x="1399032" y="2112264"/>
              <a:ext cx="649224" cy="192024"/>
            </a:xfrm>
            <a:prstGeom prst="ellipse">
              <a:avLst/>
            </a:prstGeom>
            <a:gradFill>
              <a:gsLst>
                <a:gs pos="0">
                  <a:srgbClr val="C2EFFF"/>
                </a:gs>
                <a:gs pos="50000">
                  <a:srgbClr val="85E0FF"/>
                </a:gs>
                <a:gs pos="100000">
                  <a:schemeClr val="tx1">
                    <a:lumMod val="50000"/>
                    <a:lumOff val="50000"/>
                  </a:schemeClr>
                </a:gs>
              </a:gsLst>
              <a:lin ang="5400000" scaled="0"/>
            </a:gradFill>
            <a:ln>
              <a:noFill/>
            </a:ln>
            <a:effectLst>
              <a:outerShdw blurRad="44450" dist="27940" dir="5400000" algn="ctr">
                <a:srgbClr val="000000">
                  <a:alpha val="32000"/>
                </a:srgbClr>
              </a:outerShdw>
            </a:effectLst>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smtClean="0">
                <a:solidFill>
                  <a:schemeClr val="tx2">
                    <a:lumMod val="50000"/>
                  </a:schemeClr>
                </a:solidFill>
              </a:endParaRPr>
            </a:p>
          </p:txBody>
        </p:sp>
      </p:grpSp>
      <p:grpSp>
        <p:nvGrpSpPr>
          <p:cNvPr id="16" name="Group 20"/>
          <p:cNvGrpSpPr/>
          <p:nvPr/>
        </p:nvGrpSpPr>
        <p:grpSpPr>
          <a:xfrm>
            <a:off x="9031224" y="3169920"/>
            <a:ext cx="649224" cy="420624"/>
            <a:chOff x="1399032" y="2112264"/>
            <a:chExt cx="649224" cy="420624"/>
          </a:xfrm>
          <a:scene3d>
            <a:camera prst="orthographicFront">
              <a:rot lat="0" lon="0" rev="0"/>
            </a:camera>
            <a:lightRig rig="balanced" dir="t">
              <a:rot lat="0" lon="0" rev="8700000"/>
            </a:lightRig>
          </a:scene3d>
        </p:grpSpPr>
        <p:sp>
          <p:nvSpPr>
            <p:cNvPr id="39" name="Rectangle 38"/>
            <p:cNvSpPr/>
            <p:nvPr/>
          </p:nvSpPr>
          <p:spPr>
            <a:xfrm>
              <a:off x="1399032" y="2249424"/>
              <a:ext cx="640080" cy="283464"/>
            </a:xfrm>
            <a:prstGeom prst="rect">
              <a:avLst/>
            </a:prstGeom>
            <a:gradFill>
              <a:gsLst>
                <a:gs pos="0">
                  <a:srgbClr val="C2EFFF"/>
                </a:gs>
                <a:gs pos="50000">
                  <a:srgbClr val="85E0FF"/>
                </a:gs>
                <a:gs pos="100000">
                  <a:schemeClr val="tx1">
                    <a:lumMod val="50000"/>
                    <a:lumOff val="50000"/>
                  </a:schemeClr>
                </a:gs>
              </a:gsLst>
              <a:lin ang="5400000" scaled="0"/>
            </a:gradFill>
            <a:ln>
              <a:noFill/>
            </a:ln>
            <a:effectLst>
              <a:outerShdw blurRad="44450" dist="27940" dir="5400000" algn="ctr">
                <a:srgbClr val="000000">
                  <a:alpha val="32000"/>
                </a:srgbClr>
              </a:outerShdw>
            </a:effectLst>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2">
                      <a:lumMod val="50000"/>
                    </a:schemeClr>
                  </a:solidFill>
                </a:rPr>
                <a:t>DB  2</a:t>
              </a:r>
            </a:p>
          </p:txBody>
        </p:sp>
        <p:sp>
          <p:nvSpPr>
            <p:cNvPr id="40" name="Oval 39"/>
            <p:cNvSpPr/>
            <p:nvPr/>
          </p:nvSpPr>
          <p:spPr>
            <a:xfrm>
              <a:off x="1399032" y="2112264"/>
              <a:ext cx="649224" cy="192024"/>
            </a:xfrm>
            <a:prstGeom prst="ellipse">
              <a:avLst/>
            </a:prstGeom>
            <a:gradFill>
              <a:gsLst>
                <a:gs pos="0">
                  <a:srgbClr val="C2EFFF"/>
                </a:gs>
                <a:gs pos="50000">
                  <a:srgbClr val="85E0FF"/>
                </a:gs>
                <a:gs pos="100000">
                  <a:schemeClr val="tx1">
                    <a:lumMod val="50000"/>
                    <a:lumOff val="50000"/>
                  </a:schemeClr>
                </a:gs>
              </a:gsLst>
              <a:lin ang="5400000" scaled="0"/>
            </a:gradFill>
            <a:ln>
              <a:noFill/>
            </a:ln>
            <a:effectLst>
              <a:outerShdw blurRad="44450" dist="27940" dir="5400000" algn="ctr">
                <a:srgbClr val="000000">
                  <a:alpha val="32000"/>
                </a:srgbClr>
              </a:outerShdw>
            </a:effectLst>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smtClean="0">
                <a:solidFill>
                  <a:schemeClr val="tx2">
                    <a:lumMod val="50000"/>
                  </a:schemeClr>
                </a:solidFill>
              </a:endParaRPr>
            </a:p>
          </p:txBody>
        </p:sp>
      </p:grpSp>
      <p:grpSp>
        <p:nvGrpSpPr>
          <p:cNvPr id="17" name="Group 23"/>
          <p:cNvGrpSpPr/>
          <p:nvPr/>
        </p:nvGrpSpPr>
        <p:grpSpPr>
          <a:xfrm>
            <a:off x="9037320" y="3651504"/>
            <a:ext cx="649224" cy="420624"/>
            <a:chOff x="1399032" y="2112264"/>
            <a:chExt cx="649224" cy="420624"/>
          </a:xfrm>
          <a:scene3d>
            <a:camera prst="orthographicFront">
              <a:rot lat="0" lon="0" rev="0"/>
            </a:camera>
            <a:lightRig rig="balanced" dir="t">
              <a:rot lat="0" lon="0" rev="8700000"/>
            </a:lightRig>
          </a:scene3d>
        </p:grpSpPr>
        <p:sp>
          <p:nvSpPr>
            <p:cNvPr id="37" name="Rectangle 36"/>
            <p:cNvSpPr/>
            <p:nvPr/>
          </p:nvSpPr>
          <p:spPr>
            <a:xfrm>
              <a:off x="1399032" y="2249424"/>
              <a:ext cx="640080" cy="283464"/>
            </a:xfrm>
            <a:prstGeom prst="rect">
              <a:avLst/>
            </a:prstGeom>
            <a:gradFill>
              <a:gsLst>
                <a:gs pos="0">
                  <a:srgbClr val="C2EFFF"/>
                </a:gs>
                <a:gs pos="50000">
                  <a:srgbClr val="85E0FF"/>
                </a:gs>
                <a:gs pos="100000">
                  <a:schemeClr val="tx1">
                    <a:lumMod val="50000"/>
                    <a:lumOff val="50000"/>
                  </a:schemeClr>
                </a:gs>
              </a:gsLst>
              <a:lin ang="5400000" scaled="0"/>
            </a:gradFill>
            <a:ln>
              <a:noFill/>
            </a:ln>
            <a:effectLst>
              <a:outerShdw blurRad="44450" dist="27940" dir="5400000" algn="ctr">
                <a:srgbClr val="000000">
                  <a:alpha val="32000"/>
                </a:srgbClr>
              </a:outerShdw>
            </a:effectLst>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2">
                      <a:lumMod val="50000"/>
                    </a:schemeClr>
                  </a:solidFill>
                </a:rPr>
                <a:t>DB  3</a:t>
              </a:r>
            </a:p>
          </p:txBody>
        </p:sp>
        <p:sp>
          <p:nvSpPr>
            <p:cNvPr id="38" name="Oval 37"/>
            <p:cNvSpPr/>
            <p:nvPr/>
          </p:nvSpPr>
          <p:spPr>
            <a:xfrm>
              <a:off x="1399032" y="2112264"/>
              <a:ext cx="649224" cy="192024"/>
            </a:xfrm>
            <a:prstGeom prst="ellipse">
              <a:avLst/>
            </a:prstGeom>
            <a:gradFill>
              <a:gsLst>
                <a:gs pos="0">
                  <a:srgbClr val="C2EFFF"/>
                </a:gs>
                <a:gs pos="50000">
                  <a:srgbClr val="85E0FF"/>
                </a:gs>
                <a:gs pos="100000">
                  <a:schemeClr val="tx1">
                    <a:lumMod val="50000"/>
                    <a:lumOff val="50000"/>
                  </a:schemeClr>
                </a:gs>
              </a:gsLst>
              <a:lin ang="5400000" scaled="0"/>
            </a:gradFill>
            <a:ln>
              <a:noFill/>
            </a:ln>
            <a:effectLst>
              <a:outerShdw blurRad="44450" dist="27940" dir="5400000" algn="ctr">
                <a:srgbClr val="000000">
                  <a:alpha val="32000"/>
                </a:srgbClr>
              </a:outerShdw>
            </a:effectLst>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smtClean="0">
                <a:solidFill>
                  <a:schemeClr val="tx2">
                    <a:lumMod val="50000"/>
                  </a:schemeClr>
                </a:solidFill>
              </a:endParaRPr>
            </a:p>
          </p:txBody>
        </p:sp>
      </p:grpSp>
      <p:grpSp>
        <p:nvGrpSpPr>
          <p:cNvPr id="18" name="Group 26"/>
          <p:cNvGrpSpPr/>
          <p:nvPr/>
        </p:nvGrpSpPr>
        <p:grpSpPr>
          <a:xfrm>
            <a:off x="9037320" y="4117848"/>
            <a:ext cx="649224" cy="420624"/>
            <a:chOff x="1399032" y="2112264"/>
            <a:chExt cx="649224" cy="420624"/>
          </a:xfrm>
          <a:scene3d>
            <a:camera prst="orthographicFront">
              <a:rot lat="0" lon="0" rev="0"/>
            </a:camera>
            <a:lightRig rig="balanced" dir="t">
              <a:rot lat="0" lon="0" rev="8700000"/>
            </a:lightRig>
          </a:scene3d>
        </p:grpSpPr>
        <p:sp>
          <p:nvSpPr>
            <p:cNvPr id="35" name="Rectangle 34"/>
            <p:cNvSpPr/>
            <p:nvPr/>
          </p:nvSpPr>
          <p:spPr>
            <a:xfrm>
              <a:off x="1399032" y="2249424"/>
              <a:ext cx="640080" cy="283464"/>
            </a:xfrm>
            <a:prstGeom prst="rect">
              <a:avLst/>
            </a:prstGeom>
            <a:gradFill>
              <a:gsLst>
                <a:gs pos="0">
                  <a:srgbClr val="C2EFFF"/>
                </a:gs>
                <a:gs pos="50000">
                  <a:srgbClr val="85E0FF"/>
                </a:gs>
                <a:gs pos="100000">
                  <a:schemeClr val="tx1">
                    <a:lumMod val="50000"/>
                    <a:lumOff val="50000"/>
                  </a:schemeClr>
                </a:gs>
              </a:gsLst>
              <a:lin ang="5400000" scaled="0"/>
            </a:gradFill>
            <a:ln>
              <a:noFill/>
            </a:ln>
            <a:effectLst>
              <a:outerShdw blurRad="44450" dist="27940" dir="5400000" algn="ctr">
                <a:srgbClr val="000000">
                  <a:alpha val="32000"/>
                </a:srgbClr>
              </a:outerShdw>
            </a:effectLst>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2">
                      <a:lumMod val="50000"/>
                    </a:schemeClr>
                  </a:solidFill>
                </a:rPr>
                <a:t>DB  4</a:t>
              </a:r>
            </a:p>
          </p:txBody>
        </p:sp>
        <p:sp>
          <p:nvSpPr>
            <p:cNvPr id="36" name="Oval 35"/>
            <p:cNvSpPr/>
            <p:nvPr/>
          </p:nvSpPr>
          <p:spPr>
            <a:xfrm>
              <a:off x="1399032" y="2112264"/>
              <a:ext cx="649224" cy="192024"/>
            </a:xfrm>
            <a:prstGeom prst="ellipse">
              <a:avLst/>
            </a:prstGeom>
            <a:gradFill>
              <a:gsLst>
                <a:gs pos="0">
                  <a:srgbClr val="C2EFFF"/>
                </a:gs>
                <a:gs pos="50000">
                  <a:srgbClr val="85E0FF"/>
                </a:gs>
                <a:gs pos="100000">
                  <a:schemeClr val="tx1">
                    <a:lumMod val="50000"/>
                    <a:lumOff val="50000"/>
                  </a:schemeClr>
                </a:gs>
              </a:gsLst>
              <a:lin ang="5400000" scaled="0"/>
            </a:gradFill>
            <a:ln>
              <a:noFill/>
            </a:ln>
            <a:effectLst>
              <a:outerShdw blurRad="44450" dist="27940" dir="5400000" algn="ctr">
                <a:srgbClr val="000000">
                  <a:alpha val="32000"/>
                </a:srgbClr>
              </a:outerShdw>
            </a:effectLst>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smtClean="0">
                <a:solidFill>
                  <a:schemeClr val="tx2">
                    <a:lumMod val="50000"/>
                  </a:schemeClr>
                </a:solidFill>
              </a:endParaRPr>
            </a:p>
          </p:txBody>
        </p:sp>
      </p:grpSp>
      <p:grpSp>
        <p:nvGrpSpPr>
          <p:cNvPr id="19" name="Group 29"/>
          <p:cNvGrpSpPr/>
          <p:nvPr/>
        </p:nvGrpSpPr>
        <p:grpSpPr>
          <a:xfrm>
            <a:off x="9043416" y="4599432"/>
            <a:ext cx="649224" cy="420624"/>
            <a:chOff x="1399032" y="2112264"/>
            <a:chExt cx="649224" cy="420624"/>
          </a:xfrm>
          <a:scene3d>
            <a:camera prst="orthographicFront">
              <a:rot lat="0" lon="0" rev="0"/>
            </a:camera>
            <a:lightRig rig="balanced" dir="t">
              <a:rot lat="0" lon="0" rev="8700000"/>
            </a:lightRig>
          </a:scene3d>
        </p:grpSpPr>
        <p:sp>
          <p:nvSpPr>
            <p:cNvPr id="33" name="Rectangle 32"/>
            <p:cNvSpPr/>
            <p:nvPr/>
          </p:nvSpPr>
          <p:spPr>
            <a:xfrm>
              <a:off x="1399032" y="2249424"/>
              <a:ext cx="640080" cy="283464"/>
            </a:xfrm>
            <a:prstGeom prst="rect">
              <a:avLst/>
            </a:prstGeom>
            <a:gradFill>
              <a:gsLst>
                <a:gs pos="0">
                  <a:srgbClr val="C2EFFF"/>
                </a:gs>
                <a:gs pos="50000">
                  <a:srgbClr val="85E0FF"/>
                </a:gs>
                <a:gs pos="100000">
                  <a:schemeClr val="tx1">
                    <a:lumMod val="50000"/>
                    <a:lumOff val="50000"/>
                  </a:schemeClr>
                </a:gs>
              </a:gsLst>
              <a:lin ang="5400000" scaled="0"/>
            </a:gradFill>
            <a:ln>
              <a:noFill/>
            </a:ln>
            <a:effectLst>
              <a:outerShdw blurRad="44450" dist="27940" dir="5400000" algn="ctr">
                <a:srgbClr val="000000">
                  <a:alpha val="32000"/>
                </a:srgbClr>
              </a:outerShdw>
            </a:effectLst>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2">
                      <a:lumMod val="50000"/>
                    </a:schemeClr>
                  </a:solidFill>
                </a:rPr>
                <a:t>DB  5</a:t>
              </a:r>
            </a:p>
          </p:txBody>
        </p:sp>
        <p:sp>
          <p:nvSpPr>
            <p:cNvPr id="34" name="Oval 33"/>
            <p:cNvSpPr/>
            <p:nvPr/>
          </p:nvSpPr>
          <p:spPr>
            <a:xfrm>
              <a:off x="1399032" y="2112264"/>
              <a:ext cx="649224" cy="192024"/>
            </a:xfrm>
            <a:prstGeom prst="ellipse">
              <a:avLst/>
            </a:prstGeom>
            <a:gradFill>
              <a:gsLst>
                <a:gs pos="0">
                  <a:srgbClr val="C2EFFF"/>
                </a:gs>
                <a:gs pos="50000">
                  <a:srgbClr val="85E0FF"/>
                </a:gs>
                <a:gs pos="100000">
                  <a:schemeClr val="tx1">
                    <a:lumMod val="50000"/>
                    <a:lumOff val="50000"/>
                  </a:schemeClr>
                </a:gs>
              </a:gsLst>
              <a:lin ang="5400000" scaled="0"/>
            </a:gradFill>
            <a:ln>
              <a:noFill/>
            </a:ln>
            <a:effectLst>
              <a:outerShdw blurRad="44450" dist="27940" dir="5400000" algn="ctr">
                <a:srgbClr val="000000">
                  <a:alpha val="32000"/>
                </a:srgbClr>
              </a:outerShdw>
            </a:effectLst>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smtClean="0">
                <a:solidFill>
                  <a:schemeClr val="tx2">
                    <a:lumMod val="50000"/>
                  </a:schemeClr>
                </a:solidFill>
              </a:endParaRPr>
            </a:p>
          </p:txBody>
        </p:sp>
      </p:grpSp>
      <p:grpSp>
        <p:nvGrpSpPr>
          <p:cNvPr id="20" name="Group 32"/>
          <p:cNvGrpSpPr/>
          <p:nvPr/>
        </p:nvGrpSpPr>
        <p:grpSpPr>
          <a:xfrm>
            <a:off x="9012936" y="5556504"/>
            <a:ext cx="649224" cy="420624"/>
            <a:chOff x="1399032" y="2112264"/>
            <a:chExt cx="649224" cy="420624"/>
          </a:xfrm>
          <a:scene3d>
            <a:camera prst="orthographicFront">
              <a:rot lat="0" lon="0" rev="0"/>
            </a:camera>
            <a:lightRig rig="balanced" dir="t">
              <a:rot lat="0" lon="0" rev="8700000"/>
            </a:lightRig>
          </a:scene3d>
        </p:grpSpPr>
        <p:sp>
          <p:nvSpPr>
            <p:cNvPr id="31" name="Rectangle 30"/>
            <p:cNvSpPr/>
            <p:nvPr/>
          </p:nvSpPr>
          <p:spPr>
            <a:xfrm>
              <a:off x="1399032" y="2249424"/>
              <a:ext cx="640080" cy="283464"/>
            </a:xfrm>
            <a:prstGeom prst="rect">
              <a:avLst/>
            </a:prstGeom>
            <a:gradFill>
              <a:gsLst>
                <a:gs pos="0">
                  <a:srgbClr val="C2EFFF"/>
                </a:gs>
                <a:gs pos="50000">
                  <a:srgbClr val="85E0FF"/>
                </a:gs>
                <a:gs pos="100000">
                  <a:schemeClr val="tx1">
                    <a:lumMod val="50000"/>
                    <a:lumOff val="50000"/>
                  </a:schemeClr>
                </a:gs>
              </a:gsLst>
              <a:lin ang="5400000" scaled="0"/>
            </a:gradFill>
            <a:ln>
              <a:noFill/>
            </a:ln>
            <a:effectLst>
              <a:outerShdw blurRad="44450" dist="27940" dir="5400000" algn="ctr">
                <a:srgbClr val="000000">
                  <a:alpha val="32000"/>
                </a:srgbClr>
              </a:outerShdw>
            </a:effectLst>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2">
                      <a:lumMod val="50000"/>
                    </a:schemeClr>
                  </a:solidFill>
                </a:rPr>
                <a:t>DB  7</a:t>
              </a:r>
            </a:p>
          </p:txBody>
        </p:sp>
        <p:sp>
          <p:nvSpPr>
            <p:cNvPr id="32" name="Oval 31"/>
            <p:cNvSpPr/>
            <p:nvPr/>
          </p:nvSpPr>
          <p:spPr>
            <a:xfrm>
              <a:off x="1399032" y="2112264"/>
              <a:ext cx="649224" cy="192024"/>
            </a:xfrm>
            <a:prstGeom prst="ellipse">
              <a:avLst/>
            </a:prstGeom>
            <a:gradFill>
              <a:gsLst>
                <a:gs pos="0">
                  <a:srgbClr val="C2EFFF"/>
                </a:gs>
                <a:gs pos="50000">
                  <a:srgbClr val="85E0FF"/>
                </a:gs>
                <a:gs pos="100000">
                  <a:schemeClr val="tx1">
                    <a:lumMod val="50000"/>
                    <a:lumOff val="50000"/>
                  </a:schemeClr>
                </a:gs>
              </a:gsLst>
              <a:lin ang="5400000" scaled="0"/>
            </a:gradFill>
            <a:ln>
              <a:noFill/>
            </a:ln>
            <a:effectLst>
              <a:outerShdw blurRad="44450" dist="27940" dir="5400000" algn="ctr">
                <a:srgbClr val="000000">
                  <a:alpha val="32000"/>
                </a:srgbClr>
              </a:outerShdw>
            </a:effectLst>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smtClean="0">
                <a:solidFill>
                  <a:schemeClr val="tx2">
                    <a:lumMod val="50000"/>
                  </a:schemeClr>
                </a:solidFill>
              </a:endParaRPr>
            </a:p>
          </p:txBody>
        </p:sp>
      </p:grpSp>
      <p:grpSp>
        <p:nvGrpSpPr>
          <p:cNvPr id="21" name="Group 35"/>
          <p:cNvGrpSpPr/>
          <p:nvPr/>
        </p:nvGrpSpPr>
        <p:grpSpPr>
          <a:xfrm>
            <a:off x="9028176" y="5087112"/>
            <a:ext cx="649224" cy="420624"/>
            <a:chOff x="1399032" y="2112264"/>
            <a:chExt cx="649224" cy="420624"/>
          </a:xfrm>
          <a:scene3d>
            <a:camera prst="orthographicFront">
              <a:rot lat="0" lon="0" rev="0"/>
            </a:camera>
            <a:lightRig rig="balanced" dir="t">
              <a:rot lat="0" lon="0" rev="8700000"/>
            </a:lightRig>
          </a:scene3d>
        </p:grpSpPr>
        <p:sp>
          <p:nvSpPr>
            <p:cNvPr id="29" name="Rectangle 28"/>
            <p:cNvSpPr/>
            <p:nvPr/>
          </p:nvSpPr>
          <p:spPr>
            <a:xfrm>
              <a:off x="1399032" y="2249424"/>
              <a:ext cx="640080" cy="283464"/>
            </a:xfrm>
            <a:prstGeom prst="rect">
              <a:avLst/>
            </a:prstGeom>
            <a:gradFill>
              <a:gsLst>
                <a:gs pos="0">
                  <a:srgbClr val="C2EFFF"/>
                </a:gs>
                <a:gs pos="50000">
                  <a:srgbClr val="85E0FF"/>
                </a:gs>
                <a:gs pos="100000">
                  <a:schemeClr val="tx1">
                    <a:lumMod val="50000"/>
                    <a:lumOff val="50000"/>
                  </a:schemeClr>
                </a:gs>
              </a:gsLst>
              <a:lin ang="5400000" scaled="0"/>
            </a:gradFill>
            <a:ln>
              <a:noFill/>
            </a:ln>
            <a:effectLst>
              <a:outerShdw blurRad="44450" dist="27940" dir="5400000" algn="ctr">
                <a:srgbClr val="000000">
                  <a:alpha val="32000"/>
                </a:srgbClr>
              </a:outerShdw>
            </a:effectLst>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2">
                      <a:lumMod val="50000"/>
                    </a:schemeClr>
                  </a:solidFill>
                </a:rPr>
                <a:t>DB  6</a:t>
              </a:r>
            </a:p>
          </p:txBody>
        </p:sp>
        <p:sp>
          <p:nvSpPr>
            <p:cNvPr id="30" name="Oval 29"/>
            <p:cNvSpPr/>
            <p:nvPr/>
          </p:nvSpPr>
          <p:spPr>
            <a:xfrm>
              <a:off x="1399032" y="2112264"/>
              <a:ext cx="649224" cy="192024"/>
            </a:xfrm>
            <a:prstGeom prst="ellipse">
              <a:avLst/>
            </a:prstGeom>
            <a:gradFill>
              <a:gsLst>
                <a:gs pos="0">
                  <a:srgbClr val="C2EFFF"/>
                </a:gs>
                <a:gs pos="50000">
                  <a:srgbClr val="85E0FF"/>
                </a:gs>
                <a:gs pos="100000">
                  <a:schemeClr val="tx1">
                    <a:lumMod val="50000"/>
                    <a:lumOff val="50000"/>
                  </a:schemeClr>
                </a:gs>
              </a:gsLst>
              <a:lin ang="5400000" scaled="0"/>
            </a:gradFill>
            <a:ln>
              <a:noFill/>
            </a:ln>
            <a:effectLst>
              <a:outerShdw blurRad="44450" dist="27940" dir="5400000" algn="ctr">
                <a:srgbClr val="000000">
                  <a:alpha val="32000"/>
                </a:srgbClr>
              </a:outerShdw>
            </a:effectLst>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smtClean="0">
                <a:solidFill>
                  <a:schemeClr val="tx2">
                    <a:lumMod val="50000"/>
                  </a:schemeClr>
                </a:solidFill>
              </a:endParaRPr>
            </a:p>
          </p:txBody>
        </p:sp>
      </p:grpSp>
      <p:cxnSp>
        <p:nvCxnSpPr>
          <p:cNvPr id="22" name="Elbow Connector 21"/>
          <p:cNvCxnSpPr>
            <a:stCxn id="8" idx="0"/>
          </p:cNvCxnSpPr>
          <p:nvPr/>
        </p:nvCxnSpPr>
        <p:spPr>
          <a:xfrm flipV="1">
            <a:off x="8019288" y="2976372"/>
            <a:ext cx="1014984" cy="525780"/>
          </a:xfrm>
          <a:prstGeom prst="bentConnector3">
            <a:avLst>
              <a:gd name="adj1" fmla="val 34685"/>
            </a:avLst>
          </a:prstGeom>
          <a:ln w="12700">
            <a:solidFill>
              <a:srgbClr val="002060"/>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23" name="Elbow Connector 22"/>
          <p:cNvCxnSpPr>
            <a:stCxn id="9" idx="0"/>
            <a:endCxn id="39" idx="1"/>
          </p:cNvCxnSpPr>
          <p:nvPr/>
        </p:nvCxnSpPr>
        <p:spPr>
          <a:xfrm flipV="1">
            <a:off x="8025384" y="3448812"/>
            <a:ext cx="1005840" cy="397764"/>
          </a:xfrm>
          <a:prstGeom prst="bentConnector3">
            <a:avLst>
              <a:gd name="adj1" fmla="val 43636"/>
            </a:avLst>
          </a:prstGeom>
          <a:ln w="12700">
            <a:solidFill>
              <a:srgbClr val="002060"/>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24" name="Elbow Connector 23"/>
          <p:cNvCxnSpPr>
            <a:stCxn id="10" idx="0"/>
            <a:endCxn id="37" idx="1"/>
          </p:cNvCxnSpPr>
          <p:nvPr/>
        </p:nvCxnSpPr>
        <p:spPr>
          <a:xfrm flipV="1">
            <a:off x="8031480" y="3930396"/>
            <a:ext cx="1005840" cy="278892"/>
          </a:xfrm>
          <a:prstGeom prst="bentConnector3">
            <a:avLst>
              <a:gd name="adj1" fmla="val 50000"/>
            </a:avLst>
          </a:prstGeom>
          <a:ln w="12700">
            <a:solidFill>
              <a:srgbClr val="002060"/>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25" name="Elbow Connector 24"/>
          <p:cNvCxnSpPr>
            <a:stCxn id="11" idx="0"/>
            <a:endCxn id="35" idx="1"/>
          </p:cNvCxnSpPr>
          <p:nvPr/>
        </p:nvCxnSpPr>
        <p:spPr>
          <a:xfrm flipV="1">
            <a:off x="8046720" y="4396740"/>
            <a:ext cx="990600" cy="166116"/>
          </a:xfrm>
          <a:prstGeom prst="bentConnector3">
            <a:avLst>
              <a:gd name="adj1" fmla="val 50000"/>
            </a:avLst>
          </a:prstGeom>
          <a:ln w="12700">
            <a:solidFill>
              <a:srgbClr val="002060"/>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12" idx="0"/>
            <a:endCxn id="33" idx="1"/>
          </p:cNvCxnSpPr>
          <p:nvPr/>
        </p:nvCxnSpPr>
        <p:spPr>
          <a:xfrm flipV="1">
            <a:off x="8046720" y="4878324"/>
            <a:ext cx="996696" cy="41148"/>
          </a:xfrm>
          <a:prstGeom prst="straightConnector1">
            <a:avLst/>
          </a:prstGeom>
          <a:ln w="12700">
            <a:solidFill>
              <a:srgbClr val="002060"/>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27" name="Elbow Connector 26"/>
          <p:cNvCxnSpPr>
            <a:endCxn id="29" idx="1"/>
          </p:cNvCxnSpPr>
          <p:nvPr/>
        </p:nvCxnSpPr>
        <p:spPr>
          <a:xfrm>
            <a:off x="8083296" y="5202936"/>
            <a:ext cx="944880" cy="163068"/>
          </a:xfrm>
          <a:prstGeom prst="bentConnector3">
            <a:avLst>
              <a:gd name="adj1" fmla="val 50000"/>
            </a:avLst>
          </a:prstGeom>
          <a:ln w="12700">
            <a:solidFill>
              <a:srgbClr val="002060"/>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28" name="Elbow Connector 27"/>
          <p:cNvCxnSpPr>
            <a:stCxn id="14" idx="0"/>
            <a:endCxn id="31" idx="1"/>
          </p:cNvCxnSpPr>
          <p:nvPr/>
        </p:nvCxnSpPr>
        <p:spPr>
          <a:xfrm>
            <a:off x="8052816" y="5629656"/>
            <a:ext cx="960120" cy="205740"/>
          </a:xfrm>
          <a:prstGeom prst="bentConnector3">
            <a:avLst>
              <a:gd name="adj1" fmla="val 50000"/>
            </a:avLst>
          </a:prstGeom>
          <a:ln w="12700">
            <a:solidFill>
              <a:srgbClr val="002060"/>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43" name="Rectangle 42"/>
          <p:cNvSpPr/>
          <p:nvPr/>
        </p:nvSpPr>
        <p:spPr>
          <a:xfrm>
            <a:off x="3922776" y="1161288"/>
            <a:ext cx="4233672" cy="393192"/>
          </a:xfrm>
          <a:prstGeom prst="rect">
            <a:avLst/>
          </a:prstGeom>
          <a:solidFill>
            <a:srgbClr val="336699"/>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lumMod val="95000"/>
                  </a:schemeClr>
                </a:solidFill>
              </a:rPr>
              <a:t>Front End App (Angular JS )</a:t>
            </a:r>
          </a:p>
        </p:txBody>
      </p:sp>
      <p:cxnSp>
        <p:nvCxnSpPr>
          <p:cNvPr id="44" name="Straight Arrow Connector 43"/>
          <p:cNvCxnSpPr/>
          <p:nvPr/>
        </p:nvCxnSpPr>
        <p:spPr>
          <a:xfrm>
            <a:off x="4361688" y="1591056"/>
            <a:ext cx="0" cy="1325880"/>
          </a:xfrm>
          <a:prstGeom prst="straightConnector1">
            <a:avLst/>
          </a:prstGeom>
          <a:ln w="12700">
            <a:solidFill>
              <a:srgbClr val="002060"/>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a:off x="6672072" y="2401824"/>
            <a:ext cx="0" cy="502920"/>
          </a:xfrm>
          <a:prstGeom prst="straightConnector1">
            <a:avLst/>
          </a:prstGeom>
          <a:ln w="12700">
            <a:solidFill>
              <a:srgbClr val="002060"/>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46" name="Oval 45"/>
          <p:cNvSpPr/>
          <p:nvPr/>
        </p:nvSpPr>
        <p:spPr>
          <a:xfrm>
            <a:off x="3977640" y="2084832"/>
            <a:ext cx="338328" cy="292608"/>
          </a:xfrm>
          <a:prstGeom prst="ellipse">
            <a:avLst/>
          </a:prstGeom>
          <a:solidFill>
            <a:schemeClr val="accent3">
              <a:lumMod val="20000"/>
              <a:lumOff val="8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2">
                    <a:lumMod val="50000"/>
                  </a:schemeClr>
                </a:solidFill>
              </a:rPr>
              <a:t>1</a:t>
            </a:r>
          </a:p>
        </p:txBody>
      </p:sp>
      <p:sp>
        <p:nvSpPr>
          <p:cNvPr id="47" name="Oval 46"/>
          <p:cNvSpPr/>
          <p:nvPr/>
        </p:nvSpPr>
        <p:spPr>
          <a:xfrm>
            <a:off x="4815840" y="1853184"/>
            <a:ext cx="338328" cy="292608"/>
          </a:xfrm>
          <a:prstGeom prst="ellipse">
            <a:avLst/>
          </a:prstGeom>
          <a:solidFill>
            <a:schemeClr val="accent3">
              <a:lumMod val="20000"/>
              <a:lumOff val="8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2">
                    <a:lumMod val="50000"/>
                  </a:schemeClr>
                </a:solidFill>
              </a:rPr>
              <a:t>2</a:t>
            </a:r>
          </a:p>
        </p:txBody>
      </p:sp>
      <p:cxnSp>
        <p:nvCxnSpPr>
          <p:cNvPr id="48" name="Shape 47"/>
          <p:cNvCxnSpPr>
            <a:endCxn id="3" idx="1"/>
          </p:cNvCxnSpPr>
          <p:nvPr/>
        </p:nvCxnSpPr>
        <p:spPr>
          <a:xfrm rot="5400000" flipH="1" flipV="1">
            <a:off x="4697730" y="2256282"/>
            <a:ext cx="708660" cy="557784"/>
          </a:xfrm>
          <a:prstGeom prst="bentConnector2">
            <a:avLst/>
          </a:prstGeom>
          <a:ln w="12700">
            <a:solidFill>
              <a:srgbClr val="002060"/>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49" name="Oval 48"/>
          <p:cNvSpPr/>
          <p:nvPr/>
        </p:nvSpPr>
        <p:spPr>
          <a:xfrm>
            <a:off x="6751320" y="2490216"/>
            <a:ext cx="338328" cy="292608"/>
          </a:xfrm>
          <a:prstGeom prst="ellipse">
            <a:avLst/>
          </a:prstGeom>
          <a:solidFill>
            <a:schemeClr val="accent3">
              <a:lumMod val="20000"/>
              <a:lumOff val="8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2">
                    <a:lumMod val="50000"/>
                  </a:schemeClr>
                </a:solidFill>
              </a:rPr>
              <a:t>3</a:t>
            </a:r>
          </a:p>
        </p:txBody>
      </p:sp>
      <p:cxnSp>
        <p:nvCxnSpPr>
          <p:cNvPr id="50" name="Straight Connector 49"/>
          <p:cNvCxnSpPr/>
          <p:nvPr/>
        </p:nvCxnSpPr>
        <p:spPr>
          <a:xfrm flipH="1">
            <a:off x="3685032" y="1261872"/>
            <a:ext cx="27432" cy="4992624"/>
          </a:xfrm>
          <a:prstGeom prst="line">
            <a:avLst/>
          </a:prstGeom>
          <a:ln>
            <a:solidFill>
              <a:schemeClr val="tx2"/>
            </a:solidFill>
            <a:prstDash val="solid"/>
          </a:ln>
        </p:spPr>
        <p:style>
          <a:lnRef idx="1">
            <a:schemeClr val="accent1"/>
          </a:lnRef>
          <a:fillRef idx="0">
            <a:schemeClr val="accent1"/>
          </a:fillRef>
          <a:effectRef idx="0">
            <a:schemeClr val="accent1"/>
          </a:effectRef>
          <a:fontRef idx="minor">
            <a:schemeClr val="tx1"/>
          </a:fontRef>
        </p:style>
      </p:cxnSp>
      <p:grpSp>
        <p:nvGrpSpPr>
          <p:cNvPr id="51" name="Group 50"/>
          <p:cNvGrpSpPr/>
          <p:nvPr/>
        </p:nvGrpSpPr>
        <p:grpSpPr>
          <a:xfrm>
            <a:off x="283464" y="1527048"/>
            <a:ext cx="2359152" cy="987552"/>
            <a:chOff x="950976" y="3867912"/>
            <a:chExt cx="2359152" cy="987552"/>
          </a:xfrm>
        </p:grpSpPr>
        <p:sp>
          <p:nvSpPr>
            <p:cNvPr id="52" name="Rectangle 51"/>
            <p:cNvSpPr/>
            <p:nvPr/>
          </p:nvSpPr>
          <p:spPr>
            <a:xfrm>
              <a:off x="950976" y="3867912"/>
              <a:ext cx="2359152" cy="987552"/>
            </a:xfrm>
            <a:prstGeom prst="rect">
              <a:avLst/>
            </a:prstGeom>
            <a:gradFill>
              <a:gsLst>
                <a:gs pos="0">
                  <a:srgbClr val="C2EFFF"/>
                </a:gs>
                <a:gs pos="50000">
                  <a:srgbClr val="85E0FF"/>
                </a:gs>
                <a:gs pos="100000">
                  <a:schemeClr val="tx1">
                    <a:lumMod val="50000"/>
                    <a:lumOff val="50000"/>
                  </a:schemeClr>
                </a:gs>
              </a:gsLst>
              <a:lin ang="5400000" scaled="0"/>
            </a:gra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b="1" dirty="0" smtClean="0">
                  <a:solidFill>
                    <a:schemeClr val="tx2">
                      <a:lumMod val="50000"/>
                    </a:schemeClr>
                  </a:solidFill>
                </a:rPr>
                <a:t>Docker 1</a:t>
              </a:r>
            </a:p>
          </p:txBody>
        </p:sp>
        <p:sp>
          <p:nvSpPr>
            <p:cNvPr id="53" name="Rectangle 52"/>
            <p:cNvSpPr/>
            <p:nvPr/>
          </p:nvSpPr>
          <p:spPr>
            <a:xfrm>
              <a:off x="1042416" y="4157472"/>
              <a:ext cx="1325880" cy="624840"/>
            </a:xfrm>
            <a:prstGeom prst="rect">
              <a:avLst/>
            </a:prstGeom>
            <a:solidFill>
              <a:srgbClr val="6666FF"/>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100" b="1" dirty="0" smtClean="0">
                  <a:solidFill>
                    <a:schemeClr val="bg1">
                      <a:lumMod val="95000"/>
                    </a:schemeClr>
                  </a:solidFill>
                </a:rPr>
                <a:t>App Server 1</a:t>
              </a:r>
            </a:p>
          </p:txBody>
        </p:sp>
        <p:sp>
          <p:nvSpPr>
            <p:cNvPr id="54" name="Snip Diagonal Corner Rectangle 53"/>
            <p:cNvSpPr/>
            <p:nvPr/>
          </p:nvSpPr>
          <p:spPr>
            <a:xfrm>
              <a:off x="1161288" y="4440936"/>
              <a:ext cx="1103376" cy="292608"/>
            </a:xfrm>
            <a:prstGeom prst="snip2DiagRect">
              <a:avLst/>
            </a:prstGeom>
            <a:solidFill>
              <a:srgbClr val="7030A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Service 1</a:t>
              </a:r>
              <a:endParaRPr lang="en-US" sz="1200" dirty="0"/>
            </a:p>
          </p:txBody>
        </p:sp>
        <p:grpSp>
          <p:nvGrpSpPr>
            <p:cNvPr id="55" name="Group 17"/>
            <p:cNvGrpSpPr/>
            <p:nvPr/>
          </p:nvGrpSpPr>
          <p:grpSpPr>
            <a:xfrm>
              <a:off x="2575560" y="4258056"/>
              <a:ext cx="649224" cy="420624"/>
              <a:chOff x="841248" y="1078992"/>
              <a:chExt cx="649224" cy="420624"/>
            </a:xfrm>
          </p:grpSpPr>
          <p:sp>
            <p:nvSpPr>
              <p:cNvPr id="57" name="Rectangle 56"/>
              <p:cNvSpPr/>
              <p:nvPr/>
            </p:nvSpPr>
            <p:spPr>
              <a:xfrm>
                <a:off x="841248" y="1216152"/>
                <a:ext cx="640080" cy="283464"/>
              </a:xfrm>
              <a:prstGeom prst="rect">
                <a:avLst/>
              </a:prstGeom>
              <a:gradFill>
                <a:gsLst>
                  <a:gs pos="0">
                    <a:srgbClr val="C2EFFF"/>
                  </a:gs>
                  <a:gs pos="50000">
                    <a:srgbClr val="85E0FF"/>
                  </a:gs>
                  <a:gs pos="100000">
                    <a:schemeClr val="tx1">
                      <a:lumMod val="50000"/>
                      <a:lumOff val="50000"/>
                    </a:schemeClr>
                  </a:gs>
                </a:gsLst>
                <a:lin ang="5400000" scaled="0"/>
              </a:gra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2">
                        <a:lumMod val="50000"/>
                      </a:schemeClr>
                    </a:solidFill>
                  </a:rPr>
                  <a:t>DB  1</a:t>
                </a:r>
              </a:p>
            </p:txBody>
          </p:sp>
          <p:sp>
            <p:nvSpPr>
              <p:cNvPr id="58" name="Oval 57"/>
              <p:cNvSpPr/>
              <p:nvPr/>
            </p:nvSpPr>
            <p:spPr>
              <a:xfrm>
                <a:off x="841248" y="1078992"/>
                <a:ext cx="649224" cy="192024"/>
              </a:xfrm>
              <a:prstGeom prst="ellipse">
                <a:avLst/>
              </a:prstGeom>
              <a:gradFill>
                <a:gsLst>
                  <a:gs pos="0">
                    <a:srgbClr val="C2EFFF"/>
                  </a:gs>
                  <a:gs pos="50000">
                    <a:srgbClr val="85E0FF"/>
                  </a:gs>
                  <a:gs pos="100000">
                    <a:schemeClr val="tx1">
                      <a:lumMod val="50000"/>
                      <a:lumOff val="50000"/>
                    </a:schemeClr>
                  </a:gs>
                </a:gsLst>
                <a:lin ang="5400000" scaled="0"/>
              </a:gra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smtClean="0">
                  <a:solidFill>
                    <a:schemeClr val="tx2">
                      <a:lumMod val="50000"/>
                    </a:schemeClr>
                  </a:solidFill>
                </a:endParaRPr>
              </a:p>
            </p:txBody>
          </p:sp>
        </p:grpSp>
        <p:cxnSp>
          <p:nvCxnSpPr>
            <p:cNvPr id="56" name="Straight Arrow Connector 55"/>
            <p:cNvCxnSpPr>
              <a:stCxn id="53" idx="3"/>
            </p:cNvCxnSpPr>
            <p:nvPr/>
          </p:nvCxnSpPr>
          <p:spPr>
            <a:xfrm flipV="1">
              <a:off x="2368296" y="4462272"/>
              <a:ext cx="256032" cy="7620"/>
            </a:xfrm>
            <a:prstGeom prst="straightConnector1">
              <a:avLst/>
            </a:prstGeom>
            <a:ln w="12700">
              <a:solidFill>
                <a:srgbClr val="002060"/>
              </a:solidFill>
              <a:prstDash val="solid"/>
              <a:tailEnd type="triangle"/>
            </a:ln>
          </p:spPr>
          <p:style>
            <a:lnRef idx="1">
              <a:schemeClr val="accent1"/>
            </a:lnRef>
            <a:fillRef idx="0">
              <a:schemeClr val="accent1"/>
            </a:fillRef>
            <a:effectRef idx="0">
              <a:schemeClr val="accent1"/>
            </a:effectRef>
            <a:fontRef idx="minor">
              <a:schemeClr val="tx1"/>
            </a:fontRef>
          </p:style>
        </p:cxnSp>
      </p:grpSp>
      <p:grpSp>
        <p:nvGrpSpPr>
          <p:cNvPr id="59" name="Group 58"/>
          <p:cNvGrpSpPr/>
          <p:nvPr/>
        </p:nvGrpSpPr>
        <p:grpSpPr>
          <a:xfrm>
            <a:off x="481584" y="1825752"/>
            <a:ext cx="2359152" cy="987552"/>
            <a:chOff x="950976" y="3867912"/>
            <a:chExt cx="2359152" cy="987552"/>
          </a:xfrm>
        </p:grpSpPr>
        <p:sp>
          <p:nvSpPr>
            <p:cNvPr id="60" name="Rectangle 59"/>
            <p:cNvSpPr/>
            <p:nvPr/>
          </p:nvSpPr>
          <p:spPr>
            <a:xfrm>
              <a:off x="950976" y="3867912"/>
              <a:ext cx="2359152" cy="987552"/>
            </a:xfrm>
            <a:prstGeom prst="rect">
              <a:avLst/>
            </a:prstGeom>
            <a:gradFill>
              <a:gsLst>
                <a:gs pos="0">
                  <a:srgbClr val="C2EFFF"/>
                </a:gs>
                <a:gs pos="50000">
                  <a:srgbClr val="85E0FF"/>
                </a:gs>
                <a:gs pos="100000">
                  <a:schemeClr val="tx1">
                    <a:lumMod val="50000"/>
                    <a:lumOff val="50000"/>
                  </a:schemeClr>
                </a:gs>
              </a:gsLst>
              <a:lin ang="5400000" scaled="0"/>
            </a:gra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b="1" dirty="0" smtClean="0">
                  <a:solidFill>
                    <a:schemeClr val="tx2">
                      <a:lumMod val="50000"/>
                    </a:schemeClr>
                  </a:solidFill>
                </a:rPr>
                <a:t>Docker 2</a:t>
              </a:r>
            </a:p>
          </p:txBody>
        </p:sp>
        <p:sp>
          <p:nvSpPr>
            <p:cNvPr id="61" name="Rectangle 60"/>
            <p:cNvSpPr/>
            <p:nvPr/>
          </p:nvSpPr>
          <p:spPr>
            <a:xfrm>
              <a:off x="1042416" y="4157472"/>
              <a:ext cx="1325880" cy="624840"/>
            </a:xfrm>
            <a:prstGeom prst="rect">
              <a:avLst/>
            </a:prstGeom>
            <a:solidFill>
              <a:srgbClr val="6666FF"/>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100" b="1" dirty="0" smtClean="0">
                  <a:solidFill>
                    <a:schemeClr val="bg1">
                      <a:lumMod val="95000"/>
                    </a:schemeClr>
                  </a:solidFill>
                </a:rPr>
                <a:t>App Server 1</a:t>
              </a:r>
            </a:p>
          </p:txBody>
        </p:sp>
        <p:sp>
          <p:nvSpPr>
            <p:cNvPr id="62" name="Snip Diagonal Corner Rectangle 61"/>
            <p:cNvSpPr/>
            <p:nvPr/>
          </p:nvSpPr>
          <p:spPr>
            <a:xfrm>
              <a:off x="1161288" y="4440936"/>
              <a:ext cx="1103376" cy="292608"/>
            </a:xfrm>
            <a:prstGeom prst="snip2DiagRect">
              <a:avLst/>
            </a:prstGeom>
            <a:solidFill>
              <a:srgbClr val="7030A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Service 1</a:t>
              </a:r>
              <a:endParaRPr lang="en-US" sz="1200" dirty="0"/>
            </a:p>
          </p:txBody>
        </p:sp>
        <p:grpSp>
          <p:nvGrpSpPr>
            <p:cNvPr id="63" name="Group 17"/>
            <p:cNvGrpSpPr/>
            <p:nvPr/>
          </p:nvGrpSpPr>
          <p:grpSpPr>
            <a:xfrm>
              <a:off x="2575560" y="4258056"/>
              <a:ext cx="649224" cy="420624"/>
              <a:chOff x="841248" y="1078992"/>
              <a:chExt cx="649224" cy="420624"/>
            </a:xfrm>
          </p:grpSpPr>
          <p:sp>
            <p:nvSpPr>
              <p:cNvPr id="65" name="Rectangle 64"/>
              <p:cNvSpPr/>
              <p:nvPr/>
            </p:nvSpPr>
            <p:spPr>
              <a:xfrm>
                <a:off x="841248" y="1216152"/>
                <a:ext cx="640080" cy="283464"/>
              </a:xfrm>
              <a:prstGeom prst="rect">
                <a:avLst/>
              </a:prstGeom>
              <a:gradFill>
                <a:gsLst>
                  <a:gs pos="0">
                    <a:srgbClr val="C2EFFF"/>
                  </a:gs>
                  <a:gs pos="50000">
                    <a:srgbClr val="85E0FF"/>
                  </a:gs>
                  <a:gs pos="100000">
                    <a:schemeClr val="tx1">
                      <a:lumMod val="50000"/>
                      <a:lumOff val="50000"/>
                    </a:schemeClr>
                  </a:gs>
                </a:gsLst>
                <a:lin ang="5400000" scaled="0"/>
              </a:gra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2">
                        <a:lumMod val="50000"/>
                      </a:schemeClr>
                    </a:solidFill>
                  </a:rPr>
                  <a:t>DB  1</a:t>
                </a:r>
              </a:p>
            </p:txBody>
          </p:sp>
          <p:sp>
            <p:nvSpPr>
              <p:cNvPr id="66" name="Oval 65"/>
              <p:cNvSpPr/>
              <p:nvPr/>
            </p:nvSpPr>
            <p:spPr>
              <a:xfrm>
                <a:off x="841248" y="1078992"/>
                <a:ext cx="649224" cy="192024"/>
              </a:xfrm>
              <a:prstGeom prst="ellipse">
                <a:avLst/>
              </a:prstGeom>
              <a:gradFill>
                <a:gsLst>
                  <a:gs pos="0">
                    <a:srgbClr val="C2EFFF"/>
                  </a:gs>
                  <a:gs pos="50000">
                    <a:srgbClr val="85E0FF"/>
                  </a:gs>
                  <a:gs pos="100000">
                    <a:schemeClr val="tx1">
                      <a:lumMod val="50000"/>
                      <a:lumOff val="50000"/>
                    </a:schemeClr>
                  </a:gs>
                </a:gsLst>
                <a:lin ang="5400000" scaled="0"/>
              </a:gra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smtClean="0">
                  <a:solidFill>
                    <a:schemeClr val="tx2">
                      <a:lumMod val="50000"/>
                    </a:schemeClr>
                  </a:solidFill>
                </a:endParaRPr>
              </a:p>
            </p:txBody>
          </p:sp>
        </p:grpSp>
        <p:cxnSp>
          <p:nvCxnSpPr>
            <p:cNvPr id="64" name="Straight Arrow Connector 63"/>
            <p:cNvCxnSpPr>
              <a:stCxn id="61" idx="3"/>
            </p:cNvCxnSpPr>
            <p:nvPr/>
          </p:nvCxnSpPr>
          <p:spPr>
            <a:xfrm flipV="1">
              <a:off x="2368296" y="4462272"/>
              <a:ext cx="256032" cy="7620"/>
            </a:xfrm>
            <a:prstGeom prst="straightConnector1">
              <a:avLst/>
            </a:prstGeom>
            <a:ln w="12700">
              <a:solidFill>
                <a:srgbClr val="002060"/>
              </a:solidFill>
              <a:prstDash val="solid"/>
              <a:tailEnd type="triangle"/>
            </a:ln>
          </p:spPr>
          <p:style>
            <a:lnRef idx="1">
              <a:schemeClr val="accent1"/>
            </a:lnRef>
            <a:fillRef idx="0">
              <a:schemeClr val="accent1"/>
            </a:fillRef>
            <a:effectRef idx="0">
              <a:schemeClr val="accent1"/>
            </a:effectRef>
            <a:fontRef idx="minor">
              <a:schemeClr val="tx1"/>
            </a:fontRef>
          </p:style>
        </p:cxnSp>
      </p:grpSp>
      <p:grpSp>
        <p:nvGrpSpPr>
          <p:cNvPr id="67" name="Group 66"/>
          <p:cNvGrpSpPr/>
          <p:nvPr/>
        </p:nvGrpSpPr>
        <p:grpSpPr>
          <a:xfrm>
            <a:off x="633984" y="2097024"/>
            <a:ext cx="2359152" cy="987552"/>
            <a:chOff x="950976" y="3867912"/>
            <a:chExt cx="2359152" cy="987552"/>
          </a:xfrm>
        </p:grpSpPr>
        <p:sp>
          <p:nvSpPr>
            <p:cNvPr id="68" name="Rectangle 67"/>
            <p:cNvSpPr/>
            <p:nvPr/>
          </p:nvSpPr>
          <p:spPr>
            <a:xfrm>
              <a:off x="950976" y="3867912"/>
              <a:ext cx="2359152" cy="987552"/>
            </a:xfrm>
            <a:prstGeom prst="rect">
              <a:avLst/>
            </a:prstGeom>
            <a:gradFill>
              <a:gsLst>
                <a:gs pos="0">
                  <a:srgbClr val="C2EFFF"/>
                </a:gs>
                <a:gs pos="50000">
                  <a:srgbClr val="85E0FF"/>
                </a:gs>
                <a:gs pos="100000">
                  <a:schemeClr val="tx1">
                    <a:lumMod val="50000"/>
                    <a:lumOff val="50000"/>
                  </a:schemeClr>
                </a:gs>
              </a:gsLst>
              <a:lin ang="5400000" scaled="0"/>
            </a:gra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b="1" dirty="0" smtClean="0">
                  <a:solidFill>
                    <a:schemeClr val="tx2">
                      <a:lumMod val="50000"/>
                    </a:schemeClr>
                  </a:solidFill>
                </a:rPr>
                <a:t>Docker 3</a:t>
              </a:r>
            </a:p>
          </p:txBody>
        </p:sp>
        <p:sp>
          <p:nvSpPr>
            <p:cNvPr id="69" name="Rectangle 68"/>
            <p:cNvSpPr/>
            <p:nvPr/>
          </p:nvSpPr>
          <p:spPr>
            <a:xfrm>
              <a:off x="1042416" y="4157472"/>
              <a:ext cx="1325880" cy="624840"/>
            </a:xfrm>
            <a:prstGeom prst="rect">
              <a:avLst/>
            </a:prstGeom>
            <a:solidFill>
              <a:srgbClr val="6666FF"/>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100" b="1" dirty="0" smtClean="0">
                  <a:solidFill>
                    <a:schemeClr val="bg1">
                      <a:lumMod val="95000"/>
                    </a:schemeClr>
                  </a:solidFill>
                </a:rPr>
                <a:t>App Server 3</a:t>
              </a:r>
            </a:p>
          </p:txBody>
        </p:sp>
        <p:sp>
          <p:nvSpPr>
            <p:cNvPr id="70" name="Snip Diagonal Corner Rectangle 69"/>
            <p:cNvSpPr/>
            <p:nvPr/>
          </p:nvSpPr>
          <p:spPr>
            <a:xfrm>
              <a:off x="1161288" y="4440936"/>
              <a:ext cx="1103376" cy="292608"/>
            </a:xfrm>
            <a:prstGeom prst="snip2DiagRect">
              <a:avLst/>
            </a:prstGeom>
            <a:solidFill>
              <a:srgbClr val="7030A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Service 1</a:t>
              </a:r>
              <a:endParaRPr lang="en-US" sz="1200" dirty="0"/>
            </a:p>
          </p:txBody>
        </p:sp>
        <p:grpSp>
          <p:nvGrpSpPr>
            <p:cNvPr id="71" name="Group 17"/>
            <p:cNvGrpSpPr/>
            <p:nvPr/>
          </p:nvGrpSpPr>
          <p:grpSpPr>
            <a:xfrm>
              <a:off x="2575560" y="4258056"/>
              <a:ext cx="649224" cy="420624"/>
              <a:chOff x="841248" y="1078992"/>
              <a:chExt cx="649224" cy="420624"/>
            </a:xfrm>
          </p:grpSpPr>
          <p:sp>
            <p:nvSpPr>
              <p:cNvPr id="73" name="Rectangle 72"/>
              <p:cNvSpPr/>
              <p:nvPr/>
            </p:nvSpPr>
            <p:spPr>
              <a:xfrm>
                <a:off x="841248" y="1216152"/>
                <a:ext cx="640080" cy="283464"/>
              </a:xfrm>
              <a:prstGeom prst="rect">
                <a:avLst/>
              </a:prstGeom>
              <a:gradFill>
                <a:gsLst>
                  <a:gs pos="0">
                    <a:srgbClr val="C2EFFF"/>
                  </a:gs>
                  <a:gs pos="50000">
                    <a:srgbClr val="85E0FF"/>
                  </a:gs>
                  <a:gs pos="100000">
                    <a:schemeClr val="tx1">
                      <a:lumMod val="50000"/>
                      <a:lumOff val="50000"/>
                    </a:schemeClr>
                  </a:gs>
                </a:gsLst>
                <a:lin ang="5400000" scaled="0"/>
              </a:gra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2">
                        <a:lumMod val="50000"/>
                      </a:schemeClr>
                    </a:solidFill>
                  </a:rPr>
                  <a:t>DB  3</a:t>
                </a:r>
              </a:p>
            </p:txBody>
          </p:sp>
          <p:sp>
            <p:nvSpPr>
              <p:cNvPr id="74" name="Oval 73"/>
              <p:cNvSpPr/>
              <p:nvPr/>
            </p:nvSpPr>
            <p:spPr>
              <a:xfrm>
                <a:off x="841248" y="1078992"/>
                <a:ext cx="649224" cy="192024"/>
              </a:xfrm>
              <a:prstGeom prst="ellipse">
                <a:avLst/>
              </a:prstGeom>
              <a:gradFill>
                <a:gsLst>
                  <a:gs pos="0">
                    <a:srgbClr val="C2EFFF"/>
                  </a:gs>
                  <a:gs pos="50000">
                    <a:srgbClr val="85E0FF"/>
                  </a:gs>
                  <a:gs pos="100000">
                    <a:schemeClr val="tx1">
                      <a:lumMod val="50000"/>
                      <a:lumOff val="50000"/>
                    </a:schemeClr>
                  </a:gs>
                </a:gsLst>
                <a:lin ang="5400000" scaled="0"/>
              </a:gra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smtClean="0">
                  <a:solidFill>
                    <a:schemeClr val="tx2">
                      <a:lumMod val="50000"/>
                    </a:schemeClr>
                  </a:solidFill>
                </a:endParaRPr>
              </a:p>
            </p:txBody>
          </p:sp>
        </p:grpSp>
        <p:cxnSp>
          <p:nvCxnSpPr>
            <p:cNvPr id="72" name="Straight Arrow Connector 71"/>
            <p:cNvCxnSpPr>
              <a:stCxn id="69" idx="3"/>
            </p:cNvCxnSpPr>
            <p:nvPr/>
          </p:nvCxnSpPr>
          <p:spPr>
            <a:xfrm flipV="1">
              <a:off x="2368296" y="4462272"/>
              <a:ext cx="256032" cy="7620"/>
            </a:xfrm>
            <a:prstGeom prst="straightConnector1">
              <a:avLst/>
            </a:prstGeom>
            <a:ln w="12700">
              <a:solidFill>
                <a:srgbClr val="002060"/>
              </a:solidFill>
              <a:prstDash val="solid"/>
              <a:tailEnd type="triangle"/>
            </a:ln>
          </p:spPr>
          <p:style>
            <a:lnRef idx="1">
              <a:schemeClr val="accent1"/>
            </a:lnRef>
            <a:fillRef idx="0">
              <a:schemeClr val="accent1"/>
            </a:fillRef>
            <a:effectRef idx="0">
              <a:schemeClr val="accent1"/>
            </a:effectRef>
            <a:fontRef idx="minor">
              <a:schemeClr val="tx1"/>
            </a:fontRef>
          </p:style>
        </p:cxnSp>
      </p:grpSp>
      <p:grpSp>
        <p:nvGrpSpPr>
          <p:cNvPr id="75" name="Group 74"/>
          <p:cNvGrpSpPr/>
          <p:nvPr/>
        </p:nvGrpSpPr>
        <p:grpSpPr>
          <a:xfrm>
            <a:off x="758952" y="2350008"/>
            <a:ext cx="2359152" cy="987552"/>
            <a:chOff x="950976" y="3867912"/>
            <a:chExt cx="2359152" cy="987552"/>
          </a:xfrm>
        </p:grpSpPr>
        <p:sp>
          <p:nvSpPr>
            <p:cNvPr id="76" name="Rectangle 75"/>
            <p:cNvSpPr/>
            <p:nvPr/>
          </p:nvSpPr>
          <p:spPr>
            <a:xfrm>
              <a:off x="950976" y="3867912"/>
              <a:ext cx="2359152" cy="987552"/>
            </a:xfrm>
            <a:prstGeom prst="rect">
              <a:avLst/>
            </a:prstGeom>
            <a:gradFill>
              <a:gsLst>
                <a:gs pos="0">
                  <a:srgbClr val="C2EFFF"/>
                </a:gs>
                <a:gs pos="50000">
                  <a:srgbClr val="85E0FF"/>
                </a:gs>
                <a:gs pos="100000">
                  <a:schemeClr val="tx1">
                    <a:lumMod val="50000"/>
                    <a:lumOff val="50000"/>
                  </a:schemeClr>
                </a:gs>
              </a:gsLst>
              <a:lin ang="5400000" scaled="0"/>
            </a:gra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b="1" dirty="0" smtClean="0">
                  <a:solidFill>
                    <a:schemeClr val="tx2">
                      <a:lumMod val="50000"/>
                    </a:schemeClr>
                  </a:solidFill>
                </a:rPr>
                <a:t>Docker 4</a:t>
              </a:r>
            </a:p>
          </p:txBody>
        </p:sp>
        <p:sp>
          <p:nvSpPr>
            <p:cNvPr id="77" name="Rectangle 76"/>
            <p:cNvSpPr/>
            <p:nvPr/>
          </p:nvSpPr>
          <p:spPr>
            <a:xfrm>
              <a:off x="1042416" y="4157472"/>
              <a:ext cx="1325880" cy="624840"/>
            </a:xfrm>
            <a:prstGeom prst="rect">
              <a:avLst/>
            </a:prstGeom>
            <a:solidFill>
              <a:srgbClr val="6666FF"/>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100" b="1" dirty="0" smtClean="0">
                  <a:solidFill>
                    <a:schemeClr val="bg1">
                      <a:lumMod val="95000"/>
                    </a:schemeClr>
                  </a:solidFill>
                </a:rPr>
                <a:t>App Server 4</a:t>
              </a:r>
            </a:p>
          </p:txBody>
        </p:sp>
        <p:sp>
          <p:nvSpPr>
            <p:cNvPr id="78" name="Snip Diagonal Corner Rectangle 77"/>
            <p:cNvSpPr/>
            <p:nvPr/>
          </p:nvSpPr>
          <p:spPr>
            <a:xfrm>
              <a:off x="1161288" y="4440936"/>
              <a:ext cx="1103376" cy="292608"/>
            </a:xfrm>
            <a:prstGeom prst="snip2DiagRect">
              <a:avLst/>
            </a:prstGeom>
            <a:solidFill>
              <a:srgbClr val="7030A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Service 4</a:t>
              </a:r>
              <a:endParaRPr lang="en-US" sz="1200" dirty="0"/>
            </a:p>
          </p:txBody>
        </p:sp>
        <p:grpSp>
          <p:nvGrpSpPr>
            <p:cNvPr id="79" name="Group 17"/>
            <p:cNvGrpSpPr/>
            <p:nvPr/>
          </p:nvGrpSpPr>
          <p:grpSpPr>
            <a:xfrm>
              <a:off x="2575560" y="4258056"/>
              <a:ext cx="649224" cy="420624"/>
              <a:chOff x="841248" y="1078992"/>
              <a:chExt cx="649224" cy="420624"/>
            </a:xfrm>
          </p:grpSpPr>
          <p:sp>
            <p:nvSpPr>
              <p:cNvPr id="81" name="Rectangle 80"/>
              <p:cNvSpPr/>
              <p:nvPr/>
            </p:nvSpPr>
            <p:spPr>
              <a:xfrm>
                <a:off x="841248" y="1216152"/>
                <a:ext cx="640080" cy="283464"/>
              </a:xfrm>
              <a:prstGeom prst="rect">
                <a:avLst/>
              </a:prstGeom>
              <a:gradFill>
                <a:gsLst>
                  <a:gs pos="0">
                    <a:srgbClr val="C2EFFF"/>
                  </a:gs>
                  <a:gs pos="50000">
                    <a:srgbClr val="85E0FF"/>
                  </a:gs>
                  <a:gs pos="100000">
                    <a:schemeClr val="tx1">
                      <a:lumMod val="50000"/>
                      <a:lumOff val="50000"/>
                    </a:schemeClr>
                  </a:gs>
                </a:gsLst>
                <a:lin ang="5400000" scaled="0"/>
              </a:gra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2">
                        <a:lumMod val="50000"/>
                      </a:schemeClr>
                    </a:solidFill>
                  </a:rPr>
                  <a:t>DB  4</a:t>
                </a:r>
              </a:p>
            </p:txBody>
          </p:sp>
          <p:sp>
            <p:nvSpPr>
              <p:cNvPr id="82" name="Oval 81"/>
              <p:cNvSpPr/>
              <p:nvPr/>
            </p:nvSpPr>
            <p:spPr>
              <a:xfrm>
                <a:off x="841248" y="1078992"/>
                <a:ext cx="649224" cy="192024"/>
              </a:xfrm>
              <a:prstGeom prst="ellipse">
                <a:avLst/>
              </a:prstGeom>
              <a:gradFill>
                <a:gsLst>
                  <a:gs pos="0">
                    <a:srgbClr val="C2EFFF"/>
                  </a:gs>
                  <a:gs pos="50000">
                    <a:srgbClr val="85E0FF"/>
                  </a:gs>
                  <a:gs pos="100000">
                    <a:schemeClr val="tx1">
                      <a:lumMod val="50000"/>
                      <a:lumOff val="50000"/>
                    </a:schemeClr>
                  </a:gs>
                </a:gsLst>
                <a:lin ang="5400000" scaled="0"/>
              </a:gra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smtClean="0">
                  <a:solidFill>
                    <a:schemeClr val="tx2">
                      <a:lumMod val="50000"/>
                    </a:schemeClr>
                  </a:solidFill>
                </a:endParaRPr>
              </a:p>
            </p:txBody>
          </p:sp>
        </p:grpSp>
        <p:cxnSp>
          <p:nvCxnSpPr>
            <p:cNvPr id="80" name="Straight Arrow Connector 79"/>
            <p:cNvCxnSpPr>
              <a:stCxn id="77" idx="3"/>
            </p:cNvCxnSpPr>
            <p:nvPr/>
          </p:nvCxnSpPr>
          <p:spPr>
            <a:xfrm flipV="1">
              <a:off x="2368296" y="4462272"/>
              <a:ext cx="256032" cy="7620"/>
            </a:xfrm>
            <a:prstGeom prst="straightConnector1">
              <a:avLst/>
            </a:prstGeom>
            <a:ln w="12700">
              <a:solidFill>
                <a:srgbClr val="002060"/>
              </a:solidFill>
              <a:prstDash val="solid"/>
              <a:tailEnd type="triangle"/>
            </a:ln>
          </p:spPr>
          <p:style>
            <a:lnRef idx="1">
              <a:schemeClr val="accent1"/>
            </a:lnRef>
            <a:fillRef idx="0">
              <a:schemeClr val="accent1"/>
            </a:fillRef>
            <a:effectRef idx="0">
              <a:schemeClr val="accent1"/>
            </a:effectRef>
            <a:fontRef idx="minor">
              <a:schemeClr val="tx1"/>
            </a:fontRef>
          </p:style>
        </p:cxnSp>
      </p:grpSp>
      <p:grpSp>
        <p:nvGrpSpPr>
          <p:cNvPr id="83" name="Group 82"/>
          <p:cNvGrpSpPr/>
          <p:nvPr/>
        </p:nvGrpSpPr>
        <p:grpSpPr>
          <a:xfrm>
            <a:off x="865632" y="2612136"/>
            <a:ext cx="2359152" cy="987552"/>
            <a:chOff x="950976" y="3867912"/>
            <a:chExt cx="2359152" cy="987552"/>
          </a:xfrm>
        </p:grpSpPr>
        <p:sp>
          <p:nvSpPr>
            <p:cNvPr id="84" name="Rectangle 83"/>
            <p:cNvSpPr/>
            <p:nvPr/>
          </p:nvSpPr>
          <p:spPr>
            <a:xfrm>
              <a:off x="950976" y="3867912"/>
              <a:ext cx="2359152" cy="987552"/>
            </a:xfrm>
            <a:prstGeom prst="rect">
              <a:avLst/>
            </a:prstGeom>
            <a:gradFill>
              <a:gsLst>
                <a:gs pos="0">
                  <a:srgbClr val="C2EFFF"/>
                </a:gs>
                <a:gs pos="50000">
                  <a:srgbClr val="85E0FF"/>
                </a:gs>
                <a:gs pos="100000">
                  <a:schemeClr val="tx1">
                    <a:lumMod val="50000"/>
                    <a:lumOff val="50000"/>
                  </a:schemeClr>
                </a:gs>
              </a:gsLst>
              <a:lin ang="5400000" scaled="0"/>
            </a:gra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b="1" dirty="0" smtClean="0">
                  <a:solidFill>
                    <a:schemeClr val="tx2">
                      <a:lumMod val="50000"/>
                    </a:schemeClr>
                  </a:solidFill>
                </a:rPr>
                <a:t>Docker 5</a:t>
              </a:r>
            </a:p>
          </p:txBody>
        </p:sp>
        <p:sp>
          <p:nvSpPr>
            <p:cNvPr id="85" name="Rectangle 84"/>
            <p:cNvSpPr/>
            <p:nvPr/>
          </p:nvSpPr>
          <p:spPr>
            <a:xfrm>
              <a:off x="1042416" y="4157472"/>
              <a:ext cx="1325880" cy="624840"/>
            </a:xfrm>
            <a:prstGeom prst="rect">
              <a:avLst/>
            </a:prstGeom>
            <a:solidFill>
              <a:srgbClr val="6666FF"/>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100" b="1" dirty="0" smtClean="0">
                  <a:solidFill>
                    <a:schemeClr val="bg1">
                      <a:lumMod val="95000"/>
                    </a:schemeClr>
                  </a:solidFill>
                </a:rPr>
                <a:t>App Server 5</a:t>
              </a:r>
            </a:p>
          </p:txBody>
        </p:sp>
        <p:sp>
          <p:nvSpPr>
            <p:cNvPr id="86" name="Snip Diagonal Corner Rectangle 85"/>
            <p:cNvSpPr/>
            <p:nvPr/>
          </p:nvSpPr>
          <p:spPr>
            <a:xfrm>
              <a:off x="1161288" y="4440936"/>
              <a:ext cx="1103376" cy="292608"/>
            </a:xfrm>
            <a:prstGeom prst="snip2DiagRect">
              <a:avLst/>
            </a:prstGeom>
            <a:solidFill>
              <a:srgbClr val="7030A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Service 5</a:t>
              </a:r>
              <a:endParaRPr lang="en-US" sz="1200" dirty="0"/>
            </a:p>
          </p:txBody>
        </p:sp>
        <p:grpSp>
          <p:nvGrpSpPr>
            <p:cNvPr id="87" name="Group 17"/>
            <p:cNvGrpSpPr/>
            <p:nvPr/>
          </p:nvGrpSpPr>
          <p:grpSpPr>
            <a:xfrm>
              <a:off x="2575560" y="4258056"/>
              <a:ext cx="649224" cy="420624"/>
              <a:chOff x="841248" y="1078992"/>
              <a:chExt cx="649224" cy="420624"/>
            </a:xfrm>
          </p:grpSpPr>
          <p:sp>
            <p:nvSpPr>
              <p:cNvPr id="89" name="Rectangle 88"/>
              <p:cNvSpPr/>
              <p:nvPr/>
            </p:nvSpPr>
            <p:spPr>
              <a:xfrm>
                <a:off x="841248" y="1216152"/>
                <a:ext cx="640080" cy="283464"/>
              </a:xfrm>
              <a:prstGeom prst="rect">
                <a:avLst/>
              </a:prstGeom>
              <a:gradFill>
                <a:gsLst>
                  <a:gs pos="0">
                    <a:srgbClr val="C2EFFF"/>
                  </a:gs>
                  <a:gs pos="50000">
                    <a:srgbClr val="85E0FF"/>
                  </a:gs>
                  <a:gs pos="100000">
                    <a:schemeClr val="tx1">
                      <a:lumMod val="50000"/>
                      <a:lumOff val="50000"/>
                    </a:schemeClr>
                  </a:gs>
                </a:gsLst>
                <a:lin ang="5400000" scaled="0"/>
              </a:gra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2">
                        <a:lumMod val="50000"/>
                      </a:schemeClr>
                    </a:solidFill>
                  </a:rPr>
                  <a:t>DB  5</a:t>
                </a:r>
              </a:p>
            </p:txBody>
          </p:sp>
          <p:sp>
            <p:nvSpPr>
              <p:cNvPr id="90" name="Oval 89"/>
              <p:cNvSpPr/>
              <p:nvPr/>
            </p:nvSpPr>
            <p:spPr>
              <a:xfrm>
                <a:off x="841248" y="1078992"/>
                <a:ext cx="649224" cy="192024"/>
              </a:xfrm>
              <a:prstGeom prst="ellipse">
                <a:avLst/>
              </a:prstGeom>
              <a:gradFill>
                <a:gsLst>
                  <a:gs pos="0">
                    <a:srgbClr val="C2EFFF"/>
                  </a:gs>
                  <a:gs pos="50000">
                    <a:srgbClr val="85E0FF"/>
                  </a:gs>
                  <a:gs pos="100000">
                    <a:schemeClr val="tx1">
                      <a:lumMod val="50000"/>
                      <a:lumOff val="50000"/>
                    </a:schemeClr>
                  </a:gs>
                </a:gsLst>
                <a:lin ang="5400000" scaled="0"/>
              </a:gra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smtClean="0">
                  <a:solidFill>
                    <a:schemeClr val="tx2">
                      <a:lumMod val="50000"/>
                    </a:schemeClr>
                  </a:solidFill>
                </a:endParaRPr>
              </a:p>
            </p:txBody>
          </p:sp>
        </p:grpSp>
        <p:cxnSp>
          <p:nvCxnSpPr>
            <p:cNvPr id="88" name="Straight Arrow Connector 87"/>
            <p:cNvCxnSpPr>
              <a:stCxn id="85" idx="3"/>
            </p:cNvCxnSpPr>
            <p:nvPr/>
          </p:nvCxnSpPr>
          <p:spPr>
            <a:xfrm flipV="1">
              <a:off x="2368296" y="4462272"/>
              <a:ext cx="256032" cy="7620"/>
            </a:xfrm>
            <a:prstGeom prst="straightConnector1">
              <a:avLst/>
            </a:prstGeom>
            <a:ln w="12700">
              <a:solidFill>
                <a:srgbClr val="002060"/>
              </a:solidFill>
              <a:prstDash val="solid"/>
              <a:tailEnd type="triangle"/>
            </a:ln>
          </p:spPr>
          <p:style>
            <a:lnRef idx="1">
              <a:schemeClr val="accent1"/>
            </a:lnRef>
            <a:fillRef idx="0">
              <a:schemeClr val="accent1"/>
            </a:fillRef>
            <a:effectRef idx="0">
              <a:schemeClr val="accent1"/>
            </a:effectRef>
            <a:fontRef idx="minor">
              <a:schemeClr val="tx1"/>
            </a:fontRef>
          </p:style>
        </p:cxnSp>
      </p:grpSp>
      <p:grpSp>
        <p:nvGrpSpPr>
          <p:cNvPr id="91" name="Group 90"/>
          <p:cNvGrpSpPr/>
          <p:nvPr/>
        </p:nvGrpSpPr>
        <p:grpSpPr>
          <a:xfrm>
            <a:off x="1008888" y="2855976"/>
            <a:ext cx="2359152" cy="987552"/>
            <a:chOff x="950976" y="3867912"/>
            <a:chExt cx="2359152" cy="987552"/>
          </a:xfrm>
        </p:grpSpPr>
        <p:sp>
          <p:nvSpPr>
            <p:cNvPr id="92" name="Rectangle 91"/>
            <p:cNvSpPr/>
            <p:nvPr/>
          </p:nvSpPr>
          <p:spPr>
            <a:xfrm>
              <a:off x="950976" y="3867912"/>
              <a:ext cx="2359152" cy="987552"/>
            </a:xfrm>
            <a:prstGeom prst="rect">
              <a:avLst/>
            </a:prstGeom>
            <a:gradFill>
              <a:gsLst>
                <a:gs pos="0">
                  <a:srgbClr val="C2EFFF"/>
                </a:gs>
                <a:gs pos="50000">
                  <a:srgbClr val="85E0FF"/>
                </a:gs>
                <a:gs pos="100000">
                  <a:schemeClr val="tx1">
                    <a:lumMod val="50000"/>
                    <a:lumOff val="50000"/>
                  </a:schemeClr>
                </a:gs>
              </a:gsLst>
              <a:lin ang="5400000" scaled="0"/>
            </a:gra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b="1" dirty="0" smtClean="0">
                  <a:solidFill>
                    <a:schemeClr val="tx2">
                      <a:lumMod val="50000"/>
                    </a:schemeClr>
                  </a:solidFill>
                </a:rPr>
                <a:t>Docker 6</a:t>
              </a:r>
            </a:p>
          </p:txBody>
        </p:sp>
        <p:sp>
          <p:nvSpPr>
            <p:cNvPr id="93" name="Rectangle 92"/>
            <p:cNvSpPr/>
            <p:nvPr/>
          </p:nvSpPr>
          <p:spPr>
            <a:xfrm>
              <a:off x="1042416" y="4157472"/>
              <a:ext cx="1325880" cy="624840"/>
            </a:xfrm>
            <a:prstGeom prst="rect">
              <a:avLst/>
            </a:prstGeom>
            <a:solidFill>
              <a:srgbClr val="6666FF"/>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100" b="1" dirty="0" smtClean="0">
                  <a:solidFill>
                    <a:schemeClr val="bg1">
                      <a:lumMod val="95000"/>
                    </a:schemeClr>
                  </a:solidFill>
                </a:rPr>
                <a:t>App Server 6</a:t>
              </a:r>
            </a:p>
          </p:txBody>
        </p:sp>
        <p:sp>
          <p:nvSpPr>
            <p:cNvPr id="94" name="Snip Diagonal Corner Rectangle 93"/>
            <p:cNvSpPr/>
            <p:nvPr/>
          </p:nvSpPr>
          <p:spPr>
            <a:xfrm>
              <a:off x="1161288" y="4440936"/>
              <a:ext cx="1103376" cy="292608"/>
            </a:xfrm>
            <a:prstGeom prst="snip2DiagRect">
              <a:avLst/>
            </a:prstGeom>
            <a:solidFill>
              <a:srgbClr val="7030A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Service 6</a:t>
              </a:r>
              <a:endParaRPr lang="en-US" sz="1200" dirty="0"/>
            </a:p>
          </p:txBody>
        </p:sp>
        <p:grpSp>
          <p:nvGrpSpPr>
            <p:cNvPr id="95" name="Group 17"/>
            <p:cNvGrpSpPr/>
            <p:nvPr/>
          </p:nvGrpSpPr>
          <p:grpSpPr>
            <a:xfrm>
              <a:off x="2575560" y="4258056"/>
              <a:ext cx="649224" cy="420624"/>
              <a:chOff x="841248" y="1078992"/>
              <a:chExt cx="649224" cy="420624"/>
            </a:xfrm>
          </p:grpSpPr>
          <p:sp>
            <p:nvSpPr>
              <p:cNvPr id="97" name="Rectangle 96"/>
              <p:cNvSpPr/>
              <p:nvPr/>
            </p:nvSpPr>
            <p:spPr>
              <a:xfrm>
                <a:off x="841248" y="1216152"/>
                <a:ext cx="640080" cy="283464"/>
              </a:xfrm>
              <a:prstGeom prst="rect">
                <a:avLst/>
              </a:prstGeom>
              <a:gradFill>
                <a:gsLst>
                  <a:gs pos="0">
                    <a:srgbClr val="C2EFFF"/>
                  </a:gs>
                  <a:gs pos="50000">
                    <a:srgbClr val="85E0FF"/>
                  </a:gs>
                  <a:gs pos="100000">
                    <a:schemeClr val="tx1">
                      <a:lumMod val="50000"/>
                      <a:lumOff val="50000"/>
                    </a:schemeClr>
                  </a:gs>
                </a:gsLst>
                <a:lin ang="5400000" scaled="0"/>
              </a:gra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2">
                        <a:lumMod val="50000"/>
                      </a:schemeClr>
                    </a:solidFill>
                  </a:rPr>
                  <a:t>DB  6</a:t>
                </a:r>
              </a:p>
            </p:txBody>
          </p:sp>
          <p:sp>
            <p:nvSpPr>
              <p:cNvPr id="98" name="Oval 97"/>
              <p:cNvSpPr/>
              <p:nvPr/>
            </p:nvSpPr>
            <p:spPr>
              <a:xfrm>
                <a:off x="841248" y="1078992"/>
                <a:ext cx="649224" cy="192024"/>
              </a:xfrm>
              <a:prstGeom prst="ellipse">
                <a:avLst/>
              </a:prstGeom>
              <a:gradFill>
                <a:gsLst>
                  <a:gs pos="0">
                    <a:srgbClr val="C2EFFF"/>
                  </a:gs>
                  <a:gs pos="50000">
                    <a:srgbClr val="85E0FF"/>
                  </a:gs>
                  <a:gs pos="100000">
                    <a:schemeClr val="tx1">
                      <a:lumMod val="50000"/>
                      <a:lumOff val="50000"/>
                    </a:schemeClr>
                  </a:gs>
                </a:gsLst>
                <a:lin ang="5400000" scaled="0"/>
              </a:gra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smtClean="0">
                  <a:solidFill>
                    <a:schemeClr val="tx2">
                      <a:lumMod val="50000"/>
                    </a:schemeClr>
                  </a:solidFill>
                </a:endParaRPr>
              </a:p>
            </p:txBody>
          </p:sp>
        </p:grpSp>
        <p:cxnSp>
          <p:nvCxnSpPr>
            <p:cNvPr id="96" name="Straight Arrow Connector 95"/>
            <p:cNvCxnSpPr>
              <a:stCxn id="93" idx="3"/>
            </p:cNvCxnSpPr>
            <p:nvPr/>
          </p:nvCxnSpPr>
          <p:spPr>
            <a:xfrm flipV="1">
              <a:off x="2368296" y="4462272"/>
              <a:ext cx="256032" cy="7620"/>
            </a:xfrm>
            <a:prstGeom prst="straightConnector1">
              <a:avLst/>
            </a:prstGeom>
            <a:ln w="12700">
              <a:solidFill>
                <a:srgbClr val="002060"/>
              </a:solidFill>
              <a:prstDash val="solid"/>
              <a:tailEnd type="triangle"/>
            </a:ln>
          </p:spPr>
          <p:style>
            <a:lnRef idx="1">
              <a:schemeClr val="accent1"/>
            </a:lnRef>
            <a:fillRef idx="0">
              <a:schemeClr val="accent1"/>
            </a:fillRef>
            <a:effectRef idx="0">
              <a:schemeClr val="accent1"/>
            </a:effectRef>
            <a:fontRef idx="minor">
              <a:schemeClr val="tx1"/>
            </a:fontRef>
          </p:style>
        </p:cxnSp>
      </p:grpSp>
      <p:sp>
        <p:nvSpPr>
          <p:cNvPr id="100" name="Rectangle 99"/>
          <p:cNvSpPr/>
          <p:nvPr/>
        </p:nvSpPr>
        <p:spPr>
          <a:xfrm>
            <a:off x="1143000" y="3099816"/>
            <a:ext cx="2359152" cy="987552"/>
          </a:xfrm>
          <a:prstGeom prst="rect">
            <a:avLst/>
          </a:prstGeom>
          <a:gradFill>
            <a:gsLst>
              <a:gs pos="0">
                <a:srgbClr val="C2EFFF"/>
              </a:gs>
              <a:gs pos="50000">
                <a:srgbClr val="85E0FF"/>
              </a:gs>
              <a:gs pos="100000">
                <a:schemeClr val="tx1">
                  <a:lumMod val="50000"/>
                  <a:lumOff val="50000"/>
                </a:schemeClr>
              </a:gs>
            </a:gsLst>
            <a:lin ang="5400000" scaled="0"/>
          </a:gra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b="1" dirty="0" smtClean="0">
                <a:solidFill>
                  <a:schemeClr val="tx2">
                    <a:lumMod val="50000"/>
                  </a:schemeClr>
                </a:solidFill>
              </a:rPr>
              <a:t>Docker 7</a:t>
            </a:r>
          </a:p>
        </p:txBody>
      </p:sp>
      <p:sp>
        <p:nvSpPr>
          <p:cNvPr id="101" name="Rectangle 100"/>
          <p:cNvSpPr/>
          <p:nvPr/>
        </p:nvSpPr>
        <p:spPr>
          <a:xfrm>
            <a:off x="1234440" y="3389376"/>
            <a:ext cx="1325880" cy="624840"/>
          </a:xfrm>
          <a:prstGeom prst="rect">
            <a:avLst/>
          </a:prstGeom>
          <a:solidFill>
            <a:srgbClr val="6666FF"/>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100" b="1" dirty="0" smtClean="0">
                <a:solidFill>
                  <a:schemeClr val="bg1">
                    <a:lumMod val="95000"/>
                  </a:schemeClr>
                </a:solidFill>
              </a:rPr>
              <a:t>App Server 7</a:t>
            </a:r>
          </a:p>
        </p:txBody>
      </p:sp>
      <p:sp>
        <p:nvSpPr>
          <p:cNvPr id="102" name="Snip Diagonal Corner Rectangle 101"/>
          <p:cNvSpPr/>
          <p:nvPr/>
        </p:nvSpPr>
        <p:spPr>
          <a:xfrm>
            <a:off x="1353312" y="3672840"/>
            <a:ext cx="1103376" cy="292608"/>
          </a:xfrm>
          <a:prstGeom prst="snip2DiagRect">
            <a:avLst/>
          </a:prstGeom>
          <a:solidFill>
            <a:srgbClr val="7030A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Service 7</a:t>
            </a:r>
            <a:endParaRPr lang="en-US" sz="1200" dirty="0"/>
          </a:p>
        </p:txBody>
      </p:sp>
      <p:grpSp>
        <p:nvGrpSpPr>
          <p:cNvPr id="103" name="Group 17"/>
          <p:cNvGrpSpPr/>
          <p:nvPr/>
        </p:nvGrpSpPr>
        <p:grpSpPr>
          <a:xfrm>
            <a:off x="2767584" y="3489960"/>
            <a:ext cx="649224" cy="420624"/>
            <a:chOff x="841248" y="1078992"/>
            <a:chExt cx="649224" cy="420624"/>
          </a:xfrm>
          <a:scene3d>
            <a:camera prst="orthographicFront">
              <a:rot lat="0" lon="0" rev="0"/>
            </a:camera>
            <a:lightRig rig="balanced" dir="t">
              <a:rot lat="0" lon="0" rev="8700000"/>
            </a:lightRig>
          </a:scene3d>
        </p:grpSpPr>
        <p:sp>
          <p:nvSpPr>
            <p:cNvPr id="105" name="Rectangle 104"/>
            <p:cNvSpPr/>
            <p:nvPr/>
          </p:nvSpPr>
          <p:spPr>
            <a:xfrm>
              <a:off x="841248" y="1216152"/>
              <a:ext cx="640080" cy="283464"/>
            </a:xfrm>
            <a:prstGeom prst="rect">
              <a:avLst/>
            </a:prstGeom>
            <a:gradFill>
              <a:gsLst>
                <a:gs pos="0">
                  <a:srgbClr val="C2EFFF"/>
                </a:gs>
                <a:gs pos="50000">
                  <a:srgbClr val="85E0FF"/>
                </a:gs>
                <a:gs pos="100000">
                  <a:schemeClr val="tx1">
                    <a:lumMod val="50000"/>
                    <a:lumOff val="50000"/>
                  </a:schemeClr>
                </a:gs>
              </a:gsLst>
              <a:lin ang="5400000" scaled="0"/>
            </a:gradFill>
            <a:ln>
              <a:noFill/>
            </a:ln>
            <a:effectLst>
              <a:outerShdw blurRad="44450" dist="27940" dir="5400000" algn="ctr">
                <a:srgbClr val="000000">
                  <a:alpha val="32000"/>
                </a:srgbClr>
              </a:outerShdw>
            </a:effectLst>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2">
                      <a:lumMod val="50000"/>
                    </a:schemeClr>
                  </a:solidFill>
                </a:rPr>
                <a:t>DB  7</a:t>
              </a:r>
            </a:p>
          </p:txBody>
        </p:sp>
        <p:sp>
          <p:nvSpPr>
            <p:cNvPr id="106" name="Oval 105"/>
            <p:cNvSpPr/>
            <p:nvPr/>
          </p:nvSpPr>
          <p:spPr>
            <a:xfrm>
              <a:off x="841248" y="1078992"/>
              <a:ext cx="649224" cy="192024"/>
            </a:xfrm>
            <a:prstGeom prst="ellipse">
              <a:avLst/>
            </a:prstGeom>
            <a:gradFill>
              <a:gsLst>
                <a:gs pos="0">
                  <a:srgbClr val="C2EFFF"/>
                </a:gs>
                <a:gs pos="50000">
                  <a:srgbClr val="85E0FF"/>
                </a:gs>
                <a:gs pos="100000">
                  <a:schemeClr val="tx1">
                    <a:lumMod val="50000"/>
                    <a:lumOff val="50000"/>
                  </a:schemeClr>
                </a:gs>
              </a:gsLst>
              <a:lin ang="5400000" scaled="0"/>
            </a:gradFill>
            <a:ln>
              <a:noFill/>
            </a:ln>
            <a:effectLst>
              <a:outerShdw blurRad="44450" dist="27940" dir="5400000" algn="ctr">
                <a:srgbClr val="000000">
                  <a:alpha val="32000"/>
                </a:srgbClr>
              </a:outerShdw>
            </a:effectLst>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smtClean="0">
                <a:solidFill>
                  <a:schemeClr val="tx2">
                    <a:lumMod val="50000"/>
                  </a:schemeClr>
                </a:solidFill>
              </a:endParaRPr>
            </a:p>
          </p:txBody>
        </p:sp>
      </p:grpSp>
      <p:cxnSp>
        <p:nvCxnSpPr>
          <p:cNvPr id="104" name="Straight Arrow Connector 103"/>
          <p:cNvCxnSpPr>
            <a:stCxn id="101" idx="3"/>
          </p:cNvCxnSpPr>
          <p:nvPr/>
        </p:nvCxnSpPr>
        <p:spPr>
          <a:xfrm flipV="1">
            <a:off x="2560320" y="3694176"/>
            <a:ext cx="256032" cy="7620"/>
          </a:xfrm>
          <a:prstGeom prst="straightConnector1">
            <a:avLst/>
          </a:prstGeom>
          <a:ln w="12700">
            <a:solidFill>
              <a:srgbClr val="002060"/>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107" name="TextBox 106"/>
          <p:cNvSpPr txBox="1"/>
          <p:nvPr/>
        </p:nvSpPr>
        <p:spPr>
          <a:xfrm>
            <a:off x="320040" y="6044184"/>
            <a:ext cx="2862072" cy="307777"/>
          </a:xfrm>
          <a:prstGeom prst="rect">
            <a:avLst/>
          </a:prstGeom>
          <a:noFill/>
        </p:spPr>
        <p:txBody>
          <a:bodyPr wrap="square" rtlCol="0">
            <a:spAutoFit/>
          </a:bodyPr>
          <a:lstStyle/>
          <a:p>
            <a:r>
              <a:rPr lang="en-US" sz="1400" dirty="0" smtClean="0">
                <a:solidFill>
                  <a:srgbClr val="C00000"/>
                </a:solidFill>
              </a:rPr>
              <a:t>Container / Deployment Solution</a:t>
            </a:r>
          </a:p>
        </p:txBody>
      </p:sp>
      <p:sp>
        <p:nvSpPr>
          <p:cNvPr id="108" name="TextBox 107"/>
          <p:cNvSpPr txBox="1"/>
          <p:nvPr/>
        </p:nvSpPr>
        <p:spPr>
          <a:xfrm>
            <a:off x="4916424" y="6059424"/>
            <a:ext cx="4072128" cy="307777"/>
          </a:xfrm>
          <a:prstGeom prst="rect">
            <a:avLst/>
          </a:prstGeom>
          <a:noFill/>
        </p:spPr>
        <p:txBody>
          <a:bodyPr wrap="square" rtlCol="0">
            <a:spAutoFit/>
          </a:bodyPr>
          <a:lstStyle/>
          <a:p>
            <a:r>
              <a:rPr lang="en-US" sz="1400" dirty="0" smtClean="0">
                <a:solidFill>
                  <a:srgbClr val="C00000"/>
                </a:solidFill>
              </a:rPr>
              <a:t>Logical  Components  Architecture and Flow</a:t>
            </a:r>
          </a:p>
        </p:txBody>
      </p:sp>
      <p:sp>
        <p:nvSpPr>
          <p:cNvPr id="99" name="TextBox 98"/>
          <p:cNvSpPr txBox="1"/>
          <p:nvPr/>
        </p:nvSpPr>
        <p:spPr>
          <a:xfrm rot="16200000">
            <a:off x="3541776" y="4000851"/>
            <a:ext cx="1667256" cy="400110"/>
          </a:xfrm>
          <a:prstGeom prst="rect">
            <a:avLst/>
          </a:prstGeom>
          <a:noFill/>
        </p:spPr>
        <p:txBody>
          <a:bodyPr wrap="square" rtlCol="0">
            <a:spAutoFit/>
          </a:bodyPr>
          <a:lstStyle/>
          <a:p>
            <a:r>
              <a:rPr lang="en-US" sz="2000" dirty="0" smtClean="0">
                <a:solidFill>
                  <a:schemeClr val="bg1"/>
                </a:solidFill>
              </a:rPr>
              <a:t>CAMEL</a:t>
            </a:r>
            <a:endParaRPr lang="en-US" sz="2000" dirty="0" smtClean="0">
              <a:solidFill>
                <a:schemeClr val="bg1"/>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5154930" y="1405890"/>
            <a:ext cx="4594860" cy="2045970"/>
          </a:xfrm>
          <a:prstGeom prst="rect">
            <a:avLst/>
          </a:prstGeom>
          <a:noFill/>
          <a:ln>
            <a:solidFill>
              <a:srgbClr val="66CC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smtClean="0">
              <a:solidFill>
                <a:schemeClr val="tx2">
                  <a:lumMod val="50000"/>
                </a:schemeClr>
              </a:solidFill>
            </a:endParaRPr>
          </a:p>
        </p:txBody>
      </p:sp>
      <p:sp>
        <p:nvSpPr>
          <p:cNvPr id="19" name="Rectangle 18"/>
          <p:cNvSpPr/>
          <p:nvPr/>
        </p:nvSpPr>
        <p:spPr>
          <a:xfrm>
            <a:off x="5212080" y="3832860"/>
            <a:ext cx="4530090" cy="2045970"/>
          </a:xfrm>
          <a:prstGeom prst="rect">
            <a:avLst/>
          </a:prstGeom>
          <a:noFill/>
          <a:ln>
            <a:solidFill>
              <a:srgbClr val="6666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smtClean="0">
              <a:solidFill>
                <a:schemeClr val="tx2">
                  <a:lumMod val="50000"/>
                </a:schemeClr>
              </a:solidFill>
            </a:endParaRPr>
          </a:p>
        </p:txBody>
      </p:sp>
      <p:sp>
        <p:nvSpPr>
          <p:cNvPr id="20" name="Rectangle 19"/>
          <p:cNvSpPr/>
          <p:nvPr/>
        </p:nvSpPr>
        <p:spPr>
          <a:xfrm>
            <a:off x="87630" y="3840480"/>
            <a:ext cx="4587240" cy="2042160"/>
          </a:xfrm>
          <a:prstGeom prst="rect">
            <a:avLst/>
          </a:prstGeom>
          <a:noFill/>
          <a:ln>
            <a:solidFill>
              <a:srgbClr val="336699"/>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smtClean="0">
              <a:solidFill>
                <a:schemeClr val="tx2">
                  <a:lumMod val="50000"/>
                </a:schemeClr>
              </a:solidFill>
            </a:endParaRPr>
          </a:p>
        </p:txBody>
      </p:sp>
      <p:sp>
        <p:nvSpPr>
          <p:cNvPr id="21" name="Rectangle 20"/>
          <p:cNvSpPr/>
          <p:nvPr/>
        </p:nvSpPr>
        <p:spPr>
          <a:xfrm>
            <a:off x="91440" y="1417320"/>
            <a:ext cx="4617720" cy="2045970"/>
          </a:xfrm>
          <a:prstGeom prst="rect">
            <a:avLst/>
          </a:prstGeom>
          <a:noFill/>
          <a:ln>
            <a:solidFill>
              <a:srgbClr val="C2EF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smtClean="0">
              <a:solidFill>
                <a:schemeClr val="tx2">
                  <a:lumMod val="50000"/>
                </a:schemeClr>
              </a:solidFill>
            </a:endParaRPr>
          </a:p>
        </p:txBody>
      </p:sp>
      <p:grpSp>
        <p:nvGrpSpPr>
          <p:cNvPr id="17" name="Group 16"/>
          <p:cNvGrpSpPr/>
          <p:nvPr/>
        </p:nvGrpSpPr>
        <p:grpSpPr>
          <a:xfrm>
            <a:off x="3531870" y="2366010"/>
            <a:ext cx="2766060" cy="2571750"/>
            <a:chOff x="3554730" y="2308860"/>
            <a:chExt cx="2766060" cy="2571750"/>
          </a:xfrm>
        </p:grpSpPr>
        <p:sp>
          <p:nvSpPr>
            <p:cNvPr id="7" name="Flowchart: Process 6"/>
            <p:cNvSpPr/>
            <p:nvPr/>
          </p:nvSpPr>
          <p:spPr>
            <a:xfrm>
              <a:off x="3817620" y="2571750"/>
              <a:ext cx="1028700" cy="925830"/>
            </a:xfrm>
            <a:prstGeom prst="flowChartProcess">
              <a:avLst/>
            </a:prstGeom>
            <a:solidFill>
              <a:srgbClr val="85E0FF"/>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smtClean="0">
                <a:solidFill>
                  <a:schemeClr val="tx2">
                    <a:lumMod val="50000"/>
                  </a:schemeClr>
                </a:solidFill>
              </a:endParaRPr>
            </a:p>
          </p:txBody>
        </p:sp>
        <p:sp>
          <p:nvSpPr>
            <p:cNvPr id="8" name="Flowchart: Process 7"/>
            <p:cNvSpPr/>
            <p:nvPr/>
          </p:nvSpPr>
          <p:spPr>
            <a:xfrm>
              <a:off x="5033010" y="2575560"/>
              <a:ext cx="1024890" cy="925830"/>
            </a:xfrm>
            <a:prstGeom prst="flowChartProcess">
              <a:avLst/>
            </a:prstGeom>
            <a:solidFill>
              <a:srgbClr val="00B0F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smtClean="0">
                <a:solidFill>
                  <a:schemeClr val="tx2">
                    <a:lumMod val="50000"/>
                  </a:schemeClr>
                </a:solidFill>
              </a:endParaRPr>
            </a:p>
          </p:txBody>
        </p:sp>
        <p:sp>
          <p:nvSpPr>
            <p:cNvPr id="9" name="Flowchart: Process 8"/>
            <p:cNvSpPr/>
            <p:nvPr/>
          </p:nvSpPr>
          <p:spPr>
            <a:xfrm>
              <a:off x="5036820" y="3688080"/>
              <a:ext cx="1024890" cy="925830"/>
            </a:xfrm>
            <a:prstGeom prst="flowChartProcess">
              <a:avLst/>
            </a:prstGeom>
            <a:solidFill>
              <a:srgbClr val="0000CC"/>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smtClean="0">
                <a:solidFill>
                  <a:schemeClr val="tx2">
                    <a:lumMod val="50000"/>
                  </a:schemeClr>
                </a:solidFill>
              </a:endParaRPr>
            </a:p>
          </p:txBody>
        </p:sp>
        <p:sp>
          <p:nvSpPr>
            <p:cNvPr id="10" name="Flowchart: Process 9"/>
            <p:cNvSpPr/>
            <p:nvPr/>
          </p:nvSpPr>
          <p:spPr>
            <a:xfrm>
              <a:off x="3817620" y="3691890"/>
              <a:ext cx="1028700" cy="925830"/>
            </a:xfrm>
            <a:prstGeom prst="flowChartProcess">
              <a:avLst/>
            </a:prstGeom>
            <a:solidFill>
              <a:srgbClr val="336699"/>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smtClean="0">
                <a:solidFill>
                  <a:schemeClr val="tx2">
                    <a:lumMod val="50000"/>
                  </a:schemeClr>
                </a:solidFill>
              </a:endParaRPr>
            </a:p>
          </p:txBody>
        </p:sp>
        <p:sp>
          <p:nvSpPr>
            <p:cNvPr id="11" name="Quad Arrow 10"/>
            <p:cNvSpPr/>
            <p:nvPr/>
          </p:nvSpPr>
          <p:spPr>
            <a:xfrm>
              <a:off x="3554730" y="2308860"/>
              <a:ext cx="2766060" cy="2571750"/>
            </a:xfrm>
            <a:prstGeom prst="quadArrow">
              <a:avLst>
                <a:gd name="adj1" fmla="val 3072"/>
                <a:gd name="adj2" fmla="val 5928"/>
                <a:gd name="adj3" fmla="val 7643"/>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smtClean="0">
                <a:solidFill>
                  <a:schemeClr val="tx2">
                    <a:lumMod val="50000"/>
                  </a:schemeClr>
                </a:solidFill>
              </a:endParaRPr>
            </a:p>
          </p:txBody>
        </p:sp>
        <p:pic>
          <p:nvPicPr>
            <p:cNvPr id="13" name="Picture 12" descr="application monitoring.png"/>
            <p:cNvPicPr>
              <a:picLocks noChangeAspect="1"/>
            </p:cNvPicPr>
            <p:nvPr/>
          </p:nvPicPr>
          <p:blipFill>
            <a:blip r:embed="rId2" cstate="print"/>
            <a:stretch>
              <a:fillRect/>
            </a:stretch>
          </p:blipFill>
          <p:spPr>
            <a:xfrm>
              <a:off x="4057649" y="2725855"/>
              <a:ext cx="662941" cy="634565"/>
            </a:xfrm>
            <a:prstGeom prst="rect">
              <a:avLst/>
            </a:prstGeom>
          </p:spPr>
        </p:pic>
        <p:pic>
          <p:nvPicPr>
            <p:cNvPr id="14" name="Picture 13" descr="docker.png"/>
            <p:cNvPicPr>
              <a:picLocks noChangeAspect="1"/>
            </p:cNvPicPr>
            <p:nvPr/>
          </p:nvPicPr>
          <p:blipFill>
            <a:blip r:embed="rId3" cstate="print">
              <a:lum bright="38000" contrast="-55000"/>
            </a:blip>
            <a:stretch>
              <a:fillRect/>
            </a:stretch>
          </p:blipFill>
          <p:spPr>
            <a:xfrm>
              <a:off x="5178743" y="2766060"/>
              <a:ext cx="707708" cy="552450"/>
            </a:xfrm>
            <a:prstGeom prst="rect">
              <a:avLst/>
            </a:prstGeom>
            <a:solidFill>
              <a:srgbClr val="66CCFF"/>
            </a:solidFill>
          </p:spPr>
        </p:pic>
        <p:pic>
          <p:nvPicPr>
            <p:cNvPr id="15" name="Picture 14" descr="service code.jpg"/>
            <p:cNvPicPr>
              <a:picLocks noChangeAspect="1"/>
            </p:cNvPicPr>
            <p:nvPr/>
          </p:nvPicPr>
          <p:blipFill>
            <a:blip r:embed="rId4" cstate="print">
              <a:lum bright="23000" contrast="-47000"/>
            </a:blip>
            <a:stretch>
              <a:fillRect/>
            </a:stretch>
          </p:blipFill>
          <p:spPr>
            <a:xfrm>
              <a:off x="4050030" y="3886200"/>
              <a:ext cx="571500" cy="571500"/>
            </a:xfrm>
            <a:prstGeom prst="rect">
              <a:avLst/>
            </a:prstGeom>
          </p:spPr>
        </p:pic>
        <p:pic>
          <p:nvPicPr>
            <p:cNvPr id="16" name="Picture 15" descr="service chorepgraphy.jpg"/>
            <p:cNvPicPr>
              <a:picLocks noChangeAspect="1"/>
            </p:cNvPicPr>
            <p:nvPr/>
          </p:nvPicPr>
          <p:blipFill>
            <a:blip r:embed="rId5" cstate="print">
              <a:lum bright="22000" contrast="-43000"/>
            </a:blip>
            <a:stretch>
              <a:fillRect/>
            </a:stretch>
          </p:blipFill>
          <p:spPr>
            <a:xfrm>
              <a:off x="5212080" y="3829050"/>
              <a:ext cx="623974" cy="649501"/>
            </a:xfrm>
            <a:prstGeom prst="rect">
              <a:avLst/>
            </a:prstGeom>
          </p:spPr>
        </p:pic>
      </p:grpSp>
      <p:sp>
        <p:nvSpPr>
          <p:cNvPr id="22" name="Rectangle 21"/>
          <p:cNvSpPr/>
          <p:nvPr/>
        </p:nvSpPr>
        <p:spPr>
          <a:xfrm>
            <a:off x="6088380" y="3907483"/>
            <a:ext cx="3615690" cy="1938992"/>
          </a:xfrm>
          <a:prstGeom prst="rect">
            <a:avLst/>
          </a:prstGeom>
        </p:spPr>
        <p:txBody>
          <a:bodyPr wrap="square">
            <a:spAutoFit/>
          </a:bodyPr>
          <a:lstStyle/>
          <a:p>
            <a:pPr algn="ctr"/>
            <a:r>
              <a:rPr lang="en-US" sz="1200" b="1" dirty="0" smtClean="0"/>
              <a:t>Service Choreography</a:t>
            </a:r>
          </a:p>
          <a:p>
            <a:pPr algn="ctr"/>
            <a:endParaRPr lang="en-US" sz="1200" dirty="0" smtClean="0"/>
          </a:p>
          <a:p>
            <a:pPr marL="285750" indent="-285750">
              <a:buFont typeface="Arial" pitchFamily="34" charset="0"/>
              <a:buChar char="•"/>
            </a:pPr>
            <a:r>
              <a:rPr lang="en-US" sz="1200" dirty="0" err="1" smtClean="0"/>
              <a:t>AngularJS</a:t>
            </a:r>
            <a:r>
              <a:rPr lang="en-US" sz="1200" dirty="0" smtClean="0"/>
              <a:t> to manage service choreography For example, if the summary page needs calls to the accounts service, cards service and loans service, it will be managed through </a:t>
            </a:r>
            <a:r>
              <a:rPr lang="en-US" sz="1200" dirty="0" err="1" smtClean="0"/>
              <a:t>AngularJS</a:t>
            </a:r>
            <a:r>
              <a:rPr lang="en-US" sz="1200" dirty="0" smtClean="0"/>
              <a:t>.</a:t>
            </a:r>
          </a:p>
          <a:p>
            <a:pPr marL="285750" indent="-285750">
              <a:buFont typeface="Arial" pitchFamily="34" charset="0"/>
              <a:buChar char="•"/>
            </a:pPr>
            <a:r>
              <a:rPr lang="en-US" sz="1200" dirty="0" smtClean="0"/>
              <a:t>Each API call to undergo authentication using a standard security token (OATH authentication mechanism)</a:t>
            </a:r>
          </a:p>
        </p:txBody>
      </p:sp>
      <p:sp>
        <p:nvSpPr>
          <p:cNvPr id="23" name="Rectangle 22"/>
          <p:cNvSpPr/>
          <p:nvPr/>
        </p:nvSpPr>
        <p:spPr>
          <a:xfrm>
            <a:off x="6156960" y="1591658"/>
            <a:ext cx="3467100" cy="1754326"/>
          </a:xfrm>
          <a:prstGeom prst="rect">
            <a:avLst/>
          </a:prstGeom>
        </p:spPr>
        <p:txBody>
          <a:bodyPr wrap="square">
            <a:spAutoFit/>
          </a:bodyPr>
          <a:lstStyle/>
          <a:p>
            <a:pPr algn="ctr"/>
            <a:r>
              <a:rPr lang="en-US" sz="1200" b="1" dirty="0" smtClean="0"/>
              <a:t>Containerization</a:t>
            </a:r>
          </a:p>
          <a:p>
            <a:pPr algn="ctr"/>
            <a:endParaRPr lang="en-US" sz="1200" dirty="0" smtClean="0"/>
          </a:p>
          <a:p>
            <a:pPr marL="285750" indent="-285750">
              <a:buFont typeface="Arial" pitchFamily="34" charset="0"/>
              <a:buChar char="•"/>
            </a:pPr>
            <a:r>
              <a:rPr lang="en-US" sz="1200" dirty="0" smtClean="0"/>
              <a:t>Each micro service to run in its own container which includes the database.</a:t>
            </a:r>
          </a:p>
          <a:p>
            <a:pPr marL="285750" indent="-285750">
              <a:buFont typeface="Arial" pitchFamily="34" charset="0"/>
              <a:buChar char="•"/>
            </a:pPr>
            <a:r>
              <a:rPr lang="en-US" sz="1200" dirty="0" smtClean="0"/>
              <a:t>Container to container communication to be only through APIs.</a:t>
            </a:r>
          </a:p>
          <a:p>
            <a:pPr marL="285750" indent="-285750">
              <a:buFont typeface="Arial" pitchFamily="34" charset="0"/>
              <a:buChar char="•"/>
            </a:pPr>
            <a:r>
              <a:rPr lang="en-US" sz="1200" dirty="0" smtClean="0"/>
              <a:t>We intend to start with one container per micro service but build it in a scalable manner with load balancing.</a:t>
            </a:r>
          </a:p>
        </p:txBody>
      </p:sp>
      <p:sp>
        <p:nvSpPr>
          <p:cNvPr id="24" name="Rectangle 23"/>
          <p:cNvSpPr/>
          <p:nvPr/>
        </p:nvSpPr>
        <p:spPr>
          <a:xfrm>
            <a:off x="236220" y="1609218"/>
            <a:ext cx="3421380" cy="1754326"/>
          </a:xfrm>
          <a:prstGeom prst="rect">
            <a:avLst/>
          </a:prstGeom>
        </p:spPr>
        <p:txBody>
          <a:bodyPr wrap="square">
            <a:spAutoFit/>
          </a:bodyPr>
          <a:lstStyle/>
          <a:p>
            <a:pPr algn="ctr"/>
            <a:r>
              <a:rPr lang="en-US" sz="1200" b="1" dirty="0" smtClean="0"/>
              <a:t>Application Performance and Monitoring</a:t>
            </a:r>
          </a:p>
          <a:p>
            <a:pPr algn="ctr"/>
            <a:endParaRPr lang="en-US" sz="1200" dirty="0" smtClean="0"/>
          </a:p>
          <a:p>
            <a:pPr marL="285750" indent="-285750">
              <a:buFont typeface="Arial" pitchFamily="34" charset="0"/>
              <a:buChar char="•"/>
            </a:pPr>
            <a:r>
              <a:rPr lang="en-US" sz="1200" dirty="0" smtClean="0"/>
              <a:t>Monitoring to be setup for every container.</a:t>
            </a:r>
          </a:p>
          <a:p>
            <a:pPr marL="285750" indent="-285750">
              <a:buFont typeface="Arial" pitchFamily="34" charset="0"/>
              <a:buChar char="•"/>
            </a:pPr>
            <a:r>
              <a:rPr lang="en-US" sz="1200" dirty="0" smtClean="0"/>
              <a:t>Services running inside the container to be monitored as well.</a:t>
            </a:r>
          </a:p>
          <a:p>
            <a:pPr marL="285750" indent="-285750">
              <a:buFont typeface="Arial" pitchFamily="34" charset="0"/>
              <a:buChar char="•"/>
            </a:pPr>
            <a:r>
              <a:rPr lang="en-US" sz="1200" dirty="0" smtClean="0"/>
              <a:t>We plan to use ELK stack to run analytics on the logs</a:t>
            </a:r>
          </a:p>
          <a:p>
            <a:pPr marL="285750" indent="-285750">
              <a:buFont typeface="Arial" pitchFamily="34" charset="0"/>
              <a:buChar char="•"/>
            </a:pPr>
            <a:r>
              <a:rPr lang="en-US" sz="1200" dirty="0" smtClean="0"/>
              <a:t>Log aggregation to happen on an external storage service.</a:t>
            </a:r>
          </a:p>
        </p:txBody>
      </p:sp>
      <p:sp>
        <p:nvSpPr>
          <p:cNvPr id="25" name="Rectangle 24"/>
          <p:cNvSpPr/>
          <p:nvPr/>
        </p:nvSpPr>
        <p:spPr>
          <a:xfrm>
            <a:off x="213360" y="4122986"/>
            <a:ext cx="3455670" cy="1384995"/>
          </a:xfrm>
          <a:prstGeom prst="rect">
            <a:avLst/>
          </a:prstGeom>
        </p:spPr>
        <p:txBody>
          <a:bodyPr wrap="square">
            <a:spAutoFit/>
          </a:bodyPr>
          <a:lstStyle/>
          <a:p>
            <a:pPr marL="285750" indent="-285750" algn="ctr"/>
            <a:r>
              <a:rPr lang="en-US" sz="1200" b="1" dirty="0" smtClean="0"/>
              <a:t>Source Code Maintenance</a:t>
            </a:r>
          </a:p>
          <a:p>
            <a:pPr marL="285750" indent="-285750"/>
            <a:endParaRPr lang="en-US" sz="1200" dirty="0" smtClean="0"/>
          </a:p>
          <a:p>
            <a:pPr marL="285750" indent="-285750">
              <a:buFont typeface="Arial" pitchFamily="34" charset="0"/>
              <a:buChar char="•"/>
            </a:pPr>
            <a:r>
              <a:rPr lang="en-US" sz="1200" dirty="0" smtClean="0"/>
              <a:t>Source code will be maintained on </a:t>
            </a:r>
            <a:r>
              <a:rPr lang="en-US" sz="1200" dirty="0" err="1" smtClean="0"/>
              <a:t>Github</a:t>
            </a:r>
            <a:r>
              <a:rPr lang="en-US" sz="1200" dirty="0" smtClean="0"/>
              <a:t>.</a:t>
            </a:r>
          </a:p>
          <a:p>
            <a:pPr marL="285750" indent="-285750">
              <a:buFont typeface="Arial" pitchFamily="34" charset="0"/>
              <a:buChar char="•"/>
            </a:pPr>
            <a:r>
              <a:rPr lang="en-US" sz="1200" dirty="0" smtClean="0"/>
              <a:t>IBM’s cloud environment will be used to do build and deploy the application.</a:t>
            </a:r>
          </a:p>
          <a:p>
            <a:pPr marL="285750" indent="-285750">
              <a:buFont typeface="Arial" pitchFamily="34" charset="0"/>
              <a:buChar char="•"/>
            </a:pPr>
            <a:r>
              <a:rPr lang="en-US" sz="1200" dirty="0" smtClean="0"/>
              <a:t>Local development will be done collaboratively between Capgemini and IBM</a:t>
            </a:r>
            <a:endParaRPr lang="en-US" sz="1200" dirty="0"/>
          </a:p>
        </p:txBody>
      </p:sp>
      <p:sp>
        <p:nvSpPr>
          <p:cNvPr id="27" name="Title 1"/>
          <p:cNvSpPr>
            <a:spLocks noGrp="1"/>
          </p:cNvSpPr>
          <p:nvPr>
            <p:ph type="title"/>
          </p:nvPr>
        </p:nvSpPr>
        <p:spPr>
          <a:xfrm>
            <a:off x="1" y="0"/>
            <a:ext cx="9905999" cy="1002135"/>
          </a:xfrm>
        </p:spPr>
        <p:txBody>
          <a:bodyPr/>
          <a:lstStyle/>
          <a:p>
            <a:r>
              <a:rPr lang="en-US" dirty="0" smtClean="0"/>
              <a:t>Solution Design – Overview of the architecture</a:t>
            </a:r>
            <a:endParaRPr 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Quick glance at service split up</a:t>
            </a:r>
            <a:endParaRPr lang="en-US" dirty="0"/>
          </a:p>
        </p:txBody>
      </p:sp>
      <p:sp>
        <p:nvSpPr>
          <p:cNvPr id="3" name="TextBox 2"/>
          <p:cNvSpPr txBox="1"/>
          <p:nvPr/>
        </p:nvSpPr>
        <p:spPr>
          <a:xfrm>
            <a:off x="447040" y="5029884"/>
            <a:ext cx="8293100" cy="954107"/>
          </a:xfrm>
          <a:prstGeom prst="rect">
            <a:avLst/>
          </a:prstGeom>
          <a:noFill/>
        </p:spPr>
        <p:txBody>
          <a:bodyPr wrap="square" rtlCol="0">
            <a:spAutoFit/>
          </a:bodyPr>
          <a:lstStyle/>
          <a:p>
            <a:pPr marL="285750" indent="-285750">
              <a:buFont typeface="Arial" pitchFamily="34" charset="0"/>
              <a:buChar char="•"/>
            </a:pPr>
            <a:r>
              <a:rPr lang="en-US" sz="1400" dirty="0" smtClean="0"/>
              <a:t>The application to be built using the micro service approach and hosted on the IBM </a:t>
            </a:r>
            <a:r>
              <a:rPr lang="en-US" sz="1400" dirty="0" err="1" smtClean="0"/>
              <a:t>Blumix</a:t>
            </a:r>
            <a:r>
              <a:rPr lang="en-US" sz="1400" dirty="0" smtClean="0"/>
              <a:t> cloud.</a:t>
            </a:r>
          </a:p>
          <a:p>
            <a:pPr marL="285750" indent="-285750">
              <a:buFont typeface="Arial" pitchFamily="34" charset="0"/>
              <a:buChar char="•"/>
            </a:pPr>
            <a:r>
              <a:rPr lang="en-US" sz="1400" dirty="0" smtClean="0"/>
              <a:t>We will cover select account types only to keep a restricted scope.</a:t>
            </a:r>
          </a:p>
          <a:p>
            <a:pPr marL="285750" indent="-285750">
              <a:buFont typeface="Arial" pitchFamily="34" charset="0"/>
              <a:buChar char="•"/>
            </a:pPr>
            <a:r>
              <a:rPr lang="en-US" sz="1400" dirty="0" smtClean="0"/>
              <a:t>Frontend will be </a:t>
            </a:r>
            <a:r>
              <a:rPr lang="en-US" sz="1400" dirty="0" err="1" smtClean="0"/>
              <a:t>Angularjs</a:t>
            </a:r>
            <a:r>
              <a:rPr lang="en-US" sz="1400" dirty="0" smtClean="0"/>
              <a:t>, bootstrap and HTML 5.</a:t>
            </a:r>
          </a:p>
          <a:p>
            <a:pPr marL="285750" indent="-285750">
              <a:buFont typeface="Arial" pitchFamily="34" charset="0"/>
              <a:buChar char="•"/>
            </a:pPr>
            <a:r>
              <a:rPr lang="en-US" sz="1400" dirty="0" smtClean="0"/>
              <a:t>Polyglot approach will be used for development</a:t>
            </a:r>
          </a:p>
        </p:txBody>
      </p:sp>
      <p:graphicFrame>
        <p:nvGraphicFramePr>
          <p:cNvPr id="4" name="Table 3"/>
          <p:cNvGraphicFramePr>
            <a:graphicFrameLocks noGrp="1"/>
          </p:cNvGraphicFramePr>
          <p:nvPr>
            <p:extLst>
              <p:ext uri="{D42A27DB-BD31-4B8C-83A1-F6EECF244321}">
                <p14:modId xmlns:p14="http://schemas.microsoft.com/office/powerpoint/2010/main" val="3141830005"/>
              </p:ext>
            </p:extLst>
          </p:nvPr>
        </p:nvGraphicFramePr>
        <p:xfrm>
          <a:off x="182877" y="1472515"/>
          <a:ext cx="9509762" cy="3119120"/>
        </p:xfrm>
        <a:graphic>
          <a:graphicData uri="http://schemas.openxmlformats.org/drawingml/2006/table">
            <a:tbl>
              <a:tblPr firstRow="1" bandRow="1">
                <a:tableStyleId>{073A0DAA-6AF3-43AB-8588-CEC1D06C72B9}</a:tableStyleId>
              </a:tblPr>
              <a:tblGrid>
                <a:gridCol w="1700503"/>
                <a:gridCol w="2997230"/>
                <a:gridCol w="2903220"/>
                <a:gridCol w="1908809"/>
              </a:tblGrid>
              <a:tr h="0">
                <a:tc>
                  <a:txBody>
                    <a:bodyPr/>
                    <a:lstStyle/>
                    <a:p>
                      <a:pPr algn="ctr"/>
                      <a:r>
                        <a:rPr lang="en-US" sz="1000" dirty="0" smtClean="0"/>
                        <a:t>Micro</a:t>
                      </a:r>
                      <a:r>
                        <a:rPr lang="en-US" sz="1000" baseline="0" dirty="0" smtClean="0"/>
                        <a:t> Service</a:t>
                      </a:r>
                      <a:endParaRPr lang="en-US" sz="1000" dirty="0"/>
                    </a:p>
                  </a:txBody>
                  <a:tcPr/>
                </a:tc>
                <a:tc>
                  <a:txBody>
                    <a:bodyPr/>
                    <a:lstStyle/>
                    <a:p>
                      <a:pPr algn="ctr"/>
                      <a:r>
                        <a:rPr lang="en-US" sz="1000" dirty="0" smtClean="0"/>
                        <a:t>Functionality</a:t>
                      </a:r>
                      <a:endParaRPr lang="en-US" sz="1000" dirty="0"/>
                    </a:p>
                  </a:txBody>
                  <a:tcPr/>
                </a:tc>
                <a:tc>
                  <a:txBody>
                    <a:bodyPr/>
                    <a:lstStyle/>
                    <a:p>
                      <a:pPr algn="ctr"/>
                      <a:r>
                        <a:rPr lang="en-US" sz="1000" dirty="0" smtClean="0"/>
                        <a:t>Account Types</a:t>
                      </a:r>
                      <a:endParaRPr lang="en-US" sz="1000" dirty="0"/>
                    </a:p>
                  </a:txBody>
                  <a:tcPr/>
                </a:tc>
                <a:tc>
                  <a:txBody>
                    <a:bodyPr/>
                    <a:lstStyle/>
                    <a:p>
                      <a:pPr algn="ctr"/>
                      <a:r>
                        <a:rPr lang="en-US" sz="1000" dirty="0" smtClean="0"/>
                        <a:t>Technologies</a:t>
                      </a:r>
                      <a:endParaRPr lang="en-US" sz="1000" dirty="0"/>
                    </a:p>
                  </a:txBody>
                  <a:tcPr/>
                </a:tc>
              </a:tr>
              <a:tr h="370840">
                <a:tc>
                  <a:txBody>
                    <a:bodyPr/>
                    <a:lstStyle/>
                    <a:p>
                      <a:r>
                        <a:rPr lang="en-US" sz="1000" dirty="0" err="1" smtClean="0"/>
                        <a:t>AuthenticationService</a:t>
                      </a:r>
                      <a:endParaRPr lang="en-US" sz="1000" dirty="0"/>
                    </a:p>
                  </a:txBody>
                  <a:tcPr/>
                </a:tc>
                <a:tc>
                  <a:txBody>
                    <a:bodyPr/>
                    <a:lstStyle/>
                    <a:p>
                      <a:r>
                        <a:rPr lang="en-US" sz="1000" dirty="0" smtClean="0"/>
                        <a:t>Authenticate and authorize the user</a:t>
                      </a:r>
                      <a:endParaRPr lang="en-US" sz="1000" dirty="0"/>
                    </a:p>
                  </a:txBody>
                  <a:tcPr/>
                </a:tc>
                <a:tc>
                  <a:txBody>
                    <a:bodyPr/>
                    <a:lstStyle/>
                    <a:p>
                      <a:r>
                        <a:rPr lang="en-US" sz="1000" dirty="0" smtClean="0"/>
                        <a:t>Retail customers</a:t>
                      </a:r>
                      <a:endParaRPr lang="en-US" sz="1000" dirty="0"/>
                    </a:p>
                  </a:txBody>
                  <a:tcPr/>
                </a:tc>
                <a:tc>
                  <a:txBody>
                    <a:bodyPr/>
                    <a:lstStyle/>
                    <a:p>
                      <a:r>
                        <a:rPr lang="en-US" sz="1000" dirty="0" smtClean="0"/>
                        <a:t>Spring,</a:t>
                      </a:r>
                      <a:r>
                        <a:rPr lang="en-US" sz="1000" baseline="0" dirty="0" smtClean="0"/>
                        <a:t> Hibernate, </a:t>
                      </a:r>
                      <a:r>
                        <a:rPr lang="en-US" sz="1000" baseline="0" dirty="0" err="1" smtClean="0"/>
                        <a:t>Postgresql</a:t>
                      </a:r>
                      <a:endParaRPr lang="en-US" sz="1000" dirty="0"/>
                    </a:p>
                  </a:txBody>
                  <a:tcPr/>
                </a:tc>
              </a:tr>
              <a:tr h="370840">
                <a:tc>
                  <a:txBody>
                    <a:bodyPr/>
                    <a:lstStyle/>
                    <a:p>
                      <a:r>
                        <a:rPr lang="en-US" sz="1000" dirty="0" err="1" smtClean="0"/>
                        <a:t>AccountService</a:t>
                      </a:r>
                      <a:endParaRPr lang="en-US" sz="1000" dirty="0"/>
                    </a:p>
                  </a:txBody>
                  <a:tcPr/>
                </a:tc>
                <a:tc>
                  <a:txBody>
                    <a:bodyPr/>
                    <a:lstStyle/>
                    <a:p>
                      <a:r>
                        <a:rPr lang="en-US" sz="1000" dirty="0" smtClean="0"/>
                        <a:t>View list of accounts, account summary and list of transactions</a:t>
                      </a:r>
                      <a:endParaRPr lang="en-US" sz="1000" dirty="0"/>
                    </a:p>
                  </a:txBody>
                  <a:tcPr/>
                </a:tc>
                <a:tc>
                  <a:txBody>
                    <a:bodyPr/>
                    <a:lstStyle/>
                    <a:p>
                      <a:r>
                        <a:rPr lang="en-US" sz="1000" dirty="0" smtClean="0"/>
                        <a:t>Checking Accounts, Savings Accounts</a:t>
                      </a:r>
                      <a:endParaRPr lang="en-US" sz="1000" dirty="0"/>
                    </a:p>
                  </a:txBody>
                  <a:tcPr/>
                </a:tc>
                <a:tc>
                  <a:txBody>
                    <a:bodyPr/>
                    <a:lstStyle/>
                    <a:p>
                      <a:r>
                        <a:rPr lang="en-US" sz="1000" dirty="0" smtClean="0"/>
                        <a:t>Spring Boot, JPA,</a:t>
                      </a:r>
                      <a:r>
                        <a:rPr lang="en-US" sz="1000" baseline="0" dirty="0" smtClean="0"/>
                        <a:t> </a:t>
                      </a:r>
                      <a:r>
                        <a:rPr lang="en-US" sz="1000" baseline="0" dirty="0" err="1" smtClean="0"/>
                        <a:t>Postgresql</a:t>
                      </a:r>
                      <a:endParaRPr lang="en-US" sz="1000" dirty="0"/>
                    </a:p>
                  </a:txBody>
                  <a:tcPr/>
                </a:tc>
              </a:tr>
              <a:tr h="370840">
                <a:tc>
                  <a:txBody>
                    <a:bodyPr/>
                    <a:lstStyle/>
                    <a:p>
                      <a:r>
                        <a:rPr lang="en-US" sz="1000" dirty="0" err="1" smtClean="0"/>
                        <a:t>CardService</a:t>
                      </a:r>
                      <a:endParaRPr lang="en-US" sz="1000" dirty="0"/>
                    </a:p>
                  </a:txBody>
                  <a:tcPr/>
                </a:tc>
                <a:tc>
                  <a:txBody>
                    <a:bodyPr/>
                    <a:lstStyle/>
                    <a:p>
                      <a:r>
                        <a:rPr lang="en-US" sz="1000" baseline="0" dirty="0" smtClean="0"/>
                        <a:t>View list of cards, card summary and list of transactions </a:t>
                      </a:r>
                      <a:endParaRPr lang="en-US" sz="1000" dirty="0"/>
                    </a:p>
                  </a:txBody>
                  <a:tcPr/>
                </a:tc>
                <a:tc>
                  <a:txBody>
                    <a:bodyPr/>
                    <a:lstStyle/>
                    <a:p>
                      <a:r>
                        <a:rPr lang="en-US" sz="1000" dirty="0" smtClean="0"/>
                        <a:t>Credit</a:t>
                      </a:r>
                      <a:r>
                        <a:rPr lang="en-US" sz="1000" baseline="0" dirty="0" smtClean="0"/>
                        <a:t> Cards, Virtual Credit Cards</a:t>
                      </a:r>
                      <a:endParaRPr lang="en-US" sz="1000" dirty="0"/>
                    </a:p>
                  </a:txBody>
                  <a:tcPr/>
                </a:tc>
                <a:tc>
                  <a:txBody>
                    <a:bodyPr/>
                    <a:lstStyle/>
                    <a:p>
                      <a:r>
                        <a:rPr lang="en-US" sz="1000" dirty="0" err="1" smtClean="0"/>
                        <a:t>Dropwizard</a:t>
                      </a:r>
                      <a:r>
                        <a:rPr lang="en-US" sz="1000" dirty="0" smtClean="0"/>
                        <a:t>, </a:t>
                      </a:r>
                      <a:r>
                        <a:rPr lang="en-US" sz="1000" dirty="0" err="1" smtClean="0"/>
                        <a:t>mysql</a:t>
                      </a:r>
                      <a:endParaRPr lang="en-US" sz="1000" dirty="0"/>
                    </a:p>
                  </a:txBody>
                  <a:tcPr/>
                </a:tc>
              </a:tr>
              <a:tr h="370840">
                <a:tc>
                  <a:txBody>
                    <a:bodyPr/>
                    <a:lstStyle/>
                    <a:p>
                      <a:r>
                        <a:rPr lang="en-US" sz="1000" dirty="0" err="1" smtClean="0"/>
                        <a:t>LoanService</a:t>
                      </a:r>
                      <a:endParaRPr lang="en-US" sz="1000" dirty="0"/>
                    </a:p>
                  </a:txBody>
                  <a:tcPr/>
                </a:tc>
                <a:tc>
                  <a:txBody>
                    <a:bodyPr/>
                    <a:lstStyle/>
                    <a:p>
                      <a:r>
                        <a:rPr lang="en-US" sz="1000" dirty="0" smtClean="0"/>
                        <a:t>View list of loans</a:t>
                      </a:r>
                      <a:r>
                        <a:rPr lang="en-US" sz="1000" baseline="0" dirty="0" smtClean="0"/>
                        <a:t> and loan summary </a:t>
                      </a:r>
                      <a:endParaRPr lang="en-US" sz="1000" dirty="0"/>
                    </a:p>
                  </a:txBody>
                  <a:tcPr/>
                </a:tc>
                <a:tc>
                  <a:txBody>
                    <a:bodyPr/>
                    <a:lstStyle/>
                    <a:p>
                      <a:r>
                        <a:rPr lang="en-US" sz="1000" dirty="0" smtClean="0"/>
                        <a:t>Personal Loan, Auto Loan, Home Loan</a:t>
                      </a:r>
                      <a:endParaRPr lang="en-US" sz="1000" dirty="0"/>
                    </a:p>
                  </a:txBody>
                  <a:tcPr/>
                </a:tc>
                <a:tc>
                  <a:txBody>
                    <a:bodyPr/>
                    <a:lstStyle/>
                    <a:p>
                      <a:r>
                        <a:rPr lang="en-US" sz="1000" dirty="0" err="1" smtClean="0"/>
                        <a:t>Nosql</a:t>
                      </a:r>
                      <a:endParaRPr lang="en-US" sz="1000" dirty="0"/>
                    </a:p>
                  </a:txBody>
                  <a:tcPr/>
                </a:tc>
              </a:tr>
              <a:tr h="370840">
                <a:tc>
                  <a:txBody>
                    <a:bodyPr/>
                    <a:lstStyle/>
                    <a:p>
                      <a:r>
                        <a:rPr lang="en-US" sz="1000" dirty="0" err="1" smtClean="0"/>
                        <a:t>InvestmentService</a:t>
                      </a:r>
                      <a:endParaRPr lang="en-US" sz="1000" dirty="0"/>
                    </a:p>
                  </a:txBody>
                  <a:tcPr/>
                </a:tc>
                <a:tc>
                  <a:txBody>
                    <a:bodyPr/>
                    <a:lstStyle/>
                    <a:p>
                      <a:r>
                        <a:rPr lang="en-US" sz="1000" dirty="0" smtClean="0"/>
                        <a:t>View list of</a:t>
                      </a:r>
                      <a:r>
                        <a:rPr lang="en-US" sz="1000" baseline="0" dirty="0" smtClean="0"/>
                        <a:t> investments, investment summary and list of transactions</a:t>
                      </a:r>
                      <a:endParaRPr lang="en-US" sz="1000" dirty="0"/>
                    </a:p>
                  </a:txBody>
                  <a:tcPr/>
                </a:tc>
                <a:tc>
                  <a:txBody>
                    <a:bodyPr/>
                    <a:lstStyle/>
                    <a:p>
                      <a:r>
                        <a:rPr lang="en-US" sz="1000" dirty="0" smtClean="0"/>
                        <a:t>Term</a:t>
                      </a:r>
                      <a:r>
                        <a:rPr lang="en-US" sz="1000" baseline="0" dirty="0" smtClean="0"/>
                        <a:t> Deposit, Recurring Deposit</a:t>
                      </a:r>
                      <a:endParaRPr lang="en-US" sz="1000" dirty="0"/>
                    </a:p>
                  </a:txBody>
                  <a:tcPr/>
                </a:tc>
                <a:tc>
                  <a:txBody>
                    <a:bodyPr/>
                    <a:lstStyle/>
                    <a:p>
                      <a:r>
                        <a:rPr lang="en-US" sz="1000" dirty="0" smtClean="0"/>
                        <a:t>TBD</a:t>
                      </a:r>
                      <a:endParaRPr lang="en-US" sz="1000" dirty="0"/>
                    </a:p>
                  </a:txBody>
                  <a:tcPr/>
                </a:tc>
              </a:tr>
              <a:tr h="370840">
                <a:tc>
                  <a:txBody>
                    <a:bodyPr/>
                    <a:lstStyle/>
                    <a:p>
                      <a:r>
                        <a:rPr lang="en-US" sz="1000" dirty="0" err="1" smtClean="0"/>
                        <a:t>TransferService</a:t>
                      </a:r>
                      <a:endParaRPr lang="en-US" sz="1000" dirty="0"/>
                    </a:p>
                  </a:txBody>
                  <a:tcPr/>
                </a:tc>
                <a:tc>
                  <a:txBody>
                    <a:bodyPr/>
                    <a:lstStyle/>
                    <a:p>
                      <a:r>
                        <a:rPr lang="en-US" sz="1000" dirty="0" smtClean="0"/>
                        <a:t>Setup payees and transfer between own accounts, other accounts in same bank</a:t>
                      </a:r>
                      <a:r>
                        <a:rPr lang="en-US" sz="1000" baseline="0" dirty="0" smtClean="0"/>
                        <a:t> and other accounts in other banks</a:t>
                      </a:r>
                      <a:endParaRPr lang="en-US" sz="1000" dirty="0"/>
                    </a:p>
                  </a:txBody>
                  <a:tcPr/>
                </a:tc>
                <a:tc>
                  <a:txBody>
                    <a:bodyPr/>
                    <a:lstStyle/>
                    <a:p>
                      <a:r>
                        <a:rPr lang="en-US" sz="1000" dirty="0" smtClean="0"/>
                        <a:t>Transfers between a)</a:t>
                      </a:r>
                      <a:r>
                        <a:rPr lang="en-US" sz="1000" baseline="0" dirty="0" smtClean="0"/>
                        <a:t> account to account b) account to card c) account to loan d) account to investment</a:t>
                      </a:r>
                      <a:endParaRPr lang="en-US" sz="1000" dirty="0"/>
                    </a:p>
                  </a:txBody>
                  <a:tcPr/>
                </a:tc>
                <a:tc>
                  <a:txBody>
                    <a:bodyPr/>
                    <a:lstStyle/>
                    <a:p>
                      <a:r>
                        <a:rPr lang="en-US" sz="1000" dirty="0" smtClean="0"/>
                        <a:t>Python, </a:t>
                      </a:r>
                      <a:r>
                        <a:rPr lang="en-US" sz="1000" dirty="0" err="1" smtClean="0"/>
                        <a:t>Django</a:t>
                      </a:r>
                      <a:endParaRPr lang="en-US" sz="1000" dirty="0"/>
                    </a:p>
                  </a:txBody>
                  <a:tcPr/>
                </a:tc>
              </a:tr>
              <a:tr h="370840">
                <a:tc>
                  <a:txBody>
                    <a:bodyPr/>
                    <a:lstStyle/>
                    <a:p>
                      <a:r>
                        <a:rPr lang="en-US" sz="1000" dirty="0" err="1" smtClean="0"/>
                        <a:t>PaymentsService</a:t>
                      </a:r>
                      <a:endParaRPr lang="en-US" sz="1000" dirty="0"/>
                    </a:p>
                  </a:txBody>
                  <a:tcPr/>
                </a:tc>
                <a:tc>
                  <a:txBody>
                    <a:bodyPr/>
                    <a:lstStyle/>
                    <a:p>
                      <a:r>
                        <a:rPr lang="en-US" sz="1000" dirty="0" smtClean="0"/>
                        <a:t>Setup merchants and make</a:t>
                      </a:r>
                      <a:r>
                        <a:rPr lang="en-US" sz="1000" baseline="0" dirty="0" smtClean="0"/>
                        <a:t> payments to merchants.</a:t>
                      </a:r>
                      <a:endParaRPr lang="en-US" sz="1000" dirty="0"/>
                    </a:p>
                  </a:txBody>
                  <a:tcPr/>
                </a:tc>
                <a:tc>
                  <a:txBody>
                    <a:bodyPr/>
                    <a:lstStyle/>
                    <a:p>
                      <a:r>
                        <a:rPr lang="en-US" sz="1000" dirty="0" smtClean="0"/>
                        <a:t>Payments</a:t>
                      </a:r>
                      <a:r>
                        <a:rPr lang="en-US" sz="1000" baseline="0" dirty="0" smtClean="0"/>
                        <a:t> to a) Telephone biller b) Electricity Biller</a:t>
                      </a:r>
                      <a:endParaRPr lang="en-US" sz="1000" dirty="0"/>
                    </a:p>
                  </a:txBody>
                  <a:tcPr/>
                </a:tc>
                <a:tc>
                  <a:txBody>
                    <a:bodyPr/>
                    <a:lstStyle/>
                    <a:p>
                      <a:r>
                        <a:rPr lang="en-US" sz="1000" dirty="0" smtClean="0"/>
                        <a:t>TBD</a:t>
                      </a:r>
                      <a:endParaRPr lang="en-US" sz="1000" dirty="0"/>
                    </a:p>
                  </a:txBody>
                  <a:tcPr/>
                </a:tc>
              </a:tr>
            </a:tbl>
          </a:graphicData>
        </a:graphic>
      </p:graphicFrame>
    </p:spTree>
    <p:extLst>
      <p:ext uri="{BB962C8B-B14F-4D97-AF65-F5344CB8AC3E}">
        <p14:creationId xmlns:p14="http://schemas.microsoft.com/office/powerpoint/2010/main" val="26286914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988" dirty="0" smtClean="0"/>
              <a:t>Summary - Technology </a:t>
            </a:r>
            <a:r>
              <a:rPr lang="en-US" sz="1988" dirty="0"/>
              <a:t>Portfolio</a:t>
            </a:r>
            <a:endParaRPr lang="en-GB" sz="1988" dirty="0"/>
          </a:p>
        </p:txBody>
      </p:sp>
      <p:grpSp>
        <p:nvGrpSpPr>
          <p:cNvPr id="3" name="Group 72"/>
          <p:cNvGrpSpPr/>
          <p:nvPr/>
        </p:nvGrpSpPr>
        <p:grpSpPr>
          <a:xfrm>
            <a:off x="732399" y="1195328"/>
            <a:ext cx="8937750" cy="719428"/>
            <a:chOff x="609600" y="762000"/>
            <a:chExt cx="8250231" cy="764517"/>
          </a:xfrm>
        </p:grpSpPr>
        <p:grpSp>
          <p:nvGrpSpPr>
            <p:cNvPr id="6" name="Group 96"/>
            <p:cNvGrpSpPr/>
            <p:nvPr/>
          </p:nvGrpSpPr>
          <p:grpSpPr>
            <a:xfrm>
              <a:off x="609600" y="838200"/>
              <a:ext cx="8250231" cy="609600"/>
              <a:chOff x="222250" y="656984"/>
              <a:chExt cx="8937750" cy="923114"/>
            </a:xfrm>
          </p:grpSpPr>
          <p:sp>
            <p:nvSpPr>
              <p:cNvPr id="70" name="Rounded Rectangle 69"/>
              <p:cNvSpPr/>
              <p:nvPr/>
            </p:nvSpPr>
            <p:spPr bwMode="auto">
              <a:xfrm>
                <a:off x="473200" y="827314"/>
                <a:ext cx="8686800" cy="596152"/>
              </a:xfrm>
              <a:prstGeom prst="roundRect">
                <a:avLst>
                  <a:gd name="adj" fmla="val 10343"/>
                </a:avLst>
              </a:prstGeom>
              <a:solidFill>
                <a:srgbClr val="009BCC"/>
              </a:solidFill>
              <a:ln w="9525" cap="flat" cmpd="sng" algn="ctr">
                <a:noFill/>
                <a:prstDash val="solid"/>
                <a:round/>
                <a:headEnd type="none" w="med" len="med"/>
                <a:tailEnd type="none" w="med" len="med"/>
              </a:ln>
              <a:effectLst>
                <a:outerShdw blurRad="203200" dist="63500" dir="1740000" sx="98000" sy="98000" algn="tl" rotWithShape="0">
                  <a:prstClr val="black">
                    <a:alpha val="31000"/>
                  </a:prstClr>
                </a:outerShdw>
              </a:effectLst>
            </p:spPr>
            <p:txBody>
              <a:bodyPr vert="horz" wrap="square" lIns="1272411" tIns="45443" rIns="90887" bIns="45443" numCol="1" rtlCol="0" anchor="ctr" anchorCtr="0" compatLnSpc="1">
                <a:prstTxWarp prst="textNoShape">
                  <a:avLst/>
                </a:prstTxWarp>
              </a:bodyPr>
              <a:lstStyle/>
              <a:p>
                <a:pPr>
                  <a:spcAft>
                    <a:spcPts val="303"/>
                  </a:spcAft>
                  <a:defRPr/>
                </a:pPr>
                <a:r>
                  <a:rPr lang="en-US" sz="1193" b="1" kern="0" dirty="0">
                    <a:solidFill>
                      <a:srgbClr val="FFFFFF"/>
                    </a:solidFill>
                  </a:rPr>
                  <a:t>Key technology areas addressed with comprehensive focus and multiple assets</a:t>
                </a:r>
              </a:p>
            </p:txBody>
          </p:sp>
          <p:sp>
            <p:nvSpPr>
              <p:cNvPr id="71" name="Rounded Rectangle 70"/>
              <p:cNvSpPr/>
              <p:nvPr/>
            </p:nvSpPr>
            <p:spPr bwMode="auto">
              <a:xfrm>
                <a:off x="222250" y="656984"/>
                <a:ext cx="1212850" cy="923114"/>
              </a:xfrm>
              <a:prstGeom prst="roundRect">
                <a:avLst/>
              </a:prstGeom>
              <a:solidFill>
                <a:srgbClr val="FFFFFF"/>
              </a:solidFill>
              <a:ln w="19050" cap="flat" cmpd="sng" algn="ctr">
                <a:solidFill>
                  <a:srgbClr val="009BCC">
                    <a:lumMod val="75000"/>
                  </a:srgbClr>
                </a:solidFill>
                <a:prstDash val="solid"/>
                <a:round/>
                <a:headEnd type="none" w="med" len="med"/>
                <a:tailEnd type="none" w="med" len="med"/>
              </a:ln>
              <a:effectLst>
                <a:outerShdw blurRad="203200" dist="63500" dir="1740000" sx="98000" sy="98000" algn="tl" rotWithShape="0">
                  <a:prstClr val="black">
                    <a:alpha val="31000"/>
                  </a:prstClr>
                </a:outerShdw>
              </a:effectLst>
            </p:spPr>
            <p:txBody>
              <a:bodyPr vert="horz" wrap="none" lIns="90887" tIns="136330" rIns="90887" bIns="45443" numCol="1" rtlCol="0" anchor="ctr" anchorCtr="0" compatLnSpc="1">
                <a:prstTxWarp prst="textNoShape">
                  <a:avLst/>
                </a:prstTxWarp>
              </a:bodyPr>
              <a:lstStyle/>
              <a:p>
                <a:pPr algn="ctr">
                  <a:defRPr/>
                </a:pPr>
                <a:endParaRPr lang="en-US" sz="4075" kern="0" dirty="0">
                  <a:solidFill>
                    <a:srgbClr val="009BCC"/>
                  </a:solidFill>
                </a:endParaRPr>
              </a:p>
            </p:txBody>
          </p:sp>
        </p:grpSp>
        <p:sp>
          <p:nvSpPr>
            <p:cNvPr id="72" name="Rectangle 71"/>
            <p:cNvSpPr/>
            <p:nvPr/>
          </p:nvSpPr>
          <p:spPr>
            <a:xfrm>
              <a:off x="930252" y="762000"/>
              <a:ext cx="438286" cy="764517"/>
            </a:xfrm>
            <a:prstGeom prst="rect">
              <a:avLst/>
            </a:prstGeom>
          </p:spPr>
          <p:txBody>
            <a:bodyPr wrap="none">
              <a:spAutoFit/>
            </a:bodyPr>
            <a:lstStyle/>
            <a:p>
              <a:pPr lvl="0" algn="ctr">
                <a:defRPr/>
              </a:pPr>
              <a:r>
                <a:rPr lang="en-US" sz="4075" kern="0" dirty="0" smtClean="0">
                  <a:solidFill>
                    <a:srgbClr val="009BCC"/>
                  </a:solidFill>
                </a:rPr>
                <a:t>7</a:t>
              </a:r>
              <a:endParaRPr lang="en-US" sz="4075" kern="0" dirty="0">
                <a:solidFill>
                  <a:srgbClr val="009BCC"/>
                </a:solidFill>
              </a:endParaRPr>
            </a:p>
          </p:txBody>
        </p:sp>
      </p:grpSp>
      <p:sp>
        <p:nvSpPr>
          <p:cNvPr id="143389" name="Rectangle 29"/>
          <p:cNvSpPr>
            <a:spLocks noChangeArrowheads="1"/>
          </p:cNvSpPr>
          <p:nvPr/>
        </p:nvSpPr>
        <p:spPr bwMode="auto">
          <a:xfrm>
            <a:off x="1" y="239157"/>
            <a:ext cx="183613" cy="380545"/>
          </a:xfrm>
          <a:prstGeom prst="rect">
            <a:avLst/>
          </a:prstGeom>
          <a:noFill/>
          <a:ln w="9525">
            <a:noFill/>
            <a:miter lim="800000"/>
            <a:headEnd/>
            <a:tailEnd/>
          </a:ln>
          <a:effectLst/>
        </p:spPr>
        <p:txBody>
          <a:bodyPr vert="horz" wrap="none" lIns="90887" tIns="45443" rIns="90887" bIns="45443" numCol="1" anchor="ctr" anchorCtr="0" compatLnSpc="1">
            <a:prstTxWarp prst="textNoShape">
              <a:avLst/>
            </a:prstTxWarp>
            <a:spAutoFit/>
          </a:bodyPr>
          <a:lstStyle/>
          <a:p>
            <a:endParaRPr lang="en-GB" sz="1888"/>
          </a:p>
        </p:txBody>
      </p:sp>
      <p:sp>
        <p:nvSpPr>
          <p:cNvPr id="207878" name="AutoShape 6" descr="Image result for microsoft Power BI logos"/>
          <p:cNvSpPr>
            <a:spLocks noChangeAspect="1" noChangeArrowheads="1"/>
          </p:cNvSpPr>
          <p:nvPr/>
        </p:nvSpPr>
        <p:spPr bwMode="auto">
          <a:xfrm>
            <a:off x="154634" y="58625"/>
            <a:ext cx="302955" cy="302956"/>
          </a:xfrm>
          <a:prstGeom prst="rect">
            <a:avLst/>
          </a:prstGeom>
          <a:noFill/>
        </p:spPr>
        <p:txBody>
          <a:bodyPr vert="horz" wrap="square" lIns="90887" tIns="45443" rIns="90887" bIns="45443" numCol="1" anchor="t" anchorCtr="0" compatLnSpc="1">
            <a:prstTxWarp prst="textNoShape">
              <a:avLst/>
            </a:prstTxWarp>
          </a:bodyPr>
          <a:lstStyle/>
          <a:p>
            <a:endParaRPr lang="en-US" sz="1888"/>
          </a:p>
        </p:txBody>
      </p:sp>
      <p:sp>
        <p:nvSpPr>
          <p:cNvPr id="207880" name="AutoShape 8" descr="Image result for microsoft Power BI logos"/>
          <p:cNvSpPr>
            <a:spLocks noChangeAspect="1" noChangeArrowheads="1"/>
          </p:cNvSpPr>
          <p:nvPr/>
        </p:nvSpPr>
        <p:spPr bwMode="auto">
          <a:xfrm>
            <a:off x="154634" y="58625"/>
            <a:ext cx="302955" cy="302956"/>
          </a:xfrm>
          <a:prstGeom prst="rect">
            <a:avLst/>
          </a:prstGeom>
          <a:noFill/>
        </p:spPr>
        <p:txBody>
          <a:bodyPr vert="horz" wrap="square" lIns="90887" tIns="45443" rIns="90887" bIns="45443" numCol="1" anchor="t" anchorCtr="0" compatLnSpc="1">
            <a:prstTxWarp prst="textNoShape">
              <a:avLst/>
            </a:prstTxWarp>
          </a:bodyPr>
          <a:lstStyle/>
          <a:p>
            <a:endParaRPr lang="en-US" sz="1888"/>
          </a:p>
        </p:txBody>
      </p:sp>
      <p:sp>
        <p:nvSpPr>
          <p:cNvPr id="207882" name="AutoShape 10" descr="Image result for microsoft Power BI logos"/>
          <p:cNvSpPr>
            <a:spLocks noChangeAspect="1" noChangeArrowheads="1"/>
          </p:cNvSpPr>
          <p:nvPr/>
        </p:nvSpPr>
        <p:spPr bwMode="auto">
          <a:xfrm>
            <a:off x="154634" y="58625"/>
            <a:ext cx="302955" cy="302956"/>
          </a:xfrm>
          <a:prstGeom prst="rect">
            <a:avLst/>
          </a:prstGeom>
          <a:noFill/>
        </p:spPr>
        <p:txBody>
          <a:bodyPr vert="horz" wrap="square" lIns="90887" tIns="45443" rIns="90887" bIns="45443" numCol="1" anchor="t" anchorCtr="0" compatLnSpc="1">
            <a:prstTxWarp prst="textNoShape">
              <a:avLst/>
            </a:prstTxWarp>
          </a:bodyPr>
          <a:lstStyle/>
          <a:p>
            <a:endParaRPr lang="en-US" sz="1888"/>
          </a:p>
        </p:txBody>
      </p:sp>
      <p:sp>
        <p:nvSpPr>
          <p:cNvPr id="207886" name="AutoShape 14" descr="Image result for power pivot logo"/>
          <p:cNvSpPr>
            <a:spLocks noChangeAspect="1" noChangeArrowheads="1"/>
          </p:cNvSpPr>
          <p:nvPr/>
        </p:nvSpPr>
        <p:spPr bwMode="auto">
          <a:xfrm>
            <a:off x="154634" y="58625"/>
            <a:ext cx="302955" cy="302956"/>
          </a:xfrm>
          <a:prstGeom prst="rect">
            <a:avLst/>
          </a:prstGeom>
          <a:noFill/>
        </p:spPr>
        <p:txBody>
          <a:bodyPr vert="horz" wrap="square" lIns="90887" tIns="45443" rIns="90887" bIns="45443" numCol="1" anchor="t" anchorCtr="0" compatLnSpc="1">
            <a:prstTxWarp prst="textNoShape">
              <a:avLst/>
            </a:prstTxWarp>
          </a:bodyPr>
          <a:lstStyle/>
          <a:p>
            <a:endParaRPr lang="en-US" sz="1888"/>
          </a:p>
        </p:txBody>
      </p:sp>
      <p:sp>
        <p:nvSpPr>
          <p:cNvPr id="207888" name="AutoShape 16" descr="Image result for power pivot logo"/>
          <p:cNvSpPr>
            <a:spLocks noChangeAspect="1" noChangeArrowheads="1"/>
          </p:cNvSpPr>
          <p:nvPr/>
        </p:nvSpPr>
        <p:spPr bwMode="auto">
          <a:xfrm>
            <a:off x="154634" y="58625"/>
            <a:ext cx="302955" cy="302956"/>
          </a:xfrm>
          <a:prstGeom prst="rect">
            <a:avLst/>
          </a:prstGeom>
          <a:noFill/>
        </p:spPr>
        <p:txBody>
          <a:bodyPr vert="horz" wrap="square" lIns="90887" tIns="45443" rIns="90887" bIns="45443" numCol="1" anchor="t" anchorCtr="0" compatLnSpc="1">
            <a:prstTxWarp prst="textNoShape">
              <a:avLst/>
            </a:prstTxWarp>
          </a:bodyPr>
          <a:lstStyle/>
          <a:p>
            <a:endParaRPr lang="en-US" sz="1888"/>
          </a:p>
        </p:txBody>
      </p:sp>
      <p:sp>
        <p:nvSpPr>
          <p:cNvPr id="207890" name="AutoShape 18" descr="Image result for azure machine learning logo"/>
          <p:cNvSpPr>
            <a:spLocks noChangeAspect="1" noChangeArrowheads="1"/>
          </p:cNvSpPr>
          <p:nvPr/>
        </p:nvSpPr>
        <p:spPr bwMode="auto">
          <a:xfrm>
            <a:off x="154634" y="58625"/>
            <a:ext cx="302955" cy="302956"/>
          </a:xfrm>
          <a:prstGeom prst="rect">
            <a:avLst/>
          </a:prstGeom>
          <a:noFill/>
        </p:spPr>
        <p:txBody>
          <a:bodyPr vert="horz" wrap="square" lIns="90887" tIns="45443" rIns="90887" bIns="45443" numCol="1" anchor="t" anchorCtr="0" compatLnSpc="1">
            <a:prstTxWarp prst="textNoShape">
              <a:avLst/>
            </a:prstTxWarp>
          </a:bodyPr>
          <a:lstStyle/>
          <a:p>
            <a:endParaRPr lang="en-US" sz="1888"/>
          </a:p>
        </p:txBody>
      </p:sp>
      <p:sp>
        <p:nvSpPr>
          <p:cNvPr id="207892" name="AutoShape 20" descr="Image result for microsoft azure hdinsight logo"/>
          <p:cNvSpPr>
            <a:spLocks noChangeAspect="1" noChangeArrowheads="1"/>
          </p:cNvSpPr>
          <p:nvPr/>
        </p:nvSpPr>
        <p:spPr bwMode="auto">
          <a:xfrm>
            <a:off x="154634" y="58625"/>
            <a:ext cx="302955" cy="302956"/>
          </a:xfrm>
          <a:prstGeom prst="rect">
            <a:avLst/>
          </a:prstGeom>
          <a:noFill/>
        </p:spPr>
        <p:txBody>
          <a:bodyPr vert="horz" wrap="square" lIns="90887" tIns="45443" rIns="90887" bIns="45443" numCol="1" anchor="t" anchorCtr="0" compatLnSpc="1">
            <a:prstTxWarp prst="textNoShape">
              <a:avLst/>
            </a:prstTxWarp>
          </a:bodyPr>
          <a:lstStyle/>
          <a:p>
            <a:endParaRPr lang="en-US" sz="1888"/>
          </a:p>
        </p:txBody>
      </p:sp>
      <p:grpSp>
        <p:nvGrpSpPr>
          <p:cNvPr id="103" name="Group 102"/>
          <p:cNvGrpSpPr/>
          <p:nvPr/>
        </p:nvGrpSpPr>
        <p:grpSpPr>
          <a:xfrm>
            <a:off x="13360" y="5343945"/>
            <a:ext cx="9737898" cy="392561"/>
            <a:chOff x="444" y="2201245"/>
            <a:chExt cx="9797199" cy="394952"/>
          </a:xfrm>
        </p:grpSpPr>
        <p:cxnSp>
          <p:nvCxnSpPr>
            <p:cNvPr id="12" name="Straight Connector 11"/>
            <p:cNvCxnSpPr/>
            <p:nvPr/>
          </p:nvCxnSpPr>
          <p:spPr>
            <a:xfrm>
              <a:off x="1935162" y="2583497"/>
              <a:ext cx="7862481" cy="12700"/>
            </a:xfrm>
            <a:prstGeom prst="line">
              <a:avLst/>
            </a:prstGeom>
            <a:ln/>
          </p:spPr>
          <p:style>
            <a:lnRef idx="1">
              <a:schemeClr val="accent5"/>
            </a:lnRef>
            <a:fillRef idx="0">
              <a:schemeClr val="accent5"/>
            </a:fillRef>
            <a:effectRef idx="0">
              <a:schemeClr val="accent5"/>
            </a:effectRef>
            <a:fontRef idx="minor">
              <a:schemeClr val="tx1"/>
            </a:fontRef>
          </p:style>
        </p:cxnSp>
        <p:sp>
          <p:nvSpPr>
            <p:cNvPr id="76" name="Rectangle 75"/>
            <p:cNvSpPr/>
            <p:nvPr/>
          </p:nvSpPr>
          <p:spPr>
            <a:xfrm>
              <a:off x="444" y="2201245"/>
              <a:ext cx="2010918" cy="384048"/>
            </a:xfrm>
            <a:prstGeom prst="rect">
              <a:avLst/>
            </a:prstGeom>
            <a:solidFill>
              <a:schemeClr val="accent5">
                <a:lumMod val="20000"/>
                <a:lumOff val="80000"/>
              </a:schemeClr>
            </a:solidFill>
            <a:ln w="9525"/>
          </p:spPr>
          <p:style>
            <a:lnRef idx="2">
              <a:schemeClr val="accent5"/>
            </a:lnRef>
            <a:fillRef idx="1">
              <a:schemeClr val="lt1"/>
            </a:fillRef>
            <a:effectRef idx="0">
              <a:schemeClr val="accent5"/>
            </a:effectRef>
            <a:fontRef idx="minor">
              <a:schemeClr val="dk1"/>
            </a:fontRef>
          </p:style>
          <p:txBody>
            <a:bodyPr lIns="92395" tIns="46198" rIns="92395" bIns="46198" rtlCol="0" anchor="ctr"/>
            <a:lstStyle/>
            <a:p>
              <a:pPr algn="r"/>
              <a:r>
                <a:rPr lang="en-US" sz="994" spc="111" dirty="0" err="1" smtClean="0">
                  <a:solidFill>
                    <a:schemeClr val="tx1"/>
                  </a:solidFill>
                  <a:cs typeface="Arial" pitchFamily="34" charset="0"/>
                </a:rPr>
                <a:t>DevOps</a:t>
              </a:r>
              <a:endParaRPr lang="en-US" sz="994" spc="111" dirty="0">
                <a:solidFill>
                  <a:schemeClr val="tx1"/>
                </a:solidFill>
                <a:cs typeface="Arial" pitchFamily="34" charset="0"/>
              </a:endParaRPr>
            </a:p>
          </p:txBody>
        </p:sp>
      </p:grpSp>
      <p:sp>
        <p:nvSpPr>
          <p:cNvPr id="207894" name="AutoShape 22" descr="Image result for message queue logo"/>
          <p:cNvSpPr>
            <a:spLocks noChangeAspect="1" noChangeArrowheads="1"/>
          </p:cNvSpPr>
          <p:nvPr/>
        </p:nvSpPr>
        <p:spPr bwMode="auto">
          <a:xfrm>
            <a:off x="154634" y="58625"/>
            <a:ext cx="302955" cy="302956"/>
          </a:xfrm>
          <a:prstGeom prst="rect">
            <a:avLst/>
          </a:prstGeom>
          <a:noFill/>
        </p:spPr>
        <p:txBody>
          <a:bodyPr vert="horz" wrap="square" lIns="90887" tIns="45443" rIns="90887" bIns="45443" numCol="1" anchor="t" anchorCtr="0" compatLnSpc="1">
            <a:prstTxWarp prst="textNoShape">
              <a:avLst/>
            </a:prstTxWarp>
          </a:bodyPr>
          <a:lstStyle/>
          <a:p>
            <a:endParaRPr lang="en-US" sz="1888"/>
          </a:p>
        </p:txBody>
      </p:sp>
      <p:sp>
        <p:nvSpPr>
          <p:cNvPr id="207896" name="AutoShape 24" descr="Image result for azure media services logo"/>
          <p:cNvSpPr>
            <a:spLocks noChangeAspect="1" noChangeArrowheads="1"/>
          </p:cNvSpPr>
          <p:nvPr/>
        </p:nvSpPr>
        <p:spPr bwMode="auto">
          <a:xfrm>
            <a:off x="154634" y="58625"/>
            <a:ext cx="302955" cy="302956"/>
          </a:xfrm>
          <a:prstGeom prst="rect">
            <a:avLst/>
          </a:prstGeom>
          <a:noFill/>
        </p:spPr>
        <p:txBody>
          <a:bodyPr vert="horz" wrap="square" lIns="90887" tIns="45443" rIns="90887" bIns="45443" numCol="1" anchor="t" anchorCtr="0" compatLnSpc="1">
            <a:prstTxWarp prst="textNoShape">
              <a:avLst/>
            </a:prstTxWarp>
          </a:bodyPr>
          <a:lstStyle/>
          <a:p>
            <a:endParaRPr lang="en-US" sz="1888"/>
          </a:p>
        </p:txBody>
      </p:sp>
      <p:sp>
        <p:nvSpPr>
          <p:cNvPr id="207901" name="AutoShape 29" descr="Image result for service bus logo"/>
          <p:cNvSpPr>
            <a:spLocks noChangeAspect="1" noChangeArrowheads="1"/>
          </p:cNvSpPr>
          <p:nvPr/>
        </p:nvSpPr>
        <p:spPr bwMode="auto">
          <a:xfrm>
            <a:off x="154634" y="58625"/>
            <a:ext cx="302955" cy="302956"/>
          </a:xfrm>
          <a:prstGeom prst="rect">
            <a:avLst/>
          </a:prstGeom>
          <a:noFill/>
        </p:spPr>
        <p:txBody>
          <a:bodyPr vert="horz" wrap="square" lIns="90887" tIns="45443" rIns="90887" bIns="45443" numCol="1" anchor="t" anchorCtr="0" compatLnSpc="1">
            <a:prstTxWarp prst="textNoShape">
              <a:avLst/>
            </a:prstTxWarp>
          </a:bodyPr>
          <a:lstStyle/>
          <a:p>
            <a:endParaRPr lang="en-US" sz="1888"/>
          </a:p>
        </p:txBody>
      </p:sp>
      <p:sp>
        <p:nvSpPr>
          <p:cNvPr id="207903" name="AutoShape 31" descr="Image result for windows 10 logo"/>
          <p:cNvSpPr>
            <a:spLocks noChangeAspect="1" noChangeArrowheads="1"/>
          </p:cNvSpPr>
          <p:nvPr/>
        </p:nvSpPr>
        <p:spPr bwMode="auto">
          <a:xfrm>
            <a:off x="154634" y="58625"/>
            <a:ext cx="302955" cy="302956"/>
          </a:xfrm>
          <a:prstGeom prst="rect">
            <a:avLst/>
          </a:prstGeom>
          <a:noFill/>
        </p:spPr>
        <p:txBody>
          <a:bodyPr vert="horz" wrap="square" lIns="90887" tIns="45443" rIns="90887" bIns="45443" numCol="1" anchor="t" anchorCtr="0" compatLnSpc="1">
            <a:prstTxWarp prst="textNoShape">
              <a:avLst/>
            </a:prstTxWarp>
          </a:bodyPr>
          <a:lstStyle/>
          <a:p>
            <a:endParaRPr lang="en-US" sz="1888"/>
          </a:p>
        </p:txBody>
      </p:sp>
      <p:sp>
        <p:nvSpPr>
          <p:cNvPr id="207907" name="AutoShape 35" descr="Image result for xamarin"/>
          <p:cNvSpPr>
            <a:spLocks noChangeAspect="1" noChangeArrowheads="1"/>
          </p:cNvSpPr>
          <p:nvPr/>
        </p:nvSpPr>
        <p:spPr bwMode="auto">
          <a:xfrm>
            <a:off x="154634" y="58625"/>
            <a:ext cx="302955" cy="302956"/>
          </a:xfrm>
          <a:prstGeom prst="rect">
            <a:avLst/>
          </a:prstGeom>
          <a:noFill/>
        </p:spPr>
        <p:txBody>
          <a:bodyPr vert="horz" wrap="square" lIns="90887" tIns="45443" rIns="90887" bIns="45443" numCol="1" anchor="t" anchorCtr="0" compatLnSpc="1">
            <a:prstTxWarp prst="textNoShape">
              <a:avLst/>
            </a:prstTxWarp>
          </a:bodyPr>
          <a:lstStyle/>
          <a:p>
            <a:endParaRPr lang="en-US" sz="1888"/>
          </a:p>
        </p:txBody>
      </p:sp>
      <p:sp>
        <p:nvSpPr>
          <p:cNvPr id="207909" name="AutoShape 37" descr="http://dfwitprofessionals.com/wp-content/uploads/2013/06/windows-8-logo.png"/>
          <p:cNvSpPr>
            <a:spLocks noChangeAspect="1" noChangeArrowheads="1"/>
          </p:cNvSpPr>
          <p:nvPr/>
        </p:nvSpPr>
        <p:spPr bwMode="auto">
          <a:xfrm>
            <a:off x="154634" y="58625"/>
            <a:ext cx="302955" cy="302956"/>
          </a:xfrm>
          <a:prstGeom prst="rect">
            <a:avLst/>
          </a:prstGeom>
          <a:noFill/>
        </p:spPr>
        <p:txBody>
          <a:bodyPr vert="horz" wrap="square" lIns="90887" tIns="45443" rIns="90887" bIns="45443" numCol="1" anchor="t" anchorCtr="0" compatLnSpc="1">
            <a:prstTxWarp prst="textNoShape">
              <a:avLst/>
            </a:prstTxWarp>
          </a:bodyPr>
          <a:lstStyle/>
          <a:p>
            <a:endParaRPr lang="en-US" sz="1888"/>
          </a:p>
        </p:txBody>
      </p:sp>
      <p:sp>
        <p:nvSpPr>
          <p:cNvPr id="207911" name="AutoShape 39" descr="Image result for html5"/>
          <p:cNvSpPr>
            <a:spLocks noChangeAspect="1" noChangeArrowheads="1"/>
          </p:cNvSpPr>
          <p:nvPr/>
        </p:nvSpPr>
        <p:spPr bwMode="auto">
          <a:xfrm>
            <a:off x="154634" y="58625"/>
            <a:ext cx="302955" cy="302956"/>
          </a:xfrm>
          <a:prstGeom prst="rect">
            <a:avLst/>
          </a:prstGeom>
          <a:noFill/>
        </p:spPr>
        <p:txBody>
          <a:bodyPr vert="horz" wrap="square" lIns="90887" tIns="45443" rIns="90887" bIns="45443" numCol="1" anchor="t" anchorCtr="0" compatLnSpc="1">
            <a:prstTxWarp prst="textNoShape">
              <a:avLst/>
            </a:prstTxWarp>
          </a:bodyPr>
          <a:lstStyle/>
          <a:p>
            <a:endParaRPr lang="en-US" sz="1888"/>
          </a:p>
        </p:txBody>
      </p:sp>
      <p:grpSp>
        <p:nvGrpSpPr>
          <p:cNvPr id="119" name="Group 118"/>
          <p:cNvGrpSpPr/>
          <p:nvPr/>
        </p:nvGrpSpPr>
        <p:grpSpPr>
          <a:xfrm>
            <a:off x="1" y="2771623"/>
            <a:ext cx="9738339" cy="381723"/>
            <a:chOff x="0" y="4334845"/>
            <a:chExt cx="9797643" cy="384048"/>
          </a:xfrm>
        </p:grpSpPr>
        <p:sp>
          <p:nvSpPr>
            <p:cNvPr id="66" name="Rectangle 65"/>
            <p:cNvSpPr/>
            <p:nvPr/>
          </p:nvSpPr>
          <p:spPr>
            <a:xfrm>
              <a:off x="444" y="4334845"/>
              <a:ext cx="2010918" cy="384048"/>
            </a:xfrm>
            <a:prstGeom prst="rect">
              <a:avLst/>
            </a:prstGeom>
            <a:solidFill>
              <a:schemeClr val="accent5">
                <a:lumMod val="20000"/>
                <a:lumOff val="80000"/>
              </a:schemeClr>
            </a:solidFill>
            <a:ln w="9525"/>
          </p:spPr>
          <p:style>
            <a:lnRef idx="2">
              <a:schemeClr val="accent5"/>
            </a:lnRef>
            <a:fillRef idx="1">
              <a:schemeClr val="lt1"/>
            </a:fillRef>
            <a:effectRef idx="0">
              <a:schemeClr val="accent5"/>
            </a:effectRef>
            <a:fontRef idx="minor">
              <a:schemeClr val="dk1"/>
            </a:fontRef>
          </p:style>
          <p:txBody>
            <a:bodyPr lIns="92395" tIns="46198" rIns="92395" bIns="46198" rtlCol="0" anchor="ctr"/>
            <a:lstStyle/>
            <a:p>
              <a:pPr lvl="0" algn="r"/>
              <a:r>
                <a:rPr lang="en-US" sz="994" spc="111" dirty="0" smtClean="0">
                  <a:solidFill>
                    <a:schemeClr val="tx1"/>
                  </a:solidFill>
                  <a:cs typeface="Arial" pitchFamily="34" charset="0"/>
                </a:rPr>
                <a:t>Open Source Frameworks</a:t>
              </a:r>
              <a:endParaRPr lang="en-US" sz="994" spc="111" dirty="0">
                <a:solidFill>
                  <a:schemeClr val="tx1"/>
                </a:solidFill>
                <a:cs typeface="Arial" pitchFamily="34" charset="0"/>
              </a:endParaRPr>
            </a:p>
          </p:txBody>
        </p:sp>
        <p:cxnSp>
          <p:nvCxnSpPr>
            <p:cNvPr id="78" name="Straight Connector 77"/>
            <p:cNvCxnSpPr/>
            <p:nvPr/>
          </p:nvCxnSpPr>
          <p:spPr>
            <a:xfrm>
              <a:off x="0" y="4717097"/>
              <a:ext cx="9797643" cy="0"/>
            </a:xfrm>
            <a:prstGeom prst="line">
              <a:avLst/>
            </a:prstGeom>
            <a:ln/>
          </p:spPr>
          <p:style>
            <a:lnRef idx="1">
              <a:schemeClr val="accent5"/>
            </a:lnRef>
            <a:fillRef idx="0">
              <a:schemeClr val="accent5"/>
            </a:fillRef>
            <a:effectRef idx="0">
              <a:schemeClr val="accent5"/>
            </a:effectRef>
            <a:fontRef idx="minor">
              <a:schemeClr val="tx1"/>
            </a:fontRef>
          </p:style>
        </p:cxnSp>
      </p:grpSp>
      <p:grpSp>
        <p:nvGrpSpPr>
          <p:cNvPr id="123" name="Group 122"/>
          <p:cNvGrpSpPr/>
          <p:nvPr/>
        </p:nvGrpSpPr>
        <p:grpSpPr>
          <a:xfrm>
            <a:off x="442" y="4683807"/>
            <a:ext cx="9688045" cy="381723"/>
            <a:chOff x="444" y="5401645"/>
            <a:chExt cx="9747043" cy="384048"/>
          </a:xfrm>
        </p:grpSpPr>
        <p:sp>
          <p:nvSpPr>
            <p:cNvPr id="77" name="Rectangle 76"/>
            <p:cNvSpPr/>
            <p:nvPr/>
          </p:nvSpPr>
          <p:spPr>
            <a:xfrm>
              <a:off x="444" y="5401645"/>
              <a:ext cx="2010918" cy="384048"/>
            </a:xfrm>
            <a:prstGeom prst="rect">
              <a:avLst/>
            </a:prstGeom>
            <a:solidFill>
              <a:schemeClr val="accent5">
                <a:lumMod val="20000"/>
                <a:lumOff val="80000"/>
              </a:schemeClr>
            </a:solidFill>
            <a:ln w="9525"/>
          </p:spPr>
          <p:style>
            <a:lnRef idx="2">
              <a:schemeClr val="accent5"/>
            </a:lnRef>
            <a:fillRef idx="1">
              <a:schemeClr val="lt1"/>
            </a:fillRef>
            <a:effectRef idx="0">
              <a:schemeClr val="accent5"/>
            </a:effectRef>
            <a:fontRef idx="minor">
              <a:schemeClr val="dk1"/>
            </a:fontRef>
          </p:style>
          <p:txBody>
            <a:bodyPr lIns="92395" tIns="46198" rIns="92395" bIns="46198" rtlCol="0" anchor="ctr"/>
            <a:lstStyle/>
            <a:p>
              <a:pPr lvl="0" algn="r"/>
              <a:r>
                <a:rPr lang="en-US" sz="994" spc="111" dirty="0" smtClean="0">
                  <a:solidFill>
                    <a:schemeClr val="tx1"/>
                  </a:solidFill>
                  <a:cs typeface="Arial" pitchFamily="34" charset="0"/>
                </a:rPr>
                <a:t>No </a:t>
              </a:r>
              <a:r>
                <a:rPr lang="en-US" sz="994" spc="111" dirty="0" err="1" smtClean="0">
                  <a:solidFill>
                    <a:schemeClr val="tx1"/>
                  </a:solidFill>
                  <a:cs typeface="Arial" pitchFamily="34" charset="0"/>
                </a:rPr>
                <a:t>Sql</a:t>
              </a:r>
              <a:endParaRPr lang="en-GB" sz="994" spc="111" dirty="0">
                <a:solidFill>
                  <a:schemeClr val="tx1"/>
                </a:solidFill>
                <a:cs typeface="Arial" pitchFamily="34" charset="0"/>
              </a:endParaRPr>
            </a:p>
          </p:txBody>
        </p:sp>
        <p:cxnSp>
          <p:nvCxnSpPr>
            <p:cNvPr id="134" name="Straight Connector 133"/>
            <p:cNvCxnSpPr/>
            <p:nvPr/>
          </p:nvCxnSpPr>
          <p:spPr>
            <a:xfrm>
              <a:off x="1912302" y="5783897"/>
              <a:ext cx="7835185" cy="0"/>
            </a:xfrm>
            <a:prstGeom prst="line">
              <a:avLst/>
            </a:prstGeom>
            <a:ln/>
          </p:spPr>
          <p:style>
            <a:lnRef idx="1">
              <a:schemeClr val="accent5"/>
            </a:lnRef>
            <a:fillRef idx="0">
              <a:schemeClr val="accent5"/>
            </a:fillRef>
            <a:effectRef idx="0">
              <a:schemeClr val="accent5"/>
            </a:effectRef>
            <a:fontRef idx="minor">
              <a:schemeClr val="tx1"/>
            </a:fontRef>
          </p:style>
        </p:cxnSp>
      </p:grpSp>
      <p:grpSp>
        <p:nvGrpSpPr>
          <p:cNvPr id="106" name="Group 105"/>
          <p:cNvGrpSpPr/>
          <p:nvPr/>
        </p:nvGrpSpPr>
        <p:grpSpPr>
          <a:xfrm>
            <a:off x="442" y="4041788"/>
            <a:ext cx="9737898" cy="412759"/>
            <a:chOff x="444" y="2734645"/>
            <a:chExt cx="9797199" cy="415272"/>
          </a:xfrm>
        </p:grpSpPr>
        <p:cxnSp>
          <p:nvCxnSpPr>
            <p:cNvPr id="13" name="Straight Connector 12"/>
            <p:cNvCxnSpPr/>
            <p:nvPr/>
          </p:nvCxnSpPr>
          <p:spPr>
            <a:xfrm>
              <a:off x="2011362" y="3124517"/>
              <a:ext cx="7786281" cy="25400"/>
            </a:xfrm>
            <a:prstGeom prst="line">
              <a:avLst/>
            </a:prstGeom>
            <a:ln/>
          </p:spPr>
          <p:style>
            <a:lnRef idx="1">
              <a:schemeClr val="accent5"/>
            </a:lnRef>
            <a:fillRef idx="0">
              <a:schemeClr val="accent5"/>
            </a:fillRef>
            <a:effectRef idx="0">
              <a:schemeClr val="accent5"/>
            </a:effectRef>
            <a:fontRef idx="minor">
              <a:schemeClr val="tx1"/>
            </a:fontRef>
          </p:style>
        </p:cxnSp>
        <p:sp>
          <p:nvSpPr>
            <p:cNvPr id="69" name="Rectangle 68"/>
            <p:cNvSpPr/>
            <p:nvPr/>
          </p:nvSpPr>
          <p:spPr>
            <a:xfrm>
              <a:off x="444" y="2734645"/>
              <a:ext cx="2010918" cy="384048"/>
            </a:xfrm>
            <a:prstGeom prst="rect">
              <a:avLst/>
            </a:prstGeom>
            <a:solidFill>
              <a:schemeClr val="accent5">
                <a:lumMod val="20000"/>
                <a:lumOff val="80000"/>
              </a:schemeClr>
            </a:solidFill>
            <a:ln w="9525"/>
          </p:spPr>
          <p:style>
            <a:lnRef idx="2">
              <a:schemeClr val="accent5"/>
            </a:lnRef>
            <a:fillRef idx="1">
              <a:schemeClr val="lt1"/>
            </a:fillRef>
            <a:effectRef idx="0">
              <a:schemeClr val="accent5"/>
            </a:effectRef>
            <a:fontRef idx="minor">
              <a:schemeClr val="dk1"/>
            </a:fontRef>
          </p:style>
          <p:txBody>
            <a:bodyPr lIns="92395" tIns="46198" rIns="92395" bIns="46198" rtlCol="0" anchor="ctr"/>
            <a:lstStyle/>
            <a:p>
              <a:pPr lvl="0" algn="r"/>
              <a:r>
                <a:rPr lang="en-US" sz="994" spc="111" dirty="0" smtClean="0">
                  <a:solidFill>
                    <a:schemeClr val="tx1"/>
                  </a:solidFill>
                  <a:cs typeface="Arial" pitchFamily="34" charset="0"/>
                </a:rPr>
                <a:t>Integration Technology</a:t>
              </a:r>
              <a:endParaRPr lang="en-US" sz="994" spc="111" dirty="0">
                <a:solidFill>
                  <a:schemeClr val="tx1"/>
                </a:solidFill>
                <a:cs typeface="Arial" pitchFamily="34" charset="0"/>
              </a:endParaRPr>
            </a:p>
          </p:txBody>
        </p:sp>
      </p:grpSp>
      <p:sp>
        <p:nvSpPr>
          <p:cNvPr id="197634" name="AutoShape 2" descr="Image result for .net wpf logo"/>
          <p:cNvSpPr>
            <a:spLocks noChangeAspect="1" noChangeArrowheads="1"/>
          </p:cNvSpPr>
          <p:nvPr/>
        </p:nvSpPr>
        <p:spPr bwMode="auto">
          <a:xfrm>
            <a:off x="154634" y="58625"/>
            <a:ext cx="302955" cy="302956"/>
          </a:xfrm>
          <a:prstGeom prst="rect">
            <a:avLst/>
          </a:prstGeom>
          <a:noFill/>
        </p:spPr>
        <p:txBody>
          <a:bodyPr vert="horz" wrap="square" lIns="90887" tIns="45443" rIns="90887" bIns="45443" numCol="1" anchor="t" anchorCtr="0" compatLnSpc="1">
            <a:prstTxWarp prst="textNoShape">
              <a:avLst/>
            </a:prstTxWarp>
          </a:bodyPr>
          <a:lstStyle/>
          <a:p>
            <a:endParaRPr lang="en-US" sz="1888"/>
          </a:p>
        </p:txBody>
      </p:sp>
      <p:grpSp>
        <p:nvGrpSpPr>
          <p:cNvPr id="121" name="Group 120"/>
          <p:cNvGrpSpPr/>
          <p:nvPr/>
        </p:nvGrpSpPr>
        <p:grpSpPr>
          <a:xfrm>
            <a:off x="442" y="2146143"/>
            <a:ext cx="9710767" cy="381723"/>
            <a:chOff x="444" y="4868245"/>
            <a:chExt cx="9769903" cy="384048"/>
          </a:xfrm>
        </p:grpSpPr>
        <p:sp>
          <p:nvSpPr>
            <p:cNvPr id="68" name="Rectangle 67"/>
            <p:cNvSpPr/>
            <p:nvPr/>
          </p:nvSpPr>
          <p:spPr>
            <a:xfrm>
              <a:off x="444" y="4868245"/>
              <a:ext cx="2010918" cy="384048"/>
            </a:xfrm>
            <a:prstGeom prst="rect">
              <a:avLst/>
            </a:prstGeom>
            <a:solidFill>
              <a:schemeClr val="accent5">
                <a:lumMod val="20000"/>
                <a:lumOff val="80000"/>
              </a:schemeClr>
            </a:solidFill>
            <a:ln w="9525"/>
          </p:spPr>
          <p:style>
            <a:lnRef idx="2">
              <a:schemeClr val="accent5"/>
            </a:lnRef>
            <a:fillRef idx="1">
              <a:schemeClr val="lt1"/>
            </a:fillRef>
            <a:effectRef idx="0">
              <a:schemeClr val="accent5"/>
            </a:effectRef>
            <a:fontRef idx="minor">
              <a:schemeClr val="dk1"/>
            </a:fontRef>
          </p:style>
          <p:txBody>
            <a:bodyPr lIns="92395" tIns="46198" rIns="92395" bIns="46198" rtlCol="0" anchor="ctr"/>
            <a:lstStyle/>
            <a:p>
              <a:pPr lvl="0" algn="r"/>
              <a:r>
                <a:rPr lang="en-US" sz="994" spc="111" dirty="0" smtClean="0">
                  <a:solidFill>
                    <a:schemeClr val="tx1"/>
                  </a:solidFill>
                  <a:cs typeface="Arial" pitchFamily="34" charset="0"/>
                </a:rPr>
                <a:t>User Interface </a:t>
              </a:r>
              <a:r>
                <a:rPr lang="en-US" sz="994" spc="111" dirty="0" err="1" smtClean="0">
                  <a:solidFill>
                    <a:schemeClr val="tx1"/>
                  </a:solidFill>
                  <a:cs typeface="Arial" pitchFamily="34" charset="0"/>
                </a:rPr>
                <a:t>Engg</a:t>
              </a:r>
              <a:endParaRPr lang="en-US" sz="994" spc="111" dirty="0">
                <a:solidFill>
                  <a:schemeClr val="tx1"/>
                </a:solidFill>
                <a:cs typeface="Arial" pitchFamily="34" charset="0"/>
              </a:endParaRPr>
            </a:p>
          </p:txBody>
        </p:sp>
        <p:cxnSp>
          <p:nvCxnSpPr>
            <p:cNvPr id="79" name="Straight Connector 78"/>
            <p:cNvCxnSpPr/>
            <p:nvPr/>
          </p:nvCxnSpPr>
          <p:spPr>
            <a:xfrm>
              <a:off x="1935162" y="5250497"/>
              <a:ext cx="7835185" cy="0"/>
            </a:xfrm>
            <a:prstGeom prst="line">
              <a:avLst/>
            </a:prstGeom>
            <a:ln/>
          </p:spPr>
          <p:style>
            <a:lnRef idx="1">
              <a:schemeClr val="accent5"/>
            </a:lnRef>
            <a:fillRef idx="0">
              <a:schemeClr val="accent5"/>
            </a:fillRef>
            <a:effectRef idx="0">
              <a:schemeClr val="accent5"/>
            </a:effectRef>
            <a:fontRef idx="minor">
              <a:schemeClr val="tx1"/>
            </a:fontRef>
          </p:style>
        </p:cxnSp>
      </p:grpSp>
      <p:grpSp>
        <p:nvGrpSpPr>
          <p:cNvPr id="107" name="Group 106"/>
          <p:cNvGrpSpPr/>
          <p:nvPr/>
        </p:nvGrpSpPr>
        <p:grpSpPr>
          <a:xfrm>
            <a:off x="3370" y="3403275"/>
            <a:ext cx="9722750" cy="381724"/>
            <a:chOff x="444" y="3268045"/>
            <a:chExt cx="9781959" cy="384048"/>
          </a:xfrm>
        </p:grpSpPr>
        <p:cxnSp>
          <p:nvCxnSpPr>
            <p:cNvPr id="14" name="Straight Connector 13"/>
            <p:cNvCxnSpPr/>
            <p:nvPr/>
          </p:nvCxnSpPr>
          <p:spPr>
            <a:xfrm flipV="1">
              <a:off x="1996122" y="3612197"/>
              <a:ext cx="7786281" cy="38100"/>
            </a:xfrm>
            <a:prstGeom prst="line">
              <a:avLst/>
            </a:prstGeom>
            <a:ln/>
          </p:spPr>
          <p:style>
            <a:lnRef idx="1">
              <a:schemeClr val="accent5"/>
            </a:lnRef>
            <a:fillRef idx="0">
              <a:schemeClr val="accent5"/>
            </a:fillRef>
            <a:effectRef idx="0">
              <a:schemeClr val="accent5"/>
            </a:effectRef>
            <a:fontRef idx="minor">
              <a:schemeClr val="tx1"/>
            </a:fontRef>
          </p:style>
        </p:cxnSp>
        <p:sp>
          <p:nvSpPr>
            <p:cNvPr id="74" name="Rectangle 73"/>
            <p:cNvSpPr/>
            <p:nvPr/>
          </p:nvSpPr>
          <p:spPr>
            <a:xfrm>
              <a:off x="444" y="3268045"/>
              <a:ext cx="2010918" cy="384048"/>
            </a:xfrm>
            <a:prstGeom prst="rect">
              <a:avLst/>
            </a:prstGeom>
            <a:solidFill>
              <a:schemeClr val="accent5">
                <a:lumMod val="20000"/>
                <a:lumOff val="80000"/>
              </a:schemeClr>
            </a:solidFill>
            <a:ln w="9525"/>
          </p:spPr>
          <p:style>
            <a:lnRef idx="2">
              <a:schemeClr val="accent5"/>
            </a:lnRef>
            <a:fillRef idx="1">
              <a:schemeClr val="lt1"/>
            </a:fillRef>
            <a:effectRef idx="0">
              <a:schemeClr val="accent5"/>
            </a:effectRef>
            <a:fontRef idx="minor">
              <a:schemeClr val="dk1"/>
            </a:fontRef>
          </p:style>
          <p:txBody>
            <a:bodyPr lIns="92395" tIns="46198" rIns="92395" bIns="46198" rtlCol="0" anchor="ctr"/>
            <a:lstStyle/>
            <a:p>
              <a:pPr lvl="0" algn="r"/>
              <a:r>
                <a:rPr lang="en-US" sz="994" spc="111" dirty="0" smtClean="0">
                  <a:solidFill>
                    <a:schemeClr val="tx1"/>
                  </a:solidFill>
                  <a:cs typeface="Arial" pitchFamily="34" charset="0"/>
                </a:rPr>
                <a:t>Core J2EE</a:t>
              </a:r>
              <a:endParaRPr lang="en-US" sz="994" spc="111" dirty="0">
                <a:solidFill>
                  <a:schemeClr val="tx1"/>
                </a:solidFill>
                <a:cs typeface="Arial" pitchFamily="34" charset="0"/>
              </a:endParaRPr>
            </a:p>
          </p:txBody>
        </p:sp>
      </p:grpSp>
      <p:sp>
        <p:nvSpPr>
          <p:cNvPr id="199684" name="AutoShape 4" descr="data:image/jpeg;base64,/9j/4AAQSkZJRgABAQAAAQABAAD/2wCEAAkGBxASEBQUEBQUFBAWEBUVEBUQFBQSGhQQFBUWFxUVFBgYHSggGBslGxUWITEhJSkrLjEuFx8zPTUsNygtLisBCgoKDg0OGhAQGywlICQsLCwsLCwsLCwsLCwsLCwsLCwsLCwsLCwvLCwsLCwsLCwsLCwsLCwsLCwsLCwsLCwsLP/AABEIAKwAwAMBEQACEQEDEQH/xAAbAAEAAgMBAQAAAAAAAAAAAAAAAwUCBAYHAf/EAEUQAAEDAgIHBAcFBQUJAAAAAAEAAgMEESExBQYSQVFhcRMyQpEiUmKBobHBFCNyc9EzQ1OC8AdjktLhFRYXJFR0o7LC/8QAGgEBAAMBAQEAAAAAAAAAAAAAAAECAwQFBv/EADERAAIBAwMCBAUEAgMBAAAAAAABAgMRIQQSMUFRIjJhcQWBkaGxExTR4cHwIzNSFf/aAAwDAQACEQMRAD8A9uQBAEAQBAEAQBAEAQBAaOldLwU4Havs49xg9J7zwa0YlVlJR5M6lWFPzMi0TpyCoJawlso70Uo2XgcbbxzFwojNS4Ip1ozwue3Us1c1CAIAgCAIAgCAIAgCAIAgCAIAgCAIAgCA1dI6RhgZtzPaxuQ2jiTwaMyeQUOSWWUnUjBXkzm6vTtTPhA37PF/EkF5HD2GZM6uv0XPKu35TllWnPy4Xfr9DSpqNjCXC5kd35Hnae7q44+7Jc7zlmaglnr3PtfRskPpDFpuxwJa5h4tcMQUQqRUnk2aLT9RBhODUQ/xGC0rB7bRhJ1FjyW8Kz6loV5w82V36/2dTQV8U7A+F7XsO9pvY8DwPJdKafB2QqRmrxdzYUlwgCAIAgCAIAgCAIAgCAIAgCAICGrqo4mF8rmsYM3PIAHmobS5Kykoq7ZztTrDNNhSM2I/487Tj+XHgXdSQOqwlW/8nLKvKX/WrLu/8I0IaBof2jy6Wa1jJKdp3Ru5o5BYNt5ZmoJO7y+7NgqCxgQhAmzKhEy5IihQ1HUxa/tIXmGbe9ni5SNyeOqtGTTuim2z3Rdn/vJc6O1s2SGVrREcmysuYn9d8Z5HDmuiFZPk6Iaq2KmPXp/R1DXAi4xBxBGNxyW52H1AEAQBAEAQBAEAQEFXWxRC8r2sHtGylRb4JSucppP+0vRsJttl54MF10w0dWXQ0VGTKKb+2KD93A8/iNluvh8urL/t2Qf8XHnu0497kehSV3Ih0UldsuNGa411Q28dOxgP7yUnZHMAYu/rFedVlBYp59ehwyr7sUs+r4+XckFNd4kqHGeYd10mDWflsyb8+a53HdyzL9G73Sd3/vCNp1VxHxVf0y+0x+0t5qv6bK7WfRK05EKri0VaZ9sqlRMMVCJlyV9TXxs33PBuPxyRtIxlUiirqNNP8LQOvpFV3GEq76FbUaRldcFxscwLAKNzMZVJPqNC6wVNGfuXbUV8YpCS3+U5sPRaQqyiTR1M6PHHY9H1e1tpqv0Qezm3xSEX/lOTh0XZCrGR61DV06uFh9i/Wh1BAEAQBAEAQHH64a3GC8cFjJvduauqhQ3ZlwaQhfk8h01UzTuJme555nDyXqU4xjwdMUlwNBamVVYfum7Me+R+AA5cUqamFPkmVVR5Om0fqJSAlsRdWSjBzgezgYfaeM+jbrzavxSTxBHBPXuWKSv+Pr/B1Gh9SKaE7cjWyScm7LG/hbjfqV51WtUq+d3/AAc0oyqZqu/p0+h0TgsWWI3BQVZE5qgghfC3gEuyLshfSNPLopU2NzNWoh7MX27cBxPJS6i6oiVRJZKzSlbNex7thgOYGZGazvGXGDGs1J2uVhmB5KjptHNKDRE9UMma8igozWkUmbNaUf6cjxCkzZ1Or+v88FmVIM8WW1f7xo6+P34810QrtYZ30PiMoYnlfc9L0RpeCpZtwPD27wM2ng4ZhdUZKXB7NKrCorxZvKxoEAQBAQ1shbG8jMNNlMVdg8m0nTEkk5k4r04ux0JmGrOrYqqiz/2bcX8+SVq2yOBKdkd1rdoxjoIoWksi2yCGYAkNu3aGThhkcF41dt8nm6uO+KTNbR+m9jZiqWtjybFIwbMT+At+7dyOHNZKV+TOFe3hnj16f0XbwpOhkLgoZBG4KpVkbgoKkbghBFM8NBJyH9WUFZOyuUFVOXm59w4DgsW7nHKTk7mOke9/I3/1CqiavPyRWTMBVlJoy3NGo+MjIq+9PknenyQudxUbE+CjhfggkVLWMJKxrSKTJmvIiKMz0bUTRyh9O5zZBvabYcDxHJWUtuUWoynGV4cnt+qmkJp6YPnDQ+5Ho4XA3kbiu2lNyjdn02nqSnC8i4WpuEAQEdTHtMc3i0j3qU7MHD6Robi67ISNEyx1FhDRLxuPJZ6h3sRMsdah93GeEzfiHBcFbg5dR5V7lBM0OBDgC0ixBxBHNcxyPPJr0tRNTYR3lg/hE+kwf3TjmPZPmrKdisJyp8ZXb+P4L6iropmbUTtoXsRkWu4OBxB6q/J1QnGavElcFBYjcFBVmDgoIKXS813bIybn+JZzfQ5qsruxWuWZgzPSXeH5bfkoLVefkiukQxZrSKSrNeREyhrvKup3wxvvhkEjOClw7GcodUSU2jHPxd6Lfif0WdxCg3mWPyXdJSsYMAh1RilhHpWq7bUrOYJ8yV30PIevplami2WxuEAQBAVOkaQX9lxw5P4e9axkWTK/Rh7GfHBrsD9FefiiS8o39ax/yxPCSM+TguKt5Tm1HkOccVyHEyNxUFWaksB2+0icY5gO+3xDg8eIKU7FGrPdHDLPR2nQ5wjqAIpjg03uyT8DjkfZOK0Ukzop11Lwyw/sy3cFJuyKR1gTwF1DKPGTmJDc3OZzXOcbIXKCjJNJZt/KahapyvYrZFBizWkUlWa8igoyKOnc82YLnfwA4k7gjdiqg5OyNyGnZHv237z4R+Eb+qJs3hFQ9X9jbY8HqtcNGuJHxxIVGrFHg9R0Gy1PEPYHyXoUl4EezSVoI3loaBAEAQGMjA4EHEHNAU9dS2wdj6juPI81tGRZM09K1W1RzMf32su2/iDSD5rHUR8LaMdQv+NlQ5y8888jcVBUwJUEENRE17S14DmnMHFCrSaszKg0jNAQ121NBzxkjHL1x8eq0jPuWhVlDDyvuv5L6qe18BdGQ5pGBCvNeE6ptOF0c9IFzHGyEqCpLpP93+S36qWWqdPYrJFUxZrSKSrMxRgAOmOww90eJ/4RuHMqt+xZUsXlhfdkc1ZcbLAGR+qN/Nx8RUqNiXPFlhEQepKmbXoTc24ZA7ArS9zRPdg9G1c01FMHRt9GSI7Ja7ewEgPbxBt7l6jounFHubNqRdKhAQBAEAQGL2BwIIuDmCgKbSWjMD4mW34kDgeIWqknhk4eGU9TQluWXyXFWoWzHg4qtDbmPBoPXMcrIyVUqYPKEEYfYqRc34NJBrXYDEY/r1Wing1jVSRqySB4JZuzHBYtq5R5yjXwVSlkuRLLtWD9ws0jcBu5pkOV+TX+yPc6zRe+8ZW4k7giyV/Tk3ZGpUVsUJtHaWXe7wMPsjxHnkpsLxhxl/ZFXLUOe4ueS5xzJU2MnJt3Z8D0BmHoDIOQk2tHYzRjjI0fEIi0PMiyhZI0gtPZ1MLyL52fmQeLXD4L6S6fsz6W6+R6NoDSzamESAbLwdmVl77EgzHThyXFUhsdjGSsyxVCAgCAIAgI6ht2OHFrh5gqHwQ8o5bQGlg6CPbFwWDqMNxWFOtbk46Go8KuY6ShYcWH+ufBXlSjVV48mk6UamYclQ9pGa45QcXZnFKLi7MgeVUoROKkqQynA9FBHQ0I6lzDdhseKzauZqbi7xLakq45/RNo5t18GPPI+EqyRvGUano/szOrgbCNqqd2Tdzc3vI3Mb9clbY+ocNuZ4/L9jnqzWFz/RjaGQb489vnI7eUZi67eErLt/JqdkHi8XvYcx09YKCm1PMfoQB6krczD1BNzIOQXMg5CS01cG1VRD27+QKLk2oK9RHV6102xNHKMpAY5PxNF2Hy2gveoSvFx7H0EHixFqzVdjWN9Scdm8f3jQTG7rbaHkrVVuh7Eyyj0BcZkEAQBAEAQHmWjfRiaPVLm/4XEfReaeNHCsbBkPFNzWUW3NO6M/tAycLjl+i6Y6m6tUVzojqLq1RXI3Uwdiwg8ijoRnmm/kQ6EZ5pv5GjK1wNiCOq55RccM5ZRcXZo15j6J6KrKSeCseVQwZBIUKsx1nkvMy5ufs0WfRaXuXr+ZeyKkPQyJGSWxGB3WUEpm82oZJhJ6L90gGB/GPqhpuUvNz3Ip4nMNnb8iMQ4cQd6WIknHkxD0IMg9CbnQaki9W3k1x+n1VoLxI6tHmqjr9b5B2cTfEZwR0a0kn4jzXsUOW/Q92BRMv2sNu99ojt/ix+F10dH7Fz0xr1wGJmgCAIAgPoQHmcTbGUcKiYf+Qn6rzXyePw2vV/kyKgg15JrmzcTv4DqVJW/YwDbG5N3ceHRLhYyTCtdazrOHB36reOoklaWfc3jqZJWllepDUdi5pxMZ54hLUZ9dv4IaoT67fuium0bJa7bPHFhv8ABVelnzHK9DKWjqWvG0l6FZMCMCCDwOCwaawzjmnHDwa+szvvWf8AbxfJI8Fq/mXsiqD1YxuZh6C5kHITc26WuLRskB8ZzY75tPhKF4ztjoTvpQ5pfAS9oxc099g5jeOYU27FnG6vH+zUD1Upc6PUupZHLI95sGxgDiS52QG84LahTlOorHofDk5VHboi5qah0rzJJhYWY0+BmZueJ3r24xUVZHuJWwb+rdIZJRM4WjZfsb+N5wL+gGA6rOtOy2rnqRJ2wdnEVymZtNQH1AEAQBAeZ1UobUVIP/VOsBmbtacB715814mePUdqk16/4InNc7vYD1RmepVSmXyfSAMBkoBE4oQRuKEM0qx2AChlJs0u0IN2kg8jZQm1lGSk4u6diX/a0oFnWeODwCumOqqLDz7nQtdVStKzXqa+nK2m7RomhcT2TDtRvtYEZWO4K0KtKS8ULexrUq0JW3w6dGaIgoX92aSM8JGbXysrbKL4k17oz/R0suJte6JG6GYe5UxO63aU/bJ8TRK0UX5aiM/93Zdz4z0ddT+zn0aJ/wDm1HxJfU+jV6fl7g4/RW/Y1PQsvhdbuiSLQ8rHB22WuGRa11x52V4/D5dZJGsfhVRO7mkbVRTxEh0myHeIghoceJaDgtlpaMczdzo/Z6eOZyv87FpQU1riNgFiAS7DvC4tx9y1ValHwR+x1050l4YdOxc0eigSDKdvg21m+W/3qsq7flwXc+x1FHCSsChaxx2QEiAIAgCA+OQHm+teiJ4ah1TTjb2/28J8VvFGdxtu3rCpR3ZXJyV9Nue+HP5NKjr45mbcZuMiDgWu3tcNxXI1bk4L9CRxUEETihBE4oVK6ofcqrMpPJqvKGbIHlCjK7WN95W/ks+SvT4N59PYq7q5nYyBQixk16ixDRI2U8T5lCMmXaHifNQRdkkLC42aLn5AZkncFBMIOTskeg6pUsrYtl2LL7TSb3ufVB7rPieS66NNx8TPoNLQdKFpPJ2+j6DitzqLqKMBAZoAgCAIAgCAhqKcPFigOC1l1UcHmalIZPvw9GUerIP/AKWc6amYVqCqej7lFR14eSxzTHM39pG7McxxbzXFKDi7M8ycZQe2XJM4qpQ1qmSw5n5KGyknYr3lVMmQPKkoyB5Qoyq08770flt+SvDg6HwiuBVytjIOQix9BQWPt0IsbFJA55s3IWudwvl1PAb09C9OlKpLbE77VvVu1i4cDsneRkX/AEbkOZXTTpbcvk9vT6aNFY57nomjdG2xK2OkuGNsgPqAIAgCAIAgCAIDCSMOGKA5DWnVRkwDhdkrb9nIzvMP1HJVlFSVmUqU41FaRxElTJE/sqlobL4HDuSgb28DxauKpTcDya9KVLnjuRSOvmsDlbNd5QoyB5UmbIXlSUZTaYN5P5Gq8eDpXBpKxIuhB9ugNygonSuAF7XtgLkng0bz8kSbdka0qEqrsj0fVrVvZsSBtDIDENvwO93tfJddOmoe57VKjGkrRPQtG6NDAtDUswEAQBAEAQBAEAQBAEAQHxzboCg1h1eiqIy17QQfgdxB3HmjVyGk1Znl+ltHzUbrS3fDezZbYt4Nk4dcui4qtC2YnkanRuHihlfg1nFc557IHlCjIXlSUZS6Rdd/uC0XB0U3g1VJcICx0Top8zgAL77ZXHEnc3n5KYxcnZHRQ08qj9D1PVrVkMAwubWJtbDg0bhyXZCCirI9mEIwVondUVC1gVixuIAgCAIAgCAIAgCAIAgCAIAUBW6T0YyRpBAIIsQRe4O4oDyzWHViSlJdCC+DfHiXR82es3lmOa5qtC+Ynm6rQ7vFT57dygEgcAWm4ORC5LWPGkmnZkTyhmymre+VouDopeU11JoXWgdBSTvywB9IkXDevE+z5q8Kbn7HZp9K6nilwet6uattjaABzJObjxK60klZHrJJKyOvp6cNFgpJJkAQBAEAQBAEAQBAEAQBAEAQBAEBrVdI14xQHm2teppDjLT2Ds3sya/mPVdzyPxWVSkp+5yanSRrK/D7nCuOJBBDgbOBwIPAhcTi4uzPnqtKVKW2SKmrF34Ky4NaXlL7VfVl9Q4ONxHfvceTP83lfdtTpXyz1NNpL+Kf0PX9BaAZG0AAADIBdR6Z0cbABggMkAQBAEAQBAEAQBAEAQBAEAQBAEAQBARTwhwsUBw+t2p7ZvTZ6EoHovAvceq8eIfJUnBSVmY1qEK0dsjktBakyPlLqhtmg22Qdrb5k7m8szyWcKNss5tNoVSzJ37HqeitEtjAwGWGC3O8tgLID6gCAIAgCAIAgCAIAgCAIAgCAIAgCAIAgCAxe0HNARRwNBwCAnQBAEAQBAEAQBAEAQBAf//Z"/>
          <p:cNvSpPr>
            <a:spLocks noChangeAspect="1" noChangeArrowheads="1"/>
          </p:cNvSpPr>
          <p:nvPr/>
        </p:nvSpPr>
        <p:spPr bwMode="auto">
          <a:xfrm>
            <a:off x="154634" y="58625"/>
            <a:ext cx="302955" cy="302956"/>
          </a:xfrm>
          <a:prstGeom prst="rect">
            <a:avLst/>
          </a:prstGeom>
          <a:noFill/>
        </p:spPr>
        <p:txBody>
          <a:bodyPr vert="horz" wrap="square" lIns="90887" tIns="45443" rIns="90887" bIns="45443" numCol="1" anchor="t" anchorCtr="0" compatLnSpc="1">
            <a:prstTxWarp prst="textNoShape">
              <a:avLst/>
            </a:prstTxWarp>
          </a:bodyPr>
          <a:lstStyle/>
          <a:p>
            <a:endParaRPr lang="en-US" sz="1888"/>
          </a:p>
        </p:txBody>
      </p:sp>
      <p:sp>
        <p:nvSpPr>
          <p:cNvPr id="199686" name="AutoShape 6" descr="data:image/jpeg;base64,/9j/4AAQSkZJRgABAQAAAQABAAD/2wCEAAkGBxASEBQUEBQUFBAWEBUVEBUQFBQSGhQQFBUWFxUVFBgYHSggGBslGxUWITEhJSkrLjEuFx8zPTUsNygtLisBCgoKDg0OGhAQGywlICQsLCwsLCwsLCwsLCwsLCwsLCwsLCwsLCwvLCwsLCwsLCwsLCwsLCwsLCwsLCwsLCwsLP/AABEIAKwAwAMBEQACEQEDEQH/xAAbAAEAAgMBAQAAAAAAAAAAAAAAAwUCBAYHAf/EAEUQAAEDAgIHBAcFBQUJAAAAAAEAAgMEESExBQYSQVFhcRMyQpEiUmKBobHBFCNyc9EzQ1OC8AdjktLhFRYXJFR0o7LC/8QAGgEBAAMBAQEAAAAAAAAAAAAAAAECAwQFBv/EADERAAIBAwMCBAUEAgMBAAAAAAABAgMRIQQSMUFRIjJhcQWBkaGxExTR4cHwIzNSFf/aAAwDAQACEQMRAD8A9uQBAEAQBAEAQBAEAQBAaOldLwU4Havs49xg9J7zwa0YlVlJR5M6lWFPzMi0TpyCoJawlso70Uo2XgcbbxzFwojNS4Ip1ozwue3Us1c1CAIAgCAIAgCAIAgCAIAgCAIAgCAIAgCA1dI6RhgZtzPaxuQ2jiTwaMyeQUOSWWUnUjBXkzm6vTtTPhA37PF/EkF5HD2GZM6uv0XPKu35TllWnPy4Xfr9DSpqNjCXC5kd35Hnae7q44+7Jc7zlmaglnr3PtfRskPpDFpuxwJa5h4tcMQUQqRUnk2aLT9RBhODUQ/xGC0rB7bRhJ1FjyW8Kz6loV5w82V36/2dTQV8U7A+F7XsO9pvY8DwPJdKafB2QqRmrxdzYUlwgCAIAgCAIAgCAIAgCAIAgCAICGrqo4mF8rmsYM3PIAHmobS5Kykoq7ZztTrDNNhSM2I/487Tj+XHgXdSQOqwlW/8nLKvKX/WrLu/8I0IaBof2jy6Wa1jJKdp3Ru5o5BYNt5ZmoJO7y+7NgqCxgQhAmzKhEy5IihQ1HUxa/tIXmGbe9ni5SNyeOqtGTTuim2z3Rdn/vJc6O1s2SGVrREcmysuYn9d8Z5HDmuiFZPk6Iaq2KmPXp/R1DXAi4xBxBGNxyW52H1AEAQBAEAQBAEAQEFXWxRC8r2sHtGylRb4JSucppP+0vRsJttl54MF10w0dWXQ0VGTKKb+2KD93A8/iNluvh8urL/t2Qf8XHnu0497kehSV3Ih0UldsuNGa411Q28dOxgP7yUnZHMAYu/rFedVlBYp59ehwyr7sUs+r4+XckFNd4kqHGeYd10mDWflsyb8+a53HdyzL9G73Sd3/vCNp1VxHxVf0y+0x+0t5qv6bK7WfRK05EKri0VaZ9sqlRMMVCJlyV9TXxs33PBuPxyRtIxlUiirqNNP8LQOvpFV3GEq76FbUaRldcFxscwLAKNzMZVJPqNC6wVNGfuXbUV8YpCS3+U5sPRaQqyiTR1M6PHHY9H1e1tpqv0Qezm3xSEX/lOTh0XZCrGR61DV06uFh9i/Wh1BAEAQBAEAQHH64a3GC8cFjJvduauqhQ3ZlwaQhfk8h01UzTuJme555nDyXqU4xjwdMUlwNBamVVYfum7Me+R+AA5cUqamFPkmVVR5Om0fqJSAlsRdWSjBzgezgYfaeM+jbrzavxSTxBHBPXuWKSv+Pr/B1Gh9SKaE7cjWyScm7LG/hbjfqV51WtUq+d3/AAc0oyqZqu/p0+h0TgsWWI3BQVZE5qgghfC3gEuyLshfSNPLopU2NzNWoh7MX27cBxPJS6i6oiVRJZKzSlbNex7thgOYGZGazvGXGDGs1J2uVhmB5KjptHNKDRE9UMma8igozWkUmbNaUf6cjxCkzZ1Or+v88FmVIM8WW1f7xo6+P34810QrtYZ30PiMoYnlfc9L0RpeCpZtwPD27wM2ng4ZhdUZKXB7NKrCorxZvKxoEAQBAQ1shbG8jMNNlMVdg8m0nTEkk5k4r04ux0JmGrOrYqqiz/2bcX8+SVq2yOBKdkd1rdoxjoIoWksi2yCGYAkNu3aGThhkcF41dt8nm6uO+KTNbR+m9jZiqWtjybFIwbMT+At+7dyOHNZKV+TOFe3hnj16f0XbwpOhkLgoZBG4KpVkbgoKkbghBFM8NBJyH9WUFZOyuUFVOXm59w4DgsW7nHKTk7mOke9/I3/1CqiavPyRWTMBVlJoy3NGo+MjIq+9PknenyQudxUbE+CjhfggkVLWMJKxrSKTJmvIiKMz0bUTRyh9O5zZBvabYcDxHJWUtuUWoynGV4cnt+qmkJp6YPnDQ+5Ho4XA3kbiu2lNyjdn02nqSnC8i4WpuEAQEdTHtMc3i0j3qU7MHD6Robi67ISNEyx1FhDRLxuPJZ6h3sRMsdah93GeEzfiHBcFbg5dR5V7lBM0OBDgC0ixBxBHNcxyPPJr0tRNTYR3lg/hE+kwf3TjmPZPmrKdisJyp8ZXb+P4L6iropmbUTtoXsRkWu4OBxB6q/J1QnGavElcFBYjcFBVmDgoIKXS813bIybn+JZzfQ5qsruxWuWZgzPSXeH5bfkoLVefkiukQxZrSKSrNeREyhrvKup3wxvvhkEjOClw7GcodUSU2jHPxd6Lfif0WdxCg3mWPyXdJSsYMAh1RilhHpWq7bUrOYJ8yV30PIevplami2WxuEAQBAVOkaQX9lxw5P4e9axkWTK/Rh7GfHBrsD9FefiiS8o39ax/yxPCSM+TguKt5Tm1HkOccVyHEyNxUFWaksB2+0icY5gO+3xDg8eIKU7FGrPdHDLPR2nQ5wjqAIpjg03uyT8DjkfZOK0Ukzop11Lwyw/sy3cFJuyKR1gTwF1DKPGTmJDc3OZzXOcbIXKCjJNJZt/KahapyvYrZFBizWkUlWa8igoyKOnc82YLnfwA4k7gjdiqg5OyNyGnZHv237z4R+Eb+qJs3hFQ9X9jbY8HqtcNGuJHxxIVGrFHg9R0Gy1PEPYHyXoUl4EezSVoI3loaBAEAQGMjA4EHEHNAU9dS2wdj6juPI81tGRZM09K1W1RzMf32su2/iDSD5rHUR8LaMdQv+NlQ5y8888jcVBUwJUEENRE17S14DmnMHFCrSaszKg0jNAQ121NBzxkjHL1x8eq0jPuWhVlDDyvuv5L6qe18BdGQ5pGBCvNeE6ptOF0c9IFzHGyEqCpLpP93+S36qWWqdPYrJFUxZrSKSrMxRgAOmOww90eJ/4RuHMqt+xZUsXlhfdkc1ZcbLAGR+qN/Nx8RUqNiXPFlhEQepKmbXoTc24ZA7ArS9zRPdg9G1c01FMHRt9GSI7Ja7ewEgPbxBt7l6jounFHubNqRdKhAQBAEAQGL2BwIIuDmCgKbSWjMD4mW34kDgeIWqknhk4eGU9TQluWXyXFWoWzHg4qtDbmPBoPXMcrIyVUqYPKEEYfYqRc34NJBrXYDEY/r1Wing1jVSRqySB4JZuzHBYtq5R5yjXwVSlkuRLLtWD9ws0jcBu5pkOV+TX+yPc6zRe+8ZW4k7giyV/Tk3ZGpUVsUJtHaWXe7wMPsjxHnkpsLxhxl/ZFXLUOe4ueS5xzJU2MnJt3Z8D0BmHoDIOQk2tHYzRjjI0fEIi0PMiyhZI0gtPZ1MLyL52fmQeLXD4L6S6fsz6W6+R6NoDSzamESAbLwdmVl77EgzHThyXFUhsdjGSsyxVCAgCAIAgI6ht2OHFrh5gqHwQ8o5bQGlg6CPbFwWDqMNxWFOtbk46Go8KuY6ShYcWH+ufBXlSjVV48mk6UamYclQ9pGa45QcXZnFKLi7MgeVUoROKkqQynA9FBHQ0I6lzDdhseKzauZqbi7xLakq45/RNo5t18GPPI+EqyRvGUano/szOrgbCNqqd2Tdzc3vI3Mb9clbY+ocNuZ4/L9jnqzWFz/RjaGQb489vnI7eUZi67eErLt/JqdkHi8XvYcx09YKCm1PMfoQB6krczD1BNzIOQXMg5CS01cG1VRD27+QKLk2oK9RHV6102xNHKMpAY5PxNF2Hy2gveoSvFx7H0EHixFqzVdjWN9Scdm8f3jQTG7rbaHkrVVuh7Eyyj0BcZkEAQBAEAQHmWjfRiaPVLm/4XEfReaeNHCsbBkPFNzWUW3NO6M/tAycLjl+i6Y6m6tUVzojqLq1RXI3Uwdiwg8ijoRnmm/kQ6EZ5pv5GjK1wNiCOq55RccM5ZRcXZo15j6J6KrKSeCseVQwZBIUKsx1nkvMy5ufs0WfRaXuXr+ZeyKkPQyJGSWxGB3WUEpm82oZJhJ6L90gGB/GPqhpuUvNz3Ip4nMNnb8iMQ4cQd6WIknHkxD0IMg9CbnQaki9W3k1x+n1VoLxI6tHmqjr9b5B2cTfEZwR0a0kn4jzXsUOW/Q92BRMv2sNu99ojt/ix+F10dH7Fz0xr1wGJmgCAIAgPoQHmcTbGUcKiYf+Qn6rzXyePw2vV/kyKgg15JrmzcTv4DqVJW/YwDbG5N3ceHRLhYyTCtdazrOHB36reOoklaWfc3jqZJWllepDUdi5pxMZ54hLUZ9dv4IaoT67fuium0bJa7bPHFhv8ABVelnzHK9DKWjqWvG0l6FZMCMCCDwOCwaawzjmnHDwa+szvvWf8AbxfJI8Fq/mXsiqD1YxuZh6C5kHITc26WuLRskB8ZzY75tPhKF4ztjoTvpQ5pfAS9oxc099g5jeOYU27FnG6vH+zUD1Upc6PUupZHLI95sGxgDiS52QG84LahTlOorHofDk5VHboi5qah0rzJJhYWY0+BmZueJ3r24xUVZHuJWwb+rdIZJRM4WjZfsb+N5wL+gGA6rOtOy2rnqRJ2wdnEVymZtNQH1AEAQBAeZ1UobUVIP/VOsBmbtacB715814mePUdqk16/4InNc7vYD1RmepVSmXyfSAMBkoBE4oQRuKEM0qx2AChlJs0u0IN2kg8jZQm1lGSk4u6diX/a0oFnWeODwCumOqqLDz7nQtdVStKzXqa+nK2m7RomhcT2TDtRvtYEZWO4K0KtKS8ULexrUq0JW3w6dGaIgoX92aSM8JGbXysrbKL4k17oz/R0suJte6JG6GYe5UxO63aU/bJ8TRK0UX5aiM/93Zdz4z0ddT+zn0aJ/wDm1HxJfU+jV6fl7g4/RW/Y1PQsvhdbuiSLQ8rHB22WuGRa11x52V4/D5dZJGsfhVRO7mkbVRTxEh0myHeIghoceJaDgtlpaMczdzo/Z6eOZyv87FpQU1riNgFiAS7DvC4tx9y1ValHwR+x1050l4YdOxc0eigSDKdvg21m+W/3qsq7flwXc+x1FHCSsChaxx2QEiAIAgCA+OQHm+teiJ4ah1TTjb2/28J8VvFGdxtu3rCpR3ZXJyV9Nue+HP5NKjr45mbcZuMiDgWu3tcNxXI1bk4L9CRxUEETihBE4oVK6ofcqrMpPJqvKGbIHlCjK7WN95W/ks+SvT4N59PYq7q5nYyBQixk16ixDRI2U8T5lCMmXaHifNQRdkkLC42aLn5AZkncFBMIOTskeg6pUsrYtl2LL7TSb3ufVB7rPieS66NNx8TPoNLQdKFpPJ2+j6DitzqLqKMBAZoAgCAIAgCAhqKcPFigOC1l1UcHmalIZPvw9GUerIP/AKWc6amYVqCqej7lFR14eSxzTHM39pG7McxxbzXFKDi7M8ycZQe2XJM4qpQ1qmSw5n5KGyknYr3lVMmQPKkoyB5Qoyq08770flt+SvDg6HwiuBVytjIOQix9BQWPt0IsbFJA55s3IWudwvl1PAb09C9OlKpLbE77VvVu1i4cDsneRkX/AEbkOZXTTpbcvk9vT6aNFY57nomjdG2xK2OkuGNsgPqAIAgCAIAgCAIDCSMOGKA5DWnVRkwDhdkrb9nIzvMP1HJVlFSVmUqU41FaRxElTJE/sqlobL4HDuSgb28DxauKpTcDya9KVLnjuRSOvmsDlbNd5QoyB5UmbIXlSUZTaYN5P5Gq8eDpXBpKxIuhB9ugNygonSuAF7XtgLkng0bz8kSbdka0qEqrsj0fVrVvZsSBtDIDENvwO93tfJddOmoe57VKjGkrRPQtG6NDAtDUswEAQBAEAQBAEAQBAEAQHxzboCg1h1eiqIy17QQfgdxB3HmjVyGk1Znl+ltHzUbrS3fDezZbYt4Nk4dcui4qtC2YnkanRuHihlfg1nFc557IHlCjIXlSUZS6Rdd/uC0XB0U3g1VJcICx0Top8zgAL77ZXHEnc3n5KYxcnZHRQ08qj9D1PVrVkMAwubWJtbDg0bhyXZCCirI9mEIwVondUVC1gVixuIAgCAIAgCAIAgCAIAgCAIAUBW6T0YyRpBAIIsQRe4O4oDyzWHViSlJdCC+DfHiXR82es3lmOa5qtC+Ynm6rQ7vFT57dygEgcAWm4ORC5LWPGkmnZkTyhmymre+VouDopeU11JoXWgdBSTvywB9IkXDevE+z5q8Kbn7HZp9K6nilwet6uattjaABzJObjxK60klZHrJJKyOvp6cNFgpJJkAQBAEAQBAEAQBAEAQBAEAQBAEBrVdI14xQHm2teppDjLT2Ds3sya/mPVdzyPxWVSkp+5yanSRrK/D7nCuOJBBDgbOBwIPAhcTi4uzPnqtKVKW2SKmrF34Ky4NaXlL7VfVl9Q4ONxHfvceTP83lfdtTpXyz1NNpL+Kf0PX9BaAZG0AAADIBdR6Z0cbABggMkAQBAEAQBAEAQBAEAQBAEAQBAEAQBARTwhwsUBw+t2p7ZvTZ6EoHovAvceq8eIfJUnBSVmY1qEK0dsjktBakyPlLqhtmg22Qdrb5k7m8szyWcKNss5tNoVSzJ37HqeitEtjAwGWGC3O8tgLID6gCAIAgCAIAgCAIAgCAIAgCAIAgCAIAgCAxe0HNARRwNBwCAnQBAEAQBAEAQBAEAQBAf//Z"/>
          <p:cNvSpPr>
            <a:spLocks noChangeAspect="1" noChangeArrowheads="1"/>
          </p:cNvSpPr>
          <p:nvPr/>
        </p:nvSpPr>
        <p:spPr bwMode="auto">
          <a:xfrm>
            <a:off x="154634" y="58625"/>
            <a:ext cx="302955" cy="302956"/>
          </a:xfrm>
          <a:prstGeom prst="rect">
            <a:avLst/>
          </a:prstGeom>
          <a:noFill/>
        </p:spPr>
        <p:txBody>
          <a:bodyPr vert="horz" wrap="square" lIns="90887" tIns="45443" rIns="90887" bIns="45443" numCol="1" anchor="t" anchorCtr="0" compatLnSpc="1">
            <a:prstTxWarp prst="textNoShape">
              <a:avLst/>
            </a:prstTxWarp>
          </a:bodyPr>
          <a:lstStyle/>
          <a:p>
            <a:endParaRPr lang="en-US" sz="1888"/>
          </a:p>
        </p:txBody>
      </p:sp>
      <p:sp>
        <p:nvSpPr>
          <p:cNvPr id="199688" name="AutoShape 8" descr="Image result for browserstack"/>
          <p:cNvSpPr>
            <a:spLocks noChangeAspect="1" noChangeArrowheads="1"/>
          </p:cNvSpPr>
          <p:nvPr/>
        </p:nvSpPr>
        <p:spPr bwMode="auto">
          <a:xfrm>
            <a:off x="154634" y="58625"/>
            <a:ext cx="302955" cy="302956"/>
          </a:xfrm>
          <a:prstGeom prst="rect">
            <a:avLst/>
          </a:prstGeom>
          <a:noFill/>
        </p:spPr>
        <p:txBody>
          <a:bodyPr vert="horz" wrap="square" lIns="90887" tIns="45443" rIns="90887" bIns="45443" numCol="1" anchor="t" anchorCtr="0" compatLnSpc="1">
            <a:prstTxWarp prst="textNoShape">
              <a:avLst/>
            </a:prstTxWarp>
          </a:bodyPr>
          <a:lstStyle/>
          <a:p>
            <a:endParaRPr lang="en-US" sz="1888"/>
          </a:p>
        </p:txBody>
      </p:sp>
      <p:sp>
        <p:nvSpPr>
          <p:cNvPr id="199695" name="AutoShape 15" descr="Image result for resharper logo"/>
          <p:cNvSpPr>
            <a:spLocks noChangeAspect="1" noChangeArrowheads="1"/>
          </p:cNvSpPr>
          <p:nvPr/>
        </p:nvSpPr>
        <p:spPr bwMode="auto">
          <a:xfrm>
            <a:off x="154634" y="58625"/>
            <a:ext cx="302955" cy="302956"/>
          </a:xfrm>
          <a:prstGeom prst="rect">
            <a:avLst/>
          </a:prstGeom>
          <a:noFill/>
        </p:spPr>
        <p:txBody>
          <a:bodyPr vert="horz" wrap="square" lIns="90887" tIns="45443" rIns="90887" bIns="45443" numCol="1" anchor="t" anchorCtr="0" compatLnSpc="1">
            <a:prstTxWarp prst="textNoShape">
              <a:avLst/>
            </a:prstTxWarp>
          </a:bodyPr>
          <a:lstStyle/>
          <a:p>
            <a:endParaRPr lang="en-US" sz="1888"/>
          </a:p>
        </p:txBody>
      </p:sp>
      <p:sp>
        <p:nvSpPr>
          <p:cNvPr id="199699" name="AutoShape 19" descr="Image result for windows powershell logo"/>
          <p:cNvSpPr>
            <a:spLocks noChangeAspect="1" noChangeArrowheads="1"/>
          </p:cNvSpPr>
          <p:nvPr/>
        </p:nvSpPr>
        <p:spPr bwMode="auto">
          <a:xfrm>
            <a:off x="154634" y="58625"/>
            <a:ext cx="302955" cy="302956"/>
          </a:xfrm>
          <a:prstGeom prst="rect">
            <a:avLst/>
          </a:prstGeom>
          <a:noFill/>
        </p:spPr>
        <p:txBody>
          <a:bodyPr vert="horz" wrap="square" lIns="90887" tIns="45443" rIns="90887" bIns="45443" numCol="1" anchor="t" anchorCtr="0" compatLnSpc="1">
            <a:prstTxWarp prst="textNoShape">
              <a:avLst/>
            </a:prstTxWarp>
          </a:bodyPr>
          <a:lstStyle/>
          <a:p>
            <a:endParaRPr lang="en-US" sz="1888"/>
          </a:p>
        </p:txBody>
      </p:sp>
      <p:sp>
        <p:nvSpPr>
          <p:cNvPr id="199701" name="AutoShape 21" descr="Image result for windows powershell logo"/>
          <p:cNvSpPr>
            <a:spLocks noChangeAspect="1" noChangeArrowheads="1"/>
          </p:cNvSpPr>
          <p:nvPr/>
        </p:nvSpPr>
        <p:spPr bwMode="auto">
          <a:xfrm>
            <a:off x="154634" y="58625"/>
            <a:ext cx="302955" cy="302956"/>
          </a:xfrm>
          <a:prstGeom prst="rect">
            <a:avLst/>
          </a:prstGeom>
          <a:noFill/>
        </p:spPr>
        <p:txBody>
          <a:bodyPr vert="horz" wrap="square" lIns="90887" tIns="45443" rIns="90887" bIns="45443" numCol="1" anchor="t" anchorCtr="0" compatLnSpc="1">
            <a:prstTxWarp prst="textNoShape">
              <a:avLst/>
            </a:prstTxWarp>
          </a:bodyPr>
          <a:lstStyle/>
          <a:p>
            <a:endParaRPr lang="en-US" sz="1888"/>
          </a:p>
        </p:txBody>
      </p:sp>
      <p:pic>
        <p:nvPicPr>
          <p:cNvPr id="122" name="Picture 3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41828" y="4608736"/>
            <a:ext cx="1364816" cy="3378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2" name="Picture 3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098694" y="4581674"/>
            <a:ext cx="1128228" cy="4730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3" name="Picture 9"/>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021302" y="2076936"/>
            <a:ext cx="1176999" cy="295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56" name="Group 155"/>
          <p:cNvGrpSpPr/>
          <p:nvPr/>
        </p:nvGrpSpPr>
        <p:grpSpPr>
          <a:xfrm>
            <a:off x="3370" y="5890370"/>
            <a:ext cx="9737898" cy="392561"/>
            <a:chOff x="444" y="2201245"/>
            <a:chExt cx="9797199" cy="394952"/>
          </a:xfrm>
        </p:grpSpPr>
        <p:cxnSp>
          <p:nvCxnSpPr>
            <p:cNvPr id="157" name="Straight Connector 156"/>
            <p:cNvCxnSpPr/>
            <p:nvPr/>
          </p:nvCxnSpPr>
          <p:spPr>
            <a:xfrm>
              <a:off x="1935162" y="2583497"/>
              <a:ext cx="7862481" cy="12700"/>
            </a:xfrm>
            <a:prstGeom prst="line">
              <a:avLst/>
            </a:prstGeom>
            <a:ln/>
          </p:spPr>
          <p:style>
            <a:lnRef idx="1">
              <a:schemeClr val="accent5"/>
            </a:lnRef>
            <a:fillRef idx="0">
              <a:schemeClr val="accent5"/>
            </a:fillRef>
            <a:effectRef idx="0">
              <a:schemeClr val="accent5"/>
            </a:effectRef>
            <a:fontRef idx="minor">
              <a:schemeClr val="tx1"/>
            </a:fontRef>
          </p:style>
        </p:cxnSp>
        <p:sp>
          <p:nvSpPr>
            <p:cNvPr id="158" name="Rectangle 157"/>
            <p:cNvSpPr/>
            <p:nvPr/>
          </p:nvSpPr>
          <p:spPr>
            <a:xfrm>
              <a:off x="444" y="2201245"/>
              <a:ext cx="2010918" cy="384048"/>
            </a:xfrm>
            <a:prstGeom prst="rect">
              <a:avLst/>
            </a:prstGeom>
            <a:solidFill>
              <a:schemeClr val="accent5">
                <a:lumMod val="20000"/>
                <a:lumOff val="80000"/>
              </a:schemeClr>
            </a:solidFill>
            <a:ln w="9525"/>
          </p:spPr>
          <p:style>
            <a:lnRef idx="2">
              <a:schemeClr val="accent5"/>
            </a:lnRef>
            <a:fillRef idx="1">
              <a:schemeClr val="lt1"/>
            </a:fillRef>
            <a:effectRef idx="0">
              <a:schemeClr val="accent5"/>
            </a:effectRef>
            <a:fontRef idx="minor">
              <a:schemeClr val="dk1"/>
            </a:fontRef>
          </p:style>
          <p:txBody>
            <a:bodyPr lIns="92395" tIns="46198" rIns="92395" bIns="46198" rtlCol="0" anchor="ctr"/>
            <a:lstStyle/>
            <a:p>
              <a:pPr algn="r"/>
              <a:r>
                <a:rPr lang="en-US" sz="994" spc="111" dirty="0" err="1" smtClean="0">
                  <a:solidFill>
                    <a:schemeClr val="tx1"/>
                  </a:solidFill>
                  <a:cs typeface="Arial" pitchFamily="34" charset="0"/>
                </a:rPr>
                <a:t>Blockchain</a:t>
              </a:r>
              <a:endParaRPr lang="en-US" sz="994" spc="111" dirty="0">
                <a:solidFill>
                  <a:schemeClr val="tx1"/>
                </a:solidFill>
                <a:cs typeface="Arial" pitchFamily="34" charset="0"/>
              </a:endParaRPr>
            </a:p>
          </p:txBody>
        </p:sp>
      </p:grpSp>
      <p:pic>
        <p:nvPicPr>
          <p:cNvPr id="159" name="Picture 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207401" y="5890370"/>
            <a:ext cx="1147762" cy="2892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0"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570216" y="5890370"/>
            <a:ext cx="1471610" cy="347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1" name="Picture 4"/>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757843" y="5834957"/>
            <a:ext cx="1710509" cy="37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2" name="Picture 5"/>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5287318" y="5834957"/>
            <a:ext cx="1362075"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3" name="Picture 162"/>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4301882" y="5236999"/>
            <a:ext cx="985877" cy="2945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4" name="Picture 2"/>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2249642" y="5156980"/>
            <a:ext cx="536630" cy="4620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5" name="Picture 3"/>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3002127" y="5142828"/>
            <a:ext cx="1019175"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6" name="Picture 3"/>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6386278" y="5192845"/>
            <a:ext cx="575829" cy="4292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7" name="Picture 4"/>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5525157" y="5183992"/>
            <a:ext cx="637309" cy="4350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826" name="Picture 2"/>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5398905" y="4530002"/>
            <a:ext cx="1381125"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0946" name="Picture 2"/>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2379049" y="2037004"/>
            <a:ext cx="1427595" cy="4033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0947" name="Picture 3"/>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5467581" y="1902769"/>
            <a:ext cx="837505" cy="537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5" name="Picture 13"/>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2275126" y="2591917"/>
            <a:ext cx="704612" cy="4006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0" name="Picture 14"/>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3243302" y="2713726"/>
            <a:ext cx="1248820" cy="4006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 name="Picture 15"/>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4662808" y="2651586"/>
            <a:ext cx="820340" cy="4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2" name="Picture 16"/>
          <p:cNvPicPr>
            <a:picLocks noChangeAspect="1" noChangeArrowheads="1"/>
          </p:cNvPicPr>
          <p:nvPr/>
        </p:nvPicPr>
        <p:blipFill>
          <a:blip r:embed="rId20" cstate="print">
            <a:extLst>
              <a:ext uri="{28A0092B-C50C-407E-A947-70E740481C1C}">
                <a14:useLocalDpi xmlns:a14="http://schemas.microsoft.com/office/drawing/2010/main" val="0"/>
              </a:ext>
            </a:extLst>
          </a:blip>
          <a:srcRect/>
          <a:stretch>
            <a:fillRect/>
          </a:stretch>
        </p:blipFill>
        <p:spPr bwMode="auto">
          <a:xfrm>
            <a:off x="5754954" y="2651587"/>
            <a:ext cx="669028" cy="384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3" name="Picture 17"/>
          <p:cNvPicPr>
            <a:picLocks noChangeAspect="1" noChangeArrowheads="1"/>
          </p:cNvPicPr>
          <p:nvPr/>
        </p:nvPicPr>
        <p:blipFill>
          <a:blip r:embed="rId21" cstate="print">
            <a:extLst>
              <a:ext uri="{28A0092B-C50C-407E-A947-70E740481C1C}">
                <a14:useLocalDpi xmlns:a14="http://schemas.microsoft.com/office/drawing/2010/main" val="0"/>
              </a:ext>
            </a:extLst>
          </a:blip>
          <a:srcRect/>
          <a:stretch>
            <a:fillRect/>
          </a:stretch>
        </p:blipFill>
        <p:spPr bwMode="auto">
          <a:xfrm>
            <a:off x="6613550" y="2651586"/>
            <a:ext cx="697114" cy="488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4" name="Picture 18"/>
          <p:cNvPicPr>
            <a:picLocks noChangeAspect="1" noChangeArrowheads="1"/>
          </p:cNvPicPr>
          <p:nvPr/>
        </p:nvPicPr>
        <p:blipFill>
          <a:blip r:embed="rId22" cstate="print">
            <a:extLst>
              <a:ext uri="{28A0092B-C50C-407E-A947-70E740481C1C}">
                <a14:useLocalDpi xmlns:a14="http://schemas.microsoft.com/office/drawing/2010/main" val="0"/>
              </a:ext>
            </a:extLst>
          </a:blip>
          <a:srcRect/>
          <a:stretch>
            <a:fillRect/>
          </a:stretch>
        </p:blipFill>
        <p:spPr bwMode="auto">
          <a:xfrm>
            <a:off x="7592343" y="2651586"/>
            <a:ext cx="567531" cy="428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5" name="Picture 19"/>
          <p:cNvPicPr>
            <a:picLocks noChangeAspect="1" noChangeArrowheads="1"/>
          </p:cNvPicPr>
          <p:nvPr/>
        </p:nvPicPr>
        <p:blipFill>
          <a:blip r:embed="rId23" cstate="print">
            <a:extLst>
              <a:ext uri="{28A0092B-C50C-407E-A947-70E740481C1C}">
                <a14:useLocalDpi xmlns:a14="http://schemas.microsoft.com/office/drawing/2010/main" val="0"/>
              </a:ext>
            </a:extLst>
          </a:blip>
          <a:srcRect/>
          <a:stretch>
            <a:fillRect/>
          </a:stretch>
        </p:blipFill>
        <p:spPr bwMode="auto">
          <a:xfrm>
            <a:off x="8312234" y="2627772"/>
            <a:ext cx="556896" cy="5257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7" name="Picture 39"/>
          <p:cNvPicPr>
            <a:picLocks noChangeAspect="1" noChangeArrowheads="1"/>
          </p:cNvPicPr>
          <p:nvPr/>
        </p:nvPicPr>
        <p:blipFill>
          <a:blip r:embed="rId24" cstate="print">
            <a:extLst>
              <a:ext uri="{28A0092B-C50C-407E-A947-70E740481C1C}">
                <a14:useLocalDpi xmlns:a14="http://schemas.microsoft.com/office/drawing/2010/main" val="0"/>
              </a:ext>
            </a:extLst>
          </a:blip>
          <a:srcRect/>
          <a:stretch>
            <a:fillRect/>
          </a:stretch>
        </p:blipFill>
        <p:spPr bwMode="auto">
          <a:xfrm>
            <a:off x="6285957" y="3171906"/>
            <a:ext cx="1107590" cy="5445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8" name="Picture 21"/>
          <p:cNvPicPr>
            <a:picLocks noChangeAspect="1" noChangeArrowheads="1"/>
          </p:cNvPicPr>
          <p:nvPr/>
        </p:nvPicPr>
        <p:blipFill>
          <a:blip r:embed="rId25" cstate="print">
            <a:extLst>
              <a:ext uri="{28A0092B-C50C-407E-A947-70E740481C1C}">
                <a14:useLocalDpi xmlns:a14="http://schemas.microsoft.com/office/drawing/2010/main" val="0"/>
              </a:ext>
            </a:extLst>
          </a:blip>
          <a:srcRect/>
          <a:stretch>
            <a:fillRect/>
          </a:stretch>
        </p:blipFill>
        <p:spPr bwMode="auto">
          <a:xfrm>
            <a:off x="2293341" y="3264208"/>
            <a:ext cx="830895" cy="4020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9" name="Picture 22"/>
          <p:cNvPicPr>
            <a:picLocks noChangeAspect="1" noChangeArrowheads="1"/>
          </p:cNvPicPr>
          <p:nvPr/>
        </p:nvPicPr>
        <p:blipFill>
          <a:blip r:embed="rId26" cstate="print">
            <a:extLst>
              <a:ext uri="{28A0092B-C50C-407E-A947-70E740481C1C}">
                <a14:useLocalDpi xmlns:a14="http://schemas.microsoft.com/office/drawing/2010/main" val="0"/>
              </a:ext>
            </a:extLst>
          </a:blip>
          <a:srcRect/>
          <a:stretch>
            <a:fillRect/>
          </a:stretch>
        </p:blipFill>
        <p:spPr bwMode="auto">
          <a:xfrm>
            <a:off x="3278349" y="3239346"/>
            <a:ext cx="1991261" cy="4096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1" name="Picture 24"/>
          <p:cNvPicPr>
            <a:picLocks noChangeAspect="1" noChangeArrowheads="1"/>
          </p:cNvPicPr>
          <p:nvPr/>
        </p:nvPicPr>
        <p:blipFill>
          <a:blip r:embed="rId27" cstate="print">
            <a:extLst>
              <a:ext uri="{28A0092B-C50C-407E-A947-70E740481C1C}">
                <a14:useLocalDpi xmlns:a14="http://schemas.microsoft.com/office/drawing/2010/main" val="0"/>
              </a:ext>
            </a:extLst>
          </a:blip>
          <a:srcRect/>
          <a:stretch>
            <a:fillRect/>
          </a:stretch>
        </p:blipFill>
        <p:spPr bwMode="auto">
          <a:xfrm>
            <a:off x="5498779" y="3209916"/>
            <a:ext cx="570468" cy="5106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 name="Picture 25"/>
          <p:cNvPicPr>
            <a:picLocks noChangeAspect="1" noChangeArrowheads="1"/>
          </p:cNvPicPr>
          <p:nvPr/>
        </p:nvPicPr>
        <p:blipFill>
          <a:blip r:embed="rId28" cstate="print">
            <a:extLst>
              <a:ext uri="{28A0092B-C50C-407E-A947-70E740481C1C}">
                <a14:useLocalDpi xmlns:a14="http://schemas.microsoft.com/office/drawing/2010/main" val="0"/>
              </a:ext>
            </a:extLst>
          </a:blip>
          <a:srcRect/>
          <a:stretch>
            <a:fillRect/>
          </a:stretch>
        </p:blipFill>
        <p:spPr bwMode="auto">
          <a:xfrm>
            <a:off x="2123580" y="3850764"/>
            <a:ext cx="1315405" cy="485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3" name="Picture 28"/>
          <p:cNvPicPr>
            <a:picLocks noChangeAspect="1" noChangeArrowheads="1"/>
          </p:cNvPicPr>
          <p:nvPr/>
        </p:nvPicPr>
        <p:blipFill>
          <a:blip r:embed="rId29" cstate="print">
            <a:extLst>
              <a:ext uri="{28A0092B-C50C-407E-A947-70E740481C1C}">
                <a14:useLocalDpi xmlns:a14="http://schemas.microsoft.com/office/drawing/2010/main" val="0"/>
              </a:ext>
            </a:extLst>
          </a:blip>
          <a:srcRect/>
          <a:stretch>
            <a:fillRect/>
          </a:stretch>
        </p:blipFill>
        <p:spPr bwMode="auto">
          <a:xfrm>
            <a:off x="3633871" y="3850764"/>
            <a:ext cx="1215391" cy="4257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6" name="Picture 26"/>
          <p:cNvPicPr>
            <a:picLocks noChangeAspect="1" noChangeArrowheads="1"/>
          </p:cNvPicPr>
          <p:nvPr/>
        </p:nvPicPr>
        <p:blipFill>
          <a:blip r:embed="rId30" cstate="print">
            <a:extLst>
              <a:ext uri="{28A0092B-C50C-407E-A947-70E740481C1C}">
                <a14:useLocalDpi xmlns:a14="http://schemas.microsoft.com/office/drawing/2010/main" val="0"/>
              </a:ext>
            </a:extLst>
          </a:blip>
          <a:srcRect/>
          <a:stretch>
            <a:fillRect/>
          </a:stretch>
        </p:blipFill>
        <p:spPr bwMode="auto">
          <a:xfrm>
            <a:off x="5020788" y="3784999"/>
            <a:ext cx="1093551" cy="558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5431062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Challenges &amp; Mitigation</a:t>
            </a:r>
            <a:endParaRPr lang="en-US" dirty="0"/>
          </a:p>
        </p:txBody>
      </p:sp>
      <p:sp>
        <p:nvSpPr>
          <p:cNvPr id="3" name="TextBox 2"/>
          <p:cNvSpPr txBox="1"/>
          <p:nvPr/>
        </p:nvSpPr>
        <p:spPr>
          <a:xfrm>
            <a:off x="491490" y="2514600"/>
            <a:ext cx="3474720" cy="1169551"/>
          </a:xfrm>
          <a:prstGeom prst="rect">
            <a:avLst/>
          </a:prstGeom>
          <a:noFill/>
        </p:spPr>
        <p:txBody>
          <a:bodyPr wrap="square" rtlCol="0">
            <a:spAutoFit/>
          </a:bodyPr>
          <a:lstStyle/>
          <a:p>
            <a:r>
              <a:rPr lang="en-US" sz="1400" dirty="0" smtClean="0">
                <a:solidFill>
                  <a:schemeClr val="tx2">
                    <a:lumMod val="50000"/>
                  </a:schemeClr>
                </a:solidFill>
              </a:rPr>
              <a:t>Breaking down a </a:t>
            </a:r>
            <a:r>
              <a:rPr lang="en-US" sz="1400" dirty="0" err="1" smtClean="0">
                <a:solidFill>
                  <a:schemeClr val="tx2">
                    <a:lumMod val="50000"/>
                  </a:schemeClr>
                </a:solidFill>
              </a:rPr>
              <a:t>monolythic</a:t>
            </a:r>
            <a:r>
              <a:rPr lang="en-US" sz="1400" dirty="0" smtClean="0">
                <a:solidFill>
                  <a:schemeClr val="tx2">
                    <a:lumMod val="50000"/>
                  </a:schemeClr>
                </a:solidFill>
              </a:rPr>
              <a:t> </a:t>
            </a:r>
            <a:r>
              <a:rPr lang="en-US" sz="1400" dirty="0" smtClean="0">
                <a:solidFill>
                  <a:schemeClr val="tx2">
                    <a:lumMod val="50000"/>
                  </a:schemeClr>
                </a:solidFill>
              </a:rPr>
              <a:t>database</a:t>
            </a:r>
          </a:p>
          <a:p>
            <a:r>
              <a:rPr lang="en-US" sz="1400" dirty="0" smtClean="0">
                <a:solidFill>
                  <a:schemeClr val="tx2">
                    <a:lumMod val="50000"/>
                  </a:schemeClr>
                </a:solidFill>
              </a:rPr>
              <a:t>How to build a common security model</a:t>
            </a:r>
          </a:p>
          <a:p>
            <a:r>
              <a:rPr lang="en-US" sz="1400" dirty="0" smtClean="0">
                <a:solidFill>
                  <a:schemeClr val="tx2">
                    <a:lumMod val="50000"/>
                  </a:schemeClr>
                </a:solidFill>
              </a:rPr>
              <a:t>How to optimize the # running containers</a:t>
            </a:r>
          </a:p>
          <a:p>
            <a:r>
              <a:rPr lang="en-US" sz="1400" dirty="0" smtClean="0">
                <a:solidFill>
                  <a:schemeClr val="tx2">
                    <a:lumMod val="50000"/>
                  </a:schemeClr>
                </a:solidFill>
              </a:rPr>
              <a:t>Building foreign key relations between data</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PRESENTATIONDONOTDELETE" val="&lt;?xml version=&quot;1.0&quot; encoding=&quot;UTF-16&quot; standalone=&quot;yes&quot;?&gt;&#10;&lt;root&gt;&lt;version val=&quot;17192&quot;/&gt;&lt;partner val=&quot;610&quot;/&gt;&lt;CPresentation id=&quot;1&quot;&gt;&lt;m_defprecNumber idref=&quot;2&quot;/&gt;&lt;m_defprecPercent idref=&quot;3&quot;/&gt;&lt;m_defprecDate idref=&quot;4&quot;/&gt;&lt;m_defprecYear idref=&quot;5&quot;/&gt;&lt;m_defprecQuarter idref=&quot;6&quot;/&gt;&lt;m_defprecMonth idref=&quot;7&quot;/&gt;&lt;m_defprecWeek idref=&quot;8&quot;/&gt;&lt;m_defprecDay idref=&quot;9&quot;/&gt;&lt;m_eweekdayFirstOfWeek val=&quot;2&quot;/&gt;&lt;m_mruColor&gt;&lt;m_vecMRU length=&quot;0&quot;/&gt;&lt;/m_mruColor&gt;&lt;/CPresentation&gt;&lt;CDefaultPrec id=&quot;9&quot;&gt;&lt;m_precDefault/&gt;&lt;/CDefaultPrec&gt;&lt;CDefaultPrec id=&quot;8&quot;&gt;&lt;m_precDefault/&gt;&lt;/CDefaultPrec&gt;&lt;CDefaultPrec id=&quot;7&quot;&gt;&lt;m_precDefault/&gt;&lt;/CDefaultPrec&gt;&lt;CDefaultPrec id=&quot;6&quot;&gt;&lt;m_precDefault/&gt;&lt;/CDefaultPrec&gt;&lt;CDefaultPrec id=&quot;5&quot;&gt;&lt;m_precDefault/&gt;&lt;/CDefaultPrec&gt;&lt;CDefaultPrec id=&quot;4&quot;&gt;&lt;m_precDefault/&gt;&lt;/CDefaultPrec&gt;&lt;CDefaultPrec id=&quot;3&quot;&gt;&lt;m_precDefault/&gt;&lt;/CDefaultPrec&gt;&lt;CDefaultPrec id=&quot;2&quot;&gt;&lt;m_precDefault&gt;&lt;m_chDecimalSymbol&gt;,&lt;/m_chDecimalSymbol&gt;&lt;m_nGroupingDigits val=&quot;3&quot;/&gt;&lt;m_chGroupingSymbol&gt;.&lt;/m_chGroupingSymbol&gt;&lt;/m_precDefault&gt;&lt;/CDefaultPrec&gt;&lt;/root&gt;"/>
  <p:tag name="THINKCELLUNDODONOTDELETE" val="6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TzZ9AyfU70.O66e.c9FkVw"/>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pnRCdww2x_kWXwqqw_did_Q"/>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pTzZ9AyfU70.O66e.c9FkVw"/>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pjDnCrkojv0SGcwHGEYrPFQ"/>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ppOFNbajSUEaO0T7L3_MyVA"/>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pzDbv4V7vT0WxnXgCD5MXWQ"/>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pe11Y1Bb0l0irz8SJoiUMeg"/>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pZmxc0iXCQkmeiJMOi0JxKg"/>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pcF9GXJfe4kWec6UHbfCPKw"/>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p6kAk9o_lW0Ov.hm_5XvnyQ"/>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pOxU61rCZf0ui2sg3.Ux._w"/>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pXq6O2oonXUC.Ah4a29V_IQ"/>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heme/theme1.xml><?xml version="1.0" encoding="utf-8"?>
<a:theme xmlns:a="http://schemas.openxmlformats.org/drawingml/2006/main" name="ppt_Template_Capgemini">
  <a:themeElements>
    <a:clrScheme name="Capgemini">
      <a:dk1>
        <a:srgbClr val="00264A"/>
      </a:dk1>
      <a:lt1>
        <a:sysClr val="window" lastClr="FFFFFF"/>
      </a:lt1>
      <a:dk2>
        <a:srgbClr val="9F958F"/>
      </a:dk2>
      <a:lt2>
        <a:srgbClr val="909090"/>
      </a:lt2>
      <a:accent1>
        <a:srgbClr val="F9BE01"/>
      </a:accent1>
      <a:accent2>
        <a:srgbClr val="ED771A"/>
      </a:accent2>
      <a:accent3>
        <a:srgbClr val="B70132"/>
      </a:accent3>
      <a:accent4>
        <a:srgbClr val="691E7C"/>
      </a:accent4>
      <a:accent5>
        <a:srgbClr val="0098CC"/>
      </a:accent5>
      <a:accent6>
        <a:srgbClr val="BDBD00"/>
      </a:accent6>
      <a:hlink>
        <a:srgbClr val="7DAFA5"/>
      </a:hlink>
      <a:folHlink>
        <a:srgbClr val="BA0065"/>
      </a:folHlink>
    </a:clrScheme>
    <a:fontScheme name="Capgemini">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gradFill>
          <a:gsLst>
            <a:gs pos="0">
              <a:srgbClr val="C2EFFF"/>
            </a:gs>
            <a:gs pos="50000">
              <a:srgbClr val="85E0FF"/>
            </a:gs>
            <a:gs pos="100000">
              <a:schemeClr val="tx1">
                <a:lumMod val="50000"/>
                <a:lumOff val="50000"/>
              </a:schemeClr>
            </a:gs>
          </a:gsLst>
          <a:lin ang="5400000" scaled="0"/>
        </a:gra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Closing slides">
  <a:themeElements>
    <a:clrScheme name="Capgemini Palette">
      <a:dk1>
        <a:srgbClr val="00264A"/>
      </a:dk1>
      <a:lt1>
        <a:sysClr val="window" lastClr="FFFFFF"/>
      </a:lt1>
      <a:dk2>
        <a:srgbClr val="9F958F"/>
      </a:dk2>
      <a:lt2>
        <a:srgbClr val="909090"/>
      </a:lt2>
      <a:accent1>
        <a:srgbClr val="F9BE01"/>
      </a:accent1>
      <a:accent2>
        <a:srgbClr val="ED771A"/>
      </a:accent2>
      <a:accent3>
        <a:srgbClr val="B70132"/>
      </a:accent3>
      <a:accent4>
        <a:srgbClr val="691E7C"/>
      </a:accent4>
      <a:accent5>
        <a:srgbClr val="0098CC"/>
      </a:accent5>
      <a:accent6>
        <a:srgbClr val="BDBD00"/>
      </a:accent6>
      <a:hlink>
        <a:srgbClr val="7DAFA5"/>
      </a:hlink>
      <a:folHlink>
        <a:srgbClr val="BA0065"/>
      </a:folHlink>
    </a:clrScheme>
    <a:fontScheme name="Capgemini">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ppt_Template_CoverOption1</Template>
  <TotalTime>19294</TotalTime>
  <Words>1039</Words>
  <Application>Microsoft Office PowerPoint</Application>
  <PresentationFormat>A4 Paper (210x297 mm)</PresentationFormat>
  <Paragraphs>191</Paragraphs>
  <Slides>12</Slides>
  <Notes>2</Notes>
  <HiddenSlides>0</HiddenSlides>
  <MMClips>0</MMClips>
  <ScaleCrop>false</ScaleCrop>
  <HeadingPairs>
    <vt:vector size="6" baseType="variant">
      <vt:variant>
        <vt:lpstr>Theme</vt:lpstr>
      </vt:variant>
      <vt:variant>
        <vt:i4>2</vt:i4>
      </vt:variant>
      <vt:variant>
        <vt:lpstr>Embedded OLE Servers</vt:lpstr>
      </vt:variant>
      <vt:variant>
        <vt:i4>1</vt:i4>
      </vt:variant>
      <vt:variant>
        <vt:lpstr>Slide Titles</vt:lpstr>
      </vt:variant>
      <vt:variant>
        <vt:i4>12</vt:i4>
      </vt:variant>
    </vt:vector>
  </HeadingPairs>
  <TitlesOfParts>
    <vt:vector size="15" baseType="lpstr">
      <vt:lpstr>ppt_Template_Capgemini</vt:lpstr>
      <vt:lpstr>Closing slides</vt:lpstr>
      <vt:lpstr>think-cell Slide</vt:lpstr>
      <vt:lpstr>Digital Banking Case Study : Micro Service approach</vt:lpstr>
      <vt:lpstr>Agenda</vt:lpstr>
      <vt:lpstr>Microservices – Changing Business needs</vt:lpstr>
      <vt:lpstr>Digital Banking Case Study</vt:lpstr>
      <vt:lpstr>Solution Design – Overview of the architecture</vt:lpstr>
      <vt:lpstr>Solution Design – Overview of the architecture</vt:lpstr>
      <vt:lpstr>Quick glance at service split up</vt:lpstr>
      <vt:lpstr>Summary - Technology Portfolio</vt:lpstr>
      <vt:lpstr>Challenges &amp; Mitigation</vt:lpstr>
      <vt:lpstr>Future Road Map - Exploring Blockchain</vt:lpstr>
      <vt:lpstr>Future Roadmap – Project Roadmap</vt:lpstr>
      <vt:lpstr>PowerPoint Presentation</vt:lpstr>
    </vt:vector>
  </TitlesOfParts>
  <Company>CAPGEMINI</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ADM Charter</dc:title>
  <dc:subject>ppt Template</dc:subject>
  <dc:creator>Voora, Krishnamurthy</dc:creator>
  <cp:lastModifiedBy>mahenata</cp:lastModifiedBy>
  <cp:revision>388</cp:revision>
  <dcterms:created xsi:type="dcterms:W3CDTF">2016-09-06T16:09:56Z</dcterms:created>
  <dcterms:modified xsi:type="dcterms:W3CDTF">2017-01-06T04:46:41Z</dcterms:modified>
</cp:coreProperties>
</file>