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27"/>
  </p:notesMasterIdLst>
  <p:sldIdLst>
    <p:sldId id="260" r:id="rId3"/>
    <p:sldId id="256" r:id="rId4"/>
    <p:sldId id="282" r:id="rId5"/>
    <p:sldId id="261" r:id="rId6"/>
    <p:sldId id="262" r:id="rId7"/>
    <p:sldId id="264" r:id="rId8"/>
    <p:sldId id="263" r:id="rId9"/>
    <p:sldId id="280" r:id="rId10"/>
    <p:sldId id="266" r:id="rId11"/>
    <p:sldId id="281" r:id="rId12"/>
    <p:sldId id="259" r:id="rId13"/>
    <p:sldId id="267" r:id="rId14"/>
    <p:sldId id="268" r:id="rId15"/>
    <p:sldId id="269" r:id="rId16"/>
    <p:sldId id="270" r:id="rId17"/>
    <p:sldId id="271" r:id="rId18"/>
    <p:sldId id="272" r:id="rId19"/>
    <p:sldId id="274" r:id="rId20"/>
    <p:sldId id="279" r:id="rId21"/>
    <p:sldId id="275" r:id="rId22"/>
    <p:sldId id="273" r:id="rId23"/>
    <p:sldId id="278" r:id="rId24"/>
    <p:sldId id="276"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CCCD"/>
    <a:srgbClr val="E7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5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dirty="0" smtClean="0">
                <a:latin typeface="Times New Roman" panose="02020603050405020304" pitchFamily="18" charset="0"/>
                <a:cs typeface="Times New Roman" panose="02020603050405020304" pitchFamily="18" charset="0"/>
              </a:rPr>
              <a:t>ILTS Score</a:t>
            </a:r>
            <a:endParaRPr lang="en-US" b="1" dirty="0">
              <a:latin typeface="Times New Roman" panose="02020603050405020304" pitchFamily="18" charset="0"/>
              <a:cs typeface="Times New Roman" panose="02020603050405020304" pitchFamily="18"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Saikot</c:v>
                </c:pt>
              </c:strCache>
            </c:strRef>
          </c:tx>
          <c:spPr>
            <a:solidFill>
              <a:schemeClr val="accent1"/>
            </a:solidFill>
            <a:ln>
              <a:noFill/>
            </a:ln>
            <a:effectLst/>
          </c:spPr>
          <c:invertIfNegative val="0"/>
          <c:cat>
            <c:strRef>
              <c:f>Sheet1!$A$2:$A$5</c:f>
              <c:strCache>
                <c:ptCount val="4"/>
                <c:pt idx="0">
                  <c:v>Writing</c:v>
                </c:pt>
                <c:pt idx="1">
                  <c:v>Speaking</c:v>
                </c:pt>
                <c:pt idx="2">
                  <c:v>Reading</c:v>
                </c:pt>
                <c:pt idx="3">
                  <c:v>Listening</c:v>
                </c:pt>
              </c:strCache>
            </c:strRef>
          </c:cat>
          <c:val>
            <c:numRef>
              <c:f>Sheet1!$B$2:$B$5</c:f>
              <c:numCache>
                <c:formatCode>General</c:formatCode>
                <c:ptCount val="4"/>
                <c:pt idx="0">
                  <c:v>6</c:v>
                </c:pt>
                <c:pt idx="1">
                  <c:v>5.5</c:v>
                </c:pt>
                <c:pt idx="2">
                  <c:v>7</c:v>
                </c:pt>
                <c:pt idx="3">
                  <c:v>6.5</c:v>
                </c:pt>
              </c:numCache>
            </c:numRef>
          </c:val>
        </c:ser>
        <c:ser>
          <c:idx val="1"/>
          <c:order val="1"/>
          <c:tx>
            <c:strRef>
              <c:f>Sheet1!$C$1</c:f>
              <c:strCache>
                <c:ptCount val="1"/>
                <c:pt idx="0">
                  <c:v>Bakar</c:v>
                </c:pt>
              </c:strCache>
            </c:strRef>
          </c:tx>
          <c:spPr>
            <a:solidFill>
              <a:schemeClr val="accent2"/>
            </a:solidFill>
            <a:ln>
              <a:noFill/>
            </a:ln>
            <a:effectLst/>
          </c:spPr>
          <c:invertIfNegative val="0"/>
          <c:cat>
            <c:strRef>
              <c:f>Sheet1!$A$2:$A$5</c:f>
              <c:strCache>
                <c:ptCount val="4"/>
                <c:pt idx="0">
                  <c:v>Writing</c:v>
                </c:pt>
                <c:pt idx="1">
                  <c:v>Speaking</c:v>
                </c:pt>
                <c:pt idx="2">
                  <c:v>Reading</c:v>
                </c:pt>
                <c:pt idx="3">
                  <c:v>Listening</c:v>
                </c:pt>
              </c:strCache>
            </c:strRef>
          </c:cat>
          <c:val>
            <c:numRef>
              <c:f>Sheet1!$C$2:$C$5</c:f>
              <c:numCache>
                <c:formatCode>General</c:formatCode>
                <c:ptCount val="4"/>
                <c:pt idx="0">
                  <c:v>7</c:v>
                </c:pt>
                <c:pt idx="1">
                  <c:v>7</c:v>
                </c:pt>
                <c:pt idx="2">
                  <c:v>8</c:v>
                </c:pt>
                <c:pt idx="3">
                  <c:v>7</c:v>
                </c:pt>
              </c:numCache>
            </c:numRef>
          </c:val>
        </c:ser>
        <c:ser>
          <c:idx val="2"/>
          <c:order val="2"/>
          <c:tx>
            <c:strRef>
              <c:f>Sheet1!$D$1</c:f>
              <c:strCache>
                <c:ptCount val="1"/>
                <c:pt idx="0">
                  <c:v>Humayun</c:v>
                </c:pt>
              </c:strCache>
            </c:strRef>
          </c:tx>
          <c:spPr>
            <a:solidFill>
              <a:schemeClr val="accent3"/>
            </a:solidFill>
            <a:ln>
              <a:noFill/>
            </a:ln>
            <a:effectLst/>
          </c:spPr>
          <c:invertIfNegative val="0"/>
          <c:cat>
            <c:strRef>
              <c:f>Sheet1!$A$2:$A$5</c:f>
              <c:strCache>
                <c:ptCount val="4"/>
                <c:pt idx="0">
                  <c:v>Writing</c:v>
                </c:pt>
                <c:pt idx="1">
                  <c:v>Speaking</c:v>
                </c:pt>
                <c:pt idx="2">
                  <c:v>Reading</c:v>
                </c:pt>
                <c:pt idx="3">
                  <c:v>Listening</c:v>
                </c:pt>
              </c:strCache>
            </c:strRef>
          </c:cat>
          <c:val>
            <c:numRef>
              <c:f>Sheet1!$D$2:$D$5</c:f>
              <c:numCache>
                <c:formatCode>General</c:formatCode>
                <c:ptCount val="4"/>
                <c:pt idx="0">
                  <c:v>6.5</c:v>
                </c:pt>
                <c:pt idx="1">
                  <c:v>6</c:v>
                </c:pt>
                <c:pt idx="2">
                  <c:v>7</c:v>
                </c:pt>
                <c:pt idx="3">
                  <c:v>5</c:v>
                </c:pt>
              </c:numCache>
            </c:numRef>
          </c:val>
        </c:ser>
        <c:dLbls>
          <c:showLegendKey val="0"/>
          <c:showVal val="0"/>
          <c:showCatName val="0"/>
          <c:showSerName val="0"/>
          <c:showPercent val="0"/>
          <c:showBubbleSize val="0"/>
        </c:dLbls>
        <c:gapWidth val="219"/>
        <c:overlap val="-27"/>
        <c:axId val="164689792"/>
        <c:axId val="165511168"/>
      </c:barChart>
      <c:catAx>
        <c:axId val="16468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5511168"/>
        <c:crosses val="autoZero"/>
        <c:auto val="1"/>
        <c:lblAlgn val="ctr"/>
        <c:lblOffset val="100"/>
        <c:noMultiLvlLbl val="0"/>
      </c:catAx>
      <c:valAx>
        <c:axId val="16551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6468979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69DAEC-A944-4364-8CDB-BDBD585522B5}" type="datetimeFigureOut">
              <a:rPr lang="en-US" smtClean="0"/>
              <a:t>12/9/2024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26B39-A78B-4A52-A099-84FBB5FCA7EE}" type="slidenum">
              <a:rPr lang="en-US" smtClean="0"/>
              <a:t>‹#›</a:t>
            </a:fld>
            <a:endParaRPr lang="en-US"/>
          </a:p>
        </p:txBody>
      </p:sp>
    </p:spTree>
    <p:extLst>
      <p:ext uri="{BB962C8B-B14F-4D97-AF65-F5344CB8AC3E}">
        <p14:creationId xmlns:p14="http://schemas.microsoft.com/office/powerpoint/2010/main" val="337198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726B39-A78B-4A52-A099-84FBB5FCA7EE}"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719461-91B7-4C7A-B3E6-0945969A4493}"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34272284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19461-91B7-4C7A-B3E6-0945969A4493}"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11909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19461-91B7-4C7A-B3E6-0945969A4493}"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381769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A85CA30E-D1D4-4E00-82E0-88DFAB08F203}" type="datetime1">
              <a:rPr lang="en-US" smtClean="0"/>
              <a:t>12/9/2024</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FE90F655-EF84-45FF-B081-AE1032B9220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9B2DB525-90A7-4861-850A-8F7F554B6418}" type="datetime1">
              <a:rPr lang="en-US" smtClean="0"/>
              <a:t>12/9/2024</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FE90F655-EF84-45FF-B081-AE1032B9220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E577D91B-38E6-4D11-AD52-A7C26A36D720}" type="datetime1">
              <a:rPr lang="en-US" smtClean="0"/>
              <a:t>12/9/2024</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FE90F655-EF84-45FF-B081-AE1032B9220C}" type="slidenum">
              <a:rPr lang="en-US" smtClean="0"/>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A4D5BCBB-AA5A-44D2-B59D-0AC6C3F13115}" type="datetime1">
              <a:rPr lang="en-US" smtClean="0"/>
              <a:t>12/9/2024</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FE90F655-EF84-45FF-B081-AE1032B9220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545B453F-913E-4311-880D-3E8B6483D796}" type="datetime1">
              <a:rPr lang="en-US" smtClean="0"/>
              <a:t>12/9/2024</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FE90F655-EF84-45FF-B081-AE1032B922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98F452-E6C6-49ED-B776-E7A526DC790C}"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90F655-EF84-45FF-B081-AE1032B9220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73A77C40-0718-48FC-A83F-B73EBA5D7946}" type="datetime1">
              <a:rPr lang="en-US" smtClean="0"/>
              <a:t>12/9/2024</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FE90F655-EF84-45FF-B081-AE1032B9220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F27CF396-3606-4E38-8A63-EF58E1BAE384}" type="datetime1">
              <a:rPr lang="en-US" smtClean="0"/>
              <a:t>12/9/2024</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FE90F655-EF84-45FF-B081-AE1032B922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719461-91B7-4C7A-B3E6-0945969A4493}"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41710517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CA0A7E41-4596-4C45-849C-D9F860972AEE}" type="datetime1">
              <a:rPr lang="en-US" smtClean="0"/>
              <a:t>12/9/2024</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FE90F655-EF84-45FF-B081-AE1032B9220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58AA37-4B91-43ED-B896-79FCA3DAAD77}"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0F655-EF84-45FF-B081-AE1032B9220C}"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83437B-34FC-479E-A728-EFFB9357C4DA}"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90F655-EF84-45FF-B081-AE1032B9220C}" type="slidenum">
              <a:rPr lang="en-US" smtClean="0"/>
              <a:t>‹#›</a:t>
            </a:fld>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7" name="TextBox 6"/>
          <p:cNvSpPr txBox="1"/>
          <p:nvPr userDrawn="1"/>
        </p:nvSpPr>
        <p:spPr>
          <a:xfrm>
            <a:off x="1752600" y="304800"/>
            <a:ext cx="6096000"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Microsoft Word</a:t>
            </a:r>
            <a:endParaRPr lang="en-US" sz="4000" dirty="0"/>
          </a:p>
        </p:txBody>
      </p:sp>
      <p:sp>
        <p:nvSpPr>
          <p:cNvPr id="8" name="TextBox 7"/>
          <p:cNvSpPr txBox="1"/>
          <p:nvPr userDrawn="1"/>
        </p:nvSpPr>
        <p:spPr>
          <a:xfrm>
            <a:off x="533400" y="1219200"/>
            <a:ext cx="8153400"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Example</a:t>
            </a:r>
          </a:p>
          <a:p>
            <a:pPr marL="457200" lvl="1" indent="0" algn="ctr">
              <a:buNone/>
            </a:pPr>
            <a:r>
              <a:rPr lang="en-US" b="1" u="sng" dirty="0" smtClean="0">
                <a:latin typeface="Times New Roman" panose="02020603050405020304" pitchFamily="18" charset="0"/>
                <a:cs typeface="Times New Roman" panose="02020603050405020304" pitchFamily="18" charset="0"/>
              </a:rPr>
              <a:t>Creating Table</a:t>
            </a:r>
          </a:p>
          <a:p>
            <a:pPr marL="457200" lvl="1" indent="0">
              <a:buNone/>
            </a:pPr>
            <a:r>
              <a:rPr lang="en-US" dirty="0" smtClean="0">
                <a:latin typeface="Times New Roman" panose="02020603050405020304" pitchFamily="18" charset="0"/>
                <a:cs typeface="Times New Roman" panose="02020603050405020304" pitchFamily="18" charset="0"/>
              </a:rPr>
              <a:t>Discussion on Cost of Goods Sold, Gross Profit Margin and Net Profit Margin of BSRM Steel</a:t>
            </a:r>
            <a:endParaRPr lang="en-US"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userDrawn="1">
            <p:extLst>
              <p:ext uri="{D42A27DB-BD31-4B8C-83A1-F6EECF244321}">
                <p14:modId xmlns:p14="http://schemas.microsoft.com/office/powerpoint/2010/main" val="2262599467"/>
              </p:ext>
            </p:extLst>
          </p:nvPr>
        </p:nvGraphicFramePr>
        <p:xfrm>
          <a:off x="761999" y="2590800"/>
          <a:ext cx="7543801" cy="3576462"/>
        </p:xfrm>
        <a:graphic>
          <a:graphicData uri="http://schemas.openxmlformats.org/drawingml/2006/table">
            <a:tbl>
              <a:tblPr firstRow="1" firstCol="1" bandRow="1">
                <a:tableStyleId>{5C22544A-7EE6-4342-B048-85BDC9FD1C3A}</a:tableStyleId>
              </a:tblPr>
              <a:tblGrid>
                <a:gridCol w="2585788"/>
                <a:gridCol w="1508104"/>
                <a:gridCol w="1599278"/>
                <a:gridCol w="1850631"/>
              </a:tblGrid>
              <a:tr h="1806161">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Particulars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2023-2024</a:t>
                      </a:r>
                    </a:p>
                    <a:p>
                      <a:pPr marL="0" marR="0" algn="ctr">
                        <a:lnSpc>
                          <a:spcPct val="107000"/>
                        </a:lnSpc>
                        <a:spcBef>
                          <a:spcPts val="0"/>
                        </a:spcBef>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(TK</a:t>
                      </a:r>
                      <a:r>
                        <a:rPr lang="en-US" sz="2400" baseline="0" dirty="0" smtClean="0">
                          <a:effectLst/>
                          <a:latin typeface="Times New Roman" panose="02020603050405020304" pitchFamily="18" charset="0"/>
                          <a:ea typeface="Calibri" panose="020F0502020204030204" pitchFamily="34" charset="0"/>
                          <a:cs typeface="Times New Roman" panose="02020603050405020304" pitchFamily="18" charset="0"/>
                        </a:rPr>
                        <a:t> in Million)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2022-2023</a:t>
                      </a:r>
                    </a:p>
                    <a:p>
                      <a:pPr marL="0" marR="0" indent="0" algn="ctr" defTabSz="914400" rtl="0" eaLnBrk="1" fontAlgn="auto" latinLnBrk="0" hangingPunct="1">
                        <a:lnSpc>
                          <a:spcPct val="107000"/>
                        </a:lnSpc>
                        <a:spcBef>
                          <a:spcPts val="0"/>
                        </a:spcBef>
                        <a:spcAft>
                          <a:spcPts val="0"/>
                        </a:spcAft>
                        <a:buClrTx/>
                        <a:buSzTx/>
                        <a:buFontTx/>
                        <a:buNone/>
                        <a:tabLst/>
                        <a:defRP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(TK</a:t>
                      </a:r>
                      <a:r>
                        <a:rPr lang="en-US" sz="2400" baseline="0" dirty="0" smtClean="0">
                          <a:effectLst/>
                          <a:latin typeface="Times New Roman" panose="02020603050405020304" pitchFamily="18" charset="0"/>
                          <a:ea typeface="Calibri" panose="020F0502020204030204" pitchFamily="34" charset="0"/>
                          <a:cs typeface="Times New Roman" panose="02020603050405020304" pitchFamily="18" charset="0"/>
                        </a:rPr>
                        <a:t> in Million)</a:t>
                      </a: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Change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887617">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Cost of Goods Sold (COGS)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73,530</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76,411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(3.77)</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50982">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Gross Profit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9,176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8,114</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13.09</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31702">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Net Profit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3,797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2,979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27.46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8870007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719461-91B7-4C7A-B3E6-0945969A4493}"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347364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719461-91B7-4C7A-B3E6-0945969A4493}"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292971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719461-91B7-4C7A-B3E6-0945969A4493}"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206859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719461-91B7-4C7A-B3E6-0945969A4493}"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8609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719461-91B7-4C7A-B3E6-0945969A4493}"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63556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19461-91B7-4C7A-B3E6-0945969A4493}"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66955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719461-91B7-4C7A-B3E6-0945969A4493}"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5C2640-5595-4351-BD19-B5F59941D7D1}" type="slidenum">
              <a:rPr lang="en-US" smtClean="0"/>
              <a:t>‹#›</a:t>
            </a:fld>
            <a:endParaRPr lang="en-US"/>
          </a:p>
        </p:txBody>
      </p:sp>
    </p:spTree>
    <p:extLst>
      <p:ext uri="{BB962C8B-B14F-4D97-AF65-F5344CB8AC3E}">
        <p14:creationId xmlns:p14="http://schemas.microsoft.com/office/powerpoint/2010/main" val="422443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719461-91B7-4C7A-B3E6-0945969A4493}" type="datetimeFigureOut">
              <a:rPr lang="en-US" smtClean="0"/>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C2640-5595-4351-BD19-B5F59941D7D1}" type="slidenum">
              <a:rPr lang="en-US" smtClean="0"/>
              <a:t>‹#›</a:t>
            </a:fld>
            <a:endParaRPr lang="en-US"/>
          </a:p>
        </p:txBody>
      </p:sp>
    </p:spTree>
    <p:extLst>
      <p:ext uri="{BB962C8B-B14F-4D97-AF65-F5344CB8AC3E}">
        <p14:creationId xmlns:p14="http://schemas.microsoft.com/office/powerpoint/2010/main" val="30590409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6683437B-34FC-479E-A728-EFFB9357C4DA}" type="datetime1">
              <a:rPr lang="en-US" smtClean="0"/>
              <a:t>12/9/2024</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FE90F655-EF84-45FF-B081-AE1032B9220C}"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07" r:id="rId12"/>
  </p:sldLayoutIdLst>
  <p:hf hdr="0" ftr="0" dt="0"/>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1.xml"/><Relationship Id="rId1" Type="http://schemas.openxmlformats.org/officeDocument/2006/relationships/slideLayout" Target="../slideLayouts/slideLayout13.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36000" b="-36000"/>
          </a:stretch>
        </a:blipFill>
        <a:effectLst/>
      </p:bgPr>
    </p:bg>
    <p:spTree>
      <p:nvGrpSpPr>
        <p:cNvPr id="1" name=""/>
        <p:cNvGrpSpPr/>
        <p:nvPr/>
      </p:nvGrpSpPr>
      <p:grpSpPr>
        <a:xfrm>
          <a:off x="0" y="0"/>
          <a:ext cx="0" cy="0"/>
          <a:chOff x="0" y="0"/>
          <a:chExt cx="0" cy="0"/>
        </a:xfrm>
      </p:grpSpPr>
      <p:sp>
        <p:nvSpPr>
          <p:cNvPr id="20" name="TextBox 19"/>
          <p:cNvSpPr txBox="1"/>
          <p:nvPr/>
        </p:nvSpPr>
        <p:spPr>
          <a:xfrm>
            <a:off x="2209800" y="3468469"/>
            <a:ext cx="5181600" cy="646331"/>
          </a:xfrm>
          <a:prstGeom prst="rect">
            <a:avLst/>
          </a:prstGeom>
          <a:solidFill>
            <a:schemeClr val="tx1">
              <a:lumMod val="85000"/>
            </a:schemeClr>
          </a:solidFill>
        </p:spPr>
        <p:txBody>
          <a:bodyPr wrap="square" rtlCol="0">
            <a:spAutoFit/>
          </a:bodyPr>
          <a:lstStyle/>
          <a:p>
            <a:pPr algn="ctr"/>
            <a:r>
              <a:rPr lang="en-US" sz="3600" dirty="0" smtClean="0">
                <a:solidFill>
                  <a:schemeClr val="bg1"/>
                </a:solidFill>
                <a:latin typeface="Arial Black" pitchFamily="34" charset="0"/>
              </a:rPr>
              <a:t>To My Project</a:t>
            </a:r>
            <a:endParaRPr lang="en-US" sz="3600" dirty="0">
              <a:solidFill>
                <a:schemeClr val="bg1"/>
              </a:solidFill>
              <a:latin typeface="Arial Black" pitchFamily="34" charset="0"/>
            </a:endParaRPr>
          </a:p>
        </p:txBody>
      </p:sp>
      <p:sp>
        <p:nvSpPr>
          <p:cNvPr id="19" name="TextBox 18"/>
          <p:cNvSpPr txBox="1"/>
          <p:nvPr/>
        </p:nvSpPr>
        <p:spPr>
          <a:xfrm>
            <a:off x="1295400" y="2184737"/>
            <a:ext cx="6781800" cy="1200329"/>
          </a:xfrm>
          <a:prstGeom prst="rect">
            <a:avLst/>
          </a:prstGeom>
          <a:solidFill>
            <a:schemeClr val="tx1">
              <a:lumMod val="85000"/>
            </a:schemeClr>
          </a:solidFill>
        </p:spPr>
        <p:txBody>
          <a:bodyPr wrap="square" rtlCol="0">
            <a:spAutoFit/>
          </a:bodyPr>
          <a:lstStyle/>
          <a:p>
            <a:pPr algn="ctr"/>
            <a:r>
              <a:rPr lang="en-US" sz="7200" dirty="0" smtClean="0">
                <a:solidFill>
                  <a:schemeClr val="bg1"/>
                </a:solidFill>
                <a:effectLst>
                  <a:reflection blurRad="6350" stA="55000" endA="300" endPos="45500" dir="5400000" sy="-100000" algn="bl" rotWithShape="0"/>
                </a:effectLst>
                <a:latin typeface="Arial Black" pitchFamily="34" charset="0"/>
              </a:rPr>
              <a:t>WELCOME</a:t>
            </a:r>
            <a:endParaRPr lang="en-US" sz="7200" dirty="0">
              <a:solidFill>
                <a:schemeClr val="bg1"/>
              </a:solidFill>
              <a:effectLst>
                <a:reflection blurRad="6350" stA="55000" endA="300" endPos="45500" dir="5400000" sy="-100000" algn="bl" rotWithShape="0"/>
              </a:effectLst>
              <a:latin typeface="Arial Black" pitchFamily="34" charset="0"/>
            </a:endParaRPr>
          </a:p>
        </p:txBody>
      </p:sp>
      <p:sp>
        <p:nvSpPr>
          <p:cNvPr id="25" name="Slide Number Placeholder 24"/>
          <p:cNvSpPr>
            <a:spLocks noGrp="1"/>
          </p:cNvSpPr>
          <p:nvPr>
            <p:ph type="sldNum" sz="quarter" idx="12"/>
          </p:nvPr>
        </p:nvSpPr>
        <p:spPr/>
        <p:txBody>
          <a:bodyPr/>
          <a:lstStyle/>
          <a:p>
            <a:fld id="{FE90F655-EF84-45FF-B081-AE1032B9220C}" type="slidenum">
              <a:rPr lang="en-US" smtClean="0">
                <a:solidFill>
                  <a:schemeClr val="bg1"/>
                </a:solidFill>
              </a:rPr>
              <a:t>1</a:t>
            </a:fld>
            <a:endParaRPr lang="en-US" dirty="0">
              <a:solidFill>
                <a:schemeClr val="bg1"/>
              </a:solidFill>
            </a:endParaRPr>
          </a:p>
        </p:txBody>
      </p:sp>
    </p:spTree>
  </p:cSld>
  <p:clrMapOvr>
    <a:masterClrMapping/>
  </p:clrMapOvr>
  <p:transition advClick="0" advTm="12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5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5000"/>
                                        <p:tgtEl>
                                          <p:spTgt spid="19">
                                            <p:txEl>
                                              <p:pRg st="0" end="0"/>
                                            </p:txEl>
                                          </p:spTgt>
                                        </p:tgtEl>
                                      </p:cBhvr>
                                    </p:animEffect>
                                  </p:childTnLst>
                                </p:cTn>
                              </p:par>
                            </p:childTnLst>
                          </p:cTn>
                        </p:par>
                        <p:par>
                          <p:cTn id="11" fill="hold">
                            <p:stCondLst>
                              <p:cond delay="5000"/>
                            </p:stCondLst>
                            <p:childTnLst>
                              <p:par>
                                <p:cTn id="12" presetID="10" presetClass="entr" presetSubtype="0" fill="hold" grpId="0" nodeType="afterEffect">
                                  <p:stCondLst>
                                    <p:cond delay="0"/>
                                  </p:stCondLst>
                                  <p:childTnLst>
                                    <p:set>
                                      <p:cBhvr>
                                        <p:cTn id="13" dur="1" fill="hold">
                                          <p:stCondLst>
                                            <p:cond delay="0"/>
                                          </p:stCondLst>
                                        </p:cTn>
                                        <p:tgtEl>
                                          <p:spTgt spid="20">
                                            <p:bg/>
                                          </p:spTgt>
                                        </p:tgtEl>
                                        <p:attrNameLst>
                                          <p:attrName>style.visibility</p:attrName>
                                        </p:attrNameLst>
                                      </p:cBhvr>
                                      <p:to>
                                        <p:strVal val="visible"/>
                                      </p:to>
                                    </p:set>
                                    <p:animEffect transition="in" filter="fade">
                                      <p:cBhvr>
                                        <p:cTn id="14" dur="2000"/>
                                        <p:tgtEl>
                                          <p:spTgt spid="20">
                                            <p:bg/>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fade">
                                      <p:cBhvr>
                                        <p:cTn id="17" dur="20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1" nodeType="clickEffect">
                                  <p:stCondLst>
                                    <p:cond delay="0"/>
                                  </p:stCondLst>
                                  <p:childTnLst>
                                    <p:animEffect transition="out" filter="diamond(in)">
                                      <p:cBhvr>
                                        <p:cTn id="21" dur="2000"/>
                                        <p:tgtEl>
                                          <p:spTgt spid="20">
                                            <p:txEl>
                                              <p:pRg st="0" end="0"/>
                                            </p:txEl>
                                          </p:spTgt>
                                        </p:tgtEl>
                                      </p:cBhvr>
                                    </p:animEffect>
                                    <p:set>
                                      <p:cBhvr>
                                        <p:cTn id="22" dur="1" fill="hold">
                                          <p:stCondLst>
                                            <p:cond delay="1999"/>
                                          </p:stCondLst>
                                        </p:cTn>
                                        <p:tgtEl>
                                          <p:spTgt spid="20">
                                            <p:txEl>
                                              <p:pRg st="0" end="0"/>
                                            </p:txEl>
                                          </p:spTgt>
                                        </p:tgtEl>
                                        <p:attrNameLst>
                                          <p:attrName>style.visibility</p:attrName>
                                        </p:attrNameLst>
                                      </p:cBhvr>
                                      <p:to>
                                        <p:strVal val="hidden"/>
                                      </p:to>
                                    </p:set>
                                  </p:childTnLst>
                                </p:cTn>
                              </p:par>
                              <p:par>
                                <p:cTn id="23" presetID="8" presetClass="exit" presetSubtype="16" fill="hold" grpId="1" nodeType="withEffect">
                                  <p:stCondLst>
                                    <p:cond delay="0"/>
                                  </p:stCondLst>
                                  <p:childTnLst>
                                    <p:animEffect transition="out" filter="diamond(in)">
                                      <p:cBhvr>
                                        <p:cTn id="24" dur="2000"/>
                                        <p:tgtEl>
                                          <p:spTgt spid="20">
                                            <p:bg/>
                                          </p:spTgt>
                                        </p:tgtEl>
                                      </p:cBhvr>
                                    </p:animEffect>
                                    <p:set>
                                      <p:cBhvr>
                                        <p:cTn id="25" dur="1" fill="hold">
                                          <p:stCondLst>
                                            <p:cond delay="1999"/>
                                          </p:stCondLst>
                                        </p:cTn>
                                        <p:tgtEl>
                                          <p:spTgt spid="20">
                                            <p:bg/>
                                          </p:spTgt>
                                        </p:tgtEl>
                                        <p:attrNameLst>
                                          <p:attrName>style.visibility</p:attrName>
                                        </p:attrNameLst>
                                      </p:cBhvr>
                                      <p:to>
                                        <p:strVal val="hidden"/>
                                      </p:to>
                                    </p:set>
                                  </p:childTnLst>
                                </p:cTn>
                              </p:par>
                              <p:par>
                                <p:cTn id="26" presetID="8" presetClass="exit" presetSubtype="16" fill="hold" grpId="1" nodeType="withEffect">
                                  <p:stCondLst>
                                    <p:cond delay="0"/>
                                  </p:stCondLst>
                                  <p:childTnLst>
                                    <p:animEffect transition="out" filter="diamond(in)">
                                      <p:cBhvr>
                                        <p:cTn id="27" dur="2000"/>
                                        <p:tgtEl>
                                          <p:spTgt spid="19">
                                            <p:txEl>
                                              <p:pRg st="0" end="0"/>
                                            </p:txEl>
                                          </p:spTgt>
                                        </p:tgtEl>
                                      </p:cBhvr>
                                    </p:animEffect>
                                    <p:set>
                                      <p:cBhvr>
                                        <p:cTn id="28" dur="1" fill="hold">
                                          <p:stCondLst>
                                            <p:cond delay="1999"/>
                                          </p:stCondLst>
                                        </p:cTn>
                                        <p:tgtEl>
                                          <p:spTgt spid="19">
                                            <p:txEl>
                                              <p:pRg st="0" end="0"/>
                                            </p:txEl>
                                          </p:spTgt>
                                        </p:tgtEl>
                                        <p:attrNameLst>
                                          <p:attrName>style.visibility</p:attrName>
                                        </p:attrNameLst>
                                      </p:cBhvr>
                                      <p:to>
                                        <p:strVal val="hidden"/>
                                      </p:to>
                                    </p:set>
                                  </p:childTnLst>
                                </p:cTn>
                              </p:par>
                              <p:par>
                                <p:cTn id="29" presetID="8" presetClass="exit" presetSubtype="16" fill="hold" grpId="1" nodeType="withEffect">
                                  <p:stCondLst>
                                    <p:cond delay="0"/>
                                  </p:stCondLst>
                                  <p:childTnLst>
                                    <p:animEffect transition="out" filter="diamond(in)">
                                      <p:cBhvr>
                                        <p:cTn id="30" dur="2000"/>
                                        <p:tgtEl>
                                          <p:spTgt spid="19">
                                            <p:bg/>
                                          </p:spTgt>
                                        </p:tgtEl>
                                      </p:cBhvr>
                                    </p:animEffect>
                                    <p:set>
                                      <p:cBhvr>
                                        <p:cTn id="31" dur="1" fill="hold">
                                          <p:stCondLst>
                                            <p:cond delay="1999"/>
                                          </p:stCondLst>
                                        </p:cTn>
                                        <p:tgtEl>
                                          <p:spTgt spid="19">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allAtOnce" animBg="1"/>
      <p:bldP spid="20" grpId="1" build="allAtOnce" animBg="1"/>
      <p:bldP spid="19" grpId="0" build="allAtOnce" animBg="1"/>
      <p:bldP spid="19" grpId="1" build="allAtOnce"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399032"/>
          </a:xfrm>
        </p:spPr>
        <p:txBody>
          <a:bodyPr>
            <a:normAutofit/>
          </a:bodyPr>
          <a:lstStyle/>
          <a:p>
            <a:pPr algn="ctr"/>
            <a:r>
              <a:rPr lang="en-US" sz="6000" b="1" dirty="0">
                <a:latin typeface="Times New Roman" panose="02020603050405020304" pitchFamily="18" charset="0"/>
                <a:cs typeface="Times New Roman" panose="02020603050405020304" pitchFamily="18" charset="0"/>
              </a:rPr>
              <a:t>Microsoft Word</a:t>
            </a:r>
            <a:endParaRPr lang="en-US" sz="6000" dirty="0"/>
          </a:p>
        </p:txBody>
      </p:sp>
      <p:sp>
        <p:nvSpPr>
          <p:cNvPr id="4" name="Slide Number Placeholder 3"/>
          <p:cNvSpPr>
            <a:spLocks noGrp="1"/>
          </p:cNvSpPr>
          <p:nvPr>
            <p:ph type="sldNum" sz="quarter" idx="12"/>
          </p:nvPr>
        </p:nvSpPr>
        <p:spPr/>
        <p:txBody>
          <a:bodyPr/>
          <a:lstStyle/>
          <a:p>
            <a:fld id="{FE90F655-EF84-45FF-B081-AE1032B9220C}" type="slidenum">
              <a:rPr lang="en-US" smtClean="0"/>
              <a:t>10</a:t>
            </a:fld>
            <a:endParaRPr lang="en-US"/>
          </a:p>
        </p:txBody>
      </p:sp>
      <p:sp>
        <p:nvSpPr>
          <p:cNvPr id="5" name="TextBox 4"/>
          <p:cNvSpPr txBox="1"/>
          <p:nvPr/>
        </p:nvSpPr>
        <p:spPr>
          <a:xfrm>
            <a:off x="533400" y="4191000"/>
            <a:ext cx="8229600" cy="923330"/>
          </a:xfrm>
          <a:prstGeom prst="rect">
            <a:avLst/>
          </a:prstGeom>
          <a:noFill/>
        </p:spPr>
        <p:txBody>
          <a:bodyPr wrap="square" rtlCol="0">
            <a:spAutoFit/>
          </a:bodyPr>
          <a:lstStyle/>
          <a:p>
            <a:pPr marL="285750" indent="-285750">
              <a:buFont typeface="Wingdings" pitchFamily="2" charset="2"/>
              <a:buChar char="§"/>
            </a:pPr>
            <a:r>
              <a:rPr lang="en-US" b="1" dirty="0">
                <a:solidFill>
                  <a:srgbClr val="92D050"/>
                </a:solidFill>
                <a:latin typeface="Times New Roman" pitchFamily="18" charset="0"/>
                <a:cs typeface="Times New Roman" pitchFamily="18" charset="0"/>
                <a:hlinkClick r:id="rId2" action="ppaction://hlinksldjump"/>
              </a:rPr>
              <a:t>Learning Outcomes of MS </a:t>
            </a:r>
            <a:r>
              <a:rPr lang="en-US" b="1" dirty="0" smtClean="0">
                <a:solidFill>
                  <a:srgbClr val="92D050"/>
                </a:solidFill>
                <a:latin typeface="Times New Roman" pitchFamily="18" charset="0"/>
                <a:cs typeface="Times New Roman" pitchFamily="18" charset="0"/>
                <a:hlinkClick r:id="rId2" action="ppaction://hlinksldjump"/>
              </a:rPr>
              <a:t>Word</a:t>
            </a:r>
            <a:endParaRPr lang="en-US" b="1" dirty="0" smtClean="0">
              <a:solidFill>
                <a:srgbClr val="92D050"/>
              </a:solidFill>
              <a:latin typeface="Times New Roman" pitchFamily="18" charset="0"/>
              <a:cs typeface="Times New Roman" pitchFamily="18" charset="0"/>
            </a:endParaRPr>
          </a:p>
          <a:p>
            <a:pPr marL="285750" indent="-285750">
              <a:buFont typeface="Wingdings" pitchFamily="2" charset="2"/>
              <a:buChar char="§"/>
            </a:pPr>
            <a:r>
              <a:rPr lang="en-US" b="1" dirty="0">
                <a:solidFill>
                  <a:srgbClr val="92D050"/>
                </a:solidFill>
                <a:latin typeface="Times New Roman" pitchFamily="18" charset="0"/>
                <a:cs typeface="Times New Roman" pitchFamily="18" charset="0"/>
                <a:hlinkClick r:id="rId3" action="ppaction://hlinksldjump"/>
              </a:rPr>
              <a:t>Microsoft </a:t>
            </a:r>
            <a:r>
              <a:rPr lang="en-US" b="1" dirty="0">
                <a:solidFill>
                  <a:srgbClr val="92D050"/>
                </a:solidFill>
                <a:latin typeface="Times New Roman" pitchFamily="18" charset="0"/>
                <a:cs typeface="Times New Roman" pitchFamily="18" charset="0"/>
                <a:hlinkClick r:id="rId3" action="ppaction://hlinksldjump"/>
              </a:rPr>
              <a:t>Word </a:t>
            </a:r>
            <a:r>
              <a:rPr lang="en-US" b="1" dirty="0" smtClean="0">
                <a:solidFill>
                  <a:srgbClr val="92D050"/>
                </a:solidFill>
                <a:latin typeface="Times New Roman" pitchFamily="18" charset="0"/>
                <a:cs typeface="Times New Roman" pitchFamily="18" charset="0"/>
                <a:hlinkClick r:id="rId3" action="ppaction://hlinksldjump"/>
              </a:rPr>
              <a:t>Example</a:t>
            </a:r>
            <a:endParaRPr lang="en-US" b="1" dirty="0" smtClean="0">
              <a:solidFill>
                <a:srgbClr val="92D050"/>
              </a:solidFill>
              <a:latin typeface="Times New Roman" pitchFamily="18" charset="0"/>
              <a:cs typeface="Times New Roman" pitchFamily="18" charset="0"/>
            </a:endParaRPr>
          </a:p>
          <a:p>
            <a:pPr marL="285750" indent="-285750">
              <a:buFont typeface="Wingdings" pitchFamily="2" charset="2"/>
              <a:buChar char="§"/>
            </a:pPr>
            <a:r>
              <a:rPr lang="en-US" b="1" dirty="0" smtClean="0">
                <a:solidFill>
                  <a:srgbClr val="92D050"/>
                </a:solidFill>
                <a:latin typeface="Times New Roman" pitchFamily="18" charset="0"/>
                <a:cs typeface="Times New Roman" pitchFamily="18" charset="0"/>
                <a:hlinkClick r:id="rId4" action="ppaction://hlinksldjump"/>
              </a:rPr>
              <a:t>Example Creating </a:t>
            </a:r>
            <a:r>
              <a:rPr lang="en-US" b="1" dirty="0">
                <a:solidFill>
                  <a:srgbClr val="92D050"/>
                </a:solidFill>
                <a:latin typeface="Times New Roman" pitchFamily="18" charset="0"/>
                <a:cs typeface="Times New Roman" pitchFamily="18" charset="0"/>
                <a:hlinkClick r:id="rId4" action="ppaction://hlinksldjump"/>
              </a:rPr>
              <a:t>Chart</a:t>
            </a:r>
            <a:endParaRPr lang="en-US" b="1" dirty="0">
              <a:solidFill>
                <a:srgbClr val="92D050"/>
              </a:solidFill>
              <a:latin typeface="Times New Roman" pitchFamily="18" charset="0"/>
              <a:cs typeface="Times New Roman" pitchFamily="18" charset="0"/>
            </a:endParaRPr>
          </a:p>
        </p:txBody>
      </p:sp>
    </p:spTree>
    <p:extLst>
      <p:ext uri="{BB962C8B-B14F-4D97-AF65-F5344CB8AC3E}">
        <p14:creationId xmlns:p14="http://schemas.microsoft.com/office/powerpoint/2010/main" val="345638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400" b="1" dirty="0">
                <a:solidFill>
                  <a:srgbClr val="92D050"/>
                </a:solidFill>
              </a:rPr>
              <a:t>Learning Outcomes of MS Word</a:t>
            </a:r>
            <a:r>
              <a:rPr lang="en-US" sz="4400" dirty="0">
                <a:solidFill>
                  <a:srgbClr val="92D050"/>
                </a:solidFill>
              </a:rPr>
              <a:t/>
            </a:r>
            <a:br>
              <a:rPr lang="en-US" sz="4400" dirty="0">
                <a:solidFill>
                  <a:srgbClr val="92D050"/>
                </a:solidFill>
              </a:rPr>
            </a:br>
            <a:endParaRPr lang="en-US" dirty="0"/>
          </a:p>
        </p:txBody>
      </p:sp>
      <p:sp>
        <p:nvSpPr>
          <p:cNvPr id="7" name="Slide Number Placeholder 6"/>
          <p:cNvSpPr>
            <a:spLocks noGrp="1"/>
          </p:cNvSpPr>
          <p:nvPr>
            <p:ph type="sldNum" sz="quarter" idx="12"/>
          </p:nvPr>
        </p:nvSpPr>
        <p:spPr/>
        <p:txBody>
          <a:bodyPr/>
          <a:lstStyle/>
          <a:p>
            <a:fld id="{FE90F655-EF84-45FF-B081-AE1032B9220C}" type="slidenum">
              <a:rPr lang="en-US" smtClean="0"/>
              <a:t>11</a:t>
            </a:fld>
            <a:endParaRPr lang="en-US"/>
          </a:p>
        </p:txBody>
      </p:sp>
      <p:sp>
        <p:nvSpPr>
          <p:cNvPr id="3" name="Content Placeholder 2"/>
          <p:cNvSpPr>
            <a:spLocks noGrp="1"/>
          </p:cNvSpPr>
          <p:nvPr>
            <p:ph idx="4294967295"/>
          </p:nvPr>
        </p:nvSpPr>
        <p:spPr>
          <a:xfrm>
            <a:off x="457200" y="1803400"/>
            <a:ext cx="8229600" cy="4978400"/>
          </a:xfrm>
          <a:ln>
            <a:solidFill>
              <a:srgbClr val="FF0000"/>
            </a:solidFill>
          </a:ln>
        </p:spPr>
        <p:txBody>
          <a:bodyPr>
            <a:normAutofit fontScale="47500" lnSpcReduction="20000"/>
          </a:bodyPr>
          <a:lstStyle/>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Understanding </a:t>
            </a:r>
            <a:r>
              <a:rPr lang="en-US" sz="3200" b="1" dirty="0">
                <a:latin typeface="Times New Roman" pitchFamily="18" charset="0"/>
                <a:cs typeface="Times New Roman" pitchFamily="18" charset="0"/>
              </a:rPr>
              <a:t>the interface</a:t>
            </a:r>
            <a:r>
              <a:rPr lang="en-US" sz="3200" dirty="0">
                <a:latin typeface="Times New Roman" pitchFamily="18" charset="0"/>
                <a:cs typeface="Times New Roman" pitchFamily="18" charset="0"/>
              </a:rPr>
              <a:t>: Learning the components of the Word interface and their functions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Creating </a:t>
            </a:r>
            <a:r>
              <a:rPr lang="en-US" sz="3200" b="1" dirty="0">
                <a:latin typeface="Times New Roman" pitchFamily="18" charset="0"/>
                <a:cs typeface="Times New Roman" pitchFamily="18" charset="0"/>
              </a:rPr>
              <a:t>documents</a:t>
            </a:r>
            <a:r>
              <a:rPr lang="en-US" sz="3200" dirty="0">
                <a:latin typeface="Times New Roman" pitchFamily="18" charset="0"/>
                <a:cs typeface="Times New Roman" pitchFamily="18" charset="0"/>
              </a:rPr>
              <a:t>: Learning how to create professional-looking documents using Word's tools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Editing </a:t>
            </a:r>
            <a:r>
              <a:rPr lang="en-US" sz="3200" b="1" dirty="0">
                <a:latin typeface="Times New Roman" pitchFamily="18" charset="0"/>
                <a:cs typeface="Times New Roman" pitchFamily="18" charset="0"/>
              </a:rPr>
              <a:t>documents</a:t>
            </a:r>
            <a:r>
              <a:rPr lang="en-US" sz="3200" dirty="0">
                <a:latin typeface="Times New Roman" pitchFamily="18" charset="0"/>
                <a:cs typeface="Times New Roman" pitchFamily="18" charset="0"/>
              </a:rPr>
              <a:t>: Learning how to edit documents by inserting, deleting, and moving text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Formatting </a:t>
            </a:r>
            <a:r>
              <a:rPr lang="en-US" sz="3200" b="1" dirty="0">
                <a:latin typeface="Times New Roman" pitchFamily="18" charset="0"/>
                <a:cs typeface="Times New Roman" pitchFamily="18" charset="0"/>
              </a:rPr>
              <a:t>documents</a:t>
            </a:r>
            <a:r>
              <a:rPr lang="en-US" sz="3200" dirty="0">
                <a:latin typeface="Times New Roman" pitchFamily="18" charset="0"/>
                <a:cs typeface="Times New Roman" pitchFamily="18" charset="0"/>
              </a:rPr>
              <a:t>: Learning how to format text and paragraphs, </a:t>
            </a:r>
            <a:r>
              <a:rPr lang="en-US" sz="3200" dirty="0" smtClean="0">
                <a:latin typeface="Times New Roman" pitchFamily="18" charset="0"/>
                <a:cs typeface="Times New Roman" pitchFamily="18" charset="0"/>
              </a:rPr>
              <a:t>including changing </a:t>
            </a:r>
            <a:r>
              <a:rPr lang="en-US" sz="3200" dirty="0">
                <a:latin typeface="Times New Roman" pitchFamily="18" charset="0"/>
                <a:cs typeface="Times New Roman" pitchFamily="18" charset="0"/>
              </a:rPr>
              <a:t>character and paragraph formatting, and using styles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Page </a:t>
            </a:r>
            <a:r>
              <a:rPr lang="en-US" sz="3200" b="1" dirty="0">
                <a:latin typeface="Times New Roman" pitchFamily="18" charset="0"/>
                <a:cs typeface="Times New Roman" pitchFamily="18" charset="0"/>
              </a:rPr>
              <a:t>layout</a:t>
            </a:r>
            <a:r>
              <a:rPr lang="en-US" sz="3200" dirty="0">
                <a:latin typeface="Times New Roman" pitchFamily="18" charset="0"/>
                <a:cs typeface="Times New Roman" pitchFamily="18" charset="0"/>
              </a:rPr>
              <a:t>: Learning how to enhance page layout using margins, page breaks, headers, and footers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Proofreading</a:t>
            </a:r>
            <a:r>
              <a:rPr lang="en-US" sz="3200" dirty="0">
                <a:latin typeface="Times New Roman" pitchFamily="18" charset="0"/>
                <a:cs typeface="Times New Roman" pitchFamily="18" charset="0"/>
              </a:rPr>
              <a:t>: Learning how to simplify proofreading by checking spelling and using AutoCorrect and AutoText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Working </a:t>
            </a:r>
            <a:r>
              <a:rPr lang="en-US" sz="3200" b="1" dirty="0">
                <a:latin typeface="Times New Roman" pitchFamily="18" charset="0"/>
                <a:cs typeface="Times New Roman" pitchFamily="18" charset="0"/>
              </a:rPr>
              <a:t>with tables</a:t>
            </a:r>
            <a:r>
              <a:rPr lang="en-US" sz="3200" dirty="0">
                <a:latin typeface="Times New Roman" pitchFamily="18" charset="0"/>
                <a:cs typeface="Times New Roman" pitchFamily="18" charset="0"/>
              </a:rPr>
              <a:t>: Learning how to work with tables and import and export data between files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b="1" dirty="0" smtClean="0">
                <a:latin typeface="Times New Roman" pitchFamily="18" charset="0"/>
                <a:cs typeface="Times New Roman" pitchFamily="18" charset="0"/>
              </a:rPr>
              <a:t>Publishing </a:t>
            </a:r>
            <a:r>
              <a:rPr lang="en-US" sz="3200" b="1" dirty="0">
                <a:latin typeface="Times New Roman" pitchFamily="18" charset="0"/>
                <a:cs typeface="Times New Roman" pitchFamily="18" charset="0"/>
              </a:rPr>
              <a:t>documents</a:t>
            </a:r>
            <a:r>
              <a:rPr lang="en-US" sz="3200" dirty="0">
                <a:latin typeface="Times New Roman" pitchFamily="18" charset="0"/>
                <a:cs typeface="Times New Roman" pitchFamily="18" charset="0"/>
              </a:rPr>
              <a:t>: Learning how to publish Word documents on the web </a:t>
            </a:r>
            <a:endParaRPr lang="en-US" sz="3200" dirty="0" smtClean="0">
              <a:latin typeface="Times New Roman" pitchFamily="18" charset="0"/>
              <a:cs typeface="Times New Roman" pitchFamily="18" charset="0"/>
            </a:endParaRPr>
          </a:p>
          <a:p>
            <a:pPr fontAlgn="ctr">
              <a:lnSpc>
                <a:spcPct val="120000"/>
              </a:lnSpc>
              <a:spcBef>
                <a:spcPts val="1200"/>
              </a:spcBef>
              <a:buFont typeface="Wingdings" pitchFamily="2" charset="2"/>
              <a:buChar char="Ø"/>
            </a:pPr>
            <a:r>
              <a:rPr lang="en-US" sz="3200" dirty="0" smtClean="0">
                <a:latin typeface="Times New Roman" pitchFamily="18" charset="0"/>
                <a:cs typeface="Times New Roman" pitchFamily="18" charset="0"/>
              </a:rPr>
              <a:t>Learning </a:t>
            </a:r>
            <a:r>
              <a:rPr lang="en-US" sz="3200" dirty="0">
                <a:latin typeface="Times New Roman" pitchFamily="18" charset="0"/>
                <a:cs typeface="Times New Roman" pitchFamily="18" charset="0"/>
              </a:rPr>
              <a:t>Microsoft Word can improve productivity, teamwork skills, and boost your resume.</a:t>
            </a:r>
          </a:p>
          <a:p>
            <a:pPr>
              <a:buNone/>
            </a:pP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down)">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Microsoft Word</a:t>
            </a:r>
            <a:endParaRPr lang="en-US" dirty="0"/>
          </a:p>
        </p:txBody>
      </p:sp>
      <p:sp>
        <p:nvSpPr>
          <p:cNvPr id="3" name="Content Placeholder 2"/>
          <p:cNvSpPr>
            <a:spLocks noGrp="1"/>
          </p:cNvSpPr>
          <p:nvPr>
            <p:ph idx="1"/>
          </p:nvPr>
        </p:nvSpPr>
        <p:spPr/>
        <p:txBody>
          <a:bodyPr>
            <a:normAutofit fontScale="62500" lnSpcReduction="20000"/>
          </a:bodyPr>
          <a:lstStyle/>
          <a:p>
            <a:pPr marL="64008" indent="0">
              <a:buNone/>
            </a:pPr>
            <a:r>
              <a:rPr lang="en-US" b="1" dirty="0">
                <a:latin typeface="Times New Roman" panose="02020603050405020304" pitchFamily="18" charset="0"/>
                <a:cs typeface="Times New Roman" panose="02020603050405020304" pitchFamily="18" charset="0"/>
              </a:rPr>
              <a:t>What I Learned</a:t>
            </a:r>
          </a:p>
          <a:p>
            <a:pPr marL="64008" indent="0">
              <a:lnSpc>
                <a:spcPct val="100000"/>
              </a:lnSpc>
              <a:buNone/>
            </a:pPr>
            <a:endParaRPr lang="en-US" b="1"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Text </a:t>
            </a:r>
            <a:r>
              <a:rPr lang="en-US" b="1" dirty="0">
                <a:latin typeface="Times New Roman" panose="02020603050405020304" pitchFamily="18" charset="0"/>
                <a:cs typeface="Times New Roman" panose="02020603050405020304" pitchFamily="18" charset="0"/>
              </a:rPr>
              <a:t>Basics </a:t>
            </a:r>
          </a:p>
          <a:p>
            <a:pPr lvl="1">
              <a:lnSpc>
                <a:spcPct val="1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Typing the text, Alignment of text Editing Text: Cut, Copy, Paste, Select All, Clear Find &amp; Replace</a:t>
            </a:r>
          </a:p>
          <a:p>
            <a:pPr>
              <a:lnSpc>
                <a:spcPct val="10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Text Formatting and saving file </a:t>
            </a:r>
          </a:p>
          <a:p>
            <a:pPr lvl="1">
              <a:lnSpc>
                <a:spcPct val="1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New, Open, Close, Save, Save As Formatting Text: Font Size, Font Style Font Color, Use the Bold, Italic, and Underline Change the Text Case Line spacing, Paragraph spacing Shading text and paragraph Working with Tabs and Indents</a:t>
            </a:r>
          </a:p>
          <a:p>
            <a:pPr>
              <a:lnSpc>
                <a:spcPct val="10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Working with Objects</a:t>
            </a:r>
            <a:endParaRPr lang="en-US" dirty="0"/>
          </a:p>
          <a:p>
            <a:pPr lvl="1" algn="just">
              <a:lnSpc>
                <a:spcPct val="10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Shapes, Clipart and Picture, Word Art, Smart Art Columns and Orderings - To Add Columns to a Document Change the Order of Objects Page Number, Date &amp; Time Inserting Text boxes Inserting Word art, Inserting symbols Inserting Chart </a:t>
            </a:r>
          </a:p>
          <a:p>
            <a:pPr algn="just">
              <a:lnSpc>
                <a:spcPct val="10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Header &amp; Footers</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Inserting custom Header and Footer Inserting objects in the header and footer Add section break to a document</a:t>
            </a:r>
          </a:p>
          <a:p>
            <a:pPr marL="64008" indent="0">
              <a:buNone/>
            </a:pP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12</a:t>
            </a:fld>
            <a:endParaRPr lang="en-US"/>
          </a:p>
        </p:txBody>
      </p:sp>
    </p:spTree>
    <p:extLst>
      <p:ext uri="{BB962C8B-B14F-4D97-AF65-F5344CB8AC3E}">
        <p14:creationId xmlns:p14="http://schemas.microsoft.com/office/powerpoint/2010/main" val="31960930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Microsoft Word</a:t>
            </a:r>
            <a:endParaRPr lang="en-US" dirty="0"/>
          </a:p>
        </p:txBody>
      </p:sp>
      <p:sp>
        <p:nvSpPr>
          <p:cNvPr id="3" name="Content Placeholder 2"/>
          <p:cNvSpPr>
            <a:spLocks noGrp="1"/>
          </p:cNvSpPr>
          <p:nvPr>
            <p:ph idx="1"/>
          </p:nvPr>
        </p:nvSpPr>
        <p:spPr>
          <a:xfrm>
            <a:off x="457200" y="1600200"/>
            <a:ext cx="8229600" cy="4572000"/>
          </a:xfrm>
        </p:spPr>
        <p:txBody>
          <a:bodyPr>
            <a:normAutofit fontScale="70000" lnSpcReduction="20000"/>
          </a:bodyPr>
          <a:lstStyle/>
          <a:p>
            <a:pPr marL="64008" indent="0" algn="just">
              <a:lnSpc>
                <a:spcPct val="120000"/>
              </a:lnSpc>
              <a:buNone/>
            </a:pPr>
            <a:r>
              <a:rPr lang="en-US" b="1" dirty="0">
                <a:latin typeface="Times New Roman" panose="02020603050405020304" pitchFamily="18" charset="0"/>
                <a:cs typeface="Times New Roman" panose="02020603050405020304" pitchFamily="18" charset="0"/>
              </a:rPr>
              <a:t>What I Learned</a:t>
            </a:r>
          </a:p>
          <a:p>
            <a:pPr marL="64008" indent="0" algn="just">
              <a:lnSpc>
                <a:spcPct val="120000"/>
              </a:lnSpc>
              <a:buNone/>
            </a:pPr>
            <a:endParaRPr lang="en-US" b="1" dirty="0" smtClean="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Merging </a:t>
            </a:r>
            <a:r>
              <a:rPr lang="en-US" b="1" dirty="0">
                <a:latin typeface="Times New Roman" panose="02020603050405020304" pitchFamily="18" charset="0"/>
                <a:cs typeface="Times New Roman" panose="02020603050405020304" pitchFamily="18" charset="0"/>
              </a:rPr>
              <a:t>Documents </a:t>
            </a:r>
            <a:endParaRPr lang="en-US"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Typing new address list, Importing address list from Excel file, Write and insert field, Merging with outlook contact, Preview Result, Merging to envelopes, Merging to label, Setting rules for merges, Finish &amp; Merge options</a:t>
            </a:r>
          </a:p>
          <a:p>
            <a:pPr algn="just">
              <a:lnSpc>
                <a:spcPct val="12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Sharing and Maintaining </a:t>
            </a:r>
            <a:endParaRPr lang="en-US"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Document Changing, Word Options, Changing the Proofing Tools, Managing Templates, Restricting Document Access, Using Protected View, Working with Templates, Managing Templates </a:t>
            </a:r>
          </a:p>
          <a:p>
            <a:pPr algn="just">
              <a:lnSpc>
                <a:spcPct val="12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Proofing the document </a:t>
            </a:r>
            <a:endParaRPr lang="en-US"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Check Spelling As You Type, Mark Grammar Errors As You Type, Setting Auto Correct Options, Page Setup, Setting margins Print Preview, </a:t>
            </a:r>
            <a:r>
              <a:rPr lang="en-US" dirty="0" smtClean="0">
                <a:latin typeface="Times New Roman" panose="02020603050405020304" pitchFamily="18" charset="0"/>
                <a:cs typeface="Times New Roman" panose="02020603050405020304" pitchFamily="18" charset="0"/>
              </a:rPr>
              <a:t>Print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90F655-EF84-45FF-B081-AE1032B9220C}" type="slidenum">
              <a:rPr lang="en-US" smtClean="0"/>
              <a:t>13</a:t>
            </a:fld>
            <a:endParaRPr lang="en-US"/>
          </a:p>
        </p:txBody>
      </p:sp>
    </p:spTree>
    <p:extLst>
      <p:ext uri="{BB962C8B-B14F-4D97-AF65-F5344CB8AC3E}">
        <p14:creationId xmlns:p14="http://schemas.microsoft.com/office/powerpoint/2010/main" val="150633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Microsoft Word</a:t>
            </a:r>
            <a:endParaRPr lang="en-US" dirty="0"/>
          </a:p>
        </p:txBody>
      </p:sp>
      <p:sp>
        <p:nvSpPr>
          <p:cNvPr id="3" name="Content Placeholder 2"/>
          <p:cNvSpPr>
            <a:spLocks noGrp="1"/>
          </p:cNvSpPr>
          <p:nvPr>
            <p:ph idx="1"/>
          </p:nvPr>
        </p:nvSpPr>
        <p:spPr/>
        <p:txBody>
          <a:bodyPr>
            <a:normAutofit fontScale="77500" lnSpcReduction="20000"/>
          </a:bodyPr>
          <a:lstStyle/>
          <a:p>
            <a:pPr marL="64008" indent="0" algn="just">
              <a:lnSpc>
                <a:spcPct val="110000"/>
              </a:lnSpc>
              <a:buNone/>
            </a:pPr>
            <a:r>
              <a:rPr lang="en-US" b="1" dirty="0">
                <a:latin typeface="Times New Roman" panose="02020603050405020304" pitchFamily="18" charset="0"/>
                <a:cs typeface="Times New Roman" panose="02020603050405020304" pitchFamily="18" charset="0"/>
              </a:rPr>
              <a:t>What I Learned</a:t>
            </a:r>
          </a:p>
          <a:p>
            <a:pPr marL="64008" indent="0" algn="just">
              <a:lnSpc>
                <a:spcPct val="110000"/>
              </a:lnSpc>
              <a:buNone/>
            </a:pPr>
            <a:endParaRPr lang="en-US" b="1" dirty="0" smtClean="0">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Working </a:t>
            </a:r>
            <a:r>
              <a:rPr lang="en-US" b="1" dirty="0">
                <a:latin typeface="Times New Roman" panose="02020603050405020304" pitchFamily="18" charset="0"/>
                <a:cs typeface="Times New Roman" panose="02020603050405020304" pitchFamily="18" charset="0"/>
              </a:rPr>
              <a:t>with bullets and numbered lists </a:t>
            </a:r>
          </a:p>
          <a:p>
            <a:pPr lvl="1" algn="just">
              <a:lnSpc>
                <a:spcPct val="11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Multilevel numbering and Bulleting, Creating List Customizing, List style, Page bordering, Page background </a:t>
            </a:r>
          </a:p>
          <a:p>
            <a:pPr algn="just">
              <a:lnSpc>
                <a:spcPct val="11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Tables</a:t>
            </a:r>
            <a:endParaRPr lang="en-US" dirty="0">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Working with Tables, Table Formatting, Table Styles, Alignment option, Merge and split option</a:t>
            </a:r>
          </a:p>
          <a:p>
            <a:pPr algn="just">
              <a:lnSpc>
                <a:spcPct val="12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Styles and Content </a:t>
            </a:r>
            <a:endParaRPr lang="en-US" dirty="0">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Using Build- in Styles, Modifying Styles Creating Styles, Creating a list style, Table of contents and references, Adding internal references, Adding a Footnote, Adding Endnote </a:t>
            </a:r>
          </a:p>
          <a:p>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14</a:t>
            </a:fld>
            <a:endParaRPr lang="en-US"/>
          </a:p>
        </p:txBody>
      </p:sp>
    </p:spTree>
    <p:extLst>
      <p:ext uri="{BB962C8B-B14F-4D97-AF65-F5344CB8AC3E}">
        <p14:creationId xmlns:p14="http://schemas.microsoft.com/office/powerpoint/2010/main" val="3137547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Microsoft </a:t>
            </a:r>
            <a:r>
              <a:rPr lang="en-US" b="1" dirty="0" smtClean="0">
                <a:latin typeface="Times New Roman" panose="02020603050405020304" pitchFamily="18" charset="0"/>
                <a:cs typeface="Times New Roman" panose="02020603050405020304" pitchFamily="18" charset="0"/>
              </a:rPr>
              <a:t>Word </a:t>
            </a:r>
            <a:r>
              <a:rPr lang="en-US" b="1" dirty="0">
                <a:latin typeface="Times New Roman" panose="02020603050405020304" pitchFamily="18" charset="0"/>
                <a:cs typeface="Times New Roman" panose="02020603050405020304" pitchFamily="18" charset="0"/>
              </a:rPr>
              <a:t>Example</a:t>
            </a:r>
            <a:br>
              <a:rPr lang="en-US"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457200" y="1219200"/>
            <a:ext cx="8229600" cy="5257800"/>
          </a:xfrm>
        </p:spPr>
        <p:txBody>
          <a:bodyPr/>
          <a:lstStyle/>
          <a:p>
            <a:pPr marL="457200" lvl="1" indent="0" algn="ctr">
              <a:buNone/>
            </a:pPr>
            <a:r>
              <a:rPr lang="en-US" b="1" u="sng" dirty="0" smtClean="0">
                <a:latin typeface="Times New Roman" panose="02020603050405020304" pitchFamily="18" charset="0"/>
                <a:cs typeface="Times New Roman" panose="02020603050405020304" pitchFamily="18" charset="0"/>
              </a:rPr>
              <a:t>Creating </a:t>
            </a:r>
            <a:r>
              <a:rPr lang="en-US" b="1" u="sng" dirty="0">
                <a:latin typeface="Times New Roman" panose="02020603050405020304" pitchFamily="18" charset="0"/>
                <a:cs typeface="Times New Roman" panose="02020603050405020304" pitchFamily="18" charset="0"/>
              </a:rPr>
              <a:t>Table</a:t>
            </a:r>
          </a:p>
          <a:p>
            <a:pPr marL="457200" lvl="1" indent="0">
              <a:buNone/>
            </a:pPr>
            <a:r>
              <a:rPr lang="en-US" sz="2000" dirty="0">
                <a:latin typeface="Times New Roman" panose="02020603050405020304" pitchFamily="18" charset="0"/>
                <a:cs typeface="Times New Roman" panose="02020603050405020304" pitchFamily="18" charset="0"/>
              </a:rPr>
              <a:t>Discussion on Cost of Goods Sold, Gross Profit Margin and Net Profit Margin of BSRM </a:t>
            </a:r>
            <a:r>
              <a:rPr lang="en-US" sz="2000" dirty="0" smtClean="0">
                <a:latin typeface="Times New Roman" panose="02020603050405020304" pitchFamily="18" charset="0"/>
                <a:cs typeface="Times New Roman" panose="02020603050405020304" pitchFamily="18" charset="0"/>
              </a:rPr>
              <a:t>Steel</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90F655-EF84-45FF-B081-AE1032B9220C}" type="slidenum">
              <a:rPr lang="en-US" smtClean="0"/>
              <a:t>15</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14758783"/>
              </p:ext>
            </p:extLst>
          </p:nvPr>
        </p:nvGraphicFramePr>
        <p:xfrm>
          <a:off x="990600" y="3048000"/>
          <a:ext cx="7620001" cy="3352800"/>
        </p:xfrm>
        <a:graphic>
          <a:graphicData uri="http://schemas.openxmlformats.org/drawingml/2006/table">
            <a:tbl>
              <a:tblPr firstRow="1" firstCol="1" bandRow="1">
                <a:tableStyleId>{5C22544A-7EE6-4342-B048-85BDC9FD1C3A}</a:tableStyleId>
              </a:tblPr>
              <a:tblGrid>
                <a:gridCol w="2611907"/>
                <a:gridCol w="1523337"/>
                <a:gridCol w="1615432"/>
                <a:gridCol w="1869325"/>
              </a:tblGrid>
              <a:tr h="1693208">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Particulars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2023-2024</a:t>
                      </a:r>
                    </a:p>
                    <a:p>
                      <a:pPr marL="0" marR="0" algn="ctr">
                        <a:lnSpc>
                          <a:spcPct val="107000"/>
                        </a:lnSpc>
                        <a:spcBef>
                          <a:spcPts val="0"/>
                        </a:spcBef>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(TK</a:t>
                      </a:r>
                      <a:r>
                        <a:rPr lang="en-US" sz="2400" baseline="0" dirty="0" smtClean="0">
                          <a:effectLst/>
                          <a:latin typeface="Times New Roman" panose="02020603050405020304" pitchFamily="18" charset="0"/>
                          <a:ea typeface="Calibri" panose="020F0502020204030204" pitchFamily="34" charset="0"/>
                          <a:cs typeface="Times New Roman" panose="02020603050405020304" pitchFamily="18" charset="0"/>
                        </a:rPr>
                        <a:t> in Million)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2022-2023</a:t>
                      </a:r>
                    </a:p>
                    <a:p>
                      <a:pPr marL="0" marR="0" indent="0" algn="ctr" defTabSz="914400" rtl="0" eaLnBrk="1" fontAlgn="auto" latinLnBrk="0" hangingPunct="1">
                        <a:lnSpc>
                          <a:spcPct val="107000"/>
                        </a:lnSpc>
                        <a:spcBef>
                          <a:spcPts val="0"/>
                        </a:spcBef>
                        <a:spcAft>
                          <a:spcPts val="0"/>
                        </a:spcAft>
                        <a:buClrTx/>
                        <a:buSzTx/>
                        <a:buFontTx/>
                        <a:buNone/>
                        <a:tabLst/>
                        <a:defRPr/>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(TK</a:t>
                      </a:r>
                      <a:r>
                        <a:rPr lang="en-US" sz="2400" baseline="0" dirty="0" smtClean="0">
                          <a:effectLst/>
                          <a:latin typeface="Times New Roman" panose="02020603050405020304" pitchFamily="18" charset="0"/>
                          <a:ea typeface="Calibri" panose="020F0502020204030204" pitchFamily="34" charset="0"/>
                          <a:cs typeface="Times New Roman" panose="02020603050405020304" pitchFamily="18" charset="0"/>
                        </a:rPr>
                        <a:t> in Million)</a:t>
                      </a:r>
                      <a:endParaRPr lang="en-US" sz="24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Change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r>
              <a:tr h="832108">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Cost of Goods Sold (COGS)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73,530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76,411</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(3.77)</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r>
              <a:tr h="422779">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Gross Profit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9,176</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8,114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13.09</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r>
              <a:tr h="404705">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Net Profit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3,797</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2,979</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27.46</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solidFill>
                      <a:schemeClr val="bg1">
                        <a:lumMod val="50000"/>
                        <a:lumOff val="50000"/>
                      </a:schemeClr>
                    </a:solidFill>
                  </a:tcPr>
                </a:tc>
              </a:tr>
            </a:tbl>
          </a:graphicData>
        </a:graphic>
      </p:graphicFrame>
    </p:spTree>
    <p:extLst>
      <p:ext uri="{BB962C8B-B14F-4D97-AF65-F5344CB8AC3E}">
        <p14:creationId xmlns:p14="http://schemas.microsoft.com/office/powerpoint/2010/main" val="17243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Example</a:t>
            </a:r>
            <a:br>
              <a:rPr lang="en-US" b="1" dirty="0">
                <a:latin typeface="Times New Roman" panose="02020603050405020304" pitchFamily="18" charset="0"/>
                <a:cs typeface="Times New Roman" panose="02020603050405020304" pitchFamily="18" charset="0"/>
              </a:rPr>
            </a:br>
            <a:r>
              <a:rPr lang="en-US" b="1" u="sng" dirty="0">
                <a:latin typeface="Times New Roman" panose="02020603050405020304" pitchFamily="18" charset="0"/>
                <a:cs typeface="Times New Roman" panose="02020603050405020304" pitchFamily="18" charset="0"/>
              </a:rPr>
              <a:t>Creating </a:t>
            </a:r>
            <a:r>
              <a:rPr lang="en-US" b="1" u="sng" dirty="0" smtClean="0">
                <a:latin typeface="Times New Roman" panose="02020603050405020304" pitchFamily="18" charset="0"/>
                <a:cs typeface="Times New Roman" panose="02020603050405020304" pitchFamily="18" charset="0"/>
              </a:rPr>
              <a:t>Chart</a:t>
            </a: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16</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00620231"/>
              </p:ext>
            </p:extLst>
          </p:nvPr>
        </p:nvGraphicFramePr>
        <p:xfrm>
          <a:off x="1371600" y="2390775"/>
          <a:ext cx="6400800" cy="3556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754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399032"/>
          </a:xfrm>
        </p:spPr>
        <p:txBody>
          <a:bodyPr>
            <a:normAutofit/>
          </a:bodyPr>
          <a:lstStyle/>
          <a:p>
            <a:pPr algn="ctr"/>
            <a:r>
              <a:rPr lang="en-US" sz="6000" b="1" dirty="0">
                <a:latin typeface="Times New Roman" panose="02020603050405020304" pitchFamily="18" charset="0"/>
                <a:cs typeface="Times New Roman" panose="02020603050405020304" pitchFamily="18" charset="0"/>
              </a:rPr>
              <a:t>Microsoft Excel</a:t>
            </a:r>
            <a:endParaRPr lang="en-US" sz="6000" dirty="0"/>
          </a:p>
        </p:txBody>
      </p:sp>
      <p:sp>
        <p:nvSpPr>
          <p:cNvPr id="4" name="Slide Number Placeholder 3"/>
          <p:cNvSpPr>
            <a:spLocks noGrp="1"/>
          </p:cNvSpPr>
          <p:nvPr>
            <p:ph type="sldNum" sz="quarter" idx="12"/>
          </p:nvPr>
        </p:nvSpPr>
        <p:spPr/>
        <p:txBody>
          <a:bodyPr/>
          <a:lstStyle/>
          <a:p>
            <a:fld id="{FE90F655-EF84-45FF-B081-AE1032B9220C}" type="slidenum">
              <a:rPr lang="en-US" smtClean="0"/>
              <a:t>17</a:t>
            </a:fld>
            <a:endParaRPr lang="en-US"/>
          </a:p>
        </p:txBody>
      </p:sp>
      <p:sp>
        <p:nvSpPr>
          <p:cNvPr id="7" name="TextBox 6"/>
          <p:cNvSpPr txBox="1"/>
          <p:nvPr/>
        </p:nvSpPr>
        <p:spPr>
          <a:xfrm>
            <a:off x="1066800" y="4038600"/>
            <a:ext cx="7086600" cy="369332"/>
          </a:xfrm>
          <a:prstGeom prst="rect">
            <a:avLst/>
          </a:prstGeom>
          <a:noFill/>
        </p:spPr>
        <p:txBody>
          <a:bodyPr wrap="square" rtlCol="0">
            <a:spAutoFit/>
          </a:bodyPr>
          <a:lstStyle/>
          <a:p>
            <a:pPr marL="285750" indent="-285750">
              <a:buFont typeface="Wingdings" pitchFamily="2" charset="2"/>
              <a:buChar char="§"/>
            </a:pPr>
            <a:r>
              <a:rPr lang="en-US" b="1" dirty="0">
                <a:solidFill>
                  <a:srgbClr val="92D050"/>
                </a:solidFill>
                <a:hlinkClick r:id="rId2" action="ppaction://hlinksldjump"/>
              </a:rPr>
              <a:t>Learning Outcomes Of MS Excel</a:t>
            </a:r>
            <a:endParaRPr lang="en-US" dirty="0"/>
          </a:p>
        </p:txBody>
      </p:sp>
    </p:spTree>
    <p:extLst>
      <p:ext uri="{BB962C8B-B14F-4D97-AF65-F5344CB8AC3E}">
        <p14:creationId xmlns:p14="http://schemas.microsoft.com/office/powerpoint/2010/main" val="246999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42" presetClass="exit" presetSubtype="0" fill="hold" grpId="1" nodeType="afterEffect">
                                  <p:stCondLst>
                                    <p:cond delay="0"/>
                                  </p:stCondLst>
                                  <p:childTnLst>
                                    <p:animEffect transition="out" filter="fade">
                                      <p:cBhvr>
                                        <p:cTn id="10" dur="1000"/>
                                        <p:tgtEl>
                                          <p:spTgt spid="2"/>
                                        </p:tgtEl>
                                      </p:cBhvr>
                                    </p:animEffect>
                                    <p:anim calcmode="lin" valueType="num">
                                      <p:cBhvr>
                                        <p:cTn id="11" dur="1000"/>
                                        <p:tgtEl>
                                          <p:spTgt spid="2"/>
                                        </p:tgtEl>
                                        <p:attrNameLst>
                                          <p:attrName>ppt_x</p:attrName>
                                        </p:attrNameLst>
                                      </p:cBhvr>
                                      <p:tavLst>
                                        <p:tav tm="0">
                                          <p:val>
                                            <p:strVal val="ppt_x"/>
                                          </p:val>
                                        </p:tav>
                                        <p:tav tm="100000">
                                          <p:val>
                                            <p:strVal val="ppt_x"/>
                                          </p:val>
                                        </p:tav>
                                      </p:tavLst>
                                    </p:anim>
                                    <p:anim calcmode="lin" valueType="num">
                                      <p:cBhvr>
                                        <p:cTn id="12" dur="1000"/>
                                        <p:tgtEl>
                                          <p:spTgt spid="2"/>
                                        </p:tgtEl>
                                        <p:attrNameLst>
                                          <p:attrName>ppt_y</p:attrName>
                                        </p:attrNameLst>
                                      </p:cBhvr>
                                      <p:tavLst>
                                        <p:tav tm="0">
                                          <p:val>
                                            <p:strVal val="ppt_y"/>
                                          </p:val>
                                        </p:tav>
                                        <p:tav tm="100000">
                                          <p:val>
                                            <p:strVal val="ppt_y+.1"/>
                                          </p:val>
                                        </p:tav>
                                      </p:tavLst>
                                    </p:anim>
                                    <p:set>
                                      <p:cBhvr>
                                        <p:cTn id="13"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Microsoft Excel</a:t>
            </a:r>
            <a:endParaRPr lang="en-US" dirty="0"/>
          </a:p>
        </p:txBody>
      </p:sp>
      <p:sp>
        <p:nvSpPr>
          <p:cNvPr id="3" name="Content Placeholder 2"/>
          <p:cNvSpPr>
            <a:spLocks noGrp="1"/>
          </p:cNvSpPr>
          <p:nvPr>
            <p:ph idx="1"/>
          </p:nvPr>
        </p:nvSpPr>
        <p:spPr/>
        <p:txBody>
          <a:bodyPr>
            <a:normAutofit fontScale="70000" lnSpcReduction="20000"/>
          </a:bodyPr>
          <a:lstStyle/>
          <a:p>
            <a:pPr marL="64008" indent="0" algn="just">
              <a:lnSpc>
                <a:spcPct val="120000"/>
              </a:lnSpc>
              <a:buNone/>
            </a:pPr>
            <a:r>
              <a:rPr lang="en-US" b="1" dirty="0">
                <a:latin typeface="Times New Roman" panose="02020603050405020304" pitchFamily="18" charset="0"/>
                <a:cs typeface="Times New Roman" panose="02020603050405020304" pitchFamily="18" charset="0"/>
              </a:rPr>
              <a:t>What I Learned</a:t>
            </a:r>
          </a:p>
          <a:p>
            <a:pPr marL="64008" indent="0" algn="just">
              <a:lnSpc>
                <a:spcPct val="120000"/>
              </a:lnSpc>
              <a:buNone/>
            </a:pPr>
            <a:endParaRPr lang="en-US" b="1" dirty="0" smtClean="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Introduction </a:t>
            </a:r>
            <a:r>
              <a:rPr lang="en-US" b="1" dirty="0">
                <a:latin typeface="Times New Roman" panose="02020603050405020304" pitchFamily="18" charset="0"/>
                <a:cs typeface="Times New Roman" panose="02020603050405020304" pitchFamily="18" charset="0"/>
              </a:rPr>
              <a:t>to Excel </a:t>
            </a: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 to Excel interface, Understanding rows and columns, Naming Cells Working with excel workbook and sheets</a:t>
            </a:r>
          </a:p>
          <a:p>
            <a:pPr algn="just">
              <a:lnSpc>
                <a:spcPct val="12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New, Open, Close, Save, Save As </a:t>
            </a: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Formatting Text: Font Size, Font Style Font Color, Use the Bold, Italic, and Underline Wrap text, Merge and Centre Currency, Accounting and other formats Modifying Columns, Rows &amp; Cells</a:t>
            </a:r>
          </a:p>
          <a:p>
            <a:pPr algn="just">
              <a:lnSpc>
                <a:spcPct val="12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Perform Calculations with Functions</a:t>
            </a:r>
          </a:p>
          <a:p>
            <a:pPr lvl="1" algn="just">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Creating Simple Formulas Setting up your own formula Date and Time Functions, Financial Functions Logical Functions, Lookup and Reference Functions Mathematical Functions Statistical Functions, Text Functions.</a:t>
            </a:r>
          </a:p>
          <a:p>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18</a:t>
            </a:fld>
            <a:endParaRPr lang="en-US"/>
          </a:p>
        </p:txBody>
      </p:sp>
    </p:spTree>
    <p:extLst>
      <p:ext uri="{BB962C8B-B14F-4D97-AF65-F5344CB8AC3E}">
        <p14:creationId xmlns:p14="http://schemas.microsoft.com/office/powerpoint/2010/main" val="230937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grpId="1" nodeType="clickEffect">
                                  <p:stCondLst>
                                    <p:cond delay="0"/>
                                  </p:stCondLst>
                                  <p:childTnLst>
                                    <p:anim calcmode="lin" valueType="num">
                                      <p:cBhvr additive="base">
                                        <p:cTn id="34" dur="500"/>
                                        <p:tgtEl>
                                          <p:spTgt spid="2"/>
                                        </p:tgtEl>
                                        <p:attrNameLst>
                                          <p:attrName>ppt_x</p:attrName>
                                        </p:attrNameLst>
                                      </p:cBhvr>
                                      <p:tavLst>
                                        <p:tav tm="0">
                                          <p:val>
                                            <p:strVal val="ppt_x"/>
                                          </p:val>
                                        </p:tav>
                                        <p:tav tm="100000">
                                          <p:val>
                                            <p:strVal val="ppt_x"/>
                                          </p:val>
                                        </p:tav>
                                      </p:tavLst>
                                    </p:anim>
                                    <p:anim calcmode="lin" valueType="num">
                                      <p:cBhvr additive="base">
                                        <p:cTn id="35" dur="500"/>
                                        <p:tgtEl>
                                          <p:spTgt spid="2"/>
                                        </p:tgtEl>
                                        <p:attrNameLst>
                                          <p:attrName>ppt_y</p:attrName>
                                        </p:attrNameLst>
                                      </p:cBhvr>
                                      <p:tavLst>
                                        <p:tav tm="0">
                                          <p:val>
                                            <p:strVal val="ppt_y"/>
                                          </p:val>
                                        </p:tav>
                                        <p:tav tm="100000">
                                          <p:val>
                                            <p:strVal val="1+ppt_h/2"/>
                                          </p:val>
                                        </p:tav>
                                      </p:tavLst>
                                    </p:anim>
                                    <p:set>
                                      <p:cBhvr>
                                        <p:cTn id="36" dur="1" fill="hold">
                                          <p:stCondLst>
                                            <p:cond delay="499"/>
                                          </p:stCondLst>
                                        </p:cTn>
                                        <p:tgtEl>
                                          <p:spTgt spid="2"/>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9" dur="500"/>
                                        <p:tgtEl>
                                          <p:spTgt spid="3">
                                            <p:txEl>
                                              <p:pRg st="0" end="0"/>
                                            </p:txEl>
                                          </p:spTgt>
                                        </p:tgtEl>
                                        <p:attrNameLst>
                                          <p:attrName>ppt_y</p:attrName>
                                        </p:attrNameLst>
                                      </p:cBhvr>
                                      <p:tavLst>
                                        <p:tav tm="0">
                                          <p:val>
                                            <p:strVal val="ppt_y"/>
                                          </p:val>
                                        </p:tav>
                                        <p:tav tm="100000">
                                          <p:val>
                                            <p:strVal val="1+ppt_h/2"/>
                                          </p:val>
                                        </p:tav>
                                      </p:tavLst>
                                    </p:anim>
                                    <p:set>
                                      <p:cBhvr>
                                        <p:cTn id="4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grpId="1" nodeType="clickEffect">
                                  <p:stCondLst>
                                    <p:cond delay="0"/>
                                  </p:stCondLst>
                                  <p:childTnLst>
                                    <p:anim calcmode="lin" valueType="num">
                                      <p:cBhvr additive="base">
                                        <p:cTn id="44"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5" dur="500"/>
                                        <p:tgtEl>
                                          <p:spTgt spid="3">
                                            <p:txEl>
                                              <p:pRg st="2" end="2"/>
                                            </p:txEl>
                                          </p:spTgt>
                                        </p:tgtEl>
                                        <p:attrNameLst>
                                          <p:attrName>ppt_y</p:attrName>
                                        </p:attrNameLst>
                                      </p:cBhvr>
                                      <p:tavLst>
                                        <p:tav tm="0">
                                          <p:val>
                                            <p:strVal val="ppt_y"/>
                                          </p:val>
                                        </p:tav>
                                        <p:tav tm="100000">
                                          <p:val>
                                            <p:strVal val="1+ppt_h/2"/>
                                          </p:val>
                                        </p:tav>
                                      </p:tavLst>
                                    </p:anim>
                                    <p:set>
                                      <p:cBhvr>
                                        <p:cTn id="46" dur="1" fill="hold">
                                          <p:stCondLst>
                                            <p:cond delay="499"/>
                                          </p:stCondLst>
                                        </p:cTn>
                                        <p:tgtEl>
                                          <p:spTgt spid="3">
                                            <p:txEl>
                                              <p:pRg st="2" end="2"/>
                                            </p:txEl>
                                          </p:spTgt>
                                        </p:tgtEl>
                                        <p:attrNameLst>
                                          <p:attrName>style.visibility</p:attrName>
                                        </p:attrNameLst>
                                      </p:cBhvr>
                                      <p:to>
                                        <p:strVal val="hidden"/>
                                      </p:to>
                                    </p:set>
                                  </p:childTnLst>
                                </p:cTn>
                              </p:par>
                              <p:par>
                                <p:cTn id="47" presetID="2" presetClass="exit" presetSubtype="4" fill="hold" grpId="1" nodeType="withEffect">
                                  <p:stCondLst>
                                    <p:cond delay="0"/>
                                  </p:stCondLst>
                                  <p:childTnLst>
                                    <p:anim calcmode="lin" valueType="num">
                                      <p:cBhvr additive="base">
                                        <p:cTn id="48"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9" dur="500"/>
                                        <p:tgtEl>
                                          <p:spTgt spid="3">
                                            <p:txEl>
                                              <p:pRg st="3" end="3"/>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3">
                                            <p:txEl>
                                              <p:pRg st="3" end="3"/>
                                            </p:txEl>
                                          </p:spTgt>
                                        </p:tgtEl>
                                        <p:attrNameLst>
                                          <p:attrName>style.visibility</p:attrName>
                                        </p:attrNameLst>
                                      </p:cBhvr>
                                      <p:to>
                                        <p:strVal val="hidden"/>
                                      </p:to>
                                    </p:set>
                                  </p:childTnLst>
                                </p:cTn>
                              </p:par>
                              <p:par>
                                <p:cTn id="51" presetID="2" presetClass="exit" presetSubtype="4" fill="hold" grpId="1" nodeType="withEffect">
                                  <p:stCondLst>
                                    <p:cond delay="0"/>
                                  </p:stCondLst>
                                  <p:childTnLst>
                                    <p:anim calcmode="lin" valueType="num">
                                      <p:cBhvr additive="base">
                                        <p:cTn id="52"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53" dur="500"/>
                                        <p:tgtEl>
                                          <p:spTgt spid="3">
                                            <p:txEl>
                                              <p:pRg st="4" end="4"/>
                                            </p:txEl>
                                          </p:spTgt>
                                        </p:tgtEl>
                                        <p:attrNameLst>
                                          <p:attrName>ppt_y</p:attrName>
                                        </p:attrNameLst>
                                      </p:cBhvr>
                                      <p:tavLst>
                                        <p:tav tm="0">
                                          <p:val>
                                            <p:strVal val="ppt_y"/>
                                          </p:val>
                                        </p:tav>
                                        <p:tav tm="100000">
                                          <p:val>
                                            <p:strVal val="1+ppt_h/2"/>
                                          </p:val>
                                        </p:tav>
                                      </p:tavLst>
                                    </p:anim>
                                    <p:set>
                                      <p:cBhvr>
                                        <p:cTn id="54" dur="1" fill="hold">
                                          <p:stCondLst>
                                            <p:cond delay="499"/>
                                          </p:stCondLst>
                                        </p:cTn>
                                        <p:tgtEl>
                                          <p:spTgt spid="3">
                                            <p:txEl>
                                              <p:pRg st="4" end="4"/>
                                            </p:txEl>
                                          </p:spTgt>
                                        </p:tgtEl>
                                        <p:attrNameLst>
                                          <p:attrName>style.visibility</p:attrName>
                                        </p:attrNameLst>
                                      </p:cBhvr>
                                      <p:to>
                                        <p:strVal val="hidden"/>
                                      </p:to>
                                    </p:set>
                                  </p:childTnLst>
                                </p:cTn>
                              </p:par>
                              <p:par>
                                <p:cTn id="55" presetID="2" presetClass="exit" presetSubtype="4" fill="hold" grpId="1" nodeType="withEffect">
                                  <p:stCondLst>
                                    <p:cond delay="0"/>
                                  </p:stCondLst>
                                  <p:childTnLst>
                                    <p:anim calcmode="lin" valueType="num">
                                      <p:cBhvr additive="base">
                                        <p:cTn id="56"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7" dur="500"/>
                                        <p:tgtEl>
                                          <p:spTgt spid="3">
                                            <p:txEl>
                                              <p:pRg st="5" end="5"/>
                                            </p:txEl>
                                          </p:spTgt>
                                        </p:tgtEl>
                                        <p:attrNameLst>
                                          <p:attrName>ppt_y</p:attrName>
                                        </p:attrNameLst>
                                      </p:cBhvr>
                                      <p:tavLst>
                                        <p:tav tm="0">
                                          <p:val>
                                            <p:strVal val="ppt_y"/>
                                          </p:val>
                                        </p:tav>
                                        <p:tav tm="100000">
                                          <p:val>
                                            <p:strVal val="1+ppt_h/2"/>
                                          </p:val>
                                        </p:tav>
                                      </p:tavLst>
                                    </p:anim>
                                    <p:set>
                                      <p:cBhvr>
                                        <p:cTn id="58" dur="1" fill="hold">
                                          <p:stCondLst>
                                            <p:cond delay="499"/>
                                          </p:stCondLst>
                                        </p:cTn>
                                        <p:tgtEl>
                                          <p:spTgt spid="3">
                                            <p:txEl>
                                              <p:pRg st="5" end="5"/>
                                            </p:txEl>
                                          </p:spTgt>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1" dur="500"/>
                                        <p:tgtEl>
                                          <p:spTgt spid="3">
                                            <p:txEl>
                                              <p:pRg st="6" end="6"/>
                                            </p:txEl>
                                          </p:spTgt>
                                        </p:tgtEl>
                                        <p:attrNameLst>
                                          <p:attrName>ppt_y</p:attrName>
                                        </p:attrNameLst>
                                      </p:cBhvr>
                                      <p:tavLst>
                                        <p:tav tm="0">
                                          <p:val>
                                            <p:strVal val="ppt_y"/>
                                          </p:val>
                                        </p:tav>
                                        <p:tav tm="100000">
                                          <p:val>
                                            <p:strVal val="1+ppt_h/2"/>
                                          </p:val>
                                        </p:tav>
                                      </p:tavLst>
                                    </p:anim>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500"/>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5" dur="500"/>
                                        <p:tgtEl>
                                          <p:spTgt spid="3">
                                            <p:txEl>
                                              <p:pRg st="7" end="7"/>
                                            </p:txEl>
                                          </p:spTgt>
                                        </p:tgtEl>
                                        <p:attrNameLst>
                                          <p:attrName>ppt_y</p:attrName>
                                        </p:attrNameLst>
                                      </p:cBhvr>
                                      <p:tavLst>
                                        <p:tav tm="0">
                                          <p:val>
                                            <p:strVal val="ppt_y"/>
                                          </p:val>
                                        </p:tav>
                                        <p:tav tm="100000">
                                          <p:val>
                                            <p:strVal val="1+ppt_h/2"/>
                                          </p:val>
                                        </p:tav>
                                      </p:tavLst>
                                    </p:anim>
                                    <p:set>
                                      <p:cBhvr>
                                        <p:cTn id="66"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4400" b="1" dirty="0">
                <a:solidFill>
                  <a:srgbClr val="92D050"/>
                </a:solidFill>
              </a:rPr>
              <a:t>Learning Outcomes Of MS </a:t>
            </a:r>
            <a:r>
              <a:rPr lang="en-US" sz="4400" b="1" dirty="0" smtClean="0">
                <a:solidFill>
                  <a:srgbClr val="92D050"/>
                </a:solidFill>
              </a:rPr>
              <a:t>Excel</a:t>
            </a: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19</a:t>
            </a:fld>
            <a:endParaRPr lang="en-US"/>
          </a:p>
        </p:txBody>
      </p:sp>
      <p:sp>
        <p:nvSpPr>
          <p:cNvPr id="3" name="Content Placeholder 2"/>
          <p:cNvSpPr>
            <a:spLocks noGrp="1"/>
          </p:cNvSpPr>
          <p:nvPr>
            <p:ph idx="4294967295"/>
          </p:nvPr>
        </p:nvSpPr>
        <p:spPr>
          <a:xfrm>
            <a:off x="457200" y="1622425"/>
            <a:ext cx="8229600" cy="5159375"/>
          </a:xfrm>
        </p:spPr>
        <p:txBody>
          <a:bodyPr>
            <a:normAutofit/>
          </a:bodyPr>
          <a:lstStyle/>
          <a:p>
            <a:r>
              <a:rPr lang="en-US" sz="2800" dirty="0" smtClean="0"/>
              <a:t>Excel </a:t>
            </a:r>
            <a:r>
              <a:rPr lang="en-US" sz="2800" dirty="0"/>
              <a:t>Basics.</a:t>
            </a:r>
          </a:p>
          <a:p>
            <a:r>
              <a:rPr lang="en-US" sz="2800" dirty="0"/>
              <a:t>Work with Cells and Worksheets.</a:t>
            </a:r>
          </a:p>
          <a:p>
            <a:r>
              <a:rPr lang="en-US" sz="2800" dirty="0"/>
              <a:t>Calculate Your Data.</a:t>
            </a:r>
          </a:p>
          <a:p>
            <a:r>
              <a:rPr lang="en-US" sz="2800" dirty="0"/>
              <a:t>Format your Workbook.</a:t>
            </a:r>
          </a:p>
          <a:p>
            <a:r>
              <a:rPr lang="en-US" sz="2800" dirty="0"/>
              <a:t>Add Charts and Graphics.</a:t>
            </a:r>
          </a:p>
          <a:p>
            <a:r>
              <a:rPr lang="en-US" sz="2800" dirty="0"/>
              <a:t>Collaborate with Others.</a:t>
            </a:r>
          </a:p>
          <a:p>
            <a:r>
              <a:rPr lang="en-US" sz="2800" dirty="0"/>
              <a:t>Analyze your Data.</a:t>
            </a:r>
          </a:p>
          <a:p>
            <a:r>
              <a:rPr lang="en-US" sz="2800" dirty="0"/>
              <a:t>Work with Macros and the Web</a:t>
            </a:r>
          </a:p>
          <a:p>
            <a:endParaRPr lang="en-US" dirty="0"/>
          </a:p>
        </p:txBody>
      </p:sp>
    </p:spTree>
    <p:extLst>
      <p:ext uri="{BB962C8B-B14F-4D97-AF65-F5344CB8AC3E}">
        <p14:creationId xmlns:p14="http://schemas.microsoft.com/office/powerpoint/2010/main" val="318481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851648" cy="2971800"/>
          </a:xfrm>
        </p:spPr>
        <p:txBody>
          <a:bodyPr>
            <a:normAutofit/>
          </a:bodyPr>
          <a:lstStyle/>
          <a:p>
            <a:pPr algn="ctr"/>
            <a:r>
              <a:rPr lang="en-US" dirty="0" smtClean="0">
                <a:latin typeface="Times New Roman" panose="02020603050405020304" pitchFamily="18" charset="0"/>
                <a:cs typeface="Times New Roman" panose="02020603050405020304" pitchFamily="18" charset="0"/>
              </a:rPr>
              <a:t>Enhancing Digital Government </a:t>
            </a:r>
            <a:r>
              <a:rPr lang="en-US" dirty="0">
                <a:latin typeface="Times New Roman" panose="02020603050405020304" pitchFamily="18" charset="0"/>
                <a:cs typeface="Times New Roman" panose="02020603050405020304" pitchFamily="18" charset="0"/>
              </a:rPr>
              <a:t>and Economy</a:t>
            </a:r>
            <a:r>
              <a:rPr lang="en-US" dirty="0" smtClean="0"/>
              <a:t> &amp;</a:t>
            </a:r>
            <a:br>
              <a:rPr lang="en-US" dirty="0" smtClean="0"/>
            </a:br>
            <a:r>
              <a:rPr lang="en-US" dirty="0" smtClean="0"/>
              <a:t> </a:t>
            </a:r>
            <a:r>
              <a:rPr lang="en-US" dirty="0">
                <a:latin typeface="Times New Roman" panose="02020603050405020304" pitchFamily="18" charset="0"/>
                <a:cs typeface="Times New Roman" panose="02020603050405020304" pitchFamily="18" charset="0"/>
              </a:rPr>
              <a:t>Microsoft Office Package</a:t>
            </a: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2</a:t>
            </a:fld>
            <a:endParaRPr lang="en-US"/>
          </a:p>
        </p:txBody>
      </p:sp>
      <p:sp>
        <p:nvSpPr>
          <p:cNvPr id="5" name="TextBox 4"/>
          <p:cNvSpPr txBox="1"/>
          <p:nvPr/>
        </p:nvSpPr>
        <p:spPr>
          <a:xfrm>
            <a:off x="5410200" y="4800600"/>
            <a:ext cx="3048000" cy="1046440"/>
          </a:xfrm>
          <a:prstGeom prst="rect">
            <a:avLst/>
          </a:prstGeom>
          <a:noFill/>
        </p:spPr>
        <p:txBody>
          <a:bodyPr wrap="square" rtlCol="0">
            <a:spAutoFit/>
          </a:bodyPr>
          <a:lstStyle/>
          <a:p>
            <a:r>
              <a:rPr lang="en-US" u="sng" dirty="0" smtClean="0">
                <a:solidFill>
                  <a:srgbClr val="FFFF00"/>
                </a:solidFill>
                <a:latin typeface="Times New Roman" panose="02020603050405020304" pitchFamily="18" charset="0"/>
                <a:cs typeface="Times New Roman" panose="02020603050405020304" pitchFamily="18" charset="0"/>
              </a:rPr>
              <a:t>Prepared By</a:t>
            </a:r>
            <a:endParaRPr lang="en-US" u="sng" dirty="0">
              <a:solidFill>
                <a:srgbClr val="FFFF00"/>
              </a:solidFill>
              <a:latin typeface="Times New Roman" panose="02020603050405020304" pitchFamily="18" charset="0"/>
              <a:cs typeface="Times New Roman" panose="02020603050405020304" pitchFamily="18" charset="0"/>
            </a:endParaRPr>
          </a:p>
          <a:p>
            <a:r>
              <a:rPr lang="en-US" sz="1600" dirty="0">
                <a:solidFill>
                  <a:srgbClr val="002060"/>
                </a:solidFill>
                <a:latin typeface="Times New Roman" panose="02020603050405020304" pitchFamily="18" charset="0"/>
                <a:cs typeface="Times New Roman" panose="02020603050405020304" pitchFamily="18" charset="0"/>
              </a:rPr>
              <a:t>Md. </a:t>
            </a:r>
            <a:r>
              <a:rPr lang="en-US" sz="1600" dirty="0" err="1" smtClean="0">
                <a:solidFill>
                  <a:srgbClr val="002060"/>
                </a:solidFill>
                <a:latin typeface="Times New Roman" panose="02020603050405020304" pitchFamily="18" charset="0"/>
                <a:cs typeface="Times New Roman" panose="02020603050405020304" pitchFamily="18" charset="0"/>
              </a:rPr>
              <a:t>Saikot</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smtClean="0">
                <a:solidFill>
                  <a:srgbClr val="002060"/>
                </a:solidFill>
                <a:latin typeface="Times New Roman" panose="02020603050405020304" pitchFamily="18" charset="0"/>
                <a:cs typeface="Times New Roman" panose="02020603050405020304" pitchFamily="18" charset="0"/>
              </a:rPr>
              <a:t>Ahmmed</a:t>
            </a:r>
            <a:r>
              <a:rPr lang="en-US" sz="1600" dirty="0" smtClean="0">
                <a:solidFill>
                  <a:srgbClr val="002060"/>
                </a:solidFill>
                <a:latin typeface="Times New Roman" panose="02020603050405020304" pitchFamily="18" charset="0"/>
                <a:cs typeface="Times New Roman" panose="02020603050405020304" pitchFamily="18" charset="0"/>
              </a:rPr>
              <a:t> </a:t>
            </a:r>
            <a:r>
              <a:rPr lang="en-US" sz="1600" dirty="0" err="1" smtClean="0">
                <a:solidFill>
                  <a:srgbClr val="002060"/>
                </a:solidFill>
                <a:latin typeface="Times New Roman" panose="02020603050405020304" pitchFamily="18" charset="0"/>
                <a:cs typeface="Times New Roman" panose="02020603050405020304" pitchFamily="18" charset="0"/>
              </a:rPr>
              <a:t>Ridoy</a:t>
            </a:r>
            <a:r>
              <a:rPr lang="en-US" sz="1600" dirty="0" smtClean="0">
                <a:solidFill>
                  <a:srgbClr val="002060"/>
                </a:solidFill>
                <a:latin typeface="Times New Roman" panose="02020603050405020304" pitchFamily="18" charset="0"/>
                <a:cs typeface="Times New Roman" panose="02020603050405020304" pitchFamily="18" charset="0"/>
              </a:rPr>
              <a:t> </a:t>
            </a:r>
            <a:endParaRPr lang="en-US" sz="1600" dirty="0">
              <a:solidFill>
                <a:srgbClr val="002060"/>
              </a:solidFill>
              <a:latin typeface="Times New Roman" panose="02020603050405020304" pitchFamily="18" charset="0"/>
              <a:cs typeface="Times New Roman" panose="02020603050405020304" pitchFamily="18" charset="0"/>
            </a:endParaRPr>
          </a:p>
          <a:p>
            <a:r>
              <a:rPr lang="en-US" sz="1400" dirty="0">
                <a:solidFill>
                  <a:srgbClr val="002060"/>
                </a:solidFill>
                <a:latin typeface="Times New Roman" panose="02020603050405020304" pitchFamily="18" charset="0"/>
                <a:cs typeface="Times New Roman" panose="02020603050405020304" pitchFamily="18" charset="0"/>
              </a:rPr>
              <a:t>Batch No. MOP-10</a:t>
            </a:r>
          </a:p>
          <a:p>
            <a:r>
              <a:rPr lang="en-US" sz="1400" dirty="0">
                <a:solidFill>
                  <a:srgbClr val="002060"/>
                </a:solidFill>
                <a:latin typeface="Times New Roman" panose="02020603050405020304" pitchFamily="18" charset="0"/>
                <a:cs typeface="Times New Roman" panose="02020603050405020304" pitchFamily="18" charset="0"/>
              </a:rPr>
              <a:t>Roll No: </a:t>
            </a:r>
            <a:r>
              <a:rPr lang="en-US" sz="1400" dirty="0" smtClean="0">
                <a:solidFill>
                  <a:srgbClr val="002060"/>
                </a:solidFill>
                <a:latin typeface="Times New Roman" panose="02020603050405020304" pitchFamily="18" charset="0"/>
                <a:cs typeface="Times New Roman" panose="02020603050405020304" pitchFamily="18" charset="0"/>
              </a:rPr>
              <a:t>1011</a:t>
            </a:r>
            <a:endParaRPr lang="en-US" sz="1400" dirty="0">
              <a:solidFill>
                <a:srgbClr val="00206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928777" y="4800600"/>
            <a:ext cx="3048000" cy="1031051"/>
          </a:xfrm>
          <a:prstGeom prst="rect">
            <a:avLst/>
          </a:prstGeom>
          <a:noFill/>
        </p:spPr>
        <p:txBody>
          <a:bodyPr wrap="square" rtlCol="0">
            <a:spAutoFit/>
          </a:bodyPr>
          <a:lstStyle/>
          <a:p>
            <a:r>
              <a:rPr lang="en-US" u="sng" dirty="0" err="1" smtClean="0">
                <a:solidFill>
                  <a:srgbClr val="FFFF00"/>
                </a:solidFill>
                <a:latin typeface="Times New Roman" panose="02020603050405020304" pitchFamily="18" charset="0"/>
                <a:cs typeface="Times New Roman" panose="02020603050405020304" pitchFamily="18" charset="0"/>
              </a:rPr>
              <a:t>Submited</a:t>
            </a:r>
            <a:r>
              <a:rPr lang="en-US" u="sng" dirty="0" smtClean="0">
                <a:solidFill>
                  <a:srgbClr val="FFFF00"/>
                </a:solidFill>
                <a:latin typeface="Times New Roman" panose="02020603050405020304" pitchFamily="18" charset="0"/>
                <a:cs typeface="Times New Roman" panose="02020603050405020304" pitchFamily="18" charset="0"/>
              </a:rPr>
              <a:t> To</a:t>
            </a:r>
            <a:endParaRPr lang="en-US" u="sng" dirty="0">
              <a:solidFill>
                <a:srgbClr val="FFFF00"/>
              </a:solidFill>
              <a:latin typeface="Times New Roman" panose="02020603050405020304" pitchFamily="18" charset="0"/>
              <a:cs typeface="Times New Roman" panose="02020603050405020304" pitchFamily="18" charset="0"/>
            </a:endParaRPr>
          </a:p>
          <a:p>
            <a:r>
              <a:rPr lang="en-US" sz="1600" dirty="0" err="1">
                <a:solidFill>
                  <a:srgbClr val="002060"/>
                </a:solidFill>
                <a:latin typeface="Times New Roman" panose="02020603050405020304" pitchFamily="18" charset="0"/>
                <a:cs typeface="Times New Roman" panose="02020603050405020304" pitchFamily="18" charset="0"/>
              </a:rPr>
              <a:t>Mahbubun</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Nahar</a:t>
            </a:r>
            <a:endParaRPr lang="en-US" sz="1600" dirty="0">
              <a:solidFill>
                <a:srgbClr val="002060"/>
              </a:solidFill>
              <a:latin typeface="Times New Roman" panose="02020603050405020304" pitchFamily="18" charset="0"/>
              <a:cs typeface="Times New Roman" panose="02020603050405020304" pitchFamily="18" charset="0"/>
            </a:endParaRPr>
          </a:p>
          <a:p>
            <a:r>
              <a:rPr lang="en-US" sz="1400" dirty="0">
                <a:solidFill>
                  <a:srgbClr val="002060"/>
                </a:solidFill>
                <a:latin typeface="Times New Roman" panose="02020603050405020304" pitchFamily="18" charset="0"/>
                <a:cs typeface="Times New Roman" panose="02020603050405020304" pitchFamily="18" charset="0"/>
              </a:rPr>
              <a:t>Assistant </a:t>
            </a:r>
            <a:r>
              <a:rPr lang="en-US" sz="1400" dirty="0" smtClean="0">
                <a:solidFill>
                  <a:srgbClr val="002060"/>
                </a:solidFill>
                <a:latin typeface="Times New Roman" panose="02020603050405020304" pitchFamily="18" charset="0"/>
                <a:cs typeface="Times New Roman" panose="02020603050405020304" pitchFamily="18" charset="0"/>
              </a:rPr>
              <a:t>Professor</a:t>
            </a:r>
          </a:p>
          <a:p>
            <a:r>
              <a:rPr lang="en-US" sz="1100" dirty="0" smtClean="0">
                <a:solidFill>
                  <a:srgbClr val="002060"/>
                </a:solidFill>
                <a:latin typeface="Times New Roman" panose="02020603050405020304" pitchFamily="18" charset="0"/>
                <a:cs typeface="Times New Roman" panose="02020603050405020304" pitchFamily="18" charset="0"/>
              </a:rPr>
              <a:t>Department of Computer </a:t>
            </a:r>
            <a:r>
              <a:rPr lang="en-US" sz="1100" dirty="0">
                <a:solidFill>
                  <a:srgbClr val="002060"/>
                </a:solidFill>
                <a:latin typeface="Times New Roman" panose="02020603050405020304" pitchFamily="18" charset="0"/>
                <a:cs typeface="Times New Roman" panose="02020603050405020304" pitchFamily="18" charset="0"/>
              </a:rPr>
              <a:t>Science and Engineering</a:t>
            </a:r>
            <a:endParaRPr lang="en-US" sz="11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spd="med">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6"/>
                                        </p:tgtEl>
                                      </p:cBhvr>
                                    </p:animEffect>
                                    <p:anim calcmode="lin" valueType="num">
                                      <p:cBhvr>
                                        <p:cTn id="26" dur="1000"/>
                                        <p:tgtEl>
                                          <p:spTgt spid="6"/>
                                        </p:tgtEl>
                                        <p:attrNameLst>
                                          <p:attrName>ppt_x</p:attrName>
                                        </p:attrNameLst>
                                      </p:cBhvr>
                                      <p:tavLst>
                                        <p:tav tm="0">
                                          <p:val>
                                            <p:strVal val="ppt_x"/>
                                          </p:val>
                                        </p:tav>
                                        <p:tav tm="100000">
                                          <p:val>
                                            <p:strVal val="ppt_x"/>
                                          </p:val>
                                        </p:tav>
                                      </p:tavLst>
                                    </p:anim>
                                    <p:anim calcmode="lin" valueType="num">
                                      <p:cBhvr>
                                        <p:cTn id="27" dur="1000"/>
                                        <p:tgtEl>
                                          <p:spTgt spid="6"/>
                                        </p:tgtEl>
                                        <p:attrNameLst>
                                          <p:attrName>ppt_y</p:attrName>
                                        </p:attrNameLst>
                                      </p:cBhvr>
                                      <p:tavLst>
                                        <p:tav tm="0">
                                          <p:val>
                                            <p:strVal val="ppt_y"/>
                                          </p:val>
                                        </p:tav>
                                        <p:tav tm="100000">
                                          <p:val>
                                            <p:strVal val="ppt_y+.1"/>
                                          </p:val>
                                        </p:tav>
                                      </p:tavLst>
                                    </p:anim>
                                    <p:set>
                                      <p:cBhvr>
                                        <p:cTn id="28" dur="1" fill="hold">
                                          <p:stCondLst>
                                            <p:cond delay="999"/>
                                          </p:stCondLst>
                                        </p:cTn>
                                        <p:tgtEl>
                                          <p:spTgt spid="6"/>
                                        </p:tgtEl>
                                        <p:attrNameLst>
                                          <p:attrName>style.visibility</p:attrName>
                                        </p:attrNameLst>
                                      </p:cBhvr>
                                      <p:to>
                                        <p:strVal val="hidden"/>
                                      </p:to>
                                    </p:set>
                                  </p:childTnLst>
                                </p:cTn>
                              </p:par>
                              <p:par>
                                <p:cTn id="29" presetID="42" presetClass="exit" presetSubtype="0" fill="hold" grpId="1" nodeType="withEffect">
                                  <p:stCondLst>
                                    <p:cond delay="0"/>
                                  </p:stCondLst>
                                  <p:childTnLst>
                                    <p:animEffect transition="out" filter="fade">
                                      <p:cBhvr>
                                        <p:cTn id="30" dur="1000"/>
                                        <p:tgtEl>
                                          <p:spTgt spid="5"/>
                                        </p:tgtEl>
                                      </p:cBhvr>
                                    </p:animEffect>
                                    <p:anim calcmode="lin" valueType="num">
                                      <p:cBhvr>
                                        <p:cTn id="31" dur="1000"/>
                                        <p:tgtEl>
                                          <p:spTgt spid="5"/>
                                        </p:tgtEl>
                                        <p:attrNameLst>
                                          <p:attrName>ppt_x</p:attrName>
                                        </p:attrNameLst>
                                      </p:cBhvr>
                                      <p:tavLst>
                                        <p:tav tm="0">
                                          <p:val>
                                            <p:strVal val="ppt_x"/>
                                          </p:val>
                                        </p:tav>
                                        <p:tav tm="100000">
                                          <p:val>
                                            <p:strVal val="ppt_x"/>
                                          </p:val>
                                        </p:tav>
                                      </p:tavLst>
                                    </p:anim>
                                    <p:anim calcmode="lin" valueType="num">
                                      <p:cBhvr>
                                        <p:cTn id="32" dur="1000"/>
                                        <p:tgtEl>
                                          <p:spTgt spid="5"/>
                                        </p:tgtEl>
                                        <p:attrNameLst>
                                          <p:attrName>ppt_y</p:attrName>
                                        </p:attrNameLst>
                                      </p:cBhvr>
                                      <p:tavLst>
                                        <p:tav tm="0">
                                          <p:val>
                                            <p:strVal val="ppt_y"/>
                                          </p:val>
                                        </p:tav>
                                        <p:tav tm="100000">
                                          <p:val>
                                            <p:strVal val="ppt_y+.1"/>
                                          </p:val>
                                        </p:tav>
                                      </p:tavLst>
                                    </p:anim>
                                    <p:set>
                                      <p:cBhvr>
                                        <p:cTn id="33"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5" grpId="1"/>
      <p:bldP spid="6" grpId="0"/>
      <p:bldP spid="6"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Microsoft Excel</a:t>
            </a:r>
            <a:endParaRPr lang="en-US" dirty="0"/>
          </a:p>
        </p:txBody>
      </p:sp>
      <p:sp>
        <p:nvSpPr>
          <p:cNvPr id="3" name="Content Placeholder 2"/>
          <p:cNvSpPr>
            <a:spLocks noGrp="1"/>
          </p:cNvSpPr>
          <p:nvPr>
            <p:ph idx="1"/>
          </p:nvPr>
        </p:nvSpPr>
        <p:spPr/>
        <p:txBody>
          <a:bodyPr>
            <a:normAutofit fontScale="62500" lnSpcReduction="20000"/>
          </a:bodyPr>
          <a:lstStyle/>
          <a:p>
            <a:pPr marL="64008" indent="0">
              <a:lnSpc>
                <a:spcPct val="120000"/>
              </a:lnSpc>
              <a:buNone/>
            </a:pPr>
            <a:r>
              <a:rPr lang="en-US" b="1" dirty="0">
                <a:latin typeface="Times New Roman" panose="02020603050405020304" pitchFamily="18" charset="0"/>
                <a:cs typeface="Times New Roman" panose="02020603050405020304" pitchFamily="18" charset="0"/>
              </a:rPr>
              <a:t>What I </a:t>
            </a:r>
            <a:r>
              <a:rPr lang="en-US" b="1" dirty="0" smtClean="0">
                <a:latin typeface="Times New Roman" panose="02020603050405020304" pitchFamily="18" charset="0"/>
                <a:cs typeface="Times New Roman" panose="02020603050405020304" pitchFamily="18" charset="0"/>
              </a:rPr>
              <a:t>Learned</a:t>
            </a:r>
          </a:p>
          <a:p>
            <a:pPr marL="64008" indent="0">
              <a:lnSpc>
                <a:spcPct val="120000"/>
              </a:lnSpc>
              <a:buNone/>
            </a:pPr>
            <a:endParaRPr lang="en-US" b="1" dirty="0" smtClean="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Create </a:t>
            </a:r>
            <a:r>
              <a:rPr lang="en-US" b="1" dirty="0">
                <a:latin typeface="Times New Roman" panose="02020603050405020304" pitchFamily="18" charset="0"/>
                <a:cs typeface="Times New Roman" panose="02020603050405020304" pitchFamily="18" charset="0"/>
              </a:rPr>
              <a:t>Effective Charts to Present Data Visually </a:t>
            </a:r>
            <a:endParaRPr lang="en-US"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Inserting Column, Pie chart etc. Create an effective chart with Chart Tool Design, Format, and Layout options, Adding chart title, Changing layouts, Chart styles, Editing chart data range, Editing data series, Changing chart</a:t>
            </a:r>
          </a:p>
          <a:p>
            <a:pPr>
              <a:lnSpc>
                <a:spcPct val="12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Analyze Data Using PivotTables and Pivot Charts</a:t>
            </a:r>
            <a:endParaRPr lang="en-US" dirty="0">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Understand PivotTables, Create a PivotTable, Framework Using the PivotTable and Pivot Chart, Create Pivot Chart from pivot Table, Inserting slicer, Creating Calculated fields</a:t>
            </a:r>
          </a:p>
          <a:p>
            <a:pPr>
              <a:lnSpc>
                <a:spcPct val="120000"/>
              </a:lnSpc>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Protecting and Sharing the work book </a:t>
            </a:r>
          </a:p>
          <a:p>
            <a:pPr lvl="1">
              <a:lnSpc>
                <a:spcPct val="12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Protecting a workbook with a password, Allow user to edit ranges, Track changes, Working with Comments, Insert Excel Objects and Charts in Word Document and Power point Presentation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90F655-EF84-45FF-B081-AE1032B9220C}" type="slidenum">
              <a:rPr lang="en-US" smtClean="0"/>
              <a:t>20</a:t>
            </a:fld>
            <a:endParaRPr lang="en-US"/>
          </a:p>
        </p:txBody>
      </p:sp>
    </p:spTree>
    <p:extLst>
      <p:ext uri="{BB962C8B-B14F-4D97-AF65-F5344CB8AC3E}">
        <p14:creationId xmlns:p14="http://schemas.microsoft.com/office/powerpoint/2010/main" val="3610575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Microsoft Excel</a:t>
            </a:r>
            <a:endParaRPr lang="en-US" dirty="0"/>
          </a:p>
        </p:txBody>
      </p:sp>
      <p:sp>
        <p:nvSpPr>
          <p:cNvPr id="3" name="Content Placeholder 2"/>
          <p:cNvSpPr>
            <a:spLocks noGrp="1"/>
          </p:cNvSpPr>
          <p:nvPr>
            <p:ph idx="1"/>
          </p:nvPr>
        </p:nvSpPr>
        <p:spPr/>
        <p:txBody>
          <a:bodyPr>
            <a:normAutofit fontScale="77500" lnSpcReduction="20000"/>
          </a:bodyPr>
          <a:lstStyle/>
          <a:p>
            <a:pPr marL="64008" indent="0" algn="just">
              <a:buNone/>
            </a:pPr>
            <a:r>
              <a:rPr lang="en-US" b="1" dirty="0">
                <a:latin typeface="Times New Roman" panose="02020603050405020304" pitchFamily="18" charset="0"/>
                <a:cs typeface="Times New Roman" panose="02020603050405020304" pitchFamily="18" charset="0"/>
              </a:rPr>
              <a:t>What I Learned</a:t>
            </a:r>
          </a:p>
          <a:p>
            <a:pPr marL="64008" indent="0" algn="just">
              <a:buNone/>
            </a:pPr>
            <a:endParaRPr lang="en-US" b="1"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Sort </a:t>
            </a:r>
            <a:r>
              <a:rPr lang="en-US" b="1" dirty="0">
                <a:latin typeface="Times New Roman" panose="02020603050405020304" pitchFamily="18" charset="0"/>
                <a:cs typeface="Times New Roman" panose="02020603050405020304" pitchFamily="18" charset="0"/>
              </a:rPr>
              <a:t>and Filter Data with Excel </a:t>
            </a:r>
          </a:p>
          <a:p>
            <a:pPr lvl="1"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Sort and filtering data, Using number filter, Text filter Custom filtering, Removing filters from columns, Conditional formatting </a:t>
            </a:r>
          </a:p>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Use Macros to Automate Tasks </a:t>
            </a:r>
          </a:p>
          <a:p>
            <a:pPr lvl="1"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Creating and Recording Macros Assigning Macros to the work sheets Saving Macro enabled workbook </a:t>
            </a:r>
          </a:p>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Proofing and Printing</a:t>
            </a:r>
          </a:p>
          <a:p>
            <a:pPr lvl="1"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Page setup, Setting print area, Print titles, Inserting custom, Header and Footer, Inserting objects in the header and footer, Page Setup, Setting margins, Print Preview, Print Enable back ground error checking, Setting Auto Correct </a:t>
            </a:r>
            <a:r>
              <a:rPr lang="en-US" dirty="0" smtClean="0">
                <a:latin typeface="Times New Roman" panose="02020603050405020304" pitchFamily="18" charset="0"/>
                <a:cs typeface="Times New Roman" panose="02020603050405020304" pitchFamily="18" charset="0"/>
              </a:rPr>
              <a:t>Options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E90F655-EF84-45FF-B081-AE1032B9220C}" type="slidenum">
              <a:rPr lang="en-US" smtClean="0"/>
              <a:t>21</a:t>
            </a:fld>
            <a:endParaRPr lang="en-US"/>
          </a:p>
        </p:txBody>
      </p:sp>
    </p:spTree>
    <p:extLst>
      <p:ext uri="{BB962C8B-B14F-4D97-AF65-F5344CB8AC3E}">
        <p14:creationId xmlns:p14="http://schemas.microsoft.com/office/powerpoint/2010/main" val="3399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ircle(in)">
                                      <p:cBhvr>
                                        <p:cTn id="18" dur="2000"/>
                                        <p:tgtEl>
                                          <p:spTgt spid="3">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ircle(in)">
                                      <p:cBhvr>
                                        <p:cTn id="21" dur="2000"/>
                                        <p:tgtEl>
                                          <p:spTgt spid="3">
                                            <p:txEl>
                                              <p:pRg st="4" end="4"/>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ircle(in)">
                                      <p:cBhvr>
                                        <p:cTn id="24" dur="2000"/>
                                        <p:tgtEl>
                                          <p:spTgt spid="3">
                                            <p:txEl>
                                              <p:pRg st="5" end="5"/>
                                            </p:txEl>
                                          </p:spTgt>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ircle(in)">
                                      <p:cBhvr>
                                        <p:cTn id="27" dur="2000"/>
                                        <p:tgtEl>
                                          <p:spTgt spid="3">
                                            <p:txEl>
                                              <p:pRg st="6" end="6"/>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ircle(in)">
                                      <p:cBhvr>
                                        <p:cTn id="30" dur="20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1" nodeType="clickEffect">
                                  <p:stCondLst>
                                    <p:cond delay="0"/>
                                  </p:stCondLst>
                                  <p:childTnLst>
                                    <p:anim calcmode="lin" valueType="num">
                                      <p:cBhvr>
                                        <p:cTn id="34" dur="500"/>
                                        <p:tgtEl>
                                          <p:spTgt spid="2"/>
                                        </p:tgtEl>
                                        <p:attrNameLst>
                                          <p:attrName>ppt_w</p:attrName>
                                        </p:attrNameLst>
                                      </p:cBhvr>
                                      <p:tavLst>
                                        <p:tav tm="0">
                                          <p:val>
                                            <p:strVal val="ppt_w"/>
                                          </p:val>
                                        </p:tav>
                                        <p:tav tm="100000">
                                          <p:val>
                                            <p:fltVal val="0"/>
                                          </p:val>
                                        </p:tav>
                                      </p:tavLst>
                                    </p:anim>
                                    <p:anim calcmode="lin" valueType="num">
                                      <p:cBhvr>
                                        <p:cTn id="35" dur="500"/>
                                        <p:tgtEl>
                                          <p:spTgt spid="2"/>
                                        </p:tgtEl>
                                        <p:attrNameLst>
                                          <p:attrName>ppt_h</p:attrName>
                                        </p:attrNameLst>
                                      </p:cBhvr>
                                      <p:tavLst>
                                        <p:tav tm="0">
                                          <p:val>
                                            <p:strVal val="ppt_h"/>
                                          </p:val>
                                        </p:tav>
                                        <p:tav tm="100000">
                                          <p:val>
                                            <p:fltVal val="0"/>
                                          </p:val>
                                        </p:tav>
                                      </p:tavLst>
                                    </p:anim>
                                    <p:animEffect transition="out" filter="fade">
                                      <p:cBhvr>
                                        <p:cTn id="36" dur="500"/>
                                        <p:tgtEl>
                                          <p:spTgt spid="2"/>
                                        </p:tgtEl>
                                      </p:cBhvr>
                                    </p:animEffect>
                                    <p:set>
                                      <p:cBhvr>
                                        <p:cTn id="37" dur="1" fill="hold">
                                          <p:stCondLst>
                                            <p:cond delay="499"/>
                                          </p:stCondLst>
                                        </p:cTn>
                                        <p:tgtEl>
                                          <p:spTgt spid="2"/>
                                        </p:tgtEl>
                                        <p:attrNameLst>
                                          <p:attrName>style.visibility</p:attrName>
                                        </p:attrNameLst>
                                      </p:cBhvr>
                                      <p:to>
                                        <p:strVal val="hidden"/>
                                      </p:to>
                                    </p:set>
                                  </p:childTnLst>
                                </p:cTn>
                              </p:par>
                              <p:par>
                                <p:cTn id="38" presetID="53" presetClass="exit" presetSubtype="32" fill="hold" grpId="1" nodeType="withEffect">
                                  <p:stCondLst>
                                    <p:cond delay="0"/>
                                  </p:stCondLst>
                                  <p:childTnLst>
                                    <p:anim calcmode="lin" valueType="num">
                                      <p:cBhvr>
                                        <p:cTn id="39" dur="500"/>
                                        <p:tgtEl>
                                          <p:spTgt spid="3">
                                            <p:txEl>
                                              <p:pRg st="0" end="0"/>
                                            </p:txEl>
                                          </p:spTgt>
                                        </p:tgtEl>
                                        <p:attrNameLst>
                                          <p:attrName>ppt_w</p:attrName>
                                        </p:attrNameLst>
                                      </p:cBhvr>
                                      <p:tavLst>
                                        <p:tav tm="0">
                                          <p:val>
                                            <p:strVal val="ppt_w"/>
                                          </p:val>
                                        </p:tav>
                                        <p:tav tm="100000">
                                          <p:val>
                                            <p:fltVal val="0"/>
                                          </p:val>
                                        </p:tav>
                                      </p:tavLst>
                                    </p:anim>
                                    <p:anim calcmode="lin" valueType="num">
                                      <p:cBhvr>
                                        <p:cTn id="40"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41" dur="500"/>
                                        <p:tgtEl>
                                          <p:spTgt spid="3">
                                            <p:txEl>
                                              <p:pRg st="0" end="0"/>
                                            </p:txEl>
                                          </p:spTgt>
                                        </p:tgtEl>
                                      </p:cBhvr>
                                    </p:animEffect>
                                    <p:set>
                                      <p:cBhvr>
                                        <p:cTn id="42"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53" presetClass="exit" presetSubtype="32" fill="hold" grpId="1" nodeType="clickEffect">
                                  <p:stCondLst>
                                    <p:cond delay="0"/>
                                  </p:stCondLst>
                                  <p:childTnLst>
                                    <p:anim calcmode="lin" valueType="num">
                                      <p:cBhvr>
                                        <p:cTn id="46" dur="500"/>
                                        <p:tgtEl>
                                          <p:spTgt spid="3">
                                            <p:txEl>
                                              <p:pRg st="2" end="2"/>
                                            </p:txEl>
                                          </p:spTgt>
                                        </p:tgtEl>
                                        <p:attrNameLst>
                                          <p:attrName>ppt_w</p:attrName>
                                        </p:attrNameLst>
                                      </p:cBhvr>
                                      <p:tavLst>
                                        <p:tav tm="0">
                                          <p:val>
                                            <p:strVal val="ppt_w"/>
                                          </p:val>
                                        </p:tav>
                                        <p:tav tm="100000">
                                          <p:val>
                                            <p:fltVal val="0"/>
                                          </p:val>
                                        </p:tav>
                                      </p:tavLst>
                                    </p:anim>
                                    <p:anim calcmode="lin" valueType="num">
                                      <p:cBhvr>
                                        <p:cTn id="47" dur="500"/>
                                        <p:tgtEl>
                                          <p:spTgt spid="3">
                                            <p:txEl>
                                              <p:pRg st="2" end="2"/>
                                            </p:txEl>
                                          </p:spTgt>
                                        </p:tgtEl>
                                        <p:attrNameLst>
                                          <p:attrName>ppt_h</p:attrName>
                                        </p:attrNameLst>
                                      </p:cBhvr>
                                      <p:tavLst>
                                        <p:tav tm="0">
                                          <p:val>
                                            <p:strVal val="ppt_h"/>
                                          </p:val>
                                        </p:tav>
                                        <p:tav tm="100000">
                                          <p:val>
                                            <p:fltVal val="0"/>
                                          </p:val>
                                        </p:tav>
                                      </p:tavLst>
                                    </p:anim>
                                    <p:animEffect transition="out" filter="fade">
                                      <p:cBhvr>
                                        <p:cTn id="48" dur="500"/>
                                        <p:tgtEl>
                                          <p:spTgt spid="3">
                                            <p:txEl>
                                              <p:pRg st="2" end="2"/>
                                            </p:txEl>
                                          </p:spTgt>
                                        </p:tgtEl>
                                      </p:cBhvr>
                                    </p:animEffect>
                                    <p:set>
                                      <p:cBhvr>
                                        <p:cTn id="49" dur="1" fill="hold">
                                          <p:stCondLst>
                                            <p:cond delay="499"/>
                                          </p:stCondLst>
                                        </p:cTn>
                                        <p:tgtEl>
                                          <p:spTgt spid="3">
                                            <p:txEl>
                                              <p:pRg st="2" end="2"/>
                                            </p:txEl>
                                          </p:spTgt>
                                        </p:tgtEl>
                                        <p:attrNameLst>
                                          <p:attrName>style.visibility</p:attrName>
                                        </p:attrNameLst>
                                      </p:cBhvr>
                                      <p:to>
                                        <p:strVal val="hidden"/>
                                      </p:to>
                                    </p:set>
                                  </p:childTnLst>
                                </p:cTn>
                              </p:par>
                              <p:par>
                                <p:cTn id="50" presetID="53" presetClass="exit" presetSubtype="32" fill="hold" grpId="1" nodeType="withEffect">
                                  <p:stCondLst>
                                    <p:cond delay="0"/>
                                  </p:stCondLst>
                                  <p:childTnLst>
                                    <p:anim calcmode="lin" valueType="num">
                                      <p:cBhvr>
                                        <p:cTn id="51" dur="500"/>
                                        <p:tgtEl>
                                          <p:spTgt spid="3">
                                            <p:txEl>
                                              <p:pRg st="3" end="3"/>
                                            </p:txEl>
                                          </p:spTgt>
                                        </p:tgtEl>
                                        <p:attrNameLst>
                                          <p:attrName>ppt_w</p:attrName>
                                        </p:attrNameLst>
                                      </p:cBhvr>
                                      <p:tavLst>
                                        <p:tav tm="0">
                                          <p:val>
                                            <p:strVal val="ppt_w"/>
                                          </p:val>
                                        </p:tav>
                                        <p:tav tm="100000">
                                          <p:val>
                                            <p:fltVal val="0"/>
                                          </p:val>
                                        </p:tav>
                                      </p:tavLst>
                                    </p:anim>
                                    <p:anim calcmode="lin" valueType="num">
                                      <p:cBhvr>
                                        <p:cTn id="52" dur="500"/>
                                        <p:tgtEl>
                                          <p:spTgt spid="3">
                                            <p:txEl>
                                              <p:pRg st="3" end="3"/>
                                            </p:txEl>
                                          </p:spTgt>
                                        </p:tgtEl>
                                        <p:attrNameLst>
                                          <p:attrName>ppt_h</p:attrName>
                                        </p:attrNameLst>
                                      </p:cBhvr>
                                      <p:tavLst>
                                        <p:tav tm="0">
                                          <p:val>
                                            <p:strVal val="ppt_h"/>
                                          </p:val>
                                        </p:tav>
                                        <p:tav tm="100000">
                                          <p:val>
                                            <p:fltVal val="0"/>
                                          </p:val>
                                        </p:tav>
                                      </p:tavLst>
                                    </p:anim>
                                    <p:animEffect transition="out" filter="fade">
                                      <p:cBhvr>
                                        <p:cTn id="53" dur="500"/>
                                        <p:tgtEl>
                                          <p:spTgt spid="3">
                                            <p:txEl>
                                              <p:pRg st="3" end="3"/>
                                            </p:txEl>
                                          </p:spTgt>
                                        </p:tgtEl>
                                      </p:cBhvr>
                                    </p:animEffect>
                                    <p:set>
                                      <p:cBhvr>
                                        <p:cTn id="54" dur="1" fill="hold">
                                          <p:stCondLst>
                                            <p:cond delay="499"/>
                                          </p:stCondLst>
                                        </p:cTn>
                                        <p:tgtEl>
                                          <p:spTgt spid="3">
                                            <p:txEl>
                                              <p:pRg st="3" end="3"/>
                                            </p:txEl>
                                          </p:spTgt>
                                        </p:tgtEl>
                                        <p:attrNameLst>
                                          <p:attrName>style.visibility</p:attrName>
                                        </p:attrNameLst>
                                      </p:cBhvr>
                                      <p:to>
                                        <p:strVal val="hidden"/>
                                      </p:to>
                                    </p:set>
                                  </p:childTnLst>
                                </p:cTn>
                              </p:par>
                              <p:par>
                                <p:cTn id="55" presetID="53" presetClass="exit" presetSubtype="32" fill="hold" grpId="1" nodeType="withEffect">
                                  <p:stCondLst>
                                    <p:cond delay="0"/>
                                  </p:stCondLst>
                                  <p:childTnLst>
                                    <p:anim calcmode="lin" valueType="num">
                                      <p:cBhvr>
                                        <p:cTn id="56" dur="500"/>
                                        <p:tgtEl>
                                          <p:spTgt spid="3">
                                            <p:txEl>
                                              <p:pRg st="4" end="4"/>
                                            </p:txEl>
                                          </p:spTgt>
                                        </p:tgtEl>
                                        <p:attrNameLst>
                                          <p:attrName>ppt_w</p:attrName>
                                        </p:attrNameLst>
                                      </p:cBhvr>
                                      <p:tavLst>
                                        <p:tav tm="0">
                                          <p:val>
                                            <p:strVal val="ppt_w"/>
                                          </p:val>
                                        </p:tav>
                                        <p:tav tm="100000">
                                          <p:val>
                                            <p:fltVal val="0"/>
                                          </p:val>
                                        </p:tav>
                                      </p:tavLst>
                                    </p:anim>
                                    <p:anim calcmode="lin" valueType="num">
                                      <p:cBhvr>
                                        <p:cTn id="57" dur="500"/>
                                        <p:tgtEl>
                                          <p:spTgt spid="3">
                                            <p:txEl>
                                              <p:pRg st="4" end="4"/>
                                            </p:txEl>
                                          </p:spTgt>
                                        </p:tgtEl>
                                        <p:attrNameLst>
                                          <p:attrName>ppt_h</p:attrName>
                                        </p:attrNameLst>
                                      </p:cBhvr>
                                      <p:tavLst>
                                        <p:tav tm="0">
                                          <p:val>
                                            <p:strVal val="ppt_h"/>
                                          </p:val>
                                        </p:tav>
                                        <p:tav tm="100000">
                                          <p:val>
                                            <p:fltVal val="0"/>
                                          </p:val>
                                        </p:tav>
                                      </p:tavLst>
                                    </p:anim>
                                    <p:animEffect transition="out" filter="fade">
                                      <p:cBhvr>
                                        <p:cTn id="58" dur="500"/>
                                        <p:tgtEl>
                                          <p:spTgt spid="3">
                                            <p:txEl>
                                              <p:pRg st="4" end="4"/>
                                            </p:txEl>
                                          </p:spTgt>
                                        </p:tgtEl>
                                      </p:cBhvr>
                                    </p:animEffect>
                                    <p:set>
                                      <p:cBhvr>
                                        <p:cTn id="59" dur="1" fill="hold">
                                          <p:stCondLst>
                                            <p:cond delay="499"/>
                                          </p:stCondLst>
                                        </p:cTn>
                                        <p:tgtEl>
                                          <p:spTgt spid="3">
                                            <p:txEl>
                                              <p:pRg st="4" end="4"/>
                                            </p:txEl>
                                          </p:spTgt>
                                        </p:tgtEl>
                                        <p:attrNameLst>
                                          <p:attrName>style.visibility</p:attrName>
                                        </p:attrNameLst>
                                      </p:cBhvr>
                                      <p:to>
                                        <p:strVal val="hidden"/>
                                      </p:to>
                                    </p:set>
                                  </p:childTnLst>
                                </p:cTn>
                              </p:par>
                              <p:par>
                                <p:cTn id="60" presetID="53" presetClass="exit" presetSubtype="32" fill="hold" grpId="1" nodeType="withEffect">
                                  <p:stCondLst>
                                    <p:cond delay="0"/>
                                  </p:stCondLst>
                                  <p:childTnLst>
                                    <p:anim calcmode="lin" valueType="num">
                                      <p:cBhvr>
                                        <p:cTn id="61" dur="500"/>
                                        <p:tgtEl>
                                          <p:spTgt spid="3">
                                            <p:txEl>
                                              <p:pRg st="5" end="5"/>
                                            </p:txEl>
                                          </p:spTgt>
                                        </p:tgtEl>
                                        <p:attrNameLst>
                                          <p:attrName>ppt_w</p:attrName>
                                        </p:attrNameLst>
                                      </p:cBhvr>
                                      <p:tavLst>
                                        <p:tav tm="0">
                                          <p:val>
                                            <p:strVal val="ppt_w"/>
                                          </p:val>
                                        </p:tav>
                                        <p:tav tm="100000">
                                          <p:val>
                                            <p:fltVal val="0"/>
                                          </p:val>
                                        </p:tav>
                                      </p:tavLst>
                                    </p:anim>
                                    <p:anim calcmode="lin" valueType="num">
                                      <p:cBhvr>
                                        <p:cTn id="62" dur="500"/>
                                        <p:tgtEl>
                                          <p:spTgt spid="3">
                                            <p:txEl>
                                              <p:pRg st="5" end="5"/>
                                            </p:txEl>
                                          </p:spTgt>
                                        </p:tgtEl>
                                        <p:attrNameLst>
                                          <p:attrName>ppt_h</p:attrName>
                                        </p:attrNameLst>
                                      </p:cBhvr>
                                      <p:tavLst>
                                        <p:tav tm="0">
                                          <p:val>
                                            <p:strVal val="ppt_h"/>
                                          </p:val>
                                        </p:tav>
                                        <p:tav tm="100000">
                                          <p:val>
                                            <p:fltVal val="0"/>
                                          </p:val>
                                        </p:tav>
                                      </p:tavLst>
                                    </p:anim>
                                    <p:animEffect transition="out" filter="fade">
                                      <p:cBhvr>
                                        <p:cTn id="63" dur="500"/>
                                        <p:tgtEl>
                                          <p:spTgt spid="3">
                                            <p:txEl>
                                              <p:pRg st="5" end="5"/>
                                            </p:txEl>
                                          </p:spTgt>
                                        </p:tgtEl>
                                      </p:cBhvr>
                                    </p:animEffect>
                                    <p:set>
                                      <p:cBhvr>
                                        <p:cTn id="64" dur="1" fill="hold">
                                          <p:stCondLst>
                                            <p:cond delay="499"/>
                                          </p:stCondLst>
                                        </p:cTn>
                                        <p:tgtEl>
                                          <p:spTgt spid="3">
                                            <p:txEl>
                                              <p:pRg st="5" end="5"/>
                                            </p:txEl>
                                          </p:spTgt>
                                        </p:tgtEl>
                                        <p:attrNameLst>
                                          <p:attrName>style.visibility</p:attrName>
                                        </p:attrNameLst>
                                      </p:cBhvr>
                                      <p:to>
                                        <p:strVal val="hidden"/>
                                      </p:to>
                                    </p:set>
                                  </p:childTnLst>
                                </p:cTn>
                              </p:par>
                              <p:par>
                                <p:cTn id="65" presetID="53" presetClass="exit" presetSubtype="32" fill="hold" grpId="1" nodeType="withEffect">
                                  <p:stCondLst>
                                    <p:cond delay="0"/>
                                  </p:stCondLst>
                                  <p:childTnLst>
                                    <p:anim calcmode="lin" valueType="num">
                                      <p:cBhvr>
                                        <p:cTn id="66" dur="500"/>
                                        <p:tgtEl>
                                          <p:spTgt spid="3">
                                            <p:txEl>
                                              <p:pRg st="6" end="6"/>
                                            </p:txEl>
                                          </p:spTgt>
                                        </p:tgtEl>
                                        <p:attrNameLst>
                                          <p:attrName>ppt_w</p:attrName>
                                        </p:attrNameLst>
                                      </p:cBhvr>
                                      <p:tavLst>
                                        <p:tav tm="0">
                                          <p:val>
                                            <p:strVal val="ppt_w"/>
                                          </p:val>
                                        </p:tav>
                                        <p:tav tm="100000">
                                          <p:val>
                                            <p:fltVal val="0"/>
                                          </p:val>
                                        </p:tav>
                                      </p:tavLst>
                                    </p:anim>
                                    <p:anim calcmode="lin" valueType="num">
                                      <p:cBhvr>
                                        <p:cTn id="67" dur="500"/>
                                        <p:tgtEl>
                                          <p:spTgt spid="3">
                                            <p:txEl>
                                              <p:pRg st="6" end="6"/>
                                            </p:txEl>
                                          </p:spTgt>
                                        </p:tgtEl>
                                        <p:attrNameLst>
                                          <p:attrName>ppt_h</p:attrName>
                                        </p:attrNameLst>
                                      </p:cBhvr>
                                      <p:tavLst>
                                        <p:tav tm="0">
                                          <p:val>
                                            <p:strVal val="ppt_h"/>
                                          </p:val>
                                        </p:tav>
                                        <p:tav tm="100000">
                                          <p:val>
                                            <p:fltVal val="0"/>
                                          </p:val>
                                        </p:tav>
                                      </p:tavLst>
                                    </p:anim>
                                    <p:animEffect transition="out" filter="fade">
                                      <p:cBhvr>
                                        <p:cTn id="68" dur="500"/>
                                        <p:tgtEl>
                                          <p:spTgt spid="3">
                                            <p:txEl>
                                              <p:pRg st="6" end="6"/>
                                            </p:txEl>
                                          </p:spTgt>
                                        </p:tgtEl>
                                      </p:cBhvr>
                                    </p:animEffect>
                                    <p:set>
                                      <p:cBhvr>
                                        <p:cTn id="69" dur="1" fill="hold">
                                          <p:stCondLst>
                                            <p:cond delay="499"/>
                                          </p:stCondLst>
                                        </p:cTn>
                                        <p:tgtEl>
                                          <p:spTgt spid="3">
                                            <p:txEl>
                                              <p:pRg st="6" end="6"/>
                                            </p:txEl>
                                          </p:spTgt>
                                        </p:tgtEl>
                                        <p:attrNameLst>
                                          <p:attrName>style.visibility</p:attrName>
                                        </p:attrNameLst>
                                      </p:cBhvr>
                                      <p:to>
                                        <p:strVal val="hidden"/>
                                      </p:to>
                                    </p:set>
                                  </p:childTnLst>
                                </p:cTn>
                              </p:par>
                              <p:par>
                                <p:cTn id="70" presetID="53" presetClass="exit" presetSubtype="32" fill="hold" grpId="1" nodeType="withEffect">
                                  <p:stCondLst>
                                    <p:cond delay="0"/>
                                  </p:stCondLst>
                                  <p:childTnLst>
                                    <p:anim calcmode="lin" valueType="num">
                                      <p:cBhvr>
                                        <p:cTn id="71" dur="500"/>
                                        <p:tgtEl>
                                          <p:spTgt spid="3">
                                            <p:txEl>
                                              <p:pRg st="7" end="7"/>
                                            </p:txEl>
                                          </p:spTgt>
                                        </p:tgtEl>
                                        <p:attrNameLst>
                                          <p:attrName>ppt_w</p:attrName>
                                        </p:attrNameLst>
                                      </p:cBhvr>
                                      <p:tavLst>
                                        <p:tav tm="0">
                                          <p:val>
                                            <p:strVal val="ppt_w"/>
                                          </p:val>
                                        </p:tav>
                                        <p:tav tm="100000">
                                          <p:val>
                                            <p:fltVal val="0"/>
                                          </p:val>
                                        </p:tav>
                                      </p:tavLst>
                                    </p:anim>
                                    <p:anim calcmode="lin" valueType="num">
                                      <p:cBhvr>
                                        <p:cTn id="72" dur="500"/>
                                        <p:tgtEl>
                                          <p:spTgt spid="3">
                                            <p:txEl>
                                              <p:pRg st="7" end="7"/>
                                            </p:txEl>
                                          </p:spTgt>
                                        </p:tgtEl>
                                        <p:attrNameLst>
                                          <p:attrName>ppt_h</p:attrName>
                                        </p:attrNameLst>
                                      </p:cBhvr>
                                      <p:tavLst>
                                        <p:tav tm="0">
                                          <p:val>
                                            <p:strVal val="ppt_h"/>
                                          </p:val>
                                        </p:tav>
                                        <p:tav tm="100000">
                                          <p:val>
                                            <p:fltVal val="0"/>
                                          </p:val>
                                        </p:tav>
                                      </p:tavLst>
                                    </p:anim>
                                    <p:animEffect transition="out" filter="fade">
                                      <p:cBhvr>
                                        <p:cTn id="73" dur="500"/>
                                        <p:tgtEl>
                                          <p:spTgt spid="3">
                                            <p:txEl>
                                              <p:pRg st="7" end="7"/>
                                            </p:txEl>
                                          </p:spTgt>
                                        </p:tgtEl>
                                      </p:cBhvr>
                                    </p:animEffect>
                                    <p:set>
                                      <p:cBhvr>
                                        <p:cTn id="74"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14600"/>
            <a:ext cx="8229600" cy="1399032"/>
          </a:xfrm>
        </p:spPr>
        <p:txBody>
          <a:bodyPr/>
          <a:lstStyle/>
          <a:p>
            <a:pPr algn="ctr"/>
            <a:r>
              <a:rPr lang="en-US" b="1" dirty="0">
                <a:latin typeface="Times New Roman" panose="02020603050405020304" pitchFamily="18" charset="0"/>
                <a:cs typeface="Times New Roman" panose="02020603050405020304" pitchFamily="18" charset="0"/>
              </a:rPr>
              <a:t>Microsoft </a:t>
            </a:r>
            <a:r>
              <a:rPr lang="en-US" b="1" dirty="0" err="1">
                <a:latin typeface="Times New Roman" panose="02020603050405020304" pitchFamily="18" charset="0"/>
                <a:cs typeface="Times New Roman" panose="02020603050405020304" pitchFamily="18" charset="0"/>
              </a:rPr>
              <a:t>Powerpoint</a:t>
            </a: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22</a:t>
            </a:fld>
            <a:endParaRPr lang="en-US"/>
          </a:p>
        </p:txBody>
      </p:sp>
      <p:sp>
        <p:nvSpPr>
          <p:cNvPr id="5" name="TextBox 4"/>
          <p:cNvSpPr txBox="1"/>
          <p:nvPr/>
        </p:nvSpPr>
        <p:spPr>
          <a:xfrm>
            <a:off x="914400" y="3962400"/>
            <a:ext cx="7696200" cy="369332"/>
          </a:xfrm>
          <a:prstGeom prst="rect">
            <a:avLst/>
          </a:prstGeom>
          <a:noFill/>
        </p:spPr>
        <p:txBody>
          <a:bodyPr wrap="square" rtlCol="0">
            <a:spAutoFit/>
          </a:bodyPr>
          <a:lstStyle/>
          <a:p>
            <a:pPr marL="285750" indent="-285750">
              <a:buFont typeface="Wingdings" pitchFamily="2" charset="2"/>
              <a:buChar char="§"/>
            </a:pPr>
            <a:r>
              <a:rPr lang="en-US" b="1" dirty="0">
                <a:solidFill>
                  <a:srgbClr val="92D050"/>
                </a:solidFill>
                <a:hlinkClick r:id="rId2" action="ppaction://hlinksldjump"/>
              </a:rPr>
              <a:t>Learning Outcomes Of MS </a:t>
            </a:r>
            <a:r>
              <a:rPr lang="en-US" b="1" dirty="0" err="1">
                <a:solidFill>
                  <a:srgbClr val="92D050"/>
                </a:solidFill>
                <a:hlinkClick r:id="rId2" action="ppaction://hlinksldjump"/>
              </a:rPr>
              <a:t>Powerpoint</a:t>
            </a:r>
            <a:endParaRPr lang="en-US" dirty="0"/>
          </a:p>
        </p:txBody>
      </p:sp>
    </p:spTree>
    <p:extLst>
      <p:ext uri="{BB962C8B-B14F-4D97-AF65-F5344CB8AC3E}">
        <p14:creationId xmlns:p14="http://schemas.microsoft.com/office/powerpoint/2010/main" val="329399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4400" b="1" dirty="0">
                <a:solidFill>
                  <a:srgbClr val="92D050"/>
                </a:solidFill>
              </a:rPr>
              <a:t>Learning Outcomes Of MS </a:t>
            </a:r>
            <a:r>
              <a:rPr lang="en-US" sz="4400" b="1" dirty="0" err="1">
                <a:solidFill>
                  <a:srgbClr val="92D050"/>
                </a:solidFill>
              </a:rPr>
              <a:t>Powerpoint</a:t>
            </a:r>
            <a:r>
              <a:rPr lang="en-US" sz="4400" dirty="0">
                <a:solidFill>
                  <a:srgbClr val="92D050"/>
                </a:solidFill>
              </a:rPr>
              <a:t/>
            </a:r>
            <a:br>
              <a:rPr lang="en-US" sz="4400" dirty="0">
                <a:solidFill>
                  <a:srgbClr val="92D050"/>
                </a:solidFill>
              </a:rPr>
            </a:b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23</a:t>
            </a:fld>
            <a:endParaRPr lang="en-US"/>
          </a:p>
        </p:txBody>
      </p:sp>
      <p:sp>
        <p:nvSpPr>
          <p:cNvPr id="3" name="Content Placeholder 2"/>
          <p:cNvSpPr>
            <a:spLocks noGrp="1"/>
          </p:cNvSpPr>
          <p:nvPr>
            <p:ph idx="4294967295"/>
          </p:nvPr>
        </p:nvSpPr>
        <p:spPr>
          <a:xfrm>
            <a:off x="457200" y="1882775"/>
            <a:ext cx="8229600" cy="4572000"/>
          </a:xfrm>
        </p:spPr>
        <p:txBody>
          <a:bodyPr>
            <a:normAutofit/>
          </a:bodyPr>
          <a:lstStyle/>
          <a:p>
            <a:r>
              <a:rPr lang="en-US" sz="2400" dirty="0" smtClean="0"/>
              <a:t>Identify </a:t>
            </a:r>
            <a:r>
              <a:rPr lang="en-US" sz="2400" dirty="0"/>
              <a:t>the names and functions of the PowerPoint interface.</a:t>
            </a:r>
          </a:p>
          <a:p>
            <a:r>
              <a:rPr lang="en-US" sz="2400" dirty="0"/>
              <a:t>Create, edit, save, and print presentations.</a:t>
            </a:r>
          </a:p>
          <a:p>
            <a:r>
              <a:rPr lang="en-US" sz="2400" dirty="0"/>
              <a:t>Format presentations.</a:t>
            </a:r>
          </a:p>
          <a:p>
            <a:r>
              <a:rPr lang="en-US" sz="2400" dirty="0"/>
              <a:t>Add a graphic to a presentation.</a:t>
            </a:r>
          </a:p>
          <a:p>
            <a:r>
              <a:rPr lang="en-US" sz="2400" dirty="0"/>
              <a:t>Create and manipulate simple slide shows with outlines and notes</a:t>
            </a:r>
            <a:r>
              <a:rPr lang="en-US" sz="2400" dirty="0" smtClean="0"/>
              <a:t>.</a:t>
            </a:r>
            <a:endParaRPr lang="en-US" sz="2400" dirty="0"/>
          </a:p>
        </p:txBody>
      </p:sp>
    </p:spTree>
    <p:extLst>
      <p:ext uri="{BB962C8B-B14F-4D97-AF65-F5344CB8AC3E}">
        <p14:creationId xmlns:p14="http://schemas.microsoft.com/office/powerpoint/2010/main" val="33809310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14600"/>
            <a:ext cx="8229600" cy="1399032"/>
          </a:xfrm>
        </p:spPr>
        <p:txBody>
          <a:bodyPr>
            <a:normAutofit/>
          </a:bodyPr>
          <a:lstStyle/>
          <a:p>
            <a:pPr algn="ctr"/>
            <a:r>
              <a:rPr lang="en-US" sz="6000" dirty="0" smtClean="0">
                <a:latin typeface="Times New Roman" pitchFamily="18" charset="0"/>
                <a:cs typeface="Times New Roman" pitchFamily="18" charset="0"/>
              </a:rPr>
              <a:t>THANK YOU</a:t>
            </a:r>
            <a:endParaRPr lang="en-US" sz="6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E90F655-EF84-45FF-B081-AE1032B9220C}" type="slidenum">
              <a:rPr lang="en-US" smtClean="0"/>
              <a:t>24</a:t>
            </a:fld>
            <a:endParaRPr lang="en-US"/>
          </a:p>
        </p:txBody>
      </p:sp>
      <p:sp>
        <p:nvSpPr>
          <p:cNvPr id="5" name="Action Button: Back or Previous 4">
            <a:hlinkClick r:id="" action="ppaction://hlinkshowjump?jump=firstslide" highlightClick="1"/>
          </p:cNvPr>
          <p:cNvSpPr/>
          <p:nvPr/>
        </p:nvSpPr>
        <p:spPr>
          <a:xfrm>
            <a:off x="914400" y="5943600"/>
            <a:ext cx="533400" cy="5334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616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xit" presetSubtype="1" fill="hold" grpId="1" nodeType="clickEffect">
                                  <p:stCondLst>
                                    <p:cond delay="0"/>
                                  </p:stCondLst>
                                  <p:childTnLst>
                                    <p:animEffect transition="out" filter="wheel(1)">
                                      <p:cBhvr>
                                        <p:cTn id="14" dur="2000"/>
                                        <p:tgtEl>
                                          <p:spTgt spid="2"/>
                                        </p:tgtEl>
                                      </p:cBhvr>
                                    </p:animEffect>
                                    <p:set>
                                      <p:cBhvr>
                                        <p:cTn id="15"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dirty="0" smtClean="0">
                <a:latin typeface="Times New Roman" pitchFamily="18" charset="0"/>
                <a:cs typeface="Times New Roman" pitchFamily="18" charset="0"/>
              </a:rPr>
              <a:t>Index</a:t>
            </a:r>
            <a:endParaRPr lang="en-US" sz="6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Enhancing </a:t>
            </a:r>
            <a:r>
              <a:rPr lang="en-US" b="1" dirty="0">
                <a:latin typeface="Times New Roman" panose="02020603050405020304" pitchFamily="18" charset="0"/>
                <a:cs typeface="Times New Roman" panose="02020603050405020304" pitchFamily="18" charset="0"/>
              </a:rPr>
              <a:t>Digital Government and </a:t>
            </a:r>
            <a:r>
              <a:rPr lang="en-US" b="1" dirty="0" smtClean="0">
                <a:latin typeface="Times New Roman" panose="02020603050405020304" pitchFamily="18" charset="0"/>
                <a:cs typeface="Times New Roman" panose="02020603050405020304" pitchFamily="18" charset="0"/>
              </a:rPr>
              <a:t>Economy</a:t>
            </a:r>
          </a:p>
          <a:p>
            <a:r>
              <a:rPr lang="en-US" sz="3200" dirty="0">
                <a:latin typeface="Times New Roman" panose="02020603050405020304" pitchFamily="18" charset="0"/>
                <a:cs typeface="Times New Roman" panose="02020603050405020304" pitchFamily="18" charset="0"/>
              </a:rPr>
              <a:t>Microsoft Office </a:t>
            </a:r>
            <a:r>
              <a:rPr lang="en-US" sz="3200" dirty="0" smtClean="0">
                <a:latin typeface="Times New Roman" panose="02020603050405020304" pitchFamily="18" charset="0"/>
                <a:cs typeface="Times New Roman" panose="02020603050405020304" pitchFamily="18" charset="0"/>
              </a:rPr>
              <a:t>Package</a:t>
            </a:r>
          </a:p>
          <a:p>
            <a:r>
              <a:rPr lang="en-US" sz="3200" b="1" dirty="0">
                <a:latin typeface="Times New Roman" panose="02020603050405020304" pitchFamily="18" charset="0"/>
                <a:cs typeface="Times New Roman" panose="02020603050405020304" pitchFamily="18" charset="0"/>
              </a:rPr>
              <a:t>Microsoft </a:t>
            </a:r>
            <a:r>
              <a:rPr lang="en-US" sz="3200" b="1" dirty="0" smtClean="0">
                <a:latin typeface="Times New Roman" panose="02020603050405020304" pitchFamily="18" charset="0"/>
                <a:cs typeface="Times New Roman" panose="02020603050405020304" pitchFamily="18" charset="0"/>
              </a:rPr>
              <a:t>Word</a:t>
            </a:r>
          </a:p>
          <a:p>
            <a:r>
              <a:rPr lang="en-US" sz="3200" b="1" dirty="0">
                <a:latin typeface="Times New Roman" panose="02020603050405020304" pitchFamily="18" charset="0"/>
                <a:cs typeface="Times New Roman" panose="02020603050405020304" pitchFamily="18" charset="0"/>
              </a:rPr>
              <a:t>Microsoft </a:t>
            </a:r>
            <a:r>
              <a:rPr lang="en-US" sz="3200" b="1" dirty="0" smtClean="0">
                <a:latin typeface="Times New Roman" panose="02020603050405020304" pitchFamily="18" charset="0"/>
                <a:cs typeface="Times New Roman" panose="02020603050405020304" pitchFamily="18" charset="0"/>
              </a:rPr>
              <a:t>Excel</a:t>
            </a:r>
          </a:p>
          <a:p>
            <a:r>
              <a:rPr lang="en-US" b="1" dirty="0">
                <a:latin typeface="Times New Roman" panose="02020603050405020304" pitchFamily="18" charset="0"/>
                <a:cs typeface="Times New Roman" panose="02020603050405020304" pitchFamily="18" charset="0"/>
              </a:rPr>
              <a:t>Microsoft </a:t>
            </a:r>
            <a:r>
              <a:rPr lang="en-US" b="1" dirty="0" err="1">
                <a:latin typeface="Times New Roman" panose="02020603050405020304" pitchFamily="18" charset="0"/>
                <a:cs typeface="Times New Roman" panose="02020603050405020304" pitchFamily="18" charset="0"/>
              </a:rPr>
              <a:t>Powerpoint</a:t>
            </a: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3</a:t>
            </a:fld>
            <a:endParaRPr lang="en-US"/>
          </a:p>
        </p:txBody>
      </p:sp>
    </p:spTree>
    <p:extLst>
      <p:ext uri="{BB962C8B-B14F-4D97-AF65-F5344CB8AC3E}">
        <p14:creationId xmlns:p14="http://schemas.microsoft.com/office/powerpoint/2010/main" val="2780117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Enhancing Digital Government and Economy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800" dirty="0">
                <a:latin typeface="Times New Roman" panose="02020603050405020304" pitchFamily="18" charset="0"/>
                <a:cs typeface="Times New Roman" panose="02020603050405020304" pitchFamily="18" charset="0"/>
              </a:rPr>
              <a:t>EDGE (Enhancing Digital Government and Economy) is an initiative by the Government of Bangladesh aimed at fostering the development of a robust digital economy and enhancing the delivery of government services through digital transformation. This program is spearheaded by the Bangladesh Computer Council (BCC) under the Ministry of Posts, Telecommunications, and Information Technology.</a:t>
            </a:r>
          </a:p>
          <a:p>
            <a:pPr algn="just"/>
            <a:r>
              <a:rPr lang="en-US" sz="2800" dirty="0">
                <a:latin typeface="Times New Roman" panose="02020603050405020304" pitchFamily="18" charset="0"/>
                <a:cs typeface="Times New Roman" panose="02020603050405020304" pitchFamily="18" charset="0"/>
              </a:rPr>
              <a:t>The project, funded by World Bank and </a:t>
            </a:r>
            <a:r>
              <a:rPr lang="en-US" sz="2800" dirty="0" err="1">
                <a:latin typeface="Times New Roman" panose="02020603050405020304" pitchFamily="18" charset="0"/>
                <a:cs typeface="Times New Roman" panose="02020603050405020304" pitchFamily="18" charset="0"/>
              </a:rPr>
              <a:t>GoB</a:t>
            </a:r>
            <a:r>
              <a:rPr lang="en-US" sz="2800" dirty="0">
                <a:latin typeface="Times New Roman" panose="02020603050405020304" pitchFamily="18" charset="0"/>
                <a:cs typeface="Times New Roman" panose="02020603050405020304" pitchFamily="18" charset="0"/>
              </a:rPr>
              <a:t>, will ensure an integrated, cloud-computing digital platform for all government agencies and improve cyber-security, which will result in savings of $200 million in the public sector's IT investments. Further, it will build resiliency during future crises, whereby the platform will enable the government to operate virtually and deliver critical public services to citizens and businesses.</a:t>
            </a:r>
          </a:p>
          <a:p>
            <a:pPr marL="0" indent="0">
              <a:buNone/>
            </a:pP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4</a:t>
            </a:fld>
            <a:endParaRPr lang="en-US"/>
          </a:p>
        </p:txBody>
      </p:sp>
      <p:sp>
        <p:nvSpPr>
          <p:cNvPr id="5" name="Action Button: Back or Previous 4">
            <a:hlinkClick r:id="" action="ppaction://hlinkshowjump?jump=previousslide" highlightClick="1"/>
          </p:cNvPr>
          <p:cNvSpPr/>
          <p:nvPr/>
        </p:nvSpPr>
        <p:spPr>
          <a:xfrm>
            <a:off x="8305800" y="6477000"/>
            <a:ext cx="457200" cy="3048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76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par>
                          <p:cTn id="9" fill="hold">
                            <p:stCondLst>
                              <p:cond delay="1200"/>
                            </p:stCondLst>
                            <p:childTnLst>
                              <p:par>
                                <p:cTn id="10" presetID="21" presetClass="entr" presetSubtype="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par>
                          <p:cTn id="13" fill="hold">
                            <p:stCondLst>
                              <p:cond delay="3200"/>
                            </p:stCondLst>
                            <p:childTnLst>
                              <p:par>
                                <p:cTn id="14" presetID="21" presetClass="entr" presetSubtype="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Key Features and Objectives of EDGE</a:t>
            </a:r>
            <a:endParaRPr lang="en-US" dirty="0"/>
          </a:p>
        </p:txBody>
      </p:sp>
      <p:sp>
        <p:nvSpPr>
          <p:cNvPr id="3" name="Content Placeholder 2"/>
          <p:cNvSpPr>
            <a:spLocks noGrp="1"/>
          </p:cNvSpPr>
          <p:nvPr>
            <p:ph idx="1"/>
          </p:nvPr>
        </p:nvSpPr>
        <p:spPr>
          <a:xfrm>
            <a:off x="457200" y="2133600"/>
            <a:ext cx="8229600" cy="4008120"/>
          </a:xfrm>
        </p:spPr>
        <p:txBody>
          <a:bodyPr/>
          <a:lstStyle/>
          <a:p>
            <a:r>
              <a:rPr lang="en-US" dirty="0">
                <a:latin typeface="Times New Roman" panose="02020603050405020304" pitchFamily="18" charset="0"/>
                <a:cs typeface="Times New Roman" panose="02020603050405020304" pitchFamily="18" charset="0"/>
              </a:rPr>
              <a:t>Digital Government Services</a:t>
            </a:r>
          </a:p>
          <a:p>
            <a:r>
              <a:rPr lang="en-US" dirty="0">
                <a:latin typeface="Times New Roman" panose="02020603050405020304" pitchFamily="18" charset="0"/>
                <a:cs typeface="Times New Roman" panose="02020603050405020304" pitchFamily="18" charset="0"/>
              </a:rPr>
              <a:t>Capacity Building</a:t>
            </a:r>
          </a:p>
          <a:p>
            <a:r>
              <a:rPr lang="en-US" dirty="0">
                <a:latin typeface="Times New Roman" panose="02020603050405020304" pitchFamily="18" charset="0"/>
                <a:cs typeface="Times New Roman" panose="02020603050405020304" pitchFamily="18" charset="0"/>
              </a:rPr>
              <a:t>Digital Infrastructure</a:t>
            </a:r>
          </a:p>
          <a:p>
            <a:r>
              <a:rPr lang="en-US" dirty="0">
                <a:latin typeface="Times New Roman" panose="02020603050405020304" pitchFamily="18" charset="0"/>
                <a:cs typeface="Times New Roman" panose="02020603050405020304" pitchFamily="18" charset="0"/>
              </a:rPr>
              <a:t>Fostering Innovation</a:t>
            </a:r>
          </a:p>
          <a:p>
            <a:r>
              <a:rPr lang="en-US" dirty="0">
                <a:latin typeface="Times New Roman" panose="02020603050405020304" pitchFamily="18" charset="0"/>
                <a:cs typeface="Times New Roman" panose="02020603050405020304" pitchFamily="18" charset="0"/>
              </a:rPr>
              <a:t>Economic Growth</a:t>
            </a:r>
          </a:p>
          <a:p>
            <a:pPr marL="0" indent="0">
              <a:buNone/>
            </a:pPr>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5</a:t>
            </a:fld>
            <a:endParaRPr lang="en-US"/>
          </a:p>
        </p:txBody>
      </p:sp>
    </p:spTree>
    <p:extLst>
      <p:ext uri="{BB962C8B-B14F-4D97-AF65-F5344CB8AC3E}">
        <p14:creationId xmlns:p14="http://schemas.microsoft.com/office/powerpoint/2010/main" val="211206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0"/>
            <a:ext cx="8229600" cy="1399032"/>
          </a:xfrm>
          <a:ln>
            <a:solidFill>
              <a:schemeClr val="accent1"/>
            </a:solidFill>
          </a:ln>
        </p:spPr>
        <p:txBody>
          <a:bodyPr>
            <a:normAutofit/>
          </a:bodyPr>
          <a:lstStyle/>
          <a:p>
            <a:pPr algn="ctr"/>
            <a:r>
              <a:rPr lang="en-US" sz="5400" dirty="0">
                <a:latin typeface="Times New Roman" panose="02020603050405020304" pitchFamily="18" charset="0"/>
                <a:cs typeface="Times New Roman" panose="02020603050405020304" pitchFamily="18" charset="0"/>
              </a:rPr>
              <a:t>Microsoft Office Package</a:t>
            </a:r>
            <a:endParaRPr lang="en-US" sz="5400" dirty="0"/>
          </a:p>
        </p:txBody>
      </p:sp>
      <p:sp>
        <p:nvSpPr>
          <p:cNvPr id="4" name="Slide Number Placeholder 3"/>
          <p:cNvSpPr>
            <a:spLocks noGrp="1"/>
          </p:cNvSpPr>
          <p:nvPr>
            <p:ph type="sldNum" sz="quarter" idx="12"/>
          </p:nvPr>
        </p:nvSpPr>
        <p:spPr/>
        <p:txBody>
          <a:bodyPr/>
          <a:lstStyle/>
          <a:p>
            <a:fld id="{FE90F655-EF84-45FF-B081-AE1032B9220C}" type="slidenum">
              <a:rPr lang="en-US" smtClean="0"/>
              <a:t>6</a:t>
            </a:fld>
            <a:endParaRPr lang="en-US"/>
          </a:p>
        </p:txBody>
      </p:sp>
    </p:spTree>
    <p:extLst>
      <p:ext uri="{BB962C8B-B14F-4D97-AF65-F5344CB8AC3E}">
        <p14:creationId xmlns:p14="http://schemas.microsoft.com/office/powerpoint/2010/main" val="9611194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a:ln>
            <a:solidFill>
              <a:schemeClr val="accent1"/>
            </a:solidFill>
          </a:ln>
        </p:spPr>
        <p:txBody>
          <a:bodyPr/>
          <a:lstStyle/>
          <a:p>
            <a:pPr algn="ctr"/>
            <a:r>
              <a:rPr lang="en-US" dirty="0">
                <a:latin typeface="Times New Roman" panose="02020603050405020304" pitchFamily="18" charset="0"/>
                <a:cs typeface="Times New Roman" panose="02020603050405020304" pitchFamily="18" charset="0"/>
              </a:rPr>
              <a:t>Microsoft Office Package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Microsoft Office package</a:t>
            </a:r>
            <a:r>
              <a:rPr lang="en-US" dirty="0">
                <a:latin typeface="Times New Roman" panose="02020603050405020304" pitchFamily="18" charset="0"/>
                <a:cs typeface="Times New Roman" panose="02020603050405020304" pitchFamily="18" charset="0"/>
              </a:rPr>
              <a:t> refers to the suite of productivity applications developed by Microsoft. It includes various tools designed for creating documents, managing data, making presentations, organizing communication, and more. These packages are widely used in workplaces, schools, and homes due to their versatility and efficiency.</a:t>
            </a:r>
          </a:p>
          <a:p>
            <a:pPr marL="0" indent="0" algn="just">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Main / Core Components of Microsoft Office Package</a:t>
            </a:r>
          </a:p>
          <a:p>
            <a:pPr marL="0" indent="0">
              <a:buNone/>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MS Word</a:t>
            </a: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 MS Excel</a:t>
            </a:r>
          </a:p>
          <a:p>
            <a:pPr marL="0" indent="0">
              <a:buNone/>
            </a:pPr>
            <a:r>
              <a:rPr lang="en-US" dirty="0">
                <a:latin typeface="Times New Roman" panose="02020603050405020304" pitchFamily="18" charset="0"/>
                <a:cs typeface="Times New Roman" panose="02020603050405020304" pitchFamily="18" charset="0"/>
                <a:sym typeface="Wingdings" panose="05000000000000000000" pitchFamily="2" charset="2"/>
              </a:rPr>
              <a:t>           MS PowerPoint etc.</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7</a:t>
            </a:fld>
            <a:endParaRPr lang="en-US"/>
          </a:p>
        </p:txBody>
      </p:sp>
    </p:spTree>
    <p:extLst>
      <p:ext uri="{BB962C8B-B14F-4D97-AF65-F5344CB8AC3E}">
        <p14:creationId xmlns:p14="http://schemas.microsoft.com/office/powerpoint/2010/main" val="150871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1000"/>
                                        <p:tgtEl>
                                          <p:spTgt spid="3">
                                            <p:txEl>
                                              <p:pRg st="0" end="0"/>
                                            </p:txEl>
                                          </p:spTgt>
                                        </p:tgtEl>
                                      </p:cBhvr>
                                    </p:animEffect>
                                    <p:anim calcmode="lin" valueType="num">
                                      <p:cBhvr>
                                        <p:cTn id="2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1000"/>
                                        <p:tgtEl>
                                          <p:spTgt spid="3">
                                            <p:txEl>
                                              <p:pRg st="4" end="4"/>
                                            </p:txEl>
                                          </p:spTgt>
                                        </p:tgtEl>
                                      </p:cBhvr>
                                    </p:animEffect>
                                    <p:anim calcmode="lin" valueType="num">
                                      <p:cBhvr>
                                        <p:cTn id="4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Effect transition="in" filter="fade">
                                      <p:cBhvr>
                                        <p:cTn id="50" dur="1000"/>
                                        <p:tgtEl>
                                          <p:spTgt spid="3">
                                            <p:txEl>
                                              <p:pRg st="5" end="5"/>
                                            </p:txEl>
                                          </p:spTgt>
                                        </p:tgtEl>
                                      </p:cBhvr>
                                    </p:animEffect>
                                    <p:anim calcmode="lin" valueType="num">
                                      <p:cBhvr>
                                        <p:cTn id="5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Advantages Microsoft </a:t>
            </a:r>
            <a:r>
              <a:rPr lang="en-US" dirty="0">
                <a:latin typeface="Times New Roman" panose="02020603050405020304" pitchFamily="18" charset="0"/>
                <a:cs typeface="Times New Roman" panose="02020603050405020304" pitchFamily="18" charset="0"/>
              </a:rPr>
              <a:t>Office Package</a:t>
            </a:r>
            <a:endParaRPr lang="en-US" dirty="0"/>
          </a:p>
        </p:txBody>
      </p:sp>
      <p:sp>
        <p:nvSpPr>
          <p:cNvPr id="3" name="Content Placeholder 2"/>
          <p:cNvSpPr>
            <a:spLocks noGrp="1"/>
          </p:cNvSpPr>
          <p:nvPr>
            <p:ph idx="1"/>
          </p:nvPr>
        </p:nvSpPr>
        <p:spPr/>
        <p:txBody>
          <a:bodyPr>
            <a:normAutofit fontScale="92500" lnSpcReduction="10000"/>
          </a:bodyPr>
          <a:lstStyle/>
          <a:p>
            <a:r>
              <a:rPr lang="en-US" sz="3200" dirty="0">
                <a:latin typeface="Times New Roman" pitchFamily="18" charset="0"/>
                <a:cs typeface="Times New Roman" pitchFamily="18" charset="0"/>
              </a:rPr>
              <a:t>1) Easy to Use.</a:t>
            </a:r>
          </a:p>
          <a:p>
            <a:r>
              <a:rPr lang="en-US" sz="3200" dirty="0">
                <a:latin typeface="Times New Roman" pitchFamily="18" charset="0"/>
                <a:cs typeface="Times New Roman" pitchFamily="18" charset="0"/>
              </a:rPr>
              <a:t>2) Versatile Applications.</a:t>
            </a:r>
          </a:p>
          <a:p>
            <a:r>
              <a:rPr lang="en-US" sz="3200" dirty="0">
                <a:latin typeface="Times New Roman" pitchFamily="18" charset="0"/>
                <a:cs typeface="Times New Roman" pitchFamily="18" charset="0"/>
              </a:rPr>
              <a:t>3) Robust Security Features.</a:t>
            </a:r>
          </a:p>
          <a:p>
            <a:r>
              <a:rPr lang="en-US" sz="3200" dirty="0">
                <a:latin typeface="Times New Roman" pitchFamily="18" charset="0"/>
                <a:cs typeface="Times New Roman" pitchFamily="18" charset="0"/>
              </a:rPr>
              <a:t>4) Widely Compatible Software.</a:t>
            </a:r>
          </a:p>
          <a:p>
            <a:r>
              <a:rPr lang="en-US" sz="3200" dirty="0">
                <a:latin typeface="Times New Roman" pitchFamily="18" charset="0"/>
                <a:cs typeface="Times New Roman" pitchFamily="18" charset="0"/>
              </a:rPr>
              <a:t>5) </a:t>
            </a:r>
            <a:r>
              <a:rPr lang="en-US" sz="3200" dirty="0" err="1">
                <a:latin typeface="Times New Roman" pitchFamily="18" charset="0"/>
                <a:cs typeface="Times New Roman" pitchFamily="18" charset="0"/>
              </a:rPr>
              <a:t>Utilised</a:t>
            </a:r>
            <a:r>
              <a:rPr lang="en-US" sz="3200" dirty="0">
                <a:latin typeface="Times New Roman" pitchFamily="18" charset="0"/>
                <a:cs typeface="Times New Roman" pitchFamily="18" charset="0"/>
              </a:rPr>
              <a:t> by Over 1.2 Billion Users and Most Businesses.</a:t>
            </a:r>
          </a:p>
          <a:p>
            <a:r>
              <a:rPr lang="en-US" sz="3200" dirty="0">
                <a:latin typeface="Times New Roman" pitchFamily="18" charset="0"/>
                <a:cs typeface="Times New Roman" pitchFamily="18" charset="0"/>
              </a:rPr>
              <a:t>6) Producing Professional-looking Documents.</a:t>
            </a:r>
          </a:p>
          <a:p>
            <a:r>
              <a:rPr lang="en-US" sz="3200" dirty="0">
                <a:latin typeface="Times New Roman" pitchFamily="18" charset="0"/>
                <a:cs typeface="Times New Roman" pitchFamily="18" charset="0"/>
              </a:rPr>
              <a:t>7) Data </a:t>
            </a:r>
            <a:r>
              <a:rPr lang="en-US" sz="3200" dirty="0" err="1">
                <a:latin typeface="Times New Roman" pitchFamily="18" charset="0"/>
                <a:cs typeface="Times New Roman" pitchFamily="18" charset="0"/>
              </a:rPr>
              <a:t>Organisation</a:t>
            </a:r>
            <a:r>
              <a:rPr lang="en-US" sz="3200" dirty="0">
                <a:latin typeface="Times New Roman" pitchFamily="18" charset="0"/>
                <a:cs typeface="Times New Roman" pitchFamily="18" charset="0"/>
              </a:rPr>
              <a:t> and Analysis in Excel.</a:t>
            </a:r>
          </a:p>
          <a:p>
            <a:r>
              <a:rPr lang="en-US" sz="3200" dirty="0">
                <a:latin typeface="Times New Roman" pitchFamily="18" charset="0"/>
                <a:cs typeface="Times New Roman" pitchFamily="18" charset="0"/>
              </a:rPr>
              <a:t>8) Crafting Engaging Presentations.</a:t>
            </a:r>
          </a:p>
          <a:p>
            <a:endParaRPr lang="en-US" dirty="0"/>
          </a:p>
        </p:txBody>
      </p:sp>
      <p:sp>
        <p:nvSpPr>
          <p:cNvPr id="4" name="Slide Number Placeholder 3"/>
          <p:cNvSpPr>
            <a:spLocks noGrp="1"/>
          </p:cNvSpPr>
          <p:nvPr>
            <p:ph type="sldNum" sz="quarter" idx="12"/>
          </p:nvPr>
        </p:nvSpPr>
        <p:spPr/>
        <p:txBody>
          <a:bodyPr/>
          <a:lstStyle/>
          <a:p>
            <a:fld id="{FE90F655-EF84-45FF-B081-AE1032B9220C}" type="slidenum">
              <a:rPr lang="en-US" smtClean="0"/>
              <a:t>8</a:t>
            </a:fld>
            <a:endParaRPr lang="en-US"/>
          </a:p>
        </p:txBody>
      </p:sp>
    </p:spTree>
    <p:extLst>
      <p:ext uri="{BB962C8B-B14F-4D97-AF65-F5344CB8AC3E}">
        <p14:creationId xmlns:p14="http://schemas.microsoft.com/office/powerpoint/2010/main" val="311178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latin typeface="Times New Roman" panose="02020603050405020304" pitchFamily="18" charset="0"/>
                <a:cs typeface="Times New Roman" panose="02020603050405020304" pitchFamily="18" charset="0"/>
              </a:rPr>
              <a:t>MS Windows and Basic Computer</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Internet and E-mail</a:t>
            </a:r>
            <a:endParaRPr lang="en-US" dirty="0"/>
          </a:p>
        </p:txBody>
      </p:sp>
      <p:sp>
        <p:nvSpPr>
          <p:cNvPr id="3" name="Content Placeholder 2"/>
          <p:cNvSpPr>
            <a:spLocks noGrp="1"/>
          </p:cNvSpPr>
          <p:nvPr>
            <p:ph idx="1"/>
          </p:nvPr>
        </p:nvSpPr>
        <p:spPr/>
        <p:txBody>
          <a:bodyPr>
            <a:normAutofit/>
          </a:bodyPr>
          <a:lstStyle/>
          <a:p>
            <a:pPr lvl="1"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Computer Basic, Creating Folder, Paint Directories, input units, Output unit Central Processing Units, What is hard ware, what is Soft ware Windows short cut keys </a:t>
            </a:r>
          </a:p>
          <a:p>
            <a:pPr marL="457200" lvl="1" indent="0" algn="just">
              <a:buNone/>
            </a:pPr>
            <a:endParaRPr lang="en-US" sz="24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What is Internet?, Receiving Incoming Messages Sending Outgoing Messages, Email addressing Email attachments, Browsing, Search engines Text chatting, Job Searching Downloading video and Music Uploading Video or Music, Voice chatting, Webcam Chatting etc. Introduction to Blogging, Facebook </a:t>
            </a:r>
          </a:p>
          <a:p>
            <a:endParaRPr lang="en-US" sz="2400" dirty="0"/>
          </a:p>
        </p:txBody>
      </p:sp>
      <p:sp>
        <p:nvSpPr>
          <p:cNvPr id="4" name="Slide Number Placeholder 3"/>
          <p:cNvSpPr>
            <a:spLocks noGrp="1"/>
          </p:cNvSpPr>
          <p:nvPr>
            <p:ph type="sldNum" sz="quarter" idx="12"/>
          </p:nvPr>
        </p:nvSpPr>
        <p:spPr/>
        <p:txBody>
          <a:bodyPr/>
          <a:lstStyle/>
          <a:p>
            <a:fld id="{FE90F655-EF84-45FF-B081-AE1032B9220C}" type="slidenum">
              <a:rPr lang="en-US" smtClean="0"/>
              <a:t>9</a:t>
            </a:fld>
            <a:endParaRPr lang="en-US"/>
          </a:p>
        </p:txBody>
      </p:sp>
    </p:spTree>
    <p:extLst>
      <p:ext uri="{BB962C8B-B14F-4D97-AF65-F5344CB8AC3E}">
        <p14:creationId xmlns:p14="http://schemas.microsoft.com/office/powerpoint/2010/main" val="930775109"/>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TotalTime>
  <Words>1319</Words>
  <Application>Microsoft Office PowerPoint</Application>
  <PresentationFormat>On-screen Show (4:3)</PresentationFormat>
  <Paragraphs>185</Paragraphs>
  <Slides>24</Slides>
  <Notes>1</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Custom Design</vt:lpstr>
      <vt:lpstr>Verve</vt:lpstr>
      <vt:lpstr>PowerPoint Presentation</vt:lpstr>
      <vt:lpstr>Enhancing Digital Government and Economy &amp;  Microsoft Office Package</vt:lpstr>
      <vt:lpstr>Index</vt:lpstr>
      <vt:lpstr>Enhancing Digital Government and Economy</vt:lpstr>
      <vt:lpstr>Key Features and Objectives of EDGE</vt:lpstr>
      <vt:lpstr>Microsoft Office Package</vt:lpstr>
      <vt:lpstr>Microsoft Office Package</vt:lpstr>
      <vt:lpstr>Advantages Microsoft Office Package</vt:lpstr>
      <vt:lpstr>MS Windows and Basic Computer Internet and E-mail</vt:lpstr>
      <vt:lpstr>Microsoft Word</vt:lpstr>
      <vt:lpstr>Learning Outcomes of MS Word </vt:lpstr>
      <vt:lpstr>Microsoft Word</vt:lpstr>
      <vt:lpstr>Microsoft Word</vt:lpstr>
      <vt:lpstr>Microsoft Word</vt:lpstr>
      <vt:lpstr>Microsoft Word Example </vt:lpstr>
      <vt:lpstr>Example Creating Chart</vt:lpstr>
      <vt:lpstr>Microsoft Excel</vt:lpstr>
      <vt:lpstr>Microsoft Excel</vt:lpstr>
      <vt:lpstr>Learning Outcomes Of MS Excel</vt:lpstr>
      <vt:lpstr>Microsoft Excel</vt:lpstr>
      <vt:lpstr>Microsoft Excel</vt:lpstr>
      <vt:lpstr>Microsoft Powerpoint</vt:lpstr>
      <vt:lpstr>Learning Outcomes Of MS Powerpoint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dc:creator>
  <cp:lastModifiedBy>USER</cp:lastModifiedBy>
  <cp:revision>41</cp:revision>
  <dcterms:created xsi:type="dcterms:W3CDTF">2024-12-08T08:12:13Z</dcterms:created>
  <dcterms:modified xsi:type="dcterms:W3CDTF">2024-12-09T13:58:27Z</dcterms:modified>
</cp:coreProperties>
</file>