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9" r:id="rId4"/>
    <p:sldId id="282" r:id="rId5"/>
    <p:sldId id="283" r:id="rId6"/>
    <p:sldId id="287" r:id="rId7"/>
    <p:sldId id="288" r:id="rId8"/>
    <p:sldId id="261" r:id="rId9"/>
    <p:sldId id="279" r:id="rId10"/>
    <p:sldId id="290" r:id="rId11"/>
    <p:sldId id="291" r:id="rId12"/>
    <p:sldId id="299" r:id="rId13"/>
    <p:sldId id="260" r:id="rId14"/>
    <p:sldId id="298" r:id="rId15"/>
    <p:sldId id="296" r:id="rId16"/>
    <p:sldId id="268" r:id="rId17"/>
    <p:sldId id="270" r:id="rId18"/>
    <p:sldId id="269" r:id="rId19"/>
    <p:sldId id="271" r:id="rId20"/>
    <p:sldId id="272" r:id="rId21"/>
    <p:sldId id="292" r:id="rId22"/>
    <p:sldId id="281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i Johnson" initials="KF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F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0" d="100"/>
          <a:sy n="60" d="100"/>
        </p:scale>
        <p:origin x="-1638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689100"/>
            <a:ext cx="7905750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8212-FCDB-4157-BC28-679DAC666AB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840"/>
            <a:ext cx="9144000" cy="2387600"/>
          </a:xfrm>
        </p:spPr>
        <p:txBody>
          <a:bodyPr>
            <a:noAutofit/>
          </a:bodyPr>
          <a:lstStyle/>
          <a:p>
            <a:r>
              <a:rPr lang="en-US" sz="4200" b="1" dirty="0"/>
              <a:t>Evaluating the </a:t>
            </a:r>
            <a:r>
              <a:rPr lang="en-US" sz="4200" b="1" dirty="0" smtClean="0"/>
              <a:t>impacts of </a:t>
            </a:r>
            <a:br>
              <a:rPr lang="en-US" sz="4200" b="1" dirty="0" smtClean="0"/>
            </a:br>
            <a:r>
              <a:rPr lang="en-US" sz="4200" b="1" dirty="0" smtClean="0"/>
              <a:t>fixing </a:t>
            </a:r>
            <a:r>
              <a:rPr lang="en-US" sz="4200" b="1" dirty="0"/>
              <a:t>or estimating </a:t>
            </a:r>
            <a:r>
              <a:rPr lang="en-US" sz="4200" b="1" dirty="0" smtClean="0"/>
              <a:t>growth parameters</a:t>
            </a:r>
            <a:r>
              <a:rPr lang="en-US" sz="4200" b="1" dirty="0"/>
              <a:t>, across life histories and data availability</a:t>
            </a:r>
            <a:endParaRPr lang="en-GB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86" y="3590886"/>
            <a:ext cx="8969828" cy="1655762"/>
          </a:xfrm>
        </p:spPr>
        <p:txBody>
          <a:bodyPr>
            <a:normAutofit/>
          </a:bodyPr>
          <a:lstStyle/>
          <a:p>
            <a:r>
              <a:rPr lang="en-GB" dirty="0"/>
              <a:t>Juan L. Valero, Kelli F. Johnson, Christine </a:t>
            </a:r>
            <a:r>
              <a:rPr lang="en-GB" dirty="0" smtClean="0"/>
              <a:t>C. </a:t>
            </a:r>
            <a:r>
              <a:rPr lang="en-GB" dirty="0" err="1" smtClean="0"/>
              <a:t>Stawitz</a:t>
            </a:r>
            <a:r>
              <a:rPr lang="en-GB" dirty="0"/>
              <a:t>, Roberto </a:t>
            </a:r>
            <a:r>
              <a:rPr lang="en-GB" dirty="0" err="1"/>
              <a:t>Licandeo</a:t>
            </a:r>
            <a:r>
              <a:rPr lang="en-GB" dirty="0"/>
              <a:t>, Sean C. Anderson, Allan Hicks, Felipe </a:t>
            </a:r>
            <a:r>
              <a:rPr lang="en-GB" dirty="0" smtClean="0"/>
              <a:t>Hurtado-Ferro</a:t>
            </a:r>
            <a:r>
              <a:rPr lang="en-GB" dirty="0"/>
              <a:t>, </a:t>
            </a:r>
            <a:r>
              <a:rPr lang="en-GB" dirty="0" smtClean="0"/>
              <a:t>Peter </a:t>
            </a:r>
            <a:r>
              <a:rPr lang="en-GB" dirty="0" err="1"/>
              <a:t>Kuriyama</a:t>
            </a:r>
            <a:r>
              <a:rPr lang="en-GB" dirty="0"/>
              <a:t>, Cole C. </a:t>
            </a:r>
            <a:r>
              <a:rPr lang="en-GB" dirty="0" err="1"/>
              <a:t>Monnahan</a:t>
            </a:r>
            <a:r>
              <a:rPr lang="en-GB" dirty="0"/>
              <a:t>, Kotaro Ono, Ian Taylor, Merrill Rudd</a:t>
            </a:r>
          </a:p>
        </p:txBody>
      </p:sp>
      <p:pic>
        <p:nvPicPr>
          <p:cNvPr id="2050" name="Picture 4" descr="http://www.capamresearch.org/sites/default/files/noaa_logo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16" y="5631881"/>
            <a:ext cx="10223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6" descr="http://faculty.arts.ubc.ca/jhelliwell/images/UBClogo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82" y="5567363"/>
            <a:ext cx="8461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8" descr="http://www.sfu.ca/chemistry/groups/Ye/image/logo/sfu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74" y="5881688"/>
            <a:ext cx="13890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2" descr="https://encrypted-tbn0.gstatic.com/images?q=tbn:ANd9GcQ_u42PYOO7jx-oQHS4dlRG1buUm_QbV8TIhEJN2e7gUdfMH4p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52" y="5632450"/>
            <a:ext cx="10223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Juan\IATTC\CAPAM\Website\capam logo new6 sml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6" y="5714940"/>
            <a:ext cx="2924583" cy="8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Biological </a:t>
            </a:r>
            <a:r>
              <a:rPr lang="en-US" b="1" i="1" dirty="0" smtClean="0"/>
              <a:t>assumptions</a:t>
            </a:r>
          </a:p>
          <a:p>
            <a:pPr lvl="1"/>
            <a:r>
              <a:rPr lang="en-US" dirty="0" smtClean="0"/>
              <a:t>Life history: </a:t>
            </a:r>
            <a:r>
              <a:rPr lang="en-US" u="sng" dirty="0" smtClean="0"/>
              <a:t>cod</a:t>
            </a:r>
            <a:r>
              <a:rPr lang="en-US" dirty="0" smtClean="0"/>
              <a:t>-like (North Sea cod).</a:t>
            </a:r>
            <a:endParaRPr lang="en-US" dirty="0"/>
          </a:p>
          <a:p>
            <a:pPr lvl="1"/>
            <a:r>
              <a:rPr lang="en-US" dirty="0"/>
              <a:t>Natural mortality fixed </a:t>
            </a:r>
            <a:r>
              <a:rPr lang="en-US" dirty="0" smtClean="0"/>
              <a:t>at truth</a:t>
            </a:r>
            <a:endParaRPr lang="en-US" dirty="0"/>
          </a:p>
          <a:p>
            <a:pPr lvl="1"/>
            <a:r>
              <a:rPr lang="en-US" dirty="0"/>
              <a:t>BH </a:t>
            </a:r>
            <a:r>
              <a:rPr lang="en-US" dirty="0" smtClean="0"/>
              <a:t>SR function w/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/>
              <a:t>fixed </a:t>
            </a:r>
            <a:r>
              <a:rPr lang="en-US" dirty="0" smtClean="0"/>
              <a:t>at truth,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estimated.</a:t>
            </a:r>
          </a:p>
          <a:p>
            <a:pPr lvl="1"/>
            <a:r>
              <a:rPr lang="en-US" dirty="0" smtClean="0"/>
              <a:t>Weight/length </a:t>
            </a:r>
            <a:r>
              <a:rPr lang="en-US" dirty="0"/>
              <a:t>and </a:t>
            </a:r>
            <a:r>
              <a:rPr lang="en-US" dirty="0" smtClean="0"/>
              <a:t>maturity </a:t>
            </a:r>
            <a:r>
              <a:rPr lang="en-US" dirty="0"/>
              <a:t>fixed </a:t>
            </a:r>
            <a:r>
              <a:rPr lang="en-US" dirty="0" smtClean="0"/>
              <a:t>at truth</a:t>
            </a:r>
          </a:p>
          <a:p>
            <a:pPr lvl="1"/>
            <a:r>
              <a:rPr lang="en-US" dirty="0" smtClean="0"/>
              <a:t>VBK growth in OM and EM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232275"/>
            <a:ext cx="3943350" cy="26289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4224528"/>
            <a:ext cx="395020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94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Fishery and survey assumptions</a:t>
            </a:r>
          </a:p>
          <a:p>
            <a:pPr lvl="1"/>
            <a:r>
              <a:rPr lang="en-US" dirty="0" smtClean="0"/>
              <a:t>1 fishery starting in year 25, with two fishing patterns (constant and two-way trip);  1 survey after year 75</a:t>
            </a:r>
          </a:p>
          <a:p>
            <a:pPr lvl="1"/>
            <a:r>
              <a:rPr lang="en-US" dirty="0" smtClean="0"/>
              <a:t>Catchability </a:t>
            </a:r>
            <a:r>
              <a:rPr lang="en-US" dirty="0"/>
              <a:t>coefficients </a:t>
            </a:r>
            <a:r>
              <a:rPr lang="en-US" dirty="0" smtClean="0"/>
              <a:t>constant + estimated </a:t>
            </a:r>
          </a:p>
          <a:p>
            <a:pPr lvl="1"/>
            <a:r>
              <a:rPr lang="en-US" dirty="0" smtClean="0"/>
              <a:t>No ageing error (for now)</a:t>
            </a:r>
          </a:p>
          <a:p>
            <a:pPr lvl="1"/>
            <a:r>
              <a:rPr lang="en-US" dirty="0" smtClean="0"/>
              <a:t>Process error through recruitment</a:t>
            </a:r>
          </a:p>
          <a:p>
            <a:pPr lvl="1"/>
            <a:r>
              <a:rPr lang="en-US" dirty="0" smtClean="0"/>
              <a:t>OM Selectivities</a:t>
            </a:r>
          </a:p>
          <a:p>
            <a:pPr lvl="2"/>
            <a:r>
              <a:rPr lang="en-US" dirty="0" smtClean="0"/>
              <a:t>Size, Time-invariant Asymptotic (Survey, Fishery)</a:t>
            </a:r>
          </a:p>
          <a:p>
            <a:pPr lvl="2"/>
            <a:r>
              <a:rPr lang="en-US" dirty="0" smtClean="0"/>
              <a:t>Size, Time-invariant Asymptotic (Survey) and Dome (Fishery)</a:t>
            </a:r>
          </a:p>
          <a:p>
            <a:pPr lvl="1"/>
            <a:r>
              <a:rPr lang="en-US" dirty="0"/>
              <a:t>EM </a:t>
            </a:r>
            <a:r>
              <a:rPr lang="en-US" dirty="0" smtClean="0"/>
              <a:t>Selectivities</a:t>
            </a:r>
          </a:p>
          <a:p>
            <a:pPr lvl="2"/>
            <a:r>
              <a:rPr lang="en-US" dirty="0" smtClean="0"/>
              <a:t>Size, Time-invariant </a:t>
            </a:r>
            <a:r>
              <a:rPr lang="en-US" dirty="0"/>
              <a:t>Asymptotic (Survey, Fishery)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intensity and sizes for Age, Lengths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23995" y="1997075"/>
            <a:ext cx="5899942" cy="4637475"/>
            <a:chOff x="1723995" y="1997075"/>
            <a:chExt cx="5899942" cy="4637475"/>
          </a:xfrm>
        </p:grpSpPr>
        <p:pic>
          <p:nvPicPr>
            <p:cNvPr id="3" name="Picture 2" descr="sampl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120" y="1997075"/>
              <a:ext cx="4572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221656" y="3988881"/>
              <a:ext cx="429141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Age and length sample size 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5459" y="6234440"/>
              <a:ext cx="33337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Year</a:t>
              </a:r>
              <a:endParaRPr lang="en-US" sz="2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25459" y="4963886"/>
              <a:ext cx="3492312" cy="522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1100" y="2590800"/>
              <a:ext cx="134937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smtClean="0"/>
                <a:t>high-fish-</a:t>
              </a:r>
              <a:r>
                <a:rPr lang="en-US" b="1" dirty="0" err="1" smtClean="0"/>
                <a:t>surv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1100" y="2879725"/>
              <a:ext cx="1353312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smtClean="0"/>
                <a:t>high-fish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0625" y="5508625"/>
              <a:ext cx="1353312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smtClean="0"/>
                <a:t>low-fish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458" y="2609423"/>
              <a:ext cx="613041" cy="3176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7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estimation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4"/>
            <a:ext cx="843915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5-parameter </a:t>
            </a:r>
            <a:r>
              <a:rPr lang="en-US" dirty="0"/>
              <a:t>VBGF with K, </a:t>
            </a:r>
            <a:r>
              <a:rPr lang="en-US" dirty="0" err="1"/>
              <a:t>Lyoung</a:t>
            </a:r>
            <a:r>
              <a:rPr lang="en-US" dirty="0"/>
              <a:t>, </a:t>
            </a:r>
            <a:r>
              <a:rPr lang="en-US" dirty="0" err="1"/>
              <a:t>Lold</a:t>
            </a:r>
            <a:r>
              <a:rPr lang="en-US" dirty="0"/>
              <a:t> and CV for young and </a:t>
            </a:r>
            <a:r>
              <a:rPr lang="en-US" dirty="0" smtClean="0"/>
              <a:t>old</a:t>
            </a:r>
          </a:p>
          <a:p>
            <a:r>
              <a:rPr lang="en-US" dirty="0" smtClean="0"/>
              <a:t>estimated </a:t>
            </a:r>
            <a:r>
              <a:rPr lang="en-US" dirty="0"/>
              <a:t>or fixed based on </a:t>
            </a:r>
            <a:r>
              <a:rPr lang="en-US" dirty="0" smtClean="0"/>
              <a:t>4 scenarios:</a:t>
            </a:r>
          </a:p>
          <a:p>
            <a:pPr marL="0" indent="0">
              <a:buNone/>
            </a:pPr>
            <a:r>
              <a:rPr lang="en-US" sz="2400" dirty="0" smtClean="0"/>
              <a:t>Internal: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Lyoung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Lold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CVs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estimated </a:t>
            </a:r>
            <a:r>
              <a:rPr lang="en-US" sz="2400" dirty="0" smtClean="0">
                <a:solidFill>
                  <a:srgbClr val="0070C0"/>
                </a:solidFill>
              </a:rPr>
              <a:t>internally</a:t>
            </a:r>
          </a:p>
          <a:p>
            <a:pPr marL="0" indent="0">
              <a:buNone/>
            </a:pPr>
            <a:r>
              <a:rPr lang="en-US" sz="2400" dirty="0" smtClean="0"/>
              <a:t>External: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Lyoung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Lold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CVs</a:t>
            </a:r>
            <a:r>
              <a:rPr lang="en-US" sz="2400" dirty="0"/>
              <a:t> fixed at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external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estimates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err="1" smtClean="0"/>
              <a:t>Ext_CV</a:t>
            </a:r>
            <a:r>
              <a:rPr lang="en-US" sz="2400" dirty="0" smtClean="0"/>
              <a:t>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Lyoung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Lold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estimated internally </a:t>
            </a:r>
            <a:r>
              <a:rPr lang="en-US" dirty="0"/>
              <a:t>and </a:t>
            </a: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 	CVs</a:t>
            </a:r>
            <a:r>
              <a:rPr lang="en-US" dirty="0" smtClean="0"/>
              <a:t> </a:t>
            </a:r>
            <a:r>
              <a:rPr lang="en-US" dirty="0"/>
              <a:t>fixed 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external estimates</a:t>
            </a:r>
          </a:p>
          <a:p>
            <a:pPr marL="0" indent="0">
              <a:buNone/>
            </a:pPr>
            <a:r>
              <a:rPr lang="en-US" sz="2400" dirty="0" err="1" smtClean="0"/>
              <a:t>Ext_LK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Lyoung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Lold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2400" dirty="0"/>
              <a:t> fixed at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external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estimates</a:t>
            </a:r>
            <a:r>
              <a:rPr lang="en-US" sz="2400" dirty="0" smtClean="0"/>
              <a:t> and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 	CVs </a:t>
            </a:r>
            <a:r>
              <a:rPr lang="en-US" sz="2400" dirty="0">
                <a:solidFill>
                  <a:srgbClr val="0070C0"/>
                </a:solidFill>
              </a:rPr>
              <a:t>estimated internally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0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2905125"/>
            <a:ext cx="7886700" cy="930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Some Preliminary 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42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Juan\rjuan\ss3sim_out\compare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8724" y="111125"/>
            <a:ext cx="141732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5050" y="111125"/>
            <a:ext cx="141732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4550" y="117475"/>
            <a:ext cx="141732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17475"/>
            <a:ext cx="141732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6553198" y="152398"/>
            <a:ext cx="352427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553198" y="380998"/>
            <a:ext cx="352427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04850" y="6355080"/>
            <a:ext cx="5695950" cy="200025"/>
            <a:chOff x="704850" y="6355080"/>
            <a:chExt cx="5695950" cy="200025"/>
          </a:xfrm>
        </p:grpSpPr>
        <p:sp>
          <p:nvSpPr>
            <p:cNvPr id="11" name="Rectangle 10"/>
            <p:cNvSpPr/>
            <p:nvPr/>
          </p:nvSpPr>
          <p:spPr>
            <a:xfrm>
              <a:off x="704850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875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4900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8275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38300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8325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1700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71725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1750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05125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05150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05175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38550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38575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8600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62450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62475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62500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95875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95900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95925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29300" y="6355080"/>
              <a:ext cx="171450" cy="200025"/>
            </a:xfrm>
            <a:prstGeom prst="rect">
              <a:avLst/>
            </a:prstGeom>
            <a:solidFill>
              <a:srgbClr val="4EF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29325" y="6355080"/>
              <a:ext cx="171450" cy="2000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9350" y="6355080"/>
              <a:ext cx="171450" cy="2000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-562531" y="3549951"/>
            <a:ext cx="1453347" cy="3003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Relative Error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7224" y="1748747"/>
            <a:ext cx="5798819" cy="112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65020" y="380998"/>
            <a:ext cx="4380836" cy="1320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68429" y="2884395"/>
            <a:ext cx="5798819" cy="112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59453" y="4065567"/>
            <a:ext cx="5798819" cy="112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50862" y="5237629"/>
            <a:ext cx="5798819" cy="107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Juan\rjuan\ss3sim_out\lata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" y="-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6800" y="111125"/>
            <a:ext cx="13716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9800" y="111125"/>
            <a:ext cx="137160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17475"/>
            <a:ext cx="137160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17475"/>
            <a:ext cx="137160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248399" y="152398"/>
            <a:ext cx="657225" cy="14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248399" y="380998"/>
            <a:ext cx="657225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53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53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53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01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002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50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050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050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098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099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99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242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242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43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291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291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291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339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339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788220" y="1070747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5783845" y="2519914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5783845" y="39581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Ext_CV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5783845" y="54059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Ext_LK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57400" y="2048998"/>
            <a:ext cx="419100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057400" y="4935073"/>
            <a:ext cx="421005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Juan\rjuan\ss3sim_out\latama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11125"/>
            <a:ext cx="13716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9800" y="111125"/>
            <a:ext cx="137160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117475"/>
            <a:ext cx="137160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" y="117475"/>
            <a:ext cx="137160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48399" y="152398"/>
            <a:ext cx="657225" cy="14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248399" y="380998"/>
            <a:ext cx="657225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3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53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53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001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02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050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50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50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098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099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99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42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42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243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291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291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91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39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339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40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5788220" y="1070747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783845" y="2519914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783845" y="39581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Ext_CV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783845" y="54059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Ext_LK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048998"/>
            <a:ext cx="419100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057400" y="4935073"/>
            <a:ext cx="421005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Juan\rjuan\ss3sim_out\cvyo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11125"/>
            <a:ext cx="13716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9800" y="111125"/>
            <a:ext cx="137160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117475"/>
            <a:ext cx="137160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" y="117475"/>
            <a:ext cx="137160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48399" y="152398"/>
            <a:ext cx="657225" cy="14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248399" y="380998"/>
            <a:ext cx="657225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3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53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53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001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02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050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50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50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098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099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99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42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42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243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291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291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91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39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339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40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5788220" y="1070747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783845" y="2519914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783845" y="39581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Ext_CV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783845" y="54059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Ext_LK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057400" y="2048998"/>
            <a:ext cx="419100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047875" y="3496788"/>
            <a:ext cx="421005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Juan\rjuan\ss3sim_out\cv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858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11125"/>
            <a:ext cx="13716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9800" y="111125"/>
            <a:ext cx="137160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117475"/>
            <a:ext cx="137160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" y="117475"/>
            <a:ext cx="137160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48399" y="152398"/>
            <a:ext cx="657225" cy="14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248399" y="380998"/>
            <a:ext cx="657225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3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53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53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001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02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050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50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50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098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099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99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42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42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243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291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291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91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39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339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40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5788220" y="1070747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783845" y="2519914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783845" y="39581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Ext_CV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783845" y="54059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Ext_LK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057400" y="2048998"/>
            <a:ext cx="419100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047875" y="3496788"/>
            <a:ext cx="421005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97636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Treatment of growth in assessments*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617777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exhaustive, n = 58</a:t>
            </a: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6" r="28444"/>
          <a:stretch/>
        </p:blipFill>
        <p:spPr bwMode="auto">
          <a:xfrm>
            <a:off x="664026" y="1784599"/>
            <a:ext cx="5725886" cy="437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2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Juan\rjuan\ss3sim_out\vonb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" y="253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11125"/>
            <a:ext cx="13716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9800" y="111125"/>
            <a:ext cx="137160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117475"/>
            <a:ext cx="137160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" y="117475"/>
            <a:ext cx="137160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48399" y="152398"/>
            <a:ext cx="657225" cy="14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248399" y="380998"/>
            <a:ext cx="657225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3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53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53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001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02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050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50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50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098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099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99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42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42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243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291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291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91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39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339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40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5788220" y="1070747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783845" y="2519914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783845" y="39581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Ext_CV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783845" y="54059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Ext_LK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057400" y="2048998"/>
            <a:ext cx="419100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057400" y="4935073"/>
            <a:ext cx="4210050" cy="1380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Juan\rjuan\ss3sim_out\termss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11125"/>
            <a:ext cx="13716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9800" y="111125"/>
            <a:ext cx="1371600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low-fish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117475"/>
            <a:ext cx="1371600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" y="117475"/>
            <a:ext cx="1371600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high-fish-</a:t>
            </a:r>
            <a:r>
              <a:rPr lang="en-US" dirty="0" err="1" smtClean="0"/>
              <a:t>surv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8475" y="508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comps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8475" y="29845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Fishery selectivity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48399" y="152398"/>
            <a:ext cx="657225" cy="146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248399" y="380998"/>
            <a:ext cx="657225" cy="18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3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53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53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001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02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0502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505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507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09875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09900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9925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42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42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243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291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291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91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3395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3397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400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38800" y="6355080"/>
            <a:ext cx="171450" cy="200025"/>
          </a:xfrm>
          <a:prstGeom prst="rect">
            <a:avLst/>
          </a:prstGeom>
          <a:solidFill>
            <a:srgbClr val="4EF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8825" y="6355080"/>
            <a:ext cx="171450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38850" y="6355080"/>
            <a:ext cx="171450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5788220" y="1070747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5783845" y="2519914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783845" y="39581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Ext_CV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783845" y="5405989"/>
            <a:ext cx="1399032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dirty="0" err="1" smtClean="0"/>
              <a:t>Ext_LK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*Selectivity misspecification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*Positive bias in </a:t>
            </a:r>
            <a:r>
              <a:rPr lang="en-US" dirty="0" err="1" smtClean="0">
                <a:latin typeface="Cambria" panose="02040503050406030204" pitchFamily="18" charset="0"/>
              </a:rPr>
              <a:t>LAmin</a:t>
            </a:r>
            <a:r>
              <a:rPr lang="en-US" dirty="0" smtClean="0">
                <a:latin typeface="Cambria" panose="02040503050406030204" pitchFamily="18" charset="0"/>
              </a:rPr>
              <a:t> and K in external estimator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*Fewer length data results in biased internal estimates of growth, particularly with no age data 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*External estimates perform comparably to internal estimates with poor data and selectivity misspecification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743" y="1825625"/>
            <a:ext cx="84473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mbria" panose="02040503050406030204" pitchFamily="18" charset="0"/>
              </a:rPr>
              <a:t>Incorporate Conditional Age-at-Length</a:t>
            </a:r>
          </a:p>
          <a:p>
            <a:pPr marL="0" indent="0">
              <a:buNone/>
            </a:pPr>
            <a:r>
              <a:rPr lang="en-US" sz="2600" dirty="0" smtClean="0">
                <a:latin typeface="Cambria" panose="02040503050406030204" pitchFamily="18" charset="0"/>
              </a:rPr>
              <a:t>Incorporate alternatives to the data used externally</a:t>
            </a:r>
          </a:p>
          <a:p>
            <a:pPr marL="0" indent="0">
              <a:buNone/>
            </a:pPr>
            <a:r>
              <a:rPr lang="en-US" sz="2600" dirty="0" smtClean="0">
                <a:latin typeface="Cambria" panose="02040503050406030204" pitchFamily="18" charset="0"/>
              </a:rPr>
              <a:t>Expand analyses to 3 life histories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Cambria" panose="02040503050406030204" pitchFamily="18" charset="0"/>
              </a:rPr>
              <a:t>Short-lived, fast-growing small pelagic (P. mackerel)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Cambria" panose="02040503050406030204" pitchFamily="18" charset="0"/>
              </a:rPr>
              <a:t>Long-lived, slow-growing (Rockfish)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Cambria" panose="02040503050406030204" pitchFamily="18" charset="0"/>
              </a:rPr>
              <a:t>Medium-lived, moderate-growing type (P. hake)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Main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79921" cy="4351338"/>
          </a:xfrm>
        </p:spPr>
        <p:txBody>
          <a:bodyPr/>
          <a:lstStyle/>
          <a:p>
            <a:pPr lvl="0"/>
            <a:r>
              <a:rPr lang="en-US" dirty="0" smtClean="0"/>
              <a:t>What data </a:t>
            </a:r>
            <a:r>
              <a:rPr lang="en-US" dirty="0"/>
              <a:t>types </a:t>
            </a:r>
            <a:r>
              <a:rPr lang="en-US" dirty="0" smtClean="0"/>
              <a:t>are </a:t>
            </a:r>
            <a:r>
              <a:rPr lang="en-US" dirty="0"/>
              <a:t>informative for estimating growth inside an integrated model?</a:t>
            </a:r>
          </a:p>
          <a:p>
            <a:pPr lvl="0"/>
            <a:r>
              <a:rPr lang="en-US" dirty="0" smtClean="0"/>
              <a:t>Data </a:t>
            </a:r>
            <a:r>
              <a:rPr lang="en-US" dirty="0"/>
              <a:t>quantity </a:t>
            </a:r>
            <a:r>
              <a:rPr lang="en-US" dirty="0" smtClean="0"/>
              <a:t>needed </a:t>
            </a:r>
            <a:r>
              <a:rPr lang="en-US" dirty="0"/>
              <a:t>to estimate growth inside an integrated model?</a:t>
            </a:r>
          </a:p>
          <a:p>
            <a:pPr lvl="0"/>
            <a:r>
              <a:rPr lang="en-US" dirty="0" smtClean="0"/>
              <a:t>Tradeoffs </a:t>
            </a:r>
            <a:r>
              <a:rPr lang="en-US" dirty="0"/>
              <a:t>between using external estimates of growth versus estimating growth inside an integrated model?</a:t>
            </a:r>
          </a:p>
          <a:p>
            <a:pPr lvl="0"/>
            <a:r>
              <a:rPr lang="en-US" dirty="0" smtClean="0"/>
              <a:t>Growth estimation across methods, data type/quantity, and life history?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 Developers</a:t>
            </a:r>
            <a:endParaRPr lang="en-US" dirty="0"/>
          </a:p>
        </p:txBody>
      </p:sp>
      <p:pic>
        <p:nvPicPr>
          <p:cNvPr id="1026" name="Picture 2" descr="https://0.gravatar.com/avatar/937f071c3ac0f9441f3ecf9e57cda38c?d=https%3A%2F%2Fidenticons.github.com%2F67772d6e54bc393a6f67e16bac3f83da.png&amp;r=x&amp;s=4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1447800"/>
            <a:ext cx="655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Sean Anderson </a:t>
            </a:r>
            <a:r>
              <a:rPr lang="en-US" dirty="0" smtClean="0"/>
              <a:t>– Simon Fraser University, PhD student; Lead developer and technical </a:t>
            </a:r>
            <a:r>
              <a:rPr lang="en-US" dirty="0"/>
              <a:t>guru (</a:t>
            </a:r>
            <a:r>
              <a:rPr lang="en-US" dirty="0" smtClean="0"/>
              <a:t>sean_anderson@sfu.ca)</a:t>
            </a:r>
            <a:endParaRPr lang="en-US" dirty="0"/>
          </a:p>
        </p:txBody>
      </p:sp>
      <p:pic>
        <p:nvPicPr>
          <p:cNvPr id="1028" name="Picture 4" descr="https://1.gravatar.com/avatar/e056f3c5e8d0af96f30740856eecec4d?d=https%3A%2F%2Fidenticons.github.com%2F10dd361caaef75f1a5e62cec55636402.png&amp;r=x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1907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514600"/>
            <a:ext cx="655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Kelli Johnson </a:t>
            </a:r>
            <a:r>
              <a:rPr lang="en-US" dirty="0" smtClean="0"/>
              <a:t>– UW, Punt PhD </a:t>
            </a:r>
            <a:r>
              <a:rPr lang="en-US" dirty="0"/>
              <a:t>student </a:t>
            </a:r>
            <a:endParaRPr lang="en-US" dirty="0" smtClean="0"/>
          </a:p>
          <a:p>
            <a:pPr algn="r"/>
            <a:r>
              <a:rPr lang="en-US" dirty="0" smtClean="0"/>
              <a:t>(kfjohns@uw.edu)</a:t>
            </a:r>
            <a:endParaRPr lang="en-US" dirty="0"/>
          </a:p>
        </p:txBody>
      </p:sp>
      <p:pic>
        <p:nvPicPr>
          <p:cNvPr id="1030" name="Picture 6" descr="Cole Monnah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200402"/>
            <a:ext cx="762000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apamresearch.org/sites/default/files/JuanValeroPic_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5105400"/>
            <a:ext cx="100735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0" y="3435291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Cole </a:t>
            </a:r>
            <a:r>
              <a:rPr lang="en-US" sz="2400" b="1" dirty="0" err="1" smtClean="0"/>
              <a:t>Monnahan</a:t>
            </a:r>
            <a:r>
              <a:rPr lang="en-US" sz="2400" b="1" dirty="0" smtClean="0"/>
              <a:t> </a:t>
            </a:r>
            <a:r>
              <a:rPr lang="en-US" dirty="0" smtClean="0"/>
              <a:t>– UW, Trevor Branch PhD student </a:t>
            </a:r>
          </a:p>
          <a:p>
            <a:r>
              <a:rPr lang="en-US" dirty="0" smtClean="0"/>
              <a:t>(monnahc@uw.edu)</a:t>
            </a:r>
            <a:endParaRPr lang="en-US" dirty="0"/>
          </a:p>
        </p:txBody>
      </p:sp>
      <p:pic>
        <p:nvPicPr>
          <p:cNvPr id="1034" name="Picture 10" descr="http://fish.washington.edu/research/wet/images/gallery/on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602"/>
            <a:ext cx="1028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19200" y="4366736"/>
            <a:ext cx="655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Kotaro Ono </a:t>
            </a:r>
            <a:r>
              <a:rPr lang="en-US" dirty="0" smtClean="0"/>
              <a:t>– UW-NOAA, Postdoc</a:t>
            </a:r>
          </a:p>
          <a:p>
            <a:pPr algn="r"/>
            <a:r>
              <a:rPr lang="en-US" dirty="0" smtClean="0"/>
              <a:t>(kotarono@uw.edu)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5334000"/>
            <a:ext cx="655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Juan Valero </a:t>
            </a:r>
            <a:r>
              <a:rPr lang="en-US" dirty="0" smtClean="0"/>
              <a:t>– CAPAM, Research </a:t>
            </a:r>
            <a:r>
              <a:rPr lang="en-US" dirty="0"/>
              <a:t>Scientist </a:t>
            </a:r>
            <a:endParaRPr lang="en-US" dirty="0" smtClean="0"/>
          </a:p>
          <a:p>
            <a:r>
              <a:rPr lang="en-US" dirty="0" smtClean="0"/>
              <a:t>(jvalero@iattc.org)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172202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WCSAM Participants</a:t>
            </a:r>
            <a:r>
              <a:rPr lang="en-US" sz="1600" dirty="0"/>
              <a:t> </a:t>
            </a:r>
            <a:r>
              <a:rPr lang="en-US" sz="1600" dirty="0" smtClean="0"/>
              <a:t>contributed conceptually and technically: Curry </a:t>
            </a:r>
            <a:r>
              <a:rPr lang="en-US" sz="1600" dirty="0"/>
              <a:t>Cunningham, Felipe Hurtado-Ferro</a:t>
            </a:r>
            <a:r>
              <a:rPr lang="en-US" sz="1600" dirty="0" smtClean="0"/>
              <a:t>, </a:t>
            </a:r>
            <a:r>
              <a:rPr lang="en-US" sz="1600" dirty="0"/>
              <a:t>Roberto </a:t>
            </a:r>
            <a:r>
              <a:rPr lang="en-US" sz="1600" dirty="0" err="1"/>
              <a:t>Licandeo</a:t>
            </a:r>
            <a:r>
              <a:rPr lang="en-US" sz="1600" dirty="0"/>
              <a:t>, Carey </a:t>
            </a:r>
            <a:r>
              <a:rPr lang="en-US" sz="1600" dirty="0" err="1"/>
              <a:t>McGilliard</a:t>
            </a:r>
            <a:r>
              <a:rPr lang="en-US" sz="1600" dirty="0" smtClean="0"/>
              <a:t>, </a:t>
            </a:r>
            <a:r>
              <a:rPr lang="en-US" sz="1600" dirty="0"/>
              <a:t>Melissa </a:t>
            </a:r>
            <a:r>
              <a:rPr lang="en-US" sz="1600" dirty="0" err="1"/>
              <a:t>Muradian</a:t>
            </a:r>
            <a:r>
              <a:rPr lang="en-US" sz="1600" dirty="0"/>
              <a:t>, </a:t>
            </a:r>
            <a:r>
              <a:rPr lang="en-US" sz="1600" dirty="0" smtClean="0"/>
              <a:t>Cody </a:t>
            </a:r>
            <a:r>
              <a:rPr lang="en-US" sz="1600" dirty="0" err="1"/>
              <a:t>Szuwalski</a:t>
            </a:r>
            <a:r>
              <a:rPr lang="en-US" sz="1600" dirty="0" smtClean="0"/>
              <a:t>, </a:t>
            </a:r>
            <a:r>
              <a:rPr lang="en-US" sz="1600" dirty="0" err="1"/>
              <a:t>Katyana</a:t>
            </a:r>
            <a:r>
              <a:rPr lang="en-US" sz="1600" dirty="0"/>
              <a:t> </a:t>
            </a:r>
            <a:r>
              <a:rPr lang="en-US" sz="1600" dirty="0" err="1"/>
              <a:t>Vert</a:t>
            </a:r>
            <a:r>
              <a:rPr lang="en-US" sz="1600" dirty="0"/>
              <a:t>-pre, Athol </a:t>
            </a:r>
            <a:r>
              <a:rPr lang="en-US" sz="1600" dirty="0" smtClean="0"/>
              <a:t>Whitten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51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8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14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b="1" dirty="0" smtClean="0"/>
              <a:t>Reproducible</a:t>
            </a:r>
            <a:r>
              <a:rPr lang="en-US" sz="4000" dirty="0" smtClean="0"/>
              <a:t>, </a:t>
            </a:r>
            <a:r>
              <a:rPr lang="en-US" sz="4000" b="1" dirty="0" smtClean="0"/>
              <a:t>flexible</a:t>
            </a:r>
            <a:r>
              <a:rPr lang="en-US" sz="4000" dirty="0" smtClean="0"/>
              <a:t>, and </a:t>
            </a:r>
            <a:r>
              <a:rPr lang="en-US" sz="4000" b="1" dirty="0" smtClean="0"/>
              <a:t>rapid</a:t>
            </a:r>
            <a:r>
              <a:rPr lang="en-US" sz="4000" dirty="0" smtClean="0"/>
              <a:t> end-to-end simulation framework: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600" dirty="0" smtClean="0"/>
              <a:t>              </a:t>
            </a:r>
            <a:r>
              <a:rPr lang="en-US" sz="4600" b="1" dirty="0" smtClean="0"/>
              <a:t>OM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smtClean="0"/>
              <a:t>-&gt; Data -&gt; EM</a:t>
            </a:r>
            <a:r>
              <a:rPr lang="en-US" sz="4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smtClean="0"/>
              <a:t>-&gt; analysis</a:t>
            </a:r>
            <a:endParaRPr lang="en-US" sz="3400" b="1" dirty="0" smtClean="0"/>
          </a:p>
          <a:p>
            <a:pPr lvl="1">
              <a:lnSpc>
                <a:spcPct val="170000"/>
              </a:lnSpc>
            </a:pPr>
            <a:r>
              <a:rPr lang="en-US" dirty="0" smtClean="0"/>
              <a:t>all within </a:t>
            </a:r>
            <a:r>
              <a:rPr lang="en-US" dirty="0" smtClean="0">
                <a:latin typeface="Courier" pitchFamily="49" charset="0"/>
              </a:rPr>
              <a:t>R,</a:t>
            </a:r>
            <a:r>
              <a:rPr lang="en-US" dirty="0" smtClean="0">
                <a:latin typeface="+mj-lt"/>
              </a:rPr>
              <a:t> using SS3 for both models</a:t>
            </a:r>
            <a:endParaRPr lang="en-US" dirty="0" smtClean="0"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53539"/>
            <a:ext cx="83058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Designed to programmatically induce structural differences to SS3 models (control, data, starter files)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Useful for testing: model performance, model misspecification, value of data,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5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94"/>
            <a:ext cx="8515350" cy="894956"/>
          </a:xfrm>
        </p:spPr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5547"/>
            <a:ext cx="9144000" cy="605245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</a:p>
          <a:p>
            <a:pPr lvl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C. </a:t>
            </a:r>
            <a:r>
              <a:rPr lang="fi-FI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Monnahan, K. Johnson, K. Ono, J. Valero.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2014.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ss3sim: An </a:t>
            </a: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fisheries stock assessment simulation with Stock Synthesis. PLoS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Ono, 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R. Licandeo, M. Muradian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Cunningham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Anderson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Hurtado-Ferro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Johnson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McGilliard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Monnahan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Szuwalski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Valero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Vert-pre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Whitten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Punt.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2014.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</a:t>
            </a: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and age composition data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statistical age-structured models for marine species. ICES JMS.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Johnson, 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C. Monnahan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McGilliard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Vert-pre, S. Anderson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Cunningham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Hurtado-Ferro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Licandeo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Muradian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Ono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Szuwalski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Valero, A. Whitten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Punt. 2014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mortality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fisheries stock assessment models: Identifying a default approach.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ICES JMS.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Hurtado-Ferro, F.,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Szuwalski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Valero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Anderson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Cunningham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Johnson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Licandeo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McGilliard, 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Monnahan,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Muradian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Ono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Vert-pre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Whitten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Press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in the rear-view mirror: reflections on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retrospective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 from a fisheries stock assessment simulation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study.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ICES JMS.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Valero,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J., K.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Johnson, C. Stawitz, R. Licandeo,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Anderson, A. Hicks, F. Hurtado-Ferro, P. Kuriyama,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Monnahan, K. Ono, I. Taylor, M. Rudd. Evaluating the impacts of fixing or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growth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parameters, across life histories and 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 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Monnahan, C., S. Anderson, F. Hurtado-Ferro, K. Ono, M. Rudd, J. Valero, K. Johnson, R. Licandeo, C. Stawitz, A. Hicks, I. Taylor. An evaluation of alternative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approaches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composition data in integrated stock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assessments.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Kuriyama, P., A. Hicks, K. Johnson, I. Taylor, S. Anderson, F. Hurtado-Ferro, R. Licandeo, C. Monnahan,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Ono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Rudd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Stawitz, J. Valero. An investigation of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weight-at-age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modeling parametric growth in statistical age-structured population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Package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4200" b="1" dirty="0" smtClean="0"/>
              <a:t>Software</a:t>
            </a:r>
            <a:endParaRPr lang="en-US" sz="4200" dirty="0" smtClean="0"/>
          </a:p>
          <a:p>
            <a:pPr>
              <a:buFontTx/>
              <a:buChar char="–"/>
            </a:pPr>
            <a:r>
              <a:rPr lang="en-US" sz="4000" dirty="0" smtClean="0"/>
              <a:t>Open source, cross platform (Windows, OS X, Linux). </a:t>
            </a:r>
          </a:p>
          <a:p>
            <a:pPr>
              <a:buFontTx/>
              <a:buChar char="–"/>
            </a:pPr>
            <a:r>
              <a:rPr lang="en-US" sz="4000" dirty="0" smtClean="0"/>
              <a:t>Requires: SS3.24O, </a:t>
            </a:r>
            <a:r>
              <a:rPr lang="en-US" sz="4000" dirty="0" smtClean="0">
                <a:latin typeface="Courier" pitchFamily="49" charset="0"/>
              </a:rPr>
              <a:t>R</a:t>
            </a:r>
            <a:r>
              <a:rPr lang="en-US" sz="4000" dirty="0" smtClean="0"/>
              <a:t> &gt;= 3.0.0, </a:t>
            </a:r>
            <a:r>
              <a:rPr lang="en-US" sz="4000" dirty="0" smtClean="0">
                <a:latin typeface="Courier" pitchFamily="49" charset="0"/>
              </a:rPr>
              <a:t>r4ss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4200" b="1" dirty="0" smtClean="0"/>
              <a:t>Availability</a:t>
            </a:r>
            <a:endParaRPr lang="en-US" sz="4200" dirty="0" smtClean="0"/>
          </a:p>
          <a:p>
            <a:pPr>
              <a:buFontTx/>
              <a:buChar char="–"/>
            </a:pPr>
            <a:r>
              <a:rPr lang="en-US" sz="4000" dirty="0"/>
              <a:t>CRAN </a:t>
            </a:r>
            <a:r>
              <a:rPr lang="en-US" dirty="0"/>
              <a:t>(</a:t>
            </a:r>
            <a:r>
              <a:rPr lang="en-US" sz="2900" dirty="0">
                <a:solidFill>
                  <a:srgbClr val="0000FF"/>
                </a:solidFill>
              </a:rPr>
              <a:t>http://</a:t>
            </a:r>
            <a:r>
              <a:rPr lang="en-US" sz="2900" dirty="0" smtClean="0">
                <a:solidFill>
                  <a:srgbClr val="0000FF"/>
                </a:solidFill>
              </a:rPr>
              <a:t>cran.r-project.org/package=ss3sim</a:t>
            </a:r>
            <a:r>
              <a:rPr lang="en-US" dirty="0" smtClean="0"/>
              <a:t>)</a:t>
            </a:r>
          </a:p>
          <a:p>
            <a:pPr>
              <a:buFontTx/>
              <a:buChar char="–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Development version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www.github.com/ss3sim/ss3sim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)</a:t>
            </a:r>
            <a:endParaRPr lang="en-US" dirty="0" smtClean="0">
              <a:latin typeface="+mj-lt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4200" b="1" dirty="0" smtClean="0"/>
              <a:t>Contents</a:t>
            </a:r>
            <a:r>
              <a:rPr lang="en-US" sz="4200" dirty="0" smtClean="0"/>
              <a:t> </a:t>
            </a:r>
          </a:p>
          <a:p>
            <a:pPr>
              <a:buFontTx/>
              <a:buChar char="–"/>
            </a:pPr>
            <a:r>
              <a:rPr lang="en-US" sz="4000" dirty="0" smtClean="0"/>
              <a:t>SS3 models, modified for simulation with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</a:p>
          <a:p>
            <a:pPr>
              <a:buFontTx/>
              <a:buChar char="–"/>
            </a:pPr>
            <a:r>
              <a:rPr lang="en-US" sz="4000" dirty="0" smtClean="0">
                <a:latin typeface="Courier" pitchFamily="49" charset="0"/>
              </a:rPr>
              <a:t>R</a:t>
            </a:r>
            <a:r>
              <a:rPr lang="en-US" sz="4000" dirty="0" smtClean="0"/>
              <a:t> functions for modifying models, running simulations, </a:t>
            </a:r>
            <a:br>
              <a:rPr lang="en-US" sz="4000" dirty="0" smtClean="0"/>
            </a:br>
            <a:r>
              <a:rPr lang="en-US" sz="4000" dirty="0" smtClean="0"/>
              <a:t>and extracting/plotting results</a:t>
            </a:r>
          </a:p>
        </p:txBody>
      </p:sp>
    </p:spTree>
    <p:extLst>
      <p:ext uri="{BB962C8B-B14F-4D97-AF65-F5344CB8AC3E}">
        <p14:creationId xmlns:p14="http://schemas.microsoft.com/office/powerpoint/2010/main" val="16982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52064" cy="4351338"/>
          </a:xfrm>
        </p:spPr>
        <p:txBody>
          <a:bodyPr>
            <a:normAutofit/>
          </a:bodyPr>
          <a:lstStyle/>
          <a:p>
            <a:r>
              <a:rPr lang="en-US" dirty="0"/>
              <a:t>0. Length composition and age compositions</a:t>
            </a:r>
          </a:p>
          <a:p>
            <a:r>
              <a:rPr lang="en-US" dirty="0"/>
              <a:t>1. Only length composition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Length composition and conditional age at length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Length composition, age composition and conditional age at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length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comps and age comps sampled as multinomial (although </a:t>
            </a:r>
            <a:r>
              <a:rPr lang="en-US" dirty="0" err="1" smtClean="0"/>
              <a:t>overdispersion</a:t>
            </a:r>
            <a:r>
              <a:rPr lang="en-US" dirty="0" smtClean="0"/>
              <a:t> is an option)</a:t>
            </a:r>
          </a:p>
          <a:p>
            <a:r>
              <a:rPr lang="en-US" dirty="0" smtClean="0"/>
              <a:t>Mean length at age</a:t>
            </a:r>
          </a:p>
          <a:p>
            <a:pPr lvl="1"/>
            <a:r>
              <a:rPr lang="en-US" dirty="0" smtClean="0"/>
              <a:t>Fishery</a:t>
            </a:r>
          </a:p>
          <a:p>
            <a:pPr lvl="1"/>
            <a:r>
              <a:rPr lang="en-US" dirty="0" smtClean="0"/>
              <a:t>Fraction </a:t>
            </a:r>
            <a:r>
              <a:rPr lang="en-US" dirty="0"/>
              <a:t>of samples by age based on observed age composition</a:t>
            </a:r>
          </a:p>
          <a:p>
            <a:pPr lvl="1"/>
            <a:r>
              <a:rPr lang="en-US" dirty="0" smtClean="0"/>
              <a:t>Used in external estimation of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1191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Evaluating the impacts of  fixing or estimating growth parameters, across life histories and data availability</vt:lpstr>
      <vt:lpstr>Treatment of growth in assessments* </vt:lpstr>
      <vt:lpstr>Main questions</vt:lpstr>
      <vt:lpstr>ss3sim Developers</vt:lpstr>
      <vt:lpstr>ss3sim: Big picture</vt:lpstr>
      <vt:lpstr>ss3sim work</vt:lpstr>
      <vt:lpstr>ss3sim: Package details</vt:lpstr>
      <vt:lpstr>Data scenarios</vt:lpstr>
      <vt:lpstr>Sampling Design</vt:lpstr>
      <vt:lpstr>Experimental Design</vt:lpstr>
      <vt:lpstr>Experimental Design</vt:lpstr>
      <vt:lpstr>Sample intensity and sizes for Age, Lengths</vt:lpstr>
      <vt:lpstr>Growth estimation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results</vt:lpstr>
      <vt:lpstr>Future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Stawitz</dc:creator>
  <cp:lastModifiedBy>Juan Valero</cp:lastModifiedBy>
  <cp:revision>258</cp:revision>
  <dcterms:created xsi:type="dcterms:W3CDTF">2014-10-05T18:51:18Z</dcterms:created>
  <dcterms:modified xsi:type="dcterms:W3CDTF">2014-11-06T00:05:56Z</dcterms:modified>
</cp:coreProperties>
</file>