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260" r:id="rId4"/>
    <p:sldId id="354" r:id="rId5"/>
    <p:sldId id="352" r:id="rId6"/>
    <p:sldId id="353" r:id="rId7"/>
    <p:sldId id="338" r:id="rId8"/>
    <p:sldId id="339" r:id="rId9"/>
    <p:sldId id="356" r:id="rId10"/>
    <p:sldId id="355" r:id="rId11"/>
    <p:sldId id="337" r:id="rId12"/>
    <p:sldId id="313" r:id="rId13"/>
    <p:sldId id="335" r:id="rId14"/>
    <p:sldId id="266" r:id="rId15"/>
    <p:sldId id="340" r:id="rId16"/>
    <p:sldId id="305" r:id="rId17"/>
    <p:sldId id="293" r:id="rId18"/>
    <p:sldId id="294" r:id="rId19"/>
    <p:sldId id="343" r:id="rId20"/>
    <p:sldId id="344" r:id="rId21"/>
    <p:sldId id="349" r:id="rId22"/>
    <p:sldId id="342" r:id="rId23"/>
    <p:sldId id="345" r:id="rId24"/>
    <p:sldId id="341" r:id="rId25"/>
    <p:sldId id="346" r:id="rId26"/>
    <p:sldId id="347" r:id="rId27"/>
    <p:sldId id="331" r:id="rId28"/>
    <p:sldId id="281" r:id="rId29"/>
    <p:sldId id="351" r:id="rId30"/>
    <p:sldId id="35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i Johnson" initials="KFJ" lastIdx="3" clrIdx="0"/>
  <p:cmAuthor id="1" name="kotaro" initials="k" lastIdx="14" clrIdx="1">
    <p:extLst/>
  </p:cmAuthor>
  <p:cmAuthor id="2" name="Juan Valero" initials="JLV" lastIdx="5" clrIdx="2"/>
  <p:cmAuthor id="3" name="Reviewer" initials="Rev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86407" autoAdjust="0"/>
  </p:normalViewPr>
  <p:slideViewPr>
    <p:cSldViewPr>
      <p:cViewPr varScale="1">
        <p:scale>
          <a:sx n="88" d="100"/>
          <a:sy n="88" d="100"/>
        </p:scale>
        <p:origin x="13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fjohns@uw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package=ss3si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3sim/natural-mortality" TargetMode="External"/><Relationship Id="rId2" Type="http://schemas.openxmlformats.org/officeDocument/2006/relationships/hyperlink" Target="http://doi.org/10.1371/journal.pone.00927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s3sim/bin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sz="5300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package for stock assessment simulation with SS3</a:t>
            </a:r>
            <a:endParaRPr lang="en-US" dirty="0"/>
          </a:p>
        </p:txBody>
      </p:sp>
      <p:pic>
        <p:nvPicPr>
          <p:cNvPr id="1026" name="Picture 2" descr="http://upload.wikimedia.org/wikipedia/commons/9/96/Gadus_macrocepha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08" y="1737610"/>
            <a:ext cx="6112492" cy="36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25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Kelli Johnson (</a:t>
            </a:r>
            <a:r>
              <a:rPr lang="en-US" dirty="0" smtClean="0">
                <a:hlinkClick r:id="rId3"/>
              </a:rPr>
              <a:t>kellifayejohnson@gmail.com</a:t>
            </a:r>
            <a:r>
              <a:rPr lang="en-US" dirty="0" smtClean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1466353"/>
            <a:ext cx="15240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D0-F0-cod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348335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species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5372100" y="1976733"/>
            <a:ext cx="186690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3348335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“D” case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4368618"/>
            <a:ext cx="7891220" cy="2308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dirty="0"/>
          </a:p>
        </p:txBody>
      </p: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4572000" y="2057400"/>
            <a:ext cx="152400" cy="129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3348335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“F” case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2362200" y="1976733"/>
            <a:ext cx="140970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1900" y="4537819"/>
            <a:ext cx="15240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D0-F1-cod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5291949"/>
            <a:ext cx="29718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D0-F0-M0-S1-R2-cod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4011167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scenarios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6006851"/>
            <a:ext cx="29718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D0-F0-M2-S1-R2-cod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19650" y="5291948"/>
            <a:ext cx="29718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D1-F0-M2-S1-R2-cod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6006850"/>
            <a:ext cx="29718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D0-F1-sar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9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Conceptually</a:t>
            </a:r>
            <a:r>
              <a:rPr lang="en-US" dirty="0" smtClean="0"/>
              <a:t>: mechanism to manipulate SS3 model structure</a:t>
            </a:r>
          </a:p>
          <a:p>
            <a:r>
              <a:rPr lang="en-US" b="1" dirty="0" smtClean="0"/>
              <a:t>In practice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case arguments passed to internal R functions during execution of OM and 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Cases are specific to a </a:t>
            </a:r>
            <a:r>
              <a:rPr lang="en-US" sz="3200" dirty="0" smtClean="0"/>
              <a:t>species </a:t>
            </a:r>
            <a:r>
              <a:rPr lang="en-US" sz="3200" dirty="0"/>
              <a:t>(e.g., </a:t>
            </a:r>
            <a:r>
              <a:rPr lang="en-US" sz="3200" dirty="0" smtClean="0"/>
              <a:t>cod)</a:t>
            </a:r>
            <a:endParaRPr lang="en-US" sz="3200" dirty="0"/>
          </a:p>
          <a:p>
            <a:r>
              <a:rPr lang="en-US" b="1" dirty="0" smtClean="0"/>
              <a:t>mandatory</a:t>
            </a:r>
            <a:r>
              <a:rPr lang="en-US" dirty="0" smtClean="0"/>
              <a:t>: Fishing (F) and Data (D)</a:t>
            </a:r>
          </a:p>
          <a:p>
            <a:r>
              <a:rPr lang="en-US" b="1" dirty="0" smtClean="0"/>
              <a:t>optional: </a:t>
            </a:r>
            <a:r>
              <a:rPr lang="en-US" dirty="0" smtClean="0"/>
              <a:t>e.g., change estimated parameters, process noise, retrospective, etc.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1466353"/>
            <a:ext cx="15240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D0-F1-cod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2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72" r="1507" b="39949"/>
          <a:stretch/>
        </p:blipFill>
        <p:spPr>
          <a:xfrm>
            <a:off x="3818467" y="2046909"/>
            <a:ext cx="4876800" cy="2310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801965"/>
            <a:ext cx="2765502" cy="90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OM </a:t>
            </a:r>
          </a:p>
          <a:p>
            <a:pPr algn="ctr"/>
            <a:r>
              <a:rPr lang="en-US" sz="2400" dirty="0" smtClean="0"/>
              <a:t>(expected values)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25544" y="6096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199656" y="6096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r>
              <a:rPr lang="en-US" sz="3600" dirty="0" smtClean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857" y="3817770"/>
            <a:ext cx="2732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sample_index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sample_agecomp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sample_lcomp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18095011">
            <a:off x="306304" y="5114379"/>
            <a:ext cx="1216192" cy="12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808133" y="632460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95400"/>
            <a:ext cx="8229600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Case D0 – to sample the data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2895600" y="2755253"/>
            <a:ext cx="762000" cy="11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2272485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lognormal samples from the second fleet every 2 years, with </a:t>
            </a:r>
            <a:r>
              <a:rPr lang="el-GR" dirty="0" smtClean="0"/>
              <a:t>σ</a:t>
            </a:r>
            <a:r>
              <a:rPr lang="en-US" dirty="0" smtClean="0"/>
              <a:t> = 0.2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2867436">
            <a:off x="3272990" y="5362026"/>
            <a:ext cx="1514230" cy="11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Different arguments to the same functions create </a:t>
            </a:r>
            <a:r>
              <a:rPr lang="en-US" sz="3200" b="1" dirty="0" smtClean="0"/>
              <a:t>case numbers</a:t>
            </a:r>
            <a:endParaRPr lang="en-US" sz="32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fleets;c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years;list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sds_obs;list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971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accent1"/>
                </a:solidFill>
              </a:rPr>
              <a:t>D0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71600" y="4724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fleets;c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years;list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sds_obs;list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5181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accent2"/>
                </a:solidFill>
              </a:rPr>
              <a:t>D1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3715941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“High survey effort”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593913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“Low survey effort”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Fishing effort (F)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795838" y="3653843"/>
            <a:ext cx="94230" cy="48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0352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Estimation (E)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679590" y="4847591"/>
            <a:ext cx="1683884" cy="51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3069068"/>
            <a:ext cx="246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(D)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915886" y="3653843"/>
            <a:ext cx="1375682" cy="53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3631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Retrospective (R)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811275" y="4717041"/>
            <a:ext cx="261594" cy="6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 Scenarios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548825"/>
            <a:ext cx="8534400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Scenarios: unique </a:t>
            </a:r>
            <a:r>
              <a:rPr lang="en-US" sz="3200" b="1" dirty="0" smtClean="0"/>
              <a:t>combinations of case numbers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1086874" y="4139706"/>
            <a:ext cx="6148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Scenario="</a:t>
            </a:r>
            <a:r>
              <a:rPr lang="en-US" sz="4000" b="1" dirty="0" smtClean="0"/>
              <a:t>D0-E0-F0-R0-cod</a:t>
            </a:r>
            <a:r>
              <a:rPr lang="en-US" sz="4000" dirty="0"/>
              <a:t>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57925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(species)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6934201" y="3653843"/>
            <a:ext cx="842962" cy="54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Run the first example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 at r4ss output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Rerun with more iterations in parallel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 what is ‘D0-F1-cod’? </a:t>
            </a:r>
          </a:p>
          <a:p>
            <a:r>
              <a:rPr lang="en-US" dirty="0" smtClean="0"/>
              <a:t>Read in results</a:t>
            </a:r>
          </a:p>
          <a:p>
            <a:r>
              <a:rPr lang="en-US" dirty="0" smtClean="0"/>
              <a:t>&lt;Look at scalar and time-series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File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00" y="1628338"/>
            <a:ext cx="1919736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D0-F1-cod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900" y="3597811"/>
            <a:ext cx="6858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876800"/>
            <a:ext cx="76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Nbias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724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36900" y="3597811"/>
            <a:ext cx="44531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4767" y="3597811"/>
            <a:ext cx="52755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578" y="3429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3852673" y="4800600"/>
            <a:ext cx="59740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0015" y="4817011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67150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0919" y="3048000"/>
            <a:ext cx="292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results_scalar_D0-F1-cod.csv</a:t>
            </a:r>
          </a:p>
          <a:p>
            <a:r>
              <a:rPr lang="en-US" b="1" dirty="0">
                <a:solidFill>
                  <a:schemeClr val="tx2"/>
                </a:solidFill>
              </a:rPr>
              <a:t>results_ts_D0-F1-cod.csv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785" y="5910184"/>
            <a:ext cx="162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AdjustBias.DAT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AvgBias.DAT</a:t>
            </a:r>
          </a:p>
        </p:txBody>
      </p:sp>
      <p:sp>
        <p:nvSpPr>
          <p:cNvPr id="27" name="Oval 26"/>
          <p:cNvSpPr/>
          <p:nvPr/>
        </p:nvSpPr>
        <p:spPr>
          <a:xfrm>
            <a:off x="5652646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7433" y="4800600"/>
            <a:ext cx="1818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log.txt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(case arguments)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>
            <a:stCxn id="4" idx="1"/>
            <a:endCxn id="5" idx="0"/>
          </p:cNvCxnSpPr>
          <p:nvPr/>
        </p:nvCxnSpPr>
        <p:spPr>
          <a:xfrm flipH="1">
            <a:off x="1447800" y="1971238"/>
            <a:ext cx="952500" cy="1626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3" idx="0"/>
          </p:cNvCxnSpPr>
          <p:nvPr/>
        </p:nvCxnSpPr>
        <p:spPr>
          <a:xfrm flipH="1">
            <a:off x="2559559" y="2314138"/>
            <a:ext cx="800609" cy="128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14" idx="0"/>
          </p:cNvCxnSpPr>
          <p:nvPr/>
        </p:nvCxnSpPr>
        <p:spPr>
          <a:xfrm>
            <a:off x="3360168" y="2314138"/>
            <a:ext cx="1258379" cy="128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4" idx="1"/>
          </p:cNvCxnSpPr>
          <p:nvPr/>
        </p:nvCxnSpPr>
        <p:spPr>
          <a:xfrm>
            <a:off x="3360168" y="2314138"/>
            <a:ext cx="2830751" cy="105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>
          <a:xfrm flipH="1">
            <a:off x="342900" y="4283611"/>
            <a:ext cx="1104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7" idx="0"/>
          </p:cNvCxnSpPr>
          <p:nvPr/>
        </p:nvCxnSpPr>
        <p:spPr>
          <a:xfrm>
            <a:off x="1447800" y="4283611"/>
            <a:ext cx="0" cy="59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26" idx="0"/>
          </p:cNvCxnSpPr>
          <p:nvPr/>
        </p:nvCxnSpPr>
        <p:spPr>
          <a:xfrm>
            <a:off x="381000" y="5334000"/>
            <a:ext cx="1159309" cy="57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17" idx="0"/>
          </p:cNvCxnSpPr>
          <p:nvPr/>
        </p:nvCxnSpPr>
        <p:spPr>
          <a:xfrm flipH="1">
            <a:off x="4151378" y="4055011"/>
            <a:ext cx="467169" cy="74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8" idx="0"/>
          </p:cNvCxnSpPr>
          <p:nvPr/>
        </p:nvCxnSpPr>
        <p:spPr>
          <a:xfrm>
            <a:off x="4618547" y="4055011"/>
            <a:ext cx="808168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29" idx="0"/>
          </p:cNvCxnSpPr>
          <p:nvPr/>
        </p:nvCxnSpPr>
        <p:spPr>
          <a:xfrm>
            <a:off x="4618547" y="4055011"/>
            <a:ext cx="2798078" cy="74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2" idx="0"/>
          </p:cNvCxnSpPr>
          <p:nvPr/>
        </p:nvCxnSpPr>
        <p:spPr>
          <a:xfrm>
            <a:off x="4151378" y="5257800"/>
            <a:ext cx="32537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2"/>
            <a:endCxn id="27" idx="0"/>
          </p:cNvCxnSpPr>
          <p:nvPr/>
        </p:nvCxnSpPr>
        <p:spPr>
          <a:xfrm>
            <a:off x="5426715" y="5274211"/>
            <a:ext cx="835531" cy="516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28418" y="3588822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7" name="Straight Arrow Connector 56"/>
          <p:cNvCxnSpPr>
            <a:stCxn id="4" idx="2"/>
            <a:endCxn id="56" idx="0"/>
          </p:cNvCxnSpPr>
          <p:nvPr/>
        </p:nvCxnSpPr>
        <p:spPr>
          <a:xfrm>
            <a:off x="3360168" y="2314138"/>
            <a:ext cx="196850" cy="1274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49876" y="1625912"/>
            <a:ext cx="1873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ss3sim_scalar.csv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ss3sim_ts.csv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4276" y="1628338"/>
            <a:ext cx="1381484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D0-F1-cod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48200" y="16103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263263" y="1628338"/>
            <a:ext cx="127635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ScenarioN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26" idx="0"/>
            <a:endCxn id="13" idx="2"/>
          </p:cNvCxnSpPr>
          <p:nvPr/>
        </p:nvCxnSpPr>
        <p:spPr>
          <a:xfrm flipV="1">
            <a:off x="1540309" y="4055011"/>
            <a:ext cx="1019250" cy="185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17711" y="5292576"/>
            <a:ext cx="346164" cy="48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0"/>
            <a:endCxn id="56" idx="2"/>
          </p:cNvCxnSpPr>
          <p:nvPr/>
        </p:nvCxnSpPr>
        <p:spPr>
          <a:xfrm flipV="1">
            <a:off x="1540309" y="4046022"/>
            <a:ext cx="2016709" cy="1864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0"/>
            <a:endCxn id="14" idx="1"/>
          </p:cNvCxnSpPr>
          <p:nvPr/>
        </p:nvCxnSpPr>
        <p:spPr>
          <a:xfrm flipV="1">
            <a:off x="1540309" y="3826411"/>
            <a:ext cx="2814458" cy="2083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2"/>
            <a:endCxn id="26" idx="0"/>
          </p:cNvCxnSpPr>
          <p:nvPr/>
        </p:nvCxnSpPr>
        <p:spPr>
          <a:xfrm>
            <a:off x="1447800" y="5334000"/>
            <a:ext cx="92509" cy="57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Collecting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get_results_all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(directory,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overwrite_files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user_scenarios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Uses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r4ss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and extracts from all scenarios in directory</a:t>
            </a:r>
          </a:p>
          <a:p>
            <a:pPr lvl="1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Returns</a:t>
            </a:r>
          </a:p>
          <a:p>
            <a:pPr lvl="2">
              <a:buSzPct val="84000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Simulation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metrics (scenario, replicate, etc.)</a:t>
            </a:r>
          </a:p>
          <a:p>
            <a:pPr lvl="2">
              <a:buSzPct val="84000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OM and EM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derived quantities</a:t>
            </a:r>
          </a:p>
          <a:p>
            <a:pPr lvl="2">
              <a:buSzPct val="84000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Convergence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metrics (invertible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Hessian,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params_on_bounds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max_grad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runtime)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2">
              <a:buSzPct val="84000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Stored in two files: </a:t>
            </a:r>
          </a:p>
          <a:p>
            <a:pPr lvl="3">
              <a:buSzPct val="84000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ss3sim_scalars.csv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M, MSY,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lvl="3">
              <a:buSzPct val="84000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ss3sim_ts.csv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SSB(y), F(y),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Plotting Results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plot_scalar_points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horiz2,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vert2, color,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axes.free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Makes liberal use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en-US" sz="2000" dirty="0" smtClean="0"/>
              <a:t>. Arguments are:</a:t>
            </a:r>
            <a:endParaRPr lang="en-US" sz="20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columns to plot, where x can be a factor or not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horiz2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columns </a:t>
            </a:r>
            <a:r>
              <a:rPr lang="en-US" sz="2200" dirty="0" smtClean="0"/>
              <a:t>for how to facet by horizontal rows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vert, vert2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columns </a:t>
            </a:r>
            <a:r>
              <a:rPr lang="en-US" sz="2200" dirty="0" smtClean="0"/>
              <a:t>for how to facet by vertical columns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 </a:t>
            </a:r>
            <a:r>
              <a:rPr lang="en-US" sz="2200" dirty="0" smtClean="0"/>
              <a:t>for the color of points or lines (via an aesthetic)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200" dirty="0" smtClean="0"/>
              <a:t>: TRUE/FALSE whether to set </a:t>
            </a:r>
            <a:r>
              <a:rPr lang="en-US" sz="2200" dirty="0" err="1" smtClean="0"/>
              <a:t>ylim</a:t>
            </a:r>
            <a:r>
              <a:rPr lang="en-US" sz="2200" dirty="0" smtClean="0"/>
              <a:t>=(-1,1)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xes.free</a:t>
            </a:r>
            <a:r>
              <a:rPr lang="en-US" sz="2200" dirty="0" smtClean="0"/>
              <a:t>: TRUE/FALSE whether to set facet y-limits to be free of fixed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[see also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plot_scalar_boxplot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plot_ts_points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which have the same syntax and arguments</a:t>
            </a:r>
            <a:r>
              <a:rPr lang="en-US" sz="24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Explore how cases are read in and used in R</a:t>
            </a:r>
          </a:p>
          <a:p>
            <a:r>
              <a:rPr lang="en-US" dirty="0" smtClean="0"/>
              <a:t>Explore </a:t>
            </a:r>
            <a:r>
              <a:rPr lang="en-US" dirty="0"/>
              <a:t>what </a:t>
            </a:r>
            <a:r>
              <a:rPr lang="en-US" dirty="0" err="1"/>
              <a:t>sample_agecomp</a:t>
            </a:r>
            <a:r>
              <a:rPr lang="en-US" dirty="0"/>
              <a:t> does in text editor</a:t>
            </a:r>
          </a:p>
          <a:p>
            <a:r>
              <a:rPr lang="en-US" dirty="0" smtClean="0"/>
              <a:t>Task: Add a new case </a:t>
            </a:r>
            <a:r>
              <a:rPr lang="en-US" b="1" dirty="0" smtClean="0"/>
              <a:t>D1</a:t>
            </a:r>
            <a:r>
              <a:rPr lang="en-US" dirty="0" smtClean="0"/>
              <a:t> and run new scenarios</a:t>
            </a:r>
          </a:p>
        </p:txBody>
      </p:sp>
    </p:spTree>
    <p:extLst>
      <p:ext uri="{BB962C8B-B14F-4D97-AF65-F5344CB8AC3E}">
        <p14:creationId xmlns:p14="http://schemas.microsoft.com/office/powerpoint/2010/main" val="18840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 framework and get familiar with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simple example and explore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simulation and rerun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a few features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Learn 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is capable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have time to run it, but let’s design and look at the results of a more complicated simulation.</a:t>
            </a:r>
          </a:p>
          <a:p>
            <a:r>
              <a:rPr lang="en-US" dirty="0" smtClean="0"/>
              <a:t>Suppose you are interested in the interaction of process error and data weighting:</a:t>
            </a:r>
          </a:p>
          <a:p>
            <a:pPr lvl="1"/>
            <a:r>
              <a:rPr lang="en-US" dirty="0" smtClean="0"/>
              <a:t>Does process error influence the effect of improperly weighted comp data?</a:t>
            </a:r>
          </a:p>
          <a:p>
            <a:pPr lvl="1"/>
            <a:r>
              <a:rPr lang="en-US" dirty="0" smtClean="0"/>
              <a:t>How does this change with what </a:t>
            </a:r>
            <a:r>
              <a:rPr lang="en-US" dirty="0" err="1" smtClean="0"/>
              <a:t>params</a:t>
            </a:r>
            <a:r>
              <a:rPr lang="en-US" dirty="0" smtClean="0"/>
              <a:t> are estimated?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estimated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We will explore </a:t>
            </a:r>
            <a:r>
              <a:rPr lang="en-US" dirty="0"/>
              <a:t>3 cases of </a:t>
            </a:r>
            <a:r>
              <a:rPr lang="en-US" dirty="0" smtClean="0"/>
              <a:t>estimation: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Neither </a:t>
            </a:r>
            <a:r>
              <a:rPr lang="en-US" i="1" dirty="0"/>
              <a:t>h</a:t>
            </a:r>
            <a:r>
              <a:rPr lang="en-US" dirty="0"/>
              <a:t> nor </a:t>
            </a:r>
            <a:r>
              <a:rPr lang="en-US" i="1" dirty="0"/>
              <a:t>M</a:t>
            </a:r>
            <a:r>
              <a:rPr lang="en-US" dirty="0"/>
              <a:t> estimated (fixed at truth)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h</a:t>
            </a:r>
            <a:r>
              <a:rPr lang="en-US" dirty="0"/>
              <a:t> estimated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estimated</a:t>
            </a:r>
          </a:p>
          <a:p>
            <a:pPr marL="571500" indent="-514350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change_e</a:t>
            </a:r>
            <a:r>
              <a:rPr lang="en-US" dirty="0" smtClean="0"/>
              <a:t> function (change estimation)</a:t>
            </a:r>
          </a:p>
        </p:txBody>
      </p:sp>
    </p:spTree>
    <p:extLst>
      <p:ext uri="{BB962C8B-B14F-4D97-AF65-F5344CB8AC3E}">
        <p14:creationId xmlns:p14="http://schemas.microsoft.com/office/powerpoint/2010/main" val="38563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Recruitment </a:t>
            </a:r>
            <a:r>
              <a:rPr lang="en-US" b="1" dirty="0" smtClean="0"/>
              <a:t>deviations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generated </a:t>
            </a:r>
            <a:r>
              <a:rPr lang="en-US" dirty="0" smtClean="0"/>
              <a:t>(lognormal corrected) 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specified by the user </a:t>
            </a:r>
            <a:r>
              <a:rPr lang="en-US" dirty="0" smtClean="0"/>
              <a:t>(e.g., miniscule, </a:t>
            </a:r>
            <a:r>
              <a:rPr lang="en-US" dirty="0" err="1" smtClean="0"/>
              <a:t>autocorrelated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heteroskedastic)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</a:t>
            </a:r>
            <a:r>
              <a:rPr lang="en-US" b="1" dirty="0"/>
              <a:t>reused across </a:t>
            </a:r>
            <a:r>
              <a:rPr lang="en-US" b="1" dirty="0" smtClean="0"/>
              <a:t>scenarios</a:t>
            </a:r>
            <a:r>
              <a:rPr lang="en-US" dirty="0" smtClean="0"/>
              <a:t>, such that all iteration 1’s use the same </a:t>
            </a:r>
            <a:r>
              <a:rPr lang="en-US" dirty="0" err="1" smtClean="0"/>
              <a:t>recdevs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change_tv</a:t>
            </a:r>
            <a:r>
              <a:rPr lang="en-US" dirty="0" smtClean="0"/>
              <a:t> to add process error to OM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Adding 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Trend added to fishery </a:t>
            </a:r>
            <a:r>
              <a:rPr lang="en-US" dirty="0" err="1" smtClean="0"/>
              <a:t>selex</a:t>
            </a:r>
            <a:r>
              <a:rPr lang="en-US" dirty="0" smtClean="0"/>
              <a:t> to simulate, e.g., shifts in fishing gear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parameterized as double normal but setup to be logistic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09024"/>
            <a:ext cx="8001011" cy="40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Length, age, CAAL, empirical W@A, mean L@A, and index data, for </a:t>
            </a:r>
            <a:r>
              <a:rPr lang="en-US" b="1" dirty="0" smtClean="0"/>
              <a:t>arbitrary fleets, years, sample sizes</a:t>
            </a:r>
          </a:p>
          <a:p>
            <a:pPr marL="0" indent="0">
              <a:buNone/>
            </a:pPr>
            <a:endParaRPr lang="en-US" sz="1200" b="1" dirty="0" smtClean="0"/>
          </a:p>
          <a:p>
            <a:r>
              <a:rPr lang="en-US" b="1" dirty="0" smtClean="0"/>
              <a:t>Indices</a:t>
            </a:r>
            <a:r>
              <a:rPr lang="en-US" dirty="0" smtClean="0"/>
              <a:t>: lognormal with specified </a:t>
            </a:r>
            <a:r>
              <a:rPr lang="el-GR" dirty="0" smtClean="0"/>
              <a:t>σ</a:t>
            </a:r>
            <a:endParaRPr lang="en-US" dirty="0"/>
          </a:p>
          <a:p>
            <a:r>
              <a:rPr lang="en-US" b="1" dirty="0" smtClean="0"/>
              <a:t>Compositions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ultinomial or </a:t>
            </a:r>
            <a:r>
              <a:rPr lang="en-US" dirty="0" err="1" smtClean="0"/>
              <a:t>Dirichlet</a:t>
            </a:r>
            <a:r>
              <a:rPr lang="en-US" dirty="0" smtClean="0"/>
              <a:t> (</a:t>
            </a:r>
            <a:r>
              <a:rPr lang="en-US" dirty="0" err="1" smtClean="0"/>
              <a:t>overdispersed</a:t>
            </a:r>
            <a:r>
              <a:rPr lang="en-US" dirty="0" smtClean="0"/>
              <a:t>) samples </a:t>
            </a:r>
          </a:p>
          <a:p>
            <a:pPr lvl="1"/>
            <a:r>
              <a:rPr lang="en-US" dirty="0" smtClean="0"/>
              <a:t>Dynamic binning:</a:t>
            </a:r>
            <a:r>
              <a:rPr lang="en-US" b="1" dirty="0" smtClean="0"/>
              <a:t> </a:t>
            </a:r>
            <a:r>
              <a:rPr lang="en-US" dirty="0" smtClean="0"/>
              <a:t>programmatically set bin widths.</a:t>
            </a:r>
            <a:endParaRPr lang="en-US" b="1" dirty="0" smtClean="0"/>
          </a:p>
          <a:p>
            <a:pPr lvl="1"/>
            <a:r>
              <a:rPr lang="en-US" dirty="0" smtClean="0"/>
              <a:t>Effective sample size</a:t>
            </a:r>
            <a:r>
              <a:rPr lang="en-US" b="1" dirty="0" smtClean="0"/>
              <a:t>:</a:t>
            </a:r>
            <a:r>
              <a:rPr lang="en-US" dirty="0" smtClean="0"/>
              <a:t>  calculated internally or supplied by user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SS3 bootstrapping is NOT used</a:t>
            </a:r>
          </a:p>
        </p:txBody>
      </p:sp>
    </p:spTree>
    <p:extLst>
      <p:ext uri="{BB962C8B-B14F-4D97-AF65-F5344CB8AC3E}">
        <p14:creationId xmlns:p14="http://schemas.microsoft.com/office/powerpoint/2010/main" val="19315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Varying data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 ESS varies from 10% to 1000% for all fleets and years. </a:t>
            </a:r>
          </a:p>
          <a:p>
            <a:r>
              <a:rPr lang="en-US" dirty="0" smtClean="0"/>
              <a:t>Index is unchanged, and everything is (as always) unbiased.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6248400"/>
            <a:ext cx="571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 Growth and many other </a:t>
            </a:r>
            <a:r>
              <a:rPr lang="en-US" dirty="0" err="1" smtClean="0"/>
              <a:t>params</a:t>
            </a:r>
            <a:r>
              <a:rPr lang="en-US" dirty="0" smtClean="0"/>
              <a:t> fixed for all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What happens w/ 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19200"/>
            <a:ext cx="8458200" cy="5638799"/>
          </a:xfrm>
        </p:spPr>
      </p:pic>
      <p:sp>
        <p:nvSpPr>
          <p:cNvPr id="3" name="Oval 2"/>
          <p:cNvSpPr/>
          <p:nvPr/>
        </p:nvSpPr>
        <p:spPr>
          <a:xfrm>
            <a:off x="5791200" y="5105400"/>
            <a:ext cx="22860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???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ss3sim can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900" b="1" dirty="0" smtClean="0"/>
              <a:t>Functions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level: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run_ss3sim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Low level: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change_f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can be used separately in custom simulation frameworks</a:t>
            </a:r>
          </a:p>
          <a:p>
            <a:pPr marL="0" indent="0" algn="ctr">
              <a:buNone/>
            </a:pPr>
            <a:endParaRPr lang="en-US" sz="3900" b="1" dirty="0" smtClean="0"/>
          </a:p>
          <a:p>
            <a:pPr marL="0" indent="0" algn="ctr">
              <a:buNone/>
            </a:pPr>
            <a:r>
              <a:rPr lang="en-US" sz="3900" b="1" dirty="0" smtClean="0"/>
              <a:t>Models (github.com/ss3sim/ss3models)</a:t>
            </a:r>
            <a:endParaRPr lang="en-US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ackaged (cod, flatfish, sardine, rockfish, hake)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your own (see vignette, share it with us!)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To build a simulation, we recommend: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Start with a simple simulation like this one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Add complexity slowly, a piece at a time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At each step, check individual model files and overall results</a:t>
            </a:r>
          </a:p>
          <a:p>
            <a:pPr marL="0" indent="0">
              <a:buNone/>
            </a:pPr>
            <a:r>
              <a:rPr lang="en-US" dirty="0" smtClean="0"/>
              <a:t>Think of cases as dimensions of a simulation. Ss3sim is designed to easily add and create factorial combinations of cases.</a:t>
            </a:r>
          </a:p>
          <a:p>
            <a:pPr marL="0" indent="0">
              <a:buNone/>
            </a:pPr>
            <a:r>
              <a:rPr lang="en-US" dirty="0" smtClean="0"/>
              <a:t>Because of the complexity of SS3, it is difficult to produce a generic tool on top of it.</a:t>
            </a:r>
          </a:p>
          <a:p>
            <a:pPr marL="0" indent="0">
              <a:buNone/>
            </a:pPr>
            <a:r>
              <a:rPr lang="en-US" dirty="0" smtClean="0"/>
              <a:t>It is not designed to test specific “real” models, instead use it to test general properties of simplified models.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Think of cases as dimensions of a simulation.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is designed to easily add factorial combinations of cases.</a:t>
            </a:r>
          </a:p>
          <a:p>
            <a:r>
              <a:rPr lang="en-US" dirty="0" smtClean="0"/>
              <a:t>Because of the complexity of SS3, it is difficult to produce a generic tool on top of it. </a:t>
            </a:r>
          </a:p>
          <a:p>
            <a:r>
              <a:rPr lang="en-US" dirty="0" smtClean="0"/>
              <a:t>It is not designed to test specific “real” models, instead use it to test general properties of simplified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72" y="1447800"/>
            <a:ext cx="8441748" cy="127416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 smtClean="0"/>
              <a:t>What is it?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/>
              <a:t>End-to-end simulation framework in R:     </a:t>
            </a:r>
            <a:r>
              <a:rPr lang="en-US" sz="2400" b="1" dirty="0" smtClean="0"/>
              <a:t>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-&gt; Data -&gt; EM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-&gt; analysis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7632668" cy="42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 can be used as an end-to-end simulation framework, or just the individual functions for other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>
                <a:latin typeface="+mj-lt"/>
              </a:rPr>
              <a:t> is designed to be </a:t>
            </a:r>
            <a:r>
              <a:rPr lang="en-US" b="1" dirty="0" smtClean="0">
                <a:latin typeface="+mj-lt"/>
              </a:rPr>
              <a:t>reproducible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flexible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latin typeface="+mj-lt"/>
              </a:rPr>
              <a:t>rapid</a:t>
            </a:r>
            <a:r>
              <a:rPr lang="en-US" dirty="0" smtClean="0">
                <a:latin typeface="+mj-lt"/>
              </a:rPr>
              <a:t>. We believe this can be a valuable alternative to custom frameworks.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Actively and consistently maintained, and </a:t>
            </a:r>
            <a:r>
              <a:rPr lang="en-US" u="sng" dirty="0" smtClean="0">
                <a:latin typeface="+mj-lt"/>
              </a:rPr>
              <a:t>open for new contributors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295400" y="19000"/>
            <a:ext cx="7772400" cy="676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@r4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0" y="1209367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tidyverse/ggplot2/raw/master/man/figur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6" y="4000469"/>
            <a:ext cx="884799" cy="10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5219" y="252631"/>
            <a:ext cx="12192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 files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81" y="2769722"/>
            <a:ext cx="990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SS3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11975" y="140980"/>
            <a:ext cx="1376416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Model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17655" y="140825"/>
            <a:ext cx="1423248" cy="1322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Model 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500" y="1447800"/>
            <a:ext cx="4346575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Scenario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6868" y="2112969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9490" y="2109788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5877" y="5264351"/>
            <a:ext cx="346154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ias adjustment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0449" y="3672697"/>
            <a:ext cx="30603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process error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12" idx="3"/>
            <a:endCxn id="14" idx="0"/>
          </p:cNvCxnSpPr>
          <p:nvPr/>
        </p:nvCxnSpPr>
        <p:spPr>
          <a:xfrm>
            <a:off x="2788391" y="941080"/>
            <a:ext cx="938077" cy="1171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>
            <a:off x="6023447" y="802188"/>
            <a:ext cx="1294208" cy="102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 flipV="1">
            <a:off x="4336068" y="2571453"/>
            <a:ext cx="1113422" cy="3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0"/>
            <a:endCxn id="15" idx="1"/>
          </p:cNvCxnSpPr>
          <p:nvPr/>
        </p:nvCxnSpPr>
        <p:spPr>
          <a:xfrm flipH="1" flipV="1">
            <a:off x="5449490" y="2571453"/>
            <a:ext cx="341710" cy="1847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14" idx="3"/>
          </p:cNvCxnSpPr>
          <p:nvPr/>
        </p:nvCxnSpPr>
        <p:spPr>
          <a:xfrm flipV="1">
            <a:off x="3390601" y="2574634"/>
            <a:ext cx="945467" cy="1098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15" idx="2"/>
          </p:cNvCxnSpPr>
          <p:nvPr/>
        </p:nvCxnSpPr>
        <p:spPr>
          <a:xfrm flipH="1" flipV="1">
            <a:off x="6059090" y="3033118"/>
            <a:ext cx="937559" cy="2231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6200" y="4418474"/>
            <a:ext cx="3810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bservation error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>
            <a:stCxn id="5" idx="2"/>
            <a:endCxn id="14" idx="0"/>
          </p:cNvCxnSpPr>
          <p:nvPr/>
        </p:nvCxnSpPr>
        <p:spPr>
          <a:xfrm flipH="1">
            <a:off x="3726468" y="1268294"/>
            <a:ext cx="1208351" cy="844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  <a:endCxn id="14" idx="3"/>
          </p:cNvCxnSpPr>
          <p:nvPr/>
        </p:nvCxnSpPr>
        <p:spPr>
          <a:xfrm flipH="1">
            <a:off x="4336068" y="1268294"/>
            <a:ext cx="598751" cy="130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5" idx="0"/>
          </p:cNvCxnSpPr>
          <p:nvPr/>
        </p:nvCxnSpPr>
        <p:spPr>
          <a:xfrm>
            <a:off x="4934819" y="1268294"/>
            <a:ext cx="1124271" cy="841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@ss3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29345"/>
            <a:ext cx="971600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3472" y="1447800"/>
            <a:ext cx="8263328" cy="327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Font typeface="Arial" pitchFamily="34" charset="0"/>
              <a:buNone/>
            </a:pPr>
            <a:r>
              <a:rPr lang="en-US" sz="4200" b="1" dirty="0" smtClean="0"/>
              <a:t>Software Details</a:t>
            </a:r>
            <a:endParaRPr lang="en-US" sz="4200" dirty="0" smtClean="0"/>
          </a:p>
          <a:p>
            <a:pPr>
              <a:buFontTx/>
              <a:buChar char="–"/>
            </a:pPr>
            <a:r>
              <a:rPr lang="en-US" sz="4500" dirty="0" smtClean="0"/>
              <a:t>Open source, cross platform (Windows, OS X, Linux). </a:t>
            </a:r>
          </a:p>
          <a:p>
            <a:pPr>
              <a:buFontTx/>
              <a:buChar char="–"/>
            </a:pPr>
            <a:r>
              <a:rPr lang="en-US" sz="4500" dirty="0" smtClean="0"/>
              <a:t>Available from</a:t>
            </a:r>
          </a:p>
          <a:p>
            <a:pPr lvl="1">
              <a:buFontTx/>
              <a:buChar char="–"/>
            </a:pPr>
            <a:r>
              <a:rPr lang="en-US" sz="4100" dirty="0" smtClean="0"/>
              <a:t>CRAN </a:t>
            </a:r>
            <a:r>
              <a:rPr lang="en-US" sz="4100" dirty="0"/>
              <a:t>(</a:t>
            </a:r>
            <a:r>
              <a:rPr lang="en-US" sz="4100" dirty="0">
                <a:solidFill>
                  <a:srgbClr val="0000FF"/>
                </a:solidFill>
                <a:hlinkClick r:id="rId2"/>
              </a:rPr>
              <a:t>http://cran.r-project.org/package=ss3sim</a:t>
            </a:r>
            <a:r>
              <a:rPr lang="en-US" sz="4100" dirty="0"/>
              <a:t>) </a:t>
            </a:r>
          </a:p>
          <a:p>
            <a:pPr lvl="1">
              <a:buFontTx/>
              <a:buChar char="–"/>
            </a:pPr>
            <a:r>
              <a:rPr lang="en-US" sz="4100" dirty="0">
                <a:latin typeface="+mj-lt"/>
                <a:cs typeface="Arial" panose="020B0604020202020204" pitchFamily="34" charset="0"/>
              </a:rPr>
              <a:t>Development version (</a:t>
            </a:r>
            <a:r>
              <a:rPr lang="en-US" sz="41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www.github.com/ss3sim/ss3sim</a:t>
            </a:r>
            <a:r>
              <a:rPr lang="en-US" sz="4100" dirty="0" smtClean="0">
                <a:latin typeface="+mj-lt"/>
                <a:cs typeface="Arial" panose="020B0604020202020204" pitchFamily="34" charset="0"/>
              </a:rPr>
              <a:t>)</a:t>
            </a:r>
            <a:endParaRPr lang="en-US" sz="4100" dirty="0"/>
          </a:p>
          <a:p>
            <a:pPr>
              <a:buFontTx/>
              <a:buChar char="–"/>
            </a:pPr>
            <a:r>
              <a:rPr lang="en-US" sz="4500" dirty="0" smtClean="0"/>
              <a:t>Requires: </a:t>
            </a:r>
          </a:p>
          <a:p>
            <a:pPr lvl="1">
              <a:buFontTx/>
              <a:buChar char="–"/>
            </a:pPr>
            <a:r>
              <a:rPr lang="en-US" sz="4100" dirty="0" smtClean="0"/>
              <a:t>SS3.24o</a:t>
            </a:r>
          </a:p>
          <a:p>
            <a:pPr lvl="1">
              <a:buFontTx/>
              <a:buChar char="–"/>
            </a:pPr>
            <a:r>
              <a:rPr lang="en-US" sz="4100" dirty="0" smtClean="0">
                <a:latin typeface="Courier" pitchFamily="49" charset="0"/>
              </a:rPr>
              <a:t>R</a:t>
            </a:r>
            <a:r>
              <a:rPr lang="en-US" sz="4100" dirty="0" smtClean="0"/>
              <a:t> (version &gt;= 3.3.3)</a:t>
            </a:r>
          </a:p>
          <a:p>
            <a:pPr lvl="1">
              <a:buFontTx/>
              <a:buChar char="–"/>
            </a:pPr>
            <a:r>
              <a:rPr lang="en-US" sz="4100" dirty="0" smtClean="0">
                <a:latin typeface="Courier" pitchFamily="49" charset="0"/>
              </a:rPr>
              <a:t>r4ss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7638"/>
            <a:ext cx="8229600" cy="5287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Documentation</a:t>
            </a:r>
            <a:endParaRPr lang="en-US" sz="16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Anderson et al. (2014</a:t>
            </a:r>
            <a:r>
              <a:rPr lang="en-US" sz="2000" dirty="0"/>
              <a:t>; </a:t>
            </a:r>
            <a:r>
              <a:rPr lang="en-US" sz="2000" dirty="0" smtClean="0">
                <a:hlinkClick r:id="rId2"/>
              </a:rPr>
              <a:t>http://doi.org/10.1371/journal.pone.0092725</a:t>
            </a:r>
            <a:r>
              <a:rPr lang="en-US" sz="2000" dirty="0" smtClean="0"/>
              <a:t>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Introduces the package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Describes the philosophy and goals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Details basic functionality with a toy example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Vignette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 help files for individual function (</a:t>
            </a:r>
            <a:r>
              <a:rPr lang="en-US" sz="1600" dirty="0" smtClean="0"/>
              <a:t>?ss3sim , etc.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Manuscript repositories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github.com/ss3sim/natural-mortality</a:t>
            </a:r>
            <a:endParaRPr lang="en-US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github.com/ss3sim/binning</a:t>
            </a:r>
            <a:endParaRPr lang="en-US" sz="16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package with: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if</a:t>
            </a:r>
            <a:r>
              <a:rPr lang="en-US" sz="1600" dirty="0" smtClean="0">
                <a:latin typeface="Courier"/>
              </a:rPr>
              <a:t>(!“</a:t>
            </a:r>
            <a:r>
              <a:rPr lang="en-US" sz="1600" dirty="0" err="1" smtClean="0">
                <a:latin typeface="Courier"/>
              </a:rPr>
              <a:t>devtools</a:t>
            </a:r>
            <a:r>
              <a:rPr lang="en-US" sz="1600" dirty="0" smtClean="0">
                <a:latin typeface="Courier"/>
              </a:rPr>
              <a:t>” </a:t>
            </a:r>
            <a:r>
              <a:rPr lang="en-US" sz="1600" dirty="0">
                <a:latin typeface="Courier"/>
              </a:rPr>
              <a:t>%in% </a:t>
            </a:r>
            <a:r>
              <a:rPr lang="en-US" sz="1600" dirty="0" err="1">
                <a:latin typeface="Courier"/>
              </a:rPr>
              <a:t>installed.packages</a:t>
            </a:r>
            <a:r>
              <a:rPr lang="en-US" sz="1600" dirty="0" smtClean="0">
                <a:latin typeface="Courier"/>
              </a:rPr>
              <a:t>()[, “Package”]) {    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 </a:t>
            </a:r>
            <a:r>
              <a:rPr lang="en-US" sz="1600" dirty="0" smtClean="0">
                <a:latin typeface="Courier"/>
              </a:rPr>
              <a:t> </a:t>
            </a:r>
            <a:r>
              <a:rPr lang="en-US" sz="1600" dirty="0" err="1" smtClean="0">
                <a:latin typeface="Courier"/>
              </a:rPr>
              <a:t>install.packages</a:t>
            </a:r>
            <a:r>
              <a:rPr lang="en-US" sz="1600" dirty="0" smtClean="0">
                <a:latin typeface="Courier"/>
              </a:rPr>
              <a:t>(“</a:t>
            </a:r>
            <a:r>
              <a:rPr lang="en-US" sz="1600" dirty="0" err="1" smtClean="0">
                <a:latin typeface="Courier"/>
              </a:rPr>
              <a:t>devtools</a:t>
            </a:r>
            <a:r>
              <a:rPr lang="en-US" sz="1600" dirty="0" smtClean="0">
                <a:latin typeface="Courier"/>
              </a:rPr>
              <a:t>”)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}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::</a:t>
            </a:r>
            <a:r>
              <a:rPr lang="en-US" sz="1600" dirty="0" err="1" smtClean="0">
                <a:latin typeface="Courier"/>
              </a:rPr>
              <a:t>install_github</a:t>
            </a:r>
            <a:r>
              <a:rPr lang="en-US" sz="1600" dirty="0" smtClean="0">
                <a:latin typeface="Courier"/>
              </a:rPr>
              <a:t>(“ss3sim/ss3sim”, </a:t>
            </a:r>
            <a:r>
              <a:rPr lang="en-US" sz="1600" dirty="0">
                <a:latin typeface="Courier"/>
              </a:rPr>
              <a:t>dependencies = TRUE,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  </a:t>
            </a:r>
            <a:r>
              <a:rPr lang="en-US" sz="1600" dirty="0" err="1">
                <a:latin typeface="Courier"/>
              </a:rPr>
              <a:t>build_vignettes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smtClean="0">
                <a:latin typeface="Courier"/>
              </a:rPr>
              <a:t>TRUE)</a:t>
            </a:r>
            <a:endParaRPr lang="en-US" sz="1600" dirty="0">
              <a:latin typeface="Courier"/>
            </a:endParaRPr>
          </a:p>
          <a:p>
            <a:pPr marL="457200" indent="-457200"/>
            <a:r>
              <a:rPr lang="en-US" dirty="0" smtClean="0"/>
              <a:t>Make sure libraries can be loaded</a:t>
            </a:r>
          </a:p>
          <a:p>
            <a:pPr marL="457200" indent="-457200"/>
            <a:r>
              <a:rPr lang="en-US" dirty="0" smtClean="0"/>
              <a:t>&lt;Look at SS3 model (OM and EM)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first example</a:t>
            </a:r>
          </a:p>
          <a:p>
            <a:r>
              <a:rPr lang="en-US" dirty="0" smtClean="0"/>
              <a:t>&lt;Look at r4ss output&gt;</a:t>
            </a:r>
          </a:p>
          <a:p>
            <a:r>
              <a:rPr lang="en-US" dirty="0" smtClean="0"/>
              <a:t>Rerun with more iterations in parallel </a:t>
            </a:r>
          </a:p>
          <a:p>
            <a:r>
              <a:rPr lang="en-US" b="1" dirty="0" smtClean="0"/>
              <a:t>So </a:t>
            </a:r>
            <a:r>
              <a:rPr lang="en-US" b="1" dirty="0"/>
              <a:t>what is ‘D0-F1-cod’?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295400" y="19000"/>
            <a:ext cx="7772400" cy="676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@r4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0" y="1209367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tidyverse/ggplot2/raw/master/man/figur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6" y="4000469"/>
            <a:ext cx="884799" cy="10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5219" y="252631"/>
            <a:ext cx="12192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 files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81" y="2769722"/>
            <a:ext cx="990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SS3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11975" y="140980"/>
            <a:ext cx="1376416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Model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317655" y="140825"/>
            <a:ext cx="1423248" cy="1322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Model 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500" y="1447800"/>
            <a:ext cx="4346575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Scenario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6868" y="2112969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9490" y="2109788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5877" y="5264351"/>
            <a:ext cx="346154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ias adjustment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0449" y="3672697"/>
            <a:ext cx="30603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process error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12" idx="3"/>
            <a:endCxn id="14" idx="0"/>
          </p:cNvCxnSpPr>
          <p:nvPr/>
        </p:nvCxnSpPr>
        <p:spPr>
          <a:xfrm>
            <a:off x="2788391" y="941080"/>
            <a:ext cx="938077" cy="1171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>
            <a:off x="6023447" y="802188"/>
            <a:ext cx="1294208" cy="102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 flipV="1">
            <a:off x="4336068" y="2571453"/>
            <a:ext cx="1113422" cy="3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0"/>
            <a:endCxn id="15" idx="1"/>
          </p:cNvCxnSpPr>
          <p:nvPr/>
        </p:nvCxnSpPr>
        <p:spPr>
          <a:xfrm flipH="1" flipV="1">
            <a:off x="5449490" y="2571453"/>
            <a:ext cx="341710" cy="1847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14" idx="3"/>
          </p:cNvCxnSpPr>
          <p:nvPr/>
        </p:nvCxnSpPr>
        <p:spPr>
          <a:xfrm flipV="1">
            <a:off x="3390601" y="2574634"/>
            <a:ext cx="945467" cy="1098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15" idx="2"/>
          </p:cNvCxnSpPr>
          <p:nvPr/>
        </p:nvCxnSpPr>
        <p:spPr>
          <a:xfrm flipH="1" flipV="1">
            <a:off x="6059090" y="3033118"/>
            <a:ext cx="937559" cy="2231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6200" y="4418474"/>
            <a:ext cx="3810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bservation error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>
            <a:stCxn id="5" idx="2"/>
            <a:endCxn id="14" idx="0"/>
          </p:cNvCxnSpPr>
          <p:nvPr/>
        </p:nvCxnSpPr>
        <p:spPr>
          <a:xfrm flipH="1">
            <a:off x="3726468" y="1268294"/>
            <a:ext cx="1208351" cy="844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  <a:endCxn id="14" idx="3"/>
          </p:cNvCxnSpPr>
          <p:nvPr/>
        </p:nvCxnSpPr>
        <p:spPr>
          <a:xfrm flipH="1">
            <a:off x="4336068" y="1268294"/>
            <a:ext cx="598751" cy="1306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5" idx="0"/>
          </p:cNvCxnSpPr>
          <p:nvPr/>
        </p:nvCxnSpPr>
        <p:spPr>
          <a:xfrm>
            <a:off x="4934819" y="1268294"/>
            <a:ext cx="1124271" cy="841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@ss3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29345"/>
            <a:ext cx="971600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9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1210</Words>
  <Application>Microsoft Office PowerPoint</Application>
  <PresentationFormat>On-screen Show (4:3)</PresentationFormat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Office Theme</vt:lpstr>
      <vt:lpstr>ss3sim:  An R package for stock assessment simulation with SS3</vt:lpstr>
      <vt:lpstr>Outline</vt:lpstr>
      <vt:lpstr>ss3sim: Big picture</vt:lpstr>
      <vt:lpstr>PowerPoint Presentation</vt:lpstr>
      <vt:lpstr>ss3sim: Big picture</vt:lpstr>
      <vt:lpstr>ss3sim: Big picture</vt:lpstr>
      <vt:lpstr>Step 0</vt:lpstr>
      <vt:lpstr>Step 1</vt:lpstr>
      <vt:lpstr>PowerPoint Presentation</vt:lpstr>
      <vt:lpstr>ss3sim Cases</vt:lpstr>
      <vt:lpstr>ss3sim Cases</vt:lpstr>
      <vt:lpstr>ss3sim Cases</vt:lpstr>
      <vt:lpstr>ss3sim Cases</vt:lpstr>
      <vt:lpstr>PowerPoint Presentation</vt:lpstr>
      <vt:lpstr>Step 1</vt:lpstr>
      <vt:lpstr>Result File Structure</vt:lpstr>
      <vt:lpstr>Collecting Results</vt:lpstr>
      <vt:lpstr>Plotting Results</vt:lpstr>
      <vt:lpstr>Step 2</vt:lpstr>
      <vt:lpstr>Step 3</vt:lpstr>
      <vt:lpstr>Changing estimated params</vt:lpstr>
      <vt:lpstr>Process Error</vt:lpstr>
      <vt:lpstr>Step 3: Adding process error</vt:lpstr>
      <vt:lpstr>Observation Error</vt:lpstr>
      <vt:lpstr>Step 3: Varying data weights</vt:lpstr>
      <vt:lpstr>Step 3: What happens w/ ESS?</vt:lpstr>
      <vt:lpstr>How ss3sim can be used</vt:lpstr>
      <vt:lpstr>Final Thoughts</vt:lpstr>
      <vt:lpstr>Final Thoughts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ss3sim: An R package for stock assessment simulation with SS3</dc:title>
  <dc:creator>Cole</dc:creator>
  <cp:lastModifiedBy>kelli</cp:lastModifiedBy>
  <cp:revision>280</cp:revision>
  <dcterms:created xsi:type="dcterms:W3CDTF">2006-08-16T00:00:00Z</dcterms:created>
  <dcterms:modified xsi:type="dcterms:W3CDTF">2017-06-20T10:37:14Z</dcterms:modified>
</cp:coreProperties>
</file>