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8" r:id="rId3"/>
    <p:sldId id="260" r:id="rId4"/>
    <p:sldId id="323" r:id="rId5"/>
    <p:sldId id="338" r:id="rId6"/>
    <p:sldId id="339" r:id="rId7"/>
    <p:sldId id="337" r:id="rId8"/>
    <p:sldId id="313" r:id="rId9"/>
    <p:sldId id="335" r:id="rId10"/>
    <p:sldId id="266" r:id="rId11"/>
    <p:sldId id="340" r:id="rId12"/>
    <p:sldId id="305" r:id="rId13"/>
    <p:sldId id="293" r:id="rId14"/>
    <p:sldId id="294" r:id="rId15"/>
    <p:sldId id="343" r:id="rId16"/>
    <p:sldId id="344" r:id="rId17"/>
    <p:sldId id="349" r:id="rId18"/>
    <p:sldId id="342" r:id="rId19"/>
    <p:sldId id="345" r:id="rId20"/>
    <p:sldId id="341" r:id="rId21"/>
    <p:sldId id="346" r:id="rId22"/>
    <p:sldId id="347" r:id="rId23"/>
    <p:sldId id="331" r:id="rId24"/>
    <p:sldId id="281" r:id="rId25"/>
    <p:sldId id="351" r:id="rId26"/>
    <p:sldId id="35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lli Johnson" initials="KFJ" lastIdx="3" clrIdx="0"/>
  <p:cmAuthor id="1" name="kotaro" initials="k" lastIdx="14" clrIdx="1">
    <p:extLst/>
  </p:cmAuthor>
  <p:cmAuthor id="2" name="Juan Valero" initials="JLV" lastIdx="5" clrIdx="2"/>
  <p:cmAuthor id="3" name="Reviewer" initials="Rev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86407" autoAdjust="0"/>
  </p:normalViewPr>
  <p:slideViewPr>
    <p:cSldViewPr>
      <p:cViewPr varScale="1">
        <p:scale>
          <a:sx n="78" d="100"/>
          <a:sy n="78" d="100"/>
        </p:scale>
        <p:origin x="-828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nnahc@uw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kfjohns@uw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package=ss3si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ss3sim</a:t>
            </a:r>
            <a:r>
              <a:rPr lang="en-US" sz="5300" dirty="0" smtClean="0"/>
              <a:t>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package for stock assessment simulation with SS3</a:t>
            </a:r>
            <a:endParaRPr lang="en-US" dirty="0"/>
          </a:p>
        </p:txBody>
      </p:sp>
      <p:pic>
        <p:nvPicPr>
          <p:cNvPr id="1026" name="Picture 2" descr="http://upload.wikimedia.org/wikipedia/commons/9/96/Gadus_macrocephal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508" y="1737610"/>
            <a:ext cx="6112492" cy="369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0600" y="52578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 demo at the 2015 CAPAM workshop</a:t>
            </a:r>
          </a:p>
          <a:p>
            <a:pPr algn="ctr"/>
            <a:r>
              <a:rPr lang="en-US" dirty="0" smtClean="0"/>
              <a:t>Cole </a:t>
            </a:r>
            <a:r>
              <a:rPr lang="en-US" dirty="0" err="1" smtClean="0"/>
              <a:t>Monnahan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monnahc@uw.edu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Kelli Johnson (</a:t>
            </a:r>
            <a:r>
              <a:rPr lang="en-US" dirty="0" smtClean="0">
                <a:hlinkClick r:id="rId4"/>
              </a:rPr>
              <a:t>kfjohns@uw.edu</a:t>
            </a:r>
            <a:r>
              <a:rPr lang="en-US" dirty="0" smtClean="0"/>
              <a:t>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6600" y="3069068"/>
            <a:ext cx="303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Fishing effort (F)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795838" y="3653843"/>
            <a:ext cx="94230" cy="485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60352" y="5358825"/>
            <a:ext cx="303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Estimation (E)</a:t>
            </a: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2679590" y="4847591"/>
            <a:ext cx="1683884" cy="511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" y="3069068"/>
            <a:ext cx="2460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Data (D)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1915886" y="3653843"/>
            <a:ext cx="1375682" cy="538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53631" y="5358825"/>
            <a:ext cx="303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Retrospective (R)</a:t>
            </a: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5811275" y="4717041"/>
            <a:ext cx="261594" cy="64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ss3sim</a:t>
            </a:r>
            <a:r>
              <a:rPr lang="en-US" dirty="0" smtClean="0"/>
              <a:t>  Scenarios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" y="1548825"/>
            <a:ext cx="8534400" cy="5847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Scenarios: unique </a:t>
            </a:r>
            <a:r>
              <a:rPr lang="en-US" sz="3200" b="1" dirty="0" smtClean="0"/>
              <a:t>combinations of case numbers</a:t>
            </a:r>
            <a:endParaRPr lang="en-US" sz="3200" b="1" dirty="0"/>
          </a:p>
        </p:txBody>
      </p:sp>
      <p:sp>
        <p:nvSpPr>
          <p:cNvPr id="31" name="Rectangle 30"/>
          <p:cNvSpPr/>
          <p:nvPr/>
        </p:nvSpPr>
        <p:spPr>
          <a:xfrm>
            <a:off x="1086874" y="4139706"/>
            <a:ext cx="6148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Scenario="</a:t>
            </a:r>
            <a:r>
              <a:rPr lang="en-US" sz="4000" b="1" dirty="0" smtClean="0"/>
              <a:t>D0-E0-F0-R0-cod</a:t>
            </a:r>
            <a:r>
              <a:rPr lang="en-US" sz="4000" dirty="0"/>
              <a:t>”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57925" y="3069068"/>
            <a:ext cx="303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 (species)</a:t>
            </a:r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6934201" y="3653843"/>
            <a:ext cx="842962" cy="540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34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Run the first example (look at CPU usage)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Look at r4ss output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Rerun with more iterations in parallel (look at CPU usage)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 what is ‘D0-F1-cod’? </a:t>
            </a:r>
          </a:p>
          <a:p>
            <a:r>
              <a:rPr lang="en-US" dirty="0" smtClean="0"/>
              <a:t>Read in results</a:t>
            </a:r>
          </a:p>
          <a:p>
            <a:r>
              <a:rPr lang="en-US" dirty="0" smtClean="0"/>
              <a:t>&lt;Look at scalar and </a:t>
            </a:r>
            <a:r>
              <a:rPr lang="en-US" dirty="0" err="1" smtClean="0"/>
              <a:t>timeseries</a:t>
            </a:r>
            <a:r>
              <a:rPr lang="en-US" dirty="0" smtClean="0"/>
              <a:t> files&gt;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9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File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00300" y="1628338"/>
            <a:ext cx="1919736" cy="685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Scenario2</a:t>
            </a:r>
          </a:p>
          <a:p>
            <a:pPr algn="ctr"/>
            <a:r>
              <a:rPr lang="en-US" smtClean="0">
                <a:solidFill>
                  <a:schemeClr val="tx2"/>
                </a:solidFill>
              </a:rPr>
              <a:t>(D0-F1-cod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4900" y="3597811"/>
            <a:ext cx="685800" cy="685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bias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4876800"/>
            <a:ext cx="4572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4876800"/>
            <a:ext cx="76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2"/>
                </a:solidFill>
              </a:rPr>
              <a:t>Nbias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7244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1985447" y="3581400"/>
            <a:ext cx="1253871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Replicate 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20036" y="3572411"/>
            <a:ext cx="76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46578" y="34290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3852673" y="4800600"/>
            <a:ext cx="597409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OM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60015" y="4817011"/>
            <a:ext cx="5334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EM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67150" y="5791200"/>
            <a:ext cx="1219200" cy="838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SS Model files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90919" y="3048000"/>
            <a:ext cx="2929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results_scalar_scenario2.csv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results_ts_scenario2.csv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40712" y="4763869"/>
            <a:ext cx="1627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AdjustBias.DAT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AvgBias.DAT</a:t>
            </a:r>
          </a:p>
        </p:txBody>
      </p:sp>
      <p:sp>
        <p:nvSpPr>
          <p:cNvPr id="27" name="Oval 26"/>
          <p:cNvSpPr/>
          <p:nvPr/>
        </p:nvSpPr>
        <p:spPr>
          <a:xfrm>
            <a:off x="5652646" y="5791200"/>
            <a:ext cx="1219200" cy="838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SS Model files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07433" y="4800600"/>
            <a:ext cx="1818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log.txt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(case arguments)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31" name="Straight Arrow Connector 30"/>
          <p:cNvCxnSpPr>
            <a:stCxn id="4" idx="2"/>
            <a:endCxn id="5" idx="0"/>
          </p:cNvCxnSpPr>
          <p:nvPr/>
        </p:nvCxnSpPr>
        <p:spPr>
          <a:xfrm flipH="1">
            <a:off x="1447800" y="2314138"/>
            <a:ext cx="1912368" cy="1283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2"/>
            <a:endCxn id="13" idx="0"/>
          </p:cNvCxnSpPr>
          <p:nvPr/>
        </p:nvCxnSpPr>
        <p:spPr>
          <a:xfrm flipH="1">
            <a:off x="2612383" y="2314138"/>
            <a:ext cx="747785" cy="1267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2"/>
            <a:endCxn id="14" idx="0"/>
          </p:cNvCxnSpPr>
          <p:nvPr/>
        </p:nvCxnSpPr>
        <p:spPr>
          <a:xfrm>
            <a:off x="3360168" y="2314138"/>
            <a:ext cx="1340868" cy="1258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2"/>
            <a:endCxn id="24" idx="1"/>
          </p:cNvCxnSpPr>
          <p:nvPr/>
        </p:nvCxnSpPr>
        <p:spPr>
          <a:xfrm>
            <a:off x="3360168" y="2314138"/>
            <a:ext cx="2830751" cy="1057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2"/>
          </p:cNvCxnSpPr>
          <p:nvPr/>
        </p:nvCxnSpPr>
        <p:spPr>
          <a:xfrm flipH="1">
            <a:off x="342900" y="4283611"/>
            <a:ext cx="11049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2"/>
            <a:endCxn id="7" idx="0"/>
          </p:cNvCxnSpPr>
          <p:nvPr/>
        </p:nvCxnSpPr>
        <p:spPr>
          <a:xfrm>
            <a:off x="1447800" y="4283611"/>
            <a:ext cx="0" cy="593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2"/>
          </p:cNvCxnSpPr>
          <p:nvPr/>
        </p:nvCxnSpPr>
        <p:spPr>
          <a:xfrm>
            <a:off x="1447800" y="4283611"/>
            <a:ext cx="9525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2"/>
            <a:endCxn id="17" idx="0"/>
          </p:cNvCxnSpPr>
          <p:nvPr/>
        </p:nvCxnSpPr>
        <p:spPr>
          <a:xfrm flipH="1">
            <a:off x="4151378" y="4029611"/>
            <a:ext cx="549658" cy="770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2"/>
            <a:endCxn id="18" idx="0"/>
          </p:cNvCxnSpPr>
          <p:nvPr/>
        </p:nvCxnSpPr>
        <p:spPr>
          <a:xfrm>
            <a:off x="4701036" y="4029611"/>
            <a:ext cx="725679" cy="78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2"/>
            <a:endCxn id="29" idx="0"/>
          </p:cNvCxnSpPr>
          <p:nvPr/>
        </p:nvCxnSpPr>
        <p:spPr>
          <a:xfrm>
            <a:off x="4701036" y="4029611"/>
            <a:ext cx="2715589" cy="770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22" idx="0"/>
          </p:cNvCxnSpPr>
          <p:nvPr/>
        </p:nvCxnSpPr>
        <p:spPr>
          <a:xfrm>
            <a:off x="4151378" y="5257800"/>
            <a:ext cx="325372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2"/>
            <a:endCxn id="27" idx="0"/>
          </p:cNvCxnSpPr>
          <p:nvPr/>
        </p:nvCxnSpPr>
        <p:spPr>
          <a:xfrm>
            <a:off x="5426715" y="5274211"/>
            <a:ext cx="835531" cy="516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328418" y="3588822"/>
            <a:ext cx="4572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2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7" name="Straight Arrow Connector 56"/>
          <p:cNvCxnSpPr>
            <a:stCxn id="4" idx="2"/>
            <a:endCxn id="56" idx="0"/>
          </p:cNvCxnSpPr>
          <p:nvPr/>
        </p:nvCxnSpPr>
        <p:spPr>
          <a:xfrm>
            <a:off x="3360168" y="2314138"/>
            <a:ext cx="196850" cy="12746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889474" y="1438870"/>
            <a:ext cx="18735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All Results: 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ss3sim_scalar.csv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ss3sim_ts.csv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4276" y="1628338"/>
            <a:ext cx="1381484" cy="60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Scenario1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(D0-F1-cod)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48200" y="161038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sp>
        <p:nvSpPr>
          <p:cNvPr id="71" name="Rectangle 70"/>
          <p:cNvSpPr/>
          <p:nvPr/>
        </p:nvSpPr>
        <p:spPr>
          <a:xfrm>
            <a:off x="5263263" y="1628338"/>
            <a:ext cx="1276350" cy="60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2"/>
                </a:solidFill>
              </a:rPr>
              <a:t>ScenarioN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cxnSp>
        <p:nvCxnSpPr>
          <p:cNvPr id="8" name="Straight Arrow Connector 7"/>
          <p:cNvCxnSpPr>
            <a:stCxn id="26" idx="0"/>
          </p:cNvCxnSpPr>
          <p:nvPr/>
        </p:nvCxnSpPr>
        <p:spPr>
          <a:xfrm flipV="1">
            <a:off x="2854236" y="4283611"/>
            <a:ext cx="346164" cy="480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717711" y="5292576"/>
            <a:ext cx="346164" cy="480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51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Collecting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30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get_results_all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directory,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overwrite_files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user_scenarios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Uses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r4ss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 and extracts from all scenarios in directory</a:t>
            </a:r>
          </a:p>
          <a:p>
            <a:pPr marL="457200" lvl="1" indent="0">
              <a:buNone/>
            </a:pPr>
            <a:endParaRPr lang="en-US" sz="1200" dirty="0" smtClean="0">
              <a:latin typeface="+mj-lt"/>
              <a:cs typeface="Courier New" panose="02070309020205020404" pitchFamily="49" charset="0"/>
            </a:endParaRPr>
          </a:p>
          <a:p>
            <a:pPr marL="0" indent="0">
              <a:buSzPct val="84000"/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Returns:</a:t>
            </a:r>
          </a:p>
          <a:p>
            <a:pPr>
              <a:buSzPct val="84000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Simulation metrics (scenario, replicate, etc.)</a:t>
            </a:r>
          </a:p>
          <a:p>
            <a:pPr>
              <a:buSzPct val="84000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OM and EM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params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and derived quantities</a:t>
            </a:r>
          </a:p>
          <a:p>
            <a:pPr>
              <a:buSzPct val="84000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Convergence metrics: </a:t>
            </a:r>
          </a:p>
          <a:p>
            <a:pPr lvl="1">
              <a:buSzPct val="84000"/>
            </a:pP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invertible Hessian,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params_on_bounds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max_grad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, runtime</a:t>
            </a:r>
          </a:p>
          <a:p>
            <a:pPr>
              <a:buSzPct val="84000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Stored in two files: </a:t>
            </a:r>
          </a:p>
          <a:p>
            <a:pPr lvl="1">
              <a:buSzPct val="84000"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ss3sim_scalars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for scalar quantities (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M, MSY,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etc.)</a:t>
            </a:r>
          </a:p>
          <a:p>
            <a:pPr lvl="1">
              <a:buSzPct val="84000"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ss3sim_ts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 for time-varying quantities (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SSB(y), F(y),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etc.)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0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Plotting Results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83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plot_scalar_points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x, y,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horiz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	horiz2,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vert2, color,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relative.error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axes.free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Makes liberal use of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 smtClean="0"/>
              <a:t> and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aes_string</a:t>
            </a:r>
            <a:r>
              <a:rPr lang="en-US" sz="2000" dirty="0" smtClean="0"/>
              <a:t>. Arguments are:</a:t>
            </a:r>
            <a:endParaRPr lang="en-US" sz="2000" dirty="0"/>
          </a:p>
          <a:p>
            <a:pPr>
              <a:buFont typeface="Calibri" panose="020F0502020204030204" pitchFamily="34" charset="0"/>
              <a:buChar char="‒"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200" dirty="0" smtClean="0"/>
              <a:t>:  </a:t>
            </a:r>
            <a:r>
              <a:rPr lang="en-US" sz="2200" b="1" u="sng" dirty="0" smtClean="0"/>
              <a:t>Character</a:t>
            </a:r>
            <a:r>
              <a:rPr lang="en-US" sz="2200" dirty="0" smtClean="0"/>
              <a:t> columns to plot, where x can be a factor or not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horiz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horiz2</a:t>
            </a:r>
            <a:r>
              <a:rPr lang="en-US" sz="2200" dirty="0" smtClean="0"/>
              <a:t>:  </a:t>
            </a:r>
            <a:r>
              <a:rPr lang="en-US" sz="2200" b="1" u="sng" dirty="0" smtClean="0"/>
              <a:t>Character</a:t>
            </a:r>
            <a:r>
              <a:rPr lang="en-US" sz="2200" dirty="0" smtClean="0"/>
              <a:t> </a:t>
            </a:r>
            <a:r>
              <a:rPr lang="en-US" sz="2200" dirty="0"/>
              <a:t>columns </a:t>
            </a:r>
            <a:r>
              <a:rPr lang="en-US" sz="2200" dirty="0" smtClean="0"/>
              <a:t>for how to facet by horizontal rows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vert, vert2</a:t>
            </a:r>
            <a:r>
              <a:rPr lang="en-US" sz="2200" dirty="0" smtClean="0"/>
              <a:t>:  </a:t>
            </a:r>
            <a:r>
              <a:rPr lang="en-US" sz="2200" b="1" u="sng" dirty="0" smtClean="0"/>
              <a:t>Character</a:t>
            </a:r>
            <a:r>
              <a:rPr lang="en-US" sz="2200" dirty="0" smtClean="0"/>
              <a:t> </a:t>
            </a:r>
            <a:r>
              <a:rPr lang="en-US" sz="2200" dirty="0"/>
              <a:t>columns </a:t>
            </a:r>
            <a:r>
              <a:rPr lang="en-US" sz="2200" dirty="0" smtClean="0"/>
              <a:t>for how to facet by vertical columns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200" dirty="0" smtClean="0"/>
              <a:t>:  </a:t>
            </a:r>
            <a:r>
              <a:rPr lang="en-US" sz="2200" b="1" u="sng" dirty="0" smtClean="0"/>
              <a:t>Character</a:t>
            </a:r>
            <a:r>
              <a:rPr lang="en-US" sz="2200" dirty="0" smtClean="0"/>
              <a:t> </a:t>
            </a:r>
            <a:r>
              <a:rPr lang="en-US" sz="2200" dirty="0"/>
              <a:t>column </a:t>
            </a:r>
            <a:r>
              <a:rPr lang="en-US" sz="2200" dirty="0" smtClean="0"/>
              <a:t>for the color of points or lines (via an aesthetic)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relative.error</a:t>
            </a:r>
            <a:r>
              <a:rPr lang="en-US" sz="2200" dirty="0" smtClean="0"/>
              <a:t>: TRUE/FALSE whether to set </a:t>
            </a:r>
            <a:r>
              <a:rPr lang="en-US" sz="2200" dirty="0" err="1" smtClean="0"/>
              <a:t>ylim</a:t>
            </a:r>
            <a:r>
              <a:rPr lang="en-US" sz="2200" dirty="0" smtClean="0"/>
              <a:t>=(-1,1)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xes.free</a:t>
            </a:r>
            <a:r>
              <a:rPr lang="en-US" sz="2200" dirty="0" smtClean="0"/>
              <a:t>: TRUE/FALSE whether to set facet y-limits to be free of fixed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dirty="0"/>
              <a:t>[see also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plot_scalar_boxplot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plot_ts_points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plot_ts_lines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plot_ts_boxplot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which have the same syntax and arguments</a:t>
            </a:r>
            <a:r>
              <a:rPr lang="en-US" sz="2400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920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Goals:</a:t>
            </a:r>
          </a:p>
          <a:p>
            <a:r>
              <a:rPr lang="en-US" dirty="0" smtClean="0"/>
              <a:t>Explore how cases are read in and used in R</a:t>
            </a:r>
          </a:p>
          <a:p>
            <a:r>
              <a:rPr lang="en-US" dirty="0" smtClean="0"/>
              <a:t>Explore </a:t>
            </a:r>
            <a:r>
              <a:rPr lang="en-US" dirty="0"/>
              <a:t>what </a:t>
            </a:r>
            <a:r>
              <a:rPr lang="en-US" dirty="0" err="1"/>
              <a:t>sample_agecomp</a:t>
            </a:r>
            <a:r>
              <a:rPr lang="en-US" dirty="0"/>
              <a:t> does in text editor</a:t>
            </a:r>
          </a:p>
          <a:p>
            <a:r>
              <a:rPr lang="en-US" dirty="0" smtClean="0"/>
              <a:t>Task: Add a new case </a:t>
            </a:r>
            <a:r>
              <a:rPr lang="en-US" b="1" dirty="0" smtClean="0"/>
              <a:t>D1</a:t>
            </a:r>
            <a:r>
              <a:rPr lang="en-US" dirty="0" smtClean="0"/>
              <a:t> and run new scenarios</a:t>
            </a:r>
          </a:p>
        </p:txBody>
      </p:sp>
    </p:spTree>
    <p:extLst>
      <p:ext uri="{BB962C8B-B14F-4D97-AF65-F5344CB8AC3E}">
        <p14:creationId xmlns:p14="http://schemas.microsoft.com/office/powerpoint/2010/main" val="188407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won’t have time to run it, but let’s design and look at the results of a more complicated simulation.</a:t>
            </a:r>
          </a:p>
          <a:p>
            <a:r>
              <a:rPr lang="en-US" dirty="0" smtClean="0"/>
              <a:t>Suppose you are interested in the interaction of process error and data weighting:</a:t>
            </a:r>
          </a:p>
          <a:p>
            <a:pPr lvl="1"/>
            <a:r>
              <a:rPr lang="en-US" dirty="0" smtClean="0"/>
              <a:t>Does process error influence the effect of improperly weighted comp data?</a:t>
            </a:r>
          </a:p>
          <a:p>
            <a:pPr lvl="1"/>
            <a:r>
              <a:rPr lang="en-US" dirty="0" smtClean="0"/>
              <a:t>How does this change with what </a:t>
            </a:r>
            <a:r>
              <a:rPr lang="en-US" dirty="0" err="1" smtClean="0"/>
              <a:t>params</a:t>
            </a:r>
            <a:r>
              <a:rPr lang="en-US" dirty="0" smtClean="0"/>
              <a:t> are estimated?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Changing estimated </a:t>
            </a:r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explore </a:t>
            </a:r>
            <a:r>
              <a:rPr lang="en-US" dirty="0"/>
              <a:t>3 cases of estimation</a:t>
            </a:r>
            <a:r>
              <a:rPr lang="en-US" baseline="30000" dirty="0"/>
              <a:t>1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Neither </a:t>
            </a:r>
            <a:r>
              <a:rPr lang="en-US" i="1" dirty="0"/>
              <a:t>h</a:t>
            </a:r>
            <a:r>
              <a:rPr lang="en-US" dirty="0"/>
              <a:t> nor </a:t>
            </a:r>
            <a:r>
              <a:rPr lang="en-US" i="1" dirty="0"/>
              <a:t>M</a:t>
            </a:r>
            <a:r>
              <a:rPr lang="en-US" dirty="0"/>
              <a:t> estimated (fixed at truth)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/>
              <a:t>h</a:t>
            </a:r>
            <a:r>
              <a:rPr lang="en-US" dirty="0"/>
              <a:t> estimated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 smtClean="0"/>
              <a:t>estimated</a:t>
            </a:r>
          </a:p>
          <a:p>
            <a:pPr marL="571500" indent="-514350"/>
            <a:r>
              <a:rPr lang="en-US" dirty="0" smtClean="0"/>
              <a:t>This is done with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change_e</a:t>
            </a:r>
            <a:r>
              <a:rPr lang="en-US" dirty="0" smtClean="0"/>
              <a:t> function (change estimation).</a:t>
            </a:r>
          </a:p>
        </p:txBody>
      </p:sp>
    </p:spTree>
    <p:extLst>
      <p:ext uri="{BB962C8B-B14F-4D97-AF65-F5344CB8AC3E}">
        <p14:creationId xmlns:p14="http://schemas.microsoft.com/office/powerpoint/2010/main" val="38563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Recruitment </a:t>
            </a:r>
            <a:r>
              <a:rPr lang="en-US" b="1" dirty="0" smtClean="0"/>
              <a:t>deviations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Automatically </a:t>
            </a:r>
            <a:r>
              <a:rPr lang="en-US" dirty="0"/>
              <a:t>generated </a:t>
            </a:r>
            <a:r>
              <a:rPr lang="en-US" dirty="0" smtClean="0"/>
              <a:t>(lognormal corrected) 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specified by the user </a:t>
            </a:r>
            <a:r>
              <a:rPr lang="en-US" dirty="0" smtClean="0"/>
              <a:t>(e.g., miniscule, </a:t>
            </a:r>
            <a:r>
              <a:rPr lang="en-US" dirty="0" err="1" smtClean="0"/>
              <a:t>autocorrelated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err="1" smtClean="0"/>
              <a:t>heteroskedastic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Recdevs</a:t>
            </a:r>
            <a:r>
              <a:rPr lang="en-US" dirty="0" smtClean="0"/>
              <a:t> </a:t>
            </a:r>
            <a:r>
              <a:rPr lang="en-US" b="1" dirty="0"/>
              <a:t>reused across </a:t>
            </a:r>
            <a:r>
              <a:rPr lang="en-US" b="1" dirty="0" smtClean="0"/>
              <a:t>scenarios</a:t>
            </a:r>
            <a:r>
              <a:rPr lang="en-US" dirty="0" smtClean="0"/>
              <a:t>, such that all iteration 1’s use the same </a:t>
            </a:r>
            <a:r>
              <a:rPr lang="en-US" dirty="0" err="1" smtClean="0"/>
              <a:t>recdevs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change_tv</a:t>
            </a:r>
            <a:r>
              <a:rPr lang="en-US" dirty="0" smtClean="0"/>
              <a:t> to add process error to OM parameter.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Adding process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Trend added to fishery </a:t>
            </a:r>
            <a:r>
              <a:rPr lang="en-US" dirty="0" err="1" smtClean="0"/>
              <a:t>selex</a:t>
            </a:r>
            <a:r>
              <a:rPr lang="en-US" dirty="0" smtClean="0"/>
              <a:t> to simulate, e.g., shifts in fishing gear</a:t>
            </a:r>
            <a:r>
              <a:rPr lang="en-US" baseline="30000" dirty="0" smtClean="0"/>
              <a:t>1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6477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/>
              <a:t>1 </a:t>
            </a:r>
            <a:r>
              <a:rPr lang="en-US" dirty="0" smtClean="0"/>
              <a:t>parameterized as double normal but setup to be logistic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09024"/>
            <a:ext cx="8001011" cy="400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package framework and get familiar with 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simple example</a:t>
            </a:r>
            <a:r>
              <a:rPr lang="en-US" baseline="30000" dirty="0" smtClean="0"/>
              <a:t>1</a:t>
            </a:r>
            <a:r>
              <a:rPr lang="en-US" dirty="0" smtClean="0"/>
              <a:t> and </a:t>
            </a:r>
            <a:r>
              <a:rPr lang="en-US" dirty="0" smtClean="0"/>
              <a:t>explore results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Modify simulation and rerun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 process error and data </a:t>
            </a:r>
            <a:r>
              <a:rPr lang="en-US" dirty="0" smtClean="0"/>
              <a:t>weighting </a:t>
            </a:r>
            <a:r>
              <a:rPr lang="en-US" dirty="0" smtClean="0"/>
              <a:t>interaction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Learn what the tool is capable of, and whether it may be useful for future projects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6550223"/>
            <a:ext cx="693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aseline="30000" dirty="0" smtClean="0"/>
              <a:t>1 </a:t>
            </a:r>
            <a:r>
              <a:rPr lang="en-US" sz="1400" dirty="0" smtClean="0"/>
              <a:t>A set of files accompany this presentation: an R script, case files, and archived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6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Length, age, CAAL, empirical W@A, mean L@A, and index data, for </a:t>
            </a:r>
            <a:r>
              <a:rPr lang="en-US" b="1" dirty="0" smtClean="0"/>
              <a:t>arbitrary fleets, years, sample sizes</a:t>
            </a:r>
          </a:p>
          <a:p>
            <a:pPr marL="0" indent="0">
              <a:buNone/>
            </a:pPr>
            <a:endParaRPr lang="en-US" sz="1200" b="1" dirty="0" smtClean="0"/>
          </a:p>
          <a:p>
            <a:r>
              <a:rPr lang="en-US" b="1" dirty="0" smtClean="0"/>
              <a:t>Indices</a:t>
            </a:r>
            <a:r>
              <a:rPr lang="en-US" dirty="0" smtClean="0"/>
              <a:t>: lognormal with specified </a:t>
            </a:r>
            <a:r>
              <a:rPr lang="el-GR" dirty="0" smtClean="0"/>
              <a:t>σ</a:t>
            </a:r>
            <a:endParaRPr lang="en-US" dirty="0"/>
          </a:p>
          <a:p>
            <a:r>
              <a:rPr lang="en-US" b="1" dirty="0" smtClean="0"/>
              <a:t>Compositions</a:t>
            </a:r>
            <a:r>
              <a:rPr lang="en-US" dirty="0" smtClean="0"/>
              <a:t>: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ultinomial or </a:t>
            </a:r>
            <a:r>
              <a:rPr lang="en-US" dirty="0" err="1" smtClean="0"/>
              <a:t>Dirichlet</a:t>
            </a:r>
            <a:r>
              <a:rPr lang="en-US" dirty="0" smtClean="0"/>
              <a:t> (</a:t>
            </a:r>
            <a:r>
              <a:rPr lang="en-US" dirty="0" err="1" smtClean="0"/>
              <a:t>overdispersed</a:t>
            </a:r>
            <a:r>
              <a:rPr lang="en-US" dirty="0" smtClean="0"/>
              <a:t>) samples </a:t>
            </a:r>
          </a:p>
          <a:p>
            <a:pPr lvl="1"/>
            <a:r>
              <a:rPr lang="en-US" dirty="0" smtClean="0"/>
              <a:t>Dynamic binning:</a:t>
            </a:r>
            <a:r>
              <a:rPr lang="en-US" b="1" dirty="0" smtClean="0"/>
              <a:t> </a:t>
            </a:r>
            <a:r>
              <a:rPr lang="en-US" dirty="0" smtClean="0"/>
              <a:t>programmatically set bin widths.</a:t>
            </a:r>
            <a:endParaRPr lang="en-US" b="1" dirty="0" smtClean="0"/>
          </a:p>
          <a:p>
            <a:pPr lvl="1"/>
            <a:r>
              <a:rPr lang="en-US" dirty="0" smtClean="0"/>
              <a:t>Effective sample size</a:t>
            </a:r>
            <a:r>
              <a:rPr lang="en-US" b="1" dirty="0" smtClean="0"/>
              <a:t>:</a:t>
            </a:r>
            <a:r>
              <a:rPr lang="en-US" dirty="0" smtClean="0"/>
              <a:t>  calculated internally or supplied by user</a:t>
            </a:r>
          </a:p>
          <a:p>
            <a:r>
              <a:rPr lang="en-US" b="1" dirty="0" smtClean="0"/>
              <a:t>Note</a:t>
            </a:r>
            <a:r>
              <a:rPr lang="en-US" dirty="0" smtClean="0"/>
              <a:t>: SS3 bootstrapping is NOT used</a:t>
            </a:r>
          </a:p>
        </p:txBody>
      </p:sp>
    </p:spTree>
    <p:extLst>
      <p:ext uri="{BB962C8B-B14F-4D97-AF65-F5344CB8AC3E}">
        <p14:creationId xmlns:p14="http://schemas.microsoft.com/office/powerpoint/2010/main" val="193150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Varying data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Comp ESS varies from 10% to 1000% for all fleets and years. </a:t>
            </a:r>
          </a:p>
          <a:p>
            <a:r>
              <a:rPr lang="en-US" dirty="0" smtClean="0"/>
              <a:t>Index is unchanged, and everything is (as always) unbiased.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5800" y="6248400"/>
            <a:ext cx="571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/>
              <a:t>1</a:t>
            </a:r>
            <a:r>
              <a:rPr lang="en-US" dirty="0" smtClean="0"/>
              <a:t> Growth and many other </a:t>
            </a:r>
            <a:r>
              <a:rPr lang="en-US" dirty="0" err="1" smtClean="0"/>
              <a:t>params</a:t>
            </a:r>
            <a:r>
              <a:rPr lang="en-US" dirty="0" smtClean="0"/>
              <a:t> fixed for all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What happens w/ ESS?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219200"/>
            <a:ext cx="8458200" cy="5638799"/>
          </a:xfrm>
        </p:spPr>
      </p:pic>
      <p:sp>
        <p:nvSpPr>
          <p:cNvPr id="3" name="Oval 2"/>
          <p:cNvSpPr/>
          <p:nvPr/>
        </p:nvSpPr>
        <p:spPr>
          <a:xfrm>
            <a:off x="5791200" y="5105400"/>
            <a:ext cx="22860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???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7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ss3sim can be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3900" b="1" dirty="0" smtClean="0"/>
              <a:t>Functions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Top level: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run_ss3sim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  <a:cs typeface="Courier New" panose="02070309020205020404" pitchFamily="49" charset="0"/>
              </a:rPr>
              <a:t>Mid level: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ss3sim_base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takes cases as function calls instead of text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  <a:cs typeface="Courier New" panose="02070309020205020404" pitchFamily="49" charset="0"/>
              </a:rPr>
              <a:t>Low level: separately in custom simulation frameworks</a:t>
            </a:r>
          </a:p>
          <a:p>
            <a:pPr marL="0" indent="0" algn="ctr">
              <a:buNone/>
            </a:pPr>
            <a:r>
              <a:rPr lang="en-US" sz="3900" b="1" dirty="0" smtClean="0"/>
              <a:t>Models</a:t>
            </a:r>
            <a:r>
              <a:rPr lang="en-US" sz="3900" b="1" baseline="30000" dirty="0" smtClean="0"/>
              <a:t>1</a:t>
            </a:r>
            <a:endParaRPr lang="en-US" baseline="30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ackaged (cod, flatfish, sardine, rockfish, hake)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your own (see vignette, share it with us!)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65532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/>
              <a:t>1 </a:t>
            </a:r>
            <a:r>
              <a:rPr lang="en-US" dirty="0" smtClean="0"/>
              <a:t>See github.com/ss3sim/ss3models for more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To build a simulation, we recommend:</a:t>
            </a:r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Start with a simple simulatio</a:t>
            </a:r>
            <a:r>
              <a:rPr lang="en-US" sz="2800" dirty="0" smtClean="0"/>
              <a:t>n like this one</a:t>
            </a:r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Add complexity slowly, a piece at a time</a:t>
            </a:r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At each step, check individual model files and overall results</a:t>
            </a:r>
          </a:p>
          <a:p>
            <a:pPr marL="0" indent="0">
              <a:buNone/>
            </a:pPr>
            <a:r>
              <a:rPr lang="en-US" dirty="0" smtClean="0"/>
              <a:t>Think of cases as dimensions of a simulation. Ss3sim is designed to easily add and create factorial combinations of cases.</a:t>
            </a:r>
          </a:p>
          <a:p>
            <a:pPr marL="0" indent="0">
              <a:buNone/>
            </a:pPr>
            <a:r>
              <a:rPr lang="en-US" dirty="0" smtClean="0"/>
              <a:t>Because of the complexity of SS3, it is difficult to produce a generic tool on top of it.</a:t>
            </a:r>
          </a:p>
          <a:p>
            <a:pPr marL="0" indent="0">
              <a:buNone/>
            </a:pPr>
            <a:r>
              <a:rPr lang="en-US" dirty="0" smtClean="0"/>
              <a:t>It is not designed to test specific “real” models, instead use it to test general properties of simplified models.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1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Think of cases as dimensions of a simulation.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ss3sim</a:t>
            </a:r>
            <a:r>
              <a:rPr lang="en-US" dirty="0" smtClean="0"/>
              <a:t> is designed to easily add factorial combinations of cases.</a:t>
            </a:r>
          </a:p>
          <a:p>
            <a:r>
              <a:rPr lang="en-US" dirty="0" smtClean="0"/>
              <a:t>Because of the complexity of SS3, it is difficult to produce a generic tool on top of it. </a:t>
            </a:r>
          </a:p>
          <a:p>
            <a:r>
              <a:rPr lang="en-US" dirty="0" smtClean="0"/>
              <a:t>It is not designed to test specific “real” models, instead use it to test general properties of simplified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7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urier" pitchFamily="49" charset="0"/>
              </a:rPr>
              <a:t>ss3sim</a:t>
            </a:r>
            <a:r>
              <a:rPr lang="en-US" dirty="0" smtClean="0"/>
              <a:t> can be used as an end-to-end simulation framework, or just the individual functions for other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urier" pitchFamily="49" charset="0"/>
              </a:rPr>
              <a:t>ss3sim</a:t>
            </a:r>
            <a:r>
              <a:rPr lang="en-US" dirty="0" smtClean="0">
                <a:latin typeface="+mj-lt"/>
              </a:rPr>
              <a:t> is designed to be </a:t>
            </a:r>
            <a:r>
              <a:rPr lang="en-US" b="1" dirty="0" smtClean="0">
                <a:latin typeface="+mj-lt"/>
              </a:rPr>
              <a:t>reproducible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smtClean="0">
                <a:latin typeface="+mj-lt"/>
              </a:rPr>
              <a:t>flexible</a:t>
            </a:r>
            <a:r>
              <a:rPr lang="en-US" dirty="0" smtClean="0">
                <a:latin typeface="+mj-lt"/>
              </a:rPr>
              <a:t> and </a:t>
            </a:r>
            <a:r>
              <a:rPr lang="en-US" b="1" dirty="0" smtClean="0">
                <a:latin typeface="+mj-lt"/>
              </a:rPr>
              <a:t>rapid</a:t>
            </a:r>
            <a:r>
              <a:rPr lang="en-US" dirty="0" smtClean="0">
                <a:latin typeface="+mj-lt"/>
              </a:rPr>
              <a:t>. We believe this can be a valuable alternative to custom frameworks.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Actively and consistently maintained, and </a:t>
            </a:r>
            <a:r>
              <a:rPr lang="en-US" u="sng" dirty="0" smtClean="0">
                <a:latin typeface="+mj-lt"/>
              </a:rPr>
              <a:t>open for new contributors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9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pitchFamily="49" charset="0"/>
              </a:rPr>
              <a:t>ss3sim</a:t>
            </a:r>
            <a:r>
              <a:rPr lang="en-US" dirty="0" smtClean="0"/>
              <a:t>: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472" y="1447800"/>
            <a:ext cx="8441748" cy="1274164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 smtClean="0"/>
              <a:t>What is it?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dirty="0" smtClean="0"/>
              <a:t>End-to-end simulation framework in R:     </a:t>
            </a:r>
            <a:r>
              <a:rPr lang="en-US" sz="2400" b="1" dirty="0" smtClean="0"/>
              <a:t>OM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/>
              <a:t>-&gt; Data -&gt; EM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/>
              <a:t>-&gt; analysis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3472" y="2667000"/>
            <a:ext cx="8263328" cy="1981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70000"/>
              </a:lnSpc>
              <a:buFont typeface="Arial" pitchFamily="34" charset="0"/>
              <a:buNone/>
            </a:pPr>
            <a:r>
              <a:rPr lang="en-US" sz="4200" b="1" dirty="0" smtClean="0"/>
              <a:t>Software Details</a:t>
            </a:r>
            <a:endParaRPr lang="en-US" sz="4200" dirty="0" smtClean="0"/>
          </a:p>
          <a:p>
            <a:pPr>
              <a:buFontTx/>
              <a:buChar char="–"/>
            </a:pPr>
            <a:r>
              <a:rPr lang="en-US" sz="4000" dirty="0" smtClean="0"/>
              <a:t>Open source, cross platform (Windows, OS X, Linux). </a:t>
            </a:r>
          </a:p>
          <a:p>
            <a:pPr>
              <a:buFontTx/>
              <a:buChar char="–"/>
            </a:pPr>
            <a:r>
              <a:rPr lang="en-US" sz="4000" dirty="0" smtClean="0"/>
              <a:t>Requires: </a:t>
            </a:r>
            <a:r>
              <a:rPr lang="en-US" sz="4000" dirty="0" smtClean="0"/>
              <a:t>SS3.24o, </a:t>
            </a:r>
            <a:r>
              <a:rPr lang="en-US" sz="4000" dirty="0" smtClean="0">
                <a:latin typeface="Courier" pitchFamily="49" charset="0"/>
              </a:rPr>
              <a:t>R</a:t>
            </a:r>
            <a:r>
              <a:rPr lang="en-US" sz="4000" dirty="0" smtClean="0"/>
              <a:t> &gt;= </a:t>
            </a:r>
            <a:r>
              <a:rPr lang="en-US" sz="4000" dirty="0" smtClean="0"/>
              <a:t>3.2.0</a:t>
            </a:r>
            <a:r>
              <a:rPr lang="en-US" sz="4000" dirty="0" smtClean="0"/>
              <a:t>, </a:t>
            </a:r>
            <a:r>
              <a:rPr lang="en-US" sz="4000" dirty="0" smtClean="0">
                <a:latin typeface="Courier" pitchFamily="49" charset="0"/>
              </a:rPr>
              <a:t>r4ss</a:t>
            </a:r>
          </a:p>
          <a:p>
            <a:pPr>
              <a:buFontTx/>
              <a:buChar char="–"/>
            </a:pPr>
            <a:r>
              <a:rPr lang="en-US" sz="4000" dirty="0" smtClean="0"/>
              <a:t>CRAN </a:t>
            </a:r>
            <a:r>
              <a:rPr lang="en-US" dirty="0" smtClean="0"/>
              <a:t>(</a:t>
            </a:r>
            <a:r>
              <a:rPr lang="en-US" sz="2900" dirty="0" smtClean="0">
                <a:solidFill>
                  <a:srgbClr val="0000FF"/>
                </a:solidFill>
                <a:hlinkClick r:id="rId2"/>
              </a:rPr>
              <a:t>http://cran.r-project.org/package=ss3sim</a:t>
            </a:r>
            <a:r>
              <a:rPr lang="en-US" dirty="0" smtClean="0"/>
              <a:t>) </a:t>
            </a:r>
          </a:p>
          <a:p>
            <a:pPr>
              <a:buFontTx/>
              <a:buChar char="–"/>
            </a:pPr>
            <a:r>
              <a:rPr lang="en-US" sz="4000" dirty="0" smtClean="0">
                <a:latin typeface="+mj-lt"/>
                <a:cs typeface="Arial" panose="020B0604020202020204" pitchFamily="34" charset="0"/>
              </a:rPr>
              <a:t>Development version 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(</a:t>
            </a:r>
            <a:r>
              <a:rPr lang="en-US" sz="2900" dirty="0" smtClean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www.github.com/ss3sim/ss3sim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)</a:t>
            </a:r>
            <a:r>
              <a:rPr lang="en-US" sz="4200" dirty="0" smtClean="0"/>
              <a:t> [recommended]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8768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/>
              <a:t>Documentation</a:t>
            </a:r>
            <a:endParaRPr lang="en-US" sz="16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PLoS</a:t>
            </a:r>
            <a:r>
              <a:rPr lang="en-US" sz="2000" dirty="0" smtClean="0"/>
              <a:t> One Paper: Introduces the package, describes the philosophy and goals, and details basic functionality with a toy example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Vignette and R help files for individual function (</a:t>
            </a:r>
            <a:r>
              <a:rPr lang="en-US" sz="1600" dirty="0" smtClean="0"/>
              <a:t>?ss3sim , etc.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144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81000" y="1371600"/>
            <a:ext cx="8458200" cy="5029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97598" y="1922463"/>
            <a:ext cx="1503363" cy="1243012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67320" tIns="22320" rIns="67320" bIns="223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Input files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starter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control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data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forecast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127375" y="3243263"/>
            <a:ext cx="1247775" cy="8794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67320" tIns="22320" rIns="67320" bIns="223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SS3</a:t>
            </a:r>
            <a:endParaRPr kumimoji="0" lang="en-US" altLang="en-US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140325" y="3300413"/>
            <a:ext cx="1887538" cy="1243012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67320" tIns="22320" rIns="67320" bIns="223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Output with results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Report.sso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CompReport.sso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covar.sso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Forecast-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report.sso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070474" y="2203450"/>
            <a:ext cx="2105819" cy="887413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67320" tIns="22320" rIns="67320" bIns="223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Output for debugging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warning.sso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echoinput.sso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ParmTrace.sso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449637" y="4832350"/>
            <a:ext cx="2673745" cy="12446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67320" tIns="22320" rIns="67320" bIns="223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Mirrored</a:t>
            </a:r>
            <a:r>
              <a:rPr kumimoji="0" lang="en-US" altLang="en-US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Output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starter.ss_new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control.ss_new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data.ss_new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forecast.ss_new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55" name="AutoShape 7"/>
          <p:cNvCxnSpPr>
            <a:cxnSpLocks noChangeShapeType="1"/>
          </p:cNvCxnSpPr>
          <p:nvPr/>
        </p:nvCxnSpPr>
        <p:spPr bwMode="auto">
          <a:xfrm>
            <a:off x="2600961" y="3165475"/>
            <a:ext cx="526414" cy="519113"/>
          </a:xfrm>
          <a:prstGeom prst="curvedConnector3">
            <a:avLst>
              <a:gd name="adj1" fmla="val 50000"/>
            </a:avLst>
          </a:prstGeom>
          <a:noFill/>
          <a:ln w="27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6" name="AutoShape 8"/>
          <p:cNvCxnSpPr>
            <a:cxnSpLocks noChangeShapeType="1"/>
          </p:cNvCxnSpPr>
          <p:nvPr/>
        </p:nvCxnSpPr>
        <p:spPr bwMode="auto">
          <a:xfrm>
            <a:off x="4375150" y="3684588"/>
            <a:ext cx="766763" cy="236537"/>
          </a:xfrm>
          <a:prstGeom prst="curvedConnector3">
            <a:avLst>
              <a:gd name="adj1" fmla="val 50000"/>
            </a:avLst>
          </a:prstGeom>
          <a:noFill/>
          <a:ln w="27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7" name="AutoShape 9"/>
          <p:cNvCxnSpPr>
            <a:cxnSpLocks noChangeShapeType="1"/>
          </p:cNvCxnSpPr>
          <p:nvPr/>
        </p:nvCxnSpPr>
        <p:spPr bwMode="auto">
          <a:xfrm flipV="1">
            <a:off x="4375150" y="2647950"/>
            <a:ext cx="695325" cy="1035050"/>
          </a:xfrm>
          <a:prstGeom prst="curvedConnector3">
            <a:avLst>
              <a:gd name="adj1" fmla="val 50000"/>
            </a:avLst>
          </a:prstGeom>
          <a:noFill/>
          <a:ln w="27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8" name="AutoShape 10"/>
          <p:cNvCxnSpPr>
            <a:cxnSpLocks noChangeShapeType="1"/>
          </p:cNvCxnSpPr>
          <p:nvPr/>
        </p:nvCxnSpPr>
        <p:spPr bwMode="auto">
          <a:xfrm>
            <a:off x="4375150" y="3684588"/>
            <a:ext cx="230188" cy="1147762"/>
          </a:xfrm>
          <a:prstGeom prst="curvedConnector3">
            <a:avLst>
              <a:gd name="adj1" fmla="val 50000"/>
            </a:avLst>
          </a:prstGeom>
          <a:noFill/>
          <a:ln w="27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9" name="AutoShape 11"/>
          <p:cNvCxnSpPr>
            <a:cxnSpLocks noChangeShapeType="1"/>
          </p:cNvCxnSpPr>
          <p:nvPr/>
        </p:nvCxnSpPr>
        <p:spPr bwMode="auto">
          <a:xfrm rot="16200000" flipV="1">
            <a:off x="1561307" y="3566320"/>
            <a:ext cx="2257425" cy="1516062"/>
          </a:xfrm>
          <a:prstGeom prst="curvedConnector3">
            <a:avLst>
              <a:gd name="adj1" fmla="val 39536"/>
            </a:avLst>
          </a:prstGeom>
          <a:noFill/>
          <a:ln w="27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7391400" y="2819400"/>
            <a:ext cx="914400" cy="457200"/>
          </a:xfrm>
          <a:prstGeom prst="rect">
            <a:avLst/>
          </a:prstGeom>
          <a:solidFill>
            <a:srgbClr val="33CC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67320" tIns="22320" rIns="67320" bIns="223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4ss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4" name="AutoShape 20"/>
          <p:cNvCxnSpPr>
            <a:cxnSpLocks noChangeShapeType="1"/>
            <a:stCxn id="6" idx="3"/>
          </p:cNvCxnSpPr>
          <p:nvPr/>
        </p:nvCxnSpPr>
        <p:spPr bwMode="auto">
          <a:xfrm flipV="1">
            <a:off x="7027863" y="3300413"/>
            <a:ext cx="829468" cy="621506"/>
          </a:xfrm>
          <a:prstGeom prst="curvedConnector3">
            <a:avLst>
              <a:gd name="adj1" fmla="val 103282"/>
            </a:avLst>
          </a:prstGeom>
          <a:noFill/>
          <a:ln w="4572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5" name="AutoShape 21"/>
          <p:cNvCxnSpPr>
            <a:cxnSpLocks noChangeShapeType="1"/>
          </p:cNvCxnSpPr>
          <p:nvPr/>
        </p:nvCxnSpPr>
        <p:spPr bwMode="auto">
          <a:xfrm>
            <a:off x="7209631" y="2619375"/>
            <a:ext cx="647700" cy="200025"/>
          </a:xfrm>
          <a:prstGeom prst="curvedConnector3">
            <a:avLst>
              <a:gd name="adj1" fmla="val 97059"/>
            </a:avLst>
          </a:prstGeom>
          <a:noFill/>
          <a:ln w="4572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533400" y="5257800"/>
            <a:ext cx="914400" cy="457200"/>
          </a:xfrm>
          <a:prstGeom prst="rect">
            <a:avLst/>
          </a:prstGeom>
          <a:solidFill>
            <a:srgbClr val="33CC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67320" tIns="22320" rIns="67320" bIns="223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4ss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7" name="AutoShape 23"/>
          <p:cNvCxnSpPr>
            <a:cxnSpLocks noChangeShapeType="1"/>
          </p:cNvCxnSpPr>
          <p:nvPr/>
        </p:nvCxnSpPr>
        <p:spPr bwMode="auto">
          <a:xfrm rot="10800000" flipV="1">
            <a:off x="1447800" y="5454650"/>
            <a:ext cx="2001838" cy="31750"/>
          </a:xfrm>
          <a:prstGeom prst="curvedConnector3">
            <a:avLst>
              <a:gd name="adj1" fmla="val 49958"/>
            </a:avLst>
          </a:prstGeom>
          <a:noFill/>
          <a:ln w="4572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8" name="AutoShape 24"/>
          <p:cNvCxnSpPr>
            <a:cxnSpLocks noChangeShapeType="1"/>
          </p:cNvCxnSpPr>
          <p:nvPr/>
        </p:nvCxnSpPr>
        <p:spPr bwMode="auto">
          <a:xfrm rot="-5400000">
            <a:off x="54769" y="4131469"/>
            <a:ext cx="2062162" cy="190500"/>
          </a:xfrm>
          <a:prstGeom prst="curvedConnector2">
            <a:avLst/>
          </a:prstGeom>
          <a:noFill/>
          <a:ln w="4572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1905000" y="6488668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Adapted from Juan Valero, SS workshop materials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5129898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ss3sim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urier" pitchFamily="49" charset="0"/>
              </a:rPr>
              <a:t>ss3sim</a:t>
            </a:r>
            <a:r>
              <a:rPr lang="en-US" dirty="0" smtClean="0"/>
              <a:t>: Big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package with:</a:t>
            </a:r>
          </a:p>
          <a:p>
            <a:pPr marL="400050" lvl="1" indent="0">
              <a:buNone/>
            </a:pPr>
            <a:r>
              <a:rPr lang="en-US" sz="1600" dirty="0">
                <a:latin typeface="Courier"/>
              </a:rPr>
              <a:t>if(!require(</a:t>
            </a:r>
            <a:r>
              <a:rPr lang="en-US" sz="1600" dirty="0" err="1">
                <a:latin typeface="Courier"/>
              </a:rPr>
              <a:t>devtools</a:t>
            </a:r>
            <a:r>
              <a:rPr lang="en-US" sz="1600" dirty="0">
                <a:latin typeface="Courier"/>
              </a:rPr>
              <a:t>)) </a:t>
            </a:r>
            <a:r>
              <a:rPr lang="en-US" sz="1600" dirty="0" err="1">
                <a:latin typeface="Courier"/>
              </a:rPr>
              <a:t>install.packages</a:t>
            </a:r>
            <a:r>
              <a:rPr lang="en-US" sz="1600" dirty="0">
                <a:latin typeface="Courier"/>
              </a:rPr>
              <a:t>('</a:t>
            </a:r>
            <a:r>
              <a:rPr lang="en-US" sz="1600" dirty="0" err="1">
                <a:latin typeface="Courier"/>
              </a:rPr>
              <a:t>devtools</a:t>
            </a:r>
            <a:r>
              <a:rPr lang="en-US" sz="1600" dirty="0">
                <a:latin typeface="Courier"/>
              </a:rPr>
              <a:t>')</a:t>
            </a:r>
          </a:p>
          <a:p>
            <a:pPr marL="400050" lvl="1" indent="0">
              <a:buNone/>
            </a:pPr>
            <a:r>
              <a:rPr lang="en-US" sz="1600" dirty="0" err="1" smtClean="0">
                <a:latin typeface="Courier"/>
              </a:rPr>
              <a:t>devtools</a:t>
            </a:r>
            <a:r>
              <a:rPr lang="en-US" sz="1600" dirty="0">
                <a:latin typeface="Courier"/>
              </a:rPr>
              <a:t>::</a:t>
            </a:r>
            <a:r>
              <a:rPr lang="en-US" sz="1600" dirty="0" err="1">
                <a:latin typeface="Courier"/>
              </a:rPr>
              <a:t>install_github</a:t>
            </a:r>
            <a:r>
              <a:rPr lang="en-US" sz="1600" dirty="0">
                <a:latin typeface="Courier"/>
              </a:rPr>
              <a:t>('ss3sim/ss3sim', dependencies = TRUE,</a:t>
            </a:r>
          </a:p>
          <a:p>
            <a:pPr marL="400050" lvl="1" indent="0">
              <a:buNone/>
            </a:pPr>
            <a:r>
              <a:rPr lang="en-US" sz="1600" dirty="0">
                <a:latin typeface="Courier"/>
              </a:rPr>
              <a:t>  </a:t>
            </a:r>
            <a:r>
              <a:rPr lang="en-US" sz="1600" dirty="0" err="1">
                <a:latin typeface="Courier"/>
              </a:rPr>
              <a:t>build_vignettes</a:t>
            </a:r>
            <a:r>
              <a:rPr lang="en-US" sz="1600" dirty="0">
                <a:latin typeface="Courier"/>
              </a:rPr>
              <a:t> = </a:t>
            </a:r>
            <a:r>
              <a:rPr lang="en-US" sz="1600" dirty="0" smtClean="0">
                <a:latin typeface="Courier"/>
              </a:rPr>
              <a:t>TRUE)</a:t>
            </a:r>
            <a:endParaRPr lang="en-US" sz="1600" dirty="0">
              <a:latin typeface="Courier"/>
            </a:endParaRPr>
          </a:p>
          <a:p>
            <a:pPr marL="457200" indent="-457200"/>
            <a:r>
              <a:rPr lang="en-US" dirty="0" smtClean="0"/>
              <a:t>Make sure libraries can be loaded</a:t>
            </a:r>
          </a:p>
          <a:p>
            <a:pPr marL="457200" indent="-457200"/>
            <a:r>
              <a:rPr lang="en-US" dirty="0" smtClean="0"/>
              <a:t>&lt;Look at model (OM and EM) files&gt;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first example (&lt;look at CPU usage&gt;)</a:t>
            </a:r>
          </a:p>
          <a:p>
            <a:r>
              <a:rPr lang="en-US" dirty="0" smtClean="0"/>
              <a:t>&lt;Look at r4ss output&gt;</a:t>
            </a:r>
          </a:p>
          <a:p>
            <a:r>
              <a:rPr lang="en-US" dirty="0" smtClean="0"/>
              <a:t>Rerun with more iterations in parallel </a:t>
            </a:r>
            <a:br>
              <a:rPr lang="en-US" dirty="0" smtClean="0"/>
            </a:br>
            <a:r>
              <a:rPr lang="en-US" dirty="0" smtClean="0"/>
              <a:t>(&lt;look at CPU usage&gt;)</a:t>
            </a:r>
          </a:p>
          <a:p>
            <a:r>
              <a:rPr lang="en-US" b="1" dirty="0"/>
              <a:t>So what is ‘D0-F1-cod’?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8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ss3sim</a:t>
            </a:r>
            <a:r>
              <a:rPr lang="en-US" dirty="0" smtClean="0"/>
              <a:t>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The case arguments are passed to internal R functions during execution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Cases are specific to a model (e.g., ‘cod’)</a:t>
            </a:r>
          </a:p>
          <a:p>
            <a:r>
              <a:rPr lang="en-US" dirty="0" smtClean="0"/>
              <a:t>Two are </a:t>
            </a:r>
            <a:r>
              <a:rPr lang="en-US" b="1" dirty="0" smtClean="0"/>
              <a:t>mandatory</a:t>
            </a:r>
            <a:r>
              <a:rPr lang="en-US" dirty="0" smtClean="0"/>
              <a:t>: Fishing (F) and Data (D)</a:t>
            </a:r>
          </a:p>
          <a:p>
            <a:r>
              <a:rPr lang="en-US" dirty="0" smtClean="0"/>
              <a:t>Some are </a:t>
            </a:r>
            <a:r>
              <a:rPr lang="en-US" b="1" dirty="0" smtClean="0"/>
              <a:t>optional: </a:t>
            </a:r>
            <a:r>
              <a:rPr lang="en-US" dirty="0" smtClean="0"/>
              <a:t>Which </a:t>
            </a:r>
            <a:r>
              <a:rPr lang="en-US" dirty="0" err="1" smtClean="0"/>
              <a:t>params</a:t>
            </a:r>
            <a:r>
              <a:rPr lang="en-US" dirty="0" smtClean="0"/>
              <a:t> to estimate, OM process noise, retrospective, etc.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8229600" cy="8309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Conceptually: </a:t>
            </a:r>
            <a:r>
              <a:rPr lang="en-US" sz="2400" dirty="0" smtClean="0"/>
              <a:t>Mechanism which manipulates model </a:t>
            </a:r>
            <a:r>
              <a:rPr lang="en-US" sz="2400" dirty="0"/>
              <a:t>structure </a:t>
            </a:r>
          </a:p>
          <a:p>
            <a:r>
              <a:rPr lang="en-US" sz="2400" b="1" dirty="0" smtClean="0">
                <a:latin typeface="+mj-lt"/>
              </a:rPr>
              <a:t>In practice: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smtClean="0">
                <a:latin typeface="Courier" pitchFamily="49" charset="0"/>
              </a:rPr>
              <a:t>R</a:t>
            </a:r>
            <a:r>
              <a:rPr lang="en-US" sz="2400" dirty="0" smtClean="0"/>
              <a:t> function arguments to modify OM/EM files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524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ss3sim</a:t>
            </a:r>
            <a:r>
              <a:rPr lang="en-US" dirty="0" smtClean="0"/>
              <a:t> Cases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4139386"/>
            <a:ext cx="2765502" cy="80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OM </a:t>
            </a:r>
          </a:p>
          <a:p>
            <a:pPr algn="ctr"/>
            <a:r>
              <a:rPr lang="en-US" sz="2400" dirty="0" smtClean="0"/>
              <a:t>(expected values)</a:t>
            </a:r>
            <a:endParaRPr lang="en-US" sz="36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886200" y="4139386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2800" y="4139386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</a:t>
            </a:r>
            <a:r>
              <a:rPr lang="en-US" sz="3600" dirty="0" smtClean="0"/>
              <a:t>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6303" y="2027821"/>
            <a:ext cx="2732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Courier" pitchFamily="49" charset="0"/>
              </a:rPr>
              <a:t>sample_index</a:t>
            </a:r>
            <a:endParaRPr lang="en-US" sz="2000" dirty="0">
              <a:latin typeface="Courier" pitchFamily="49" charset="0"/>
            </a:endParaRPr>
          </a:p>
          <a:p>
            <a:pPr algn="ctr"/>
            <a:r>
              <a:rPr lang="en-US" sz="2000" dirty="0" err="1" smtClean="0">
                <a:latin typeface="Courier" pitchFamily="49" charset="0"/>
              </a:rPr>
              <a:t>sample_agecomp</a:t>
            </a:r>
            <a:endParaRPr lang="en-US" sz="2000" dirty="0">
              <a:latin typeface="Courier" pitchFamily="49" charset="0"/>
            </a:endParaRPr>
          </a:p>
          <a:p>
            <a:pPr algn="ctr"/>
            <a:r>
              <a:rPr lang="en-US" sz="2000" dirty="0" err="1" smtClean="0">
                <a:latin typeface="Courier" pitchFamily="49" charset="0"/>
              </a:rPr>
              <a:t>smaple_lcomp</a:t>
            </a:r>
            <a:endParaRPr lang="en-US" sz="3200" dirty="0"/>
          </a:p>
        </p:txBody>
      </p:sp>
      <p:sp>
        <p:nvSpPr>
          <p:cNvPr id="26" name="Right Arrow 25"/>
          <p:cNvSpPr/>
          <p:nvPr/>
        </p:nvSpPr>
        <p:spPr>
          <a:xfrm rot="19122577">
            <a:off x="1187034" y="3515905"/>
            <a:ext cx="1216192" cy="128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5791200" y="4367986"/>
            <a:ext cx="990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295400"/>
            <a:ext cx="8229600" cy="5847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Cases sample the data (D)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222702" y="5385137"/>
            <a:ext cx="571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fleets;c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years;list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(76,100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by=2))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sds_obs;list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</a:t>
            </a:r>
          </a:p>
        </p:txBody>
      </p:sp>
      <p:cxnSp>
        <p:nvCxnSpPr>
          <p:cNvPr id="15" name="Straight Arrow Connector 14"/>
          <p:cNvCxnSpPr>
            <a:stCxn id="10" idx="3"/>
            <a:endCxn id="12" idx="1"/>
          </p:cNvCxnSpPr>
          <p:nvPr/>
        </p:nvCxnSpPr>
        <p:spPr>
          <a:xfrm>
            <a:off x="2460702" y="5871866"/>
            <a:ext cx="762000" cy="211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502" y="5410201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lognormal samples every 2 years, with </a:t>
            </a:r>
            <a:r>
              <a:rPr lang="el-GR" dirty="0" smtClean="0"/>
              <a:t>σ</a:t>
            </a:r>
            <a:r>
              <a:rPr lang="en-US" dirty="0" smtClean="0"/>
              <a:t>=.2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2867436">
            <a:off x="3317448" y="3491744"/>
            <a:ext cx="1216192" cy="128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3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ss3sim</a:t>
            </a:r>
            <a:r>
              <a:rPr lang="en-US" dirty="0" smtClean="0"/>
              <a:t> Cases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295400"/>
            <a:ext cx="8229600" cy="10772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Different arguments to the same functions create </a:t>
            </a:r>
            <a:r>
              <a:rPr lang="en-US" sz="3200" b="1" dirty="0" smtClean="0"/>
              <a:t>case numbers</a:t>
            </a:r>
            <a:endParaRPr lang="en-US" sz="3200" b="1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371600" y="2514600"/>
            <a:ext cx="8229600" cy="190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fleets;c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(2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years;list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seq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(76,100, by=2))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sds_obs;list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(</a:t>
            </a:r>
            <a:r>
              <a:rPr lang="en-US" b="1" dirty="0" smtClean="0">
                <a:latin typeface="Courier" pitchFamily="49" charset="0"/>
              </a:rPr>
              <a:t>0.2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" y="2971800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chemeClr val="accent1"/>
                </a:solidFill>
              </a:rPr>
              <a:t>D0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371600" y="4724400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fleets;c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(2)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years;list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seq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(76,100, by=2))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sds_obs;list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(</a:t>
            </a:r>
            <a:r>
              <a:rPr lang="en-US" b="1" dirty="0" smtClean="0">
                <a:latin typeface="Courier" pitchFamily="49" charset="0"/>
              </a:rPr>
              <a:t>0.4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800" y="5181600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chemeClr val="accent2"/>
                </a:solidFill>
              </a:rPr>
              <a:t>D1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62600" y="3715941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“High survey effort”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5715000" y="5939135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“Low survey effort”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026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</TotalTime>
  <Words>1260</Words>
  <Application>Microsoft Office PowerPoint</Application>
  <PresentationFormat>On-screen Show (4:3)</PresentationFormat>
  <Paragraphs>225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ss3sim:  An R package for stock assessment simulation with SS3</vt:lpstr>
      <vt:lpstr>Outline</vt:lpstr>
      <vt:lpstr>ss3sim: Big picture</vt:lpstr>
      <vt:lpstr>ss3sim: Big picture</vt:lpstr>
      <vt:lpstr>Step 0</vt:lpstr>
      <vt:lpstr>Step 1</vt:lpstr>
      <vt:lpstr>ss3sim Cases</vt:lpstr>
      <vt:lpstr>ss3sim Cases</vt:lpstr>
      <vt:lpstr>ss3sim Cases</vt:lpstr>
      <vt:lpstr>PowerPoint Presentation</vt:lpstr>
      <vt:lpstr>Step 1</vt:lpstr>
      <vt:lpstr>Result File Structure</vt:lpstr>
      <vt:lpstr>Collecting Results</vt:lpstr>
      <vt:lpstr>Plotting Results</vt:lpstr>
      <vt:lpstr>Step 2</vt:lpstr>
      <vt:lpstr>Step 3</vt:lpstr>
      <vt:lpstr>Changing estimated params</vt:lpstr>
      <vt:lpstr>Process Error</vt:lpstr>
      <vt:lpstr>Step 3: Adding process error</vt:lpstr>
      <vt:lpstr>Observation Error</vt:lpstr>
      <vt:lpstr>Step 3: Varying data weights</vt:lpstr>
      <vt:lpstr>Step 3: What happens w/ ESS?</vt:lpstr>
      <vt:lpstr>How ss3sim can be used</vt:lpstr>
      <vt:lpstr>Final Thoughts</vt:lpstr>
      <vt:lpstr>Final Thoughts</vt:lpstr>
      <vt:lpstr>Final Thoughts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ss3sim: An R package for stock assessment simulation with SS3</dc:title>
  <dc:creator>Cole</dc:creator>
  <cp:lastModifiedBy>Cole Monnahan</cp:lastModifiedBy>
  <cp:revision>260</cp:revision>
  <dcterms:created xsi:type="dcterms:W3CDTF">2006-08-16T00:00:00Z</dcterms:created>
  <dcterms:modified xsi:type="dcterms:W3CDTF">2015-10-19T17:22:32Z</dcterms:modified>
</cp:coreProperties>
</file>