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8" r:id="rId3"/>
    <p:sldId id="358" r:id="rId4"/>
    <p:sldId id="360" r:id="rId5"/>
    <p:sldId id="260" r:id="rId6"/>
    <p:sldId id="357" r:id="rId7"/>
    <p:sldId id="359" r:id="rId8"/>
    <p:sldId id="353" r:id="rId9"/>
    <p:sldId id="338" r:id="rId10"/>
    <p:sldId id="361" r:id="rId11"/>
    <p:sldId id="362" r:id="rId12"/>
    <p:sldId id="339" r:id="rId13"/>
    <p:sldId id="355" r:id="rId14"/>
    <p:sldId id="337" r:id="rId15"/>
    <p:sldId id="313" r:id="rId16"/>
    <p:sldId id="363" r:id="rId17"/>
    <p:sldId id="335" r:id="rId18"/>
    <p:sldId id="266" r:id="rId19"/>
    <p:sldId id="340" r:id="rId20"/>
    <p:sldId id="305" r:id="rId21"/>
    <p:sldId id="293" r:id="rId22"/>
    <p:sldId id="294" r:id="rId23"/>
    <p:sldId id="343" r:id="rId24"/>
    <p:sldId id="344" r:id="rId25"/>
    <p:sldId id="349" r:id="rId26"/>
    <p:sldId id="342" r:id="rId27"/>
    <p:sldId id="345" r:id="rId28"/>
    <p:sldId id="341" r:id="rId29"/>
    <p:sldId id="346" r:id="rId30"/>
    <p:sldId id="347" r:id="rId31"/>
    <p:sldId id="331" r:id="rId32"/>
    <p:sldId id="281" r:id="rId33"/>
    <p:sldId id="35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elli Johnson" initials="KFJ" lastIdx="3" clrIdx="0"/>
  <p:cmAuthor id="1" name="kotaro" initials="k" lastIdx="14" clrIdx="1">
    <p:extLst/>
  </p:cmAuthor>
  <p:cmAuthor id="2" name="Juan Valero" initials="JLV" lastIdx="5" clrIdx="2"/>
  <p:cmAuthor id="3" name="Reviewer" initials="Rev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86407" autoAdjust="0"/>
  </p:normalViewPr>
  <p:slideViewPr>
    <p:cSldViewPr>
      <p:cViewPr varScale="1">
        <p:scale>
          <a:sx n="88" d="100"/>
          <a:sy n="88" d="100"/>
        </p:scale>
        <p:origin x="130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kfjohns@uw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hub.com/ss3sim/ss3model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s3sim/ss3si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ss3si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s3sim/ss3sim/tree/master/vignettes" TargetMode="External"/><Relationship Id="rId2" Type="http://schemas.openxmlformats.org/officeDocument/2006/relationships/hyperlink" Target="http://doi.org/10.1371/journal.pone.009272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s3sim/binning" TargetMode="External"/><Relationship Id="rId4" Type="http://schemas.openxmlformats.org/officeDocument/2006/relationships/hyperlink" Target="https://github.com/ss3sim/workshop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5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ss3sim</a:t>
            </a:r>
            <a:r>
              <a:rPr lang="en-US" sz="5300" dirty="0" smtClean="0"/>
              <a:t>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package for stock assessment simulation with SS3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52578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Kelli Johnson (</a:t>
            </a:r>
            <a:r>
              <a:rPr lang="en-US" dirty="0" smtClean="0">
                <a:hlinkClick r:id="rId2"/>
              </a:rPr>
              <a:t>kellifayejohnson@gmail.com</a:t>
            </a:r>
            <a:r>
              <a:rPr lang="en-US" dirty="0" smtClean="0"/>
              <a:t>)  </a:t>
            </a:r>
            <a:endParaRPr lang="en-US" dirty="0"/>
          </a:p>
        </p:txBody>
      </p:sp>
      <p:pic>
        <p:nvPicPr>
          <p:cNvPr id="5" name="Picture 6" descr="@ss3si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00" y="2409800"/>
            <a:ext cx="2848000" cy="28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39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5779"/>
            <a:ext cx="8229600" cy="4223021"/>
          </a:xfrm>
          <a:prstGeom prst="rect">
            <a:avLst/>
          </a:prstGeom>
          <a:effectLst>
            <a:outerShdw blurRad="76200" dist="76200" dir="4800000" sx="103000" sy="103000" algn="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package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prstClr val="black"/>
                </a:solidFill>
                <a:latin typeface="Courier"/>
              </a:rPr>
              <a:t>install.packages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(“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devtools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”)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prstClr val="black"/>
                </a:solidFill>
                <a:latin typeface="Courier"/>
              </a:rPr>
              <a:t>devtools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::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install_github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(“ss3sim/ss3sim”, dependencies = TRUE,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 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build_vignettes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= TRUE)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 libraries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&lt;Look at SS3 model files&gt;</a:t>
            </a:r>
          </a:p>
          <a:p>
            <a:pPr marL="400050" lvl="1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5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s3sim_workshop.R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447800"/>
            <a:ext cx="8940800" cy="5029200"/>
          </a:xfrm>
          <a:prstGeom prst="rect">
            <a:avLst/>
          </a:prstGeom>
        </p:spPr>
      </p:pic>
      <p:sp>
        <p:nvSpPr>
          <p:cNvPr id="5" name="Curved Up Arrow 4">
            <a:hlinkClick r:id="rId3" action="ppaction://hlinksldjump"/>
          </p:cNvPr>
          <p:cNvSpPr/>
          <p:nvPr/>
        </p:nvSpPr>
        <p:spPr>
          <a:xfrm>
            <a:off x="914400" y="381000"/>
            <a:ext cx="457200" cy="3048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23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5779"/>
            <a:ext cx="8229600" cy="4223021"/>
          </a:xfrm>
          <a:prstGeom prst="rect">
            <a:avLst/>
          </a:prstGeom>
          <a:effectLst>
            <a:outerShdw blurRad="76200" dist="76200" dir="4800000" sx="103000" sy="103000" algn="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&lt;Look at r4ss output&gt;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Rerun example in parallel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Look at ‘</a:t>
            </a:r>
            <a:r>
              <a:rPr lang="en-US" b="1" dirty="0" smtClean="0"/>
              <a:t>D0-F1-cod</a:t>
            </a:r>
            <a:r>
              <a:rPr lang="en-US" dirty="0" smtClean="0"/>
              <a:t>’</a:t>
            </a:r>
          </a:p>
          <a:p>
            <a:pPr marL="400050" lvl="1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8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1466353"/>
            <a:ext cx="1524000" cy="4616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D0-F0-cod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477000" y="3348335"/>
            <a:ext cx="1524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species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6" idx="0"/>
          </p:cNvCxnSpPr>
          <p:nvPr/>
        </p:nvCxnSpPr>
        <p:spPr>
          <a:xfrm flipH="1" flipV="1">
            <a:off x="5372100" y="1976733"/>
            <a:ext cx="1866900" cy="137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00200" y="3348335"/>
            <a:ext cx="1524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‘D’ case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11" idx="0"/>
          </p:cNvCxnSpPr>
          <p:nvPr/>
        </p:nvCxnSpPr>
        <p:spPr>
          <a:xfrm flipH="1" flipV="1">
            <a:off x="4572000" y="2057400"/>
            <a:ext cx="152400" cy="129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62400" y="3348335"/>
            <a:ext cx="1524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‘F’ case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9" idx="0"/>
          </p:cNvCxnSpPr>
          <p:nvPr/>
        </p:nvCxnSpPr>
        <p:spPr>
          <a:xfrm flipV="1">
            <a:off x="2362200" y="1976733"/>
            <a:ext cx="1409700" cy="137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4474" b="52485"/>
          <a:stretch/>
        </p:blipFill>
        <p:spPr>
          <a:xfrm>
            <a:off x="609600" y="4040782"/>
            <a:ext cx="79248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0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810000"/>
          </a:xfrm>
          <a:effectLst>
            <a:outerShdw blurRad="76200" dist="76200" dir="4800000" sx="103000" sy="103000" algn="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dk1"/>
                </a:solidFill>
              </a:rPr>
              <a:t>Mechanism </a:t>
            </a:r>
            <a:r>
              <a:rPr lang="en-US" dirty="0">
                <a:solidFill>
                  <a:schemeClr val="dk1"/>
                </a:solidFill>
              </a:rPr>
              <a:t>to manipulate SS3 </a:t>
            </a:r>
            <a:r>
              <a:rPr lang="en-US" dirty="0" smtClean="0">
                <a:solidFill>
                  <a:schemeClr val="dk1"/>
                </a:solidFill>
              </a:rPr>
              <a:t>model</a:t>
            </a:r>
            <a:endParaRPr lang="en-US" dirty="0">
              <a:solidFill>
                <a:schemeClr val="dk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dk1"/>
                </a:solidFill>
              </a:rPr>
              <a:t>R arguments </a:t>
            </a:r>
            <a:r>
              <a:rPr lang="en-US" dirty="0">
                <a:solidFill>
                  <a:schemeClr val="dk1"/>
                </a:solidFill>
              </a:rPr>
              <a:t>passed to internal R functions during execution of OM and </a:t>
            </a:r>
            <a:r>
              <a:rPr lang="en-US" dirty="0" smtClean="0">
                <a:solidFill>
                  <a:schemeClr val="dk1"/>
                </a:solidFill>
              </a:rPr>
              <a:t>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dk1"/>
                </a:solidFill>
              </a:rPr>
              <a:t>Cases </a:t>
            </a:r>
            <a:r>
              <a:rPr lang="en-US" dirty="0">
                <a:solidFill>
                  <a:schemeClr val="dk1"/>
                </a:solidFill>
              </a:rPr>
              <a:t>are specific to a species (e.g., cod)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dk1"/>
                </a:solidFill>
              </a:rPr>
              <a:t>Mandatory</a:t>
            </a:r>
            <a:r>
              <a:rPr lang="en-US" dirty="0">
                <a:solidFill>
                  <a:schemeClr val="dk1"/>
                </a:solidFill>
              </a:rPr>
              <a:t>: Fishing (F) and Data (D)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dk1"/>
                </a:solidFill>
              </a:rPr>
              <a:t>Optional</a:t>
            </a:r>
            <a:r>
              <a:rPr lang="en-US" dirty="0">
                <a:solidFill>
                  <a:schemeClr val="dk1"/>
                </a:solidFill>
              </a:rPr>
              <a:t>: </a:t>
            </a:r>
            <a:r>
              <a:rPr lang="en-US" dirty="0" smtClean="0"/>
              <a:t>specify new letter for </a:t>
            </a:r>
            <a:r>
              <a:rPr lang="en-US" dirty="0" smtClean="0">
                <a:solidFill>
                  <a:schemeClr val="dk1"/>
                </a:solidFill>
              </a:rPr>
              <a:t>retrospective</a:t>
            </a:r>
            <a:endParaRPr lang="en-US" dirty="0">
              <a:solidFill>
                <a:schemeClr val="dk1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4312"/>
            <a:ext cx="2209800" cy="250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4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072" r="1507" b="39949"/>
          <a:stretch/>
        </p:blipFill>
        <p:spPr>
          <a:xfrm>
            <a:off x="722952" y="1406752"/>
            <a:ext cx="7621895" cy="3611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D0 </a:t>
            </a:r>
            <a:r>
              <a:rPr lang="en-US" dirty="0" smtClean="0"/>
              <a:t>–sample index data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5638800"/>
            <a:ext cx="8305800" cy="771285"/>
          </a:xfrm>
          <a:prstGeom prst="rect">
            <a:avLst/>
          </a:prstGeom>
          <a:effectLst>
            <a:outerShdw blurRad="76200" dist="76200" dir="4800000" sx="103000" sy="103000" algn="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514350" indent="-514350">
              <a:spcBef>
                <a:spcPct val="20000"/>
              </a:spcBef>
              <a:buFont typeface="+mj-lt"/>
              <a:buAutoNum type="arabicPeriod"/>
              <a:defRPr sz="3200">
                <a:solidFill>
                  <a:schemeClr val="dk1"/>
                </a:solidFill>
              </a:defRPr>
            </a:lvl1pPr>
            <a:lvl2pPr marL="400050" lvl="1" indent="0">
              <a:spcBef>
                <a:spcPct val="20000"/>
              </a:spcBef>
              <a:buFont typeface="Arial" pitchFamily="34" charset="0"/>
              <a:buNone/>
              <a:defRPr sz="2800">
                <a:solidFill>
                  <a:schemeClr val="dk1"/>
                </a:solidFill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dk1"/>
                </a:solidFill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dk1"/>
                </a:solidFill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dk1"/>
                </a:solidFill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en-US" dirty="0"/>
              <a:t>lognormal </a:t>
            </a:r>
            <a:r>
              <a:rPr lang="en-US" dirty="0" smtClean="0"/>
              <a:t>bi-yearly samples (</a:t>
            </a:r>
            <a:r>
              <a:rPr lang="el-GR" dirty="0"/>
              <a:t>σ</a:t>
            </a:r>
            <a:r>
              <a:rPr lang="en-US" dirty="0" smtClean="0"/>
              <a:t>=0.2) from fleet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93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D0 – to sample the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03802" y="1952357"/>
            <a:ext cx="2765502" cy="9036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OM </a:t>
            </a:r>
          </a:p>
          <a:p>
            <a:pPr algn="ctr"/>
            <a:r>
              <a:rPr lang="en-US" sz="2400" dirty="0" smtClean="0"/>
              <a:t>(expected values)</a:t>
            </a:r>
            <a:endParaRPr lang="en-US" sz="36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318069" y="3190560"/>
            <a:ext cx="1447800" cy="60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6362700" y="4820377"/>
            <a:ext cx="1447800" cy="60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E</a:t>
            </a:r>
            <a:r>
              <a:rPr lang="en-US" sz="3600" dirty="0" smtClean="0"/>
              <a:t>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3411" y="1676400"/>
            <a:ext cx="51736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sample_index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dat_list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fleets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years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sds_obs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make_plot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FALSE, 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write_file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 TRUE)</a:t>
            </a:r>
          </a:p>
        </p:txBody>
      </p:sp>
      <p:sp>
        <p:nvSpPr>
          <p:cNvPr id="26" name="Right Arrow 25"/>
          <p:cNvSpPr/>
          <p:nvPr/>
        </p:nvSpPr>
        <p:spPr>
          <a:xfrm rot="10800000">
            <a:off x="3429000" y="2438400"/>
            <a:ext cx="2033613" cy="5862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rot="11410981">
            <a:off x="3181560" y="3233218"/>
            <a:ext cx="2905086" cy="4571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rot="5400000">
            <a:off x="6644231" y="4287409"/>
            <a:ext cx="839019" cy="4571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9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numbers == different arguments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1371600" y="2362200"/>
            <a:ext cx="8229600" cy="190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fleets;c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years;list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(76,100, by=2))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sds_obs;list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371600" y="4953000"/>
            <a:ext cx="8229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fleets;c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years;list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(76,100, by=2))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sds_obs;list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582341"/>
            <a:ext cx="5943600" cy="703659"/>
          </a:xfrm>
          <a:prstGeom prst="rect">
            <a:avLst/>
          </a:prstGeom>
          <a:effectLst>
            <a:outerShdw blurRad="76200" dist="76200" dir="4800000" sx="103000" sy="103000" algn="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514350" indent="-514350">
              <a:spcBef>
                <a:spcPct val="20000"/>
              </a:spcBef>
              <a:buFont typeface="+mj-lt"/>
              <a:buAutoNum type="arabicPeriod"/>
              <a:defRPr sz="3200">
                <a:solidFill>
                  <a:schemeClr val="dk1"/>
                </a:solidFill>
              </a:defRPr>
            </a:lvl1pPr>
            <a:lvl2pPr marL="400050" lvl="1" indent="0">
              <a:spcBef>
                <a:spcPct val="20000"/>
              </a:spcBef>
              <a:buFont typeface="Arial" pitchFamily="34" charset="0"/>
              <a:buNone/>
              <a:defRPr sz="2800">
                <a:solidFill>
                  <a:schemeClr val="dk1"/>
                </a:solidFill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dk1"/>
                </a:solidFill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dk1"/>
                </a:solidFill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dk1"/>
                </a:solidFill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en-US" dirty="0" smtClean="0"/>
              <a:t>D0 (index0-cod.txt); “High </a:t>
            </a:r>
            <a:r>
              <a:rPr lang="en-US" dirty="0"/>
              <a:t>survey effort”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4249341"/>
            <a:ext cx="5943600" cy="703659"/>
          </a:xfrm>
          <a:prstGeom prst="rect">
            <a:avLst/>
          </a:prstGeom>
          <a:effectLst>
            <a:outerShdw blurRad="76200" dist="76200" dir="4800000" sx="103000" sy="103000" algn="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514350" indent="-514350">
              <a:spcBef>
                <a:spcPct val="20000"/>
              </a:spcBef>
              <a:buFont typeface="+mj-lt"/>
              <a:buAutoNum type="arabicPeriod"/>
              <a:defRPr sz="3200">
                <a:solidFill>
                  <a:schemeClr val="dk1"/>
                </a:solidFill>
              </a:defRPr>
            </a:lvl1pPr>
            <a:lvl2pPr marL="400050" lvl="1" indent="0">
              <a:spcBef>
                <a:spcPct val="20000"/>
              </a:spcBef>
              <a:buFont typeface="Arial" pitchFamily="34" charset="0"/>
              <a:buNone/>
              <a:defRPr sz="2800">
                <a:solidFill>
                  <a:schemeClr val="dk1"/>
                </a:solidFill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dk1"/>
                </a:solidFill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dk1"/>
                </a:solidFill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dk1"/>
                </a:solidFill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en-US" dirty="0" smtClean="0"/>
              <a:t>D1 (index1-cod.txt); “Low </a:t>
            </a:r>
            <a:r>
              <a:rPr lang="en-US" dirty="0"/>
              <a:t>survey effort”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6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76600" y="3069068"/>
            <a:ext cx="3038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Fishing effort (F)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4795838" y="3653843"/>
            <a:ext cx="94230" cy="485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60352" y="5358825"/>
            <a:ext cx="3038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Estimation (E)</a:t>
            </a:r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V="1">
            <a:off x="2679590" y="4847591"/>
            <a:ext cx="1683884" cy="511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" y="3069068"/>
            <a:ext cx="2460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Data (D)</a:t>
            </a: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1915886" y="3653843"/>
            <a:ext cx="1375682" cy="538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53631" y="5358825"/>
            <a:ext cx="3038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Retrospective (R)</a:t>
            </a:r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5811275" y="4717041"/>
            <a:ext cx="261594" cy="64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ss3sim</a:t>
            </a:r>
            <a:r>
              <a:rPr lang="en-US" dirty="0" smtClean="0"/>
              <a:t>  Scenarios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4800" y="1548825"/>
            <a:ext cx="8534400" cy="584775"/>
          </a:xfrm>
          <a:prstGeom prst="rect">
            <a:avLst/>
          </a:prstGeom>
          <a:effectLst>
            <a:outerShdw blurRad="76200" dist="76200" dir="4800000" sx="103000" sy="103000" algn="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spcBef>
                <a:spcPct val="20000"/>
              </a:spcBef>
              <a:buFont typeface="+mj-lt"/>
              <a:buNone/>
              <a:defRPr sz="3200">
                <a:solidFill>
                  <a:schemeClr val="dk1"/>
                </a:solidFill>
              </a:defRPr>
            </a:lvl1pPr>
            <a:lvl2pPr marL="400050" lvl="1" indent="0">
              <a:spcBef>
                <a:spcPct val="20000"/>
              </a:spcBef>
              <a:buFont typeface="Arial" pitchFamily="34" charset="0"/>
              <a:buNone/>
              <a:defRPr sz="2800">
                <a:solidFill>
                  <a:schemeClr val="dk1"/>
                </a:solidFill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dk1"/>
                </a:solidFill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dk1"/>
                </a:solidFill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dk1"/>
                </a:solidFill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Scenarios: unique combinations of case numbers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86874" y="4139706"/>
            <a:ext cx="6148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Scenario="</a:t>
            </a:r>
            <a:r>
              <a:rPr lang="en-US" sz="4000" b="1" dirty="0" smtClean="0"/>
              <a:t>D0-E0-F0-R0-cod</a:t>
            </a:r>
            <a:r>
              <a:rPr lang="en-US" sz="4000" dirty="0"/>
              <a:t>”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257925" y="3069068"/>
            <a:ext cx="3038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 (species)</a:t>
            </a:r>
          </a:p>
        </p:txBody>
      </p:sp>
      <p:cxnSp>
        <p:nvCxnSpPr>
          <p:cNvPr id="44" name="Straight Arrow Connector 43"/>
          <p:cNvCxnSpPr>
            <a:stCxn id="43" idx="2"/>
          </p:cNvCxnSpPr>
          <p:nvPr/>
        </p:nvCxnSpPr>
        <p:spPr>
          <a:xfrm flipH="1">
            <a:off x="6934201" y="3653843"/>
            <a:ext cx="842962" cy="540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34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76200" dist="76200" dir="4800000" sx="103000" sy="103000" algn="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Run 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&lt;Look at r4ss output&gt;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Rerun example in parallel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 at ‘</a:t>
            </a:r>
            <a:r>
              <a:rPr lang="en-US" b="1" dirty="0"/>
              <a:t>D0-F1-cod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29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Goal</a:t>
            </a:r>
            <a:r>
              <a:rPr lang="en-US" dirty="0"/>
              <a:t>: Learn </a:t>
            </a:r>
            <a:r>
              <a:rPr lang="en-US" dirty="0" smtClean="0"/>
              <a:t>capabilities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ss3sim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10000"/>
          </a:xfrm>
          <a:ln/>
          <a:effectLst>
            <a:outerShdw blurRad="76200" dist="76200" dir="4800000" sx="103000" sy="103000" algn="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Big picture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package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Modify simulation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Explore some features</a:t>
            </a:r>
          </a:p>
        </p:txBody>
      </p:sp>
    </p:spTree>
    <p:extLst>
      <p:ext uri="{BB962C8B-B14F-4D97-AF65-F5344CB8AC3E}">
        <p14:creationId xmlns:p14="http://schemas.microsoft.com/office/powerpoint/2010/main" val="154846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File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00300" y="1628338"/>
            <a:ext cx="1919736" cy="685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D0-F1-cod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4900" y="3597811"/>
            <a:ext cx="685800" cy="685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bias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4876800"/>
            <a:ext cx="457200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4876800"/>
            <a:ext cx="76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2"/>
                </a:solidFill>
              </a:rPr>
              <a:t>Nbias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47244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2336900" y="3597811"/>
            <a:ext cx="445318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54767" y="3597811"/>
            <a:ext cx="527559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46578" y="34290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p:sp>
        <p:nvSpPr>
          <p:cNvPr id="17" name="Rectangle 16"/>
          <p:cNvSpPr/>
          <p:nvPr/>
        </p:nvSpPr>
        <p:spPr>
          <a:xfrm>
            <a:off x="3852673" y="4800600"/>
            <a:ext cx="597409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OM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60015" y="4817011"/>
            <a:ext cx="533400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EM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67150" y="5791200"/>
            <a:ext cx="1219200" cy="8382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SS3 Model files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90919" y="3048000"/>
            <a:ext cx="29272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results_scalar_D0-F1-cod.csv</a:t>
            </a:r>
          </a:p>
          <a:p>
            <a:r>
              <a:rPr lang="en-US" b="1" dirty="0">
                <a:solidFill>
                  <a:schemeClr val="tx2"/>
                </a:solidFill>
              </a:rPr>
              <a:t>results_ts_D0-F1-cod.csv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6785" y="5910184"/>
            <a:ext cx="16270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AdjustBias.DAT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AvgBias.DAT</a:t>
            </a:r>
          </a:p>
        </p:txBody>
      </p:sp>
      <p:sp>
        <p:nvSpPr>
          <p:cNvPr id="27" name="Oval 26"/>
          <p:cNvSpPr/>
          <p:nvPr/>
        </p:nvSpPr>
        <p:spPr>
          <a:xfrm>
            <a:off x="5652646" y="5791200"/>
            <a:ext cx="1219200" cy="8382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SS3 Model files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07433" y="4800600"/>
            <a:ext cx="18183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log.txt 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(case arguments)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31" name="Straight Arrow Connector 30"/>
          <p:cNvCxnSpPr>
            <a:stCxn id="4" idx="1"/>
            <a:endCxn id="5" idx="0"/>
          </p:cNvCxnSpPr>
          <p:nvPr/>
        </p:nvCxnSpPr>
        <p:spPr>
          <a:xfrm flipH="1">
            <a:off x="1447800" y="1971238"/>
            <a:ext cx="952500" cy="1626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2"/>
            <a:endCxn id="13" idx="0"/>
          </p:cNvCxnSpPr>
          <p:nvPr/>
        </p:nvCxnSpPr>
        <p:spPr>
          <a:xfrm flipH="1">
            <a:off x="2559559" y="2314138"/>
            <a:ext cx="800609" cy="1283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2"/>
            <a:endCxn id="14" idx="0"/>
          </p:cNvCxnSpPr>
          <p:nvPr/>
        </p:nvCxnSpPr>
        <p:spPr>
          <a:xfrm>
            <a:off x="3360168" y="2314138"/>
            <a:ext cx="1258379" cy="1283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2"/>
            <a:endCxn id="24" idx="1"/>
          </p:cNvCxnSpPr>
          <p:nvPr/>
        </p:nvCxnSpPr>
        <p:spPr>
          <a:xfrm>
            <a:off x="3360168" y="2314138"/>
            <a:ext cx="2830751" cy="1057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2"/>
          </p:cNvCxnSpPr>
          <p:nvPr/>
        </p:nvCxnSpPr>
        <p:spPr>
          <a:xfrm flipH="1">
            <a:off x="342900" y="4283611"/>
            <a:ext cx="11049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2"/>
            <a:endCxn id="7" idx="0"/>
          </p:cNvCxnSpPr>
          <p:nvPr/>
        </p:nvCxnSpPr>
        <p:spPr>
          <a:xfrm>
            <a:off x="1447800" y="4283611"/>
            <a:ext cx="0" cy="5931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6" idx="2"/>
            <a:endCxn id="26" idx="0"/>
          </p:cNvCxnSpPr>
          <p:nvPr/>
        </p:nvCxnSpPr>
        <p:spPr>
          <a:xfrm>
            <a:off x="381000" y="5334000"/>
            <a:ext cx="1159309" cy="576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2"/>
            <a:endCxn id="17" idx="0"/>
          </p:cNvCxnSpPr>
          <p:nvPr/>
        </p:nvCxnSpPr>
        <p:spPr>
          <a:xfrm flipH="1">
            <a:off x="4151378" y="4055011"/>
            <a:ext cx="467169" cy="745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2"/>
            <a:endCxn id="18" idx="0"/>
          </p:cNvCxnSpPr>
          <p:nvPr/>
        </p:nvCxnSpPr>
        <p:spPr>
          <a:xfrm>
            <a:off x="4618547" y="4055011"/>
            <a:ext cx="808168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2"/>
            <a:endCxn id="29" idx="0"/>
          </p:cNvCxnSpPr>
          <p:nvPr/>
        </p:nvCxnSpPr>
        <p:spPr>
          <a:xfrm>
            <a:off x="4618547" y="4055011"/>
            <a:ext cx="2798078" cy="745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2"/>
            <a:endCxn id="22" idx="0"/>
          </p:cNvCxnSpPr>
          <p:nvPr/>
        </p:nvCxnSpPr>
        <p:spPr>
          <a:xfrm>
            <a:off x="4151378" y="5257800"/>
            <a:ext cx="325372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2"/>
            <a:endCxn id="27" idx="0"/>
          </p:cNvCxnSpPr>
          <p:nvPr/>
        </p:nvCxnSpPr>
        <p:spPr>
          <a:xfrm>
            <a:off x="5426715" y="5274211"/>
            <a:ext cx="835531" cy="516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328418" y="3588822"/>
            <a:ext cx="457200" cy="45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2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7" name="Straight Arrow Connector 56"/>
          <p:cNvCxnSpPr>
            <a:stCxn id="4" idx="2"/>
            <a:endCxn id="56" idx="0"/>
          </p:cNvCxnSpPr>
          <p:nvPr/>
        </p:nvCxnSpPr>
        <p:spPr>
          <a:xfrm>
            <a:off x="3360168" y="2314138"/>
            <a:ext cx="196850" cy="12746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849876" y="1625912"/>
            <a:ext cx="18735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ss3sim_scalar.csv 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ss3sim_ts.csv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54276" y="1628338"/>
            <a:ext cx="1381484" cy="60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D0-F1-cod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648200" y="161038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p:sp>
        <p:nvSpPr>
          <p:cNvPr id="71" name="Rectangle 70"/>
          <p:cNvSpPr/>
          <p:nvPr/>
        </p:nvSpPr>
        <p:spPr>
          <a:xfrm>
            <a:off x="5263263" y="1628338"/>
            <a:ext cx="1276350" cy="60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2"/>
                </a:solidFill>
              </a:rPr>
              <a:t>ScenarioN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cxnSp>
        <p:nvCxnSpPr>
          <p:cNvPr id="8" name="Straight Arrow Connector 7"/>
          <p:cNvCxnSpPr>
            <a:stCxn id="26" idx="0"/>
            <a:endCxn id="13" idx="2"/>
          </p:cNvCxnSpPr>
          <p:nvPr/>
        </p:nvCxnSpPr>
        <p:spPr>
          <a:xfrm flipV="1">
            <a:off x="1540309" y="4055011"/>
            <a:ext cx="1019250" cy="1855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717711" y="5292576"/>
            <a:ext cx="346164" cy="480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6" idx="0"/>
            <a:endCxn id="56" idx="2"/>
          </p:cNvCxnSpPr>
          <p:nvPr/>
        </p:nvCxnSpPr>
        <p:spPr>
          <a:xfrm flipV="1">
            <a:off x="1540309" y="4046022"/>
            <a:ext cx="2016709" cy="1864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6" idx="0"/>
            <a:endCxn id="14" idx="1"/>
          </p:cNvCxnSpPr>
          <p:nvPr/>
        </p:nvCxnSpPr>
        <p:spPr>
          <a:xfrm flipV="1">
            <a:off x="1540309" y="3826411"/>
            <a:ext cx="2814458" cy="20837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7" idx="2"/>
            <a:endCxn id="26" idx="0"/>
          </p:cNvCxnSpPr>
          <p:nvPr/>
        </p:nvCxnSpPr>
        <p:spPr>
          <a:xfrm>
            <a:off x="1447800" y="5334000"/>
            <a:ext cx="92509" cy="576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51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417"/>
            <a:ext cx="8229600" cy="1143000"/>
          </a:xfrm>
        </p:spPr>
        <p:txBody>
          <a:bodyPr/>
          <a:lstStyle/>
          <a:p>
            <a:r>
              <a:rPr lang="en-US" dirty="0" smtClean="0"/>
              <a:t>Collecting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181600"/>
          </a:xfrm>
          <a:effectLst>
            <a:outerShdw blurRad="76200" dist="76200" dir="4800000" sx="103000" sy="103000" algn="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get_results_all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(directory,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overwrite_files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user_scenarios</a:t>
            </a: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solidFill>
                <a:schemeClr val="dk1"/>
              </a:solidFill>
            </a:endParaRPr>
          </a:p>
          <a:p>
            <a:pPr lvl="1"/>
            <a:r>
              <a:rPr lang="en-US" dirty="0">
                <a:solidFill>
                  <a:schemeClr val="dk1"/>
                </a:solidFill>
              </a:rPr>
              <a:t>Uses r4ss and extracts from all scenarios in directory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Returns</a:t>
            </a:r>
          </a:p>
          <a:p>
            <a:pPr lvl="2"/>
            <a:r>
              <a:rPr lang="en-US" dirty="0">
                <a:solidFill>
                  <a:schemeClr val="dk1"/>
                </a:solidFill>
              </a:rPr>
              <a:t>Simulation </a:t>
            </a:r>
            <a:r>
              <a:rPr lang="en-US" dirty="0">
                <a:solidFill>
                  <a:schemeClr val="dk1"/>
                </a:solidFill>
              </a:rPr>
              <a:t>metrics (scenario, replicate, etc.)</a:t>
            </a:r>
          </a:p>
          <a:p>
            <a:pPr lvl="2"/>
            <a:r>
              <a:rPr lang="en-US" dirty="0">
                <a:solidFill>
                  <a:schemeClr val="dk1"/>
                </a:solidFill>
              </a:rPr>
              <a:t>OM and EM </a:t>
            </a:r>
            <a:r>
              <a:rPr lang="en-US" dirty="0" err="1">
                <a:solidFill>
                  <a:schemeClr val="dk1"/>
                </a:solidFill>
              </a:rPr>
              <a:t>params</a:t>
            </a:r>
            <a:r>
              <a:rPr lang="en-US" dirty="0">
                <a:solidFill>
                  <a:schemeClr val="dk1"/>
                </a:solidFill>
              </a:rPr>
              <a:t> and derived quantities</a:t>
            </a:r>
          </a:p>
          <a:p>
            <a:pPr lvl="2"/>
            <a:r>
              <a:rPr lang="en-US" dirty="0" smtClean="0">
                <a:solidFill>
                  <a:schemeClr val="dk1"/>
                </a:solidFill>
              </a:rPr>
              <a:t>Metrics (Hessian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smtClean="0">
                <a:solidFill>
                  <a:schemeClr val="dk1"/>
                </a:solidFill>
              </a:rPr>
              <a:t>pars on bounds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smtClean="0">
                <a:solidFill>
                  <a:schemeClr val="dk1"/>
                </a:solidFill>
              </a:rPr>
              <a:t>gradient, </a:t>
            </a:r>
            <a:r>
              <a:rPr lang="en-US" dirty="0">
                <a:solidFill>
                  <a:schemeClr val="dk1"/>
                </a:solidFill>
              </a:rPr>
              <a:t>runtime)</a:t>
            </a:r>
            <a:endParaRPr lang="en-US" dirty="0">
              <a:solidFill>
                <a:schemeClr val="dk1"/>
              </a:solidFill>
            </a:endParaRPr>
          </a:p>
          <a:p>
            <a:pPr lvl="2"/>
            <a:r>
              <a:rPr lang="en-US" dirty="0">
                <a:solidFill>
                  <a:schemeClr val="dk1"/>
                </a:solidFill>
              </a:rPr>
              <a:t>Stored in two files: </a:t>
            </a:r>
          </a:p>
          <a:p>
            <a:pPr lvl="3"/>
            <a:r>
              <a:rPr lang="en-US" dirty="0">
                <a:solidFill>
                  <a:schemeClr val="dk1"/>
                </a:solidFill>
              </a:rPr>
              <a:t>ss3sim_scalars.csv (M, MSY, etc.)</a:t>
            </a:r>
          </a:p>
          <a:p>
            <a:pPr lvl="3"/>
            <a:r>
              <a:rPr lang="en-US" dirty="0">
                <a:solidFill>
                  <a:schemeClr val="dk1"/>
                </a:solidFill>
              </a:rPr>
              <a:t>ss3sim_ts.csv (SSB(y), F(y), etc.)</a:t>
            </a:r>
            <a:endParaRPr lang="en-US" dirty="0">
              <a:solidFill>
                <a:schemeClr val="dk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00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Plotting Results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562600"/>
          </a:xfrm>
          <a:effectLst>
            <a:outerShdw blurRad="76200" dist="76200" dir="4800000" sx="103000" sy="103000" algn="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plot_scalar_points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y, </a:t>
            </a:r>
            <a:r>
              <a:rPr 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horiz</a:t>
            </a: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horiz2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vert2, color, </a:t>
            </a:r>
            <a:r>
              <a:rPr 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relative.error</a:t>
            </a: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axes.free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3300" dirty="0">
                <a:solidFill>
                  <a:schemeClr val="tx1"/>
                </a:solidFill>
              </a:rPr>
              <a:t>Uses </a:t>
            </a:r>
            <a:r>
              <a:rPr lang="en-US" sz="3300" dirty="0" smtClean="0">
                <a:solidFill>
                  <a:schemeClr val="tx1"/>
                </a:solidFill>
              </a:rPr>
              <a:t>ggplot2 </a:t>
            </a:r>
            <a:r>
              <a:rPr lang="en-US" sz="3300" dirty="0">
                <a:solidFill>
                  <a:schemeClr val="tx1"/>
                </a:solidFill>
              </a:rPr>
              <a:t>and </a:t>
            </a:r>
            <a:r>
              <a:rPr lang="en-US" sz="3300" dirty="0" err="1" smtClean="0">
                <a:solidFill>
                  <a:schemeClr val="tx1"/>
                </a:solidFill>
              </a:rPr>
              <a:t>aes_string</a:t>
            </a:r>
            <a:endParaRPr lang="en-US" sz="3300" dirty="0">
              <a:solidFill>
                <a:schemeClr val="tx1"/>
              </a:solidFill>
            </a:endParaRPr>
          </a:p>
          <a:p>
            <a:pPr lvl="1"/>
            <a:r>
              <a:rPr lang="en-US" sz="3300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x,y</a:t>
            </a:r>
            <a:r>
              <a:rPr lang="en-US" sz="3300" dirty="0">
                <a:solidFill>
                  <a:schemeClr val="tx1"/>
                </a:solidFill>
                <a:cs typeface="Courier New" panose="02070309020205020404" pitchFamily="49" charset="0"/>
              </a:rPr>
              <a:t>:  Character columns to plot, </a:t>
            </a:r>
            <a:r>
              <a:rPr lang="en-US" sz="33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x </a:t>
            </a:r>
            <a:r>
              <a:rPr lang="en-US" sz="3300" dirty="0">
                <a:solidFill>
                  <a:schemeClr val="tx1"/>
                </a:solidFill>
                <a:cs typeface="Courier New" panose="02070309020205020404" pitchFamily="49" charset="0"/>
              </a:rPr>
              <a:t>can be a factor </a:t>
            </a:r>
            <a:endParaRPr lang="en-US" sz="3300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lvl="1"/>
            <a:r>
              <a:rPr lang="en-US" sz="3300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horiz</a:t>
            </a:r>
            <a:r>
              <a:rPr lang="en-US" sz="3300" dirty="0">
                <a:solidFill>
                  <a:schemeClr val="tx1"/>
                </a:solidFill>
                <a:cs typeface="Courier New" panose="02070309020205020404" pitchFamily="49" charset="0"/>
              </a:rPr>
              <a:t>, horiz2:  Character </a:t>
            </a:r>
            <a:r>
              <a:rPr lang="en-US" sz="3300" dirty="0">
                <a:solidFill>
                  <a:schemeClr val="tx1"/>
                </a:solidFill>
                <a:cs typeface="Courier New" panose="02070309020205020404" pitchFamily="49" charset="0"/>
              </a:rPr>
              <a:t>columns </a:t>
            </a:r>
            <a:r>
              <a:rPr lang="en-US" sz="33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of </a:t>
            </a:r>
            <a:r>
              <a:rPr lang="en-US" sz="3300" dirty="0">
                <a:solidFill>
                  <a:schemeClr val="tx1"/>
                </a:solidFill>
                <a:cs typeface="Courier New" panose="02070309020205020404" pitchFamily="49" charset="0"/>
              </a:rPr>
              <a:t>facet by </a:t>
            </a:r>
            <a:r>
              <a:rPr lang="en-US" sz="33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rows</a:t>
            </a:r>
          </a:p>
          <a:p>
            <a:pPr lvl="1"/>
            <a:r>
              <a:rPr lang="en-US" sz="3300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vert</a:t>
            </a:r>
            <a:r>
              <a:rPr lang="en-US" sz="3300" dirty="0">
                <a:solidFill>
                  <a:schemeClr val="tx1"/>
                </a:solidFill>
                <a:cs typeface="Courier New" panose="02070309020205020404" pitchFamily="49" charset="0"/>
              </a:rPr>
              <a:t>, vert2:  Character </a:t>
            </a:r>
            <a:r>
              <a:rPr lang="en-US" sz="3300" dirty="0">
                <a:solidFill>
                  <a:schemeClr val="tx1"/>
                </a:solidFill>
                <a:cs typeface="Courier New" panose="02070309020205020404" pitchFamily="49" charset="0"/>
              </a:rPr>
              <a:t>columns </a:t>
            </a:r>
            <a:r>
              <a:rPr lang="en-US" sz="33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of facet </a:t>
            </a:r>
            <a:r>
              <a:rPr lang="en-US" sz="3300" dirty="0">
                <a:solidFill>
                  <a:schemeClr val="tx1"/>
                </a:solidFill>
                <a:cs typeface="Courier New" panose="02070309020205020404" pitchFamily="49" charset="0"/>
              </a:rPr>
              <a:t>by </a:t>
            </a:r>
            <a:r>
              <a:rPr lang="en-US" sz="33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columns</a:t>
            </a:r>
          </a:p>
          <a:p>
            <a:pPr lvl="1"/>
            <a:r>
              <a:rPr lang="en-US" sz="33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color</a:t>
            </a:r>
            <a:r>
              <a:rPr lang="en-US" sz="3300" dirty="0">
                <a:solidFill>
                  <a:schemeClr val="tx1"/>
                </a:solidFill>
                <a:cs typeface="Courier New" panose="02070309020205020404" pitchFamily="49" charset="0"/>
              </a:rPr>
              <a:t>:  Character </a:t>
            </a:r>
            <a:r>
              <a:rPr lang="en-US" sz="3300" dirty="0">
                <a:solidFill>
                  <a:schemeClr val="tx1"/>
                </a:solidFill>
                <a:cs typeface="Courier New" panose="02070309020205020404" pitchFamily="49" charset="0"/>
              </a:rPr>
              <a:t>column </a:t>
            </a:r>
            <a:r>
              <a:rPr lang="en-US" sz="33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to color</a:t>
            </a:r>
          </a:p>
          <a:p>
            <a:pPr lvl="1"/>
            <a:r>
              <a:rPr lang="en-US" sz="3300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relative.error</a:t>
            </a:r>
            <a:r>
              <a:rPr lang="en-US" sz="3300" dirty="0">
                <a:solidFill>
                  <a:schemeClr val="tx1"/>
                </a:solidFill>
                <a:cs typeface="Courier New" panose="02070309020205020404" pitchFamily="49" charset="0"/>
              </a:rPr>
              <a:t>: TRUE/FALSE </a:t>
            </a:r>
            <a:r>
              <a:rPr lang="en-US" sz="33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to </a:t>
            </a:r>
            <a:r>
              <a:rPr lang="en-US" sz="3300" dirty="0">
                <a:solidFill>
                  <a:schemeClr val="tx1"/>
                </a:solidFill>
                <a:cs typeface="Courier New" panose="02070309020205020404" pitchFamily="49" charset="0"/>
              </a:rPr>
              <a:t>set </a:t>
            </a:r>
            <a:r>
              <a:rPr lang="en-US" sz="3300" dirty="0" err="1">
                <a:solidFill>
                  <a:schemeClr val="tx1"/>
                </a:solidFill>
                <a:cs typeface="Courier New" panose="02070309020205020404" pitchFamily="49" charset="0"/>
              </a:rPr>
              <a:t>ylim</a:t>
            </a:r>
            <a:r>
              <a:rPr lang="en-US" sz="3300" dirty="0">
                <a:solidFill>
                  <a:schemeClr val="tx1"/>
                </a:solidFill>
                <a:cs typeface="Courier New" panose="02070309020205020404" pitchFamily="49" charset="0"/>
              </a:rPr>
              <a:t>=(-</a:t>
            </a:r>
            <a:r>
              <a:rPr lang="en-US" sz="33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1,1)</a:t>
            </a:r>
          </a:p>
          <a:p>
            <a:pPr lvl="1"/>
            <a:r>
              <a:rPr lang="en-US" sz="3300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axes.free</a:t>
            </a:r>
            <a:r>
              <a:rPr lang="en-US" sz="3300" dirty="0">
                <a:solidFill>
                  <a:schemeClr val="tx1"/>
                </a:solidFill>
                <a:cs typeface="Courier New" panose="02070309020205020404" pitchFamily="49" charset="0"/>
              </a:rPr>
              <a:t>: TRUE/FALSE </a:t>
            </a:r>
            <a:r>
              <a:rPr lang="en-US" sz="33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to </a:t>
            </a:r>
            <a:r>
              <a:rPr lang="en-US" sz="3300" dirty="0">
                <a:solidFill>
                  <a:schemeClr val="tx1"/>
                </a:solidFill>
                <a:cs typeface="Courier New" panose="02070309020205020404" pitchFamily="49" charset="0"/>
              </a:rPr>
              <a:t>set </a:t>
            </a:r>
            <a:r>
              <a:rPr lang="en-US" sz="33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free or fixed y-limits</a:t>
            </a:r>
          </a:p>
          <a:p>
            <a:pPr lvl="1"/>
            <a:r>
              <a:rPr lang="en-US" sz="33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see also: </a:t>
            </a:r>
            <a:r>
              <a:rPr lang="en-US" sz="3300" dirty="0" err="1">
                <a:solidFill>
                  <a:schemeClr val="tx1"/>
                </a:solidFill>
                <a:cs typeface="Courier New" panose="02070309020205020404" pitchFamily="49" charset="0"/>
              </a:rPr>
              <a:t>plot_scalar_boxplot</a:t>
            </a:r>
            <a:r>
              <a:rPr lang="en-US" sz="3300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sz="3300" dirty="0" err="1">
                <a:solidFill>
                  <a:schemeClr val="tx1"/>
                </a:solidFill>
                <a:cs typeface="Courier New" panose="02070309020205020404" pitchFamily="49" charset="0"/>
              </a:rPr>
              <a:t>plot_ts_points</a:t>
            </a:r>
            <a:r>
              <a:rPr lang="en-US" sz="3300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sz="3300" dirty="0" err="1">
                <a:solidFill>
                  <a:schemeClr val="tx1"/>
                </a:solidFill>
                <a:cs typeface="Courier New" panose="02070309020205020404" pitchFamily="49" charset="0"/>
              </a:rPr>
              <a:t>plot_ts_lines</a:t>
            </a:r>
            <a:r>
              <a:rPr lang="en-US" sz="3300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sz="3300" dirty="0" err="1" smtClean="0">
                <a:solidFill>
                  <a:schemeClr val="tx1"/>
                </a:solidFill>
                <a:cs typeface="Courier New" panose="02070309020205020404" pitchFamily="49" charset="0"/>
              </a:rPr>
              <a:t>plot_ts_boxplot</a:t>
            </a:r>
            <a:endParaRPr lang="en-US" sz="33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0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76200" dist="76200" dir="4800000" sx="103000" sy="103000" algn="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indent="0">
              <a:buFont typeface="+mj-lt"/>
              <a:buNone/>
            </a:pPr>
            <a:r>
              <a:rPr lang="en-US" dirty="0">
                <a:solidFill>
                  <a:schemeClr val="dk1"/>
                </a:solidFill>
              </a:rPr>
              <a:t>Goals: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Explore how cases are read in and used in 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Explore </a:t>
            </a:r>
            <a:r>
              <a:rPr lang="en-US" dirty="0">
                <a:solidFill>
                  <a:schemeClr val="dk1"/>
                </a:solidFill>
              </a:rPr>
              <a:t>what </a:t>
            </a:r>
            <a:r>
              <a:rPr lang="en-US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sample_agecomp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smtClean="0">
                <a:solidFill>
                  <a:schemeClr val="dk1"/>
                </a:solidFill>
              </a:rPr>
              <a:t>does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dk1"/>
                </a:solidFill>
              </a:rPr>
              <a:t>Task</a:t>
            </a:r>
            <a:r>
              <a:rPr lang="en-US" dirty="0">
                <a:solidFill>
                  <a:schemeClr val="dk1"/>
                </a:solidFill>
              </a:rPr>
              <a:t>: Add a new case </a:t>
            </a:r>
            <a:r>
              <a:rPr lang="en-US" dirty="0" smtClean="0">
                <a:solidFill>
                  <a:schemeClr val="dk1"/>
                </a:solidFill>
              </a:rPr>
              <a:t>D1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Task: Run iterations in parallel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07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76200" dist="76200" dir="4800000" sx="103000" sy="103000" algn="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Design </a:t>
            </a:r>
            <a:r>
              <a:rPr lang="en-US" dirty="0">
                <a:solidFill>
                  <a:schemeClr val="dk1"/>
                </a:solidFill>
              </a:rPr>
              <a:t>and look at the results of a more complicated simulation.</a:t>
            </a:r>
          </a:p>
          <a:p>
            <a:r>
              <a:rPr lang="en-US" dirty="0" smtClean="0">
                <a:solidFill>
                  <a:schemeClr val="dk1"/>
                </a:solidFill>
              </a:rPr>
              <a:t>E.g., </a:t>
            </a:r>
            <a:r>
              <a:rPr lang="en-US" dirty="0">
                <a:solidFill>
                  <a:schemeClr val="dk1"/>
                </a:solidFill>
              </a:rPr>
              <a:t>interaction of process error and data weighting: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Does process error influence the effect of improperly weighted </a:t>
            </a:r>
            <a:r>
              <a:rPr lang="en-US" dirty="0" smtClean="0">
                <a:solidFill>
                  <a:schemeClr val="dk1"/>
                </a:solidFill>
              </a:rPr>
              <a:t>composition </a:t>
            </a:r>
            <a:r>
              <a:rPr lang="en-US" dirty="0">
                <a:solidFill>
                  <a:schemeClr val="dk1"/>
                </a:solidFill>
              </a:rPr>
              <a:t>data?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How does this change with what </a:t>
            </a:r>
            <a:r>
              <a:rPr lang="en-US" dirty="0" smtClean="0">
                <a:solidFill>
                  <a:schemeClr val="dk1"/>
                </a:solidFill>
              </a:rPr>
              <a:t>parameters </a:t>
            </a:r>
            <a:r>
              <a:rPr lang="en-US" dirty="0">
                <a:solidFill>
                  <a:schemeClr val="dk1"/>
                </a:solidFill>
              </a:rPr>
              <a:t>are estimated?</a:t>
            </a:r>
          </a:p>
          <a:p>
            <a:pPr marL="0" indent="0">
              <a:buFont typeface="+mj-lt"/>
              <a:buNone/>
            </a:pP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1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Changing estimated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  <a:effectLst>
            <a:outerShdw blurRad="76200" dist="76200" dir="4800000" sx="103000" sy="103000" algn="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Explore 3 </a:t>
            </a:r>
            <a:r>
              <a:rPr lang="en-US" dirty="0">
                <a:solidFill>
                  <a:schemeClr val="dk1"/>
                </a:solidFill>
              </a:rPr>
              <a:t>cases of </a:t>
            </a:r>
            <a:r>
              <a:rPr lang="en-US" dirty="0">
                <a:solidFill>
                  <a:schemeClr val="dk1"/>
                </a:solidFill>
              </a:rPr>
              <a:t>estimation:</a:t>
            </a:r>
            <a:endParaRPr lang="en-US" dirty="0">
              <a:solidFill>
                <a:schemeClr val="dk1"/>
              </a:solidFill>
            </a:endParaRPr>
          </a:p>
          <a:p>
            <a:pPr lvl="1"/>
            <a:r>
              <a:rPr lang="en-US" dirty="0">
                <a:solidFill>
                  <a:schemeClr val="dk1"/>
                </a:solidFill>
              </a:rPr>
              <a:t>Neither </a:t>
            </a:r>
            <a:r>
              <a:rPr lang="en-US" i="1" dirty="0">
                <a:solidFill>
                  <a:schemeClr val="dk1"/>
                </a:solidFill>
              </a:rPr>
              <a:t>h</a:t>
            </a:r>
            <a:r>
              <a:rPr lang="en-US" dirty="0">
                <a:solidFill>
                  <a:schemeClr val="dk1"/>
                </a:solidFill>
              </a:rPr>
              <a:t> nor </a:t>
            </a:r>
            <a:r>
              <a:rPr lang="en-US" i="1" dirty="0">
                <a:solidFill>
                  <a:schemeClr val="dk1"/>
                </a:solidFill>
              </a:rPr>
              <a:t>M</a:t>
            </a:r>
            <a:r>
              <a:rPr lang="en-US" dirty="0">
                <a:solidFill>
                  <a:schemeClr val="dk1"/>
                </a:solidFill>
              </a:rPr>
              <a:t> estimated (fixed at truth)</a:t>
            </a:r>
          </a:p>
          <a:p>
            <a:pPr lvl="1"/>
            <a:r>
              <a:rPr lang="en-US" i="1" dirty="0">
                <a:solidFill>
                  <a:schemeClr val="dk1"/>
                </a:solidFill>
              </a:rPr>
              <a:t>h</a:t>
            </a:r>
            <a:r>
              <a:rPr lang="en-US" dirty="0">
                <a:solidFill>
                  <a:schemeClr val="dk1"/>
                </a:solidFill>
              </a:rPr>
              <a:t> estimated</a:t>
            </a:r>
          </a:p>
          <a:p>
            <a:pPr lvl="1"/>
            <a:r>
              <a:rPr lang="en-US" i="1" dirty="0">
                <a:solidFill>
                  <a:schemeClr val="dk1"/>
                </a:solidFill>
              </a:rPr>
              <a:t>M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estimated</a:t>
            </a:r>
          </a:p>
          <a:p>
            <a:r>
              <a:rPr lang="en-US" dirty="0" smtClean="0">
                <a:solidFill>
                  <a:schemeClr val="dk1"/>
                </a:solidFill>
              </a:rPr>
              <a:t>Use ‘change estimation’ function (</a:t>
            </a:r>
            <a:r>
              <a:rPr lang="en-US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change_e</a:t>
            </a:r>
            <a:r>
              <a:rPr lang="en-US" dirty="0" smtClean="0">
                <a:solidFill>
                  <a:schemeClr val="dk1"/>
                </a:solidFill>
              </a:rPr>
              <a:t>)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3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400"/>
          </a:xfrm>
          <a:effectLst>
            <a:outerShdw blurRad="76200" dist="76200" dir="4800000" sx="103000" sy="103000" algn="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dk1"/>
                </a:solidFill>
              </a:rPr>
              <a:t>Recruitment </a:t>
            </a:r>
            <a:r>
              <a:rPr lang="en-US" dirty="0">
                <a:solidFill>
                  <a:schemeClr val="dk1"/>
                </a:solidFill>
              </a:rPr>
              <a:t>deviations: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Automatically </a:t>
            </a:r>
            <a:r>
              <a:rPr lang="en-US" dirty="0">
                <a:solidFill>
                  <a:schemeClr val="dk1"/>
                </a:solidFill>
              </a:rPr>
              <a:t>generated </a:t>
            </a:r>
            <a:r>
              <a:rPr lang="en-US" dirty="0">
                <a:solidFill>
                  <a:schemeClr val="dk1"/>
                </a:solidFill>
              </a:rPr>
              <a:t>(lognormal corrected) </a:t>
            </a:r>
          </a:p>
          <a:p>
            <a:pPr lvl="1"/>
            <a:r>
              <a:rPr lang="en-US" dirty="0" smtClean="0"/>
              <a:t>User s</a:t>
            </a:r>
            <a:r>
              <a:rPr lang="en-US" dirty="0" smtClean="0">
                <a:solidFill>
                  <a:schemeClr val="dk1"/>
                </a:solidFill>
              </a:rPr>
              <a:t>pecified (</a:t>
            </a:r>
            <a:r>
              <a:rPr lang="en-US" dirty="0">
                <a:solidFill>
                  <a:schemeClr val="dk1"/>
                </a:solidFill>
              </a:rPr>
              <a:t>e.g., miniscule, </a:t>
            </a:r>
            <a:r>
              <a:rPr lang="en-US" dirty="0" err="1">
                <a:solidFill>
                  <a:schemeClr val="dk1"/>
                </a:solidFill>
              </a:rPr>
              <a:t>autocorrelated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or </a:t>
            </a:r>
            <a:r>
              <a:rPr lang="en-US" dirty="0" smtClean="0">
                <a:solidFill>
                  <a:schemeClr val="dk1"/>
                </a:solidFill>
              </a:rPr>
              <a:t>heteroskedastic)</a:t>
            </a:r>
          </a:p>
          <a:p>
            <a:pPr lvl="1"/>
            <a:r>
              <a:rPr lang="en-US" dirty="0" smtClean="0">
                <a:solidFill>
                  <a:schemeClr val="dk1"/>
                </a:solidFill>
              </a:rPr>
              <a:t>All </a:t>
            </a:r>
            <a:r>
              <a:rPr lang="en-US" dirty="0">
                <a:solidFill>
                  <a:schemeClr val="dk1"/>
                </a:solidFill>
              </a:rPr>
              <a:t>iteration 1’s use the same </a:t>
            </a:r>
            <a:r>
              <a:rPr lang="en-US" dirty="0" err="1" smtClean="0">
                <a:solidFill>
                  <a:schemeClr val="dk1"/>
                </a:solidFill>
              </a:rPr>
              <a:t>recdevs</a:t>
            </a:r>
            <a:r>
              <a:rPr lang="en-US" dirty="0" smtClean="0">
                <a:solidFill>
                  <a:schemeClr val="dk1"/>
                </a:solidFill>
              </a:rPr>
              <a:t>, …</a:t>
            </a:r>
            <a:endParaRPr lang="en-US" dirty="0">
              <a:solidFill>
                <a:schemeClr val="dk1"/>
              </a:solidFill>
            </a:endParaRPr>
          </a:p>
          <a:p>
            <a:r>
              <a:rPr lang="en-US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change_tv</a:t>
            </a:r>
            <a:r>
              <a:rPr lang="en-US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 smtClean="0">
                <a:solidFill>
                  <a:schemeClr val="dk1"/>
                </a:solidFill>
              </a:rPr>
              <a:t> adds process </a:t>
            </a:r>
            <a:r>
              <a:rPr lang="en-US" dirty="0">
                <a:solidFill>
                  <a:schemeClr val="dk1"/>
                </a:solidFill>
              </a:rPr>
              <a:t>error to </a:t>
            </a:r>
            <a:r>
              <a:rPr lang="en-US" dirty="0" smtClean="0">
                <a:solidFill>
                  <a:schemeClr val="dk1"/>
                </a:solidFill>
              </a:rPr>
              <a:t>OM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3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Adding process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  <a:effectLst>
            <a:outerShdw blurRad="76200" dist="76200" dir="4800000" sx="103000" sy="103000" algn="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</a:rPr>
              <a:t>Trend added to fishery </a:t>
            </a:r>
            <a:r>
              <a:rPr lang="en-US" dirty="0" smtClean="0">
                <a:solidFill>
                  <a:schemeClr val="dk1"/>
                </a:solidFill>
              </a:rPr>
              <a:t>selectivity </a:t>
            </a:r>
            <a:r>
              <a:rPr lang="en-US" dirty="0">
                <a:solidFill>
                  <a:schemeClr val="dk1"/>
                </a:solidFill>
              </a:rPr>
              <a:t>to simulate, </a:t>
            </a:r>
            <a:r>
              <a:rPr lang="en-US" dirty="0" smtClean="0">
                <a:solidFill>
                  <a:schemeClr val="dk1"/>
                </a:solidFill>
              </a:rPr>
              <a:t>shifts </a:t>
            </a:r>
            <a:r>
              <a:rPr lang="en-US" dirty="0">
                <a:solidFill>
                  <a:schemeClr val="dk1"/>
                </a:solidFill>
              </a:rPr>
              <a:t>in fishing </a:t>
            </a:r>
            <a:r>
              <a:rPr lang="en-US" dirty="0" smtClean="0">
                <a:solidFill>
                  <a:schemeClr val="dk1"/>
                </a:solidFill>
              </a:rPr>
              <a:t>gear. 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64770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/>
              <a:t>1 </a:t>
            </a:r>
            <a:r>
              <a:rPr lang="en-US" dirty="0" smtClean="0"/>
              <a:t>parameterized as double normal but setup to be logistic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13046"/>
            <a:ext cx="69342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3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  <a:effectLst>
            <a:outerShdw blurRad="76200" dist="76200" dir="4800000" sx="103000" sy="103000" algn="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dirty="0">
                <a:solidFill>
                  <a:schemeClr val="dk1"/>
                </a:solidFill>
              </a:rPr>
              <a:t>Length, age, CAAL, empirical W@A, mean L@A, and index data, for arbitrary fleets, years, sample </a:t>
            </a:r>
            <a:r>
              <a:rPr lang="en-US" dirty="0" smtClean="0">
                <a:solidFill>
                  <a:schemeClr val="dk1"/>
                </a:solidFill>
              </a:rPr>
              <a:t>sizes</a:t>
            </a:r>
            <a:endParaRPr lang="en-US" dirty="0">
              <a:solidFill>
                <a:schemeClr val="dk1"/>
              </a:solidFill>
            </a:endParaRPr>
          </a:p>
          <a:p>
            <a:r>
              <a:rPr lang="en-US" dirty="0">
                <a:solidFill>
                  <a:schemeClr val="dk1"/>
                </a:solidFill>
              </a:rPr>
              <a:t>Indices: lognormal with specified </a:t>
            </a:r>
            <a:r>
              <a:rPr lang="el-GR" dirty="0">
                <a:solidFill>
                  <a:schemeClr val="dk1"/>
                </a:solidFill>
              </a:rPr>
              <a:t>σ</a:t>
            </a:r>
            <a:endParaRPr lang="en-US" dirty="0">
              <a:solidFill>
                <a:schemeClr val="dk1"/>
              </a:solidFill>
            </a:endParaRPr>
          </a:p>
          <a:p>
            <a:r>
              <a:rPr lang="en-US" dirty="0">
                <a:solidFill>
                  <a:schemeClr val="dk1"/>
                </a:solidFill>
              </a:rPr>
              <a:t>Compositions: 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M</a:t>
            </a:r>
            <a:r>
              <a:rPr lang="en-US" dirty="0">
                <a:solidFill>
                  <a:schemeClr val="dk1"/>
                </a:solidFill>
              </a:rPr>
              <a:t>ultinomial or </a:t>
            </a:r>
            <a:r>
              <a:rPr lang="en-US" dirty="0" err="1">
                <a:solidFill>
                  <a:schemeClr val="dk1"/>
                </a:solidFill>
              </a:rPr>
              <a:t>Dirichlet</a:t>
            </a:r>
            <a:r>
              <a:rPr lang="en-US" dirty="0">
                <a:solidFill>
                  <a:schemeClr val="dk1"/>
                </a:solidFill>
              </a:rPr>
              <a:t> (</a:t>
            </a:r>
            <a:r>
              <a:rPr lang="en-US" dirty="0" err="1">
                <a:solidFill>
                  <a:schemeClr val="dk1"/>
                </a:solidFill>
              </a:rPr>
              <a:t>overdispersed</a:t>
            </a:r>
            <a:r>
              <a:rPr lang="en-US" dirty="0">
                <a:solidFill>
                  <a:schemeClr val="dk1"/>
                </a:solidFill>
              </a:rPr>
              <a:t>) samples 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Dynamic binning: programmatically set bin widths.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Effective sample size:  calculated internally or supplied by user</a:t>
            </a:r>
          </a:p>
          <a:p>
            <a:r>
              <a:rPr lang="en-US" dirty="0">
                <a:solidFill>
                  <a:schemeClr val="dk1"/>
                </a:solidFill>
              </a:rPr>
              <a:t>Note: SS3 bootstrapping is NOT used</a:t>
            </a:r>
          </a:p>
        </p:txBody>
      </p:sp>
    </p:spTree>
    <p:extLst>
      <p:ext uri="{BB962C8B-B14F-4D97-AF65-F5344CB8AC3E}">
        <p14:creationId xmlns:p14="http://schemas.microsoft.com/office/powerpoint/2010/main" val="193150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Varying data 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  <a:effectLst>
            <a:outerShdw blurRad="76200" dist="76200" dir="4800000" sx="103000" sy="103000" algn="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Composition effective sample size (ESS) </a:t>
            </a:r>
            <a:r>
              <a:rPr lang="en-US" dirty="0">
                <a:solidFill>
                  <a:schemeClr val="dk1"/>
                </a:solidFill>
              </a:rPr>
              <a:t>varies from 10% to 1000% for all fleets and years. </a:t>
            </a:r>
          </a:p>
          <a:p>
            <a:r>
              <a:rPr lang="en-US" dirty="0">
                <a:solidFill>
                  <a:schemeClr val="dk1"/>
                </a:solidFill>
              </a:rPr>
              <a:t>Index is unchanged, and everything is </a:t>
            </a:r>
            <a:r>
              <a:rPr lang="en-US" dirty="0" smtClean="0">
                <a:solidFill>
                  <a:schemeClr val="dk1"/>
                </a:solidFill>
              </a:rPr>
              <a:t>unbiased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lvl="1"/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8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600200"/>
            <a:ext cx="8229600" cy="3200400"/>
          </a:xfrm>
          <a:prstGeom prst="rect">
            <a:avLst/>
          </a:prstGeom>
          <a:effectLst>
            <a:outerShdw blurRad="76200" dist="76200" dir="4800000" sx="103000" sy="103000" algn="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End-to-end simulation framework in 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Operating model (OM)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Estimation method (EM)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66352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What happens w/ ESS?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219200"/>
            <a:ext cx="8458200" cy="5638799"/>
          </a:xfrm>
        </p:spPr>
      </p:pic>
      <p:sp>
        <p:nvSpPr>
          <p:cNvPr id="3" name="Oval 2"/>
          <p:cNvSpPr/>
          <p:nvPr/>
        </p:nvSpPr>
        <p:spPr>
          <a:xfrm>
            <a:off x="5791200" y="5105400"/>
            <a:ext cx="22860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???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37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ss3sim can be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  <a:effectLst>
            <a:outerShdw blurRad="76200" dist="76200" dir="4800000" sx="103000" sy="103000" algn="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Top-level functions: </a:t>
            </a:r>
            <a:r>
              <a:rPr lang="en-US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run_ss3sim</a:t>
            </a:r>
          </a:p>
          <a:p>
            <a:r>
              <a:rPr lang="en-US" dirty="0" smtClean="0">
                <a:solidFill>
                  <a:schemeClr val="dk1"/>
                </a:solidFill>
              </a:rPr>
              <a:t>Low-level functions: </a:t>
            </a:r>
            <a:r>
              <a:rPr lang="en-US" dirty="0" smtClean="0"/>
              <a:t>(e.g., </a:t>
            </a:r>
            <a:r>
              <a:rPr lang="en-US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change_e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change_f</a:t>
            </a:r>
            <a:r>
              <a:rPr lang="en-US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can be used separately in custom simulation </a:t>
            </a:r>
            <a:r>
              <a:rPr lang="en-US" dirty="0" smtClean="0">
                <a:solidFill>
                  <a:schemeClr val="dk1"/>
                </a:solidFill>
              </a:rPr>
              <a:t>frameworks</a:t>
            </a:r>
            <a:endParaRPr lang="en-US" dirty="0">
              <a:solidFill>
                <a:schemeClr val="dk1"/>
              </a:solidFill>
            </a:endParaRPr>
          </a:p>
          <a:p>
            <a:r>
              <a:rPr lang="en-US" dirty="0" smtClean="0">
                <a:solidFill>
                  <a:schemeClr val="dk1"/>
                </a:solidFill>
                <a:hlinkClick r:id="rId2"/>
              </a:rPr>
              <a:t>Models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dk1"/>
                </a:solidFill>
              </a:rPr>
              <a:t>cod</a:t>
            </a:r>
            <a:r>
              <a:rPr lang="en-US" dirty="0">
                <a:solidFill>
                  <a:schemeClr val="dk1"/>
                </a:solidFill>
              </a:rPr>
              <a:t>, flatfish, sardine, rockfish, </a:t>
            </a:r>
            <a:r>
              <a:rPr lang="en-US" dirty="0" smtClean="0">
                <a:solidFill>
                  <a:schemeClr val="dk1"/>
                </a:solidFill>
              </a:rPr>
              <a:t>hake</a:t>
            </a:r>
          </a:p>
          <a:p>
            <a:pPr lvl="1"/>
            <a:r>
              <a:rPr lang="en-US" dirty="0" smtClean="0">
                <a:solidFill>
                  <a:schemeClr val="dk1"/>
                </a:solidFill>
              </a:rPr>
              <a:t>Build </a:t>
            </a:r>
            <a:r>
              <a:rPr lang="en-US" dirty="0">
                <a:solidFill>
                  <a:schemeClr val="dk1"/>
                </a:solidFill>
              </a:rPr>
              <a:t>your own (see vignette, share it with us!)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09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effectLst>
            <a:outerShdw blurRad="76200" dist="76200" dir="4800000" sx="103000" sy="103000" algn="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Start simple </a:t>
            </a:r>
          </a:p>
          <a:p>
            <a:r>
              <a:rPr lang="en-US" dirty="0" smtClean="0">
                <a:solidFill>
                  <a:schemeClr val="dk1"/>
                </a:solidFill>
              </a:rPr>
              <a:t>Add </a:t>
            </a:r>
            <a:r>
              <a:rPr lang="en-US" dirty="0">
                <a:solidFill>
                  <a:schemeClr val="dk1"/>
                </a:solidFill>
              </a:rPr>
              <a:t>complexity slowly, </a:t>
            </a:r>
            <a:r>
              <a:rPr lang="en-US" dirty="0" smtClean="0">
                <a:solidFill>
                  <a:schemeClr val="dk1"/>
                </a:solidFill>
              </a:rPr>
              <a:t>one </a:t>
            </a:r>
            <a:r>
              <a:rPr lang="en-US" dirty="0">
                <a:solidFill>
                  <a:schemeClr val="dk1"/>
                </a:solidFill>
              </a:rPr>
              <a:t>piece at a time</a:t>
            </a:r>
          </a:p>
          <a:p>
            <a:r>
              <a:rPr lang="en-US" dirty="0">
                <a:solidFill>
                  <a:schemeClr val="dk1"/>
                </a:solidFill>
              </a:rPr>
              <a:t>At each step, check individual model files and overall results</a:t>
            </a:r>
          </a:p>
          <a:p>
            <a:r>
              <a:rPr lang="en-US" dirty="0">
                <a:solidFill>
                  <a:schemeClr val="dk1"/>
                </a:solidFill>
              </a:rPr>
              <a:t>Think of cases as dimensions of a </a:t>
            </a:r>
            <a:r>
              <a:rPr lang="en-US" dirty="0" smtClean="0">
                <a:solidFill>
                  <a:schemeClr val="dk1"/>
                </a:solidFill>
              </a:rPr>
              <a:t>simulation</a:t>
            </a:r>
          </a:p>
          <a:p>
            <a:r>
              <a:rPr lang="en-US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ss3sim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is designed to easily add and create factorial combinations of </a:t>
            </a:r>
            <a:r>
              <a:rPr lang="en-US" dirty="0" smtClean="0">
                <a:solidFill>
                  <a:schemeClr val="dk1"/>
                </a:solidFill>
              </a:rPr>
              <a:t>cases</a:t>
            </a:r>
          </a:p>
          <a:p>
            <a:r>
              <a:rPr lang="en-US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ss3sim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is </a:t>
            </a:r>
            <a:r>
              <a:rPr lang="en-US" dirty="0" smtClean="0">
                <a:solidFill>
                  <a:schemeClr val="dk1"/>
                </a:solidFill>
              </a:rPr>
              <a:t>designed to test general properties of simplified models</a:t>
            </a:r>
            <a:endParaRPr lang="en-US" dirty="0">
              <a:solidFill>
                <a:schemeClr val="dk1"/>
              </a:solidFill>
            </a:endParaRPr>
          </a:p>
          <a:p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21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76200" dist="76200" dir="4800000" sx="103000" sy="103000" algn="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ss3sim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smtClean="0">
                <a:solidFill>
                  <a:schemeClr val="dk1"/>
                </a:solidFill>
              </a:rPr>
              <a:t>is </a:t>
            </a:r>
            <a:r>
              <a:rPr lang="en-US" dirty="0">
                <a:solidFill>
                  <a:schemeClr val="dk1"/>
                </a:solidFill>
              </a:rPr>
              <a:t>an end-to-end simulation </a:t>
            </a:r>
            <a:r>
              <a:rPr lang="en-US" dirty="0" smtClean="0">
                <a:solidFill>
                  <a:schemeClr val="dk1"/>
                </a:solidFill>
              </a:rPr>
              <a:t>framework </a:t>
            </a:r>
            <a:r>
              <a:rPr lang="en-US" dirty="0">
                <a:solidFill>
                  <a:schemeClr val="dk1"/>
                </a:solidFill>
              </a:rPr>
              <a:t>or </a:t>
            </a:r>
            <a:r>
              <a:rPr lang="en-US" dirty="0" smtClean="0">
                <a:solidFill>
                  <a:schemeClr val="dk1"/>
                </a:solidFill>
              </a:rPr>
              <a:t>can provide </a:t>
            </a:r>
            <a:r>
              <a:rPr lang="en-US" dirty="0">
                <a:solidFill>
                  <a:schemeClr val="dk1"/>
                </a:solidFill>
              </a:rPr>
              <a:t>individual functions </a:t>
            </a:r>
            <a:endParaRPr lang="en-US" dirty="0" smtClean="0">
              <a:solidFill>
                <a:schemeClr val="dk1"/>
              </a:solidFill>
            </a:endParaRPr>
          </a:p>
          <a:p>
            <a:r>
              <a:rPr lang="en-US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ss3sim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is designed to be reproducible, flexible and </a:t>
            </a:r>
            <a:r>
              <a:rPr lang="en-US" dirty="0" smtClean="0">
                <a:solidFill>
                  <a:schemeClr val="dk1"/>
                </a:solidFill>
              </a:rPr>
              <a:t>rapid</a:t>
            </a:r>
          </a:p>
          <a:p>
            <a:r>
              <a:rPr lang="en-US" dirty="0" smtClean="0">
                <a:solidFill>
                  <a:schemeClr val="dk1"/>
                </a:solidFill>
              </a:rPr>
              <a:t>Actively </a:t>
            </a:r>
            <a:r>
              <a:rPr lang="en-US" dirty="0">
                <a:solidFill>
                  <a:schemeClr val="dk1"/>
                </a:solidFill>
              </a:rPr>
              <a:t>and consistently </a:t>
            </a:r>
            <a:r>
              <a:rPr lang="en-US" dirty="0" smtClean="0">
                <a:solidFill>
                  <a:schemeClr val="dk1"/>
                </a:solidFill>
              </a:rPr>
              <a:t>maintained</a:t>
            </a:r>
            <a:endParaRPr lang="en-US" dirty="0">
              <a:solidFill>
                <a:schemeClr val="dk1"/>
              </a:solidFill>
            </a:endParaRPr>
          </a:p>
          <a:p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898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10000"/>
          </a:xfrm>
          <a:ln/>
          <a:effectLst>
            <a:outerShdw blurRad="76200" dist="76200" dir="4800000" sx="103000" sy="103000" algn="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Cross platform (Windows, OS X, Linux)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Available from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CRAN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>
                <a:hlinkClick r:id="rId2"/>
              </a:rPr>
              <a:t>github</a:t>
            </a:r>
            <a:r>
              <a:rPr lang="en-US" dirty="0" smtClean="0"/>
              <a:t> (Development version)</a:t>
            </a:r>
          </a:p>
        </p:txBody>
      </p:sp>
    </p:spTree>
    <p:extLst>
      <p:ext uri="{BB962C8B-B14F-4D97-AF65-F5344CB8AC3E}">
        <p14:creationId xmlns:p14="http://schemas.microsoft.com/office/powerpoint/2010/main" val="212246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472" y="1447800"/>
            <a:ext cx="8441748" cy="1274164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 smtClean="0">
                <a:hlinkClick r:id="rId2"/>
              </a:rPr>
              <a:t>R package on </a:t>
            </a:r>
            <a:r>
              <a:rPr lang="en-US" sz="2400" b="1" dirty="0" err="1" smtClean="0">
                <a:hlinkClick r:id="rId2"/>
              </a:rPr>
              <a:t>github</a:t>
            </a:r>
            <a:endParaRPr lang="en-US" sz="2400" b="1" dirty="0" smtClean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3"/>
          <a:srcRect r="17138"/>
          <a:stretch/>
        </p:blipFill>
        <p:spPr>
          <a:xfrm>
            <a:off x="1104900" y="1981200"/>
            <a:ext cx="6934200" cy="470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4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@r4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186" y="5562600"/>
            <a:ext cx="1063625" cy="106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github.com/tidyverse/ggplot2/raw/master/man/figur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2995414"/>
            <a:ext cx="884799" cy="102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62000" y="2995414"/>
            <a:ext cx="9906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SS3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102" name="Picture 6" descr="@ss3si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280" y="1417638"/>
            <a:ext cx="3863439" cy="386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04119" y="1510383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ss3sim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3810000"/>
            <a:ext cx="121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v. SS3.24o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5134291" y="6226115"/>
            <a:ext cx="121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v. 1.27.0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301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685800" y="296883"/>
            <a:ext cx="7772400" cy="6264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91819" y="649465"/>
            <a:ext cx="1219200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Cases</a:t>
            </a:r>
          </a:p>
          <a:p>
            <a:r>
              <a:rPr lang="en-US" sz="1400" dirty="0" smtClean="0"/>
              <a:t>Text files</a:t>
            </a:r>
          </a:p>
          <a:p>
            <a:endParaRPr lang="en-US" sz="2000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878575" y="537814"/>
            <a:ext cx="1376416" cy="1600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none" lIns="67320" tIns="22320" rIns="67320" bIns="223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Model</a:t>
            </a:r>
            <a:r>
              <a:rPr kumimoji="0" lang="en-US" altLang="en-US" sz="20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OM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starter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control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forecast</a:t>
            </a:r>
            <a:endParaRPr lang="en-US" alt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data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784255" y="537659"/>
            <a:ext cx="1423248" cy="13227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none" lIns="67320" tIns="22320" rIns="67320" bIns="223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Model EM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starter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control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forecast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24100" y="1844634"/>
            <a:ext cx="4346575" cy="2031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  Scenario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83468" y="2509803"/>
            <a:ext cx="1219200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16090" y="2506622"/>
            <a:ext cx="1219200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32477" y="5661185"/>
            <a:ext cx="346154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ias adjustment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27049" y="4069531"/>
            <a:ext cx="306030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process error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>
            <a:stCxn id="12" idx="3"/>
            <a:endCxn id="14" idx="0"/>
          </p:cNvCxnSpPr>
          <p:nvPr/>
        </p:nvCxnSpPr>
        <p:spPr>
          <a:xfrm>
            <a:off x="2254991" y="1337914"/>
            <a:ext cx="938077" cy="11718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1"/>
            <a:endCxn id="15" idx="0"/>
          </p:cNvCxnSpPr>
          <p:nvPr/>
        </p:nvCxnSpPr>
        <p:spPr>
          <a:xfrm flipH="1">
            <a:off x="5525690" y="1199022"/>
            <a:ext cx="1258565" cy="1307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3"/>
            <a:endCxn id="15" idx="1"/>
          </p:cNvCxnSpPr>
          <p:nvPr/>
        </p:nvCxnSpPr>
        <p:spPr>
          <a:xfrm flipV="1">
            <a:off x="3802668" y="2968287"/>
            <a:ext cx="1113422" cy="31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0"/>
            <a:endCxn id="15" idx="1"/>
          </p:cNvCxnSpPr>
          <p:nvPr/>
        </p:nvCxnSpPr>
        <p:spPr>
          <a:xfrm flipV="1">
            <a:off x="4732477" y="2968287"/>
            <a:ext cx="183613" cy="19080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0"/>
            <a:endCxn id="14" idx="3"/>
          </p:cNvCxnSpPr>
          <p:nvPr/>
        </p:nvCxnSpPr>
        <p:spPr>
          <a:xfrm flipV="1">
            <a:off x="2857201" y="2971468"/>
            <a:ext cx="945467" cy="10980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5525690" y="3447370"/>
            <a:ext cx="2256341" cy="22312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27477" y="4876355"/>
            <a:ext cx="38100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bservation error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7" name="Straight Arrow Connector 66"/>
          <p:cNvCxnSpPr>
            <a:stCxn id="5" idx="2"/>
            <a:endCxn id="14" idx="0"/>
          </p:cNvCxnSpPr>
          <p:nvPr/>
        </p:nvCxnSpPr>
        <p:spPr>
          <a:xfrm flipH="1">
            <a:off x="3193068" y="1572795"/>
            <a:ext cx="1208351" cy="9370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" idx="2"/>
          </p:cNvCxnSpPr>
          <p:nvPr/>
        </p:nvCxnSpPr>
        <p:spPr>
          <a:xfrm flipH="1">
            <a:off x="3802669" y="1572795"/>
            <a:ext cx="598750" cy="14160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" idx="2"/>
            <a:endCxn id="15" idx="0"/>
          </p:cNvCxnSpPr>
          <p:nvPr/>
        </p:nvCxnSpPr>
        <p:spPr>
          <a:xfrm>
            <a:off x="4401419" y="1572795"/>
            <a:ext cx="1124271" cy="9338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 descr="@ss3s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123" y="5399575"/>
            <a:ext cx="971600" cy="9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rved Down Arrow 1">
            <a:hlinkClick r:id="rId3" action="ppaction://hlinksldjump"/>
          </p:cNvPr>
          <p:cNvSpPr/>
          <p:nvPr/>
        </p:nvSpPr>
        <p:spPr>
          <a:xfrm>
            <a:off x="8534400" y="6184405"/>
            <a:ext cx="457200" cy="18677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28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15779"/>
            <a:ext cx="8229600" cy="4223021"/>
          </a:xfrm>
          <a:ln/>
          <a:effectLst>
            <a:outerShdw blurRad="76200" dist="76200" dir="4800000" sx="103000" sy="103000" algn="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Anderson et al. (2014)</a:t>
            </a:r>
            <a:r>
              <a:rPr lang="en-US" dirty="0" smtClean="0"/>
              <a:t>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Describes goals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Toy 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Vignette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 help files (e.g., ?ss3sim)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dirty="0" smtClean="0"/>
              <a:t>s3sim repositories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hlinkClick r:id="rId4"/>
              </a:rPr>
              <a:t>workshop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Manuscripts (e.g., </a:t>
            </a:r>
            <a:r>
              <a:rPr lang="en-US" dirty="0" err="1" smtClean="0">
                <a:hlinkClick r:id="rId5"/>
              </a:rPr>
              <a:t>Monnahan</a:t>
            </a:r>
            <a:r>
              <a:rPr lang="en-US" dirty="0" smtClean="0">
                <a:hlinkClick r:id="rId5"/>
              </a:rPr>
              <a:t> et al. 2016</a:t>
            </a:r>
            <a:r>
              <a:rPr lang="en-US" dirty="0" smtClean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25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s3sim_workshop.R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524000"/>
            <a:ext cx="877824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4466</TotalTime>
  <Words>1013</Words>
  <Application>Microsoft Office PowerPoint</Application>
  <PresentationFormat>On-screen Show (4:3)</PresentationFormat>
  <Paragraphs>222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Courier</vt:lpstr>
      <vt:lpstr>Courier New</vt:lpstr>
      <vt:lpstr>Office Theme</vt:lpstr>
      <vt:lpstr>ss3sim:  An R package for stock assessment simulation with SS3</vt:lpstr>
      <vt:lpstr>Goal: Learn capabilities of ss3sim</vt:lpstr>
      <vt:lpstr>Big picture</vt:lpstr>
      <vt:lpstr>Big picture</vt:lpstr>
      <vt:lpstr>Big picture</vt:lpstr>
      <vt:lpstr>Big picture</vt:lpstr>
      <vt:lpstr>PowerPoint Presentation</vt:lpstr>
      <vt:lpstr>Big picture</vt:lpstr>
      <vt:lpstr>ss3sim_workshop.R</vt:lpstr>
      <vt:lpstr>Step 0</vt:lpstr>
      <vt:lpstr>ss3sim_workshop.R</vt:lpstr>
      <vt:lpstr>Step 1</vt:lpstr>
      <vt:lpstr>Cases</vt:lpstr>
      <vt:lpstr>Cases</vt:lpstr>
      <vt:lpstr>Case D0 –sample index data</vt:lpstr>
      <vt:lpstr>Case D0 – to sample the data</vt:lpstr>
      <vt:lpstr>Case numbers == different arguments</vt:lpstr>
      <vt:lpstr>PowerPoint Presentation</vt:lpstr>
      <vt:lpstr>Step 1</vt:lpstr>
      <vt:lpstr>Result File Structure</vt:lpstr>
      <vt:lpstr>Collecting results</vt:lpstr>
      <vt:lpstr>Plotting Results</vt:lpstr>
      <vt:lpstr>Step 2</vt:lpstr>
      <vt:lpstr>Step 3</vt:lpstr>
      <vt:lpstr>Changing estimated parameters</vt:lpstr>
      <vt:lpstr>Process Error</vt:lpstr>
      <vt:lpstr>Step 3: Adding process error</vt:lpstr>
      <vt:lpstr>Observation Error</vt:lpstr>
      <vt:lpstr>Step 3: Varying data weights</vt:lpstr>
      <vt:lpstr>Step 3: What happens w/ ESS?</vt:lpstr>
      <vt:lpstr>How ss3sim can be used</vt:lpstr>
      <vt:lpstr>Final Thoughts</vt:lpstr>
      <vt:lpstr>Final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ss3sim: An R package for stock assessment simulation with SS3</dc:title>
  <dc:creator>Cole</dc:creator>
  <cp:lastModifiedBy>kelli</cp:lastModifiedBy>
  <cp:revision>301</cp:revision>
  <dcterms:created xsi:type="dcterms:W3CDTF">2006-08-16T00:00:00Z</dcterms:created>
  <dcterms:modified xsi:type="dcterms:W3CDTF">2017-07-05T21:08:15Z</dcterms:modified>
</cp:coreProperties>
</file>