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4"/>
  </p:sldMasterIdLst>
  <p:sldIdLst>
    <p:sldId id="298" r:id="rId5"/>
    <p:sldId id="301" r:id="rId6"/>
    <p:sldId id="303" r:id="rId7"/>
    <p:sldId id="30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6B3B6C-E68A-426E-BFD5-86F72F1473B8}">
          <p14:sldIdLst>
            <p14:sldId id="298"/>
          </p14:sldIdLst>
        </p14:section>
        <p14:section name="Untitled Section" id="{806A4374-58D5-4188-9872-ADD99AE2B509}">
          <p14:sldIdLst>
            <p14:sldId id="301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DE736-3790-437C-B82A-A688E96BF3C6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30F12AA2-25A2-4358-84E2-E77DE563A5CB}">
      <dgm:prSet phldrT="[Text]" custT="1"/>
      <dgm:spPr/>
      <dgm:t>
        <a:bodyPr/>
        <a:lstStyle/>
        <a:p>
          <a:pPr algn="ctr"/>
          <a:r>
            <a:rPr lang="en-IN" sz="1800" dirty="0"/>
            <a:t>Initially trained data on first 151 days where sales of last 5 days and average was calculated on original dataset values and then predicted sales of next two month.  </a:t>
          </a:r>
        </a:p>
        <a:p>
          <a:pPr algn="ctr"/>
          <a:r>
            <a:rPr lang="en-IN" sz="1800" dirty="0"/>
            <a:t>Initial data – Sales of first 151 days</a:t>
          </a:r>
        </a:p>
        <a:p>
          <a:pPr algn="ctr"/>
          <a:r>
            <a:rPr lang="en-IN" sz="1800" dirty="0"/>
            <a:t>After this step  -  Initial data + data of next two months whose values are prediction of initial data</a:t>
          </a:r>
        </a:p>
      </dgm:t>
    </dgm:pt>
    <dgm:pt modelId="{007C7C0C-CBCE-43C4-A79A-69CF36FA0823}" type="parTrans" cxnId="{1917144F-B2D2-4DC7-8E62-A92B74DEE7B7}">
      <dgm:prSet/>
      <dgm:spPr/>
      <dgm:t>
        <a:bodyPr/>
        <a:lstStyle/>
        <a:p>
          <a:endParaRPr lang="en-IN"/>
        </a:p>
      </dgm:t>
    </dgm:pt>
    <dgm:pt modelId="{8F0D0F3E-3387-4F8E-B2BC-7AB66672DAC3}" type="sibTrans" cxnId="{1917144F-B2D2-4DC7-8E62-A92B74DEE7B7}">
      <dgm:prSet/>
      <dgm:spPr/>
      <dgm:t>
        <a:bodyPr/>
        <a:lstStyle/>
        <a:p>
          <a:endParaRPr lang="en-IN"/>
        </a:p>
      </dgm:t>
    </dgm:pt>
    <dgm:pt modelId="{0DC3314C-94E6-4F87-943F-F767EF2406FA}">
      <dgm:prSet phldrT="[Text]" custT="1"/>
      <dgm:spPr/>
      <dgm:t>
        <a:bodyPr/>
        <a:lstStyle/>
        <a:p>
          <a:r>
            <a:rPr lang="en-IN" sz="1800" dirty="0"/>
            <a:t>Trained Model on final data from previous step and then again predicted sales of next two month and then included data of next 2 months and used this approach till last month. </a:t>
          </a:r>
        </a:p>
      </dgm:t>
    </dgm:pt>
    <dgm:pt modelId="{DC0571E8-2DA6-4F2B-B5BD-AF94135127BB}" type="parTrans" cxnId="{B1E277E2-B36C-4241-9432-E61786FF5528}">
      <dgm:prSet/>
      <dgm:spPr/>
      <dgm:t>
        <a:bodyPr/>
        <a:lstStyle/>
        <a:p>
          <a:endParaRPr lang="en-IN"/>
        </a:p>
      </dgm:t>
    </dgm:pt>
    <dgm:pt modelId="{114C69F0-4942-4670-B0F3-7D54BF5DA8EF}" type="sibTrans" cxnId="{B1E277E2-B36C-4241-9432-E61786FF5528}">
      <dgm:prSet/>
      <dgm:spPr/>
      <dgm:t>
        <a:bodyPr/>
        <a:lstStyle/>
        <a:p>
          <a:endParaRPr lang="en-IN"/>
        </a:p>
      </dgm:t>
    </dgm:pt>
    <dgm:pt modelId="{56FFA014-03B7-4E5C-B547-C8AF27D11B72}">
      <dgm:prSet phldrT="[Text]" custT="1"/>
      <dgm:spPr/>
      <dgm:t>
        <a:bodyPr/>
        <a:lstStyle/>
        <a:p>
          <a:r>
            <a:rPr lang="en-IN" sz="1800" dirty="0"/>
            <a:t>After training predicted test data sales day wise.</a:t>
          </a:r>
        </a:p>
      </dgm:t>
    </dgm:pt>
    <dgm:pt modelId="{EEC57F8D-47A5-4A53-8050-4696A16DEA08}" type="parTrans" cxnId="{5E9B07B5-D293-42A1-9155-F35FD037975C}">
      <dgm:prSet/>
      <dgm:spPr/>
      <dgm:t>
        <a:bodyPr/>
        <a:lstStyle/>
        <a:p>
          <a:endParaRPr lang="en-IN"/>
        </a:p>
      </dgm:t>
    </dgm:pt>
    <dgm:pt modelId="{4F3EB041-2B43-4C85-BD66-8E4EA00550CB}" type="sibTrans" cxnId="{5E9B07B5-D293-42A1-9155-F35FD037975C}">
      <dgm:prSet/>
      <dgm:spPr/>
      <dgm:t>
        <a:bodyPr/>
        <a:lstStyle/>
        <a:p>
          <a:endParaRPr lang="en-IN"/>
        </a:p>
      </dgm:t>
    </dgm:pt>
    <dgm:pt modelId="{FB45C035-032A-45C6-B103-DD24B5BA74B0}" type="pres">
      <dgm:prSet presAssocID="{AFADE736-3790-437C-B82A-A688E96BF3C6}" presName="Name0" presStyleCnt="0">
        <dgm:presLayoutVars>
          <dgm:dir/>
          <dgm:resizeHandles val="exact"/>
        </dgm:presLayoutVars>
      </dgm:prSet>
      <dgm:spPr/>
    </dgm:pt>
    <dgm:pt modelId="{FF4D3B1C-CAC3-450F-8F66-D546460FAE49}" type="pres">
      <dgm:prSet presAssocID="{30F12AA2-25A2-4358-84E2-E77DE563A5CB}" presName="node" presStyleLbl="node1" presStyleIdx="0" presStyleCnt="3" custScaleY="228187">
        <dgm:presLayoutVars>
          <dgm:bulletEnabled val="1"/>
        </dgm:presLayoutVars>
      </dgm:prSet>
      <dgm:spPr/>
    </dgm:pt>
    <dgm:pt modelId="{A3A089B8-72A7-409D-9F4B-0DA767FB2E3A}" type="pres">
      <dgm:prSet presAssocID="{8F0D0F3E-3387-4F8E-B2BC-7AB66672DAC3}" presName="sibTrans" presStyleLbl="sibTrans2D1" presStyleIdx="0" presStyleCnt="2"/>
      <dgm:spPr/>
    </dgm:pt>
    <dgm:pt modelId="{84D65B5C-21D5-4130-B4FA-77C84A462FF6}" type="pres">
      <dgm:prSet presAssocID="{8F0D0F3E-3387-4F8E-B2BC-7AB66672DAC3}" presName="connectorText" presStyleLbl="sibTrans2D1" presStyleIdx="0" presStyleCnt="2"/>
      <dgm:spPr/>
    </dgm:pt>
    <dgm:pt modelId="{87711DA5-9CBD-46C3-8DD0-1DBC068D180D}" type="pres">
      <dgm:prSet presAssocID="{0DC3314C-94E6-4F87-943F-F767EF2406FA}" presName="node" presStyleLbl="node1" presStyleIdx="1" presStyleCnt="3" custScaleY="222523">
        <dgm:presLayoutVars>
          <dgm:bulletEnabled val="1"/>
        </dgm:presLayoutVars>
      </dgm:prSet>
      <dgm:spPr/>
    </dgm:pt>
    <dgm:pt modelId="{260DE4E7-A80D-4FFB-83F1-FBD5E3E06B68}" type="pres">
      <dgm:prSet presAssocID="{114C69F0-4942-4670-B0F3-7D54BF5DA8EF}" presName="sibTrans" presStyleLbl="sibTrans2D1" presStyleIdx="1" presStyleCnt="2"/>
      <dgm:spPr/>
    </dgm:pt>
    <dgm:pt modelId="{6D295ABD-30CF-483A-A9AB-F69651E2B323}" type="pres">
      <dgm:prSet presAssocID="{114C69F0-4942-4670-B0F3-7D54BF5DA8EF}" presName="connectorText" presStyleLbl="sibTrans2D1" presStyleIdx="1" presStyleCnt="2"/>
      <dgm:spPr/>
    </dgm:pt>
    <dgm:pt modelId="{C1C11C36-C138-477C-B75D-4E874C297251}" type="pres">
      <dgm:prSet presAssocID="{56FFA014-03B7-4E5C-B547-C8AF27D11B72}" presName="node" presStyleLbl="node1" presStyleIdx="2" presStyleCnt="3" custScaleY="228187" custLinFactNeighborX="-5409" custLinFactNeighborY="0">
        <dgm:presLayoutVars>
          <dgm:bulletEnabled val="1"/>
        </dgm:presLayoutVars>
      </dgm:prSet>
      <dgm:spPr/>
    </dgm:pt>
  </dgm:ptLst>
  <dgm:cxnLst>
    <dgm:cxn modelId="{064BAA07-38B1-4F7A-9555-435F000A42BC}" type="presOf" srcId="{114C69F0-4942-4670-B0F3-7D54BF5DA8EF}" destId="{260DE4E7-A80D-4FFB-83F1-FBD5E3E06B68}" srcOrd="0" destOrd="0" presId="urn:microsoft.com/office/officeart/2005/8/layout/process1"/>
    <dgm:cxn modelId="{EBBDE91F-6756-4CE0-99F5-CC158D57C23A}" type="presOf" srcId="{AFADE736-3790-437C-B82A-A688E96BF3C6}" destId="{FB45C035-032A-45C6-B103-DD24B5BA74B0}" srcOrd="0" destOrd="0" presId="urn:microsoft.com/office/officeart/2005/8/layout/process1"/>
    <dgm:cxn modelId="{62D6A742-F799-4065-AA07-F6A1C576E06C}" type="presOf" srcId="{0DC3314C-94E6-4F87-943F-F767EF2406FA}" destId="{87711DA5-9CBD-46C3-8DD0-1DBC068D180D}" srcOrd="0" destOrd="0" presId="urn:microsoft.com/office/officeart/2005/8/layout/process1"/>
    <dgm:cxn modelId="{1917144F-B2D2-4DC7-8E62-A92B74DEE7B7}" srcId="{AFADE736-3790-437C-B82A-A688E96BF3C6}" destId="{30F12AA2-25A2-4358-84E2-E77DE563A5CB}" srcOrd="0" destOrd="0" parTransId="{007C7C0C-CBCE-43C4-A79A-69CF36FA0823}" sibTransId="{8F0D0F3E-3387-4F8E-B2BC-7AB66672DAC3}"/>
    <dgm:cxn modelId="{121B8652-3094-4DE3-9D2D-0AC1809D3ABB}" type="presOf" srcId="{114C69F0-4942-4670-B0F3-7D54BF5DA8EF}" destId="{6D295ABD-30CF-483A-A9AB-F69651E2B323}" srcOrd="1" destOrd="0" presId="urn:microsoft.com/office/officeart/2005/8/layout/process1"/>
    <dgm:cxn modelId="{EA5053A1-D5CB-4AF2-BF2E-A21F270863B9}" type="presOf" srcId="{30F12AA2-25A2-4358-84E2-E77DE563A5CB}" destId="{FF4D3B1C-CAC3-450F-8F66-D546460FAE49}" srcOrd="0" destOrd="0" presId="urn:microsoft.com/office/officeart/2005/8/layout/process1"/>
    <dgm:cxn modelId="{5E9B07B5-D293-42A1-9155-F35FD037975C}" srcId="{AFADE736-3790-437C-B82A-A688E96BF3C6}" destId="{56FFA014-03B7-4E5C-B547-C8AF27D11B72}" srcOrd="2" destOrd="0" parTransId="{EEC57F8D-47A5-4A53-8050-4696A16DEA08}" sibTransId="{4F3EB041-2B43-4C85-BD66-8E4EA00550CB}"/>
    <dgm:cxn modelId="{B1E277E2-B36C-4241-9432-E61786FF5528}" srcId="{AFADE736-3790-437C-B82A-A688E96BF3C6}" destId="{0DC3314C-94E6-4F87-943F-F767EF2406FA}" srcOrd="1" destOrd="0" parTransId="{DC0571E8-2DA6-4F2B-B5BD-AF94135127BB}" sibTransId="{114C69F0-4942-4670-B0F3-7D54BF5DA8EF}"/>
    <dgm:cxn modelId="{11233BE9-DBB3-4477-A908-123DF08C0CF9}" type="presOf" srcId="{56FFA014-03B7-4E5C-B547-C8AF27D11B72}" destId="{C1C11C36-C138-477C-B75D-4E874C297251}" srcOrd="0" destOrd="0" presId="urn:microsoft.com/office/officeart/2005/8/layout/process1"/>
    <dgm:cxn modelId="{405133F4-03EE-473D-AF94-18CF0175BDF9}" type="presOf" srcId="{8F0D0F3E-3387-4F8E-B2BC-7AB66672DAC3}" destId="{A3A089B8-72A7-409D-9F4B-0DA767FB2E3A}" srcOrd="0" destOrd="0" presId="urn:microsoft.com/office/officeart/2005/8/layout/process1"/>
    <dgm:cxn modelId="{3AD628F5-72CF-4BF3-80B3-D41953232277}" type="presOf" srcId="{8F0D0F3E-3387-4F8E-B2BC-7AB66672DAC3}" destId="{84D65B5C-21D5-4130-B4FA-77C84A462FF6}" srcOrd="1" destOrd="0" presId="urn:microsoft.com/office/officeart/2005/8/layout/process1"/>
    <dgm:cxn modelId="{1485D811-E045-47C2-862F-C9E8B7A53197}" type="presParOf" srcId="{FB45C035-032A-45C6-B103-DD24B5BA74B0}" destId="{FF4D3B1C-CAC3-450F-8F66-D546460FAE49}" srcOrd="0" destOrd="0" presId="urn:microsoft.com/office/officeart/2005/8/layout/process1"/>
    <dgm:cxn modelId="{BCFCF399-3D7F-4DC8-AD9A-631A03CA1869}" type="presParOf" srcId="{FB45C035-032A-45C6-B103-DD24B5BA74B0}" destId="{A3A089B8-72A7-409D-9F4B-0DA767FB2E3A}" srcOrd="1" destOrd="0" presId="urn:microsoft.com/office/officeart/2005/8/layout/process1"/>
    <dgm:cxn modelId="{ECFC8898-EB8C-43DD-903B-F11890835548}" type="presParOf" srcId="{A3A089B8-72A7-409D-9F4B-0DA767FB2E3A}" destId="{84D65B5C-21D5-4130-B4FA-77C84A462FF6}" srcOrd="0" destOrd="0" presId="urn:microsoft.com/office/officeart/2005/8/layout/process1"/>
    <dgm:cxn modelId="{70C3FF72-45D8-43C3-ACA0-45DA42639AD0}" type="presParOf" srcId="{FB45C035-032A-45C6-B103-DD24B5BA74B0}" destId="{87711DA5-9CBD-46C3-8DD0-1DBC068D180D}" srcOrd="2" destOrd="0" presId="urn:microsoft.com/office/officeart/2005/8/layout/process1"/>
    <dgm:cxn modelId="{EF9DEF7A-3A3C-41A7-83AE-32975D6EE8CA}" type="presParOf" srcId="{FB45C035-032A-45C6-B103-DD24B5BA74B0}" destId="{260DE4E7-A80D-4FFB-83F1-FBD5E3E06B68}" srcOrd="3" destOrd="0" presId="urn:microsoft.com/office/officeart/2005/8/layout/process1"/>
    <dgm:cxn modelId="{D276D492-8D15-4312-BAD8-CA061B8FBD8F}" type="presParOf" srcId="{260DE4E7-A80D-4FFB-83F1-FBD5E3E06B68}" destId="{6D295ABD-30CF-483A-A9AB-F69651E2B323}" srcOrd="0" destOrd="0" presId="urn:microsoft.com/office/officeart/2005/8/layout/process1"/>
    <dgm:cxn modelId="{B9770E20-5B5B-49AC-B26E-9C946B02BB5D}" type="presParOf" srcId="{FB45C035-032A-45C6-B103-DD24B5BA74B0}" destId="{C1C11C36-C138-477C-B75D-4E874C29725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D3B1C-CAC3-450F-8F66-D546460FAE49}">
      <dsp:nvSpPr>
        <dsp:cNvPr id="0" name=""/>
        <dsp:cNvSpPr/>
      </dsp:nvSpPr>
      <dsp:spPr>
        <a:xfrm>
          <a:off x="8737" y="0"/>
          <a:ext cx="2611434" cy="5372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Initially trained data on first 151 days where sales of last 5 days and average was calculated on original dataset values and then predicted sales of next two month. 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Initial data – Sales of first 151 days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After this step  -  Initial data + data of next two months whose values are prediction of initial data</a:t>
          </a:r>
        </a:p>
      </dsp:txBody>
      <dsp:txXfrm>
        <a:off x="85223" y="76486"/>
        <a:ext cx="2458462" cy="5219128"/>
      </dsp:txXfrm>
    </dsp:sp>
    <dsp:sp modelId="{A3A089B8-72A7-409D-9F4B-0DA767FB2E3A}">
      <dsp:nvSpPr>
        <dsp:cNvPr id="0" name=""/>
        <dsp:cNvSpPr/>
      </dsp:nvSpPr>
      <dsp:spPr>
        <a:xfrm>
          <a:off x="2881314" y="2362232"/>
          <a:ext cx="553624" cy="647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2881314" y="2491759"/>
        <a:ext cx="387537" cy="388581"/>
      </dsp:txXfrm>
    </dsp:sp>
    <dsp:sp modelId="{87711DA5-9CBD-46C3-8DD0-1DBC068D180D}">
      <dsp:nvSpPr>
        <dsp:cNvPr id="0" name=""/>
        <dsp:cNvSpPr/>
      </dsp:nvSpPr>
      <dsp:spPr>
        <a:xfrm>
          <a:off x="3664745" y="66672"/>
          <a:ext cx="2611434" cy="52387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Trained Model on final data from previous step and then again predicted sales of next two month and then included data of next 2 months and used this approach till last month. </a:t>
          </a:r>
        </a:p>
      </dsp:txBody>
      <dsp:txXfrm>
        <a:off x="3741231" y="143158"/>
        <a:ext cx="2458462" cy="5085783"/>
      </dsp:txXfrm>
    </dsp:sp>
    <dsp:sp modelId="{260DE4E7-A80D-4FFB-83F1-FBD5E3E06B68}">
      <dsp:nvSpPr>
        <dsp:cNvPr id="0" name=""/>
        <dsp:cNvSpPr/>
      </dsp:nvSpPr>
      <dsp:spPr>
        <a:xfrm>
          <a:off x="6523197" y="2362232"/>
          <a:ext cx="523678" cy="647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6523197" y="2491759"/>
        <a:ext cx="366575" cy="388581"/>
      </dsp:txXfrm>
    </dsp:sp>
    <dsp:sp modelId="{C1C11C36-C138-477C-B75D-4E874C297251}">
      <dsp:nvSpPr>
        <dsp:cNvPr id="0" name=""/>
        <dsp:cNvSpPr/>
      </dsp:nvSpPr>
      <dsp:spPr>
        <a:xfrm>
          <a:off x="7264252" y="0"/>
          <a:ext cx="2611434" cy="5372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After training predicted test data sales day wise.</a:t>
          </a:r>
        </a:p>
      </dsp:txBody>
      <dsp:txXfrm>
        <a:off x="7340738" y="76486"/>
        <a:ext cx="2458462" cy="5219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3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223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47452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279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7727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539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382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184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2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4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7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4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3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5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53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1" y="140870"/>
            <a:ext cx="9696450" cy="81813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JOB –A –THON       SEPTEMBER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6537" y="4813143"/>
            <a:ext cx="3755463" cy="108585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By – Sachin Shukla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 Tech Cse IIT(ISM) Dhanbad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5659F-8E84-4A17-8E15-C11D193A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57225"/>
            <a:ext cx="8915400" cy="5576665"/>
          </a:xfrm>
        </p:spPr>
        <p:txBody>
          <a:bodyPr/>
          <a:lstStyle/>
          <a:p>
            <a:r>
              <a:rPr lang="en-IN" sz="3200" u="sng" dirty="0"/>
              <a:t>Problem Statement</a:t>
            </a:r>
          </a:p>
          <a:p>
            <a:r>
              <a:rPr lang="en-IN" dirty="0"/>
              <a:t>Given sales of 365 different stores located in different regions and locations date wise . Predict sales of these stores for the next 61 days.  </a:t>
            </a:r>
          </a:p>
          <a:p>
            <a:endParaRPr lang="en-IN" dirty="0"/>
          </a:p>
          <a:p>
            <a:endParaRPr lang="en-IN" sz="3200" u="sng" dirty="0"/>
          </a:p>
          <a:p>
            <a:r>
              <a:rPr lang="en-IN" sz="3200" u="sng" dirty="0"/>
              <a:t>Data</a:t>
            </a:r>
          </a:p>
          <a:p>
            <a:r>
              <a:rPr lang="en-IN" dirty="0"/>
              <a:t>Data contains total 516 days sales of 365 different stores and consists of 10 columns . Id , Store_id, Store_Type, Location_Type, Region_Code, Date, Holiday(1 or 0), Discount (Yes or No),#Orders(No of Order Placed) and Sales </a:t>
            </a:r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00931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3BD1-CB38-4132-A913-EBB5A0F14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19125"/>
            <a:ext cx="8915400" cy="5292097"/>
          </a:xfrm>
        </p:spPr>
        <p:txBody>
          <a:bodyPr>
            <a:normAutofit/>
          </a:bodyPr>
          <a:lstStyle/>
          <a:p>
            <a:r>
              <a:rPr lang="en-IN" sz="2800" u="sng" dirty="0"/>
              <a:t>Training Data</a:t>
            </a:r>
          </a:p>
          <a:p>
            <a:r>
              <a:rPr lang="en-IN" dirty="0"/>
              <a:t>For training only used Store_id, Holiday, Discount of original data.</a:t>
            </a:r>
          </a:p>
          <a:p>
            <a:endParaRPr lang="en-IN" dirty="0"/>
          </a:p>
          <a:p>
            <a:r>
              <a:rPr lang="en-IN" sz="2800" dirty="0"/>
              <a:t> </a:t>
            </a:r>
            <a:r>
              <a:rPr lang="en-IN" sz="2800" u="sng" dirty="0"/>
              <a:t>New Features</a:t>
            </a:r>
          </a:p>
          <a:p>
            <a:r>
              <a:rPr lang="en-IN" dirty="0"/>
              <a:t>Made total 8 new feature 5 were sales of last 5 days t1,t2,t3,t4,t5 respectively and 3 were average of last 30 days ,20 days and 10 days sales (avg30,avg20,avg10) . </a:t>
            </a:r>
          </a:p>
          <a:p>
            <a:endParaRPr lang="en-IN" dirty="0"/>
          </a:p>
          <a:p>
            <a:r>
              <a:rPr lang="en-IN" sz="2800" u="sng" dirty="0"/>
              <a:t>Model</a:t>
            </a:r>
            <a:r>
              <a:rPr lang="en-IN" sz="2800" dirty="0"/>
              <a:t> </a:t>
            </a:r>
          </a:p>
          <a:p>
            <a:r>
              <a:rPr lang="en-IN" dirty="0"/>
              <a:t>RandomForestRegressor(n_estimators = 100, max_depth = 15)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0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018-70E0-47F9-9827-468CB6105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0" y="180975"/>
            <a:ext cx="8915400" cy="6610350"/>
          </a:xfrm>
        </p:spPr>
        <p:txBody>
          <a:bodyPr>
            <a:normAutofit/>
          </a:bodyPr>
          <a:lstStyle/>
          <a:p>
            <a:r>
              <a:rPr lang="en-IN" sz="2800" u="sng" dirty="0"/>
              <a:t>Approach</a:t>
            </a:r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r>
              <a:rPr lang="en-IN" dirty="0"/>
              <a:t>Tried ensembling with xgboost model but result was not getting better.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2875844-3990-4FAC-853E-B9354AB47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60368"/>
              </p:ext>
            </p:extLst>
          </p:nvPr>
        </p:nvGraphicFramePr>
        <p:xfrm>
          <a:off x="2251075" y="742950"/>
          <a:ext cx="9940925" cy="5372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5286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297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JOB –A –THON       SEPTEMBER 2021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–A –THON SEPTEMBER 2021</dc:title>
  <dc:creator>sachin shukla</dc:creator>
  <cp:lastModifiedBy>sachin shukla</cp:lastModifiedBy>
  <cp:revision>11</cp:revision>
  <dcterms:created xsi:type="dcterms:W3CDTF">2021-09-20T03:00:52Z</dcterms:created>
  <dcterms:modified xsi:type="dcterms:W3CDTF">2021-09-20T10:37:56Z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