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33" r:id="rId1"/>
  </p:sldMasterIdLst>
  <p:notesMasterIdLst>
    <p:notesMasterId r:id="rId10"/>
  </p:notesMasterIdLst>
  <p:sldIdLst>
    <p:sldId id="256" r:id="rId2"/>
    <p:sldId id="259" r:id="rId3"/>
    <p:sldId id="260" r:id="rId4"/>
    <p:sldId id="269" r:id="rId5"/>
    <p:sldId id="268" r:id="rId6"/>
    <p:sldId id="262" r:id="rId7"/>
    <p:sldId id="267" r:id="rId8"/>
    <p:sldId id="266"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B1CC"/>
    <a:srgbClr val="66CCFF"/>
    <a:srgbClr val="33CCFF"/>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1660" autoAdjust="0"/>
  </p:normalViewPr>
  <p:slideViewPr>
    <p:cSldViewPr snapToGrid="0">
      <p:cViewPr varScale="1">
        <p:scale>
          <a:sx n="55" d="100"/>
          <a:sy n="55" d="100"/>
        </p:scale>
        <p:origin x="1096"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3B142E-6EA9-408D-B8FF-6B7A032DC178}" type="datetimeFigureOut">
              <a:rPr lang="en-US" smtClean="0"/>
              <a:t>11/8/2021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F875CB-A13A-40EB-BBB5-6CA44F812BFE}" type="slidenum">
              <a:rPr lang="en-US" smtClean="0"/>
              <a:t>‹#›</a:t>
            </a:fld>
            <a:endParaRPr lang="en-US"/>
          </a:p>
        </p:txBody>
      </p:sp>
    </p:spTree>
    <p:extLst>
      <p:ext uri="{BB962C8B-B14F-4D97-AF65-F5344CB8AC3E}">
        <p14:creationId xmlns:p14="http://schemas.microsoft.com/office/powerpoint/2010/main" val="1113059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Premium subscription plan should be designed considering two major points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Fetch more and more new customers (This is done by giving referral code and also discount as mentioned above)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Retain existing customers( This is done by giving discount on membership renewal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Meal box membership is proposed considering customers who will use mjam on day to day basis and who looks for daily meal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While Gold membership is proposed considering all customer base.</a:t>
            </a:r>
          </a:p>
        </p:txBody>
      </p:sp>
      <p:sp>
        <p:nvSpPr>
          <p:cNvPr id="4" name="Slide Number Placeholder 3"/>
          <p:cNvSpPr>
            <a:spLocks noGrp="1"/>
          </p:cNvSpPr>
          <p:nvPr>
            <p:ph type="sldNum" sz="quarter" idx="5"/>
          </p:nvPr>
        </p:nvSpPr>
        <p:spPr/>
        <p:txBody>
          <a:bodyPr/>
          <a:lstStyle/>
          <a:p>
            <a:fld id="{80F875CB-A13A-40EB-BBB5-6CA44F812BFE}" type="slidenum">
              <a:rPr lang="en-US" smtClean="0"/>
              <a:t>3</a:t>
            </a:fld>
            <a:endParaRPr lang="en-US"/>
          </a:p>
        </p:txBody>
      </p:sp>
    </p:spTree>
    <p:extLst>
      <p:ext uri="{BB962C8B-B14F-4D97-AF65-F5344CB8AC3E}">
        <p14:creationId xmlns:p14="http://schemas.microsoft.com/office/powerpoint/2010/main" val="3682843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rtl="0" latinLnBrk="0">
              <a:spcBef>
                <a:spcPts val="0"/>
              </a:spcBef>
              <a:spcAft>
                <a:spcPts val="0"/>
              </a:spcAft>
            </a:pPr>
            <a:r>
              <a:rPr lang="en-US" sz="1800" dirty="0">
                <a:solidFill>
                  <a:srgbClr val="000000"/>
                </a:solidFill>
                <a:effectLst/>
                <a:latin typeface="Calibri" panose="020F0502020204030204" pitchFamily="34" charset="0"/>
              </a:rPr>
              <a:t>Example metrics shows</a:t>
            </a:r>
          </a:p>
          <a:p>
            <a:pPr marL="0" rtl="0" latinLnBrk="0">
              <a:spcBef>
                <a:spcPts val="0"/>
              </a:spcBef>
              <a:spcAft>
                <a:spcPts val="0"/>
              </a:spcAft>
            </a:pPr>
            <a:r>
              <a:rPr lang="en-US" sz="1800" dirty="0">
                <a:solidFill>
                  <a:srgbClr val="000000"/>
                </a:solidFill>
                <a:effectLst/>
                <a:latin typeface="Calibri" panose="020F0502020204030204" pitchFamily="34" charset="0"/>
              </a:rPr>
              <a:t>Customer Acquisition - we started with 50 new customers in month 1 ,60 new customers in month2 ,30 new customers in month 3 ,25 new customers in month 4.</a:t>
            </a:r>
          </a:p>
          <a:p>
            <a:pPr marL="0" rtl="0" latinLnBrk="0">
              <a:spcBef>
                <a:spcPts val="0"/>
              </a:spcBef>
              <a:spcAft>
                <a:spcPts val="0"/>
              </a:spcAft>
            </a:pPr>
            <a:r>
              <a:rPr lang="en-US" dirty="0">
                <a:effectLst/>
              </a:rPr>
              <a:t>Customer Retention   - Out of 50 new Customers in month1 ,45 customers were retained in month 2,40 customers retained in month 3 and so on.. </a:t>
            </a:r>
          </a:p>
          <a:p>
            <a:pPr marL="0" rtl="0" latinLnBrk="0">
              <a:spcBef>
                <a:spcPts val="0"/>
              </a:spcBef>
              <a:spcAft>
                <a:spcPts val="0"/>
              </a:spcAft>
            </a:pPr>
            <a:endParaRPr lang="en-US" dirty="0">
              <a:effectLst/>
            </a:endParaRPr>
          </a:p>
          <a:p>
            <a:pPr marL="0" rtl="0" latinLnBrk="0">
              <a:spcBef>
                <a:spcPts val="0"/>
              </a:spcBef>
              <a:spcAft>
                <a:spcPts val="0"/>
              </a:spcAft>
            </a:pPr>
            <a:r>
              <a:rPr lang="en-US" dirty="0">
                <a:effectLst/>
              </a:rPr>
              <a:t>Knowing this number will help us to decide if we need to upgrade the plan and give any additional benefits to the users</a:t>
            </a:r>
          </a:p>
        </p:txBody>
      </p:sp>
      <p:sp>
        <p:nvSpPr>
          <p:cNvPr id="4" name="Slide Number Placeholder 3"/>
          <p:cNvSpPr>
            <a:spLocks noGrp="1"/>
          </p:cNvSpPr>
          <p:nvPr>
            <p:ph type="sldNum" sz="quarter" idx="5"/>
          </p:nvPr>
        </p:nvSpPr>
        <p:spPr/>
        <p:txBody>
          <a:bodyPr/>
          <a:lstStyle/>
          <a:p>
            <a:fld id="{80F875CB-A13A-40EB-BBB5-6CA44F812BFE}" type="slidenum">
              <a:rPr lang="en-US" smtClean="0"/>
              <a:t>6</a:t>
            </a:fld>
            <a:endParaRPr lang="en-US"/>
          </a:p>
        </p:txBody>
      </p:sp>
    </p:spTree>
    <p:extLst>
      <p:ext uri="{BB962C8B-B14F-4D97-AF65-F5344CB8AC3E}">
        <p14:creationId xmlns:p14="http://schemas.microsoft.com/office/powerpoint/2010/main" val="2789462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rtl="0" latinLnBrk="0">
              <a:spcBef>
                <a:spcPts val="0"/>
              </a:spcBef>
              <a:spcAft>
                <a:spcPts val="0"/>
              </a:spcAft>
            </a:pPr>
            <a:endParaRPr lang="en-US" dirty="0">
              <a:effectLst/>
            </a:endParaRPr>
          </a:p>
        </p:txBody>
      </p:sp>
      <p:sp>
        <p:nvSpPr>
          <p:cNvPr id="4" name="Slide Number Placeholder 3"/>
          <p:cNvSpPr>
            <a:spLocks noGrp="1"/>
          </p:cNvSpPr>
          <p:nvPr>
            <p:ph type="sldNum" sz="quarter" idx="5"/>
          </p:nvPr>
        </p:nvSpPr>
        <p:spPr/>
        <p:txBody>
          <a:bodyPr/>
          <a:lstStyle/>
          <a:p>
            <a:fld id="{80F875CB-A13A-40EB-BBB5-6CA44F812BFE}" type="slidenum">
              <a:rPr lang="en-US" smtClean="0"/>
              <a:t>7</a:t>
            </a:fld>
            <a:endParaRPr lang="en-US"/>
          </a:p>
        </p:txBody>
      </p:sp>
    </p:spTree>
    <p:extLst>
      <p:ext uri="{BB962C8B-B14F-4D97-AF65-F5344CB8AC3E}">
        <p14:creationId xmlns:p14="http://schemas.microsoft.com/office/powerpoint/2010/main" val="37546782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52787C3-8960-4804-AA82-1A9EA21F1375}" type="datetimeFigureOut">
              <a:rPr lang="en-US" smtClean="0"/>
              <a:t>11/8/2021</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B67FE009-D452-47A8-82E7-3C6C78FAE88F}" type="slidenum">
              <a:rPr lang="en-US" smtClean="0"/>
              <a:t>‹#›</a:t>
            </a:fld>
            <a:endParaRPr lang="en-US"/>
          </a:p>
        </p:txBody>
      </p:sp>
    </p:spTree>
    <p:extLst>
      <p:ext uri="{BB962C8B-B14F-4D97-AF65-F5344CB8AC3E}">
        <p14:creationId xmlns:p14="http://schemas.microsoft.com/office/powerpoint/2010/main" val="2484368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2787C3-8960-4804-AA82-1A9EA21F1375}" type="datetimeFigureOut">
              <a:rPr lang="en-US" smtClean="0"/>
              <a:t>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7FE009-D452-47A8-82E7-3C6C78FAE88F}" type="slidenum">
              <a:rPr lang="en-US" smtClean="0"/>
              <a:t>‹#›</a:t>
            </a:fld>
            <a:endParaRPr lang="en-US"/>
          </a:p>
        </p:txBody>
      </p:sp>
    </p:spTree>
    <p:extLst>
      <p:ext uri="{BB962C8B-B14F-4D97-AF65-F5344CB8AC3E}">
        <p14:creationId xmlns:p14="http://schemas.microsoft.com/office/powerpoint/2010/main" val="1241750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2787C3-8960-4804-AA82-1A9EA21F1375}"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7FE009-D452-47A8-82E7-3C6C78FAE88F}" type="slidenum">
              <a:rPr lang="en-US" smtClean="0"/>
              <a:t>‹#›</a:t>
            </a:fld>
            <a:endParaRPr lang="en-US"/>
          </a:p>
        </p:txBody>
      </p:sp>
    </p:spTree>
    <p:extLst>
      <p:ext uri="{BB962C8B-B14F-4D97-AF65-F5344CB8AC3E}">
        <p14:creationId xmlns:p14="http://schemas.microsoft.com/office/powerpoint/2010/main" val="41207556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2787C3-8960-4804-AA82-1A9EA21F1375}"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7FE009-D452-47A8-82E7-3C6C78FAE88F}" type="slidenum">
              <a:rPr lang="en-US" smtClean="0"/>
              <a:t>‹#›</a:t>
            </a:fld>
            <a:endParaRPr lang="en-US"/>
          </a:p>
        </p:txBody>
      </p:sp>
    </p:spTree>
    <p:extLst>
      <p:ext uri="{BB962C8B-B14F-4D97-AF65-F5344CB8AC3E}">
        <p14:creationId xmlns:p14="http://schemas.microsoft.com/office/powerpoint/2010/main" val="26092139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2787C3-8960-4804-AA82-1A9EA21F1375}"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7FE009-D452-47A8-82E7-3C6C78FAE88F}" type="slidenum">
              <a:rPr lang="en-US" smtClean="0"/>
              <a:t>‹#›</a:t>
            </a:fld>
            <a:endParaRPr lang="en-US"/>
          </a:p>
        </p:txBody>
      </p:sp>
    </p:spTree>
    <p:extLst>
      <p:ext uri="{BB962C8B-B14F-4D97-AF65-F5344CB8AC3E}">
        <p14:creationId xmlns:p14="http://schemas.microsoft.com/office/powerpoint/2010/main" val="21725105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2787C3-8960-4804-AA82-1A9EA21F1375}"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7FE009-D452-47A8-82E7-3C6C78FAE88F}" type="slidenum">
              <a:rPr lang="en-US" smtClean="0"/>
              <a:t>‹#›</a:t>
            </a:fld>
            <a:endParaRPr lang="en-US"/>
          </a:p>
        </p:txBody>
      </p:sp>
    </p:spTree>
    <p:extLst>
      <p:ext uri="{BB962C8B-B14F-4D97-AF65-F5344CB8AC3E}">
        <p14:creationId xmlns:p14="http://schemas.microsoft.com/office/powerpoint/2010/main" val="290903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2787C3-8960-4804-AA82-1A9EA21F1375}"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7FE009-D452-47A8-82E7-3C6C78FAE88F}" type="slidenum">
              <a:rPr lang="en-US" smtClean="0"/>
              <a:t>‹#›</a:t>
            </a:fld>
            <a:endParaRPr lang="en-US"/>
          </a:p>
        </p:txBody>
      </p:sp>
    </p:spTree>
    <p:extLst>
      <p:ext uri="{BB962C8B-B14F-4D97-AF65-F5344CB8AC3E}">
        <p14:creationId xmlns:p14="http://schemas.microsoft.com/office/powerpoint/2010/main" val="8900464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2787C3-8960-4804-AA82-1A9EA21F1375}"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7FE009-D452-47A8-82E7-3C6C78FAE88F}" type="slidenum">
              <a:rPr lang="en-US" smtClean="0"/>
              <a:t>‹#›</a:t>
            </a:fld>
            <a:endParaRPr lang="en-US"/>
          </a:p>
        </p:txBody>
      </p:sp>
    </p:spTree>
    <p:extLst>
      <p:ext uri="{BB962C8B-B14F-4D97-AF65-F5344CB8AC3E}">
        <p14:creationId xmlns:p14="http://schemas.microsoft.com/office/powerpoint/2010/main" val="38194073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2787C3-8960-4804-AA82-1A9EA21F1375}"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7FE009-D452-47A8-82E7-3C6C78FAE88F}" type="slidenum">
              <a:rPr lang="en-US" smtClean="0"/>
              <a:t>‹#›</a:t>
            </a:fld>
            <a:endParaRPr lang="en-US"/>
          </a:p>
        </p:txBody>
      </p:sp>
    </p:spTree>
    <p:extLst>
      <p:ext uri="{BB962C8B-B14F-4D97-AF65-F5344CB8AC3E}">
        <p14:creationId xmlns:p14="http://schemas.microsoft.com/office/powerpoint/2010/main" val="3865279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2787C3-8960-4804-AA82-1A9EA21F1375}"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B67FE009-D452-47A8-82E7-3C6C78FAE88F}" type="slidenum">
              <a:rPr lang="en-US" smtClean="0"/>
              <a:t>‹#›</a:t>
            </a:fld>
            <a:endParaRPr lang="en-US"/>
          </a:p>
        </p:txBody>
      </p:sp>
    </p:spTree>
    <p:extLst>
      <p:ext uri="{BB962C8B-B14F-4D97-AF65-F5344CB8AC3E}">
        <p14:creationId xmlns:p14="http://schemas.microsoft.com/office/powerpoint/2010/main" val="2543778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2787C3-8960-4804-AA82-1A9EA21F1375}"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7FE009-D452-47A8-82E7-3C6C78FAE88F}" type="slidenum">
              <a:rPr lang="en-US" smtClean="0"/>
              <a:t>‹#›</a:t>
            </a:fld>
            <a:endParaRPr lang="en-US"/>
          </a:p>
        </p:txBody>
      </p:sp>
    </p:spTree>
    <p:extLst>
      <p:ext uri="{BB962C8B-B14F-4D97-AF65-F5344CB8AC3E}">
        <p14:creationId xmlns:p14="http://schemas.microsoft.com/office/powerpoint/2010/main" val="1529054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2787C3-8960-4804-AA82-1A9EA21F1375}" type="datetimeFigureOut">
              <a:rPr lang="en-US" smtClean="0"/>
              <a:t>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7FE009-D452-47A8-82E7-3C6C78FAE88F}" type="slidenum">
              <a:rPr lang="en-US" smtClean="0"/>
              <a:t>‹#›</a:t>
            </a:fld>
            <a:endParaRPr lang="en-US"/>
          </a:p>
        </p:txBody>
      </p:sp>
    </p:spTree>
    <p:extLst>
      <p:ext uri="{BB962C8B-B14F-4D97-AF65-F5344CB8AC3E}">
        <p14:creationId xmlns:p14="http://schemas.microsoft.com/office/powerpoint/2010/main" val="538099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2787C3-8960-4804-AA82-1A9EA21F1375}" type="datetimeFigureOut">
              <a:rPr lang="en-US" smtClean="0"/>
              <a:t>11/8/2021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7FE009-D452-47A8-82E7-3C6C78FAE88F}" type="slidenum">
              <a:rPr lang="en-US" smtClean="0"/>
              <a:t>‹#›</a:t>
            </a:fld>
            <a:endParaRPr lang="en-US"/>
          </a:p>
        </p:txBody>
      </p:sp>
    </p:spTree>
    <p:extLst>
      <p:ext uri="{BB962C8B-B14F-4D97-AF65-F5344CB8AC3E}">
        <p14:creationId xmlns:p14="http://schemas.microsoft.com/office/powerpoint/2010/main" val="1477510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2787C3-8960-4804-AA82-1A9EA21F1375}" type="datetimeFigureOut">
              <a:rPr lang="en-US" smtClean="0"/>
              <a:t>11/8/2021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7FE009-D452-47A8-82E7-3C6C78FAE88F}" type="slidenum">
              <a:rPr lang="en-US" smtClean="0"/>
              <a:t>‹#›</a:t>
            </a:fld>
            <a:endParaRPr lang="en-US"/>
          </a:p>
        </p:txBody>
      </p:sp>
    </p:spTree>
    <p:extLst>
      <p:ext uri="{BB962C8B-B14F-4D97-AF65-F5344CB8AC3E}">
        <p14:creationId xmlns:p14="http://schemas.microsoft.com/office/powerpoint/2010/main" val="4243307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2787C3-8960-4804-AA82-1A9EA21F1375}" type="datetimeFigureOut">
              <a:rPr lang="en-US" smtClean="0"/>
              <a:t>11/8/2021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7FE009-D452-47A8-82E7-3C6C78FAE88F}" type="slidenum">
              <a:rPr lang="en-US" smtClean="0"/>
              <a:t>‹#›</a:t>
            </a:fld>
            <a:endParaRPr lang="en-US"/>
          </a:p>
        </p:txBody>
      </p:sp>
    </p:spTree>
    <p:extLst>
      <p:ext uri="{BB962C8B-B14F-4D97-AF65-F5344CB8AC3E}">
        <p14:creationId xmlns:p14="http://schemas.microsoft.com/office/powerpoint/2010/main" val="3246514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2787C3-8960-4804-AA82-1A9EA21F1375}" type="datetimeFigureOut">
              <a:rPr lang="en-US" smtClean="0"/>
              <a:t>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7FE009-D452-47A8-82E7-3C6C78FAE88F}" type="slidenum">
              <a:rPr lang="en-US" smtClean="0"/>
              <a:t>‹#›</a:t>
            </a:fld>
            <a:endParaRPr lang="en-US"/>
          </a:p>
        </p:txBody>
      </p:sp>
    </p:spTree>
    <p:extLst>
      <p:ext uri="{BB962C8B-B14F-4D97-AF65-F5344CB8AC3E}">
        <p14:creationId xmlns:p14="http://schemas.microsoft.com/office/powerpoint/2010/main" val="2369626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2787C3-8960-4804-AA82-1A9EA21F1375}" type="datetimeFigureOut">
              <a:rPr lang="en-US" smtClean="0"/>
              <a:t>11/8/2021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7FE009-D452-47A8-82E7-3C6C78FAE88F}" type="slidenum">
              <a:rPr lang="en-US" smtClean="0"/>
              <a:t>‹#›</a:t>
            </a:fld>
            <a:endParaRPr lang="en-US"/>
          </a:p>
        </p:txBody>
      </p:sp>
    </p:spTree>
    <p:extLst>
      <p:ext uri="{BB962C8B-B14F-4D97-AF65-F5344CB8AC3E}">
        <p14:creationId xmlns:p14="http://schemas.microsoft.com/office/powerpoint/2010/main" val="1106709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52787C3-8960-4804-AA82-1A9EA21F1375}" type="datetimeFigureOut">
              <a:rPr lang="en-US" smtClean="0"/>
              <a:t>11/8/2021</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7FE009-D452-47A8-82E7-3C6C78FAE88F}" type="slidenum">
              <a:rPr lang="en-US" smtClean="0"/>
              <a:t>‹#›</a:t>
            </a:fld>
            <a:endParaRPr lang="en-US"/>
          </a:p>
        </p:txBody>
      </p:sp>
    </p:spTree>
    <p:extLst>
      <p:ext uri="{BB962C8B-B14F-4D97-AF65-F5344CB8AC3E}">
        <p14:creationId xmlns:p14="http://schemas.microsoft.com/office/powerpoint/2010/main" val="2598475880"/>
      </p:ext>
    </p:extLst>
  </p:cSld>
  <p:clrMap bg1="lt1" tx1="dk1" bg2="lt2" tx2="dk2" accent1="accent1" accent2="accent2" accent3="accent3" accent4="accent4" accent5="accent5" accent6="accent6" hlink="hlink" folHlink="folHlink"/>
  <p:sldLayoutIdLst>
    <p:sldLayoutId id="2147484134" r:id="rId1"/>
    <p:sldLayoutId id="2147484135" r:id="rId2"/>
    <p:sldLayoutId id="2147484136" r:id="rId3"/>
    <p:sldLayoutId id="2147484137" r:id="rId4"/>
    <p:sldLayoutId id="2147484138" r:id="rId5"/>
    <p:sldLayoutId id="2147484139" r:id="rId6"/>
    <p:sldLayoutId id="2147484140" r:id="rId7"/>
    <p:sldLayoutId id="2147484141" r:id="rId8"/>
    <p:sldLayoutId id="2147484142" r:id="rId9"/>
    <p:sldLayoutId id="2147484143" r:id="rId10"/>
    <p:sldLayoutId id="2147484144" r:id="rId11"/>
    <p:sldLayoutId id="2147484145" r:id="rId12"/>
    <p:sldLayoutId id="2147484146" r:id="rId13"/>
    <p:sldLayoutId id="2147484147" r:id="rId14"/>
    <p:sldLayoutId id="2147484148" r:id="rId15"/>
    <p:sldLayoutId id="2147484149" r:id="rId16"/>
    <p:sldLayoutId id="2147484150"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extBox 60">
            <a:extLst>
              <a:ext uri="{FF2B5EF4-FFF2-40B4-BE49-F238E27FC236}">
                <a16:creationId xmlns:a16="http://schemas.microsoft.com/office/drawing/2014/main" id="{89B23283-F718-4308-8CB9-38BBE6DDF1B4}"/>
              </a:ext>
            </a:extLst>
          </p:cNvPr>
          <p:cNvSpPr txBox="1"/>
          <p:nvPr/>
        </p:nvSpPr>
        <p:spPr>
          <a:xfrm>
            <a:off x="9017642" y="5920312"/>
            <a:ext cx="3842657" cy="646331"/>
          </a:xfrm>
          <a:prstGeom prst="rect">
            <a:avLst/>
          </a:prstGeom>
          <a:noFill/>
        </p:spPr>
        <p:txBody>
          <a:bodyPr wrap="square" rtlCol="0">
            <a:spAutoFit/>
          </a:bodyPr>
          <a:lstStyle/>
          <a:p>
            <a:r>
              <a:rPr lang="en-US" b="1" dirty="0"/>
              <a:t>Case Study </a:t>
            </a:r>
            <a:r>
              <a:rPr lang="en-US" dirty="0"/>
              <a:t>By Swapnil Shimpi</a:t>
            </a:r>
          </a:p>
          <a:p>
            <a:r>
              <a:rPr lang="en-US" dirty="0"/>
              <a:t>Date : 7-Nov-2021</a:t>
            </a:r>
          </a:p>
        </p:txBody>
      </p:sp>
      <p:sp>
        <p:nvSpPr>
          <p:cNvPr id="3" name="TextBox 2">
            <a:extLst>
              <a:ext uri="{FF2B5EF4-FFF2-40B4-BE49-F238E27FC236}">
                <a16:creationId xmlns:a16="http://schemas.microsoft.com/office/drawing/2014/main" id="{FB2FFBA8-4708-4B93-BD21-EDC5BA22976F}"/>
              </a:ext>
            </a:extLst>
          </p:cNvPr>
          <p:cNvSpPr txBox="1"/>
          <p:nvPr/>
        </p:nvSpPr>
        <p:spPr>
          <a:xfrm>
            <a:off x="1853923" y="3033570"/>
            <a:ext cx="5171909" cy="369332"/>
          </a:xfrm>
          <a:prstGeom prst="rect">
            <a:avLst/>
          </a:prstGeom>
          <a:noFill/>
        </p:spPr>
        <p:txBody>
          <a:bodyPr wrap="square" rtlCol="0">
            <a:spAutoFit/>
          </a:bodyPr>
          <a:lstStyle>
            <a:defPPr>
              <a:defRPr lang="en-US"/>
            </a:defPPr>
            <a:lvl1pPr>
              <a:defRPr sz="4000">
                <a:latin typeface="Comic Sans MS" panose="030F0702030302020204" pitchFamily="66" charset="0"/>
              </a:defRPr>
            </a:lvl1pPr>
          </a:lstStyle>
          <a:p>
            <a:r>
              <a:rPr lang="en-US" sz="1800" dirty="0"/>
              <a:t>Delivery Service for food</a:t>
            </a:r>
          </a:p>
        </p:txBody>
      </p:sp>
      <p:sp>
        <p:nvSpPr>
          <p:cNvPr id="6" name="TextBox 5">
            <a:extLst>
              <a:ext uri="{FF2B5EF4-FFF2-40B4-BE49-F238E27FC236}">
                <a16:creationId xmlns:a16="http://schemas.microsoft.com/office/drawing/2014/main" id="{04D34E68-B9EF-4BA8-9706-4394E5DF4C05}"/>
              </a:ext>
            </a:extLst>
          </p:cNvPr>
          <p:cNvSpPr txBox="1"/>
          <p:nvPr/>
        </p:nvSpPr>
        <p:spPr>
          <a:xfrm>
            <a:off x="1853923" y="2431185"/>
            <a:ext cx="3009418" cy="707886"/>
          </a:xfrm>
          <a:prstGeom prst="rect">
            <a:avLst/>
          </a:prstGeom>
          <a:noFill/>
        </p:spPr>
        <p:txBody>
          <a:bodyPr wrap="square" rtlCol="0">
            <a:spAutoFit/>
          </a:bodyPr>
          <a:lstStyle/>
          <a:p>
            <a:r>
              <a:rPr lang="en-US" sz="4000" dirty="0">
                <a:latin typeface="Comic Sans MS" panose="030F0702030302020204" pitchFamily="66" charset="0"/>
              </a:rPr>
              <a:t>mjam</a:t>
            </a:r>
          </a:p>
        </p:txBody>
      </p:sp>
    </p:spTree>
    <p:extLst>
      <p:ext uri="{BB962C8B-B14F-4D97-AF65-F5344CB8AC3E}">
        <p14:creationId xmlns:p14="http://schemas.microsoft.com/office/powerpoint/2010/main" val="749274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D214CD83-3D6B-476B-9E34-05A9CB09837F}"/>
              </a:ext>
            </a:extLst>
          </p:cNvPr>
          <p:cNvPicPr>
            <a:picLocks noChangeAspect="1"/>
          </p:cNvPicPr>
          <p:nvPr/>
        </p:nvPicPr>
        <p:blipFill>
          <a:blip r:embed="rId2"/>
          <a:stretch>
            <a:fillRect/>
          </a:stretch>
        </p:blipFill>
        <p:spPr>
          <a:xfrm>
            <a:off x="-170300" y="-119448"/>
            <a:ext cx="12362300" cy="6977447"/>
          </a:xfrm>
          <a:prstGeom prst="rect">
            <a:avLst/>
          </a:prstGeom>
        </p:spPr>
      </p:pic>
      <p:sp>
        <p:nvSpPr>
          <p:cNvPr id="12" name="Rectangle 45">
            <a:extLst>
              <a:ext uri="{FF2B5EF4-FFF2-40B4-BE49-F238E27FC236}">
                <a16:creationId xmlns:a16="http://schemas.microsoft.com/office/drawing/2014/main" id="{3DE50519-D65E-49CA-8F48-467EB94A0C55}"/>
              </a:ext>
            </a:extLst>
          </p:cNvPr>
          <p:cNvSpPr>
            <a:spLocks noChangeArrowheads="1"/>
          </p:cNvSpPr>
          <p:nvPr/>
        </p:nvSpPr>
        <p:spPr bwMode="auto">
          <a:xfrm>
            <a:off x="1248824" y="23653"/>
            <a:ext cx="311467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000" b="1" dirty="0"/>
              <a:t>Business Model</a:t>
            </a:r>
          </a:p>
        </p:txBody>
      </p:sp>
      <p:pic>
        <p:nvPicPr>
          <p:cNvPr id="13" name="Picture 12">
            <a:extLst>
              <a:ext uri="{FF2B5EF4-FFF2-40B4-BE49-F238E27FC236}">
                <a16:creationId xmlns:a16="http://schemas.microsoft.com/office/drawing/2014/main" id="{5F12491F-0E18-40BE-B3B9-0CD6AC357C28}"/>
              </a:ext>
            </a:extLst>
          </p:cNvPr>
          <p:cNvPicPr>
            <a:picLocks noChangeAspect="1"/>
          </p:cNvPicPr>
          <p:nvPr/>
        </p:nvPicPr>
        <p:blipFill>
          <a:blip r:embed="rId3"/>
          <a:stretch>
            <a:fillRect/>
          </a:stretch>
        </p:blipFill>
        <p:spPr>
          <a:xfrm>
            <a:off x="67173" y="0"/>
            <a:ext cx="1171575" cy="514350"/>
          </a:xfrm>
          <a:prstGeom prst="rect">
            <a:avLst/>
          </a:prstGeom>
        </p:spPr>
      </p:pic>
      <p:sp>
        <p:nvSpPr>
          <p:cNvPr id="18" name="TextBox 17">
            <a:extLst>
              <a:ext uri="{FF2B5EF4-FFF2-40B4-BE49-F238E27FC236}">
                <a16:creationId xmlns:a16="http://schemas.microsoft.com/office/drawing/2014/main" id="{61E52A5E-50C6-4278-A080-D110AFE41C37}"/>
              </a:ext>
            </a:extLst>
          </p:cNvPr>
          <p:cNvSpPr txBox="1"/>
          <p:nvPr/>
        </p:nvSpPr>
        <p:spPr>
          <a:xfrm>
            <a:off x="120118" y="952563"/>
            <a:ext cx="1390650" cy="923330"/>
          </a:xfrm>
          <a:prstGeom prst="rect">
            <a:avLst/>
          </a:prstGeom>
          <a:noFill/>
        </p:spPr>
        <p:txBody>
          <a:bodyPr wrap="square" rtlCol="0">
            <a:spAutoFit/>
          </a:bodyPr>
          <a:lstStyle/>
          <a:p>
            <a:r>
              <a:rPr lang="en-US" dirty="0"/>
              <a:t>Key </a:t>
            </a:r>
          </a:p>
          <a:p>
            <a:r>
              <a:rPr lang="en-US" dirty="0"/>
              <a:t>Partners</a:t>
            </a:r>
          </a:p>
          <a:p>
            <a:endParaRPr lang="en-US" dirty="0"/>
          </a:p>
        </p:txBody>
      </p:sp>
      <p:sp>
        <p:nvSpPr>
          <p:cNvPr id="19" name="TextBox 18">
            <a:extLst>
              <a:ext uri="{FF2B5EF4-FFF2-40B4-BE49-F238E27FC236}">
                <a16:creationId xmlns:a16="http://schemas.microsoft.com/office/drawing/2014/main" id="{87E65E34-F1FF-4634-876C-46183309FD05}"/>
              </a:ext>
            </a:extLst>
          </p:cNvPr>
          <p:cNvSpPr txBox="1"/>
          <p:nvPr/>
        </p:nvSpPr>
        <p:spPr>
          <a:xfrm>
            <a:off x="0" y="1813912"/>
            <a:ext cx="1599819" cy="2031325"/>
          </a:xfrm>
          <a:prstGeom prst="rect">
            <a:avLst/>
          </a:prstGeom>
          <a:noFill/>
        </p:spPr>
        <p:txBody>
          <a:bodyPr wrap="square" rtlCol="0">
            <a:spAutoFit/>
          </a:bodyPr>
          <a:lstStyle/>
          <a:p>
            <a:endParaRPr lang="en-US" dirty="0"/>
          </a:p>
          <a:p>
            <a:r>
              <a:rPr lang="en-US" dirty="0"/>
              <a:t>Channels</a:t>
            </a:r>
          </a:p>
          <a:p>
            <a:r>
              <a:rPr lang="en-US" dirty="0"/>
              <a:t>       &amp;</a:t>
            </a:r>
          </a:p>
          <a:p>
            <a:r>
              <a:rPr lang="en-US" dirty="0"/>
              <a:t>Customer</a:t>
            </a:r>
          </a:p>
          <a:p>
            <a:r>
              <a:rPr lang="en-US" dirty="0"/>
              <a:t>Relationship</a:t>
            </a:r>
          </a:p>
          <a:p>
            <a:endParaRPr lang="en-US" dirty="0"/>
          </a:p>
          <a:p>
            <a:endParaRPr lang="en-US" dirty="0"/>
          </a:p>
        </p:txBody>
      </p:sp>
      <p:sp>
        <p:nvSpPr>
          <p:cNvPr id="20" name="TextBox 19">
            <a:extLst>
              <a:ext uri="{FF2B5EF4-FFF2-40B4-BE49-F238E27FC236}">
                <a16:creationId xmlns:a16="http://schemas.microsoft.com/office/drawing/2014/main" id="{E12C0BD2-5485-4BA1-8917-37A5E19D71E3}"/>
              </a:ext>
            </a:extLst>
          </p:cNvPr>
          <p:cNvSpPr txBox="1"/>
          <p:nvPr/>
        </p:nvSpPr>
        <p:spPr>
          <a:xfrm>
            <a:off x="87709" y="4065411"/>
            <a:ext cx="1390650" cy="1200329"/>
          </a:xfrm>
          <a:prstGeom prst="rect">
            <a:avLst/>
          </a:prstGeom>
          <a:noFill/>
        </p:spPr>
        <p:txBody>
          <a:bodyPr wrap="square" rtlCol="0">
            <a:spAutoFit/>
          </a:bodyPr>
          <a:lstStyle/>
          <a:p>
            <a:endParaRPr lang="en-US" dirty="0"/>
          </a:p>
          <a:p>
            <a:r>
              <a:rPr lang="en-US" dirty="0"/>
              <a:t>Resources</a:t>
            </a:r>
          </a:p>
          <a:p>
            <a:endParaRPr lang="en-US" dirty="0"/>
          </a:p>
          <a:p>
            <a:endParaRPr lang="en-US" dirty="0"/>
          </a:p>
        </p:txBody>
      </p:sp>
      <p:sp>
        <p:nvSpPr>
          <p:cNvPr id="21" name="TextBox 20">
            <a:extLst>
              <a:ext uri="{FF2B5EF4-FFF2-40B4-BE49-F238E27FC236}">
                <a16:creationId xmlns:a16="http://schemas.microsoft.com/office/drawing/2014/main" id="{9033F2B4-9EA8-4BDD-ACDE-268A27AF88C4}"/>
              </a:ext>
            </a:extLst>
          </p:cNvPr>
          <p:cNvSpPr txBox="1"/>
          <p:nvPr/>
        </p:nvSpPr>
        <p:spPr>
          <a:xfrm>
            <a:off x="5539279" y="815596"/>
            <a:ext cx="1390650" cy="646331"/>
          </a:xfrm>
          <a:prstGeom prst="rect">
            <a:avLst/>
          </a:prstGeom>
          <a:noFill/>
        </p:spPr>
        <p:txBody>
          <a:bodyPr wrap="square" rtlCol="0">
            <a:spAutoFit/>
          </a:bodyPr>
          <a:lstStyle/>
          <a:p>
            <a:r>
              <a:rPr lang="en-US" dirty="0"/>
              <a:t>Customers</a:t>
            </a:r>
          </a:p>
          <a:p>
            <a:endParaRPr lang="en-US" dirty="0"/>
          </a:p>
        </p:txBody>
      </p:sp>
      <p:sp>
        <p:nvSpPr>
          <p:cNvPr id="22" name="TextBox 21">
            <a:extLst>
              <a:ext uri="{FF2B5EF4-FFF2-40B4-BE49-F238E27FC236}">
                <a16:creationId xmlns:a16="http://schemas.microsoft.com/office/drawing/2014/main" id="{861BB4F1-94EC-4855-8151-10940B81A1BB}"/>
              </a:ext>
            </a:extLst>
          </p:cNvPr>
          <p:cNvSpPr txBox="1"/>
          <p:nvPr/>
        </p:nvSpPr>
        <p:spPr>
          <a:xfrm>
            <a:off x="5584691" y="2133951"/>
            <a:ext cx="1390650" cy="923330"/>
          </a:xfrm>
          <a:prstGeom prst="rect">
            <a:avLst/>
          </a:prstGeom>
          <a:noFill/>
        </p:spPr>
        <p:txBody>
          <a:bodyPr wrap="square" rtlCol="0">
            <a:spAutoFit/>
          </a:bodyPr>
          <a:lstStyle/>
          <a:p>
            <a:r>
              <a:rPr lang="en-US" dirty="0"/>
              <a:t>Key </a:t>
            </a:r>
          </a:p>
          <a:p>
            <a:r>
              <a:rPr lang="en-US" dirty="0"/>
              <a:t>Activities</a:t>
            </a:r>
          </a:p>
          <a:p>
            <a:endParaRPr lang="en-US" dirty="0"/>
          </a:p>
        </p:txBody>
      </p:sp>
      <p:sp>
        <p:nvSpPr>
          <p:cNvPr id="23" name="TextBox 22">
            <a:extLst>
              <a:ext uri="{FF2B5EF4-FFF2-40B4-BE49-F238E27FC236}">
                <a16:creationId xmlns:a16="http://schemas.microsoft.com/office/drawing/2014/main" id="{DC242CF6-F8D2-4988-9EC8-986C989DF011}"/>
              </a:ext>
            </a:extLst>
          </p:cNvPr>
          <p:cNvSpPr txBox="1"/>
          <p:nvPr/>
        </p:nvSpPr>
        <p:spPr>
          <a:xfrm>
            <a:off x="5584691" y="4113864"/>
            <a:ext cx="1390650" cy="923330"/>
          </a:xfrm>
          <a:prstGeom prst="rect">
            <a:avLst/>
          </a:prstGeom>
          <a:noFill/>
        </p:spPr>
        <p:txBody>
          <a:bodyPr wrap="square" rtlCol="0">
            <a:spAutoFit/>
          </a:bodyPr>
          <a:lstStyle/>
          <a:p>
            <a:r>
              <a:rPr lang="en-US" dirty="0"/>
              <a:t>Value</a:t>
            </a:r>
          </a:p>
          <a:p>
            <a:r>
              <a:rPr lang="en-US" dirty="0"/>
              <a:t>Proposition</a:t>
            </a:r>
          </a:p>
          <a:p>
            <a:endParaRPr lang="en-US" dirty="0"/>
          </a:p>
        </p:txBody>
      </p:sp>
      <p:sp>
        <p:nvSpPr>
          <p:cNvPr id="24" name="TextBox 23">
            <a:extLst>
              <a:ext uri="{FF2B5EF4-FFF2-40B4-BE49-F238E27FC236}">
                <a16:creationId xmlns:a16="http://schemas.microsoft.com/office/drawing/2014/main" id="{493E9D34-8883-4DA6-AC43-53084B6DA2CE}"/>
              </a:ext>
            </a:extLst>
          </p:cNvPr>
          <p:cNvSpPr txBox="1"/>
          <p:nvPr/>
        </p:nvSpPr>
        <p:spPr>
          <a:xfrm>
            <a:off x="-14845" y="5644806"/>
            <a:ext cx="1493204" cy="646331"/>
          </a:xfrm>
          <a:prstGeom prst="rect">
            <a:avLst/>
          </a:prstGeom>
          <a:noFill/>
        </p:spPr>
        <p:txBody>
          <a:bodyPr wrap="square" rtlCol="0">
            <a:spAutoFit/>
          </a:bodyPr>
          <a:lstStyle/>
          <a:p>
            <a:r>
              <a:rPr lang="en-US" dirty="0"/>
              <a:t>Cost </a:t>
            </a:r>
          </a:p>
          <a:p>
            <a:r>
              <a:rPr lang="en-US" dirty="0"/>
              <a:t>Management </a:t>
            </a:r>
          </a:p>
        </p:txBody>
      </p:sp>
      <p:sp>
        <p:nvSpPr>
          <p:cNvPr id="25" name="TextBox 24">
            <a:extLst>
              <a:ext uri="{FF2B5EF4-FFF2-40B4-BE49-F238E27FC236}">
                <a16:creationId xmlns:a16="http://schemas.microsoft.com/office/drawing/2014/main" id="{E235A35C-0349-4E07-A8A3-AB89B85FDFA0}"/>
              </a:ext>
            </a:extLst>
          </p:cNvPr>
          <p:cNvSpPr txBox="1"/>
          <p:nvPr/>
        </p:nvSpPr>
        <p:spPr>
          <a:xfrm>
            <a:off x="5596109" y="5546444"/>
            <a:ext cx="1390650" cy="1200329"/>
          </a:xfrm>
          <a:prstGeom prst="rect">
            <a:avLst/>
          </a:prstGeom>
          <a:noFill/>
        </p:spPr>
        <p:txBody>
          <a:bodyPr wrap="square" rtlCol="0">
            <a:spAutoFit/>
          </a:bodyPr>
          <a:lstStyle/>
          <a:p>
            <a:r>
              <a:rPr lang="en-US" dirty="0"/>
              <a:t>Revenue </a:t>
            </a:r>
          </a:p>
          <a:p>
            <a:r>
              <a:rPr lang="en-US" dirty="0"/>
              <a:t>Streams</a:t>
            </a:r>
          </a:p>
          <a:p>
            <a:endParaRPr lang="en-US" dirty="0"/>
          </a:p>
          <a:p>
            <a:endParaRPr lang="en-US" dirty="0"/>
          </a:p>
        </p:txBody>
      </p:sp>
      <p:sp>
        <p:nvSpPr>
          <p:cNvPr id="29" name="TextBox 28">
            <a:extLst>
              <a:ext uri="{FF2B5EF4-FFF2-40B4-BE49-F238E27FC236}">
                <a16:creationId xmlns:a16="http://schemas.microsoft.com/office/drawing/2014/main" id="{9B6E3708-60AA-4FBF-B1E9-58268AAF1173}"/>
              </a:ext>
            </a:extLst>
          </p:cNvPr>
          <p:cNvSpPr txBox="1"/>
          <p:nvPr/>
        </p:nvSpPr>
        <p:spPr>
          <a:xfrm>
            <a:off x="1493361" y="566863"/>
            <a:ext cx="3448753" cy="1384995"/>
          </a:xfrm>
          <a:prstGeom prst="rect">
            <a:avLst/>
          </a:prstGeom>
          <a:noFill/>
        </p:spPr>
        <p:txBody>
          <a:bodyPr wrap="square">
            <a:spAutoFit/>
          </a:bodyPr>
          <a:lstStyle/>
          <a:p>
            <a:r>
              <a:rPr lang="en-US" sz="1400" dirty="0"/>
              <a:t>- Restaurants (veg/Nov-veg/Buffet)</a:t>
            </a:r>
          </a:p>
          <a:p>
            <a:r>
              <a:rPr lang="en-US" sz="1400" dirty="0"/>
              <a:t>- Fast Food chains </a:t>
            </a:r>
          </a:p>
          <a:p>
            <a:r>
              <a:rPr lang="en-US" sz="1400" dirty="0"/>
              <a:t>- Coffee house</a:t>
            </a:r>
          </a:p>
          <a:p>
            <a:r>
              <a:rPr lang="en-US" sz="1400" dirty="0"/>
              <a:t>- Ice cream Parlors</a:t>
            </a:r>
          </a:p>
          <a:p>
            <a:r>
              <a:rPr lang="en-US" sz="1400" dirty="0"/>
              <a:t>- Vehicle rental service </a:t>
            </a:r>
          </a:p>
          <a:p>
            <a:r>
              <a:rPr lang="en-US" sz="1400" dirty="0"/>
              <a:t>- Social media influencers </a:t>
            </a:r>
          </a:p>
        </p:txBody>
      </p:sp>
      <p:sp>
        <p:nvSpPr>
          <p:cNvPr id="31" name="TextBox 30">
            <a:extLst>
              <a:ext uri="{FF2B5EF4-FFF2-40B4-BE49-F238E27FC236}">
                <a16:creationId xmlns:a16="http://schemas.microsoft.com/office/drawing/2014/main" id="{E457C9B2-E5F3-45FD-8E81-A1B3739D2DD4}"/>
              </a:ext>
            </a:extLst>
          </p:cNvPr>
          <p:cNvSpPr txBox="1"/>
          <p:nvPr/>
        </p:nvSpPr>
        <p:spPr>
          <a:xfrm>
            <a:off x="1448317" y="2025724"/>
            <a:ext cx="3463755" cy="1384995"/>
          </a:xfrm>
          <a:prstGeom prst="rect">
            <a:avLst/>
          </a:prstGeom>
          <a:noFill/>
        </p:spPr>
        <p:txBody>
          <a:bodyPr wrap="square">
            <a:spAutoFit/>
          </a:bodyPr>
          <a:lstStyle/>
          <a:p>
            <a:r>
              <a:rPr lang="en-US" sz="1400" dirty="0"/>
              <a:t>- android</a:t>
            </a:r>
          </a:p>
          <a:p>
            <a:r>
              <a:rPr lang="en-US" sz="1400" dirty="0"/>
              <a:t>- iOS</a:t>
            </a:r>
          </a:p>
          <a:p>
            <a:r>
              <a:rPr lang="en-US" sz="1400" dirty="0"/>
              <a:t>- desktop_web/mobile_web</a:t>
            </a:r>
          </a:p>
          <a:p>
            <a:r>
              <a:rPr lang="en-US" sz="1400" dirty="0"/>
              <a:t>- Social Media(Instagram,Facebook etc)</a:t>
            </a:r>
          </a:p>
          <a:p>
            <a:r>
              <a:rPr lang="en-US" sz="1400" dirty="0"/>
              <a:t>- 24*7 Support </a:t>
            </a:r>
          </a:p>
          <a:p>
            <a:r>
              <a:rPr lang="en-US" sz="1400" dirty="0"/>
              <a:t>- Payment methods </a:t>
            </a:r>
          </a:p>
        </p:txBody>
      </p:sp>
      <p:sp>
        <p:nvSpPr>
          <p:cNvPr id="33" name="TextBox 32">
            <a:extLst>
              <a:ext uri="{FF2B5EF4-FFF2-40B4-BE49-F238E27FC236}">
                <a16:creationId xmlns:a16="http://schemas.microsoft.com/office/drawing/2014/main" id="{B2F2EFC9-F90A-47EE-A033-1C7E5EF27AD6}"/>
              </a:ext>
            </a:extLst>
          </p:cNvPr>
          <p:cNvSpPr txBox="1"/>
          <p:nvPr/>
        </p:nvSpPr>
        <p:spPr>
          <a:xfrm>
            <a:off x="1434883" y="3862719"/>
            <a:ext cx="3463755" cy="1169551"/>
          </a:xfrm>
          <a:prstGeom prst="rect">
            <a:avLst/>
          </a:prstGeom>
          <a:noFill/>
        </p:spPr>
        <p:txBody>
          <a:bodyPr wrap="square">
            <a:spAutoFit/>
          </a:bodyPr>
          <a:lstStyle/>
          <a:p>
            <a:r>
              <a:rPr lang="en-US" sz="1400" dirty="0"/>
              <a:t>- Technology platform</a:t>
            </a:r>
          </a:p>
          <a:p>
            <a:r>
              <a:rPr lang="en-US" sz="1400" dirty="0"/>
              <a:t>- Infra structure </a:t>
            </a:r>
          </a:p>
          <a:p>
            <a:r>
              <a:rPr lang="en-US" sz="1400" dirty="0"/>
              <a:t>- Partnerships</a:t>
            </a:r>
          </a:p>
          <a:p>
            <a:r>
              <a:rPr lang="en-US" sz="1400" dirty="0"/>
              <a:t>- Sponsors </a:t>
            </a:r>
          </a:p>
          <a:p>
            <a:r>
              <a:rPr lang="en-US" sz="1400" dirty="0"/>
              <a:t>- Delivery persons</a:t>
            </a:r>
          </a:p>
        </p:txBody>
      </p:sp>
      <p:sp>
        <p:nvSpPr>
          <p:cNvPr id="35" name="TextBox 34">
            <a:extLst>
              <a:ext uri="{FF2B5EF4-FFF2-40B4-BE49-F238E27FC236}">
                <a16:creationId xmlns:a16="http://schemas.microsoft.com/office/drawing/2014/main" id="{6D71A5D5-B72E-4154-AF57-A87E69F756D2}"/>
              </a:ext>
            </a:extLst>
          </p:cNvPr>
          <p:cNvSpPr txBox="1"/>
          <p:nvPr/>
        </p:nvSpPr>
        <p:spPr>
          <a:xfrm>
            <a:off x="6929929" y="315966"/>
            <a:ext cx="4752598" cy="1600438"/>
          </a:xfrm>
          <a:prstGeom prst="rect">
            <a:avLst/>
          </a:prstGeom>
          <a:noFill/>
        </p:spPr>
        <p:txBody>
          <a:bodyPr wrap="square">
            <a:spAutoFit/>
          </a:bodyPr>
          <a:lstStyle/>
          <a:p>
            <a:r>
              <a:rPr lang="en-US" sz="1400" b="1" dirty="0"/>
              <a:t>Users </a:t>
            </a:r>
            <a:r>
              <a:rPr lang="en-US" sz="1400" dirty="0"/>
              <a:t>	</a:t>
            </a:r>
            <a:r>
              <a:rPr lang="en-US" sz="1400" b="1" dirty="0"/>
              <a:t>                       Restaurants </a:t>
            </a:r>
          </a:p>
          <a:p>
            <a:r>
              <a:rPr lang="en-US" sz="1400" dirty="0"/>
              <a:t>- Based on age group      - Which do not have delivery guys</a:t>
            </a:r>
          </a:p>
          <a:p>
            <a:r>
              <a:rPr lang="en-US" sz="1400" dirty="0"/>
              <a:t>- Single/Couple/Family   - Which do not have  website/app</a:t>
            </a:r>
          </a:p>
          <a:p>
            <a:r>
              <a:rPr lang="en-US" sz="1400" dirty="0"/>
              <a:t>- Heath conscious            - Who wants to start new restaurant </a:t>
            </a:r>
          </a:p>
          <a:p>
            <a:r>
              <a:rPr lang="en-US" sz="1400" dirty="0"/>
              <a:t>- Orders frequently  </a:t>
            </a:r>
          </a:p>
          <a:p>
            <a:r>
              <a:rPr lang="en-US" sz="1400" dirty="0"/>
              <a:t>- Don’t have a time to cook 		</a:t>
            </a:r>
          </a:p>
          <a:p>
            <a:r>
              <a:rPr lang="en-US" sz="1400" dirty="0"/>
              <a:t>	</a:t>
            </a:r>
          </a:p>
        </p:txBody>
      </p:sp>
      <p:sp>
        <p:nvSpPr>
          <p:cNvPr id="38" name="TextBox 37">
            <a:extLst>
              <a:ext uri="{FF2B5EF4-FFF2-40B4-BE49-F238E27FC236}">
                <a16:creationId xmlns:a16="http://schemas.microsoft.com/office/drawing/2014/main" id="{D8CFBC63-35FC-4C9F-B3D4-50A817A742D8}"/>
              </a:ext>
            </a:extLst>
          </p:cNvPr>
          <p:cNvSpPr txBox="1"/>
          <p:nvPr/>
        </p:nvSpPr>
        <p:spPr>
          <a:xfrm>
            <a:off x="6929929" y="1745898"/>
            <a:ext cx="4894039" cy="1446550"/>
          </a:xfrm>
          <a:prstGeom prst="rect">
            <a:avLst/>
          </a:prstGeom>
          <a:noFill/>
        </p:spPr>
        <p:txBody>
          <a:bodyPr wrap="square">
            <a:spAutoFit/>
          </a:bodyPr>
          <a:lstStyle/>
          <a:p>
            <a:r>
              <a:rPr lang="en-US" dirty="0"/>
              <a:t>- </a:t>
            </a:r>
            <a:r>
              <a:rPr lang="en-US" sz="1400" dirty="0"/>
              <a:t>Website and app Development  and infra management</a:t>
            </a:r>
          </a:p>
          <a:p>
            <a:r>
              <a:rPr lang="en-US" sz="1400" dirty="0"/>
              <a:t>- Order fulfillment &amp; shipping </a:t>
            </a:r>
          </a:p>
          <a:p>
            <a:r>
              <a:rPr lang="en-US" sz="1400" dirty="0"/>
              <a:t>- S</a:t>
            </a:r>
            <a:r>
              <a:rPr lang="en-US" sz="1400" b="0" i="0" dirty="0">
                <a:solidFill>
                  <a:srgbClr val="282D3B"/>
                </a:solidFill>
                <a:effectLst/>
                <a:latin typeface="Cera Pro"/>
              </a:rPr>
              <a:t>cheduled delivery or an instant delivery </a:t>
            </a:r>
            <a:endParaRPr lang="en-US" sz="1400" dirty="0"/>
          </a:p>
          <a:p>
            <a:r>
              <a:rPr lang="en-US" sz="1400" dirty="0"/>
              <a:t>- Managing Delivery persons and payouts </a:t>
            </a:r>
          </a:p>
          <a:p>
            <a:r>
              <a:rPr lang="en-US" sz="1400" dirty="0"/>
              <a:t>- Customer relationship management </a:t>
            </a:r>
          </a:p>
          <a:p>
            <a:r>
              <a:rPr lang="en-US" sz="1400" dirty="0"/>
              <a:t>- Marketing and Advertisement </a:t>
            </a:r>
          </a:p>
        </p:txBody>
      </p:sp>
      <p:sp>
        <p:nvSpPr>
          <p:cNvPr id="40" name="TextBox 39">
            <a:extLst>
              <a:ext uri="{FF2B5EF4-FFF2-40B4-BE49-F238E27FC236}">
                <a16:creationId xmlns:a16="http://schemas.microsoft.com/office/drawing/2014/main" id="{86B509D4-259C-4FED-9A4B-142825BB35B5}"/>
              </a:ext>
            </a:extLst>
          </p:cNvPr>
          <p:cNvSpPr txBox="1"/>
          <p:nvPr/>
        </p:nvSpPr>
        <p:spPr>
          <a:xfrm>
            <a:off x="6936157" y="3669477"/>
            <a:ext cx="4887811" cy="1600438"/>
          </a:xfrm>
          <a:prstGeom prst="rect">
            <a:avLst/>
          </a:prstGeom>
          <a:noFill/>
        </p:spPr>
        <p:txBody>
          <a:bodyPr wrap="square">
            <a:spAutoFit/>
          </a:bodyPr>
          <a:lstStyle/>
          <a:p>
            <a:r>
              <a:rPr lang="en-US" sz="1400" b="1" dirty="0"/>
              <a:t>Customers</a:t>
            </a:r>
            <a:r>
              <a:rPr lang="en-US" sz="1400" dirty="0"/>
              <a:t>                                                           </a:t>
            </a:r>
          </a:p>
          <a:p>
            <a:r>
              <a:rPr lang="en-US" sz="1400" dirty="0"/>
              <a:t>- Easy to browse, order , track  and  Fast delivery   </a:t>
            </a:r>
          </a:p>
          <a:p>
            <a:r>
              <a:rPr lang="en-US" sz="1400" dirty="0"/>
              <a:t>- 24*7 service ,better pricing ,good offers</a:t>
            </a:r>
          </a:p>
          <a:p>
            <a:r>
              <a:rPr lang="en-US" sz="1400" dirty="0"/>
              <a:t>- Variety of food  options and payment  options </a:t>
            </a:r>
          </a:p>
          <a:p>
            <a:r>
              <a:rPr lang="en-US" sz="1400" b="1" dirty="0"/>
              <a:t>Delivery Persons </a:t>
            </a:r>
          </a:p>
          <a:p>
            <a:r>
              <a:rPr lang="en-US" sz="1400" dirty="0"/>
              <a:t>- Flexible time slots , Good payment and tips from customers </a:t>
            </a:r>
          </a:p>
          <a:p>
            <a:endParaRPr lang="en-US" sz="1400" dirty="0"/>
          </a:p>
        </p:txBody>
      </p:sp>
      <p:sp>
        <p:nvSpPr>
          <p:cNvPr id="42" name="TextBox 41">
            <a:extLst>
              <a:ext uri="{FF2B5EF4-FFF2-40B4-BE49-F238E27FC236}">
                <a16:creationId xmlns:a16="http://schemas.microsoft.com/office/drawing/2014/main" id="{C3C2D833-EF2E-48DD-A562-41BC35D4F6F7}"/>
              </a:ext>
            </a:extLst>
          </p:cNvPr>
          <p:cNvSpPr txBox="1"/>
          <p:nvPr/>
        </p:nvSpPr>
        <p:spPr>
          <a:xfrm>
            <a:off x="1448317" y="5375871"/>
            <a:ext cx="3463755" cy="738664"/>
          </a:xfrm>
          <a:prstGeom prst="rect">
            <a:avLst/>
          </a:prstGeom>
          <a:noFill/>
        </p:spPr>
        <p:txBody>
          <a:bodyPr wrap="square">
            <a:spAutoFit/>
          </a:bodyPr>
          <a:lstStyle/>
          <a:p>
            <a:r>
              <a:rPr lang="en-US" sz="1400" dirty="0"/>
              <a:t>- Infra, Technology setup and managing </a:t>
            </a:r>
          </a:p>
          <a:p>
            <a:r>
              <a:rPr lang="en-US" sz="1400" dirty="0"/>
              <a:t>- Salaries to employees and Delivery persons</a:t>
            </a:r>
          </a:p>
          <a:p>
            <a:r>
              <a:rPr lang="en-US" sz="1400" dirty="0"/>
              <a:t>- Marketing and Advertisement </a:t>
            </a:r>
          </a:p>
        </p:txBody>
      </p:sp>
      <p:sp>
        <p:nvSpPr>
          <p:cNvPr id="44" name="TextBox 43">
            <a:extLst>
              <a:ext uri="{FF2B5EF4-FFF2-40B4-BE49-F238E27FC236}">
                <a16:creationId xmlns:a16="http://schemas.microsoft.com/office/drawing/2014/main" id="{C44FA798-9FF1-481E-A072-C2BBE1048871}"/>
              </a:ext>
            </a:extLst>
          </p:cNvPr>
          <p:cNvSpPr txBox="1"/>
          <p:nvPr/>
        </p:nvSpPr>
        <p:spPr>
          <a:xfrm>
            <a:off x="6929929" y="5241937"/>
            <a:ext cx="4391214" cy="1169551"/>
          </a:xfrm>
          <a:prstGeom prst="rect">
            <a:avLst/>
          </a:prstGeom>
          <a:noFill/>
        </p:spPr>
        <p:txBody>
          <a:bodyPr wrap="square">
            <a:spAutoFit/>
          </a:bodyPr>
          <a:lstStyle/>
          <a:p>
            <a:r>
              <a:rPr lang="en-US" sz="1400" dirty="0"/>
              <a:t>- Commission from each order</a:t>
            </a:r>
          </a:p>
          <a:p>
            <a:r>
              <a:rPr lang="en-US" sz="1400" dirty="0"/>
              <a:t>- Subscription programs</a:t>
            </a:r>
          </a:p>
          <a:p>
            <a:r>
              <a:rPr lang="en-US" sz="1400" dirty="0"/>
              <a:t>- Restaurant Listings and Advertising </a:t>
            </a:r>
          </a:p>
          <a:p>
            <a:r>
              <a:rPr lang="en-US" sz="1400" dirty="0"/>
              <a:t>- Business consultancy services</a:t>
            </a:r>
          </a:p>
          <a:p>
            <a:r>
              <a:rPr lang="en-US" sz="1400" dirty="0"/>
              <a:t>- Retain existing customers</a:t>
            </a:r>
          </a:p>
        </p:txBody>
      </p:sp>
    </p:spTree>
    <p:extLst>
      <p:ext uri="{BB962C8B-B14F-4D97-AF65-F5344CB8AC3E}">
        <p14:creationId xmlns:p14="http://schemas.microsoft.com/office/powerpoint/2010/main" val="2311208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08F0DD54-F383-4C17-B9FB-63D3535E0B14}"/>
              </a:ext>
            </a:extLst>
          </p:cNvPr>
          <p:cNvGraphicFramePr>
            <a:graphicFrameLocks noGrp="1"/>
          </p:cNvGraphicFramePr>
          <p:nvPr>
            <p:extLst>
              <p:ext uri="{D42A27DB-BD31-4B8C-83A1-F6EECF244321}">
                <p14:modId xmlns:p14="http://schemas.microsoft.com/office/powerpoint/2010/main" val="681774453"/>
              </p:ext>
            </p:extLst>
          </p:nvPr>
        </p:nvGraphicFramePr>
        <p:xfrm>
          <a:off x="0" y="555862"/>
          <a:ext cx="12191999" cy="6302137"/>
        </p:xfrm>
        <a:graphic>
          <a:graphicData uri="http://schemas.openxmlformats.org/drawingml/2006/table">
            <a:tbl>
              <a:tblPr firstRow="1" bandRow="1">
                <a:tableStyleId>{5C22544A-7EE6-4342-B048-85BDC9FD1C3A}</a:tableStyleId>
              </a:tblPr>
              <a:tblGrid>
                <a:gridCol w="2353845">
                  <a:extLst>
                    <a:ext uri="{9D8B030D-6E8A-4147-A177-3AD203B41FA5}">
                      <a16:colId xmlns:a16="http://schemas.microsoft.com/office/drawing/2014/main" val="1684163884"/>
                    </a:ext>
                  </a:extLst>
                </a:gridCol>
                <a:gridCol w="5774154">
                  <a:extLst>
                    <a:ext uri="{9D8B030D-6E8A-4147-A177-3AD203B41FA5}">
                      <a16:colId xmlns:a16="http://schemas.microsoft.com/office/drawing/2014/main" val="1896828353"/>
                    </a:ext>
                  </a:extLst>
                </a:gridCol>
                <a:gridCol w="4064000">
                  <a:extLst>
                    <a:ext uri="{9D8B030D-6E8A-4147-A177-3AD203B41FA5}">
                      <a16:colId xmlns:a16="http://schemas.microsoft.com/office/drawing/2014/main" val="2210848599"/>
                    </a:ext>
                  </a:extLst>
                </a:gridCol>
              </a:tblGrid>
              <a:tr h="544132">
                <a:tc>
                  <a:txBody>
                    <a:bodyPr/>
                    <a:lstStyle/>
                    <a:p>
                      <a:pPr algn="ctr">
                        <a:lnSpc>
                          <a:spcPct val="200000"/>
                        </a:lnSpc>
                      </a:pPr>
                      <a:endParaRPr lang="en-US" sz="1400" dirty="0"/>
                    </a:p>
                  </a:txBody>
                  <a:tcPr>
                    <a:solidFill>
                      <a:srgbClr val="3CB1CC"/>
                    </a:solidFill>
                  </a:tcPr>
                </a:tc>
                <a:tc>
                  <a:txBody>
                    <a:bodyPr/>
                    <a:lstStyle/>
                    <a:p>
                      <a:pPr algn="ctr">
                        <a:lnSpc>
                          <a:spcPct val="200000"/>
                        </a:lnSpc>
                      </a:pPr>
                      <a:r>
                        <a:rPr lang="en-US" sz="1400" dirty="0"/>
                        <a:t>Gold Membership </a:t>
                      </a:r>
                    </a:p>
                  </a:txBody>
                  <a:tcPr>
                    <a:solidFill>
                      <a:srgbClr val="3CB1CC"/>
                    </a:solidFill>
                  </a:tcPr>
                </a:tc>
                <a:tc>
                  <a:txBody>
                    <a:bodyPr/>
                    <a:lstStyle/>
                    <a:p>
                      <a:pPr algn="ctr">
                        <a:lnSpc>
                          <a:spcPct val="200000"/>
                        </a:lnSpc>
                      </a:pPr>
                      <a:r>
                        <a:rPr lang="en-US" sz="1400" dirty="0"/>
                        <a:t>Meal Box Membership</a:t>
                      </a:r>
                    </a:p>
                  </a:txBody>
                  <a:tcPr>
                    <a:solidFill>
                      <a:srgbClr val="3CB1CC"/>
                    </a:solidFill>
                  </a:tcPr>
                </a:tc>
                <a:extLst>
                  <a:ext uri="{0D108BD9-81ED-4DB2-BD59-A6C34878D82A}">
                    <a16:rowId xmlns:a16="http://schemas.microsoft.com/office/drawing/2014/main" val="3509456565"/>
                  </a:ext>
                </a:extLst>
              </a:tr>
              <a:tr h="1047285">
                <a:tc>
                  <a:txBody>
                    <a:bodyPr/>
                    <a:lstStyle/>
                    <a:p>
                      <a:pPr algn="l">
                        <a:lnSpc>
                          <a:spcPct val="100000"/>
                        </a:lnSpc>
                      </a:pPr>
                      <a:r>
                        <a:rPr lang="en-US" sz="1400" dirty="0"/>
                        <a:t>Target Customer</a:t>
                      </a:r>
                    </a:p>
                  </a:txBody>
                  <a:tcPr/>
                </a:tc>
                <a:tc>
                  <a:txBody>
                    <a:bodyPr/>
                    <a:lstStyle/>
                    <a:p>
                      <a:pPr algn="l">
                        <a:lnSpc>
                          <a:spcPct val="100000"/>
                        </a:lnSpc>
                      </a:pPr>
                      <a:r>
                        <a:rPr lang="en-US" sz="1400" dirty="0"/>
                        <a:t>All Food lovers </a:t>
                      </a:r>
                    </a:p>
                  </a:txBody>
                  <a:tcPr/>
                </a:tc>
                <a:tc>
                  <a:txBody>
                    <a:bodyPr/>
                    <a:lstStyle/>
                    <a:p>
                      <a:pPr marL="0" indent="0" algn="l">
                        <a:lnSpc>
                          <a:spcPct val="100000"/>
                        </a:lnSpc>
                        <a:buFontTx/>
                        <a:buNone/>
                      </a:pPr>
                      <a:r>
                        <a:rPr lang="en-US" sz="1400" dirty="0"/>
                        <a:t>Customers placing daily order for a lunch or dinner (Usually Students ,seniors ,Living alone, Can’t cook due to busy schedule) </a:t>
                      </a:r>
                    </a:p>
                  </a:txBody>
                  <a:tcPr/>
                </a:tc>
                <a:extLst>
                  <a:ext uri="{0D108BD9-81ED-4DB2-BD59-A6C34878D82A}">
                    <a16:rowId xmlns:a16="http://schemas.microsoft.com/office/drawing/2014/main" val="996196334"/>
                  </a:ext>
                </a:extLst>
              </a:tr>
              <a:tr h="1301033">
                <a:tc>
                  <a:txBody>
                    <a:bodyPr/>
                    <a:lstStyle/>
                    <a:p>
                      <a:pPr algn="l">
                        <a:lnSpc>
                          <a:spcPct val="100000"/>
                        </a:lnSpc>
                      </a:pPr>
                      <a:r>
                        <a:rPr lang="en-US" sz="1400" dirty="0"/>
                        <a:t>Subscription charges</a:t>
                      </a:r>
                    </a:p>
                  </a:txBody>
                  <a:tcPr/>
                </a:tc>
                <a:tc>
                  <a:txBody>
                    <a:bodyPr/>
                    <a:lstStyle/>
                    <a:p>
                      <a:pPr marL="0" indent="0" algn="l">
                        <a:lnSpc>
                          <a:spcPct val="100000"/>
                        </a:lnSpc>
                        <a:buFontTx/>
                        <a:buNone/>
                      </a:pPr>
                      <a:r>
                        <a:rPr lang="en-US" sz="1400" dirty="0"/>
                        <a:t>Plan1 - 1 Months plan at  10$</a:t>
                      </a:r>
                    </a:p>
                    <a:p>
                      <a:pPr marL="0" indent="0" algn="l">
                        <a:lnSpc>
                          <a:spcPct val="100000"/>
                        </a:lnSpc>
                        <a:buFontTx/>
                        <a:buNone/>
                      </a:pPr>
                      <a:r>
                        <a:rPr lang="en-US" sz="1400" dirty="0"/>
                        <a:t>Plan2- 3 months plan at 9$</a:t>
                      </a:r>
                    </a:p>
                    <a:p>
                      <a:pPr algn="l">
                        <a:lnSpc>
                          <a:spcPct val="100000"/>
                        </a:lnSpc>
                      </a:pPr>
                      <a:r>
                        <a:rPr lang="en-US" sz="1400" dirty="0"/>
                        <a:t>Plan3- 12 Months plan at  100$ ( 2   months free)</a:t>
                      </a:r>
                    </a:p>
                    <a:p>
                      <a:pPr algn="l">
                        <a:lnSpc>
                          <a:spcPct val="100000"/>
                        </a:lnSpc>
                      </a:pPr>
                      <a:r>
                        <a:rPr lang="en-US" sz="1400" dirty="0"/>
                        <a:t>-      Early Bird offer ( If Subscribed in next one week then additional 5% off on subscription amount ) </a:t>
                      </a:r>
                    </a:p>
                  </a:txBody>
                  <a:tcPr/>
                </a:tc>
                <a:tc>
                  <a:txBody>
                    <a:bodyPr/>
                    <a:lstStyle/>
                    <a:p>
                      <a:pPr marL="0" indent="0" algn="l">
                        <a:lnSpc>
                          <a:spcPct val="100000"/>
                        </a:lnSpc>
                        <a:buFontTx/>
                        <a:buNone/>
                      </a:pPr>
                      <a:r>
                        <a:rPr lang="en-US" sz="1400" dirty="0"/>
                        <a:t>Plan1- 1 Month plan at 8$</a:t>
                      </a:r>
                    </a:p>
                    <a:p>
                      <a:pPr marL="0" indent="0" algn="l">
                        <a:lnSpc>
                          <a:spcPct val="100000"/>
                        </a:lnSpc>
                        <a:buFontTx/>
                        <a:buNone/>
                      </a:pPr>
                      <a:r>
                        <a:rPr lang="en-US" sz="1400" dirty="0"/>
                        <a:t>Plan2- 3 Months plan at 20$</a:t>
                      </a:r>
                    </a:p>
                    <a:p>
                      <a:pPr marL="0" indent="0" algn="l">
                        <a:lnSpc>
                          <a:spcPct val="100000"/>
                        </a:lnSpc>
                        <a:buFontTx/>
                        <a:buNone/>
                      </a:pPr>
                      <a:r>
                        <a:rPr lang="en-US" sz="1400" dirty="0"/>
                        <a:t>- Early Bird offer ( If Subscribed in next one week then additional 5% off on subscription amount ) </a:t>
                      </a:r>
                    </a:p>
                  </a:txBody>
                  <a:tcPr/>
                </a:tc>
                <a:extLst>
                  <a:ext uri="{0D108BD9-81ED-4DB2-BD59-A6C34878D82A}">
                    <a16:rowId xmlns:a16="http://schemas.microsoft.com/office/drawing/2014/main" val="1029020139"/>
                  </a:ext>
                </a:extLst>
              </a:tr>
              <a:tr h="1061369">
                <a:tc>
                  <a:txBody>
                    <a:bodyPr/>
                    <a:lstStyle/>
                    <a:p>
                      <a:pPr algn="l">
                        <a:lnSpc>
                          <a:spcPct val="100000"/>
                        </a:lnSpc>
                      </a:pPr>
                      <a:r>
                        <a:rPr lang="en-US" sz="1400" dirty="0"/>
                        <a:t>General and referral Benefits </a:t>
                      </a:r>
                    </a:p>
                  </a:txBody>
                  <a:tcPr/>
                </a:tc>
                <a:tc>
                  <a:txBody>
                    <a:bodyPr/>
                    <a:lstStyle/>
                    <a:p>
                      <a:pPr algn="l">
                        <a:lnSpc>
                          <a:spcPct val="100000"/>
                        </a:lnSpc>
                      </a:pPr>
                      <a:r>
                        <a:rPr lang="en-US" sz="1400" dirty="0"/>
                        <a:t>-It can be use at Any mjam partnered Restaurants and bars</a:t>
                      </a:r>
                    </a:p>
                    <a:p>
                      <a:pPr algn="l">
                        <a:lnSpc>
                          <a:spcPct val="100000"/>
                        </a:lnSpc>
                      </a:pPr>
                      <a:r>
                        <a:rPr lang="en-US" sz="1400" dirty="0"/>
                        <a:t>-Refer a friend and get 10% off on next 2 orders</a:t>
                      </a:r>
                    </a:p>
                    <a:p>
                      <a:pPr algn="l">
                        <a:lnSpc>
                          <a:spcPct val="100000"/>
                        </a:lnSpc>
                      </a:pPr>
                      <a:r>
                        <a:rPr lang="en-US" sz="1400" dirty="0"/>
                        <a:t>-10 % off on renewal of membership </a:t>
                      </a:r>
                    </a:p>
                    <a:p>
                      <a:pPr algn="l">
                        <a:lnSpc>
                          <a:spcPct val="100000"/>
                        </a:lnSpc>
                      </a:pP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-It can be use at Any mjam partnered Restaurants for take away or home delivery options </a:t>
                      </a:r>
                    </a:p>
                    <a:p>
                      <a:pPr algn="l">
                        <a:lnSpc>
                          <a:spcPct val="100000"/>
                        </a:lnSpc>
                      </a:pPr>
                      <a:r>
                        <a:rPr lang="en-US" sz="1400" dirty="0"/>
                        <a:t>-Refer a friend and get 10% off on next 2 orders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-10 % off on renewal of membership </a:t>
                      </a:r>
                    </a:p>
                  </a:txBody>
                  <a:tcPr/>
                </a:tc>
                <a:extLst>
                  <a:ext uri="{0D108BD9-81ED-4DB2-BD59-A6C34878D82A}">
                    <a16:rowId xmlns:a16="http://schemas.microsoft.com/office/drawing/2014/main" val="3888184054"/>
                  </a:ext>
                </a:extLst>
              </a:tr>
              <a:tr h="1047285">
                <a:tc>
                  <a:txBody>
                    <a:bodyPr/>
                    <a:lstStyle/>
                    <a:p>
                      <a:pPr algn="l">
                        <a:lnSpc>
                          <a:spcPct val="100000"/>
                        </a:lnSpc>
                      </a:pPr>
                      <a:r>
                        <a:rPr lang="en-US" sz="1400" dirty="0"/>
                        <a:t>Delivery/Take away benefits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 No delivery charges from nearby restaurants(n miles  boundary)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 Minimal waiting time for delivery take away option as an order from gold members are taken on priority.</a:t>
                      </a:r>
                    </a:p>
                  </a:txBody>
                  <a:tcPr/>
                </a:tc>
                <a:tc>
                  <a:txBody>
                    <a:bodyPr/>
                    <a:lstStyle/>
                    <a:p>
                      <a:pPr marL="0" indent="0" algn="l">
                        <a:lnSpc>
                          <a:spcPct val="100000"/>
                        </a:lnSpc>
                        <a:buFontTx/>
                        <a:buNone/>
                      </a:pPr>
                      <a:r>
                        <a:rPr lang="en-US" sz="1400" dirty="0"/>
                        <a:t>- No delivery charges from nearby restaurants(n miles  boundary)</a:t>
                      </a:r>
                    </a:p>
                  </a:txBody>
                  <a:tcPr/>
                </a:tc>
                <a:extLst>
                  <a:ext uri="{0D108BD9-81ED-4DB2-BD59-A6C34878D82A}">
                    <a16:rowId xmlns:a16="http://schemas.microsoft.com/office/drawing/2014/main" val="2296571201"/>
                  </a:ext>
                </a:extLst>
              </a:tr>
              <a:tr h="1301033">
                <a:tc>
                  <a:txBody>
                    <a:bodyPr/>
                    <a:lstStyle/>
                    <a:p>
                      <a:pPr algn="l">
                        <a:lnSpc>
                          <a:spcPct val="100000"/>
                        </a:lnSpc>
                      </a:pPr>
                      <a:r>
                        <a:rPr lang="en-US" sz="1400" dirty="0"/>
                        <a:t>Dine out Benefits </a:t>
                      </a:r>
                    </a:p>
                  </a:txBody>
                  <a:tcPr/>
                </a:tc>
                <a:tc>
                  <a:txBody>
                    <a:bodyPr/>
                    <a:lstStyle/>
                    <a:p>
                      <a:pPr marL="285750" indent="-285750" algn="l">
                        <a:lnSpc>
                          <a:spcPct val="100000"/>
                        </a:lnSpc>
                        <a:buFontTx/>
                        <a:buChar char="-"/>
                      </a:pPr>
                      <a:r>
                        <a:rPr lang="en-US" sz="1400" dirty="0"/>
                        <a:t>One free drink every day for a week for a minimum bill of n dollars .</a:t>
                      </a:r>
                    </a:p>
                    <a:p>
                      <a:pPr marL="285750" indent="-285750" algn="l">
                        <a:lnSpc>
                          <a:spcPct val="100000"/>
                        </a:lnSpc>
                        <a:buFontTx/>
                        <a:buChar char="-"/>
                      </a:pPr>
                      <a:r>
                        <a:rPr lang="en-US" sz="1400" dirty="0"/>
                        <a:t>Buy 1 get 1 on starters /Drinks on weekdays for bill above 15$</a:t>
                      </a:r>
                    </a:p>
                    <a:p>
                      <a:pPr marL="285750" indent="-285750" algn="l">
                        <a:lnSpc>
                          <a:spcPct val="100000"/>
                        </a:lnSpc>
                        <a:buFontTx/>
                        <a:buChar char="-"/>
                      </a:pPr>
                      <a:r>
                        <a:rPr lang="en-US" sz="1400" dirty="0"/>
                        <a:t>Buy 2 get 2 on Drinks at Pubs on Weekends  for bill above 20$</a:t>
                      </a:r>
                    </a:p>
                    <a:p>
                      <a:pPr marL="285750" indent="-285750" algn="l">
                        <a:lnSpc>
                          <a:spcPct val="100000"/>
                        </a:lnSpc>
                        <a:buFontTx/>
                        <a:buChar char="-"/>
                      </a:pPr>
                      <a:r>
                        <a:rPr lang="en-US" sz="1400" dirty="0"/>
                        <a:t>30% discount on Birthday, Anniversary , 30 % discount on event</a:t>
                      </a:r>
                    </a:p>
                    <a:p>
                      <a:pPr algn="l">
                        <a:lnSpc>
                          <a:spcPct val="100000"/>
                        </a:lnSpc>
                      </a:pPr>
                      <a:endParaRPr lang="en-US" sz="1400" dirty="0"/>
                    </a:p>
                  </a:txBody>
                  <a:tcPr/>
                </a:tc>
                <a:tc>
                  <a:txBody>
                    <a:bodyPr/>
                    <a:lstStyle/>
                    <a:p>
                      <a:pPr algn="l">
                        <a:lnSpc>
                          <a:spcPct val="100000"/>
                        </a:lnSpc>
                      </a:pPr>
                      <a:r>
                        <a:rPr lang="en-US" sz="1400" dirty="0"/>
                        <a:t>-10% discount on weekends at Any mjam partnered Restaurants and pubs.  </a:t>
                      </a:r>
                    </a:p>
                    <a:p>
                      <a:pPr algn="l">
                        <a:lnSpc>
                          <a:spcPct val="100000"/>
                        </a:lnSpc>
                      </a:pPr>
                      <a:r>
                        <a:rPr lang="en-US" sz="1400" dirty="0"/>
                        <a:t>(This offer is for people who don’t prefer meal box on weekend and likes to hang out )</a:t>
                      </a:r>
                    </a:p>
                    <a:p>
                      <a:pPr algn="l">
                        <a:lnSpc>
                          <a:spcPct val="100000"/>
                        </a:lnSpc>
                      </a:pPr>
                      <a:r>
                        <a:rPr lang="en-US" sz="1400" dirty="0"/>
                        <a:t>- Special menu on each Friday at same price</a:t>
                      </a:r>
                    </a:p>
                  </a:txBody>
                  <a:tcPr/>
                </a:tc>
                <a:extLst>
                  <a:ext uri="{0D108BD9-81ED-4DB2-BD59-A6C34878D82A}">
                    <a16:rowId xmlns:a16="http://schemas.microsoft.com/office/drawing/2014/main" val="566467581"/>
                  </a:ext>
                </a:extLst>
              </a:tr>
            </a:tbl>
          </a:graphicData>
        </a:graphic>
      </p:graphicFrame>
      <p:sp>
        <p:nvSpPr>
          <p:cNvPr id="7" name="TextBox 6">
            <a:extLst>
              <a:ext uri="{FF2B5EF4-FFF2-40B4-BE49-F238E27FC236}">
                <a16:creationId xmlns:a16="http://schemas.microsoft.com/office/drawing/2014/main" id="{0183DBAD-4D74-4B91-AA78-8400A15516FA}"/>
              </a:ext>
            </a:extLst>
          </p:cNvPr>
          <p:cNvSpPr txBox="1"/>
          <p:nvPr/>
        </p:nvSpPr>
        <p:spPr>
          <a:xfrm>
            <a:off x="2048719" y="69068"/>
            <a:ext cx="3399603" cy="400110"/>
          </a:xfrm>
          <a:prstGeom prst="rect">
            <a:avLst/>
          </a:prstGeom>
          <a:noFill/>
        </p:spPr>
        <p:txBody>
          <a:bodyPr wrap="square" rtlCol="0">
            <a:spAutoFit/>
          </a:bodyPr>
          <a:lstStyle/>
          <a:p>
            <a:r>
              <a:rPr lang="en-US" sz="2000" b="1" dirty="0"/>
              <a:t>Premium Subscription plan </a:t>
            </a:r>
          </a:p>
        </p:txBody>
      </p:sp>
      <p:sp>
        <p:nvSpPr>
          <p:cNvPr id="8" name="TextBox 7">
            <a:extLst>
              <a:ext uri="{FF2B5EF4-FFF2-40B4-BE49-F238E27FC236}">
                <a16:creationId xmlns:a16="http://schemas.microsoft.com/office/drawing/2014/main" id="{8B2A02C7-9E9D-4EB9-AC5A-B8777C00B71E}"/>
              </a:ext>
            </a:extLst>
          </p:cNvPr>
          <p:cNvSpPr txBox="1"/>
          <p:nvPr/>
        </p:nvSpPr>
        <p:spPr>
          <a:xfrm>
            <a:off x="5290413" y="112359"/>
            <a:ext cx="4064002" cy="307777"/>
          </a:xfrm>
          <a:prstGeom prst="rect">
            <a:avLst/>
          </a:prstGeom>
          <a:noFill/>
        </p:spPr>
        <p:txBody>
          <a:bodyPr wrap="square" rtlCol="0">
            <a:spAutoFit/>
          </a:bodyPr>
          <a:lstStyle/>
          <a:p>
            <a:r>
              <a:rPr lang="en-US" sz="1400" dirty="0"/>
              <a:t>(Prices mentioned are  just an assumptions) </a:t>
            </a:r>
          </a:p>
        </p:txBody>
      </p:sp>
    </p:spTree>
    <p:extLst>
      <p:ext uri="{BB962C8B-B14F-4D97-AF65-F5344CB8AC3E}">
        <p14:creationId xmlns:p14="http://schemas.microsoft.com/office/powerpoint/2010/main" val="1914840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9DCDE-9980-49CE-90F1-69B06886BF98}"/>
              </a:ext>
            </a:extLst>
          </p:cNvPr>
          <p:cNvSpPr>
            <a:spLocks noGrp="1"/>
          </p:cNvSpPr>
          <p:nvPr>
            <p:ph type="title"/>
          </p:nvPr>
        </p:nvSpPr>
        <p:spPr>
          <a:xfrm>
            <a:off x="838200" y="353551"/>
            <a:ext cx="10515600" cy="931240"/>
          </a:xfrm>
        </p:spPr>
        <p:txBody>
          <a:bodyPr>
            <a:normAutofit/>
          </a:bodyPr>
          <a:lstStyle/>
          <a:p>
            <a:r>
              <a:rPr lang="en-US" sz="2400" dirty="0">
                <a:latin typeface="+mn-lt"/>
              </a:rPr>
              <a:t>Criteria for selecting Top 3 metrics </a:t>
            </a:r>
          </a:p>
        </p:txBody>
      </p:sp>
      <p:sp>
        <p:nvSpPr>
          <p:cNvPr id="3" name="Content Placeholder 2">
            <a:extLst>
              <a:ext uri="{FF2B5EF4-FFF2-40B4-BE49-F238E27FC236}">
                <a16:creationId xmlns:a16="http://schemas.microsoft.com/office/drawing/2014/main" id="{976ABDD4-170F-4782-8A99-F691ECDF98F1}"/>
              </a:ext>
            </a:extLst>
          </p:cNvPr>
          <p:cNvSpPr>
            <a:spLocks noGrp="1"/>
          </p:cNvSpPr>
          <p:nvPr>
            <p:ph idx="1"/>
          </p:nvPr>
        </p:nvSpPr>
        <p:spPr>
          <a:xfrm>
            <a:off x="1493134" y="1307940"/>
            <a:ext cx="9860666" cy="2280212"/>
          </a:xfrm>
        </p:spPr>
        <p:txBody>
          <a:bodyPr>
            <a:normAutofit/>
          </a:bodyPr>
          <a:lstStyle/>
          <a:p>
            <a:pPr marL="0" indent="0">
              <a:buNone/>
            </a:pPr>
            <a:r>
              <a:rPr lang="en-US" sz="1800" dirty="0"/>
              <a:t>We can select top 3 metrics considering below 3 aspects:</a:t>
            </a:r>
          </a:p>
          <a:p>
            <a:pPr marL="0" indent="0">
              <a:buNone/>
            </a:pPr>
            <a:r>
              <a:rPr lang="en-US" sz="1800" dirty="0"/>
              <a:t>1. Measuring efficiency of launching new services</a:t>
            </a:r>
          </a:p>
          <a:p>
            <a:pPr marL="0" indent="0">
              <a:buNone/>
            </a:pPr>
            <a:r>
              <a:rPr lang="en-US" sz="1800" dirty="0"/>
              <a:t>2. Measuring how this services are adopted by customers </a:t>
            </a:r>
          </a:p>
          <a:p>
            <a:pPr marL="0" indent="0">
              <a:buNone/>
            </a:pPr>
            <a:r>
              <a:rPr lang="en-US" sz="1800" dirty="0"/>
              <a:t>3. Measuring Overall market impact</a:t>
            </a:r>
          </a:p>
        </p:txBody>
      </p:sp>
    </p:spTree>
    <p:extLst>
      <p:ext uri="{BB962C8B-B14F-4D97-AF65-F5344CB8AC3E}">
        <p14:creationId xmlns:p14="http://schemas.microsoft.com/office/powerpoint/2010/main" val="2726650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0F315-62AA-4DE8-B504-419A2CEAF0FC}"/>
              </a:ext>
            </a:extLst>
          </p:cNvPr>
          <p:cNvSpPr>
            <a:spLocks noGrp="1"/>
          </p:cNvSpPr>
          <p:nvPr>
            <p:ph type="title"/>
          </p:nvPr>
        </p:nvSpPr>
        <p:spPr>
          <a:xfrm>
            <a:off x="486137" y="371675"/>
            <a:ext cx="10288929" cy="618723"/>
          </a:xfrm>
        </p:spPr>
        <p:txBody>
          <a:bodyPr>
            <a:normAutofit/>
          </a:bodyPr>
          <a:lstStyle/>
          <a:p>
            <a:r>
              <a:rPr lang="en-US" sz="2400" dirty="0">
                <a:latin typeface="+mn-lt"/>
              </a:rPr>
              <a:t>Metric 1. Campaign Success Metrics</a:t>
            </a:r>
          </a:p>
        </p:txBody>
      </p:sp>
      <p:sp>
        <p:nvSpPr>
          <p:cNvPr id="3" name="Content Placeholder 2">
            <a:extLst>
              <a:ext uri="{FF2B5EF4-FFF2-40B4-BE49-F238E27FC236}">
                <a16:creationId xmlns:a16="http://schemas.microsoft.com/office/drawing/2014/main" id="{10F32664-120B-4588-89F3-B5130BC07C2C}"/>
              </a:ext>
            </a:extLst>
          </p:cNvPr>
          <p:cNvSpPr>
            <a:spLocks noGrp="1"/>
          </p:cNvSpPr>
          <p:nvPr>
            <p:ph idx="1"/>
          </p:nvPr>
        </p:nvSpPr>
        <p:spPr>
          <a:xfrm>
            <a:off x="1497957" y="479415"/>
            <a:ext cx="9671613" cy="4370378"/>
          </a:xfrm>
        </p:spPr>
        <p:txBody>
          <a:bodyPr>
            <a:normAutofit/>
          </a:bodyPr>
          <a:lstStyle/>
          <a:p>
            <a:pPr>
              <a:lnSpc>
                <a:spcPct val="90000"/>
              </a:lnSpc>
              <a:spcBef>
                <a:spcPts val="1000"/>
              </a:spcBef>
              <a:spcAft>
                <a:spcPts val="0"/>
              </a:spcAft>
              <a:buClr>
                <a:schemeClr val="tx1"/>
              </a:buClr>
            </a:pPr>
            <a:r>
              <a:rPr lang="en-US" sz="1800" dirty="0">
                <a:solidFill>
                  <a:srgbClr val="000000"/>
                </a:solidFill>
                <a:effectLst/>
              </a:rPr>
              <a:t>In order to make a new product/service launch successful, it is very necessary to have a smart marketing strategy. Marketing metrics will tell you how effective launch strategies are.</a:t>
            </a:r>
            <a:endParaRPr lang="en-US" sz="1800" dirty="0">
              <a:effectLst/>
            </a:endParaRPr>
          </a:p>
          <a:p>
            <a:pPr>
              <a:lnSpc>
                <a:spcPct val="90000"/>
              </a:lnSpc>
              <a:spcBef>
                <a:spcPts val="1000"/>
              </a:spcBef>
              <a:spcAft>
                <a:spcPts val="0"/>
              </a:spcAft>
              <a:buClr>
                <a:schemeClr val="tx1"/>
              </a:buClr>
            </a:pPr>
            <a:r>
              <a:rPr lang="en-US" sz="1800" dirty="0">
                <a:effectLst/>
              </a:rPr>
              <a:t>Maybe</a:t>
            </a:r>
            <a:r>
              <a:rPr lang="en-US" sz="1800" dirty="0">
                <a:solidFill>
                  <a:srgbClr val="000000"/>
                </a:solidFill>
                <a:effectLst/>
              </a:rPr>
              <a:t> your offers are good compared to other competitors but it is necessary to advertise it effectively to reach maximum customers.</a:t>
            </a:r>
            <a:endParaRPr lang="en-US" sz="1800" dirty="0">
              <a:effectLst/>
            </a:endParaRPr>
          </a:p>
          <a:p>
            <a:pPr>
              <a:lnSpc>
                <a:spcPct val="90000"/>
              </a:lnSpc>
              <a:spcBef>
                <a:spcPts val="1000"/>
              </a:spcBef>
              <a:spcAft>
                <a:spcPts val="0"/>
              </a:spcAft>
              <a:buClr>
                <a:schemeClr val="tx1"/>
              </a:buClr>
            </a:pPr>
            <a:r>
              <a:rPr lang="en-US" sz="1800" dirty="0">
                <a:solidFill>
                  <a:srgbClr val="000000"/>
                </a:solidFill>
                <a:effectLst/>
              </a:rPr>
              <a:t>This metric may include online advertisement video watch rate, email open rate, Website/App traffic rate post launch .</a:t>
            </a:r>
            <a:endParaRPr lang="en-US" sz="1800" dirty="0">
              <a:effectLst/>
            </a:endParaRPr>
          </a:p>
          <a:p>
            <a:pPr>
              <a:lnSpc>
                <a:spcPct val="90000"/>
              </a:lnSpc>
              <a:spcBef>
                <a:spcPts val="1000"/>
              </a:spcBef>
              <a:spcAft>
                <a:spcPts val="0"/>
              </a:spcAft>
              <a:buClr>
                <a:schemeClr val="tx1"/>
              </a:buClr>
            </a:pPr>
            <a:r>
              <a:rPr lang="en-US" sz="1800" dirty="0">
                <a:solidFill>
                  <a:srgbClr val="000000"/>
                </a:solidFill>
                <a:effectLst/>
              </a:rPr>
              <a:t>Tracking this metric daily/weekly will help us to promote and invest effectively. It will help us to modify our strategy to reach to correct audience. </a:t>
            </a:r>
            <a:endParaRPr lang="en-US" sz="1800" dirty="0">
              <a:effectLst/>
            </a:endParaRPr>
          </a:p>
        </p:txBody>
      </p:sp>
    </p:spTree>
    <p:extLst>
      <p:ext uri="{BB962C8B-B14F-4D97-AF65-F5344CB8AC3E}">
        <p14:creationId xmlns:p14="http://schemas.microsoft.com/office/powerpoint/2010/main" val="2474033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2FFF-2E8A-4796-9D45-7DA4177D8023}"/>
              </a:ext>
            </a:extLst>
          </p:cNvPr>
          <p:cNvSpPr>
            <a:spLocks noGrp="1"/>
          </p:cNvSpPr>
          <p:nvPr>
            <p:ph type="title"/>
          </p:nvPr>
        </p:nvSpPr>
        <p:spPr>
          <a:xfrm>
            <a:off x="838200" y="365125"/>
            <a:ext cx="10515600" cy="845837"/>
          </a:xfrm>
        </p:spPr>
        <p:txBody>
          <a:bodyPr>
            <a:normAutofit/>
          </a:bodyPr>
          <a:lstStyle/>
          <a:p>
            <a:r>
              <a:rPr lang="en-US" sz="2400" dirty="0">
                <a:latin typeface="+mn-lt"/>
              </a:rPr>
              <a:t>Metric 2. Customer Acquisition and Customer Retention </a:t>
            </a:r>
          </a:p>
        </p:txBody>
      </p:sp>
      <p:sp>
        <p:nvSpPr>
          <p:cNvPr id="11" name="TextBox 10">
            <a:extLst>
              <a:ext uri="{FF2B5EF4-FFF2-40B4-BE49-F238E27FC236}">
                <a16:creationId xmlns:a16="http://schemas.microsoft.com/office/drawing/2014/main" id="{26559587-9EC1-4171-8EE3-2D7DF1DF12F2}"/>
              </a:ext>
            </a:extLst>
          </p:cNvPr>
          <p:cNvSpPr txBox="1"/>
          <p:nvPr/>
        </p:nvSpPr>
        <p:spPr>
          <a:xfrm>
            <a:off x="1335911" y="1103633"/>
            <a:ext cx="10180899" cy="3970318"/>
          </a:xfrm>
          <a:prstGeom prst="rect">
            <a:avLst/>
          </a:prstGeom>
          <a:noFill/>
        </p:spPr>
        <p:txBody>
          <a:bodyPr wrap="square">
            <a:spAutoFit/>
          </a:bodyPr>
          <a:lstStyle/>
          <a:p>
            <a:r>
              <a:rPr lang="en-US" dirty="0"/>
              <a:t>One of the important metric to measure the success of the service - </a:t>
            </a:r>
          </a:p>
          <a:p>
            <a:r>
              <a:rPr lang="en-US" b="1" dirty="0"/>
              <a:t>Customer Acquisition</a:t>
            </a:r>
          </a:p>
          <a:p>
            <a:pPr marL="285750" indent="-285750">
              <a:buFont typeface="Arial" panose="020B0604020202020204" pitchFamily="34" charset="0"/>
              <a:buChar char="•"/>
            </a:pPr>
            <a:r>
              <a:rPr lang="en-US" dirty="0">
                <a:solidFill>
                  <a:srgbClr val="000000"/>
                </a:solidFill>
              </a:rPr>
              <a:t>This</a:t>
            </a:r>
            <a:r>
              <a:rPr lang="en-US" dirty="0"/>
              <a:t> will help us to understand  how many new customers opted in after launching new offers.</a:t>
            </a:r>
          </a:p>
          <a:p>
            <a:pPr marL="285750" indent="-285750">
              <a:buFont typeface="Arial" panose="020B0604020202020204" pitchFamily="34" charset="0"/>
              <a:buChar char="•"/>
            </a:pPr>
            <a:r>
              <a:rPr lang="en-US" dirty="0"/>
              <a:t>Monitoring it for next few months to a year will help us to understand if offer is still fetching new </a:t>
            </a:r>
            <a:r>
              <a:rPr lang="en-US" dirty="0">
                <a:solidFill>
                  <a:srgbClr val="000000"/>
                </a:solidFill>
              </a:rPr>
              <a:t>customers</a:t>
            </a:r>
            <a:r>
              <a:rPr lang="en-US" dirty="0"/>
              <a:t> or not .</a:t>
            </a:r>
            <a:br>
              <a:rPr lang="en-US" dirty="0"/>
            </a:br>
            <a:endParaRPr lang="en-US" dirty="0"/>
          </a:p>
          <a:p>
            <a:r>
              <a:rPr lang="en-US" b="1" dirty="0"/>
              <a:t>Customer Retention</a:t>
            </a:r>
          </a:p>
          <a:p>
            <a:pPr marL="285750" indent="-285750">
              <a:buFont typeface="Arial" panose="020B0604020202020204" pitchFamily="34" charset="0"/>
              <a:buChar char="•"/>
            </a:pPr>
            <a:r>
              <a:rPr lang="en-US" dirty="0"/>
              <a:t>Usually more business comes from existing customers.</a:t>
            </a:r>
            <a:br>
              <a:rPr lang="en-US" dirty="0"/>
            </a:br>
            <a:r>
              <a:rPr lang="en-US" dirty="0"/>
              <a:t>This is an easy source of revenue as we know the customer choices .</a:t>
            </a:r>
          </a:p>
          <a:p>
            <a:pPr marL="285750" indent="-285750">
              <a:buFont typeface="Arial" panose="020B0604020202020204" pitchFamily="34" charset="0"/>
              <a:buChar char="•"/>
            </a:pPr>
            <a:r>
              <a:rPr lang="en-US" dirty="0"/>
              <a:t>Monitoring it monthly will help us to know if customer is happy with service or not . Also discount given on renewal is attracting the customer or not. </a:t>
            </a:r>
          </a:p>
          <a:p>
            <a:pPr marL="285750" indent="-285750">
              <a:buFont typeface="Arial" panose="020B0604020202020204" pitchFamily="34" charset="0"/>
              <a:buChar char="•"/>
            </a:pPr>
            <a:r>
              <a:rPr lang="en-US" dirty="0"/>
              <a:t>As a part of the Customer Relationship Management (CRM) system combined metrics is very useful for the overall business growth.</a:t>
            </a:r>
          </a:p>
          <a:p>
            <a:r>
              <a:rPr lang="en-US" dirty="0"/>
              <a:t>This metrics can be calculated monthly for each offer type and underlying plan.</a:t>
            </a:r>
          </a:p>
        </p:txBody>
      </p:sp>
      <p:graphicFrame>
        <p:nvGraphicFramePr>
          <p:cNvPr id="10" name="Table 9">
            <a:extLst>
              <a:ext uri="{FF2B5EF4-FFF2-40B4-BE49-F238E27FC236}">
                <a16:creationId xmlns:a16="http://schemas.microsoft.com/office/drawing/2014/main" id="{EEE0CE3C-E09D-4532-B3B3-00143A102B4B}"/>
              </a:ext>
            </a:extLst>
          </p:cNvPr>
          <p:cNvGraphicFramePr>
            <a:graphicFrameLocks noGrp="1"/>
          </p:cNvGraphicFramePr>
          <p:nvPr>
            <p:extLst>
              <p:ext uri="{D42A27DB-BD31-4B8C-83A1-F6EECF244321}">
                <p14:modId xmlns:p14="http://schemas.microsoft.com/office/powerpoint/2010/main" val="915998329"/>
              </p:ext>
            </p:extLst>
          </p:nvPr>
        </p:nvGraphicFramePr>
        <p:xfrm>
          <a:off x="2329534" y="5111323"/>
          <a:ext cx="5105720" cy="1402272"/>
        </p:xfrm>
        <a:graphic>
          <a:graphicData uri="http://schemas.openxmlformats.org/drawingml/2006/table">
            <a:tbl>
              <a:tblPr/>
              <a:tblGrid>
                <a:gridCol w="1398828">
                  <a:extLst>
                    <a:ext uri="{9D8B030D-6E8A-4147-A177-3AD203B41FA5}">
                      <a16:colId xmlns:a16="http://schemas.microsoft.com/office/drawing/2014/main" val="4064529715"/>
                    </a:ext>
                  </a:extLst>
                </a:gridCol>
                <a:gridCol w="926723">
                  <a:extLst>
                    <a:ext uri="{9D8B030D-6E8A-4147-A177-3AD203B41FA5}">
                      <a16:colId xmlns:a16="http://schemas.microsoft.com/office/drawing/2014/main" val="2415493342"/>
                    </a:ext>
                  </a:extLst>
                </a:gridCol>
                <a:gridCol w="926723">
                  <a:extLst>
                    <a:ext uri="{9D8B030D-6E8A-4147-A177-3AD203B41FA5}">
                      <a16:colId xmlns:a16="http://schemas.microsoft.com/office/drawing/2014/main" val="1540656690"/>
                    </a:ext>
                  </a:extLst>
                </a:gridCol>
                <a:gridCol w="926723">
                  <a:extLst>
                    <a:ext uri="{9D8B030D-6E8A-4147-A177-3AD203B41FA5}">
                      <a16:colId xmlns:a16="http://schemas.microsoft.com/office/drawing/2014/main" val="4285580179"/>
                    </a:ext>
                  </a:extLst>
                </a:gridCol>
                <a:gridCol w="926723">
                  <a:extLst>
                    <a:ext uri="{9D8B030D-6E8A-4147-A177-3AD203B41FA5}">
                      <a16:colId xmlns:a16="http://schemas.microsoft.com/office/drawing/2014/main" val="537321286"/>
                    </a:ext>
                  </a:extLst>
                </a:gridCol>
              </a:tblGrid>
              <a:tr h="233712">
                <a:tc>
                  <a:txBody>
                    <a:bodyPr/>
                    <a:lstStyle/>
                    <a:p>
                      <a:pPr algn="l" fontAlgn="b"/>
                      <a:r>
                        <a:rPr lang="en-US" sz="1000" b="0" i="0" u="none" strike="noStrike">
                          <a:solidFill>
                            <a:srgbClr val="000000"/>
                          </a:solidFill>
                          <a:effectLst/>
                          <a:latin typeface="Arial" panose="020B060402020202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4">
                  <a:txBody>
                    <a:bodyPr/>
                    <a:lstStyle/>
                    <a:p>
                      <a:pPr algn="ctr" fontAlgn="b"/>
                      <a:r>
                        <a:rPr lang="en-US" sz="1000" b="0" i="0" u="none" strike="noStrike" dirty="0">
                          <a:solidFill>
                            <a:srgbClr val="000000"/>
                          </a:solidFill>
                          <a:effectLst/>
                          <a:latin typeface="Arial" panose="020B0604020202020204" pitchFamily="34" charset="0"/>
                        </a:rPr>
                        <a:t>Offer Name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799977270"/>
                  </a:ext>
                </a:extLst>
              </a:tr>
              <a:tr h="233712">
                <a:tc>
                  <a:txBody>
                    <a:bodyPr/>
                    <a:lstStyle/>
                    <a:p>
                      <a:pPr algn="l" fontAlgn="b"/>
                      <a:r>
                        <a:rPr lang="en-US" sz="1000" b="0" i="0" u="none" strike="noStrike">
                          <a:solidFill>
                            <a:srgbClr val="000000"/>
                          </a:solidFill>
                          <a:effectLst/>
                          <a:latin typeface="Arial" panose="020B060402020202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rial" panose="020B0604020202020204" pitchFamily="34" charset="0"/>
                        </a:rPr>
                        <a:t>Month1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rial" panose="020B0604020202020204" pitchFamily="34" charset="0"/>
                        </a:rPr>
                        <a:t>Month2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rial" panose="020B0604020202020204" pitchFamily="34" charset="0"/>
                        </a:rPr>
                        <a:t>Month3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rial" panose="020B0604020202020204" pitchFamily="34" charset="0"/>
                        </a:rPr>
                        <a:t>Month4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1198157"/>
                  </a:ext>
                </a:extLst>
              </a:tr>
              <a:tr h="233712">
                <a:tc>
                  <a:txBody>
                    <a:bodyPr/>
                    <a:lstStyle/>
                    <a:p>
                      <a:pPr algn="l" fontAlgn="b"/>
                      <a:r>
                        <a:rPr lang="en-US" sz="1000" b="0" i="0" u="none" strike="noStrike">
                          <a:solidFill>
                            <a:srgbClr val="000000"/>
                          </a:solidFill>
                          <a:effectLst/>
                          <a:latin typeface="Arial" panose="020B0604020202020204" pitchFamily="34" charset="0"/>
                        </a:rPr>
                        <a:t>Month1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Arial" panose="020B0604020202020204" pitchFamily="34" charset="0"/>
                        </a:rPr>
                        <a:t>50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ACB84"/>
                    </a:solidFill>
                  </a:tcPr>
                </a:tc>
                <a:tc>
                  <a:txBody>
                    <a:bodyPr/>
                    <a:lstStyle/>
                    <a:p>
                      <a:pPr algn="r" fontAlgn="b"/>
                      <a:r>
                        <a:rPr lang="en-US" sz="1000" b="0" i="0" u="none" strike="noStrike">
                          <a:solidFill>
                            <a:srgbClr val="000000"/>
                          </a:solidFill>
                          <a:effectLst/>
                          <a:latin typeface="Arial" panose="020B0604020202020204" pitchFamily="34" charset="0"/>
                        </a:rPr>
                        <a:t>45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ED188"/>
                    </a:solidFill>
                  </a:tcPr>
                </a:tc>
                <a:tc>
                  <a:txBody>
                    <a:bodyPr/>
                    <a:lstStyle/>
                    <a:p>
                      <a:pPr algn="r" fontAlgn="b"/>
                      <a:r>
                        <a:rPr lang="en-US" sz="1000" b="0" i="0" u="none" strike="noStrike">
                          <a:solidFill>
                            <a:srgbClr val="000000"/>
                          </a:solidFill>
                          <a:effectLst/>
                          <a:latin typeface="Arial" panose="020B0604020202020204" pitchFamily="34" charset="0"/>
                        </a:rPr>
                        <a:t>40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1D78C"/>
                    </a:solidFill>
                  </a:tcPr>
                </a:tc>
                <a:tc>
                  <a:txBody>
                    <a:bodyPr/>
                    <a:lstStyle/>
                    <a:p>
                      <a:pPr algn="r" fontAlgn="b"/>
                      <a:r>
                        <a:rPr lang="en-US" sz="1000" b="0" i="0" u="none" strike="noStrike">
                          <a:solidFill>
                            <a:srgbClr val="000000"/>
                          </a:solidFill>
                          <a:effectLst/>
                          <a:latin typeface="Arial" panose="020B0604020202020204" pitchFamily="34" charset="0"/>
                        </a:rPr>
                        <a:t>20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F9C"/>
                    </a:solidFill>
                  </a:tcPr>
                </a:tc>
                <a:extLst>
                  <a:ext uri="{0D108BD9-81ED-4DB2-BD59-A6C34878D82A}">
                    <a16:rowId xmlns:a16="http://schemas.microsoft.com/office/drawing/2014/main" val="2244897979"/>
                  </a:ext>
                </a:extLst>
              </a:tr>
              <a:tr h="233712">
                <a:tc>
                  <a:txBody>
                    <a:bodyPr/>
                    <a:lstStyle/>
                    <a:p>
                      <a:pPr algn="l" fontAlgn="b"/>
                      <a:r>
                        <a:rPr lang="en-US" sz="1000" b="0" i="0" u="none" strike="noStrike">
                          <a:solidFill>
                            <a:srgbClr val="000000"/>
                          </a:solidFill>
                          <a:effectLst/>
                          <a:latin typeface="Arial" panose="020B0604020202020204" pitchFamily="34" charset="0"/>
                        </a:rPr>
                        <a:t>Month2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rial" panose="020B060402020202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Arial" panose="020B0604020202020204" pitchFamily="34" charset="0"/>
                        </a:rPr>
                        <a:t>60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r" fontAlgn="b"/>
                      <a:r>
                        <a:rPr lang="en-US" sz="1000" b="0" i="0" u="none" strike="noStrike">
                          <a:solidFill>
                            <a:srgbClr val="000000"/>
                          </a:solidFill>
                          <a:effectLst/>
                          <a:latin typeface="Arial" panose="020B0604020202020204" pitchFamily="34" charset="0"/>
                        </a:rPr>
                        <a:t>55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C580"/>
                    </a:solidFill>
                  </a:tcPr>
                </a:tc>
                <a:tc>
                  <a:txBody>
                    <a:bodyPr/>
                    <a:lstStyle/>
                    <a:p>
                      <a:pPr algn="r" fontAlgn="b"/>
                      <a:r>
                        <a:rPr lang="en-US" sz="1000" b="0" i="0" u="none" strike="noStrike">
                          <a:solidFill>
                            <a:srgbClr val="000000"/>
                          </a:solidFill>
                          <a:effectLst/>
                          <a:latin typeface="Arial" panose="020B0604020202020204" pitchFamily="34" charset="0"/>
                        </a:rPr>
                        <a:t>20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F9C"/>
                    </a:solidFill>
                  </a:tcPr>
                </a:tc>
                <a:extLst>
                  <a:ext uri="{0D108BD9-81ED-4DB2-BD59-A6C34878D82A}">
                    <a16:rowId xmlns:a16="http://schemas.microsoft.com/office/drawing/2014/main" val="3785108142"/>
                  </a:ext>
                </a:extLst>
              </a:tr>
              <a:tr h="233712">
                <a:tc>
                  <a:txBody>
                    <a:bodyPr/>
                    <a:lstStyle/>
                    <a:p>
                      <a:pPr algn="l" fontAlgn="b"/>
                      <a:r>
                        <a:rPr lang="en-US" sz="1000" b="0" i="0" u="none" strike="noStrike">
                          <a:solidFill>
                            <a:srgbClr val="000000"/>
                          </a:solidFill>
                          <a:effectLst/>
                          <a:latin typeface="Arial" panose="020B0604020202020204" pitchFamily="34" charset="0"/>
                        </a:rPr>
                        <a:t>Month3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rial" panose="020B060402020202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Arial" panose="020B0604020202020204" pitchFamily="34" charset="0"/>
                        </a:rPr>
                        <a:t>30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394"/>
                    </a:solidFill>
                  </a:tcPr>
                </a:tc>
                <a:tc>
                  <a:txBody>
                    <a:bodyPr/>
                    <a:lstStyle/>
                    <a:p>
                      <a:pPr algn="r" fontAlgn="b"/>
                      <a:r>
                        <a:rPr lang="en-US" sz="1000" b="0" i="0" u="none" strike="noStrike">
                          <a:solidFill>
                            <a:srgbClr val="000000"/>
                          </a:solidFill>
                          <a:effectLst/>
                          <a:latin typeface="Arial" panose="020B0604020202020204" pitchFamily="34" charset="0"/>
                        </a:rPr>
                        <a:t>30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394"/>
                    </a:solidFill>
                  </a:tcPr>
                </a:tc>
                <a:tc>
                  <a:txBody>
                    <a:bodyPr/>
                    <a:lstStyle/>
                    <a:p>
                      <a:pPr algn="r" fontAlgn="b"/>
                      <a:r>
                        <a:rPr lang="en-US" sz="1000" b="0" i="0" u="none" strike="noStrike">
                          <a:solidFill>
                            <a:srgbClr val="000000"/>
                          </a:solidFill>
                          <a:effectLst/>
                          <a:latin typeface="Arial" panose="020B0604020202020204" pitchFamily="34" charset="0"/>
                        </a:rPr>
                        <a:t>30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394"/>
                    </a:solidFill>
                  </a:tcPr>
                </a:tc>
                <a:extLst>
                  <a:ext uri="{0D108BD9-81ED-4DB2-BD59-A6C34878D82A}">
                    <a16:rowId xmlns:a16="http://schemas.microsoft.com/office/drawing/2014/main" val="3403361618"/>
                  </a:ext>
                </a:extLst>
              </a:tr>
              <a:tr h="233712">
                <a:tc>
                  <a:txBody>
                    <a:bodyPr/>
                    <a:lstStyle/>
                    <a:p>
                      <a:pPr algn="l" fontAlgn="b"/>
                      <a:r>
                        <a:rPr lang="en-US" sz="1000" b="0" i="0" u="none" strike="noStrike">
                          <a:solidFill>
                            <a:srgbClr val="000000"/>
                          </a:solidFill>
                          <a:effectLst/>
                          <a:latin typeface="Arial" panose="020B0604020202020204" pitchFamily="34" charset="0"/>
                        </a:rPr>
                        <a:t>Month4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rial" panose="020B060402020202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Arial" panose="020B0604020202020204" pitchFamily="34" charset="0"/>
                        </a:rPr>
                        <a:t>25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E998"/>
                    </a:solidFill>
                  </a:tcPr>
                </a:tc>
                <a:tc>
                  <a:txBody>
                    <a:bodyPr/>
                    <a:lstStyle/>
                    <a:p>
                      <a:pPr algn="r" fontAlgn="b"/>
                      <a:r>
                        <a:rPr lang="en-US" sz="1000" b="0" i="0" u="none" strike="noStrike">
                          <a:solidFill>
                            <a:srgbClr val="000000"/>
                          </a:solidFill>
                          <a:effectLst/>
                          <a:latin typeface="Arial" panose="020B0604020202020204" pitchFamily="34" charset="0"/>
                        </a:rPr>
                        <a:t>20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F9C"/>
                    </a:solidFill>
                  </a:tcPr>
                </a:tc>
                <a:tc>
                  <a:txBody>
                    <a:bodyPr/>
                    <a:lstStyle/>
                    <a:p>
                      <a:pPr algn="r" fontAlgn="b"/>
                      <a:r>
                        <a:rPr lang="en-US" sz="1000" b="0" i="0" u="none" strike="noStrike" dirty="0">
                          <a:solidFill>
                            <a:srgbClr val="000000"/>
                          </a:solidFill>
                          <a:effectLst/>
                          <a:latin typeface="Arial" panose="020B0604020202020204" pitchFamily="34" charset="0"/>
                        </a:rPr>
                        <a:t>20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F9C"/>
                    </a:solidFill>
                  </a:tcPr>
                </a:tc>
                <a:extLst>
                  <a:ext uri="{0D108BD9-81ED-4DB2-BD59-A6C34878D82A}">
                    <a16:rowId xmlns:a16="http://schemas.microsoft.com/office/drawing/2014/main" val="3111483243"/>
                  </a:ext>
                </a:extLst>
              </a:tr>
            </a:tbl>
          </a:graphicData>
        </a:graphic>
      </p:graphicFrame>
    </p:spTree>
    <p:extLst>
      <p:ext uri="{BB962C8B-B14F-4D97-AF65-F5344CB8AC3E}">
        <p14:creationId xmlns:p14="http://schemas.microsoft.com/office/powerpoint/2010/main" val="2516205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2FFF-2E8A-4796-9D45-7DA4177D8023}"/>
              </a:ext>
            </a:extLst>
          </p:cNvPr>
          <p:cNvSpPr>
            <a:spLocks noGrp="1"/>
          </p:cNvSpPr>
          <p:nvPr>
            <p:ph type="title"/>
          </p:nvPr>
        </p:nvSpPr>
        <p:spPr>
          <a:xfrm>
            <a:off x="838200" y="365125"/>
            <a:ext cx="10515600" cy="845837"/>
          </a:xfrm>
        </p:spPr>
        <p:txBody>
          <a:bodyPr>
            <a:normAutofit/>
          </a:bodyPr>
          <a:lstStyle/>
          <a:p>
            <a:r>
              <a:rPr lang="en-US" sz="2400" dirty="0">
                <a:latin typeface="+mn-lt"/>
              </a:rPr>
              <a:t>Metric 3. Market Impact Metrics</a:t>
            </a:r>
          </a:p>
        </p:txBody>
      </p:sp>
      <p:sp>
        <p:nvSpPr>
          <p:cNvPr id="3" name="TextBox 2">
            <a:extLst>
              <a:ext uri="{FF2B5EF4-FFF2-40B4-BE49-F238E27FC236}">
                <a16:creationId xmlns:a16="http://schemas.microsoft.com/office/drawing/2014/main" id="{E474D1E7-A289-45D9-B9ED-07935A65D95D}"/>
              </a:ext>
            </a:extLst>
          </p:cNvPr>
          <p:cNvSpPr txBox="1"/>
          <p:nvPr/>
        </p:nvSpPr>
        <p:spPr>
          <a:xfrm>
            <a:off x="1351344" y="1210962"/>
            <a:ext cx="10840656" cy="3139321"/>
          </a:xfrm>
          <a:prstGeom prst="rect">
            <a:avLst/>
          </a:prstGeom>
          <a:noFill/>
        </p:spPr>
        <p:txBody>
          <a:bodyPr wrap="square" rtlCol="0">
            <a:spAutoFit/>
          </a:bodyPr>
          <a:lstStyle/>
          <a:p>
            <a:r>
              <a:rPr lang="en-US" b="1" dirty="0"/>
              <a:t>Revenue</a:t>
            </a:r>
          </a:p>
          <a:p>
            <a:pPr marL="285750" indent="-285750">
              <a:buFont typeface="Arial" panose="020B0604020202020204" pitchFamily="34" charset="0"/>
              <a:buChar char="•"/>
            </a:pPr>
            <a:r>
              <a:rPr lang="en-US" dirty="0"/>
              <a:t>Since we charging for this subscription, revenue will be important KPI to measure impact and success of new service .</a:t>
            </a:r>
          </a:p>
          <a:p>
            <a:r>
              <a:rPr lang="en-US" dirty="0"/>
              <a:t>      This will give us confidence that we are truly delivering some value to customers . </a:t>
            </a:r>
          </a:p>
          <a:p>
            <a:endParaRPr lang="en-US" dirty="0"/>
          </a:p>
          <a:p>
            <a:r>
              <a:rPr lang="en-US" b="1" dirty="0"/>
              <a:t>Competitive success rate </a:t>
            </a:r>
          </a:p>
          <a:p>
            <a:pPr marL="285750" indent="-285750">
              <a:buFont typeface="Arial" panose="020B0604020202020204" pitchFamily="34" charset="0"/>
              <a:buChar char="•"/>
            </a:pPr>
            <a:r>
              <a:rPr lang="en-US" dirty="0"/>
              <a:t>It is necessary to compare success of your new offer with your earlier offers or other similar offers in market.</a:t>
            </a:r>
          </a:p>
          <a:p>
            <a:pPr marL="285750" indent="-285750">
              <a:buFont typeface="Arial" panose="020B0604020202020204" pitchFamily="34" charset="0"/>
              <a:buChar char="•"/>
            </a:pPr>
            <a:r>
              <a:rPr lang="en-US" dirty="0"/>
              <a:t>New services should be generating more revenue compared to earlier offers which will confirm the success . </a:t>
            </a:r>
          </a:p>
          <a:p>
            <a:pPr marL="285750" indent="-285750">
              <a:buFont typeface="Arial" panose="020B0604020202020204" pitchFamily="34" charset="0"/>
              <a:buChar char="•"/>
            </a:pPr>
            <a:r>
              <a:rPr lang="en-US" dirty="0"/>
              <a:t>If this services are competing head to head with similar offers from other competitors then also you can assume that we are on growing path and further we can plan for better strategies. </a:t>
            </a:r>
            <a:endParaRPr lang="en-US" b="1" dirty="0"/>
          </a:p>
          <a:p>
            <a:endParaRPr lang="en-US" dirty="0"/>
          </a:p>
        </p:txBody>
      </p:sp>
    </p:spTree>
    <p:extLst>
      <p:ext uri="{BB962C8B-B14F-4D97-AF65-F5344CB8AC3E}">
        <p14:creationId xmlns:p14="http://schemas.microsoft.com/office/powerpoint/2010/main" val="3682964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D6646-6D6F-40E3-A034-12957A176981}"/>
              </a:ext>
            </a:extLst>
          </p:cNvPr>
          <p:cNvSpPr>
            <a:spLocks noGrp="1"/>
          </p:cNvSpPr>
          <p:nvPr>
            <p:ph type="title"/>
          </p:nvPr>
        </p:nvSpPr>
        <p:spPr>
          <a:xfrm>
            <a:off x="716692" y="117989"/>
            <a:ext cx="10097530" cy="672843"/>
          </a:xfrm>
        </p:spPr>
        <p:txBody>
          <a:bodyPr>
            <a:normAutofit/>
          </a:bodyPr>
          <a:lstStyle/>
          <a:p>
            <a:r>
              <a:rPr lang="en-US" sz="2400" dirty="0">
                <a:latin typeface="+mn-lt"/>
              </a:rPr>
              <a:t>Stakeholders to Interact</a:t>
            </a:r>
          </a:p>
        </p:txBody>
      </p:sp>
      <p:sp>
        <p:nvSpPr>
          <p:cNvPr id="3" name="Content Placeholder 2">
            <a:extLst>
              <a:ext uri="{FF2B5EF4-FFF2-40B4-BE49-F238E27FC236}">
                <a16:creationId xmlns:a16="http://schemas.microsoft.com/office/drawing/2014/main" id="{F0688108-EB8A-44BA-BFBC-A1DACE756F50}"/>
              </a:ext>
            </a:extLst>
          </p:cNvPr>
          <p:cNvSpPr>
            <a:spLocks noGrp="1"/>
          </p:cNvSpPr>
          <p:nvPr>
            <p:ph idx="1"/>
          </p:nvPr>
        </p:nvSpPr>
        <p:spPr>
          <a:xfrm>
            <a:off x="1873769" y="625032"/>
            <a:ext cx="10097530" cy="5671596"/>
          </a:xfrm>
        </p:spPr>
        <p:txBody>
          <a:bodyPr>
            <a:normAutofit fontScale="77500" lnSpcReduction="20000"/>
          </a:bodyPr>
          <a:lstStyle/>
          <a:p>
            <a:pPr marL="0" indent="0">
              <a:buNone/>
            </a:pPr>
            <a:endParaRPr lang="en-US" b="1" dirty="0"/>
          </a:p>
          <a:p>
            <a:pPr marL="0" indent="0">
              <a:buNone/>
            </a:pPr>
            <a:r>
              <a:rPr lang="en-US" b="1" dirty="0"/>
              <a:t>1. Customers: </a:t>
            </a:r>
          </a:p>
          <a:p>
            <a:pPr marL="0" indent="0">
              <a:buNone/>
            </a:pPr>
            <a:r>
              <a:rPr lang="en-US" sz="2300" dirty="0"/>
              <a:t>Customers are primary stakeholders who are linked to overall success. We can interact with customers with help of surveys, Feedback calls asking about their preference ,past experience ,their expectations  which can help us to work on our service plan. </a:t>
            </a:r>
            <a:br>
              <a:rPr lang="en-US" sz="2300" dirty="0"/>
            </a:br>
            <a:r>
              <a:rPr lang="en-US" sz="2300" dirty="0"/>
              <a:t>Try to address complaints from the loyal customers on an immediate basis, take a feedback again for continuous improvement. Give an additional discount if necessary to retain the customers.</a:t>
            </a:r>
          </a:p>
          <a:p>
            <a:pPr marL="0" indent="0">
              <a:buNone/>
            </a:pPr>
            <a:r>
              <a:rPr lang="en-US" b="1" dirty="0"/>
              <a:t>2. Restaurant owners and Delivery partners </a:t>
            </a:r>
          </a:p>
          <a:p>
            <a:pPr marL="0" indent="0">
              <a:buNone/>
            </a:pPr>
            <a:r>
              <a:rPr lang="en-US" sz="2300" dirty="0"/>
              <a:t>It is important to talk to Restaurant owners and Delivery partners to decide the offers we are launching. Overall pricing , discount can be decided by considering their profit as well. Past feedback from customers can be shared with them with help of which they can improve food quality ,options , Delivery time etc. </a:t>
            </a:r>
          </a:p>
          <a:p>
            <a:pPr marL="0" indent="0">
              <a:buNone/>
            </a:pPr>
            <a:r>
              <a:rPr lang="en-US" dirty="0"/>
              <a:t>3. </a:t>
            </a:r>
            <a:r>
              <a:rPr lang="en-US" b="1" dirty="0"/>
              <a:t>Marketing Teams</a:t>
            </a:r>
          </a:p>
          <a:p>
            <a:pPr marL="0" indent="0" algn="l">
              <a:buNone/>
            </a:pPr>
            <a:r>
              <a:rPr lang="en-US" sz="2300" dirty="0"/>
              <a:t>The marketing team helps with promotional strategies for service launch such as deciding  -Date of launch </a:t>
            </a:r>
          </a:p>
          <a:p>
            <a:pPr marL="0" indent="0" algn="l">
              <a:buNone/>
            </a:pPr>
            <a:r>
              <a:rPr lang="en-US" sz="2300" dirty="0"/>
              <a:t>Creating awareness for service by advertisement on social media platforms, TV/Internet ads</a:t>
            </a:r>
          </a:p>
          <a:p>
            <a:pPr marL="0" indent="0" algn="l">
              <a:buNone/>
            </a:pPr>
            <a:r>
              <a:rPr lang="en-US" sz="2300" dirty="0"/>
              <a:t> Sending emails, SMS that will actually work by analyzing data for customers </a:t>
            </a:r>
          </a:p>
          <a:p>
            <a:pPr marL="0" indent="0" algn="l">
              <a:buNone/>
            </a:pPr>
            <a:r>
              <a:rPr lang="en-US" sz="2300" dirty="0"/>
              <a:t> They can also help us to know if our services will compete well in the market. </a:t>
            </a:r>
          </a:p>
          <a:p>
            <a:pPr marL="0" indent="0">
              <a:buNone/>
            </a:pPr>
            <a:endParaRPr lang="en-US" b="1" dirty="0"/>
          </a:p>
        </p:txBody>
      </p:sp>
    </p:spTree>
    <p:extLst>
      <p:ext uri="{BB962C8B-B14F-4D97-AF65-F5344CB8AC3E}">
        <p14:creationId xmlns:p14="http://schemas.microsoft.com/office/powerpoint/2010/main" val="36122913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750</TotalTime>
  <Words>1466</Words>
  <Application>Microsoft Office PowerPoint</Application>
  <PresentationFormat>Widescreen</PresentationFormat>
  <Paragraphs>182</Paragraphs>
  <Slides>8</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Cera Pro</vt:lpstr>
      <vt:lpstr>Comic Sans MS</vt:lpstr>
      <vt:lpstr>Corbel</vt:lpstr>
      <vt:lpstr>Parallax</vt:lpstr>
      <vt:lpstr>PowerPoint Presentation</vt:lpstr>
      <vt:lpstr>PowerPoint Presentation</vt:lpstr>
      <vt:lpstr>PowerPoint Presentation</vt:lpstr>
      <vt:lpstr>Criteria for selecting Top 3 metrics </vt:lpstr>
      <vt:lpstr>Metric 1. Campaign Success Metrics</vt:lpstr>
      <vt:lpstr>Metric 2. Customer Acquisition and Customer Retention </vt:lpstr>
      <vt:lpstr>Metric 3. Market Impact Metrics</vt:lpstr>
      <vt:lpstr>Stakeholders to Interact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swapnil shimpi</dc:creator>
  <cp:lastModifiedBy>swapnil shimpi</cp:lastModifiedBy>
  <cp:revision>106</cp:revision>
  <dcterms:created xsi:type="dcterms:W3CDTF">2021-11-06T04:53:41Z</dcterms:created>
  <dcterms:modified xsi:type="dcterms:W3CDTF">2021-11-08T05:12:48Z</dcterms:modified>
</cp:coreProperties>
</file>