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83" r:id="rId4"/>
    <p:sldId id="285" r:id="rId5"/>
    <p:sldId id="291" r:id="rId6"/>
    <p:sldId id="292" r:id="rId7"/>
    <p:sldId id="284" r:id="rId8"/>
    <p:sldId id="287" r:id="rId9"/>
    <p:sldId id="293" r:id="rId10"/>
    <p:sldId id="296" r:id="rId11"/>
    <p:sldId id="299" r:id="rId12"/>
    <p:sldId id="297" r:id="rId13"/>
    <p:sldId id="298" r:id="rId14"/>
    <p:sldId id="300" r:id="rId15"/>
    <p:sldId id="304" r:id="rId16"/>
    <p:sldId id="301" r:id="rId17"/>
    <p:sldId id="290" r:id="rId18"/>
    <p:sldId id="279" r:id="rId19"/>
  </p:sldIdLst>
  <p:sldSz cx="18288000" cy="10287000"/>
  <p:notesSz cx="6858000" cy="9144000"/>
  <p:embeddedFontLst>
    <p:embeddedFont>
      <p:font typeface="Galaxie Polaris 1" panose="020B0504030301020103" pitchFamily="34" charset="77"/>
      <p:regular r:id="rId21"/>
    </p:embeddedFont>
    <p:embeddedFont>
      <p:font typeface="Galaxie Polaris 2" panose="020B0504030301020103" pitchFamily="34" charset="77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0" autoAdjust="0"/>
    <p:restoredTop sz="94624" autoAdjust="0"/>
  </p:normalViewPr>
  <p:slideViewPr>
    <p:cSldViewPr>
      <p:cViewPr>
        <p:scale>
          <a:sx n="73" d="100"/>
          <a:sy n="73" d="100"/>
        </p:scale>
        <p:origin x="1320" y="1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0102F-8ACD-7E4A-BBBD-935D511DDE0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519DA-4BB7-ED45-946E-739329720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“Scatter-matrix shows the ‘seasonal dance’: in winter, cloudy hours = cool + humid + high-pressure fog decks; in summer, cloudy hours = humid + low-pressure storm cells. These flip-flops convinced us to let an Iterative Imputer learn the joint relationship instead of hard-coding a rule. Linear interpolation fixed very short gaps; the multivariate model filled the rest with ∼25 % lower RMSE on a blind-holdout of cloud-coverage.”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19DA-4BB7-ED45-946E-7393297203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64AE-0232-08ED-3619-48F77B87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E42499-5F89-21E8-061A-EC0AF2AC17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67932-5180-F101-1550-3237B584A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“Scatter-matrix shows the ‘seasonal dance’: in winter, cloudy hours = cool + humid + high-pressure fog decks; in summer, cloudy hours = humid + low-pressure storm cells. These flip-flops convinced us to let an Iterative Imputer learn the joint relationship instead of hard-coding a rule. Linear interpolation fixed very short gaps; the multivariate model filled the rest with ∼25 % lower RMSE on a blind-holdout of cloud-coverage.”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E1BF1-711C-BD59-AE5B-394E99A7F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19DA-4BB7-ED45-946E-7393297203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19DA-4BB7-ED45-946E-7393297203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22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8519DA-4BB7-ED45-946E-7393297203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964" b="9964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7257013"/>
            <a:ext cx="10111765" cy="4002574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8699" y="1409887"/>
            <a:ext cx="16611111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075"/>
              </a:lnSpc>
            </a:pPr>
            <a:r>
              <a:rPr lang="en-US" sz="4800" dirty="0">
                <a:solidFill>
                  <a:srgbClr val="FFFFFF"/>
                </a:solidFill>
                <a:latin typeface="Galaxie Polaris 1"/>
              </a:rPr>
              <a:t>From Raw Readings to Reliable Forecasts &amp; Beyond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699" y="4582760"/>
            <a:ext cx="11853375" cy="36901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60"/>
              </a:lnSpc>
            </a:pPr>
            <a:r>
              <a:rPr lang="en-US" sz="2800" dirty="0">
                <a:solidFill>
                  <a:srgbClr val="FFFFFF"/>
                </a:solidFill>
                <a:latin typeface="Galaxie Polaris 2"/>
                <a:ea typeface="Galaxie Polaris 2"/>
              </a:rPr>
              <a:t>Satyabrat Srikumar (ss7172)</a:t>
            </a:r>
          </a:p>
          <a:p>
            <a:pPr>
              <a:lnSpc>
                <a:spcPts val="4860"/>
              </a:lnSpc>
            </a:pPr>
            <a:r>
              <a:rPr lang="en-US" sz="2800" dirty="0">
                <a:solidFill>
                  <a:srgbClr val="FFFFFF"/>
                </a:solidFill>
                <a:latin typeface="Galaxie Polaris 2"/>
                <a:ea typeface="Galaxie Polaris 2"/>
              </a:rPr>
              <a:t>Department of Computer Science,</a:t>
            </a:r>
          </a:p>
          <a:p>
            <a:pPr>
              <a:lnSpc>
                <a:spcPts val="4860"/>
              </a:lnSpc>
            </a:pPr>
            <a:r>
              <a:rPr lang="en-US" sz="2800" dirty="0">
                <a:solidFill>
                  <a:srgbClr val="FFFFFF"/>
                </a:solidFill>
                <a:latin typeface="Galaxie Polaris 2"/>
                <a:ea typeface="Galaxie Polaris 2"/>
              </a:rPr>
              <a:t>Columbia University</a:t>
            </a:r>
          </a:p>
          <a:p>
            <a:pPr>
              <a:lnSpc>
                <a:spcPts val="4860"/>
              </a:lnSpc>
            </a:pPr>
            <a:endParaRPr lang="en-US" sz="2800" dirty="0">
              <a:solidFill>
                <a:srgbClr val="FFFFFF"/>
              </a:solidFill>
              <a:latin typeface="Galaxie Polaris 2"/>
              <a:ea typeface="Galaxie Polaris 2"/>
            </a:endParaRPr>
          </a:p>
          <a:p>
            <a:pPr>
              <a:lnSpc>
                <a:spcPts val="4860"/>
              </a:lnSpc>
            </a:pPr>
            <a:endParaRPr lang="en-US" sz="2800" dirty="0">
              <a:solidFill>
                <a:srgbClr val="FFFFFF"/>
              </a:solidFill>
              <a:latin typeface="Galaxie Polaris 2"/>
              <a:ea typeface="Galaxie Polaris 2"/>
            </a:endParaRPr>
          </a:p>
          <a:p>
            <a:pPr>
              <a:lnSpc>
                <a:spcPts val="4860"/>
              </a:lnSpc>
            </a:pPr>
            <a:r>
              <a:rPr lang="en-US" sz="2800" dirty="0">
                <a:solidFill>
                  <a:srgbClr val="FFFFFF"/>
                </a:solidFill>
                <a:latin typeface="Galaxie Polaris 2"/>
                <a:ea typeface="Galaxie Polaris 2"/>
              </a:rPr>
              <a:t>Advisor: Prof. Dr. Alp </a:t>
            </a:r>
            <a:r>
              <a:rPr lang="en-US" sz="2800" dirty="0" err="1">
                <a:solidFill>
                  <a:srgbClr val="FFFFFF"/>
                </a:solidFill>
                <a:latin typeface="Galaxie Polaris 2"/>
                <a:ea typeface="Galaxie Polaris 2"/>
              </a:rPr>
              <a:t>Kucukelbir</a:t>
            </a:r>
            <a:endParaRPr lang="en-US" sz="2800" dirty="0">
              <a:solidFill>
                <a:srgbClr val="FFFFFF"/>
              </a:solidFill>
              <a:latin typeface="Galaxie Polaris 2"/>
              <a:ea typeface="Galaxie Polaris 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68C51-1274-A88B-C0E0-2779C51997A9}"/>
              </a:ext>
            </a:extLst>
          </p:cNvPr>
          <p:cNvSpPr txBox="1"/>
          <p:nvPr/>
        </p:nvSpPr>
        <p:spPr>
          <a:xfrm>
            <a:off x="1028700" y="2899720"/>
            <a:ext cx="16611111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860"/>
              </a:lnSpc>
            </a:pPr>
            <a:r>
              <a:rPr lang="en-US" sz="4500" dirty="0">
                <a:solidFill>
                  <a:schemeClr val="bg1"/>
                </a:solidFill>
                <a:ea typeface="+mn-lt"/>
                <a:cs typeface="+mn-lt"/>
              </a:rPr>
              <a:t>Why meter level prediction matters </a:t>
            </a:r>
            <a:endParaRPr lang="en-US" sz="45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49C53-74DD-ECAA-C5CE-E1C08AC2D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D629CFAD-B002-6CCE-3CD9-C85F84620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EFB7BF86-4B16-D918-E2F8-0FF7CD4E9257}"/>
              </a:ext>
            </a:extLst>
          </p:cNvPr>
          <p:cNvGrpSpPr/>
          <p:nvPr/>
        </p:nvGrpSpPr>
        <p:grpSpPr>
          <a:xfrm rot="5403534">
            <a:off x="2960401" y="443021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E2655B4-95AF-31AD-1143-79B266371AE6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F7DBCB6-4C14-FB41-4C5E-1A95622025F2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3ABE2D1E-AD87-29D3-49A1-B51F95893681}"/>
              </a:ext>
            </a:extLst>
          </p:cNvPr>
          <p:cNvSpPr txBox="1"/>
          <p:nvPr/>
        </p:nvSpPr>
        <p:spPr>
          <a:xfrm>
            <a:off x="1389532" y="363824"/>
            <a:ext cx="15679267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6000" dirty="0">
                <a:solidFill>
                  <a:srgbClr val="0B1E60"/>
                </a:solidFill>
                <a:latin typeface="Galaxie Polaris 1"/>
              </a:rPr>
              <a:t>Identifying outliers</a:t>
            </a:r>
            <a:endParaRPr lang="en-US" sz="1600" dirty="0"/>
          </a:p>
        </p:txBody>
      </p:sp>
      <p:pic>
        <p:nvPicPr>
          <p:cNvPr id="4" name="Picture 3" descr="A graph of a number of blue lines&#10;&#10;AI-generated content may be incorrect.">
            <a:extLst>
              <a:ext uri="{FF2B5EF4-FFF2-40B4-BE49-F238E27FC236}">
                <a16:creationId xmlns:a16="http://schemas.microsoft.com/office/drawing/2014/main" id="{3A413E76-A68B-DF8B-BCD7-AFC03630D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238" y="2395257"/>
            <a:ext cx="8685278" cy="64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22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C6979-4AC2-74A1-DBAA-802C6E986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85AD24D8-28B7-CD61-79C4-08C16C2B7A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D735C1A6-02E6-52CD-90BD-405C1EEA5784}"/>
              </a:ext>
            </a:extLst>
          </p:cNvPr>
          <p:cNvGrpSpPr/>
          <p:nvPr/>
        </p:nvGrpSpPr>
        <p:grpSpPr>
          <a:xfrm rot="5403534">
            <a:off x="1057447" y="1032755"/>
            <a:ext cx="3951164" cy="3461171"/>
            <a:chOff x="-365706" y="-38100"/>
            <a:chExt cx="1178506" cy="1032344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DF017DC6-C7AC-1FEA-FA7F-B9A4E5D6BD5C}"/>
                </a:ext>
              </a:extLst>
            </p:cNvPr>
            <p:cNvSpPr/>
            <p:nvPr/>
          </p:nvSpPr>
          <p:spPr>
            <a:xfrm>
              <a:off x="-365706" y="25778"/>
              <a:ext cx="31755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6241AF13-028F-2C53-29C3-C08E6FB6619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71054047-4EAC-4636-FFB9-60A37B26C115}"/>
              </a:ext>
            </a:extLst>
          </p:cNvPr>
          <p:cNvSpPr txBox="1"/>
          <p:nvPr/>
        </p:nvSpPr>
        <p:spPr>
          <a:xfrm>
            <a:off x="1304366" y="-537075"/>
            <a:ext cx="15679267" cy="1259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2400" dirty="0">
                <a:solidFill>
                  <a:srgbClr val="0B1E60"/>
                </a:solidFill>
                <a:latin typeface="Galaxie Polaris 1"/>
              </a:rPr>
              <a:t>Comparison of Target distribution pre and post cleaning (Discard data before May 20 17:00:00)</a:t>
            </a:r>
            <a:endParaRPr lang="en-US" sz="700" dirty="0"/>
          </a:p>
        </p:txBody>
      </p:sp>
      <p:pic>
        <p:nvPicPr>
          <p:cNvPr id="3" name="Picture 2" descr="A graph of a distribution of meter reading&#10;&#10;AI-generated content may be incorrect.">
            <a:extLst>
              <a:ext uri="{FF2B5EF4-FFF2-40B4-BE49-F238E27FC236}">
                <a16:creationId xmlns:a16="http://schemas.microsoft.com/office/drawing/2014/main" id="{476BC924-B99D-04C8-CB09-A767255FF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06" y="992362"/>
            <a:ext cx="8001000" cy="4456184"/>
          </a:xfrm>
          <a:prstGeom prst="rect">
            <a:avLst/>
          </a:prstGeom>
        </p:spPr>
      </p:pic>
      <p:pic>
        <p:nvPicPr>
          <p:cNvPr id="6" name="Picture 5" descr="A graph of a log-transformed meter reading&#10;&#10;AI-generated content may be incorrect.">
            <a:extLst>
              <a:ext uri="{FF2B5EF4-FFF2-40B4-BE49-F238E27FC236}">
                <a16:creationId xmlns:a16="http://schemas.microsoft.com/office/drawing/2014/main" id="{16AEDF07-6FBE-C46D-29F2-04BA5FBC8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5143500"/>
            <a:ext cx="7558433" cy="5323282"/>
          </a:xfrm>
          <a:prstGeom prst="rect">
            <a:avLst/>
          </a:prstGeom>
        </p:spPr>
      </p:pic>
      <p:pic>
        <p:nvPicPr>
          <p:cNvPr id="8" name="Picture 7" descr="A graph with a number of blue bars&#10;&#10;AI-generated content may be incorrect.">
            <a:extLst>
              <a:ext uri="{FF2B5EF4-FFF2-40B4-BE49-F238E27FC236}">
                <a16:creationId xmlns:a16="http://schemas.microsoft.com/office/drawing/2014/main" id="{EB8221F8-5B6E-1473-8F41-BFF222D5A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27" y="962455"/>
            <a:ext cx="7269375" cy="4515998"/>
          </a:xfrm>
          <a:prstGeom prst="rect">
            <a:avLst/>
          </a:prstGeom>
        </p:spPr>
      </p:pic>
      <p:pic>
        <p:nvPicPr>
          <p:cNvPr id="10" name="Picture 9" descr="A graph of a distribution of a number of meters&#10;&#10;AI-generated content may be incorrect.">
            <a:extLst>
              <a:ext uri="{FF2B5EF4-FFF2-40B4-BE49-F238E27FC236}">
                <a16:creationId xmlns:a16="http://schemas.microsoft.com/office/drawing/2014/main" id="{34330C7B-AC65-12FB-8A8B-B114C9046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706" y="5405783"/>
            <a:ext cx="7772400" cy="48812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FFA433-33FF-D9CF-D764-D41E1A66411D}"/>
              </a:ext>
            </a:extLst>
          </p:cNvPr>
          <p:cNvSpPr txBox="1"/>
          <p:nvPr/>
        </p:nvSpPr>
        <p:spPr>
          <a:xfrm>
            <a:off x="16776441" y="3545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7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0B8B-DC32-0908-39CE-0DEB056AB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B3FC9D2B-CE19-327F-F632-AA6AEE0A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108C8C6C-6F38-97AC-D11A-65DF5BAFCCC2}"/>
              </a:ext>
            </a:extLst>
          </p:cNvPr>
          <p:cNvGrpSpPr/>
          <p:nvPr/>
        </p:nvGrpSpPr>
        <p:grpSpPr>
          <a:xfrm rot="5403534">
            <a:off x="2960401" y="443021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DE2A58F9-BFE7-F080-A0DC-A6DF839B5EA9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2995D3F-DF71-4795-4878-7AC985F757C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E14F06C0-82D7-A914-E5B7-8963C1C4AF90}"/>
              </a:ext>
            </a:extLst>
          </p:cNvPr>
          <p:cNvSpPr txBox="1"/>
          <p:nvPr/>
        </p:nvSpPr>
        <p:spPr>
          <a:xfrm>
            <a:off x="1389532" y="363824"/>
            <a:ext cx="15679267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6000" dirty="0">
                <a:solidFill>
                  <a:srgbClr val="0B1E60"/>
                </a:solidFill>
                <a:latin typeface="Galaxie Polaris 1"/>
              </a:rPr>
              <a:t>Train – Validate – Test Split </a:t>
            </a: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BE308D-44B1-4085-C65A-0D87CAB18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74855"/>
              </p:ext>
            </p:extLst>
          </p:nvPr>
        </p:nvGraphicFramePr>
        <p:xfrm>
          <a:off x="1885419" y="3924300"/>
          <a:ext cx="14493836" cy="516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459">
                  <a:extLst>
                    <a:ext uri="{9D8B030D-6E8A-4147-A177-3AD203B41FA5}">
                      <a16:colId xmlns:a16="http://schemas.microsoft.com/office/drawing/2014/main" val="85576300"/>
                    </a:ext>
                  </a:extLst>
                </a:gridCol>
                <a:gridCol w="3623459">
                  <a:extLst>
                    <a:ext uri="{9D8B030D-6E8A-4147-A177-3AD203B41FA5}">
                      <a16:colId xmlns:a16="http://schemas.microsoft.com/office/drawing/2014/main" val="249244387"/>
                    </a:ext>
                  </a:extLst>
                </a:gridCol>
                <a:gridCol w="3623459">
                  <a:extLst>
                    <a:ext uri="{9D8B030D-6E8A-4147-A177-3AD203B41FA5}">
                      <a16:colId xmlns:a16="http://schemas.microsoft.com/office/drawing/2014/main" val="1445402624"/>
                    </a:ext>
                  </a:extLst>
                </a:gridCol>
                <a:gridCol w="3623459">
                  <a:extLst>
                    <a:ext uri="{9D8B030D-6E8A-4147-A177-3AD203B41FA5}">
                      <a16:colId xmlns:a16="http://schemas.microsoft.com/office/drawing/2014/main" val="726916306"/>
                    </a:ext>
                  </a:extLst>
                </a:gridCol>
              </a:tblGrid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85785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May 20 – Oct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313,836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Fit model, early 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78589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Validate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Nov 1 – Nov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57,702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Hyperparameter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12331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Dec 1 – Dec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60,996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Final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6169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E844E0-5D95-FFE9-17ED-EA4395B7C9AE}"/>
              </a:ext>
            </a:extLst>
          </p:cNvPr>
          <p:cNvSpPr txBox="1"/>
          <p:nvPr/>
        </p:nvSpPr>
        <p:spPr>
          <a:xfrm>
            <a:off x="1489656" y="2395257"/>
            <a:ext cx="8035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Rows kept: 432k (267k dropped)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4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2D26-E871-6D71-8C89-E48E6337E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46DBF1F5-A6BD-FBB5-854C-34D3AF986D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91362E42-588F-3D2C-BDAA-6B8A826B8C6B}"/>
              </a:ext>
            </a:extLst>
          </p:cNvPr>
          <p:cNvGrpSpPr/>
          <p:nvPr/>
        </p:nvGrpSpPr>
        <p:grpSpPr>
          <a:xfrm rot="5403534">
            <a:off x="2960401" y="443021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FC14FBA6-D790-E796-F13B-B5C48E372631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BDC57A3-BD4E-BE04-2AB8-12993A40265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5CB5F674-9F6F-EE8D-7D04-A50273693C94}"/>
              </a:ext>
            </a:extLst>
          </p:cNvPr>
          <p:cNvSpPr txBox="1"/>
          <p:nvPr/>
        </p:nvSpPr>
        <p:spPr>
          <a:xfrm>
            <a:off x="1389532" y="363824"/>
            <a:ext cx="15679267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6000" dirty="0">
                <a:solidFill>
                  <a:srgbClr val="0B1E60"/>
                </a:solidFill>
                <a:latin typeface="Galaxie Polaris 1"/>
              </a:rPr>
              <a:t>Baseline Models Benchmark</a:t>
            </a:r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4894B0-0472-D3FA-A3BD-CCA8DA165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79683"/>
              </p:ext>
            </p:extLst>
          </p:nvPr>
        </p:nvGraphicFramePr>
        <p:xfrm>
          <a:off x="1885417" y="3257341"/>
          <a:ext cx="13583184" cy="4888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7728">
                  <a:extLst>
                    <a:ext uri="{9D8B030D-6E8A-4147-A177-3AD203B41FA5}">
                      <a16:colId xmlns:a16="http://schemas.microsoft.com/office/drawing/2014/main" val="85576300"/>
                    </a:ext>
                  </a:extLst>
                </a:gridCol>
                <a:gridCol w="4527728">
                  <a:extLst>
                    <a:ext uri="{9D8B030D-6E8A-4147-A177-3AD203B41FA5}">
                      <a16:colId xmlns:a16="http://schemas.microsoft.com/office/drawing/2014/main" val="249244387"/>
                    </a:ext>
                  </a:extLst>
                </a:gridCol>
                <a:gridCol w="4527728">
                  <a:extLst>
                    <a:ext uri="{9D8B030D-6E8A-4147-A177-3AD203B41FA5}">
                      <a16:colId xmlns:a16="http://schemas.microsoft.com/office/drawing/2014/main" val="1445402624"/>
                    </a:ext>
                  </a:extLst>
                </a:gridCol>
              </a:tblGrid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RMSE (kWh)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85785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LightGBM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Tweedie objective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Basic datetime features + raw weather, no lag/rolling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~ 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78589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XGBoost</a:t>
                      </a:r>
                      <a:r>
                        <a:rPr lang="en-US" sz="3200" dirty="0"/>
                        <a:t>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Square-error loss, learning rate 0.5</a:t>
                      </a:r>
                    </a:p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Sane unput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~ 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12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828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C4966-3E63-CDF6-C217-869B15EC9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E34A603A-19D5-E479-7493-C7872444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7C7A8F08-A7F5-AA60-9D1D-CA424A1F792B}"/>
              </a:ext>
            </a:extLst>
          </p:cNvPr>
          <p:cNvGrpSpPr/>
          <p:nvPr/>
        </p:nvGrpSpPr>
        <p:grpSpPr>
          <a:xfrm rot="5403534">
            <a:off x="14753468" y="2659954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F063CD1C-292E-06DE-A802-0CAC8F9A797F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2A09724B-406A-B4E5-CF7B-76CDCF93268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6A1A417F-FCF8-5E89-1CB1-608B492CCEC3}"/>
              </a:ext>
            </a:extLst>
          </p:cNvPr>
          <p:cNvSpPr txBox="1"/>
          <p:nvPr/>
        </p:nvSpPr>
        <p:spPr>
          <a:xfrm>
            <a:off x="13187264" y="2888496"/>
            <a:ext cx="15679267" cy="13102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3600" dirty="0">
                <a:solidFill>
                  <a:srgbClr val="0B1E60"/>
                </a:solidFill>
                <a:latin typeface="Galaxie Polaris 1"/>
              </a:rPr>
              <a:t>Feature engineering</a:t>
            </a:r>
            <a:endParaRPr lang="en-US" sz="1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1216CB-07F5-EA58-8F76-218CFC0B2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349663"/>
              </p:ext>
            </p:extLst>
          </p:nvPr>
        </p:nvGraphicFramePr>
        <p:xfrm>
          <a:off x="273793" y="190499"/>
          <a:ext cx="12649200" cy="895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4600">
                  <a:extLst>
                    <a:ext uri="{9D8B030D-6E8A-4147-A177-3AD203B41FA5}">
                      <a16:colId xmlns:a16="http://schemas.microsoft.com/office/drawing/2014/main" val="218375262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942705635"/>
                    </a:ext>
                  </a:extLst>
                </a:gridCol>
              </a:tblGrid>
              <a:tr h="536283">
                <a:tc>
                  <a:txBody>
                    <a:bodyPr/>
                    <a:lstStyle/>
                    <a:p>
                      <a:r>
                        <a:rPr lang="en-US" sz="28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43060"/>
                  </a:ext>
                </a:extLst>
              </a:tr>
              <a:tr h="1861219">
                <a:tc>
                  <a:txBody>
                    <a:bodyPr/>
                    <a:lstStyle/>
                    <a:p>
                      <a:r>
                        <a:rPr lang="en-US" sz="2800" b="1" dirty="0"/>
                        <a:t>Time-of-day &amp; seasonality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hour_sin</a:t>
                      </a:r>
                      <a:r>
                        <a:rPr lang="en-US" sz="2800" i="1" dirty="0"/>
                        <a:t>, </a:t>
                      </a:r>
                      <a:r>
                        <a:rPr lang="en-US" sz="2800" i="1" dirty="0" err="1"/>
                        <a:t>hour_cos</a:t>
                      </a:r>
                      <a:r>
                        <a:rPr lang="en-US" sz="2800" dirty="0"/>
                        <a:t> (captures 24-h cycle)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month_sin</a:t>
                      </a:r>
                      <a:r>
                        <a:rPr lang="en-US" sz="2800" i="1" dirty="0"/>
                        <a:t>, </a:t>
                      </a:r>
                      <a:r>
                        <a:rPr lang="en-US" sz="2800" i="1" dirty="0" err="1"/>
                        <a:t>month_cos</a:t>
                      </a:r>
                      <a:r>
                        <a:rPr lang="en-US" sz="2800" dirty="0"/>
                        <a:t> (annual cycle)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/>
                        <a:t>weekday, </a:t>
                      </a:r>
                      <a:r>
                        <a:rPr lang="en-US" sz="2800" i="1" dirty="0" err="1"/>
                        <a:t>is_weekend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Make tree/NN models “see” smooth periodic patterns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73685"/>
                  </a:ext>
                </a:extLst>
              </a:tr>
              <a:tr h="2302864">
                <a:tc>
                  <a:txBody>
                    <a:bodyPr/>
                    <a:lstStyle/>
                    <a:p>
                      <a:r>
                        <a:rPr lang="en-US" sz="2800" b="1" dirty="0"/>
                        <a:t>Meter autoregression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/>
                        <a:t>meter_lag_1h, 24h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meter_last_week</a:t>
                      </a:r>
                      <a:r>
                        <a:rPr lang="en-US" sz="2800" dirty="0"/>
                        <a:t> (t-168 h)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b="1" dirty="0"/>
                        <a:t>Rolling stats</a:t>
                      </a:r>
                      <a:r>
                        <a:rPr lang="en-US" sz="2800" dirty="0"/>
                        <a:t>: mean / std / min over 24 h &amp; 168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Energy use is highly persistent; these lags give the model a fast proxy for occupancy &amp; process schedules. Rolling stats dampen noise and signal load ramp-ups.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54285"/>
                  </a:ext>
                </a:extLst>
              </a:tr>
              <a:tr h="1419574">
                <a:tc>
                  <a:txBody>
                    <a:bodyPr/>
                    <a:lstStyle/>
                    <a:p>
                      <a:r>
                        <a:rPr lang="en-US" sz="2800" b="1" dirty="0"/>
                        <a:t>Weather context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Lags and 24 h / 168 h means for </a:t>
                      </a:r>
                      <a:r>
                        <a:rPr lang="en-US" sz="2800" b="1" dirty="0"/>
                        <a:t>air T°, dew T°, wind, pressure, </a:t>
                      </a:r>
                      <a:r>
                        <a:rPr lang="en-US" sz="2800" b="1" dirty="0" err="1"/>
                        <a:t>precip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Smooths sensor spikes and aligns weather dynamics with building thermal inertia.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296780"/>
                  </a:ext>
                </a:extLst>
              </a:tr>
              <a:tr h="1419574">
                <a:tc>
                  <a:txBody>
                    <a:bodyPr/>
                    <a:lstStyle/>
                    <a:p>
                      <a:r>
                        <a:rPr lang="en-US" sz="2800" b="1" dirty="0"/>
                        <a:t>Building descriptors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log_sqft</a:t>
                      </a:r>
                      <a:r>
                        <a:rPr lang="en-US" sz="2800" dirty="0"/>
                        <a:t>, </a:t>
                      </a:r>
                      <a:r>
                        <a:rPr lang="en-US" sz="2800" i="1" dirty="0" err="1"/>
                        <a:t>building_age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primary_use</a:t>
                      </a:r>
                      <a:r>
                        <a:rPr lang="en-US" sz="2800" dirty="0"/>
                        <a:t> (one-hot)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Normalises</a:t>
                      </a:r>
                      <a:r>
                        <a:rPr lang="en-US" sz="2800" dirty="0"/>
                        <a:t> scale (log) and turns year-built into a usable linear age signal.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56479"/>
                  </a:ext>
                </a:extLst>
              </a:tr>
              <a:tr h="1419574">
                <a:tc>
                  <a:txBody>
                    <a:bodyPr/>
                    <a:lstStyle/>
                    <a:p>
                      <a:r>
                        <a:rPr lang="en-US" sz="2800" b="1" dirty="0"/>
                        <a:t>Quality flags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‣ </a:t>
                      </a:r>
                      <a:r>
                        <a:rPr lang="en-US" sz="2800" i="1" dirty="0" err="1"/>
                        <a:t>spike_flag</a:t>
                      </a:r>
                      <a:r>
                        <a:rPr lang="en-US" sz="2800" dirty="0"/>
                        <a:t> – 1 if reading &gt; 99.9th pct. of that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Allows the learner to treat occasional metering glitches separately.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4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57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3EAB5-F6A0-496E-9B7D-E847980A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A86039A7-2FFA-5504-1DD5-74644FB5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B095FEC2-B0B0-4042-EB47-267A55A8694D}"/>
              </a:ext>
            </a:extLst>
          </p:cNvPr>
          <p:cNvGrpSpPr/>
          <p:nvPr/>
        </p:nvGrpSpPr>
        <p:grpSpPr>
          <a:xfrm rot="5403534">
            <a:off x="2960401" y="443021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C639F41-CB14-4A35-C2CA-C114EED2DA30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81043F5-38E2-9B3F-FB46-DDF8BFAFECC7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3A7C5E09-1E91-119C-BE60-92474CC20F55}"/>
              </a:ext>
            </a:extLst>
          </p:cNvPr>
          <p:cNvSpPr txBox="1"/>
          <p:nvPr/>
        </p:nvSpPr>
        <p:spPr>
          <a:xfrm>
            <a:off x="1389532" y="363824"/>
            <a:ext cx="15679267" cy="1297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3600" dirty="0">
                <a:solidFill>
                  <a:srgbClr val="0B1E60"/>
                </a:solidFill>
                <a:latin typeface="Galaxie Polaris 1"/>
              </a:rPr>
              <a:t>Benchmark – Feature based models under 2 cleaning strategies</a:t>
            </a:r>
            <a:endParaRPr lang="en-US" sz="1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3F868E-8832-E5AC-BACF-4023AB669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42169"/>
              </p:ext>
            </p:extLst>
          </p:nvPr>
        </p:nvGraphicFramePr>
        <p:xfrm>
          <a:off x="1389532" y="2499849"/>
          <a:ext cx="13583185" cy="6963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6637">
                  <a:extLst>
                    <a:ext uri="{9D8B030D-6E8A-4147-A177-3AD203B41FA5}">
                      <a16:colId xmlns:a16="http://schemas.microsoft.com/office/drawing/2014/main" val="85576300"/>
                    </a:ext>
                  </a:extLst>
                </a:gridCol>
                <a:gridCol w="2716637">
                  <a:extLst>
                    <a:ext uri="{9D8B030D-6E8A-4147-A177-3AD203B41FA5}">
                      <a16:colId xmlns:a16="http://schemas.microsoft.com/office/drawing/2014/main" val="249244387"/>
                    </a:ext>
                  </a:extLst>
                </a:gridCol>
                <a:gridCol w="2716637">
                  <a:extLst>
                    <a:ext uri="{9D8B030D-6E8A-4147-A177-3AD203B41FA5}">
                      <a16:colId xmlns:a16="http://schemas.microsoft.com/office/drawing/2014/main" val="1445402624"/>
                    </a:ext>
                  </a:extLst>
                </a:gridCol>
                <a:gridCol w="2716637">
                  <a:extLst>
                    <a:ext uri="{9D8B030D-6E8A-4147-A177-3AD203B41FA5}">
                      <a16:colId xmlns:a16="http://schemas.microsoft.com/office/drawing/2014/main" val="812352745"/>
                    </a:ext>
                  </a:extLst>
                </a:gridCol>
                <a:gridCol w="2716637">
                  <a:extLst>
                    <a:ext uri="{9D8B030D-6E8A-4147-A177-3AD203B41FA5}">
                      <a16:colId xmlns:a16="http://schemas.microsoft.com/office/drawing/2014/main" val="4200000302"/>
                    </a:ext>
                  </a:extLst>
                </a:gridCol>
              </a:tblGrid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Iterative-Imputer clean</a:t>
                      </a:r>
                      <a:r>
                        <a:rPr lang="en-US" sz="2800" dirty="0"/>
                        <a:t>(RMSE 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Time-interp. clean</a:t>
                      </a:r>
                      <a:r>
                        <a:rPr lang="en-US" sz="2800" dirty="0"/>
                        <a:t>(RMSE 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Δ (</a:t>
                      </a:r>
                      <a:r>
                        <a:rPr lang="en-US" sz="2800" dirty="0"/>
                        <a:t>RMSE)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% Improvement from baseline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885785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LightGBM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49.58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49.13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-0.45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~ 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078589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XGBoost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54.85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57.80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▲ +2.95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~ 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912331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53.90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53.94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+0.04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1038"/>
                  </a:ext>
                </a:extLst>
              </a:tr>
              <a:tr h="12913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Ensemble (LGBM+XGB)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★ 48.15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b="1" dirty="0"/>
                        <a:t>★ 48.62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+0.47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8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7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5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755CC-A9C0-30EF-4267-2F998595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1824EB55-8583-82AF-6662-74257F3F10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C514F41C-E79C-60C5-F66C-F35D83EC49FB}"/>
              </a:ext>
            </a:extLst>
          </p:cNvPr>
          <p:cNvGrpSpPr/>
          <p:nvPr/>
        </p:nvGrpSpPr>
        <p:grpSpPr>
          <a:xfrm rot="5403534">
            <a:off x="2713868" y="-584927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C369143-9C4D-3E94-8D9A-65EFB8C6D354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77281E7-6203-D2F4-7961-D734772F9FB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5EEF0C24-4C78-CB29-82E1-00BB25702802}"/>
              </a:ext>
            </a:extLst>
          </p:cNvPr>
          <p:cNvSpPr txBox="1"/>
          <p:nvPr/>
        </p:nvSpPr>
        <p:spPr>
          <a:xfrm>
            <a:off x="1143000" y="-421829"/>
            <a:ext cx="15679267" cy="1250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12319"/>
              </a:lnSpc>
              <a:spcBef>
                <a:spcPct val="0"/>
              </a:spcBef>
              <a:defRPr sz="3600">
                <a:solidFill>
                  <a:srgbClr val="0B1E60"/>
                </a:solidFill>
                <a:latin typeface="Galaxie Polaris 1"/>
              </a:defRPr>
            </a:lvl1pPr>
          </a:lstStyle>
          <a:p>
            <a:r>
              <a:rPr lang="en-US" sz="2800" dirty="0"/>
              <a:t>Which signals really move the needle? SHAP analysis for the </a:t>
            </a:r>
            <a:r>
              <a:rPr lang="en-US" sz="2800" dirty="0" err="1"/>
              <a:t>LightGBM</a:t>
            </a:r>
            <a:r>
              <a:rPr lang="en-US" sz="2800" dirty="0"/>
              <a:t> benchmark</a:t>
            </a:r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B6B40D42-2B85-8A05-BE0F-FD09BCCCD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" y="1409700"/>
            <a:ext cx="7772400" cy="8050907"/>
          </a:xfrm>
          <a:prstGeom prst="rect">
            <a:avLst/>
          </a:prstGeom>
        </p:spPr>
      </p:pic>
      <p:pic>
        <p:nvPicPr>
          <p:cNvPr id="6" name="Picture 5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6047286F-FD11-0F16-3BF1-1038F081F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1409700"/>
            <a:ext cx="7772400" cy="7992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987385-92A4-ED23-157F-3530CB5F64B1}"/>
              </a:ext>
            </a:extLst>
          </p:cNvPr>
          <p:cNvSpPr/>
          <p:nvPr/>
        </p:nvSpPr>
        <p:spPr>
          <a:xfrm>
            <a:off x="1142999" y="4305300"/>
            <a:ext cx="15163801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FD3C7-7838-4F00-9A54-848E812181A8}"/>
              </a:ext>
            </a:extLst>
          </p:cNvPr>
          <p:cNvSpPr txBox="1"/>
          <p:nvPr/>
        </p:nvSpPr>
        <p:spPr>
          <a:xfrm>
            <a:off x="685800" y="9460607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Weekly-history features do matter – they rescue the model on regime-change days (holidays, festivals) – but SHAP under-credits them because their information overlaps with daily lags.</a:t>
            </a:r>
          </a:p>
        </p:txBody>
      </p:sp>
    </p:spTree>
    <p:extLst>
      <p:ext uri="{BB962C8B-B14F-4D97-AF65-F5344CB8AC3E}">
        <p14:creationId xmlns:p14="http://schemas.microsoft.com/office/powerpoint/2010/main" val="114930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A1917-4D30-9831-33D2-8EF2DD198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B1219BD1-6D36-F829-7213-8E9C26DD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3320A534-1F85-1B6C-B907-72D071AC8B49}"/>
              </a:ext>
            </a:extLst>
          </p:cNvPr>
          <p:cNvGrpSpPr/>
          <p:nvPr/>
        </p:nvGrpSpPr>
        <p:grpSpPr>
          <a:xfrm rot="5403534">
            <a:off x="2960401" y="443021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0A185ADA-FFE6-F82C-119B-C5DFD6D8A343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1DF5236-7E56-0834-0EE7-EC87D7BAD6D9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51577D67-656A-6414-FF24-3631AA84A10E}"/>
              </a:ext>
            </a:extLst>
          </p:cNvPr>
          <p:cNvSpPr txBox="1"/>
          <p:nvPr/>
        </p:nvSpPr>
        <p:spPr>
          <a:xfrm>
            <a:off x="1389533" y="363824"/>
            <a:ext cx="15794927" cy="1393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6600" dirty="0">
                <a:solidFill>
                  <a:srgbClr val="0B1E60"/>
                </a:solidFill>
                <a:latin typeface="Galaxie Polaris 1"/>
              </a:rPr>
              <a:t>Summary &amp; Future work Roadmap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BD8CE-875C-3DE0-BD81-32A08AB9D0E0}"/>
              </a:ext>
            </a:extLst>
          </p:cNvPr>
          <p:cNvSpPr txBox="1"/>
          <p:nvPr/>
        </p:nvSpPr>
        <p:spPr>
          <a:xfrm>
            <a:off x="1388608" y="3046776"/>
            <a:ext cx="15005954" cy="4549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We delivered:</a:t>
            </a:r>
            <a:endParaRPr lang="en-US" dirty="0"/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117 kWh -&gt; 48 kWh (~60% improvement) with feature engineered boosters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b="1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 sz="2800" b="1" dirty="0"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800" b="1" dirty="0">
                <a:ea typeface="+mn-lt"/>
                <a:cs typeface="+mn-lt"/>
              </a:rPr>
              <a:t>Next loop: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Deep sequence models (LSTMs)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Translating predictions into actionable efficiency leads (Building energy saving potential)</a:t>
            </a:r>
          </a:p>
        </p:txBody>
      </p:sp>
    </p:spTree>
    <p:extLst>
      <p:ext uri="{BB962C8B-B14F-4D97-AF65-F5344CB8AC3E}">
        <p14:creationId xmlns:p14="http://schemas.microsoft.com/office/powerpoint/2010/main" val="269588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95765" y="4362730"/>
            <a:ext cx="14477318" cy="1570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11199">
                <a:solidFill>
                  <a:srgbClr val="FFFFFF"/>
                </a:solidFill>
                <a:latin typeface="Galaxie Polaris 1"/>
              </a:rPr>
              <a:t>Thank you!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21962" y="7710667"/>
            <a:ext cx="5844076" cy="2313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996" y="34990"/>
            <a:ext cx="8794857" cy="10287000"/>
            <a:chOff x="0" y="0"/>
            <a:chExt cx="2975051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75050" cy="3479800"/>
            </a:xfrm>
            <a:custGeom>
              <a:avLst/>
              <a:gdLst/>
              <a:ahLst/>
              <a:cxnLst/>
              <a:rect l="l" t="t" r="r" b="b"/>
              <a:pathLst>
                <a:path w="2975050" h="3479800">
                  <a:moveTo>
                    <a:pt x="0" y="0"/>
                  </a:moveTo>
                  <a:lnTo>
                    <a:pt x="2975050" y="0"/>
                  </a:lnTo>
                  <a:lnTo>
                    <a:pt x="297505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2D72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AutoShape 4"/>
          <p:cNvSpPr/>
          <p:nvPr/>
        </p:nvSpPr>
        <p:spPr>
          <a:xfrm>
            <a:off x="10464818" y="3475885"/>
            <a:ext cx="5747740" cy="0"/>
          </a:xfrm>
          <a:prstGeom prst="line">
            <a:avLst/>
          </a:prstGeom>
          <a:ln w="47625" cap="rnd">
            <a:solidFill>
              <a:srgbClr val="B9D8EB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0464818" y="5116513"/>
            <a:ext cx="5747740" cy="0"/>
          </a:xfrm>
          <a:prstGeom prst="line">
            <a:avLst/>
          </a:prstGeom>
          <a:ln w="47625" cap="rnd">
            <a:solidFill>
              <a:srgbClr val="B9D8EB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0464818" y="6757140"/>
            <a:ext cx="5747740" cy="0"/>
          </a:xfrm>
          <a:prstGeom prst="line">
            <a:avLst/>
          </a:prstGeom>
          <a:ln w="47625" cap="rnd">
            <a:solidFill>
              <a:srgbClr val="B9D8EB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57297" y="1814661"/>
            <a:ext cx="6680260" cy="5681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679"/>
              </a:lnSpc>
            </a:pPr>
            <a:r>
              <a:rPr lang="en-US" sz="6000" u="none" dirty="0">
                <a:solidFill>
                  <a:srgbClr val="FFFFFF"/>
                </a:solidFill>
                <a:latin typeface="Galaxie Polaris 1"/>
              </a:rPr>
              <a:t>Motivation </a:t>
            </a:r>
          </a:p>
          <a:p>
            <a:pPr marL="0" lvl="0" indent="0" algn="ctr">
              <a:lnSpc>
                <a:spcPts val="15679"/>
              </a:lnSpc>
            </a:pPr>
            <a:r>
              <a:rPr lang="en-US" sz="6000" u="none" dirty="0">
                <a:solidFill>
                  <a:srgbClr val="FFFFFF"/>
                </a:solidFill>
                <a:latin typeface="Galaxie Polaris 1"/>
              </a:rPr>
              <a:t>&amp; </a:t>
            </a:r>
          </a:p>
          <a:p>
            <a:pPr marL="0" lvl="0" indent="0" algn="ctr">
              <a:lnSpc>
                <a:spcPts val="15679"/>
              </a:lnSpc>
            </a:pPr>
            <a:r>
              <a:rPr lang="en-US" sz="6000" u="none" dirty="0">
                <a:solidFill>
                  <a:srgbClr val="FFFFFF"/>
                </a:solidFill>
                <a:latin typeface="Galaxie Polaris 1"/>
              </a:rPr>
              <a:t>Agenda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64818" y="2197916"/>
            <a:ext cx="4965875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30"/>
              </a:lnSpc>
              <a:spcBef>
                <a:spcPct val="0"/>
              </a:spcBef>
            </a:pPr>
            <a:r>
              <a:rPr lang="en-US" sz="2100">
                <a:solidFill>
                  <a:srgbClr val="002D72"/>
                </a:solidFill>
                <a:latin typeface="Galaxie Polaris 2"/>
              </a:rPr>
              <a:t>Part 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64818" y="2628737"/>
            <a:ext cx="4965875" cy="433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750" dirty="0">
                <a:solidFill>
                  <a:srgbClr val="002D72"/>
                </a:solidFill>
                <a:latin typeface="Galaxie Polaris 2"/>
              </a:rPr>
              <a:t>Data</a:t>
            </a:r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10464818" y="3850592"/>
            <a:ext cx="4965875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u="none">
                <a:solidFill>
                  <a:srgbClr val="002D72"/>
                </a:solidFill>
                <a:latin typeface="Galaxie Polaris 2"/>
              </a:rPr>
              <a:t>Part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64818" y="4278890"/>
            <a:ext cx="4965875" cy="433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4"/>
              </a:lnSpc>
              <a:spcBef>
                <a:spcPct val="0"/>
              </a:spcBef>
            </a:pPr>
            <a:r>
              <a:rPr lang="en-US" sz="2750" dirty="0">
                <a:solidFill>
                  <a:srgbClr val="002D72"/>
                </a:solidFill>
                <a:latin typeface="Galaxie Polaris 2"/>
              </a:rPr>
              <a:t>EDA</a:t>
            </a:r>
            <a:endParaRPr lang="en-US" dirty="0"/>
          </a:p>
        </p:txBody>
      </p:sp>
      <p:sp>
        <p:nvSpPr>
          <p:cNvPr id="12" name="TextBox 12"/>
          <p:cNvSpPr txBox="1"/>
          <p:nvPr/>
        </p:nvSpPr>
        <p:spPr>
          <a:xfrm>
            <a:off x="10464818" y="5491220"/>
            <a:ext cx="4965875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u="none">
                <a:solidFill>
                  <a:srgbClr val="002D72"/>
                </a:solidFill>
                <a:latin typeface="Galaxie Polaris 2"/>
              </a:rPr>
              <a:t>Part 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464818" y="5919518"/>
            <a:ext cx="4965875" cy="412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94"/>
              </a:lnSpc>
              <a:spcBef>
                <a:spcPct val="0"/>
              </a:spcBef>
            </a:pPr>
            <a:r>
              <a:rPr lang="en-US" sz="2750" dirty="0">
                <a:solidFill>
                  <a:srgbClr val="002D72"/>
                </a:solidFill>
                <a:latin typeface="Galaxie Polaris 2"/>
                <a:ea typeface="Galaxie Polaris 2"/>
              </a:rPr>
              <a:t>Modelling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64818" y="7131848"/>
            <a:ext cx="4965875" cy="363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  <a:spcBef>
                <a:spcPct val="0"/>
              </a:spcBef>
            </a:pPr>
            <a:r>
              <a:rPr lang="en-US" sz="2100" u="none">
                <a:solidFill>
                  <a:srgbClr val="002D72"/>
                </a:solidFill>
                <a:latin typeface="Galaxie Polaris 2"/>
              </a:rPr>
              <a:t>Part 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64818" y="7523209"/>
            <a:ext cx="5439403" cy="433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94"/>
              </a:lnSpc>
              <a:spcBef>
                <a:spcPct val="0"/>
              </a:spcBef>
            </a:pPr>
            <a:r>
              <a:rPr lang="en-US" sz="2750" dirty="0">
                <a:solidFill>
                  <a:srgbClr val="002D72"/>
                </a:solidFill>
                <a:latin typeface="Galaxie Polaris 2"/>
              </a:rPr>
              <a:t>Insights</a:t>
            </a:r>
            <a:endParaRPr lang="en-US" dirty="0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F9A30-A201-959B-10F4-CA8421980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8DAC5DE1-F29D-018F-8680-9CF1BC6C8FA2}"/>
              </a:ext>
            </a:extLst>
          </p:cNvPr>
          <p:cNvSpPr txBox="1"/>
          <p:nvPr/>
        </p:nvSpPr>
        <p:spPr>
          <a:xfrm>
            <a:off x="12496801" y="155473"/>
            <a:ext cx="15213948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</a:pPr>
            <a:r>
              <a:rPr lang="en-US" sz="3200" b="1" dirty="0">
                <a:solidFill>
                  <a:srgbClr val="002D72"/>
                </a:solidFill>
                <a:latin typeface="Galaxie Polaris 2"/>
              </a:rPr>
              <a:t>Dataset Snapshots</a:t>
            </a:r>
            <a:endParaRPr lang="en-US" sz="3200" b="1" dirty="0">
              <a:ea typeface="Calibri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D446D5D-65AD-BB7B-5AE7-E5F50A49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0100"/>
            <a:ext cx="6086545" cy="2561657"/>
          </a:xfrm>
          <a:prstGeom prst="rect">
            <a:avLst/>
          </a:prstGeom>
        </p:spPr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36CACAFF-BEF5-91CE-2CC5-451C0300B38D}"/>
              </a:ext>
            </a:extLst>
          </p:cNvPr>
          <p:cNvGrpSpPr/>
          <p:nvPr/>
        </p:nvGrpSpPr>
        <p:grpSpPr>
          <a:xfrm rot="5403534">
            <a:off x="7202597" y="-5422987"/>
            <a:ext cx="3100462" cy="15198200"/>
            <a:chOff x="-111969" y="-3720282"/>
            <a:chExt cx="924769" cy="453308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15964A1-09F4-AE74-CA02-57CB64133E6E}"/>
                </a:ext>
              </a:extLst>
            </p:cNvPr>
            <p:cNvSpPr/>
            <p:nvPr/>
          </p:nvSpPr>
          <p:spPr>
            <a:xfrm>
              <a:off x="-111969" y="-3720282"/>
              <a:ext cx="33642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5D6CBA0-55E8-148C-70D2-4B2F33245A06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 dirty="0"/>
            </a:p>
          </p:txBody>
        </p: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128D824-2FD0-39A3-D79B-291C963F6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19096"/>
              </p:ext>
            </p:extLst>
          </p:nvPr>
        </p:nvGraphicFramePr>
        <p:xfrm>
          <a:off x="17106" y="25515"/>
          <a:ext cx="12192000" cy="994097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60322">
                  <a:extLst>
                    <a:ext uri="{9D8B030D-6E8A-4147-A177-3AD203B41FA5}">
                      <a16:colId xmlns:a16="http://schemas.microsoft.com/office/drawing/2014/main" val="141380510"/>
                    </a:ext>
                  </a:extLst>
                </a:gridCol>
                <a:gridCol w="9031678">
                  <a:extLst>
                    <a:ext uri="{9D8B030D-6E8A-4147-A177-3AD203B41FA5}">
                      <a16:colId xmlns:a16="http://schemas.microsoft.com/office/drawing/2014/main" val="1336412496"/>
                    </a:ext>
                  </a:extLst>
                </a:gridCol>
              </a:tblGrid>
              <a:tr h="869048">
                <a:tc>
                  <a:txBody>
                    <a:bodyPr/>
                    <a:lstStyle/>
                    <a:p>
                      <a:r>
                        <a:rPr lang="en-US" sz="24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80202"/>
                  </a:ext>
                </a:extLst>
              </a:tr>
              <a:tr h="1433572">
                <a:tc>
                  <a:txBody>
                    <a:bodyPr/>
                    <a:lstStyle/>
                    <a:p>
                      <a:r>
                        <a:rPr lang="en-US" sz="2400" dirty="0"/>
                        <a:t>Origin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Kaggle contest – Electricity usage prediction inspired by ASHRAE GEP III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575374"/>
                  </a:ext>
                </a:extLst>
              </a:tr>
              <a:tr h="864676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Hourly Meter readings for 1 year (Jan – Dec 2016)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87859"/>
                  </a:ext>
                </a:extLst>
              </a:tr>
              <a:tr h="907248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Granularity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630k hourly meter readings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204002"/>
                  </a:ext>
                </a:extLst>
              </a:tr>
              <a:tr h="1036712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meter_reading</a:t>
                      </a:r>
                      <a:r>
                        <a:rPr lang="en-US" sz="2400" dirty="0"/>
                        <a:t> (kWh) → modeled in log-space (</a:t>
                      </a:r>
                      <a:r>
                        <a:rPr lang="en-US" sz="2400" i="1" dirty="0" err="1"/>
                        <a:t>y_log</a:t>
                      </a:r>
                      <a:r>
                        <a:rPr lang="en-US" sz="2400" i="1" dirty="0"/>
                        <a:t> = log1p(</a:t>
                      </a:r>
                      <a:r>
                        <a:rPr lang="en-US" sz="2400" i="1" dirty="0" err="1"/>
                        <a:t>meter_reading</a:t>
                      </a:r>
                      <a:r>
                        <a:rPr lang="en-US" sz="2400" i="1" dirty="0"/>
                        <a:t>)</a:t>
                      </a:r>
                      <a:r>
                        <a:rPr lang="en-US" sz="2400" dirty="0"/>
                        <a:t>)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09654"/>
                  </a:ext>
                </a:extLst>
              </a:tr>
              <a:tr h="2909481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Features (16 raw columns)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Building metadata</a:t>
                      </a:r>
                      <a:r>
                        <a:rPr lang="en-US" sz="2400" dirty="0"/>
                        <a:t> — </a:t>
                      </a:r>
                      <a:r>
                        <a:rPr lang="en-US" sz="2400" dirty="0" err="1"/>
                        <a:t>building_id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primary_use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square_feet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year_built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floor_count</a:t>
                      </a:r>
                      <a:br>
                        <a:rPr lang="en-US" sz="2400" dirty="0"/>
                      </a:br>
                      <a:r>
                        <a:rPr lang="en-US" sz="2400" b="1" dirty="0"/>
                        <a:t>Timestamp</a:t>
                      </a:r>
                      <a:r>
                        <a:rPr lang="en-US" sz="2400" dirty="0"/>
                        <a:t> — hourly timestamp (TZ-agnostic)</a:t>
                      </a:r>
                      <a:br>
                        <a:rPr lang="en-US" sz="2400" dirty="0"/>
                      </a:br>
                      <a:r>
                        <a:rPr lang="en-US" sz="2400" b="1" dirty="0"/>
                        <a:t>Weather</a:t>
                      </a:r>
                      <a:r>
                        <a:rPr lang="en-US" sz="2400" dirty="0"/>
                        <a:t> — </a:t>
                      </a:r>
                      <a:r>
                        <a:rPr lang="en-US" sz="2400" dirty="0" err="1"/>
                        <a:t>air_temperature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dew_temperature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cloud_coverage</a:t>
                      </a:r>
                      <a:r>
                        <a:rPr lang="en-US" sz="2400" dirty="0"/>
                        <a:t>, precip_depth_1_hr, </a:t>
                      </a:r>
                      <a:r>
                        <a:rPr lang="en-US" sz="2400" dirty="0" err="1"/>
                        <a:t>sea_level_pressure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wind_direction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wind_speed</a:t>
                      </a:r>
                      <a:endParaRPr 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87804"/>
                  </a:ext>
                </a:extLst>
              </a:tr>
              <a:tr h="907248"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Quirks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Zeros &amp; spikes in meter reading – heavy left skewed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Weather gaps - </a:t>
                      </a:r>
                      <a:r>
                        <a:rPr lang="en-US" sz="2400" dirty="0" err="1"/>
                        <a:t>cloud_coverage</a:t>
                      </a:r>
                      <a:r>
                        <a:rPr lang="en-US" sz="2400" dirty="0"/>
                        <a:t> – 304,516 values ≈  44 % missing, </a:t>
                      </a:r>
                      <a:r>
                        <a:rPr lang="en-US" sz="2400" dirty="0" err="1"/>
                        <a:t>wind_direction</a:t>
                      </a:r>
                      <a:r>
                        <a:rPr lang="en-US" sz="2400" dirty="0"/>
                        <a:t> – 19,922 values ≈ 3 % missing and so on)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Buildings span multiple climate zones but no explicit location identifiers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689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B7A2A3F-0D59-B9C2-641A-74C590AD17C0}"/>
              </a:ext>
            </a:extLst>
          </p:cNvPr>
          <p:cNvSpPr txBox="1"/>
          <p:nvPr/>
        </p:nvSpPr>
        <p:spPr>
          <a:xfrm>
            <a:off x="12496801" y="2358244"/>
            <a:ext cx="5410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Build accurate hour-ahead electricity predictor for 100-building portfolio</a:t>
            </a:r>
            <a:br>
              <a:rPr lang="en-US" sz="3200" dirty="0"/>
            </a:b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TBD- Analysis to study what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electricity consumption reduction potential might exist per building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2135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AE136-17FB-E7F1-448C-B6B29F591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73E93947-C2D5-3C73-25F9-C4C7564A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19A83574-21F1-1806-73BA-3BBB9EA2FBE3}"/>
              </a:ext>
            </a:extLst>
          </p:cNvPr>
          <p:cNvGrpSpPr/>
          <p:nvPr/>
        </p:nvGrpSpPr>
        <p:grpSpPr>
          <a:xfrm rot="5403534">
            <a:off x="2824279" y="-555876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1EA5F99-4E94-9C7A-9FC0-EEF28ED114FB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5C5BFFF2-9CE9-E9C0-4C5B-A87897A7F94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C71D0FAB-DF53-29DA-5914-6F4A370B105B}"/>
              </a:ext>
            </a:extLst>
          </p:cNvPr>
          <p:cNvSpPr txBox="1"/>
          <p:nvPr/>
        </p:nvSpPr>
        <p:spPr>
          <a:xfrm>
            <a:off x="1219200" y="-372540"/>
            <a:ext cx="14211056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4400" dirty="0">
                <a:solidFill>
                  <a:srgbClr val="0B1E60"/>
                </a:solidFill>
                <a:latin typeface="Galaxie Polaris 1"/>
              </a:rPr>
              <a:t>Navigating Missing Data Landmines</a:t>
            </a:r>
            <a:endParaRPr lang="en-US" sz="1100" dirty="0"/>
          </a:p>
        </p:txBody>
      </p:sp>
      <p:pic>
        <p:nvPicPr>
          <p:cNvPr id="3" name="Picture 2" descr="A graph showing missing cloud coverage&#10;&#10;AI-generated content may be incorrect.">
            <a:extLst>
              <a:ext uri="{FF2B5EF4-FFF2-40B4-BE49-F238E27FC236}">
                <a16:creationId xmlns:a16="http://schemas.microsoft.com/office/drawing/2014/main" id="{DB075F24-3811-2261-5BA3-BC827DB34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6" y="6210300"/>
            <a:ext cx="7391400" cy="4076700"/>
          </a:xfrm>
          <a:prstGeom prst="rect">
            <a:avLst/>
          </a:prstGeom>
        </p:spPr>
      </p:pic>
      <p:pic>
        <p:nvPicPr>
          <p:cNvPr id="9" name="Picture 8" descr="A graph showing the missing cloud coverage&#10;&#10;AI-generated content may be incorrect.">
            <a:extLst>
              <a:ext uri="{FF2B5EF4-FFF2-40B4-BE49-F238E27FC236}">
                <a16:creationId xmlns:a16="http://schemas.microsoft.com/office/drawing/2014/main" id="{EEDCAAF2-8008-941F-5EC3-F364B0B11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69" y="1427550"/>
            <a:ext cx="7581900" cy="46285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643C84-EB7F-E58E-783B-EDB271E2AE92}"/>
              </a:ext>
            </a:extLst>
          </p:cNvPr>
          <p:cNvSpPr txBox="1"/>
          <p:nvPr/>
        </p:nvSpPr>
        <p:spPr>
          <a:xfrm>
            <a:off x="9390290" y="1562100"/>
            <a:ext cx="779047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bars show cloud-coverage missing fraction by hour. Note how it’s almost fine at sunrise but two-thirds gone after 7 pm – that’s a sensor power-down, not random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line plot at the bottom tells the same story per day – big zero-coverage streaks whenever that weather station went dark.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blind median fill would break the physics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Hour-of-day pattern ⇒ </a:t>
            </a:r>
            <a:r>
              <a:rPr lang="en-US" sz="2400" b="1" dirty="0"/>
              <a:t>temporal autocorrelation</a:t>
            </a:r>
            <a:r>
              <a:rPr lang="en-US" sz="2400" dirty="0"/>
              <a:t> we can leverage.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685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36F3E-EF6E-93D2-B69A-235A37C8D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067CD86D-1892-2B0E-CAC8-3339DD3C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3902AA94-887A-9C75-0CCC-BB458D7A57D0}"/>
              </a:ext>
            </a:extLst>
          </p:cNvPr>
          <p:cNvGrpSpPr/>
          <p:nvPr/>
        </p:nvGrpSpPr>
        <p:grpSpPr>
          <a:xfrm rot="5403534">
            <a:off x="2824279" y="-555876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C8F479F-95D7-6925-F55A-9842936FE0A0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9F8BBE77-2B0F-BA54-DAE8-7AF6520A17B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9C27133E-4D8A-4447-1396-AFD7E21DB481}"/>
              </a:ext>
            </a:extLst>
          </p:cNvPr>
          <p:cNvSpPr txBox="1"/>
          <p:nvPr/>
        </p:nvSpPr>
        <p:spPr>
          <a:xfrm>
            <a:off x="1219200" y="-372540"/>
            <a:ext cx="14211056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4400" dirty="0">
                <a:solidFill>
                  <a:srgbClr val="0B1E60"/>
                </a:solidFill>
                <a:latin typeface="Galaxie Polaris 1"/>
              </a:rPr>
              <a:t>Navigating Missing Data Landmines</a:t>
            </a:r>
            <a:endParaRPr lang="en-US" sz="1100" dirty="0"/>
          </a:p>
        </p:txBody>
      </p:sp>
      <p:pic>
        <p:nvPicPr>
          <p:cNvPr id="13" name="Picture 12" descr="A screenshot of a graph&#10;&#10;AI-generated content may be incorrect.">
            <a:extLst>
              <a:ext uri="{FF2B5EF4-FFF2-40B4-BE49-F238E27FC236}">
                <a16:creationId xmlns:a16="http://schemas.microsoft.com/office/drawing/2014/main" id="{5D4F51BB-08AC-669F-5A0C-5EA781869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88379"/>
            <a:ext cx="9005637" cy="75102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2C82BD-29D0-9992-D1E5-53D828571586}"/>
              </a:ext>
            </a:extLst>
          </p:cNvPr>
          <p:cNvSpPr txBox="1"/>
          <p:nvPr/>
        </p:nvSpPr>
        <p:spPr>
          <a:xfrm>
            <a:off x="10372531" y="3141639"/>
            <a:ext cx="68486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Scatter-matrix (Air T° vs Cloud, </a:t>
            </a:r>
            <a:r>
              <a:rPr lang="en-US" sz="2400" dirty="0" err="1"/>
              <a:t>colour</a:t>
            </a:r>
            <a:r>
              <a:rPr lang="en-US" sz="2400" dirty="0"/>
              <a:t> = SLP, size = Dew T°) shows </a:t>
            </a:r>
            <a:r>
              <a:rPr lang="en-US" sz="2400" b="1" dirty="0"/>
              <a:t>strong multivariate coupling</a:t>
            </a:r>
            <a:r>
              <a:rPr lang="en-US" sz="2400" dirty="0"/>
              <a:t> – cloudy hours cluster at lower T° / higher pressure.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Because the drivers flip seasonally, a univariate fill (e.g., median by hour) would miss structure.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000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0B3FF-59A9-54F4-37BF-C95B08437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BF91A3AC-CBF4-7499-3B21-0DD5243D64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8C203170-7002-268C-7E0E-142D38C659A0}"/>
              </a:ext>
            </a:extLst>
          </p:cNvPr>
          <p:cNvGrpSpPr/>
          <p:nvPr/>
        </p:nvGrpSpPr>
        <p:grpSpPr>
          <a:xfrm rot="5403534">
            <a:off x="2289325" y="-622077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1FA0D93-0924-179D-FCC9-9C28A15429FA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12C38D78-DEFD-E283-4BC4-D90C9A574584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BC260CD3-4534-A060-032B-17B8020A7EBB}"/>
              </a:ext>
            </a:extLst>
          </p:cNvPr>
          <p:cNvSpPr txBox="1"/>
          <p:nvPr/>
        </p:nvSpPr>
        <p:spPr>
          <a:xfrm>
            <a:off x="685800" y="-461648"/>
            <a:ext cx="14211056" cy="1373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4400" dirty="0">
                <a:solidFill>
                  <a:srgbClr val="0B1E60"/>
                </a:solidFill>
                <a:latin typeface="Galaxie Polaris 1"/>
              </a:rPr>
              <a:t>Strategies for Navigating Missing Data Landmines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9416A-BCA8-5E3D-7879-6D8E44E869E4}"/>
              </a:ext>
            </a:extLst>
          </p:cNvPr>
          <p:cNvSpPr txBox="1"/>
          <p:nvPr/>
        </p:nvSpPr>
        <p:spPr>
          <a:xfrm>
            <a:off x="6595374" y="1001426"/>
            <a:ext cx="3318646" cy="10125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Iterative Imputer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Captures cross-weather coupling</a:t>
            </a:r>
            <a:r>
              <a:rPr lang="en-US" sz="2400" dirty="0"/>
              <a:t> – cloud-coverage, dew-point, pressure, etc. co-vary in </a:t>
            </a:r>
            <a:r>
              <a:rPr lang="en-US" sz="2400" i="1" dirty="0"/>
              <a:t>season-specific</a:t>
            </a:r>
            <a:r>
              <a:rPr lang="en-US" sz="2400" dirty="0"/>
              <a:t> ways (see scatter matrix). Iterative Imputer learns those relationships instead of a one-size-fits-all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Reduces bias in downstream models</a:t>
            </a:r>
            <a:r>
              <a:rPr lang="en-US" sz="2400" dirty="0"/>
              <a:t> – preserves realistic joint distributions, so tree-boosters don’t over- or under-estimate rare weather regimes.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CA50A-F10A-F2BD-B841-5189BFBAFC82}"/>
              </a:ext>
            </a:extLst>
          </p:cNvPr>
          <p:cNvSpPr txBox="1"/>
          <p:nvPr/>
        </p:nvSpPr>
        <p:spPr>
          <a:xfrm>
            <a:off x="842146" y="1001425"/>
            <a:ext cx="3318645" cy="907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Time-based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Keeps short gap continuity </a:t>
            </a:r>
            <a:r>
              <a:rPr lang="en-US" sz="2400" dirty="0"/>
              <a:t>– forward/backward fill up to 3 h gaps → restores ~70 % of </a:t>
            </a:r>
            <a:r>
              <a:rPr lang="en-US" sz="2400" dirty="0" err="1"/>
              <a:t>cloud_coverage</a:t>
            </a:r>
            <a:r>
              <a:rPr lang="en-US" sz="2400" dirty="0"/>
              <a:t> </a:t>
            </a:r>
            <a:r>
              <a:rPr lang="en-US" sz="2400" dirty="0" err="1"/>
              <a:t>NaNs</a:t>
            </a:r>
            <a:r>
              <a:rPr lang="en-US" sz="2400" dirty="0"/>
              <a:t> before feature engineering.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Protects sequence models and lags</a:t>
            </a:r>
            <a:r>
              <a:rPr lang="en-US" sz="2400" dirty="0"/>
              <a:t> - maintains evenly-spaced series so rolling-mean, lag-24 h, LSTM windows work out-of-the-box.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3734C6FB-7B3A-7C0E-555D-B6D5A5206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1485900"/>
            <a:ext cx="6477000" cy="77266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8F32BE-EAB4-4C11-B875-1A594E15E73F}"/>
              </a:ext>
            </a:extLst>
          </p:cNvPr>
          <p:cNvSpPr/>
          <p:nvPr/>
        </p:nvSpPr>
        <p:spPr>
          <a:xfrm>
            <a:off x="16002000" y="1485900"/>
            <a:ext cx="838200" cy="5410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04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C7A0D-C569-2B96-9325-94F172B80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5E57A690-C1E2-82E6-F67F-7092896D5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639965" y="8587139"/>
            <a:ext cx="6086545" cy="2283473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A279CA45-F392-4547-31A2-37FFE94B8BD8}"/>
              </a:ext>
            </a:extLst>
          </p:cNvPr>
          <p:cNvGrpSpPr/>
          <p:nvPr/>
        </p:nvGrpSpPr>
        <p:grpSpPr>
          <a:xfrm rot="5403534">
            <a:off x="2332868" y="-642749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08E90F1-2403-7F47-E124-E7B6548ADE93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1B9B48AA-5104-D299-732D-5248531DDDFE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A62A3543-C825-552F-9680-FF0A242F521B}"/>
              </a:ext>
            </a:extLst>
          </p:cNvPr>
          <p:cNvSpPr txBox="1"/>
          <p:nvPr/>
        </p:nvSpPr>
        <p:spPr>
          <a:xfrm>
            <a:off x="762000" y="-419100"/>
            <a:ext cx="12954000" cy="1287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3600" dirty="0">
                <a:solidFill>
                  <a:srgbClr val="0B1E60"/>
                </a:solidFill>
                <a:latin typeface="Galaxie Polaris 1"/>
              </a:rPr>
              <a:t>Untangling</a:t>
            </a:r>
            <a:r>
              <a:rPr lang="en-US" sz="3200" dirty="0"/>
              <a:t> </a:t>
            </a:r>
            <a:r>
              <a:rPr lang="en-US" sz="3600" dirty="0">
                <a:solidFill>
                  <a:srgbClr val="0B1E60"/>
                </a:solidFill>
                <a:latin typeface="Galaxie Polaris 1"/>
              </a:rPr>
              <a:t>the</a:t>
            </a:r>
            <a:r>
              <a:rPr lang="en-US" sz="3200" b="1" dirty="0"/>
              <a:t> </a:t>
            </a:r>
            <a:r>
              <a:rPr lang="en-US" sz="3600" dirty="0">
                <a:solidFill>
                  <a:srgbClr val="0B1E60"/>
                </a:solidFill>
                <a:latin typeface="Galaxie Polaris 1"/>
              </a:rPr>
              <a:t>Target</a:t>
            </a:r>
            <a:r>
              <a:rPr lang="en-US" sz="3200" b="1" dirty="0"/>
              <a:t>: </a:t>
            </a:r>
            <a:r>
              <a:rPr lang="en-US" sz="3600" dirty="0">
                <a:solidFill>
                  <a:srgbClr val="0B1E60"/>
                </a:solidFill>
                <a:latin typeface="Galaxie Polaris 1"/>
              </a:rPr>
              <a:t>meter</a:t>
            </a:r>
            <a:r>
              <a:rPr lang="en-US" sz="3200" b="1" dirty="0"/>
              <a:t> </a:t>
            </a:r>
            <a:r>
              <a:rPr lang="en-US" sz="3600" dirty="0">
                <a:solidFill>
                  <a:srgbClr val="0B1E60"/>
                </a:solidFill>
                <a:latin typeface="Galaxie Polaris 1"/>
              </a:rPr>
              <a:t>reading</a:t>
            </a:r>
            <a:r>
              <a:rPr lang="en-US" sz="3200" b="1" dirty="0"/>
              <a:t> (kWh)</a:t>
            </a:r>
            <a:endParaRPr lang="en-US" sz="3200" b="1" dirty="0">
              <a:ea typeface="Calibri"/>
              <a:cs typeface="Calibri"/>
            </a:endParaRPr>
          </a:p>
        </p:txBody>
      </p:sp>
      <p:pic>
        <p:nvPicPr>
          <p:cNvPr id="4" name="Picture 3" descr="A graph with a number of blue bars&#10;&#10;AI-generated content may be incorrect.">
            <a:extLst>
              <a:ext uri="{FF2B5EF4-FFF2-40B4-BE49-F238E27FC236}">
                <a16:creationId xmlns:a16="http://schemas.microsoft.com/office/drawing/2014/main" id="{FD27ED5B-FE96-B624-4954-6D2306AB0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59214"/>
            <a:ext cx="7772400" cy="4828495"/>
          </a:xfrm>
          <a:prstGeom prst="rect">
            <a:avLst/>
          </a:prstGeom>
        </p:spPr>
      </p:pic>
      <p:pic>
        <p:nvPicPr>
          <p:cNvPr id="6" name="Picture 5" descr="A graph of a box plot&#10;&#10;AI-generated content may be incorrect.">
            <a:extLst>
              <a:ext uri="{FF2B5EF4-FFF2-40B4-BE49-F238E27FC236}">
                <a16:creationId xmlns:a16="http://schemas.microsoft.com/office/drawing/2014/main" id="{2717477E-D592-60A0-A7D0-8BAF5C0DF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020" y="0"/>
            <a:ext cx="6072997" cy="4140200"/>
          </a:xfrm>
          <a:prstGeom prst="rect">
            <a:avLst/>
          </a:prstGeom>
        </p:spPr>
      </p:pic>
      <p:pic>
        <p:nvPicPr>
          <p:cNvPr id="9" name="Picture 8" descr="A graph of a number of blue lines&#10;&#10;AI-generated content may be incorrect.">
            <a:extLst>
              <a:ext uri="{FF2B5EF4-FFF2-40B4-BE49-F238E27FC236}">
                <a16:creationId xmlns:a16="http://schemas.microsoft.com/office/drawing/2014/main" id="{D478DE8A-5E1C-D322-E47B-923EAD335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6437120"/>
            <a:ext cx="7772400" cy="3849880"/>
          </a:xfrm>
          <a:prstGeom prst="rect">
            <a:avLst/>
          </a:prstGeom>
        </p:spPr>
      </p:pic>
      <p:pic>
        <p:nvPicPr>
          <p:cNvPr id="11" name="Picture 10" descr="A graph of a log-transformed meter reading&#10;&#10;AI-generated content may be incorrect.">
            <a:extLst>
              <a:ext uri="{FF2B5EF4-FFF2-40B4-BE49-F238E27FC236}">
                <a16:creationId xmlns:a16="http://schemas.microsoft.com/office/drawing/2014/main" id="{E2D7900D-42E6-9798-A8F1-3216CF4FB9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690" y="4140200"/>
            <a:ext cx="7088994" cy="537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3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C55D1-8D89-76C2-6D22-24BDDFF2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5385CAD5-6607-8BE0-D3D4-9C6D8A5E3C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9026AA0E-9F73-FE40-17CC-9E9993BF1452}"/>
              </a:ext>
            </a:extLst>
          </p:cNvPr>
          <p:cNvGrpSpPr/>
          <p:nvPr/>
        </p:nvGrpSpPr>
        <p:grpSpPr>
          <a:xfrm rot="5403534">
            <a:off x="2028069" y="-813836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BC1E33E-0190-4A56-C8EC-89FFAE4E2D00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97D40A4-DA44-9A85-650A-059321A9C1DB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909F3866-B635-F57D-D722-74EB397CA85A}"/>
              </a:ext>
            </a:extLst>
          </p:cNvPr>
          <p:cNvSpPr txBox="1"/>
          <p:nvPr/>
        </p:nvSpPr>
        <p:spPr>
          <a:xfrm>
            <a:off x="304800" y="-580440"/>
            <a:ext cx="15679267" cy="1335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319"/>
              </a:lnSpc>
              <a:spcBef>
                <a:spcPct val="0"/>
              </a:spcBef>
            </a:pPr>
            <a:r>
              <a:rPr lang="en-US" sz="4800" dirty="0">
                <a:solidFill>
                  <a:srgbClr val="0B1E60"/>
                </a:solidFill>
                <a:latin typeface="Galaxie Polaris 1"/>
              </a:rPr>
              <a:t>Individual building level profiles</a:t>
            </a:r>
            <a:endParaRPr lang="en-US" sz="1200" dirty="0"/>
          </a:p>
        </p:txBody>
      </p:sp>
      <p:pic>
        <p:nvPicPr>
          <p:cNvPr id="4" name="Picture 3" descr="A graph with blue lines&#10;&#10;AI-generated content may be incorrect.">
            <a:extLst>
              <a:ext uri="{FF2B5EF4-FFF2-40B4-BE49-F238E27FC236}">
                <a16:creationId xmlns:a16="http://schemas.microsoft.com/office/drawing/2014/main" id="{14698D54-5730-6328-5117-90CA02245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544"/>
            <a:ext cx="5727700" cy="4292600"/>
          </a:xfrm>
          <a:prstGeom prst="rect">
            <a:avLst/>
          </a:prstGeom>
        </p:spPr>
      </p:pic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82F9B9CA-6661-4253-D936-9767FDE5D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696" y="1337544"/>
            <a:ext cx="5727700" cy="4292600"/>
          </a:xfrm>
          <a:prstGeom prst="rect">
            <a:avLst/>
          </a:prstGeom>
        </p:spPr>
      </p:pic>
      <p:pic>
        <p:nvPicPr>
          <p:cNvPr id="11" name="Picture 10" descr="A graph of a graph showing the growth of a building&#10;&#10;AI-generated content may be incorrect.">
            <a:extLst>
              <a:ext uri="{FF2B5EF4-FFF2-40B4-BE49-F238E27FC236}">
                <a16:creationId xmlns:a16="http://schemas.microsoft.com/office/drawing/2014/main" id="{D6D365A8-6B2F-8D83-43C1-3F21B9938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6" y="5640252"/>
            <a:ext cx="5727700" cy="4292600"/>
          </a:xfrm>
          <a:prstGeom prst="rect">
            <a:avLst/>
          </a:prstGeom>
        </p:spPr>
      </p:pic>
      <p:pic>
        <p:nvPicPr>
          <p:cNvPr id="13" name="Picture 12" descr="A graph of a graph showing a number of numbers&#10;&#10;AI-generated content may be incorrect.">
            <a:extLst>
              <a:ext uri="{FF2B5EF4-FFF2-40B4-BE49-F238E27FC236}">
                <a16:creationId xmlns:a16="http://schemas.microsoft.com/office/drawing/2014/main" id="{95024E0A-CD0E-9FFB-485B-837A14801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5655025"/>
            <a:ext cx="5727700" cy="4292600"/>
          </a:xfrm>
          <a:prstGeom prst="rect">
            <a:avLst/>
          </a:prstGeom>
        </p:spPr>
      </p:pic>
      <p:pic>
        <p:nvPicPr>
          <p:cNvPr id="15" name="Picture 14" descr="A graph of a number of blue lines&#10;&#10;AI-generated content may be incorrect.">
            <a:extLst>
              <a:ext uri="{FF2B5EF4-FFF2-40B4-BE49-F238E27FC236}">
                <a16:creationId xmlns:a16="http://schemas.microsoft.com/office/drawing/2014/main" id="{85B07314-5E5E-EFF4-766E-9666C110F6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526" y="5691570"/>
            <a:ext cx="5727700" cy="4292600"/>
          </a:xfrm>
          <a:prstGeom prst="rect">
            <a:avLst/>
          </a:prstGeom>
        </p:spPr>
      </p:pic>
      <p:pic>
        <p:nvPicPr>
          <p:cNvPr id="17" name="Picture 16" descr="A graph of a graph showing a number of blue lines&#10;&#10;AI-generated content may be incorrect.">
            <a:extLst>
              <a:ext uri="{FF2B5EF4-FFF2-40B4-BE49-F238E27FC236}">
                <a16:creationId xmlns:a16="http://schemas.microsoft.com/office/drawing/2014/main" id="{6C1B8823-F2AB-A4C6-61C8-B7445CE26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300" y="1077140"/>
            <a:ext cx="57277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4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EB539-401E-E2E9-4F9C-F01039FB4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>
            <a:extLst>
              <a:ext uri="{FF2B5EF4-FFF2-40B4-BE49-F238E27FC236}">
                <a16:creationId xmlns:a16="http://schemas.microsoft.com/office/drawing/2014/main" id="{F36F82B6-4E74-B39E-3371-58DBAFA48E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201455" y="8422903"/>
            <a:ext cx="6086545" cy="2409257"/>
          </a:xfrm>
          <a:prstGeom prst="rect">
            <a:avLst/>
          </a:prstGeom>
        </p:spPr>
      </p:pic>
      <p:grpSp>
        <p:nvGrpSpPr>
          <p:cNvPr id="27" name="Group 27">
            <a:extLst>
              <a:ext uri="{FF2B5EF4-FFF2-40B4-BE49-F238E27FC236}">
                <a16:creationId xmlns:a16="http://schemas.microsoft.com/office/drawing/2014/main" id="{F93D50CD-05B4-14AF-D6D3-3112A396ADA3}"/>
              </a:ext>
            </a:extLst>
          </p:cNvPr>
          <p:cNvGrpSpPr/>
          <p:nvPr/>
        </p:nvGrpSpPr>
        <p:grpSpPr>
          <a:xfrm rot="5403534">
            <a:off x="2960401" y="99533"/>
            <a:ext cx="105375" cy="3247005"/>
            <a:chOff x="0" y="0"/>
            <a:chExt cx="31430" cy="96846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0ED1204-D09B-5BE4-8622-C515E24CAA47}"/>
                </a:ext>
              </a:extLst>
            </p:cNvPr>
            <p:cNvSpPr/>
            <p:nvPr/>
          </p:nvSpPr>
          <p:spPr>
            <a:xfrm>
              <a:off x="0" y="0"/>
              <a:ext cx="31430" cy="968466"/>
            </a:xfrm>
            <a:custGeom>
              <a:avLst/>
              <a:gdLst/>
              <a:ahLst/>
              <a:cxnLst/>
              <a:rect l="l" t="t" r="r" b="b"/>
              <a:pathLst>
                <a:path w="31430" h="968466">
                  <a:moveTo>
                    <a:pt x="0" y="0"/>
                  </a:moveTo>
                  <a:lnTo>
                    <a:pt x="31430" y="0"/>
                  </a:lnTo>
                  <a:lnTo>
                    <a:pt x="31430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5C40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8BE2A7FB-58E3-5815-A026-52F70BC780B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5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58058DCB-60C9-432B-B05A-7C7B3F97D538}"/>
              </a:ext>
            </a:extLst>
          </p:cNvPr>
          <p:cNvSpPr txBox="1"/>
          <p:nvPr/>
        </p:nvSpPr>
        <p:spPr>
          <a:xfrm>
            <a:off x="1389532" y="363824"/>
            <a:ext cx="15679267" cy="1279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12319"/>
              </a:lnSpc>
              <a:spcBef>
                <a:spcPct val="0"/>
              </a:spcBef>
              <a:defRPr sz="4800">
                <a:solidFill>
                  <a:srgbClr val="0B1E60"/>
                </a:solidFill>
                <a:latin typeface="Galaxie Polaris 1"/>
              </a:defRPr>
            </a:lvl1pPr>
          </a:lstStyle>
          <a:p>
            <a:r>
              <a:rPr lang="en-US" sz="4000" dirty="0"/>
              <a:t>What we discovered after sorting by </a:t>
            </a:r>
            <a:r>
              <a:rPr lang="en-US" sz="4000" dirty="0" err="1"/>
              <a:t>building_id</a:t>
            </a:r>
            <a:r>
              <a:rPr lang="en-US" sz="4000" dirty="0"/>
              <a:t> + timestamp</a:t>
            </a:r>
          </a:p>
        </p:txBody>
      </p:sp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B6D3C45-94EE-B634-BAA8-94D7B8547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8888"/>
            <a:ext cx="9888097" cy="6781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2BBE46-BD6B-DA63-66A6-0D861043AC7A}"/>
              </a:ext>
            </a:extLst>
          </p:cNvPr>
          <p:cNvSpPr txBox="1"/>
          <p:nvPr/>
        </p:nvSpPr>
        <p:spPr>
          <a:xfrm>
            <a:off x="10820400" y="2477894"/>
            <a:ext cx="7010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System-wide “cold start” until 20 May 2016 17:00</a:t>
            </a:r>
            <a:r>
              <a:rPr lang="en-US" sz="2400" dirty="0"/>
              <a:t> – nearly every building reports </a:t>
            </a:r>
            <a:r>
              <a:rPr lang="en-US" sz="2400" dirty="0" err="1"/>
              <a:t>meter_reading</a:t>
            </a:r>
            <a:r>
              <a:rPr lang="en-US" sz="2400" dirty="0"/>
              <a:t> = 0 before that instant.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Isolated pre-start “spikes”</a:t>
            </a:r>
            <a:r>
              <a:rPr lang="en-US" sz="2400" dirty="0"/>
              <a:t> (one-hour bursts up to 4 500 kWh)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Post-start data behave normally</a:t>
            </a:r>
            <a:r>
              <a:rPr lang="en-US" sz="2400" dirty="0"/>
              <a:t> (seasonal drift, weekday patterns, but no all-zero stretches).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Insights: </a:t>
            </a:r>
            <a:r>
              <a:rPr lang="en-US" sz="2400" dirty="0"/>
              <a:t>Zeros before May 20 are a data-collection artifact, not true low usage. Removing &amp; flagging them removes the artifacts and prevents the model from wasting capacity on sensor noise.</a:t>
            </a:r>
          </a:p>
        </p:txBody>
      </p:sp>
    </p:spTree>
    <p:extLst>
      <p:ext uri="{BB962C8B-B14F-4D97-AF65-F5344CB8AC3E}">
        <p14:creationId xmlns:p14="http://schemas.microsoft.com/office/powerpoint/2010/main" val="74389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1249</Words>
  <Application>Microsoft Macintosh PowerPoint</Application>
  <PresentationFormat>Custom</PresentationFormat>
  <Paragraphs>179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Galaxie Polaris 2</vt:lpstr>
      <vt:lpstr>Arial</vt:lpstr>
      <vt:lpstr>Galaxie Polaris 1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Columbia Engineering Presentation Template</dc:title>
  <cp:lastModifiedBy>SATYABRAT SRIKUMAR</cp:lastModifiedBy>
  <cp:revision>504</cp:revision>
  <dcterms:created xsi:type="dcterms:W3CDTF">2006-08-16T00:00:00Z</dcterms:created>
  <dcterms:modified xsi:type="dcterms:W3CDTF">2025-04-28T04:11:17Z</dcterms:modified>
  <dc:identifier>DAFONIIeK58</dc:identifier>
</cp:coreProperties>
</file>