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8" r:id="rId14"/>
    <p:sldId id="271" r:id="rId15"/>
    <p:sldId id="276" r:id="rId16"/>
    <p:sldId id="277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60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9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59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09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31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96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66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09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27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37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15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0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0" i="0" cap="none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8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1" kern="1200" spc="1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38" name="Picture 3" descr="흰색 배경의 파란색 추상 수채화 무늬">
            <a:extLst>
              <a:ext uri="{FF2B5EF4-FFF2-40B4-BE49-F238E27FC236}">
                <a16:creationId xmlns:a16="http://schemas.microsoft.com/office/drawing/2014/main" id="{101B47BC-2953-077A-58B6-20A06D3A43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4613" r="1" b="1056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CBA01B3-E7A3-455C-431C-397080A03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628" y="1150418"/>
            <a:ext cx="7254182" cy="966031"/>
          </a:xfrm>
        </p:spPr>
        <p:txBody>
          <a:bodyPr anchor="b">
            <a:normAutofit fontScale="90000"/>
          </a:bodyPr>
          <a:lstStyle/>
          <a:p>
            <a:r>
              <a:rPr lang="en-US" altLang="ko-KR" sz="6600" dirty="0">
                <a:solidFill>
                  <a:srgbClr val="FFFFFF"/>
                </a:solidFill>
              </a:rPr>
              <a:t>C++ Project</a:t>
            </a:r>
            <a:endParaRPr lang="ko-KR" altLang="en-US" sz="3300" dirty="0">
              <a:solidFill>
                <a:srgbClr val="FFFFFF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1B78A8-6195-C392-8151-2B2FF5966FE1}"/>
              </a:ext>
            </a:extLst>
          </p:cNvPr>
          <p:cNvSpPr txBox="1"/>
          <p:nvPr/>
        </p:nvSpPr>
        <p:spPr>
          <a:xfrm>
            <a:off x="1354822" y="2029816"/>
            <a:ext cx="614913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500" b="1" dirty="0">
                <a:solidFill>
                  <a:srgbClr val="FFFFFF"/>
                </a:solidFill>
              </a:rPr>
              <a:t>TITLE : FINDLIST</a:t>
            </a:r>
            <a:endParaRPr lang="ko-KR" alt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179582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B7C2D9-00ED-4C29-3C38-D28198BCF7FE}"/>
              </a:ext>
            </a:extLst>
          </p:cNvPr>
          <p:cNvSpPr txBox="1"/>
          <p:nvPr/>
        </p:nvSpPr>
        <p:spPr>
          <a:xfrm>
            <a:off x="436716" y="49292"/>
            <a:ext cx="7004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i="0" dirty="0">
                <a:solidFill>
                  <a:srgbClr val="000000"/>
                </a:solidFill>
                <a:effectLst/>
                <a:latin typeface="+mj-lt"/>
              </a:rPr>
              <a:t>Program Execution Process</a:t>
            </a:r>
            <a:endParaRPr lang="ko-KR" altLang="en-US" sz="40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4AAAD8-03BB-1FB5-6ADE-E64CF91D2C66}"/>
              </a:ext>
            </a:extLst>
          </p:cNvPr>
          <p:cNvSpPr txBox="1"/>
          <p:nvPr/>
        </p:nvSpPr>
        <p:spPr>
          <a:xfrm>
            <a:off x="0" y="820225"/>
            <a:ext cx="1209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lt"/>
              </a:rPr>
              <a:t>3-3. Enter 3,</a:t>
            </a:r>
            <a:r>
              <a:rPr lang="en-US" altLang="ko-KR" sz="2400" b="1" dirty="0">
                <a:effectLst/>
                <a:latin typeface="+mj-lt"/>
                <a:cs typeface="Arial" panose="020B0604020202020204" pitchFamily="34" charset="0"/>
              </a:rPr>
              <a:t> enter the word and leaves items </a:t>
            </a:r>
            <a:r>
              <a:rPr lang="en-US" altLang="ko-KR" sz="2400" b="1" dirty="0">
                <a:solidFill>
                  <a:srgbClr val="7030A0"/>
                </a:solidFill>
                <a:effectLst/>
                <a:latin typeface="+mj-lt"/>
                <a:cs typeface="Arial" panose="020B0604020202020204" pitchFamily="34" charset="0"/>
              </a:rPr>
              <a:t>not containing the word </a:t>
            </a:r>
            <a:r>
              <a:rPr lang="en-US" altLang="ko-KR" sz="2400" b="1" dirty="0">
                <a:effectLst/>
                <a:latin typeface="+mj-lt"/>
                <a:cs typeface="Arial" panose="020B0604020202020204" pitchFamily="34" charset="0"/>
              </a:rPr>
              <a:t>in the list.</a:t>
            </a:r>
            <a:endParaRPr lang="ko-KR" altLang="ko-KR" sz="2400" b="1" dirty="0">
              <a:effectLst/>
              <a:latin typeface="+mj-lt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79EABF-C107-D589-F122-44A9B23FE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44" y="3147749"/>
            <a:ext cx="2181225" cy="3905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777C2B8-17A8-3D57-3C3F-43AC286B2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243" y="3659905"/>
            <a:ext cx="2181225" cy="16383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6579732-1C8B-81C4-A85B-2E9EAC04B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027" y="2303576"/>
            <a:ext cx="4419600" cy="9429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8B973C3-DE67-0070-B081-1B225A756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3300" y="3362446"/>
            <a:ext cx="3962400" cy="2514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6D7F4BA-BC69-83E9-F221-2560D5B90418}"/>
              </a:ext>
            </a:extLst>
          </p:cNvPr>
          <p:cNvSpPr txBox="1"/>
          <p:nvPr/>
        </p:nvSpPr>
        <p:spPr>
          <a:xfrm>
            <a:off x="2707271" y="6037775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Console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11CD44-AAAD-2645-0B62-296ADC0BC33B}"/>
              </a:ext>
            </a:extLst>
          </p:cNvPr>
          <p:cNvSpPr txBox="1"/>
          <p:nvPr/>
        </p:nvSpPr>
        <p:spPr>
          <a:xfrm>
            <a:off x="7738449" y="6048587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Code</a:t>
            </a:r>
            <a:endParaRPr lang="ko-KR" altLang="en-US" sz="2400" b="1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D135C4D-552C-8D44-7DD8-DA4BCE87F60D}"/>
              </a:ext>
            </a:extLst>
          </p:cNvPr>
          <p:cNvCxnSpPr/>
          <p:nvPr/>
        </p:nvCxnSpPr>
        <p:spPr>
          <a:xfrm rot="10800000">
            <a:off x="1157681" y="2961313"/>
            <a:ext cx="1206134" cy="154102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571E48-0520-F892-F966-3D84876BFA6F}"/>
              </a:ext>
            </a:extLst>
          </p:cNvPr>
          <p:cNvSpPr txBox="1"/>
          <p:nvPr/>
        </p:nvSpPr>
        <p:spPr>
          <a:xfrm>
            <a:off x="384873" y="2575655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3-6 function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1275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F1C3F-2B3A-CD6E-894C-7C9D81C762FA}"/>
              </a:ext>
            </a:extLst>
          </p:cNvPr>
          <p:cNvSpPr txBox="1"/>
          <p:nvPr/>
        </p:nvSpPr>
        <p:spPr>
          <a:xfrm>
            <a:off x="436716" y="49292"/>
            <a:ext cx="7004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i="0" dirty="0">
                <a:solidFill>
                  <a:srgbClr val="000000"/>
                </a:solidFill>
                <a:effectLst/>
                <a:latin typeface="+mj-lt"/>
              </a:rPr>
              <a:t>Program Execution Process</a:t>
            </a:r>
            <a:endParaRPr lang="ko-KR" altLang="en-US" sz="40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8EA8FB-DB67-03B7-4E71-1C0ABFED2E28}"/>
              </a:ext>
            </a:extLst>
          </p:cNvPr>
          <p:cNvSpPr txBox="1"/>
          <p:nvPr/>
        </p:nvSpPr>
        <p:spPr>
          <a:xfrm>
            <a:off x="0" y="820225"/>
            <a:ext cx="10580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lt"/>
              </a:rPr>
              <a:t>3-4. Enter 4,</a:t>
            </a:r>
            <a:r>
              <a:rPr lang="en-US" altLang="ko-KR" sz="2400" b="1" dirty="0"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enter a number and leave only items with a string length</a:t>
            </a:r>
          </a:p>
          <a:p>
            <a:r>
              <a:rPr lang="en-US" altLang="ko-KR" sz="2400" b="1" dirty="0">
                <a:solidFill>
                  <a:srgbClr val="000000"/>
                </a:solidFill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sz="2400" b="1" dirty="0">
                <a:solidFill>
                  <a:srgbClr val="7030A0"/>
                </a:solidFill>
                <a:effectLst/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less than or equal 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to that number in the list.</a:t>
            </a:r>
            <a:endParaRPr lang="ko-KR" altLang="ko-KR" sz="2400" b="1" dirty="0">
              <a:effectLst/>
              <a:latin typeface="+mj-lt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58C3B7-91EC-CECA-1A88-4F397AC8E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952" y="3252230"/>
            <a:ext cx="3566375" cy="4741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42D132-59AD-721B-CD99-2963336F8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992" y="3870859"/>
            <a:ext cx="1556297" cy="9888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160EE76-AFE7-3490-8377-96E058657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94" y="3479067"/>
            <a:ext cx="4914900" cy="18573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C12D23B-0904-7CD5-C116-F501EB145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94" y="2579339"/>
            <a:ext cx="3762375" cy="7905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1DDD819-FA28-9FDD-1E57-6BCCDB3D138B}"/>
              </a:ext>
            </a:extLst>
          </p:cNvPr>
          <p:cNvSpPr txBox="1"/>
          <p:nvPr/>
        </p:nvSpPr>
        <p:spPr>
          <a:xfrm>
            <a:off x="2707271" y="6037775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Console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FC05D3-C9CF-21E7-490D-0D3222DA6418}"/>
              </a:ext>
            </a:extLst>
          </p:cNvPr>
          <p:cNvSpPr txBox="1"/>
          <p:nvPr/>
        </p:nvSpPr>
        <p:spPr>
          <a:xfrm>
            <a:off x="7738449" y="6048587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Code</a:t>
            </a:r>
            <a:endParaRPr lang="ko-KR" altLang="en-US" sz="2400" b="1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ACC4BE7B-C23F-1D7E-1815-A252955EFA88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1157684" y="2961316"/>
            <a:ext cx="1457309" cy="1403993"/>
          </a:xfrm>
          <a:prstGeom prst="bentConnector3">
            <a:avLst>
              <a:gd name="adj1" fmla="val 100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4F49FF2-F9FB-1C5E-99B5-FDF6D0F53935}"/>
              </a:ext>
            </a:extLst>
          </p:cNvPr>
          <p:cNvSpPr txBox="1"/>
          <p:nvPr/>
        </p:nvSpPr>
        <p:spPr>
          <a:xfrm>
            <a:off x="384873" y="2575655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3-6 function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76217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C3322-E5B2-91E3-6132-4D18E340AAB2}"/>
              </a:ext>
            </a:extLst>
          </p:cNvPr>
          <p:cNvSpPr txBox="1"/>
          <p:nvPr/>
        </p:nvSpPr>
        <p:spPr>
          <a:xfrm>
            <a:off x="436716" y="49292"/>
            <a:ext cx="7004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i="0" dirty="0">
                <a:solidFill>
                  <a:srgbClr val="000000"/>
                </a:solidFill>
                <a:effectLst/>
                <a:latin typeface="+mj-lt"/>
              </a:rPr>
              <a:t>Program Execution Process</a:t>
            </a:r>
            <a:endParaRPr lang="ko-KR" altLang="en-US" sz="40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E23F9-C983-6BAF-CEDC-238F2FD32393}"/>
              </a:ext>
            </a:extLst>
          </p:cNvPr>
          <p:cNvSpPr txBox="1"/>
          <p:nvPr/>
        </p:nvSpPr>
        <p:spPr>
          <a:xfrm>
            <a:off x="0" y="820225"/>
            <a:ext cx="10580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lt"/>
              </a:rPr>
              <a:t>3-5. Enter 5,</a:t>
            </a:r>
            <a:r>
              <a:rPr lang="en-US" altLang="ko-KR" sz="2400" b="1" dirty="0"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enter a number and leave only items with a string length</a:t>
            </a:r>
          </a:p>
          <a:p>
            <a:r>
              <a:rPr lang="en-US" altLang="ko-KR" sz="2400" b="1" dirty="0">
                <a:solidFill>
                  <a:srgbClr val="000000"/>
                </a:solidFill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sz="2400" b="1" dirty="0">
                <a:solidFill>
                  <a:srgbClr val="7030A0"/>
                </a:solidFill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more</a:t>
            </a:r>
            <a:r>
              <a:rPr lang="en-US" altLang="ko-KR" sz="2400" b="1" dirty="0">
                <a:solidFill>
                  <a:srgbClr val="7030A0"/>
                </a:solidFill>
                <a:effectLst/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 than or equal 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to that number in the list.</a:t>
            </a:r>
            <a:endParaRPr lang="ko-KR" altLang="ko-KR" sz="2400" b="1" dirty="0">
              <a:effectLst/>
              <a:latin typeface="+mj-lt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336EDA-840E-FA09-D45A-6D9E8B8F9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58" y="2723235"/>
            <a:ext cx="4510797" cy="7397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8DEDEB-FEC9-0771-6DC8-B2B67B832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843" y="3579215"/>
            <a:ext cx="2295425" cy="216718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53CE2A7-F27D-94BF-ACCC-C09CCD40E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726" y="3579214"/>
            <a:ext cx="4432315" cy="216718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F369566-2399-F68D-74C2-6BBCDC96E1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726" y="2668499"/>
            <a:ext cx="3309233" cy="88657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B01A619-D9A3-899B-CCF7-485F937EA040}"/>
              </a:ext>
            </a:extLst>
          </p:cNvPr>
          <p:cNvSpPr txBox="1"/>
          <p:nvPr/>
        </p:nvSpPr>
        <p:spPr>
          <a:xfrm>
            <a:off x="2707271" y="6037775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Console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3B370E-98A7-7EAF-B537-C458CACD7771}"/>
              </a:ext>
            </a:extLst>
          </p:cNvPr>
          <p:cNvSpPr txBox="1"/>
          <p:nvPr/>
        </p:nvSpPr>
        <p:spPr>
          <a:xfrm>
            <a:off x="7738449" y="6048587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Code</a:t>
            </a:r>
            <a:endParaRPr lang="ko-KR" altLang="en-US" sz="2400" b="1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49D89793-EEB3-690F-575A-70B444A1C1F9}"/>
              </a:ext>
            </a:extLst>
          </p:cNvPr>
          <p:cNvCxnSpPr>
            <a:cxnSpLocks/>
            <a:stCxn id="7" idx="1"/>
            <a:endCxn id="22" idx="2"/>
          </p:cNvCxnSpPr>
          <p:nvPr/>
        </p:nvCxnSpPr>
        <p:spPr>
          <a:xfrm rot="10800000">
            <a:off x="772809" y="2504000"/>
            <a:ext cx="1482035" cy="215881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1A656F-BB28-907F-79C3-553161DDD741}"/>
              </a:ext>
            </a:extLst>
          </p:cNvPr>
          <p:cNvSpPr txBox="1"/>
          <p:nvPr/>
        </p:nvSpPr>
        <p:spPr>
          <a:xfrm>
            <a:off x="0" y="2134668"/>
            <a:ext cx="15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3-6 function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97120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B514C6-2584-0491-2553-E176E9F53AB5}"/>
              </a:ext>
            </a:extLst>
          </p:cNvPr>
          <p:cNvSpPr txBox="1"/>
          <p:nvPr/>
        </p:nvSpPr>
        <p:spPr>
          <a:xfrm>
            <a:off x="436716" y="49292"/>
            <a:ext cx="7004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i="0" dirty="0">
                <a:solidFill>
                  <a:srgbClr val="000000"/>
                </a:solidFill>
                <a:effectLst/>
                <a:latin typeface="+mj-lt"/>
              </a:rPr>
              <a:t>Program Execution Process</a:t>
            </a:r>
            <a:endParaRPr lang="ko-KR" altLang="en-US" sz="40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28196-78C8-A45E-D59F-0B49F3094B5C}"/>
              </a:ext>
            </a:extLst>
          </p:cNvPr>
          <p:cNvSpPr txBox="1"/>
          <p:nvPr/>
        </p:nvSpPr>
        <p:spPr>
          <a:xfrm>
            <a:off x="0" y="820225"/>
            <a:ext cx="5164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3. Choose function and execute 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7EAD64-300E-AD92-EF3B-B58D2DB4AF3F}"/>
              </a:ext>
            </a:extLst>
          </p:cNvPr>
          <p:cNvSpPr txBox="1"/>
          <p:nvPr/>
        </p:nvSpPr>
        <p:spPr>
          <a:xfrm>
            <a:off x="436716" y="1260712"/>
            <a:ext cx="1107922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▶ </a:t>
            </a:r>
            <a:r>
              <a:rPr lang="en-US" altLang="ko-KR" sz="2500" dirty="0">
                <a:latin typeface="맑은 고딕" panose="020B0503020000020004" pitchFamily="50" charset="-127"/>
                <a:cs typeface="Arial" panose="020B0604020202020204" pitchFamily="34" charset="0"/>
              </a:rPr>
              <a:t>After using function, </a:t>
            </a:r>
            <a:r>
              <a:rPr lang="en-US" altLang="ko-KR" sz="25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cs typeface="Helvetica" panose="020B0604020202020204" pitchFamily="34" charset="0"/>
              </a:rPr>
              <a:t>If there are </a:t>
            </a:r>
            <a:r>
              <a:rPr lang="en-US" altLang="ko-KR" sz="2500" dirty="0">
                <a:solidFill>
                  <a:srgbClr val="7030A0"/>
                </a:solidFill>
                <a:effectLst/>
                <a:latin typeface="맑은 고딕" panose="020B0503020000020004" pitchFamily="50" charset="-127"/>
                <a:cs typeface="Helvetica" panose="020B0604020202020204" pitchFamily="34" charset="0"/>
              </a:rPr>
              <a:t>no items </a:t>
            </a:r>
            <a:r>
              <a:rPr lang="en-US" altLang="ko-KR" sz="25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cs typeface="Helvetica" panose="020B0604020202020204" pitchFamily="34" charset="0"/>
              </a:rPr>
              <a:t>in the list, </a:t>
            </a:r>
            <a:r>
              <a:rPr lang="en-US" altLang="ko-KR" sz="2500" dirty="0">
                <a:solidFill>
                  <a:srgbClr val="7030A0"/>
                </a:solidFill>
                <a:effectLst/>
                <a:latin typeface="맑은 고딕" panose="020B0503020000020004" pitchFamily="50" charset="-127"/>
                <a:cs typeface="Helvetica" panose="020B0604020202020204" pitchFamily="34" charset="0"/>
              </a:rPr>
              <a:t>exit </a:t>
            </a:r>
            <a:r>
              <a:rPr lang="en-US" altLang="ko-KR" sz="25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cs typeface="Helvetica" panose="020B0604020202020204" pitchFamily="34" charset="0"/>
              </a:rPr>
              <a:t>the program.</a:t>
            </a:r>
            <a:endParaRPr lang="ko-KR" altLang="en-US" sz="25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629D6D-873E-2444-F0A0-8AE92DE62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13" y="3908040"/>
            <a:ext cx="4084770" cy="3017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FE1428-DAA1-A69D-A271-73329368602A}"/>
              </a:ext>
            </a:extLst>
          </p:cNvPr>
          <p:cNvSpPr txBox="1"/>
          <p:nvPr/>
        </p:nvSpPr>
        <p:spPr>
          <a:xfrm>
            <a:off x="2328975" y="5039486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Console</a:t>
            </a:r>
            <a:endParaRPr lang="ko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50498E-A59D-D4A4-3446-DCCFEFD26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908" y="3344338"/>
            <a:ext cx="5286725" cy="16329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2487F15-583D-2A17-DF7A-CAE6469E6627}"/>
              </a:ext>
            </a:extLst>
          </p:cNvPr>
          <p:cNvSpPr txBox="1"/>
          <p:nvPr/>
        </p:nvSpPr>
        <p:spPr>
          <a:xfrm>
            <a:off x="7836834" y="5039486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Code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74303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C2521E-9A98-F791-702F-633322F81C50}"/>
              </a:ext>
            </a:extLst>
          </p:cNvPr>
          <p:cNvSpPr txBox="1"/>
          <p:nvPr/>
        </p:nvSpPr>
        <p:spPr>
          <a:xfrm>
            <a:off x="436716" y="49292"/>
            <a:ext cx="7004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i="0" dirty="0">
                <a:solidFill>
                  <a:srgbClr val="000000"/>
                </a:solidFill>
                <a:effectLst/>
                <a:latin typeface="+mj-lt"/>
              </a:rPr>
              <a:t>Program Execution Process</a:t>
            </a:r>
            <a:endParaRPr lang="ko-KR" altLang="en-US" sz="40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A7322-C6AC-060C-642F-C7DA49DB2BC4}"/>
              </a:ext>
            </a:extLst>
          </p:cNvPr>
          <p:cNvSpPr txBox="1"/>
          <p:nvPr/>
        </p:nvSpPr>
        <p:spPr>
          <a:xfrm>
            <a:off x="0" y="820225"/>
            <a:ext cx="11424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142875"/>
            <a:r>
              <a:rPr lang="en-US" altLang="ko-KR" sz="2400" b="1" dirty="0">
                <a:latin typeface="+mj-lt"/>
              </a:rPr>
              <a:t>3-6. Enter 6,</a:t>
            </a:r>
            <a:r>
              <a:rPr lang="en-US" altLang="ko-KR" sz="2400" b="1" dirty="0"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7030A0"/>
                </a:solidFill>
                <a:effectLst/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show current list 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and enter number to use the function again.</a:t>
            </a:r>
            <a:endParaRPr lang="ko-KR" altLang="ko-KR" sz="2400" b="1" dirty="0">
              <a:effectLst/>
              <a:latin typeface="+mj-lt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6C6753-4C53-0C72-8274-80A9830A5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914" y="2331009"/>
            <a:ext cx="1779864" cy="3223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EE3237-AC63-DCDC-8E20-F694DDF20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078" y="2686019"/>
            <a:ext cx="1779864" cy="20579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F4472F8-07FE-EDFB-8ED1-0A4F64356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270" y="2428626"/>
            <a:ext cx="3733845" cy="123661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B0C33B3-AE46-1CE9-4EBE-1596D2E72F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4270" y="3697701"/>
            <a:ext cx="3733845" cy="104628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46B5400-852C-546B-2C9A-75ADA8358F5C}"/>
              </a:ext>
            </a:extLst>
          </p:cNvPr>
          <p:cNvSpPr txBox="1"/>
          <p:nvPr/>
        </p:nvSpPr>
        <p:spPr>
          <a:xfrm>
            <a:off x="2707271" y="5123374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Console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DB44EB-731D-B610-477C-9B8325615F54}"/>
              </a:ext>
            </a:extLst>
          </p:cNvPr>
          <p:cNvSpPr txBox="1"/>
          <p:nvPr/>
        </p:nvSpPr>
        <p:spPr>
          <a:xfrm>
            <a:off x="7738449" y="5134186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Code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35400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977D3-3272-569A-D777-C8C61ED74113}"/>
              </a:ext>
            </a:extLst>
          </p:cNvPr>
          <p:cNvSpPr txBox="1"/>
          <p:nvPr/>
        </p:nvSpPr>
        <p:spPr>
          <a:xfrm>
            <a:off x="436716" y="49292"/>
            <a:ext cx="7004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latin typeface="+mj-lt"/>
              </a:rPr>
              <a:t>Entire Code</a:t>
            </a:r>
            <a:endParaRPr lang="ko-KR" altLang="en-US" sz="40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315B5-E50C-DFEC-032E-F699A3789381}"/>
              </a:ext>
            </a:extLst>
          </p:cNvPr>
          <p:cNvSpPr txBox="1"/>
          <p:nvPr/>
        </p:nvSpPr>
        <p:spPr>
          <a:xfrm>
            <a:off x="278600" y="904022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main.cpp</a:t>
            </a:r>
            <a:endParaRPr lang="ko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6A5562-1F0F-9068-FAC1-BEBC46BDA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009" y="2010370"/>
            <a:ext cx="8095981" cy="468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45BC0A7-87E8-A7FB-D8D4-8B824B0CA884}"/>
              </a:ext>
            </a:extLst>
          </p:cNvPr>
          <p:cNvSpPr txBox="1"/>
          <p:nvPr/>
        </p:nvSpPr>
        <p:spPr>
          <a:xfrm>
            <a:off x="436716" y="1365687"/>
            <a:ext cx="1074747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▶ </a:t>
            </a:r>
            <a:r>
              <a:rPr lang="en-US" altLang="ko-KR" sz="2500" dirty="0">
                <a:solidFill>
                  <a:srgbClr val="7030A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Divide into </a:t>
            </a:r>
            <a:r>
              <a:rPr lang="en-US" altLang="ko-KR" sz="25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main.cpp, class.cpp, </a:t>
            </a:r>
            <a:r>
              <a:rPr lang="en-US" altLang="ko-KR" sz="25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class.h</a:t>
            </a:r>
            <a:r>
              <a:rPr lang="en-US" altLang="ko-KR" sz="25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500" dirty="0">
                <a:solidFill>
                  <a:srgbClr val="7030A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files</a:t>
            </a:r>
            <a:r>
              <a:rPr lang="en-US" altLang="ko-KR" sz="25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 to facilitate management.</a:t>
            </a:r>
            <a:endParaRPr lang="ko-KR" altLang="ko-KR" sz="25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787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F2EF9C-AD4A-F466-374B-C875E003E074}"/>
              </a:ext>
            </a:extLst>
          </p:cNvPr>
          <p:cNvSpPr txBox="1"/>
          <p:nvPr/>
        </p:nvSpPr>
        <p:spPr>
          <a:xfrm>
            <a:off x="436716" y="49292"/>
            <a:ext cx="7004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latin typeface="+mj-lt"/>
              </a:rPr>
              <a:t>Entire Code</a:t>
            </a:r>
            <a:endParaRPr lang="ko-KR" altLang="en-US" sz="40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81CB34-8DCD-5EB5-AB3C-6C33BE808276}"/>
              </a:ext>
            </a:extLst>
          </p:cNvPr>
          <p:cNvSpPr txBox="1"/>
          <p:nvPr/>
        </p:nvSpPr>
        <p:spPr>
          <a:xfrm>
            <a:off x="278600" y="904022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main.cpp</a:t>
            </a:r>
            <a:endParaRPr lang="ko-KR" altLang="en-US" sz="24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43ABCA5-5BA3-1536-E6DC-D74A29555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85" y="2038104"/>
            <a:ext cx="3580964" cy="38196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257BB0D-7B42-3383-6155-D6D7AB44D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666" y="4964140"/>
            <a:ext cx="4569878" cy="16026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537371-E368-3685-72F1-32C74F193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666" y="1448084"/>
            <a:ext cx="3265825" cy="3516055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078E343D-32BD-B1E0-4B73-66C8747B0BF0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rot="5400000" flipH="1" flipV="1">
            <a:off x="3239915" y="1145136"/>
            <a:ext cx="4409715" cy="5015612"/>
          </a:xfrm>
          <a:prstGeom prst="bentConnector5">
            <a:avLst>
              <a:gd name="adj1" fmla="val -5184"/>
              <a:gd name="adj2" fmla="val 51571"/>
              <a:gd name="adj3" fmla="val 10518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934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A263DE-29AA-FD1B-A31F-BD04844ED794}"/>
              </a:ext>
            </a:extLst>
          </p:cNvPr>
          <p:cNvSpPr txBox="1"/>
          <p:nvPr/>
        </p:nvSpPr>
        <p:spPr>
          <a:xfrm>
            <a:off x="436716" y="49292"/>
            <a:ext cx="7004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latin typeface="+mj-lt"/>
              </a:rPr>
              <a:t>Entire Code</a:t>
            </a:r>
            <a:endParaRPr lang="ko-KR" altLang="en-US" sz="4000" b="1" dirty="0">
              <a:latin typeface="+mj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B7359E-34A2-4A75-0B07-C5CD86490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704" y="1492235"/>
            <a:ext cx="8026591" cy="46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04C447-0410-0C31-1C66-FDBCA0E27EDD}"/>
              </a:ext>
            </a:extLst>
          </p:cNvPr>
          <p:cNvSpPr txBox="1"/>
          <p:nvPr/>
        </p:nvSpPr>
        <p:spPr>
          <a:xfrm>
            <a:off x="278600" y="904022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class.h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65651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C4E044-8642-ACB8-965E-49F7261C1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76" y="1492874"/>
            <a:ext cx="8001048" cy="468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99570B-0241-3971-2D2B-5FAF69DBC13B}"/>
              </a:ext>
            </a:extLst>
          </p:cNvPr>
          <p:cNvSpPr txBox="1"/>
          <p:nvPr/>
        </p:nvSpPr>
        <p:spPr>
          <a:xfrm>
            <a:off x="436716" y="49292"/>
            <a:ext cx="7004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latin typeface="+mj-lt"/>
              </a:rPr>
              <a:t>Entire Code</a:t>
            </a:r>
            <a:endParaRPr lang="ko-KR" altLang="en-US" sz="4000" b="1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DA9C74-161A-C551-4304-0DE3525B543C}"/>
              </a:ext>
            </a:extLst>
          </p:cNvPr>
          <p:cNvSpPr txBox="1"/>
          <p:nvPr/>
        </p:nvSpPr>
        <p:spPr>
          <a:xfrm>
            <a:off x="280541" y="910451"/>
            <a:ext cx="205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class.cpp - 1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08845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93FE21-5EB2-4383-C5B3-617D9727D042}"/>
              </a:ext>
            </a:extLst>
          </p:cNvPr>
          <p:cNvSpPr txBox="1"/>
          <p:nvPr/>
        </p:nvSpPr>
        <p:spPr>
          <a:xfrm>
            <a:off x="436716" y="49292"/>
            <a:ext cx="7004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latin typeface="+mj-lt"/>
              </a:rPr>
              <a:t>Entire Code</a:t>
            </a:r>
            <a:endParaRPr lang="ko-KR" altLang="en-US" sz="4000" b="1" dirty="0">
              <a:latin typeface="+mj-lt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381DF7-1FD6-DB46-1B85-F97A86FBB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604" y="1493276"/>
            <a:ext cx="8012792" cy="468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60D3C9-E4FD-17A4-6256-13DAAF2EC4E1}"/>
              </a:ext>
            </a:extLst>
          </p:cNvPr>
          <p:cNvSpPr txBox="1"/>
          <p:nvPr/>
        </p:nvSpPr>
        <p:spPr>
          <a:xfrm>
            <a:off x="280541" y="910451"/>
            <a:ext cx="205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class.cpp - 2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056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3B455B-BEA2-663F-E2D2-936E3AE434D2}"/>
              </a:ext>
            </a:extLst>
          </p:cNvPr>
          <p:cNvSpPr txBox="1"/>
          <p:nvPr/>
        </p:nvSpPr>
        <p:spPr>
          <a:xfrm>
            <a:off x="436717" y="49292"/>
            <a:ext cx="17491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/>
              <a:t>INDEX</a:t>
            </a:r>
            <a:endParaRPr lang="ko-KR" altLang="en-US" sz="4000" b="1" dirty="0"/>
          </a:p>
        </p:txBody>
      </p:sp>
      <p:pic>
        <p:nvPicPr>
          <p:cNvPr id="38" name="Picture 3" descr="흰색 배경의 파란색 추상 수채화 무늬">
            <a:extLst>
              <a:ext uri="{FF2B5EF4-FFF2-40B4-BE49-F238E27FC236}">
                <a16:creationId xmlns:a16="http://schemas.microsoft.com/office/drawing/2014/main" id="{D7591886-33CD-E332-815B-127FE0E53F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4613" r="1" b="1056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B511BE-428D-5159-7588-1C6F963695B1}"/>
              </a:ext>
            </a:extLst>
          </p:cNvPr>
          <p:cNvSpPr txBox="1"/>
          <p:nvPr/>
        </p:nvSpPr>
        <p:spPr>
          <a:xfrm>
            <a:off x="755009" y="1236506"/>
            <a:ext cx="7743039" cy="274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/>
              <a:t>1. Summary</a:t>
            </a:r>
          </a:p>
          <a:p>
            <a:pPr>
              <a:lnSpc>
                <a:spcPct val="150000"/>
              </a:lnSpc>
            </a:pPr>
            <a:r>
              <a:rPr lang="en-US" altLang="ko-KR" sz="4000" b="1" dirty="0"/>
              <a:t>2. </a:t>
            </a:r>
            <a:r>
              <a:rPr lang="en-US" altLang="ko-KR" sz="4000" b="1" i="0" dirty="0">
                <a:solidFill>
                  <a:srgbClr val="000000"/>
                </a:solidFill>
                <a:effectLst/>
                <a:latin typeface="+mj-lt"/>
              </a:rPr>
              <a:t>Program Execution Process</a:t>
            </a:r>
          </a:p>
          <a:p>
            <a:pPr>
              <a:lnSpc>
                <a:spcPct val="150000"/>
              </a:lnSpc>
            </a:pPr>
            <a:r>
              <a:rPr lang="en-US" altLang="ko-KR" sz="4000" b="1" dirty="0"/>
              <a:t>3. Describe Entire Code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31387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BA1868-BD71-890C-A4B0-8582764C7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16" y="1904300"/>
            <a:ext cx="3636688" cy="38001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4E0A93-4E45-3FFA-62C7-394ADA9D9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262" y="1904300"/>
            <a:ext cx="3623712" cy="380016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A77BB46-E51D-1B1E-F2FA-8149C7ADF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832" y="1904300"/>
            <a:ext cx="3895832" cy="38001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6E707F9-5B7B-BA4A-5711-E922CFED5A75}"/>
              </a:ext>
            </a:extLst>
          </p:cNvPr>
          <p:cNvSpPr txBox="1"/>
          <p:nvPr/>
        </p:nvSpPr>
        <p:spPr>
          <a:xfrm>
            <a:off x="280541" y="910451"/>
            <a:ext cx="205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class.cpp - 3</a:t>
            </a:r>
            <a:endParaRPr lang="ko-KR" alt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F0E849-36A7-76BF-5049-24F94BA18273}"/>
              </a:ext>
            </a:extLst>
          </p:cNvPr>
          <p:cNvSpPr txBox="1"/>
          <p:nvPr/>
        </p:nvSpPr>
        <p:spPr>
          <a:xfrm>
            <a:off x="436716" y="49292"/>
            <a:ext cx="7004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latin typeface="+mj-lt"/>
              </a:rPr>
              <a:t>Entire Code</a:t>
            </a:r>
            <a:endParaRPr lang="ko-KR" alt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906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F0A191-3CBD-EB79-E61E-2490F30DAAAD}"/>
              </a:ext>
            </a:extLst>
          </p:cNvPr>
          <p:cNvSpPr txBox="1"/>
          <p:nvPr/>
        </p:nvSpPr>
        <p:spPr>
          <a:xfrm>
            <a:off x="436717" y="49292"/>
            <a:ext cx="32014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/>
              <a:t>Summary</a:t>
            </a:r>
            <a:endParaRPr lang="ko-KR" altLang="en-US" sz="4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A3D60-8789-0F42-67DE-A5761C13F36A}"/>
              </a:ext>
            </a:extLst>
          </p:cNvPr>
          <p:cNvSpPr txBox="1"/>
          <p:nvPr/>
        </p:nvSpPr>
        <p:spPr>
          <a:xfrm>
            <a:off x="633367" y="989711"/>
            <a:ext cx="1053237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▶ This is a program that </a:t>
            </a:r>
            <a:r>
              <a:rPr lang="en-US" altLang="ko-KR" sz="2500" dirty="0">
                <a:solidFill>
                  <a:srgbClr val="7030A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user can find the list</a:t>
            </a:r>
            <a:r>
              <a:rPr lang="en-US" altLang="ko-KR" sz="2500" dirty="0">
                <a:solidFill>
                  <a:srgbClr val="2E74B5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5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what he or she wants.</a:t>
            </a:r>
            <a:endParaRPr lang="ko-KR" altLang="ko-KR" sz="25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076FEB-2C17-1079-A827-F6205843BC0B}"/>
              </a:ext>
            </a:extLst>
          </p:cNvPr>
          <p:cNvSpPr txBox="1"/>
          <p:nvPr/>
        </p:nvSpPr>
        <p:spPr>
          <a:xfrm>
            <a:off x="2641025" y="5574476"/>
            <a:ext cx="140375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BEFORE</a:t>
            </a:r>
            <a:endParaRPr lang="ko-KR" altLang="ko-KR" sz="2500" b="1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855A23-8B37-4ABD-5C85-E5108D59E4EC}"/>
              </a:ext>
            </a:extLst>
          </p:cNvPr>
          <p:cNvSpPr txBox="1"/>
          <p:nvPr/>
        </p:nvSpPr>
        <p:spPr>
          <a:xfrm>
            <a:off x="6934900" y="5437402"/>
            <a:ext cx="288724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AFTER</a:t>
            </a:r>
          </a:p>
          <a:p>
            <a:pPr algn="ctr"/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(Example)</a:t>
            </a:r>
            <a:endParaRPr lang="ko-KR" altLang="ko-KR" sz="1600" b="1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99812B8-D706-D3B4-C2EF-304D27BA2576}"/>
              </a:ext>
            </a:extLst>
          </p:cNvPr>
          <p:cNvSpPr/>
          <p:nvPr/>
        </p:nvSpPr>
        <p:spPr>
          <a:xfrm>
            <a:off x="5305784" y="3643273"/>
            <a:ext cx="1350627" cy="377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A1E044-CA51-5AD1-DC43-69ECE4BB4C64}"/>
              </a:ext>
            </a:extLst>
          </p:cNvPr>
          <p:cNvSpPr txBox="1"/>
          <p:nvPr/>
        </p:nvSpPr>
        <p:spPr>
          <a:xfrm>
            <a:off x="5089667" y="3273941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using functions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CFFA10-7298-FF5F-1CE5-38D4EE515F1F}"/>
              </a:ext>
            </a:extLst>
          </p:cNvPr>
          <p:cNvSpPr/>
          <p:nvPr/>
        </p:nvSpPr>
        <p:spPr>
          <a:xfrm>
            <a:off x="2216391" y="2084273"/>
            <a:ext cx="2253028" cy="3118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effectLst/>
                <a:latin typeface="+mj-lt"/>
                <a:ea typeface="굴림" panose="020B0600000101010101" pitchFamily="50" charset="-127"/>
                <a:cs typeface="굴림" panose="020B0600000101010101" pitchFamily="50" charset="-127"/>
              </a:rPr>
              <a:t>That’s Hilarious</a:t>
            </a:r>
          </a:p>
          <a:p>
            <a:pPr algn="ctr"/>
            <a:r>
              <a:rPr lang="en-US" altLang="ko-KR" sz="1800" b="1" dirty="0">
                <a:latin typeface="+mj-lt"/>
                <a:ea typeface="굴림" panose="020B0600000101010101" pitchFamily="50" charset="-127"/>
                <a:cs typeface="굴림" panose="020B0600000101010101" pitchFamily="50" charset="-127"/>
              </a:rPr>
              <a:t>STAY</a:t>
            </a:r>
          </a:p>
          <a:p>
            <a:pPr algn="ctr"/>
            <a:r>
              <a:rPr lang="en-US" altLang="ko-KR" sz="1800" b="1" dirty="0">
                <a:effectLst/>
                <a:latin typeface="+mj-lt"/>
                <a:ea typeface="굴림" panose="020B0600000101010101" pitchFamily="50" charset="-127"/>
                <a:cs typeface="굴림" panose="020B0600000101010101" pitchFamily="50" charset="-127"/>
              </a:rPr>
              <a:t>Light Switch</a:t>
            </a:r>
          </a:p>
          <a:p>
            <a:pPr algn="ctr"/>
            <a:r>
              <a:rPr lang="en-US" altLang="ko-KR" sz="1800" b="1" dirty="0">
                <a:latin typeface="+mj-lt"/>
                <a:ea typeface="굴림" panose="020B0600000101010101" pitchFamily="50" charset="-127"/>
                <a:cs typeface="굴림" panose="020B0600000101010101" pitchFamily="50" charset="-127"/>
              </a:rPr>
              <a:t>As It Was</a:t>
            </a:r>
          </a:p>
          <a:p>
            <a:pPr algn="ctr"/>
            <a:r>
              <a:rPr lang="en-US" altLang="ko-KR" sz="1800" b="1" dirty="0">
                <a:effectLst/>
                <a:latin typeface="+mj-lt"/>
                <a:ea typeface="굴림" panose="020B0600000101010101" pitchFamily="50" charset="-127"/>
                <a:cs typeface="굴림" panose="020B0600000101010101" pitchFamily="50" charset="-127"/>
              </a:rPr>
              <a:t>Stronger</a:t>
            </a:r>
            <a:endParaRPr lang="en-US" altLang="ko-KR" sz="1800" b="1" dirty="0">
              <a:latin typeface="+mj-lt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1800" b="1" dirty="0">
                <a:effectLst/>
                <a:latin typeface="+mj-lt"/>
                <a:ea typeface="굴림" panose="020B0600000101010101" pitchFamily="50" charset="-127"/>
                <a:cs typeface="굴림" panose="020B0600000101010101" pitchFamily="50" charset="-127"/>
              </a:rPr>
              <a:t>Off My Face</a:t>
            </a:r>
          </a:p>
          <a:p>
            <a:pPr algn="ctr"/>
            <a:r>
              <a:rPr lang="en-US" altLang="ko-KR" sz="1800" b="1" dirty="0">
                <a:latin typeface="+mj-lt"/>
                <a:ea typeface="굴림" panose="020B0600000101010101" pitchFamily="50" charset="-127"/>
                <a:cs typeface="굴림" panose="020B0600000101010101" pitchFamily="50" charset="-127"/>
              </a:rPr>
              <a:t>All 4 Nothing</a:t>
            </a:r>
          </a:p>
          <a:p>
            <a:pPr algn="ctr"/>
            <a:r>
              <a:rPr lang="en-US" altLang="ko-KR" sz="1800" b="1" dirty="0">
                <a:effectLst/>
                <a:latin typeface="+mj-lt"/>
                <a:ea typeface="굴림" panose="020B0600000101010101" pitchFamily="50" charset="-127"/>
                <a:cs typeface="굴림" panose="020B0600000101010101" pitchFamily="50" charset="-127"/>
              </a:rPr>
              <a:t>2</a:t>
            </a:r>
            <a:r>
              <a:rPr lang="en-US" altLang="ko-KR" sz="1800" b="1" dirty="0">
                <a:latin typeface="+mj-lt"/>
                <a:ea typeface="굴림" panose="020B0600000101010101" pitchFamily="50" charset="-127"/>
                <a:cs typeface="굴림" panose="020B0600000101010101" pitchFamily="50" charset="-127"/>
              </a:rPr>
              <a:t>step</a:t>
            </a:r>
          </a:p>
          <a:p>
            <a:pPr algn="ctr"/>
            <a:r>
              <a:rPr lang="en-US" altLang="ko-KR" sz="1800" b="1" dirty="0">
                <a:effectLst/>
                <a:latin typeface="+mj-lt"/>
                <a:ea typeface="굴림" panose="020B0600000101010101" pitchFamily="50" charset="-127"/>
                <a:cs typeface="굴림" panose="020B0600000101010101" pitchFamily="50" charset="-127"/>
              </a:rPr>
              <a:t>Bad Habits</a:t>
            </a:r>
          </a:p>
          <a:p>
            <a:pPr algn="ctr"/>
            <a:r>
              <a:rPr lang="en-US" altLang="ko-KR" sz="1800" b="1" dirty="0" err="1">
                <a:latin typeface="+mj-lt"/>
                <a:ea typeface="굴림" panose="020B0600000101010101" pitchFamily="50" charset="-127"/>
                <a:cs typeface="굴림" panose="020B0600000101010101" pitchFamily="50" charset="-127"/>
              </a:rPr>
              <a:t>abcdefu</a:t>
            </a:r>
            <a:endParaRPr lang="ko-KR" altLang="ko-KR" sz="1800" b="1" dirty="0">
              <a:effectLst/>
              <a:latin typeface="+mj-lt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2CADFD1-FFE4-6E33-8122-002CC2EE30E5}"/>
              </a:ext>
            </a:extLst>
          </p:cNvPr>
          <p:cNvSpPr/>
          <p:nvPr/>
        </p:nvSpPr>
        <p:spPr>
          <a:xfrm>
            <a:off x="7252006" y="2087341"/>
            <a:ext cx="2253028" cy="3118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latin typeface="+mj-lt"/>
                <a:ea typeface="굴림" panose="020B0600000101010101" pitchFamily="50" charset="-127"/>
                <a:cs typeface="굴림" panose="020B0600000101010101" pitchFamily="50" charset="-127"/>
              </a:rPr>
              <a:t>STAY</a:t>
            </a:r>
          </a:p>
          <a:p>
            <a:pPr algn="ctr"/>
            <a:r>
              <a:rPr lang="en-US" altLang="ko-KR" sz="1800" b="1" dirty="0">
                <a:effectLst/>
                <a:latin typeface="+mj-lt"/>
                <a:ea typeface="굴림" panose="020B0600000101010101" pitchFamily="50" charset="-127"/>
                <a:cs typeface="굴림" panose="020B0600000101010101" pitchFamily="50" charset="-127"/>
              </a:rPr>
              <a:t>2</a:t>
            </a:r>
            <a:r>
              <a:rPr lang="en-US" altLang="ko-KR" sz="1800" b="1" dirty="0">
                <a:latin typeface="+mj-lt"/>
                <a:ea typeface="굴림" panose="020B0600000101010101" pitchFamily="50" charset="-127"/>
                <a:cs typeface="굴림" panose="020B0600000101010101" pitchFamily="50" charset="-127"/>
              </a:rPr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429445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56AD29-AA5D-1544-1667-9FEDB53489C9}"/>
              </a:ext>
            </a:extLst>
          </p:cNvPr>
          <p:cNvSpPr txBox="1"/>
          <p:nvPr/>
        </p:nvSpPr>
        <p:spPr>
          <a:xfrm>
            <a:off x="436716" y="49292"/>
            <a:ext cx="7004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i="0" dirty="0">
                <a:solidFill>
                  <a:srgbClr val="000000"/>
                </a:solidFill>
                <a:effectLst/>
                <a:latin typeface="+mj-lt"/>
              </a:rPr>
              <a:t>Program Execution Process</a:t>
            </a:r>
            <a:endParaRPr lang="ko-KR" altLang="en-US" sz="4000" b="1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1CCFBD-817C-ABCC-D4D9-44B4E190EE51}"/>
              </a:ext>
            </a:extLst>
          </p:cNvPr>
          <p:cNvSpPr txBox="1"/>
          <p:nvPr/>
        </p:nvSpPr>
        <p:spPr>
          <a:xfrm>
            <a:off x="7947701" y="6217447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Code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D4C2B1-5AA8-EBBB-2674-4FACA35B55A7}"/>
              </a:ext>
            </a:extLst>
          </p:cNvPr>
          <p:cNvSpPr txBox="1"/>
          <p:nvPr/>
        </p:nvSpPr>
        <p:spPr>
          <a:xfrm>
            <a:off x="0" y="820225"/>
            <a:ext cx="254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The First Screen</a:t>
            </a:r>
            <a:endParaRPr lang="ko-KR" altLang="en-US" sz="24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AA20B34-C9C9-D20B-2038-3F756563E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508" y="2397428"/>
            <a:ext cx="7005258" cy="369173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2313AC5-78B5-1356-3767-806984016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34" y="2197918"/>
            <a:ext cx="4123579" cy="393643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FF485C6-CA0B-121D-DDD5-3B81CF37A846}"/>
              </a:ext>
            </a:extLst>
          </p:cNvPr>
          <p:cNvSpPr txBox="1"/>
          <p:nvPr/>
        </p:nvSpPr>
        <p:spPr>
          <a:xfrm>
            <a:off x="1661800" y="6217447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Console</a:t>
            </a:r>
            <a:endParaRPr lang="ko-KR" altLang="en-US" sz="2400" b="1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8EC965F-3378-499F-032D-F44CD9ADE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508" y="2087244"/>
            <a:ext cx="628650" cy="2381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4FB9A6D-062E-B763-0C32-E3C862099539}"/>
              </a:ext>
            </a:extLst>
          </p:cNvPr>
          <p:cNvSpPr txBox="1"/>
          <p:nvPr/>
        </p:nvSpPr>
        <p:spPr>
          <a:xfrm>
            <a:off x="436716" y="1195809"/>
            <a:ext cx="987436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▶ Make it easy for users to use the program by using</a:t>
            </a:r>
          </a:p>
          <a:p>
            <a:r>
              <a:rPr lang="en-US" altLang="ko-KR" sz="2500" dirty="0">
                <a:solidFill>
                  <a:srgbClr val="7030A0"/>
                </a:solidFill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    console size control and design</a:t>
            </a:r>
            <a:r>
              <a:rPr lang="en-US" altLang="ko-KR" sz="25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21188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FD39FA-AA8D-32E7-A9D1-917B6930D3EE}"/>
              </a:ext>
            </a:extLst>
          </p:cNvPr>
          <p:cNvSpPr txBox="1"/>
          <p:nvPr/>
        </p:nvSpPr>
        <p:spPr>
          <a:xfrm>
            <a:off x="436716" y="49292"/>
            <a:ext cx="7004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i="0" dirty="0">
                <a:solidFill>
                  <a:srgbClr val="000000"/>
                </a:solidFill>
                <a:effectLst/>
                <a:latin typeface="+mj-lt"/>
              </a:rPr>
              <a:t>Program Execution Process</a:t>
            </a:r>
            <a:endParaRPr lang="ko-KR" altLang="en-US" sz="40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AA2D2-AEB6-30DE-0DB5-B3D13EEAD83D}"/>
              </a:ext>
            </a:extLst>
          </p:cNvPr>
          <p:cNvSpPr txBox="1"/>
          <p:nvPr/>
        </p:nvSpPr>
        <p:spPr>
          <a:xfrm>
            <a:off x="0" y="820225"/>
            <a:ext cx="8085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1. Enter the list size. ( Input is only positive number )</a:t>
            </a:r>
            <a:endParaRPr lang="ko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CE8B09-4995-1237-AF7E-0990936A27D7}"/>
              </a:ext>
            </a:extLst>
          </p:cNvPr>
          <p:cNvSpPr txBox="1"/>
          <p:nvPr/>
        </p:nvSpPr>
        <p:spPr>
          <a:xfrm>
            <a:off x="436716" y="1295644"/>
            <a:ext cx="107882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▶ If </a:t>
            </a:r>
            <a:r>
              <a:rPr lang="en-US" altLang="ko-KR" sz="2500" dirty="0">
                <a:solidFill>
                  <a:srgbClr val="7030A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an inappropriate input </a:t>
            </a:r>
            <a:r>
              <a:rPr lang="en-US" altLang="ko-KR" sz="25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is received, user can see </a:t>
            </a:r>
            <a:r>
              <a:rPr lang="en-US" altLang="ko-KR" sz="2500" dirty="0">
                <a:solidFill>
                  <a:srgbClr val="7030A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an error statement</a:t>
            </a:r>
            <a:r>
              <a:rPr lang="en-US" altLang="ko-KR" sz="25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ko-KR" altLang="ko-KR" sz="25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B875E14-B338-F4E3-DBF5-A20B8C736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710" y="3392171"/>
            <a:ext cx="4909456" cy="29613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2934027-7AC8-4F42-EC32-44FB46F25DCA}"/>
              </a:ext>
            </a:extLst>
          </p:cNvPr>
          <p:cNvSpPr txBox="1"/>
          <p:nvPr/>
        </p:nvSpPr>
        <p:spPr>
          <a:xfrm>
            <a:off x="7722002" y="6373718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Code</a:t>
            </a:r>
            <a:endParaRPr lang="ko-KR" altLang="en-US" sz="2400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A0EF843-FD65-F029-D570-6EC29A8D0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930" y="2739663"/>
            <a:ext cx="4072665" cy="360011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C5F9952-E8CA-DF3B-19E5-83027136AA2C}"/>
              </a:ext>
            </a:extLst>
          </p:cNvPr>
          <p:cNvSpPr txBox="1"/>
          <p:nvPr/>
        </p:nvSpPr>
        <p:spPr>
          <a:xfrm>
            <a:off x="2605039" y="6377054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Console</a:t>
            </a:r>
            <a:endParaRPr lang="ko-KR" altLang="en-US" sz="2400" b="1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8D5A47A-3877-0600-4440-9128F7ED4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710" y="2225481"/>
            <a:ext cx="4072665" cy="113077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BD9296F-A6D4-2AEA-2F4B-A071F6CF5D0E}"/>
              </a:ext>
            </a:extLst>
          </p:cNvPr>
          <p:cNvSpPr txBox="1"/>
          <p:nvPr/>
        </p:nvSpPr>
        <p:spPr>
          <a:xfrm>
            <a:off x="436716" y="1691400"/>
            <a:ext cx="1042590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▶ Use </a:t>
            </a:r>
            <a:r>
              <a:rPr lang="en-US" altLang="ko-KR" sz="2500" dirty="0">
                <a:solidFill>
                  <a:srgbClr val="7030A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dynamic allocation </a:t>
            </a:r>
            <a:r>
              <a:rPr lang="en-US" altLang="ko-KR" sz="25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to minimize memory usage.</a:t>
            </a:r>
            <a:endParaRPr lang="ko-KR" altLang="ko-KR" sz="25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38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580AC-D7DC-58F4-848C-CDAEC39FE2F7}"/>
              </a:ext>
            </a:extLst>
          </p:cNvPr>
          <p:cNvSpPr txBox="1"/>
          <p:nvPr/>
        </p:nvSpPr>
        <p:spPr>
          <a:xfrm>
            <a:off x="436716" y="49292"/>
            <a:ext cx="7004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i="0" dirty="0">
                <a:solidFill>
                  <a:srgbClr val="000000"/>
                </a:solidFill>
                <a:effectLst/>
                <a:latin typeface="+mj-lt"/>
              </a:rPr>
              <a:t>Program Execution Process</a:t>
            </a:r>
            <a:endParaRPr lang="ko-KR" altLang="en-US" sz="40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E6A47F-331F-BFE4-D4A8-FAE9696EDB05}"/>
              </a:ext>
            </a:extLst>
          </p:cNvPr>
          <p:cNvSpPr txBox="1"/>
          <p:nvPr/>
        </p:nvSpPr>
        <p:spPr>
          <a:xfrm>
            <a:off x="0" y="820225"/>
            <a:ext cx="6963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2. Enter as many items as user entered in “1”.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C39B8E-15B3-DB84-506D-273A24AFF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57" y="2388448"/>
            <a:ext cx="4438010" cy="36493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B1AF5F-D1B4-4784-1E68-A39A44103870}"/>
              </a:ext>
            </a:extLst>
          </p:cNvPr>
          <p:cNvSpPr txBox="1"/>
          <p:nvPr/>
        </p:nvSpPr>
        <p:spPr>
          <a:xfrm>
            <a:off x="2605039" y="6075050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Console</a:t>
            </a:r>
            <a:endParaRPr lang="ko-KR" altLang="en-US" sz="2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ECDD7A-D818-3828-8252-DDFB59AE1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817" y="3475684"/>
            <a:ext cx="4878633" cy="64602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BCACC7F-4882-214E-4DD1-FFEFA638D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817" y="4171006"/>
            <a:ext cx="3750321" cy="10822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5B75192-B5A1-5AFB-4EAE-7EACC755E68B}"/>
              </a:ext>
            </a:extLst>
          </p:cNvPr>
          <p:cNvSpPr txBox="1"/>
          <p:nvPr/>
        </p:nvSpPr>
        <p:spPr>
          <a:xfrm>
            <a:off x="7722002" y="6071714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Code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BC74DA-667E-4346-2AFC-DEF3A4921C37}"/>
              </a:ext>
            </a:extLst>
          </p:cNvPr>
          <p:cNvSpPr txBox="1"/>
          <p:nvPr/>
        </p:nvSpPr>
        <p:spPr>
          <a:xfrm>
            <a:off x="436716" y="1290279"/>
            <a:ext cx="948433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solidFill>
                  <a:srgbClr val="000000"/>
                </a:solidFill>
                <a:effectLst/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▶ </a:t>
            </a:r>
            <a:r>
              <a:rPr lang="en-US" altLang="ko-KR" sz="2500" i="0" dirty="0">
                <a:solidFill>
                  <a:srgbClr val="7030A0"/>
                </a:solidFill>
                <a:effectLst/>
                <a:latin typeface="+mj-lt"/>
              </a:rPr>
              <a:t>Up to 50 characters </a:t>
            </a:r>
            <a:r>
              <a:rPr lang="en-US" altLang="ko-KR" sz="2500" i="0" dirty="0">
                <a:solidFill>
                  <a:srgbClr val="000000"/>
                </a:solidFill>
                <a:effectLst/>
                <a:latin typeface="+mj-lt"/>
              </a:rPr>
              <a:t>including spaces</a:t>
            </a:r>
            <a:endParaRPr lang="ko-KR" altLang="ko-KR" sz="2500" dirty="0">
              <a:effectLst/>
              <a:latin typeface="+mj-lt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985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13D47E-15A5-B3A9-7884-09E568AEC144}"/>
              </a:ext>
            </a:extLst>
          </p:cNvPr>
          <p:cNvSpPr txBox="1"/>
          <p:nvPr/>
        </p:nvSpPr>
        <p:spPr>
          <a:xfrm>
            <a:off x="436716" y="49292"/>
            <a:ext cx="7004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i="0" dirty="0">
                <a:solidFill>
                  <a:srgbClr val="000000"/>
                </a:solidFill>
                <a:effectLst/>
                <a:latin typeface="+mj-lt"/>
              </a:rPr>
              <a:t>Program Execution Process</a:t>
            </a:r>
            <a:endParaRPr lang="ko-KR" altLang="en-US" sz="40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1F30E-76C2-DBB1-EBD6-B32AAEA7C3D1}"/>
              </a:ext>
            </a:extLst>
          </p:cNvPr>
          <p:cNvSpPr txBox="1"/>
          <p:nvPr/>
        </p:nvSpPr>
        <p:spPr>
          <a:xfrm>
            <a:off x="0" y="820225"/>
            <a:ext cx="5164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3. Choose function and execute it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F5D82F-69BB-EB07-8896-880788890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769" y="3345422"/>
            <a:ext cx="6820201" cy="168355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AE1E57E-4C62-C722-A7CE-CD9EA1A92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5" y="2325422"/>
            <a:ext cx="4443435" cy="340718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2C6F2B-E518-D3C7-79BE-C84704C2D91B}"/>
              </a:ext>
            </a:extLst>
          </p:cNvPr>
          <p:cNvSpPr txBox="1"/>
          <p:nvPr/>
        </p:nvSpPr>
        <p:spPr>
          <a:xfrm>
            <a:off x="7947701" y="5806386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Code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3A37B9-BA7D-A441-CC93-8EEE700AF1B1}"/>
              </a:ext>
            </a:extLst>
          </p:cNvPr>
          <p:cNvSpPr txBox="1"/>
          <p:nvPr/>
        </p:nvSpPr>
        <p:spPr>
          <a:xfrm>
            <a:off x="1661800" y="5806386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Console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0728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06F7ED-BA51-7B0E-1116-E81BAA4A1D79}"/>
              </a:ext>
            </a:extLst>
          </p:cNvPr>
          <p:cNvSpPr txBox="1"/>
          <p:nvPr/>
        </p:nvSpPr>
        <p:spPr>
          <a:xfrm>
            <a:off x="436716" y="49292"/>
            <a:ext cx="7004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i="0" dirty="0">
                <a:solidFill>
                  <a:srgbClr val="000000"/>
                </a:solidFill>
                <a:effectLst/>
                <a:latin typeface="+mj-lt"/>
              </a:rPr>
              <a:t>Program Execution Process</a:t>
            </a:r>
            <a:endParaRPr lang="ko-KR" altLang="en-US" sz="40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44F7BF-F353-AE83-CD69-88F6446A687D}"/>
              </a:ext>
            </a:extLst>
          </p:cNvPr>
          <p:cNvSpPr txBox="1"/>
          <p:nvPr/>
        </p:nvSpPr>
        <p:spPr>
          <a:xfrm>
            <a:off x="0" y="820225"/>
            <a:ext cx="720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lt"/>
              </a:rPr>
              <a:t>3-1. Enter 1, </a:t>
            </a:r>
            <a:r>
              <a:rPr lang="en-US" altLang="ko-KR" sz="2400" b="1" dirty="0">
                <a:solidFill>
                  <a:srgbClr val="7030A0"/>
                </a:solidFill>
                <a:effectLst/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save current list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 and </a:t>
            </a:r>
            <a:r>
              <a:rPr lang="en-US" altLang="ko-KR" sz="2400" b="1" dirty="0">
                <a:solidFill>
                  <a:srgbClr val="7030A0"/>
                </a:solidFill>
                <a:effectLst/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exit program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+mj-lt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ko-KR" altLang="ko-KR" sz="2400" b="1" dirty="0">
              <a:effectLst/>
              <a:latin typeface="+mj-lt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40EDE8-FAA3-E7F0-60D9-5141877A2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32" y="2499292"/>
            <a:ext cx="3570587" cy="3009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492B75-55A5-F186-A519-B54BB5E39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933" y="2148184"/>
            <a:ext cx="2809875" cy="34004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904B7A1-F4DE-538A-FEE5-5EAB1A6F2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801" y="1981145"/>
            <a:ext cx="3752850" cy="28289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A716BC9-9EDD-CBDF-F1A4-2D2E58A69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6801" y="4922437"/>
            <a:ext cx="3254830" cy="5867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1F25FBA-4750-B45D-3974-59DEF6CC4108}"/>
              </a:ext>
            </a:extLst>
          </p:cNvPr>
          <p:cNvSpPr txBox="1"/>
          <p:nvPr/>
        </p:nvSpPr>
        <p:spPr>
          <a:xfrm>
            <a:off x="5628564" y="5589865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Code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4B72FB-FA35-94D4-6482-E2BD14E6A19F}"/>
              </a:ext>
            </a:extLst>
          </p:cNvPr>
          <p:cNvSpPr txBox="1"/>
          <p:nvPr/>
        </p:nvSpPr>
        <p:spPr>
          <a:xfrm>
            <a:off x="1549002" y="5589865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Console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E541E8-E893-FD27-1A35-76C36B03E671}"/>
              </a:ext>
            </a:extLst>
          </p:cNvPr>
          <p:cNvSpPr txBox="1"/>
          <p:nvPr/>
        </p:nvSpPr>
        <p:spPr>
          <a:xfrm>
            <a:off x="9115010" y="5589864"/>
            <a:ext cx="1455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Notepad</a:t>
            </a:r>
            <a:endParaRPr lang="ko-KR" altLang="en-US" sz="2400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D1DB294-D6EF-C682-FA89-E3355D58B3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716" y="2148184"/>
            <a:ext cx="1446893" cy="2467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A3E7FEB-F735-0A07-F6D8-DBD3C94B0FA0}"/>
              </a:ext>
            </a:extLst>
          </p:cNvPr>
          <p:cNvSpPr txBox="1"/>
          <p:nvPr/>
        </p:nvSpPr>
        <p:spPr>
          <a:xfrm>
            <a:off x="436716" y="1281890"/>
            <a:ext cx="102121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▶ </a:t>
            </a:r>
            <a:r>
              <a:rPr lang="en-US" altLang="ko-KR" sz="2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Helvetica" panose="020B0604020202020204" pitchFamily="34" charset="0"/>
              </a:rPr>
              <a:t>When the program ends, </a:t>
            </a:r>
            <a:r>
              <a:rPr lang="en-US" altLang="ko-KR" sz="2400" dirty="0">
                <a:solidFill>
                  <a:srgbClr val="7030A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Helvetica" panose="020B0604020202020204" pitchFamily="34" charset="0"/>
              </a:rPr>
              <a:t>write the list to the .txt file </a:t>
            </a:r>
            <a:r>
              <a:rPr lang="en-US" altLang="ko-KR" sz="2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Helvetica" panose="020B0604020202020204" pitchFamily="34" charset="0"/>
              </a:rPr>
              <a:t>and save it.</a:t>
            </a:r>
            <a:endParaRPr lang="ko-KR" altLang="ko-KR" sz="24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37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D89CF-FAB0-7683-23C9-5E5ACE6B9A9D}"/>
              </a:ext>
            </a:extLst>
          </p:cNvPr>
          <p:cNvSpPr txBox="1"/>
          <p:nvPr/>
        </p:nvSpPr>
        <p:spPr>
          <a:xfrm>
            <a:off x="436716" y="49292"/>
            <a:ext cx="7004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i="0" dirty="0">
                <a:solidFill>
                  <a:srgbClr val="000000"/>
                </a:solidFill>
                <a:effectLst/>
                <a:latin typeface="+mj-lt"/>
              </a:rPr>
              <a:t>Program Execution Process</a:t>
            </a:r>
            <a:endParaRPr lang="ko-KR" altLang="en-US" sz="40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41AFA-8140-8A1C-ED4A-8458B1197473}"/>
              </a:ext>
            </a:extLst>
          </p:cNvPr>
          <p:cNvSpPr txBox="1"/>
          <p:nvPr/>
        </p:nvSpPr>
        <p:spPr>
          <a:xfrm>
            <a:off x="0" y="820225"/>
            <a:ext cx="11815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lt"/>
              </a:rPr>
              <a:t>3-2. Enter 2,</a:t>
            </a:r>
            <a:r>
              <a:rPr lang="en-US" altLang="ko-KR" sz="2400" b="1" dirty="0">
                <a:effectLst/>
                <a:latin typeface="+mj-lt"/>
                <a:cs typeface="Arial" panose="020B0604020202020204" pitchFamily="34" charset="0"/>
              </a:rPr>
              <a:t> enter the word and leaves items </a:t>
            </a:r>
            <a:r>
              <a:rPr lang="en-US" altLang="ko-KR" sz="2400" b="1" dirty="0">
                <a:solidFill>
                  <a:srgbClr val="7030A0"/>
                </a:solidFill>
                <a:effectLst/>
                <a:latin typeface="+mj-lt"/>
                <a:cs typeface="Arial" panose="020B0604020202020204" pitchFamily="34" charset="0"/>
              </a:rPr>
              <a:t>containing the word </a:t>
            </a:r>
            <a:r>
              <a:rPr lang="en-US" altLang="ko-KR" sz="2400" b="1" dirty="0">
                <a:effectLst/>
                <a:latin typeface="+mj-lt"/>
                <a:cs typeface="Arial" panose="020B0604020202020204" pitchFamily="34" charset="0"/>
              </a:rPr>
              <a:t>in the list.</a:t>
            </a:r>
            <a:endParaRPr lang="ko-KR" altLang="ko-KR" sz="2400" b="1" dirty="0">
              <a:effectLst/>
              <a:latin typeface="+mj-lt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6F71CD-B97C-E539-E516-57E550BAC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91" y="3372768"/>
            <a:ext cx="2152807" cy="5519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8B19FF-39CF-A626-312D-078F077C5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92" y="4048383"/>
            <a:ext cx="2152807" cy="109246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75E13CA-6788-82C9-CE1A-A24197C46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748" y="2403733"/>
            <a:ext cx="3962400" cy="8858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F94EF74-AACA-3316-C670-BF2BC634F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748" y="3368910"/>
            <a:ext cx="3724275" cy="26003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D11E46F-7AB7-F7A0-1B8D-12EFC173CBB8}"/>
              </a:ext>
            </a:extLst>
          </p:cNvPr>
          <p:cNvSpPr txBox="1"/>
          <p:nvPr/>
        </p:nvSpPr>
        <p:spPr>
          <a:xfrm>
            <a:off x="2707271" y="6037775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Console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938C7C-8244-E3D5-4737-E2B7A4794814}"/>
              </a:ext>
            </a:extLst>
          </p:cNvPr>
          <p:cNvSpPr txBox="1"/>
          <p:nvPr/>
        </p:nvSpPr>
        <p:spPr>
          <a:xfrm>
            <a:off x="7738449" y="6048587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Code</a:t>
            </a:r>
            <a:endParaRPr lang="ko-KR" altLang="en-US" sz="2400" b="1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D1090EA-B959-EC1F-1E5F-ACC5D7B62E35}"/>
              </a:ext>
            </a:extLst>
          </p:cNvPr>
          <p:cNvCxnSpPr>
            <a:stCxn id="7" idx="1"/>
          </p:cNvCxnSpPr>
          <p:nvPr/>
        </p:nvCxnSpPr>
        <p:spPr>
          <a:xfrm rot="10800000">
            <a:off x="1098958" y="3053592"/>
            <a:ext cx="1206134" cy="154102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6913BAA-E7A6-E139-9ECB-DDD879B2A20B}"/>
              </a:ext>
            </a:extLst>
          </p:cNvPr>
          <p:cNvSpPr txBox="1"/>
          <p:nvPr/>
        </p:nvSpPr>
        <p:spPr>
          <a:xfrm>
            <a:off x="326150" y="2667934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3-6 function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7630641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437</Words>
  <Application>Microsoft Office PowerPoint</Application>
  <PresentationFormat>와이드스크린</PresentationFormat>
  <Paragraphs>95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굴림</vt:lpstr>
      <vt:lpstr>Malgun Gothic</vt:lpstr>
      <vt:lpstr>Malgun Gothic</vt:lpstr>
      <vt:lpstr>Arial</vt:lpstr>
      <vt:lpstr>Univers</vt:lpstr>
      <vt:lpstr>GradientVTI</vt:lpstr>
      <vt:lpstr>C++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Project</dc:title>
  <dc:creator>서 상민</dc:creator>
  <cp:lastModifiedBy>서 상민</cp:lastModifiedBy>
  <cp:revision>34</cp:revision>
  <dcterms:created xsi:type="dcterms:W3CDTF">2022-05-25T03:53:34Z</dcterms:created>
  <dcterms:modified xsi:type="dcterms:W3CDTF">2022-05-26T13:47:09Z</dcterms:modified>
</cp:coreProperties>
</file>