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DM Sans Medium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DMSansMedium-bold.fntdata"/><Relationship Id="rId27" Type="http://schemas.openxmlformats.org/officeDocument/2006/relationships/font" Target="fonts/DMSans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DMSans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35" Type="http://schemas.openxmlformats.org/officeDocument/2006/relationships/font" Target="fonts/DMSans-regular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37" Type="http://schemas.openxmlformats.org/officeDocument/2006/relationships/font" Target="fonts/DMSans-italic.fntdata"/><Relationship Id="rId14" Type="http://schemas.openxmlformats.org/officeDocument/2006/relationships/slide" Target="slides/slide8.xml"/><Relationship Id="rId36" Type="http://schemas.openxmlformats.org/officeDocument/2006/relationships/font" Target="fonts/DM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DM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88a369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88a369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956ffd20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956ffd20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88a369646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88a369646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956ffd20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956ffd20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956ffd20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956ffd20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956ffd202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1956ffd202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1956ffd202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1956ffd202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956ffd202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956ffd202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88a369646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188a369646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956ffd202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956ffd202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1956ffd202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1956ffd202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88a36964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88a36964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1956ffd202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1956ffd202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88a36964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88a36964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88a369646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88a369646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88a369646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88a369646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88a369646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88a369646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956ffd2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956ffd2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956ffd20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956ffd20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956ffd20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956ffd20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9.png"/><Relationship Id="rId11" Type="http://schemas.openxmlformats.org/officeDocument/2006/relationships/image" Target="../media/image8.png"/><Relationship Id="rId10" Type="http://schemas.openxmlformats.org/officeDocument/2006/relationships/image" Target="../media/image1.png"/><Relationship Id="rId12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197375" y="116327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/>
              <a:t>Proving the Correctness of the Normal Equations with Dafny</a:t>
            </a:r>
            <a:endParaRPr sz="4650"/>
          </a:p>
        </p:txBody>
      </p:sp>
      <p:sp>
        <p:nvSpPr>
          <p:cNvPr id="263" name="Google Shape;263;p44"/>
          <p:cNvSpPr txBox="1"/>
          <p:nvPr>
            <p:ph idx="2" type="subTitle"/>
          </p:nvPr>
        </p:nvSpPr>
        <p:spPr>
          <a:xfrm>
            <a:off x="197375" y="311070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Sanft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Functions:</a:t>
            </a:r>
            <a:endParaRPr/>
          </a:p>
        </p:txBody>
      </p:sp>
      <p:sp>
        <p:nvSpPr>
          <p:cNvPr id="367" name="Google Shape;367;p53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Predicates: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Equality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Transpose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Identity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Symmetry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Inverse</a:t>
            </a:r>
            <a:endParaRPr sz="1600"/>
          </a:p>
        </p:txBody>
      </p:sp>
      <p:pic>
        <p:nvPicPr>
          <p:cNvPr id="368" name="Google Shape;3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25" y="1711113"/>
            <a:ext cx="4538600" cy="17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54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5" name="Google Shape;375;p54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6" name="Google Shape;376;p54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7" name="Google Shape;377;p54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Proofs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8" name="Google Shape;378;p54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Conclusion/Further Work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9" name="Google Shape;379;p54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0" name="Google Shape;380;p54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1" name="Google Shape;381;p54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2" name="Google Shape;382;p54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3" name="Google Shape;383;p54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Properties:</a:t>
            </a:r>
            <a:endParaRPr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Prove basic properties using lemmas (vector addition, dot products, matrix-vector/ matrix-matrix multiplication)</a:t>
            </a:r>
            <a:endParaRPr sz="1600"/>
          </a:p>
        </p:txBody>
      </p:sp>
      <p:pic>
        <p:nvPicPr>
          <p:cNvPr id="390" name="Google Shape;39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525" y="1842199"/>
            <a:ext cx="4517101" cy="145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Properties:</a:t>
            </a:r>
            <a:endParaRPr/>
          </a:p>
        </p:txBody>
      </p:sp>
      <p:sp>
        <p:nvSpPr>
          <p:cNvPr id="396" name="Google Shape;396;p56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Prove basic properties using lemmas (vector addition, dot products, matrix-vector/ matrix-matrix multiplication)</a:t>
            </a:r>
            <a:endParaRPr sz="1600"/>
          </a:p>
        </p:txBody>
      </p:sp>
      <p:pic>
        <p:nvPicPr>
          <p:cNvPr id="397" name="Google Shape;3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525" y="1169175"/>
            <a:ext cx="4597327" cy="28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Properties:</a:t>
            </a:r>
            <a:endParaRPr/>
          </a:p>
        </p:txBody>
      </p:sp>
      <p:sp>
        <p:nvSpPr>
          <p:cNvPr id="403" name="Google Shape;403;p5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Prove basic properties using lemmas (vector addition, dot products, matrix-vector/ matrix-matrix multiplication)</a:t>
            </a:r>
            <a:endParaRPr sz="1600"/>
          </a:p>
        </p:txBody>
      </p:sp>
      <p:pic>
        <p:nvPicPr>
          <p:cNvPr id="404" name="Google Shape;4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636" y="1660500"/>
            <a:ext cx="4575440" cy="182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Properties:</a:t>
            </a:r>
            <a:endParaRPr/>
          </a:p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Prove basic properties using lemmas (vector addition, dot products, matrix-vector/ matrix-matrix multiplication)</a:t>
            </a:r>
            <a:endParaRPr sz="1600"/>
          </a:p>
        </p:txBody>
      </p:sp>
      <p:pic>
        <p:nvPicPr>
          <p:cNvPr id="411" name="Google Shape;41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825" y="1678938"/>
            <a:ext cx="4572001" cy="12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8"/>
          <p:cNvSpPr txBox="1"/>
          <p:nvPr/>
        </p:nvSpPr>
        <p:spPr>
          <a:xfrm>
            <a:off x="5318375" y="3151813"/>
            <a:ext cx="282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~80 loc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4 auxiliary lemmas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Used secondary implementation of matrix-vector multiplication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 of the Normal Equations</a:t>
            </a:r>
            <a:endParaRPr/>
          </a:p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 lemmas of basic properties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 different lemmas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24 total lemma applications</a:t>
            </a:r>
            <a:endParaRPr sz="1600"/>
          </a:p>
        </p:txBody>
      </p:sp>
      <p:pic>
        <p:nvPicPr>
          <p:cNvPr id="419" name="Google Shape;419;p59" title="[243,240,223,&quot;https://www.codecogs.com/eqnedit.php?latex=0%20%5Cle%20%7C%7CAx%20-%20Ax%5E*%7C%7C%5E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375" y="3921437"/>
            <a:ext cx="1638332" cy="2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9" title="[243,240,223,&quot;https://www.codecogs.com/eqnedit.php?latex=%7C%7Cb%7C%7C%5E2%20-%20%7C%7CAx%5E*%7C%7C%5E2%20%5Cle%20%7C%7CAx%20-%20Ax%5E*%7C%7C%5E2%20%2B%20%7C%7Cb%7C%7C%5E2%20-%20%7C%7CAx%5E*%7C%7C%5E2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800" y="2901250"/>
            <a:ext cx="4583475" cy="2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9" title="[243,240,223,&quot;https://www.codecogs.com/eqnedit.php?latex=%7C%7CAx%5E*%20-%20b%7C%7C%5E2%20%5Cle%20%7C%7CAx%20-%20b%7C%7C%5E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125" y="1881088"/>
            <a:ext cx="2300817" cy="2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9" title="[243,240,223,&quot;https://www.codecogs.com/eqnedit.php?latex=x%5E*%20%3A%3D%20(A%5ET%20A)%5E%7B-1%7D%20A%5ET%20b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5446" y="1489672"/>
            <a:ext cx="1734202" cy="2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/>
          <p:nvPr/>
        </p:nvSpPr>
        <p:spPr>
          <a:xfrm>
            <a:off x="6532650" y="2272500"/>
            <a:ext cx="379800" cy="48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4" name="Google Shape;424;p59"/>
          <p:cNvSpPr/>
          <p:nvPr/>
        </p:nvSpPr>
        <p:spPr>
          <a:xfrm>
            <a:off x="6532650" y="3292675"/>
            <a:ext cx="379800" cy="48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0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1" name="Google Shape;431;p60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2" name="Google Shape;432;p60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Proofs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4" name="Google Shape;434;p60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Conclusion/Further Work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5" name="Google Shape;435;p60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6" name="Google Shape;436;p60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7" name="Google Shape;437;p60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8" name="Google Shape;438;p60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9" name="Google Shape;439;p60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</a:t>
            </a:r>
            <a:r>
              <a:rPr lang="en"/>
              <a:t> Work</a:t>
            </a:r>
            <a:endParaRPr/>
          </a:p>
        </p:txBody>
      </p:sp>
      <p:sp>
        <p:nvSpPr>
          <p:cNvPr id="445" name="Google Shape;445;p6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inverses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Prove solutions for similar optimization problems (e.g. Ridge Regression)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more efficient implementation for matrix/vector types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451" name="Google Shape;451;p62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~2 line of proof/line of code in 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Possible to formally prove optimality of normal equations for OLS!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Kind of fun?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5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Proofs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Conclusion/Further Work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63"/>
          <p:cNvSpPr txBox="1"/>
          <p:nvPr>
            <p:ph idx="1" type="subTitle"/>
          </p:nvPr>
        </p:nvSpPr>
        <p:spPr>
          <a:xfrm>
            <a:off x="975300" y="22755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6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Normal Equations?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600"/>
              <a:t>Solution to ordinary least squares.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600"/>
              <a:t>Applications in statistics, optimization, machine learning, etc.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86" name="Google Shape;286;p46" title="[255,255,255,&quot;https://www.codecogs.com/eqnedit.php?latex=%5Cmin_x%20%7C%7CAx%20-%20b%7C%7C_2%5E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00" y="1217300"/>
            <a:ext cx="2217926" cy="5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6" title="[255,255,255,&quot;https://www.codecogs.com/eqnedit.php?latex=A%5ET%20Ax%20%3D%20A%5ET%20b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925" y="2557200"/>
            <a:ext cx="2147476" cy="3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6" title="[255,255,255,&quot;https://www.codecogs.com/eqnedit.php?latex=x%20%3D%20(A%5ET%20A)%5E%7B-1%7D%20A%5ET%20b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3950" y="3131116"/>
            <a:ext cx="255943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6"/>
          <p:cNvSpPr/>
          <p:nvPr/>
        </p:nvSpPr>
        <p:spPr>
          <a:xfrm>
            <a:off x="6484013" y="1745725"/>
            <a:ext cx="399300" cy="79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7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Proofs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Conclusion/Further Work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3" name="Google Shape;303;p47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4" name="Google Shape;304;p47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ADT for Vectors/Matrices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functions for linear algebraic operations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proofs for basic properties of functions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proof that normal equations minimize OLS</a:t>
            </a:r>
            <a:endParaRPr sz="1600"/>
          </a:p>
        </p:txBody>
      </p:sp>
      <p:sp>
        <p:nvSpPr>
          <p:cNvPr id="311" name="Google Shape;311;p48"/>
          <p:cNvSpPr/>
          <p:nvPr/>
        </p:nvSpPr>
        <p:spPr>
          <a:xfrm>
            <a:off x="5674300" y="1052750"/>
            <a:ext cx="2254800" cy="112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5938600" y="1277900"/>
            <a:ext cx="172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Specification / Implementation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3" name="Google Shape;313;p48"/>
          <p:cNvSpPr/>
          <p:nvPr/>
        </p:nvSpPr>
        <p:spPr>
          <a:xfrm>
            <a:off x="5674300" y="3033200"/>
            <a:ext cx="2254800" cy="112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5938600" y="3381350"/>
            <a:ext cx="172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Proofs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5" name="Google Shape;315;p48"/>
          <p:cNvSpPr/>
          <p:nvPr/>
        </p:nvSpPr>
        <p:spPr>
          <a:xfrm>
            <a:off x="6602050" y="2208725"/>
            <a:ext cx="399300" cy="79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49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3" name="Google Shape;323;p49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Proofs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Conclusion/Further Work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6" name="Google Shape;326;p49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7" name="Google Shape;327;p49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9" name="Google Shape;329;p49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0" name="Google Shape;330;p49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Types: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types using inductive datatypes (lists)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Don’t access/allocate memory in heap (no arrays)</a:t>
            </a:r>
            <a:endParaRPr sz="1600"/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87125"/>
            <a:ext cx="4374624" cy="558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08945"/>
            <a:ext cx="3736800" cy="18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53000"/>
            <a:ext cx="3736793" cy="1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974127"/>
            <a:ext cx="28194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1525" y="311940"/>
            <a:ext cx="28003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2658862"/>
            <a:ext cx="4374626" cy="42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1525" y="2399695"/>
            <a:ext cx="3844054" cy="1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2000" y="3797225"/>
            <a:ext cx="4374624" cy="5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2000" y="3159513"/>
            <a:ext cx="4374624" cy="5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2001" y="4434925"/>
            <a:ext cx="4374625" cy="38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Functions:</a:t>
            </a:r>
            <a:endParaRPr/>
          </a:p>
        </p:txBody>
      </p:sp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Dot-Product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Vector Scaling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Vector Addition/ Subtraction</a:t>
            </a:r>
            <a:endParaRPr sz="1600"/>
          </a:p>
        </p:txBody>
      </p:sp>
      <p:pic>
        <p:nvPicPr>
          <p:cNvPr id="353" name="Google Shape;3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500" y="1028750"/>
            <a:ext cx="4470124" cy="30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type="title"/>
          </p:nvPr>
        </p:nvSpPr>
        <p:spPr>
          <a:xfrm>
            <a:off x="197375" y="1052750"/>
            <a:ext cx="38916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Functions:</a:t>
            </a:r>
            <a:endParaRPr/>
          </a:p>
        </p:txBody>
      </p:sp>
      <p:sp>
        <p:nvSpPr>
          <p:cNvPr id="359" name="Google Shape;359;p52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Matrix-Vector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Matrix-Matrix</a:t>
            </a:r>
            <a:endParaRPr sz="1600"/>
          </a:p>
        </p:txBody>
      </p:sp>
      <p:pic>
        <p:nvPicPr>
          <p:cNvPr id="360" name="Google Shape;3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225" y="941900"/>
            <a:ext cx="4444399" cy="11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225" y="2785550"/>
            <a:ext cx="4444400" cy="126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