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2"/>
  </p:notesMasterIdLst>
  <p:handoutMasterIdLst>
    <p:handoutMasterId r:id="rId33"/>
  </p:handoutMasterIdLst>
  <p:sldIdLst>
    <p:sldId id="278" r:id="rId5"/>
    <p:sldId id="279" r:id="rId6"/>
    <p:sldId id="280" r:id="rId7"/>
    <p:sldId id="294" r:id="rId8"/>
    <p:sldId id="295" r:id="rId9"/>
    <p:sldId id="296" r:id="rId10"/>
    <p:sldId id="297" r:id="rId11"/>
    <p:sldId id="298" r:id="rId12"/>
    <p:sldId id="299" r:id="rId13"/>
    <p:sldId id="303" r:id="rId14"/>
    <p:sldId id="304" r:id="rId15"/>
    <p:sldId id="284" r:id="rId16"/>
    <p:sldId id="301" r:id="rId17"/>
    <p:sldId id="302" r:id="rId18"/>
    <p:sldId id="300" r:id="rId19"/>
    <p:sldId id="305" r:id="rId20"/>
    <p:sldId id="306" r:id="rId21"/>
    <p:sldId id="307" r:id="rId22"/>
    <p:sldId id="308" r:id="rId23"/>
    <p:sldId id="309" r:id="rId24"/>
    <p:sldId id="310" r:id="rId25"/>
    <p:sldId id="311" r:id="rId26"/>
    <p:sldId id="312" r:id="rId27"/>
    <p:sldId id="316" r:id="rId28"/>
    <p:sldId id="313" r:id="rId29"/>
    <p:sldId id="314" r:id="rId30"/>
    <p:sldId id="315" r:id="rId3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6" d="100"/>
          <a:sy n="86" d="100"/>
        </p:scale>
        <p:origin x="562"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9/22/2023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Heart Disease Predictor</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Shamus Sim​</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32835" y="176965"/>
            <a:ext cx="3932237" cy="672297"/>
          </a:xfrm>
        </p:spPr>
        <p:txBody>
          <a:bodyPr anchor="b">
            <a:normAutofit/>
          </a:bodyPr>
          <a:lstStyle/>
          <a:p>
            <a:r>
              <a:rPr lang="en-US" dirty="0"/>
              <a:t>EDA</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760938" y="457200"/>
            <a:ext cx="3200400" cy="244502"/>
          </a:xfrm>
        </p:spPr>
        <p:txBody>
          <a:bodyPr anchor="ctr">
            <a:normAutofit/>
          </a:bodyPr>
          <a:lstStyle/>
          <a:p>
            <a:pPr>
              <a:lnSpc>
                <a:spcPct val="90000"/>
              </a:lnSpc>
              <a:spcAft>
                <a:spcPts val="600"/>
              </a:spcAft>
            </a:pPr>
            <a:r>
              <a:rPr lang="en-US" sz="1100" dirty="0"/>
              <a:t>Exploratory Data Analysis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10</a:t>
            </a:fld>
            <a:endParaRPr lang="en-US" sz="1100"/>
          </a:p>
        </p:txBody>
      </p:sp>
      <p:sp>
        <p:nvSpPr>
          <p:cNvPr id="12" name="TextBox 11">
            <a:extLst>
              <a:ext uri="{FF2B5EF4-FFF2-40B4-BE49-F238E27FC236}">
                <a16:creationId xmlns:a16="http://schemas.microsoft.com/office/drawing/2014/main" id="{5C053F62-D8A7-3779-3D48-FC122517701C}"/>
              </a:ext>
            </a:extLst>
          </p:cNvPr>
          <p:cNvSpPr txBox="1"/>
          <p:nvPr/>
        </p:nvSpPr>
        <p:spPr>
          <a:xfrm>
            <a:off x="7023274" y="1102195"/>
            <a:ext cx="4491064" cy="923330"/>
          </a:xfrm>
          <a:prstGeom prst="rect">
            <a:avLst/>
          </a:prstGeom>
          <a:noFill/>
        </p:spPr>
        <p:txBody>
          <a:bodyPr wrap="square" rtlCol="0">
            <a:spAutoFit/>
          </a:bodyPr>
          <a:lstStyle/>
          <a:p>
            <a:r>
              <a:rPr lang="en-US" sz="1800" b="1" dirty="0">
                <a:solidFill>
                  <a:schemeClr val="accent6"/>
                </a:solidFill>
                <a:effectLst/>
                <a:latin typeface="Calibri" panose="020F0502020204030204" pitchFamily="34" charset="0"/>
                <a:cs typeface="Calibri" panose="020F0502020204030204" pitchFamily="34" charset="0"/>
              </a:rPr>
              <a:t>Data </a:t>
            </a:r>
            <a:r>
              <a:rPr lang="en-US" sz="1800" b="1" dirty="0" err="1">
                <a:solidFill>
                  <a:schemeClr val="accent6"/>
                </a:solidFill>
                <a:effectLst/>
                <a:latin typeface="Calibri" panose="020F0502020204030204" pitchFamily="34" charset="0"/>
                <a:cs typeface="Calibri" panose="020F0502020204030204" pitchFamily="34" charset="0"/>
              </a:rPr>
              <a:t>Visualisation</a:t>
            </a:r>
            <a:r>
              <a:rPr lang="en-US" sz="1800" b="1" dirty="0">
                <a:solidFill>
                  <a:schemeClr val="accent6"/>
                </a:solidFill>
                <a:effectLst/>
                <a:latin typeface="Calibri" panose="020F0502020204030204" pitchFamily="34" charset="0"/>
                <a:cs typeface="Calibri" panose="020F0502020204030204" pitchFamily="34" charset="0"/>
              </a:rPr>
              <a:t>:</a:t>
            </a:r>
          </a:p>
          <a:p>
            <a:r>
              <a:rPr lang="en-US" sz="1800" b="1" dirty="0">
                <a:solidFill>
                  <a:schemeClr val="accent6"/>
                </a:solidFill>
                <a:effectLst/>
                <a:latin typeface="Calibri" panose="020F0502020204030204" pitchFamily="34" charset="0"/>
                <a:cs typeface="Calibri" panose="020F0502020204030204" pitchFamily="34" charset="0"/>
              </a:rPr>
              <a:t>Study of the relationship of continuous</a:t>
            </a:r>
            <a:endParaRPr lang="en-US" sz="1600" dirty="0">
              <a:solidFill>
                <a:schemeClr val="accent6"/>
              </a:solidFill>
              <a:latin typeface="Calibri" panose="020F0502020204030204" pitchFamily="34" charset="0"/>
              <a:cs typeface="Calibri" panose="020F0502020204030204" pitchFamily="34" charset="0"/>
            </a:endParaRPr>
          </a:p>
          <a:p>
            <a:r>
              <a:rPr lang="en-US" sz="1800" b="1" dirty="0">
                <a:solidFill>
                  <a:schemeClr val="accent6"/>
                </a:solidFill>
                <a:effectLst/>
                <a:latin typeface="Calibri" panose="020F0502020204030204" pitchFamily="34" charset="0"/>
                <a:cs typeface="Calibri" panose="020F0502020204030204" pitchFamily="34" charset="0"/>
              </a:rPr>
              <a:t>features and heart disease</a:t>
            </a:r>
            <a:endParaRPr lang="en-MY" sz="1600" dirty="0">
              <a:solidFill>
                <a:schemeClr val="accent6"/>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147595A-E263-83E8-BEEA-0E2F0BC2B691}"/>
              </a:ext>
            </a:extLst>
          </p:cNvPr>
          <p:cNvSpPr txBox="1"/>
          <p:nvPr/>
        </p:nvSpPr>
        <p:spPr>
          <a:xfrm>
            <a:off x="2619105" y="276613"/>
            <a:ext cx="1941991" cy="646331"/>
          </a:xfrm>
          <a:prstGeom prst="rect">
            <a:avLst/>
          </a:prstGeom>
          <a:noFill/>
        </p:spPr>
        <p:txBody>
          <a:bodyPr wrap="square">
            <a:spAutoFit/>
          </a:bodyPr>
          <a:lstStyle/>
          <a:p>
            <a:r>
              <a:rPr lang="en-US" sz="1200" b="0" i="0" dirty="0">
                <a:solidFill>
                  <a:schemeClr val="bg1">
                    <a:lumMod val="50000"/>
                  </a:schemeClr>
                </a:solidFill>
                <a:effectLst/>
                <a:latin typeface="Calibri" panose="020F0502020204030204" pitchFamily="34" charset="0"/>
                <a:cs typeface="Calibri" panose="020F0502020204030204" pitchFamily="34" charset="0"/>
              </a:rPr>
              <a:t>The darker shade of red shows us where the values overlap.</a:t>
            </a:r>
            <a:endParaRPr lang="en-MY" sz="1200" dirty="0">
              <a:solidFill>
                <a:schemeClr val="bg1">
                  <a:lumMod val="50000"/>
                </a:schemeClr>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ED893BC-F87D-02AB-818E-14F8898A1262}"/>
              </a:ext>
            </a:extLst>
          </p:cNvPr>
          <p:cNvPicPr>
            <a:picLocks noChangeAspect="1"/>
          </p:cNvPicPr>
          <p:nvPr/>
        </p:nvPicPr>
        <p:blipFill>
          <a:blip r:embed="rId2"/>
          <a:stretch>
            <a:fillRect/>
          </a:stretch>
        </p:blipFill>
        <p:spPr>
          <a:xfrm>
            <a:off x="760938" y="1102195"/>
            <a:ext cx="5298737" cy="5002567"/>
          </a:xfrm>
          <a:prstGeom prst="rect">
            <a:avLst/>
          </a:prstGeom>
        </p:spPr>
      </p:pic>
    </p:spTree>
    <p:extLst>
      <p:ext uri="{BB962C8B-B14F-4D97-AF65-F5344CB8AC3E}">
        <p14:creationId xmlns:p14="http://schemas.microsoft.com/office/powerpoint/2010/main" val="323471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32835" y="176965"/>
            <a:ext cx="3932237" cy="672297"/>
          </a:xfrm>
        </p:spPr>
        <p:txBody>
          <a:bodyPr anchor="b">
            <a:normAutofit/>
          </a:bodyPr>
          <a:lstStyle/>
          <a:p>
            <a:r>
              <a:rPr lang="en-US" dirty="0"/>
              <a:t>EDA</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760938" y="457200"/>
            <a:ext cx="3200400" cy="244502"/>
          </a:xfrm>
        </p:spPr>
        <p:txBody>
          <a:bodyPr anchor="ctr">
            <a:normAutofit/>
          </a:bodyPr>
          <a:lstStyle/>
          <a:p>
            <a:pPr>
              <a:lnSpc>
                <a:spcPct val="90000"/>
              </a:lnSpc>
              <a:spcAft>
                <a:spcPts val="600"/>
              </a:spcAft>
            </a:pPr>
            <a:r>
              <a:rPr lang="en-US" sz="1100" dirty="0"/>
              <a:t>Exploratory Data Analysis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11</a:t>
            </a:fld>
            <a:endParaRPr lang="en-US" sz="1100"/>
          </a:p>
        </p:txBody>
      </p:sp>
      <p:sp>
        <p:nvSpPr>
          <p:cNvPr id="12" name="TextBox 11">
            <a:extLst>
              <a:ext uri="{FF2B5EF4-FFF2-40B4-BE49-F238E27FC236}">
                <a16:creationId xmlns:a16="http://schemas.microsoft.com/office/drawing/2014/main" id="{5C053F62-D8A7-3779-3D48-FC122517701C}"/>
              </a:ext>
            </a:extLst>
          </p:cNvPr>
          <p:cNvSpPr txBox="1"/>
          <p:nvPr/>
        </p:nvSpPr>
        <p:spPr>
          <a:xfrm>
            <a:off x="7023274" y="1102195"/>
            <a:ext cx="4491064" cy="3108543"/>
          </a:xfrm>
          <a:prstGeom prst="rect">
            <a:avLst/>
          </a:prstGeom>
          <a:noFill/>
        </p:spPr>
        <p:txBody>
          <a:bodyPr wrap="square" rtlCol="0">
            <a:spAutoFit/>
          </a:bodyPr>
          <a:lstStyle/>
          <a:p>
            <a:r>
              <a:rPr lang="en-US" sz="1800" b="1" dirty="0">
                <a:solidFill>
                  <a:schemeClr val="accent6"/>
                </a:solidFill>
                <a:effectLst/>
                <a:latin typeface="Calibri" panose="020F0502020204030204" pitchFamily="34" charset="0"/>
                <a:cs typeface="Calibri" panose="020F0502020204030204" pitchFamily="34" charset="0"/>
              </a:rPr>
              <a:t>Spearman Correlation Test</a:t>
            </a:r>
          </a:p>
          <a:p>
            <a:r>
              <a:rPr lang="en-US" sz="1600" dirty="0">
                <a:solidFill>
                  <a:schemeClr val="accent6"/>
                </a:solidFill>
                <a:latin typeface="Calibri" panose="020F0502020204030204" pitchFamily="34" charset="0"/>
                <a:cs typeface="Calibri" panose="020F0502020204030204" pitchFamily="34" charset="0"/>
              </a:rPr>
              <a:t>-</a:t>
            </a:r>
            <a:r>
              <a:rPr lang="en-US" sz="1600" dirty="0">
                <a:solidFill>
                  <a:schemeClr val="accent6"/>
                </a:solidFill>
                <a:effectLst/>
                <a:latin typeface="Calibri" panose="020F0502020204030204" pitchFamily="34" charset="0"/>
                <a:cs typeface="Calibri" panose="020F0502020204030204" pitchFamily="34" charset="0"/>
              </a:rPr>
              <a:t>It's always important to recall the assumptions behind all correlation methods. Here we use Spearman as it a non-parametric test that don’t assume any relationship between features.</a:t>
            </a:r>
          </a:p>
          <a:p>
            <a:endParaRPr lang="en-US" sz="1600" dirty="0">
              <a:solidFill>
                <a:schemeClr val="accent6"/>
              </a:solidFill>
              <a:latin typeface="Calibri" panose="020F0502020204030204" pitchFamily="34" charset="0"/>
              <a:cs typeface="Calibri" panose="020F0502020204030204" pitchFamily="34" charset="0"/>
            </a:endParaRPr>
          </a:p>
          <a:p>
            <a:r>
              <a:rPr lang="en-US" sz="1600" dirty="0">
                <a:solidFill>
                  <a:schemeClr val="accent6"/>
                </a:solidFill>
                <a:effectLst/>
                <a:latin typeface="Calibri" panose="020F0502020204030204" pitchFamily="34" charset="0"/>
                <a:cs typeface="Calibri" panose="020F0502020204030204" pitchFamily="34" charset="0"/>
              </a:rPr>
              <a:t>1.fbs and </a:t>
            </a:r>
            <a:r>
              <a:rPr lang="en-US" sz="1600" dirty="0" err="1">
                <a:solidFill>
                  <a:schemeClr val="accent6"/>
                </a:solidFill>
                <a:effectLst/>
                <a:latin typeface="Calibri" panose="020F0502020204030204" pitchFamily="34" charset="0"/>
                <a:cs typeface="Calibri" panose="020F0502020204030204" pitchFamily="34" charset="0"/>
              </a:rPr>
              <a:t>chol</a:t>
            </a:r>
            <a:r>
              <a:rPr lang="en-US" sz="1600" dirty="0">
                <a:solidFill>
                  <a:schemeClr val="accent6"/>
                </a:solidFill>
                <a:effectLst/>
                <a:latin typeface="Calibri" panose="020F0502020204030204" pitchFamily="34" charset="0"/>
                <a:cs typeface="Calibri" panose="020F0502020204030204" pitchFamily="34" charset="0"/>
              </a:rPr>
              <a:t> are the features least related to the </a:t>
            </a:r>
            <a:endParaRPr lang="en-US" sz="1600" dirty="0">
              <a:solidFill>
                <a:schemeClr val="accent6"/>
              </a:solidFill>
              <a:latin typeface="Calibri" panose="020F0502020204030204" pitchFamily="34" charset="0"/>
              <a:cs typeface="Calibri" panose="020F0502020204030204" pitchFamily="34" charset="0"/>
            </a:endParaRPr>
          </a:p>
          <a:p>
            <a:r>
              <a:rPr lang="en-US" sz="1600" dirty="0">
                <a:solidFill>
                  <a:schemeClr val="accent6"/>
                </a:solidFill>
                <a:effectLst/>
                <a:latin typeface="Calibri" panose="020F0502020204030204" pitchFamily="34" charset="0"/>
                <a:cs typeface="Calibri" panose="020F0502020204030204" pitchFamily="34" charset="0"/>
              </a:rPr>
              <a:t>target variable. </a:t>
            </a:r>
          </a:p>
          <a:p>
            <a:endParaRPr lang="en-US" sz="1600" dirty="0">
              <a:solidFill>
                <a:schemeClr val="accent6"/>
              </a:solidFill>
              <a:latin typeface="Calibri" panose="020F0502020204030204" pitchFamily="34" charset="0"/>
              <a:cs typeface="Calibri" panose="020F0502020204030204" pitchFamily="34" charset="0"/>
            </a:endParaRPr>
          </a:p>
          <a:p>
            <a:r>
              <a:rPr lang="en-US" sz="1600" dirty="0">
                <a:solidFill>
                  <a:schemeClr val="accent6"/>
                </a:solidFill>
                <a:effectLst/>
                <a:latin typeface="Calibri" panose="020F0502020204030204" pitchFamily="34" charset="0"/>
                <a:cs typeface="Calibri" panose="020F0502020204030204" pitchFamily="34" charset="0"/>
              </a:rPr>
              <a:t>2.All other features have at least some correlation (&gt;|0.1|) with the target variable.</a:t>
            </a:r>
          </a:p>
          <a:p>
            <a:endParaRPr lang="en-US" b="1" dirty="0">
              <a:solidFill>
                <a:schemeClr val="accent6"/>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147595A-E263-83E8-BEEA-0E2F0BC2B691}"/>
              </a:ext>
            </a:extLst>
          </p:cNvPr>
          <p:cNvSpPr txBox="1"/>
          <p:nvPr/>
        </p:nvSpPr>
        <p:spPr>
          <a:xfrm>
            <a:off x="2619105" y="276613"/>
            <a:ext cx="1941991" cy="646331"/>
          </a:xfrm>
          <a:prstGeom prst="rect">
            <a:avLst/>
          </a:prstGeom>
          <a:noFill/>
        </p:spPr>
        <p:txBody>
          <a:bodyPr wrap="square">
            <a:spAutoFit/>
          </a:bodyPr>
          <a:lstStyle/>
          <a:p>
            <a:r>
              <a:rPr lang="en-US" sz="1200" b="0" i="0" dirty="0">
                <a:solidFill>
                  <a:schemeClr val="bg1">
                    <a:lumMod val="50000"/>
                  </a:schemeClr>
                </a:solidFill>
                <a:effectLst/>
                <a:latin typeface="Calibri" panose="020F0502020204030204" pitchFamily="34" charset="0"/>
                <a:cs typeface="Calibri" panose="020F0502020204030204" pitchFamily="34" charset="0"/>
              </a:rPr>
              <a:t>The darker shade of red shows us where the values overlap.</a:t>
            </a:r>
            <a:endParaRPr lang="en-MY" sz="1200" dirty="0">
              <a:solidFill>
                <a:schemeClr val="bg1">
                  <a:lumMod val="50000"/>
                </a:schemeClr>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52CA64F5-5F27-D708-2395-19F05D0B04D4}"/>
              </a:ext>
            </a:extLst>
          </p:cNvPr>
          <p:cNvPicPr>
            <a:picLocks noChangeAspect="1"/>
          </p:cNvPicPr>
          <p:nvPr/>
        </p:nvPicPr>
        <p:blipFill>
          <a:blip r:embed="rId2"/>
          <a:stretch>
            <a:fillRect/>
          </a:stretch>
        </p:blipFill>
        <p:spPr>
          <a:xfrm>
            <a:off x="764694" y="948910"/>
            <a:ext cx="5536281" cy="5579103"/>
          </a:xfrm>
          <a:prstGeom prst="rect">
            <a:avLst/>
          </a:prstGeom>
        </p:spPr>
      </p:pic>
    </p:spTree>
    <p:extLst>
      <p:ext uri="{BB962C8B-B14F-4D97-AF65-F5344CB8AC3E}">
        <p14:creationId xmlns:p14="http://schemas.microsoft.com/office/powerpoint/2010/main" val="2521678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731520"/>
            <a:ext cx="10671048" cy="1362057"/>
          </a:xfrm>
        </p:spPr>
        <p:txBody>
          <a:bodyPr/>
          <a:lstStyle/>
          <a:p>
            <a:r>
              <a:rPr lang="en-US" altLang="zh-CN" dirty="0"/>
              <a:t>Machine Learning Preprocessing</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ML Preprocessing</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12</a:t>
            </a:fld>
            <a:endParaRPr lang="en-US" dirty="0"/>
          </a:p>
        </p:txBody>
      </p:sp>
      <p:sp>
        <p:nvSpPr>
          <p:cNvPr id="4" name="Content Placeholder 3">
            <a:extLst>
              <a:ext uri="{FF2B5EF4-FFF2-40B4-BE49-F238E27FC236}">
                <a16:creationId xmlns:a16="http://schemas.microsoft.com/office/drawing/2014/main" id="{45F2A7BA-FE72-A8B1-3D9D-88E3A65C4F1B}"/>
              </a:ext>
            </a:extLst>
          </p:cNvPr>
          <p:cNvSpPr>
            <a:spLocks noGrp="1"/>
          </p:cNvSpPr>
          <p:nvPr>
            <p:ph sz="half" idx="1"/>
          </p:nvPr>
        </p:nvSpPr>
        <p:spPr>
          <a:xfrm>
            <a:off x="1536763" y="2093577"/>
            <a:ext cx="7269886" cy="2834640"/>
          </a:xfrm>
        </p:spPr>
        <p:txBody>
          <a:bodyPr/>
          <a:lstStyle/>
          <a:p>
            <a:r>
              <a:rPr lang="en-MY" b="0" dirty="0">
                <a:effectLst/>
                <a:latin typeface="Calibri" panose="020F0502020204030204" pitchFamily="34" charset="0"/>
                <a:cs typeface="Calibri" panose="020F0502020204030204" pitchFamily="34" charset="0"/>
              </a:rPr>
              <a:t>Scale continuous features ['age', '</a:t>
            </a:r>
            <a:r>
              <a:rPr lang="en-MY" b="0" dirty="0" err="1">
                <a:effectLst/>
                <a:latin typeface="Calibri" panose="020F0502020204030204" pitchFamily="34" charset="0"/>
                <a:cs typeface="Calibri" panose="020F0502020204030204" pitchFamily="34" charset="0"/>
              </a:rPr>
              <a:t>trestbps</a:t>
            </a:r>
            <a:r>
              <a:rPr lang="en-MY" b="0" dirty="0">
                <a:effectLst/>
                <a:latin typeface="Calibri" panose="020F0502020204030204" pitchFamily="34" charset="0"/>
                <a:cs typeface="Calibri" panose="020F0502020204030204" pitchFamily="34" charset="0"/>
              </a:rPr>
              <a:t>', '</a:t>
            </a:r>
            <a:r>
              <a:rPr lang="en-MY" b="0" dirty="0" err="1">
                <a:effectLst/>
                <a:latin typeface="Calibri" panose="020F0502020204030204" pitchFamily="34" charset="0"/>
                <a:cs typeface="Calibri" panose="020F0502020204030204" pitchFamily="34" charset="0"/>
              </a:rPr>
              <a:t>chol</a:t>
            </a:r>
            <a:r>
              <a:rPr lang="en-MY" b="0" dirty="0">
                <a:effectLst/>
                <a:latin typeface="Calibri" panose="020F0502020204030204" pitchFamily="34" charset="0"/>
                <a:cs typeface="Calibri" panose="020F0502020204030204" pitchFamily="34" charset="0"/>
              </a:rPr>
              <a:t>', '</a:t>
            </a:r>
            <a:r>
              <a:rPr lang="en-MY" b="0" dirty="0" err="1">
                <a:effectLst/>
                <a:latin typeface="Calibri" panose="020F0502020204030204" pitchFamily="34" charset="0"/>
                <a:cs typeface="Calibri" panose="020F0502020204030204" pitchFamily="34" charset="0"/>
              </a:rPr>
              <a:t>thalach</a:t>
            </a:r>
            <a:r>
              <a:rPr lang="en-MY" b="0" dirty="0">
                <a:effectLst/>
                <a:latin typeface="Calibri" panose="020F0502020204030204" pitchFamily="34" charset="0"/>
                <a:cs typeface="Calibri" panose="020F0502020204030204" pitchFamily="34" charset="0"/>
              </a:rPr>
              <a:t>', '</a:t>
            </a:r>
            <a:r>
              <a:rPr lang="en-MY" b="0" dirty="0" err="1">
                <a:effectLst/>
                <a:latin typeface="Calibri" panose="020F0502020204030204" pitchFamily="34" charset="0"/>
                <a:cs typeface="Calibri" panose="020F0502020204030204" pitchFamily="34" charset="0"/>
              </a:rPr>
              <a:t>oldpeak</a:t>
            </a:r>
            <a:r>
              <a:rPr lang="en-MY" b="0" dirty="0">
                <a:effectLst/>
                <a:latin typeface="Calibri" panose="020F0502020204030204" pitchFamily="34" charset="0"/>
                <a:cs typeface="Calibri" panose="020F0502020204030204" pitchFamily="34" charset="0"/>
              </a:rPr>
              <a:t>’]</a:t>
            </a:r>
          </a:p>
          <a:p>
            <a:r>
              <a:rPr lang="en-US" b="0" dirty="0">
                <a:effectLst/>
                <a:latin typeface="Calibri" panose="020F0502020204030204" pitchFamily="34" charset="0"/>
                <a:cs typeface="Calibri" panose="020F0502020204030204" pitchFamily="34" charset="0"/>
              </a:rPr>
              <a:t>The standard score of a sample x is calculated as:</a:t>
            </a:r>
          </a:p>
          <a:p>
            <a:pPr marL="0" indent="0">
              <a:buNone/>
            </a:pPr>
            <a:br>
              <a:rPr lang="en-US" b="0" dirty="0">
                <a:effectLst/>
                <a:latin typeface="Calibri" panose="020F0502020204030204" pitchFamily="34" charset="0"/>
                <a:cs typeface="Calibri" panose="020F0502020204030204" pitchFamily="34" charset="0"/>
              </a:rPr>
            </a:br>
            <a:r>
              <a:rPr lang="en-US" b="0" dirty="0">
                <a:effectLst/>
                <a:latin typeface="Calibri" panose="020F0502020204030204" pitchFamily="34" charset="0"/>
                <a:cs typeface="Calibri" panose="020F0502020204030204" pitchFamily="34" charset="0"/>
              </a:rPr>
              <a:t>z = (x - u) / s</a:t>
            </a:r>
          </a:p>
          <a:p>
            <a:endParaRPr lang="en-MY" b="0" dirty="0">
              <a:effectLst/>
              <a:latin typeface="Calibri" panose="020F0502020204030204" pitchFamily="34" charset="0"/>
              <a:cs typeface="Calibri" panose="020F0502020204030204" pitchFamily="34" charset="0"/>
            </a:endParaRPr>
          </a:p>
          <a:p>
            <a:endParaRPr lang="en-MY" dirty="0"/>
          </a:p>
        </p:txBody>
      </p:sp>
      <p:pic>
        <p:nvPicPr>
          <p:cNvPr id="5" name="Picture 4">
            <a:extLst>
              <a:ext uri="{FF2B5EF4-FFF2-40B4-BE49-F238E27FC236}">
                <a16:creationId xmlns:a16="http://schemas.microsoft.com/office/drawing/2014/main" id="{57A20512-8FD6-D4B1-EE15-EE8EEE15F04D}"/>
              </a:ext>
            </a:extLst>
          </p:cNvPr>
          <p:cNvPicPr>
            <a:picLocks noChangeAspect="1"/>
          </p:cNvPicPr>
          <p:nvPr/>
        </p:nvPicPr>
        <p:blipFill>
          <a:blip r:embed="rId2"/>
          <a:stretch>
            <a:fillRect/>
          </a:stretch>
        </p:blipFill>
        <p:spPr>
          <a:xfrm>
            <a:off x="1607785" y="3510897"/>
            <a:ext cx="9115425" cy="2978944"/>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70215" y="741458"/>
            <a:ext cx="3932237" cy="1524662"/>
          </a:xfrm>
        </p:spPr>
        <p:txBody>
          <a:bodyPr anchor="b">
            <a:normAutofit/>
          </a:bodyPr>
          <a:lstStyle/>
          <a:p>
            <a:r>
              <a:rPr lang="en-US" altLang="zh-CN" sz="3000" dirty="0"/>
              <a:t>Benchmarking</a:t>
            </a:r>
            <a:endParaRPr lang="en-US" sz="3000"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nchor="ctr">
            <a:normAutofit/>
          </a:bodyPr>
          <a:lstStyle/>
          <a:p>
            <a:pPr>
              <a:lnSpc>
                <a:spcPct val="90000"/>
              </a:lnSpc>
              <a:spcAft>
                <a:spcPts val="600"/>
              </a:spcAft>
            </a:pPr>
            <a:r>
              <a:rPr lang="en-US" sz="1100"/>
              <a:t>ML Benchmarking</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13</a:t>
            </a:fld>
            <a:endParaRPr lang="en-US" sz="1100"/>
          </a:p>
        </p:txBody>
      </p:sp>
      <p:sp>
        <p:nvSpPr>
          <p:cNvPr id="4" name="Content Placeholder 3">
            <a:extLst>
              <a:ext uri="{FF2B5EF4-FFF2-40B4-BE49-F238E27FC236}">
                <a16:creationId xmlns:a16="http://schemas.microsoft.com/office/drawing/2014/main" id="{45F2A7BA-FE72-A8B1-3D9D-88E3A65C4F1B}"/>
              </a:ext>
            </a:extLst>
          </p:cNvPr>
          <p:cNvSpPr>
            <a:spLocks noGrp="1"/>
          </p:cNvSpPr>
          <p:nvPr>
            <p:ph type="body" sz="half" idx="2"/>
          </p:nvPr>
        </p:nvSpPr>
        <p:spPr>
          <a:xfrm>
            <a:off x="770215" y="2301902"/>
            <a:ext cx="4227913" cy="3717158"/>
          </a:xfrm>
        </p:spPr>
        <p:txBody>
          <a:bodyPr>
            <a:normAutofit fontScale="92500" lnSpcReduction="20000"/>
          </a:bodyPr>
          <a:lstStyle/>
          <a:p>
            <a:pPr marL="0" indent="0">
              <a:buNone/>
            </a:pPr>
            <a:r>
              <a:rPr lang="en-US" dirty="0"/>
              <a:t>There are multiple metrics for evaluation ML Binary Classifiers like accuracy, precision, recall, F1, ROC, support etc.</a:t>
            </a:r>
          </a:p>
          <a:p>
            <a:pPr marL="0" indent="0">
              <a:buNone/>
            </a:pPr>
            <a:endParaRPr lang="en-US" dirty="0"/>
          </a:p>
          <a:p>
            <a:pPr marL="0" indent="0">
              <a:buNone/>
            </a:pPr>
            <a:r>
              <a:rPr lang="en-US" dirty="0"/>
              <a:t>Often, there will be a tradeoff between false positive (</a:t>
            </a:r>
            <a:r>
              <a:rPr lang="en-US" dirty="0">
                <a:solidFill>
                  <a:schemeClr val="accent1">
                    <a:lumMod val="75000"/>
                  </a:schemeClr>
                </a:solidFill>
              </a:rPr>
              <a:t>Alpha</a:t>
            </a:r>
            <a:r>
              <a:rPr lang="en-US" dirty="0"/>
              <a:t>) and false negative (</a:t>
            </a:r>
            <a:r>
              <a:rPr lang="en-US" dirty="0">
                <a:solidFill>
                  <a:schemeClr val="bg1">
                    <a:lumMod val="75000"/>
                  </a:schemeClr>
                </a:solidFill>
              </a:rPr>
              <a:t>Beta</a:t>
            </a:r>
            <a:r>
              <a:rPr lang="en-US" dirty="0"/>
              <a:t>). In this case, it is important that the model has a low false negative (</a:t>
            </a:r>
            <a:r>
              <a:rPr lang="en-US" dirty="0">
                <a:solidFill>
                  <a:schemeClr val="bg1">
                    <a:lumMod val="75000"/>
                  </a:schemeClr>
                </a:solidFill>
              </a:rPr>
              <a:t>Beta</a:t>
            </a:r>
            <a:r>
              <a:rPr lang="en-US" dirty="0"/>
              <a:t>). We want the model to not miss out on any patients that might have heart disease even if it means we are increasing our </a:t>
            </a:r>
            <a:r>
              <a:rPr lang="en-US" dirty="0">
                <a:solidFill>
                  <a:schemeClr val="accent1">
                    <a:lumMod val="75000"/>
                  </a:schemeClr>
                </a:solidFill>
              </a:rPr>
              <a:t>Alpha</a:t>
            </a:r>
            <a:r>
              <a:rPr lang="en-US" dirty="0"/>
              <a:t> value.</a:t>
            </a:r>
          </a:p>
          <a:p>
            <a:pPr marL="0" indent="0">
              <a:buNone/>
            </a:pPr>
            <a:endParaRPr lang="en-US" dirty="0"/>
          </a:p>
          <a:p>
            <a:pPr marL="0" indent="0">
              <a:buNone/>
            </a:pPr>
            <a:r>
              <a:rPr lang="en-US" dirty="0"/>
              <a:t>However, note that a high </a:t>
            </a:r>
            <a:r>
              <a:rPr lang="en-US" dirty="0">
                <a:solidFill>
                  <a:schemeClr val="accent1">
                    <a:lumMod val="75000"/>
                  </a:schemeClr>
                </a:solidFill>
              </a:rPr>
              <a:t>Alpha</a:t>
            </a:r>
            <a:r>
              <a:rPr lang="en-US" dirty="0"/>
              <a:t> rate may translate to more administrative cost/cost patient incurs. </a:t>
            </a:r>
            <a:r>
              <a:rPr lang="en-US" dirty="0" err="1"/>
              <a:t>Ie</a:t>
            </a:r>
            <a:r>
              <a:rPr lang="en-US" dirty="0"/>
              <a:t>. ML model notifies Doctor that a patient is in risk of Heart Disease when in fact he/she isn’t and therefore, patient send for more in-depth examinations. </a:t>
            </a:r>
            <a:endParaRPr lang="en-MY" dirty="0"/>
          </a:p>
        </p:txBody>
      </p:sp>
      <p:pic>
        <p:nvPicPr>
          <p:cNvPr id="2050" name="Picture 2">
            <a:extLst>
              <a:ext uri="{FF2B5EF4-FFF2-40B4-BE49-F238E27FC236}">
                <a16:creationId xmlns:a16="http://schemas.microsoft.com/office/drawing/2014/main" id="{F67B07FE-E9AE-4F63-6AF2-C9FE753445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53833" y="741459"/>
            <a:ext cx="5901547" cy="5119592"/>
          </a:xfrm>
          <a:prstGeom prst="rect">
            <a:avLst/>
          </a:prstGeom>
          <a:solidFill>
            <a:srgbClr val="FFFFFF"/>
          </a:solidFill>
        </p:spPr>
      </p:pic>
      <p:sp>
        <p:nvSpPr>
          <p:cNvPr id="5" name="TextBox 4">
            <a:extLst>
              <a:ext uri="{FF2B5EF4-FFF2-40B4-BE49-F238E27FC236}">
                <a16:creationId xmlns:a16="http://schemas.microsoft.com/office/drawing/2014/main" id="{9CFBA44D-2988-32C5-7661-9FA3582E4BDA}"/>
              </a:ext>
            </a:extLst>
          </p:cNvPr>
          <p:cNvSpPr txBox="1"/>
          <p:nvPr/>
        </p:nvSpPr>
        <p:spPr>
          <a:xfrm>
            <a:off x="8189650" y="1173517"/>
            <a:ext cx="1162975" cy="923330"/>
          </a:xfrm>
          <a:prstGeom prst="rect">
            <a:avLst/>
          </a:prstGeom>
          <a:noFill/>
        </p:spPr>
        <p:txBody>
          <a:bodyPr wrap="square" rtlCol="0">
            <a:spAutoFit/>
          </a:bodyPr>
          <a:lstStyle/>
          <a:p>
            <a:r>
              <a:rPr lang="en-US" dirty="0">
                <a:solidFill>
                  <a:schemeClr val="accent1">
                    <a:lumMod val="75000"/>
                  </a:schemeClr>
                </a:solidFill>
              </a:rPr>
              <a:t>Alpha: False Positive</a:t>
            </a:r>
            <a:endParaRPr lang="en-MY" dirty="0">
              <a:solidFill>
                <a:schemeClr val="accent1">
                  <a:lumMod val="75000"/>
                </a:schemeClr>
              </a:solidFill>
            </a:endParaRPr>
          </a:p>
        </p:txBody>
      </p:sp>
      <p:sp>
        <p:nvSpPr>
          <p:cNvPr id="6" name="TextBox 5">
            <a:extLst>
              <a:ext uri="{FF2B5EF4-FFF2-40B4-BE49-F238E27FC236}">
                <a16:creationId xmlns:a16="http://schemas.microsoft.com/office/drawing/2014/main" id="{FD8A479B-11B2-DE9C-0A87-A7DDDA873565}"/>
              </a:ext>
            </a:extLst>
          </p:cNvPr>
          <p:cNvSpPr txBox="1"/>
          <p:nvPr/>
        </p:nvSpPr>
        <p:spPr>
          <a:xfrm>
            <a:off x="6317941" y="3162115"/>
            <a:ext cx="1162975" cy="923330"/>
          </a:xfrm>
          <a:prstGeom prst="rect">
            <a:avLst/>
          </a:prstGeom>
          <a:noFill/>
        </p:spPr>
        <p:txBody>
          <a:bodyPr wrap="square" rtlCol="0">
            <a:spAutoFit/>
          </a:bodyPr>
          <a:lstStyle/>
          <a:p>
            <a:r>
              <a:rPr lang="en-US" dirty="0">
                <a:solidFill>
                  <a:schemeClr val="bg1">
                    <a:lumMod val="75000"/>
                  </a:schemeClr>
                </a:solidFill>
              </a:rPr>
              <a:t>Beta: False Negative</a:t>
            </a:r>
            <a:endParaRPr lang="en-MY" dirty="0">
              <a:solidFill>
                <a:schemeClr val="bg1">
                  <a:lumMod val="75000"/>
                </a:schemeClr>
              </a:solidFill>
            </a:endParaRPr>
          </a:p>
        </p:txBody>
      </p:sp>
    </p:spTree>
    <p:extLst>
      <p:ext uri="{BB962C8B-B14F-4D97-AF65-F5344CB8AC3E}">
        <p14:creationId xmlns:p14="http://schemas.microsoft.com/office/powerpoint/2010/main" val="3683504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70215" y="741458"/>
            <a:ext cx="3932237" cy="1524662"/>
          </a:xfrm>
        </p:spPr>
        <p:txBody>
          <a:bodyPr anchor="b">
            <a:normAutofit/>
          </a:bodyPr>
          <a:lstStyle/>
          <a:p>
            <a:r>
              <a:rPr lang="en-US" altLang="zh-CN" sz="3000" dirty="0"/>
              <a:t>Benchmarking</a:t>
            </a:r>
            <a:endParaRPr lang="en-US" sz="3000"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nchor="ctr">
            <a:normAutofit/>
          </a:bodyPr>
          <a:lstStyle/>
          <a:p>
            <a:pPr>
              <a:lnSpc>
                <a:spcPct val="90000"/>
              </a:lnSpc>
              <a:spcAft>
                <a:spcPts val="600"/>
              </a:spcAft>
            </a:pPr>
            <a:r>
              <a:rPr lang="en-US" sz="1100"/>
              <a:t>ML Benchmarking</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14</a:t>
            </a:fld>
            <a:endParaRPr lang="en-US" sz="1100"/>
          </a:p>
        </p:txBody>
      </p:sp>
      <p:sp>
        <p:nvSpPr>
          <p:cNvPr id="4" name="Content Placeholder 3">
            <a:extLst>
              <a:ext uri="{FF2B5EF4-FFF2-40B4-BE49-F238E27FC236}">
                <a16:creationId xmlns:a16="http://schemas.microsoft.com/office/drawing/2014/main" id="{45F2A7BA-FE72-A8B1-3D9D-88E3A65C4F1B}"/>
              </a:ext>
            </a:extLst>
          </p:cNvPr>
          <p:cNvSpPr>
            <a:spLocks noGrp="1"/>
          </p:cNvSpPr>
          <p:nvPr>
            <p:ph type="body" sz="half" idx="2"/>
          </p:nvPr>
        </p:nvSpPr>
        <p:spPr>
          <a:xfrm>
            <a:off x="770215" y="2301902"/>
            <a:ext cx="3932237" cy="3567086"/>
          </a:xfrm>
        </p:spPr>
        <p:txBody>
          <a:bodyPr>
            <a:normAutofit/>
          </a:bodyPr>
          <a:lstStyle/>
          <a:p>
            <a:pPr marL="0" indent="0">
              <a:buNone/>
            </a:pPr>
            <a:r>
              <a:rPr lang="en-US" dirty="0"/>
              <a:t>Here, I take </a:t>
            </a:r>
            <a:r>
              <a:rPr lang="en-US" dirty="0">
                <a:solidFill>
                  <a:schemeClr val="accent1">
                    <a:lumMod val="75000"/>
                  </a:schemeClr>
                </a:solidFill>
              </a:rPr>
              <a:t>Alpha</a:t>
            </a:r>
            <a:r>
              <a:rPr lang="en-US" dirty="0"/>
              <a:t> as my satisficing metric and </a:t>
            </a:r>
            <a:r>
              <a:rPr lang="en-US" dirty="0">
                <a:solidFill>
                  <a:schemeClr val="bg1">
                    <a:lumMod val="75000"/>
                  </a:schemeClr>
                </a:solidFill>
              </a:rPr>
              <a:t>Beta </a:t>
            </a:r>
            <a:r>
              <a:rPr lang="en-US" dirty="0"/>
              <a:t>as my optimizing metric.</a:t>
            </a:r>
          </a:p>
          <a:p>
            <a:pPr marL="0" indent="0">
              <a:buNone/>
            </a:pPr>
            <a:endParaRPr lang="en-US" dirty="0"/>
          </a:p>
          <a:p>
            <a:pPr marL="0" indent="0">
              <a:buNone/>
            </a:pPr>
            <a:r>
              <a:rPr lang="en-US" dirty="0"/>
              <a:t>Satisficing Metric: As long as </a:t>
            </a:r>
            <a:r>
              <a:rPr lang="en-US" dirty="0">
                <a:solidFill>
                  <a:schemeClr val="accent1">
                    <a:lumMod val="75000"/>
                  </a:schemeClr>
                </a:solidFill>
              </a:rPr>
              <a:t>Alpha </a:t>
            </a:r>
            <a:r>
              <a:rPr lang="en-US" dirty="0"/>
              <a:t>is below a certain value </a:t>
            </a:r>
            <a:r>
              <a:rPr lang="en-US" dirty="0" err="1"/>
              <a:t>ie</a:t>
            </a:r>
            <a:r>
              <a:rPr lang="en-US" dirty="0"/>
              <a:t> =10, I ‘accept’ the model.</a:t>
            </a:r>
          </a:p>
          <a:p>
            <a:pPr marL="0" indent="0">
              <a:buNone/>
            </a:pPr>
            <a:endParaRPr lang="en-US" dirty="0"/>
          </a:p>
          <a:p>
            <a:pPr marL="0" indent="0">
              <a:buNone/>
            </a:pPr>
            <a:r>
              <a:rPr lang="en-US" dirty="0" err="1"/>
              <a:t>Optimising</a:t>
            </a:r>
            <a:r>
              <a:rPr lang="en-US" dirty="0"/>
              <a:t> Metric: The </a:t>
            </a:r>
            <a:r>
              <a:rPr lang="en-US" dirty="0">
                <a:solidFill>
                  <a:schemeClr val="bg1">
                    <a:lumMod val="75000"/>
                  </a:schemeClr>
                </a:solidFill>
              </a:rPr>
              <a:t>Beta </a:t>
            </a:r>
            <a:r>
              <a:rPr lang="en-US" dirty="0"/>
              <a:t>metric that I want the lowest value possible.</a:t>
            </a:r>
            <a:endParaRPr lang="en-MY" dirty="0"/>
          </a:p>
        </p:txBody>
      </p:sp>
      <p:pic>
        <p:nvPicPr>
          <p:cNvPr id="2050" name="Picture 2">
            <a:extLst>
              <a:ext uri="{FF2B5EF4-FFF2-40B4-BE49-F238E27FC236}">
                <a16:creationId xmlns:a16="http://schemas.microsoft.com/office/drawing/2014/main" id="{F67B07FE-E9AE-4F63-6AF2-C9FE753445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53833" y="741459"/>
            <a:ext cx="5901547" cy="5119592"/>
          </a:xfrm>
          <a:prstGeom prst="rect">
            <a:avLst/>
          </a:prstGeom>
          <a:solidFill>
            <a:srgbClr val="FFFFFF"/>
          </a:solidFill>
        </p:spPr>
      </p:pic>
      <p:sp>
        <p:nvSpPr>
          <p:cNvPr id="5" name="TextBox 4">
            <a:extLst>
              <a:ext uri="{FF2B5EF4-FFF2-40B4-BE49-F238E27FC236}">
                <a16:creationId xmlns:a16="http://schemas.microsoft.com/office/drawing/2014/main" id="{9CFBA44D-2988-32C5-7661-9FA3582E4BDA}"/>
              </a:ext>
            </a:extLst>
          </p:cNvPr>
          <p:cNvSpPr txBox="1"/>
          <p:nvPr/>
        </p:nvSpPr>
        <p:spPr>
          <a:xfrm>
            <a:off x="8189650" y="1173517"/>
            <a:ext cx="1162975" cy="923330"/>
          </a:xfrm>
          <a:prstGeom prst="rect">
            <a:avLst/>
          </a:prstGeom>
          <a:noFill/>
        </p:spPr>
        <p:txBody>
          <a:bodyPr wrap="square" rtlCol="0">
            <a:spAutoFit/>
          </a:bodyPr>
          <a:lstStyle/>
          <a:p>
            <a:r>
              <a:rPr lang="en-US" dirty="0">
                <a:solidFill>
                  <a:schemeClr val="accent1">
                    <a:lumMod val="75000"/>
                  </a:schemeClr>
                </a:solidFill>
              </a:rPr>
              <a:t>Alpha: False Positive</a:t>
            </a:r>
            <a:endParaRPr lang="en-MY" dirty="0">
              <a:solidFill>
                <a:schemeClr val="accent1">
                  <a:lumMod val="75000"/>
                </a:schemeClr>
              </a:solidFill>
            </a:endParaRPr>
          </a:p>
        </p:txBody>
      </p:sp>
      <p:sp>
        <p:nvSpPr>
          <p:cNvPr id="6" name="TextBox 5">
            <a:extLst>
              <a:ext uri="{FF2B5EF4-FFF2-40B4-BE49-F238E27FC236}">
                <a16:creationId xmlns:a16="http://schemas.microsoft.com/office/drawing/2014/main" id="{FD8A479B-11B2-DE9C-0A87-A7DDDA873565}"/>
              </a:ext>
            </a:extLst>
          </p:cNvPr>
          <p:cNvSpPr txBox="1"/>
          <p:nvPr/>
        </p:nvSpPr>
        <p:spPr>
          <a:xfrm>
            <a:off x="6317941" y="3162115"/>
            <a:ext cx="1162975" cy="923330"/>
          </a:xfrm>
          <a:prstGeom prst="rect">
            <a:avLst/>
          </a:prstGeom>
          <a:noFill/>
        </p:spPr>
        <p:txBody>
          <a:bodyPr wrap="square" rtlCol="0">
            <a:spAutoFit/>
          </a:bodyPr>
          <a:lstStyle/>
          <a:p>
            <a:r>
              <a:rPr lang="en-US" dirty="0">
                <a:solidFill>
                  <a:schemeClr val="bg1">
                    <a:lumMod val="75000"/>
                  </a:schemeClr>
                </a:solidFill>
              </a:rPr>
              <a:t>Beta: False Negative</a:t>
            </a:r>
            <a:endParaRPr lang="en-MY" dirty="0">
              <a:solidFill>
                <a:schemeClr val="bg1">
                  <a:lumMod val="75000"/>
                </a:schemeClr>
              </a:solidFill>
            </a:endParaRPr>
          </a:p>
        </p:txBody>
      </p:sp>
    </p:spTree>
    <p:extLst>
      <p:ext uri="{BB962C8B-B14F-4D97-AF65-F5344CB8AC3E}">
        <p14:creationId xmlns:p14="http://schemas.microsoft.com/office/powerpoint/2010/main" val="4171187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731520"/>
            <a:ext cx="10671048" cy="1362057"/>
          </a:xfrm>
        </p:spPr>
        <p:txBody>
          <a:bodyPr/>
          <a:lstStyle/>
          <a:p>
            <a:r>
              <a:rPr lang="en-US" altLang="zh-CN" dirty="0"/>
              <a:t>Machine Learning Classifiers</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ML Classifiers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15</a:t>
            </a:fld>
            <a:endParaRPr lang="en-US" dirty="0"/>
          </a:p>
        </p:txBody>
      </p:sp>
      <p:sp>
        <p:nvSpPr>
          <p:cNvPr id="4" name="Content Placeholder 3">
            <a:extLst>
              <a:ext uri="{FF2B5EF4-FFF2-40B4-BE49-F238E27FC236}">
                <a16:creationId xmlns:a16="http://schemas.microsoft.com/office/drawing/2014/main" id="{45F2A7BA-FE72-A8B1-3D9D-88E3A65C4F1B}"/>
              </a:ext>
            </a:extLst>
          </p:cNvPr>
          <p:cNvSpPr>
            <a:spLocks noGrp="1"/>
          </p:cNvSpPr>
          <p:nvPr>
            <p:ph sz="half" idx="1"/>
          </p:nvPr>
        </p:nvSpPr>
        <p:spPr>
          <a:xfrm>
            <a:off x="1536763" y="2354979"/>
            <a:ext cx="9267361" cy="2834640"/>
          </a:xfrm>
        </p:spPr>
        <p:txBody>
          <a:bodyPr>
            <a:normAutofit/>
          </a:bodyPr>
          <a:lstStyle/>
          <a:p>
            <a:pPr marL="0" indent="0" algn="just">
              <a:buNone/>
            </a:pPr>
            <a:r>
              <a:rPr lang="en-US" dirty="0"/>
              <a:t>In the following analysis will compare between 4 different Classification models Logistic Regression, KNN, SVM and </a:t>
            </a:r>
            <a:r>
              <a:rPr lang="en-US" dirty="0" err="1"/>
              <a:t>XGBoost</a:t>
            </a:r>
            <a:r>
              <a:rPr lang="en-US" dirty="0"/>
              <a:t> in terms of predicting the Heart Disease. Where I am going to use the following techniques to help me in developing robust models: </a:t>
            </a:r>
          </a:p>
          <a:p>
            <a:pPr marL="0" indent="0" algn="just">
              <a:buNone/>
            </a:pPr>
            <a:endParaRPr lang="en-US" dirty="0"/>
          </a:p>
          <a:p>
            <a:pPr algn="just"/>
            <a:r>
              <a:rPr lang="en-US" dirty="0"/>
              <a:t>Create 70/30 train test split</a:t>
            </a:r>
          </a:p>
          <a:p>
            <a:pPr algn="just"/>
            <a:r>
              <a:rPr lang="en-US" dirty="0"/>
              <a:t>Cross-validation method</a:t>
            </a:r>
          </a:p>
          <a:p>
            <a:pPr algn="just"/>
            <a:r>
              <a:rPr lang="en-US" dirty="0"/>
              <a:t>Grid Search</a:t>
            </a:r>
          </a:p>
          <a:p>
            <a:pPr algn="just"/>
            <a:r>
              <a:rPr lang="en-US" dirty="0"/>
              <a:t>Metric measurements</a:t>
            </a:r>
            <a:endParaRPr lang="en-MY" dirty="0"/>
          </a:p>
        </p:txBody>
      </p:sp>
    </p:spTree>
    <p:extLst>
      <p:ext uri="{BB962C8B-B14F-4D97-AF65-F5344CB8AC3E}">
        <p14:creationId xmlns:p14="http://schemas.microsoft.com/office/powerpoint/2010/main" val="257054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154471"/>
            <a:ext cx="10671048" cy="1362057"/>
          </a:xfrm>
        </p:spPr>
        <p:txBody>
          <a:bodyPr/>
          <a:lstStyle/>
          <a:p>
            <a:r>
              <a:rPr lang="en-US" altLang="zh-CN" dirty="0"/>
              <a:t>Logistic Regression</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ML Classifiers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16</a:t>
            </a:fld>
            <a:endParaRPr lang="en-US" dirty="0"/>
          </a:p>
        </p:txBody>
      </p:sp>
      <p:pic>
        <p:nvPicPr>
          <p:cNvPr id="5" name="Picture 4">
            <a:extLst>
              <a:ext uri="{FF2B5EF4-FFF2-40B4-BE49-F238E27FC236}">
                <a16:creationId xmlns:a16="http://schemas.microsoft.com/office/drawing/2014/main" id="{9DB84FFA-401E-056B-1728-EB162CF0BE81}"/>
              </a:ext>
            </a:extLst>
          </p:cNvPr>
          <p:cNvPicPr>
            <a:picLocks noChangeAspect="1"/>
          </p:cNvPicPr>
          <p:nvPr/>
        </p:nvPicPr>
        <p:blipFill>
          <a:blip r:embed="rId2"/>
          <a:stretch>
            <a:fillRect/>
          </a:stretch>
        </p:blipFill>
        <p:spPr>
          <a:xfrm>
            <a:off x="861669" y="1939515"/>
            <a:ext cx="3863675" cy="1249788"/>
          </a:xfrm>
          <a:prstGeom prst="rect">
            <a:avLst/>
          </a:prstGeom>
        </p:spPr>
      </p:pic>
      <p:pic>
        <p:nvPicPr>
          <p:cNvPr id="9" name="Picture 8">
            <a:extLst>
              <a:ext uri="{FF2B5EF4-FFF2-40B4-BE49-F238E27FC236}">
                <a16:creationId xmlns:a16="http://schemas.microsoft.com/office/drawing/2014/main" id="{7959074D-3A53-31F5-7D72-10325DC87D0C}"/>
              </a:ext>
            </a:extLst>
          </p:cNvPr>
          <p:cNvPicPr>
            <a:picLocks noChangeAspect="1"/>
          </p:cNvPicPr>
          <p:nvPr/>
        </p:nvPicPr>
        <p:blipFill>
          <a:blip r:embed="rId3"/>
          <a:stretch>
            <a:fillRect/>
          </a:stretch>
        </p:blipFill>
        <p:spPr>
          <a:xfrm>
            <a:off x="861669" y="3703287"/>
            <a:ext cx="4016088" cy="1333616"/>
          </a:xfrm>
          <a:prstGeom prst="rect">
            <a:avLst/>
          </a:prstGeom>
        </p:spPr>
      </p:pic>
      <p:pic>
        <p:nvPicPr>
          <p:cNvPr id="11" name="Picture 10">
            <a:extLst>
              <a:ext uri="{FF2B5EF4-FFF2-40B4-BE49-F238E27FC236}">
                <a16:creationId xmlns:a16="http://schemas.microsoft.com/office/drawing/2014/main" id="{268F8452-BB0B-F725-A157-C2ED99F2D2E2}"/>
              </a:ext>
            </a:extLst>
          </p:cNvPr>
          <p:cNvPicPr>
            <a:picLocks noChangeAspect="1"/>
          </p:cNvPicPr>
          <p:nvPr/>
        </p:nvPicPr>
        <p:blipFill>
          <a:blip r:embed="rId4"/>
          <a:stretch>
            <a:fillRect/>
          </a:stretch>
        </p:blipFill>
        <p:spPr>
          <a:xfrm>
            <a:off x="888723" y="5507085"/>
            <a:ext cx="3734124" cy="1196444"/>
          </a:xfrm>
          <a:prstGeom prst="rect">
            <a:avLst/>
          </a:prstGeom>
        </p:spPr>
      </p:pic>
      <p:sp>
        <p:nvSpPr>
          <p:cNvPr id="12" name="TextBox 11">
            <a:extLst>
              <a:ext uri="{FF2B5EF4-FFF2-40B4-BE49-F238E27FC236}">
                <a16:creationId xmlns:a16="http://schemas.microsoft.com/office/drawing/2014/main" id="{E5E77EDB-1A95-8859-92E1-8B1BD2FAEDCD}"/>
              </a:ext>
            </a:extLst>
          </p:cNvPr>
          <p:cNvSpPr txBox="1"/>
          <p:nvPr/>
        </p:nvSpPr>
        <p:spPr>
          <a:xfrm>
            <a:off x="6516210" y="2011685"/>
            <a:ext cx="2459114" cy="369332"/>
          </a:xfrm>
          <a:prstGeom prst="rect">
            <a:avLst/>
          </a:prstGeom>
          <a:noFill/>
        </p:spPr>
        <p:txBody>
          <a:bodyPr wrap="square" rtlCol="0">
            <a:spAutoFit/>
          </a:bodyPr>
          <a:lstStyle/>
          <a:p>
            <a:r>
              <a:rPr lang="en-US" dirty="0"/>
              <a:t>-Logistic Regression</a:t>
            </a:r>
            <a:endParaRPr lang="en-MY" dirty="0"/>
          </a:p>
        </p:txBody>
      </p:sp>
      <p:sp>
        <p:nvSpPr>
          <p:cNvPr id="14" name="TextBox 13">
            <a:extLst>
              <a:ext uri="{FF2B5EF4-FFF2-40B4-BE49-F238E27FC236}">
                <a16:creationId xmlns:a16="http://schemas.microsoft.com/office/drawing/2014/main" id="{5524299A-B9BD-3E00-C5DC-B1152EF07FD3}"/>
              </a:ext>
            </a:extLst>
          </p:cNvPr>
          <p:cNvSpPr txBox="1"/>
          <p:nvPr/>
        </p:nvSpPr>
        <p:spPr>
          <a:xfrm>
            <a:off x="6516210" y="3811313"/>
            <a:ext cx="6094520" cy="369332"/>
          </a:xfrm>
          <a:prstGeom prst="rect">
            <a:avLst/>
          </a:prstGeom>
          <a:noFill/>
        </p:spPr>
        <p:txBody>
          <a:bodyPr wrap="square">
            <a:spAutoFit/>
          </a:bodyPr>
          <a:lstStyle/>
          <a:p>
            <a:r>
              <a:rPr lang="en-US" dirty="0"/>
              <a:t>-Logistic Regression with penalty=L1</a:t>
            </a:r>
            <a:endParaRPr lang="en-MY" dirty="0"/>
          </a:p>
        </p:txBody>
      </p:sp>
      <p:sp>
        <p:nvSpPr>
          <p:cNvPr id="15" name="TextBox 14">
            <a:extLst>
              <a:ext uri="{FF2B5EF4-FFF2-40B4-BE49-F238E27FC236}">
                <a16:creationId xmlns:a16="http://schemas.microsoft.com/office/drawing/2014/main" id="{6D49D955-85B6-07B5-672A-9E67DA90462B}"/>
              </a:ext>
            </a:extLst>
          </p:cNvPr>
          <p:cNvSpPr txBox="1"/>
          <p:nvPr/>
        </p:nvSpPr>
        <p:spPr>
          <a:xfrm>
            <a:off x="6516210" y="5490628"/>
            <a:ext cx="6094520" cy="646331"/>
          </a:xfrm>
          <a:prstGeom prst="rect">
            <a:avLst/>
          </a:prstGeom>
          <a:noFill/>
        </p:spPr>
        <p:txBody>
          <a:bodyPr wrap="square">
            <a:spAutoFit/>
          </a:bodyPr>
          <a:lstStyle/>
          <a:p>
            <a:r>
              <a:rPr lang="en-US" dirty="0"/>
              <a:t>-Logistic Regression with penalty=L2</a:t>
            </a:r>
          </a:p>
          <a:p>
            <a:r>
              <a:rPr lang="en-US" dirty="0">
                <a:solidFill>
                  <a:schemeClr val="accent6"/>
                </a:solidFill>
              </a:rPr>
              <a:t>This is our best model (marginally)</a:t>
            </a:r>
            <a:endParaRPr lang="en-MY" dirty="0">
              <a:solidFill>
                <a:schemeClr val="accent6"/>
              </a:solidFill>
            </a:endParaRPr>
          </a:p>
        </p:txBody>
      </p:sp>
    </p:spTree>
    <p:extLst>
      <p:ext uri="{BB962C8B-B14F-4D97-AF65-F5344CB8AC3E}">
        <p14:creationId xmlns:p14="http://schemas.microsoft.com/office/powerpoint/2010/main" val="416082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154471"/>
            <a:ext cx="10671048" cy="1362057"/>
          </a:xfrm>
        </p:spPr>
        <p:txBody>
          <a:bodyPr/>
          <a:lstStyle/>
          <a:p>
            <a:r>
              <a:rPr lang="en-US" altLang="zh-CN" dirty="0"/>
              <a:t>Logistic Regression</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ML Classifiers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17</a:t>
            </a:fld>
            <a:endParaRPr lang="en-US" dirty="0"/>
          </a:p>
        </p:txBody>
      </p:sp>
      <p:sp>
        <p:nvSpPr>
          <p:cNvPr id="15" name="TextBox 14">
            <a:extLst>
              <a:ext uri="{FF2B5EF4-FFF2-40B4-BE49-F238E27FC236}">
                <a16:creationId xmlns:a16="http://schemas.microsoft.com/office/drawing/2014/main" id="{6D49D955-85B6-07B5-672A-9E67DA90462B}"/>
              </a:ext>
            </a:extLst>
          </p:cNvPr>
          <p:cNvSpPr txBox="1"/>
          <p:nvPr/>
        </p:nvSpPr>
        <p:spPr>
          <a:xfrm>
            <a:off x="754979" y="1726496"/>
            <a:ext cx="6094520" cy="646331"/>
          </a:xfrm>
          <a:prstGeom prst="rect">
            <a:avLst/>
          </a:prstGeom>
          <a:noFill/>
        </p:spPr>
        <p:txBody>
          <a:bodyPr wrap="square">
            <a:spAutoFit/>
          </a:bodyPr>
          <a:lstStyle/>
          <a:p>
            <a:pPr marL="0" indent="0">
              <a:buNone/>
            </a:pPr>
            <a:r>
              <a:rPr lang="en-US" dirty="0">
                <a:solidFill>
                  <a:schemeClr val="accent1">
                    <a:lumMod val="75000"/>
                  </a:schemeClr>
                </a:solidFill>
              </a:rPr>
              <a:t>Alpha </a:t>
            </a:r>
            <a:r>
              <a:rPr lang="en-US" dirty="0"/>
              <a:t>and</a:t>
            </a:r>
            <a:r>
              <a:rPr lang="en-US" dirty="0">
                <a:solidFill>
                  <a:schemeClr val="accent1">
                    <a:lumMod val="75000"/>
                  </a:schemeClr>
                </a:solidFill>
              </a:rPr>
              <a:t> </a:t>
            </a:r>
            <a:r>
              <a:rPr lang="en-US" dirty="0">
                <a:solidFill>
                  <a:schemeClr val="bg1">
                    <a:lumMod val="75000"/>
                  </a:schemeClr>
                </a:solidFill>
              </a:rPr>
              <a:t>Beta </a:t>
            </a:r>
            <a:r>
              <a:rPr lang="en-US" dirty="0"/>
              <a:t>tradeoff analysis shows that  LR with L1 has lowest </a:t>
            </a:r>
            <a:r>
              <a:rPr lang="en-US" dirty="0">
                <a:solidFill>
                  <a:schemeClr val="bg1">
                    <a:lumMod val="75000"/>
                  </a:schemeClr>
                </a:solidFill>
              </a:rPr>
              <a:t>Beta.</a:t>
            </a:r>
            <a:endParaRPr lang="en-MY" dirty="0"/>
          </a:p>
        </p:txBody>
      </p:sp>
      <p:pic>
        <p:nvPicPr>
          <p:cNvPr id="4" name="Picture 3">
            <a:extLst>
              <a:ext uri="{FF2B5EF4-FFF2-40B4-BE49-F238E27FC236}">
                <a16:creationId xmlns:a16="http://schemas.microsoft.com/office/drawing/2014/main" id="{DDD07961-ED6F-EB11-25A8-0DEF3B7C87F7}"/>
              </a:ext>
            </a:extLst>
          </p:cNvPr>
          <p:cNvPicPr>
            <a:picLocks noChangeAspect="1"/>
          </p:cNvPicPr>
          <p:nvPr/>
        </p:nvPicPr>
        <p:blipFill>
          <a:blip r:embed="rId2"/>
          <a:stretch>
            <a:fillRect/>
          </a:stretch>
        </p:blipFill>
        <p:spPr>
          <a:xfrm>
            <a:off x="871134" y="2582795"/>
            <a:ext cx="8230313" cy="2400508"/>
          </a:xfrm>
          <a:prstGeom prst="rect">
            <a:avLst/>
          </a:prstGeom>
        </p:spPr>
      </p:pic>
    </p:spTree>
    <p:extLst>
      <p:ext uri="{BB962C8B-B14F-4D97-AF65-F5344CB8AC3E}">
        <p14:creationId xmlns:p14="http://schemas.microsoft.com/office/powerpoint/2010/main" val="371399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154471"/>
            <a:ext cx="10671048" cy="1362057"/>
          </a:xfrm>
        </p:spPr>
        <p:txBody>
          <a:bodyPr/>
          <a:lstStyle/>
          <a:p>
            <a:r>
              <a:rPr lang="en-US" altLang="zh-CN" dirty="0"/>
              <a:t>K-Nearest </a:t>
            </a:r>
            <a:r>
              <a:rPr lang="en-US" altLang="zh-CN" dirty="0" err="1"/>
              <a:t>Neighbour</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ML Classifiers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18</a:t>
            </a:fld>
            <a:endParaRPr lang="en-US" dirty="0"/>
          </a:p>
        </p:txBody>
      </p:sp>
      <p:sp>
        <p:nvSpPr>
          <p:cNvPr id="15" name="TextBox 14">
            <a:extLst>
              <a:ext uri="{FF2B5EF4-FFF2-40B4-BE49-F238E27FC236}">
                <a16:creationId xmlns:a16="http://schemas.microsoft.com/office/drawing/2014/main" id="{6D49D955-85B6-07B5-672A-9E67DA90462B}"/>
              </a:ext>
            </a:extLst>
          </p:cNvPr>
          <p:cNvSpPr txBox="1"/>
          <p:nvPr/>
        </p:nvSpPr>
        <p:spPr>
          <a:xfrm>
            <a:off x="743142" y="5031479"/>
            <a:ext cx="6094520" cy="646331"/>
          </a:xfrm>
          <a:prstGeom prst="rect">
            <a:avLst/>
          </a:prstGeom>
          <a:noFill/>
        </p:spPr>
        <p:txBody>
          <a:bodyPr wrap="square">
            <a:spAutoFit/>
          </a:bodyPr>
          <a:lstStyle/>
          <a:p>
            <a:pPr marL="0" indent="0">
              <a:buNone/>
            </a:pPr>
            <a:r>
              <a:rPr lang="en-US" dirty="0">
                <a:solidFill>
                  <a:schemeClr val="accent6"/>
                </a:solidFill>
              </a:rPr>
              <a:t>After exploring different parameters, we find that </a:t>
            </a:r>
            <a:r>
              <a:rPr lang="en-US" dirty="0" err="1">
                <a:solidFill>
                  <a:schemeClr val="accent6"/>
                </a:solidFill>
              </a:rPr>
              <a:t>n_neighbours</a:t>
            </a:r>
            <a:r>
              <a:rPr lang="en-US" dirty="0">
                <a:solidFill>
                  <a:schemeClr val="accent6"/>
                </a:solidFill>
              </a:rPr>
              <a:t>=25 gives the best performance.</a:t>
            </a:r>
            <a:endParaRPr lang="en-MY" dirty="0">
              <a:solidFill>
                <a:schemeClr val="accent6"/>
              </a:solidFill>
            </a:endParaRPr>
          </a:p>
        </p:txBody>
      </p:sp>
      <p:pic>
        <p:nvPicPr>
          <p:cNvPr id="5" name="Picture 4">
            <a:extLst>
              <a:ext uri="{FF2B5EF4-FFF2-40B4-BE49-F238E27FC236}">
                <a16:creationId xmlns:a16="http://schemas.microsoft.com/office/drawing/2014/main" id="{4D2C952D-9D63-23EE-630C-191026241DA3}"/>
              </a:ext>
            </a:extLst>
          </p:cNvPr>
          <p:cNvPicPr>
            <a:picLocks noChangeAspect="1"/>
          </p:cNvPicPr>
          <p:nvPr/>
        </p:nvPicPr>
        <p:blipFill>
          <a:blip r:embed="rId2"/>
          <a:stretch>
            <a:fillRect/>
          </a:stretch>
        </p:blipFill>
        <p:spPr>
          <a:xfrm>
            <a:off x="754979" y="1923117"/>
            <a:ext cx="5814564" cy="1021168"/>
          </a:xfrm>
          <a:prstGeom prst="rect">
            <a:avLst/>
          </a:prstGeom>
        </p:spPr>
      </p:pic>
      <p:pic>
        <p:nvPicPr>
          <p:cNvPr id="9" name="Picture 8">
            <a:extLst>
              <a:ext uri="{FF2B5EF4-FFF2-40B4-BE49-F238E27FC236}">
                <a16:creationId xmlns:a16="http://schemas.microsoft.com/office/drawing/2014/main" id="{6FC0C2E7-A4F0-281D-BD37-954D8AB9F1F4}"/>
              </a:ext>
            </a:extLst>
          </p:cNvPr>
          <p:cNvPicPr>
            <a:picLocks noChangeAspect="1"/>
          </p:cNvPicPr>
          <p:nvPr/>
        </p:nvPicPr>
        <p:blipFill>
          <a:blip r:embed="rId3"/>
          <a:stretch>
            <a:fillRect/>
          </a:stretch>
        </p:blipFill>
        <p:spPr>
          <a:xfrm>
            <a:off x="760938" y="3453039"/>
            <a:ext cx="3802710" cy="1242168"/>
          </a:xfrm>
          <a:prstGeom prst="rect">
            <a:avLst/>
          </a:prstGeom>
        </p:spPr>
      </p:pic>
      <p:pic>
        <p:nvPicPr>
          <p:cNvPr id="11" name="Picture 10">
            <a:extLst>
              <a:ext uri="{FF2B5EF4-FFF2-40B4-BE49-F238E27FC236}">
                <a16:creationId xmlns:a16="http://schemas.microsoft.com/office/drawing/2014/main" id="{B0A48446-4C5A-583C-F5F4-95F18786E1B5}"/>
              </a:ext>
            </a:extLst>
          </p:cNvPr>
          <p:cNvPicPr>
            <a:picLocks noChangeAspect="1"/>
          </p:cNvPicPr>
          <p:nvPr/>
        </p:nvPicPr>
        <p:blipFill>
          <a:blip r:embed="rId4"/>
          <a:stretch>
            <a:fillRect/>
          </a:stretch>
        </p:blipFill>
        <p:spPr>
          <a:xfrm>
            <a:off x="7628354" y="1923117"/>
            <a:ext cx="2682472" cy="2331922"/>
          </a:xfrm>
          <a:prstGeom prst="rect">
            <a:avLst/>
          </a:prstGeom>
        </p:spPr>
      </p:pic>
    </p:spTree>
    <p:extLst>
      <p:ext uri="{BB962C8B-B14F-4D97-AF65-F5344CB8AC3E}">
        <p14:creationId xmlns:p14="http://schemas.microsoft.com/office/powerpoint/2010/main" val="374564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154471"/>
            <a:ext cx="10671048" cy="1362057"/>
          </a:xfrm>
        </p:spPr>
        <p:txBody>
          <a:bodyPr/>
          <a:lstStyle/>
          <a:p>
            <a:r>
              <a:rPr lang="en-US" altLang="zh-CN" dirty="0"/>
              <a:t>Support Vector Machine</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ML Classifiers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19</a:t>
            </a:fld>
            <a:endParaRPr lang="en-US" dirty="0"/>
          </a:p>
        </p:txBody>
      </p:sp>
      <p:pic>
        <p:nvPicPr>
          <p:cNvPr id="4" name="Picture 3">
            <a:extLst>
              <a:ext uri="{FF2B5EF4-FFF2-40B4-BE49-F238E27FC236}">
                <a16:creationId xmlns:a16="http://schemas.microsoft.com/office/drawing/2014/main" id="{FB708306-AFE3-28B4-B9CB-512D0FBAD61A}"/>
              </a:ext>
            </a:extLst>
          </p:cNvPr>
          <p:cNvPicPr>
            <a:picLocks noChangeAspect="1"/>
          </p:cNvPicPr>
          <p:nvPr/>
        </p:nvPicPr>
        <p:blipFill>
          <a:blip r:embed="rId2"/>
          <a:stretch>
            <a:fillRect/>
          </a:stretch>
        </p:blipFill>
        <p:spPr>
          <a:xfrm>
            <a:off x="760938" y="1676944"/>
            <a:ext cx="6233700" cy="1607959"/>
          </a:xfrm>
          <a:prstGeom prst="rect">
            <a:avLst/>
          </a:prstGeom>
        </p:spPr>
      </p:pic>
      <p:pic>
        <p:nvPicPr>
          <p:cNvPr id="10" name="Picture 9">
            <a:extLst>
              <a:ext uri="{FF2B5EF4-FFF2-40B4-BE49-F238E27FC236}">
                <a16:creationId xmlns:a16="http://schemas.microsoft.com/office/drawing/2014/main" id="{50B9D282-5C17-70CE-3465-7A35253AA7FD}"/>
              </a:ext>
            </a:extLst>
          </p:cNvPr>
          <p:cNvPicPr>
            <a:picLocks noChangeAspect="1"/>
          </p:cNvPicPr>
          <p:nvPr/>
        </p:nvPicPr>
        <p:blipFill>
          <a:blip r:embed="rId3"/>
          <a:stretch>
            <a:fillRect/>
          </a:stretch>
        </p:blipFill>
        <p:spPr>
          <a:xfrm>
            <a:off x="760938" y="3630145"/>
            <a:ext cx="4145639" cy="1249788"/>
          </a:xfrm>
          <a:prstGeom prst="rect">
            <a:avLst/>
          </a:prstGeom>
        </p:spPr>
      </p:pic>
      <p:pic>
        <p:nvPicPr>
          <p:cNvPr id="13" name="Picture 12">
            <a:extLst>
              <a:ext uri="{FF2B5EF4-FFF2-40B4-BE49-F238E27FC236}">
                <a16:creationId xmlns:a16="http://schemas.microsoft.com/office/drawing/2014/main" id="{2DD706D1-BDC0-0B35-364A-0927FE8A3D08}"/>
              </a:ext>
            </a:extLst>
          </p:cNvPr>
          <p:cNvPicPr>
            <a:picLocks noChangeAspect="1"/>
          </p:cNvPicPr>
          <p:nvPr/>
        </p:nvPicPr>
        <p:blipFill>
          <a:blip r:embed="rId4"/>
          <a:stretch>
            <a:fillRect/>
          </a:stretch>
        </p:blipFill>
        <p:spPr>
          <a:xfrm>
            <a:off x="7931278" y="1676944"/>
            <a:ext cx="2507197" cy="2156647"/>
          </a:xfrm>
          <a:prstGeom prst="rect">
            <a:avLst/>
          </a:prstGeom>
        </p:spPr>
      </p:pic>
    </p:spTree>
    <p:extLst>
      <p:ext uri="{BB962C8B-B14F-4D97-AF65-F5344CB8AC3E}">
        <p14:creationId xmlns:p14="http://schemas.microsoft.com/office/powerpoint/2010/main" val="265986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1987923"/>
          </a:xfrm>
        </p:spPr>
        <p:txBody>
          <a:bodyPr/>
          <a:lstStyle/>
          <a:p>
            <a:r>
              <a:rPr lang="en-US" dirty="0"/>
              <a:t>Contents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334827"/>
            <a:ext cx="5693664" cy="3557973"/>
          </a:xfrm>
        </p:spPr>
        <p:txBody>
          <a:bodyPr>
            <a:normAutofit fontScale="85000" lnSpcReduction="10000"/>
          </a:bodyPr>
          <a:lstStyle/>
          <a:p>
            <a:r>
              <a:rPr lang="en-US" dirty="0"/>
              <a:t>Dataset Description​</a:t>
            </a:r>
          </a:p>
          <a:p>
            <a:r>
              <a:rPr lang="en-US" dirty="0"/>
              <a:t>Exploratory Data Analysis</a:t>
            </a:r>
          </a:p>
          <a:p>
            <a:r>
              <a:rPr lang="en-US" dirty="0"/>
              <a:t>Preprocessing</a:t>
            </a:r>
          </a:p>
          <a:p>
            <a:r>
              <a:rPr lang="en-US" dirty="0"/>
              <a:t>​Benchmarking</a:t>
            </a:r>
          </a:p>
          <a:p>
            <a:r>
              <a:rPr lang="en-US" dirty="0"/>
              <a:t>Classification Models</a:t>
            </a:r>
          </a:p>
          <a:p>
            <a:r>
              <a:rPr lang="en-US" dirty="0"/>
              <a:t>Model Comparison</a:t>
            </a:r>
          </a:p>
          <a:p>
            <a:r>
              <a:rPr lang="en-US" dirty="0"/>
              <a:t>Improvements</a:t>
            </a:r>
          </a:p>
          <a:p>
            <a:r>
              <a:rPr lang="en-US" dirty="0"/>
              <a:t>ML </a:t>
            </a:r>
            <a:r>
              <a:rPr lang="en-US" dirty="0" err="1"/>
              <a:t>Explainability</a:t>
            </a:r>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154471"/>
            <a:ext cx="10671048" cy="1362057"/>
          </a:xfrm>
        </p:spPr>
        <p:txBody>
          <a:bodyPr/>
          <a:lstStyle/>
          <a:p>
            <a:r>
              <a:rPr lang="en-US" altLang="zh-CN" dirty="0" err="1"/>
              <a:t>XGBoost</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ML Classifiers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20</a:t>
            </a:fld>
            <a:endParaRPr lang="en-US" dirty="0"/>
          </a:p>
        </p:txBody>
      </p:sp>
      <p:pic>
        <p:nvPicPr>
          <p:cNvPr id="5" name="Picture 4">
            <a:extLst>
              <a:ext uri="{FF2B5EF4-FFF2-40B4-BE49-F238E27FC236}">
                <a16:creationId xmlns:a16="http://schemas.microsoft.com/office/drawing/2014/main" id="{F0376973-20CE-8E95-B6ED-5C8C14538DD9}"/>
              </a:ext>
            </a:extLst>
          </p:cNvPr>
          <p:cNvPicPr>
            <a:picLocks noChangeAspect="1"/>
          </p:cNvPicPr>
          <p:nvPr/>
        </p:nvPicPr>
        <p:blipFill>
          <a:blip r:embed="rId2"/>
          <a:stretch>
            <a:fillRect/>
          </a:stretch>
        </p:blipFill>
        <p:spPr>
          <a:xfrm>
            <a:off x="494238" y="1881573"/>
            <a:ext cx="5730737" cy="3680779"/>
          </a:xfrm>
          <a:prstGeom prst="rect">
            <a:avLst/>
          </a:prstGeom>
        </p:spPr>
      </p:pic>
      <p:pic>
        <p:nvPicPr>
          <p:cNvPr id="9" name="Picture 8">
            <a:extLst>
              <a:ext uri="{FF2B5EF4-FFF2-40B4-BE49-F238E27FC236}">
                <a16:creationId xmlns:a16="http://schemas.microsoft.com/office/drawing/2014/main" id="{AC8F2A2C-08F8-B95F-22FE-28BA719E9976}"/>
              </a:ext>
            </a:extLst>
          </p:cNvPr>
          <p:cNvPicPr>
            <a:picLocks noChangeAspect="1"/>
          </p:cNvPicPr>
          <p:nvPr/>
        </p:nvPicPr>
        <p:blipFill>
          <a:blip r:embed="rId3"/>
          <a:stretch>
            <a:fillRect/>
          </a:stretch>
        </p:blipFill>
        <p:spPr>
          <a:xfrm>
            <a:off x="6224975" y="1891098"/>
            <a:ext cx="5898391" cy="1874682"/>
          </a:xfrm>
          <a:prstGeom prst="rect">
            <a:avLst/>
          </a:prstGeom>
        </p:spPr>
      </p:pic>
    </p:spTree>
    <p:extLst>
      <p:ext uri="{BB962C8B-B14F-4D97-AF65-F5344CB8AC3E}">
        <p14:creationId xmlns:p14="http://schemas.microsoft.com/office/powerpoint/2010/main" val="2188945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154471"/>
            <a:ext cx="10671048" cy="1362057"/>
          </a:xfrm>
        </p:spPr>
        <p:txBody>
          <a:bodyPr/>
          <a:lstStyle/>
          <a:p>
            <a:r>
              <a:rPr lang="en-US" altLang="zh-CN" dirty="0" err="1"/>
              <a:t>XGBoost</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ML Classifiers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21</a:t>
            </a:fld>
            <a:endParaRPr lang="en-US" dirty="0"/>
          </a:p>
        </p:txBody>
      </p:sp>
      <p:pic>
        <p:nvPicPr>
          <p:cNvPr id="4" name="Picture 3">
            <a:extLst>
              <a:ext uri="{FF2B5EF4-FFF2-40B4-BE49-F238E27FC236}">
                <a16:creationId xmlns:a16="http://schemas.microsoft.com/office/drawing/2014/main" id="{746A0EDD-AF89-8F2A-0025-D01B4FC54430}"/>
              </a:ext>
            </a:extLst>
          </p:cNvPr>
          <p:cNvPicPr>
            <a:picLocks noChangeAspect="1"/>
          </p:cNvPicPr>
          <p:nvPr/>
        </p:nvPicPr>
        <p:blipFill>
          <a:blip r:embed="rId2"/>
          <a:stretch>
            <a:fillRect/>
          </a:stretch>
        </p:blipFill>
        <p:spPr>
          <a:xfrm>
            <a:off x="1278092" y="2747972"/>
            <a:ext cx="4241340" cy="1362056"/>
          </a:xfrm>
          <a:prstGeom prst="rect">
            <a:avLst/>
          </a:prstGeom>
        </p:spPr>
      </p:pic>
      <p:pic>
        <p:nvPicPr>
          <p:cNvPr id="10" name="Picture 9">
            <a:extLst>
              <a:ext uri="{FF2B5EF4-FFF2-40B4-BE49-F238E27FC236}">
                <a16:creationId xmlns:a16="http://schemas.microsoft.com/office/drawing/2014/main" id="{00D0C16A-BF98-51D7-833F-3B2A22A85C35}"/>
              </a:ext>
            </a:extLst>
          </p:cNvPr>
          <p:cNvPicPr>
            <a:picLocks noChangeAspect="1"/>
          </p:cNvPicPr>
          <p:nvPr/>
        </p:nvPicPr>
        <p:blipFill>
          <a:blip r:embed="rId3"/>
          <a:stretch>
            <a:fillRect/>
          </a:stretch>
        </p:blipFill>
        <p:spPr>
          <a:xfrm>
            <a:off x="6672570" y="2191268"/>
            <a:ext cx="3398628" cy="2951714"/>
          </a:xfrm>
          <a:prstGeom prst="rect">
            <a:avLst/>
          </a:prstGeom>
        </p:spPr>
      </p:pic>
    </p:spTree>
    <p:extLst>
      <p:ext uri="{BB962C8B-B14F-4D97-AF65-F5344CB8AC3E}">
        <p14:creationId xmlns:p14="http://schemas.microsoft.com/office/powerpoint/2010/main" val="2998843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154471"/>
            <a:ext cx="10671048" cy="1362057"/>
          </a:xfrm>
        </p:spPr>
        <p:txBody>
          <a:bodyPr/>
          <a:lstStyle/>
          <a:p>
            <a:r>
              <a:rPr lang="en-US" altLang="zh-CN" dirty="0"/>
              <a:t>Model Comparison</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ML Classifiers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22</a:t>
            </a:fld>
            <a:endParaRPr lang="en-US" dirty="0"/>
          </a:p>
        </p:txBody>
      </p:sp>
      <p:sp>
        <p:nvSpPr>
          <p:cNvPr id="5" name="TextBox 4">
            <a:extLst>
              <a:ext uri="{FF2B5EF4-FFF2-40B4-BE49-F238E27FC236}">
                <a16:creationId xmlns:a16="http://schemas.microsoft.com/office/drawing/2014/main" id="{976D01D5-17BC-B7FA-558E-689781950E7A}"/>
              </a:ext>
            </a:extLst>
          </p:cNvPr>
          <p:cNvSpPr txBox="1"/>
          <p:nvPr/>
        </p:nvSpPr>
        <p:spPr>
          <a:xfrm>
            <a:off x="760937" y="2257425"/>
            <a:ext cx="7797137" cy="3416320"/>
          </a:xfrm>
          <a:prstGeom prst="rect">
            <a:avLst/>
          </a:prstGeom>
          <a:noFill/>
        </p:spPr>
        <p:txBody>
          <a:bodyPr wrap="square" rtlCol="0">
            <a:spAutoFit/>
          </a:bodyPr>
          <a:lstStyle/>
          <a:p>
            <a:r>
              <a:rPr lang="en-US" dirty="0"/>
              <a:t>The actual choice of model depends on the metric the ML Engineer chooses which should be informed by the Business Goal the team cares about.</a:t>
            </a:r>
          </a:p>
          <a:p>
            <a:endParaRPr lang="en-US" dirty="0"/>
          </a:p>
          <a:p>
            <a:r>
              <a:rPr lang="en-US" dirty="0"/>
              <a:t>Here, I choose the </a:t>
            </a:r>
            <a:r>
              <a:rPr lang="en-US" dirty="0" err="1"/>
              <a:t>satistificing</a:t>
            </a:r>
            <a:r>
              <a:rPr lang="en-US" dirty="0"/>
              <a:t> metric </a:t>
            </a:r>
            <a:r>
              <a:rPr lang="en-US" dirty="0">
                <a:solidFill>
                  <a:schemeClr val="accent1">
                    <a:lumMod val="75000"/>
                  </a:schemeClr>
                </a:solidFill>
              </a:rPr>
              <a:t>Alpha(false positive) </a:t>
            </a:r>
            <a:r>
              <a:rPr lang="en-US" dirty="0"/>
              <a:t> to be at largest =10. 10 is my acceptable limit.</a:t>
            </a:r>
          </a:p>
          <a:p>
            <a:endParaRPr lang="en-US" dirty="0"/>
          </a:p>
          <a:p>
            <a:r>
              <a:rPr lang="en-US" dirty="0" err="1"/>
              <a:t>Optimising</a:t>
            </a:r>
            <a:r>
              <a:rPr lang="en-US" dirty="0"/>
              <a:t> Metric: The </a:t>
            </a:r>
            <a:r>
              <a:rPr lang="en-US" dirty="0">
                <a:solidFill>
                  <a:schemeClr val="bg1">
                    <a:lumMod val="75000"/>
                  </a:schemeClr>
                </a:solidFill>
              </a:rPr>
              <a:t>Beta(false negative) </a:t>
            </a:r>
            <a:r>
              <a:rPr lang="en-US" dirty="0"/>
              <a:t>metric that I want the lowest value possible.</a:t>
            </a:r>
          </a:p>
          <a:p>
            <a:endParaRPr lang="en-US" dirty="0"/>
          </a:p>
          <a:p>
            <a:r>
              <a:rPr lang="en-US" dirty="0"/>
              <a:t>In this case, only LR with L2 and SVM has alpha =10. LR with L2 has smaller beta value than SVM.  Therefore, </a:t>
            </a:r>
            <a:r>
              <a:rPr lang="en-US" dirty="0">
                <a:solidFill>
                  <a:schemeClr val="accent6"/>
                </a:solidFill>
              </a:rPr>
              <a:t>LR with L2 penalty is our best model.</a:t>
            </a:r>
            <a:endParaRPr lang="en-MY" dirty="0">
              <a:solidFill>
                <a:schemeClr val="accent6"/>
              </a:solidFill>
            </a:endParaRPr>
          </a:p>
          <a:p>
            <a:endParaRPr lang="en-MY" dirty="0"/>
          </a:p>
        </p:txBody>
      </p:sp>
    </p:spTree>
    <p:extLst>
      <p:ext uri="{BB962C8B-B14F-4D97-AF65-F5344CB8AC3E}">
        <p14:creationId xmlns:p14="http://schemas.microsoft.com/office/powerpoint/2010/main" val="233930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154471"/>
            <a:ext cx="10671048" cy="1362057"/>
          </a:xfrm>
        </p:spPr>
        <p:txBody>
          <a:bodyPr/>
          <a:lstStyle/>
          <a:p>
            <a:r>
              <a:rPr lang="en-US" dirty="0" err="1"/>
              <a:t>IMprovements</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Improvements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23</a:t>
            </a:fld>
            <a:endParaRPr lang="en-US" dirty="0"/>
          </a:p>
        </p:txBody>
      </p:sp>
      <p:pic>
        <p:nvPicPr>
          <p:cNvPr id="9" name="Picture 8">
            <a:extLst>
              <a:ext uri="{FF2B5EF4-FFF2-40B4-BE49-F238E27FC236}">
                <a16:creationId xmlns:a16="http://schemas.microsoft.com/office/drawing/2014/main" id="{35583138-0366-BA70-2AE0-7E58D6AE3E9F}"/>
              </a:ext>
            </a:extLst>
          </p:cNvPr>
          <p:cNvPicPr>
            <a:picLocks noChangeAspect="1"/>
          </p:cNvPicPr>
          <p:nvPr/>
        </p:nvPicPr>
        <p:blipFill>
          <a:blip r:embed="rId2"/>
          <a:stretch>
            <a:fillRect/>
          </a:stretch>
        </p:blipFill>
        <p:spPr>
          <a:xfrm>
            <a:off x="765973" y="1516528"/>
            <a:ext cx="4011087" cy="3742187"/>
          </a:xfrm>
          <a:prstGeom prst="rect">
            <a:avLst/>
          </a:prstGeom>
        </p:spPr>
      </p:pic>
      <p:pic>
        <p:nvPicPr>
          <p:cNvPr id="1028" name="Picture 4">
            <a:extLst>
              <a:ext uri="{FF2B5EF4-FFF2-40B4-BE49-F238E27FC236}">
                <a16:creationId xmlns:a16="http://schemas.microsoft.com/office/drawing/2014/main" id="{BF18AEAF-F02F-D400-1EAC-67CDBCFF2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79" y="5540121"/>
            <a:ext cx="5976937" cy="86067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3C9E369-A413-9E41-1AD6-197E162F6F50}"/>
              </a:ext>
            </a:extLst>
          </p:cNvPr>
          <p:cNvSpPr txBox="1"/>
          <p:nvPr/>
        </p:nvSpPr>
        <p:spPr>
          <a:xfrm>
            <a:off x="7172325" y="1643360"/>
            <a:ext cx="3429000" cy="923330"/>
          </a:xfrm>
          <a:prstGeom prst="rect">
            <a:avLst/>
          </a:prstGeom>
          <a:noFill/>
        </p:spPr>
        <p:txBody>
          <a:bodyPr wrap="square" rtlCol="0">
            <a:spAutoFit/>
          </a:bodyPr>
          <a:lstStyle/>
          <a:p>
            <a:r>
              <a:rPr lang="en-US" dirty="0"/>
              <a:t>1.Finding </a:t>
            </a:r>
            <a:r>
              <a:rPr lang="en-US" dirty="0" err="1"/>
              <a:t>n_neighbours</a:t>
            </a:r>
            <a:r>
              <a:rPr lang="en-US" dirty="0"/>
              <a:t> by evaluating models on the metric we most care about</a:t>
            </a:r>
            <a:endParaRPr lang="en-MY" dirty="0"/>
          </a:p>
        </p:txBody>
      </p:sp>
      <p:sp>
        <p:nvSpPr>
          <p:cNvPr id="13" name="TextBox 12">
            <a:extLst>
              <a:ext uri="{FF2B5EF4-FFF2-40B4-BE49-F238E27FC236}">
                <a16:creationId xmlns:a16="http://schemas.microsoft.com/office/drawing/2014/main" id="{D141959B-034B-2329-598F-DA257832B4AA}"/>
              </a:ext>
            </a:extLst>
          </p:cNvPr>
          <p:cNvSpPr txBox="1"/>
          <p:nvPr/>
        </p:nvSpPr>
        <p:spPr>
          <a:xfrm>
            <a:off x="7172324" y="3066659"/>
            <a:ext cx="3876675" cy="2862322"/>
          </a:xfrm>
          <a:prstGeom prst="rect">
            <a:avLst/>
          </a:prstGeom>
          <a:noFill/>
        </p:spPr>
        <p:txBody>
          <a:bodyPr wrap="square" rtlCol="0">
            <a:spAutoFit/>
          </a:bodyPr>
          <a:lstStyle/>
          <a:p>
            <a:r>
              <a:rPr lang="en-US" dirty="0"/>
              <a:t>In the code here, I am finding the best value of </a:t>
            </a:r>
            <a:r>
              <a:rPr lang="en-US" dirty="0" err="1"/>
              <a:t>n_neighbours</a:t>
            </a:r>
            <a:r>
              <a:rPr lang="en-US" dirty="0"/>
              <a:t> by tracking the error rates of different models and finding the lowest one which is K=25. </a:t>
            </a:r>
          </a:p>
          <a:p>
            <a:endParaRPr lang="en-US" dirty="0"/>
          </a:p>
          <a:p>
            <a:r>
              <a:rPr lang="en-US" dirty="0"/>
              <a:t>My error was defined by 1 – accuracy.</a:t>
            </a:r>
          </a:p>
          <a:p>
            <a:r>
              <a:rPr lang="en-US" dirty="0"/>
              <a:t>I suggest defining error rate based on a metric you care the most about (</a:t>
            </a:r>
            <a:r>
              <a:rPr lang="en-US" dirty="0" err="1"/>
              <a:t>ie</a:t>
            </a:r>
            <a:r>
              <a:rPr lang="en-US" dirty="0"/>
              <a:t> false negative as previously discussed, ROC, AUC </a:t>
            </a:r>
            <a:r>
              <a:rPr lang="en-US" dirty="0" err="1"/>
              <a:t>etc</a:t>
            </a:r>
            <a:r>
              <a:rPr lang="en-US" dirty="0"/>
              <a:t>)</a:t>
            </a:r>
            <a:endParaRPr lang="en-MY" dirty="0"/>
          </a:p>
        </p:txBody>
      </p:sp>
    </p:spTree>
    <p:extLst>
      <p:ext uri="{BB962C8B-B14F-4D97-AF65-F5344CB8AC3E}">
        <p14:creationId xmlns:p14="http://schemas.microsoft.com/office/powerpoint/2010/main" val="661361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154471"/>
            <a:ext cx="10671048" cy="1362057"/>
          </a:xfrm>
        </p:spPr>
        <p:txBody>
          <a:bodyPr/>
          <a:lstStyle/>
          <a:p>
            <a:r>
              <a:rPr lang="en-US" dirty="0" err="1"/>
              <a:t>IMprovements</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Improvements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24</a:t>
            </a:fld>
            <a:endParaRPr lang="en-US" dirty="0"/>
          </a:p>
        </p:txBody>
      </p:sp>
      <p:sp>
        <p:nvSpPr>
          <p:cNvPr id="12" name="TextBox 11">
            <a:extLst>
              <a:ext uri="{FF2B5EF4-FFF2-40B4-BE49-F238E27FC236}">
                <a16:creationId xmlns:a16="http://schemas.microsoft.com/office/drawing/2014/main" id="{63C9E369-A413-9E41-1AD6-197E162F6F50}"/>
              </a:ext>
            </a:extLst>
          </p:cNvPr>
          <p:cNvSpPr txBox="1"/>
          <p:nvPr/>
        </p:nvSpPr>
        <p:spPr>
          <a:xfrm>
            <a:off x="7172325" y="1643360"/>
            <a:ext cx="3429000" cy="369332"/>
          </a:xfrm>
          <a:prstGeom prst="rect">
            <a:avLst/>
          </a:prstGeom>
          <a:noFill/>
        </p:spPr>
        <p:txBody>
          <a:bodyPr wrap="square" rtlCol="0">
            <a:spAutoFit/>
          </a:bodyPr>
          <a:lstStyle/>
          <a:p>
            <a:r>
              <a:rPr lang="en-US" dirty="0"/>
              <a:t>1. Is </a:t>
            </a:r>
            <a:r>
              <a:rPr lang="en-US"/>
              <a:t>it better to use ROC curve?</a:t>
            </a:r>
            <a:endParaRPr lang="en-MY" dirty="0"/>
          </a:p>
        </p:txBody>
      </p:sp>
    </p:spTree>
    <p:extLst>
      <p:ext uri="{BB962C8B-B14F-4D97-AF65-F5344CB8AC3E}">
        <p14:creationId xmlns:p14="http://schemas.microsoft.com/office/powerpoint/2010/main" val="1266185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154471"/>
            <a:ext cx="10671048" cy="1362057"/>
          </a:xfrm>
        </p:spPr>
        <p:txBody>
          <a:bodyPr/>
          <a:lstStyle/>
          <a:p>
            <a:r>
              <a:rPr lang="en-US" dirty="0" err="1"/>
              <a:t>Explainability</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Improvements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25</a:t>
            </a:fld>
            <a:endParaRPr lang="en-US" dirty="0"/>
          </a:p>
        </p:txBody>
      </p:sp>
      <p:sp>
        <p:nvSpPr>
          <p:cNvPr id="12" name="TextBox 11">
            <a:extLst>
              <a:ext uri="{FF2B5EF4-FFF2-40B4-BE49-F238E27FC236}">
                <a16:creationId xmlns:a16="http://schemas.microsoft.com/office/drawing/2014/main" id="{63C9E369-A413-9E41-1AD6-197E162F6F50}"/>
              </a:ext>
            </a:extLst>
          </p:cNvPr>
          <p:cNvSpPr txBox="1"/>
          <p:nvPr/>
        </p:nvSpPr>
        <p:spPr>
          <a:xfrm>
            <a:off x="754979" y="1819257"/>
            <a:ext cx="10031390" cy="1200329"/>
          </a:xfrm>
          <a:prstGeom prst="rect">
            <a:avLst/>
          </a:prstGeom>
          <a:noFill/>
        </p:spPr>
        <p:txBody>
          <a:bodyPr wrap="square" rtlCol="0">
            <a:spAutoFit/>
          </a:bodyPr>
          <a:lstStyle/>
          <a:p>
            <a:r>
              <a:rPr lang="en-US" dirty="0" err="1"/>
              <a:t>Logisitc</a:t>
            </a:r>
            <a:r>
              <a:rPr lang="en-US" dirty="0"/>
              <a:t> Regression, KNN, SVM and </a:t>
            </a:r>
            <a:r>
              <a:rPr lang="en-US" dirty="0" err="1"/>
              <a:t>XGBoost</a:t>
            </a:r>
            <a:r>
              <a:rPr lang="en-US" dirty="0"/>
              <a:t> are </a:t>
            </a:r>
            <a:r>
              <a:rPr lang="en-US" dirty="0" err="1"/>
              <a:t>are</a:t>
            </a:r>
            <a:r>
              <a:rPr lang="en-US" dirty="0"/>
              <a:t> relatively simple and intuitive ML Algorithms. Nonetheless in building ML products for Healthcare, the </a:t>
            </a:r>
            <a:r>
              <a:rPr lang="en-US" dirty="0" err="1"/>
              <a:t>explainability</a:t>
            </a:r>
            <a:r>
              <a:rPr lang="en-US" dirty="0"/>
              <a:t> of the inner mechanisms of the predictive algorithm is often important for governmental approval and adoption by Healthcare Professionals.</a:t>
            </a:r>
            <a:endParaRPr lang="en-MY" dirty="0"/>
          </a:p>
        </p:txBody>
      </p:sp>
      <p:sp>
        <p:nvSpPr>
          <p:cNvPr id="13" name="TextBox 12">
            <a:extLst>
              <a:ext uri="{FF2B5EF4-FFF2-40B4-BE49-F238E27FC236}">
                <a16:creationId xmlns:a16="http://schemas.microsoft.com/office/drawing/2014/main" id="{D141959B-034B-2329-598F-DA257832B4AA}"/>
              </a:ext>
            </a:extLst>
          </p:cNvPr>
          <p:cNvSpPr txBox="1"/>
          <p:nvPr/>
        </p:nvSpPr>
        <p:spPr>
          <a:xfrm>
            <a:off x="760938" y="3666823"/>
            <a:ext cx="10025431" cy="923330"/>
          </a:xfrm>
          <a:prstGeom prst="rect">
            <a:avLst/>
          </a:prstGeom>
          <a:noFill/>
        </p:spPr>
        <p:txBody>
          <a:bodyPr wrap="square" rtlCol="0">
            <a:spAutoFit/>
          </a:bodyPr>
          <a:lstStyle/>
          <a:p>
            <a:r>
              <a:rPr lang="en-US" dirty="0"/>
              <a:t>Here I used some a model agnostic technique- Permutation Feature Importance to attempt to peer in to see what are the most important features that the ML models take into account when making a prediction.</a:t>
            </a:r>
            <a:endParaRPr lang="en-MY" dirty="0"/>
          </a:p>
        </p:txBody>
      </p:sp>
    </p:spTree>
    <p:extLst>
      <p:ext uri="{BB962C8B-B14F-4D97-AF65-F5344CB8AC3E}">
        <p14:creationId xmlns:p14="http://schemas.microsoft.com/office/powerpoint/2010/main" val="3777343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154471"/>
            <a:ext cx="10671048" cy="1362057"/>
          </a:xfrm>
        </p:spPr>
        <p:txBody>
          <a:bodyPr/>
          <a:lstStyle/>
          <a:p>
            <a:r>
              <a:rPr lang="en-US" dirty="0" err="1"/>
              <a:t>Explainability</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Improvements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26</a:t>
            </a:fld>
            <a:endParaRPr lang="en-US" dirty="0"/>
          </a:p>
        </p:txBody>
      </p:sp>
      <p:sp>
        <p:nvSpPr>
          <p:cNvPr id="12" name="TextBox 11">
            <a:extLst>
              <a:ext uri="{FF2B5EF4-FFF2-40B4-BE49-F238E27FC236}">
                <a16:creationId xmlns:a16="http://schemas.microsoft.com/office/drawing/2014/main" id="{63C9E369-A413-9E41-1AD6-197E162F6F50}"/>
              </a:ext>
            </a:extLst>
          </p:cNvPr>
          <p:cNvSpPr txBox="1"/>
          <p:nvPr/>
        </p:nvSpPr>
        <p:spPr>
          <a:xfrm>
            <a:off x="7697317" y="2095130"/>
            <a:ext cx="3861409" cy="3416320"/>
          </a:xfrm>
          <a:prstGeom prst="rect">
            <a:avLst/>
          </a:prstGeom>
          <a:noFill/>
        </p:spPr>
        <p:txBody>
          <a:bodyPr wrap="square" rtlCol="0">
            <a:spAutoFit/>
          </a:bodyPr>
          <a:lstStyle/>
          <a:p>
            <a:r>
              <a:rPr lang="en-US" dirty="0"/>
              <a:t>Our best performing Logistic Regression is the LR model with L2 penalty.</a:t>
            </a:r>
          </a:p>
          <a:p>
            <a:endParaRPr lang="en-US" dirty="0"/>
          </a:p>
          <a:p>
            <a:r>
              <a:rPr lang="en-US" dirty="0"/>
              <a:t>This shows the feature importance graph. The higher the absolute value the more important the feature.</a:t>
            </a:r>
          </a:p>
          <a:p>
            <a:endParaRPr lang="en-US" dirty="0"/>
          </a:p>
          <a:p>
            <a:r>
              <a:rPr lang="en-US" dirty="0"/>
              <a:t>A Doctor for instance can look at the ‘key’ features the ML model considers and see if that lines up with their medical knowledge.</a:t>
            </a:r>
            <a:endParaRPr lang="en-MY" dirty="0"/>
          </a:p>
        </p:txBody>
      </p:sp>
      <p:pic>
        <p:nvPicPr>
          <p:cNvPr id="2052" name="Picture 4">
            <a:extLst>
              <a:ext uri="{FF2B5EF4-FFF2-40B4-BE49-F238E27FC236}">
                <a16:creationId xmlns:a16="http://schemas.microsoft.com/office/drawing/2014/main" id="{7577019E-9A16-8C5D-5C4D-9D5DDC779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79" y="2095130"/>
            <a:ext cx="6774462" cy="4027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620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154471"/>
            <a:ext cx="10671048" cy="1362057"/>
          </a:xfrm>
        </p:spPr>
        <p:txBody>
          <a:bodyPr/>
          <a:lstStyle/>
          <a:p>
            <a:r>
              <a:rPr lang="en-US" dirty="0" err="1"/>
              <a:t>Explainability</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Improvements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27</a:t>
            </a:fld>
            <a:endParaRPr lang="en-US" dirty="0"/>
          </a:p>
        </p:txBody>
      </p:sp>
      <p:sp>
        <p:nvSpPr>
          <p:cNvPr id="12" name="TextBox 11">
            <a:extLst>
              <a:ext uri="{FF2B5EF4-FFF2-40B4-BE49-F238E27FC236}">
                <a16:creationId xmlns:a16="http://schemas.microsoft.com/office/drawing/2014/main" id="{63C9E369-A413-9E41-1AD6-197E162F6F50}"/>
              </a:ext>
            </a:extLst>
          </p:cNvPr>
          <p:cNvSpPr txBox="1"/>
          <p:nvPr/>
        </p:nvSpPr>
        <p:spPr>
          <a:xfrm>
            <a:off x="7697317" y="2095130"/>
            <a:ext cx="3861409" cy="369332"/>
          </a:xfrm>
          <a:prstGeom prst="rect">
            <a:avLst/>
          </a:prstGeom>
          <a:noFill/>
        </p:spPr>
        <p:txBody>
          <a:bodyPr wrap="square" rtlCol="0">
            <a:spAutoFit/>
          </a:bodyPr>
          <a:lstStyle/>
          <a:p>
            <a:r>
              <a:rPr lang="en-US" dirty="0"/>
              <a:t>Similarly, for KNN.</a:t>
            </a:r>
            <a:endParaRPr lang="en-MY" dirty="0"/>
          </a:p>
        </p:txBody>
      </p:sp>
      <p:pic>
        <p:nvPicPr>
          <p:cNvPr id="3074" name="Picture 2">
            <a:extLst>
              <a:ext uri="{FF2B5EF4-FFF2-40B4-BE49-F238E27FC236}">
                <a16:creationId xmlns:a16="http://schemas.microsoft.com/office/drawing/2014/main" id="{C33FE739-A674-08E4-6A07-12BA16C07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938" y="1976004"/>
            <a:ext cx="6296637" cy="3743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68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1387274"/>
          </a:xfrm>
        </p:spPr>
        <p:txBody>
          <a:bodyPr/>
          <a:lstStyle/>
          <a:p>
            <a:r>
              <a:rPr lang="en-US" dirty="0"/>
              <a:t>Dataset Description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dirty="0"/>
              <a:t>Dataset Description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201662"/>
            <a:ext cx="6766560" cy="3969324"/>
          </a:xfrm>
        </p:spPr>
        <p:txBody>
          <a:bodyPr>
            <a:normAutofit fontScale="92500" lnSpcReduction="20000"/>
          </a:bodyPr>
          <a:lstStyle/>
          <a:p>
            <a:pPr>
              <a:lnSpc>
                <a:spcPct val="107000"/>
              </a:lnSpc>
              <a:spcAft>
                <a:spcPts val="800"/>
              </a:spcAft>
            </a:pPr>
            <a:r>
              <a:rPr lang="en-MY" sz="1800" b="1" kern="100" dirty="0">
                <a:effectLst/>
                <a:latin typeface="Calibri" panose="020F0502020204030204" pitchFamily="34" charset="0"/>
                <a:ea typeface="Calibri" panose="020F0502020204030204" pitchFamily="34" charset="0"/>
                <a:cs typeface="Times New Roman" panose="02020603050405020304" pitchFamily="18" charset="0"/>
              </a:rPr>
              <a:t>Heart Disease Prevalence and Significance </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kern="100" dirty="0">
                <a:effectLst/>
                <a:latin typeface="Calibri" panose="020F0502020204030204" pitchFamily="34" charset="0"/>
                <a:ea typeface="Calibri" panose="020F0502020204030204" pitchFamily="34" charset="0"/>
                <a:cs typeface="Times New Roman" panose="02020603050405020304" pitchFamily="18" charset="0"/>
              </a:rPr>
              <a:t>Heart disease, including conditions like coronary artery disease and heart attacks, is a major global health concern. It's a leading cause of death, affecting millions of individuals worldwide.</a:t>
            </a:r>
          </a:p>
          <a:p>
            <a:pPr>
              <a:lnSpc>
                <a:spcPct val="107000"/>
              </a:lnSpc>
              <a:spcAft>
                <a:spcPts val="800"/>
              </a:spcAft>
            </a:pPr>
            <a:r>
              <a:rPr lang="en-MY"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MY" sz="1800" b="1" kern="100" dirty="0">
                <a:effectLst/>
                <a:latin typeface="Calibri" panose="020F0502020204030204" pitchFamily="34" charset="0"/>
                <a:ea typeface="Calibri" panose="020F0502020204030204" pitchFamily="34" charset="0"/>
                <a:cs typeface="Times New Roman" panose="02020603050405020304" pitchFamily="18" charset="0"/>
              </a:rPr>
              <a:t>Doctor’s Diagnosis of Heart Disease</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kern="100" dirty="0">
                <a:effectLst/>
                <a:latin typeface="Calibri" panose="020F0502020204030204" pitchFamily="34" charset="0"/>
                <a:ea typeface="Calibri" panose="020F0502020204030204" pitchFamily="34" charset="0"/>
                <a:cs typeface="Times New Roman" panose="02020603050405020304" pitchFamily="18" charset="0"/>
              </a:rPr>
              <a:t>Doctors use a multifaceted approach to diagnose heart disease. This includes patient history, physical examinations, electrocardiograms (ECGs), echocardiograms, stress tests, and blood tests to assess risk factors and symptoms. They often employ invasive procedures like cardiac catheterization to visualize blood flow and arterial blockages. This comprehensive assessment helps doctors make informed decisions regarding treatment and lifestyle modifications.</a:t>
            </a:r>
          </a:p>
          <a:p>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1387274"/>
          </a:xfrm>
        </p:spPr>
        <p:txBody>
          <a:bodyPr/>
          <a:lstStyle/>
          <a:p>
            <a:r>
              <a:rPr lang="en-US" dirty="0"/>
              <a:t>Dataset Description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dirty="0"/>
              <a:t>Dataset Description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4</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201662"/>
            <a:ext cx="6766560" cy="3969324"/>
          </a:xfrm>
        </p:spPr>
        <p:txBody>
          <a:bodyPr>
            <a:normAutofit fontScale="92500" lnSpcReduction="10000"/>
          </a:bodyPr>
          <a:lstStyle/>
          <a:p>
            <a:pPr>
              <a:lnSpc>
                <a:spcPct val="107000"/>
              </a:lnSpc>
              <a:spcAft>
                <a:spcPts val="800"/>
              </a:spcAft>
            </a:pPr>
            <a:r>
              <a:rPr lang="en-MY" sz="1800" b="1" kern="100" dirty="0">
                <a:effectLst/>
                <a:latin typeface="Calibri" panose="020F0502020204030204" pitchFamily="34" charset="0"/>
                <a:ea typeface="Calibri" panose="020F0502020204030204" pitchFamily="34" charset="0"/>
                <a:cs typeface="Times New Roman" panose="02020603050405020304" pitchFamily="18" charset="0"/>
              </a:rPr>
              <a:t>AI's Value in Diagnosing</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kern="100" dirty="0">
                <a:effectLst/>
                <a:latin typeface="Calibri" panose="020F0502020204030204" pitchFamily="34" charset="0"/>
                <a:ea typeface="Calibri" panose="020F0502020204030204" pitchFamily="34" charset="0"/>
                <a:cs typeface="Times New Roman" panose="02020603050405020304" pitchFamily="18" charset="0"/>
              </a:rPr>
              <a:t>AI plays a valuable role in heart disease diagnosis by </a:t>
            </a:r>
            <a:r>
              <a:rPr lang="en-MY" sz="18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MY" sz="1800" kern="100" dirty="0">
                <a:effectLst/>
                <a:latin typeface="Calibri" panose="020F0502020204030204" pitchFamily="34" charset="0"/>
                <a:ea typeface="Calibri" panose="020F0502020204030204" pitchFamily="34" charset="0"/>
                <a:cs typeface="Times New Roman" panose="02020603050405020304" pitchFamily="18" charset="0"/>
              </a:rPr>
              <a:t> large patient datasets, identifying patterns, and providing data-driven insights. It aids in early detection, offers decision support to healthcare providers, processes data rapidly, and can predict patient risk. AI also enables remote monitoring through wearable devices, enhancing preventive care.</a:t>
            </a:r>
          </a:p>
          <a:p>
            <a:pPr>
              <a:lnSpc>
                <a:spcPct val="107000"/>
              </a:lnSpc>
              <a:spcAft>
                <a:spcPts val="800"/>
              </a:spcAft>
            </a:pPr>
            <a:r>
              <a:rPr lang="en-MY"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b="1" kern="100" dirty="0">
                <a:effectLst/>
                <a:latin typeface="Calibri" panose="020F0502020204030204" pitchFamily="34" charset="0"/>
                <a:ea typeface="Calibri" panose="020F0502020204030204" pitchFamily="34" charset="0"/>
                <a:cs typeface="Times New Roman" panose="02020603050405020304" pitchFamily="18" charset="0"/>
              </a:rPr>
              <a:t>Flaws in AI Methods</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kern="100" dirty="0">
                <a:effectLst/>
                <a:latin typeface="Calibri" panose="020F0502020204030204" pitchFamily="34" charset="0"/>
                <a:ea typeface="Calibri" panose="020F0502020204030204" pitchFamily="34" charset="0"/>
                <a:cs typeface="Times New Roman" panose="02020603050405020304" pitchFamily="18" charset="0"/>
              </a:rPr>
              <a:t>AI has limitations, including data bias from historical data, the risk of overreliance on technology, challenges with rare or complex cases, potential misinterpretation of recommendations, lack of transparency in some models, and ethical concerns surrounding privacy and data security. </a:t>
            </a:r>
          </a:p>
          <a:p>
            <a:endParaRPr lang="en-US" dirty="0"/>
          </a:p>
        </p:txBody>
      </p:sp>
    </p:spTree>
    <p:extLst>
      <p:ext uri="{BB962C8B-B14F-4D97-AF65-F5344CB8AC3E}">
        <p14:creationId xmlns:p14="http://schemas.microsoft.com/office/powerpoint/2010/main" val="318676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760938" y="457200"/>
            <a:ext cx="3200400" cy="244502"/>
          </a:xfrm>
        </p:spPr>
        <p:txBody>
          <a:bodyPr anchor="ctr">
            <a:normAutofit/>
          </a:bodyPr>
          <a:lstStyle/>
          <a:p>
            <a:pPr>
              <a:lnSpc>
                <a:spcPct val="90000"/>
              </a:lnSpc>
              <a:spcAft>
                <a:spcPts val="600"/>
              </a:spcAft>
            </a:pPr>
            <a:r>
              <a:rPr lang="en-US" sz="1100" dirty="0"/>
              <a:t>Exploratory Data Analysis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5</a:t>
            </a:fld>
            <a:endParaRPr lang="en-US" sz="110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type="body" sz="half" idx="2"/>
          </p:nvPr>
        </p:nvSpPr>
        <p:spPr>
          <a:xfrm>
            <a:off x="1167614" y="3290914"/>
            <a:ext cx="3581940" cy="3567086"/>
          </a:xfrm>
        </p:spPr>
        <p:txBody>
          <a:bodyPr>
            <a:normAutofit/>
          </a:bodyPr>
          <a:lstStyle/>
          <a:p>
            <a:pPr algn="l"/>
            <a:r>
              <a:rPr lang="en-US" sz="1800" b="0" i="0" dirty="0">
                <a:effectLst/>
                <a:latin typeface="Calibri" panose="020F0502020204030204" pitchFamily="34" charset="0"/>
                <a:cs typeface="Calibri" panose="020F0502020204030204" pitchFamily="34" charset="0"/>
              </a:rPr>
              <a:t>age: The person’s age in years</a:t>
            </a:r>
          </a:p>
          <a:p>
            <a:pPr marL="285750" indent="-285750" algn="l">
              <a:buFont typeface="Arial" panose="020B0604020202020204" pitchFamily="34" charset="0"/>
              <a:buChar char="•"/>
            </a:pPr>
            <a:endParaRPr lang="en-US" sz="1800" b="0" i="0" dirty="0">
              <a:effectLst/>
              <a:latin typeface="Calibri" panose="020F0502020204030204" pitchFamily="34" charset="0"/>
              <a:cs typeface="Calibri" panose="020F0502020204030204" pitchFamily="34" charset="0"/>
            </a:endParaRPr>
          </a:p>
          <a:p>
            <a:pPr algn="l"/>
            <a:r>
              <a:rPr lang="en-US" sz="1800" b="0" i="0" dirty="0">
                <a:effectLst/>
                <a:latin typeface="Calibri" panose="020F0502020204030204" pitchFamily="34" charset="0"/>
                <a:cs typeface="Calibri" panose="020F0502020204030204" pitchFamily="34" charset="0"/>
              </a:rPr>
              <a:t>sex: The person’s sex (1 = male, 0 = female)</a:t>
            </a:r>
          </a:p>
          <a:p>
            <a:pPr marL="285750" indent="-285750" algn="l">
              <a:buFont typeface="Arial" panose="020B0604020202020204" pitchFamily="34" charset="0"/>
              <a:buChar char="•"/>
            </a:pPr>
            <a:endParaRPr lang="en-US" sz="1800" b="0" i="0" dirty="0">
              <a:effectLst/>
              <a:latin typeface="Calibri" panose="020F0502020204030204" pitchFamily="34" charset="0"/>
              <a:cs typeface="Calibri" panose="020F0502020204030204" pitchFamily="34" charset="0"/>
            </a:endParaRPr>
          </a:p>
          <a:p>
            <a:pPr algn="l"/>
            <a:r>
              <a:rPr lang="en-US" sz="1800" b="0" i="0" dirty="0">
                <a:effectLst/>
                <a:latin typeface="Calibri" panose="020F0502020204030204" pitchFamily="34" charset="0"/>
                <a:cs typeface="Calibri" panose="020F0502020204030204" pitchFamily="34" charset="0"/>
              </a:rPr>
              <a:t>cp: chest pain type:</a:t>
            </a:r>
            <a:br>
              <a:rPr lang="en-US" sz="1800" b="0" i="0" dirty="0">
                <a:effectLst/>
                <a:latin typeface="Calibri" panose="020F0502020204030204" pitchFamily="34" charset="0"/>
                <a:cs typeface="Calibri" panose="020F0502020204030204" pitchFamily="34" charset="0"/>
              </a:rPr>
            </a:br>
            <a:r>
              <a:rPr lang="en-US" sz="1800" b="0" i="0" dirty="0">
                <a:effectLst/>
                <a:latin typeface="Calibri" panose="020F0502020204030204" pitchFamily="34" charset="0"/>
                <a:cs typeface="Calibri" panose="020F0502020204030204" pitchFamily="34" charset="0"/>
              </a:rPr>
              <a:t>	Value 0: asymptomatic</a:t>
            </a:r>
            <a:br>
              <a:rPr lang="en-US" sz="1800" b="0" i="0" dirty="0">
                <a:effectLst/>
                <a:latin typeface="Calibri" panose="020F0502020204030204" pitchFamily="34" charset="0"/>
                <a:cs typeface="Calibri" panose="020F0502020204030204" pitchFamily="34" charset="0"/>
              </a:rPr>
            </a:br>
            <a:r>
              <a:rPr lang="en-US" sz="1800" b="0" i="0" dirty="0">
                <a:effectLst/>
                <a:latin typeface="Calibri" panose="020F0502020204030204" pitchFamily="34" charset="0"/>
                <a:cs typeface="Calibri" panose="020F0502020204030204" pitchFamily="34" charset="0"/>
              </a:rPr>
              <a:t>	Value 1: atypical angina</a:t>
            </a:r>
            <a:br>
              <a:rPr lang="en-US" sz="1800" b="0" i="0" dirty="0">
                <a:effectLst/>
                <a:latin typeface="Calibri" panose="020F0502020204030204" pitchFamily="34" charset="0"/>
                <a:cs typeface="Calibri" panose="020F0502020204030204" pitchFamily="34" charset="0"/>
              </a:rPr>
            </a:br>
            <a:r>
              <a:rPr lang="en-US" sz="1800" b="0" i="0" dirty="0">
                <a:effectLst/>
                <a:latin typeface="Calibri" panose="020F0502020204030204" pitchFamily="34" charset="0"/>
                <a:cs typeface="Calibri" panose="020F0502020204030204" pitchFamily="34" charset="0"/>
              </a:rPr>
              <a:t>	Value 2: non-anginal pain</a:t>
            </a:r>
            <a:br>
              <a:rPr lang="en-US" sz="1800" b="0" i="0" dirty="0">
                <a:effectLst/>
                <a:latin typeface="Calibri" panose="020F0502020204030204" pitchFamily="34" charset="0"/>
                <a:cs typeface="Calibri" panose="020F0502020204030204" pitchFamily="34" charset="0"/>
              </a:rPr>
            </a:br>
            <a:r>
              <a:rPr lang="en-US" sz="1800" b="0" i="0" dirty="0">
                <a:effectLst/>
                <a:latin typeface="Calibri" panose="020F0502020204030204" pitchFamily="34" charset="0"/>
                <a:cs typeface="Calibri" panose="020F0502020204030204" pitchFamily="34" charset="0"/>
              </a:rPr>
              <a:t>	Value 3: typical angina</a:t>
            </a:r>
          </a:p>
          <a:p>
            <a:pPr marL="285750" indent="-285750" algn="l">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endParaRPr lang="en-US" sz="1400" b="0" i="0" dirty="0">
              <a:solidFill>
                <a:srgbClr val="292929"/>
              </a:solidFill>
              <a:effectLst/>
            </a:endParaRPr>
          </a:p>
          <a:p>
            <a:pPr>
              <a:lnSpc>
                <a:spcPct val="90000"/>
              </a:lnSpc>
            </a:pPr>
            <a:endParaRPr lang="en-US" sz="1200" dirty="0"/>
          </a:p>
        </p:txBody>
      </p:sp>
      <p:pic>
        <p:nvPicPr>
          <p:cNvPr id="4" name="Picture 3">
            <a:extLst>
              <a:ext uri="{FF2B5EF4-FFF2-40B4-BE49-F238E27FC236}">
                <a16:creationId xmlns:a16="http://schemas.microsoft.com/office/drawing/2014/main" id="{1FB23C4B-2360-75EA-AEB2-2C7270281F67}"/>
              </a:ext>
            </a:extLst>
          </p:cNvPr>
          <p:cNvPicPr>
            <a:picLocks noChangeAspect="1"/>
          </p:cNvPicPr>
          <p:nvPr/>
        </p:nvPicPr>
        <p:blipFill>
          <a:blip r:embed="rId2"/>
          <a:stretch>
            <a:fillRect/>
          </a:stretch>
        </p:blipFill>
        <p:spPr>
          <a:xfrm>
            <a:off x="1962109" y="1335938"/>
            <a:ext cx="7073687" cy="1768421"/>
          </a:xfrm>
          <a:prstGeom prst="rect">
            <a:avLst/>
          </a:prstGeom>
          <a:noFill/>
        </p:spPr>
      </p:pic>
      <p:sp>
        <p:nvSpPr>
          <p:cNvPr id="6" name="TextBox 5">
            <a:extLst>
              <a:ext uri="{FF2B5EF4-FFF2-40B4-BE49-F238E27FC236}">
                <a16:creationId xmlns:a16="http://schemas.microsoft.com/office/drawing/2014/main" id="{D2E64988-3F59-E5B0-9D42-78B5D47E4A0C}"/>
              </a:ext>
            </a:extLst>
          </p:cNvPr>
          <p:cNvSpPr txBox="1"/>
          <p:nvPr/>
        </p:nvSpPr>
        <p:spPr>
          <a:xfrm>
            <a:off x="5866661" y="3429000"/>
            <a:ext cx="3826275" cy="2585323"/>
          </a:xfrm>
          <a:prstGeom prst="rect">
            <a:avLst/>
          </a:prstGeom>
          <a:noFill/>
        </p:spPr>
        <p:txBody>
          <a:bodyPr wrap="square">
            <a:spAutoFit/>
          </a:bodyPr>
          <a:lstStyle/>
          <a:p>
            <a:pPr algn="l"/>
            <a:r>
              <a:rPr lang="en-US" b="0" i="0" dirty="0" err="1">
                <a:solidFill>
                  <a:schemeClr val="accent6"/>
                </a:solidFill>
                <a:effectLst/>
                <a:latin typeface="Calibri" panose="020F0502020204030204" pitchFamily="34" charset="0"/>
                <a:cs typeface="Calibri" panose="020F0502020204030204" pitchFamily="34" charset="0"/>
              </a:rPr>
              <a:t>trestbps</a:t>
            </a:r>
            <a:r>
              <a:rPr lang="en-US" b="0" i="0" dirty="0">
                <a:solidFill>
                  <a:schemeClr val="accent6"/>
                </a:solidFill>
                <a:effectLst/>
                <a:latin typeface="Calibri" panose="020F0502020204030204" pitchFamily="34" charset="0"/>
                <a:cs typeface="Calibri" panose="020F0502020204030204" pitchFamily="34" charset="0"/>
              </a:rPr>
              <a:t>: The person’s resting blood pressure (mm Hg on admission to the hospital).</a:t>
            </a:r>
          </a:p>
          <a:p>
            <a:pPr marL="285750" indent="-285750" algn="l">
              <a:buFont typeface="Arial" panose="020B0604020202020204" pitchFamily="34" charset="0"/>
              <a:buChar char="•"/>
            </a:pPr>
            <a:endParaRPr lang="en-US" b="0" i="0" dirty="0">
              <a:solidFill>
                <a:schemeClr val="accent6"/>
              </a:solidFill>
              <a:effectLst/>
              <a:latin typeface="Calibri" panose="020F0502020204030204" pitchFamily="34" charset="0"/>
              <a:cs typeface="Calibri" panose="020F0502020204030204" pitchFamily="34" charset="0"/>
            </a:endParaRPr>
          </a:p>
          <a:p>
            <a:pPr algn="l"/>
            <a:r>
              <a:rPr lang="en-US" b="0" i="0" dirty="0" err="1">
                <a:solidFill>
                  <a:schemeClr val="accent6"/>
                </a:solidFill>
                <a:effectLst/>
                <a:latin typeface="Calibri" panose="020F0502020204030204" pitchFamily="34" charset="0"/>
                <a:cs typeface="Calibri" panose="020F0502020204030204" pitchFamily="34" charset="0"/>
              </a:rPr>
              <a:t>chol</a:t>
            </a:r>
            <a:r>
              <a:rPr lang="en-US" b="0" i="0" dirty="0">
                <a:solidFill>
                  <a:schemeClr val="accent6"/>
                </a:solidFill>
                <a:effectLst/>
                <a:latin typeface="Calibri" panose="020F0502020204030204" pitchFamily="34" charset="0"/>
                <a:cs typeface="Calibri" panose="020F0502020204030204" pitchFamily="34" charset="0"/>
              </a:rPr>
              <a:t>: The person’s cholesterol measurement in mg/dl.</a:t>
            </a:r>
          </a:p>
          <a:p>
            <a:pPr marL="285750" indent="-285750" algn="l">
              <a:buFont typeface="Arial" panose="020B0604020202020204" pitchFamily="34" charset="0"/>
              <a:buChar char="•"/>
            </a:pPr>
            <a:endParaRPr lang="en-US" b="0" i="0" dirty="0">
              <a:solidFill>
                <a:schemeClr val="accent6"/>
              </a:solidFill>
              <a:effectLst/>
              <a:latin typeface="Calibri" panose="020F0502020204030204" pitchFamily="34" charset="0"/>
              <a:cs typeface="Calibri" panose="020F0502020204030204" pitchFamily="34" charset="0"/>
            </a:endParaRPr>
          </a:p>
          <a:p>
            <a:pPr algn="l"/>
            <a:r>
              <a:rPr lang="en-US" b="0" i="0" dirty="0" err="1">
                <a:solidFill>
                  <a:schemeClr val="accent6"/>
                </a:solidFill>
                <a:effectLst/>
                <a:latin typeface="Calibri" panose="020F0502020204030204" pitchFamily="34" charset="0"/>
                <a:cs typeface="Calibri" panose="020F0502020204030204" pitchFamily="34" charset="0"/>
              </a:rPr>
              <a:t>fbs</a:t>
            </a:r>
            <a:r>
              <a:rPr lang="en-US" b="0" i="0" dirty="0">
                <a:solidFill>
                  <a:schemeClr val="accent6"/>
                </a:solidFill>
                <a:effectLst/>
                <a:latin typeface="Calibri" panose="020F0502020204030204" pitchFamily="34" charset="0"/>
                <a:cs typeface="Calibri" panose="020F0502020204030204" pitchFamily="34" charset="0"/>
              </a:rPr>
              <a:t>: The person’s fasting blood sugar (&gt; 120 mg/dl, 1 = true; 0 = false).</a:t>
            </a:r>
          </a:p>
        </p:txBody>
      </p:sp>
      <p:sp>
        <p:nvSpPr>
          <p:cNvPr id="8" name="TextBox 7">
            <a:extLst>
              <a:ext uri="{FF2B5EF4-FFF2-40B4-BE49-F238E27FC236}">
                <a16:creationId xmlns:a16="http://schemas.microsoft.com/office/drawing/2014/main" id="{035387C1-FD9B-B265-C72A-C2BC1F0198AE}"/>
              </a:ext>
            </a:extLst>
          </p:cNvPr>
          <p:cNvSpPr txBox="1"/>
          <p:nvPr/>
        </p:nvSpPr>
        <p:spPr>
          <a:xfrm>
            <a:off x="9303799" y="2132440"/>
            <a:ext cx="1935331" cy="584775"/>
          </a:xfrm>
          <a:prstGeom prst="rect">
            <a:avLst/>
          </a:prstGeom>
          <a:noFill/>
        </p:spPr>
        <p:txBody>
          <a:bodyPr wrap="square">
            <a:spAutoFit/>
          </a:bodyPr>
          <a:lstStyle/>
          <a:p>
            <a:r>
              <a:rPr lang="en-US" sz="1600" b="0" i="0" dirty="0">
                <a:solidFill>
                  <a:schemeClr val="bg1">
                    <a:lumMod val="50000"/>
                  </a:schemeClr>
                </a:solidFill>
                <a:effectLst/>
                <a:latin typeface="Calibri" panose="020F0502020204030204" pitchFamily="34" charset="0"/>
                <a:cs typeface="Calibri" panose="020F0502020204030204" pitchFamily="34" charset="0"/>
              </a:rPr>
              <a:t>target: Heart disease (0 = no, 1= yes)</a:t>
            </a:r>
            <a:endParaRPr lang="en-MY" sz="1600" dirty="0">
              <a:solidFill>
                <a:schemeClr val="bg1">
                  <a:lumMod val="50000"/>
                </a:schemeClr>
              </a:solidFill>
              <a:latin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E2AA9329-105A-FD76-6420-23BC16037206}"/>
              </a:ext>
            </a:extLst>
          </p:cNvPr>
          <p:cNvSpPr txBox="1">
            <a:spLocks/>
          </p:cNvSpPr>
          <p:nvPr/>
        </p:nvSpPr>
        <p:spPr>
          <a:xfrm>
            <a:off x="2298839" y="438855"/>
            <a:ext cx="6640975" cy="672297"/>
          </a:xfrm>
          <a:prstGeom prst="rect">
            <a:avLst/>
          </a:prstGeom>
        </p:spPr>
        <p:txBody>
          <a:bodyPr vert="horz" lIns="91440" tIns="45720" rIns="91440" bIns="45720" rtlCol="0" anchor="b" anchorCtr="0">
            <a:normAutofit fontScale="70000" lnSpcReduction="20000"/>
          </a:bodyPr>
          <a:lstStyle>
            <a:lvl1pPr algn="ctr" defTabSz="914400" rtl="0" eaLnBrk="1" latinLnBrk="0" hangingPunct="1">
              <a:lnSpc>
                <a:spcPct val="100000"/>
              </a:lnSpc>
              <a:spcBef>
                <a:spcPct val="0"/>
              </a:spcBef>
              <a:buNone/>
              <a:defRPr sz="3200" b="1" kern="1200" cap="all" baseline="0">
                <a:solidFill>
                  <a:schemeClr val="accent6"/>
                </a:solidFill>
                <a:latin typeface="+mj-lt"/>
                <a:ea typeface="+mj-ea"/>
                <a:cs typeface="+mj-cs"/>
              </a:defRPr>
            </a:lvl1pPr>
          </a:lstStyle>
          <a:p>
            <a:r>
              <a:rPr lang="en-US" dirty="0"/>
              <a:t>Exploratory Data Analysis: Features</a:t>
            </a:r>
          </a:p>
        </p:txBody>
      </p:sp>
    </p:spTree>
    <p:extLst>
      <p:ext uri="{BB962C8B-B14F-4D97-AF65-F5344CB8AC3E}">
        <p14:creationId xmlns:p14="http://schemas.microsoft.com/office/powerpoint/2010/main" val="337815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32835" y="176965"/>
            <a:ext cx="3932237" cy="672297"/>
          </a:xfrm>
        </p:spPr>
        <p:txBody>
          <a:bodyPr anchor="b">
            <a:normAutofit/>
          </a:bodyPr>
          <a:lstStyle/>
          <a:p>
            <a:r>
              <a:rPr lang="en-US" dirty="0"/>
              <a:t>EDA: Features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760938" y="457200"/>
            <a:ext cx="3200400" cy="244502"/>
          </a:xfrm>
        </p:spPr>
        <p:txBody>
          <a:bodyPr anchor="ctr">
            <a:normAutofit/>
          </a:bodyPr>
          <a:lstStyle/>
          <a:p>
            <a:pPr>
              <a:lnSpc>
                <a:spcPct val="90000"/>
              </a:lnSpc>
              <a:spcAft>
                <a:spcPts val="600"/>
              </a:spcAft>
            </a:pPr>
            <a:r>
              <a:rPr lang="en-US" sz="1100" dirty="0"/>
              <a:t>Exploratory Data Analysis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6</a:t>
            </a:fld>
            <a:endParaRPr lang="en-US" sz="110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type="body" sz="half" idx="2"/>
          </p:nvPr>
        </p:nvSpPr>
        <p:spPr>
          <a:xfrm>
            <a:off x="830263" y="2994859"/>
            <a:ext cx="3581940" cy="3567086"/>
          </a:xfrm>
        </p:spPr>
        <p:txBody>
          <a:bodyPr>
            <a:normAutofit fontScale="70000" lnSpcReduction="20000"/>
          </a:bodyPr>
          <a:lstStyle/>
          <a:p>
            <a:pPr algn="l"/>
            <a:r>
              <a:rPr lang="en-US" sz="1800" b="0" i="0" dirty="0" err="1">
                <a:effectLst/>
                <a:latin typeface="Calibri" panose="020F0502020204030204" pitchFamily="34" charset="0"/>
                <a:cs typeface="Calibri" panose="020F0502020204030204" pitchFamily="34" charset="0"/>
              </a:rPr>
              <a:t>restecg</a:t>
            </a:r>
            <a:r>
              <a:rPr lang="en-US" sz="1800" b="0" i="0" dirty="0">
                <a:effectLst/>
                <a:latin typeface="Calibri" panose="020F0502020204030204" pitchFamily="34" charset="0"/>
                <a:cs typeface="Calibri" panose="020F0502020204030204" pitchFamily="34" charset="0"/>
              </a:rPr>
              <a:t>: resting electrocardiographic results</a:t>
            </a:r>
            <a:br>
              <a:rPr lang="en-US" sz="1800" b="0" i="0" dirty="0">
                <a:effectLst/>
                <a:latin typeface="Calibri" panose="020F0502020204030204" pitchFamily="34" charset="0"/>
                <a:cs typeface="Calibri" panose="020F0502020204030204" pitchFamily="34" charset="0"/>
              </a:rPr>
            </a:br>
            <a:r>
              <a:rPr lang="en-US" sz="1800" b="0" i="0" dirty="0">
                <a:effectLst/>
                <a:latin typeface="Calibri" panose="020F0502020204030204" pitchFamily="34" charset="0"/>
                <a:cs typeface="Calibri" panose="020F0502020204030204" pitchFamily="34" charset="0"/>
              </a:rPr>
              <a:t>	Value 0: showing probable or definite 	left ventricular hypertrophy by Estes’ 	criteria</a:t>
            </a:r>
            <a:br>
              <a:rPr lang="en-US" sz="1800" b="0" i="0" dirty="0">
                <a:effectLst/>
                <a:latin typeface="Calibri" panose="020F0502020204030204" pitchFamily="34" charset="0"/>
                <a:cs typeface="Calibri" panose="020F0502020204030204" pitchFamily="34" charset="0"/>
              </a:rPr>
            </a:br>
            <a:r>
              <a:rPr lang="en-US" sz="1800" b="0" i="0" dirty="0">
                <a:effectLst/>
                <a:latin typeface="Calibri" panose="020F0502020204030204" pitchFamily="34" charset="0"/>
                <a:cs typeface="Calibri" panose="020F0502020204030204" pitchFamily="34" charset="0"/>
              </a:rPr>
              <a:t>	Value 1: normal</a:t>
            </a:r>
            <a:br>
              <a:rPr lang="en-US" sz="1800" b="0" i="0" dirty="0">
                <a:effectLst/>
                <a:latin typeface="Calibri" panose="020F0502020204030204" pitchFamily="34" charset="0"/>
                <a:cs typeface="Calibri" panose="020F0502020204030204" pitchFamily="34" charset="0"/>
              </a:rPr>
            </a:br>
            <a:r>
              <a:rPr lang="en-US" sz="1800" b="0" i="0" dirty="0">
                <a:effectLst/>
                <a:latin typeface="Calibri" panose="020F0502020204030204" pitchFamily="34" charset="0"/>
                <a:cs typeface="Calibri" panose="020F0502020204030204" pitchFamily="34" charset="0"/>
              </a:rPr>
              <a:t>	Value 2: having ST-T wave abnormality 	(T wave inversions and/or ST elevation 	or depression of &gt; 0.05 mV).</a:t>
            </a:r>
          </a:p>
          <a:p>
            <a:pPr marL="285750" indent="-285750" algn="l">
              <a:buFont typeface="Arial" panose="020B0604020202020204" pitchFamily="34" charset="0"/>
              <a:buChar char="•"/>
            </a:pPr>
            <a:endParaRPr lang="en-US" sz="1800" b="0" i="0" dirty="0">
              <a:effectLst/>
              <a:latin typeface="Calibri" panose="020F0502020204030204" pitchFamily="34" charset="0"/>
              <a:cs typeface="Calibri" panose="020F0502020204030204" pitchFamily="34" charset="0"/>
            </a:endParaRPr>
          </a:p>
          <a:p>
            <a:pPr algn="l"/>
            <a:r>
              <a:rPr lang="en-US" sz="1800" b="0" i="0" dirty="0" err="1">
                <a:effectLst/>
                <a:latin typeface="Calibri" panose="020F0502020204030204" pitchFamily="34" charset="0"/>
                <a:cs typeface="Calibri" panose="020F0502020204030204" pitchFamily="34" charset="0"/>
              </a:rPr>
              <a:t>thalach</a:t>
            </a:r>
            <a:r>
              <a:rPr lang="en-US" sz="1800" b="0" i="0" dirty="0">
                <a:effectLst/>
                <a:latin typeface="Calibri" panose="020F0502020204030204" pitchFamily="34" charset="0"/>
                <a:cs typeface="Calibri" panose="020F0502020204030204" pitchFamily="34" charset="0"/>
              </a:rPr>
              <a:t>: The person’s maximum heart rate achieved.</a:t>
            </a:r>
          </a:p>
          <a:p>
            <a:pPr algn="l"/>
            <a:endParaRPr lang="en-US" sz="1800" b="0" i="0" dirty="0">
              <a:effectLst/>
              <a:latin typeface="Calibri" panose="020F0502020204030204" pitchFamily="34" charset="0"/>
              <a:cs typeface="Calibri" panose="020F0502020204030204" pitchFamily="34" charset="0"/>
            </a:endParaRPr>
          </a:p>
          <a:p>
            <a:pPr algn="l"/>
            <a:r>
              <a:rPr lang="en-US" sz="1800" b="0" i="0" dirty="0" err="1">
                <a:effectLst/>
                <a:latin typeface="Calibri" panose="020F0502020204030204" pitchFamily="34" charset="0"/>
                <a:cs typeface="Calibri" panose="020F0502020204030204" pitchFamily="34" charset="0"/>
              </a:rPr>
              <a:t>exang</a:t>
            </a:r>
            <a:r>
              <a:rPr lang="en-US" sz="1800" b="0" i="0" dirty="0">
                <a:effectLst/>
                <a:latin typeface="Calibri" panose="020F0502020204030204" pitchFamily="34" charset="0"/>
                <a:cs typeface="Calibri" panose="020F0502020204030204" pitchFamily="34" charset="0"/>
              </a:rPr>
              <a:t>: Exercise induced angina (1 = yes; 0 = no)</a:t>
            </a:r>
          </a:p>
          <a:p>
            <a:pPr marL="285750" indent="-285750" algn="l">
              <a:buFont typeface="Arial" panose="020B0604020202020204" pitchFamily="34" charset="0"/>
              <a:buChar char="•"/>
            </a:pPr>
            <a:endParaRPr lang="en-US" sz="1800" b="0" i="0" dirty="0">
              <a:effectLst/>
              <a:latin typeface="Calibri" panose="020F0502020204030204" pitchFamily="34" charset="0"/>
              <a:cs typeface="Calibri" panose="020F0502020204030204" pitchFamily="34" charset="0"/>
            </a:endParaRPr>
          </a:p>
          <a:p>
            <a:pPr algn="l"/>
            <a:r>
              <a:rPr lang="en-US" sz="1800" b="0" i="0" dirty="0" err="1">
                <a:effectLst/>
                <a:latin typeface="Calibri" panose="020F0502020204030204" pitchFamily="34" charset="0"/>
                <a:cs typeface="Calibri" panose="020F0502020204030204" pitchFamily="34" charset="0"/>
              </a:rPr>
              <a:t>oldpeak</a:t>
            </a:r>
            <a:r>
              <a:rPr lang="en-US" sz="1800" b="0" i="0" dirty="0">
                <a:effectLst/>
                <a:latin typeface="Calibri" panose="020F0502020204030204" pitchFamily="34" charset="0"/>
                <a:cs typeface="Calibri" panose="020F0502020204030204" pitchFamily="34" charset="0"/>
              </a:rPr>
              <a:t>: ST depression induced by exercise relative to rest (‘ST’ relates to positions on the ECG plot.</a:t>
            </a:r>
            <a:endParaRPr lang="en-US" sz="18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endParaRPr lang="en-US" sz="1400" b="0" i="0" dirty="0">
              <a:solidFill>
                <a:srgbClr val="292929"/>
              </a:solidFill>
              <a:effectLst/>
            </a:endParaRPr>
          </a:p>
          <a:p>
            <a:pPr>
              <a:lnSpc>
                <a:spcPct val="90000"/>
              </a:lnSpc>
            </a:pPr>
            <a:endParaRPr lang="en-US" sz="1200" dirty="0"/>
          </a:p>
        </p:txBody>
      </p:sp>
      <p:pic>
        <p:nvPicPr>
          <p:cNvPr id="4" name="Picture 3">
            <a:extLst>
              <a:ext uri="{FF2B5EF4-FFF2-40B4-BE49-F238E27FC236}">
                <a16:creationId xmlns:a16="http://schemas.microsoft.com/office/drawing/2014/main" id="{1FB23C4B-2360-75EA-AEB2-2C7270281F67}"/>
              </a:ext>
            </a:extLst>
          </p:cNvPr>
          <p:cNvPicPr>
            <a:picLocks noChangeAspect="1"/>
          </p:cNvPicPr>
          <p:nvPr/>
        </p:nvPicPr>
        <p:blipFill>
          <a:blip r:embed="rId2"/>
          <a:stretch>
            <a:fillRect/>
          </a:stretch>
        </p:blipFill>
        <p:spPr>
          <a:xfrm>
            <a:off x="2621233" y="1037850"/>
            <a:ext cx="7073687" cy="1768421"/>
          </a:xfrm>
          <a:prstGeom prst="rect">
            <a:avLst/>
          </a:prstGeom>
          <a:noFill/>
        </p:spPr>
      </p:pic>
      <p:sp>
        <p:nvSpPr>
          <p:cNvPr id="6" name="TextBox 5">
            <a:extLst>
              <a:ext uri="{FF2B5EF4-FFF2-40B4-BE49-F238E27FC236}">
                <a16:creationId xmlns:a16="http://schemas.microsoft.com/office/drawing/2014/main" id="{D2E64988-3F59-E5B0-9D42-78B5D47E4A0C}"/>
              </a:ext>
            </a:extLst>
          </p:cNvPr>
          <p:cNvSpPr txBox="1"/>
          <p:nvPr/>
        </p:nvSpPr>
        <p:spPr>
          <a:xfrm>
            <a:off x="5726098" y="2994859"/>
            <a:ext cx="3826275" cy="2893100"/>
          </a:xfrm>
          <a:prstGeom prst="rect">
            <a:avLst/>
          </a:prstGeom>
          <a:noFill/>
        </p:spPr>
        <p:txBody>
          <a:bodyPr wrap="square">
            <a:spAutoFit/>
          </a:bodyPr>
          <a:lstStyle/>
          <a:p>
            <a:pPr algn="l"/>
            <a:r>
              <a:rPr lang="en-US" sz="1400" b="0" i="0" dirty="0">
                <a:solidFill>
                  <a:schemeClr val="accent6"/>
                </a:solidFill>
                <a:effectLst/>
                <a:latin typeface="Calibri" panose="020F0502020204030204" pitchFamily="34" charset="0"/>
                <a:cs typeface="Calibri" panose="020F0502020204030204" pitchFamily="34" charset="0"/>
              </a:rPr>
              <a:t>slope: the slope of the peak exercise ST segment </a:t>
            </a:r>
          </a:p>
          <a:p>
            <a:pPr algn="l"/>
            <a:r>
              <a:rPr lang="en-US" sz="1400" b="0" i="0" dirty="0">
                <a:solidFill>
                  <a:schemeClr val="accent6"/>
                </a:solidFill>
                <a:effectLst/>
                <a:latin typeface="Calibri" panose="020F0502020204030204" pitchFamily="34" charset="0"/>
                <a:cs typeface="Calibri" panose="020F0502020204030204" pitchFamily="34" charset="0"/>
              </a:rPr>
              <a:t>      0: upsloping; 1: flat; 2: </a:t>
            </a:r>
            <a:r>
              <a:rPr lang="en-US" sz="1400" b="0" i="0" dirty="0" err="1">
                <a:solidFill>
                  <a:schemeClr val="accent6"/>
                </a:solidFill>
                <a:effectLst/>
                <a:latin typeface="Calibri" panose="020F0502020204030204" pitchFamily="34" charset="0"/>
                <a:cs typeface="Calibri" panose="020F0502020204030204" pitchFamily="34" charset="0"/>
              </a:rPr>
              <a:t>downsloping</a:t>
            </a:r>
            <a:br>
              <a:rPr lang="en-US" sz="1400" b="0" i="0" dirty="0">
                <a:solidFill>
                  <a:schemeClr val="accent6"/>
                </a:solidFill>
                <a:effectLst/>
                <a:latin typeface="Calibri" panose="020F0502020204030204" pitchFamily="34" charset="0"/>
                <a:cs typeface="Calibri" panose="020F0502020204030204" pitchFamily="34" charset="0"/>
              </a:rPr>
            </a:br>
            <a:endParaRPr lang="en-US" sz="1400" b="0" i="0" dirty="0">
              <a:solidFill>
                <a:schemeClr val="accent6"/>
              </a:solidFill>
              <a:effectLst/>
              <a:latin typeface="Calibri" panose="020F0502020204030204" pitchFamily="34" charset="0"/>
              <a:cs typeface="Calibri" panose="020F0502020204030204" pitchFamily="34" charset="0"/>
            </a:endParaRPr>
          </a:p>
          <a:p>
            <a:pPr algn="l"/>
            <a:r>
              <a:rPr lang="en-US" sz="1400" b="0" i="0" dirty="0">
                <a:solidFill>
                  <a:schemeClr val="accent6"/>
                </a:solidFill>
                <a:effectLst/>
                <a:latin typeface="Calibri" panose="020F0502020204030204" pitchFamily="34" charset="0"/>
                <a:cs typeface="Calibri" panose="020F0502020204030204" pitchFamily="34" charset="0"/>
              </a:rPr>
              <a:t>ca: The number of major vessels (0–3)</a:t>
            </a:r>
          </a:p>
          <a:p>
            <a:pPr marL="285750" indent="-285750" algn="l">
              <a:buFont typeface="Arial" panose="020B0604020202020204" pitchFamily="34" charset="0"/>
              <a:buChar char="•"/>
            </a:pPr>
            <a:endParaRPr lang="en-US" sz="1400" b="0" i="0" dirty="0">
              <a:solidFill>
                <a:schemeClr val="accent6"/>
              </a:solidFill>
              <a:effectLst/>
              <a:latin typeface="Calibri" panose="020F0502020204030204" pitchFamily="34" charset="0"/>
              <a:cs typeface="Calibri" panose="020F0502020204030204" pitchFamily="34" charset="0"/>
            </a:endParaRPr>
          </a:p>
          <a:p>
            <a:pPr algn="l"/>
            <a:r>
              <a:rPr lang="en-US" sz="1400" b="0" i="0" dirty="0" err="1">
                <a:solidFill>
                  <a:schemeClr val="accent6"/>
                </a:solidFill>
                <a:effectLst/>
                <a:latin typeface="Calibri" panose="020F0502020204030204" pitchFamily="34" charset="0"/>
                <a:cs typeface="Calibri" panose="020F0502020204030204" pitchFamily="34" charset="0"/>
              </a:rPr>
              <a:t>thal</a:t>
            </a:r>
            <a:r>
              <a:rPr lang="en-US" sz="1400" b="0" i="0" dirty="0">
                <a:solidFill>
                  <a:schemeClr val="accent6"/>
                </a:solidFill>
                <a:effectLst/>
                <a:latin typeface="Calibri" panose="020F0502020204030204" pitchFamily="34" charset="0"/>
                <a:cs typeface="Calibri" panose="020F0502020204030204" pitchFamily="34" charset="0"/>
              </a:rPr>
              <a:t>: A blood disorder called thalassemia </a:t>
            </a:r>
          </a:p>
          <a:p>
            <a:pPr lvl="1"/>
            <a:r>
              <a:rPr lang="en-US" sz="1400" b="0" i="0" dirty="0">
                <a:solidFill>
                  <a:schemeClr val="accent6"/>
                </a:solidFill>
                <a:effectLst/>
                <a:latin typeface="Calibri" panose="020F0502020204030204" pitchFamily="34" charset="0"/>
                <a:cs typeface="Calibri" panose="020F0502020204030204" pitchFamily="34" charset="0"/>
              </a:rPr>
              <a:t>Value 0: NULL (dropped from the dataset previously</a:t>
            </a:r>
            <a:br>
              <a:rPr lang="en-US" sz="1400" b="0" i="0" dirty="0">
                <a:solidFill>
                  <a:schemeClr val="accent6"/>
                </a:solidFill>
                <a:effectLst/>
                <a:latin typeface="Calibri" panose="020F0502020204030204" pitchFamily="34" charset="0"/>
                <a:cs typeface="Calibri" panose="020F0502020204030204" pitchFamily="34" charset="0"/>
              </a:rPr>
            </a:br>
            <a:r>
              <a:rPr lang="en-US" sz="1400" b="0" i="0" dirty="0">
                <a:solidFill>
                  <a:schemeClr val="accent6"/>
                </a:solidFill>
                <a:effectLst/>
                <a:latin typeface="Calibri" panose="020F0502020204030204" pitchFamily="34" charset="0"/>
                <a:cs typeface="Calibri" panose="020F0502020204030204" pitchFamily="34" charset="0"/>
              </a:rPr>
              <a:t>Value 1: fixed defect (no blood flow in some part of the heart)</a:t>
            </a:r>
            <a:br>
              <a:rPr lang="en-US" sz="1400" b="0" i="0" dirty="0">
                <a:solidFill>
                  <a:schemeClr val="accent6"/>
                </a:solidFill>
                <a:effectLst/>
                <a:latin typeface="Calibri" panose="020F0502020204030204" pitchFamily="34" charset="0"/>
                <a:cs typeface="Calibri" panose="020F0502020204030204" pitchFamily="34" charset="0"/>
              </a:rPr>
            </a:br>
            <a:r>
              <a:rPr lang="en-US" sz="1400" b="0" i="0" dirty="0">
                <a:solidFill>
                  <a:schemeClr val="accent6"/>
                </a:solidFill>
                <a:effectLst/>
                <a:latin typeface="Calibri" panose="020F0502020204030204" pitchFamily="34" charset="0"/>
                <a:cs typeface="Calibri" panose="020F0502020204030204" pitchFamily="34" charset="0"/>
              </a:rPr>
              <a:t>Value 2: normal blood flow</a:t>
            </a:r>
            <a:br>
              <a:rPr lang="en-US" sz="1400" b="0" i="0" dirty="0">
                <a:solidFill>
                  <a:schemeClr val="accent6"/>
                </a:solidFill>
                <a:effectLst/>
                <a:latin typeface="Calibri" panose="020F0502020204030204" pitchFamily="34" charset="0"/>
                <a:cs typeface="Calibri" panose="020F0502020204030204" pitchFamily="34" charset="0"/>
              </a:rPr>
            </a:br>
            <a:r>
              <a:rPr lang="en-US" sz="1400" b="0" i="0" dirty="0">
                <a:solidFill>
                  <a:schemeClr val="accent6"/>
                </a:solidFill>
                <a:effectLst/>
                <a:latin typeface="Calibri" panose="020F0502020204030204" pitchFamily="34" charset="0"/>
                <a:cs typeface="Calibri" panose="020F0502020204030204" pitchFamily="34" charset="0"/>
              </a:rPr>
              <a:t>Value 3: reversible defect (a blood flow is observed but it is not normal)</a:t>
            </a:r>
          </a:p>
        </p:txBody>
      </p:sp>
    </p:spTree>
    <p:extLst>
      <p:ext uri="{BB962C8B-B14F-4D97-AF65-F5344CB8AC3E}">
        <p14:creationId xmlns:p14="http://schemas.microsoft.com/office/powerpoint/2010/main" val="100384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32835" y="176965"/>
            <a:ext cx="3932237" cy="672297"/>
          </a:xfrm>
        </p:spPr>
        <p:txBody>
          <a:bodyPr anchor="b">
            <a:normAutofit/>
          </a:bodyPr>
          <a:lstStyle/>
          <a:p>
            <a:r>
              <a:rPr lang="en-US" dirty="0"/>
              <a:t>EDA</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760938" y="457200"/>
            <a:ext cx="3200400" cy="244502"/>
          </a:xfrm>
        </p:spPr>
        <p:txBody>
          <a:bodyPr anchor="ctr">
            <a:normAutofit/>
          </a:bodyPr>
          <a:lstStyle/>
          <a:p>
            <a:pPr>
              <a:lnSpc>
                <a:spcPct val="90000"/>
              </a:lnSpc>
              <a:spcAft>
                <a:spcPts val="600"/>
              </a:spcAft>
            </a:pPr>
            <a:r>
              <a:rPr lang="en-US" sz="1100" dirty="0"/>
              <a:t>Exploratory Data Analysis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7</a:t>
            </a:fld>
            <a:endParaRPr lang="en-US" sz="1100"/>
          </a:p>
        </p:txBody>
      </p:sp>
      <p:sp>
        <p:nvSpPr>
          <p:cNvPr id="7" name="Text Placeholder 6">
            <a:extLst>
              <a:ext uri="{FF2B5EF4-FFF2-40B4-BE49-F238E27FC236}">
                <a16:creationId xmlns:a16="http://schemas.microsoft.com/office/drawing/2014/main" id="{16B6F9FA-5FA6-195A-80C5-B0AFFCD6891A}"/>
              </a:ext>
            </a:extLst>
          </p:cNvPr>
          <p:cNvSpPr>
            <a:spLocks noGrp="1"/>
          </p:cNvSpPr>
          <p:nvPr>
            <p:ph type="body" sz="half" idx="2"/>
          </p:nvPr>
        </p:nvSpPr>
        <p:spPr>
          <a:xfrm>
            <a:off x="7209038" y="1426174"/>
            <a:ext cx="3932237" cy="2598763"/>
          </a:xfrm>
        </p:spPr>
        <p:txBody>
          <a:bodyPr/>
          <a:lstStyle/>
          <a:p>
            <a:pPr marL="342900" indent="-342900">
              <a:buAutoNum type="arabicPeriod"/>
            </a:pPr>
            <a:r>
              <a:rPr lang="en-US" dirty="0"/>
              <a:t>Check for Null Values</a:t>
            </a:r>
          </a:p>
          <a:p>
            <a:r>
              <a:rPr lang="en-US" dirty="0"/>
              <a:t>-Great no NULL values present </a:t>
            </a:r>
            <a:r>
              <a:rPr lang="en-US" dirty="0">
                <a:sym typeface="Wingdings" panose="05000000000000000000" pitchFamily="2" charset="2"/>
              </a:rPr>
              <a:t></a:t>
            </a:r>
            <a:endParaRPr lang="en-MY" dirty="0"/>
          </a:p>
        </p:txBody>
      </p:sp>
      <p:pic>
        <p:nvPicPr>
          <p:cNvPr id="8" name="Picture 7">
            <a:extLst>
              <a:ext uri="{FF2B5EF4-FFF2-40B4-BE49-F238E27FC236}">
                <a16:creationId xmlns:a16="http://schemas.microsoft.com/office/drawing/2014/main" id="{70FB5A12-6E6F-23E5-2D12-4D995D70C662}"/>
              </a:ext>
            </a:extLst>
          </p:cNvPr>
          <p:cNvPicPr>
            <a:picLocks noChangeAspect="1"/>
          </p:cNvPicPr>
          <p:nvPr/>
        </p:nvPicPr>
        <p:blipFill>
          <a:blip r:embed="rId2"/>
          <a:stretch>
            <a:fillRect/>
          </a:stretch>
        </p:blipFill>
        <p:spPr>
          <a:xfrm>
            <a:off x="1942399" y="998645"/>
            <a:ext cx="2057400" cy="3267075"/>
          </a:xfrm>
          <a:prstGeom prst="rect">
            <a:avLst/>
          </a:prstGeom>
        </p:spPr>
      </p:pic>
      <p:pic>
        <p:nvPicPr>
          <p:cNvPr id="9" name="Picture 8">
            <a:extLst>
              <a:ext uri="{FF2B5EF4-FFF2-40B4-BE49-F238E27FC236}">
                <a16:creationId xmlns:a16="http://schemas.microsoft.com/office/drawing/2014/main" id="{A89CC1A8-6541-761B-10E1-65E75EE39315}"/>
              </a:ext>
            </a:extLst>
          </p:cNvPr>
          <p:cNvPicPr>
            <a:picLocks noChangeAspect="1"/>
          </p:cNvPicPr>
          <p:nvPr/>
        </p:nvPicPr>
        <p:blipFill>
          <a:blip r:embed="rId3"/>
          <a:stretch>
            <a:fillRect/>
          </a:stretch>
        </p:blipFill>
        <p:spPr>
          <a:xfrm>
            <a:off x="632676" y="4734483"/>
            <a:ext cx="5800318" cy="1274255"/>
          </a:xfrm>
          <a:prstGeom prst="rect">
            <a:avLst/>
          </a:prstGeom>
        </p:spPr>
      </p:pic>
      <p:sp>
        <p:nvSpPr>
          <p:cNvPr id="12" name="TextBox 11">
            <a:extLst>
              <a:ext uri="{FF2B5EF4-FFF2-40B4-BE49-F238E27FC236}">
                <a16:creationId xmlns:a16="http://schemas.microsoft.com/office/drawing/2014/main" id="{5C053F62-D8A7-3779-3D48-FC122517701C}"/>
              </a:ext>
            </a:extLst>
          </p:cNvPr>
          <p:cNvSpPr txBox="1"/>
          <p:nvPr/>
        </p:nvSpPr>
        <p:spPr>
          <a:xfrm>
            <a:off x="7209038" y="4531410"/>
            <a:ext cx="3932237" cy="1754326"/>
          </a:xfrm>
          <a:prstGeom prst="rect">
            <a:avLst/>
          </a:prstGeom>
          <a:noFill/>
        </p:spPr>
        <p:txBody>
          <a:bodyPr wrap="square" rtlCol="0">
            <a:spAutoFit/>
          </a:bodyPr>
          <a:lstStyle/>
          <a:p>
            <a:r>
              <a:rPr lang="en-US" dirty="0">
                <a:solidFill>
                  <a:schemeClr val="accent6"/>
                </a:solidFill>
              </a:rPr>
              <a:t>2. Split features into categorical and continuous for different data analysis techniques</a:t>
            </a:r>
          </a:p>
          <a:p>
            <a:r>
              <a:rPr lang="en-US" dirty="0">
                <a:solidFill>
                  <a:schemeClr val="accent6"/>
                </a:solidFill>
              </a:rPr>
              <a:t>-If we have more than 10 unique values for a feature, we label it as continuous</a:t>
            </a:r>
            <a:endParaRPr lang="en-MY" dirty="0">
              <a:solidFill>
                <a:schemeClr val="accent6"/>
              </a:solidFill>
            </a:endParaRPr>
          </a:p>
        </p:txBody>
      </p:sp>
    </p:spTree>
    <p:extLst>
      <p:ext uri="{BB962C8B-B14F-4D97-AF65-F5344CB8AC3E}">
        <p14:creationId xmlns:p14="http://schemas.microsoft.com/office/powerpoint/2010/main" val="361006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32835" y="176965"/>
            <a:ext cx="3932237" cy="672297"/>
          </a:xfrm>
        </p:spPr>
        <p:txBody>
          <a:bodyPr anchor="b">
            <a:normAutofit/>
          </a:bodyPr>
          <a:lstStyle/>
          <a:p>
            <a:r>
              <a:rPr lang="en-US" dirty="0"/>
              <a:t>EDA</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760938" y="457200"/>
            <a:ext cx="3200400" cy="244502"/>
          </a:xfrm>
        </p:spPr>
        <p:txBody>
          <a:bodyPr anchor="ctr">
            <a:normAutofit/>
          </a:bodyPr>
          <a:lstStyle/>
          <a:p>
            <a:pPr>
              <a:lnSpc>
                <a:spcPct val="90000"/>
              </a:lnSpc>
              <a:spcAft>
                <a:spcPts val="600"/>
              </a:spcAft>
            </a:pPr>
            <a:r>
              <a:rPr lang="en-US" sz="1100" dirty="0"/>
              <a:t>Exploratory Data Analysis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8</a:t>
            </a:fld>
            <a:endParaRPr lang="en-US" sz="1100"/>
          </a:p>
        </p:txBody>
      </p:sp>
      <p:sp>
        <p:nvSpPr>
          <p:cNvPr id="7" name="Text Placeholder 6">
            <a:extLst>
              <a:ext uri="{FF2B5EF4-FFF2-40B4-BE49-F238E27FC236}">
                <a16:creationId xmlns:a16="http://schemas.microsoft.com/office/drawing/2014/main" id="{16B6F9FA-5FA6-195A-80C5-B0AFFCD6891A}"/>
              </a:ext>
            </a:extLst>
          </p:cNvPr>
          <p:cNvSpPr>
            <a:spLocks noGrp="1"/>
          </p:cNvSpPr>
          <p:nvPr>
            <p:ph type="body" sz="half" idx="2"/>
          </p:nvPr>
        </p:nvSpPr>
        <p:spPr>
          <a:xfrm>
            <a:off x="7209038" y="1426174"/>
            <a:ext cx="3932237" cy="2598763"/>
          </a:xfrm>
        </p:spPr>
        <p:txBody>
          <a:bodyPr/>
          <a:lstStyle/>
          <a:p>
            <a:pPr algn="just"/>
            <a:r>
              <a:rPr lang="en-US" dirty="0"/>
              <a:t>3. Check for class balance</a:t>
            </a:r>
          </a:p>
          <a:p>
            <a:pPr algn="just"/>
            <a:endParaRPr lang="en-US" dirty="0"/>
          </a:p>
          <a:p>
            <a:pPr algn="just"/>
            <a:r>
              <a:rPr lang="en-US" dirty="0"/>
              <a:t>165 people with heart disease and 138 healthy people.</a:t>
            </a:r>
          </a:p>
        </p:txBody>
      </p:sp>
      <p:sp>
        <p:nvSpPr>
          <p:cNvPr id="12" name="TextBox 11">
            <a:extLst>
              <a:ext uri="{FF2B5EF4-FFF2-40B4-BE49-F238E27FC236}">
                <a16:creationId xmlns:a16="http://schemas.microsoft.com/office/drawing/2014/main" id="{5C053F62-D8A7-3779-3D48-FC122517701C}"/>
              </a:ext>
            </a:extLst>
          </p:cNvPr>
          <p:cNvSpPr txBox="1"/>
          <p:nvPr/>
        </p:nvSpPr>
        <p:spPr>
          <a:xfrm>
            <a:off x="7209037" y="4291713"/>
            <a:ext cx="3932237" cy="1569660"/>
          </a:xfrm>
          <a:prstGeom prst="rect">
            <a:avLst/>
          </a:prstGeom>
          <a:noFill/>
        </p:spPr>
        <p:txBody>
          <a:bodyPr wrap="square" rtlCol="0">
            <a:spAutoFit/>
          </a:bodyPr>
          <a:lstStyle/>
          <a:p>
            <a:r>
              <a:rPr lang="en-US" sz="1600" b="0" i="0" dirty="0">
                <a:solidFill>
                  <a:schemeClr val="accent6"/>
                </a:solidFill>
                <a:effectLst/>
              </a:rPr>
              <a:t>Although we don’t have the exact some no of 0 and 1 examples. Anything less than a 60/40 split shouldn't affect ML's performance and generalizability.</a:t>
            </a:r>
          </a:p>
          <a:p>
            <a:endParaRPr lang="en-US" sz="1600" dirty="0">
              <a:solidFill>
                <a:schemeClr val="accent6"/>
              </a:solidFill>
            </a:endParaRPr>
          </a:p>
          <a:p>
            <a:r>
              <a:rPr lang="en-US" sz="1600" dirty="0">
                <a:solidFill>
                  <a:schemeClr val="accent6"/>
                </a:solidFill>
              </a:rPr>
              <a:t>We can consider the class as balanced.</a:t>
            </a:r>
            <a:r>
              <a:rPr lang="en-US" sz="1600" dirty="0">
                <a:solidFill>
                  <a:schemeClr val="accent6"/>
                </a:solidFill>
                <a:sym typeface="Wingdings" panose="05000000000000000000" pitchFamily="2" charset="2"/>
              </a:rPr>
              <a:t></a:t>
            </a:r>
            <a:endParaRPr lang="en-MY" sz="1600" dirty="0">
              <a:solidFill>
                <a:schemeClr val="accent6"/>
              </a:solidFill>
            </a:endParaRPr>
          </a:p>
        </p:txBody>
      </p:sp>
      <p:pic>
        <p:nvPicPr>
          <p:cNvPr id="4" name="Picture 3">
            <a:extLst>
              <a:ext uri="{FF2B5EF4-FFF2-40B4-BE49-F238E27FC236}">
                <a16:creationId xmlns:a16="http://schemas.microsoft.com/office/drawing/2014/main" id="{FB8533F9-E1B3-AAEC-212C-3237AE000319}"/>
              </a:ext>
            </a:extLst>
          </p:cNvPr>
          <p:cNvPicPr>
            <a:picLocks noChangeAspect="1"/>
          </p:cNvPicPr>
          <p:nvPr/>
        </p:nvPicPr>
        <p:blipFill>
          <a:blip r:embed="rId2"/>
          <a:stretch>
            <a:fillRect/>
          </a:stretch>
        </p:blipFill>
        <p:spPr>
          <a:xfrm>
            <a:off x="1032492" y="1109134"/>
            <a:ext cx="3932238" cy="3385424"/>
          </a:xfrm>
          <a:prstGeom prst="rect">
            <a:avLst/>
          </a:prstGeom>
        </p:spPr>
      </p:pic>
      <p:pic>
        <p:nvPicPr>
          <p:cNvPr id="6" name="Picture 5">
            <a:extLst>
              <a:ext uri="{FF2B5EF4-FFF2-40B4-BE49-F238E27FC236}">
                <a16:creationId xmlns:a16="http://schemas.microsoft.com/office/drawing/2014/main" id="{83783FBC-D1CF-255A-504C-7CA1CA16CC4C}"/>
              </a:ext>
            </a:extLst>
          </p:cNvPr>
          <p:cNvPicPr>
            <a:picLocks noChangeAspect="1"/>
          </p:cNvPicPr>
          <p:nvPr/>
        </p:nvPicPr>
        <p:blipFill>
          <a:blip r:embed="rId3"/>
          <a:stretch>
            <a:fillRect/>
          </a:stretch>
        </p:blipFill>
        <p:spPr>
          <a:xfrm>
            <a:off x="1032492" y="4588999"/>
            <a:ext cx="5074174" cy="1846476"/>
          </a:xfrm>
          <a:prstGeom prst="rect">
            <a:avLst/>
          </a:prstGeom>
        </p:spPr>
      </p:pic>
    </p:spTree>
    <p:extLst>
      <p:ext uri="{BB962C8B-B14F-4D97-AF65-F5344CB8AC3E}">
        <p14:creationId xmlns:p14="http://schemas.microsoft.com/office/powerpoint/2010/main" val="236755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32835" y="176965"/>
            <a:ext cx="3932237" cy="672297"/>
          </a:xfrm>
        </p:spPr>
        <p:txBody>
          <a:bodyPr anchor="b">
            <a:normAutofit/>
          </a:bodyPr>
          <a:lstStyle/>
          <a:p>
            <a:r>
              <a:rPr lang="en-US" dirty="0"/>
              <a:t>EDA</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760938" y="457200"/>
            <a:ext cx="3200400" cy="244502"/>
          </a:xfrm>
        </p:spPr>
        <p:txBody>
          <a:bodyPr anchor="ctr">
            <a:normAutofit/>
          </a:bodyPr>
          <a:lstStyle/>
          <a:p>
            <a:pPr>
              <a:lnSpc>
                <a:spcPct val="90000"/>
              </a:lnSpc>
              <a:spcAft>
                <a:spcPts val="600"/>
              </a:spcAft>
            </a:pPr>
            <a:r>
              <a:rPr lang="en-US" sz="1100" dirty="0"/>
              <a:t>Exploratory Data Analysis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9</a:t>
            </a:fld>
            <a:endParaRPr lang="en-US" sz="1100"/>
          </a:p>
        </p:txBody>
      </p:sp>
      <p:sp>
        <p:nvSpPr>
          <p:cNvPr id="12" name="TextBox 11">
            <a:extLst>
              <a:ext uri="{FF2B5EF4-FFF2-40B4-BE49-F238E27FC236}">
                <a16:creationId xmlns:a16="http://schemas.microsoft.com/office/drawing/2014/main" id="{5C053F62-D8A7-3779-3D48-FC122517701C}"/>
              </a:ext>
            </a:extLst>
          </p:cNvPr>
          <p:cNvSpPr txBox="1"/>
          <p:nvPr/>
        </p:nvSpPr>
        <p:spPr>
          <a:xfrm>
            <a:off x="7023274" y="1102195"/>
            <a:ext cx="4491064" cy="923330"/>
          </a:xfrm>
          <a:prstGeom prst="rect">
            <a:avLst/>
          </a:prstGeom>
          <a:noFill/>
        </p:spPr>
        <p:txBody>
          <a:bodyPr wrap="square" rtlCol="0">
            <a:spAutoFit/>
          </a:bodyPr>
          <a:lstStyle/>
          <a:p>
            <a:r>
              <a:rPr lang="en-US" sz="1800" b="1" dirty="0">
                <a:solidFill>
                  <a:schemeClr val="accent6"/>
                </a:solidFill>
                <a:effectLst/>
                <a:latin typeface="Calibri" panose="020F0502020204030204" pitchFamily="34" charset="0"/>
                <a:cs typeface="Calibri" panose="020F0502020204030204" pitchFamily="34" charset="0"/>
              </a:rPr>
              <a:t>Data </a:t>
            </a:r>
            <a:r>
              <a:rPr lang="en-US" sz="1800" b="1" dirty="0" err="1">
                <a:solidFill>
                  <a:schemeClr val="accent6"/>
                </a:solidFill>
                <a:effectLst/>
                <a:latin typeface="Calibri" panose="020F0502020204030204" pitchFamily="34" charset="0"/>
                <a:cs typeface="Calibri" panose="020F0502020204030204" pitchFamily="34" charset="0"/>
              </a:rPr>
              <a:t>Visualisation</a:t>
            </a:r>
            <a:r>
              <a:rPr lang="en-US" sz="1800" b="1" dirty="0">
                <a:solidFill>
                  <a:schemeClr val="accent6"/>
                </a:solidFill>
                <a:effectLst/>
                <a:latin typeface="Calibri" panose="020F0502020204030204" pitchFamily="34" charset="0"/>
                <a:cs typeface="Calibri" panose="020F0502020204030204" pitchFamily="34" charset="0"/>
              </a:rPr>
              <a:t>:</a:t>
            </a:r>
          </a:p>
          <a:p>
            <a:r>
              <a:rPr lang="en-US" sz="1800" b="1" dirty="0">
                <a:solidFill>
                  <a:schemeClr val="accent6"/>
                </a:solidFill>
                <a:effectLst/>
                <a:latin typeface="Calibri" panose="020F0502020204030204" pitchFamily="34" charset="0"/>
                <a:cs typeface="Calibri" panose="020F0502020204030204" pitchFamily="34" charset="0"/>
              </a:rPr>
              <a:t>Study of the relationship of categorical </a:t>
            </a:r>
            <a:endParaRPr lang="en-US" sz="1600" dirty="0">
              <a:solidFill>
                <a:schemeClr val="accent6"/>
              </a:solidFill>
              <a:latin typeface="Calibri" panose="020F0502020204030204" pitchFamily="34" charset="0"/>
              <a:cs typeface="Calibri" panose="020F0502020204030204" pitchFamily="34" charset="0"/>
            </a:endParaRPr>
          </a:p>
          <a:p>
            <a:r>
              <a:rPr lang="en-US" sz="1800" b="1" dirty="0">
                <a:solidFill>
                  <a:schemeClr val="accent6"/>
                </a:solidFill>
                <a:effectLst/>
                <a:latin typeface="Calibri" panose="020F0502020204030204" pitchFamily="34" charset="0"/>
                <a:cs typeface="Calibri" panose="020F0502020204030204" pitchFamily="34" charset="0"/>
              </a:rPr>
              <a:t>features and heart disease</a:t>
            </a:r>
            <a:endParaRPr lang="en-MY" sz="1600" dirty="0">
              <a:solidFill>
                <a:schemeClr val="accent6"/>
              </a:solidFill>
              <a:latin typeface="Calibri" panose="020F0502020204030204" pitchFamily="34" charset="0"/>
              <a:cs typeface="Calibri" panose="020F0502020204030204" pitchFamily="34" charset="0"/>
            </a:endParaRPr>
          </a:p>
        </p:txBody>
      </p:sp>
      <p:pic>
        <p:nvPicPr>
          <p:cNvPr id="1028" name="Picture 4">
            <a:extLst>
              <a:ext uri="{FF2B5EF4-FFF2-40B4-BE49-F238E27FC236}">
                <a16:creationId xmlns:a16="http://schemas.microsoft.com/office/drawing/2014/main" id="{C256F867-75E9-9466-F3E6-022321A4C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938" y="996627"/>
            <a:ext cx="5658327" cy="53312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147595A-E263-83E8-BEEA-0E2F0BC2B691}"/>
              </a:ext>
            </a:extLst>
          </p:cNvPr>
          <p:cNvSpPr txBox="1"/>
          <p:nvPr/>
        </p:nvSpPr>
        <p:spPr>
          <a:xfrm>
            <a:off x="2619105" y="276613"/>
            <a:ext cx="1941991" cy="646331"/>
          </a:xfrm>
          <a:prstGeom prst="rect">
            <a:avLst/>
          </a:prstGeom>
          <a:noFill/>
        </p:spPr>
        <p:txBody>
          <a:bodyPr wrap="square">
            <a:spAutoFit/>
          </a:bodyPr>
          <a:lstStyle/>
          <a:p>
            <a:r>
              <a:rPr lang="en-US" sz="1200" b="0" i="0" dirty="0">
                <a:solidFill>
                  <a:schemeClr val="bg1">
                    <a:lumMod val="50000"/>
                  </a:schemeClr>
                </a:solidFill>
                <a:effectLst/>
                <a:latin typeface="Calibri" panose="020F0502020204030204" pitchFamily="34" charset="0"/>
                <a:cs typeface="Calibri" panose="020F0502020204030204" pitchFamily="34" charset="0"/>
              </a:rPr>
              <a:t>The darker shade of red shows us where the values overlap.</a:t>
            </a:r>
            <a:endParaRPr lang="en-MY" sz="1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037465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{58B1204A-F6E1-4BB3-A0FC-D65CF923989B}tf78438558_win32</Template>
  <TotalTime>1123</TotalTime>
  <Words>1598</Words>
  <Application>Microsoft Office PowerPoint</Application>
  <PresentationFormat>Widescreen</PresentationFormat>
  <Paragraphs>197</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Black</vt:lpstr>
      <vt:lpstr>Calibri</vt:lpstr>
      <vt:lpstr>Sabon Next LT</vt:lpstr>
      <vt:lpstr>Custom</vt:lpstr>
      <vt:lpstr>Heart Disease Predictor</vt:lpstr>
      <vt:lpstr>Contents</vt:lpstr>
      <vt:lpstr>Dataset Description</vt:lpstr>
      <vt:lpstr>Dataset Description</vt:lpstr>
      <vt:lpstr>PowerPoint Presentation</vt:lpstr>
      <vt:lpstr>EDA: Features</vt:lpstr>
      <vt:lpstr>EDA</vt:lpstr>
      <vt:lpstr>EDA</vt:lpstr>
      <vt:lpstr>EDA</vt:lpstr>
      <vt:lpstr>EDA</vt:lpstr>
      <vt:lpstr>EDA</vt:lpstr>
      <vt:lpstr>Machine Learning Preprocessing</vt:lpstr>
      <vt:lpstr>Benchmarking</vt:lpstr>
      <vt:lpstr>Benchmarking</vt:lpstr>
      <vt:lpstr>Machine Learning Classifiers</vt:lpstr>
      <vt:lpstr>Logistic Regression</vt:lpstr>
      <vt:lpstr>Logistic Regression</vt:lpstr>
      <vt:lpstr>K-Nearest Neighbour</vt:lpstr>
      <vt:lpstr>Support Vector Machine</vt:lpstr>
      <vt:lpstr>XGBoost</vt:lpstr>
      <vt:lpstr>XGBoost</vt:lpstr>
      <vt:lpstr>Model Comparison</vt:lpstr>
      <vt:lpstr>IMprovements</vt:lpstr>
      <vt:lpstr>IMprovements</vt:lpstr>
      <vt:lpstr>Explainability</vt:lpstr>
      <vt:lpstr>Explainability</vt:lpstr>
      <vt:lpstr>Explainability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shamus sim</dc:creator>
  <cp:lastModifiedBy>shamus sim</cp:lastModifiedBy>
  <cp:revision>4</cp:revision>
  <dcterms:created xsi:type="dcterms:W3CDTF">2023-09-21T05:39:53Z</dcterms:created>
  <dcterms:modified xsi:type="dcterms:W3CDTF">2023-09-22T15:13:55Z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