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6" r:id="rId3"/>
    <p:sldId id="257" r:id="rId4"/>
    <p:sldId id="258" r:id="rId5"/>
    <p:sldId id="260" r:id="rId6"/>
    <p:sldId id="261" r:id="rId7"/>
    <p:sldId id="262" r:id="rId8"/>
    <p:sldId id="287" r:id="rId9"/>
    <p:sldId id="263" r:id="rId10"/>
    <p:sldId id="288" r:id="rId11"/>
    <p:sldId id="265" r:id="rId12"/>
    <p:sldId id="266" r:id="rId13"/>
    <p:sldId id="267" r:id="rId14"/>
    <p:sldId id="289" r:id="rId15"/>
    <p:sldId id="274" r:id="rId16"/>
    <p:sldId id="269" r:id="rId17"/>
    <p:sldId id="270" r:id="rId18"/>
    <p:sldId id="271" r:id="rId19"/>
    <p:sldId id="272" r:id="rId20"/>
    <p:sldId id="275" r:id="rId21"/>
    <p:sldId id="276" r:id="rId22"/>
    <p:sldId id="12388" r:id="rId23"/>
    <p:sldId id="277" r:id="rId24"/>
    <p:sldId id="278" r:id="rId25"/>
    <p:sldId id="290" r:id="rId26"/>
    <p:sldId id="280" r:id="rId27"/>
    <p:sldId id="12387" r:id="rId28"/>
    <p:sldId id="281" r:id="rId29"/>
    <p:sldId id="282" r:id="rId30"/>
    <p:sldId id="283" r:id="rId31"/>
    <p:sldId id="284"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BAB2"/>
    <a:srgbClr val="389283"/>
    <a:srgbClr val="26A49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2" d="100"/>
          <a:sy n="102" d="100"/>
        </p:scale>
        <p:origin x="138"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DAC47-2D26-4AEE-8937-B2512D058A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64F168F4-E909-48E3-BF6A-3190478C5B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5E4FB8E2-9955-46D1-BE3C-CC00498E3476}"/>
              </a:ext>
            </a:extLst>
          </p:cNvPr>
          <p:cNvSpPr>
            <a:spLocks noGrp="1"/>
          </p:cNvSpPr>
          <p:nvPr>
            <p:ph type="dt" sz="half" idx="10"/>
          </p:nvPr>
        </p:nvSpPr>
        <p:spPr/>
        <p:txBody>
          <a:bodyPr/>
          <a:lstStyle/>
          <a:p>
            <a:fld id="{202E3A45-85C8-4C50-BFC5-059874DF26E8}" type="datetimeFigureOut">
              <a:rPr lang="en-MY" smtClean="0"/>
              <a:t>25/10/2024</a:t>
            </a:fld>
            <a:endParaRPr lang="en-MY"/>
          </a:p>
        </p:txBody>
      </p:sp>
      <p:sp>
        <p:nvSpPr>
          <p:cNvPr id="5" name="Footer Placeholder 4">
            <a:extLst>
              <a:ext uri="{FF2B5EF4-FFF2-40B4-BE49-F238E27FC236}">
                <a16:creationId xmlns:a16="http://schemas.microsoft.com/office/drawing/2014/main" id="{450EE464-88C4-4095-8A56-6C9A9495C346}"/>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97FBF9E4-4CC3-43F2-BF6B-A91C558CDD34}"/>
              </a:ext>
            </a:extLst>
          </p:cNvPr>
          <p:cNvSpPr>
            <a:spLocks noGrp="1"/>
          </p:cNvSpPr>
          <p:nvPr>
            <p:ph type="sldNum" sz="quarter" idx="12"/>
          </p:nvPr>
        </p:nvSpPr>
        <p:spPr/>
        <p:txBody>
          <a:bodyPr/>
          <a:lstStyle/>
          <a:p>
            <a:fld id="{E8BFAE08-965A-434B-9262-7AAE427BF0A2}" type="slidenum">
              <a:rPr lang="en-MY" smtClean="0"/>
              <a:t>‹#›</a:t>
            </a:fld>
            <a:endParaRPr lang="en-MY"/>
          </a:p>
        </p:txBody>
      </p:sp>
    </p:spTree>
    <p:extLst>
      <p:ext uri="{BB962C8B-B14F-4D97-AF65-F5344CB8AC3E}">
        <p14:creationId xmlns:p14="http://schemas.microsoft.com/office/powerpoint/2010/main" val="3274050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2E540-411A-4048-936D-7FCD04D5FE82}"/>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72F370A5-8E53-4E99-A6DD-6A4F478337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A01B78EF-BC57-4C7A-A27E-E579BD67EFEE}"/>
              </a:ext>
            </a:extLst>
          </p:cNvPr>
          <p:cNvSpPr>
            <a:spLocks noGrp="1"/>
          </p:cNvSpPr>
          <p:nvPr>
            <p:ph type="dt" sz="half" idx="10"/>
          </p:nvPr>
        </p:nvSpPr>
        <p:spPr/>
        <p:txBody>
          <a:bodyPr/>
          <a:lstStyle/>
          <a:p>
            <a:fld id="{202E3A45-85C8-4C50-BFC5-059874DF26E8}" type="datetimeFigureOut">
              <a:rPr lang="en-MY" smtClean="0"/>
              <a:t>25/10/2024</a:t>
            </a:fld>
            <a:endParaRPr lang="en-MY"/>
          </a:p>
        </p:txBody>
      </p:sp>
      <p:sp>
        <p:nvSpPr>
          <p:cNvPr id="5" name="Footer Placeholder 4">
            <a:extLst>
              <a:ext uri="{FF2B5EF4-FFF2-40B4-BE49-F238E27FC236}">
                <a16:creationId xmlns:a16="http://schemas.microsoft.com/office/drawing/2014/main" id="{DDDE8B33-1CC1-4BA4-BD34-C89EDA743555}"/>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7A43B152-D6A7-4DF1-B57A-D43B2CA0616C}"/>
              </a:ext>
            </a:extLst>
          </p:cNvPr>
          <p:cNvSpPr>
            <a:spLocks noGrp="1"/>
          </p:cNvSpPr>
          <p:nvPr>
            <p:ph type="sldNum" sz="quarter" idx="12"/>
          </p:nvPr>
        </p:nvSpPr>
        <p:spPr/>
        <p:txBody>
          <a:bodyPr/>
          <a:lstStyle/>
          <a:p>
            <a:fld id="{E8BFAE08-965A-434B-9262-7AAE427BF0A2}" type="slidenum">
              <a:rPr lang="en-MY" smtClean="0"/>
              <a:t>‹#›</a:t>
            </a:fld>
            <a:endParaRPr lang="en-MY"/>
          </a:p>
        </p:txBody>
      </p:sp>
    </p:spTree>
    <p:extLst>
      <p:ext uri="{BB962C8B-B14F-4D97-AF65-F5344CB8AC3E}">
        <p14:creationId xmlns:p14="http://schemas.microsoft.com/office/powerpoint/2010/main" val="3626457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A8D625-1C9C-46F6-ACCC-1D78E2F7A6C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52EB8433-B773-46BB-9DE8-6863F8E0E8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80274366-1008-4217-8441-64CC523C66B7}"/>
              </a:ext>
            </a:extLst>
          </p:cNvPr>
          <p:cNvSpPr>
            <a:spLocks noGrp="1"/>
          </p:cNvSpPr>
          <p:nvPr>
            <p:ph type="dt" sz="half" idx="10"/>
          </p:nvPr>
        </p:nvSpPr>
        <p:spPr/>
        <p:txBody>
          <a:bodyPr/>
          <a:lstStyle/>
          <a:p>
            <a:fld id="{202E3A45-85C8-4C50-BFC5-059874DF26E8}" type="datetimeFigureOut">
              <a:rPr lang="en-MY" smtClean="0"/>
              <a:t>25/10/2024</a:t>
            </a:fld>
            <a:endParaRPr lang="en-MY"/>
          </a:p>
        </p:txBody>
      </p:sp>
      <p:sp>
        <p:nvSpPr>
          <p:cNvPr id="5" name="Footer Placeholder 4">
            <a:extLst>
              <a:ext uri="{FF2B5EF4-FFF2-40B4-BE49-F238E27FC236}">
                <a16:creationId xmlns:a16="http://schemas.microsoft.com/office/drawing/2014/main" id="{48CE3945-CDA6-4740-9EDE-8808F9CDB59A}"/>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CE6BA249-768B-43FF-98FE-8AF0B99C2178}"/>
              </a:ext>
            </a:extLst>
          </p:cNvPr>
          <p:cNvSpPr>
            <a:spLocks noGrp="1"/>
          </p:cNvSpPr>
          <p:nvPr>
            <p:ph type="sldNum" sz="quarter" idx="12"/>
          </p:nvPr>
        </p:nvSpPr>
        <p:spPr/>
        <p:txBody>
          <a:bodyPr/>
          <a:lstStyle/>
          <a:p>
            <a:fld id="{E8BFAE08-965A-434B-9262-7AAE427BF0A2}" type="slidenum">
              <a:rPr lang="en-MY" smtClean="0"/>
              <a:t>‹#›</a:t>
            </a:fld>
            <a:endParaRPr lang="en-MY"/>
          </a:p>
        </p:txBody>
      </p:sp>
    </p:spTree>
    <p:extLst>
      <p:ext uri="{BB962C8B-B14F-4D97-AF65-F5344CB8AC3E}">
        <p14:creationId xmlns:p14="http://schemas.microsoft.com/office/powerpoint/2010/main" val="986951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3F4DF-63FB-4093-A4E0-0EC682585008}"/>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69556614-AB85-448A-A45A-425BD066D2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20871E79-4D62-444B-BE74-17940FADC5DB}"/>
              </a:ext>
            </a:extLst>
          </p:cNvPr>
          <p:cNvSpPr>
            <a:spLocks noGrp="1"/>
          </p:cNvSpPr>
          <p:nvPr>
            <p:ph type="dt" sz="half" idx="10"/>
          </p:nvPr>
        </p:nvSpPr>
        <p:spPr/>
        <p:txBody>
          <a:bodyPr/>
          <a:lstStyle/>
          <a:p>
            <a:fld id="{202E3A45-85C8-4C50-BFC5-059874DF26E8}" type="datetimeFigureOut">
              <a:rPr lang="en-MY" smtClean="0"/>
              <a:t>25/10/2024</a:t>
            </a:fld>
            <a:endParaRPr lang="en-MY"/>
          </a:p>
        </p:txBody>
      </p:sp>
      <p:sp>
        <p:nvSpPr>
          <p:cNvPr id="5" name="Footer Placeholder 4">
            <a:extLst>
              <a:ext uri="{FF2B5EF4-FFF2-40B4-BE49-F238E27FC236}">
                <a16:creationId xmlns:a16="http://schemas.microsoft.com/office/drawing/2014/main" id="{4205F284-B5D9-420E-9040-873500E93F87}"/>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46522CF5-8728-4931-9B44-FB43A39001CE}"/>
              </a:ext>
            </a:extLst>
          </p:cNvPr>
          <p:cNvSpPr>
            <a:spLocks noGrp="1"/>
          </p:cNvSpPr>
          <p:nvPr>
            <p:ph type="sldNum" sz="quarter" idx="12"/>
          </p:nvPr>
        </p:nvSpPr>
        <p:spPr/>
        <p:txBody>
          <a:bodyPr/>
          <a:lstStyle/>
          <a:p>
            <a:fld id="{E8BFAE08-965A-434B-9262-7AAE427BF0A2}" type="slidenum">
              <a:rPr lang="en-MY" smtClean="0"/>
              <a:t>‹#›</a:t>
            </a:fld>
            <a:endParaRPr lang="en-MY"/>
          </a:p>
        </p:txBody>
      </p:sp>
    </p:spTree>
    <p:extLst>
      <p:ext uri="{BB962C8B-B14F-4D97-AF65-F5344CB8AC3E}">
        <p14:creationId xmlns:p14="http://schemas.microsoft.com/office/powerpoint/2010/main" val="3301467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E23AC-BA62-42B6-90E9-FB49AE9DE4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87612C6B-5B32-4A8D-9039-4E74B6E3F3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286FB4-1312-48C7-91B2-094183A62843}"/>
              </a:ext>
            </a:extLst>
          </p:cNvPr>
          <p:cNvSpPr>
            <a:spLocks noGrp="1"/>
          </p:cNvSpPr>
          <p:nvPr>
            <p:ph type="dt" sz="half" idx="10"/>
          </p:nvPr>
        </p:nvSpPr>
        <p:spPr/>
        <p:txBody>
          <a:bodyPr/>
          <a:lstStyle/>
          <a:p>
            <a:fld id="{202E3A45-85C8-4C50-BFC5-059874DF26E8}" type="datetimeFigureOut">
              <a:rPr lang="en-MY" smtClean="0"/>
              <a:t>25/10/2024</a:t>
            </a:fld>
            <a:endParaRPr lang="en-MY"/>
          </a:p>
        </p:txBody>
      </p:sp>
      <p:sp>
        <p:nvSpPr>
          <p:cNvPr id="5" name="Footer Placeholder 4">
            <a:extLst>
              <a:ext uri="{FF2B5EF4-FFF2-40B4-BE49-F238E27FC236}">
                <a16:creationId xmlns:a16="http://schemas.microsoft.com/office/drawing/2014/main" id="{D8069A86-2585-4AAF-8C46-5BCB837A4876}"/>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71870738-C323-47A5-A8EF-63BB400CA4FF}"/>
              </a:ext>
            </a:extLst>
          </p:cNvPr>
          <p:cNvSpPr>
            <a:spLocks noGrp="1"/>
          </p:cNvSpPr>
          <p:nvPr>
            <p:ph type="sldNum" sz="quarter" idx="12"/>
          </p:nvPr>
        </p:nvSpPr>
        <p:spPr/>
        <p:txBody>
          <a:bodyPr/>
          <a:lstStyle/>
          <a:p>
            <a:fld id="{E8BFAE08-965A-434B-9262-7AAE427BF0A2}" type="slidenum">
              <a:rPr lang="en-MY" smtClean="0"/>
              <a:t>‹#›</a:t>
            </a:fld>
            <a:endParaRPr lang="en-MY"/>
          </a:p>
        </p:txBody>
      </p:sp>
    </p:spTree>
    <p:extLst>
      <p:ext uri="{BB962C8B-B14F-4D97-AF65-F5344CB8AC3E}">
        <p14:creationId xmlns:p14="http://schemas.microsoft.com/office/powerpoint/2010/main" val="2892946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780D3-3BC0-4894-8E2E-59FCD9FA4C73}"/>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D3BF2A5F-E1F5-4ECA-98C0-8BD52DD021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22EF8471-013B-40FF-93DB-EABBAB35D0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392614A0-A56D-4E20-BA4A-297FDA523F2E}"/>
              </a:ext>
            </a:extLst>
          </p:cNvPr>
          <p:cNvSpPr>
            <a:spLocks noGrp="1"/>
          </p:cNvSpPr>
          <p:nvPr>
            <p:ph type="dt" sz="half" idx="10"/>
          </p:nvPr>
        </p:nvSpPr>
        <p:spPr/>
        <p:txBody>
          <a:bodyPr/>
          <a:lstStyle/>
          <a:p>
            <a:fld id="{202E3A45-85C8-4C50-BFC5-059874DF26E8}" type="datetimeFigureOut">
              <a:rPr lang="en-MY" smtClean="0"/>
              <a:t>25/10/2024</a:t>
            </a:fld>
            <a:endParaRPr lang="en-MY"/>
          </a:p>
        </p:txBody>
      </p:sp>
      <p:sp>
        <p:nvSpPr>
          <p:cNvPr id="6" name="Footer Placeholder 5">
            <a:extLst>
              <a:ext uri="{FF2B5EF4-FFF2-40B4-BE49-F238E27FC236}">
                <a16:creationId xmlns:a16="http://schemas.microsoft.com/office/drawing/2014/main" id="{F1081CFF-525A-45D5-9BE5-CD1943E3CA15}"/>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F8AE0D39-8B1C-4E86-8213-7056779E0087}"/>
              </a:ext>
            </a:extLst>
          </p:cNvPr>
          <p:cNvSpPr>
            <a:spLocks noGrp="1"/>
          </p:cNvSpPr>
          <p:nvPr>
            <p:ph type="sldNum" sz="quarter" idx="12"/>
          </p:nvPr>
        </p:nvSpPr>
        <p:spPr/>
        <p:txBody>
          <a:bodyPr/>
          <a:lstStyle/>
          <a:p>
            <a:fld id="{E8BFAE08-965A-434B-9262-7AAE427BF0A2}" type="slidenum">
              <a:rPr lang="en-MY" smtClean="0"/>
              <a:t>‹#›</a:t>
            </a:fld>
            <a:endParaRPr lang="en-MY"/>
          </a:p>
        </p:txBody>
      </p:sp>
    </p:spTree>
    <p:extLst>
      <p:ext uri="{BB962C8B-B14F-4D97-AF65-F5344CB8AC3E}">
        <p14:creationId xmlns:p14="http://schemas.microsoft.com/office/powerpoint/2010/main" val="927283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8C0A6-F8C6-487F-A306-5FBC163F4353}"/>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F7A333D4-871E-4BB2-8C23-03D0F3794E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584465-50CD-4EF8-BBA4-CB8595349B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4FBA7EF2-AD30-454E-8465-CBE9390443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275A1B-9373-4FA5-8F28-F02FD9537D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1E81B0BD-8390-408C-B293-ABDD82373433}"/>
              </a:ext>
            </a:extLst>
          </p:cNvPr>
          <p:cNvSpPr>
            <a:spLocks noGrp="1"/>
          </p:cNvSpPr>
          <p:nvPr>
            <p:ph type="dt" sz="half" idx="10"/>
          </p:nvPr>
        </p:nvSpPr>
        <p:spPr/>
        <p:txBody>
          <a:bodyPr/>
          <a:lstStyle/>
          <a:p>
            <a:fld id="{202E3A45-85C8-4C50-BFC5-059874DF26E8}" type="datetimeFigureOut">
              <a:rPr lang="en-MY" smtClean="0"/>
              <a:t>25/10/2024</a:t>
            </a:fld>
            <a:endParaRPr lang="en-MY"/>
          </a:p>
        </p:txBody>
      </p:sp>
      <p:sp>
        <p:nvSpPr>
          <p:cNvPr id="8" name="Footer Placeholder 7">
            <a:extLst>
              <a:ext uri="{FF2B5EF4-FFF2-40B4-BE49-F238E27FC236}">
                <a16:creationId xmlns:a16="http://schemas.microsoft.com/office/drawing/2014/main" id="{D6CB0060-9552-483F-AB1E-3F599D125C61}"/>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DFD78721-04A9-4E70-AF89-C6710C231669}"/>
              </a:ext>
            </a:extLst>
          </p:cNvPr>
          <p:cNvSpPr>
            <a:spLocks noGrp="1"/>
          </p:cNvSpPr>
          <p:nvPr>
            <p:ph type="sldNum" sz="quarter" idx="12"/>
          </p:nvPr>
        </p:nvSpPr>
        <p:spPr/>
        <p:txBody>
          <a:bodyPr/>
          <a:lstStyle/>
          <a:p>
            <a:fld id="{E8BFAE08-965A-434B-9262-7AAE427BF0A2}" type="slidenum">
              <a:rPr lang="en-MY" smtClean="0"/>
              <a:t>‹#›</a:t>
            </a:fld>
            <a:endParaRPr lang="en-MY"/>
          </a:p>
        </p:txBody>
      </p:sp>
    </p:spTree>
    <p:extLst>
      <p:ext uri="{BB962C8B-B14F-4D97-AF65-F5344CB8AC3E}">
        <p14:creationId xmlns:p14="http://schemas.microsoft.com/office/powerpoint/2010/main" val="2716488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CEFEB-A90F-481D-AD1B-E3245668A59C}"/>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720B5847-3343-4EF5-8D12-D93DA1EED9A3}"/>
              </a:ext>
            </a:extLst>
          </p:cNvPr>
          <p:cNvSpPr>
            <a:spLocks noGrp="1"/>
          </p:cNvSpPr>
          <p:nvPr>
            <p:ph type="dt" sz="half" idx="10"/>
          </p:nvPr>
        </p:nvSpPr>
        <p:spPr/>
        <p:txBody>
          <a:bodyPr/>
          <a:lstStyle/>
          <a:p>
            <a:fld id="{202E3A45-85C8-4C50-BFC5-059874DF26E8}" type="datetimeFigureOut">
              <a:rPr lang="en-MY" smtClean="0"/>
              <a:t>25/10/2024</a:t>
            </a:fld>
            <a:endParaRPr lang="en-MY"/>
          </a:p>
        </p:txBody>
      </p:sp>
      <p:sp>
        <p:nvSpPr>
          <p:cNvPr id="4" name="Footer Placeholder 3">
            <a:extLst>
              <a:ext uri="{FF2B5EF4-FFF2-40B4-BE49-F238E27FC236}">
                <a16:creationId xmlns:a16="http://schemas.microsoft.com/office/drawing/2014/main" id="{14A049EF-E1D2-465D-BD6E-C3A3D880385B}"/>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5D946AC1-F8C5-4555-9558-AF635DC400C1}"/>
              </a:ext>
            </a:extLst>
          </p:cNvPr>
          <p:cNvSpPr>
            <a:spLocks noGrp="1"/>
          </p:cNvSpPr>
          <p:nvPr>
            <p:ph type="sldNum" sz="quarter" idx="12"/>
          </p:nvPr>
        </p:nvSpPr>
        <p:spPr/>
        <p:txBody>
          <a:bodyPr/>
          <a:lstStyle/>
          <a:p>
            <a:fld id="{E8BFAE08-965A-434B-9262-7AAE427BF0A2}" type="slidenum">
              <a:rPr lang="en-MY" smtClean="0"/>
              <a:t>‹#›</a:t>
            </a:fld>
            <a:endParaRPr lang="en-MY"/>
          </a:p>
        </p:txBody>
      </p:sp>
    </p:spTree>
    <p:extLst>
      <p:ext uri="{BB962C8B-B14F-4D97-AF65-F5344CB8AC3E}">
        <p14:creationId xmlns:p14="http://schemas.microsoft.com/office/powerpoint/2010/main" val="2308207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A9DC26-07F2-48D5-ACA1-9439F1140317}"/>
              </a:ext>
            </a:extLst>
          </p:cNvPr>
          <p:cNvSpPr>
            <a:spLocks noGrp="1"/>
          </p:cNvSpPr>
          <p:nvPr>
            <p:ph type="dt" sz="half" idx="10"/>
          </p:nvPr>
        </p:nvSpPr>
        <p:spPr/>
        <p:txBody>
          <a:bodyPr/>
          <a:lstStyle/>
          <a:p>
            <a:fld id="{202E3A45-85C8-4C50-BFC5-059874DF26E8}" type="datetimeFigureOut">
              <a:rPr lang="en-MY" smtClean="0"/>
              <a:t>25/10/2024</a:t>
            </a:fld>
            <a:endParaRPr lang="en-MY"/>
          </a:p>
        </p:txBody>
      </p:sp>
      <p:sp>
        <p:nvSpPr>
          <p:cNvPr id="3" name="Footer Placeholder 2">
            <a:extLst>
              <a:ext uri="{FF2B5EF4-FFF2-40B4-BE49-F238E27FC236}">
                <a16:creationId xmlns:a16="http://schemas.microsoft.com/office/drawing/2014/main" id="{083EB69F-AC05-4C8D-8069-B16510A52ED4}"/>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876998B3-7DF6-4E45-9524-BFE98E7C1C11}"/>
              </a:ext>
            </a:extLst>
          </p:cNvPr>
          <p:cNvSpPr>
            <a:spLocks noGrp="1"/>
          </p:cNvSpPr>
          <p:nvPr>
            <p:ph type="sldNum" sz="quarter" idx="12"/>
          </p:nvPr>
        </p:nvSpPr>
        <p:spPr/>
        <p:txBody>
          <a:bodyPr/>
          <a:lstStyle/>
          <a:p>
            <a:fld id="{E8BFAE08-965A-434B-9262-7AAE427BF0A2}" type="slidenum">
              <a:rPr lang="en-MY" smtClean="0"/>
              <a:t>‹#›</a:t>
            </a:fld>
            <a:endParaRPr lang="en-MY"/>
          </a:p>
        </p:txBody>
      </p:sp>
    </p:spTree>
    <p:extLst>
      <p:ext uri="{BB962C8B-B14F-4D97-AF65-F5344CB8AC3E}">
        <p14:creationId xmlns:p14="http://schemas.microsoft.com/office/powerpoint/2010/main" val="4270104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BF4BC-A0AA-425A-A716-96EB810369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270EAAB7-715B-4047-AA38-8EA5E3BF3E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1DFD0D90-52E1-478F-B5D3-CBF9AA7CE2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4BC1E9-DC40-4B2A-8302-DD1B3EBF6C74}"/>
              </a:ext>
            </a:extLst>
          </p:cNvPr>
          <p:cNvSpPr>
            <a:spLocks noGrp="1"/>
          </p:cNvSpPr>
          <p:nvPr>
            <p:ph type="dt" sz="half" idx="10"/>
          </p:nvPr>
        </p:nvSpPr>
        <p:spPr/>
        <p:txBody>
          <a:bodyPr/>
          <a:lstStyle/>
          <a:p>
            <a:fld id="{202E3A45-85C8-4C50-BFC5-059874DF26E8}" type="datetimeFigureOut">
              <a:rPr lang="en-MY" smtClean="0"/>
              <a:t>25/10/2024</a:t>
            </a:fld>
            <a:endParaRPr lang="en-MY"/>
          </a:p>
        </p:txBody>
      </p:sp>
      <p:sp>
        <p:nvSpPr>
          <p:cNvPr id="6" name="Footer Placeholder 5">
            <a:extLst>
              <a:ext uri="{FF2B5EF4-FFF2-40B4-BE49-F238E27FC236}">
                <a16:creationId xmlns:a16="http://schemas.microsoft.com/office/drawing/2014/main" id="{DD8E3D31-236A-4771-B358-0E3548A02379}"/>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95E80C30-888E-4DAE-8855-72500459073E}"/>
              </a:ext>
            </a:extLst>
          </p:cNvPr>
          <p:cNvSpPr>
            <a:spLocks noGrp="1"/>
          </p:cNvSpPr>
          <p:nvPr>
            <p:ph type="sldNum" sz="quarter" idx="12"/>
          </p:nvPr>
        </p:nvSpPr>
        <p:spPr/>
        <p:txBody>
          <a:bodyPr/>
          <a:lstStyle/>
          <a:p>
            <a:fld id="{E8BFAE08-965A-434B-9262-7AAE427BF0A2}" type="slidenum">
              <a:rPr lang="en-MY" smtClean="0"/>
              <a:t>‹#›</a:t>
            </a:fld>
            <a:endParaRPr lang="en-MY"/>
          </a:p>
        </p:txBody>
      </p:sp>
    </p:spTree>
    <p:extLst>
      <p:ext uri="{BB962C8B-B14F-4D97-AF65-F5344CB8AC3E}">
        <p14:creationId xmlns:p14="http://schemas.microsoft.com/office/powerpoint/2010/main" val="3622919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2D581-A2C9-4CDB-857E-594178D4CC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148DDFD4-4ECA-4D26-A794-7B31FA1751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202D99D9-CCCA-4430-B4A2-1F17B555D9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426ADB-758B-4FF9-B651-28E090A033C4}"/>
              </a:ext>
            </a:extLst>
          </p:cNvPr>
          <p:cNvSpPr>
            <a:spLocks noGrp="1"/>
          </p:cNvSpPr>
          <p:nvPr>
            <p:ph type="dt" sz="half" idx="10"/>
          </p:nvPr>
        </p:nvSpPr>
        <p:spPr/>
        <p:txBody>
          <a:bodyPr/>
          <a:lstStyle/>
          <a:p>
            <a:fld id="{202E3A45-85C8-4C50-BFC5-059874DF26E8}" type="datetimeFigureOut">
              <a:rPr lang="en-MY" smtClean="0"/>
              <a:t>25/10/2024</a:t>
            </a:fld>
            <a:endParaRPr lang="en-MY"/>
          </a:p>
        </p:txBody>
      </p:sp>
      <p:sp>
        <p:nvSpPr>
          <p:cNvPr id="6" name="Footer Placeholder 5">
            <a:extLst>
              <a:ext uri="{FF2B5EF4-FFF2-40B4-BE49-F238E27FC236}">
                <a16:creationId xmlns:a16="http://schemas.microsoft.com/office/drawing/2014/main" id="{64BB889C-BB64-4C88-8D17-ED9D0BE5AC35}"/>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2004C4C4-9674-4120-A899-64FE881C14CC}"/>
              </a:ext>
            </a:extLst>
          </p:cNvPr>
          <p:cNvSpPr>
            <a:spLocks noGrp="1"/>
          </p:cNvSpPr>
          <p:nvPr>
            <p:ph type="sldNum" sz="quarter" idx="12"/>
          </p:nvPr>
        </p:nvSpPr>
        <p:spPr/>
        <p:txBody>
          <a:bodyPr/>
          <a:lstStyle/>
          <a:p>
            <a:fld id="{E8BFAE08-965A-434B-9262-7AAE427BF0A2}" type="slidenum">
              <a:rPr lang="en-MY" smtClean="0"/>
              <a:t>‹#›</a:t>
            </a:fld>
            <a:endParaRPr lang="en-MY"/>
          </a:p>
        </p:txBody>
      </p:sp>
    </p:spTree>
    <p:extLst>
      <p:ext uri="{BB962C8B-B14F-4D97-AF65-F5344CB8AC3E}">
        <p14:creationId xmlns:p14="http://schemas.microsoft.com/office/powerpoint/2010/main" val="1621487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4A1CC9-830A-49E8-96E1-A820E075B9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C8B90022-2D4B-423A-A183-1ECD0AE494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290B5645-D6DF-4270-922D-02EACD07B6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2E3A45-85C8-4C50-BFC5-059874DF26E8}" type="datetimeFigureOut">
              <a:rPr lang="en-MY" smtClean="0"/>
              <a:t>25/10/2024</a:t>
            </a:fld>
            <a:endParaRPr lang="en-MY"/>
          </a:p>
        </p:txBody>
      </p:sp>
      <p:sp>
        <p:nvSpPr>
          <p:cNvPr id="5" name="Footer Placeholder 4">
            <a:extLst>
              <a:ext uri="{FF2B5EF4-FFF2-40B4-BE49-F238E27FC236}">
                <a16:creationId xmlns:a16="http://schemas.microsoft.com/office/drawing/2014/main" id="{628CE964-998F-474E-B7E4-928D89C62A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a:extLst>
              <a:ext uri="{FF2B5EF4-FFF2-40B4-BE49-F238E27FC236}">
                <a16:creationId xmlns:a16="http://schemas.microsoft.com/office/drawing/2014/main" id="{61207CDF-3BF7-46B4-AB9B-A855722568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BFAE08-965A-434B-9262-7AAE427BF0A2}" type="slidenum">
              <a:rPr lang="en-MY" smtClean="0"/>
              <a:t>‹#›</a:t>
            </a:fld>
            <a:endParaRPr lang="en-MY"/>
          </a:p>
        </p:txBody>
      </p:sp>
    </p:spTree>
    <p:extLst>
      <p:ext uri="{BB962C8B-B14F-4D97-AF65-F5344CB8AC3E}">
        <p14:creationId xmlns:p14="http://schemas.microsoft.com/office/powerpoint/2010/main" val="29351864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EC846B4-3A78-4AB2-85AA-3A83E8573501}"/>
              </a:ext>
            </a:extLst>
          </p:cNvPr>
          <p:cNvSpPr/>
          <p:nvPr/>
        </p:nvSpPr>
        <p:spPr>
          <a:xfrm>
            <a:off x="0" y="197032"/>
            <a:ext cx="12191998" cy="598756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nvGrpSpPr>
          <p:cNvPr id="4" name="Group 3">
            <a:extLst>
              <a:ext uri="{FF2B5EF4-FFF2-40B4-BE49-F238E27FC236}">
                <a16:creationId xmlns:a16="http://schemas.microsoft.com/office/drawing/2014/main" id="{652D54E9-D58D-4C3D-9B23-C60A1765384A}"/>
              </a:ext>
            </a:extLst>
          </p:cNvPr>
          <p:cNvGrpSpPr/>
          <p:nvPr/>
        </p:nvGrpSpPr>
        <p:grpSpPr>
          <a:xfrm>
            <a:off x="2" y="-10887"/>
            <a:ext cx="12192000" cy="6877058"/>
            <a:chOff x="2" y="-10887"/>
            <a:chExt cx="12192000" cy="6877058"/>
          </a:xfrm>
        </p:grpSpPr>
        <p:grpSp>
          <p:nvGrpSpPr>
            <p:cNvPr id="5" name="Group 4">
              <a:extLst>
                <a:ext uri="{FF2B5EF4-FFF2-40B4-BE49-F238E27FC236}">
                  <a16:creationId xmlns:a16="http://schemas.microsoft.com/office/drawing/2014/main" id="{2F26648D-150A-425A-A4CD-EF00CF0E875D}"/>
                </a:ext>
              </a:extLst>
            </p:cNvPr>
            <p:cNvGrpSpPr/>
            <p:nvPr/>
          </p:nvGrpSpPr>
          <p:grpSpPr>
            <a:xfrm>
              <a:off x="2" y="6237510"/>
              <a:ext cx="12191998" cy="628661"/>
              <a:chOff x="2" y="6237510"/>
              <a:chExt cx="12191998" cy="628661"/>
            </a:xfrm>
          </p:grpSpPr>
          <p:sp>
            <p:nvSpPr>
              <p:cNvPr id="9" name="Rectangle 8">
                <a:extLst>
                  <a:ext uri="{FF2B5EF4-FFF2-40B4-BE49-F238E27FC236}">
                    <a16:creationId xmlns:a16="http://schemas.microsoft.com/office/drawing/2014/main" id="{62328637-A393-4272-9558-C0A31CE88FDE}"/>
                  </a:ext>
                </a:extLst>
              </p:cNvPr>
              <p:cNvSpPr/>
              <p:nvPr/>
            </p:nvSpPr>
            <p:spPr>
              <a:xfrm rot="16200000">
                <a:off x="7445830" y="2120000"/>
                <a:ext cx="620486" cy="8871855"/>
              </a:xfrm>
              <a:prstGeom prst="rect">
                <a:avLst/>
              </a:prstGeom>
              <a:solidFill>
                <a:srgbClr val="EF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0" name="Rectangle 9">
                <a:extLst>
                  <a:ext uri="{FF2B5EF4-FFF2-40B4-BE49-F238E27FC236}">
                    <a16:creationId xmlns:a16="http://schemas.microsoft.com/office/drawing/2014/main" id="{491029DE-3C12-459A-8D3A-CD564E8191CB}"/>
                  </a:ext>
                </a:extLst>
              </p:cNvPr>
              <p:cNvSpPr/>
              <p:nvPr/>
            </p:nvSpPr>
            <p:spPr>
              <a:xfrm rot="16200000">
                <a:off x="2735514" y="6246750"/>
                <a:ext cx="304583" cy="286104"/>
              </a:xfrm>
              <a:prstGeom prst="rect">
                <a:avLst/>
              </a:prstGeom>
              <a:solidFill>
                <a:srgbClr val="FFB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1" name="TextBox 10">
                <a:extLst>
                  <a:ext uri="{FF2B5EF4-FFF2-40B4-BE49-F238E27FC236}">
                    <a16:creationId xmlns:a16="http://schemas.microsoft.com/office/drawing/2014/main" id="{7878FB4C-E25B-41F0-BDE2-0A1CD5F31934}"/>
                  </a:ext>
                </a:extLst>
              </p:cNvPr>
              <p:cNvSpPr txBox="1"/>
              <p:nvPr/>
            </p:nvSpPr>
            <p:spPr>
              <a:xfrm>
                <a:off x="9632977" y="6418271"/>
                <a:ext cx="2222083" cy="261610"/>
              </a:xfrm>
              <a:prstGeom prst="rect">
                <a:avLst/>
              </a:prstGeom>
              <a:noFill/>
            </p:spPr>
            <p:txBody>
              <a:bodyPr wrap="none" rtlCol="0">
                <a:spAutoFit/>
              </a:bodyPr>
              <a:lstStyle/>
              <a:p>
                <a:pPr algn="r"/>
                <a:r>
                  <a:rPr lang="en-MY" sz="1100" i="1" dirty="0">
                    <a:solidFill>
                      <a:srgbClr val="0FBAB2"/>
                    </a:solidFill>
                    <a:latin typeface="Gotham Black" pitchFamily="50" charset="0"/>
                  </a:rPr>
                  <a:t>Passionate</a:t>
                </a:r>
                <a:r>
                  <a:rPr lang="en-MY" sz="1100" dirty="0">
                    <a:solidFill>
                      <a:srgbClr val="0FBAB2"/>
                    </a:solidFill>
                    <a:latin typeface="Gotham Ultra" pitchFamily="50" charset="0"/>
                  </a:rPr>
                  <a:t> </a:t>
                </a:r>
                <a:r>
                  <a:rPr lang="en-MY" sz="1100" i="1" dirty="0">
                    <a:solidFill>
                      <a:srgbClr val="0FBAB2"/>
                    </a:solidFill>
                    <a:latin typeface="Gotham" panose="02000504050000020004" pitchFamily="2" charset="0"/>
                  </a:rPr>
                  <a:t>about</a:t>
                </a:r>
                <a:r>
                  <a:rPr lang="en-MY" sz="1100" dirty="0">
                    <a:solidFill>
                      <a:srgbClr val="0FBAB2"/>
                    </a:solidFill>
                    <a:latin typeface="Gotham Ultra" pitchFamily="50" charset="0"/>
                  </a:rPr>
                  <a:t> </a:t>
                </a:r>
                <a:r>
                  <a:rPr lang="en-MY" sz="1100" i="1" dirty="0">
                    <a:solidFill>
                      <a:srgbClr val="0FBAB2"/>
                    </a:solidFill>
                    <a:latin typeface="Gotham Black" pitchFamily="50" charset="0"/>
                  </a:rPr>
                  <a:t>Healthcare</a:t>
                </a:r>
              </a:p>
            </p:txBody>
          </p:sp>
          <p:sp>
            <p:nvSpPr>
              <p:cNvPr id="12" name="TextBox 11">
                <a:extLst>
                  <a:ext uri="{FF2B5EF4-FFF2-40B4-BE49-F238E27FC236}">
                    <a16:creationId xmlns:a16="http://schemas.microsoft.com/office/drawing/2014/main" id="{6B2CCB16-C59E-4C07-96B7-0E3BFA7228F6}"/>
                  </a:ext>
                </a:extLst>
              </p:cNvPr>
              <p:cNvSpPr txBox="1"/>
              <p:nvPr/>
            </p:nvSpPr>
            <p:spPr>
              <a:xfrm>
                <a:off x="3242931" y="6418271"/>
                <a:ext cx="6102350" cy="261610"/>
              </a:xfrm>
              <a:prstGeom prst="rect">
                <a:avLst/>
              </a:prstGeom>
              <a:noFill/>
            </p:spPr>
            <p:txBody>
              <a:bodyPr wrap="square" anchor="ctr">
                <a:spAutoFit/>
              </a:bodyPr>
              <a:lstStyle/>
              <a:p>
                <a:pPr algn="ctr"/>
                <a:r>
                  <a:rPr lang="en-MY" sz="1050" b="0" i="0" dirty="0">
                    <a:solidFill>
                      <a:schemeClr val="bg1">
                        <a:lumMod val="75000"/>
                      </a:schemeClr>
                    </a:solidFill>
                    <a:effectLst/>
                    <a:latin typeface="Google Sans"/>
                  </a:rPr>
                  <a:t>©</a:t>
                </a:r>
                <a:r>
                  <a:rPr lang="en-MY" sz="1050" b="0" i="0" dirty="0">
                    <a:solidFill>
                      <a:srgbClr val="040C28"/>
                    </a:solidFill>
                    <a:effectLst/>
                    <a:latin typeface="Google Sans"/>
                  </a:rPr>
                  <a:t> </a:t>
                </a:r>
                <a:r>
                  <a:rPr lang="en-MY" sz="1050" dirty="0">
                    <a:solidFill>
                      <a:schemeClr val="bg1">
                        <a:lumMod val="75000"/>
                      </a:schemeClr>
                    </a:solidFill>
                    <a:latin typeface="GOTHAM-BOOK" panose="02000504050000020004" pitchFamily="2" charset="0"/>
                  </a:rPr>
                  <a:t>Copyright reserved. Private and Confidential to QueueMed Healthtech Sdn Bhd</a:t>
                </a:r>
              </a:p>
            </p:txBody>
          </p:sp>
          <p:sp>
            <p:nvSpPr>
              <p:cNvPr id="13" name="Rectangle 12">
                <a:extLst>
                  <a:ext uri="{FF2B5EF4-FFF2-40B4-BE49-F238E27FC236}">
                    <a16:creationId xmlns:a16="http://schemas.microsoft.com/office/drawing/2014/main" id="{CCF0D293-DE1A-44C7-9FBD-429D3AB7A5A6}"/>
                  </a:ext>
                </a:extLst>
              </p:cNvPr>
              <p:cNvSpPr/>
              <p:nvPr/>
            </p:nvSpPr>
            <p:spPr>
              <a:xfrm rot="16200000">
                <a:off x="908958" y="5328557"/>
                <a:ext cx="620486" cy="2438398"/>
              </a:xfrm>
              <a:prstGeom prst="rect">
                <a:avLst/>
              </a:prstGeom>
              <a:solidFill>
                <a:srgbClr val="0FBA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4" name="Rectangle 13">
                <a:extLst>
                  <a:ext uri="{FF2B5EF4-FFF2-40B4-BE49-F238E27FC236}">
                    <a16:creationId xmlns:a16="http://schemas.microsoft.com/office/drawing/2014/main" id="{7FB38503-87F8-45E8-82E2-14CACA6674FD}"/>
                  </a:ext>
                </a:extLst>
              </p:cNvPr>
              <p:cNvSpPr/>
              <p:nvPr/>
            </p:nvSpPr>
            <p:spPr>
              <a:xfrm rot="16200000">
                <a:off x="2433624" y="6546871"/>
                <a:ext cx="315905" cy="306352"/>
              </a:xfrm>
              <a:prstGeom prst="rect">
                <a:avLst/>
              </a:prstGeom>
              <a:solidFill>
                <a:srgbClr val="764B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15" name="Picture 14">
                <a:extLst>
                  <a:ext uri="{FF2B5EF4-FFF2-40B4-BE49-F238E27FC236}">
                    <a16:creationId xmlns:a16="http://schemas.microsoft.com/office/drawing/2014/main" id="{3D469221-3407-4BFA-91D4-3CA05E5DB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410" y="6370888"/>
                <a:ext cx="1654762" cy="342993"/>
              </a:xfrm>
              <a:prstGeom prst="rect">
                <a:avLst/>
              </a:prstGeom>
            </p:spPr>
          </p:pic>
          <p:sp>
            <p:nvSpPr>
              <p:cNvPr id="16" name="Rectangle 15">
                <a:extLst>
                  <a:ext uri="{FF2B5EF4-FFF2-40B4-BE49-F238E27FC236}">
                    <a16:creationId xmlns:a16="http://schemas.microsoft.com/office/drawing/2014/main" id="{94A1BB05-7FF5-4302-B23D-524590348739}"/>
                  </a:ext>
                </a:extLst>
              </p:cNvPr>
              <p:cNvSpPr/>
              <p:nvPr/>
            </p:nvSpPr>
            <p:spPr>
              <a:xfrm rot="16200000">
                <a:off x="3080592" y="6492360"/>
                <a:ext cx="324077" cy="423544"/>
              </a:xfrm>
              <a:prstGeom prst="rect">
                <a:avLst/>
              </a:prstGeom>
              <a:solidFill>
                <a:srgbClr val="EF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grpSp>
          <p:nvGrpSpPr>
            <p:cNvPr id="6" name="Group 5">
              <a:extLst>
                <a:ext uri="{FF2B5EF4-FFF2-40B4-BE49-F238E27FC236}">
                  <a16:creationId xmlns:a16="http://schemas.microsoft.com/office/drawing/2014/main" id="{50825719-52BB-4695-8730-1E2C9187765C}"/>
                </a:ext>
              </a:extLst>
            </p:cNvPr>
            <p:cNvGrpSpPr/>
            <p:nvPr/>
          </p:nvGrpSpPr>
          <p:grpSpPr>
            <a:xfrm>
              <a:off x="2" y="-10887"/>
              <a:ext cx="12192000" cy="155006"/>
              <a:chOff x="2" y="-10887"/>
              <a:chExt cx="12192000" cy="155006"/>
            </a:xfrm>
          </p:grpSpPr>
          <p:sp>
            <p:nvSpPr>
              <p:cNvPr id="7" name="Rectangle 6">
                <a:extLst>
                  <a:ext uri="{FF2B5EF4-FFF2-40B4-BE49-F238E27FC236}">
                    <a16:creationId xmlns:a16="http://schemas.microsoft.com/office/drawing/2014/main" id="{3EC44C49-7CB1-46BA-AB84-22B1C5940626}"/>
                  </a:ext>
                </a:extLst>
              </p:cNvPr>
              <p:cNvSpPr/>
              <p:nvPr/>
            </p:nvSpPr>
            <p:spPr>
              <a:xfrm rot="16200000">
                <a:off x="1141698" y="-1152583"/>
                <a:ext cx="155006" cy="2438398"/>
              </a:xfrm>
              <a:prstGeom prst="rect">
                <a:avLst/>
              </a:prstGeom>
              <a:solidFill>
                <a:srgbClr val="0FBA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8" name="Rectangle 7">
                <a:extLst>
                  <a:ext uri="{FF2B5EF4-FFF2-40B4-BE49-F238E27FC236}">
                    <a16:creationId xmlns:a16="http://schemas.microsoft.com/office/drawing/2014/main" id="{480DA7A7-3802-4896-AFEF-601147550856}"/>
                  </a:ext>
                </a:extLst>
              </p:cNvPr>
              <p:cNvSpPr/>
              <p:nvPr/>
            </p:nvSpPr>
            <p:spPr>
              <a:xfrm rot="16200000">
                <a:off x="7282149" y="-4765734"/>
                <a:ext cx="155006" cy="9664700"/>
              </a:xfrm>
              <a:prstGeom prst="rect">
                <a:avLst/>
              </a:prstGeom>
              <a:solidFill>
                <a:srgbClr val="EF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grpSp>
      <p:sp>
        <p:nvSpPr>
          <p:cNvPr id="19" name="TextBox 18">
            <a:extLst>
              <a:ext uri="{FF2B5EF4-FFF2-40B4-BE49-F238E27FC236}">
                <a16:creationId xmlns:a16="http://schemas.microsoft.com/office/drawing/2014/main" id="{99AE4C4A-6019-43BB-8512-D4AE35EDE91C}"/>
              </a:ext>
            </a:extLst>
          </p:cNvPr>
          <p:cNvSpPr txBox="1"/>
          <p:nvPr/>
        </p:nvSpPr>
        <p:spPr>
          <a:xfrm>
            <a:off x="1358654" y="1767712"/>
            <a:ext cx="9474690" cy="1200329"/>
          </a:xfrm>
          <a:prstGeom prst="rect">
            <a:avLst/>
          </a:prstGeom>
          <a:noFill/>
        </p:spPr>
        <p:txBody>
          <a:bodyPr wrap="square" rtlCol="0">
            <a:spAutoFit/>
          </a:bodyPr>
          <a:lstStyle/>
          <a:p>
            <a:pPr algn="ctr"/>
            <a:r>
              <a:rPr lang="en-US" sz="3600" b="1" i="0" dirty="0">
                <a:solidFill>
                  <a:srgbClr val="000000"/>
                </a:solidFill>
                <a:effectLst/>
              </a:rPr>
              <a:t>Enhancing Medical Summarization with Parameter Efficient Fine Tuning on Local CPUs</a:t>
            </a:r>
            <a:endParaRPr lang="en-MY" sz="3600" b="1" dirty="0"/>
          </a:p>
        </p:txBody>
      </p:sp>
      <p:sp>
        <p:nvSpPr>
          <p:cNvPr id="21" name="TextBox 20">
            <a:extLst>
              <a:ext uri="{FF2B5EF4-FFF2-40B4-BE49-F238E27FC236}">
                <a16:creationId xmlns:a16="http://schemas.microsoft.com/office/drawing/2014/main" id="{F10827AA-1B62-424F-8E64-6E33F8E37B1C}"/>
              </a:ext>
            </a:extLst>
          </p:cNvPr>
          <p:cNvSpPr txBox="1"/>
          <p:nvPr/>
        </p:nvSpPr>
        <p:spPr>
          <a:xfrm>
            <a:off x="5691870" y="3288954"/>
            <a:ext cx="2329612" cy="1400383"/>
          </a:xfrm>
          <a:prstGeom prst="rect">
            <a:avLst/>
          </a:prstGeom>
          <a:noFill/>
        </p:spPr>
        <p:txBody>
          <a:bodyPr wrap="none" rtlCol="0">
            <a:spAutoFit/>
          </a:bodyPr>
          <a:lstStyle/>
          <a:p>
            <a:pPr>
              <a:spcBef>
                <a:spcPts val="0"/>
              </a:spcBef>
              <a:spcAft>
                <a:spcPts val="200"/>
              </a:spcAft>
            </a:pPr>
            <a:r>
              <a:rPr lang="en-MY" sz="2000" dirty="0">
                <a:effectLst/>
                <a:ea typeface="SimSun" panose="02010600030101010101" pitchFamily="2" charset="-122"/>
              </a:rPr>
              <a:t>Shamus Sim Zi Yang </a:t>
            </a:r>
          </a:p>
          <a:p>
            <a:pPr>
              <a:spcBef>
                <a:spcPts val="0"/>
              </a:spcBef>
              <a:spcAft>
                <a:spcPts val="200"/>
              </a:spcAft>
            </a:pPr>
            <a:r>
              <a:rPr lang="en-MY" sz="2000" dirty="0">
                <a:effectLst/>
                <a:ea typeface="SimSun" panose="02010600030101010101" pitchFamily="2" charset="-122"/>
              </a:rPr>
              <a:t>Goh Man </a:t>
            </a:r>
            <a:r>
              <a:rPr lang="en-MY" sz="2000" dirty="0" err="1">
                <a:effectLst/>
                <a:ea typeface="SimSun" panose="02010600030101010101" pitchFamily="2" charset="-122"/>
              </a:rPr>
              <a:t>Fye</a:t>
            </a:r>
            <a:endParaRPr lang="en-MY" sz="2000" dirty="0">
              <a:effectLst/>
              <a:ea typeface="SimSun" panose="02010600030101010101" pitchFamily="2" charset="-122"/>
            </a:endParaRPr>
          </a:p>
          <a:p>
            <a:pPr>
              <a:spcBef>
                <a:spcPts val="0"/>
              </a:spcBef>
              <a:spcAft>
                <a:spcPts val="200"/>
              </a:spcAft>
            </a:pPr>
            <a:r>
              <a:rPr lang="en-MY" sz="2000" dirty="0">
                <a:effectLst/>
                <a:ea typeface="SimSun" panose="02010600030101010101" pitchFamily="2" charset="-122"/>
              </a:rPr>
              <a:t>Wei Chung Yap</a:t>
            </a:r>
          </a:p>
          <a:p>
            <a:pPr>
              <a:spcBef>
                <a:spcPts val="0"/>
              </a:spcBef>
              <a:spcAft>
                <a:spcPts val="200"/>
              </a:spcAft>
            </a:pPr>
            <a:r>
              <a:rPr lang="en-MY" sz="2000" dirty="0" err="1">
                <a:effectLst/>
                <a:ea typeface="SimSun" panose="02010600030101010101" pitchFamily="2" charset="-122"/>
              </a:rPr>
              <a:t>Diong</a:t>
            </a:r>
            <a:r>
              <a:rPr lang="en-MY" sz="2000" dirty="0">
                <a:effectLst/>
                <a:ea typeface="SimSun" panose="02010600030101010101" pitchFamily="2" charset="-122"/>
              </a:rPr>
              <a:t> Zi Yu</a:t>
            </a:r>
          </a:p>
        </p:txBody>
      </p:sp>
      <p:cxnSp>
        <p:nvCxnSpPr>
          <p:cNvPr id="23" name="Straight Connector 22">
            <a:extLst>
              <a:ext uri="{FF2B5EF4-FFF2-40B4-BE49-F238E27FC236}">
                <a16:creationId xmlns:a16="http://schemas.microsoft.com/office/drawing/2014/main" id="{A02DCB11-5AB7-4EF3-BA10-B18EC5007F65}"/>
              </a:ext>
            </a:extLst>
          </p:cNvPr>
          <p:cNvCxnSpPr>
            <a:cxnSpLocks/>
          </p:cNvCxnSpPr>
          <p:nvPr/>
        </p:nvCxnSpPr>
        <p:spPr>
          <a:xfrm>
            <a:off x="5543550" y="3339618"/>
            <a:ext cx="0" cy="1260957"/>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7025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652D54E9-D58D-4C3D-9B23-C60A1765384A}"/>
              </a:ext>
            </a:extLst>
          </p:cNvPr>
          <p:cNvGrpSpPr/>
          <p:nvPr/>
        </p:nvGrpSpPr>
        <p:grpSpPr>
          <a:xfrm>
            <a:off x="2" y="-10887"/>
            <a:ext cx="12192000" cy="6877058"/>
            <a:chOff x="2" y="-10887"/>
            <a:chExt cx="12192000" cy="6877058"/>
          </a:xfrm>
        </p:grpSpPr>
        <p:grpSp>
          <p:nvGrpSpPr>
            <p:cNvPr id="5" name="Group 4">
              <a:extLst>
                <a:ext uri="{FF2B5EF4-FFF2-40B4-BE49-F238E27FC236}">
                  <a16:creationId xmlns:a16="http://schemas.microsoft.com/office/drawing/2014/main" id="{2F26648D-150A-425A-A4CD-EF00CF0E875D}"/>
                </a:ext>
              </a:extLst>
            </p:cNvPr>
            <p:cNvGrpSpPr/>
            <p:nvPr/>
          </p:nvGrpSpPr>
          <p:grpSpPr>
            <a:xfrm>
              <a:off x="2" y="6237510"/>
              <a:ext cx="12191998" cy="628661"/>
              <a:chOff x="2" y="6237510"/>
              <a:chExt cx="12191998" cy="628661"/>
            </a:xfrm>
          </p:grpSpPr>
          <p:sp>
            <p:nvSpPr>
              <p:cNvPr id="9" name="Rectangle 8">
                <a:extLst>
                  <a:ext uri="{FF2B5EF4-FFF2-40B4-BE49-F238E27FC236}">
                    <a16:creationId xmlns:a16="http://schemas.microsoft.com/office/drawing/2014/main" id="{62328637-A393-4272-9558-C0A31CE88FDE}"/>
                  </a:ext>
                </a:extLst>
              </p:cNvPr>
              <p:cNvSpPr/>
              <p:nvPr/>
            </p:nvSpPr>
            <p:spPr>
              <a:xfrm rot="16200000">
                <a:off x="7445830" y="2120000"/>
                <a:ext cx="620486" cy="8871855"/>
              </a:xfrm>
              <a:prstGeom prst="rect">
                <a:avLst/>
              </a:prstGeom>
              <a:solidFill>
                <a:srgbClr val="EF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0" name="Rectangle 9">
                <a:extLst>
                  <a:ext uri="{FF2B5EF4-FFF2-40B4-BE49-F238E27FC236}">
                    <a16:creationId xmlns:a16="http://schemas.microsoft.com/office/drawing/2014/main" id="{491029DE-3C12-459A-8D3A-CD564E8191CB}"/>
                  </a:ext>
                </a:extLst>
              </p:cNvPr>
              <p:cNvSpPr/>
              <p:nvPr/>
            </p:nvSpPr>
            <p:spPr>
              <a:xfrm rot="16200000">
                <a:off x="2735514" y="6246750"/>
                <a:ext cx="304583" cy="286104"/>
              </a:xfrm>
              <a:prstGeom prst="rect">
                <a:avLst/>
              </a:prstGeom>
              <a:solidFill>
                <a:srgbClr val="FFB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1" name="TextBox 10">
                <a:extLst>
                  <a:ext uri="{FF2B5EF4-FFF2-40B4-BE49-F238E27FC236}">
                    <a16:creationId xmlns:a16="http://schemas.microsoft.com/office/drawing/2014/main" id="{7878FB4C-E25B-41F0-BDE2-0A1CD5F31934}"/>
                  </a:ext>
                </a:extLst>
              </p:cNvPr>
              <p:cNvSpPr txBox="1"/>
              <p:nvPr/>
            </p:nvSpPr>
            <p:spPr>
              <a:xfrm>
                <a:off x="9632977" y="6418271"/>
                <a:ext cx="2222083" cy="261610"/>
              </a:xfrm>
              <a:prstGeom prst="rect">
                <a:avLst/>
              </a:prstGeom>
              <a:noFill/>
            </p:spPr>
            <p:txBody>
              <a:bodyPr wrap="none" rtlCol="0">
                <a:spAutoFit/>
              </a:bodyPr>
              <a:lstStyle/>
              <a:p>
                <a:pPr algn="r"/>
                <a:r>
                  <a:rPr lang="en-MY" sz="1100" i="1" dirty="0">
                    <a:solidFill>
                      <a:srgbClr val="0FBAB2"/>
                    </a:solidFill>
                    <a:latin typeface="Gotham Black" pitchFamily="50" charset="0"/>
                  </a:rPr>
                  <a:t>Passionate</a:t>
                </a:r>
                <a:r>
                  <a:rPr lang="en-MY" sz="1100" dirty="0">
                    <a:solidFill>
                      <a:srgbClr val="0FBAB2"/>
                    </a:solidFill>
                    <a:latin typeface="Gotham Ultra" pitchFamily="50" charset="0"/>
                  </a:rPr>
                  <a:t> </a:t>
                </a:r>
                <a:r>
                  <a:rPr lang="en-MY" sz="1100" i="1" dirty="0">
                    <a:solidFill>
                      <a:srgbClr val="0FBAB2"/>
                    </a:solidFill>
                    <a:latin typeface="Gotham" panose="02000504050000020004" pitchFamily="2" charset="0"/>
                  </a:rPr>
                  <a:t>about</a:t>
                </a:r>
                <a:r>
                  <a:rPr lang="en-MY" sz="1100" dirty="0">
                    <a:solidFill>
                      <a:srgbClr val="0FBAB2"/>
                    </a:solidFill>
                    <a:latin typeface="Gotham Ultra" pitchFamily="50" charset="0"/>
                  </a:rPr>
                  <a:t> </a:t>
                </a:r>
                <a:r>
                  <a:rPr lang="en-MY" sz="1100" i="1" dirty="0">
                    <a:solidFill>
                      <a:srgbClr val="0FBAB2"/>
                    </a:solidFill>
                    <a:latin typeface="Gotham Black" pitchFamily="50" charset="0"/>
                  </a:rPr>
                  <a:t>Healthcare</a:t>
                </a:r>
              </a:p>
            </p:txBody>
          </p:sp>
          <p:sp>
            <p:nvSpPr>
              <p:cNvPr id="12" name="TextBox 11">
                <a:extLst>
                  <a:ext uri="{FF2B5EF4-FFF2-40B4-BE49-F238E27FC236}">
                    <a16:creationId xmlns:a16="http://schemas.microsoft.com/office/drawing/2014/main" id="{6B2CCB16-C59E-4C07-96B7-0E3BFA7228F6}"/>
                  </a:ext>
                </a:extLst>
              </p:cNvPr>
              <p:cNvSpPr txBox="1"/>
              <p:nvPr/>
            </p:nvSpPr>
            <p:spPr>
              <a:xfrm>
                <a:off x="3242931" y="6418271"/>
                <a:ext cx="6102350" cy="261610"/>
              </a:xfrm>
              <a:prstGeom prst="rect">
                <a:avLst/>
              </a:prstGeom>
              <a:noFill/>
            </p:spPr>
            <p:txBody>
              <a:bodyPr wrap="square" anchor="ctr">
                <a:spAutoFit/>
              </a:bodyPr>
              <a:lstStyle/>
              <a:p>
                <a:pPr algn="ctr"/>
                <a:r>
                  <a:rPr lang="en-MY" sz="1050" b="0" i="0" dirty="0">
                    <a:solidFill>
                      <a:schemeClr val="bg1">
                        <a:lumMod val="75000"/>
                      </a:schemeClr>
                    </a:solidFill>
                    <a:effectLst/>
                    <a:latin typeface="Google Sans"/>
                  </a:rPr>
                  <a:t>©</a:t>
                </a:r>
                <a:r>
                  <a:rPr lang="en-MY" sz="1050" b="0" i="0" dirty="0">
                    <a:solidFill>
                      <a:srgbClr val="040C28"/>
                    </a:solidFill>
                    <a:effectLst/>
                    <a:latin typeface="Google Sans"/>
                  </a:rPr>
                  <a:t> </a:t>
                </a:r>
                <a:r>
                  <a:rPr lang="en-MY" sz="1050" dirty="0">
                    <a:solidFill>
                      <a:schemeClr val="bg1">
                        <a:lumMod val="75000"/>
                      </a:schemeClr>
                    </a:solidFill>
                    <a:latin typeface="GOTHAM-BOOK" panose="02000504050000020004" pitchFamily="2" charset="0"/>
                  </a:rPr>
                  <a:t>Copyright reserved. Private and Confidential to QueueMed Healthtech Sdn Bhd</a:t>
                </a:r>
              </a:p>
            </p:txBody>
          </p:sp>
          <p:sp>
            <p:nvSpPr>
              <p:cNvPr id="13" name="Rectangle 12">
                <a:extLst>
                  <a:ext uri="{FF2B5EF4-FFF2-40B4-BE49-F238E27FC236}">
                    <a16:creationId xmlns:a16="http://schemas.microsoft.com/office/drawing/2014/main" id="{CCF0D293-DE1A-44C7-9FBD-429D3AB7A5A6}"/>
                  </a:ext>
                </a:extLst>
              </p:cNvPr>
              <p:cNvSpPr/>
              <p:nvPr/>
            </p:nvSpPr>
            <p:spPr>
              <a:xfrm rot="16200000">
                <a:off x="908958" y="5328557"/>
                <a:ext cx="620486" cy="2438398"/>
              </a:xfrm>
              <a:prstGeom prst="rect">
                <a:avLst/>
              </a:prstGeom>
              <a:solidFill>
                <a:srgbClr val="0FBA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4" name="Rectangle 13">
                <a:extLst>
                  <a:ext uri="{FF2B5EF4-FFF2-40B4-BE49-F238E27FC236}">
                    <a16:creationId xmlns:a16="http://schemas.microsoft.com/office/drawing/2014/main" id="{7FB38503-87F8-45E8-82E2-14CACA6674FD}"/>
                  </a:ext>
                </a:extLst>
              </p:cNvPr>
              <p:cNvSpPr/>
              <p:nvPr/>
            </p:nvSpPr>
            <p:spPr>
              <a:xfrm rot="16200000">
                <a:off x="2433624" y="6546871"/>
                <a:ext cx="315905" cy="306352"/>
              </a:xfrm>
              <a:prstGeom prst="rect">
                <a:avLst/>
              </a:prstGeom>
              <a:solidFill>
                <a:srgbClr val="764B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15" name="Picture 14">
                <a:extLst>
                  <a:ext uri="{FF2B5EF4-FFF2-40B4-BE49-F238E27FC236}">
                    <a16:creationId xmlns:a16="http://schemas.microsoft.com/office/drawing/2014/main" id="{3D469221-3407-4BFA-91D4-3CA05E5DB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410" y="6370888"/>
                <a:ext cx="1654762" cy="342993"/>
              </a:xfrm>
              <a:prstGeom prst="rect">
                <a:avLst/>
              </a:prstGeom>
            </p:spPr>
          </p:pic>
          <p:sp>
            <p:nvSpPr>
              <p:cNvPr id="16" name="Rectangle 15">
                <a:extLst>
                  <a:ext uri="{FF2B5EF4-FFF2-40B4-BE49-F238E27FC236}">
                    <a16:creationId xmlns:a16="http://schemas.microsoft.com/office/drawing/2014/main" id="{94A1BB05-7FF5-4302-B23D-524590348739}"/>
                  </a:ext>
                </a:extLst>
              </p:cNvPr>
              <p:cNvSpPr/>
              <p:nvPr/>
            </p:nvSpPr>
            <p:spPr>
              <a:xfrm rot="16200000">
                <a:off x="3080592" y="6492360"/>
                <a:ext cx="324077" cy="423544"/>
              </a:xfrm>
              <a:prstGeom prst="rect">
                <a:avLst/>
              </a:prstGeom>
              <a:solidFill>
                <a:srgbClr val="EF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grpSp>
          <p:nvGrpSpPr>
            <p:cNvPr id="6" name="Group 5">
              <a:extLst>
                <a:ext uri="{FF2B5EF4-FFF2-40B4-BE49-F238E27FC236}">
                  <a16:creationId xmlns:a16="http://schemas.microsoft.com/office/drawing/2014/main" id="{50825719-52BB-4695-8730-1E2C9187765C}"/>
                </a:ext>
              </a:extLst>
            </p:cNvPr>
            <p:cNvGrpSpPr/>
            <p:nvPr/>
          </p:nvGrpSpPr>
          <p:grpSpPr>
            <a:xfrm>
              <a:off x="2" y="-10887"/>
              <a:ext cx="12192000" cy="155006"/>
              <a:chOff x="2" y="-10887"/>
              <a:chExt cx="12192000" cy="155006"/>
            </a:xfrm>
          </p:grpSpPr>
          <p:sp>
            <p:nvSpPr>
              <p:cNvPr id="7" name="Rectangle 6">
                <a:extLst>
                  <a:ext uri="{FF2B5EF4-FFF2-40B4-BE49-F238E27FC236}">
                    <a16:creationId xmlns:a16="http://schemas.microsoft.com/office/drawing/2014/main" id="{3EC44C49-7CB1-46BA-AB84-22B1C5940626}"/>
                  </a:ext>
                </a:extLst>
              </p:cNvPr>
              <p:cNvSpPr/>
              <p:nvPr/>
            </p:nvSpPr>
            <p:spPr>
              <a:xfrm rot="16200000">
                <a:off x="1141698" y="-1152583"/>
                <a:ext cx="155006" cy="2438398"/>
              </a:xfrm>
              <a:prstGeom prst="rect">
                <a:avLst/>
              </a:prstGeom>
              <a:solidFill>
                <a:srgbClr val="0FBA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8" name="Rectangle 7">
                <a:extLst>
                  <a:ext uri="{FF2B5EF4-FFF2-40B4-BE49-F238E27FC236}">
                    <a16:creationId xmlns:a16="http://schemas.microsoft.com/office/drawing/2014/main" id="{480DA7A7-3802-4896-AFEF-601147550856}"/>
                  </a:ext>
                </a:extLst>
              </p:cNvPr>
              <p:cNvSpPr/>
              <p:nvPr/>
            </p:nvSpPr>
            <p:spPr>
              <a:xfrm rot="16200000">
                <a:off x="7282149" y="-4765734"/>
                <a:ext cx="155006" cy="9664700"/>
              </a:xfrm>
              <a:prstGeom prst="rect">
                <a:avLst/>
              </a:prstGeom>
              <a:solidFill>
                <a:srgbClr val="EF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grpSp>
      <p:sp>
        <p:nvSpPr>
          <p:cNvPr id="17" name="TextBox 16">
            <a:extLst>
              <a:ext uri="{FF2B5EF4-FFF2-40B4-BE49-F238E27FC236}">
                <a16:creationId xmlns:a16="http://schemas.microsoft.com/office/drawing/2014/main" id="{1230251D-A093-49B9-AC42-245403C4E342}"/>
              </a:ext>
            </a:extLst>
          </p:cNvPr>
          <p:cNvSpPr txBox="1"/>
          <p:nvPr/>
        </p:nvSpPr>
        <p:spPr>
          <a:xfrm>
            <a:off x="781054" y="529028"/>
            <a:ext cx="6876241" cy="584775"/>
          </a:xfrm>
          <a:prstGeom prst="rect">
            <a:avLst/>
          </a:prstGeom>
          <a:noFill/>
        </p:spPr>
        <p:txBody>
          <a:bodyPr wrap="none" rtlCol="0">
            <a:spAutoFit/>
          </a:bodyPr>
          <a:lstStyle/>
          <a:p>
            <a:r>
              <a:rPr lang="en-US" sz="3200" b="1" i="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QLoRA</a:t>
            </a:r>
            <a:r>
              <a:rPr lang="en-US" sz="32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makes fine-tuning even cheaper</a:t>
            </a:r>
            <a:endParaRPr lang="en-MY" sz="3200" dirty="0"/>
          </a:p>
        </p:txBody>
      </p:sp>
      <p:pic>
        <p:nvPicPr>
          <p:cNvPr id="2" name="Picture 2" descr="Adding the LoRA Weight Changes">
            <a:extLst>
              <a:ext uri="{FF2B5EF4-FFF2-40B4-BE49-F238E27FC236}">
                <a16:creationId xmlns:a16="http://schemas.microsoft.com/office/drawing/2014/main" id="{F6FD9F21-3D6E-02DC-971E-AC94378919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0382" y="2064095"/>
            <a:ext cx="8332595" cy="3252750"/>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B0B0DE46-8F04-A75E-2BA1-F47ACF97BE5F}"/>
              </a:ext>
            </a:extLst>
          </p:cNvPr>
          <p:cNvSpPr txBox="1"/>
          <p:nvPr/>
        </p:nvSpPr>
        <p:spPr>
          <a:xfrm>
            <a:off x="884115" y="1537486"/>
            <a:ext cx="2928494" cy="369332"/>
          </a:xfrm>
          <a:prstGeom prst="rect">
            <a:avLst/>
          </a:prstGeom>
          <a:noFill/>
        </p:spPr>
        <p:txBody>
          <a:bodyPr wrap="none" rtlCol="0">
            <a:spAutoFit/>
          </a:bodyPr>
          <a:lstStyle/>
          <a:p>
            <a:r>
              <a:rPr lang="en-US" b="1" dirty="0"/>
              <a:t>Step 3: </a:t>
            </a:r>
            <a:r>
              <a:rPr lang="en-US" dirty="0"/>
              <a:t>Merge model weights</a:t>
            </a:r>
            <a:endParaRPr lang="en-MY" dirty="0"/>
          </a:p>
        </p:txBody>
      </p:sp>
    </p:spTree>
    <p:extLst>
      <p:ext uri="{BB962C8B-B14F-4D97-AF65-F5344CB8AC3E}">
        <p14:creationId xmlns:p14="http://schemas.microsoft.com/office/powerpoint/2010/main" val="1317087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652D54E9-D58D-4C3D-9B23-C60A1765384A}"/>
              </a:ext>
            </a:extLst>
          </p:cNvPr>
          <p:cNvGrpSpPr/>
          <p:nvPr/>
        </p:nvGrpSpPr>
        <p:grpSpPr>
          <a:xfrm>
            <a:off x="2" y="-10887"/>
            <a:ext cx="12192000" cy="6877058"/>
            <a:chOff x="2" y="-10887"/>
            <a:chExt cx="12192000" cy="6877058"/>
          </a:xfrm>
        </p:grpSpPr>
        <p:grpSp>
          <p:nvGrpSpPr>
            <p:cNvPr id="5" name="Group 4">
              <a:extLst>
                <a:ext uri="{FF2B5EF4-FFF2-40B4-BE49-F238E27FC236}">
                  <a16:creationId xmlns:a16="http://schemas.microsoft.com/office/drawing/2014/main" id="{2F26648D-150A-425A-A4CD-EF00CF0E875D}"/>
                </a:ext>
              </a:extLst>
            </p:cNvPr>
            <p:cNvGrpSpPr/>
            <p:nvPr/>
          </p:nvGrpSpPr>
          <p:grpSpPr>
            <a:xfrm>
              <a:off x="2" y="6237510"/>
              <a:ext cx="12191998" cy="628661"/>
              <a:chOff x="2" y="6237510"/>
              <a:chExt cx="12191998" cy="628661"/>
            </a:xfrm>
          </p:grpSpPr>
          <p:sp>
            <p:nvSpPr>
              <p:cNvPr id="9" name="Rectangle 8">
                <a:extLst>
                  <a:ext uri="{FF2B5EF4-FFF2-40B4-BE49-F238E27FC236}">
                    <a16:creationId xmlns:a16="http://schemas.microsoft.com/office/drawing/2014/main" id="{62328637-A393-4272-9558-C0A31CE88FDE}"/>
                  </a:ext>
                </a:extLst>
              </p:cNvPr>
              <p:cNvSpPr/>
              <p:nvPr/>
            </p:nvSpPr>
            <p:spPr>
              <a:xfrm rot="16200000">
                <a:off x="7445830" y="2120000"/>
                <a:ext cx="620486" cy="8871855"/>
              </a:xfrm>
              <a:prstGeom prst="rect">
                <a:avLst/>
              </a:prstGeom>
              <a:solidFill>
                <a:srgbClr val="EF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0" name="Rectangle 9">
                <a:extLst>
                  <a:ext uri="{FF2B5EF4-FFF2-40B4-BE49-F238E27FC236}">
                    <a16:creationId xmlns:a16="http://schemas.microsoft.com/office/drawing/2014/main" id="{491029DE-3C12-459A-8D3A-CD564E8191CB}"/>
                  </a:ext>
                </a:extLst>
              </p:cNvPr>
              <p:cNvSpPr/>
              <p:nvPr/>
            </p:nvSpPr>
            <p:spPr>
              <a:xfrm rot="16200000">
                <a:off x="2735514" y="6246750"/>
                <a:ext cx="304583" cy="286104"/>
              </a:xfrm>
              <a:prstGeom prst="rect">
                <a:avLst/>
              </a:prstGeom>
              <a:solidFill>
                <a:srgbClr val="FFB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1" name="TextBox 10">
                <a:extLst>
                  <a:ext uri="{FF2B5EF4-FFF2-40B4-BE49-F238E27FC236}">
                    <a16:creationId xmlns:a16="http://schemas.microsoft.com/office/drawing/2014/main" id="{7878FB4C-E25B-41F0-BDE2-0A1CD5F31934}"/>
                  </a:ext>
                </a:extLst>
              </p:cNvPr>
              <p:cNvSpPr txBox="1"/>
              <p:nvPr/>
            </p:nvSpPr>
            <p:spPr>
              <a:xfrm>
                <a:off x="9632977" y="6418271"/>
                <a:ext cx="2222083" cy="261610"/>
              </a:xfrm>
              <a:prstGeom prst="rect">
                <a:avLst/>
              </a:prstGeom>
              <a:noFill/>
            </p:spPr>
            <p:txBody>
              <a:bodyPr wrap="none" rtlCol="0">
                <a:spAutoFit/>
              </a:bodyPr>
              <a:lstStyle/>
              <a:p>
                <a:pPr algn="r"/>
                <a:r>
                  <a:rPr lang="en-MY" sz="1100" i="1" dirty="0">
                    <a:solidFill>
                      <a:srgbClr val="0FBAB2"/>
                    </a:solidFill>
                    <a:latin typeface="Gotham Black" pitchFamily="50" charset="0"/>
                  </a:rPr>
                  <a:t>Passionate</a:t>
                </a:r>
                <a:r>
                  <a:rPr lang="en-MY" sz="1100" dirty="0">
                    <a:solidFill>
                      <a:srgbClr val="0FBAB2"/>
                    </a:solidFill>
                    <a:latin typeface="Gotham Ultra" pitchFamily="50" charset="0"/>
                  </a:rPr>
                  <a:t> </a:t>
                </a:r>
                <a:r>
                  <a:rPr lang="en-MY" sz="1100" i="1" dirty="0">
                    <a:solidFill>
                      <a:srgbClr val="0FBAB2"/>
                    </a:solidFill>
                    <a:latin typeface="Gotham" panose="02000504050000020004" pitchFamily="2" charset="0"/>
                  </a:rPr>
                  <a:t>about</a:t>
                </a:r>
                <a:r>
                  <a:rPr lang="en-MY" sz="1100" dirty="0">
                    <a:solidFill>
                      <a:srgbClr val="0FBAB2"/>
                    </a:solidFill>
                    <a:latin typeface="Gotham Ultra" pitchFamily="50" charset="0"/>
                  </a:rPr>
                  <a:t> </a:t>
                </a:r>
                <a:r>
                  <a:rPr lang="en-MY" sz="1100" i="1" dirty="0">
                    <a:solidFill>
                      <a:srgbClr val="0FBAB2"/>
                    </a:solidFill>
                    <a:latin typeface="Gotham Black" pitchFamily="50" charset="0"/>
                  </a:rPr>
                  <a:t>Healthcare</a:t>
                </a:r>
              </a:p>
            </p:txBody>
          </p:sp>
          <p:sp>
            <p:nvSpPr>
              <p:cNvPr id="12" name="TextBox 11">
                <a:extLst>
                  <a:ext uri="{FF2B5EF4-FFF2-40B4-BE49-F238E27FC236}">
                    <a16:creationId xmlns:a16="http://schemas.microsoft.com/office/drawing/2014/main" id="{6B2CCB16-C59E-4C07-96B7-0E3BFA7228F6}"/>
                  </a:ext>
                </a:extLst>
              </p:cNvPr>
              <p:cNvSpPr txBox="1"/>
              <p:nvPr/>
            </p:nvSpPr>
            <p:spPr>
              <a:xfrm>
                <a:off x="3242931" y="6418271"/>
                <a:ext cx="6102350" cy="261610"/>
              </a:xfrm>
              <a:prstGeom prst="rect">
                <a:avLst/>
              </a:prstGeom>
              <a:noFill/>
            </p:spPr>
            <p:txBody>
              <a:bodyPr wrap="square" anchor="ctr">
                <a:spAutoFit/>
              </a:bodyPr>
              <a:lstStyle/>
              <a:p>
                <a:pPr algn="ctr"/>
                <a:r>
                  <a:rPr lang="en-MY" sz="1050" b="0" i="0" dirty="0">
                    <a:solidFill>
                      <a:schemeClr val="bg1">
                        <a:lumMod val="75000"/>
                      </a:schemeClr>
                    </a:solidFill>
                    <a:effectLst/>
                    <a:latin typeface="Google Sans"/>
                  </a:rPr>
                  <a:t>©</a:t>
                </a:r>
                <a:r>
                  <a:rPr lang="en-MY" sz="1050" b="0" i="0" dirty="0">
                    <a:solidFill>
                      <a:srgbClr val="040C28"/>
                    </a:solidFill>
                    <a:effectLst/>
                    <a:latin typeface="Google Sans"/>
                  </a:rPr>
                  <a:t> </a:t>
                </a:r>
                <a:r>
                  <a:rPr lang="en-MY" sz="1050" dirty="0">
                    <a:solidFill>
                      <a:schemeClr val="bg1">
                        <a:lumMod val="75000"/>
                      </a:schemeClr>
                    </a:solidFill>
                    <a:latin typeface="GOTHAM-BOOK" panose="02000504050000020004" pitchFamily="2" charset="0"/>
                  </a:rPr>
                  <a:t>Copyright reserved. Private and Confidential to QueueMed Healthtech Sdn Bhd</a:t>
                </a:r>
              </a:p>
            </p:txBody>
          </p:sp>
          <p:sp>
            <p:nvSpPr>
              <p:cNvPr id="13" name="Rectangle 12">
                <a:extLst>
                  <a:ext uri="{FF2B5EF4-FFF2-40B4-BE49-F238E27FC236}">
                    <a16:creationId xmlns:a16="http://schemas.microsoft.com/office/drawing/2014/main" id="{CCF0D293-DE1A-44C7-9FBD-429D3AB7A5A6}"/>
                  </a:ext>
                </a:extLst>
              </p:cNvPr>
              <p:cNvSpPr/>
              <p:nvPr/>
            </p:nvSpPr>
            <p:spPr>
              <a:xfrm rot="16200000">
                <a:off x="908958" y="5328557"/>
                <a:ext cx="620486" cy="2438398"/>
              </a:xfrm>
              <a:prstGeom prst="rect">
                <a:avLst/>
              </a:prstGeom>
              <a:solidFill>
                <a:srgbClr val="0FBA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4" name="Rectangle 13">
                <a:extLst>
                  <a:ext uri="{FF2B5EF4-FFF2-40B4-BE49-F238E27FC236}">
                    <a16:creationId xmlns:a16="http://schemas.microsoft.com/office/drawing/2014/main" id="{7FB38503-87F8-45E8-82E2-14CACA6674FD}"/>
                  </a:ext>
                </a:extLst>
              </p:cNvPr>
              <p:cNvSpPr/>
              <p:nvPr/>
            </p:nvSpPr>
            <p:spPr>
              <a:xfrm rot="16200000">
                <a:off x="2433624" y="6546871"/>
                <a:ext cx="315905" cy="306352"/>
              </a:xfrm>
              <a:prstGeom prst="rect">
                <a:avLst/>
              </a:prstGeom>
              <a:solidFill>
                <a:srgbClr val="764B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15" name="Picture 14">
                <a:extLst>
                  <a:ext uri="{FF2B5EF4-FFF2-40B4-BE49-F238E27FC236}">
                    <a16:creationId xmlns:a16="http://schemas.microsoft.com/office/drawing/2014/main" id="{3D469221-3407-4BFA-91D4-3CA05E5DB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410" y="6370888"/>
                <a:ext cx="1654762" cy="342993"/>
              </a:xfrm>
              <a:prstGeom prst="rect">
                <a:avLst/>
              </a:prstGeom>
            </p:spPr>
          </p:pic>
          <p:sp>
            <p:nvSpPr>
              <p:cNvPr id="16" name="Rectangle 15">
                <a:extLst>
                  <a:ext uri="{FF2B5EF4-FFF2-40B4-BE49-F238E27FC236}">
                    <a16:creationId xmlns:a16="http://schemas.microsoft.com/office/drawing/2014/main" id="{94A1BB05-7FF5-4302-B23D-524590348739}"/>
                  </a:ext>
                </a:extLst>
              </p:cNvPr>
              <p:cNvSpPr/>
              <p:nvPr/>
            </p:nvSpPr>
            <p:spPr>
              <a:xfrm rot="16200000">
                <a:off x="3080592" y="6492360"/>
                <a:ext cx="324077" cy="423544"/>
              </a:xfrm>
              <a:prstGeom prst="rect">
                <a:avLst/>
              </a:prstGeom>
              <a:solidFill>
                <a:srgbClr val="EF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grpSp>
          <p:nvGrpSpPr>
            <p:cNvPr id="6" name="Group 5">
              <a:extLst>
                <a:ext uri="{FF2B5EF4-FFF2-40B4-BE49-F238E27FC236}">
                  <a16:creationId xmlns:a16="http://schemas.microsoft.com/office/drawing/2014/main" id="{50825719-52BB-4695-8730-1E2C9187765C}"/>
                </a:ext>
              </a:extLst>
            </p:cNvPr>
            <p:cNvGrpSpPr/>
            <p:nvPr/>
          </p:nvGrpSpPr>
          <p:grpSpPr>
            <a:xfrm>
              <a:off x="2" y="-10887"/>
              <a:ext cx="12192000" cy="155006"/>
              <a:chOff x="2" y="-10887"/>
              <a:chExt cx="12192000" cy="155006"/>
            </a:xfrm>
          </p:grpSpPr>
          <p:sp>
            <p:nvSpPr>
              <p:cNvPr id="7" name="Rectangle 6">
                <a:extLst>
                  <a:ext uri="{FF2B5EF4-FFF2-40B4-BE49-F238E27FC236}">
                    <a16:creationId xmlns:a16="http://schemas.microsoft.com/office/drawing/2014/main" id="{3EC44C49-7CB1-46BA-AB84-22B1C5940626}"/>
                  </a:ext>
                </a:extLst>
              </p:cNvPr>
              <p:cNvSpPr/>
              <p:nvPr/>
            </p:nvSpPr>
            <p:spPr>
              <a:xfrm rot="16200000">
                <a:off x="1141698" y="-1152583"/>
                <a:ext cx="155006" cy="2438398"/>
              </a:xfrm>
              <a:prstGeom prst="rect">
                <a:avLst/>
              </a:prstGeom>
              <a:solidFill>
                <a:srgbClr val="0FBA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8" name="Rectangle 7">
                <a:extLst>
                  <a:ext uri="{FF2B5EF4-FFF2-40B4-BE49-F238E27FC236}">
                    <a16:creationId xmlns:a16="http://schemas.microsoft.com/office/drawing/2014/main" id="{480DA7A7-3802-4896-AFEF-601147550856}"/>
                  </a:ext>
                </a:extLst>
              </p:cNvPr>
              <p:cNvSpPr/>
              <p:nvPr/>
            </p:nvSpPr>
            <p:spPr>
              <a:xfrm rot="16200000">
                <a:off x="7282149" y="-4765734"/>
                <a:ext cx="155006" cy="9664700"/>
              </a:xfrm>
              <a:prstGeom prst="rect">
                <a:avLst/>
              </a:prstGeom>
              <a:solidFill>
                <a:srgbClr val="EF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grpSp>
      <p:sp>
        <p:nvSpPr>
          <p:cNvPr id="17" name="TextBox 16">
            <a:extLst>
              <a:ext uri="{FF2B5EF4-FFF2-40B4-BE49-F238E27FC236}">
                <a16:creationId xmlns:a16="http://schemas.microsoft.com/office/drawing/2014/main" id="{1230251D-A093-49B9-AC42-245403C4E342}"/>
              </a:ext>
            </a:extLst>
          </p:cNvPr>
          <p:cNvSpPr txBox="1"/>
          <p:nvPr/>
        </p:nvSpPr>
        <p:spPr>
          <a:xfrm>
            <a:off x="781054" y="529028"/>
            <a:ext cx="6200736" cy="584775"/>
          </a:xfrm>
          <a:prstGeom prst="rect">
            <a:avLst/>
          </a:prstGeom>
          <a:noFill/>
        </p:spPr>
        <p:txBody>
          <a:bodyPr wrap="none" rtlCol="0">
            <a:spAutoFit/>
          </a:bodyPr>
          <a:lstStyle/>
          <a:p>
            <a:r>
              <a:rPr lang="en-US" sz="32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Unlocking LLM Fine-tuning on CPUs</a:t>
            </a:r>
            <a:endParaRPr lang="en-MY" sz="3200" dirty="0"/>
          </a:p>
        </p:txBody>
      </p:sp>
      <p:sp>
        <p:nvSpPr>
          <p:cNvPr id="2" name="TextBox 1">
            <a:extLst>
              <a:ext uri="{FF2B5EF4-FFF2-40B4-BE49-F238E27FC236}">
                <a16:creationId xmlns:a16="http://schemas.microsoft.com/office/drawing/2014/main" id="{8ABDD20D-1ADE-4383-A775-F23C04351236}"/>
              </a:ext>
            </a:extLst>
          </p:cNvPr>
          <p:cNvSpPr txBox="1"/>
          <p:nvPr/>
        </p:nvSpPr>
        <p:spPr>
          <a:xfrm>
            <a:off x="876300" y="1704103"/>
            <a:ext cx="8982075" cy="5262979"/>
          </a:xfrm>
          <a:prstGeom prst="rect">
            <a:avLst/>
          </a:prstGeom>
          <a:noFill/>
        </p:spPr>
        <p:txBody>
          <a:bodyPr wrap="square" rtlCol="0">
            <a:spAutoFit/>
          </a:bodyPr>
          <a:lstStyle/>
          <a:p>
            <a:pPr marL="457200" indent="-457200">
              <a:buFont typeface="+mj-lt"/>
              <a:buAutoNum type="arabicPeriod"/>
            </a:pPr>
            <a:r>
              <a:rPr lang="en-US" sz="2400" b="1" i="0" dirty="0">
                <a:solidFill>
                  <a:srgbClr val="000000"/>
                </a:solidFill>
                <a:effectLst/>
              </a:rPr>
              <a:t>IPEX-LLM (Intel Extension for </a:t>
            </a:r>
            <a:r>
              <a:rPr lang="en-US" sz="2400" b="1" i="0" dirty="0" err="1">
                <a:solidFill>
                  <a:srgbClr val="000000"/>
                </a:solidFill>
                <a:effectLst/>
              </a:rPr>
              <a:t>PyTorch</a:t>
            </a:r>
            <a:r>
              <a:rPr lang="en-US" sz="2400" b="1" i="0" dirty="0">
                <a:solidFill>
                  <a:srgbClr val="000000"/>
                </a:solidFill>
                <a:effectLst/>
              </a:rPr>
              <a:t>) </a:t>
            </a:r>
          </a:p>
          <a:p>
            <a:endParaRPr lang="en-US" sz="2400" b="0" i="0" dirty="0">
              <a:effectLst/>
            </a:endParaRPr>
          </a:p>
          <a:p>
            <a:pPr marL="342900" indent="-342900">
              <a:buFont typeface="Arial" panose="020B0604020202020204" pitchFamily="34" charset="0"/>
              <a:buChar char="•"/>
            </a:pPr>
            <a:r>
              <a:rPr lang="en-US" sz="2400" b="0" i="0" dirty="0">
                <a:effectLst/>
              </a:rPr>
              <a:t>A </a:t>
            </a:r>
            <a:r>
              <a:rPr lang="en-US" sz="2400" b="0" i="0" dirty="0" err="1">
                <a:effectLst/>
              </a:rPr>
              <a:t>PyTorch</a:t>
            </a:r>
            <a:r>
              <a:rPr lang="en-US" sz="2400" b="0" i="0" dirty="0">
                <a:effectLst/>
              </a:rPr>
              <a:t> library for running LLM on Intel CPU and GPU with very low latency.</a:t>
            </a:r>
          </a:p>
          <a:p>
            <a:pPr marL="342900" indent="-342900">
              <a:buFont typeface="Arial" panose="020B0604020202020204" pitchFamily="34" charset="0"/>
              <a:buChar char="•"/>
            </a:pPr>
            <a:endParaRPr lang="en-US" sz="2400" b="0" i="0" dirty="0">
              <a:effectLst/>
            </a:endParaRPr>
          </a:p>
          <a:p>
            <a:pPr marL="342900" indent="-342900">
              <a:buFont typeface="Arial" panose="020B0604020202020204" pitchFamily="34" charset="0"/>
              <a:buChar char="•"/>
            </a:pPr>
            <a:r>
              <a:rPr lang="en-US" sz="2400" b="0" i="0" dirty="0">
                <a:effectLst/>
              </a:rPr>
              <a:t>Integrates with libraries like Hugging Face and </a:t>
            </a:r>
            <a:r>
              <a:rPr lang="en-US" sz="2400" b="0" i="0" dirty="0" err="1">
                <a:effectLst/>
              </a:rPr>
              <a:t>Langchain</a:t>
            </a:r>
            <a:r>
              <a:rPr lang="en-US" sz="2400" b="0" i="0" dirty="0">
                <a:effectLst/>
              </a:rPr>
              <a:t>.</a:t>
            </a:r>
          </a:p>
          <a:p>
            <a:pPr marL="342900" indent="-342900">
              <a:buFont typeface="Arial" panose="020B0604020202020204" pitchFamily="34" charset="0"/>
              <a:buChar char="•"/>
            </a:pPr>
            <a:endParaRPr lang="en-US" sz="2400" b="0" i="0" dirty="0">
              <a:effectLst/>
            </a:endParaRPr>
          </a:p>
          <a:p>
            <a:pPr marL="342900" indent="-342900">
              <a:buFont typeface="Arial" panose="020B0604020202020204" pitchFamily="34" charset="0"/>
              <a:buChar char="•"/>
            </a:pPr>
            <a:r>
              <a:rPr lang="en-MY" sz="2400" dirty="0"/>
              <a:t>O</a:t>
            </a:r>
            <a:r>
              <a:rPr lang="en-MY" sz="2400" b="0" i="0" u="none" strike="noStrike" dirty="0">
                <a:effectLst/>
              </a:rPr>
              <a:t>ffers efficient GEMM (</a:t>
            </a:r>
            <a:r>
              <a:rPr lang="en-MY" sz="2400" dirty="0"/>
              <a:t>General Matrix Multiply)</a:t>
            </a:r>
            <a:r>
              <a:rPr lang="en-MY" sz="2400" b="0" i="0" u="none" strike="noStrike" dirty="0">
                <a:effectLst/>
              </a:rPr>
              <a:t> kernels </a:t>
            </a:r>
            <a:endParaRPr lang="en-US" sz="2400" dirty="0"/>
          </a:p>
          <a:p>
            <a:pPr marL="800100" lvl="1" indent="-342900">
              <a:buFont typeface="Arial" panose="020B0604020202020204" pitchFamily="34" charset="0"/>
              <a:buChar char="•"/>
            </a:pPr>
            <a:r>
              <a:rPr lang="en-US" sz="2400" dirty="0"/>
              <a:t>Optimized implementations of matrix multiplication</a:t>
            </a:r>
            <a:endParaRPr lang="en-US" sz="2400" b="0" i="0" dirty="0">
              <a:effectLst/>
            </a:endParaRPr>
          </a:p>
          <a:p>
            <a:pPr marL="800100" lvl="1" indent="-342900">
              <a:buFont typeface="Arial" panose="020B0604020202020204" pitchFamily="34" charset="0"/>
              <a:buChar char="•"/>
            </a:pPr>
            <a:r>
              <a:rPr lang="en-US" sz="2400" b="0" i="0" dirty="0">
                <a:effectLst/>
              </a:rPr>
              <a:t>Supports low-bit (INT4/FP4/INT8/FP8) weights </a:t>
            </a:r>
            <a:r>
              <a:rPr lang="en-US" sz="2400" b="0" i="0" dirty="0" err="1">
                <a:effectLst/>
              </a:rPr>
              <a:t>quantisation</a:t>
            </a:r>
            <a:endParaRPr lang="en-US" sz="2400" dirty="0">
              <a:effectLst/>
            </a:endParaRPr>
          </a:p>
          <a:p>
            <a:endParaRPr lang="en-US" sz="2400" dirty="0"/>
          </a:p>
          <a:p>
            <a:pPr marL="342900" indent="-342900">
              <a:buFont typeface="Arial" panose="020B0604020202020204" pitchFamily="34" charset="0"/>
              <a:buChar char="•"/>
            </a:pPr>
            <a:r>
              <a:rPr lang="en-US" sz="2400" dirty="0">
                <a:effectLst/>
              </a:rPr>
              <a:t>More info: https://github.com/intel-analytics/ipex-llm</a:t>
            </a:r>
          </a:p>
          <a:p>
            <a:endParaRPr lang="en-MY" sz="2400" dirty="0"/>
          </a:p>
          <a:p>
            <a:endParaRPr lang="en-MY" sz="2400" dirty="0"/>
          </a:p>
        </p:txBody>
      </p:sp>
    </p:spTree>
    <p:extLst>
      <p:ext uri="{BB962C8B-B14F-4D97-AF65-F5344CB8AC3E}">
        <p14:creationId xmlns:p14="http://schemas.microsoft.com/office/powerpoint/2010/main" val="1608329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652D54E9-D58D-4C3D-9B23-C60A1765384A}"/>
              </a:ext>
            </a:extLst>
          </p:cNvPr>
          <p:cNvGrpSpPr/>
          <p:nvPr/>
        </p:nvGrpSpPr>
        <p:grpSpPr>
          <a:xfrm>
            <a:off x="2" y="-10887"/>
            <a:ext cx="12192000" cy="6877058"/>
            <a:chOff x="2" y="-10887"/>
            <a:chExt cx="12192000" cy="6877058"/>
          </a:xfrm>
        </p:grpSpPr>
        <p:grpSp>
          <p:nvGrpSpPr>
            <p:cNvPr id="5" name="Group 4">
              <a:extLst>
                <a:ext uri="{FF2B5EF4-FFF2-40B4-BE49-F238E27FC236}">
                  <a16:creationId xmlns:a16="http://schemas.microsoft.com/office/drawing/2014/main" id="{2F26648D-150A-425A-A4CD-EF00CF0E875D}"/>
                </a:ext>
              </a:extLst>
            </p:cNvPr>
            <p:cNvGrpSpPr/>
            <p:nvPr/>
          </p:nvGrpSpPr>
          <p:grpSpPr>
            <a:xfrm>
              <a:off x="2" y="6237510"/>
              <a:ext cx="12191998" cy="628661"/>
              <a:chOff x="2" y="6237510"/>
              <a:chExt cx="12191998" cy="628661"/>
            </a:xfrm>
          </p:grpSpPr>
          <p:sp>
            <p:nvSpPr>
              <p:cNvPr id="9" name="Rectangle 8">
                <a:extLst>
                  <a:ext uri="{FF2B5EF4-FFF2-40B4-BE49-F238E27FC236}">
                    <a16:creationId xmlns:a16="http://schemas.microsoft.com/office/drawing/2014/main" id="{62328637-A393-4272-9558-C0A31CE88FDE}"/>
                  </a:ext>
                </a:extLst>
              </p:cNvPr>
              <p:cNvSpPr/>
              <p:nvPr/>
            </p:nvSpPr>
            <p:spPr>
              <a:xfrm rot="16200000">
                <a:off x="7445830" y="2120000"/>
                <a:ext cx="620486" cy="8871855"/>
              </a:xfrm>
              <a:prstGeom prst="rect">
                <a:avLst/>
              </a:prstGeom>
              <a:solidFill>
                <a:srgbClr val="EF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0" name="Rectangle 9">
                <a:extLst>
                  <a:ext uri="{FF2B5EF4-FFF2-40B4-BE49-F238E27FC236}">
                    <a16:creationId xmlns:a16="http://schemas.microsoft.com/office/drawing/2014/main" id="{491029DE-3C12-459A-8D3A-CD564E8191CB}"/>
                  </a:ext>
                </a:extLst>
              </p:cNvPr>
              <p:cNvSpPr/>
              <p:nvPr/>
            </p:nvSpPr>
            <p:spPr>
              <a:xfrm rot="16200000">
                <a:off x="2735514" y="6246750"/>
                <a:ext cx="304583" cy="286104"/>
              </a:xfrm>
              <a:prstGeom prst="rect">
                <a:avLst/>
              </a:prstGeom>
              <a:solidFill>
                <a:srgbClr val="FFB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1" name="TextBox 10">
                <a:extLst>
                  <a:ext uri="{FF2B5EF4-FFF2-40B4-BE49-F238E27FC236}">
                    <a16:creationId xmlns:a16="http://schemas.microsoft.com/office/drawing/2014/main" id="{7878FB4C-E25B-41F0-BDE2-0A1CD5F31934}"/>
                  </a:ext>
                </a:extLst>
              </p:cNvPr>
              <p:cNvSpPr txBox="1"/>
              <p:nvPr/>
            </p:nvSpPr>
            <p:spPr>
              <a:xfrm>
                <a:off x="9632977" y="6418271"/>
                <a:ext cx="2222083" cy="261610"/>
              </a:xfrm>
              <a:prstGeom prst="rect">
                <a:avLst/>
              </a:prstGeom>
              <a:noFill/>
            </p:spPr>
            <p:txBody>
              <a:bodyPr wrap="none" rtlCol="0">
                <a:spAutoFit/>
              </a:bodyPr>
              <a:lstStyle/>
              <a:p>
                <a:pPr algn="r"/>
                <a:r>
                  <a:rPr lang="en-MY" sz="1100" i="1" dirty="0">
                    <a:solidFill>
                      <a:srgbClr val="0FBAB2"/>
                    </a:solidFill>
                    <a:latin typeface="Gotham Black" pitchFamily="50" charset="0"/>
                  </a:rPr>
                  <a:t>Passionate</a:t>
                </a:r>
                <a:r>
                  <a:rPr lang="en-MY" sz="1100" dirty="0">
                    <a:solidFill>
                      <a:srgbClr val="0FBAB2"/>
                    </a:solidFill>
                    <a:latin typeface="Gotham Ultra" pitchFamily="50" charset="0"/>
                  </a:rPr>
                  <a:t> </a:t>
                </a:r>
                <a:r>
                  <a:rPr lang="en-MY" sz="1100" i="1" dirty="0">
                    <a:solidFill>
                      <a:srgbClr val="0FBAB2"/>
                    </a:solidFill>
                    <a:latin typeface="Gotham" panose="02000504050000020004" pitchFamily="2" charset="0"/>
                  </a:rPr>
                  <a:t>about</a:t>
                </a:r>
                <a:r>
                  <a:rPr lang="en-MY" sz="1100" dirty="0">
                    <a:solidFill>
                      <a:srgbClr val="0FBAB2"/>
                    </a:solidFill>
                    <a:latin typeface="Gotham Ultra" pitchFamily="50" charset="0"/>
                  </a:rPr>
                  <a:t> </a:t>
                </a:r>
                <a:r>
                  <a:rPr lang="en-MY" sz="1100" i="1" dirty="0">
                    <a:solidFill>
                      <a:srgbClr val="0FBAB2"/>
                    </a:solidFill>
                    <a:latin typeface="Gotham Black" pitchFamily="50" charset="0"/>
                  </a:rPr>
                  <a:t>Healthcare</a:t>
                </a:r>
              </a:p>
            </p:txBody>
          </p:sp>
          <p:sp>
            <p:nvSpPr>
              <p:cNvPr id="12" name="TextBox 11">
                <a:extLst>
                  <a:ext uri="{FF2B5EF4-FFF2-40B4-BE49-F238E27FC236}">
                    <a16:creationId xmlns:a16="http://schemas.microsoft.com/office/drawing/2014/main" id="{6B2CCB16-C59E-4C07-96B7-0E3BFA7228F6}"/>
                  </a:ext>
                </a:extLst>
              </p:cNvPr>
              <p:cNvSpPr txBox="1"/>
              <p:nvPr/>
            </p:nvSpPr>
            <p:spPr>
              <a:xfrm>
                <a:off x="3242931" y="6418271"/>
                <a:ext cx="6102350" cy="261610"/>
              </a:xfrm>
              <a:prstGeom prst="rect">
                <a:avLst/>
              </a:prstGeom>
              <a:noFill/>
            </p:spPr>
            <p:txBody>
              <a:bodyPr wrap="square" anchor="ctr">
                <a:spAutoFit/>
              </a:bodyPr>
              <a:lstStyle/>
              <a:p>
                <a:pPr algn="ctr"/>
                <a:r>
                  <a:rPr lang="en-MY" sz="1050" b="0" i="0" dirty="0">
                    <a:solidFill>
                      <a:schemeClr val="bg1">
                        <a:lumMod val="75000"/>
                      </a:schemeClr>
                    </a:solidFill>
                    <a:effectLst/>
                    <a:latin typeface="Google Sans"/>
                  </a:rPr>
                  <a:t>©</a:t>
                </a:r>
                <a:r>
                  <a:rPr lang="en-MY" sz="1050" b="0" i="0" dirty="0">
                    <a:solidFill>
                      <a:srgbClr val="040C28"/>
                    </a:solidFill>
                    <a:effectLst/>
                    <a:latin typeface="Google Sans"/>
                  </a:rPr>
                  <a:t> </a:t>
                </a:r>
                <a:r>
                  <a:rPr lang="en-MY" sz="1050" dirty="0">
                    <a:solidFill>
                      <a:schemeClr val="bg1">
                        <a:lumMod val="75000"/>
                      </a:schemeClr>
                    </a:solidFill>
                    <a:latin typeface="GOTHAM-BOOK" panose="02000504050000020004" pitchFamily="2" charset="0"/>
                  </a:rPr>
                  <a:t>Copyright reserved. Private and Confidential to QueueMed Healthtech Sdn Bhd</a:t>
                </a:r>
              </a:p>
            </p:txBody>
          </p:sp>
          <p:sp>
            <p:nvSpPr>
              <p:cNvPr id="13" name="Rectangle 12">
                <a:extLst>
                  <a:ext uri="{FF2B5EF4-FFF2-40B4-BE49-F238E27FC236}">
                    <a16:creationId xmlns:a16="http://schemas.microsoft.com/office/drawing/2014/main" id="{CCF0D293-DE1A-44C7-9FBD-429D3AB7A5A6}"/>
                  </a:ext>
                </a:extLst>
              </p:cNvPr>
              <p:cNvSpPr/>
              <p:nvPr/>
            </p:nvSpPr>
            <p:spPr>
              <a:xfrm rot="16200000">
                <a:off x="908958" y="5328557"/>
                <a:ext cx="620486" cy="2438398"/>
              </a:xfrm>
              <a:prstGeom prst="rect">
                <a:avLst/>
              </a:prstGeom>
              <a:solidFill>
                <a:srgbClr val="0FBA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4" name="Rectangle 13">
                <a:extLst>
                  <a:ext uri="{FF2B5EF4-FFF2-40B4-BE49-F238E27FC236}">
                    <a16:creationId xmlns:a16="http://schemas.microsoft.com/office/drawing/2014/main" id="{7FB38503-87F8-45E8-82E2-14CACA6674FD}"/>
                  </a:ext>
                </a:extLst>
              </p:cNvPr>
              <p:cNvSpPr/>
              <p:nvPr/>
            </p:nvSpPr>
            <p:spPr>
              <a:xfrm rot="16200000">
                <a:off x="2433624" y="6546871"/>
                <a:ext cx="315905" cy="306352"/>
              </a:xfrm>
              <a:prstGeom prst="rect">
                <a:avLst/>
              </a:prstGeom>
              <a:solidFill>
                <a:srgbClr val="764B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15" name="Picture 14">
                <a:extLst>
                  <a:ext uri="{FF2B5EF4-FFF2-40B4-BE49-F238E27FC236}">
                    <a16:creationId xmlns:a16="http://schemas.microsoft.com/office/drawing/2014/main" id="{3D469221-3407-4BFA-91D4-3CA05E5DB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410" y="6370888"/>
                <a:ext cx="1654762" cy="342993"/>
              </a:xfrm>
              <a:prstGeom prst="rect">
                <a:avLst/>
              </a:prstGeom>
            </p:spPr>
          </p:pic>
          <p:sp>
            <p:nvSpPr>
              <p:cNvPr id="16" name="Rectangle 15">
                <a:extLst>
                  <a:ext uri="{FF2B5EF4-FFF2-40B4-BE49-F238E27FC236}">
                    <a16:creationId xmlns:a16="http://schemas.microsoft.com/office/drawing/2014/main" id="{94A1BB05-7FF5-4302-B23D-524590348739}"/>
                  </a:ext>
                </a:extLst>
              </p:cNvPr>
              <p:cNvSpPr/>
              <p:nvPr/>
            </p:nvSpPr>
            <p:spPr>
              <a:xfrm rot="16200000">
                <a:off x="3080592" y="6492360"/>
                <a:ext cx="324077" cy="423544"/>
              </a:xfrm>
              <a:prstGeom prst="rect">
                <a:avLst/>
              </a:prstGeom>
              <a:solidFill>
                <a:srgbClr val="EF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grpSp>
          <p:nvGrpSpPr>
            <p:cNvPr id="6" name="Group 5">
              <a:extLst>
                <a:ext uri="{FF2B5EF4-FFF2-40B4-BE49-F238E27FC236}">
                  <a16:creationId xmlns:a16="http://schemas.microsoft.com/office/drawing/2014/main" id="{50825719-52BB-4695-8730-1E2C9187765C}"/>
                </a:ext>
              </a:extLst>
            </p:cNvPr>
            <p:cNvGrpSpPr/>
            <p:nvPr/>
          </p:nvGrpSpPr>
          <p:grpSpPr>
            <a:xfrm>
              <a:off x="2" y="-10887"/>
              <a:ext cx="12192000" cy="155006"/>
              <a:chOff x="2" y="-10887"/>
              <a:chExt cx="12192000" cy="155006"/>
            </a:xfrm>
          </p:grpSpPr>
          <p:sp>
            <p:nvSpPr>
              <p:cNvPr id="7" name="Rectangle 6">
                <a:extLst>
                  <a:ext uri="{FF2B5EF4-FFF2-40B4-BE49-F238E27FC236}">
                    <a16:creationId xmlns:a16="http://schemas.microsoft.com/office/drawing/2014/main" id="{3EC44C49-7CB1-46BA-AB84-22B1C5940626}"/>
                  </a:ext>
                </a:extLst>
              </p:cNvPr>
              <p:cNvSpPr/>
              <p:nvPr/>
            </p:nvSpPr>
            <p:spPr>
              <a:xfrm rot="16200000">
                <a:off x="1141698" y="-1152583"/>
                <a:ext cx="155006" cy="2438398"/>
              </a:xfrm>
              <a:prstGeom prst="rect">
                <a:avLst/>
              </a:prstGeom>
              <a:solidFill>
                <a:srgbClr val="0FBA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8" name="Rectangle 7">
                <a:extLst>
                  <a:ext uri="{FF2B5EF4-FFF2-40B4-BE49-F238E27FC236}">
                    <a16:creationId xmlns:a16="http://schemas.microsoft.com/office/drawing/2014/main" id="{480DA7A7-3802-4896-AFEF-601147550856}"/>
                  </a:ext>
                </a:extLst>
              </p:cNvPr>
              <p:cNvSpPr/>
              <p:nvPr/>
            </p:nvSpPr>
            <p:spPr>
              <a:xfrm rot="16200000">
                <a:off x="7282149" y="-4765734"/>
                <a:ext cx="155006" cy="9664700"/>
              </a:xfrm>
              <a:prstGeom prst="rect">
                <a:avLst/>
              </a:prstGeom>
              <a:solidFill>
                <a:srgbClr val="EF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grpSp>
      <p:sp>
        <p:nvSpPr>
          <p:cNvPr id="17" name="TextBox 16">
            <a:extLst>
              <a:ext uri="{FF2B5EF4-FFF2-40B4-BE49-F238E27FC236}">
                <a16:creationId xmlns:a16="http://schemas.microsoft.com/office/drawing/2014/main" id="{1230251D-A093-49B9-AC42-245403C4E342}"/>
              </a:ext>
            </a:extLst>
          </p:cNvPr>
          <p:cNvSpPr txBox="1"/>
          <p:nvPr/>
        </p:nvSpPr>
        <p:spPr>
          <a:xfrm>
            <a:off x="781054" y="529028"/>
            <a:ext cx="6200736" cy="584775"/>
          </a:xfrm>
          <a:prstGeom prst="rect">
            <a:avLst/>
          </a:prstGeom>
          <a:noFill/>
        </p:spPr>
        <p:txBody>
          <a:bodyPr wrap="none" rtlCol="0">
            <a:spAutoFit/>
          </a:bodyPr>
          <a:lstStyle/>
          <a:p>
            <a:r>
              <a:rPr lang="en-US" sz="32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Unlocking LLM Fine-tuning on CPUs</a:t>
            </a:r>
            <a:endParaRPr lang="en-MY" sz="3200" dirty="0"/>
          </a:p>
        </p:txBody>
      </p:sp>
      <p:sp>
        <p:nvSpPr>
          <p:cNvPr id="2" name="TextBox 1">
            <a:extLst>
              <a:ext uri="{FF2B5EF4-FFF2-40B4-BE49-F238E27FC236}">
                <a16:creationId xmlns:a16="http://schemas.microsoft.com/office/drawing/2014/main" id="{8ABDD20D-1ADE-4383-A775-F23C04351236}"/>
              </a:ext>
            </a:extLst>
          </p:cNvPr>
          <p:cNvSpPr txBox="1"/>
          <p:nvPr/>
        </p:nvSpPr>
        <p:spPr>
          <a:xfrm>
            <a:off x="876300" y="1704103"/>
            <a:ext cx="9664700" cy="3046988"/>
          </a:xfrm>
          <a:prstGeom prst="rect">
            <a:avLst/>
          </a:prstGeom>
          <a:noFill/>
        </p:spPr>
        <p:txBody>
          <a:bodyPr wrap="square" rtlCol="0">
            <a:spAutoFit/>
          </a:bodyPr>
          <a:lstStyle/>
          <a:p>
            <a:r>
              <a:rPr lang="en-US" sz="2400" b="1" i="0" dirty="0">
                <a:solidFill>
                  <a:srgbClr val="000000"/>
                </a:solidFill>
                <a:effectLst/>
              </a:rPr>
              <a:t>2.  Intel® Advanced Matrix Extensions (AMX)</a:t>
            </a:r>
          </a:p>
          <a:p>
            <a:endParaRPr lang="en-US" sz="2400" i="0" dirty="0">
              <a:solidFill>
                <a:srgbClr val="000000"/>
              </a:solidFill>
              <a:effectLst/>
            </a:endParaRPr>
          </a:p>
          <a:p>
            <a:pPr marL="285750" indent="-285750" algn="l">
              <a:buFont typeface="Arial" panose="020B0604020202020204" pitchFamily="34" charset="0"/>
              <a:buChar char="•"/>
            </a:pPr>
            <a:r>
              <a:rPr lang="en-US" sz="2400" dirty="0">
                <a:solidFill>
                  <a:srgbClr val="262626"/>
                </a:solidFill>
              </a:rPr>
              <a:t>H</a:t>
            </a:r>
            <a:r>
              <a:rPr lang="en-US" sz="2400" b="0" i="0" dirty="0">
                <a:solidFill>
                  <a:srgbClr val="262626"/>
                </a:solidFill>
                <a:effectLst/>
              </a:rPr>
              <a:t>ardware block found on the Intel® Xeon® Scalable processor core.</a:t>
            </a:r>
          </a:p>
          <a:p>
            <a:pPr marL="285750" indent="-285750" algn="l">
              <a:buFont typeface="Arial" panose="020B0604020202020204" pitchFamily="34" charset="0"/>
              <a:buChar char="•"/>
            </a:pPr>
            <a:endParaRPr lang="en-US" sz="2400" dirty="0">
              <a:solidFill>
                <a:srgbClr val="262626"/>
              </a:solidFill>
            </a:endParaRPr>
          </a:p>
          <a:p>
            <a:pPr marL="285750" indent="-285750">
              <a:buFont typeface="Arial" panose="020B0604020202020204" pitchFamily="34" charset="0"/>
              <a:buChar char="•"/>
            </a:pPr>
            <a:r>
              <a:rPr lang="en-US" sz="2400" b="0" i="0" dirty="0">
                <a:solidFill>
                  <a:srgbClr val="262626"/>
                </a:solidFill>
                <a:effectLst/>
              </a:rPr>
              <a:t>Includes two main components:</a:t>
            </a:r>
          </a:p>
          <a:p>
            <a:pPr marL="800100" lvl="1" indent="-342900">
              <a:buFont typeface="Arial" panose="020B0604020202020204" pitchFamily="34" charset="0"/>
              <a:buChar char="•"/>
            </a:pPr>
            <a:r>
              <a:rPr lang="en-US" sz="2400" dirty="0">
                <a:solidFill>
                  <a:srgbClr val="262626"/>
                </a:solidFill>
              </a:rPr>
              <a:t>Tiles that store data in CPU core</a:t>
            </a:r>
          </a:p>
          <a:p>
            <a:pPr marL="800100" lvl="1" indent="-342900">
              <a:buFont typeface="Arial" panose="020B0604020202020204" pitchFamily="34" charset="0"/>
              <a:buChar char="•"/>
            </a:pPr>
            <a:r>
              <a:rPr lang="en-US" sz="2400" b="0" i="0" dirty="0">
                <a:solidFill>
                  <a:srgbClr val="262626"/>
                </a:solidFill>
                <a:effectLst/>
              </a:rPr>
              <a:t>Tile Matrix Multiplication that accelerates matrix operations</a:t>
            </a:r>
          </a:p>
          <a:p>
            <a:pPr marL="800100" lvl="1" indent="-342900">
              <a:buFont typeface="Arial" panose="020B0604020202020204" pitchFamily="34" charset="0"/>
              <a:buChar char="•"/>
            </a:pPr>
            <a:endParaRPr lang="en-US" sz="2400" i="0" dirty="0">
              <a:solidFill>
                <a:srgbClr val="000000"/>
              </a:solidFill>
              <a:effectLst/>
            </a:endParaRPr>
          </a:p>
        </p:txBody>
      </p:sp>
    </p:spTree>
    <p:extLst>
      <p:ext uri="{BB962C8B-B14F-4D97-AF65-F5344CB8AC3E}">
        <p14:creationId xmlns:p14="http://schemas.microsoft.com/office/powerpoint/2010/main" val="1683244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4" descr="Accelerate TensorFlow Machine Learning Performance with Intel® AMX">
            <a:extLst>
              <a:ext uri="{FF2B5EF4-FFF2-40B4-BE49-F238E27FC236}">
                <a16:creationId xmlns:a16="http://schemas.microsoft.com/office/drawing/2014/main" id="{04DC7950-B698-4EF9-BCF8-3EC3E8CABBF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37659" y="2377369"/>
            <a:ext cx="7566931" cy="2988937"/>
          </a:xfrm>
          <a:prstGeom prst="rect">
            <a:avLst/>
          </a:prstGeom>
          <a:noFill/>
          <a:ln>
            <a:noFill/>
          </a:ln>
          <a:extLst>
            <a:ext uri="{909E8E84-426E-40DD-AFC4-6F175D3DCCD1}">
              <a14:hiddenFill xmlns:a14="http://schemas.microsoft.com/office/drawing/2010/main">
                <a:solidFill>
                  <a:srgbClr val="FFFFFF"/>
                </a:solidFill>
              </a14:hiddenFill>
            </a:ext>
          </a:extLst>
        </p:spPr>
      </p:pic>
      <p:grpSp>
        <p:nvGrpSpPr>
          <p:cNvPr id="4" name="Group 3">
            <a:extLst>
              <a:ext uri="{FF2B5EF4-FFF2-40B4-BE49-F238E27FC236}">
                <a16:creationId xmlns:a16="http://schemas.microsoft.com/office/drawing/2014/main" id="{652D54E9-D58D-4C3D-9B23-C60A1765384A}"/>
              </a:ext>
            </a:extLst>
          </p:cNvPr>
          <p:cNvGrpSpPr/>
          <p:nvPr/>
        </p:nvGrpSpPr>
        <p:grpSpPr>
          <a:xfrm>
            <a:off x="2" y="-10887"/>
            <a:ext cx="12192000" cy="6877058"/>
            <a:chOff x="2" y="-10887"/>
            <a:chExt cx="12192000" cy="6877058"/>
          </a:xfrm>
        </p:grpSpPr>
        <p:grpSp>
          <p:nvGrpSpPr>
            <p:cNvPr id="5" name="Group 4">
              <a:extLst>
                <a:ext uri="{FF2B5EF4-FFF2-40B4-BE49-F238E27FC236}">
                  <a16:creationId xmlns:a16="http://schemas.microsoft.com/office/drawing/2014/main" id="{2F26648D-150A-425A-A4CD-EF00CF0E875D}"/>
                </a:ext>
              </a:extLst>
            </p:cNvPr>
            <p:cNvGrpSpPr/>
            <p:nvPr/>
          </p:nvGrpSpPr>
          <p:grpSpPr>
            <a:xfrm>
              <a:off x="2" y="6237510"/>
              <a:ext cx="12191998" cy="628661"/>
              <a:chOff x="2" y="6237510"/>
              <a:chExt cx="12191998" cy="628661"/>
            </a:xfrm>
          </p:grpSpPr>
          <p:sp>
            <p:nvSpPr>
              <p:cNvPr id="9" name="Rectangle 8">
                <a:extLst>
                  <a:ext uri="{FF2B5EF4-FFF2-40B4-BE49-F238E27FC236}">
                    <a16:creationId xmlns:a16="http://schemas.microsoft.com/office/drawing/2014/main" id="{62328637-A393-4272-9558-C0A31CE88FDE}"/>
                  </a:ext>
                </a:extLst>
              </p:cNvPr>
              <p:cNvSpPr/>
              <p:nvPr/>
            </p:nvSpPr>
            <p:spPr>
              <a:xfrm rot="16200000">
                <a:off x="7445830" y="2120000"/>
                <a:ext cx="620486" cy="8871855"/>
              </a:xfrm>
              <a:prstGeom prst="rect">
                <a:avLst/>
              </a:prstGeom>
              <a:solidFill>
                <a:srgbClr val="EF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0" name="Rectangle 9">
                <a:extLst>
                  <a:ext uri="{FF2B5EF4-FFF2-40B4-BE49-F238E27FC236}">
                    <a16:creationId xmlns:a16="http://schemas.microsoft.com/office/drawing/2014/main" id="{491029DE-3C12-459A-8D3A-CD564E8191CB}"/>
                  </a:ext>
                </a:extLst>
              </p:cNvPr>
              <p:cNvSpPr/>
              <p:nvPr/>
            </p:nvSpPr>
            <p:spPr>
              <a:xfrm rot="16200000">
                <a:off x="2735514" y="6246750"/>
                <a:ext cx="304583" cy="286104"/>
              </a:xfrm>
              <a:prstGeom prst="rect">
                <a:avLst/>
              </a:prstGeom>
              <a:solidFill>
                <a:srgbClr val="FFB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1" name="TextBox 10">
                <a:extLst>
                  <a:ext uri="{FF2B5EF4-FFF2-40B4-BE49-F238E27FC236}">
                    <a16:creationId xmlns:a16="http://schemas.microsoft.com/office/drawing/2014/main" id="{7878FB4C-E25B-41F0-BDE2-0A1CD5F31934}"/>
                  </a:ext>
                </a:extLst>
              </p:cNvPr>
              <p:cNvSpPr txBox="1"/>
              <p:nvPr/>
            </p:nvSpPr>
            <p:spPr>
              <a:xfrm>
                <a:off x="9632977" y="6418271"/>
                <a:ext cx="2222083" cy="261610"/>
              </a:xfrm>
              <a:prstGeom prst="rect">
                <a:avLst/>
              </a:prstGeom>
              <a:noFill/>
            </p:spPr>
            <p:txBody>
              <a:bodyPr wrap="none" rtlCol="0">
                <a:spAutoFit/>
              </a:bodyPr>
              <a:lstStyle/>
              <a:p>
                <a:pPr algn="r"/>
                <a:r>
                  <a:rPr lang="en-MY" sz="1100" i="1" dirty="0">
                    <a:solidFill>
                      <a:srgbClr val="0FBAB2"/>
                    </a:solidFill>
                    <a:latin typeface="Gotham Black" pitchFamily="50" charset="0"/>
                  </a:rPr>
                  <a:t>Passionate</a:t>
                </a:r>
                <a:r>
                  <a:rPr lang="en-MY" sz="1100" dirty="0">
                    <a:solidFill>
                      <a:srgbClr val="0FBAB2"/>
                    </a:solidFill>
                    <a:latin typeface="Gotham Ultra" pitchFamily="50" charset="0"/>
                  </a:rPr>
                  <a:t> </a:t>
                </a:r>
                <a:r>
                  <a:rPr lang="en-MY" sz="1100" i="1" dirty="0">
                    <a:solidFill>
                      <a:srgbClr val="0FBAB2"/>
                    </a:solidFill>
                    <a:latin typeface="Gotham" panose="02000504050000020004" pitchFamily="2" charset="0"/>
                  </a:rPr>
                  <a:t>about</a:t>
                </a:r>
                <a:r>
                  <a:rPr lang="en-MY" sz="1100" dirty="0">
                    <a:solidFill>
                      <a:srgbClr val="0FBAB2"/>
                    </a:solidFill>
                    <a:latin typeface="Gotham Ultra" pitchFamily="50" charset="0"/>
                  </a:rPr>
                  <a:t> </a:t>
                </a:r>
                <a:r>
                  <a:rPr lang="en-MY" sz="1100" i="1" dirty="0">
                    <a:solidFill>
                      <a:srgbClr val="0FBAB2"/>
                    </a:solidFill>
                    <a:latin typeface="Gotham Black" pitchFamily="50" charset="0"/>
                  </a:rPr>
                  <a:t>Healthcare</a:t>
                </a:r>
              </a:p>
            </p:txBody>
          </p:sp>
          <p:sp>
            <p:nvSpPr>
              <p:cNvPr id="12" name="TextBox 11">
                <a:extLst>
                  <a:ext uri="{FF2B5EF4-FFF2-40B4-BE49-F238E27FC236}">
                    <a16:creationId xmlns:a16="http://schemas.microsoft.com/office/drawing/2014/main" id="{6B2CCB16-C59E-4C07-96B7-0E3BFA7228F6}"/>
                  </a:ext>
                </a:extLst>
              </p:cNvPr>
              <p:cNvSpPr txBox="1"/>
              <p:nvPr/>
            </p:nvSpPr>
            <p:spPr>
              <a:xfrm>
                <a:off x="3242931" y="6418271"/>
                <a:ext cx="6102350" cy="261610"/>
              </a:xfrm>
              <a:prstGeom prst="rect">
                <a:avLst/>
              </a:prstGeom>
              <a:noFill/>
            </p:spPr>
            <p:txBody>
              <a:bodyPr wrap="square" anchor="ctr">
                <a:spAutoFit/>
              </a:bodyPr>
              <a:lstStyle/>
              <a:p>
                <a:pPr algn="ctr"/>
                <a:r>
                  <a:rPr lang="en-MY" sz="1050" b="0" i="0" dirty="0">
                    <a:solidFill>
                      <a:schemeClr val="bg1">
                        <a:lumMod val="75000"/>
                      </a:schemeClr>
                    </a:solidFill>
                    <a:effectLst/>
                    <a:latin typeface="Google Sans"/>
                  </a:rPr>
                  <a:t>©</a:t>
                </a:r>
                <a:r>
                  <a:rPr lang="en-MY" sz="1050" b="0" i="0" dirty="0">
                    <a:solidFill>
                      <a:srgbClr val="040C28"/>
                    </a:solidFill>
                    <a:effectLst/>
                    <a:latin typeface="Google Sans"/>
                  </a:rPr>
                  <a:t> </a:t>
                </a:r>
                <a:r>
                  <a:rPr lang="en-MY" sz="1050" dirty="0">
                    <a:solidFill>
                      <a:schemeClr val="bg1">
                        <a:lumMod val="75000"/>
                      </a:schemeClr>
                    </a:solidFill>
                    <a:latin typeface="GOTHAM-BOOK" panose="02000504050000020004" pitchFamily="2" charset="0"/>
                  </a:rPr>
                  <a:t>Copyright reserved. Private and Confidential to QueueMed Healthtech Sdn Bhd</a:t>
                </a:r>
              </a:p>
            </p:txBody>
          </p:sp>
          <p:sp>
            <p:nvSpPr>
              <p:cNvPr id="13" name="Rectangle 12">
                <a:extLst>
                  <a:ext uri="{FF2B5EF4-FFF2-40B4-BE49-F238E27FC236}">
                    <a16:creationId xmlns:a16="http://schemas.microsoft.com/office/drawing/2014/main" id="{CCF0D293-DE1A-44C7-9FBD-429D3AB7A5A6}"/>
                  </a:ext>
                </a:extLst>
              </p:cNvPr>
              <p:cNvSpPr/>
              <p:nvPr/>
            </p:nvSpPr>
            <p:spPr>
              <a:xfrm rot="16200000">
                <a:off x="908958" y="5328557"/>
                <a:ext cx="620486" cy="2438398"/>
              </a:xfrm>
              <a:prstGeom prst="rect">
                <a:avLst/>
              </a:prstGeom>
              <a:solidFill>
                <a:srgbClr val="0FBA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4" name="Rectangle 13">
                <a:extLst>
                  <a:ext uri="{FF2B5EF4-FFF2-40B4-BE49-F238E27FC236}">
                    <a16:creationId xmlns:a16="http://schemas.microsoft.com/office/drawing/2014/main" id="{7FB38503-87F8-45E8-82E2-14CACA6674FD}"/>
                  </a:ext>
                </a:extLst>
              </p:cNvPr>
              <p:cNvSpPr/>
              <p:nvPr/>
            </p:nvSpPr>
            <p:spPr>
              <a:xfrm rot="16200000">
                <a:off x="2433624" y="6546871"/>
                <a:ext cx="315905" cy="306352"/>
              </a:xfrm>
              <a:prstGeom prst="rect">
                <a:avLst/>
              </a:prstGeom>
              <a:solidFill>
                <a:srgbClr val="764B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15" name="Picture 14">
                <a:extLst>
                  <a:ext uri="{FF2B5EF4-FFF2-40B4-BE49-F238E27FC236}">
                    <a16:creationId xmlns:a16="http://schemas.microsoft.com/office/drawing/2014/main" id="{3D469221-3407-4BFA-91D4-3CA05E5DB0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410" y="6370888"/>
                <a:ext cx="1654762" cy="342993"/>
              </a:xfrm>
              <a:prstGeom prst="rect">
                <a:avLst/>
              </a:prstGeom>
            </p:spPr>
          </p:pic>
          <p:sp>
            <p:nvSpPr>
              <p:cNvPr id="16" name="Rectangle 15">
                <a:extLst>
                  <a:ext uri="{FF2B5EF4-FFF2-40B4-BE49-F238E27FC236}">
                    <a16:creationId xmlns:a16="http://schemas.microsoft.com/office/drawing/2014/main" id="{94A1BB05-7FF5-4302-B23D-524590348739}"/>
                  </a:ext>
                </a:extLst>
              </p:cNvPr>
              <p:cNvSpPr/>
              <p:nvPr/>
            </p:nvSpPr>
            <p:spPr>
              <a:xfrm rot="16200000">
                <a:off x="3080592" y="6492360"/>
                <a:ext cx="324077" cy="423544"/>
              </a:xfrm>
              <a:prstGeom prst="rect">
                <a:avLst/>
              </a:prstGeom>
              <a:solidFill>
                <a:srgbClr val="EF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grpSp>
          <p:nvGrpSpPr>
            <p:cNvPr id="6" name="Group 5">
              <a:extLst>
                <a:ext uri="{FF2B5EF4-FFF2-40B4-BE49-F238E27FC236}">
                  <a16:creationId xmlns:a16="http://schemas.microsoft.com/office/drawing/2014/main" id="{50825719-52BB-4695-8730-1E2C9187765C}"/>
                </a:ext>
              </a:extLst>
            </p:cNvPr>
            <p:cNvGrpSpPr/>
            <p:nvPr/>
          </p:nvGrpSpPr>
          <p:grpSpPr>
            <a:xfrm>
              <a:off x="2" y="-10887"/>
              <a:ext cx="12192000" cy="155006"/>
              <a:chOff x="2" y="-10887"/>
              <a:chExt cx="12192000" cy="155006"/>
            </a:xfrm>
          </p:grpSpPr>
          <p:sp>
            <p:nvSpPr>
              <p:cNvPr id="7" name="Rectangle 6">
                <a:extLst>
                  <a:ext uri="{FF2B5EF4-FFF2-40B4-BE49-F238E27FC236}">
                    <a16:creationId xmlns:a16="http://schemas.microsoft.com/office/drawing/2014/main" id="{3EC44C49-7CB1-46BA-AB84-22B1C5940626}"/>
                  </a:ext>
                </a:extLst>
              </p:cNvPr>
              <p:cNvSpPr/>
              <p:nvPr/>
            </p:nvSpPr>
            <p:spPr>
              <a:xfrm rot="16200000">
                <a:off x="1141698" y="-1152583"/>
                <a:ext cx="155006" cy="2438398"/>
              </a:xfrm>
              <a:prstGeom prst="rect">
                <a:avLst/>
              </a:prstGeom>
              <a:solidFill>
                <a:srgbClr val="0FBA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8" name="Rectangle 7">
                <a:extLst>
                  <a:ext uri="{FF2B5EF4-FFF2-40B4-BE49-F238E27FC236}">
                    <a16:creationId xmlns:a16="http://schemas.microsoft.com/office/drawing/2014/main" id="{480DA7A7-3802-4896-AFEF-601147550856}"/>
                  </a:ext>
                </a:extLst>
              </p:cNvPr>
              <p:cNvSpPr/>
              <p:nvPr/>
            </p:nvSpPr>
            <p:spPr>
              <a:xfrm rot="16200000">
                <a:off x="7282149" y="-4765734"/>
                <a:ext cx="155006" cy="9664700"/>
              </a:xfrm>
              <a:prstGeom prst="rect">
                <a:avLst/>
              </a:prstGeom>
              <a:solidFill>
                <a:srgbClr val="EF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grpSp>
      <p:sp>
        <p:nvSpPr>
          <p:cNvPr id="17" name="TextBox 16">
            <a:extLst>
              <a:ext uri="{FF2B5EF4-FFF2-40B4-BE49-F238E27FC236}">
                <a16:creationId xmlns:a16="http://schemas.microsoft.com/office/drawing/2014/main" id="{1230251D-A093-49B9-AC42-245403C4E342}"/>
              </a:ext>
            </a:extLst>
          </p:cNvPr>
          <p:cNvSpPr txBox="1"/>
          <p:nvPr/>
        </p:nvSpPr>
        <p:spPr>
          <a:xfrm>
            <a:off x="781054" y="529028"/>
            <a:ext cx="6200736" cy="584775"/>
          </a:xfrm>
          <a:prstGeom prst="rect">
            <a:avLst/>
          </a:prstGeom>
          <a:noFill/>
        </p:spPr>
        <p:txBody>
          <a:bodyPr wrap="none" rtlCol="0">
            <a:spAutoFit/>
          </a:bodyPr>
          <a:lstStyle/>
          <a:p>
            <a:r>
              <a:rPr lang="en-US" sz="32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Unlocking LLM Fine-tuning on CPUs</a:t>
            </a:r>
            <a:endParaRPr lang="en-MY" sz="3200" dirty="0"/>
          </a:p>
        </p:txBody>
      </p:sp>
      <p:sp>
        <p:nvSpPr>
          <p:cNvPr id="2" name="TextBox 1">
            <a:extLst>
              <a:ext uri="{FF2B5EF4-FFF2-40B4-BE49-F238E27FC236}">
                <a16:creationId xmlns:a16="http://schemas.microsoft.com/office/drawing/2014/main" id="{8ABDD20D-1ADE-4383-A775-F23C04351236}"/>
              </a:ext>
            </a:extLst>
          </p:cNvPr>
          <p:cNvSpPr txBox="1"/>
          <p:nvPr/>
        </p:nvSpPr>
        <p:spPr>
          <a:xfrm>
            <a:off x="876300" y="1704103"/>
            <a:ext cx="8982075" cy="461665"/>
          </a:xfrm>
          <a:prstGeom prst="rect">
            <a:avLst/>
          </a:prstGeom>
          <a:noFill/>
        </p:spPr>
        <p:txBody>
          <a:bodyPr wrap="square" rtlCol="0">
            <a:spAutoFit/>
          </a:bodyPr>
          <a:lstStyle/>
          <a:p>
            <a:r>
              <a:rPr lang="en-US" sz="2400" b="1" i="0" dirty="0">
                <a:solidFill>
                  <a:srgbClr val="000000"/>
                </a:solidFill>
                <a:effectLst/>
              </a:rPr>
              <a:t>2.  Intel® Advanced Matrix Extensions (AMX)</a:t>
            </a:r>
          </a:p>
        </p:txBody>
      </p:sp>
      <p:sp>
        <p:nvSpPr>
          <p:cNvPr id="19" name="TextBox 18">
            <a:extLst>
              <a:ext uri="{FF2B5EF4-FFF2-40B4-BE49-F238E27FC236}">
                <a16:creationId xmlns:a16="http://schemas.microsoft.com/office/drawing/2014/main" id="{F35938BE-B5E3-F977-F0E1-F55C8231863F}"/>
              </a:ext>
            </a:extLst>
          </p:cNvPr>
          <p:cNvSpPr txBox="1"/>
          <p:nvPr/>
        </p:nvSpPr>
        <p:spPr>
          <a:xfrm>
            <a:off x="876300" y="2445464"/>
            <a:ext cx="3464964" cy="3046988"/>
          </a:xfrm>
          <a:prstGeom prst="rect">
            <a:avLst/>
          </a:prstGeom>
          <a:noFill/>
        </p:spPr>
        <p:txBody>
          <a:bodyPr wrap="square">
            <a:spAutoFit/>
          </a:bodyPr>
          <a:lstStyle/>
          <a:p>
            <a:pPr algn="l"/>
            <a:r>
              <a:rPr lang="en-US" sz="2400" b="1" i="0" dirty="0">
                <a:solidFill>
                  <a:srgbClr val="262626"/>
                </a:solidFill>
                <a:effectLst/>
              </a:rPr>
              <a:t>Tiles</a:t>
            </a:r>
            <a:endParaRPr lang="en-US" sz="2400" dirty="0">
              <a:solidFill>
                <a:srgbClr val="262626"/>
              </a:solidFill>
            </a:endParaRPr>
          </a:p>
          <a:p>
            <a:pPr marL="342900" indent="-342900" algn="l">
              <a:buFont typeface="Arial" panose="020B0604020202020204" pitchFamily="34" charset="0"/>
              <a:buChar char="•"/>
            </a:pPr>
            <a:r>
              <a:rPr lang="en-US" sz="2400" b="0" i="0" dirty="0">
                <a:solidFill>
                  <a:srgbClr val="262626"/>
                </a:solidFill>
                <a:effectLst/>
              </a:rPr>
              <a:t>Enable AMX to store more data in each core</a:t>
            </a:r>
          </a:p>
          <a:p>
            <a:pPr algn="l"/>
            <a:endParaRPr lang="en-US" sz="2400" b="0" i="0" dirty="0">
              <a:solidFill>
                <a:srgbClr val="262626"/>
              </a:solidFill>
              <a:effectLst/>
            </a:endParaRPr>
          </a:p>
          <a:p>
            <a:pPr marL="342900" indent="-342900" algn="l">
              <a:buFont typeface="Arial" panose="020B0604020202020204" pitchFamily="34" charset="0"/>
              <a:buChar char="•"/>
            </a:pPr>
            <a:r>
              <a:rPr lang="en-US" sz="2400" b="0" i="0" dirty="0">
                <a:solidFill>
                  <a:srgbClr val="262626"/>
                </a:solidFill>
                <a:effectLst/>
              </a:rPr>
              <a:t>8 2D registers, each 1 kilobyte in size, that store large chunks of data.</a:t>
            </a:r>
          </a:p>
        </p:txBody>
      </p:sp>
    </p:spTree>
    <p:extLst>
      <p:ext uri="{BB962C8B-B14F-4D97-AF65-F5344CB8AC3E}">
        <p14:creationId xmlns:p14="http://schemas.microsoft.com/office/powerpoint/2010/main" val="4148149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4" descr="Accelerate TensorFlow Machine Learning Performance with Intel® AMX">
            <a:extLst>
              <a:ext uri="{FF2B5EF4-FFF2-40B4-BE49-F238E27FC236}">
                <a16:creationId xmlns:a16="http://schemas.microsoft.com/office/drawing/2014/main" id="{04DC7950-B698-4EF9-BCF8-3EC3E8CABBF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37659" y="2377369"/>
            <a:ext cx="7566931" cy="2988937"/>
          </a:xfrm>
          <a:prstGeom prst="rect">
            <a:avLst/>
          </a:prstGeom>
          <a:noFill/>
          <a:ln>
            <a:noFill/>
          </a:ln>
          <a:extLst>
            <a:ext uri="{909E8E84-426E-40DD-AFC4-6F175D3DCCD1}">
              <a14:hiddenFill xmlns:a14="http://schemas.microsoft.com/office/drawing/2010/main">
                <a:solidFill>
                  <a:srgbClr val="FFFFFF"/>
                </a:solidFill>
              </a14:hiddenFill>
            </a:ext>
          </a:extLst>
        </p:spPr>
      </p:pic>
      <p:grpSp>
        <p:nvGrpSpPr>
          <p:cNvPr id="4" name="Group 3">
            <a:extLst>
              <a:ext uri="{FF2B5EF4-FFF2-40B4-BE49-F238E27FC236}">
                <a16:creationId xmlns:a16="http://schemas.microsoft.com/office/drawing/2014/main" id="{652D54E9-D58D-4C3D-9B23-C60A1765384A}"/>
              </a:ext>
            </a:extLst>
          </p:cNvPr>
          <p:cNvGrpSpPr/>
          <p:nvPr/>
        </p:nvGrpSpPr>
        <p:grpSpPr>
          <a:xfrm>
            <a:off x="2" y="-10887"/>
            <a:ext cx="12192000" cy="6877058"/>
            <a:chOff x="2" y="-10887"/>
            <a:chExt cx="12192000" cy="6877058"/>
          </a:xfrm>
        </p:grpSpPr>
        <p:grpSp>
          <p:nvGrpSpPr>
            <p:cNvPr id="5" name="Group 4">
              <a:extLst>
                <a:ext uri="{FF2B5EF4-FFF2-40B4-BE49-F238E27FC236}">
                  <a16:creationId xmlns:a16="http://schemas.microsoft.com/office/drawing/2014/main" id="{2F26648D-150A-425A-A4CD-EF00CF0E875D}"/>
                </a:ext>
              </a:extLst>
            </p:cNvPr>
            <p:cNvGrpSpPr/>
            <p:nvPr/>
          </p:nvGrpSpPr>
          <p:grpSpPr>
            <a:xfrm>
              <a:off x="2" y="6237510"/>
              <a:ext cx="12191998" cy="628661"/>
              <a:chOff x="2" y="6237510"/>
              <a:chExt cx="12191998" cy="628661"/>
            </a:xfrm>
          </p:grpSpPr>
          <p:sp>
            <p:nvSpPr>
              <p:cNvPr id="9" name="Rectangle 8">
                <a:extLst>
                  <a:ext uri="{FF2B5EF4-FFF2-40B4-BE49-F238E27FC236}">
                    <a16:creationId xmlns:a16="http://schemas.microsoft.com/office/drawing/2014/main" id="{62328637-A393-4272-9558-C0A31CE88FDE}"/>
                  </a:ext>
                </a:extLst>
              </p:cNvPr>
              <p:cNvSpPr/>
              <p:nvPr/>
            </p:nvSpPr>
            <p:spPr>
              <a:xfrm rot="16200000">
                <a:off x="7445830" y="2120000"/>
                <a:ext cx="620486" cy="8871855"/>
              </a:xfrm>
              <a:prstGeom prst="rect">
                <a:avLst/>
              </a:prstGeom>
              <a:solidFill>
                <a:srgbClr val="EF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0" name="Rectangle 9">
                <a:extLst>
                  <a:ext uri="{FF2B5EF4-FFF2-40B4-BE49-F238E27FC236}">
                    <a16:creationId xmlns:a16="http://schemas.microsoft.com/office/drawing/2014/main" id="{491029DE-3C12-459A-8D3A-CD564E8191CB}"/>
                  </a:ext>
                </a:extLst>
              </p:cNvPr>
              <p:cNvSpPr/>
              <p:nvPr/>
            </p:nvSpPr>
            <p:spPr>
              <a:xfrm rot="16200000">
                <a:off x="2735514" y="6246750"/>
                <a:ext cx="304583" cy="286104"/>
              </a:xfrm>
              <a:prstGeom prst="rect">
                <a:avLst/>
              </a:prstGeom>
              <a:solidFill>
                <a:srgbClr val="FFB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1" name="TextBox 10">
                <a:extLst>
                  <a:ext uri="{FF2B5EF4-FFF2-40B4-BE49-F238E27FC236}">
                    <a16:creationId xmlns:a16="http://schemas.microsoft.com/office/drawing/2014/main" id="{7878FB4C-E25B-41F0-BDE2-0A1CD5F31934}"/>
                  </a:ext>
                </a:extLst>
              </p:cNvPr>
              <p:cNvSpPr txBox="1"/>
              <p:nvPr/>
            </p:nvSpPr>
            <p:spPr>
              <a:xfrm>
                <a:off x="9632977" y="6418271"/>
                <a:ext cx="2222083" cy="261610"/>
              </a:xfrm>
              <a:prstGeom prst="rect">
                <a:avLst/>
              </a:prstGeom>
              <a:noFill/>
            </p:spPr>
            <p:txBody>
              <a:bodyPr wrap="none" rtlCol="0">
                <a:spAutoFit/>
              </a:bodyPr>
              <a:lstStyle/>
              <a:p>
                <a:pPr algn="r"/>
                <a:r>
                  <a:rPr lang="en-MY" sz="1100" i="1" dirty="0">
                    <a:solidFill>
                      <a:srgbClr val="0FBAB2"/>
                    </a:solidFill>
                    <a:latin typeface="Gotham Black" pitchFamily="50" charset="0"/>
                  </a:rPr>
                  <a:t>Passionate</a:t>
                </a:r>
                <a:r>
                  <a:rPr lang="en-MY" sz="1100" dirty="0">
                    <a:solidFill>
                      <a:srgbClr val="0FBAB2"/>
                    </a:solidFill>
                    <a:latin typeface="Gotham Ultra" pitchFamily="50" charset="0"/>
                  </a:rPr>
                  <a:t> </a:t>
                </a:r>
                <a:r>
                  <a:rPr lang="en-MY" sz="1100" i="1" dirty="0">
                    <a:solidFill>
                      <a:srgbClr val="0FBAB2"/>
                    </a:solidFill>
                    <a:latin typeface="Gotham" panose="02000504050000020004" pitchFamily="2" charset="0"/>
                  </a:rPr>
                  <a:t>about</a:t>
                </a:r>
                <a:r>
                  <a:rPr lang="en-MY" sz="1100" dirty="0">
                    <a:solidFill>
                      <a:srgbClr val="0FBAB2"/>
                    </a:solidFill>
                    <a:latin typeface="Gotham Ultra" pitchFamily="50" charset="0"/>
                  </a:rPr>
                  <a:t> </a:t>
                </a:r>
                <a:r>
                  <a:rPr lang="en-MY" sz="1100" i="1" dirty="0">
                    <a:solidFill>
                      <a:srgbClr val="0FBAB2"/>
                    </a:solidFill>
                    <a:latin typeface="Gotham Black" pitchFamily="50" charset="0"/>
                  </a:rPr>
                  <a:t>Healthcare</a:t>
                </a:r>
              </a:p>
            </p:txBody>
          </p:sp>
          <p:sp>
            <p:nvSpPr>
              <p:cNvPr id="12" name="TextBox 11">
                <a:extLst>
                  <a:ext uri="{FF2B5EF4-FFF2-40B4-BE49-F238E27FC236}">
                    <a16:creationId xmlns:a16="http://schemas.microsoft.com/office/drawing/2014/main" id="{6B2CCB16-C59E-4C07-96B7-0E3BFA7228F6}"/>
                  </a:ext>
                </a:extLst>
              </p:cNvPr>
              <p:cNvSpPr txBox="1"/>
              <p:nvPr/>
            </p:nvSpPr>
            <p:spPr>
              <a:xfrm>
                <a:off x="3242931" y="6418271"/>
                <a:ext cx="6102350" cy="261610"/>
              </a:xfrm>
              <a:prstGeom prst="rect">
                <a:avLst/>
              </a:prstGeom>
              <a:noFill/>
            </p:spPr>
            <p:txBody>
              <a:bodyPr wrap="square" anchor="ctr">
                <a:spAutoFit/>
              </a:bodyPr>
              <a:lstStyle/>
              <a:p>
                <a:pPr algn="ctr"/>
                <a:r>
                  <a:rPr lang="en-MY" sz="1050" b="0" i="0" dirty="0">
                    <a:solidFill>
                      <a:schemeClr val="bg1">
                        <a:lumMod val="75000"/>
                      </a:schemeClr>
                    </a:solidFill>
                    <a:effectLst/>
                    <a:latin typeface="Google Sans"/>
                  </a:rPr>
                  <a:t>©</a:t>
                </a:r>
                <a:r>
                  <a:rPr lang="en-MY" sz="1050" b="0" i="0" dirty="0">
                    <a:solidFill>
                      <a:srgbClr val="040C28"/>
                    </a:solidFill>
                    <a:effectLst/>
                    <a:latin typeface="Google Sans"/>
                  </a:rPr>
                  <a:t> </a:t>
                </a:r>
                <a:r>
                  <a:rPr lang="en-MY" sz="1050" dirty="0">
                    <a:solidFill>
                      <a:schemeClr val="bg1">
                        <a:lumMod val="75000"/>
                      </a:schemeClr>
                    </a:solidFill>
                    <a:latin typeface="GOTHAM-BOOK" panose="02000504050000020004" pitchFamily="2" charset="0"/>
                  </a:rPr>
                  <a:t>Copyright reserved. Private and Confidential to QueueMed Healthtech Sdn Bhd</a:t>
                </a:r>
              </a:p>
            </p:txBody>
          </p:sp>
          <p:sp>
            <p:nvSpPr>
              <p:cNvPr id="13" name="Rectangle 12">
                <a:extLst>
                  <a:ext uri="{FF2B5EF4-FFF2-40B4-BE49-F238E27FC236}">
                    <a16:creationId xmlns:a16="http://schemas.microsoft.com/office/drawing/2014/main" id="{CCF0D293-DE1A-44C7-9FBD-429D3AB7A5A6}"/>
                  </a:ext>
                </a:extLst>
              </p:cNvPr>
              <p:cNvSpPr/>
              <p:nvPr/>
            </p:nvSpPr>
            <p:spPr>
              <a:xfrm rot="16200000">
                <a:off x="908958" y="5328557"/>
                <a:ext cx="620486" cy="2438398"/>
              </a:xfrm>
              <a:prstGeom prst="rect">
                <a:avLst/>
              </a:prstGeom>
              <a:solidFill>
                <a:srgbClr val="0FBA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4" name="Rectangle 13">
                <a:extLst>
                  <a:ext uri="{FF2B5EF4-FFF2-40B4-BE49-F238E27FC236}">
                    <a16:creationId xmlns:a16="http://schemas.microsoft.com/office/drawing/2014/main" id="{7FB38503-87F8-45E8-82E2-14CACA6674FD}"/>
                  </a:ext>
                </a:extLst>
              </p:cNvPr>
              <p:cNvSpPr/>
              <p:nvPr/>
            </p:nvSpPr>
            <p:spPr>
              <a:xfrm rot="16200000">
                <a:off x="2433624" y="6546871"/>
                <a:ext cx="315905" cy="306352"/>
              </a:xfrm>
              <a:prstGeom prst="rect">
                <a:avLst/>
              </a:prstGeom>
              <a:solidFill>
                <a:srgbClr val="764B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15" name="Picture 14">
                <a:extLst>
                  <a:ext uri="{FF2B5EF4-FFF2-40B4-BE49-F238E27FC236}">
                    <a16:creationId xmlns:a16="http://schemas.microsoft.com/office/drawing/2014/main" id="{3D469221-3407-4BFA-91D4-3CA05E5DB0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410" y="6370888"/>
                <a:ext cx="1654762" cy="342993"/>
              </a:xfrm>
              <a:prstGeom prst="rect">
                <a:avLst/>
              </a:prstGeom>
            </p:spPr>
          </p:pic>
          <p:sp>
            <p:nvSpPr>
              <p:cNvPr id="16" name="Rectangle 15">
                <a:extLst>
                  <a:ext uri="{FF2B5EF4-FFF2-40B4-BE49-F238E27FC236}">
                    <a16:creationId xmlns:a16="http://schemas.microsoft.com/office/drawing/2014/main" id="{94A1BB05-7FF5-4302-B23D-524590348739}"/>
                  </a:ext>
                </a:extLst>
              </p:cNvPr>
              <p:cNvSpPr/>
              <p:nvPr/>
            </p:nvSpPr>
            <p:spPr>
              <a:xfrm rot="16200000">
                <a:off x="3080592" y="6492360"/>
                <a:ext cx="324077" cy="423544"/>
              </a:xfrm>
              <a:prstGeom prst="rect">
                <a:avLst/>
              </a:prstGeom>
              <a:solidFill>
                <a:srgbClr val="EF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grpSp>
          <p:nvGrpSpPr>
            <p:cNvPr id="6" name="Group 5">
              <a:extLst>
                <a:ext uri="{FF2B5EF4-FFF2-40B4-BE49-F238E27FC236}">
                  <a16:creationId xmlns:a16="http://schemas.microsoft.com/office/drawing/2014/main" id="{50825719-52BB-4695-8730-1E2C9187765C}"/>
                </a:ext>
              </a:extLst>
            </p:cNvPr>
            <p:cNvGrpSpPr/>
            <p:nvPr/>
          </p:nvGrpSpPr>
          <p:grpSpPr>
            <a:xfrm>
              <a:off x="2" y="-10887"/>
              <a:ext cx="12192000" cy="155006"/>
              <a:chOff x="2" y="-10887"/>
              <a:chExt cx="12192000" cy="155006"/>
            </a:xfrm>
          </p:grpSpPr>
          <p:sp>
            <p:nvSpPr>
              <p:cNvPr id="7" name="Rectangle 6">
                <a:extLst>
                  <a:ext uri="{FF2B5EF4-FFF2-40B4-BE49-F238E27FC236}">
                    <a16:creationId xmlns:a16="http://schemas.microsoft.com/office/drawing/2014/main" id="{3EC44C49-7CB1-46BA-AB84-22B1C5940626}"/>
                  </a:ext>
                </a:extLst>
              </p:cNvPr>
              <p:cNvSpPr/>
              <p:nvPr/>
            </p:nvSpPr>
            <p:spPr>
              <a:xfrm rot="16200000">
                <a:off x="1141698" y="-1152583"/>
                <a:ext cx="155006" cy="2438398"/>
              </a:xfrm>
              <a:prstGeom prst="rect">
                <a:avLst/>
              </a:prstGeom>
              <a:solidFill>
                <a:srgbClr val="0FBA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8" name="Rectangle 7">
                <a:extLst>
                  <a:ext uri="{FF2B5EF4-FFF2-40B4-BE49-F238E27FC236}">
                    <a16:creationId xmlns:a16="http://schemas.microsoft.com/office/drawing/2014/main" id="{480DA7A7-3802-4896-AFEF-601147550856}"/>
                  </a:ext>
                </a:extLst>
              </p:cNvPr>
              <p:cNvSpPr/>
              <p:nvPr/>
            </p:nvSpPr>
            <p:spPr>
              <a:xfrm rot="16200000">
                <a:off x="7282149" y="-4765734"/>
                <a:ext cx="155006" cy="9664700"/>
              </a:xfrm>
              <a:prstGeom prst="rect">
                <a:avLst/>
              </a:prstGeom>
              <a:solidFill>
                <a:srgbClr val="EF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grpSp>
      <p:sp>
        <p:nvSpPr>
          <p:cNvPr id="17" name="TextBox 16">
            <a:extLst>
              <a:ext uri="{FF2B5EF4-FFF2-40B4-BE49-F238E27FC236}">
                <a16:creationId xmlns:a16="http://schemas.microsoft.com/office/drawing/2014/main" id="{1230251D-A093-49B9-AC42-245403C4E342}"/>
              </a:ext>
            </a:extLst>
          </p:cNvPr>
          <p:cNvSpPr txBox="1"/>
          <p:nvPr/>
        </p:nvSpPr>
        <p:spPr>
          <a:xfrm>
            <a:off x="781054" y="529028"/>
            <a:ext cx="6200736" cy="584775"/>
          </a:xfrm>
          <a:prstGeom prst="rect">
            <a:avLst/>
          </a:prstGeom>
          <a:noFill/>
        </p:spPr>
        <p:txBody>
          <a:bodyPr wrap="none" rtlCol="0">
            <a:spAutoFit/>
          </a:bodyPr>
          <a:lstStyle/>
          <a:p>
            <a:r>
              <a:rPr lang="en-US" sz="32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Unlocking LLM Fine-tuning on CPUs</a:t>
            </a:r>
            <a:endParaRPr lang="en-MY" sz="3200" dirty="0"/>
          </a:p>
        </p:txBody>
      </p:sp>
      <p:sp>
        <p:nvSpPr>
          <p:cNvPr id="2" name="TextBox 1">
            <a:extLst>
              <a:ext uri="{FF2B5EF4-FFF2-40B4-BE49-F238E27FC236}">
                <a16:creationId xmlns:a16="http://schemas.microsoft.com/office/drawing/2014/main" id="{8ABDD20D-1ADE-4383-A775-F23C04351236}"/>
              </a:ext>
            </a:extLst>
          </p:cNvPr>
          <p:cNvSpPr txBox="1"/>
          <p:nvPr/>
        </p:nvSpPr>
        <p:spPr>
          <a:xfrm>
            <a:off x="876300" y="1704103"/>
            <a:ext cx="8982075" cy="461665"/>
          </a:xfrm>
          <a:prstGeom prst="rect">
            <a:avLst/>
          </a:prstGeom>
          <a:noFill/>
        </p:spPr>
        <p:txBody>
          <a:bodyPr wrap="square" rtlCol="0">
            <a:spAutoFit/>
          </a:bodyPr>
          <a:lstStyle/>
          <a:p>
            <a:r>
              <a:rPr lang="en-US" sz="2400" b="1" i="0" dirty="0">
                <a:solidFill>
                  <a:srgbClr val="000000"/>
                </a:solidFill>
                <a:effectLst/>
              </a:rPr>
              <a:t>2.  Intel® Advanced Matrix Extensions (AMX)</a:t>
            </a:r>
          </a:p>
        </p:txBody>
      </p:sp>
      <p:sp>
        <p:nvSpPr>
          <p:cNvPr id="19" name="TextBox 18">
            <a:extLst>
              <a:ext uri="{FF2B5EF4-FFF2-40B4-BE49-F238E27FC236}">
                <a16:creationId xmlns:a16="http://schemas.microsoft.com/office/drawing/2014/main" id="{F35938BE-B5E3-F977-F0E1-F55C8231863F}"/>
              </a:ext>
            </a:extLst>
          </p:cNvPr>
          <p:cNvSpPr txBox="1"/>
          <p:nvPr/>
        </p:nvSpPr>
        <p:spPr>
          <a:xfrm>
            <a:off x="876300" y="2445464"/>
            <a:ext cx="3464964" cy="2677656"/>
          </a:xfrm>
          <a:prstGeom prst="rect">
            <a:avLst/>
          </a:prstGeom>
          <a:noFill/>
        </p:spPr>
        <p:txBody>
          <a:bodyPr wrap="square">
            <a:spAutoFit/>
          </a:bodyPr>
          <a:lstStyle/>
          <a:p>
            <a:pPr algn="l"/>
            <a:r>
              <a:rPr lang="en-US" sz="2400" b="1" i="0" dirty="0">
                <a:solidFill>
                  <a:srgbClr val="262626"/>
                </a:solidFill>
                <a:effectLst/>
                <a:latin typeface="intel-clear"/>
              </a:rPr>
              <a:t>Tile Matrix Multiplication (TMUL)</a:t>
            </a:r>
            <a:r>
              <a:rPr lang="en-US" sz="2400" b="0" i="0" dirty="0">
                <a:solidFill>
                  <a:srgbClr val="262626"/>
                </a:solidFill>
                <a:effectLst/>
                <a:latin typeface="intel-clear"/>
              </a:rPr>
              <a:t> </a:t>
            </a:r>
          </a:p>
          <a:p>
            <a:pPr algn="l"/>
            <a:endParaRPr lang="en-US" sz="2400" b="0" i="0" dirty="0">
              <a:solidFill>
                <a:srgbClr val="262626"/>
              </a:solidFill>
              <a:effectLst/>
              <a:latin typeface="intel-clear"/>
            </a:endParaRPr>
          </a:p>
          <a:p>
            <a:pPr marL="342900" indent="-342900" algn="l">
              <a:buFont typeface="Arial" panose="020B0604020202020204" pitchFamily="34" charset="0"/>
              <a:buChar char="•"/>
            </a:pPr>
            <a:r>
              <a:rPr lang="en-US" sz="2400" b="0" i="0" dirty="0">
                <a:solidFill>
                  <a:srgbClr val="262626"/>
                </a:solidFill>
                <a:effectLst/>
                <a:latin typeface="intel-clear"/>
              </a:rPr>
              <a:t>An accelerator engine capable of </a:t>
            </a:r>
            <a:r>
              <a:rPr lang="en-US" sz="2400" dirty="0">
                <a:solidFill>
                  <a:srgbClr val="262626"/>
                </a:solidFill>
                <a:latin typeface="intel-clear"/>
              </a:rPr>
              <a:t>computing larger matrices in a single operation. </a:t>
            </a:r>
            <a:endParaRPr lang="en-US" sz="2400" b="0" i="0" dirty="0">
              <a:solidFill>
                <a:srgbClr val="262626"/>
              </a:solidFill>
              <a:effectLst/>
              <a:latin typeface="intel-clear"/>
            </a:endParaRPr>
          </a:p>
        </p:txBody>
      </p:sp>
    </p:spTree>
    <p:extLst>
      <p:ext uri="{BB962C8B-B14F-4D97-AF65-F5344CB8AC3E}">
        <p14:creationId xmlns:p14="http://schemas.microsoft.com/office/powerpoint/2010/main" val="2108536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652D54E9-D58D-4C3D-9B23-C60A1765384A}"/>
              </a:ext>
            </a:extLst>
          </p:cNvPr>
          <p:cNvGrpSpPr/>
          <p:nvPr/>
        </p:nvGrpSpPr>
        <p:grpSpPr>
          <a:xfrm>
            <a:off x="2" y="-10887"/>
            <a:ext cx="12192000" cy="6877058"/>
            <a:chOff x="2" y="-10887"/>
            <a:chExt cx="12192000" cy="6877058"/>
          </a:xfrm>
        </p:grpSpPr>
        <p:grpSp>
          <p:nvGrpSpPr>
            <p:cNvPr id="5" name="Group 4">
              <a:extLst>
                <a:ext uri="{FF2B5EF4-FFF2-40B4-BE49-F238E27FC236}">
                  <a16:creationId xmlns:a16="http://schemas.microsoft.com/office/drawing/2014/main" id="{2F26648D-150A-425A-A4CD-EF00CF0E875D}"/>
                </a:ext>
              </a:extLst>
            </p:cNvPr>
            <p:cNvGrpSpPr/>
            <p:nvPr/>
          </p:nvGrpSpPr>
          <p:grpSpPr>
            <a:xfrm>
              <a:off x="2" y="6237510"/>
              <a:ext cx="12191998" cy="628661"/>
              <a:chOff x="2" y="6237510"/>
              <a:chExt cx="12191998" cy="628661"/>
            </a:xfrm>
          </p:grpSpPr>
          <p:sp>
            <p:nvSpPr>
              <p:cNvPr id="9" name="Rectangle 8">
                <a:extLst>
                  <a:ext uri="{FF2B5EF4-FFF2-40B4-BE49-F238E27FC236}">
                    <a16:creationId xmlns:a16="http://schemas.microsoft.com/office/drawing/2014/main" id="{62328637-A393-4272-9558-C0A31CE88FDE}"/>
                  </a:ext>
                </a:extLst>
              </p:cNvPr>
              <p:cNvSpPr/>
              <p:nvPr/>
            </p:nvSpPr>
            <p:spPr>
              <a:xfrm rot="16200000">
                <a:off x="7445830" y="2120000"/>
                <a:ext cx="620486" cy="8871855"/>
              </a:xfrm>
              <a:prstGeom prst="rect">
                <a:avLst/>
              </a:prstGeom>
              <a:solidFill>
                <a:srgbClr val="EF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0" name="Rectangle 9">
                <a:extLst>
                  <a:ext uri="{FF2B5EF4-FFF2-40B4-BE49-F238E27FC236}">
                    <a16:creationId xmlns:a16="http://schemas.microsoft.com/office/drawing/2014/main" id="{491029DE-3C12-459A-8D3A-CD564E8191CB}"/>
                  </a:ext>
                </a:extLst>
              </p:cNvPr>
              <p:cNvSpPr/>
              <p:nvPr/>
            </p:nvSpPr>
            <p:spPr>
              <a:xfrm rot="16200000">
                <a:off x="2735514" y="6246750"/>
                <a:ext cx="304583" cy="286104"/>
              </a:xfrm>
              <a:prstGeom prst="rect">
                <a:avLst/>
              </a:prstGeom>
              <a:solidFill>
                <a:srgbClr val="FFB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1" name="TextBox 10">
                <a:extLst>
                  <a:ext uri="{FF2B5EF4-FFF2-40B4-BE49-F238E27FC236}">
                    <a16:creationId xmlns:a16="http://schemas.microsoft.com/office/drawing/2014/main" id="{7878FB4C-E25B-41F0-BDE2-0A1CD5F31934}"/>
                  </a:ext>
                </a:extLst>
              </p:cNvPr>
              <p:cNvSpPr txBox="1"/>
              <p:nvPr/>
            </p:nvSpPr>
            <p:spPr>
              <a:xfrm>
                <a:off x="9632977" y="6418271"/>
                <a:ext cx="2222083" cy="261610"/>
              </a:xfrm>
              <a:prstGeom prst="rect">
                <a:avLst/>
              </a:prstGeom>
              <a:noFill/>
            </p:spPr>
            <p:txBody>
              <a:bodyPr wrap="none" rtlCol="0">
                <a:spAutoFit/>
              </a:bodyPr>
              <a:lstStyle/>
              <a:p>
                <a:pPr algn="r"/>
                <a:r>
                  <a:rPr lang="en-MY" sz="1100" i="1" dirty="0">
                    <a:solidFill>
                      <a:srgbClr val="0FBAB2"/>
                    </a:solidFill>
                    <a:latin typeface="Gotham Black" pitchFamily="50" charset="0"/>
                  </a:rPr>
                  <a:t>Passionate</a:t>
                </a:r>
                <a:r>
                  <a:rPr lang="en-MY" sz="1100" dirty="0">
                    <a:solidFill>
                      <a:srgbClr val="0FBAB2"/>
                    </a:solidFill>
                    <a:latin typeface="Gotham Ultra" pitchFamily="50" charset="0"/>
                  </a:rPr>
                  <a:t> </a:t>
                </a:r>
                <a:r>
                  <a:rPr lang="en-MY" sz="1100" i="1" dirty="0">
                    <a:solidFill>
                      <a:srgbClr val="0FBAB2"/>
                    </a:solidFill>
                    <a:latin typeface="Gotham" panose="02000504050000020004" pitchFamily="2" charset="0"/>
                  </a:rPr>
                  <a:t>about</a:t>
                </a:r>
                <a:r>
                  <a:rPr lang="en-MY" sz="1100" dirty="0">
                    <a:solidFill>
                      <a:srgbClr val="0FBAB2"/>
                    </a:solidFill>
                    <a:latin typeface="Gotham Ultra" pitchFamily="50" charset="0"/>
                  </a:rPr>
                  <a:t> </a:t>
                </a:r>
                <a:r>
                  <a:rPr lang="en-MY" sz="1100" i="1" dirty="0">
                    <a:solidFill>
                      <a:srgbClr val="0FBAB2"/>
                    </a:solidFill>
                    <a:latin typeface="Gotham Black" pitchFamily="50" charset="0"/>
                  </a:rPr>
                  <a:t>Healthcare</a:t>
                </a:r>
              </a:p>
            </p:txBody>
          </p:sp>
          <p:sp>
            <p:nvSpPr>
              <p:cNvPr id="12" name="TextBox 11">
                <a:extLst>
                  <a:ext uri="{FF2B5EF4-FFF2-40B4-BE49-F238E27FC236}">
                    <a16:creationId xmlns:a16="http://schemas.microsoft.com/office/drawing/2014/main" id="{6B2CCB16-C59E-4C07-96B7-0E3BFA7228F6}"/>
                  </a:ext>
                </a:extLst>
              </p:cNvPr>
              <p:cNvSpPr txBox="1"/>
              <p:nvPr/>
            </p:nvSpPr>
            <p:spPr>
              <a:xfrm>
                <a:off x="3242931" y="6418271"/>
                <a:ext cx="6102350" cy="261610"/>
              </a:xfrm>
              <a:prstGeom prst="rect">
                <a:avLst/>
              </a:prstGeom>
              <a:noFill/>
            </p:spPr>
            <p:txBody>
              <a:bodyPr wrap="square" anchor="ctr">
                <a:spAutoFit/>
              </a:bodyPr>
              <a:lstStyle/>
              <a:p>
                <a:pPr algn="ctr"/>
                <a:r>
                  <a:rPr lang="en-MY" sz="1050" b="0" i="0" dirty="0">
                    <a:solidFill>
                      <a:schemeClr val="bg1">
                        <a:lumMod val="75000"/>
                      </a:schemeClr>
                    </a:solidFill>
                    <a:effectLst/>
                    <a:latin typeface="Google Sans"/>
                  </a:rPr>
                  <a:t>©</a:t>
                </a:r>
                <a:r>
                  <a:rPr lang="en-MY" sz="1050" b="0" i="0" dirty="0">
                    <a:solidFill>
                      <a:srgbClr val="040C28"/>
                    </a:solidFill>
                    <a:effectLst/>
                    <a:latin typeface="Google Sans"/>
                  </a:rPr>
                  <a:t> </a:t>
                </a:r>
                <a:r>
                  <a:rPr lang="en-MY" sz="1050" dirty="0">
                    <a:solidFill>
                      <a:schemeClr val="bg1">
                        <a:lumMod val="75000"/>
                      </a:schemeClr>
                    </a:solidFill>
                    <a:latin typeface="GOTHAM-BOOK" panose="02000504050000020004" pitchFamily="2" charset="0"/>
                  </a:rPr>
                  <a:t>Copyright reserved. Private and Confidential to QueueMed Healthtech Sdn Bhd</a:t>
                </a:r>
              </a:p>
            </p:txBody>
          </p:sp>
          <p:sp>
            <p:nvSpPr>
              <p:cNvPr id="13" name="Rectangle 12">
                <a:extLst>
                  <a:ext uri="{FF2B5EF4-FFF2-40B4-BE49-F238E27FC236}">
                    <a16:creationId xmlns:a16="http://schemas.microsoft.com/office/drawing/2014/main" id="{CCF0D293-DE1A-44C7-9FBD-429D3AB7A5A6}"/>
                  </a:ext>
                </a:extLst>
              </p:cNvPr>
              <p:cNvSpPr/>
              <p:nvPr/>
            </p:nvSpPr>
            <p:spPr>
              <a:xfrm rot="16200000">
                <a:off x="908958" y="5328557"/>
                <a:ext cx="620486" cy="2438398"/>
              </a:xfrm>
              <a:prstGeom prst="rect">
                <a:avLst/>
              </a:prstGeom>
              <a:solidFill>
                <a:srgbClr val="0FBA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4" name="Rectangle 13">
                <a:extLst>
                  <a:ext uri="{FF2B5EF4-FFF2-40B4-BE49-F238E27FC236}">
                    <a16:creationId xmlns:a16="http://schemas.microsoft.com/office/drawing/2014/main" id="{7FB38503-87F8-45E8-82E2-14CACA6674FD}"/>
                  </a:ext>
                </a:extLst>
              </p:cNvPr>
              <p:cNvSpPr/>
              <p:nvPr/>
            </p:nvSpPr>
            <p:spPr>
              <a:xfrm rot="16200000">
                <a:off x="2433624" y="6546871"/>
                <a:ext cx="315905" cy="306352"/>
              </a:xfrm>
              <a:prstGeom prst="rect">
                <a:avLst/>
              </a:prstGeom>
              <a:solidFill>
                <a:srgbClr val="764B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15" name="Picture 14">
                <a:extLst>
                  <a:ext uri="{FF2B5EF4-FFF2-40B4-BE49-F238E27FC236}">
                    <a16:creationId xmlns:a16="http://schemas.microsoft.com/office/drawing/2014/main" id="{3D469221-3407-4BFA-91D4-3CA05E5DB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410" y="6370888"/>
                <a:ext cx="1654762" cy="342993"/>
              </a:xfrm>
              <a:prstGeom prst="rect">
                <a:avLst/>
              </a:prstGeom>
            </p:spPr>
          </p:pic>
          <p:sp>
            <p:nvSpPr>
              <p:cNvPr id="16" name="Rectangle 15">
                <a:extLst>
                  <a:ext uri="{FF2B5EF4-FFF2-40B4-BE49-F238E27FC236}">
                    <a16:creationId xmlns:a16="http://schemas.microsoft.com/office/drawing/2014/main" id="{94A1BB05-7FF5-4302-B23D-524590348739}"/>
                  </a:ext>
                </a:extLst>
              </p:cNvPr>
              <p:cNvSpPr/>
              <p:nvPr/>
            </p:nvSpPr>
            <p:spPr>
              <a:xfrm rot="16200000">
                <a:off x="3080592" y="6492360"/>
                <a:ext cx="324077" cy="423544"/>
              </a:xfrm>
              <a:prstGeom prst="rect">
                <a:avLst/>
              </a:prstGeom>
              <a:solidFill>
                <a:srgbClr val="EF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grpSp>
          <p:nvGrpSpPr>
            <p:cNvPr id="6" name="Group 5">
              <a:extLst>
                <a:ext uri="{FF2B5EF4-FFF2-40B4-BE49-F238E27FC236}">
                  <a16:creationId xmlns:a16="http://schemas.microsoft.com/office/drawing/2014/main" id="{50825719-52BB-4695-8730-1E2C9187765C}"/>
                </a:ext>
              </a:extLst>
            </p:cNvPr>
            <p:cNvGrpSpPr/>
            <p:nvPr/>
          </p:nvGrpSpPr>
          <p:grpSpPr>
            <a:xfrm>
              <a:off x="2" y="-10887"/>
              <a:ext cx="12192000" cy="155006"/>
              <a:chOff x="2" y="-10887"/>
              <a:chExt cx="12192000" cy="155006"/>
            </a:xfrm>
          </p:grpSpPr>
          <p:sp>
            <p:nvSpPr>
              <p:cNvPr id="7" name="Rectangle 6">
                <a:extLst>
                  <a:ext uri="{FF2B5EF4-FFF2-40B4-BE49-F238E27FC236}">
                    <a16:creationId xmlns:a16="http://schemas.microsoft.com/office/drawing/2014/main" id="{3EC44C49-7CB1-46BA-AB84-22B1C5940626}"/>
                  </a:ext>
                </a:extLst>
              </p:cNvPr>
              <p:cNvSpPr/>
              <p:nvPr/>
            </p:nvSpPr>
            <p:spPr>
              <a:xfrm rot="16200000">
                <a:off x="1141698" y="-1152583"/>
                <a:ext cx="155006" cy="2438398"/>
              </a:xfrm>
              <a:prstGeom prst="rect">
                <a:avLst/>
              </a:prstGeom>
              <a:solidFill>
                <a:srgbClr val="0FBA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8" name="Rectangle 7">
                <a:extLst>
                  <a:ext uri="{FF2B5EF4-FFF2-40B4-BE49-F238E27FC236}">
                    <a16:creationId xmlns:a16="http://schemas.microsoft.com/office/drawing/2014/main" id="{480DA7A7-3802-4896-AFEF-601147550856}"/>
                  </a:ext>
                </a:extLst>
              </p:cNvPr>
              <p:cNvSpPr/>
              <p:nvPr/>
            </p:nvSpPr>
            <p:spPr>
              <a:xfrm rot="16200000">
                <a:off x="7282149" y="-4765734"/>
                <a:ext cx="155006" cy="9664700"/>
              </a:xfrm>
              <a:prstGeom prst="rect">
                <a:avLst/>
              </a:prstGeom>
              <a:solidFill>
                <a:srgbClr val="EF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grpSp>
      <p:sp>
        <p:nvSpPr>
          <p:cNvPr id="17" name="TextBox 16">
            <a:extLst>
              <a:ext uri="{FF2B5EF4-FFF2-40B4-BE49-F238E27FC236}">
                <a16:creationId xmlns:a16="http://schemas.microsoft.com/office/drawing/2014/main" id="{1230251D-A093-49B9-AC42-245403C4E342}"/>
              </a:ext>
            </a:extLst>
          </p:cNvPr>
          <p:cNvSpPr txBox="1"/>
          <p:nvPr/>
        </p:nvSpPr>
        <p:spPr>
          <a:xfrm>
            <a:off x="781054" y="529028"/>
            <a:ext cx="6200736" cy="584775"/>
          </a:xfrm>
          <a:prstGeom prst="rect">
            <a:avLst/>
          </a:prstGeom>
          <a:noFill/>
        </p:spPr>
        <p:txBody>
          <a:bodyPr wrap="none" rtlCol="0">
            <a:spAutoFit/>
          </a:bodyPr>
          <a:lstStyle/>
          <a:p>
            <a:r>
              <a:rPr lang="en-US" sz="32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Unlocking LLM Fine-tuning on CPUs</a:t>
            </a:r>
            <a:endParaRPr lang="en-MY" sz="3200" dirty="0"/>
          </a:p>
        </p:txBody>
      </p:sp>
      <p:sp>
        <p:nvSpPr>
          <p:cNvPr id="2" name="TextBox 1">
            <a:extLst>
              <a:ext uri="{FF2B5EF4-FFF2-40B4-BE49-F238E27FC236}">
                <a16:creationId xmlns:a16="http://schemas.microsoft.com/office/drawing/2014/main" id="{8ABDD20D-1ADE-4383-A775-F23C04351236}"/>
              </a:ext>
            </a:extLst>
          </p:cNvPr>
          <p:cNvSpPr txBox="1"/>
          <p:nvPr/>
        </p:nvSpPr>
        <p:spPr>
          <a:xfrm>
            <a:off x="876300" y="1704103"/>
            <a:ext cx="10159562" cy="2985433"/>
          </a:xfrm>
          <a:prstGeom prst="rect">
            <a:avLst/>
          </a:prstGeom>
          <a:noFill/>
        </p:spPr>
        <p:txBody>
          <a:bodyPr wrap="square" rtlCol="0">
            <a:spAutoFit/>
          </a:bodyPr>
          <a:lstStyle/>
          <a:p>
            <a:pPr marL="457200" indent="-457200">
              <a:buAutoNum type="arabicPeriod" startAt="3"/>
            </a:pPr>
            <a:r>
              <a:rPr lang="en-US" sz="2400" b="1" i="0" dirty="0">
                <a:solidFill>
                  <a:srgbClr val="000000"/>
                </a:solidFill>
                <a:effectLst/>
              </a:rPr>
              <a:t>Google’s </a:t>
            </a:r>
            <a:r>
              <a:rPr lang="en-US" sz="2400" b="1" i="0" dirty="0" err="1">
                <a:solidFill>
                  <a:srgbClr val="000000"/>
                </a:solidFill>
                <a:effectLst/>
              </a:rPr>
              <a:t>TCMalloc</a:t>
            </a:r>
            <a:r>
              <a:rPr lang="en-US" sz="2400" b="1" i="0" dirty="0">
                <a:solidFill>
                  <a:srgbClr val="000000"/>
                </a:solidFill>
                <a:effectLst/>
              </a:rPr>
              <a:t> </a:t>
            </a:r>
            <a:endParaRPr lang="en-US" sz="2400" b="1" dirty="0">
              <a:solidFill>
                <a:srgbClr val="000000"/>
              </a:solidFill>
            </a:endParaRPr>
          </a:p>
          <a:p>
            <a:endParaRPr lang="en-US" sz="2000" i="0" dirty="0">
              <a:solidFill>
                <a:srgbClr val="000000"/>
              </a:solidFill>
              <a:effectLst/>
            </a:endParaRPr>
          </a:p>
          <a:p>
            <a:pPr marL="342900" indent="-342900">
              <a:buFont typeface="Arial" panose="020B0604020202020204" pitchFamily="34" charset="0"/>
              <a:buChar char="•"/>
            </a:pPr>
            <a:r>
              <a:rPr lang="en-US" sz="2400" i="0" dirty="0">
                <a:solidFill>
                  <a:srgbClr val="000000"/>
                </a:solidFill>
                <a:effectLst/>
              </a:rPr>
              <a:t>A high-performance memory management system.</a:t>
            </a:r>
          </a:p>
          <a:p>
            <a:endParaRPr lang="en-US" sz="2400" dirty="0">
              <a:solidFill>
                <a:srgbClr val="000000"/>
              </a:solidFill>
            </a:endParaRPr>
          </a:p>
          <a:p>
            <a:pPr marL="342900" indent="-342900">
              <a:buFont typeface="Arial" panose="020B0604020202020204" pitchFamily="34" charset="0"/>
              <a:buChar char="•"/>
            </a:pPr>
            <a:r>
              <a:rPr lang="en-US" sz="2400" dirty="0">
                <a:solidFill>
                  <a:srgbClr val="000000"/>
                </a:solidFill>
              </a:rPr>
              <a:t>Caches frequently accessed objects during fine-tuning</a:t>
            </a:r>
          </a:p>
          <a:p>
            <a:endParaRPr lang="en-MY" sz="2400" i="0" u="none" strike="noStrike" dirty="0">
              <a:solidFill>
                <a:srgbClr val="000000"/>
              </a:solidFill>
              <a:effectLst/>
            </a:endParaRPr>
          </a:p>
          <a:p>
            <a:pPr marL="342900" indent="-342900">
              <a:buFont typeface="Arial" panose="020B0604020202020204" pitchFamily="34" charset="0"/>
              <a:buChar char="•"/>
            </a:pPr>
            <a:r>
              <a:rPr lang="en-MY" sz="2400" dirty="0">
                <a:solidFill>
                  <a:srgbClr val="000000"/>
                </a:solidFill>
              </a:rPr>
              <a:t>M</a:t>
            </a:r>
            <a:r>
              <a:rPr lang="en-MY" sz="2400" i="0" u="none" strike="noStrike" dirty="0">
                <a:solidFill>
                  <a:srgbClr val="000000"/>
                </a:solidFill>
                <a:effectLst/>
              </a:rPr>
              <a:t>inimizes memory allocation overhead </a:t>
            </a:r>
            <a:endParaRPr lang="en-US" sz="2400" i="0" u="none" strike="noStrike" dirty="0">
              <a:solidFill>
                <a:srgbClr val="000000"/>
              </a:solidFill>
              <a:effectLst/>
            </a:endParaRPr>
          </a:p>
          <a:p>
            <a:endParaRPr lang="en-US" sz="2400" b="1" i="0" dirty="0">
              <a:solidFill>
                <a:srgbClr val="000000"/>
              </a:solidFill>
              <a:effectLst/>
            </a:endParaRPr>
          </a:p>
        </p:txBody>
      </p:sp>
    </p:spTree>
    <p:extLst>
      <p:ext uri="{BB962C8B-B14F-4D97-AF65-F5344CB8AC3E}">
        <p14:creationId xmlns:p14="http://schemas.microsoft.com/office/powerpoint/2010/main" val="2491572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652D54E9-D58D-4C3D-9B23-C60A1765384A}"/>
              </a:ext>
            </a:extLst>
          </p:cNvPr>
          <p:cNvGrpSpPr/>
          <p:nvPr/>
        </p:nvGrpSpPr>
        <p:grpSpPr>
          <a:xfrm>
            <a:off x="2" y="-10887"/>
            <a:ext cx="12192000" cy="6877058"/>
            <a:chOff x="2" y="-10887"/>
            <a:chExt cx="12192000" cy="6877058"/>
          </a:xfrm>
        </p:grpSpPr>
        <p:grpSp>
          <p:nvGrpSpPr>
            <p:cNvPr id="5" name="Group 4">
              <a:extLst>
                <a:ext uri="{FF2B5EF4-FFF2-40B4-BE49-F238E27FC236}">
                  <a16:creationId xmlns:a16="http://schemas.microsoft.com/office/drawing/2014/main" id="{2F26648D-150A-425A-A4CD-EF00CF0E875D}"/>
                </a:ext>
              </a:extLst>
            </p:cNvPr>
            <p:cNvGrpSpPr/>
            <p:nvPr/>
          </p:nvGrpSpPr>
          <p:grpSpPr>
            <a:xfrm>
              <a:off x="2" y="6237510"/>
              <a:ext cx="12191998" cy="628661"/>
              <a:chOff x="2" y="6237510"/>
              <a:chExt cx="12191998" cy="628661"/>
            </a:xfrm>
          </p:grpSpPr>
          <p:sp>
            <p:nvSpPr>
              <p:cNvPr id="9" name="Rectangle 8">
                <a:extLst>
                  <a:ext uri="{FF2B5EF4-FFF2-40B4-BE49-F238E27FC236}">
                    <a16:creationId xmlns:a16="http://schemas.microsoft.com/office/drawing/2014/main" id="{62328637-A393-4272-9558-C0A31CE88FDE}"/>
                  </a:ext>
                </a:extLst>
              </p:cNvPr>
              <p:cNvSpPr/>
              <p:nvPr/>
            </p:nvSpPr>
            <p:spPr>
              <a:xfrm rot="16200000">
                <a:off x="7445830" y="2120000"/>
                <a:ext cx="620486" cy="8871855"/>
              </a:xfrm>
              <a:prstGeom prst="rect">
                <a:avLst/>
              </a:prstGeom>
              <a:solidFill>
                <a:srgbClr val="EF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0" name="Rectangle 9">
                <a:extLst>
                  <a:ext uri="{FF2B5EF4-FFF2-40B4-BE49-F238E27FC236}">
                    <a16:creationId xmlns:a16="http://schemas.microsoft.com/office/drawing/2014/main" id="{491029DE-3C12-459A-8D3A-CD564E8191CB}"/>
                  </a:ext>
                </a:extLst>
              </p:cNvPr>
              <p:cNvSpPr/>
              <p:nvPr/>
            </p:nvSpPr>
            <p:spPr>
              <a:xfrm rot="16200000">
                <a:off x="2735514" y="6246750"/>
                <a:ext cx="304583" cy="286104"/>
              </a:xfrm>
              <a:prstGeom prst="rect">
                <a:avLst/>
              </a:prstGeom>
              <a:solidFill>
                <a:srgbClr val="FFB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1" name="TextBox 10">
                <a:extLst>
                  <a:ext uri="{FF2B5EF4-FFF2-40B4-BE49-F238E27FC236}">
                    <a16:creationId xmlns:a16="http://schemas.microsoft.com/office/drawing/2014/main" id="{7878FB4C-E25B-41F0-BDE2-0A1CD5F31934}"/>
                  </a:ext>
                </a:extLst>
              </p:cNvPr>
              <p:cNvSpPr txBox="1"/>
              <p:nvPr/>
            </p:nvSpPr>
            <p:spPr>
              <a:xfrm>
                <a:off x="9632977" y="6418271"/>
                <a:ext cx="2222083" cy="261610"/>
              </a:xfrm>
              <a:prstGeom prst="rect">
                <a:avLst/>
              </a:prstGeom>
              <a:noFill/>
            </p:spPr>
            <p:txBody>
              <a:bodyPr wrap="none" rtlCol="0">
                <a:spAutoFit/>
              </a:bodyPr>
              <a:lstStyle/>
              <a:p>
                <a:pPr algn="r"/>
                <a:r>
                  <a:rPr lang="en-MY" sz="1100" i="1" dirty="0">
                    <a:solidFill>
                      <a:srgbClr val="0FBAB2"/>
                    </a:solidFill>
                    <a:latin typeface="Gotham Black" pitchFamily="50" charset="0"/>
                  </a:rPr>
                  <a:t>Passionate</a:t>
                </a:r>
                <a:r>
                  <a:rPr lang="en-MY" sz="1100" dirty="0">
                    <a:solidFill>
                      <a:srgbClr val="0FBAB2"/>
                    </a:solidFill>
                    <a:latin typeface="Gotham Ultra" pitchFamily="50" charset="0"/>
                  </a:rPr>
                  <a:t> </a:t>
                </a:r>
                <a:r>
                  <a:rPr lang="en-MY" sz="1100" i="1" dirty="0">
                    <a:solidFill>
                      <a:srgbClr val="0FBAB2"/>
                    </a:solidFill>
                    <a:latin typeface="Gotham" panose="02000504050000020004" pitchFamily="2" charset="0"/>
                  </a:rPr>
                  <a:t>about</a:t>
                </a:r>
                <a:r>
                  <a:rPr lang="en-MY" sz="1100" dirty="0">
                    <a:solidFill>
                      <a:srgbClr val="0FBAB2"/>
                    </a:solidFill>
                    <a:latin typeface="Gotham Ultra" pitchFamily="50" charset="0"/>
                  </a:rPr>
                  <a:t> </a:t>
                </a:r>
                <a:r>
                  <a:rPr lang="en-MY" sz="1100" i="1" dirty="0">
                    <a:solidFill>
                      <a:srgbClr val="0FBAB2"/>
                    </a:solidFill>
                    <a:latin typeface="Gotham Black" pitchFamily="50" charset="0"/>
                  </a:rPr>
                  <a:t>Healthcare</a:t>
                </a:r>
              </a:p>
            </p:txBody>
          </p:sp>
          <p:sp>
            <p:nvSpPr>
              <p:cNvPr id="12" name="TextBox 11">
                <a:extLst>
                  <a:ext uri="{FF2B5EF4-FFF2-40B4-BE49-F238E27FC236}">
                    <a16:creationId xmlns:a16="http://schemas.microsoft.com/office/drawing/2014/main" id="{6B2CCB16-C59E-4C07-96B7-0E3BFA7228F6}"/>
                  </a:ext>
                </a:extLst>
              </p:cNvPr>
              <p:cNvSpPr txBox="1"/>
              <p:nvPr/>
            </p:nvSpPr>
            <p:spPr>
              <a:xfrm>
                <a:off x="3242931" y="6418271"/>
                <a:ext cx="6102350" cy="261610"/>
              </a:xfrm>
              <a:prstGeom prst="rect">
                <a:avLst/>
              </a:prstGeom>
              <a:noFill/>
            </p:spPr>
            <p:txBody>
              <a:bodyPr wrap="square" anchor="ctr">
                <a:spAutoFit/>
              </a:bodyPr>
              <a:lstStyle/>
              <a:p>
                <a:pPr algn="ctr"/>
                <a:r>
                  <a:rPr lang="en-MY" sz="1050" b="0" i="0" dirty="0">
                    <a:solidFill>
                      <a:schemeClr val="bg1">
                        <a:lumMod val="75000"/>
                      </a:schemeClr>
                    </a:solidFill>
                    <a:effectLst/>
                    <a:latin typeface="Google Sans"/>
                  </a:rPr>
                  <a:t>©</a:t>
                </a:r>
                <a:r>
                  <a:rPr lang="en-MY" sz="1050" b="0" i="0" dirty="0">
                    <a:solidFill>
                      <a:srgbClr val="040C28"/>
                    </a:solidFill>
                    <a:effectLst/>
                    <a:latin typeface="Google Sans"/>
                  </a:rPr>
                  <a:t> </a:t>
                </a:r>
                <a:r>
                  <a:rPr lang="en-MY" sz="1050" dirty="0">
                    <a:solidFill>
                      <a:schemeClr val="bg1">
                        <a:lumMod val="75000"/>
                      </a:schemeClr>
                    </a:solidFill>
                    <a:latin typeface="GOTHAM-BOOK" panose="02000504050000020004" pitchFamily="2" charset="0"/>
                  </a:rPr>
                  <a:t>Copyright reserved. Private and Confidential to QueueMed Healthtech Sdn Bhd</a:t>
                </a:r>
              </a:p>
            </p:txBody>
          </p:sp>
          <p:sp>
            <p:nvSpPr>
              <p:cNvPr id="13" name="Rectangle 12">
                <a:extLst>
                  <a:ext uri="{FF2B5EF4-FFF2-40B4-BE49-F238E27FC236}">
                    <a16:creationId xmlns:a16="http://schemas.microsoft.com/office/drawing/2014/main" id="{CCF0D293-DE1A-44C7-9FBD-429D3AB7A5A6}"/>
                  </a:ext>
                </a:extLst>
              </p:cNvPr>
              <p:cNvSpPr/>
              <p:nvPr/>
            </p:nvSpPr>
            <p:spPr>
              <a:xfrm rot="16200000">
                <a:off x="908958" y="5328557"/>
                <a:ext cx="620486" cy="2438398"/>
              </a:xfrm>
              <a:prstGeom prst="rect">
                <a:avLst/>
              </a:prstGeom>
              <a:solidFill>
                <a:srgbClr val="0FBA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4" name="Rectangle 13">
                <a:extLst>
                  <a:ext uri="{FF2B5EF4-FFF2-40B4-BE49-F238E27FC236}">
                    <a16:creationId xmlns:a16="http://schemas.microsoft.com/office/drawing/2014/main" id="{7FB38503-87F8-45E8-82E2-14CACA6674FD}"/>
                  </a:ext>
                </a:extLst>
              </p:cNvPr>
              <p:cNvSpPr/>
              <p:nvPr/>
            </p:nvSpPr>
            <p:spPr>
              <a:xfrm rot="16200000">
                <a:off x="2433624" y="6546871"/>
                <a:ext cx="315905" cy="306352"/>
              </a:xfrm>
              <a:prstGeom prst="rect">
                <a:avLst/>
              </a:prstGeom>
              <a:solidFill>
                <a:srgbClr val="764B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15" name="Picture 14">
                <a:extLst>
                  <a:ext uri="{FF2B5EF4-FFF2-40B4-BE49-F238E27FC236}">
                    <a16:creationId xmlns:a16="http://schemas.microsoft.com/office/drawing/2014/main" id="{3D469221-3407-4BFA-91D4-3CA05E5DB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410" y="6370888"/>
                <a:ext cx="1654762" cy="342993"/>
              </a:xfrm>
              <a:prstGeom prst="rect">
                <a:avLst/>
              </a:prstGeom>
            </p:spPr>
          </p:pic>
          <p:sp>
            <p:nvSpPr>
              <p:cNvPr id="16" name="Rectangle 15">
                <a:extLst>
                  <a:ext uri="{FF2B5EF4-FFF2-40B4-BE49-F238E27FC236}">
                    <a16:creationId xmlns:a16="http://schemas.microsoft.com/office/drawing/2014/main" id="{94A1BB05-7FF5-4302-B23D-524590348739}"/>
                  </a:ext>
                </a:extLst>
              </p:cNvPr>
              <p:cNvSpPr/>
              <p:nvPr/>
            </p:nvSpPr>
            <p:spPr>
              <a:xfrm rot="16200000">
                <a:off x="3080592" y="6492360"/>
                <a:ext cx="324077" cy="423544"/>
              </a:xfrm>
              <a:prstGeom prst="rect">
                <a:avLst/>
              </a:prstGeom>
              <a:solidFill>
                <a:srgbClr val="EF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grpSp>
          <p:nvGrpSpPr>
            <p:cNvPr id="6" name="Group 5">
              <a:extLst>
                <a:ext uri="{FF2B5EF4-FFF2-40B4-BE49-F238E27FC236}">
                  <a16:creationId xmlns:a16="http://schemas.microsoft.com/office/drawing/2014/main" id="{50825719-52BB-4695-8730-1E2C9187765C}"/>
                </a:ext>
              </a:extLst>
            </p:cNvPr>
            <p:cNvGrpSpPr/>
            <p:nvPr/>
          </p:nvGrpSpPr>
          <p:grpSpPr>
            <a:xfrm>
              <a:off x="2" y="-10887"/>
              <a:ext cx="12192000" cy="155006"/>
              <a:chOff x="2" y="-10887"/>
              <a:chExt cx="12192000" cy="155006"/>
            </a:xfrm>
          </p:grpSpPr>
          <p:sp>
            <p:nvSpPr>
              <p:cNvPr id="7" name="Rectangle 6">
                <a:extLst>
                  <a:ext uri="{FF2B5EF4-FFF2-40B4-BE49-F238E27FC236}">
                    <a16:creationId xmlns:a16="http://schemas.microsoft.com/office/drawing/2014/main" id="{3EC44C49-7CB1-46BA-AB84-22B1C5940626}"/>
                  </a:ext>
                </a:extLst>
              </p:cNvPr>
              <p:cNvSpPr/>
              <p:nvPr/>
            </p:nvSpPr>
            <p:spPr>
              <a:xfrm rot="16200000">
                <a:off x="1141698" y="-1152583"/>
                <a:ext cx="155006" cy="2438398"/>
              </a:xfrm>
              <a:prstGeom prst="rect">
                <a:avLst/>
              </a:prstGeom>
              <a:solidFill>
                <a:srgbClr val="0FBA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8" name="Rectangle 7">
                <a:extLst>
                  <a:ext uri="{FF2B5EF4-FFF2-40B4-BE49-F238E27FC236}">
                    <a16:creationId xmlns:a16="http://schemas.microsoft.com/office/drawing/2014/main" id="{480DA7A7-3802-4896-AFEF-601147550856}"/>
                  </a:ext>
                </a:extLst>
              </p:cNvPr>
              <p:cNvSpPr/>
              <p:nvPr/>
            </p:nvSpPr>
            <p:spPr>
              <a:xfrm rot="16200000">
                <a:off x="7282149" y="-4765734"/>
                <a:ext cx="155006" cy="9664700"/>
              </a:xfrm>
              <a:prstGeom prst="rect">
                <a:avLst/>
              </a:prstGeom>
              <a:solidFill>
                <a:srgbClr val="EF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grpSp>
      <p:sp>
        <p:nvSpPr>
          <p:cNvPr id="17" name="TextBox 16">
            <a:extLst>
              <a:ext uri="{FF2B5EF4-FFF2-40B4-BE49-F238E27FC236}">
                <a16:creationId xmlns:a16="http://schemas.microsoft.com/office/drawing/2014/main" id="{1230251D-A093-49B9-AC42-245403C4E342}"/>
              </a:ext>
            </a:extLst>
          </p:cNvPr>
          <p:cNvSpPr txBox="1"/>
          <p:nvPr/>
        </p:nvSpPr>
        <p:spPr>
          <a:xfrm>
            <a:off x="781054" y="529028"/>
            <a:ext cx="5384359" cy="584775"/>
          </a:xfrm>
          <a:prstGeom prst="rect">
            <a:avLst/>
          </a:prstGeom>
          <a:noFill/>
        </p:spPr>
        <p:txBody>
          <a:bodyPr wrap="none" rtlCol="0">
            <a:spAutoFit/>
          </a:bodyPr>
          <a:lstStyle/>
          <a:p>
            <a:r>
              <a:rPr lang="en-US" sz="32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Evaluating Medical Summaries</a:t>
            </a:r>
            <a:endParaRPr lang="en-MY" sz="3200" dirty="0"/>
          </a:p>
        </p:txBody>
      </p:sp>
      <p:sp>
        <p:nvSpPr>
          <p:cNvPr id="2" name="TextBox 1">
            <a:extLst>
              <a:ext uri="{FF2B5EF4-FFF2-40B4-BE49-F238E27FC236}">
                <a16:creationId xmlns:a16="http://schemas.microsoft.com/office/drawing/2014/main" id="{8ABDD20D-1ADE-4383-A775-F23C04351236}"/>
              </a:ext>
            </a:extLst>
          </p:cNvPr>
          <p:cNvSpPr txBox="1"/>
          <p:nvPr/>
        </p:nvSpPr>
        <p:spPr>
          <a:xfrm>
            <a:off x="781054" y="1367866"/>
            <a:ext cx="10096500" cy="830997"/>
          </a:xfrm>
          <a:prstGeom prst="rect">
            <a:avLst/>
          </a:prstGeom>
          <a:noFill/>
        </p:spPr>
        <p:txBody>
          <a:bodyPr wrap="square" rtlCol="0">
            <a:spAutoFit/>
          </a:bodyPr>
          <a:lstStyle/>
          <a:p>
            <a:r>
              <a:rPr lang="en-US" sz="2400" b="1" i="0" dirty="0">
                <a:solidFill>
                  <a:srgbClr val="000000"/>
                </a:solidFill>
                <a:effectLst/>
              </a:rPr>
              <a:t>1) Calculating a </a:t>
            </a:r>
            <a:r>
              <a:rPr lang="en-US" sz="2400" b="1" i="0" dirty="0" err="1">
                <a:solidFill>
                  <a:srgbClr val="000000"/>
                </a:solidFill>
                <a:effectLst/>
              </a:rPr>
              <a:t>Summarisation</a:t>
            </a:r>
            <a:r>
              <a:rPr lang="en-US" sz="2400" b="1" i="0" dirty="0">
                <a:solidFill>
                  <a:srgbClr val="000000"/>
                </a:solidFill>
                <a:effectLst/>
              </a:rPr>
              <a:t> Score with Question Answer Generation Framework</a:t>
            </a:r>
          </a:p>
        </p:txBody>
      </p:sp>
      <p:pic>
        <p:nvPicPr>
          <p:cNvPr id="3" name="Content Placeholder 3" descr="IMG_256">
            <a:extLst>
              <a:ext uri="{FF2B5EF4-FFF2-40B4-BE49-F238E27FC236}">
                <a16:creationId xmlns:a16="http://schemas.microsoft.com/office/drawing/2014/main" id="{1EE2AB52-BB4F-9D13-18FD-BC742DF455F9}"/>
              </a:ext>
            </a:extLst>
          </p:cNvPr>
          <p:cNvPicPr>
            <a:picLocks noChangeAspect="1"/>
          </p:cNvPicPr>
          <p:nvPr/>
        </p:nvPicPr>
        <p:blipFill>
          <a:blip r:embed="rId3"/>
          <a:stretch>
            <a:fillRect/>
          </a:stretch>
        </p:blipFill>
        <p:spPr>
          <a:xfrm>
            <a:off x="3242630" y="2244902"/>
            <a:ext cx="4865456" cy="3782157"/>
          </a:xfrm>
          <a:prstGeom prst="rect">
            <a:avLst/>
          </a:prstGeom>
          <a:noFill/>
          <a:ln w="9525">
            <a:noFill/>
          </a:ln>
        </p:spPr>
      </p:pic>
    </p:spTree>
    <p:extLst>
      <p:ext uri="{BB962C8B-B14F-4D97-AF65-F5344CB8AC3E}">
        <p14:creationId xmlns:p14="http://schemas.microsoft.com/office/powerpoint/2010/main" val="1635610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652D54E9-D58D-4C3D-9B23-C60A1765384A}"/>
              </a:ext>
            </a:extLst>
          </p:cNvPr>
          <p:cNvGrpSpPr/>
          <p:nvPr/>
        </p:nvGrpSpPr>
        <p:grpSpPr>
          <a:xfrm>
            <a:off x="2" y="-10887"/>
            <a:ext cx="12192000" cy="6877058"/>
            <a:chOff x="2" y="-10887"/>
            <a:chExt cx="12192000" cy="6877058"/>
          </a:xfrm>
        </p:grpSpPr>
        <p:grpSp>
          <p:nvGrpSpPr>
            <p:cNvPr id="5" name="Group 4">
              <a:extLst>
                <a:ext uri="{FF2B5EF4-FFF2-40B4-BE49-F238E27FC236}">
                  <a16:creationId xmlns:a16="http://schemas.microsoft.com/office/drawing/2014/main" id="{2F26648D-150A-425A-A4CD-EF00CF0E875D}"/>
                </a:ext>
              </a:extLst>
            </p:cNvPr>
            <p:cNvGrpSpPr/>
            <p:nvPr/>
          </p:nvGrpSpPr>
          <p:grpSpPr>
            <a:xfrm>
              <a:off x="2" y="6237510"/>
              <a:ext cx="12191998" cy="628661"/>
              <a:chOff x="2" y="6237510"/>
              <a:chExt cx="12191998" cy="628661"/>
            </a:xfrm>
          </p:grpSpPr>
          <p:sp>
            <p:nvSpPr>
              <p:cNvPr id="9" name="Rectangle 8">
                <a:extLst>
                  <a:ext uri="{FF2B5EF4-FFF2-40B4-BE49-F238E27FC236}">
                    <a16:creationId xmlns:a16="http://schemas.microsoft.com/office/drawing/2014/main" id="{62328637-A393-4272-9558-C0A31CE88FDE}"/>
                  </a:ext>
                </a:extLst>
              </p:cNvPr>
              <p:cNvSpPr/>
              <p:nvPr/>
            </p:nvSpPr>
            <p:spPr>
              <a:xfrm rot="16200000">
                <a:off x="7445830" y="2120000"/>
                <a:ext cx="620486" cy="8871855"/>
              </a:xfrm>
              <a:prstGeom prst="rect">
                <a:avLst/>
              </a:prstGeom>
              <a:solidFill>
                <a:srgbClr val="EF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0" name="Rectangle 9">
                <a:extLst>
                  <a:ext uri="{FF2B5EF4-FFF2-40B4-BE49-F238E27FC236}">
                    <a16:creationId xmlns:a16="http://schemas.microsoft.com/office/drawing/2014/main" id="{491029DE-3C12-459A-8D3A-CD564E8191CB}"/>
                  </a:ext>
                </a:extLst>
              </p:cNvPr>
              <p:cNvSpPr/>
              <p:nvPr/>
            </p:nvSpPr>
            <p:spPr>
              <a:xfrm rot="16200000">
                <a:off x="2735514" y="6246750"/>
                <a:ext cx="304583" cy="286104"/>
              </a:xfrm>
              <a:prstGeom prst="rect">
                <a:avLst/>
              </a:prstGeom>
              <a:solidFill>
                <a:srgbClr val="FFB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1" name="TextBox 10">
                <a:extLst>
                  <a:ext uri="{FF2B5EF4-FFF2-40B4-BE49-F238E27FC236}">
                    <a16:creationId xmlns:a16="http://schemas.microsoft.com/office/drawing/2014/main" id="{7878FB4C-E25B-41F0-BDE2-0A1CD5F31934}"/>
                  </a:ext>
                </a:extLst>
              </p:cNvPr>
              <p:cNvSpPr txBox="1"/>
              <p:nvPr/>
            </p:nvSpPr>
            <p:spPr>
              <a:xfrm>
                <a:off x="9632977" y="6418271"/>
                <a:ext cx="2222083" cy="261610"/>
              </a:xfrm>
              <a:prstGeom prst="rect">
                <a:avLst/>
              </a:prstGeom>
              <a:noFill/>
            </p:spPr>
            <p:txBody>
              <a:bodyPr wrap="none" rtlCol="0">
                <a:spAutoFit/>
              </a:bodyPr>
              <a:lstStyle/>
              <a:p>
                <a:pPr algn="r"/>
                <a:r>
                  <a:rPr lang="en-MY" sz="1100" i="1" dirty="0">
                    <a:solidFill>
                      <a:srgbClr val="0FBAB2"/>
                    </a:solidFill>
                    <a:latin typeface="Gotham Black" pitchFamily="50" charset="0"/>
                  </a:rPr>
                  <a:t>Passionate</a:t>
                </a:r>
                <a:r>
                  <a:rPr lang="en-MY" sz="1100" dirty="0">
                    <a:solidFill>
                      <a:srgbClr val="0FBAB2"/>
                    </a:solidFill>
                    <a:latin typeface="Gotham Ultra" pitchFamily="50" charset="0"/>
                  </a:rPr>
                  <a:t> </a:t>
                </a:r>
                <a:r>
                  <a:rPr lang="en-MY" sz="1100" i="1" dirty="0">
                    <a:solidFill>
                      <a:srgbClr val="0FBAB2"/>
                    </a:solidFill>
                    <a:latin typeface="Gotham" panose="02000504050000020004" pitchFamily="2" charset="0"/>
                  </a:rPr>
                  <a:t>about</a:t>
                </a:r>
                <a:r>
                  <a:rPr lang="en-MY" sz="1100" dirty="0">
                    <a:solidFill>
                      <a:srgbClr val="0FBAB2"/>
                    </a:solidFill>
                    <a:latin typeface="Gotham Ultra" pitchFamily="50" charset="0"/>
                  </a:rPr>
                  <a:t> </a:t>
                </a:r>
                <a:r>
                  <a:rPr lang="en-MY" sz="1100" i="1" dirty="0">
                    <a:solidFill>
                      <a:srgbClr val="0FBAB2"/>
                    </a:solidFill>
                    <a:latin typeface="Gotham Black" pitchFamily="50" charset="0"/>
                  </a:rPr>
                  <a:t>Healthcare</a:t>
                </a:r>
              </a:p>
            </p:txBody>
          </p:sp>
          <p:sp>
            <p:nvSpPr>
              <p:cNvPr id="12" name="TextBox 11">
                <a:extLst>
                  <a:ext uri="{FF2B5EF4-FFF2-40B4-BE49-F238E27FC236}">
                    <a16:creationId xmlns:a16="http://schemas.microsoft.com/office/drawing/2014/main" id="{6B2CCB16-C59E-4C07-96B7-0E3BFA7228F6}"/>
                  </a:ext>
                </a:extLst>
              </p:cNvPr>
              <p:cNvSpPr txBox="1"/>
              <p:nvPr/>
            </p:nvSpPr>
            <p:spPr>
              <a:xfrm>
                <a:off x="3242931" y="6418271"/>
                <a:ext cx="6102350" cy="261610"/>
              </a:xfrm>
              <a:prstGeom prst="rect">
                <a:avLst/>
              </a:prstGeom>
              <a:noFill/>
            </p:spPr>
            <p:txBody>
              <a:bodyPr wrap="square" anchor="ctr">
                <a:spAutoFit/>
              </a:bodyPr>
              <a:lstStyle/>
              <a:p>
                <a:pPr algn="ctr"/>
                <a:r>
                  <a:rPr lang="en-MY" sz="1050" b="0" i="0" dirty="0">
                    <a:solidFill>
                      <a:schemeClr val="bg1">
                        <a:lumMod val="75000"/>
                      </a:schemeClr>
                    </a:solidFill>
                    <a:effectLst/>
                    <a:latin typeface="Google Sans"/>
                  </a:rPr>
                  <a:t>©</a:t>
                </a:r>
                <a:r>
                  <a:rPr lang="en-MY" sz="1050" b="0" i="0" dirty="0">
                    <a:solidFill>
                      <a:srgbClr val="040C28"/>
                    </a:solidFill>
                    <a:effectLst/>
                    <a:latin typeface="Google Sans"/>
                  </a:rPr>
                  <a:t> </a:t>
                </a:r>
                <a:r>
                  <a:rPr lang="en-MY" sz="1050" dirty="0">
                    <a:solidFill>
                      <a:schemeClr val="bg1">
                        <a:lumMod val="75000"/>
                      </a:schemeClr>
                    </a:solidFill>
                    <a:latin typeface="GOTHAM-BOOK" panose="02000504050000020004" pitchFamily="2" charset="0"/>
                  </a:rPr>
                  <a:t>Copyright reserved. Private and Confidential to QueueMed Healthtech Sdn Bhd</a:t>
                </a:r>
              </a:p>
            </p:txBody>
          </p:sp>
          <p:sp>
            <p:nvSpPr>
              <p:cNvPr id="13" name="Rectangle 12">
                <a:extLst>
                  <a:ext uri="{FF2B5EF4-FFF2-40B4-BE49-F238E27FC236}">
                    <a16:creationId xmlns:a16="http://schemas.microsoft.com/office/drawing/2014/main" id="{CCF0D293-DE1A-44C7-9FBD-429D3AB7A5A6}"/>
                  </a:ext>
                </a:extLst>
              </p:cNvPr>
              <p:cNvSpPr/>
              <p:nvPr/>
            </p:nvSpPr>
            <p:spPr>
              <a:xfrm rot="16200000">
                <a:off x="908958" y="5328557"/>
                <a:ext cx="620486" cy="2438398"/>
              </a:xfrm>
              <a:prstGeom prst="rect">
                <a:avLst/>
              </a:prstGeom>
              <a:solidFill>
                <a:srgbClr val="0FBA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4" name="Rectangle 13">
                <a:extLst>
                  <a:ext uri="{FF2B5EF4-FFF2-40B4-BE49-F238E27FC236}">
                    <a16:creationId xmlns:a16="http://schemas.microsoft.com/office/drawing/2014/main" id="{7FB38503-87F8-45E8-82E2-14CACA6674FD}"/>
                  </a:ext>
                </a:extLst>
              </p:cNvPr>
              <p:cNvSpPr/>
              <p:nvPr/>
            </p:nvSpPr>
            <p:spPr>
              <a:xfrm rot="16200000">
                <a:off x="2433624" y="6546871"/>
                <a:ext cx="315905" cy="306352"/>
              </a:xfrm>
              <a:prstGeom prst="rect">
                <a:avLst/>
              </a:prstGeom>
              <a:solidFill>
                <a:srgbClr val="764B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15" name="Picture 14">
                <a:extLst>
                  <a:ext uri="{FF2B5EF4-FFF2-40B4-BE49-F238E27FC236}">
                    <a16:creationId xmlns:a16="http://schemas.microsoft.com/office/drawing/2014/main" id="{3D469221-3407-4BFA-91D4-3CA05E5DB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410" y="6370888"/>
                <a:ext cx="1654762" cy="342993"/>
              </a:xfrm>
              <a:prstGeom prst="rect">
                <a:avLst/>
              </a:prstGeom>
            </p:spPr>
          </p:pic>
          <p:sp>
            <p:nvSpPr>
              <p:cNvPr id="16" name="Rectangle 15">
                <a:extLst>
                  <a:ext uri="{FF2B5EF4-FFF2-40B4-BE49-F238E27FC236}">
                    <a16:creationId xmlns:a16="http://schemas.microsoft.com/office/drawing/2014/main" id="{94A1BB05-7FF5-4302-B23D-524590348739}"/>
                  </a:ext>
                </a:extLst>
              </p:cNvPr>
              <p:cNvSpPr/>
              <p:nvPr/>
            </p:nvSpPr>
            <p:spPr>
              <a:xfrm rot="16200000">
                <a:off x="3080592" y="6492360"/>
                <a:ext cx="324077" cy="423544"/>
              </a:xfrm>
              <a:prstGeom prst="rect">
                <a:avLst/>
              </a:prstGeom>
              <a:solidFill>
                <a:srgbClr val="EF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grpSp>
          <p:nvGrpSpPr>
            <p:cNvPr id="6" name="Group 5">
              <a:extLst>
                <a:ext uri="{FF2B5EF4-FFF2-40B4-BE49-F238E27FC236}">
                  <a16:creationId xmlns:a16="http://schemas.microsoft.com/office/drawing/2014/main" id="{50825719-52BB-4695-8730-1E2C9187765C}"/>
                </a:ext>
              </a:extLst>
            </p:cNvPr>
            <p:cNvGrpSpPr/>
            <p:nvPr/>
          </p:nvGrpSpPr>
          <p:grpSpPr>
            <a:xfrm>
              <a:off x="2" y="-10887"/>
              <a:ext cx="12192000" cy="155006"/>
              <a:chOff x="2" y="-10887"/>
              <a:chExt cx="12192000" cy="155006"/>
            </a:xfrm>
          </p:grpSpPr>
          <p:sp>
            <p:nvSpPr>
              <p:cNvPr id="7" name="Rectangle 6">
                <a:extLst>
                  <a:ext uri="{FF2B5EF4-FFF2-40B4-BE49-F238E27FC236}">
                    <a16:creationId xmlns:a16="http://schemas.microsoft.com/office/drawing/2014/main" id="{3EC44C49-7CB1-46BA-AB84-22B1C5940626}"/>
                  </a:ext>
                </a:extLst>
              </p:cNvPr>
              <p:cNvSpPr/>
              <p:nvPr/>
            </p:nvSpPr>
            <p:spPr>
              <a:xfrm rot="16200000">
                <a:off x="1141698" y="-1152583"/>
                <a:ext cx="155006" cy="2438398"/>
              </a:xfrm>
              <a:prstGeom prst="rect">
                <a:avLst/>
              </a:prstGeom>
              <a:solidFill>
                <a:srgbClr val="0FBA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8" name="Rectangle 7">
                <a:extLst>
                  <a:ext uri="{FF2B5EF4-FFF2-40B4-BE49-F238E27FC236}">
                    <a16:creationId xmlns:a16="http://schemas.microsoft.com/office/drawing/2014/main" id="{480DA7A7-3802-4896-AFEF-601147550856}"/>
                  </a:ext>
                </a:extLst>
              </p:cNvPr>
              <p:cNvSpPr/>
              <p:nvPr/>
            </p:nvSpPr>
            <p:spPr>
              <a:xfrm rot="16200000">
                <a:off x="7282149" y="-4765734"/>
                <a:ext cx="155006" cy="9664700"/>
              </a:xfrm>
              <a:prstGeom prst="rect">
                <a:avLst/>
              </a:prstGeom>
              <a:solidFill>
                <a:srgbClr val="EF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grpSp>
      <p:sp>
        <p:nvSpPr>
          <p:cNvPr id="17" name="TextBox 16">
            <a:extLst>
              <a:ext uri="{FF2B5EF4-FFF2-40B4-BE49-F238E27FC236}">
                <a16:creationId xmlns:a16="http://schemas.microsoft.com/office/drawing/2014/main" id="{1230251D-A093-49B9-AC42-245403C4E342}"/>
              </a:ext>
            </a:extLst>
          </p:cNvPr>
          <p:cNvSpPr txBox="1"/>
          <p:nvPr/>
        </p:nvSpPr>
        <p:spPr>
          <a:xfrm>
            <a:off x="781054" y="529028"/>
            <a:ext cx="5384359" cy="584775"/>
          </a:xfrm>
          <a:prstGeom prst="rect">
            <a:avLst/>
          </a:prstGeom>
          <a:noFill/>
        </p:spPr>
        <p:txBody>
          <a:bodyPr wrap="none" rtlCol="0">
            <a:spAutoFit/>
          </a:bodyPr>
          <a:lstStyle/>
          <a:p>
            <a:r>
              <a:rPr lang="en-US" sz="32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Evaluating Medical Summaries</a:t>
            </a:r>
            <a:endParaRPr lang="en-MY" sz="3200" dirty="0"/>
          </a:p>
        </p:txBody>
      </p:sp>
      <p:pic>
        <p:nvPicPr>
          <p:cNvPr id="18" name="Content Placeholder 3" descr="IMG_256">
            <a:extLst>
              <a:ext uri="{FF2B5EF4-FFF2-40B4-BE49-F238E27FC236}">
                <a16:creationId xmlns:a16="http://schemas.microsoft.com/office/drawing/2014/main" id="{CEE6D6D3-A888-4E9F-B9E9-50FFCD710904}"/>
              </a:ext>
            </a:extLst>
          </p:cNvPr>
          <p:cNvPicPr>
            <a:picLocks noChangeAspect="1"/>
          </p:cNvPicPr>
          <p:nvPr/>
        </p:nvPicPr>
        <p:blipFill>
          <a:blip r:embed="rId3"/>
          <a:srcRect r="19369" b="65597"/>
          <a:stretch/>
        </p:blipFill>
        <p:spPr>
          <a:xfrm>
            <a:off x="877317" y="2144001"/>
            <a:ext cx="4307081" cy="1428527"/>
          </a:xfrm>
          <a:prstGeom prst="rect">
            <a:avLst/>
          </a:prstGeom>
          <a:noFill/>
          <a:ln w="9525">
            <a:noFill/>
          </a:ln>
        </p:spPr>
      </p:pic>
      <p:sp>
        <p:nvSpPr>
          <p:cNvPr id="19" name="TextBox 18">
            <a:extLst>
              <a:ext uri="{FF2B5EF4-FFF2-40B4-BE49-F238E27FC236}">
                <a16:creationId xmlns:a16="http://schemas.microsoft.com/office/drawing/2014/main" id="{288AE501-6125-4287-B090-5CBEAA76403B}"/>
              </a:ext>
            </a:extLst>
          </p:cNvPr>
          <p:cNvSpPr txBox="1"/>
          <p:nvPr/>
        </p:nvSpPr>
        <p:spPr>
          <a:xfrm>
            <a:off x="6294106" y="1424757"/>
            <a:ext cx="4423161" cy="4401205"/>
          </a:xfrm>
          <a:prstGeom prst="rect">
            <a:avLst/>
          </a:prstGeom>
          <a:noFill/>
        </p:spPr>
        <p:txBody>
          <a:bodyPr wrap="square" rtlCol="0">
            <a:spAutoFit/>
          </a:bodyPr>
          <a:lstStyle/>
          <a:p>
            <a:r>
              <a:rPr lang="en-US" sz="2000" b="1" spc="-5" dirty="0">
                <a:effectLst/>
                <a:ea typeface="SimSun" panose="02010600030101010101" pitchFamily="2" charset="-122"/>
              </a:rPr>
              <a:t>Step 1: Compute Alignment Score</a:t>
            </a:r>
          </a:p>
          <a:p>
            <a:pPr marL="342900" indent="-342900">
              <a:buAutoNum type="arabicParenR"/>
            </a:pPr>
            <a:endParaRPr lang="en-US" sz="2000" spc="-5" dirty="0">
              <a:ea typeface="SimSun" panose="02010600030101010101" pitchFamily="2" charset="-122"/>
            </a:endParaRPr>
          </a:p>
          <a:p>
            <a:pPr marL="342900" indent="-342900">
              <a:buAutoNum type="arabicParenR"/>
            </a:pPr>
            <a:r>
              <a:rPr lang="en-US" sz="2000" spc="-5" dirty="0">
                <a:effectLst/>
                <a:ea typeface="SimSun" panose="02010600030101010101" pitchFamily="2" charset="-122"/>
              </a:rPr>
              <a:t>GPT- 4 Turbo used to extract factual claims. </a:t>
            </a:r>
          </a:p>
          <a:p>
            <a:pPr marL="342900" indent="-342900">
              <a:buAutoNum type="arabicParenR"/>
            </a:pPr>
            <a:endParaRPr lang="en-US" sz="2000" spc="-5" dirty="0">
              <a:effectLst/>
              <a:ea typeface="SimSun" panose="02010600030101010101" pitchFamily="2" charset="-122"/>
            </a:endParaRPr>
          </a:p>
          <a:p>
            <a:pPr marL="342900" indent="-342900">
              <a:buAutoNum type="arabicParenR"/>
            </a:pPr>
            <a:r>
              <a:rPr lang="en-US" sz="2000" spc="-5" dirty="0">
                <a:effectLst/>
                <a:ea typeface="SimSun" panose="02010600030101010101" pitchFamily="2" charset="-122"/>
              </a:rPr>
              <a:t>Compare factual claims resulting in three outcomes: </a:t>
            </a:r>
          </a:p>
          <a:p>
            <a:pPr marL="742950" lvl="1" indent="-285750">
              <a:buFont typeface="Arial" panose="020B0604020202020204" pitchFamily="34" charset="0"/>
              <a:buChar char="•"/>
            </a:pPr>
            <a:r>
              <a:rPr lang="en-US" sz="2000" spc="-5" dirty="0">
                <a:effectLst/>
                <a:ea typeface="SimSun" panose="02010600030101010101" pitchFamily="2" charset="-122"/>
              </a:rPr>
              <a:t>“Yes” (claim matches)</a:t>
            </a:r>
          </a:p>
          <a:p>
            <a:pPr marL="742950" lvl="1" indent="-285750">
              <a:buFont typeface="Arial" panose="020B0604020202020204" pitchFamily="34" charset="0"/>
              <a:buChar char="•"/>
            </a:pPr>
            <a:r>
              <a:rPr lang="en-US" sz="2000" spc="-5" dirty="0">
                <a:effectLst/>
                <a:ea typeface="SimSun" panose="02010600030101010101" pitchFamily="2" charset="-122"/>
              </a:rPr>
              <a:t>“No” (claim contradicts)</a:t>
            </a:r>
          </a:p>
          <a:p>
            <a:pPr marL="742950" lvl="1" indent="-285750">
              <a:buFont typeface="Arial" panose="020B0604020202020204" pitchFamily="34" charset="0"/>
              <a:buChar char="•"/>
            </a:pPr>
            <a:r>
              <a:rPr lang="en-US" sz="2000" spc="-5" dirty="0">
                <a:effectLst/>
                <a:ea typeface="SimSun" panose="02010600030101010101" pitchFamily="2" charset="-122"/>
              </a:rPr>
              <a:t>“I don’t know” (claim is missing)</a:t>
            </a:r>
          </a:p>
          <a:p>
            <a:pPr marL="285750" indent="-285750">
              <a:buFont typeface="Arial" panose="020B0604020202020204" pitchFamily="34" charset="0"/>
              <a:buChar char="•"/>
            </a:pPr>
            <a:endParaRPr lang="en-US" sz="2000" spc="-5" dirty="0">
              <a:effectLst/>
              <a:ea typeface="SimSun" panose="02010600030101010101" pitchFamily="2" charset="-122"/>
            </a:endParaRPr>
          </a:p>
          <a:p>
            <a:r>
              <a:rPr lang="en-US" sz="2000" spc="-5" dirty="0">
                <a:effectLst/>
                <a:ea typeface="SimSun" panose="02010600030101010101" pitchFamily="2" charset="-122"/>
              </a:rPr>
              <a:t>3) The Alignment Score is the ratio of </a:t>
            </a:r>
          </a:p>
          <a:p>
            <a:r>
              <a:rPr lang="en-US" sz="2000" spc="-5" dirty="0">
                <a:ea typeface="SimSun" panose="02010600030101010101" pitchFamily="2" charset="-122"/>
              </a:rPr>
              <a:t>        </a:t>
            </a:r>
            <a:r>
              <a:rPr lang="en-US" sz="2000" spc="-5" dirty="0">
                <a:effectLst/>
                <a:ea typeface="SimSun" panose="02010600030101010101" pitchFamily="2" charset="-122"/>
              </a:rPr>
              <a:t>“Yes” answers to the total questions.</a:t>
            </a:r>
          </a:p>
          <a:p>
            <a:endParaRPr lang="en-MY" sz="2000" dirty="0"/>
          </a:p>
        </p:txBody>
      </p:sp>
    </p:spTree>
    <p:extLst>
      <p:ext uri="{BB962C8B-B14F-4D97-AF65-F5344CB8AC3E}">
        <p14:creationId xmlns:p14="http://schemas.microsoft.com/office/powerpoint/2010/main" val="494344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652D54E9-D58D-4C3D-9B23-C60A1765384A}"/>
              </a:ext>
            </a:extLst>
          </p:cNvPr>
          <p:cNvGrpSpPr/>
          <p:nvPr/>
        </p:nvGrpSpPr>
        <p:grpSpPr>
          <a:xfrm>
            <a:off x="2" y="-10887"/>
            <a:ext cx="12192000" cy="6877058"/>
            <a:chOff x="2" y="-10887"/>
            <a:chExt cx="12192000" cy="6877058"/>
          </a:xfrm>
        </p:grpSpPr>
        <p:grpSp>
          <p:nvGrpSpPr>
            <p:cNvPr id="5" name="Group 4">
              <a:extLst>
                <a:ext uri="{FF2B5EF4-FFF2-40B4-BE49-F238E27FC236}">
                  <a16:creationId xmlns:a16="http://schemas.microsoft.com/office/drawing/2014/main" id="{2F26648D-150A-425A-A4CD-EF00CF0E875D}"/>
                </a:ext>
              </a:extLst>
            </p:cNvPr>
            <p:cNvGrpSpPr/>
            <p:nvPr/>
          </p:nvGrpSpPr>
          <p:grpSpPr>
            <a:xfrm>
              <a:off x="2" y="6237510"/>
              <a:ext cx="12191998" cy="628661"/>
              <a:chOff x="2" y="6237510"/>
              <a:chExt cx="12191998" cy="628661"/>
            </a:xfrm>
          </p:grpSpPr>
          <p:sp>
            <p:nvSpPr>
              <p:cNvPr id="9" name="Rectangle 8">
                <a:extLst>
                  <a:ext uri="{FF2B5EF4-FFF2-40B4-BE49-F238E27FC236}">
                    <a16:creationId xmlns:a16="http://schemas.microsoft.com/office/drawing/2014/main" id="{62328637-A393-4272-9558-C0A31CE88FDE}"/>
                  </a:ext>
                </a:extLst>
              </p:cNvPr>
              <p:cNvSpPr/>
              <p:nvPr/>
            </p:nvSpPr>
            <p:spPr>
              <a:xfrm rot="16200000">
                <a:off x="7445830" y="2120000"/>
                <a:ext cx="620486" cy="8871855"/>
              </a:xfrm>
              <a:prstGeom prst="rect">
                <a:avLst/>
              </a:prstGeom>
              <a:solidFill>
                <a:srgbClr val="EF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0" name="Rectangle 9">
                <a:extLst>
                  <a:ext uri="{FF2B5EF4-FFF2-40B4-BE49-F238E27FC236}">
                    <a16:creationId xmlns:a16="http://schemas.microsoft.com/office/drawing/2014/main" id="{491029DE-3C12-459A-8D3A-CD564E8191CB}"/>
                  </a:ext>
                </a:extLst>
              </p:cNvPr>
              <p:cNvSpPr/>
              <p:nvPr/>
            </p:nvSpPr>
            <p:spPr>
              <a:xfrm rot="16200000">
                <a:off x="2735514" y="6246750"/>
                <a:ext cx="304583" cy="286104"/>
              </a:xfrm>
              <a:prstGeom prst="rect">
                <a:avLst/>
              </a:prstGeom>
              <a:solidFill>
                <a:srgbClr val="FFB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1" name="TextBox 10">
                <a:extLst>
                  <a:ext uri="{FF2B5EF4-FFF2-40B4-BE49-F238E27FC236}">
                    <a16:creationId xmlns:a16="http://schemas.microsoft.com/office/drawing/2014/main" id="{7878FB4C-E25B-41F0-BDE2-0A1CD5F31934}"/>
                  </a:ext>
                </a:extLst>
              </p:cNvPr>
              <p:cNvSpPr txBox="1"/>
              <p:nvPr/>
            </p:nvSpPr>
            <p:spPr>
              <a:xfrm>
                <a:off x="9632977" y="6418271"/>
                <a:ext cx="2222083" cy="261610"/>
              </a:xfrm>
              <a:prstGeom prst="rect">
                <a:avLst/>
              </a:prstGeom>
              <a:noFill/>
            </p:spPr>
            <p:txBody>
              <a:bodyPr wrap="none" rtlCol="0">
                <a:spAutoFit/>
              </a:bodyPr>
              <a:lstStyle/>
              <a:p>
                <a:pPr algn="r"/>
                <a:r>
                  <a:rPr lang="en-MY" sz="1100" i="1" dirty="0">
                    <a:solidFill>
                      <a:srgbClr val="0FBAB2"/>
                    </a:solidFill>
                    <a:latin typeface="Gotham Black" pitchFamily="50" charset="0"/>
                  </a:rPr>
                  <a:t>Passionate</a:t>
                </a:r>
                <a:r>
                  <a:rPr lang="en-MY" sz="1100" dirty="0">
                    <a:solidFill>
                      <a:srgbClr val="0FBAB2"/>
                    </a:solidFill>
                    <a:latin typeface="Gotham Ultra" pitchFamily="50" charset="0"/>
                  </a:rPr>
                  <a:t> </a:t>
                </a:r>
                <a:r>
                  <a:rPr lang="en-MY" sz="1100" i="1" dirty="0">
                    <a:solidFill>
                      <a:srgbClr val="0FBAB2"/>
                    </a:solidFill>
                    <a:latin typeface="Gotham" panose="02000504050000020004" pitchFamily="2" charset="0"/>
                  </a:rPr>
                  <a:t>about</a:t>
                </a:r>
                <a:r>
                  <a:rPr lang="en-MY" sz="1100" dirty="0">
                    <a:solidFill>
                      <a:srgbClr val="0FBAB2"/>
                    </a:solidFill>
                    <a:latin typeface="Gotham Ultra" pitchFamily="50" charset="0"/>
                  </a:rPr>
                  <a:t> </a:t>
                </a:r>
                <a:r>
                  <a:rPr lang="en-MY" sz="1100" i="1" dirty="0">
                    <a:solidFill>
                      <a:srgbClr val="0FBAB2"/>
                    </a:solidFill>
                    <a:latin typeface="Gotham Black" pitchFamily="50" charset="0"/>
                  </a:rPr>
                  <a:t>Healthcare</a:t>
                </a:r>
              </a:p>
            </p:txBody>
          </p:sp>
          <p:sp>
            <p:nvSpPr>
              <p:cNvPr id="12" name="TextBox 11">
                <a:extLst>
                  <a:ext uri="{FF2B5EF4-FFF2-40B4-BE49-F238E27FC236}">
                    <a16:creationId xmlns:a16="http://schemas.microsoft.com/office/drawing/2014/main" id="{6B2CCB16-C59E-4C07-96B7-0E3BFA7228F6}"/>
                  </a:ext>
                </a:extLst>
              </p:cNvPr>
              <p:cNvSpPr txBox="1"/>
              <p:nvPr/>
            </p:nvSpPr>
            <p:spPr>
              <a:xfrm>
                <a:off x="3242931" y="6418271"/>
                <a:ext cx="6102350" cy="261610"/>
              </a:xfrm>
              <a:prstGeom prst="rect">
                <a:avLst/>
              </a:prstGeom>
              <a:noFill/>
            </p:spPr>
            <p:txBody>
              <a:bodyPr wrap="square" anchor="ctr">
                <a:spAutoFit/>
              </a:bodyPr>
              <a:lstStyle/>
              <a:p>
                <a:pPr algn="ctr"/>
                <a:r>
                  <a:rPr lang="en-MY" sz="1050" b="0" i="0" dirty="0">
                    <a:solidFill>
                      <a:schemeClr val="bg1">
                        <a:lumMod val="75000"/>
                      </a:schemeClr>
                    </a:solidFill>
                    <a:effectLst/>
                    <a:latin typeface="Google Sans"/>
                  </a:rPr>
                  <a:t>©</a:t>
                </a:r>
                <a:r>
                  <a:rPr lang="en-MY" sz="1050" b="0" i="0" dirty="0">
                    <a:solidFill>
                      <a:srgbClr val="040C28"/>
                    </a:solidFill>
                    <a:effectLst/>
                    <a:latin typeface="Google Sans"/>
                  </a:rPr>
                  <a:t> </a:t>
                </a:r>
                <a:r>
                  <a:rPr lang="en-MY" sz="1050" dirty="0">
                    <a:solidFill>
                      <a:schemeClr val="bg1">
                        <a:lumMod val="75000"/>
                      </a:schemeClr>
                    </a:solidFill>
                    <a:latin typeface="GOTHAM-BOOK" panose="02000504050000020004" pitchFamily="2" charset="0"/>
                  </a:rPr>
                  <a:t>Copyright reserved. Private and Confidential to QueueMed Healthtech Sdn Bhd</a:t>
                </a:r>
              </a:p>
            </p:txBody>
          </p:sp>
          <p:sp>
            <p:nvSpPr>
              <p:cNvPr id="13" name="Rectangle 12">
                <a:extLst>
                  <a:ext uri="{FF2B5EF4-FFF2-40B4-BE49-F238E27FC236}">
                    <a16:creationId xmlns:a16="http://schemas.microsoft.com/office/drawing/2014/main" id="{CCF0D293-DE1A-44C7-9FBD-429D3AB7A5A6}"/>
                  </a:ext>
                </a:extLst>
              </p:cNvPr>
              <p:cNvSpPr/>
              <p:nvPr/>
            </p:nvSpPr>
            <p:spPr>
              <a:xfrm rot="16200000">
                <a:off x="908958" y="5328557"/>
                <a:ext cx="620486" cy="2438398"/>
              </a:xfrm>
              <a:prstGeom prst="rect">
                <a:avLst/>
              </a:prstGeom>
              <a:solidFill>
                <a:srgbClr val="0FBA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4" name="Rectangle 13">
                <a:extLst>
                  <a:ext uri="{FF2B5EF4-FFF2-40B4-BE49-F238E27FC236}">
                    <a16:creationId xmlns:a16="http://schemas.microsoft.com/office/drawing/2014/main" id="{7FB38503-87F8-45E8-82E2-14CACA6674FD}"/>
                  </a:ext>
                </a:extLst>
              </p:cNvPr>
              <p:cNvSpPr/>
              <p:nvPr/>
            </p:nvSpPr>
            <p:spPr>
              <a:xfrm rot="16200000">
                <a:off x="2433624" y="6546871"/>
                <a:ext cx="315905" cy="306352"/>
              </a:xfrm>
              <a:prstGeom prst="rect">
                <a:avLst/>
              </a:prstGeom>
              <a:solidFill>
                <a:srgbClr val="764B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15" name="Picture 14">
                <a:extLst>
                  <a:ext uri="{FF2B5EF4-FFF2-40B4-BE49-F238E27FC236}">
                    <a16:creationId xmlns:a16="http://schemas.microsoft.com/office/drawing/2014/main" id="{3D469221-3407-4BFA-91D4-3CA05E5DB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410" y="6370888"/>
                <a:ext cx="1654762" cy="342993"/>
              </a:xfrm>
              <a:prstGeom prst="rect">
                <a:avLst/>
              </a:prstGeom>
            </p:spPr>
          </p:pic>
          <p:sp>
            <p:nvSpPr>
              <p:cNvPr id="16" name="Rectangle 15">
                <a:extLst>
                  <a:ext uri="{FF2B5EF4-FFF2-40B4-BE49-F238E27FC236}">
                    <a16:creationId xmlns:a16="http://schemas.microsoft.com/office/drawing/2014/main" id="{94A1BB05-7FF5-4302-B23D-524590348739}"/>
                  </a:ext>
                </a:extLst>
              </p:cNvPr>
              <p:cNvSpPr/>
              <p:nvPr/>
            </p:nvSpPr>
            <p:spPr>
              <a:xfrm rot="16200000">
                <a:off x="3080592" y="6492360"/>
                <a:ext cx="324077" cy="423544"/>
              </a:xfrm>
              <a:prstGeom prst="rect">
                <a:avLst/>
              </a:prstGeom>
              <a:solidFill>
                <a:srgbClr val="EF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grpSp>
          <p:nvGrpSpPr>
            <p:cNvPr id="6" name="Group 5">
              <a:extLst>
                <a:ext uri="{FF2B5EF4-FFF2-40B4-BE49-F238E27FC236}">
                  <a16:creationId xmlns:a16="http://schemas.microsoft.com/office/drawing/2014/main" id="{50825719-52BB-4695-8730-1E2C9187765C}"/>
                </a:ext>
              </a:extLst>
            </p:cNvPr>
            <p:cNvGrpSpPr/>
            <p:nvPr/>
          </p:nvGrpSpPr>
          <p:grpSpPr>
            <a:xfrm>
              <a:off x="2" y="-10887"/>
              <a:ext cx="12192000" cy="155006"/>
              <a:chOff x="2" y="-10887"/>
              <a:chExt cx="12192000" cy="155006"/>
            </a:xfrm>
          </p:grpSpPr>
          <p:sp>
            <p:nvSpPr>
              <p:cNvPr id="7" name="Rectangle 6">
                <a:extLst>
                  <a:ext uri="{FF2B5EF4-FFF2-40B4-BE49-F238E27FC236}">
                    <a16:creationId xmlns:a16="http://schemas.microsoft.com/office/drawing/2014/main" id="{3EC44C49-7CB1-46BA-AB84-22B1C5940626}"/>
                  </a:ext>
                </a:extLst>
              </p:cNvPr>
              <p:cNvSpPr/>
              <p:nvPr/>
            </p:nvSpPr>
            <p:spPr>
              <a:xfrm rot="16200000">
                <a:off x="1141698" y="-1152583"/>
                <a:ext cx="155006" cy="2438398"/>
              </a:xfrm>
              <a:prstGeom prst="rect">
                <a:avLst/>
              </a:prstGeom>
              <a:solidFill>
                <a:srgbClr val="0FBA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8" name="Rectangle 7">
                <a:extLst>
                  <a:ext uri="{FF2B5EF4-FFF2-40B4-BE49-F238E27FC236}">
                    <a16:creationId xmlns:a16="http://schemas.microsoft.com/office/drawing/2014/main" id="{480DA7A7-3802-4896-AFEF-601147550856}"/>
                  </a:ext>
                </a:extLst>
              </p:cNvPr>
              <p:cNvSpPr/>
              <p:nvPr/>
            </p:nvSpPr>
            <p:spPr>
              <a:xfrm rot="16200000">
                <a:off x="7282149" y="-4765734"/>
                <a:ext cx="155006" cy="9664700"/>
              </a:xfrm>
              <a:prstGeom prst="rect">
                <a:avLst/>
              </a:prstGeom>
              <a:solidFill>
                <a:srgbClr val="EF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grpSp>
      <p:sp>
        <p:nvSpPr>
          <p:cNvPr id="17" name="TextBox 16">
            <a:extLst>
              <a:ext uri="{FF2B5EF4-FFF2-40B4-BE49-F238E27FC236}">
                <a16:creationId xmlns:a16="http://schemas.microsoft.com/office/drawing/2014/main" id="{1230251D-A093-49B9-AC42-245403C4E342}"/>
              </a:ext>
            </a:extLst>
          </p:cNvPr>
          <p:cNvSpPr txBox="1"/>
          <p:nvPr/>
        </p:nvSpPr>
        <p:spPr>
          <a:xfrm>
            <a:off x="781054" y="529028"/>
            <a:ext cx="5384359" cy="584775"/>
          </a:xfrm>
          <a:prstGeom prst="rect">
            <a:avLst/>
          </a:prstGeom>
          <a:noFill/>
        </p:spPr>
        <p:txBody>
          <a:bodyPr wrap="none" rtlCol="0">
            <a:spAutoFit/>
          </a:bodyPr>
          <a:lstStyle/>
          <a:p>
            <a:r>
              <a:rPr lang="en-US" sz="32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Evaluating Medical Summaries</a:t>
            </a:r>
            <a:endParaRPr lang="en-MY" sz="3200" dirty="0"/>
          </a:p>
        </p:txBody>
      </p:sp>
      <p:sp>
        <p:nvSpPr>
          <p:cNvPr id="19" name="TextBox 18">
            <a:extLst>
              <a:ext uri="{FF2B5EF4-FFF2-40B4-BE49-F238E27FC236}">
                <a16:creationId xmlns:a16="http://schemas.microsoft.com/office/drawing/2014/main" id="{288AE501-6125-4287-B090-5CBEAA76403B}"/>
              </a:ext>
            </a:extLst>
          </p:cNvPr>
          <p:cNvSpPr txBox="1"/>
          <p:nvPr/>
        </p:nvSpPr>
        <p:spPr>
          <a:xfrm>
            <a:off x="6294106" y="1424757"/>
            <a:ext cx="5126369" cy="4093428"/>
          </a:xfrm>
          <a:prstGeom prst="rect">
            <a:avLst/>
          </a:prstGeom>
          <a:noFill/>
        </p:spPr>
        <p:txBody>
          <a:bodyPr wrap="square" rtlCol="0">
            <a:spAutoFit/>
          </a:bodyPr>
          <a:lstStyle/>
          <a:p>
            <a:r>
              <a:rPr lang="en-US" sz="2000" b="1" spc="-5" dirty="0">
                <a:effectLst/>
                <a:ea typeface="SimSun" panose="02010600030101010101" pitchFamily="2" charset="-122"/>
              </a:rPr>
              <a:t>Step 2: Compute Coverage Score</a:t>
            </a:r>
          </a:p>
          <a:p>
            <a:endParaRPr lang="en-US" sz="2000" spc="-5" dirty="0">
              <a:effectLst/>
              <a:ea typeface="SimSun" panose="02010600030101010101" pitchFamily="2" charset="-122"/>
            </a:endParaRPr>
          </a:p>
          <a:p>
            <a:r>
              <a:rPr lang="en-US" sz="2000" spc="-5" dirty="0">
                <a:effectLst/>
                <a:ea typeface="SimSun" panose="02010600030101010101" pitchFamily="2" charset="-122"/>
              </a:rPr>
              <a:t>1) Medical Doctors created a series of binary close-ended questions </a:t>
            </a:r>
          </a:p>
          <a:p>
            <a:r>
              <a:rPr lang="en-US" sz="2000" spc="-5" dirty="0">
                <a:effectLst/>
                <a:ea typeface="SimSun" panose="02010600030101010101" pitchFamily="2" charset="-122"/>
              </a:rPr>
              <a:t>Example: “Does the summary state the patient's age and gender?”</a:t>
            </a:r>
          </a:p>
          <a:p>
            <a:endParaRPr lang="en-US" sz="2000" spc="-5" dirty="0">
              <a:effectLst/>
              <a:ea typeface="SimSun" panose="02010600030101010101" pitchFamily="2" charset="-122"/>
            </a:endParaRPr>
          </a:p>
          <a:p>
            <a:r>
              <a:rPr lang="en-US" sz="2000" spc="-5" dirty="0">
                <a:effectLst/>
                <a:ea typeface="SimSun" panose="02010600030101010101" pitchFamily="2" charset="-122"/>
              </a:rPr>
              <a:t>2) GPT-4 Turbo answers these question based on the given context with either “Yes”, “No’ or “I don’t know”</a:t>
            </a:r>
          </a:p>
          <a:p>
            <a:endParaRPr lang="en-US" sz="2000" spc="-5" dirty="0">
              <a:effectLst/>
              <a:ea typeface="SimSun" panose="02010600030101010101" pitchFamily="2" charset="-122"/>
            </a:endParaRPr>
          </a:p>
          <a:p>
            <a:r>
              <a:rPr lang="en-US" sz="2000" spc="-5" dirty="0">
                <a:effectLst/>
                <a:ea typeface="SimSun" panose="02010600030101010101" pitchFamily="2" charset="-122"/>
              </a:rPr>
              <a:t>3) The Coverage Score is the ratio of matching answers to the total number of questions.</a:t>
            </a:r>
          </a:p>
        </p:txBody>
      </p:sp>
      <p:pic>
        <p:nvPicPr>
          <p:cNvPr id="20" name="Content Placeholder 3" descr="IMG_256">
            <a:extLst>
              <a:ext uri="{FF2B5EF4-FFF2-40B4-BE49-F238E27FC236}">
                <a16:creationId xmlns:a16="http://schemas.microsoft.com/office/drawing/2014/main" id="{56862339-FEB1-446B-8718-A9AB249FC6F8}"/>
              </a:ext>
            </a:extLst>
          </p:cNvPr>
          <p:cNvPicPr>
            <a:picLocks noChangeAspect="1"/>
          </p:cNvPicPr>
          <p:nvPr/>
        </p:nvPicPr>
        <p:blipFill>
          <a:blip r:embed="rId3"/>
          <a:srcRect t="36460" r="20489" b="-466"/>
          <a:stretch/>
        </p:blipFill>
        <p:spPr>
          <a:xfrm>
            <a:off x="980540" y="1963486"/>
            <a:ext cx="4247261" cy="2657742"/>
          </a:xfrm>
          <a:prstGeom prst="rect">
            <a:avLst/>
          </a:prstGeom>
          <a:noFill/>
          <a:ln w="9525">
            <a:noFill/>
          </a:ln>
        </p:spPr>
      </p:pic>
    </p:spTree>
    <p:extLst>
      <p:ext uri="{BB962C8B-B14F-4D97-AF65-F5344CB8AC3E}">
        <p14:creationId xmlns:p14="http://schemas.microsoft.com/office/powerpoint/2010/main" val="546556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652D54E9-D58D-4C3D-9B23-C60A1765384A}"/>
              </a:ext>
            </a:extLst>
          </p:cNvPr>
          <p:cNvGrpSpPr/>
          <p:nvPr/>
        </p:nvGrpSpPr>
        <p:grpSpPr>
          <a:xfrm>
            <a:off x="2" y="-10887"/>
            <a:ext cx="12192000" cy="6877058"/>
            <a:chOff x="2" y="-10887"/>
            <a:chExt cx="12192000" cy="6877058"/>
          </a:xfrm>
        </p:grpSpPr>
        <p:grpSp>
          <p:nvGrpSpPr>
            <p:cNvPr id="5" name="Group 4">
              <a:extLst>
                <a:ext uri="{FF2B5EF4-FFF2-40B4-BE49-F238E27FC236}">
                  <a16:creationId xmlns:a16="http://schemas.microsoft.com/office/drawing/2014/main" id="{2F26648D-150A-425A-A4CD-EF00CF0E875D}"/>
                </a:ext>
              </a:extLst>
            </p:cNvPr>
            <p:cNvGrpSpPr/>
            <p:nvPr/>
          </p:nvGrpSpPr>
          <p:grpSpPr>
            <a:xfrm>
              <a:off x="2" y="6237510"/>
              <a:ext cx="12191998" cy="628661"/>
              <a:chOff x="2" y="6237510"/>
              <a:chExt cx="12191998" cy="628661"/>
            </a:xfrm>
          </p:grpSpPr>
          <p:sp>
            <p:nvSpPr>
              <p:cNvPr id="9" name="Rectangle 8">
                <a:extLst>
                  <a:ext uri="{FF2B5EF4-FFF2-40B4-BE49-F238E27FC236}">
                    <a16:creationId xmlns:a16="http://schemas.microsoft.com/office/drawing/2014/main" id="{62328637-A393-4272-9558-C0A31CE88FDE}"/>
                  </a:ext>
                </a:extLst>
              </p:cNvPr>
              <p:cNvSpPr/>
              <p:nvPr/>
            </p:nvSpPr>
            <p:spPr>
              <a:xfrm rot="16200000">
                <a:off x="7445830" y="2120000"/>
                <a:ext cx="620486" cy="8871855"/>
              </a:xfrm>
              <a:prstGeom prst="rect">
                <a:avLst/>
              </a:prstGeom>
              <a:solidFill>
                <a:srgbClr val="EF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0" name="Rectangle 9">
                <a:extLst>
                  <a:ext uri="{FF2B5EF4-FFF2-40B4-BE49-F238E27FC236}">
                    <a16:creationId xmlns:a16="http://schemas.microsoft.com/office/drawing/2014/main" id="{491029DE-3C12-459A-8D3A-CD564E8191CB}"/>
                  </a:ext>
                </a:extLst>
              </p:cNvPr>
              <p:cNvSpPr/>
              <p:nvPr/>
            </p:nvSpPr>
            <p:spPr>
              <a:xfrm rot="16200000">
                <a:off x="2735514" y="6246750"/>
                <a:ext cx="304583" cy="286104"/>
              </a:xfrm>
              <a:prstGeom prst="rect">
                <a:avLst/>
              </a:prstGeom>
              <a:solidFill>
                <a:srgbClr val="FFB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1" name="TextBox 10">
                <a:extLst>
                  <a:ext uri="{FF2B5EF4-FFF2-40B4-BE49-F238E27FC236}">
                    <a16:creationId xmlns:a16="http://schemas.microsoft.com/office/drawing/2014/main" id="{7878FB4C-E25B-41F0-BDE2-0A1CD5F31934}"/>
                  </a:ext>
                </a:extLst>
              </p:cNvPr>
              <p:cNvSpPr txBox="1"/>
              <p:nvPr/>
            </p:nvSpPr>
            <p:spPr>
              <a:xfrm>
                <a:off x="9632977" y="6418271"/>
                <a:ext cx="2222083" cy="261610"/>
              </a:xfrm>
              <a:prstGeom prst="rect">
                <a:avLst/>
              </a:prstGeom>
              <a:noFill/>
            </p:spPr>
            <p:txBody>
              <a:bodyPr wrap="none" rtlCol="0">
                <a:spAutoFit/>
              </a:bodyPr>
              <a:lstStyle/>
              <a:p>
                <a:pPr algn="r"/>
                <a:r>
                  <a:rPr lang="en-MY" sz="1100" i="1" dirty="0">
                    <a:solidFill>
                      <a:srgbClr val="0FBAB2"/>
                    </a:solidFill>
                    <a:latin typeface="Gotham Black" pitchFamily="50" charset="0"/>
                  </a:rPr>
                  <a:t>Passionate</a:t>
                </a:r>
                <a:r>
                  <a:rPr lang="en-MY" sz="1100" dirty="0">
                    <a:solidFill>
                      <a:srgbClr val="0FBAB2"/>
                    </a:solidFill>
                    <a:latin typeface="Gotham Ultra" pitchFamily="50" charset="0"/>
                  </a:rPr>
                  <a:t> </a:t>
                </a:r>
                <a:r>
                  <a:rPr lang="en-MY" sz="1100" i="1" dirty="0">
                    <a:solidFill>
                      <a:srgbClr val="0FBAB2"/>
                    </a:solidFill>
                    <a:latin typeface="Gotham" panose="02000504050000020004" pitchFamily="2" charset="0"/>
                  </a:rPr>
                  <a:t>about</a:t>
                </a:r>
                <a:r>
                  <a:rPr lang="en-MY" sz="1100" dirty="0">
                    <a:solidFill>
                      <a:srgbClr val="0FBAB2"/>
                    </a:solidFill>
                    <a:latin typeface="Gotham Ultra" pitchFamily="50" charset="0"/>
                  </a:rPr>
                  <a:t> </a:t>
                </a:r>
                <a:r>
                  <a:rPr lang="en-MY" sz="1100" i="1" dirty="0">
                    <a:solidFill>
                      <a:srgbClr val="0FBAB2"/>
                    </a:solidFill>
                    <a:latin typeface="Gotham Black" pitchFamily="50" charset="0"/>
                  </a:rPr>
                  <a:t>Healthcare</a:t>
                </a:r>
              </a:p>
            </p:txBody>
          </p:sp>
          <p:sp>
            <p:nvSpPr>
              <p:cNvPr id="12" name="TextBox 11">
                <a:extLst>
                  <a:ext uri="{FF2B5EF4-FFF2-40B4-BE49-F238E27FC236}">
                    <a16:creationId xmlns:a16="http://schemas.microsoft.com/office/drawing/2014/main" id="{6B2CCB16-C59E-4C07-96B7-0E3BFA7228F6}"/>
                  </a:ext>
                </a:extLst>
              </p:cNvPr>
              <p:cNvSpPr txBox="1"/>
              <p:nvPr/>
            </p:nvSpPr>
            <p:spPr>
              <a:xfrm>
                <a:off x="3242931" y="6418271"/>
                <a:ext cx="6102350" cy="261610"/>
              </a:xfrm>
              <a:prstGeom prst="rect">
                <a:avLst/>
              </a:prstGeom>
              <a:noFill/>
            </p:spPr>
            <p:txBody>
              <a:bodyPr wrap="square" anchor="ctr">
                <a:spAutoFit/>
              </a:bodyPr>
              <a:lstStyle/>
              <a:p>
                <a:pPr algn="ctr"/>
                <a:r>
                  <a:rPr lang="en-MY" sz="1050" b="0" i="0" dirty="0">
                    <a:solidFill>
                      <a:schemeClr val="bg1">
                        <a:lumMod val="75000"/>
                      </a:schemeClr>
                    </a:solidFill>
                    <a:effectLst/>
                    <a:latin typeface="Google Sans"/>
                  </a:rPr>
                  <a:t>©</a:t>
                </a:r>
                <a:r>
                  <a:rPr lang="en-MY" sz="1050" b="0" i="0" dirty="0">
                    <a:solidFill>
                      <a:srgbClr val="040C28"/>
                    </a:solidFill>
                    <a:effectLst/>
                    <a:latin typeface="Google Sans"/>
                  </a:rPr>
                  <a:t> </a:t>
                </a:r>
                <a:r>
                  <a:rPr lang="en-MY" sz="1050" dirty="0">
                    <a:solidFill>
                      <a:schemeClr val="bg1">
                        <a:lumMod val="75000"/>
                      </a:schemeClr>
                    </a:solidFill>
                    <a:latin typeface="GOTHAM-BOOK" panose="02000504050000020004" pitchFamily="2" charset="0"/>
                  </a:rPr>
                  <a:t>Copyright reserved. Private and Confidential to QueueMed Healthtech Sdn Bhd</a:t>
                </a:r>
              </a:p>
            </p:txBody>
          </p:sp>
          <p:sp>
            <p:nvSpPr>
              <p:cNvPr id="13" name="Rectangle 12">
                <a:extLst>
                  <a:ext uri="{FF2B5EF4-FFF2-40B4-BE49-F238E27FC236}">
                    <a16:creationId xmlns:a16="http://schemas.microsoft.com/office/drawing/2014/main" id="{CCF0D293-DE1A-44C7-9FBD-429D3AB7A5A6}"/>
                  </a:ext>
                </a:extLst>
              </p:cNvPr>
              <p:cNvSpPr/>
              <p:nvPr/>
            </p:nvSpPr>
            <p:spPr>
              <a:xfrm rot="16200000">
                <a:off x="908958" y="5328557"/>
                <a:ext cx="620486" cy="2438398"/>
              </a:xfrm>
              <a:prstGeom prst="rect">
                <a:avLst/>
              </a:prstGeom>
              <a:solidFill>
                <a:srgbClr val="0FBA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4" name="Rectangle 13">
                <a:extLst>
                  <a:ext uri="{FF2B5EF4-FFF2-40B4-BE49-F238E27FC236}">
                    <a16:creationId xmlns:a16="http://schemas.microsoft.com/office/drawing/2014/main" id="{7FB38503-87F8-45E8-82E2-14CACA6674FD}"/>
                  </a:ext>
                </a:extLst>
              </p:cNvPr>
              <p:cNvSpPr/>
              <p:nvPr/>
            </p:nvSpPr>
            <p:spPr>
              <a:xfrm rot="16200000">
                <a:off x="2433624" y="6546871"/>
                <a:ext cx="315905" cy="306352"/>
              </a:xfrm>
              <a:prstGeom prst="rect">
                <a:avLst/>
              </a:prstGeom>
              <a:solidFill>
                <a:srgbClr val="764B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15" name="Picture 14">
                <a:extLst>
                  <a:ext uri="{FF2B5EF4-FFF2-40B4-BE49-F238E27FC236}">
                    <a16:creationId xmlns:a16="http://schemas.microsoft.com/office/drawing/2014/main" id="{3D469221-3407-4BFA-91D4-3CA05E5DB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410" y="6370888"/>
                <a:ext cx="1654762" cy="342993"/>
              </a:xfrm>
              <a:prstGeom prst="rect">
                <a:avLst/>
              </a:prstGeom>
            </p:spPr>
          </p:pic>
          <p:sp>
            <p:nvSpPr>
              <p:cNvPr id="16" name="Rectangle 15">
                <a:extLst>
                  <a:ext uri="{FF2B5EF4-FFF2-40B4-BE49-F238E27FC236}">
                    <a16:creationId xmlns:a16="http://schemas.microsoft.com/office/drawing/2014/main" id="{94A1BB05-7FF5-4302-B23D-524590348739}"/>
                  </a:ext>
                </a:extLst>
              </p:cNvPr>
              <p:cNvSpPr/>
              <p:nvPr/>
            </p:nvSpPr>
            <p:spPr>
              <a:xfrm rot="16200000">
                <a:off x="3080592" y="6492360"/>
                <a:ext cx="324077" cy="423544"/>
              </a:xfrm>
              <a:prstGeom prst="rect">
                <a:avLst/>
              </a:prstGeom>
              <a:solidFill>
                <a:srgbClr val="EF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grpSp>
          <p:nvGrpSpPr>
            <p:cNvPr id="6" name="Group 5">
              <a:extLst>
                <a:ext uri="{FF2B5EF4-FFF2-40B4-BE49-F238E27FC236}">
                  <a16:creationId xmlns:a16="http://schemas.microsoft.com/office/drawing/2014/main" id="{50825719-52BB-4695-8730-1E2C9187765C}"/>
                </a:ext>
              </a:extLst>
            </p:cNvPr>
            <p:cNvGrpSpPr/>
            <p:nvPr/>
          </p:nvGrpSpPr>
          <p:grpSpPr>
            <a:xfrm>
              <a:off x="2" y="-10887"/>
              <a:ext cx="12192000" cy="155006"/>
              <a:chOff x="2" y="-10887"/>
              <a:chExt cx="12192000" cy="155006"/>
            </a:xfrm>
          </p:grpSpPr>
          <p:sp>
            <p:nvSpPr>
              <p:cNvPr id="7" name="Rectangle 6">
                <a:extLst>
                  <a:ext uri="{FF2B5EF4-FFF2-40B4-BE49-F238E27FC236}">
                    <a16:creationId xmlns:a16="http://schemas.microsoft.com/office/drawing/2014/main" id="{3EC44C49-7CB1-46BA-AB84-22B1C5940626}"/>
                  </a:ext>
                </a:extLst>
              </p:cNvPr>
              <p:cNvSpPr/>
              <p:nvPr/>
            </p:nvSpPr>
            <p:spPr>
              <a:xfrm rot="16200000">
                <a:off x="1141698" y="-1152583"/>
                <a:ext cx="155006" cy="2438398"/>
              </a:xfrm>
              <a:prstGeom prst="rect">
                <a:avLst/>
              </a:prstGeom>
              <a:solidFill>
                <a:srgbClr val="0FBA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8" name="Rectangle 7">
                <a:extLst>
                  <a:ext uri="{FF2B5EF4-FFF2-40B4-BE49-F238E27FC236}">
                    <a16:creationId xmlns:a16="http://schemas.microsoft.com/office/drawing/2014/main" id="{480DA7A7-3802-4896-AFEF-601147550856}"/>
                  </a:ext>
                </a:extLst>
              </p:cNvPr>
              <p:cNvSpPr/>
              <p:nvPr/>
            </p:nvSpPr>
            <p:spPr>
              <a:xfrm rot="16200000">
                <a:off x="7282149" y="-4765734"/>
                <a:ext cx="155006" cy="9664700"/>
              </a:xfrm>
              <a:prstGeom prst="rect">
                <a:avLst/>
              </a:prstGeom>
              <a:solidFill>
                <a:srgbClr val="EF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grpSp>
      <p:sp>
        <p:nvSpPr>
          <p:cNvPr id="17" name="TextBox 16">
            <a:extLst>
              <a:ext uri="{FF2B5EF4-FFF2-40B4-BE49-F238E27FC236}">
                <a16:creationId xmlns:a16="http://schemas.microsoft.com/office/drawing/2014/main" id="{1230251D-A093-49B9-AC42-245403C4E342}"/>
              </a:ext>
            </a:extLst>
          </p:cNvPr>
          <p:cNvSpPr txBox="1"/>
          <p:nvPr/>
        </p:nvSpPr>
        <p:spPr>
          <a:xfrm>
            <a:off x="781054" y="529028"/>
            <a:ext cx="5384359" cy="584775"/>
          </a:xfrm>
          <a:prstGeom prst="rect">
            <a:avLst/>
          </a:prstGeom>
          <a:noFill/>
        </p:spPr>
        <p:txBody>
          <a:bodyPr wrap="none" rtlCol="0">
            <a:spAutoFit/>
          </a:bodyPr>
          <a:lstStyle/>
          <a:p>
            <a:r>
              <a:rPr lang="en-US" sz="32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Evaluating Medical Summaries</a:t>
            </a:r>
            <a:endParaRPr lang="en-MY" sz="3200" dirty="0"/>
          </a:p>
        </p:txBody>
      </p:sp>
      <p:sp>
        <p:nvSpPr>
          <p:cNvPr id="19" name="TextBox 18">
            <a:extLst>
              <a:ext uri="{FF2B5EF4-FFF2-40B4-BE49-F238E27FC236}">
                <a16:creationId xmlns:a16="http://schemas.microsoft.com/office/drawing/2014/main" id="{288AE501-6125-4287-B090-5CBEAA76403B}"/>
              </a:ext>
            </a:extLst>
          </p:cNvPr>
          <p:cNvSpPr txBox="1"/>
          <p:nvPr/>
        </p:nvSpPr>
        <p:spPr>
          <a:xfrm>
            <a:off x="6294106" y="1424757"/>
            <a:ext cx="5126369" cy="1631216"/>
          </a:xfrm>
          <a:prstGeom prst="rect">
            <a:avLst/>
          </a:prstGeom>
          <a:noFill/>
        </p:spPr>
        <p:txBody>
          <a:bodyPr wrap="square" rtlCol="0">
            <a:spAutoFit/>
          </a:bodyPr>
          <a:lstStyle/>
          <a:p>
            <a:r>
              <a:rPr lang="en-US" sz="2000" b="1" spc="-5" dirty="0">
                <a:effectLst/>
                <a:ea typeface="SimSun" panose="02010600030101010101" pitchFamily="2" charset="-122"/>
              </a:rPr>
              <a:t>Step 3: Calculate final </a:t>
            </a:r>
            <a:r>
              <a:rPr lang="en-US" sz="2000" b="1" spc="-5" dirty="0" err="1">
                <a:effectLst/>
                <a:ea typeface="SimSun" panose="02010600030101010101" pitchFamily="2" charset="-122"/>
              </a:rPr>
              <a:t>Summarisation</a:t>
            </a:r>
            <a:r>
              <a:rPr lang="en-US" sz="2000" b="1" spc="-5" dirty="0">
                <a:effectLst/>
                <a:ea typeface="SimSun" panose="02010600030101010101" pitchFamily="2" charset="-122"/>
              </a:rPr>
              <a:t> Score</a:t>
            </a:r>
          </a:p>
          <a:p>
            <a:endParaRPr lang="en-US" sz="2000" b="1" spc="-5" dirty="0">
              <a:effectLst/>
              <a:ea typeface="SimSun" panose="02010600030101010101" pitchFamily="2" charset="-122"/>
            </a:endParaRPr>
          </a:p>
          <a:p>
            <a:r>
              <a:rPr lang="en-US" sz="2000" spc="-5" dirty="0">
                <a:effectLst/>
                <a:ea typeface="SimSun" panose="02010600030101010101" pitchFamily="2" charset="-122"/>
              </a:rPr>
              <a:t>Find the minimum of the Alignment and Coverage scores</a:t>
            </a:r>
          </a:p>
          <a:p>
            <a:endParaRPr lang="en-US" sz="2000" b="1" spc="-5" dirty="0">
              <a:effectLst/>
              <a:ea typeface="SimSun" panose="02010600030101010101" pitchFamily="2" charset="-122"/>
            </a:endParaRPr>
          </a:p>
        </p:txBody>
      </p:sp>
      <p:pic>
        <p:nvPicPr>
          <p:cNvPr id="18" name="Content Placeholder 3" descr="IMG_256">
            <a:extLst>
              <a:ext uri="{FF2B5EF4-FFF2-40B4-BE49-F238E27FC236}">
                <a16:creationId xmlns:a16="http://schemas.microsoft.com/office/drawing/2014/main" id="{F8BBDEFD-2CCC-45AF-B9AB-2AC65D623EA3}"/>
              </a:ext>
            </a:extLst>
          </p:cNvPr>
          <p:cNvPicPr>
            <a:picLocks noChangeAspect="1"/>
          </p:cNvPicPr>
          <p:nvPr/>
        </p:nvPicPr>
        <p:blipFill>
          <a:blip r:embed="rId3"/>
          <a:stretch>
            <a:fillRect/>
          </a:stretch>
        </p:blipFill>
        <p:spPr>
          <a:xfrm>
            <a:off x="802368" y="1455345"/>
            <a:ext cx="5341729" cy="4152387"/>
          </a:xfrm>
          <a:prstGeom prst="rect">
            <a:avLst/>
          </a:prstGeom>
          <a:noFill/>
          <a:ln w="9525">
            <a:noFill/>
          </a:ln>
        </p:spPr>
      </p:pic>
    </p:spTree>
    <p:extLst>
      <p:ext uri="{BB962C8B-B14F-4D97-AF65-F5344CB8AC3E}">
        <p14:creationId xmlns:p14="http://schemas.microsoft.com/office/powerpoint/2010/main" val="3664396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652D54E9-D58D-4C3D-9B23-C60A1765384A}"/>
              </a:ext>
            </a:extLst>
          </p:cNvPr>
          <p:cNvGrpSpPr/>
          <p:nvPr/>
        </p:nvGrpSpPr>
        <p:grpSpPr>
          <a:xfrm>
            <a:off x="2" y="-10887"/>
            <a:ext cx="12192000" cy="6877058"/>
            <a:chOff x="2" y="-10887"/>
            <a:chExt cx="12192000" cy="6877058"/>
          </a:xfrm>
        </p:grpSpPr>
        <p:grpSp>
          <p:nvGrpSpPr>
            <p:cNvPr id="5" name="Group 4">
              <a:extLst>
                <a:ext uri="{FF2B5EF4-FFF2-40B4-BE49-F238E27FC236}">
                  <a16:creationId xmlns:a16="http://schemas.microsoft.com/office/drawing/2014/main" id="{2F26648D-150A-425A-A4CD-EF00CF0E875D}"/>
                </a:ext>
              </a:extLst>
            </p:cNvPr>
            <p:cNvGrpSpPr/>
            <p:nvPr/>
          </p:nvGrpSpPr>
          <p:grpSpPr>
            <a:xfrm>
              <a:off x="2" y="6237510"/>
              <a:ext cx="12191998" cy="628661"/>
              <a:chOff x="2" y="6237510"/>
              <a:chExt cx="12191998" cy="628661"/>
            </a:xfrm>
          </p:grpSpPr>
          <p:sp>
            <p:nvSpPr>
              <p:cNvPr id="9" name="Rectangle 8">
                <a:extLst>
                  <a:ext uri="{FF2B5EF4-FFF2-40B4-BE49-F238E27FC236}">
                    <a16:creationId xmlns:a16="http://schemas.microsoft.com/office/drawing/2014/main" id="{62328637-A393-4272-9558-C0A31CE88FDE}"/>
                  </a:ext>
                </a:extLst>
              </p:cNvPr>
              <p:cNvSpPr/>
              <p:nvPr/>
            </p:nvSpPr>
            <p:spPr>
              <a:xfrm rot="16200000">
                <a:off x="7445830" y="2120000"/>
                <a:ext cx="620486" cy="8871855"/>
              </a:xfrm>
              <a:prstGeom prst="rect">
                <a:avLst/>
              </a:prstGeom>
              <a:solidFill>
                <a:srgbClr val="EF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0" name="Rectangle 9">
                <a:extLst>
                  <a:ext uri="{FF2B5EF4-FFF2-40B4-BE49-F238E27FC236}">
                    <a16:creationId xmlns:a16="http://schemas.microsoft.com/office/drawing/2014/main" id="{491029DE-3C12-459A-8D3A-CD564E8191CB}"/>
                  </a:ext>
                </a:extLst>
              </p:cNvPr>
              <p:cNvSpPr/>
              <p:nvPr/>
            </p:nvSpPr>
            <p:spPr>
              <a:xfrm rot="16200000">
                <a:off x="2735514" y="6246750"/>
                <a:ext cx="304583" cy="286104"/>
              </a:xfrm>
              <a:prstGeom prst="rect">
                <a:avLst/>
              </a:prstGeom>
              <a:solidFill>
                <a:srgbClr val="FFB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1" name="TextBox 10">
                <a:extLst>
                  <a:ext uri="{FF2B5EF4-FFF2-40B4-BE49-F238E27FC236}">
                    <a16:creationId xmlns:a16="http://schemas.microsoft.com/office/drawing/2014/main" id="{7878FB4C-E25B-41F0-BDE2-0A1CD5F31934}"/>
                  </a:ext>
                </a:extLst>
              </p:cNvPr>
              <p:cNvSpPr txBox="1"/>
              <p:nvPr/>
            </p:nvSpPr>
            <p:spPr>
              <a:xfrm>
                <a:off x="9632977" y="6418271"/>
                <a:ext cx="2222083" cy="261610"/>
              </a:xfrm>
              <a:prstGeom prst="rect">
                <a:avLst/>
              </a:prstGeom>
              <a:noFill/>
            </p:spPr>
            <p:txBody>
              <a:bodyPr wrap="none" rtlCol="0">
                <a:spAutoFit/>
              </a:bodyPr>
              <a:lstStyle/>
              <a:p>
                <a:pPr algn="r"/>
                <a:r>
                  <a:rPr lang="en-MY" sz="1100" i="1" dirty="0">
                    <a:solidFill>
                      <a:srgbClr val="0FBAB2"/>
                    </a:solidFill>
                    <a:latin typeface="Gotham Black" pitchFamily="50" charset="0"/>
                  </a:rPr>
                  <a:t>Passionate</a:t>
                </a:r>
                <a:r>
                  <a:rPr lang="en-MY" sz="1100" dirty="0">
                    <a:solidFill>
                      <a:srgbClr val="0FBAB2"/>
                    </a:solidFill>
                    <a:latin typeface="Gotham Ultra" pitchFamily="50" charset="0"/>
                  </a:rPr>
                  <a:t> </a:t>
                </a:r>
                <a:r>
                  <a:rPr lang="en-MY" sz="1100" i="1" dirty="0">
                    <a:solidFill>
                      <a:srgbClr val="0FBAB2"/>
                    </a:solidFill>
                    <a:latin typeface="Gotham" panose="02000504050000020004" pitchFamily="2" charset="0"/>
                  </a:rPr>
                  <a:t>about</a:t>
                </a:r>
                <a:r>
                  <a:rPr lang="en-MY" sz="1100" dirty="0">
                    <a:solidFill>
                      <a:srgbClr val="0FBAB2"/>
                    </a:solidFill>
                    <a:latin typeface="Gotham Ultra" pitchFamily="50" charset="0"/>
                  </a:rPr>
                  <a:t> </a:t>
                </a:r>
                <a:r>
                  <a:rPr lang="en-MY" sz="1100" i="1" dirty="0">
                    <a:solidFill>
                      <a:srgbClr val="0FBAB2"/>
                    </a:solidFill>
                    <a:latin typeface="Gotham Black" pitchFamily="50" charset="0"/>
                  </a:rPr>
                  <a:t>Healthcare</a:t>
                </a:r>
              </a:p>
            </p:txBody>
          </p:sp>
          <p:sp>
            <p:nvSpPr>
              <p:cNvPr id="12" name="TextBox 11">
                <a:extLst>
                  <a:ext uri="{FF2B5EF4-FFF2-40B4-BE49-F238E27FC236}">
                    <a16:creationId xmlns:a16="http://schemas.microsoft.com/office/drawing/2014/main" id="{6B2CCB16-C59E-4C07-96B7-0E3BFA7228F6}"/>
                  </a:ext>
                </a:extLst>
              </p:cNvPr>
              <p:cNvSpPr txBox="1"/>
              <p:nvPr/>
            </p:nvSpPr>
            <p:spPr>
              <a:xfrm>
                <a:off x="3242931" y="6418271"/>
                <a:ext cx="6102350" cy="261610"/>
              </a:xfrm>
              <a:prstGeom prst="rect">
                <a:avLst/>
              </a:prstGeom>
              <a:noFill/>
            </p:spPr>
            <p:txBody>
              <a:bodyPr wrap="square" anchor="ctr">
                <a:spAutoFit/>
              </a:bodyPr>
              <a:lstStyle/>
              <a:p>
                <a:pPr algn="ctr"/>
                <a:r>
                  <a:rPr lang="en-MY" sz="1050" b="0" i="0" dirty="0">
                    <a:solidFill>
                      <a:schemeClr val="bg1">
                        <a:lumMod val="75000"/>
                      </a:schemeClr>
                    </a:solidFill>
                    <a:effectLst/>
                    <a:latin typeface="Google Sans"/>
                  </a:rPr>
                  <a:t>©</a:t>
                </a:r>
                <a:r>
                  <a:rPr lang="en-MY" sz="1050" b="0" i="0" dirty="0">
                    <a:solidFill>
                      <a:srgbClr val="040C28"/>
                    </a:solidFill>
                    <a:effectLst/>
                    <a:latin typeface="Google Sans"/>
                  </a:rPr>
                  <a:t> </a:t>
                </a:r>
                <a:r>
                  <a:rPr lang="en-MY" sz="1050" dirty="0">
                    <a:solidFill>
                      <a:schemeClr val="bg1">
                        <a:lumMod val="75000"/>
                      </a:schemeClr>
                    </a:solidFill>
                    <a:latin typeface="GOTHAM-BOOK" panose="02000504050000020004" pitchFamily="2" charset="0"/>
                  </a:rPr>
                  <a:t>Copyright reserved. Private and Confidential to QueueMed Healthtech Sdn Bhd</a:t>
                </a:r>
              </a:p>
            </p:txBody>
          </p:sp>
          <p:sp>
            <p:nvSpPr>
              <p:cNvPr id="13" name="Rectangle 12">
                <a:extLst>
                  <a:ext uri="{FF2B5EF4-FFF2-40B4-BE49-F238E27FC236}">
                    <a16:creationId xmlns:a16="http://schemas.microsoft.com/office/drawing/2014/main" id="{CCF0D293-DE1A-44C7-9FBD-429D3AB7A5A6}"/>
                  </a:ext>
                </a:extLst>
              </p:cNvPr>
              <p:cNvSpPr/>
              <p:nvPr/>
            </p:nvSpPr>
            <p:spPr>
              <a:xfrm rot="16200000">
                <a:off x="908958" y="5328557"/>
                <a:ext cx="620486" cy="2438398"/>
              </a:xfrm>
              <a:prstGeom prst="rect">
                <a:avLst/>
              </a:prstGeom>
              <a:solidFill>
                <a:srgbClr val="0FBA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4" name="Rectangle 13">
                <a:extLst>
                  <a:ext uri="{FF2B5EF4-FFF2-40B4-BE49-F238E27FC236}">
                    <a16:creationId xmlns:a16="http://schemas.microsoft.com/office/drawing/2014/main" id="{7FB38503-87F8-45E8-82E2-14CACA6674FD}"/>
                  </a:ext>
                </a:extLst>
              </p:cNvPr>
              <p:cNvSpPr/>
              <p:nvPr/>
            </p:nvSpPr>
            <p:spPr>
              <a:xfrm rot="16200000">
                <a:off x="2433624" y="6546871"/>
                <a:ext cx="315905" cy="306352"/>
              </a:xfrm>
              <a:prstGeom prst="rect">
                <a:avLst/>
              </a:prstGeom>
              <a:solidFill>
                <a:srgbClr val="764B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15" name="Picture 14">
                <a:extLst>
                  <a:ext uri="{FF2B5EF4-FFF2-40B4-BE49-F238E27FC236}">
                    <a16:creationId xmlns:a16="http://schemas.microsoft.com/office/drawing/2014/main" id="{3D469221-3407-4BFA-91D4-3CA05E5DB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410" y="6370888"/>
                <a:ext cx="1654762" cy="342993"/>
              </a:xfrm>
              <a:prstGeom prst="rect">
                <a:avLst/>
              </a:prstGeom>
            </p:spPr>
          </p:pic>
          <p:sp>
            <p:nvSpPr>
              <p:cNvPr id="16" name="Rectangle 15">
                <a:extLst>
                  <a:ext uri="{FF2B5EF4-FFF2-40B4-BE49-F238E27FC236}">
                    <a16:creationId xmlns:a16="http://schemas.microsoft.com/office/drawing/2014/main" id="{94A1BB05-7FF5-4302-B23D-524590348739}"/>
                  </a:ext>
                </a:extLst>
              </p:cNvPr>
              <p:cNvSpPr/>
              <p:nvPr/>
            </p:nvSpPr>
            <p:spPr>
              <a:xfrm rot="16200000">
                <a:off x="3080592" y="6492360"/>
                <a:ext cx="324077" cy="423544"/>
              </a:xfrm>
              <a:prstGeom prst="rect">
                <a:avLst/>
              </a:prstGeom>
              <a:solidFill>
                <a:srgbClr val="EF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grpSp>
          <p:nvGrpSpPr>
            <p:cNvPr id="6" name="Group 5">
              <a:extLst>
                <a:ext uri="{FF2B5EF4-FFF2-40B4-BE49-F238E27FC236}">
                  <a16:creationId xmlns:a16="http://schemas.microsoft.com/office/drawing/2014/main" id="{50825719-52BB-4695-8730-1E2C9187765C}"/>
                </a:ext>
              </a:extLst>
            </p:cNvPr>
            <p:cNvGrpSpPr/>
            <p:nvPr/>
          </p:nvGrpSpPr>
          <p:grpSpPr>
            <a:xfrm>
              <a:off x="2" y="-10887"/>
              <a:ext cx="12192000" cy="155006"/>
              <a:chOff x="2" y="-10887"/>
              <a:chExt cx="12192000" cy="155006"/>
            </a:xfrm>
          </p:grpSpPr>
          <p:sp>
            <p:nvSpPr>
              <p:cNvPr id="7" name="Rectangle 6">
                <a:extLst>
                  <a:ext uri="{FF2B5EF4-FFF2-40B4-BE49-F238E27FC236}">
                    <a16:creationId xmlns:a16="http://schemas.microsoft.com/office/drawing/2014/main" id="{3EC44C49-7CB1-46BA-AB84-22B1C5940626}"/>
                  </a:ext>
                </a:extLst>
              </p:cNvPr>
              <p:cNvSpPr/>
              <p:nvPr/>
            </p:nvSpPr>
            <p:spPr>
              <a:xfrm rot="16200000">
                <a:off x="1141698" y="-1152583"/>
                <a:ext cx="155006" cy="2438398"/>
              </a:xfrm>
              <a:prstGeom prst="rect">
                <a:avLst/>
              </a:prstGeom>
              <a:solidFill>
                <a:srgbClr val="0FBA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8" name="Rectangle 7">
                <a:extLst>
                  <a:ext uri="{FF2B5EF4-FFF2-40B4-BE49-F238E27FC236}">
                    <a16:creationId xmlns:a16="http://schemas.microsoft.com/office/drawing/2014/main" id="{480DA7A7-3802-4896-AFEF-601147550856}"/>
                  </a:ext>
                </a:extLst>
              </p:cNvPr>
              <p:cNvSpPr/>
              <p:nvPr/>
            </p:nvSpPr>
            <p:spPr>
              <a:xfrm rot="16200000">
                <a:off x="7282149" y="-4765734"/>
                <a:ext cx="155006" cy="9664700"/>
              </a:xfrm>
              <a:prstGeom prst="rect">
                <a:avLst/>
              </a:prstGeom>
              <a:solidFill>
                <a:srgbClr val="EF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grpSp>
      <p:sp>
        <p:nvSpPr>
          <p:cNvPr id="17" name="TextBox 16">
            <a:extLst>
              <a:ext uri="{FF2B5EF4-FFF2-40B4-BE49-F238E27FC236}">
                <a16:creationId xmlns:a16="http://schemas.microsoft.com/office/drawing/2014/main" id="{1230251D-A093-49B9-AC42-245403C4E342}"/>
              </a:ext>
            </a:extLst>
          </p:cNvPr>
          <p:cNvSpPr txBox="1"/>
          <p:nvPr/>
        </p:nvSpPr>
        <p:spPr>
          <a:xfrm>
            <a:off x="781054" y="529028"/>
            <a:ext cx="3492495" cy="584775"/>
          </a:xfrm>
          <a:prstGeom prst="rect">
            <a:avLst/>
          </a:prstGeom>
          <a:noFill/>
        </p:spPr>
        <p:txBody>
          <a:bodyPr wrap="none" rtlCol="0">
            <a:spAutoFit/>
          </a:bodyPr>
          <a:lstStyle/>
          <a:p>
            <a:r>
              <a:rPr lang="en-US" sz="3200" b="1" dirty="0">
                <a:latin typeface="Calibri" panose="020F0502020204030204" pitchFamily="34" charset="0"/>
                <a:ea typeface="Calibri" panose="020F0502020204030204" pitchFamily="34" charset="0"/>
                <a:cs typeface="Calibri" panose="020F0502020204030204" pitchFamily="34" charset="0"/>
              </a:rPr>
              <a:t>Problem Statement</a:t>
            </a:r>
            <a:endParaRPr lang="en-MY" sz="3200" dirty="0"/>
          </a:p>
        </p:txBody>
      </p:sp>
      <p:sp>
        <p:nvSpPr>
          <p:cNvPr id="18" name="TextBox 17">
            <a:extLst>
              <a:ext uri="{FF2B5EF4-FFF2-40B4-BE49-F238E27FC236}">
                <a16:creationId xmlns:a16="http://schemas.microsoft.com/office/drawing/2014/main" id="{602E7C55-3197-4280-855B-8DA35134DF65}"/>
              </a:ext>
            </a:extLst>
          </p:cNvPr>
          <p:cNvSpPr txBox="1"/>
          <p:nvPr/>
        </p:nvSpPr>
        <p:spPr>
          <a:xfrm>
            <a:off x="923925" y="1410553"/>
            <a:ext cx="10334625" cy="4893647"/>
          </a:xfrm>
          <a:prstGeom prst="rect">
            <a:avLst/>
          </a:prstGeom>
          <a:noFill/>
        </p:spPr>
        <p:txBody>
          <a:bodyPr wrap="square" rtlCol="0">
            <a:spAutoFit/>
          </a:bodyPr>
          <a:lstStyle/>
          <a:p>
            <a:pPr marL="0" indent="0">
              <a:buNone/>
            </a:pPr>
            <a:r>
              <a:rPr lang="en-US" sz="2400" b="1" dirty="0">
                <a:latin typeface="Calibri" panose="020F0502020204030204" pitchFamily="34" charset="0"/>
                <a:ea typeface="Calibri" panose="020F0502020204030204" pitchFamily="34" charset="0"/>
                <a:cs typeface="Calibri" panose="020F0502020204030204" pitchFamily="34" charset="0"/>
              </a:rPr>
              <a:t>The Administrative Burden of Clinicians</a:t>
            </a:r>
          </a:p>
          <a:p>
            <a:pPr marL="342900" indent="-34290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Documenting and summarizing patient symptoms and medical history for each visit can significantly burden clinicians.</a:t>
            </a:r>
          </a:p>
          <a:p>
            <a:endPar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Privacy concern of Enterprise LLMs</a:t>
            </a:r>
          </a:p>
          <a:p>
            <a:pPr marL="342900" indent="-342900">
              <a:buFont typeface="Arial" panose="020B0604020202020204" pitchFamily="34" charset="0"/>
              <a:buChar char="•"/>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Use of powerful, enterprise LLMs from </a:t>
            </a:r>
            <a:r>
              <a:rPr lang="en-US"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OpenAI</a:t>
            </a: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 Google, Anthropic may expose sensitive patient data</a:t>
            </a:r>
            <a:r>
              <a:rPr lang="en-US" sz="24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US" sz="2400" dirty="0">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US" sz="2400" b="0" i="0" dirty="0">
                <a:solidFill>
                  <a:srgbClr val="000000"/>
                </a:solidFill>
                <a:effectLst/>
              </a:rPr>
              <a:t>   Our approach is to use on-premise, open-source LLMs and adapt them for medical summarization via fine-tuning.</a:t>
            </a:r>
          </a:p>
          <a:p>
            <a:endParaRPr lang="en-US" sz="24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GPUs are expensive</a:t>
            </a:r>
          </a:p>
          <a:p>
            <a:pPr marL="342900" indent="-342900">
              <a:buFont typeface="Arial" panose="020B0604020202020204" pitchFamily="34" charset="0"/>
              <a:buChar char="•"/>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Unlocking fine-tuning LLMs on General Purpose CPUs is cheaper than GPUs.</a:t>
            </a:r>
            <a:endParaRPr lang="en-US" sz="2400" dirty="0">
              <a:latin typeface="Calibri" panose="020F0502020204030204" pitchFamily="34" charset="0"/>
              <a:ea typeface="Calibri" panose="020F0502020204030204" pitchFamily="34" charset="0"/>
              <a:cs typeface="Calibri" panose="020F0502020204030204" pitchFamily="34" charset="0"/>
            </a:endParaRPr>
          </a:p>
          <a:p>
            <a:endParaRPr lang="en-MY"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061477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652D54E9-D58D-4C3D-9B23-C60A1765384A}"/>
              </a:ext>
            </a:extLst>
          </p:cNvPr>
          <p:cNvGrpSpPr/>
          <p:nvPr/>
        </p:nvGrpSpPr>
        <p:grpSpPr>
          <a:xfrm>
            <a:off x="2" y="-10887"/>
            <a:ext cx="12192000" cy="6877058"/>
            <a:chOff x="2" y="-10887"/>
            <a:chExt cx="12192000" cy="6877058"/>
          </a:xfrm>
        </p:grpSpPr>
        <p:grpSp>
          <p:nvGrpSpPr>
            <p:cNvPr id="5" name="Group 4">
              <a:extLst>
                <a:ext uri="{FF2B5EF4-FFF2-40B4-BE49-F238E27FC236}">
                  <a16:creationId xmlns:a16="http://schemas.microsoft.com/office/drawing/2014/main" id="{2F26648D-150A-425A-A4CD-EF00CF0E875D}"/>
                </a:ext>
              </a:extLst>
            </p:cNvPr>
            <p:cNvGrpSpPr/>
            <p:nvPr/>
          </p:nvGrpSpPr>
          <p:grpSpPr>
            <a:xfrm>
              <a:off x="2" y="6237510"/>
              <a:ext cx="12191998" cy="628661"/>
              <a:chOff x="2" y="6237510"/>
              <a:chExt cx="12191998" cy="628661"/>
            </a:xfrm>
          </p:grpSpPr>
          <p:sp>
            <p:nvSpPr>
              <p:cNvPr id="9" name="Rectangle 8">
                <a:extLst>
                  <a:ext uri="{FF2B5EF4-FFF2-40B4-BE49-F238E27FC236}">
                    <a16:creationId xmlns:a16="http://schemas.microsoft.com/office/drawing/2014/main" id="{62328637-A393-4272-9558-C0A31CE88FDE}"/>
                  </a:ext>
                </a:extLst>
              </p:cNvPr>
              <p:cNvSpPr/>
              <p:nvPr/>
            </p:nvSpPr>
            <p:spPr>
              <a:xfrm rot="16200000">
                <a:off x="7445830" y="2120000"/>
                <a:ext cx="620486" cy="8871855"/>
              </a:xfrm>
              <a:prstGeom prst="rect">
                <a:avLst/>
              </a:prstGeom>
              <a:solidFill>
                <a:srgbClr val="EF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0" name="Rectangle 9">
                <a:extLst>
                  <a:ext uri="{FF2B5EF4-FFF2-40B4-BE49-F238E27FC236}">
                    <a16:creationId xmlns:a16="http://schemas.microsoft.com/office/drawing/2014/main" id="{491029DE-3C12-459A-8D3A-CD564E8191CB}"/>
                  </a:ext>
                </a:extLst>
              </p:cNvPr>
              <p:cNvSpPr/>
              <p:nvPr/>
            </p:nvSpPr>
            <p:spPr>
              <a:xfrm rot="16200000">
                <a:off x="2735514" y="6246750"/>
                <a:ext cx="304583" cy="286104"/>
              </a:xfrm>
              <a:prstGeom prst="rect">
                <a:avLst/>
              </a:prstGeom>
              <a:solidFill>
                <a:srgbClr val="FFB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1" name="TextBox 10">
                <a:extLst>
                  <a:ext uri="{FF2B5EF4-FFF2-40B4-BE49-F238E27FC236}">
                    <a16:creationId xmlns:a16="http://schemas.microsoft.com/office/drawing/2014/main" id="{7878FB4C-E25B-41F0-BDE2-0A1CD5F31934}"/>
                  </a:ext>
                </a:extLst>
              </p:cNvPr>
              <p:cNvSpPr txBox="1"/>
              <p:nvPr/>
            </p:nvSpPr>
            <p:spPr>
              <a:xfrm>
                <a:off x="9632977" y="6418271"/>
                <a:ext cx="2222083" cy="261610"/>
              </a:xfrm>
              <a:prstGeom prst="rect">
                <a:avLst/>
              </a:prstGeom>
              <a:noFill/>
            </p:spPr>
            <p:txBody>
              <a:bodyPr wrap="none" rtlCol="0">
                <a:spAutoFit/>
              </a:bodyPr>
              <a:lstStyle/>
              <a:p>
                <a:pPr algn="r"/>
                <a:r>
                  <a:rPr lang="en-MY" sz="1100" i="1" dirty="0">
                    <a:solidFill>
                      <a:srgbClr val="0FBAB2"/>
                    </a:solidFill>
                    <a:latin typeface="Gotham Black" pitchFamily="50" charset="0"/>
                  </a:rPr>
                  <a:t>Passionate</a:t>
                </a:r>
                <a:r>
                  <a:rPr lang="en-MY" sz="1100" dirty="0">
                    <a:solidFill>
                      <a:srgbClr val="0FBAB2"/>
                    </a:solidFill>
                    <a:latin typeface="Gotham Ultra" pitchFamily="50" charset="0"/>
                  </a:rPr>
                  <a:t> </a:t>
                </a:r>
                <a:r>
                  <a:rPr lang="en-MY" sz="1100" i="1" dirty="0">
                    <a:solidFill>
                      <a:srgbClr val="0FBAB2"/>
                    </a:solidFill>
                    <a:latin typeface="Gotham" panose="02000504050000020004" pitchFamily="2" charset="0"/>
                  </a:rPr>
                  <a:t>about</a:t>
                </a:r>
                <a:r>
                  <a:rPr lang="en-MY" sz="1100" dirty="0">
                    <a:solidFill>
                      <a:srgbClr val="0FBAB2"/>
                    </a:solidFill>
                    <a:latin typeface="Gotham Ultra" pitchFamily="50" charset="0"/>
                  </a:rPr>
                  <a:t> </a:t>
                </a:r>
                <a:r>
                  <a:rPr lang="en-MY" sz="1100" i="1" dirty="0">
                    <a:solidFill>
                      <a:srgbClr val="0FBAB2"/>
                    </a:solidFill>
                    <a:latin typeface="Gotham Black" pitchFamily="50" charset="0"/>
                  </a:rPr>
                  <a:t>Healthcare</a:t>
                </a:r>
              </a:p>
            </p:txBody>
          </p:sp>
          <p:sp>
            <p:nvSpPr>
              <p:cNvPr id="12" name="TextBox 11">
                <a:extLst>
                  <a:ext uri="{FF2B5EF4-FFF2-40B4-BE49-F238E27FC236}">
                    <a16:creationId xmlns:a16="http://schemas.microsoft.com/office/drawing/2014/main" id="{6B2CCB16-C59E-4C07-96B7-0E3BFA7228F6}"/>
                  </a:ext>
                </a:extLst>
              </p:cNvPr>
              <p:cNvSpPr txBox="1"/>
              <p:nvPr/>
            </p:nvSpPr>
            <p:spPr>
              <a:xfrm>
                <a:off x="3242931" y="6418271"/>
                <a:ext cx="6102350" cy="261610"/>
              </a:xfrm>
              <a:prstGeom prst="rect">
                <a:avLst/>
              </a:prstGeom>
              <a:noFill/>
            </p:spPr>
            <p:txBody>
              <a:bodyPr wrap="square" anchor="ctr">
                <a:spAutoFit/>
              </a:bodyPr>
              <a:lstStyle/>
              <a:p>
                <a:pPr algn="ctr"/>
                <a:r>
                  <a:rPr lang="en-MY" sz="1050" b="0" i="0" dirty="0">
                    <a:solidFill>
                      <a:schemeClr val="bg1">
                        <a:lumMod val="75000"/>
                      </a:schemeClr>
                    </a:solidFill>
                    <a:effectLst/>
                    <a:latin typeface="Google Sans"/>
                  </a:rPr>
                  <a:t>©</a:t>
                </a:r>
                <a:r>
                  <a:rPr lang="en-MY" sz="1050" b="0" i="0" dirty="0">
                    <a:solidFill>
                      <a:srgbClr val="040C28"/>
                    </a:solidFill>
                    <a:effectLst/>
                    <a:latin typeface="Google Sans"/>
                  </a:rPr>
                  <a:t> </a:t>
                </a:r>
                <a:r>
                  <a:rPr lang="en-MY" sz="1050" dirty="0">
                    <a:solidFill>
                      <a:schemeClr val="bg1">
                        <a:lumMod val="75000"/>
                      </a:schemeClr>
                    </a:solidFill>
                    <a:latin typeface="GOTHAM-BOOK" panose="02000504050000020004" pitchFamily="2" charset="0"/>
                  </a:rPr>
                  <a:t>Copyright reserved. Private and Confidential to QueueMed Healthtech Sdn Bhd</a:t>
                </a:r>
              </a:p>
            </p:txBody>
          </p:sp>
          <p:sp>
            <p:nvSpPr>
              <p:cNvPr id="13" name="Rectangle 12">
                <a:extLst>
                  <a:ext uri="{FF2B5EF4-FFF2-40B4-BE49-F238E27FC236}">
                    <a16:creationId xmlns:a16="http://schemas.microsoft.com/office/drawing/2014/main" id="{CCF0D293-DE1A-44C7-9FBD-429D3AB7A5A6}"/>
                  </a:ext>
                </a:extLst>
              </p:cNvPr>
              <p:cNvSpPr/>
              <p:nvPr/>
            </p:nvSpPr>
            <p:spPr>
              <a:xfrm rot="16200000">
                <a:off x="908958" y="5328557"/>
                <a:ext cx="620486" cy="2438398"/>
              </a:xfrm>
              <a:prstGeom prst="rect">
                <a:avLst/>
              </a:prstGeom>
              <a:solidFill>
                <a:srgbClr val="0FBA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4" name="Rectangle 13">
                <a:extLst>
                  <a:ext uri="{FF2B5EF4-FFF2-40B4-BE49-F238E27FC236}">
                    <a16:creationId xmlns:a16="http://schemas.microsoft.com/office/drawing/2014/main" id="{7FB38503-87F8-45E8-82E2-14CACA6674FD}"/>
                  </a:ext>
                </a:extLst>
              </p:cNvPr>
              <p:cNvSpPr/>
              <p:nvPr/>
            </p:nvSpPr>
            <p:spPr>
              <a:xfrm rot="16200000">
                <a:off x="2433624" y="6546871"/>
                <a:ext cx="315905" cy="306352"/>
              </a:xfrm>
              <a:prstGeom prst="rect">
                <a:avLst/>
              </a:prstGeom>
              <a:solidFill>
                <a:srgbClr val="764B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15" name="Picture 14">
                <a:extLst>
                  <a:ext uri="{FF2B5EF4-FFF2-40B4-BE49-F238E27FC236}">
                    <a16:creationId xmlns:a16="http://schemas.microsoft.com/office/drawing/2014/main" id="{3D469221-3407-4BFA-91D4-3CA05E5DB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410" y="6370888"/>
                <a:ext cx="1654762" cy="342993"/>
              </a:xfrm>
              <a:prstGeom prst="rect">
                <a:avLst/>
              </a:prstGeom>
            </p:spPr>
          </p:pic>
          <p:sp>
            <p:nvSpPr>
              <p:cNvPr id="16" name="Rectangle 15">
                <a:extLst>
                  <a:ext uri="{FF2B5EF4-FFF2-40B4-BE49-F238E27FC236}">
                    <a16:creationId xmlns:a16="http://schemas.microsoft.com/office/drawing/2014/main" id="{94A1BB05-7FF5-4302-B23D-524590348739}"/>
                  </a:ext>
                </a:extLst>
              </p:cNvPr>
              <p:cNvSpPr/>
              <p:nvPr/>
            </p:nvSpPr>
            <p:spPr>
              <a:xfrm rot="16200000">
                <a:off x="3080592" y="6492360"/>
                <a:ext cx="324077" cy="423544"/>
              </a:xfrm>
              <a:prstGeom prst="rect">
                <a:avLst/>
              </a:prstGeom>
              <a:solidFill>
                <a:srgbClr val="EF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grpSp>
          <p:nvGrpSpPr>
            <p:cNvPr id="6" name="Group 5">
              <a:extLst>
                <a:ext uri="{FF2B5EF4-FFF2-40B4-BE49-F238E27FC236}">
                  <a16:creationId xmlns:a16="http://schemas.microsoft.com/office/drawing/2014/main" id="{50825719-52BB-4695-8730-1E2C9187765C}"/>
                </a:ext>
              </a:extLst>
            </p:cNvPr>
            <p:cNvGrpSpPr/>
            <p:nvPr/>
          </p:nvGrpSpPr>
          <p:grpSpPr>
            <a:xfrm>
              <a:off x="2" y="-10887"/>
              <a:ext cx="12192000" cy="155006"/>
              <a:chOff x="2" y="-10887"/>
              <a:chExt cx="12192000" cy="155006"/>
            </a:xfrm>
          </p:grpSpPr>
          <p:sp>
            <p:nvSpPr>
              <p:cNvPr id="7" name="Rectangle 6">
                <a:extLst>
                  <a:ext uri="{FF2B5EF4-FFF2-40B4-BE49-F238E27FC236}">
                    <a16:creationId xmlns:a16="http://schemas.microsoft.com/office/drawing/2014/main" id="{3EC44C49-7CB1-46BA-AB84-22B1C5940626}"/>
                  </a:ext>
                </a:extLst>
              </p:cNvPr>
              <p:cNvSpPr/>
              <p:nvPr/>
            </p:nvSpPr>
            <p:spPr>
              <a:xfrm rot="16200000">
                <a:off x="1141698" y="-1152583"/>
                <a:ext cx="155006" cy="2438398"/>
              </a:xfrm>
              <a:prstGeom prst="rect">
                <a:avLst/>
              </a:prstGeom>
              <a:solidFill>
                <a:srgbClr val="0FBA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8" name="Rectangle 7">
                <a:extLst>
                  <a:ext uri="{FF2B5EF4-FFF2-40B4-BE49-F238E27FC236}">
                    <a16:creationId xmlns:a16="http://schemas.microsoft.com/office/drawing/2014/main" id="{480DA7A7-3802-4896-AFEF-601147550856}"/>
                  </a:ext>
                </a:extLst>
              </p:cNvPr>
              <p:cNvSpPr/>
              <p:nvPr/>
            </p:nvSpPr>
            <p:spPr>
              <a:xfrm rot="16200000">
                <a:off x="7282149" y="-4765734"/>
                <a:ext cx="155006" cy="9664700"/>
              </a:xfrm>
              <a:prstGeom prst="rect">
                <a:avLst/>
              </a:prstGeom>
              <a:solidFill>
                <a:srgbClr val="EF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grpSp>
      <p:sp>
        <p:nvSpPr>
          <p:cNvPr id="17" name="TextBox 16">
            <a:extLst>
              <a:ext uri="{FF2B5EF4-FFF2-40B4-BE49-F238E27FC236}">
                <a16:creationId xmlns:a16="http://schemas.microsoft.com/office/drawing/2014/main" id="{1230251D-A093-49B9-AC42-245403C4E342}"/>
              </a:ext>
            </a:extLst>
          </p:cNvPr>
          <p:cNvSpPr txBox="1"/>
          <p:nvPr/>
        </p:nvSpPr>
        <p:spPr>
          <a:xfrm>
            <a:off x="781054" y="529028"/>
            <a:ext cx="5384359" cy="584775"/>
          </a:xfrm>
          <a:prstGeom prst="rect">
            <a:avLst/>
          </a:prstGeom>
          <a:noFill/>
        </p:spPr>
        <p:txBody>
          <a:bodyPr wrap="none" rtlCol="0">
            <a:spAutoFit/>
          </a:bodyPr>
          <a:lstStyle/>
          <a:p>
            <a:r>
              <a:rPr lang="en-US" sz="32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Evaluating Medical Summaries</a:t>
            </a:r>
            <a:endParaRPr lang="en-MY" sz="3200" dirty="0"/>
          </a:p>
        </p:txBody>
      </p:sp>
      <p:sp>
        <p:nvSpPr>
          <p:cNvPr id="19" name="TextBox 18">
            <a:extLst>
              <a:ext uri="{FF2B5EF4-FFF2-40B4-BE49-F238E27FC236}">
                <a16:creationId xmlns:a16="http://schemas.microsoft.com/office/drawing/2014/main" id="{288AE501-6125-4287-B090-5CBEAA76403B}"/>
              </a:ext>
            </a:extLst>
          </p:cNvPr>
          <p:cNvSpPr txBox="1"/>
          <p:nvPr/>
        </p:nvSpPr>
        <p:spPr>
          <a:xfrm>
            <a:off x="781054" y="1424757"/>
            <a:ext cx="6910664" cy="1631216"/>
          </a:xfrm>
          <a:prstGeom prst="rect">
            <a:avLst/>
          </a:prstGeom>
          <a:noFill/>
        </p:spPr>
        <p:txBody>
          <a:bodyPr wrap="square" rtlCol="0">
            <a:spAutoFit/>
          </a:bodyPr>
          <a:lstStyle/>
          <a:p>
            <a:r>
              <a:rPr lang="en-US" sz="2000" b="1" spc="-5" dirty="0">
                <a:effectLst/>
                <a:ea typeface="SimSun" panose="02010600030101010101" pitchFamily="2" charset="-122"/>
              </a:rPr>
              <a:t>2) Conformance Testing </a:t>
            </a:r>
          </a:p>
          <a:p>
            <a:endParaRPr lang="en-US" sz="2000" b="1" spc="-5" dirty="0">
              <a:effectLst/>
              <a:ea typeface="SimSun" panose="02010600030101010101" pitchFamily="2" charset="-122"/>
            </a:endParaRPr>
          </a:p>
          <a:p>
            <a:pPr marL="457200" indent="-457200">
              <a:buFont typeface="+mj-lt"/>
              <a:buAutoNum type="arabicPeriod"/>
            </a:pPr>
            <a:r>
              <a:rPr lang="en-US" sz="2000" spc="-5" dirty="0">
                <a:effectLst/>
                <a:ea typeface="SimSun" panose="02010600030101010101" pitchFamily="2" charset="-122"/>
              </a:rPr>
              <a:t>Identify unpreferred formats, such as point-form data.</a:t>
            </a:r>
          </a:p>
          <a:p>
            <a:pPr marL="457200" indent="-457200">
              <a:buFont typeface="+mj-lt"/>
              <a:buAutoNum type="arabicPeriod"/>
            </a:pPr>
            <a:endParaRPr lang="en-US" sz="2000" spc="-5" dirty="0">
              <a:effectLst/>
              <a:ea typeface="SimSun" panose="02010600030101010101" pitchFamily="2" charset="-122"/>
            </a:endParaRPr>
          </a:p>
          <a:p>
            <a:pPr marL="457200" indent="-457200">
              <a:buFont typeface="+mj-lt"/>
              <a:buAutoNum type="arabicPeriod"/>
            </a:pPr>
            <a:r>
              <a:rPr lang="en-US" sz="2000" spc="-5" dirty="0">
                <a:effectLst/>
                <a:ea typeface="SimSun" panose="02010600030101010101" pitchFamily="2" charset="-122"/>
              </a:rPr>
              <a:t>Identify cases of ‘early stopping’</a:t>
            </a:r>
          </a:p>
        </p:txBody>
      </p:sp>
    </p:spTree>
    <p:extLst>
      <p:ext uri="{BB962C8B-B14F-4D97-AF65-F5344CB8AC3E}">
        <p14:creationId xmlns:p14="http://schemas.microsoft.com/office/powerpoint/2010/main" val="1748605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652D54E9-D58D-4C3D-9B23-C60A1765384A}"/>
              </a:ext>
            </a:extLst>
          </p:cNvPr>
          <p:cNvGrpSpPr/>
          <p:nvPr/>
        </p:nvGrpSpPr>
        <p:grpSpPr>
          <a:xfrm>
            <a:off x="2" y="-10887"/>
            <a:ext cx="12192000" cy="6877058"/>
            <a:chOff x="2" y="-10887"/>
            <a:chExt cx="12192000" cy="6877058"/>
          </a:xfrm>
        </p:grpSpPr>
        <p:grpSp>
          <p:nvGrpSpPr>
            <p:cNvPr id="5" name="Group 4">
              <a:extLst>
                <a:ext uri="{FF2B5EF4-FFF2-40B4-BE49-F238E27FC236}">
                  <a16:creationId xmlns:a16="http://schemas.microsoft.com/office/drawing/2014/main" id="{2F26648D-150A-425A-A4CD-EF00CF0E875D}"/>
                </a:ext>
              </a:extLst>
            </p:cNvPr>
            <p:cNvGrpSpPr/>
            <p:nvPr/>
          </p:nvGrpSpPr>
          <p:grpSpPr>
            <a:xfrm>
              <a:off x="2" y="6237510"/>
              <a:ext cx="12191998" cy="628661"/>
              <a:chOff x="2" y="6237510"/>
              <a:chExt cx="12191998" cy="628661"/>
            </a:xfrm>
          </p:grpSpPr>
          <p:sp>
            <p:nvSpPr>
              <p:cNvPr id="9" name="Rectangle 8">
                <a:extLst>
                  <a:ext uri="{FF2B5EF4-FFF2-40B4-BE49-F238E27FC236}">
                    <a16:creationId xmlns:a16="http://schemas.microsoft.com/office/drawing/2014/main" id="{62328637-A393-4272-9558-C0A31CE88FDE}"/>
                  </a:ext>
                </a:extLst>
              </p:cNvPr>
              <p:cNvSpPr/>
              <p:nvPr/>
            </p:nvSpPr>
            <p:spPr>
              <a:xfrm rot="16200000">
                <a:off x="7445830" y="2120000"/>
                <a:ext cx="620486" cy="8871855"/>
              </a:xfrm>
              <a:prstGeom prst="rect">
                <a:avLst/>
              </a:prstGeom>
              <a:solidFill>
                <a:srgbClr val="EF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0" name="Rectangle 9">
                <a:extLst>
                  <a:ext uri="{FF2B5EF4-FFF2-40B4-BE49-F238E27FC236}">
                    <a16:creationId xmlns:a16="http://schemas.microsoft.com/office/drawing/2014/main" id="{491029DE-3C12-459A-8D3A-CD564E8191CB}"/>
                  </a:ext>
                </a:extLst>
              </p:cNvPr>
              <p:cNvSpPr/>
              <p:nvPr/>
            </p:nvSpPr>
            <p:spPr>
              <a:xfrm rot="16200000">
                <a:off x="2735514" y="6246750"/>
                <a:ext cx="304583" cy="286104"/>
              </a:xfrm>
              <a:prstGeom prst="rect">
                <a:avLst/>
              </a:prstGeom>
              <a:solidFill>
                <a:srgbClr val="FFB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1" name="TextBox 10">
                <a:extLst>
                  <a:ext uri="{FF2B5EF4-FFF2-40B4-BE49-F238E27FC236}">
                    <a16:creationId xmlns:a16="http://schemas.microsoft.com/office/drawing/2014/main" id="{7878FB4C-E25B-41F0-BDE2-0A1CD5F31934}"/>
                  </a:ext>
                </a:extLst>
              </p:cNvPr>
              <p:cNvSpPr txBox="1"/>
              <p:nvPr/>
            </p:nvSpPr>
            <p:spPr>
              <a:xfrm>
                <a:off x="9632977" y="6418271"/>
                <a:ext cx="2222083" cy="261610"/>
              </a:xfrm>
              <a:prstGeom prst="rect">
                <a:avLst/>
              </a:prstGeom>
              <a:noFill/>
            </p:spPr>
            <p:txBody>
              <a:bodyPr wrap="none" rtlCol="0">
                <a:spAutoFit/>
              </a:bodyPr>
              <a:lstStyle/>
              <a:p>
                <a:pPr algn="r"/>
                <a:r>
                  <a:rPr lang="en-MY" sz="1100" i="1" dirty="0">
                    <a:solidFill>
                      <a:srgbClr val="0FBAB2"/>
                    </a:solidFill>
                    <a:latin typeface="Gotham Black" pitchFamily="50" charset="0"/>
                  </a:rPr>
                  <a:t>Passionate</a:t>
                </a:r>
                <a:r>
                  <a:rPr lang="en-MY" sz="1100" dirty="0">
                    <a:solidFill>
                      <a:srgbClr val="0FBAB2"/>
                    </a:solidFill>
                    <a:latin typeface="Gotham Ultra" pitchFamily="50" charset="0"/>
                  </a:rPr>
                  <a:t> </a:t>
                </a:r>
                <a:r>
                  <a:rPr lang="en-MY" sz="1100" i="1" dirty="0">
                    <a:solidFill>
                      <a:srgbClr val="0FBAB2"/>
                    </a:solidFill>
                    <a:latin typeface="Gotham" panose="02000504050000020004" pitchFamily="2" charset="0"/>
                  </a:rPr>
                  <a:t>about</a:t>
                </a:r>
                <a:r>
                  <a:rPr lang="en-MY" sz="1100" dirty="0">
                    <a:solidFill>
                      <a:srgbClr val="0FBAB2"/>
                    </a:solidFill>
                    <a:latin typeface="Gotham Ultra" pitchFamily="50" charset="0"/>
                  </a:rPr>
                  <a:t> </a:t>
                </a:r>
                <a:r>
                  <a:rPr lang="en-MY" sz="1100" i="1" dirty="0">
                    <a:solidFill>
                      <a:srgbClr val="0FBAB2"/>
                    </a:solidFill>
                    <a:latin typeface="Gotham Black" pitchFamily="50" charset="0"/>
                  </a:rPr>
                  <a:t>Healthcare</a:t>
                </a:r>
              </a:p>
            </p:txBody>
          </p:sp>
          <p:sp>
            <p:nvSpPr>
              <p:cNvPr id="12" name="TextBox 11">
                <a:extLst>
                  <a:ext uri="{FF2B5EF4-FFF2-40B4-BE49-F238E27FC236}">
                    <a16:creationId xmlns:a16="http://schemas.microsoft.com/office/drawing/2014/main" id="{6B2CCB16-C59E-4C07-96B7-0E3BFA7228F6}"/>
                  </a:ext>
                </a:extLst>
              </p:cNvPr>
              <p:cNvSpPr txBox="1"/>
              <p:nvPr/>
            </p:nvSpPr>
            <p:spPr>
              <a:xfrm>
                <a:off x="3242931" y="6418271"/>
                <a:ext cx="6102350" cy="261610"/>
              </a:xfrm>
              <a:prstGeom prst="rect">
                <a:avLst/>
              </a:prstGeom>
              <a:noFill/>
            </p:spPr>
            <p:txBody>
              <a:bodyPr wrap="square" anchor="ctr">
                <a:spAutoFit/>
              </a:bodyPr>
              <a:lstStyle/>
              <a:p>
                <a:pPr algn="ctr"/>
                <a:r>
                  <a:rPr lang="en-MY" sz="1050" b="0" i="0" dirty="0">
                    <a:solidFill>
                      <a:schemeClr val="bg1">
                        <a:lumMod val="75000"/>
                      </a:schemeClr>
                    </a:solidFill>
                    <a:effectLst/>
                    <a:latin typeface="Google Sans"/>
                  </a:rPr>
                  <a:t>©</a:t>
                </a:r>
                <a:r>
                  <a:rPr lang="en-MY" sz="1050" b="0" i="0" dirty="0">
                    <a:solidFill>
                      <a:srgbClr val="040C28"/>
                    </a:solidFill>
                    <a:effectLst/>
                    <a:latin typeface="Google Sans"/>
                  </a:rPr>
                  <a:t> </a:t>
                </a:r>
                <a:r>
                  <a:rPr lang="en-MY" sz="1050" dirty="0">
                    <a:solidFill>
                      <a:schemeClr val="bg1">
                        <a:lumMod val="75000"/>
                      </a:schemeClr>
                    </a:solidFill>
                    <a:latin typeface="GOTHAM-BOOK" panose="02000504050000020004" pitchFamily="2" charset="0"/>
                  </a:rPr>
                  <a:t>Copyright reserved. Private and Confidential to QueueMed Healthtech Sdn Bhd</a:t>
                </a:r>
              </a:p>
            </p:txBody>
          </p:sp>
          <p:sp>
            <p:nvSpPr>
              <p:cNvPr id="13" name="Rectangle 12">
                <a:extLst>
                  <a:ext uri="{FF2B5EF4-FFF2-40B4-BE49-F238E27FC236}">
                    <a16:creationId xmlns:a16="http://schemas.microsoft.com/office/drawing/2014/main" id="{CCF0D293-DE1A-44C7-9FBD-429D3AB7A5A6}"/>
                  </a:ext>
                </a:extLst>
              </p:cNvPr>
              <p:cNvSpPr/>
              <p:nvPr/>
            </p:nvSpPr>
            <p:spPr>
              <a:xfrm rot="16200000">
                <a:off x="908958" y="5328557"/>
                <a:ext cx="620486" cy="2438398"/>
              </a:xfrm>
              <a:prstGeom prst="rect">
                <a:avLst/>
              </a:prstGeom>
              <a:solidFill>
                <a:srgbClr val="0FBA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4" name="Rectangle 13">
                <a:extLst>
                  <a:ext uri="{FF2B5EF4-FFF2-40B4-BE49-F238E27FC236}">
                    <a16:creationId xmlns:a16="http://schemas.microsoft.com/office/drawing/2014/main" id="{7FB38503-87F8-45E8-82E2-14CACA6674FD}"/>
                  </a:ext>
                </a:extLst>
              </p:cNvPr>
              <p:cNvSpPr/>
              <p:nvPr/>
            </p:nvSpPr>
            <p:spPr>
              <a:xfrm rot="16200000">
                <a:off x="2433624" y="6546871"/>
                <a:ext cx="315905" cy="306352"/>
              </a:xfrm>
              <a:prstGeom prst="rect">
                <a:avLst/>
              </a:prstGeom>
              <a:solidFill>
                <a:srgbClr val="764B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15" name="Picture 14">
                <a:extLst>
                  <a:ext uri="{FF2B5EF4-FFF2-40B4-BE49-F238E27FC236}">
                    <a16:creationId xmlns:a16="http://schemas.microsoft.com/office/drawing/2014/main" id="{3D469221-3407-4BFA-91D4-3CA05E5DB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410" y="6370888"/>
                <a:ext cx="1654762" cy="342993"/>
              </a:xfrm>
              <a:prstGeom prst="rect">
                <a:avLst/>
              </a:prstGeom>
            </p:spPr>
          </p:pic>
          <p:sp>
            <p:nvSpPr>
              <p:cNvPr id="16" name="Rectangle 15">
                <a:extLst>
                  <a:ext uri="{FF2B5EF4-FFF2-40B4-BE49-F238E27FC236}">
                    <a16:creationId xmlns:a16="http://schemas.microsoft.com/office/drawing/2014/main" id="{94A1BB05-7FF5-4302-B23D-524590348739}"/>
                  </a:ext>
                </a:extLst>
              </p:cNvPr>
              <p:cNvSpPr/>
              <p:nvPr/>
            </p:nvSpPr>
            <p:spPr>
              <a:xfrm rot="16200000">
                <a:off x="3080592" y="6492360"/>
                <a:ext cx="324077" cy="423544"/>
              </a:xfrm>
              <a:prstGeom prst="rect">
                <a:avLst/>
              </a:prstGeom>
              <a:solidFill>
                <a:srgbClr val="EF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grpSp>
          <p:nvGrpSpPr>
            <p:cNvPr id="6" name="Group 5">
              <a:extLst>
                <a:ext uri="{FF2B5EF4-FFF2-40B4-BE49-F238E27FC236}">
                  <a16:creationId xmlns:a16="http://schemas.microsoft.com/office/drawing/2014/main" id="{50825719-52BB-4695-8730-1E2C9187765C}"/>
                </a:ext>
              </a:extLst>
            </p:cNvPr>
            <p:cNvGrpSpPr/>
            <p:nvPr/>
          </p:nvGrpSpPr>
          <p:grpSpPr>
            <a:xfrm>
              <a:off x="2" y="-10887"/>
              <a:ext cx="12192000" cy="155006"/>
              <a:chOff x="2" y="-10887"/>
              <a:chExt cx="12192000" cy="155006"/>
            </a:xfrm>
          </p:grpSpPr>
          <p:sp>
            <p:nvSpPr>
              <p:cNvPr id="7" name="Rectangle 6">
                <a:extLst>
                  <a:ext uri="{FF2B5EF4-FFF2-40B4-BE49-F238E27FC236}">
                    <a16:creationId xmlns:a16="http://schemas.microsoft.com/office/drawing/2014/main" id="{3EC44C49-7CB1-46BA-AB84-22B1C5940626}"/>
                  </a:ext>
                </a:extLst>
              </p:cNvPr>
              <p:cNvSpPr/>
              <p:nvPr/>
            </p:nvSpPr>
            <p:spPr>
              <a:xfrm rot="16200000">
                <a:off x="1141698" y="-1152583"/>
                <a:ext cx="155006" cy="2438398"/>
              </a:xfrm>
              <a:prstGeom prst="rect">
                <a:avLst/>
              </a:prstGeom>
              <a:solidFill>
                <a:srgbClr val="0FBA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8" name="Rectangle 7">
                <a:extLst>
                  <a:ext uri="{FF2B5EF4-FFF2-40B4-BE49-F238E27FC236}">
                    <a16:creationId xmlns:a16="http://schemas.microsoft.com/office/drawing/2014/main" id="{480DA7A7-3802-4896-AFEF-601147550856}"/>
                  </a:ext>
                </a:extLst>
              </p:cNvPr>
              <p:cNvSpPr/>
              <p:nvPr/>
            </p:nvSpPr>
            <p:spPr>
              <a:xfrm rot="16200000">
                <a:off x="7282149" y="-4765734"/>
                <a:ext cx="155006" cy="9664700"/>
              </a:xfrm>
              <a:prstGeom prst="rect">
                <a:avLst/>
              </a:prstGeom>
              <a:solidFill>
                <a:srgbClr val="EF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grpSp>
      <p:sp>
        <p:nvSpPr>
          <p:cNvPr id="17" name="TextBox 16">
            <a:extLst>
              <a:ext uri="{FF2B5EF4-FFF2-40B4-BE49-F238E27FC236}">
                <a16:creationId xmlns:a16="http://schemas.microsoft.com/office/drawing/2014/main" id="{1230251D-A093-49B9-AC42-245403C4E342}"/>
              </a:ext>
            </a:extLst>
          </p:cNvPr>
          <p:cNvSpPr txBox="1"/>
          <p:nvPr/>
        </p:nvSpPr>
        <p:spPr>
          <a:xfrm>
            <a:off x="781054" y="529028"/>
            <a:ext cx="2482154" cy="584775"/>
          </a:xfrm>
          <a:prstGeom prst="rect">
            <a:avLst/>
          </a:prstGeom>
          <a:noFill/>
        </p:spPr>
        <p:txBody>
          <a:bodyPr wrap="none" rtlCol="0">
            <a:spAutoFit/>
          </a:bodyPr>
          <a:lstStyle/>
          <a:p>
            <a:r>
              <a:rPr lang="en-US" sz="32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Methodology</a:t>
            </a:r>
            <a:endParaRPr lang="en-MY" sz="3200" dirty="0"/>
          </a:p>
        </p:txBody>
      </p:sp>
      <p:graphicFrame>
        <p:nvGraphicFramePr>
          <p:cNvPr id="2" name="Table 1">
            <a:extLst>
              <a:ext uri="{FF2B5EF4-FFF2-40B4-BE49-F238E27FC236}">
                <a16:creationId xmlns:a16="http://schemas.microsoft.com/office/drawing/2014/main" id="{D0A129C3-36BF-7F1E-B54E-36D915FA76A5}"/>
              </a:ext>
            </a:extLst>
          </p:cNvPr>
          <p:cNvGraphicFramePr>
            <a:graphicFrameLocks noGrp="1"/>
          </p:cNvGraphicFramePr>
          <p:nvPr>
            <p:extLst>
              <p:ext uri="{D42A27DB-BD31-4B8C-83A1-F6EECF244321}">
                <p14:modId xmlns:p14="http://schemas.microsoft.com/office/powerpoint/2010/main" val="196375157"/>
              </p:ext>
            </p:extLst>
          </p:nvPr>
        </p:nvGraphicFramePr>
        <p:xfrm>
          <a:off x="3242931" y="1852341"/>
          <a:ext cx="5741114" cy="2314306"/>
        </p:xfrm>
        <a:graphic>
          <a:graphicData uri="http://schemas.openxmlformats.org/drawingml/2006/table">
            <a:tbl>
              <a:tblPr>
                <a:tableStyleId>{5C22544A-7EE6-4342-B048-85BDC9FD1C3A}</a:tableStyleId>
              </a:tblPr>
              <a:tblGrid>
                <a:gridCol w="1670940">
                  <a:extLst>
                    <a:ext uri="{9D8B030D-6E8A-4147-A177-3AD203B41FA5}">
                      <a16:colId xmlns:a16="http://schemas.microsoft.com/office/drawing/2014/main" val="4066145181"/>
                    </a:ext>
                  </a:extLst>
                </a:gridCol>
                <a:gridCol w="2115571">
                  <a:extLst>
                    <a:ext uri="{9D8B030D-6E8A-4147-A177-3AD203B41FA5}">
                      <a16:colId xmlns:a16="http://schemas.microsoft.com/office/drawing/2014/main" val="774694434"/>
                    </a:ext>
                  </a:extLst>
                </a:gridCol>
                <a:gridCol w="1954603">
                  <a:extLst>
                    <a:ext uri="{9D8B030D-6E8A-4147-A177-3AD203B41FA5}">
                      <a16:colId xmlns:a16="http://schemas.microsoft.com/office/drawing/2014/main" val="3757409369"/>
                    </a:ext>
                  </a:extLst>
                </a:gridCol>
              </a:tblGrid>
              <a:tr h="466653">
                <a:tc>
                  <a:txBody>
                    <a:bodyPr/>
                    <a:lstStyle/>
                    <a:p>
                      <a:pPr marL="0" marR="0" algn="ctr">
                        <a:spcBef>
                          <a:spcPts val="0"/>
                        </a:spcBef>
                        <a:spcAft>
                          <a:spcPts val="0"/>
                        </a:spcAft>
                      </a:pPr>
                      <a:r>
                        <a:rPr lang="en-MY" sz="2400" dirty="0">
                          <a:solidFill>
                            <a:schemeClr val="bg1"/>
                          </a:solidFill>
                          <a:effectLst/>
                          <a:latin typeface="+mn-lt"/>
                        </a:rPr>
                        <a:t>Hardware</a:t>
                      </a:r>
                      <a:endParaRPr lang="en-MY" sz="2400" b="1" dirty="0">
                        <a:solidFill>
                          <a:schemeClr val="bg1"/>
                        </a:solidFill>
                        <a:effectLst/>
                        <a:latin typeface="+mn-lt"/>
                        <a:ea typeface="SimSun" panose="02010600030101010101" pitchFamily="2" charset="-122"/>
                      </a:endParaRPr>
                    </a:p>
                  </a:txBody>
                  <a:tcPr marL="68580" marR="68580">
                    <a:solidFill>
                      <a:srgbClr val="0FBAB2"/>
                    </a:solidFill>
                  </a:tcPr>
                </a:tc>
                <a:tc>
                  <a:txBody>
                    <a:bodyPr/>
                    <a:lstStyle/>
                    <a:p>
                      <a:pPr marL="0" marR="0" algn="ctr">
                        <a:spcBef>
                          <a:spcPts val="0"/>
                        </a:spcBef>
                        <a:spcAft>
                          <a:spcPts val="0"/>
                        </a:spcAft>
                      </a:pPr>
                      <a:r>
                        <a:rPr lang="es-ES" sz="2400" dirty="0">
                          <a:solidFill>
                            <a:schemeClr val="bg1"/>
                          </a:solidFill>
                          <a:effectLst/>
                          <a:latin typeface="+mn-lt"/>
                        </a:rPr>
                        <a:t>GPU</a:t>
                      </a:r>
                      <a:endParaRPr lang="es-ES" sz="2400" b="1" dirty="0">
                        <a:solidFill>
                          <a:schemeClr val="bg1"/>
                        </a:solidFill>
                        <a:effectLst/>
                        <a:latin typeface="+mn-lt"/>
                        <a:ea typeface="SimSun" panose="02010600030101010101" pitchFamily="2" charset="-122"/>
                      </a:endParaRPr>
                    </a:p>
                  </a:txBody>
                  <a:tcPr marL="68580" marR="68580">
                    <a:solidFill>
                      <a:srgbClr val="0FBAB2"/>
                    </a:solidFill>
                  </a:tcPr>
                </a:tc>
                <a:tc>
                  <a:txBody>
                    <a:bodyPr/>
                    <a:lstStyle/>
                    <a:p>
                      <a:pPr marL="0" marR="0" algn="ctr">
                        <a:spcBef>
                          <a:spcPts val="0"/>
                        </a:spcBef>
                        <a:spcAft>
                          <a:spcPts val="0"/>
                        </a:spcAft>
                      </a:pPr>
                      <a:r>
                        <a:rPr lang="en-MY" sz="2400" dirty="0">
                          <a:solidFill>
                            <a:schemeClr val="bg1"/>
                          </a:solidFill>
                          <a:effectLst/>
                          <a:latin typeface="+mn-lt"/>
                        </a:rPr>
                        <a:t>CPU</a:t>
                      </a:r>
                      <a:endParaRPr lang="en-MY" sz="2400" b="1" dirty="0">
                        <a:solidFill>
                          <a:schemeClr val="bg1"/>
                        </a:solidFill>
                        <a:effectLst/>
                        <a:latin typeface="+mn-lt"/>
                        <a:ea typeface="SimSun" panose="02010600030101010101" pitchFamily="2" charset="-122"/>
                      </a:endParaRPr>
                    </a:p>
                  </a:txBody>
                  <a:tcPr marL="68580" marR="68580">
                    <a:solidFill>
                      <a:srgbClr val="0FBAB2"/>
                    </a:solidFill>
                  </a:tcPr>
                </a:tc>
                <a:extLst>
                  <a:ext uri="{0D108BD9-81ED-4DB2-BD59-A6C34878D82A}">
                    <a16:rowId xmlns:a16="http://schemas.microsoft.com/office/drawing/2014/main" val="1656799200"/>
                  </a:ext>
                </a:extLst>
              </a:tr>
              <a:tr h="1847653">
                <a:tc>
                  <a:txBody>
                    <a:bodyPr/>
                    <a:lstStyle/>
                    <a:p>
                      <a:pPr marL="0" marR="0" algn="ctr">
                        <a:spcBef>
                          <a:spcPts val="0"/>
                        </a:spcBef>
                        <a:spcAft>
                          <a:spcPts val="0"/>
                        </a:spcAft>
                      </a:pPr>
                      <a:r>
                        <a:rPr lang="en-MY" sz="1600" dirty="0">
                          <a:effectLst/>
                          <a:latin typeface="+mn-lt"/>
                        </a:rPr>
                        <a:t>Specification</a:t>
                      </a:r>
                      <a:endParaRPr lang="en-MY" sz="1600" dirty="0">
                        <a:effectLst/>
                        <a:latin typeface="+mn-lt"/>
                        <a:ea typeface="SimSun" panose="02010600030101010101" pitchFamily="2" charset="-122"/>
                      </a:endParaRPr>
                    </a:p>
                  </a:txBody>
                  <a:tcPr marL="68580" marR="68580" anchor="ctr"/>
                </a:tc>
                <a:tc>
                  <a:txBody>
                    <a:bodyPr/>
                    <a:lstStyle/>
                    <a:p>
                      <a:pPr marL="0" marR="0" algn="ctr">
                        <a:spcBef>
                          <a:spcPts val="0"/>
                        </a:spcBef>
                        <a:spcAft>
                          <a:spcPts val="0"/>
                        </a:spcAft>
                      </a:pPr>
                      <a:r>
                        <a:rPr lang="en-US" sz="1600" b="1" dirty="0">
                          <a:effectLst/>
                          <a:latin typeface="+mn-lt"/>
                          <a:ea typeface="SimSun" panose="02010600030101010101" pitchFamily="2" charset="-122"/>
                        </a:rPr>
                        <a:t>N</a:t>
                      </a:r>
                      <a:r>
                        <a:rPr lang="en-MY" sz="1600" b="1" dirty="0">
                          <a:effectLst/>
                          <a:latin typeface="+mn-lt"/>
                          <a:ea typeface="SimSun" panose="02010600030101010101" pitchFamily="2" charset="-122"/>
                        </a:rPr>
                        <a:t>VIDIA </a:t>
                      </a:r>
                      <a:r>
                        <a:rPr lang="en-MY" sz="1600" dirty="0">
                          <a:effectLst/>
                          <a:latin typeface="+mn-lt"/>
                          <a:ea typeface="SimSun" panose="02010600030101010101" pitchFamily="2" charset="-122"/>
                        </a:rPr>
                        <a:t>A100 Tensor Core</a:t>
                      </a:r>
                    </a:p>
                  </a:txBody>
                  <a:tcPr marL="68580" marR="68580" anchor="ctr"/>
                </a:tc>
                <a:tc>
                  <a:txBody>
                    <a:bodyPr/>
                    <a:lstStyle/>
                    <a:p>
                      <a:pPr marL="0" marR="0" algn="ctr">
                        <a:spcBef>
                          <a:spcPts val="0"/>
                        </a:spcBef>
                        <a:spcAft>
                          <a:spcPts val="0"/>
                        </a:spcAft>
                      </a:pPr>
                      <a:r>
                        <a:rPr lang="en-US" sz="1800" b="0" i="0" u="none" strike="noStrike" kern="1200" dirty="0">
                          <a:solidFill>
                            <a:schemeClr val="dk1"/>
                          </a:solidFill>
                          <a:effectLst/>
                          <a:latin typeface="+mn-lt"/>
                          <a:ea typeface="+mn-ea"/>
                          <a:cs typeface="+mn-cs"/>
                        </a:rPr>
                        <a:t> 4th Gen </a:t>
                      </a:r>
                      <a:r>
                        <a:rPr lang="en-US" sz="1800" b="1" i="0" u="none" strike="noStrike" kern="1200" dirty="0">
                          <a:solidFill>
                            <a:schemeClr val="dk1"/>
                          </a:solidFill>
                          <a:effectLst/>
                          <a:latin typeface="+mn-lt"/>
                          <a:ea typeface="+mn-ea"/>
                          <a:cs typeface="+mn-cs"/>
                        </a:rPr>
                        <a:t>Intel</a:t>
                      </a:r>
                      <a:r>
                        <a:rPr lang="en-US" sz="1800" b="0" i="0" u="none" strike="noStrike" kern="1200" dirty="0">
                          <a:solidFill>
                            <a:schemeClr val="dk1"/>
                          </a:solidFill>
                          <a:effectLst/>
                          <a:latin typeface="+mn-lt"/>
                          <a:ea typeface="+mn-ea"/>
                          <a:cs typeface="+mn-cs"/>
                        </a:rPr>
                        <a:t>® Xeon® Scalable </a:t>
                      </a:r>
                      <a:r>
                        <a:rPr lang="en-US" sz="1800" b="1" i="0" u="none" strike="noStrike" kern="1200" dirty="0">
                          <a:solidFill>
                            <a:schemeClr val="dk1"/>
                          </a:solidFill>
                          <a:effectLst/>
                          <a:latin typeface="+mn-lt"/>
                          <a:ea typeface="+mn-ea"/>
                          <a:cs typeface="+mn-cs"/>
                        </a:rPr>
                        <a:t>Processor</a:t>
                      </a:r>
                      <a:endParaRPr lang="en-MY" sz="1600" dirty="0">
                        <a:effectLst/>
                        <a:latin typeface="+mn-lt"/>
                        <a:ea typeface="SimSun" panose="02010600030101010101" pitchFamily="2" charset="-122"/>
                      </a:endParaRPr>
                    </a:p>
                  </a:txBody>
                  <a:tcPr marL="68580" marR="68580" anchor="ctr"/>
                </a:tc>
                <a:extLst>
                  <a:ext uri="{0D108BD9-81ED-4DB2-BD59-A6C34878D82A}">
                    <a16:rowId xmlns:a16="http://schemas.microsoft.com/office/drawing/2014/main" val="4074811564"/>
                  </a:ext>
                </a:extLst>
              </a:tr>
            </a:tbl>
          </a:graphicData>
        </a:graphic>
      </p:graphicFrame>
    </p:spTree>
    <p:extLst>
      <p:ext uri="{BB962C8B-B14F-4D97-AF65-F5344CB8AC3E}">
        <p14:creationId xmlns:p14="http://schemas.microsoft.com/office/powerpoint/2010/main" val="6416158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652D54E9-D58D-4C3D-9B23-C60A1765384A}"/>
              </a:ext>
            </a:extLst>
          </p:cNvPr>
          <p:cNvGrpSpPr/>
          <p:nvPr/>
        </p:nvGrpSpPr>
        <p:grpSpPr>
          <a:xfrm>
            <a:off x="2" y="-10887"/>
            <a:ext cx="12192000" cy="6877058"/>
            <a:chOff x="2" y="-10887"/>
            <a:chExt cx="12192000" cy="6877058"/>
          </a:xfrm>
        </p:grpSpPr>
        <p:grpSp>
          <p:nvGrpSpPr>
            <p:cNvPr id="5" name="Group 4">
              <a:extLst>
                <a:ext uri="{FF2B5EF4-FFF2-40B4-BE49-F238E27FC236}">
                  <a16:creationId xmlns:a16="http://schemas.microsoft.com/office/drawing/2014/main" id="{2F26648D-150A-425A-A4CD-EF00CF0E875D}"/>
                </a:ext>
              </a:extLst>
            </p:cNvPr>
            <p:cNvGrpSpPr/>
            <p:nvPr/>
          </p:nvGrpSpPr>
          <p:grpSpPr>
            <a:xfrm>
              <a:off x="2" y="6237510"/>
              <a:ext cx="12191998" cy="628661"/>
              <a:chOff x="2" y="6237510"/>
              <a:chExt cx="12191998" cy="628661"/>
            </a:xfrm>
          </p:grpSpPr>
          <p:sp>
            <p:nvSpPr>
              <p:cNvPr id="9" name="Rectangle 8">
                <a:extLst>
                  <a:ext uri="{FF2B5EF4-FFF2-40B4-BE49-F238E27FC236}">
                    <a16:creationId xmlns:a16="http://schemas.microsoft.com/office/drawing/2014/main" id="{62328637-A393-4272-9558-C0A31CE88FDE}"/>
                  </a:ext>
                </a:extLst>
              </p:cNvPr>
              <p:cNvSpPr/>
              <p:nvPr/>
            </p:nvSpPr>
            <p:spPr>
              <a:xfrm rot="16200000">
                <a:off x="7445830" y="2120000"/>
                <a:ext cx="620486" cy="8871855"/>
              </a:xfrm>
              <a:prstGeom prst="rect">
                <a:avLst/>
              </a:prstGeom>
              <a:solidFill>
                <a:srgbClr val="EF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0" name="Rectangle 9">
                <a:extLst>
                  <a:ext uri="{FF2B5EF4-FFF2-40B4-BE49-F238E27FC236}">
                    <a16:creationId xmlns:a16="http://schemas.microsoft.com/office/drawing/2014/main" id="{491029DE-3C12-459A-8D3A-CD564E8191CB}"/>
                  </a:ext>
                </a:extLst>
              </p:cNvPr>
              <p:cNvSpPr/>
              <p:nvPr/>
            </p:nvSpPr>
            <p:spPr>
              <a:xfrm rot="16200000">
                <a:off x="2735514" y="6246750"/>
                <a:ext cx="304583" cy="286104"/>
              </a:xfrm>
              <a:prstGeom prst="rect">
                <a:avLst/>
              </a:prstGeom>
              <a:solidFill>
                <a:srgbClr val="FFB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1" name="TextBox 10">
                <a:extLst>
                  <a:ext uri="{FF2B5EF4-FFF2-40B4-BE49-F238E27FC236}">
                    <a16:creationId xmlns:a16="http://schemas.microsoft.com/office/drawing/2014/main" id="{7878FB4C-E25B-41F0-BDE2-0A1CD5F31934}"/>
                  </a:ext>
                </a:extLst>
              </p:cNvPr>
              <p:cNvSpPr txBox="1"/>
              <p:nvPr/>
            </p:nvSpPr>
            <p:spPr>
              <a:xfrm>
                <a:off x="9632977" y="6418271"/>
                <a:ext cx="2222083" cy="261610"/>
              </a:xfrm>
              <a:prstGeom prst="rect">
                <a:avLst/>
              </a:prstGeom>
              <a:noFill/>
            </p:spPr>
            <p:txBody>
              <a:bodyPr wrap="none" rtlCol="0">
                <a:spAutoFit/>
              </a:bodyPr>
              <a:lstStyle/>
              <a:p>
                <a:pPr algn="r"/>
                <a:r>
                  <a:rPr lang="en-MY" sz="1100" i="1" dirty="0">
                    <a:solidFill>
                      <a:srgbClr val="0FBAB2"/>
                    </a:solidFill>
                    <a:latin typeface="Gotham Black" pitchFamily="50" charset="0"/>
                  </a:rPr>
                  <a:t>Passionate</a:t>
                </a:r>
                <a:r>
                  <a:rPr lang="en-MY" sz="1100" dirty="0">
                    <a:solidFill>
                      <a:srgbClr val="0FBAB2"/>
                    </a:solidFill>
                    <a:latin typeface="Gotham Ultra" pitchFamily="50" charset="0"/>
                  </a:rPr>
                  <a:t> </a:t>
                </a:r>
                <a:r>
                  <a:rPr lang="en-MY" sz="1100" i="1" dirty="0">
                    <a:solidFill>
                      <a:srgbClr val="0FBAB2"/>
                    </a:solidFill>
                    <a:latin typeface="Gotham" panose="02000504050000020004" pitchFamily="2" charset="0"/>
                  </a:rPr>
                  <a:t>about</a:t>
                </a:r>
                <a:r>
                  <a:rPr lang="en-MY" sz="1100" dirty="0">
                    <a:solidFill>
                      <a:srgbClr val="0FBAB2"/>
                    </a:solidFill>
                    <a:latin typeface="Gotham Ultra" pitchFamily="50" charset="0"/>
                  </a:rPr>
                  <a:t> </a:t>
                </a:r>
                <a:r>
                  <a:rPr lang="en-MY" sz="1100" i="1" dirty="0">
                    <a:solidFill>
                      <a:srgbClr val="0FBAB2"/>
                    </a:solidFill>
                    <a:latin typeface="Gotham Black" pitchFamily="50" charset="0"/>
                  </a:rPr>
                  <a:t>Healthcare</a:t>
                </a:r>
              </a:p>
            </p:txBody>
          </p:sp>
          <p:sp>
            <p:nvSpPr>
              <p:cNvPr id="12" name="TextBox 11">
                <a:extLst>
                  <a:ext uri="{FF2B5EF4-FFF2-40B4-BE49-F238E27FC236}">
                    <a16:creationId xmlns:a16="http://schemas.microsoft.com/office/drawing/2014/main" id="{6B2CCB16-C59E-4C07-96B7-0E3BFA7228F6}"/>
                  </a:ext>
                </a:extLst>
              </p:cNvPr>
              <p:cNvSpPr txBox="1"/>
              <p:nvPr/>
            </p:nvSpPr>
            <p:spPr>
              <a:xfrm>
                <a:off x="3242931" y="6418271"/>
                <a:ext cx="6102350" cy="261610"/>
              </a:xfrm>
              <a:prstGeom prst="rect">
                <a:avLst/>
              </a:prstGeom>
              <a:noFill/>
            </p:spPr>
            <p:txBody>
              <a:bodyPr wrap="square" anchor="ctr">
                <a:spAutoFit/>
              </a:bodyPr>
              <a:lstStyle/>
              <a:p>
                <a:pPr algn="ctr"/>
                <a:r>
                  <a:rPr lang="en-MY" sz="1050" b="0" i="0" dirty="0">
                    <a:solidFill>
                      <a:schemeClr val="bg1">
                        <a:lumMod val="75000"/>
                      </a:schemeClr>
                    </a:solidFill>
                    <a:effectLst/>
                    <a:latin typeface="Google Sans"/>
                  </a:rPr>
                  <a:t>©</a:t>
                </a:r>
                <a:r>
                  <a:rPr lang="en-MY" sz="1050" b="0" i="0" dirty="0">
                    <a:solidFill>
                      <a:srgbClr val="040C28"/>
                    </a:solidFill>
                    <a:effectLst/>
                    <a:latin typeface="Google Sans"/>
                  </a:rPr>
                  <a:t> </a:t>
                </a:r>
                <a:r>
                  <a:rPr lang="en-MY" sz="1050" dirty="0">
                    <a:solidFill>
                      <a:schemeClr val="bg1">
                        <a:lumMod val="75000"/>
                      </a:schemeClr>
                    </a:solidFill>
                    <a:latin typeface="GOTHAM-BOOK" panose="02000504050000020004" pitchFamily="2" charset="0"/>
                  </a:rPr>
                  <a:t>Copyright reserved. Private and Confidential to QueueMed Healthtech Sdn Bhd</a:t>
                </a:r>
              </a:p>
            </p:txBody>
          </p:sp>
          <p:sp>
            <p:nvSpPr>
              <p:cNvPr id="13" name="Rectangle 12">
                <a:extLst>
                  <a:ext uri="{FF2B5EF4-FFF2-40B4-BE49-F238E27FC236}">
                    <a16:creationId xmlns:a16="http://schemas.microsoft.com/office/drawing/2014/main" id="{CCF0D293-DE1A-44C7-9FBD-429D3AB7A5A6}"/>
                  </a:ext>
                </a:extLst>
              </p:cNvPr>
              <p:cNvSpPr/>
              <p:nvPr/>
            </p:nvSpPr>
            <p:spPr>
              <a:xfrm rot="16200000">
                <a:off x="908958" y="5328557"/>
                <a:ext cx="620486" cy="2438398"/>
              </a:xfrm>
              <a:prstGeom prst="rect">
                <a:avLst/>
              </a:prstGeom>
              <a:solidFill>
                <a:srgbClr val="0FBA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4" name="Rectangle 13">
                <a:extLst>
                  <a:ext uri="{FF2B5EF4-FFF2-40B4-BE49-F238E27FC236}">
                    <a16:creationId xmlns:a16="http://schemas.microsoft.com/office/drawing/2014/main" id="{7FB38503-87F8-45E8-82E2-14CACA6674FD}"/>
                  </a:ext>
                </a:extLst>
              </p:cNvPr>
              <p:cNvSpPr/>
              <p:nvPr/>
            </p:nvSpPr>
            <p:spPr>
              <a:xfrm rot="16200000">
                <a:off x="2433624" y="6546871"/>
                <a:ext cx="315905" cy="306352"/>
              </a:xfrm>
              <a:prstGeom prst="rect">
                <a:avLst/>
              </a:prstGeom>
              <a:solidFill>
                <a:srgbClr val="764B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15" name="Picture 14">
                <a:extLst>
                  <a:ext uri="{FF2B5EF4-FFF2-40B4-BE49-F238E27FC236}">
                    <a16:creationId xmlns:a16="http://schemas.microsoft.com/office/drawing/2014/main" id="{3D469221-3407-4BFA-91D4-3CA05E5DB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410" y="6370888"/>
                <a:ext cx="1654762" cy="342993"/>
              </a:xfrm>
              <a:prstGeom prst="rect">
                <a:avLst/>
              </a:prstGeom>
            </p:spPr>
          </p:pic>
          <p:sp>
            <p:nvSpPr>
              <p:cNvPr id="16" name="Rectangle 15">
                <a:extLst>
                  <a:ext uri="{FF2B5EF4-FFF2-40B4-BE49-F238E27FC236}">
                    <a16:creationId xmlns:a16="http://schemas.microsoft.com/office/drawing/2014/main" id="{94A1BB05-7FF5-4302-B23D-524590348739}"/>
                  </a:ext>
                </a:extLst>
              </p:cNvPr>
              <p:cNvSpPr/>
              <p:nvPr/>
            </p:nvSpPr>
            <p:spPr>
              <a:xfrm rot="16200000">
                <a:off x="3080592" y="6492360"/>
                <a:ext cx="324077" cy="423544"/>
              </a:xfrm>
              <a:prstGeom prst="rect">
                <a:avLst/>
              </a:prstGeom>
              <a:solidFill>
                <a:srgbClr val="EF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grpSp>
          <p:nvGrpSpPr>
            <p:cNvPr id="6" name="Group 5">
              <a:extLst>
                <a:ext uri="{FF2B5EF4-FFF2-40B4-BE49-F238E27FC236}">
                  <a16:creationId xmlns:a16="http://schemas.microsoft.com/office/drawing/2014/main" id="{50825719-52BB-4695-8730-1E2C9187765C}"/>
                </a:ext>
              </a:extLst>
            </p:cNvPr>
            <p:cNvGrpSpPr/>
            <p:nvPr/>
          </p:nvGrpSpPr>
          <p:grpSpPr>
            <a:xfrm>
              <a:off x="2" y="-10887"/>
              <a:ext cx="12192000" cy="155006"/>
              <a:chOff x="2" y="-10887"/>
              <a:chExt cx="12192000" cy="155006"/>
            </a:xfrm>
          </p:grpSpPr>
          <p:sp>
            <p:nvSpPr>
              <p:cNvPr id="7" name="Rectangle 6">
                <a:extLst>
                  <a:ext uri="{FF2B5EF4-FFF2-40B4-BE49-F238E27FC236}">
                    <a16:creationId xmlns:a16="http://schemas.microsoft.com/office/drawing/2014/main" id="{3EC44C49-7CB1-46BA-AB84-22B1C5940626}"/>
                  </a:ext>
                </a:extLst>
              </p:cNvPr>
              <p:cNvSpPr/>
              <p:nvPr/>
            </p:nvSpPr>
            <p:spPr>
              <a:xfrm rot="16200000">
                <a:off x="1141698" y="-1152583"/>
                <a:ext cx="155006" cy="2438398"/>
              </a:xfrm>
              <a:prstGeom prst="rect">
                <a:avLst/>
              </a:prstGeom>
              <a:solidFill>
                <a:srgbClr val="0FBA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8" name="Rectangle 7">
                <a:extLst>
                  <a:ext uri="{FF2B5EF4-FFF2-40B4-BE49-F238E27FC236}">
                    <a16:creationId xmlns:a16="http://schemas.microsoft.com/office/drawing/2014/main" id="{480DA7A7-3802-4896-AFEF-601147550856}"/>
                  </a:ext>
                </a:extLst>
              </p:cNvPr>
              <p:cNvSpPr/>
              <p:nvPr/>
            </p:nvSpPr>
            <p:spPr>
              <a:xfrm rot="16200000">
                <a:off x="7282149" y="-4765734"/>
                <a:ext cx="155006" cy="9664700"/>
              </a:xfrm>
              <a:prstGeom prst="rect">
                <a:avLst/>
              </a:prstGeom>
              <a:solidFill>
                <a:srgbClr val="EF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grpSp>
      <p:sp>
        <p:nvSpPr>
          <p:cNvPr id="17" name="TextBox 16">
            <a:extLst>
              <a:ext uri="{FF2B5EF4-FFF2-40B4-BE49-F238E27FC236}">
                <a16:creationId xmlns:a16="http://schemas.microsoft.com/office/drawing/2014/main" id="{1230251D-A093-49B9-AC42-245403C4E342}"/>
              </a:ext>
            </a:extLst>
          </p:cNvPr>
          <p:cNvSpPr txBox="1"/>
          <p:nvPr/>
        </p:nvSpPr>
        <p:spPr>
          <a:xfrm>
            <a:off x="781054" y="529028"/>
            <a:ext cx="2482154" cy="584775"/>
          </a:xfrm>
          <a:prstGeom prst="rect">
            <a:avLst/>
          </a:prstGeom>
          <a:noFill/>
        </p:spPr>
        <p:txBody>
          <a:bodyPr wrap="none" rtlCol="0">
            <a:spAutoFit/>
          </a:bodyPr>
          <a:lstStyle/>
          <a:p>
            <a:r>
              <a:rPr lang="en-US" sz="32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Methodology</a:t>
            </a:r>
            <a:endParaRPr lang="en-MY" sz="3200" dirty="0"/>
          </a:p>
        </p:txBody>
      </p:sp>
      <p:pic>
        <p:nvPicPr>
          <p:cNvPr id="18" name="Content Placeholder 3" descr="IMG_256">
            <a:extLst>
              <a:ext uri="{FF2B5EF4-FFF2-40B4-BE49-F238E27FC236}">
                <a16:creationId xmlns:a16="http://schemas.microsoft.com/office/drawing/2014/main" id="{AC3A4651-7369-4B8D-B50F-5823914CC384}"/>
              </a:ext>
            </a:extLst>
          </p:cNvPr>
          <p:cNvPicPr>
            <a:picLocks noChangeAspect="1"/>
          </p:cNvPicPr>
          <p:nvPr/>
        </p:nvPicPr>
        <p:blipFill>
          <a:blip r:embed="rId3"/>
          <a:stretch>
            <a:fillRect/>
          </a:stretch>
        </p:blipFill>
        <p:spPr>
          <a:xfrm>
            <a:off x="3691599" y="1296025"/>
            <a:ext cx="4808801" cy="4391456"/>
          </a:xfrm>
          <a:prstGeom prst="rect">
            <a:avLst/>
          </a:prstGeom>
          <a:noFill/>
          <a:ln w="9525">
            <a:noFill/>
          </a:ln>
        </p:spPr>
      </p:pic>
    </p:spTree>
    <p:extLst>
      <p:ext uri="{BB962C8B-B14F-4D97-AF65-F5344CB8AC3E}">
        <p14:creationId xmlns:p14="http://schemas.microsoft.com/office/powerpoint/2010/main" val="20268539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652D54E9-D58D-4C3D-9B23-C60A1765384A}"/>
              </a:ext>
            </a:extLst>
          </p:cNvPr>
          <p:cNvGrpSpPr/>
          <p:nvPr/>
        </p:nvGrpSpPr>
        <p:grpSpPr>
          <a:xfrm>
            <a:off x="2" y="-10887"/>
            <a:ext cx="12192000" cy="6877058"/>
            <a:chOff x="2" y="-10887"/>
            <a:chExt cx="12192000" cy="6877058"/>
          </a:xfrm>
        </p:grpSpPr>
        <p:grpSp>
          <p:nvGrpSpPr>
            <p:cNvPr id="5" name="Group 4">
              <a:extLst>
                <a:ext uri="{FF2B5EF4-FFF2-40B4-BE49-F238E27FC236}">
                  <a16:creationId xmlns:a16="http://schemas.microsoft.com/office/drawing/2014/main" id="{2F26648D-150A-425A-A4CD-EF00CF0E875D}"/>
                </a:ext>
              </a:extLst>
            </p:cNvPr>
            <p:cNvGrpSpPr/>
            <p:nvPr/>
          </p:nvGrpSpPr>
          <p:grpSpPr>
            <a:xfrm>
              <a:off x="2" y="6237510"/>
              <a:ext cx="12191998" cy="628661"/>
              <a:chOff x="2" y="6237510"/>
              <a:chExt cx="12191998" cy="628661"/>
            </a:xfrm>
          </p:grpSpPr>
          <p:sp>
            <p:nvSpPr>
              <p:cNvPr id="9" name="Rectangle 8">
                <a:extLst>
                  <a:ext uri="{FF2B5EF4-FFF2-40B4-BE49-F238E27FC236}">
                    <a16:creationId xmlns:a16="http://schemas.microsoft.com/office/drawing/2014/main" id="{62328637-A393-4272-9558-C0A31CE88FDE}"/>
                  </a:ext>
                </a:extLst>
              </p:cNvPr>
              <p:cNvSpPr/>
              <p:nvPr/>
            </p:nvSpPr>
            <p:spPr>
              <a:xfrm rot="16200000">
                <a:off x="7445830" y="2120000"/>
                <a:ext cx="620486" cy="8871855"/>
              </a:xfrm>
              <a:prstGeom prst="rect">
                <a:avLst/>
              </a:prstGeom>
              <a:solidFill>
                <a:srgbClr val="EF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0" name="Rectangle 9">
                <a:extLst>
                  <a:ext uri="{FF2B5EF4-FFF2-40B4-BE49-F238E27FC236}">
                    <a16:creationId xmlns:a16="http://schemas.microsoft.com/office/drawing/2014/main" id="{491029DE-3C12-459A-8D3A-CD564E8191CB}"/>
                  </a:ext>
                </a:extLst>
              </p:cNvPr>
              <p:cNvSpPr/>
              <p:nvPr/>
            </p:nvSpPr>
            <p:spPr>
              <a:xfrm rot="16200000">
                <a:off x="2735514" y="6246750"/>
                <a:ext cx="304583" cy="286104"/>
              </a:xfrm>
              <a:prstGeom prst="rect">
                <a:avLst/>
              </a:prstGeom>
              <a:solidFill>
                <a:srgbClr val="FFB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1" name="TextBox 10">
                <a:extLst>
                  <a:ext uri="{FF2B5EF4-FFF2-40B4-BE49-F238E27FC236}">
                    <a16:creationId xmlns:a16="http://schemas.microsoft.com/office/drawing/2014/main" id="{7878FB4C-E25B-41F0-BDE2-0A1CD5F31934}"/>
                  </a:ext>
                </a:extLst>
              </p:cNvPr>
              <p:cNvSpPr txBox="1"/>
              <p:nvPr/>
            </p:nvSpPr>
            <p:spPr>
              <a:xfrm>
                <a:off x="9632977" y="6418271"/>
                <a:ext cx="2222083" cy="261610"/>
              </a:xfrm>
              <a:prstGeom prst="rect">
                <a:avLst/>
              </a:prstGeom>
              <a:noFill/>
            </p:spPr>
            <p:txBody>
              <a:bodyPr wrap="none" rtlCol="0">
                <a:spAutoFit/>
              </a:bodyPr>
              <a:lstStyle/>
              <a:p>
                <a:pPr algn="r"/>
                <a:r>
                  <a:rPr lang="en-MY" sz="1100" i="1" dirty="0">
                    <a:solidFill>
                      <a:srgbClr val="0FBAB2"/>
                    </a:solidFill>
                    <a:latin typeface="Gotham Black" pitchFamily="50" charset="0"/>
                  </a:rPr>
                  <a:t>Passionate</a:t>
                </a:r>
                <a:r>
                  <a:rPr lang="en-MY" sz="1100" dirty="0">
                    <a:solidFill>
                      <a:srgbClr val="0FBAB2"/>
                    </a:solidFill>
                    <a:latin typeface="Gotham Ultra" pitchFamily="50" charset="0"/>
                  </a:rPr>
                  <a:t> </a:t>
                </a:r>
                <a:r>
                  <a:rPr lang="en-MY" sz="1100" i="1" dirty="0">
                    <a:solidFill>
                      <a:srgbClr val="0FBAB2"/>
                    </a:solidFill>
                    <a:latin typeface="Gotham" panose="02000504050000020004" pitchFamily="2" charset="0"/>
                  </a:rPr>
                  <a:t>about</a:t>
                </a:r>
                <a:r>
                  <a:rPr lang="en-MY" sz="1100" dirty="0">
                    <a:solidFill>
                      <a:srgbClr val="0FBAB2"/>
                    </a:solidFill>
                    <a:latin typeface="Gotham Ultra" pitchFamily="50" charset="0"/>
                  </a:rPr>
                  <a:t> </a:t>
                </a:r>
                <a:r>
                  <a:rPr lang="en-MY" sz="1100" i="1" dirty="0">
                    <a:solidFill>
                      <a:srgbClr val="0FBAB2"/>
                    </a:solidFill>
                    <a:latin typeface="Gotham Black" pitchFamily="50" charset="0"/>
                  </a:rPr>
                  <a:t>Healthcare</a:t>
                </a:r>
              </a:p>
            </p:txBody>
          </p:sp>
          <p:sp>
            <p:nvSpPr>
              <p:cNvPr id="12" name="TextBox 11">
                <a:extLst>
                  <a:ext uri="{FF2B5EF4-FFF2-40B4-BE49-F238E27FC236}">
                    <a16:creationId xmlns:a16="http://schemas.microsoft.com/office/drawing/2014/main" id="{6B2CCB16-C59E-4C07-96B7-0E3BFA7228F6}"/>
                  </a:ext>
                </a:extLst>
              </p:cNvPr>
              <p:cNvSpPr txBox="1"/>
              <p:nvPr/>
            </p:nvSpPr>
            <p:spPr>
              <a:xfrm>
                <a:off x="3242931" y="6418271"/>
                <a:ext cx="6102350" cy="261610"/>
              </a:xfrm>
              <a:prstGeom prst="rect">
                <a:avLst/>
              </a:prstGeom>
              <a:noFill/>
            </p:spPr>
            <p:txBody>
              <a:bodyPr wrap="square" anchor="ctr">
                <a:spAutoFit/>
              </a:bodyPr>
              <a:lstStyle/>
              <a:p>
                <a:pPr algn="ctr"/>
                <a:r>
                  <a:rPr lang="en-MY" sz="1050" b="0" i="0" dirty="0">
                    <a:solidFill>
                      <a:schemeClr val="bg1">
                        <a:lumMod val="75000"/>
                      </a:schemeClr>
                    </a:solidFill>
                    <a:effectLst/>
                    <a:latin typeface="Google Sans"/>
                  </a:rPr>
                  <a:t>©</a:t>
                </a:r>
                <a:r>
                  <a:rPr lang="en-MY" sz="1050" b="0" i="0" dirty="0">
                    <a:solidFill>
                      <a:srgbClr val="040C28"/>
                    </a:solidFill>
                    <a:effectLst/>
                    <a:latin typeface="Google Sans"/>
                  </a:rPr>
                  <a:t> </a:t>
                </a:r>
                <a:r>
                  <a:rPr lang="en-MY" sz="1050" dirty="0">
                    <a:solidFill>
                      <a:schemeClr val="bg1">
                        <a:lumMod val="75000"/>
                      </a:schemeClr>
                    </a:solidFill>
                    <a:latin typeface="GOTHAM-BOOK" panose="02000504050000020004" pitchFamily="2" charset="0"/>
                  </a:rPr>
                  <a:t>Copyright reserved. Private and Confidential to QueueMed Healthtech Sdn Bhd</a:t>
                </a:r>
              </a:p>
            </p:txBody>
          </p:sp>
          <p:sp>
            <p:nvSpPr>
              <p:cNvPr id="13" name="Rectangle 12">
                <a:extLst>
                  <a:ext uri="{FF2B5EF4-FFF2-40B4-BE49-F238E27FC236}">
                    <a16:creationId xmlns:a16="http://schemas.microsoft.com/office/drawing/2014/main" id="{CCF0D293-DE1A-44C7-9FBD-429D3AB7A5A6}"/>
                  </a:ext>
                </a:extLst>
              </p:cNvPr>
              <p:cNvSpPr/>
              <p:nvPr/>
            </p:nvSpPr>
            <p:spPr>
              <a:xfrm rot="16200000">
                <a:off x="908958" y="5328557"/>
                <a:ext cx="620486" cy="2438398"/>
              </a:xfrm>
              <a:prstGeom prst="rect">
                <a:avLst/>
              </a:prstGeom>
              <a:solidFill>
                <a:srgbClr val="0FBA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4" name="Rectangle 13">
                <a:extLst>
                  <a:ext uri="{FF2B5EF4-FFF2-40B4-BE49-F238E27FC236}">
                    <a16:creationId xmlns:a16="http://schemas.microsoft.com/office/drawing/2014/main" id="{7FB38503-87F8-45E8-82E2-14CACA6674FD}"/>
                  </a:ext>
                </a:extLst>
              </p:cNvPr>
              <p:cNvSpPr/>
              <p:nvPr/>
            </p:nvSpPr>
            <p:spPr>
              <a:xfrm rot="16200000">
                <a:off x="2433624" y="6546871"/>
                <a:ext cx="315905" cy="306352"/>
              </a:xfrm>
              <a:prstGeom prst="rect">
                <a:avLst/>
              </a:prstGeom>
              <a:solidFill>
                <a:srgbClr val="764B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15" name="Picture 14">
                <a:extLst>
                  <a:ext uri="{FF2B5EF4-FFF2-40B4-BE49-F238E27FC236}">
                    <a16:creationId xmlns:a16="http://schemas.microsoft.com/office/drawing/2014/main" id="{3D469221-3407-4BFA-91D4-3CA05E5DB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410" y="6370888"/>
                <a:ext cx="1654762" cy="342993"/>
              </a:xfrm>
              <a:prstGeom prst="rect">
                <a:avLst/>
              </a:prstGeom>
            </p:spPr>
          </p:pic>
          <p:sp>
            <p:nvSpPr>
              <p:cNvPr id="16" name="Rectangle 15">
                <a:extLst>
                  <a:ext uri="{FF2B5EF4-FFF2-40B4-BE49-F238E27FC236}">
                    <a16:creationId xmlns:a16="http://schemas.microsoft.com/office/drawing/2014/main" id="{94A1BB05-7FF5-4302-B23D-524590348739}"/>
                  </a:ext>
                </a:extLst>
              </p:cNvPr>
              <p:cNvSpPr/>
              <p:nvPr/>
            </p:nvSpPr>
            <p:spPr>
              <a:xfrm rot="16200000">
                <a:off x="3080592" y="6492360"/>
                <a:ext cx="324077" cy="423544"/>
              </a:xfrm>
              <a:prstGeom prst="rect">
                <a:avLst/>
              </a:prstGeom>
              <a:solidFill>
                <a:srgbClr val="EF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grpSp>
          <p:nvGrpSpPr>
            <p:cNvPr id="6" name="Group 5">
              <a:extLst>
                <a:ext uri="{FF2B5EF4-FFF2-40B4-BE49-F238E27FC236}">
                  <a16:creationId xmlns:a16="http://schemas.microsoft.com/office/drawing/2014/main" id="{50825719-52BB-4695-8730-1E2C9187765C}"/>
                </a:ext>
              </a:extLst>
            </p:cNvPr>
            <p:cNvGrpSpPr/>
            <p:nvPr/>
          </p:nvGrpSpPr>
          <p:grpSpPr>
            <a:xfrm>
              <a:off x="2" y="-10887"/>
              <a:ext cx="12192000" cy="155006"/>
              <a:chOff x="2" y="-10887"/>
              <a:chExt cx="12192000" cy="155006"/>
            </a:xfrm>
          </p:grpSpPr>
          <p:sp>
            <p:nvSpPr>
              <p:cNvPr id="7" name="Rectangle 6">
                <a:extLst>
                  <a:ext uri="{FF2B5EF4-FFF2-40B4-BE49-F238E27FC236}">
                    <a16:creationId xmlns:a16="http://schemas.microsoft.com/office/drawing/2014/main" id="{3EC44C49-7CB1-46BA-AB84-22B1C5940626}"/>
                  </a:ext>
                </a:extLst>
              </p:cNvPr>
              <p:cNvSpPr/>
              <p:nvPr/>
            </p:nvSpPr>
            <p:spPr>
              <a:xfrm rot="16200000">
                <a:off x="1141698" y="-1152583"/>
                <a:ext cx="155006" cy="2438398"/>
              </a:xfrm>
              <a:prstGeom prst="rect">
                <a:avLst/>
              </a:prstGeom>
              <a:solidFill>
                <a:srgbClr val="0FBA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8" name="Rectangle 7">
                <a:extLst>
                  <a:ext uri="{FF2B5EF4-FFF2-40B4-BE49-F238E27FC236}">
                    <a16:creationId xmlns:a16="http://schemas.microsoft.com/office/drawing/2014/main" id="{480DA7A7-3802-4896-AFEF-601147550856}"/>
                  </a:ext>
                </a:extLst>
              </p:cNvPr>
              <p:cNvSpPr/>
              <p:nvPr/>
            </p:nvSpPr>
            <p:spPr>
              <a:xfrm rot="16200000">
                <a:off x="7282149" y="-4765734"/>
                <a:ext cx="155006" cy="9664700"/>
              </a:xfrm>
              <a:prstGeom prst="rect">
                <a:avLst/>
              </a:prstGeom>
              <a:solidFill>
                <a:srgbClr val="EF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grpSp>
      <p:sp>
        <p:nvSpPr>
          <p:cNvPr id="17" name="TextBox 16">
            <a:extLst>
              <a:ext uri="{FF2B5EF4-FFF2-40B4-BE49-F238E27FC236}">
                <a16:creationId xmlns:a16="http://schemas.microsoft.com/office/drawing/2014/main" id="{1230251D-A093-49B9-AC42-245403C4E342}"/>
              </a:ext>
            </a:extLst>
          </p:cNvPr>
          <p:cNvSpPr txBox="1"/>
          <p:nvPr/>
        </p:nvSpPr>
        <p:spPr>
          <a:xfrm>
            <a:off x="781054" y="529028"/>
            <a:ext cx="1406539" cy="584775"/>
          </a:xfrm>
          <a:prstGeom prst="rect">
            <a:avLst/>
          </a:prstGeom>
          <a:noFill/>
        </p:spPr>
        <p:txBody>
          <a:bodyPr wrap="none" rtlCol="0">
            <a:spAutoFit/>
          </a:bodyPr>
          <a:lstStyle/>
          <a:p>
            <a:r>
              <a:rPr lang="en-US" sz="32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Results</a:t>
            </a:r>
            <a:endParaRPr lang="en-MY" sz="3200" dirty="0"/>
          </a:p>
        </p:txBody>
      </p:sp>
      <p:pic>
        <p:nvPicPr>
          <p:cNvPr id="19" name="Content Placeholder 3" descr="WhatsApp Image 2024-10-02 at 12.09.54 PM">
            <a:extLst>
              <a:ext uri="{FF2B5EF4-FFF2-40B4-BE49-F238E27FC236}">
                <a16:creationId xmlns:a16="http://schemas.microsoft.com/office/drawing/2014/main" id="{2E87E453-A761-4064-B69F-560B662F38C6}"/>
              </a:ext>
            </a:extLst>
          </p:cNvPr>
          <p:cNvPicPr>
            <a:picLocks noChangeAspect="1"/>
          </p:cNvPicPr>
          <p:nvPr/>
        </p:nvPicPr>
        <p:blipFill>
          <a:blip r:embed="rId3"/>
          <a:stretch>
            <a:fillRect/>
          </a:stretch>
        </p:blipFill>
        <p:spPr>
          <a:xfrm>
            <a:off x="953102" y="1640305"/>
            <a:ext cx="7525545" cy="3577390"/>
          </a:xfrm>
          <a:prstGeom prst="rect">
            <a:avLst/>
          </a:prstGeom>
        </p:spPr>
      </p:pic>
      <p:sp>
        <p:nvSpPr>
          <p:cNvPr id="20" name="TextBox 19">
            <a:extLst>
              <a:ext uri="{FF2B5EF4-FFF2-40B4-BE49-F238E27FC236}">
                <a16:creationId xmlns:a16="http://schemas.microsoft.com/office/drawing/2014/main" id="{2E3E7D8D-E015-4160-A647-185A963F3526}"/>
              </a:ext>
            </a:extLst>
          </p:cNvPr>
          <p:cNvSpPr txBox="1"/>
          <p:nvPr/>
        </p:nvSpPr>
        <p:spPr>
          <a:xfrm>
            <a:off x="8683698" y="2781761"/>
            <a:ext cx="3033346" cy="2585323"/>
          </a:xfrm>
          <a:prstGeom prst="rect">
            <a:avLst/>
          </a:prstGeom>
          <a:noFill/>
        </p:spPr>
        <p:txBody>
          <a:bodyPr wrap="square" rtlCol="0">
            <a:spAutoFit/>
          </a:bodyPr>
          <a:lstStyle/>
          <a:p>
            <a:pPr marL="285750" indent="-285750">
              <a:buFont typeface="Arial" panose="020B0604020202020204" pitchFamily="34" charset="0"/>
              <a:buChar char="•"/>
            </a:pPr>
            <a:r>
              <a:rPr lang="en-US" dirty="0"/>
              <a:t>AMX unlocked 6-7x speedup compared to runs without AMX in CPU (Intel Xeon 6443)</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CPU (Intel Xeon 6443) AMX training time is comparable to the NVIDIA A100 GPU</a:t>
            </a:r>
          </a:p>
          <a:p>
            <a:pPr marL="285750" indent="-285750">
              <a:buFont typeface="Arial" panose="020B0604020202020204" pitchFamily="34" charset="0"/>
              <a:buChar char="•"/>
            </a:pPr>
            <a:endParaRPr lang="en-MY" dirty="0"/>
          </a:p>
        </p:txBody>
      </p:sp>
    </p:spTree>
    <p:extLst>
      <p:ext uri="{BB962C8B-B14F-4D97-AF65-F5344CB8AC3E}">
        <p14:creationId xmlns:p14="http://schemas.microsoft.com/office/powerpoint/2010/main" val="1923399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652D54E9-D58D-4C3D-9B23-C60A1765384A}"/>
              </a:ext>
            </a:extLst>
          </p:cNvPr>
          <p:cNvGrpSpPr/>
          <p:nvPr/>
        </p:nvGrpSpPr>
        <p:grpSpPr>
          <a:xfrm>
            <a:off x="2" y="-10887"/>
            <a:ext cx="12192000" cy="6877058"/>
            <a:chOff x="2" y="-10887"/>
            <a:chExt cx="12192000" cy="6877058"/>
          </a:xfrm>
        </p:grpSpPr>
        <p:grpSp>
          <p:nvGrpSpPr>
            <p:cNvPr id="5" name="Group 4">
              <a:extLst>
                <a:ext uri="{FF2B5EF4-FFF2-40B4-BE49-F238E27FC236}">
                  <a16:creationId xmlns:a16="http://schemas.microsoft.com/office/drawing/2014/main" id="{2F26648D-150A-425A-A4CD-EF00CF0E875D}"/>
                </a:ext>
              </a:extLst>
            </p:cNvPr>
            <p:cNvGrpSpPr/>
            <p:nvPr/>
          </p:nvGrpSpPr>
          <p:grpSpPr>
            <a:xfrm>
              <a:off x="2" y="6237510"/>
              <a:ext cx="12191998" cy="628661"/>
              <a:chOff x="2" y="6237510"/>
              <a:chExt cx="12191998" cy="628661"/>
            </a:xfrm>
          </p:grpSpPr>
          <p:sp>
            <p:nvSpPr>
              <p:cNvPr id="9" name="Rectangle 8">
                <a:extLst>
                  <a:ext uri="{FF2B5EF4-FFF2-40B4-BE49-F238E27FC236}">
                    <a16:creationId xmlns:a16="http://schemas.microsoft.com/office/drawing/2014/main" id="{62328637-A393-4272-9558-C0A31CE88FDE}"/>
                  </a:ext>
                </a:extLst>
              </p:cNvPr>
              <p:cNvSpPr/>
              <p:nvPr/>
            </p:nvSpPr>
            <p:spPr>
              <a:xfrm rot="16200000">
                <a:off x="7445830" y="2120000"/>
                <a:ext cx="620486" cy="8871855"/>
              </a:xfrm>
              <a:prstGeom prst="rect">
                <a:avLst/>
              </a:prstGeom>
              <a:solidFill>
                <a:srgbClr val="EF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0" name="Rectangle 9">
                <a:extLst>
                  <a:ext uri="{FF2B5EF4-FFF2-40B4-BE49-F238E27FC236}">
                    <a16:creationId xmlns:a16="http://schemas.microsoft.com/office/drawing/2014/main" id="{491029DE-3C12-459A-8D3A-CD564E8191CB}"/>
                  </a:ext>
                </a:extLst>
              </p:cNvPr>
              <p:cNvSpPr/>
              <p:nvPr/>
            </p:nvSpPr>
            <p:spPr>
              <a:xfrm rot="16200000">
                <a:off x="2735514" y="6246750"/>
                <a:ext cx="304583" cy="286104"/>
              </a:xfrm>
              <a:prstGeom prst="rect">
                <a:avLst/>
              </a:prstGeom>
              <a:solidFill>
                <a:srgbClr val="FFB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1" name="TextBox 10">
                <a:extLst>
                  <a:ext uri="{FF2B5EF4-FFF2-40B4-BE49-F238E27FC236}">
                    <a16:creationId xmlns:a16="http://schemas.microsoft.com/office/drawing/2014/main" id="{7878FB4C-E25B-41F0-BDE2-0A1CD5F31934}"/>
                  </a:ext>
                </a:extLst>
              </p:cNvPr>
              <p:cNvSpPr txBox="1"/>
              <p:nvPr/>
            </p:nvSpPr>
            <p:spPr>
              <a:xfrm>
                <a:off x="9632977" y="6418271"/>
                <a:ext cx="2222083" cy="261610"/>
              </a:xfrm>
              <a:prstGeom prst="rect">
                <a:avLst/>
              </a:prstGeom>
              <a:noFill/>
            </p:spPr>
            <p:txBody>
              <a:bodyPr wrap="none" rtlCol="0">
                <a:spAutoFit/>
              </a:bodyPr>
              <a:lstStyle/>
              <a:p>
                <a:pPr algn="r"/>
                <a:r>
                  <a:rPr lang="en-MY" sz="1100" i="1" dirty="0">
                    <a:solidFill>
                      <a:srgbClr val="0FBAB2"/>
                    </a:solidFill>
                    <a:latin typeface="Gotham Black" pitchFamily="50" charset="0"/>
                  </a:rPr>
                  <a:t>Passionate</a:t>
                </a:r>
                <a:r>
                  <a:rPr lang="en-MY" sz="1100" dirty="0">
                    <a:solidFill>
                      <a:srgbClr val="0FBAB2"/>
                    </a:solidFill>
                    <a:latin typeface="Gotham Ultra" pitchFamily="50" charset="0"/>
                  </a:rPr>
                  <a:t> </a:t>
                </a:r>
                <a:r>
                  <a:rPr lang="en-MY" sz="1100" i="1" dirty="0">
                    <a:solidFill>
                      <a:srgbClr val="0FBAB2"/>
                    </a:solidFill>
                    <a:latin typeface="Gotham" panose="02000504050000020004" pitchFamily="2" charset="0"/>
                  </a:rPr>
                  <a:t>about</a:t>
                </a:r>
                <a:r>
                  <a:rPr lang="en-MY" sz="1100" dirty="0">
                    <a:solidFill>
                      <a:srgbClr val="0FBAB2"/>
                    </a:solidFill>
                    <a:latin typeface="Gotham Ultra" pitchFamily="50" charset="0"/>
                  </a:rPr>
                  <a:t> </a:t>
                </a:r>
                <a:r>
                  <a:rPr lang="en-MY" sz="1100" i="1" dirty="0">
                    <a:solidFill>
                      <a:srgbClr val="0FBAB2"/>
                    </a:solidFill>
                    <a:latin typeface="Gotham Black" pitchFamily="50" charset="0"/>
                  </a:rPr>
                  <a:t>Healthcare</a:t>
                </a:r>
              </a:p>
            </p:txBody>
          </p:sp>
          <p:sp>
            <p:nvSpPr>
              <p:cNvPr id="12" name="TextBox 11">
                <a:extLst>
                  <a:ext uri="{FF2B5EF4-FFF2-40B4-BE49-F238E27FC236}">
                    <a16:creationId xmlns:a16="http://schemas.microsoft.com/office/drawing/2014/main" id="{6B2CCB16-C59E-4C07-96B7-0E3BFA7228F6}"/>
                  </a:ext>
                </a:extLst>
              </p:cNvPr>
              <p:cNvSpPr txBox="1"/>
              <p:nvPr/>
            </p:nvSpPr>
            <p:spPr>
              <a:xfrm>
                <a:off x="3242931" y="6418271"/>
                <a:ext cx="6102350" cy="261610"/>
              </a:xfrm>
              <a:prstGeom prst="rect">
                <a:avLst/>
              </a:prstGeom>
              <a:noFill/>
            </p:spPr>
            <p:txBody>
              <a:bodyPr wrap="square" anchor="ctr">
                <a:spAutoFit/>
              </a:bodyPr>
              <a:lstStyle/>
              <a:p>
                <a:pPr algn="ctr"/>
                <a:r>
                  <a:rPr lang="en-MY" sz="1050" b="0" i="0" dirty="0">
                    <a:solidFill>
                      <a:schemeClr val="bg1">
                        <a:lumMod val="75000"/>
                      </a:schemeClr>
                    </a:solidFill>
                    <a:effectLst/>
                    <a:latin typeface="Google Sans"/>
                  </a:rPr>
                  <a:t>©</a:t>
                </a:r>
                <a:r>
                  <a:rPr lang="en-MY" sz="1050" b="0" i="0" dirty="0">
                    <a:solidFill>
                      <a:srgbClr val="040C28"/>
                    </a:solidFill>
                    <a:effectLst/>
                    <a:latin typeface="Google Sans"/>
                  </a:rPr>
                  <a:t> </a:t>
                </a:r>
                <a:r>
                  <a:rPr lang="en-MY" sz="1050" dirty="0">
                    <a:solidFill>
                      <a:schemeClr val="bg1">
                        <a:lumMod val="75000"/>
                      </a:schemeClr>
                    </a:solidFill>
                    <a:latin typeface="GOTHAM-BOOK" panose="02000504050000020004" pitchFamily="2" charset="0"/>
                  </a:rPr>
                  <a:t>Copyright reserved. Private and Confidential to QueueMed Healthtech Sdn Bhd</a:t>
                </a:r>
              </a:p>
            </p:txBody>
          </p:sp>
          <p:sp>
            <p:nvSpPr>
              <p:cNvPr id="13" name="Rectangle 12">
                <a:extLst>
                  <a:ext uri="{FF2B5EF4-FFF2-40B4-BE49-F238E27FC236}">
                    <a16:creationId xmlns:a16="http://schemas.microsoft.com/office/drawing/2014/main" id="{CCF0D293-DE1A-44C7-9FBD-429D3AB7A5A6}"/>
                  </a:ext>
                </a:extLst>
              </p:cNvPr>
              <p:cNvSpPr/>
              <p:nvPr/>
            </p:nvSpPr>
            <p:spPr>
              <a:xfrm rot="16200000">
                <a:off x="908958" y="5328557"/>
                <a:ext cx="620486" cy="2438398"/>
              </a:xfrm>
              <a:prstGeom prst="rect">
                <a:avLst/>
              </a:prstGeom>
              <a:solidFill>
                <a:srgbClr val="0FBA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4" name="Rectangle 13">
                <a:extLst>
                  <a:ext uri="{FF2B5EF4-FFF2-40B4-BE49-F238E27FC236}">
                    <a16:creationId xmlns:a16="http://schemas.microsoft.com/office/drawing/2014/main" id="{7FB38503-87F8-45E8-82E2-14CACA6674FD}"/>
                  </a:ext>
                </a:extLst>
              </p:cNvPr>
              <p:cNvSpPr/>
              <p:nvPr/>
            </p:nvSpPr>
            <p:spPr>
              <a:xfrm rot="16200000">
                <a:off x="2433624" y="6546871"/>
                <a:ext cx="315905" cy="306352"/>
              </a:xfrm>
              <a:prstGeom prst="rect">
                <a:avLst/>
              </a:prstGeom>
              <a:solidFill>
                <a:srgbClr val="764B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15" name="Picture 14">
                <a:extLst>
                  <a:ext uri="{FF2B5EF4-FFF2-40B4-BE49-F238E27FC236}">
                    <a16:creationId xmlns:a16="http://schemas.microsoft.com/office/drawing/2014/main" id="{3D469221-3407-4BFA-91D4-3CA05E5DB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410" y="6370888"/>
                <a:ext cx="1654762" cy="342993"/>
              </a:xfrm>
              <a:prstGeom prst="rect">
                <a:avLst/>
              </a:prstGeom>
            </p:spPr>
          </p:pic>
          <p:sp>
            <p:nvSpPr>
              <p:cNvPr id="16" name="Rectangle 15">
                <a:extLst>
                  <a:ext uri="{FF2B5EF4-FFF2-40B4-BE49-F238E27FC236}">
                    <a16:creationId xmlns:a16="http://schemas.microsoft.com/office/drawing/2014/main" id="{94A1BB05-7FF5-4302-B23D-524590348739}"/>
                  </a:ext>
                </a:extLst>
              </p:cNvPr>
              <p:cNvSpPr/>
              <p:nvPr/>
            </p:nvSpPr>
            <p:spPr>
              <a:xfrm rot="16200000">
                <a:off x="3080592" y="6492360"/>
                <a:ext cx="324077" cy="423544"/>
              </a:xfrm>
              <a:prstGeom prst="rect">
                <a:avLst/>
              </a:prstGeom>
              <a:solidFill>
                <a:srgbClr val="EF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grpSp>
          <p:nvGrpSpPr>
            <p:cNvPr id="6" name="Group 5">
              <a:extLst>
                <a:ext uri="{FF2B5EF4-FFF2-40B4-BE49-F238E27FC236}">
                  <a16:creationId xmlns:a16="http://schemas.microsoft.com/office/drawing/2014/main" id="{50825719-52BB-4695-8730-1E2C9187765C}"/>
                </a:ext>
              </a:extLst>
            </p:cNvPr>
            <p:cNvGrpSpPr/>
            <p:nvPr/>
          </p:nvGrpSpPr>
          <p:grpSpPr>
            <a:xfrm>
              <a:off x="2" y="-10887"/>
              <a:ext cx="12192000" cy="155006"/>
              <a:chOff x="2" y="-10887"/>
              <a:chExt cx="12192000" cy="155006"/>
            </a:xfrm>
          </p:grpSpPr>
          <p:sp>
            <p:nvSpPr>
              <p:cNvPr id="7" name="Rectangle 6">
                <a:extLst>
                  <a:ext uri="{FF2B5EF4-FFF2-40B4-BE49-F238E27FC236}">
                    <a16:creationId xmlns:a16="http://schemas.microsoft.com/office/drawing/2014/main" id="{3EC44C49-7CB1-46BA-AB84-22B1C5940626}"/>
                  </a:ext>
                </a:extLst>
              </p:cNvPr>
              <p:cNvSpPr/>
              <p:nvPr/>
            </p:nvSpPr>
            <p:spPr>
              <a:xfrm rot="16200000">
                <a:off x="1141698" y="-1152583"/>
                <a:ext cx="155006" cy="2438398"/>
              </a:xfrm>
              <a:prstGeom prst="rect">
                <a:avLst/>
              </a:prstGeom>
              <a:solidFill>
                <a:srgbClr val="0FBA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8" name="Rectangle 7">
                <a:extLst>
                  <a:ext uri="{FF2B5EF4-FFF2-40B4-BE49-F238E27FC236}">
                    <a16:creationId xmlns:a16="http://schemas.microsoft.com/office/drawing/2014/main" id="{480DA7A7-3802-4896-AFEF-601147550856}"/>
                  </a:ext>
                </a:extLst>
              </p:cNvPr>
              <p:cNvSpPr/>
              <p:nvPr/>
            </p:nvSpPr>
            <p:spPr>
              <a:xfrm rot="16200000">
                <a:off x="7282149" y="-4765734"/>
                <a:ext cx="155006" cy="9664700"/>
              </a:xfrm>
              <a:prstGeom prst="rect">
                <a:avLst/>
              </a:prstGeom>
              <a:solidFill>
                <a:srgbClr val="EF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grpSp>
      <p:sp>
        <p:nvSpPr>
          <p:cNvPr id="17" name="TextBox 16">
            <a:extLst>
              <a:ext uri="{FF2B5EF4-FFF2-40B4-BE49-F238E27FC236}">
                <a16:creationId xmlns:a16="http://schemas.microsoft.com/office/drawing/2014/main" id="{1230251D-A093-49B9-AC42-245403C4E342}"/>
              </a:ext>
            </a:extLst>
          </p:cNvPr>
          <p:cNvSpPr txBox="1"/>
          <p:nvPr/>
        </p:nvSpPr>
        <p:spPr>
          <a:xfrm>
            <a:off x="781054" y="529028"/>
            <a:ext cx="1406539" cy="584775"/>
          </a:xfrm>
          <a:prstGeom prst="rect">
            <a:avLst/>
          </a:prstGeom>
          <a:noFill/>
        </p:spPr>
        <p:txBody>
          <a:bodyPr wrap="none" rtlCol="0">
            <a:spAutoFit/>
          </a:bodyPr>
          <a:lstStyle/>
          <a:p>
            <a:r>
              <a:rPr lang="en-US" sz="32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Results</a:t>
            </a:r>
            <a:endParaRPr lang="en-MY" sz="3200" dirty="0"/>
          </a:p>
        </p:txBody>
      </p:sp>
      <p:pic>
        <p:nvPicPr>
          <p:cNvPr id="18" name="Content Placeholder 3" descr="A graph of a graph&#10;&#10;Description automatically generated with medium confidence">
            <a:extLst>
              <a:ext uri="{FF2B5EF4-FFF2-40B4-BE49-F238E27FC236}">
                <a16:creationId xmlns:a16="http://schemas.microsoft.com/office/drawing/2014/main" id="{D645FA3B-768C-429A-9368-9114055A52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4627" y="1286390"/>
            <a:ext cx="6115002" cy="4351338"/>
          </a:xfrm>
          <a:prstGeom prst="rect">
            <a:avLst/>
          </a:prstGeom>
        </p:spPr>
      </p:pic>
      <p:sp>
        <p:nvSpPr>
          <p:cNvPr id="3" name="TextBox 2">
            <a:extLst>
              <a:ext uri="{FF2B5EF4-FFF2-40B4-BE49-F238E27FC236}">
                <a16:creationId xmlns:a16="http://schemas.microsoft.com/office/drawing/2014/main" id="{10D53116-D634-D996-750B-E84CE52EC5D5}"/>
              </a:ext>
            </a:extLst>
          </p:cNvPr>
          <p:cNvSpPr txBox="1"/>
          <p:nvPr/>
        </p:nvSpPr>
        <p:spPr>
          <a:xfrm>
            <a:off x="8133347" y="1809907"/>
            <a:ext cx="2727158" cy="923330"/>
          </a:xfrm>
          <a:prstGeom prst="rect">
            <a:avLst/>
          </a:prstGeom>
          <a:noFill/>
        </p:spPr>
        <p:txBody>
          <a:bodyPr wrap="square">
            <a:spAutoFit/>
          </a:bodyPr>
          <a:lstStyle/>
          <a:p>
            <a:pPr marL="285750" indent="-285750">
              <a:buFont typeface="Arial" panose="020B0604020202020204" pitchFamily="34" charset="0"/>
              <a:buChar char="•"/>
            </a:pPr>
            <a:r>
              <a:rPr lang="en-US" dirty="0"/>
              <a:t>Efficient caching by </a:t>
            </a:r>
            <a:r>
              <a:rPr lang="en-US" dirty="0" err="1"/>
              <a:t>TCMalloc</a:t>
            </a:r>
            <a:r>
              <a:rPr lang="en-US" dirty="0"/>
              <a:t> helped reduce the CPU utilization</a:t>
            </a:r>
            <a:endParaRPr lang="en-MY" dirty="0"/>
          </a:p>
        </p:txBody>
      </p:sp>
    </p:spTree>
    <p:extLst>
      <p:ext uri="{BB962C8B-B14F-4D97-AF65-F5344CB8AC3E}">
        <p14:creationId xmlns:p14="http://schemas.microsoft.com/office/powerpoint/2010/main" val="2257548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652D54E9-D58D-4C3D-9B23-C60A1765384A}"/>
              </a:ext>
            </a:extLst>
          </p:cNvPr>
          <p:cNvGrpSpPr/>
          <p:nvPr/>
        </p:nvGrpSpPr>
        <p:grpSpPr>
          <a:xfrm>
            <a:off x="2" y="-10887"/>
            <a:ext cx="12192000" cy="6877058"/>
            <a:chOff x="2" y="-10887"/>
            <a:chExt cx="12192000" cy="6877058"/>
          </a:xfrm>
        </p:grpSpPr>
        <p:grpSp>
          <p:nvGrpSpPr>
            <p:cNvPr id="5" name="Group 4">
              <a:extLst>
                <a:ext uri="{FF2B5EF4-FFF2-40B4-BE49-F238E27FC236}">
                  <a16:creationId xmlns:a16="http://schemas.microsoft.com/office/drawing/2014/main" id="{2F26648D-150A-425A-A4CD-EF00CF0E875D}"/>
                </a:ext>
              </a:extLst>
            </p:cNvPr>
            <p:cNvGrpSpPr/>
            <p:nvPr/>
          </p:nvGrpSpPr>
          <p:grpSpPr>
            <a:xfrm>
              <a:off x="2" y="6237510"/>
              <a:ext cx="12191998" cy="628661"/>
              <a:chOff x="2" y="6237510"/>
              <a:chExt cx="12191998" cy="628661"/>
            </a:xfrm>
          </p:grpSpPr>
          <p:sp>
            <p:nvSpPr>
              <p:cNvPr id="9" name="Rectangle 8">
                <a:extLst>
                  <a:ext uri="{FF2B5EF4-FFF2-40B4-BE49-F238E27FC236}">
                    <a16:creationId xmlns:a16="http://schemas.microsoft.com/office/drawing/2014/main" id="{62328637-A393-4272-9558-C0A31CE88FDE}"/>
                  </a:ext>
                </a:extLst>
              </p:cNvPr>
              <p:cNvSpPr/>
              <p:nvPr/>
            </p:nvSpPr>
            <p:spPr>
              <a:xfrm rot="16200000">
                <a:off x="7445830" y="2120000"/>
                <a:ext cx="620486" cy="8871855"/>
              </a:xfrm>
              <a:prstGeom prst="rect">
                <a:avLst/>
              </a:prstGeom>
              <a:solidFill>
                <a:srgbClr val="EF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0" name="Rectangle 9">
                <a:extLst>
                  <a:ext uri="{FF2B5EF4-FFF2-40B4-BE49-F238E27FC236}">
                    <a16:creationId xmlns:a16="http://schemas.microsoft.com/office/drawing/2014/main" id="{491029DE-3C12-459A-8D3A-CD564E8191CB}"/>
                  </a:ext>
                </a:extLst>
              </p:cNvPr>
              <p:cNvSpPr/>
              <p:nvPr/>
            </p:nvSpPr>
            <p:spPr>
              <a:xfrm rot="16200000">
                <a:off x="2735514" y="6246750"/>
                <a:ext cx="304583" cy="286104"/>
              </a:xfrm>
              <a:prstGeom prst="rect">
                <a:avLst/>
              </a:prstGeom>
              <a:solidFill>
                <a:srgbClr val="FFB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1" name="TextBox 10">
                <a:extLst>
                  <a:ext uri="{FF2B5EF4-FFF2-40B4-BE49-F238E27FC236}">
                    <a16:creationId xmlns:a16="http://schemas.microsoft.com/office/drawing/2014/main" id="{7878FB4C-E25B-41F0-BDE2-0A1CD5F31934}"/>
                  </a:ext>
                </a:extLst>
              </p:cNvPr>
              <p:cNvSpPr txBox="1"/>
              <p:nvPr/>
            </p:nvSpPr>
            <p:spPr>
              <a:xfrm>
                <a:off x="9632977" y="6418271"/>
                <a:ext cx="2222083" cy="261610"/>
              </a:xfrm>
              <a:prstGeom prst="rect">
                <a:avLst/>
              </a:prstGeom>
              <a:noFill/>
            </p:spPr>
            <p:txBody>
              <a:bodyPr wrap="none" rtlCol="0">
                <a:spAutoFit/>
              </a:bodyPr>
              <a:lstStyle/>
              <a:p>
                <a:pPr algn="r"/>
                <a:r>
                  <a:rPr lang="en-MY" sz="1100" i="1" dirty="0">
                    <a:solidFill>
                      <a:srgbClr val="0FBAB2"/>
                    </a:solidFill>
                    <a:latin typeface="Gotham Black" pitchFamily="50" charset="0"/>
                  </a:rPr>
                  <a:t>Passionate</a:t>
                </a:r>
                <a:r>
                  <a:rPr lang="en-MY" sz="1100" dirty="0">
                    <a:solidFill>
                      <a:srgbClr val="0FBAB2"/>
                    </a:solidFill>
                    <a:latin typeface="Gotham Ultra" pitchFamily="50" charset="0"/>
                  </a:rPr>
                  <a:t> </a:t>
                </a:r>
                <a:r>
                  <a:rPr lang="en-MY" sz="1100" i="1" dirty="0">
                    <a:solidFill>
                      <a:srgbClr val="0FBAB2"/>
                    </a:solidFill>
                    <a:latin typeface="Gotham" panose="02000504050000020004" pitchFamily="2" charset="0"/>
                  </a:rPr>
                  <a:t>about</a:t>
                </a:r>
                <a:r>
                  <a:rPr lang="en-MY" sz="1100" dirty="0">
                    <a:solidFill>
                      <a:srgbClr val="0FBAB2"/>
                    </a:solidFill>
                    <a:latin typeface="Gotham Ultra" pitchFamily="50" charset="0"/>
                  </a:rPr>
                  <a:t> </a:t>
                </a:r>
                <a:r>
                  <a:rPr lang="en-MY" sz="1100" i="1" dirty="0">
                    <a:solidFill>
                      <a:srgbClr val="0FBAB2"/>
                    </a:solidFill>
                    <a:latin typeface="Gotham Black" pitchFamily="50" charset="0"/>
                  </a:rPr>
                  <a:t>Healthcare</a:t>
                </a:r>
              </a:p>
            </p:txBody>
          </p:sp>
          <p:sp>
            <p:nvSpPr>
              <p:cNvPr id="12" name="TextBox 11">
                <a:extLst>
                  <a:ext uri="{FF2B5EF4-FFF2-40B4-BE49-F238E27FC236}">
                    <a16:creationId xmlns:a16="http://schemas.microsoft.com/office/drawing/2014/main" id="{6B2CCB16-C59E-4C07-96B7-0E3BFA7228F6}"/>
                  </a:ext>
                </a:extLst>
              </p:cNvPr>
              <p:cNvSpPr txBox="1"/>
              <p:nvPr/>
            </p:nvSpPr>
            <p:spPr>
              <a:xfrm>
                <a:off x="3242931" y="6418271"/>
                <a:ext cx="6102350" cy="261610"/>
              </a:xfrm>
              <a:prstGeom prst="rect">
                <a:avLst/>
              </a:prstGeom>
              <a:noFill/>
            </p:spPr>
            <p:txBody>
              <a:bodyPr wrap="square" anchor="ctr">
                <a:spAutoFit/>
              </a:bodyPr>
              <a:lstStyle/>
              <a:p>
                <a:pPr algn="ctr"/>
                <a:r>
                  <a:rPr lang="en-MY" sz="1050" b="0" i="0" dirty="0">
                    <a:solidFill>
                      <a:schemeClr val="bg1">
                        <a:lumMod val="75000"/>
                      </a:schemeClr>
                    </a:solidFill>
                    <a:effectLst/>
                    <a:latin typeface="Google Sans"/>
                  </a:rPr>
                  <a:t>©</a:t>
                </a:r>
                <a:r>
                  <a:rPr lang="en-MY" sz="1050" b="0" i="0" dirty="0">
                    <a:solidFill>
                      <a:srgbClr val="040C28"/>
                    </a:solidFill>
                    <a:effectLst/>
                    <a:latin typeface="Google Sans"/>
                  </a:rPr>
                  <a:t> </a:t>
                </a:r>
                <a:r>
                  <a:rPr lang="en-MY" sz="1050" dirty="0">
                    <a:solidFill>
                      <a:schemeClr val="bg1">
                        <a:lumMod val="75000"/>
                      </a:schemeClr>
                    </a:solidFill>
                    <a:latin typeface="GOTHAM-BOOK" panose="02000504050000020004" pitchFamily="2" charset="0"/>
                  </a:rPr>
                  <a:t>Copyright reserved. Private and Confidential to QueueMed Healthtech Sdn Bhd</a:t>
                </a:r>
              </a:p>
            </p:txBody>
          </p:sp>
          <p:sp>
            <p:nvSpPr>
              <p:cNvPr id="13" name="Rectangle 12">
                <a:extLst>
                  <a:ext uri="{FF2B5EF4-FFF2-40B4-BE49-F238E27FC236}">
                    <a16:creationId xmlns:a16="http://schemas.microsoft.com/office/drawing/2014/main" id="{CCF0D293-DE1A-44C7-9FBD-429D3AB7A5A6}"/>
                  </a:ext>
                </a:extLst>
              </p:cNvPr>
              <p:cNvSpPr/>
              <p:nvPr/>
            </p:nvSpPr>
            <p:spPr>
              <a:xfrm rot="16200000">
                <a:off x="908958" y="5328557"/>
                <a:ext cx="620486" cy="2438398"/>
              </a:xfrm>
              <a:prstGeom prst="rect">
                <a:avLst/>
              </a:prstGeom>
              <a:solidFill>
                <a:srgbClr val="0FBA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4" name="Rectangle 13">
                <a:extLst>
                  <a:ext uri="{FF2B5EF4-FFF2-40B4-BE49-F238E27FC236}">
                    <a16:creationId xmlns:a16="http://schemas.microsoft.com/office/drawing/2014/main" id="{7FB38503-87F8-45E8-82E2-14CACA6674FD}"/>
                  </a:ext>
                </a:extLst>
              </p:cNvPr>
              <p:cNvSpPr/>
              <p:nvPr/>
            </p:nvSpPr>
            <p:spPr>
              <a:xfrm rot="16200000">
                <a:off x="2433624" y="6546871"/>
                <a:ext cx="315905" cy="306352"/>
              </a:xfrm>
              <a:prstGeom prst="rect">
                <a:avLst/>
              </a:prstGeom>
              <a:solidFill>
                <a:srgbClr val="764B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15" name="Picture 14">
                <a:extLst>
                  <a:ext uri="{FF2B5EF4-FFF2-40B4-BE49-F238E27FC236}">
                    <a16:creationId xmlns:a16="http://schemas.microsoft.com/office/drawing/2014/main" id="{3D469221-3407-4BFA-91D4-3CA05E5DB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410" y="6370888"/>
                <a:ext cx="1654762" cy="342993"/>
              </a:xfrm>
              <a:prstGeom prst="rect">
                <a:avLst/>
              </a:prstGeom>
            </p:spPr>
          </p:pic>
          <p:sp>
            <p:nvSpPr>
              <p:cNvPr id="16" name="Rectangle 15">
                <a:extLst>
                  <a:ext uri="{FF2B5EF4-FFF2-40B4-BE49-F238E27FC236}">
                    <a16:creationId xmlns:a16="http://schemas.microsoft.com/office/drawing/2014/main" id="{94A1BB05-7FF5-4302-B23D-524590348739}"/>
                  </a:ext>
                </a:extLst>
              </p:cNvPr>
              <p:cNvSpPr/>
              <p:nvPr/>
            </p:nvSpPr>
            <p:spPr>
              <a:xfrm rot="16200000">
                <a:off x="3080592" y="6492360"/>
                <a:ext cx="324077" cy="423544"/>
              </a:xfrm>
              <a:prstGeom prst="rect">
                <a:avLst/>
              </a:prstGeom>
              <a:solidFill>
                <a:srgbClr val="EF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grpSp>
          <p:nvGrpSpPr>
            <p:cNvPr id="6" name="Group 5">
              <a:extLst>
                <a:ext uri="{FF2B5EF4-FFF2-40B4-BE49-F238E27FC236}">
                  <a16:creationId xmlns:a16="http://schemas.microsoft.com/office/drawing/2014/main" id="{50825719-52BB-4695-8730-1E2C9187765C}"/>
                </a:ext>
              </a:extLst>
            </p:cNvPr>
            <p:cNvGrpSpPr/>
            <p:nvPr/>
          </p:nvGrpSpPr>
          <p:grpSpPr>
            <a:xfrm>
              <a:off x="2" y="-10887"/>
              <a:ext cx="12192000" cy="155006"/>
              <a:chOff x="2" y="-10887"/>
              <a:chExt cx="12192000" cy="155006"/>
            </a:xfrm>
          </p:grpSpPr>
          <p:sp>
            <p:nvSpPr>
              <p:cNvPr id="7" name="Rectangle 6">
                <a:extLst>
                  <a:ext uri="{FF2B5EF4-FFF2-40B4-BE49-F238E27FC236}">
                    <a16:creationId xmlns:a16="http://schemas.microsoft.com/office/drawing/2014/main" id="{3EC44C49-7CB1-46BA-AB84-22B1C5940626}"/>
                  </a:ext>
                </a:extLst>
              </p:cNvPr>
              <p:cNvSpPr/>
              <p:nvPr/>
            </p:nvSpPr>
            <p:spPr>
              <a:xfrm rot="16200000">
                <a:off x="1141698" y="-1152583"/>
                <a:ext cx="155006" cy="2438398"/>
              </a:xfrm>
              <a:prstGeom prst="rect">
                <a:avLst/>
              </a:prstGeom>
              <a:solidFill>
                <a:srgbClr val="0FBA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8" name="Rectangle 7">
                <a:extLst>
                  <a:ext uri="{FF2B5EF4-FFF2-40B4-BE49-F238E27FC236}">
                    <a16:creationId xmlns:a16="http://schemas.microsoft.com/office/drawing/2014/main" id="{480DA7A7-3802-4896-AFEF-601147550856}"/>
                  </a:ext>
                </a:extLst>
              </p:cNvPr>
              <p:cNvSpPr/>
              <p:nvPr/>
            </p:nvSpPr>
            <p:spPr>
              <a:xfrm rot="16200000">
                <a:off x="7282149" y="-4765734"/>
                <a:ext cx="155006" cy="9664700"/>
              </a:xfrm>
              <a:prstGeom prst="rect">
                <a:avLst/>
              </a:prstGeom>
              <a:solidFill>
                <a:srgbClr val="EF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grpSp>
      <p:sp>
        <p:nvSpPr>
          <p:cNvPr id="17" name="TextBox 16">
            <a:extLst>
              <a:ext uri="{FF2B5EF4-FFF2-40B4-BE49-F238E27FC236}">
                <a16:creationId xmlns:a16="http://schemas.microsoft.com/office/drawing/2014/main" id="{1230251D-A093-49B9-AC42-245403C4E342}"/>
              </a:ext>
            </a:extLst>
          </p:cNvPr>
          <p:cNvSpPr txBox="1"/>
          <p:nvPr/>
        </p:nvSpPr>
        <p:spPr>
          <a:xfrm>
            <a:off x="781054" y="529028"/>
            <a:ext cx="1406539" cy="584775"/>
          </a:xfrm>
          <a:prstGeom prst="rect">
            <a:avLst/>
          </a:prstGeom>
          <a:noFill/>
        </p:spPr>
        <p:txBody>
          <a:bodyPr wrap="none" rtlCol="0">
            <a:spAutoFit/>
          </a:bodyPr>
          <a:lstStyle/>
          <a:p>
            <a:r>
              <a:rPr lang="en-US" sz="32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Results</a:t>
            </a:r>
            <a:endParaRPr lang="en-MY" sz="3200" dirty="0"/>
          </a:p>
        </p:txBody>
      </p:sp>
      <p:sp>
        <p:nvSpPr>
          <p:cNvPr id="3" name="TextBox 2">
            <a:extLst>
              <a:ext uri="{FF2B5EF4-FFF2-40B4-BE49-F238E27FC236}">
                <a16:creationId xmlns:a16="http://schemas.microsoft.com/office/drawing/2014/main" id="{10D53116-D634-D996-750B-E84CE52EC5D5}"/>
              </a:ext>
            </a:extLst>
          </p:cNvPr>
          <p:cNvSpPr txBox="1"/>
          <p:nvPr/>
        </p:nvSpPr>
        <p:spPr>
          <a:xfrm>
            <a:off x="8133347" y="1809907"/>
            <a:ext cx="2727158" cy="646331"/>
          </a:xfrm>
          <a:prstGeom prst="rect">
            <a:avLst/>
          </a:prstGeom>
          <a:noFill/>
        </p:spPr>
        <p:txBody>
          <a:bodyPr wrap="square">
            <a:spAutoFit/>
          </a:bodyPr>
          <a:lstStyle/>
          <a:p>
            <a:pPr marL="285750" indent="-285750">
              <a:buFont typeface="Arial" panose="020B0604020202020204" pitchFamily="34" charset="0"/>
              <a:buChar char="•"/>
            </a:pPr>
            <a:r>
              <a:rPr lang="en-US" dirty="0" err="1"/>
              <a:t>TCMalloc</a:t>
            </a:r>
            <a:r>
              <a:rPr lang="en-US" dirty="0"/>
              <a:t> stabilizes CPU memory usage</a:t>
            </a:r>
            <a:endParaRPr lang="en-MY" dirty="0"/>
          </a:p>
        </p:txBody>
      </p:sp>
      <p:pic>
        <p:nvPicPr>
          <p:cNvPr id="2" name="Content Placeholder 3" descr="A graph of a memory&#10;&#10;Description automatically generated with medium confidence">
            <a:extLst>
              <a:ext uri="{FF2B5EF4-FFF2-40B4-BE49-F238E27FC236}">
                <a16:creationId xmlns:a16="http://schemas.microsoft.com/office/drawing/2014/main" id="{56925392-34B6-0066-D5C4-34EAFFCA9E8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54" y="1286390"/>
            <a:ext cx="6115002" cy="4351338"/>
          </a:xfrm>
          <a:prstGeom prst="rect">
            <a:avLst/>
          </a:prstGeom>
        </p:spPr>
      </p:pic>
    </p:spTree>
    <p:extLst>
      <p:ext uri="{BB962C8B-B14F-4D97-AF65-F5344CB8AC3E}">
        <p14:creationId xmlns:p14="http://schemas.microsoft.com/office/powerpoint/2010/main" val="823009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652D54E9-D58D-4C3D-9B23-C60A1765384A}"/>
              </a:ext>
            </a:extLst>
          </p:cNvPr>
          <p:cNvGrpSpPr/>
          <p:nvPr/>
        </p:nvGrpSpPr>
        <p:grpSpPr>
          <a:xfrm>
            <a:off x="2" y="-10887"/>
            <a:ext cx="12192000" cy="6877058"/>
            <a:chOff x="2" y="-10887"/>
            <a:chExt cx="12192000" cy="6877058"/>
          </a:xfrm>
        </p:grpSpPr>
        <p:grpSp>
          <p:nvGrpSpPr>
            <p:cNvPr id="5" name="Group 4">
              <a:extLst>
                <a:ext uri="{FF2B5EF4-FFF2-40B4-BE49-F238E27FC236}">
                  <a16:creationId xmlns:a16="http://schemas.microsoft.com/office/drawing/2014/main" id="{2F26648D-150A-425A-A4CD-EF00CF0E875D}"/>
                </a:ext>
              </a:extLst>
            </p:cNvPr>
            <p:cNvGrpSpPr/>
            <p:nvPr/>
          </p:nvGrpSpPr>
          <p:grpSpPr>
            <a:xfrm>
              <a:off x="2" y="6237510"/>
              <a:ext cx="12191998" cy="628661"/>
              <a:chOff x="2" y="6237510"/>
              <a:chExt cx="12191998" cy="628661"/>
            </a:xfrm>
          </p:grpSpPr>
          <p:sp>
            <p:nvSpPr>
              <p:cNvPr id="9" name="Rectangle 8">
                <a:extLst>
                  <a:ext uri="{FF2B5EF4-FFF2-40B4-BE49-F238E27FC236}">
                    <a16:creationId xmlns:a16="http://schemas.microsoft.com/office/drawing/2014/main" id="{62328637-A393-4272-9558-C0A31CE88FDE}"/>
                  </a:ext>
                </a:extLst>
              </p:cNvPr>
              <p:cNvSpPr/>
              <p:nvPr/>
            </p:nvSpPr>
            <p:spPr>
              <a:xfrm rot="16200000">
                <a:off x="7445830" y="2120000"/>
                <a:ext cx="620486" cy="8871855"/>
              </a:xfrm>
              <a:prstGeom prst="rect">
                <a:avLst/>
              </a:prstGeom>
              <a:solidFill>
                <a:srgbClr val="EF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0" name="Rectangle 9">
                <a:extLst>
                  <a:ext uri="{FF2B5EF4-FFF2-40B4-BE49-F238E27FC236}">
                    <a16:creationId xmlns:a16="http://schemas.microsoft.com/office/drawing/2014/main" id="{491029DE-3C12-459A-8D3A-CD564E8191CB}"/>
                  </a:ext>
                </a:extLst>
              </p:cNvPr>
              <p:cNvSpPr/>
              <p:nvPr/>
            </p:nvSpPr>
            <p:spPr>
              <a:xfrm rot="16200000">
                <a:off x="2735514" y="6246750"/>
                <a:ext cx="304583" cy="286104"/>
              </a:xfrm>
              <a:prstGeom prst="rect">
                <a:avLst/>
              </a:prstGeom>
              <a:solidFill>
                <a:srgbClr val="FFB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1" name="TextBox 10">
                <a:extLst>
                  <a:ext uri="{FF2B5EF4-FFF2-40B4-BE49-F238E27FC236}">
                    <a16:creationId xmlns:a16="http://schemas.microsoft.com/office/drawing/2014/main" id="{7878FB4C-E25B-41F0-BDE2-0A1CD5F31934}"/>
                  </a:ext>
                </a:extLst>
              </p:cNvPr>
              <p:cNvSpPr txBox="1"/>
              <p:nvPr/>
            </p:nvSpPr>
            <p:spPr>
              <a:xfrm>
                <a:off x="9632977" y="6418271"/>
                <a:ext cx="2222083" cy="261610"/>
              </a:xfrm>
              <a:prstGeom prst="rect">
                <a:avLst/>
              </a:prstGeom>
              <a:noFill/>
            </p:spPr>
            <p:txBody>
              <a:bodyPr wrap="none" rtlCol="0">
                <a:spAutoFit/>
              </a:bodyPr>
              <a:lstStyle/>
              <a:p>
                <a:pPr algn="r"/>
                <a:r>
                  <a:rPr lang="en-MY" sz="1100" i="1" dirty="0">
                    <a:solidFill>
                      <a:srgbClr val="0FBAB2"/>
                    </a:solidFill>
                    <a:latin typeface="Gotham Black" pitchFamily="50" charset="0"/>
                  </a:rPr>
                  <a:t>Passionate</a:t>
                </a:r>
                <a:r>
                  <a:rPr lang="en-MY" sz="1100" dirty="0">
                    <a:solidFill>
                      <a:srgbClr val="0FBAB2"/>
                    </a:solidFill>
                    <a:latin typeface="Gotham Ultra" pitchFamily="50" charset="0"/>
                  </a:rPr>
                  <a:t> </a:t>
                </a:r>
                <a:r>
                  <a:rPr lang="en-MY" sz="1100" i="1" dirty="0">
                    <a:solidFill>
                      <a:srgbClr val="0FBAB2"/>
                    </a:solidFill>
                    <a:latin typeface="Gotham" panose="02000504050000020004" pitchFamily="2" charset="0"/>
                  </a:rPr>
                  <a:t>about</a:t>
                </a:r>
                <a:r>
                  <a:rPr lang="en-MY" sz="1100" dirty="0">
                    <a:solidFill>
                      <a:srgbClr val="0FBAB2"/>
                    </a:solidFill>
                    <a:latin typeface="Gotham Ultra" pitchFamily="50" charset="0"/>
                  </a:rPr>
                  <a:t> </a:t>
                </a:r>
                <a:r>
                  <a:rPr lang="en-MY" sz="1100" i="1" dirty="0">
                    <a:solidFill>
                      <a:srgbClr val="0FBAB2"/>
                    </a:solidFill>
                    <a:latin typeface="Gotham Black" pitchFamily="50" charset="0"/>
                  </a:rPr>
                  <a:t>Healthcare</a:t>
                </a:r>
              </a:p>
            </p:txBody>
          </p:sp>
          <p:sp>
            <p:nvSpPr>
              <p:cNvPr id="12" name="TextBox 11">
                <a:extLst>
                  <a:ext uri="{FF2B5EF4-FFF2-40B4-BE49-F238E27FC236}">
                    <a16:creationId xmlns:a16="http://schemas.microsoft.com/office/drawing/2014/main" id="{6B2CCB16-C59E-4C07-96B7-0E3BFA7228F6}"/>
                  </a:ext>
                </a:extLst>
              </p:cNvPr>
              <p:cNvSpPr txBox="1"/>
              <p:nvPr/>
            </p:nvSpPr>
            <p:spPr>
              <a:xfrm>
                <a:off x="3242931" y="6418271"/>
                <a:ext cx="6102350" cy="261610"/>
              </a:xfrm>
              <a:prstGeom prst="rect">
                <a:avLst/>
              </a:prstGeom>
              <a:noFill/>
            </p:spPr>
            <p:txBody>
              <a:bodyPr wrap="square" anchor="ctr">
                <a:spAutoFit/>
              </a:bodyPr>
              <a:lstStyle/>
              <a:p>
                <a:pPr algn="ctr"/>
                <a:r>
                  <a:rPr lang="en-MY" sz="1050" b="0" i="0" dirty="0">
                    <a:solidFill>
                      <a:schemeClr val="bg1">
                        <a:lumMod val="75000"/>
                      </a:schemeClr>
                    </a:solidFill>
                    <a:effectLst/>
                    <a:latin typeface="Google Sans"/>
                  </a:rPr>
                  <a:t>©</a:t>
                </a:r>
                <a:r>
                  <a:rPr lang="en-MY" sz="1050" b="0" i="0" dirty="0">
                    <a:solidFill>
                      <a:srgbClr val="040C28"/>
                    </a:solidFill>
                    <a:effectLst/>
                    <a:latin typeface="Google Sans"/>
                  </a:rPr>
                  <a:t> </a:t>
                </a:r>
                <a:r>
                  <a:rPr lang="en-MY" sz="1050" dirty="0">
                    <a:solidFill>
                      <a:schemeClr val="bg1">
                        <a:lumMod val="75000"/>
                      </a:schemeClr>
                    </a:solidFill>
                    <a:latin typeface="GOTHAM-BOOK" panose="02000504050000020004" pitchFamily="2" charset="0"/>
                  </a:rPr>
                  <a:t>Copyright reserved. Private and Confidential to QueueMed Healthtech Sdn Bhd</a:t>
                </a:r>
              </a:p>
            </p:txBody>
          </p:sp>
          <p:sp>
            <p:nvSpPr>
              <p:cNvPr id="13" name="Rectangle 12">
                <a:extLst>
                  <a:ext uri="{FF2B5EF4-FFF2-40B4-BE49-F238E27FC236}">
                    <a16:creationId xmlns:a16="http://schemas.microsoft.com/office/drawing/2014/main" id="{CCF0D293-DE1A-44C7-9FBD-429D3AB7A5A6}"/>
                  </a:ext>
                </a:extLst>
              </p:cNvPr>
              <p:cNvSpPr/>
              <p:nvPr/>
            </p:nvSpPr>
            <p:spPr>
              <a:xfrm rot="16200000">
                <a:off x="908958" y="5328557"/>
                <a:ext cx="620486" cy="2438398"/>
              </a:xfrm>
              <a:prstGeom prst="rect">
                <a:avLst/>
              </a:prstGeom>
              <a:solidFill>
                <a:srgbClr val="0FBA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4" name="Rectangle 13">
                <a:extLst>
                  <a:ext uri="{FF2B5EF4-FFF2-40B4-BE49-F238E27FC236}">
                    <a16:creationId xmlns:a16="http://schemas.microsoft.com/office/drawing/2014/main" id="{7FB38503-87F8-45E8-82E2-14CACA6674FD}"/>
                  </a:ext>
                </a:extLst>
              </p:cNvPr>
              <p:cNvSpPr/>
              <p:nvPr/>
            </p:nvSpPr>
            <p:spPr>
              <a:xfrm rot="16200000">
                <a:off x="2433624" y="6546871"/>
                <a:ext cx="315905" cy="306352"/>
              </a:xfrm>
              <a:prstGeom prst="rect">
                <a:avLst/>
              </a:prstGeom>
              <a:solidFill>
                <a:srgbClr val="764B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15" name="Picture 14">
                <a:extLst>
                  <a:ext uri="{FF2B5EF4-FFF2-40B4-BE49-F238E27FC236}">
                    <a16:creationId xmlns:a16="http://schemas.microsoft.com/office/drawing/2014/main" id="{3D469221-3407-4BFA-91D4-3CA05E5DB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410" y="6370888"/>
                <a:ext cx="1654762" cy="342993"/>
              </a:xfrm>
              <a:prstGeom prst="rect">
                <a:avLst/>
              </a:prstGeom>
            </p:spPr>
          </p:pic>
          <p:sp>
            <p:nvSpPr>
              <p:cNvPr id="16" name="Rectangle 15">
                <a:extLst>
                  <a:ext uri="{FF2B5EF4-FFF2-40B4-BE49-F238E27FC236}">
                    <a16:creationId xmlns:a16="http://schemas.microsoft.com/office/drawing/2014/main" id="{94A1BB05-7FF5-4302-B23D-524590348739}"/>
                  </a:ext>
                </a:extLst>
              </p:cNvPr>
              <p:cNvSpPr/>
              <p:nvPr/>
            </p:nvSpPr>
            <p:spPr>
              <a:xfrm rot="16200000">
                <a:off x="3080592" y="6492360"/>
                <a:ext cx="324077" cy="423544"/>
              </a:xfrm>
              <a:prstGeom prst="rect">
                <a:avLst/>
              </a:prstGeom>
              <a:solidFill>
                <a:srgbClr val="EF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grpSp>
          <p:nvGrpSpPr>
            <p:cNvPr id="6" name="Group 5">
              <a:extLst>
                <a:ext uri="{FF2B5EF4-FFF2-40B4-BE49-F238E27FC236}">
                  <a16:creationId xmlns:a16="http://schemas.microsoft.com/office/drawing/2014/main" id="{50825719-52BB-4695-8730-1E2C9187765C}"/>
                </a:ext>
              </a:extLst>
            </p:cNvPr>
            <p:cNvGrpSpPr/>
            <p:nvPr/>
          </p:nvGrpSpPr>
          <p:grpSpPr>
            <a:xfrm>
              <a:off x="2" y="-10887"/>
              <a:ext cx="12192000" cy="155006"/>
              <a:chOff x="2" y="-10887"/>
              <a:chExt cx="12192000" cy="155006"/>
            </a:xfrm>
          </p:grpSpPr>
          <p:sp>
            <p:nvSpPr>
              <p:cNvPr id="7" name="Rectangle 6">
                <a:extLst>
                  <a:ext uri="{FF2B5EF4-FFF2-40B4-BE49-F238E27FC236}">
                    <a16:creationId xmlns:a16="http://schemas.microsoft.com/office/drawing/2014/main" id="{3EC44C49-7CB1-46BA-AB84-22B1C5940626}"/>
                  </a:ext>
                </a:extLst>
              </p:cNvPr>
              <p:cNvSpPr/>
              <p:nvPr/>
            </p:nvSpPr>
            <p:spPr>
              <a:xfrm rot="16200000">
                <a:off x="1141698" y="-1152583"/>
                <a:ext cx="155006" cy="2438398"/>
              </a:xfrm>
              <a:prstGeom prst="rect">
                <a:avLst/>
              </a:prstGeom>
              <a:solidFill>
                <a:srgbClr val="0FBA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8" name="Rectangle 7">
                <a:extLst>
                  <a:ext uri="{FF2B5EF4-FFF2-40B4-BE49-F238E27FC236}">
                    <a16:creationId xmlns:a16="http://schemas.microsoft.com/office/drawing/2014/main" id="{480DA7A7-3802-4896-AFEF-601147550856}"/>
                  </a:ext>
                </a:extLst>
              </p:cNvPr>
              <p:cNvSpPr/>
              <p:nvPr/>
            </p:nvSpPr>
            <p:spPr>
              <a:xfrm rot="16200000">
                <a:off x="7282149" y="-4765734"/>
                <a:ext cx="155006" cy="9664700"/>
              </a:xfrm>
              <a:prstGeom prst="rect">
                <a:avLst/>
              </a:prstGeom>
              <a:solidFill>
                <a:srgbClr val="EF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grpSp>
      <p:sp>
        <p:nvSpPr>
          <p:cNvPr id="17" name="TextBox 16">
            <a:extLst>
              <a:ext uri="{FF2B5EF4-FFF2-40B4-BE49-F238E27FC236}">
                <a16:creationId xmlns:a16="http://schemas.microsoft.com/office/drawing/2014/main" id="{1230251D-A093-49B9-AC42-245403C4E342}"/>
              </a:ext>
            </a:extLst>
          </p:cNvPr>
          <p:cNvSpPr txBox="1"/>
          <p:nvPr/>
        </p:nvSpPr>
        <p:spPr>
          <a:xfrm>
            <a:off x="781054" y="529028"/>
            <a:ext cx="1406539" cy="584775"/>
          </a:xfrm>
          <a:prstGeom prst="rect">
            <a:avLst/>
          </a:prstGeom>
          <a:noFill/>
        </p:spPr>
        <p:txBody>
          <a:bodyPr wrap="none" rtlCol="0">
            <a:spAutoFit/>
          </a:bodyPr>
          <a:lstStyle/>
          <a:p>
            <a:r>
              <a:rPr lang="en-US" sz="32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Results</a:t>
            </a:r>
            <a:endParaRPr lang="en-MY" sz="3200" dirty="0"/>
          </a:p>
        </p:txBody>
      </p:sp>
      <p:graphicFrame>
        <p:nvGraphicFramePr>
          <p:cNvPr id="18" name="Content Placeholder 6">
            <a:extLst>
              <a:ext uri="{FF2B5EF4-FFF2-40B4-BE49-F238E27FC236}">
                <a16:creationId xmlns:a16="http://schemas.microsoft.com/office/drawing/2014/main" id="{39522D16-C845-4F79-B0BC-6D0A046457C7}"/>
              </a:ext>
            </a:extLst>
          </p:cNvPr>
          <p:cNvGraphicFramePr>
            <a:graphicFrameLocks/>
          </p:cNvGraphicFramePr>
          <p:nvPr>
            <p:extLst>
              <p:ext uri="{D42A27DB-BD31-4B8C-83A1-F6EECF244321}">
                <p14:modId xmlns:p14="http://schemas.microsoft.com/office/powerpoint/2010/main" val="2458487793"/>
              </p:ext>
            </p:extLst>
          </p:nvPr>
        </p:nvGraphicFramePr>
        <p:xfrm>
          <a:off x="865857" y="1512358"/>
          <a:ext cx="10509581" cy="2882133"/>
        </p:xfrm>
        <a:graphic>
          <a:graphicData uri="http://schemas.openxmlformats.org/drawingml/2006/table">
            <a:tbl>
              <a:tblPr>
                <a:tableStyleId>{5C22544A-7EE6-4342-B048-85BDC9FD1C3A}</a:tableStyleId>
              </a:tblPr>
              <a:tblGrid>
                <a:gridCol w="1302828">
                  <a:extLst>
                    <a:ext uri="{9D8B030D-6E8A-4147-A177-3AD203B41FA5}">
                      <a16:colId xmlns:a16="http://schemas.microsoft.com/office/drawing/2014/main" val="3932517877"/>
                    </a:ext>
                  </a:extLst>
                </a:gridCol>
                <a:gridCol w="1649506">
                  <a:extLst>
                    <a:ext uri="{9D8B030D-6E8A-4147-A177-3AD203B41FA5}">
                      <a16:colId xmlns:a16="http://schemas.microsoft.com/office/drawing/2014/main" val="789787837"/>
                    </a:ext>
                  </a:extLst>
                </a:gridCol>
                <a:gridCol w="1524000">
                  <a:extLst>
                    <a:ext uri="{9D8B030D-6E8A-4147-A177-3AD203B41FA5}">
                      <a16:colId xmlns:a16="http://schemas.microsoft.com/office/drawing/2014/main" val="1496937694"/>
                    </a:ext>
                  </a:extLst>
                </a:gridCol>
                <a:gridCol w="1093694">
                  <a:extLst>
                    <a:ext uri="{9D8B030D-6E8A-4147-A177-3AD203B41FA5}">
                      <a16:colId xmlns:a16="http://schemas.microsoft.com/office/drawing/2014/main" val="1215288683"/>
                    </a:ext>
                  </a:extLst>
                </a:gridCol>
                <a:gridCol w="1461247">
                  <a:extLst>
                    <a:ext uri="{9D8B030D-6E8A-4147-A177-3AD203B41FA5}">
                      <a16:colId xmlns:a16="http://schemas.microsoft.com/office/drawing/2014/main" val="3219870776"/>
                    </a:ext>
                  </a:extLst>
                </a:gridCol>
                <a:gridCol w="1801906">
                  <a:extLst>
                    <a:ext uri="{9D8B030D-6E8A-4147-A177-3AD203B41FA5}">
                      <a16:colId xmlns:a16="http://schemas.microsoft.com/office/drawing/2014/main" val="1803013819"/>
                    </a:ext>
                  </a:extLst>
                </a:gridCol>
                <a:gridCol w="1676400">
                  <a:extLst>
                    <a:ext uri="{9D8B030D-6E8A-4147-A177-3AD203B41FA5}">
                      <a16:colId xmlns:a16="http://schemas.microsoft.com/office/drawing/2014/main" val="3708053528"/>
                    </a:ext>
                  </a:extLst>
                </a:gridCol>
              </a:tblGrid>
              <a:tr h="687260">
                <a:tc>
                  <a:txBody>
                    <a:bodyPr/>
                    <a:lstStyle/>
                    <a:p>
                      <a:pPr marL="0" marR="0" algn="ctr">
                        <a:spcBef>
                          <a:spcPts val="0"/>
                        </a:spcBef>
                        <a:spcAft>
                          <a:spcPts val="0"/>
                        </a:spcAft>
                      </a:pPr>
                      <a:r>
                        <a:rPr lang="en-MY" sz="1600" dirty="0">
                          <a:solidFill>
                            <a:schemeClr val="bg1"/>
                          </a:solidFill>
                          <a:effectLst/>
                          <a:latin typeface="+mn-lt"/>
                        </a:rPr>
                        <a:t>Parameters</a:t>
                      </a:r>
                      <a:endParaRPr lang="en-MY" sz="1600" b="1" dirty="0">
                        <a:solidFill>
                          <a:schemeClr val="bg1"/>
                        </a:solidFill>
                        <a:effectLst/>
                        <a:latin typeface="+mn-lt"/>
                        <a:ea typeface="SimSun" panose="02010600030101010101" pitchFamily="2" charset="-122"/>
                      </a:endParaRPr>
                    </a:p>
                  </a:txBody>
                  <a:tcPr marL="68580" marR="68580">
                    <a:solidFill>
                      <a:srgbClr val="0FBAB2"/>
                    </a:solidFill>
                  </a:tcPr>
                </a:tc>
                <a:tc>
                  <a:txBody>
                    <a:bodyPr/>
                    <a:lstStyle/>
                    <a:p>
                      <a:pPr marL="0" marR="0" algn="ctr">
                        <a:spcBef>
                          <a:spcPts val="0"/>
                        </a:spcBef>
                        <a:spcAft>
                          <a:spcPts val="0"/>
                        </a:spcAft>
                      </a:pPr>
                      <a:r>
                        <a:rPr lang="es-ES" sz="1600" dirty="0">
                          <a:solidFill>
                            <a:schemeClr val="bg1"/>
                          </a:solidFill>
                          <a:effectLst/>
                          <a:latin typeface="+mn-lt"/>
                        </a:rPr>
                        <a:t>Llama Instruct 3 8b  No FT (CPU)</a:t>
                      </a:r>
                      <a:endParaRPr lang="es-ES" sz="1600" b="1" dirty="0">
                        <a:solidFill>
                          <a:schemeClr val="bg1"/>
                        </a:solidFill>
                        <a:effectLst/>
                        <a:latin typeface="+mn-lt"/>
                        <a:ea typeface="SimSun" panose="02010600030101010101" pitchFamily="2" charset="-122"/>
                      </a:endParaRPr>
                    </a:p>
                  </a:txBody>
                  <a:tcPr marL="68580" marR="68580">
                    <a:solidFill>
                      <a:srgbClr val="0FBAB2"/>
                    </a:solidFill>
                  </a:tcPr>
                </a:tc>
                <a:tc>
                  <a:txBody>
                    <a:bodyPr/>
                    <a:lstStyle/>
                    <a:p>
                      <a:pPr marL="0" marR="0" algn="ctr">
                        <a:spcBef>
                          <a:spcPts val="0"/>
                        </a:spcBef>
                        <a:spcAft>
                          <a:spcPts val="0"/>
                        </a:spcAft>
                      </a:pPr>
                      <a:r>
                        <a:rPr lang="en-MY" sz="1600" dirty="0">
                          <a:solidFill>
                            <a:schemeClr val="bg1"/>
                          </a:solidFill>
                          <a:effectLst/>
                          <a:latin typeface="+mn-lt"/>
                        </a:rPr>
                        <a:t>GPT 3.5 turbo (0613)</a:t>
                      </a:r>
                      <a:endParaRPr lang="en-MY" sz="1600" b="1" dirty="0">
                        <a:solidFill>
                          <a:schemeClr val="bg1"/>
                        </a:solidFill>
                        <a:effectLst/>
                        <a:latin typeface="+mn-lt"/>
                        <a:ea typeface="SimSun" panose="02010600030101010101" pitchFamily="2" charset="-122"/>
                      </a:endParaRPr>
                    </a:p>
                  </a:txBody>
                  <a:tcPr marL="68580" marR="68580">
                    <a:solidFill>
                      <a:srgbClr val="0FBAB2"/>
                    </a:solidFill>
                  </a:tcPr>
                </a:tc>
                <a:tc>
                  <a:txBody>
                    <a:bodyPr/>
                    <a:lstStyle/>
                    <a:p>
                      <a:pPr marL="0" marR="0" algn="ctr">
                        <a:spcBef>
                          <a:spcPts val="0"/>
                        </a:spcBef>
                        <a:spcAft>
                          <a:spcPts val="0"/>
                        </a:spcAft>
                      </a:pPr>
                      <a:r>
                        <a:rPr lang="en-MY" sz="1600" dirty="0" err="1">
                          <a:solidFill>
                            <a:schemeClr val="bg1"/>
                          </a:solidFill>
                          <a:effectLst/>
                          <a:latin typeface="+mn-lt"/>
                        </a:rPr>
                        <a:t>Ipex-llm</a:t>
                      </a:r>
                      <a:endParaRPr lang="en-MY" sz="1600" dirty="0">
                        <a:solidFill>
                          <a:schemeClr val="bg1"/>
                        </a:solidFill>
                        <a:effectLst/>
                        <a:latin typeface="+mn-lt"/>
                      </a:endParaRPr>
                    </a:p>
                    <a:p>
                      <a:pPr marL="0" marR="0" algn="ctr">
                        <a:spcBef>
                          <a:spcPts val="0"/>
                        </a:spcBef>
                        <a:spcAft>
                          <a:spcPts val="0"/>
                        </a:spcAft>
                      </a:pPr>
                      <a:r>
                        <a:rPr lang="en-MY" sz="1600" dirty="0">
                          <a:solidFill>
                            <a:schemeClr val="bg1"/>
                          </a:solidFill>
                          <a:effectLst/>
                          <a:latin typeface="+mn-lt"/>
                        </a:rPr>
                        <a:t>(CPU)</a:t>
                      </a:r>
                      <a:endParaRPr lang="en-MY" sz="1600" b="1" dirty="0">
                        <a:solidFill>
                          <a:schemeClr val="bg1"/>
                        </a:solidFill>
                        <a:effectLst/>
                        <a:latin typeface="+mn-lt"/>
                        <a:ea typeface="SimSun" panose="02010600030101010101" pitchFamily="2" charset="-122"/>
                      </a:endParaRPr>
                    </a:p>
                  </a:txBody>
                  <a:tcPr marL="68580" marR="68580">
                    <a:solidFill>
                      <a:srgbClr val="0FBAB2"/>
                    </a:solidFill>
                  </a:tcPr>
                </a:tc>
                <a:tc>
                  <a:txBody>
                    <a:bodyPr/>
                    <a:lstStyle/>
                    <a:p>
                      <a:pPr marL="0" marR="0" algn="ctr">
                        <a:spcBef>
                          <a:spcPts val="0"/>
                        </a:spcBef>
                        <a:spcAft>
                          <a:spcPts val="0"/>
                        </a:spcAft>
                      </a:pPr>
                      <a:r>
                        <a:rPr lang="en-MY" sz="1600" b="1" dirty="0" err="1">
                          <a:solidFill>
                            <a:schemeClr val="bg1"/>
                          </a:solidFill>
                          <a:effectLst/>
                          <a:latin typeface="+mn-lt"/>
                          <a:ea typeface="SimSun" panose="02010600030101010101" pitchFamily="2" charset="-122"/>
                        </a:rPr>
                        <a:t>Ipex-llm</a:t>
                      </a:r>
                      <a:r>
                        <a:rPr lang="en-MY" sz="1600" b="1" dirty="0">
                          <a:solidFill>
                            <a:schemeClr val="bg1"/>
                          </a:solidFill>
                          <a:effectLst/>
                          <a:latin typeface="+mn-lt"/>
                          <a:ea typeface="SimSun" panose="02010600030101010101" pitchFamily="2" charset="-122"/>
                        </a:rPr>
                        <a:t> +</a:t>
                      </a:r>
                    </a:p>
                    <a:p>
                      <a:pPr marL="0" marR="0" algn="ctr">
                        <a:spcBef>
                          <a:spcPts val="0"/>
                        </a:spcBef>
                        <a:spcAft>
                          <a:spcPts val="0"/>
                        </a:spcAft>
                      </a:pPr>
                      <a:r>
                        <a:rPr lang="en-MY" sz="1600" b="1" dirty="0" err="1">
                          <a:solidFill>
                            <a:schemeClr val="bg1"/>
                          </a:solidFill>
                          <a:effectLst/>
                          <a:latin typeface="+mn-lt"/>
                          <a:ea typeface="SimSun" panose="02010600030101010101" pitchFamily="2" charset="-122"/>
                        </a:rPr>
                        <a:t>tcmalloc</a:t>
                      </a:r>
                      <a:r>
                        <a:rPr lang="en-MY" sz="1600" b="1" dirty="0">
                          <a:solidFill>
                            <a:schemeClr val="bg1"/>
                          </a:solidFill>
                          <a:effectLst/>
                          <a:latin typeface="+mn-lt"/>
                          <a:ea typeface="SimSun" panose="02010600030101010101" pitchFamily="2" charset="-122"/>
                        </a:rPr>
                        <a:t> (CPU)</a:t>
                      </a:r>
                    </a:p>
                  </a:txBody>
                  <a:tcPr marL="68580" marR="68580">
                    <a:solidFill>
                      <a:srgbClr val="0FBAB2"/>
                    </a:solidFill>
                  </a:tcPr>
                </a:tc>
                <a:tc>
                  <a:txBody>
                    <a:bodyPr/>
                    <a:lstStyle/>
                    <a:p>
                      <a:pPr marL="0" marR="0" algn="ctr">
                        <a:spcBef>
                          <a:spcPts val="0"/>
                        </a:spcBef>
                        <a:spcAft>
                          <a:spcPts val="0"/>
                        </a:spcAft>
                      </a:pPr>
                      <a:r>
                        <a:rPr lang="en-MY" sz="1600" b="1" dirty="0" err="1">
                          <a:solidFill>
                            <a:schemeClr val="bg1"/>
                          </a:solidFill>
                          <a:effectLst/>
                          <a:latin typeface="+mn-lt"/>
                          <a:ea typeface="SimSun" panose="02010600030101010101" pitchFamily="2" charset="-122"/>
                        </a:rPr>
                        <a:t>Ipex-llm</a:t>
                      </a:r>
                      <a:r>
                        <a:rPr lang="en-MY" sz="1600" b="1" dirty="0">
                          <a:solidFill>
                            <a:schemeClr val="bg1"/>
                          </a:solidFill>
                          <a:effectLst/>
                          <a:latin typeface="+mn-lt"/>
                          <a:ea typeface="SimSun" panose="02010600030101010101" pitchFamily="2" charset="-122"/>
                        </a:rPr>
                        <a:t> + </a:t>
                      </a:r>
                      <a:r>
                        <a:rPr lang="en-MY" sz="1600" b="1" dirty="0" err="1">
                          <a:solidFill>
                            <a:schemeClr val="bg1"/>
                          </a:solidFill>
                          <a:effectLst/>
                          <a:latin typeface="+mn-lt"/>
                          <a:ea typeface="SimSun" panose="02010600030101010101" pitchFamily="2" charset="-122"/>
                        </a:rPr>
                        <a:t>tcmalloc</a:t>
                      </a:r>
                      <a:r>
                        <a:rPr lang="en-MY" sz="1600" b="1" dirty="0">
                          <a:solidFill>
                            <a:schemeClr val="bg1"/>
                          </a:solidFill>
                          <a:effectLst/>
                          <a:latin typeface="+mn-lt"/>
                          <a:ea typeface="SimSun" panose="02010600030101010101" pitchFamily="2" charset="-122"/>
                        </a:rPr>
                        <a:t> +AMX (CPU)</a:t>
                      </a:r>
                    </a:p>
                  </a:txBody>
                  <a:tcPr marL="68580" marR="68580">
                    <a:solidFill>
                      <a:srgbClr val="0FBAB2"/>
                    </a:solidFill>
                  </a:tcPr>
                </a:tc>
                <a:tc>
                  <a:txBody>
                    <a:bodyPr/>
                    <a:lstStyle/>
                    <a:p>
                      <a:pPr marL="0" marR="0" algn="ctr">
                        <a:spcBef>
                          <a:spcPts val="0"/>
                        </a:spcBef>
                        <a:spcAft>
                          <a:spcPts val="0"/>
                        </a:spcAft>
                      </a:pPr>
                      <a:r>
                        <a:rPr lang="en-MY" sz="1600" dirty="0">
                          <a:solidFill>
                            <a:schemeClr val="bg1"/>
                          </a:solidFill>
                          <a:effectLst/>
                          <a:latin typeface="+mn-lt"/>
                        </a:rPr>
                        <a:t>Transformers</a:t>
                      </a:r>
                    </a:p>
                    <a:p>
                      <a:pPr marL="0" marR="0" algn="ctr">
                        <a:spcBef>
                          <a:spcPts val="0"/>
                        </a:spcBef>
                        <a:spcAft>
                          <a:spcPts val="0"/>
                        </a:spcAft>
                      </a:pPr>
                      <a:r>
                        <a:rPr lang="en-MY" sz="1600" dirty="0">
                          <a:solidFill>
                            <a:schemeClr val="bg1"/>
                          </a:solidFill>
                          <a:effectLst/>
                          <a:latin typeface="+mn-lt"/>
                        </a:rPr>
                        <a:t>(GPU)</a:t>
                      </a:r>
                      <a:endParaRPr lang="en-MY" sz="1600" b="1" dirty="0">
                        <a:solidFill>
                          <a:schemeClr val="bg1"/>
                        </a:solidFill>
                        <a:effectLst/>
                        <a:latin typeface="+mn-lt"/>
                        <a:ea typeface="SimSun" panose="02010600030101010101" pitchFamily="2" charset="-122"/>
                      </a:endParaRPr>
                    </a:p>
                  </a:txBody>
                  <a:tcPr marL="68580" marR="68580">
                    <a:solidFill>
                      <a:srgbClr val="0FBAB2"/>
                    </a:solidFill>
                  </a:tcPr>
                </a:tc>
                <a:extLst>
                  <a:ext uri="{0D108BD9-81ED-4DB2-BD59-A6C34878D82A}">
                    <a16:rowId xmlns:a16="http://schemas.microsoft.com/office/drawing/2014/main" val="3675814605"/>
                  </a:ext>
                </a:extLst>
              </a:tr>
              <a:tr h="692338">
                <a:tc>
                  <a:txBody>
                    <a:bodyPr/>
                    <a:lstStyle/>
                    <a:p>
                      <a:pPr marL="0" marR="0" algn="ctr">
                        <a:spcBef>
                          <a:spcPts val="0"/>
                        </a:spcBef>
                        <a:spcAft>
                          <a:spcPts val="0"/>
                        </a:spcAft>
                      </a:pPr>
                      <a:r>
                        <a:rPr lang="en-MY" sz="1600" dirty="0">
                          <a:effectLst/>
                          <a:latin typeface="+mn-lt"/>
                        </a:rPr>
                        <a:t>Mean</a:t>
                      </a:r>
                      <a:endParaRPr lang="en-MY" sz="1600" dirty="0">
                        <a:effectLst/>
                        <a:latin typeface="+mn-lt"/>
                        <a:ea typeface="SimSun" panose="02010600030101010101" pitchFamily="2" charset="-122"/>
                      </a:endParaRPr>
                    </a:p>
                  </a:txBody>
                  <a:tcPr marL="68580" marR="68580" anchor="ctr"/>
                </a:tc>
                <a:tc>
                  <a:txBody>
                    <a:bodyPr/>
                    <a:lstStyle/>
                    <a:p>
                      <a:pPr marL="0" marR="0" algn="ctr">
                        <a:spcBef>
                          <a:spcPts val="0"/>
                        </a:spcBef>
                        <a:spcAft>
                          <a:spcPts val="0"/>
                        </a:spcAft>
                      </a:pPr>
                      <a:r>
                        <a:rPr lang="en-MY" sz="1600" dirty="0">
                          <a:effectLst/>
                          <a:latin typeface="+mn-lt"/>
                        </a:rPr>
                        <a:t>0.5178</a:t>
                      </a:r>
                      <a:endParaRPr lang="en-MY" sz="1600" dirty="0">
                        <a:effectLst/>
                        <a:latin typeface="+mn-lt"/>
                        <a:ea typeface="SimSun" panose="02010600030101010101" pitchFamily="2" charset="-122"/>
                      </a:endParaRPr>
                    </a:p>
                  </a:txBody>
                  <a:tcPr marL="68580" marR="68580" anchor="ctr"/>
                </a:tc>
                <a:tc>
                  <a:txBody>
                    <a:bodyPr/>
                    <a:lstStyle/>
                    <a:p>
                      <a:pPr marL="0" marR="0" algn="ctr">
                        <a:spcBef>
                          <a:spcPts val="0"/>
                        </a:spcBef>
                        <a:spcAft>
                          <a:spcPts val="0"/>
                        </a:spcAft>
                      </a:pPr>
                      <a:r>
                        <a:rPr lang="en-MY" sz="1600">
                          <a:effectLst/>
                          <a:latin typeface="+mn-lt"/>
                        </a:rPr>
                        <a:t>0.6466</a:t>
                      </a:r>
                      <a:endParaRPr lang="en-MY" sz="1600">
                        <a:effectLst/>
                        <a:latin typeface="+mn-lt"/>
                        <a:ea typeface="SimSun" panose="02010600030101010101" pitchFamily="2" charset="-122"/>
                      </a:endParaRPr>
                    </a:p>
                  </a:txBody>
                  <a:tcPr marL="68580" marR="68580" anchor="ctr"/>
                </a:tc>
                <a:tc>
                  <a:txBody>
                    <a:bodyPr/>
                    <a:lstStyle/>
                    <a:p>
                      <a:pPr marL="0" marR="0" algn="ctr">
                        <a:spcBef>
                          <a:spcPts val="0"/>
                        </a:spcBef>
                        <a:spcAft>
                          <a:spcPts val="0"/>
                        </a:spcAft>
                      </a:pPr>
                      <a:r>
                        <a:rPr lang="en-MY" sz="1600">
                          <a:effectLst/>
                          <a:latin typeface="+mn-lt"/>
                        </a:rPr>
                        <a:t>0.6834</a:t>
                      </a:r>
                      <a:endParaRPr lang="en-MY" sz="1600">
                        <a:effectLst/>
                        <a:latin typeface="+mn-lt"/>
                        <a:ea typeface="SimSun" panose="02010600030101010101" pitchFamily="2" charset="-122"/>
                      </a:endParaRPr>
                    </a:p>
                  </a:txBody>
                  <a:tcPr marL="68580" marR="68580" anchor="ctr"/>
                </a:tc>
                <a:tc>
                  <a:txBody>
                    <a:bodyPr/>
                    <a:lstStyle/>
                    <a:p>
                      <a:pPr marL="0" marR="0" algn="ctr">
                        <a:spcBef>
                          <a:spcPts val="0"/>
                        </a:spcBef>
                        <a:spcAft>
                          <a:spcPts val="0"/>
                        </a:spcAft>
                      </a:pPr>
                      <a:r>
                        <a:rPr lang="en-MY" sz="1600">
                          <a:effectLst/>
                          <a:latin typeface="+mn-lt"/>
                          <a:ea typeface="SimSun" panose="02010600030101010101" pitchFamily="2" charset="-122"/>
                        </a:rPr>
                        <a:t>0.7186</a:t>
                      </a:r>
                    </a:p>
                  </a:txBody>
                  <a:tcPr marL="68580" marR="68580" anchor="ctr"/>
                </a:tc>
                <a:tc>
                  <a:txBody>
                    <a:bodyPr/>
                    <a:lstStyle/>
                    <a:p>
                      <a:pPr marL="0" marR="0" algn="ctr">
                        <a:spcBef>
                          <a:spcPts val="0"/>
                        </a:spcBef>
                        <a:spcAft>
                          <a:spcPts val="0"/>
                        </a:spcAft>
                      </a:pPr>
                      <a:r>
                        <a:rPr lang="en-MY" sz="1600" dirty="0">
                          <a:effectLst/>
                          <a:latin typeface="+mn-lt"/>
                          <a:ea typeface="SimSun" panose="02010600030101010101" pitchFamily="2" charset="-122"/>
                        </a:rPr>
                        <a:t>0.7144</a:t>
                      </a:r>
                    </a:p>
                  </a:txBody>
                  <a:tcPr marL="68580" marR="68580" anchor="ctr"/>
                </a:tc>
                <a:tc>
                  <a:txBody>
                    <a:bodyPr/>
                    <a:lstStyle/>
                    <a:p>
                      <a:pPr marL="0" marR="0" algn="ctr">
                        <a:spcBef>
                          <a:spcPts val="0"/>
                        </a:spcBef>
                        <a:spcAft>
                          <a:spcPts val="0"/>
                        </a:spcAft>
                      </a:pPr>
                      <a:r>
                        <a:rPr lang="en-MY" sz="1600" dirty="0">
                          <a:effectLst/>
                          <a:latin typeface="+mn-lt"/>
                        </a:rPr>
                        <a:t>0.7155</a:t>
                      </a:r>
                      <a:endParaRPr lang="en-MY" sz="1600" dirty="0">
                        <a:effectLst/>
                        <a:latin typeface="+mn-lt"/>
                        <a:ea typeface="SimSun" panose="02010600030101010101" pitchFamily="2" charset="-122"/>
                      </a:endParaRPr>
                    </a:p>
                  </a:txBody>
                  <a:tcPr marL="68580" marR="68580" anchor="ctr"/>
                </a:tc>
                <a:extLst>
                  <a:ext uri="{0D108BD9-81ED-4DB2-BD59-A6C34878D82A}">
                    <a16:rowId xmlns:a16="http://schemas.microsoft.com/office/drawing/2014/main" val="3586959714"/>
                  </a:ext>
                </a:extLst>
              </a:tr>
              <a:tr h="518686">
                <a:tc>
                  <a:txBody>
                    <a:bodyPr/>
                    <a:lstStyle/>
                    <a:p>
                      <a:pPr marL="0" marR="0" algn="ctr">
                        <a:spcBef>
                          <a:spcPts val="0"/>
                        </a:spcBef>
                        <a:spcAft>
                          <a:spcPts val="0"/>
                        </a:spcAft>
                      </a:pPr>
                      <a:r>
                        <a:rPr lang="en-MY" sz="1600" dirty="0">
                          <a:effectLst/>
                          <a:latin typeface="+mn-lt"/>
                        </a:rPr>
                        <a:t>Median</a:t>
                      </a:r>
                      <a:endParaRPr lang="en-MY" sz="1600" dirty="0">
                        <a:effectLst/>
                        <a:latin typeface="+mn-lt"/>
                        <a:ea typeface="SimSun" panose="02010600030101010101" pitchFamily="2" charset="-122"/>
                      </a:endParaRPr>
                    </a:p>
                  </a:txBody>
                  <a:tcPr marL="68580" marR="68580" anchor="ctr"/>
                </a:tc>
                <a:tc>
                  <a:txBody>
                    <a:bodyPr/>
                    <a:lstStyle/>
                    <a:p>
                      <a:pPr marL="0" marR="0" algn="ctr">
                        <a:spcBef>
                          <a:spcPts val="0"/>
                        </a:spcBef>
                        <a:spcAft>
                          <a:spcPts val="0"/>
                        </a:spcAft>
                      </a:pPr>
                      <a:r>
                        <a:rPr lang="en-MY" sz="1600" dirty="0">
                          <a:effectLst/>
                          <a:latin typeface="+mn-lt"/>
                        </a:rPr>
                        <a:t>0.6</a:t>
                      </a:r>
                      <a:endParaRPr lang="en-MY" sz="1600" dirty="0">
                        <a:effectLst/>
                        <a:latin typeface="+mn-lt"/>
                        <a:ea typeface="SimSun" panose="02010600030101010101" pitchFamily="2" charset="-122"/>
                      </a:endParaRPr>
                    </a:p>
                  </a:txBody>
                  <a:tcPr marL="68580" marR="68580" anchor="ctr"/>
                </a:tc>
                <a:tc>
                  <a:txBody>
                    <a:bodyPr/>
                    <a:lstStyle/>
                    <a:p>
                      <a:pPr marL="0" marR="0" algn="ctr">
                        <a:spcBef>
                          <a:spcPts val="0"/>
                        </a:spcBef>
                        <a:spcAft>
                          <a:spcPts val="0"/>
                        </a:spcAft>
                      </a:pPr>
                      <a:r>
                        <a:rPr lang="en-MY" sz="1600" dirty="0">
                          <a:effectLst/>
                          <a:latin typeface="+mn-lt"/>
                        </a:rPr>
                        <a:t>0.6</a:t>
                      </a:r>
                      <a:endParaRPr lang="en-MY" sz="1600" dirty="0">
                        <a:effectLst/>
                        <a:latin typeface="+mn-lt"/>
                        <a:ea typeface="SimSun" panose="02010600030101010101" pitchFamily="2" charset="-122"/>
                      </a:endParaRPr>
                    </a:p>
                  </a:txBody>
                  <a:tcPr marL="68580" marR="68580" anchor="ctr"/>
                </a:tc>
                <a:tc>
                  <a:txBody>
                    <a:bodyPr/>
                    <a:lstStyle/>
                    <a:p>
                      <a:pPr marL="0" marR="0" algn="ctr">
                        <a:spcBef>
                          <a:spcPts val="0"/>
                        </a:spcBef>
                        <a:spcAft>
                          <a:spcPts val="0"/>
                        </a:spcAft>
                      </a:pPr>
                      <a:r>
                        <a:rPr lang="en-MY" sz="1600">
                          <a:effectLst/>
                          <a:latin typeface="+mn-lt"/>
                        </a:rPr>
                        <a:t>0.6</a:t>
                      </a:r>
                      <a:endParaRPr lang="en-MY" sz="1600">
                        <a:effectLst/>
                        <a:latin typeface="+mn-lt"/>
                        <a:ea typeface="SimSun" panose="02010600030101010101" pitchFamily="2" charset="-122"/>
                      </a:endParaRPr>
                    </a:p>
                  </a:txBody>
                  <a:tcPr marL="68580" marR="68580" anchor="ctr"/>
                </a:tc>
                <a:tc>
                  <a:txBody>
                    <a:bodyPr/>
                    <a:lstStyle/>
                    <a:p>
                      <a:pPr marL="0" marR="0" algn="ctr">
                        <a:spcBef>
                          <a:spcPts val="0"/>
                        </a:spcBef>
                        <a:spcAft>
                          <a:spcPts val="0"/>
                        </a:spcAft>
                      </a:pPr>
                      <a:r>
                        <a:rPr lang="en-MY" sz="1600">
                          <a:effectLst/>
                          <a:latin typeface="+mn-lt"/>
                          <a:ea typeface="SimSun" panose="02010600030101010101" pitchFamily="2" charset="-122"/>
                        </a:rPr>
                        <a:t>0.75</a:t>
                      </a:r>
                    </a:p>
                  </a:txBody>
                  <a:tcPr marL="68580" marR="68580" anchor="ctr"/>
                </a:tc>
                <a:tc>
                  <a:txBody>
                    <a:bodyPr/>
                    <a:lstStyle/>
                    <a:p>
                      <a:pPr marL="0" marR="0" algn="ctr">
                        <a:spcBef>
                          <a:spcPts val="0"/>
                        </a:spcBef>
                        <a:spcAft>
                          <a:spcPts val="0"/>
                        </a:spcAft>
                      </a:pPr>
                      <a:r>
                        <a:rPr lang="en-MY" sz="1600" dirty="0">
                          <a:effectLst/>
                          <a:latin typeface="+mn-lt"/>
                          <a:ea typeface="SimSun" panose="02010600030101010101" pitchFamily="2" charset="-122"/>
                        </a:rPr>
                        <a:t>0.75</a:t>
                      </a:r>
                    </a:p>
                  </a:txBody>
                  <a:tcPr marL="68580" marR="68580" anchor="ctr"/>
                </a:tc>
                <a:tc>
                  <a:txBody>
                    <a:bodyPr/>
                    <a:lstStyle/>
                    <a:p>
                      <a:pPr marL="0" marR="0" algn="ctr">
                        <a:spcBef>
                          <a:spcPts val="0"/>
                        </a:spcBef>
                        <a:spcAft>
                          <a:spcPts val="0"/>
                        </a:spcAft>
                      </a:pPr>
                      <a:r>
                        <a:rPr lang="en-MY" sz="1600" dirty="0">
                          <a:effectLst/>
                          <a:latin typeface="+mn-lt"/>
                        </a:rPr>
                        <a:t>0.75</a:t>
                      </a:r>
                      <a:endParaRPr lang="en-MY" sz="1600" dirty="0">
                        <a:effectLst/>
                        <a:latin typeface="+mn-lt"/>
                        <a:ea typeface="SimSun" panose="02010600030101010101" pitchFamily="2" charset="-122"/>
                      </a:endParaRPr>
                    </a:p>
                  </a:txBody>
                  <a:tcPr marL="68580" marR="68580" anchor="ctr"/>
                </a:tc>
                <a:extLst>
                  <a:ext uri="{0D108BD9-81ED-4DB2-BD59-A6C34878D82A}">
                    <a16:rowId xmlns:a16="http://schemas.microsoft.com/office/drawing/2014/main" val="3459749567"/>
                  </a:ext>
                </a:extLst>
              </a:tr>
              <a:tr h="983849">
                <a:tc>
                  <a:txBody>
                    <a:bodyPr/>
                    <a:lstStyle/>
                    <a:p>
                      <a:pPr marL="0" marR="0" algn="ctr">
                        <a:spcBef>
                          <a:spcPts val="0"/>
                        </a:spcBef>
                        <a:spcAft>
                          <a:spcPts val="0"/>
                        </a:spcAft>
                      </a:pPr>
                      <a:r>
                        <a:rPr lang="en-MY" sz="1600" dirty="0">
                          <a:effectLst/>
                          <a:latin typeface="+mn-lt"/>
                        </a:rPr>
                        <a:t>Conformance Test</a:t>
                      </a:r>
                      <a:endParaRPr lang="en-MY" sz="1600" dirty="0">
                        <a:effectLst/>
                        <a:latin typeface="+mn-lt"/>
                        <a:ea typeface="SimSun" panose="02010600030101010101" pitchFamily="2" charset="-122"/>
                      </a:endParaRPr>
                    </a:p>
                  </a:txBody>
                  <a:tcPr marL="68580" marR="68580" anchor="ctr"/>
                </a:tc>
                <a:tc>
                  <a:txBody>
                    <a:bodyPr/>
                    <a:lstStyle/>
                    <a:p>
                      <a:pPr marL="0" marR="0" algn="ctr">
                        <a:spcBef>
                          <a:spcPts val="0"/>
                        </a:spcBef>
                        <a:spcAft>
                          <a:spcPts val="0"/>
                        </a:spcAft>
                      </a:pPr>
                      <a:r>
                        <a:rPr lang="en-MY" sz="1600" dirty="0">
                          <a:effectLst/>
                          <a:latin typeface="+mn-lt"/>
                        </a:rPr>
                        <a:t>0.64</a:t>
                      </a:r>
                    </a:p>
                    <a:p>
                      <a:pPr marL="0" marR="0" algn="ctr">
                        <a:spcBef>
                          <a:spcPts val="0"/>
                        </a:spcBef>
                        <a:spcAft>
                          <a:spcPts val="0"/>
                        </a:spcAft>
                      </a:pPr>
                      <a:r>
                        <a:rPr lang="en-MY" sz="1600" dirty="0">
                          <a:effectLst/>
                          <a:latin typeface="+mn-lt"/>
                        </a:rPr>
                        <a:t>(32/50)</a:t>
                      </a:r>
                      <a:endParaRPr lang="en-MY" sz="1600" dirty="0">
                        <a:effectLst/>
                        <a:latin typeface="+mn-lt"/>
                        <a:ea typeface="SimSun" panose="02010600030101010101" pitchFamily="2" charset="-122"/>
                      </a:endParaRPr>
                    </a:p>
                  </a:txBody>
                  <a:tcPr marL="68580" marR="68580" anchor="ctr"/>
                </a:tc>
                <a:tc>
                  <a:txBody>
                    <a:bodyPr/>
                    <a:lstStyle/>
                    <a:p>
                      <a:pPr marL="0" marR="0" algn="ctr">
                        <a:spcBef>
                          <a:spcPts val="0"/>
                        </a:spcBef>
                        <a:spcAft>
                          <a:spcPts val="0"/>
                        </a:spcAft>
                      </a:pPr>
                      <a:r>
                        <a:rPr lang="en-MY" sz="1600" dirty="0">
                          <a:effectLst/>
                          <a:latin typeface="+mn-lt"/>
                        </a:rPr>
                        <a:t>0.88</a:t>
                      </a:r>
                    </a:p>
                    <a:p>
                      <a:pPr marL="0" marR="0" algn="ctr">
                        <a:spcBef>
                          <a:spcPts val="0"/>
                        </a:spcBef>
                        <a:spcAft>
                          <a:spcPts val="0"/>
                        </a:spcAft>
                      </a:pPr>
                      <a:r>
                        <a:rPr lang="en-MY" sz="1600" dirty="0">
                          <a:effectLst/>
                          <a:latin typeface="+mn-lt"/>
                        </a:rPr>
                        <a:t>(44/50)</a:t>
                      </a:r>
                      <a:endParaRPr lang="en-MY" sz="1600" dirty="0">
                        <a:effectLst/>
                        <a:latin typeface="+mn-lt"/>
                        <a:ea typeface="SimSun" panose="02010600030101010101" pitchFamily="2" charset="-122"/>
                      </a:endParaRPr>
                    </a:p>
                  </a:txBody>
                  <a:tcPr marL="68580" marR="68580" anchor="ctr"/>
                </a:tc>
                <a:tc>
                  <a:txBody>
                    <a:bodyPr/>
                    <a:lstStyle/>
                    <a:p>
                      <a:pPr marL="0" marR="0" algn="ctr">
                        <a:spcBef>
                          <a:spcPts val="0"/>
                        </a:spcBef>
                        <a:spcAft>
                          <a:spcPts val="0"/>
                        </a:spcAft>
                      </a:pPr>
                      <a:r>
                        <a:rPr lang="en-MY" sz="1600" dirty="0">
                          <a:effectLst/>
                          <a:latin typeface="+mn-lt"/>
                        </a:rPr>
                        <a:t>1.00</a:t>
                      </a:r>
                    </a:p>
                    <a:p>
                      <a:pPr marL="0" marR="0" algn="ctr">
                        <a:spcBef>
                          <a:spcPts val="0"/>
                        </a:spcBef>
                        <a:spcAft>
                          <a:spcPts val="0"/>
                        </a:spcAft>
                      </a:pPr>
                      <a:r>
                        <a:rPr lang="en-MY" sz="1600" dirty="0">
                          <a:effectLst/>
                          <a:latin typeface="+mn-lt"/>
                        </a:rPr>
                        <a:t>(50/50)</a:t>
                      </a:r>
                      <a:endParaRPr lang="en-MY" sz="1600" dirty="0">
                        <a:effectLst/>
                        <a:latin typeface="+mn-lt"/>
                        <a:ea typeface="SimSun" panose="02010600030101010101" pitchFamily="2" charset="-122"/>
                      </a:endParaRPr>
                    </a:p>
                  </a:txBody>
                  <a:tcPr marL="68580" marR="68580" anchor="ctr"/>
                </a:tc>
                <a:tc>
                  <a:txBody>
                    <a:bodyPr/>
                    <a:lstStyle/>
                    <a:p>
                      <a:pPr marL="0" marR="0" algn="ctr">
                        <a:spcBef>
                          <a:spcPts val="0"/>
                        </a:spcBef>
                        <a:spcAft>
                          <a:spcPts val="0"/>
                        </a:spcAft>
                      </a:pPr>
                      <a:r>
                        <a:rPr lang="en-MY" sz="1600" dirty="0">
                          <a:effectLst/>
                          <a:latin typeface="+mn-lt"/>
                          <a:ea typeface="SimSun" panose="02010600030101010101" pitchFamily="2" charset="-122"/>
                        </a:rPr>
                        <a:t>1.00</a:t>
                      </a:r>
                    </a:p>
                    <a:p>
                      <a:pPr marL="0" marR="0" algn="ctr">
                        <a:spcBef>
                          <a:spcPts val="0"/>
                        </a:spcBef>
                        <a:spcAft>
                          <a:spcPts val="0"/>
                        </a:spcAft>
                      </a:pPr>
                      <a:r>
                        <a:rPr lang="en-MY" sz="1600" dirty="0">
                          <a:effectLst/>
                          <a:latin typeface="+mn-lt"/>
                          <a:ea typeface="SimSun" panose="02010600030101010101" pitchFamily="2" charset="-122"/>
                        </a:rPr>
                        <a:t>(50/50)</a:t>
                      </a:r>
                    </a:p>
                  </a:txBody>
                  <a:tcPr marL="68580" marR="68580" anchor="ctr"/>
                </a:tc>
                <a:tc>
                  <a:txBody>
                    <a:bodyPr/>
                    <a:lstStyle/>
                    <a:p>
                      <a:pPr marL="0" marR="0" algn="ctr">
                        <a:spcBef>
                          <a:spcPts val="0"/>
                        </a:spcBef>
                        <a:spcAft>
                          <a:spcPts val="0"/>
                        </a:spcAft>
                      </a:pPr>
                      <a:r>
                        <a:rPr lang="en-MY" sz="1600" dirty="0">
                          <a:effectLst/>
                          <a:latin typeface="+mn-lt"/>
                          <a:ea typeface="SimSun" panose="02010600030101010101" pitchFamily="2" charset="-122"/>
                        </a:rPr>
                        <a:t>1.00</a:t>
                      </a:r>
                    </a:p>
                    <a:p>
                      <a:pPr marL="0" marR="0" algn="ctr">
                        <a:spcBef>
                          <a:spcPts val="0"/>
                        </a:spcBef>
                        <a:spcAft>
                          <a:spcPts val="0"/>
                        </a:spcAft>
                      </a:pPr>
                      <a:r>
                        <a:rPr lang="en-MY" sz="1600" dirty="0">
                          <a:effectLst/>
                          <a:latin typeface="+mn-lt"/>
                          <a:ea typeface="SimSun" panose="02010600030101010101" pitchFamily="2" charset="-122"/>
                        </a:rPr>
                        <a:t>(50/50)</a:t>
                      </a:r>
                    </a:p>
                  </a:txBody>
                  <a:tcPr marL="68580" marR="68580" anchor="ctr"/>
                </a:tc>
                <a:tc>
                  <a:txBody>
                    <a:bodyPr/>
                    <a:lstStyle/>
                    <a:p>
                      <a:pPr marL="0" marR="0" algn="ctr">
                        <a:spcBef>
                          <a:spcPts val="0"/>
                        </a:spcBef>
                        <a:spcAft>
                          <a:spcPts val="0"/>
                        </a:spcAft>
                      </a:pPr>
                      <a:r>
                        <a:rPr lang="en-MY" sz="1600" dirty="0">
                          <a:effectLst/>
                          <a:latin typeface="+mn-lt"/>
                        </a:rPr>
                        <a:t>0.98</a:t>
                      </a:r>
                    </a:p>
                    <a:p>
                      <a:pPr marL="0" marR="0" algn="ctr">
                        <a:spcBef>
                          <a:spcPts val="0"/>
                        </a:spcBef>
                        <a:spcAft>
                          <a:spcPts val="0"/>
                        </a:spcAft>
                      </a:pPr>
                      <a:r>
                        <a:rPr lang="en-MY" sz="1600" dirty="0">
                          <a:effectLst/>
                          <a:latin typeface="+mn-lt"/>
                        </a:rPr>
                        <a:t>(49/50)</a:t>
                      </a:r>
                      <a:endParaRPr lang="en-MY" sz="1600" dirty="0">
                        <a:effectLst/>
                        <a:latin typeface="+mn-lt"/>
                        <a:ea typeface="SimSun" panose="02010600030101010101" pitchFamily="2" charset="-122"/>
                      </a:endParaRPr>
                    </a:p>
                  </a:txBody>
                  <a:tcPr marL="68580" marR="68580" anchor="ctr"/>
                </a:tc>
                <a:extLst>
                  <a:ext uri="{0D108BD9-81ED-4DB2-BD59-A6C34878D82A}">
                    <a16:rowId xmlns:a16="http://schemas.microsoft.com/office/drawing/2014/main" val="65330854"/>
                  </a:ext>
                </a:extLst>
              </a:tr>
            </a:tbl>
          </a:graphicData>
        </a:graphic>
      </p:graphicFrame>
      <p:sp>
        <p:nvSpPr>
          <p:cNvPr id="2" name="TextBox 1">
            <a:extLst>
              <a:ext uri="{FF2B5EF4-FFF2-40B4-BE49-F238E27FC236}">
                <a16:creationId xmlns:a16="http://schemas.microsoft.com/office/drawing/2014/main" id="{9AC1BA2E-2704-4770-B135-D9C5D1C7844A}"/>
              </a:ext>
            </a:extLst>
          </p:cNvPr>
          <p:cNvSpPr txBox="1"/>
          <p:nvPr/>
        </p:nvSpPr>
        <p:spPr>
          <a:xfrm>
            <a:off x="781054" y="4721275"/>
            <a:ext cx="10241414" cy="1200329"/>
          </a:xfrm>
          <a:prstGeom prst="rect">
            <a:avLst/>
          </a:prstGeom>
          <a:noFill/>
        </p:spPr>
        <p:txBody>
          <a:bodyPr wrap="square" rtlCol="0">
            <a:spAutoFit/>
          </a:bodyPr>
          <a:lstStyle/>
          <a:p>
            <a:pPr marL="285750" indent="-285750">
              <a:buFont typeface="Arial" panose="020B0604020202020204" pitchFamily="34" charset="0"/>
              <a:buChar char="•"/>
            </a:pPr>
            <a:r>
              <a:rPr lang="en-US" dirty="0"/>
              <a:t>Fine-tuned models are comparable in terms of summarization score as compared to GPT 3.5</a:t>
            </a:r>
          </a:p>
          <a:p>
            <a:endParaRPr lang="en-US" dirty="0"/>
          </a:p>
          <a:p>
            <a:pPr marL="285750" indent="-285750">
              <a:buFont typeface="Arial" panose="020B0604020202020204" pitchFamily="34" charset="0"/>
              <a:buChar char="•"/>
            </a:pPr>
            <a:r>
              <a:rPr lang="en-US" dirty="0"/>
              <a:t>Fine-tuning eliminated the issue of  “Early Stopping”</a:t>
            </a:r>
            <a:endParaRPr lang="en-MY" dirty="0"/>
          </a:p>
          <a:p>
            <a:endParaRPr lang="en-MY" dirty="0"/>
          </a:p>
        </p:txBody>
      </p:sp>
    </p:spTree>
    <p:extLst>
      <p:ext uri="{BB962C8B-B14F-4D97-AF65-F5344CB8AC3E}">
        <p14:creationId xmlns:p14="http://schemas.microsoft.com/office/powerpoint/2010/main" val="165865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652D54E9-D58D-4C3D-9B23-C60A1765384A}"/>
              </a:ext>
            </a:extLst>
          </p:cNvPr>
          <p:cNvGrpSpPr/>
          <p:nvPr/>
        </p:nvGrpSpPr>
        <p:grpSpPr>
          <a:xfrm>
            <a:off x="2" y="-10887"/>
            <a:ext cx="12192000" cy="6877058"/>
            <a:chOff x="2" y="-10887"/>
            <a:chExt cx="12192000" cy="6877058"/>
          </a:xfrm>
        </p:grpSpPr>
        <p:grpSp>
          <p:nvGrpSpPr>
            <p:cNvPr id="5" name="Group 4">
              <a:extLst>
                <a:ext uri="{FF2B5EF4-FFF2-40B4-BE49-F238E27FC236}">
                  <a16:creationId xmlns:a16="http://schemas.microsoft.com/office/drawing/2014/main" id="{2F26648D-150A-425A-A4CD-EF00CF0E875D}"/>
                </a:ext>
              </a:extLst>
            </p:cNvPr>
            <p:cNvGrpSpPr/>
            <p:nvPr/>
          </p:nvGrpSpPr>
          <p:grpSpPr>
            <a:xfrm>
              <a:off x="2" y="6237510"/>
              <a:ext cx="12191998" cy="628661"/>
              <a:chOff x="2" y="6237510"/>
              <a:chExt cx="12191998" cy="628661"/>
            </a:xfrm>
          </p:grpSpPr>
          <p:sp>
            <p:nvSpPr>
              <p:cNvPr id="9" name="Rectangle 8">
                <a:extLst>
                  <a:ext uri="{FF2B5EF4-FFF2-40B4-BE49-F238E27FC236}">
                    <a16:creationId xmlns:a16="http://schemas.microsoft.com/office/drawing/2014/main" id="{62328637-A393-4272-9558-C0A31CE88FDE}"/>
                  </a:ext>
                </a:extLst>
              </p:cNvPr>
              <p:cNvSpPr/>
              <p:nvPr/>
            </p:nvSpPr>
            <p:spPr>
              <a:xfrm rot="16200000">
                <a:off x="7445830" y="2120000"/>
                <a:ext cx="620486" cy="8871855"/>
              </a:xfrm>
              <a:prstGeom prst="rect">
                <a:avLst/>
              </a:prstGeom>
              <a:solidFill>
                <a:srgbClr val="EF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0" name="Rectangle 9">
                <a:extLst>
                  <a:ext uri="{FF2B5EF4-FFF2-40B4-BE49-F238E27FC236}">
                    <a16:creationId xmlns:a16="http://schemas.microsoft.com/office/drawing/2014/main" id="{491029DE-3C12-459A-8D3A-CD564E8191CB}"/>
                  </a:ext>
                </a:extLst>
              </p:cNvPr>
              <p:cNvSpPr/>
              <p:nvPr/>
            </p:nvSpPr>
            <p:spPr>
              <a:xfrm rot="16200000">
                <a:off x="2735514" y="6246750"/>
                <a:ext cx="304583" cy="286104"/>
              </a:xfrm>
              <a:prstGeom prst="rect">
                <a:avLst/>
              </a:prstGeom>
              <a:solidFill>
                <a:srgbClr val="FFB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1" name="TextBox 10">
                <a:extLst>
                  <a:ext uri="{FF2B5EF4-FFF2-40B4-BE49-F238E27FC236}">
                    <a16:creationId xmlns:a16="http://schemas.microsoft.com/office/drawing/2014/main" id="{7878FB4C-E25B-41F0-BDE2-0A1CD5F31934}"/>
                  </a:ext>
                </a:extLst>
              </p:cNvPr>
              <p:cNvSpPr txBox="1"/>
              <p:nvPr/>
            </p:nvSpPr>
            <p:spPr>
              <a:xfrm>
                <a:off x="9632977" y="6418271"/>
                <a:ext cx="2222083" cy="261610"/>
              </a:xfrm>
              <a:prstGeom prst="rect">
                <a:avLst/>
              </a:prstGeom>
              <a:noFill/>
            </p:spPr>
            <p:txBody>
              <a:bodyPr wrap="none" rtlCol="0">
                <a:spAutoFit/>
              </a:bodyPr>
              <a:lstStyle/>
              <a:p>
                <a:pPr algn="r"/>
                <a:r>
                  <a:rPr lang="en-MY" sz="1100" i="1" dirty="0">
                    <a:solidFill>
                      <a:srgbClr val="0FBAB2"/>
                    </a:solidFill>
                    <a:latin typeface="Gotham Black" pitchFamily="50" charset="0"/>
                  </a:rPr>
                  <a:t>Passionate</a:t>
                </a:r>
                <a:r>
                  <a:rPr lang="en-MY" sz="1100" dirty="0">
                    <a:solidFill>
                      <a:srgbClr val="0FBAB2"/>
                    </a:solidFill>
                    <a:latin typeface="Gotham Ultra" pitchFamily="50" charset="0"/>
                  </a:rPr>
                  <a:t> </a:t>
                </a:r>
                <a:r>
                  <a:rPr lang="en-MY" sz="1100" i="1" dirty="0">
                    <a:solidFill>
                      <a:srgbClr val="0FBAB2"/>
                    </a:solidFill>
                    <a:latin typeface="Gotham" panose="02000504050000020004" pitchFamily="2" charset="0"/>
                  </a:rPr>
                  <a:t>about</a:t>
                </a:r>
                <a:r>
                  <a:rPr lang="en-MY" sz="1100" dirty="0">
                    <a:solidFill>
                      <a:srgbClr val="0FBAB2"/>
                    </a:solidFill>
                    <a:latin typeface="Gotham Ultra" pitchFamily="50" charset="0"/>
                  </a:rPr>
                  <a:t> </a:t>
                </a:r>
                <a:r>
                  <a:rPr lang="en-MY" sz="1100" i="1" dirty="0">
                    <a:solidFill>
                      <a:srgbClr val="0FBAB2"/>
                    </a:solidFill>
                    <a:latin typeface="Gotham Black" pitchFamily="50" charset="0"/>
                  </a:rPr>
                  <a:t>Healthcare</a:t>
                </a:r>
              </a:p>
            </p:txBody>
          </p:sp>
          <p:sp>
            <p:nvSpPr>
              <p:cNvPr id="12" name="TextBox 11">
                <a:extLst>
                  <a:ext uri="{FF2B5EF4-FFF2-40B4-BE49-F238E27FC236}">
                    <a16:creationId xmlns:a16="http://schemas.microsoft.com/office/drawing/2014/main" id="{6B2CCB16-C59E-4C07-96B7-0E3BFA7228F6}"/>
                  </a:ext>
                </a:extLst>
              </p:cNvPr>
              <p:cNvSpPr txBox="1"/>
              <p:nvPr/>
            </p:nvSpPr>
            <p:spPr>
              <a:xfrm>
                <a:off x="3242931" y="6418271"/>
                <a:ext cx="6102350" cy="261610"/>
              </a:xfrm>
              <a:prstGeom prst="rect">
                <a:avLst/>
              </a:prstGeom>
              <a:noFill/>
            </p:spPr>
            <p:txBody>
              <a:bodyPr wrap="square" anchor="ctr">
                <a:spAutoFit/>
              </a:bodyPr>
              <a:lstStyle/>
              <a:p>
                <a:pPr algn="ctr"/>
                <a:r>
                  <a:rPr lang="en-MY" sz="1050" b="0" i="0" dirty="0">
                    <a:solidFill>
                      <a:schemeClr val="bg1">
                        <a:lumMod val="75000"/>
                      </a:schemeClr>
                    </a:solidFill>
                    <a:effectLst/>
                    <a:latin typeface="Google Sans"/>
                  </a:rPr>
                  <a:t>©</a:t>
                </a:r>
                <a:r>
                  <a:rPr lang="en-MY" sz="1050" b="0" i="0" dirty="0">
                    <a:solidFill>
                      <a:srgbClr val="040C28"/>
                    </a:solidFill>
                    <a:effectLst/>
                    <a:latin typeface="Google Sans"/>
                  </a:rPr>
                  <a:t> </a:t>
                </a:r>
                <a:r>
                  <a:rPr lang="en-MY" sz="1050" dirty="0">
                    <a:solidFill>
                      <a:schemeClr val="bg1">
                        <a:lumMod val="75000"/>
                      </a:schemeClr>
                    </a:solidFill>
                    <a:latin typeface="GOTHAM-BOOK" panose="02000504050000020004" pitchFamily="2" charset="0"/>
                  </a:rPr>
                  <a:t>Copyright reserved. Private and Confidential to QueueMed Healthtech Sdn Bhd</a:t>
                </a:r>
              </a:p>
            </p:txBody>
          </p:sp>
          <p:sp>
            <p:nvSpPr>
              <p:cNvPr id="13" name="Rectangle 12">
                <a:extLst>
                  <a:ext uri="{FF2B5EF4-FFF2-40B4-BE49-F238E27FC236}">
                    <a16:creationId xmlns:a16="http://schemas.microsoft.com/office/drawing/2014/main" id="{CCF0D293-DE1A-44C7-9FBD-429D3AB7A5A6}"/>
                  </a:ext>
                </a:extLst>
              </p:cNvPr>
              <p:cNvSpPr/>
              <p:nvPr/>
            </p:nvSpPr>
            <p:spPr>
              <a:xfrm rot="16200000">
                <a:off x="908958" y="5328557"/>
                <a:ext cx="620486" cy="2438398"/>
              </a:xfrm>
              <a:prstGeom prst="rect">
                <a:avLst/>
              </a:prstGeom>
              <a:solidFill>
                <a:srgbClr val="0FBA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4" name="Rectangle 13">
                <a:extLst>
                  <a:ext uri="{FF2B5EF4-FFF2-40B4-BE49-F238E27FC236}">
                    <a16:creationId xmlns:a16="http://schemas.microsoft.com/office/drawing/2014/main" id="{7FB38503-87F8-45E8-82E2-14CACA6674FD}"/>
                  </a:ext>
                </a:extLst>
              </p:cNvPr>
              <p:cNvSpPr/>
              <p:nvPr/>
            </p:nvSpPr>
            <p:spPr>
              <a:xfrm rot="16200000">
                <a:off x="2433624" y="6546871"/>
                <a:ext cx="315905" cy="306352"/>
              </a:xfrm>
              <a:prstGeom prst="rect">
                <a:avLst/>
              </a:prstGeom>
              <a:solidFill>
                <a:srgbClr val="764B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15" name="Picture 14">
                <a:extLst>
                  <a:ext uri="{FF2B5EF4-FFF2-40B4-BE49-F238E27FC236}">
                    <a16:creationId xmlns:a16="http://schemas.microsoft.com/office/drawing/2014/main" id="{3D469221-3407-4BFA-91D4-3CA05E5DB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410" y="6370888"/>
                <a:ext cx="1654762" cy="342993"/>
              </a:xfrm>
              <a:prstGeom prst="rect">
                <a:avLst/>
              </a:prstGeom>
            </p:spPr>
          </p:pic>
          <p:sp>
            <p:nvSpPr>
              <p:cNvPr id="16" name="Rectangle 15">
                <a:extLst>
                  <a:ext uri="{FF2B5EF4-FFF2-40B4-BE49-F238E27FC236}">
                    <a16:creationId xmlns:a16="http://schemas.microsoft.com/office/drawing/2014/main" id="{94A1BB05-7FF5-4302-B23D-524590348739}"/>
                  </a:ext>
                </a:extLst>
              </p:cNvPr>
              <p:cNvSpPr/>
              <p:nvPr/>
            </p:nvSpPr>
            <p:spPr>
              <a:xfrm rot="16200000">
                <a:off x="3080592" y="6492360"/>
                <a:ext cx="324077" cy="423544"/>
              </a:xfrm>
              <a:prstGeom prst="rect">
                <a:avLst/>
              </a:prstGeom>
              <a:solidFill>
                <a:srgbClr val="EF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grpSp>
          <p:nvGrpSpPr>
            <p:cNvPr id="6" name="Group 5">
              <a:extLst>
                <a:ext uri="{FF2B5EF4-FFF2-40B4-BE49-F238E27FC236}">
                  <a16:creationId xmlns:a16="http://schemas.microsoft.com/office/drawing/2014/main" id="{50825719-52BB-4695-8730-1E2C9187765C}"/>
                </a:ext>
              </a:extLst>
            </p:cNvPr>
            <p:cNvGrpSpPr/>
            <p:nvPr/>
          </p:nvGrpSpPr>
          <p:grpSpPr>
            <a:xfrm>
              <a:off x="2" y="-10887"/>
              <a:ext cx="12192000" cy="155006"/>
              <a:chOff x="2" y="-10887"/>
              <a:chExt cx="12192000" cy="155006"/>
            </a:xfrm>
          </p:grpSpPr>
          <p:sp>
            <p:nvSpPr>
              <p:cNvPr id="7" name="Rectangle 6">
                <a:extLst>
                  <a:ext uri="{FF2B5EF4-FFF2-40B4-BE49-F238E27FC236}">
                    <a16:creationId xmlns:a16="http://schemas.microsoft.com/office/drawing/2014/main" id="{3EC44C49-7CB1-46BA-AB84-22B1C5940626}"/>
                  </a:ext>
                </a:extLst>
              </p:cNvPr>
              <p:cNvSpPr/>
              <p:nvPr/>
            </p:nvSpPr>
            <p:spPr>
              <a:xfrm rot="16200000">
                <a:off x="1141698" y="-1152583"/>
                <a:ext cx="155006" cy="2438398"/>
              </a:xfrm>
              <a:prstGeom prst="rect">
                <a:avLst/>
              </a:prstGeom>
              <a:solidFill>
                <a:srgbClr val="0FBA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8" name="Rectangle 7">
                <a:extLst>
                  <a:ext uri="{FF2B5EF4-FFF2-40B4-BE49-F238E27FC236}">
                    <a16:creationId xmlns:a16="http://schemas.microsoft.com/office/drawing/2014/main" id="{480DA7A7-3802-4896-AFEF-601147550856}"/>
                  </a:ext>
                </a:extLst>
              </p:cNvPr>
              <p:cNvSpPr/>
              <p:nvPr/>
            </p:nvSpPr>
            <p:spPr>
              <a:xfrm rot="16200000">
                <a:off x="7282149" y="-4765734"/>
                <a:ext cx="155006" cy="9664700"/>
              </a:xfrm>
              <a:prstGeom prst="rect">
                <a:avLst/>
              </a:prstGeom>
              <a:solidFill>
                <a:srgbClr val="EF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grpSp>
      <p:sp>
        <p:nvSpPr>
          <p:cNvPr id="17" name="TextBox 16">
            <a:extLst>
              <a:ext uri="{FF2B5EF4-FFF2-40B4-BE49-F238E27FC236}">
                <a16:creationId xmlns:a16="http://schemas.microsoft.com/office/drawing/2014/main" id="{1230251D-A093-49B9-AC42-245403C4E342}"/>
              </a:ext>
            </a:extLst>
          </p:cNvPr>
          <p:cNvSpPr txBox="1"/>
          <p:nvPr/>
        </p:nvSpPr>
        <p:spPr>
          <a:xfrm>
            <a:off x="781054" y="529028"/>
            <a:ext cx="2311851" cy="584775"/>
          </a:xfrm>
          <a:prstGeom prst="rect">
            <a:avLst/>
          </a:prstGeom>
          <a:noFill/>
        </p:spPr>
        <p:txBody>
          <a:bodyPr wrap="none" rtlCol="0">
            <a:spAutoFit/>
          </a:bodyPr>
          <a:lstStyle/>
          <a:p>
            <a:r>
              <a:rPr lang="en-US" sz="32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Final Output</a:t>
            </a:r>
            <a:endParaRPr lang="en-MY" sz="3200" dirty="0"/>
          </a:p>
        </p:txBody>
      </p:sp>
      <p:sp>
        <p:nvSpPr>
          <p:cNvPr id="3" name="Rectangle: Rounded Corners 2">
            <a:extLst>
              <a:ext uri="{FF2B5EF4-FFF2-40B4-BE49-F238E27FC236}">
                <a16:creationId xmlns:a16="http://schemas.microsoft.com/office/drawing/2014/main" id="{C97332A0-D5B2-E943-5335-8D5E9DC9916F}"/>
              </a:ext>
            </a:extLst>
          </p:cNvPr>
          <p:cNvSpPr/>
          <p:nvPr/>
        </p:nvSpPr>
        <p:spPr>
          <a:xfrm>
            <a:off x="781054" y="1134249"/>
            <a:ext cx="7912511" cy="5036573"/>
          </a:xfrm>
          <a:prstGeom prst="roundRect">
            <a:avLst>
              <a:gd name="adj" fmla="val 6111"/>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i="0" dirty="0">
                <a:solidFill>
                  <a:schemeClr val="accent4"/>
                </a:solidFill>
                <a:effectLst/>
                <a:latin typeface="Google Sans"/>
              </a:rPr>
              <a:t>Patient is an 18-year-old female. </a:t>
            </a:r>
            <a:r>
              <a:rPr lang="en-US" sz="2000" b="0" i="0" dirty="0">
                <a:solidFill>
                  <a:srgbClr val="7030A0"/>
                </a:solidFill>
                <a:effectLst/>
                <a:latin typeface="Google Sans"/>
              </a:rPr>
              <a:t>She presents with a chief complaint of cough, which is described as a productive cough with clear phlegm. She also reports that the cough worsens at night or in the morning. Additionally, she has noticed a fever. She also mentions another symptom that concerns her, which is heart palpitation. She describes her heart rhythm as feeling irregular. She also reports that the symptom is affected when she is lying down. Furthermore, she has noticed chest pain. She started having these symptoms 1 day ago</a:t>
            </a:r>
            <a:r>
              <a:rPr lang="en-US" sz="2000" b="0" i="0" dirty="0">
                <a:solidFill>
                  <a:srgbClr val="1F1F1F"/>
                </a:solidFill>
                <a:effectLst/>
                <a:latin typeface="Google Sans"/>
              </a:rPr>
              <a:t>. </a:t>
            </a:r>
            <a:r>
              <a:rPr lang="en-US" sz="2000" b="0" i="0" dirty="0">
                <a:solidFill>
                  <a:srgbClr val="0070C0"/>
                </a:solidFill>
                <a:effectLst/>
                <a:latin typeface="Google Sans"/>
              </a:rPr>
              <a:t>In terms of medical history, she has no past history of pregnancy, childbirth, or menses status. She has not been diagnosed with any diseases in the past and does not have any active medications or surgical procedures. She does not have any medication allergies and does not have a family history of any medical conditions. </a:t>
            </a:r>
            <a:r>
              <a:rPr lang="en-US" sz="2000" b="0" i="0" dirty="0">
                <a:solidFill>
                  <a:schemeClr val="accent2"/>
                </a:solidFill>
                <a:effectLst/>
                <a:latin typeface="Google Sans"/>
              </a:rPr>
              <a:t>She does not smoke and has never consumed alcohol. </a:t>
            </a:r>
            <a:endParaRPr lang="en-US" sz="2000" dirty="0">
              <a:solidFill>
                <a:schemeClr val="accent2"/>
              </a:solidFill>
            </a:endParaRPr>
          </a:p>
        </p:txBody>
      </p:sp>
      <p:sp>
        <p:nvSpPr>
          <p:cNvPr id="18" name="Rectangle: Rounded Corners 17">
            <a:extLst>
              <a:ext uri="{FF2B5EF4-FFF2-40B4-BE49-F238E27FC236}">
                <a16:creationId xmlns:a16="http://schemas.microsoft.com/office/drawing/2014/main" id="{7B3482DF-AA4A-DDB7-3DD1-241E3314C094}"/>
              </a:ext>
            </a:extLst>
          </p:cNvPr>
          <p:cNvSpPr/>
          <p:nvPr/>
        </p:nvSpPr>
        <p:spPr>
          <a:xfrm>
            <a:off x="9104486" y="1116605"/>
            <a:ext cx="2750574" cy="759542"/>
          </a:xfrm>
          <a:prstGeom prst="roundRect">
            <a:avLst/>
          </a:prstGeom>
          <a:solidFill>
            <a:srgbClr val="0F9ED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Demography</a:t>
            </a:r>
          </a:p>
        </p:txBody>
      </p:sp>
      <p:sp>
        <p:nvSpPr>
          <p:cNvPr id="20" name="Rectangle: Rounded Corners 19">
            <a:extLst>
              <a:ext uri="{FF2B5EF4-FFF2-40B4-BE49-F238E27FC236}">
                <a16:creationId xmlns:a16="http://schemas.microsoft.com/office/drawing/2014/main" id="{FC646D6A-DDEA-1863-A5FC-A174EF50C24D}"/>
              </a:ext>
            </a:extLst>
          </p:cNvPr>
          <p:cNvSpPr/>
          <p:nvPr/>
        </p:nvSpPr>
        <p:spPr>
          <a:xfrm>
            <a:off x="9151374" y="2566153"/>
            <a:ext cx="2750574" cy="759542"/>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Complaints</a:t>
            </a:r>
          </a:p>
        </p:txBody>
      </p:sp>
      <p:sp>
        <p:nvSpPr>
          <p:cNvPr id="21" name="Rectangle: Rounded Corners 20">
            <a:extLst>
              <a:ext uri="{FF2B5EF4-FFF2-40B4-BE49-F238E27FC236}">
                <a16:creationId xmlns:a16="http://schemas.microsoft.com/office/drawing/2014/main" id="{21F49322-F21F-BEC6-6461-29FFB76E2926}"/>
              </a:ext>
            </a:extLst>
          </p:cNvPr>
          <p:cNvSpPr/>
          <p:nvPr/>
        </p:nvSpPr>
        <p:spPr>
          <a:xfrm>
            <a:off x="9151374" y="3989037"/>
            <a:ext cx="2750574" cy="759542"/>
          </a:xfrm>
          <a:prstGeom prst="round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Medical History</a:t>
            </a:r>
          </a:p>
        </p:txBody>
      </p:sp>
      <p:sp>
        <p:nvSpPr>
          <p:cNvPr id="22" name="Rectangle: Rounded Corners 21">
            <a:extLst>
              <a:ext uri="{FF2B5EF4-FFF2-40B4-BE49-F238E27FC236}">
                <a16:creationId xmlns:a16="http://schemas.microsoft.com/office/drawing/2014/main" id="{B1ECFED3-79FD-379C-9EF7-5B599F95D2C3}"/>
              </a:ext>
            </a:extLst>
          </p:cNvPr>
          <p:cNvSpPr/>
          <p:nvPr/>
        </p:nvSpPr>
        <p:spPr>
          <a:xfrm>
            <a:off x="9151374" y="5399849"/>
            <a:ext cx="2750574" cy="759542"/>
          </a:xfrm>
          <a:prstGeom prst="roundRect">
            <a:avLst/>
          </a:prstGeom>
          <a:solidFill>
            <a:srgbClr val="E9713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Social History</a:t>
            </a:r>
          </a:p>
        </p:txBody>
      </p:sp>
      <p:sp>
        <p:nvSpPr>
          <p:cNvPr id="23" name="Arrow: Down 22">
            <a:extLst>
              <a:ext uri="{FF2B5EF4-FFF2-40B4-BE49-F238E27FC236}">
                <a16:creationId xmlns:a16="http://schemas.microsoft.com/office/drawing/2014/main" id="{A23914E3-9900-5B31-9A3A-21EDD8EBC82A}"/>
              </a:ext>
            </a:extLst>
          </p:cNvPr>
          <p:cNvSpPr/>
          <p:nvPr/>
        </p:nvSpPr>
        <p:spPr>
          <a:xfrm>
            <a:off x="10305435" y="1984597"/>
            <a:ext cx="442452" cy="433285"/>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Down 23">
            <a:extLst>
              <a:ext uri="{FF2B5EF4-FFF2-40B4-BE49-F238E27FC236}">
                <a16:creationId xmlns:a16="http://schemas.microsoft.com/office/drawing/2014/main" id="{D314FD9D-16BE-6D16-D5A8-7A03601CD676}"/>
              </a:ext>
            </a:extLst>
          </p:cNvPr>
          <p:cNvSpPr/>
          <p:nvPr/>
        </p:nvSpPr>
        <p:spPr>
          <a:xfrm>
            <a:off x="10296121" y="3447302"/>
            <a:ext cx="442452" cy="433285"/>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Down 24">
            <a:extLst>
              <a:ext uri="{FF2B5EF4-FFF2-40B4-BE49-F238E27FC236}">
                <a16:creationId xmlns:a16="http://schemas.microsoft.com/office/drawing/2014/main" id="{E41ACEF7-43C9-9528-A557-C808FB6563AF}"/>
              </a:ext>
            </a:extLst>
          </p:cNvPr>
          <p:cNvSpPr/>
          <p:nvPr/>
        </p:nvSpPr>
        <p:spPr>
          <a:xfrm>
            <a:off x="10305435" y="4834872"/>
            <a:ext cx="442452" cy="433285"/>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4433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animBg="1"/>
      <p:bldP spid="21" grpId="0" animBg="1"/>
      <p:bldP spid="22" grpId="0" animBg="1"/>
      <p:bldP spid="23" grpId="0" animBg="1"/>
      <p:bldP spid="24" grpId="0" animBg="1"/>
      <p:bldP spid="2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652D54E9-D58D-4C3D-9B23-C60A1765384A}"/>
              </a:ext>
            </a:extLst>
          </p:cNvPr>
          <p:cNvGrpSpPr/>
          <p:nvPr/>
        </p:nvGrpSpPr>
        <p:grpSpPr>
          <a:xfrm>
            <a:off x="2" y="-10887"/>
            <a:ext cx="12192000" cy="6877058"/>
            <a:chOff x="2" y="-10887"/>
            <a:chExt cx="12192000" cy="6877058"/>
          </a:xfrm>
        </p:grpSpPr>
        <p:grpSp>
          <p:nvGrpSpPr>
            <p:cNvPr id="5" name="Group 4">
              <a:extLst>
                <a:ext uri="{FF2B5EF4-FFF2-40B4-BE49-F238E27FC236}">
                  <a16:creationId xmlns:a16="http://schemas.microsoft.com/office/drawing/2014/main" id="{2F26648D-150A-425A-A4CD-EF00CF0E875D}"/>
                </a:ext>
              </a:extLst>
            </p:cNvPr>
            <p:cNvGrpSpPr/>
            <p:nvPr/>
          </p:nvGrpSpPr>
          <p:grpSpPr>
            <a:xfrm>
              <a:off x="2" y="6237510"/>
              <a:ext cx="12191998" cy="628661"/>
              <a:chOff x="2" y="6237510"/>
              <a:chExt cx="12191998" cy="628661"/>
            </a:xfrm>
          </p:grpSpPr>
          <p:sp>
            <p:nvSpPr>
              <p:cNvPr id="9" name="Rectangle 8">
                <a:extLst>
                  <a:ext uri="{FF2B5EF4-FFF2-40B4-BE49-F238E27FC236}">
                    <a16:creationId xmlns:a16="http://schemas.microsoft.com/office/drawing/2014/main" id="{62328637-A393-4272-9558-C0A31CE88FDE}"/>
                  </a:ext>
                </a:extLst>
              </p:cNvPr>
              <p:cNvSpPr/>
              <p:nvPr/>
            </p:nvSpPr>
            <p:spPr>
              <a:xfrm rot="16200000">
                <a:off x="7445830" y="2120000"/>
                <a:ext cx="620486" cy="8871855"/>
              </a:xfrm>
              <a:prstGeom prst="rect">
                <a:avLst/>
              </a:prstGeom>
              <a:solidFill>
                <a:srgbClr val="EF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0" name="Rectangle 9">
                <a:extLst>
                  <a:ext uri="{FF2B5EF4-FFF2-40B4-BE49-F238E27FC236}">
                    <a16:creationId xmlns:a16="http://schemas.microsoft.com/office/drawing/2014/main" id="{491029DE-3C12-459A-8D3A-CD564E8191CB}"/>
                  </a:ext>
                </a:extLst>
              </p:cNvPr>
              <p:cNvSpPr/>
              <p:nvPr/>
            </p:nvSpPr>
            <p:spPr>
              <a:xfrm rot="16200000">
                <a:off x="2735514" y="6246750"/>
                <a:ext cx="304583" cy="286104"/>
              </a:xfrm>
              <a:prstGeom prst="rect">
                <a:avLst/>
              </a:prstGeom>
              <a:solidFill>
                <a:srgbClr val="FFB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1" name="TextBox 10">
                <a:extLst>
                  <a:ext uri="{FF2B5EF4-FFF2-40B4-BE49-F238E27FC236}">
                    <a16:creationId xmlns:a16="http://schemas.microsoft.com/office/drawing/2014/main" id="{7878FB4C-E25B-41F0-BDE2-0A1CD5F31934}"/>
                  </a:ext>
                </a:extLst>
              </p:cNvPr>
              <p:cNvSpPr txBox="1"/>
              <p:nvPr/>
            </p:nvSpPr>
            <p:spPr>
              <a:xfrm>
                <a:off x="9632977" y="6418271"/>
                <a:ext cx="2222083" cy="261610"/>
              </a:xfrm>
              <a:prstGeom prst="rect">
                <a:avLst/>
              </a:prstGeom>
              <a:noFill/>
            </p:spPr>
            <p:txBody>
              <a:bodyPr wrap="none" rtlCol="0">
                <a:spAutoFit/>
              </a:bodyPr>
              <a:lstStyle/>
              <a:p>
                <a:pPr algn="r"/>
                <a:r>
                  <a:rPr lang="en-MY" sz="1100" i="1" dirty="0">
                    <a:solidFill>
                      <a:srgbClr val="0FBAB2"/>
                    </a:solidFill>
                    <a:latin typeface="Gotham Black" pitchFamily="50" charset="0"/>
                  </a:rPr>
                  <a:t>Passionate</a:t>
                </a:r>
                <a:r>
                  <a:rPr lang="en-MY" sz="1100" dirty="0">
                    <a:solidFill>
                      <a:srgbClr val="0FBAB2"/>
                    </a:solidFill>
                    <a:latin typeface="Gotham Ultra" pitchFamily="50" charset="0"/>
                  </a:rPr>
                  <a:t> </a:t>
                </a:r>
                <a:r>
                  <a:rPr lang="en-MY" sz="1100" i="1" dirty="0">
                    <a:solidFill>
                      <a:srgbClr val="0FBAB2"/>
                    </a:solidFill>
                    <a:latin typeface="Gotham" panose="02000504050000020004" pitchFamily="2" charset="0"/>
                  </a:rPr>
                  <a:t>about</a:t>
                </a:r>
                <a:r>
                  <a:rPr lang="en-MY" sz="1100" dirty="0">
                    <a:solidFill>
                      <a:srgbClr val="0FBAB2"/>
                    </a:solidFill>
                    <a:latin typeface="Gotham Ultra" pitchFamily="50" charset="0"/>
                  </a:rPr>
                  <a:t> </a:t>
                </a:r>
                <a:r>
                  <a:rPr lang="en-MY" sz="1100" i="1" dirty="0">
                    <a:solidFill>
                      <a:srgbClr val="0FBAB2"/>
                    </a:solidFill>
                    <a:latin typeface="Gotham Black" pitchFamily="50" charset="0"/>
                  </a:rPr>
                  <a:t>Healthcare</a:t>
                </a:r>
              </a:p>
            </p:txBody>
          </p:sp>
          <p:sp>
            <p:nvSpPr>
              <p:cNvPr id="12" name="TextBox 11">
                <a:extLst>
                  <a:ext uri="{FF2B5EF4-FFF2-40B4-BE49-F238E27FC236}">
                    <a16:creationId xmlns:a16="http://schemas.microsoft.com/office/drawing/2014/main" id="{6B2CCB16-C59E-4C07-96B7-0E3BFA7228F6}"/>
                  </a:ext>
                </a:extLst>
              </p:cNvPr>
              <p:cNvSpPr txBox="1"/>
              <p:nvPr/>
            </p:nvSpPr>
            <p:spPr>
              <a:xfrm>
                <a:off x="3242931" y="6418271"/>
                <a:ext cx="6102350" cy="261610"/>
              </a:xfrm>
              <a:prstGeom prst="rect">
                <a:avLst/>
              </a:prstGeom>
              <a:noFill/>
            </p:spPr>
            <p:txBody>
              <a:bodyPr wrap="square" anchor="ctr">
                <a:spAutoFit/>
              </a:bodyPr>
              <a:lstStyle/>
              <a:p>
                <a:pPr algn="ctr"/>
                <a:r>
                  <a:rPr lang="en-MY" sz="1050" b="0" i="0" dirty="0">
                    <a:solidFill>
                      <a:schemeClr val="bg1">
                        <a:lumMod val="75000"/>
                      </a:schemeClr>
                    </a:solidFill>
                    <a:effectLst/>
                    <a:latin typeface="Google Sans"/>
                  </a:rPr>
                  <a:t>©</a:t>
                </a:r>
                <a:r>
                  <a:rPr lang="en-MY" sz="1050" b="0" i="0" dirty="0">
                    <a:solidFill>
                      <a:srgbClr val="040C28"/>
                    </a:solidFill>
                    <a:effectLst/>
                    <a:latin typeface="Google Sans"/>
                  </a:rPr>
                  <a:t> </a:t>
                </a:r>
                <a:r>
                  <a:rPr lang="en-MY" sz="1050" dirty="0">
                    <a:solidFill>
                      <a:schemeClr val="bg1">
                        <a:lumMod val="75000"/>
                      </a:schemeClr>
                    </a:solidFill>
                    <a:latin typeface="GOTHAM-BOOK" panose="02000504050000020004" pitchFamily="2" charset="0"/>
                  </a:rPr>
                  <a:t>Copyright reserved. Private and Confidential to QueueMed Healthtech Sdn Bhd</a:t>
                </a:r>
              </a:p>
            </p:txBody>
          </p:sp>
          <p:sp>
            <p:nvSpPr>
              <p:cNvPr id="13" name="Rectangle 12">
                <a:extLst>
                  <a:ext uri="{FF2B5EF4-FFF2-40B4-BE49-F238E27FC236}">
                    <a16:creationId xmlns:a16="http://schemas.microsoft.com/office/drawing/2014/main" id="{CCF0D293-DE1A-44C7-9FBD-429D3AB7A5A6}"/>
                  </a:ext>
                </a:extLst>
              </p:cNvPr>
              <p:cNvSpPr/>
              <p:nvPr/>
            </p:nvSpPr>
            <p:spPr>
              <a:xfrm rot="16200000">
                <a:off x="908958" y="5328557"/>
                <a:ext cx="620486" cy="2438398"/>
              </a:xfrm>
              <a:prstGeom prst="rect">
                <a:avLst/>
              </a:prstGeom>
              <a:solidFill>
                <a:srgbClr val="0FBA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4" name="Rectangle 13">
                <a:extLst>
                  <a:ext uri="{FF2B5EF4-FFF2-40B4-BE49-F238E27FC236}">
                    <a16:creationId xmlns:a16="http://schemas.microsoft.com/office/drawing/2014/main" id="{7FB38503-87F8-45E8-82E2-14CACA6674FD}"/>
                  </a:ext>
                </a:extLst>
              </p:cNvPr>
              <p:cNvSpPr/>
              <p:nvPr/>
            </p:nvSpPr>
            <p:spPr>
              <a:xfrm rot="16200000">
                <a:off x="2433624" y="6546871"/>
                <a:ext cx="315905" cy="306352"/>
              </a:xfrm>
              <a:prstGeom prst="rect">
                <a:avLst/>
              </a:prstGeom>
              <a:solidFill>
                <a:srgbClr val="764B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15" name="Picture 14">
                <a:extLst>
                  <a:ext uri="{FF2B5EF4-FFF2-40B4-BE49-F238E27FC236}">
                    <a16:creationId xmlns:a16="http://schemas.microsoft.com/office/drawing/2014/main" id="{3D469221-3407-4BFA-91D4-3CA05E5DB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410" y="6370888"/>
                <a:ext cx="1654762" cy="342993"/>
              </a:xfrm>
              <a:prstGeom prst="rect">
                <a:avLst/>
              </a:prstGeom>
            </p:spPr>
          </p:pic>
          <p:sp>
            <p:nvSpPr>
              <p:cNvPr id="16" name="Rectangle 15">
                <a:extLst>
                  <a:ext uri="{FF2B5EF4-FFF2-40B4-BE49-F238E27FC236}">
                    <a16:creationId xmlns:a16="http://schemas.microsoft.com/office/drawing/2014/main" id="{94A1BB05-7FF5-4302-B23D-524590348739}"/>
                  </a:ext>
                </a:extLst>
              </p:cNvPr>
              <p:cNvSpPr/>
              <p:nvPr/>
            </p:nvSpPr>
            <p:spPr>
              <a:xfrm rot="16200000">
                <a:off x="3080592" y="6492360"/>
                <a:ext cx="324077" cy="423544"/>
              </a:xfrm>
              <a:prstGeom prst="rect">
                <a:avLst/>
              </a:prstGeom>
              <a:solidFill>
                <a:srgbClr val="EF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grpSp>
          <p:nvGrpSpPr>
            <p:cNvPr id="6" name="Group 5">
              <a:extLst>
                <a:ext uri="{FF2B5EF4-FFF2-40B4-BE49-F238E27FC236}">
                  <a16:creationId xmlns:a16="http://schemas.microsoft.com/office/drawing/2014/main" id="{50825719-52BB-4695-8730-1E2C9187765C}"/>
                </a:ext>
              </a:extLst>
            </p:cNvPr>
            <p:cNvGrpSpPr/>
            <p:nvPr/>
          </p:nvGrpSpPr>
          <p:grpSpPr>
            <a:xfrm>
              <a:off x="2" y="-10887"/>
              <a:ext cx="12192000" cy="155006"/>
              <a:chOff x="2" y="-10887"/>
              <a:chExt cx="12192000" cy="155006"/>
            </a:xfrm>
          </p:grpSpPr>
          <p:sp>
            <p:nvSpPr>
              <p:cNvPr id="7" name="Rectangle 6">
                <a:extLst>
                  <a:ext uri="{FF2B5EF4-FFF2-40B4-BE49-F238E27FC236}">
                    <a16:creationId xmlns:a16="http://schemas.microsoft.com/office/drawing/2014/main" id="{3EC44C49-7CB1-46BA-AB84-22B1C5940626}"/>
                  </a:ext>
                </a:extLst>
              </p:cNvPr>
              <p:cNvSpPr/>
              <p:nvPr/>
            </p:nvSpPr>
            <p:spPr>
              <a:xfrm rot="16200000">
                <a:off x="1141698" y="-1152583"/>
                <a:ext cx="155006" cy="2438398"/>
              </a:xfrm>
              <a:prstGeom prst="rect">
                <a:avLst/>
              </a:prstGeom>
              <a:solidFill>
                <a:srgbClr val="0FBA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8" name="Rectangle 7">
                <a:extLst>
                  <a:ext uri="{FF2B5EF4-FFF2-40B4-BE49-F238E27FC236}">
                    <a16:creationId xmlns:a16="http://schemas.microsoft.com/office/drawing/2014/main" id="{480DA7A7-3802-4896-AFEF-601147550856}"/>
                  </a:ext>
                </a:extLst>
              </p:cNvPr>
              <p:cNvSpPr/>
              <p:nvPr/>
            </p:nvSpPr>
            <p:spPr>
              <a:xfrm rot="16200000">
                <a:off x="7282149" y="-4765734"/>
                <a:ext cx="155006" cy="9664700"/>
              </a:xfrm>
              <a:prstGeom prst="rect">
                <a:avLst/>
              </a:prstGeom>
              <a:solidFill>
                <a:srgbClr val="EF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grpSp>
      <p:sp>
        <p:nvSpPr>
          <p:cNvPr id="17" name="TextBox 16">
            <a:extLst>
              <a:ext uri="{FF2B5EF4-FFF2-40B4-BE49-F238E27FC236}">
                <a16:creationId xmlns:a16="http://schemas.microsoft.com/office/drawing/2014/main" id="{1230251D-A093-49B9-AC42-245403C4E342}"/>
              </a:ext>
            </a:extLst>
          </p:cNvPr>
          <p:cNvSpPr txBox="1"/>
          <p:nvPr/>
        </p:nvSpPr>
        <p:spPr>
          <a:xfrm>
            <a:off x="781054" y="529028"/>
            <a:ext cx="2040943" cy="584775"/>
          </a:xfrm>
          <a:prstGeom prst="rect">
            <a:avLst/>
          </a:prstGeom>
          <a:noFill/>
        </p:spPr>
        <p:txBody>
          <a:bodyPr wrap="none" rtlCol="0">
            <a:spAutoFit/>
          </a:bodyPr>
          <a:lstStyle/>
          <a:p>
            <a:r>
              <a:rPr lang="en-US" sz="32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Conclusion</a:t>
            </a:r>
            <a:endParaRPr lang="en-MY" sz="3200" dirty="0"/>
          </a:p>
        </p:txBody>
      </p:sp>
      <p:sp>
        <p:nvSpPr>
          <p:cNvPr id="2" name="TextBox 1">
            <a:extLst>
              <a:ext uri="{FF2B5EF4-FFF2-40B4-BE49-F238E27FC236}">
                <a16:creationId xmlns:a16="http://schemas.microsoft.com/office/drawing/2014/main" id="{9AC1BA2E-2704-4770-B135-D9C5D1C7844A}"/>
              </a:ext>
            </a:extLst>
          </p:cNvPr>
          <p:cNvSpPr txBox="1"/>
          <p:nvPr/>
        </p:nvSpPr>
        <p:spPr>
          <a:xfrm>
            <a:off x="781054" y="1233097"/>
            <a:ext cx="10241414" cy="646331"/>
          </a:xfrm>
          <a:prstGeom prst="rect">
            <a:avLst/>
          </a:prstGeom>
          <a:noFill/>
        </p:spPr>
        <p:txBody>
          <a:bodyPr wrap="square" rtlCol="0">
            <a:spAutoFit/>
          </a:bodyPr>
          <a:lstStyle/>
          <a:p>
            <a:pPr marL="285750" indent="-285750">
              <a:buFont typeface="Arial" panose="020B0604020202020204" pitchFamily="34" charset="0"/>
              <a:buChar char="•"/>
            </a:pPr>
            <a:r>
              <a:rPr lang="en-US" dirty="0" err="1"/>
              <a:t>QLoRA</a:t>
            </a:r>
            <a:r>
              <a:rPr lang="en-US" dirty="0"/>
              <a:t> fine-tuning method achieved summarization scores comparable to closed-source models like </a:t>
            </a:r>
            <a:r>
              <a:rPr lang="en-US" dirty="0" err="1"/>
              <a:t>OpenAI's</a:t>
            </a:r>
            <a:r>
              <a:rPr lang="en-US" dirty="0"/>
              <a:t> GPT-3.5 Turbo.</a:t>
            </a:r>
          </a:p>
        </p:txBody>
      </p:sp>
      <p:graphicFrame>
        <p:nvGraphicFramePr>
          <p:cNvPr id="19" name="Content Placeholder 6">
            <a:extLst>
              <a:ext uri="{FF2B5EF4-FFF2-40B4-BE49-F238E27FC236}">
                <a16:creationId xmlns:a16="http://schemas.microsoft.com/office/drawing/2014/main" id="{0A73BF6D-1F98-496D-8AC4-260D71F29B6C}"/>
              </a:ext>
            </a:extLst>
          </p:cNvPr>
          <p:cNvGraphicFramePr>
            <a:graphicFrameLocks/>
          </p:cNvGraphicFramePr>
          <p:nvPr>
            <p:extLst>
              <p:ext uri="{D42A27DB-BD31-4B8C-83A1-F6EECF244321}">
                <p14:modId xmlns:p14="http://schemas.microsoft.com/office/powerpoint/2010/main" val="2795369721"/>
              </p:ext>
            </p:extLst>
          </p:nvPr>
        </p:nvGraphicFramePr>
        <p:xfrm>
          <a:off x="914400" y="2131343"/>
          <a:ext cx="10399058" cy="2959130"/>
        </p:xfrm>
        <a:graphic>
          <a:graphicData uri="http://schemas.openxmlformats.org/drawingml/2006/table">
            <a:tbl>
              <a:tblPr>
                <a:tableStyleId>{5C22544A-7EE6-4342-B048-85BDC9FD1C3A}</a:tableStyleId>
              </a:tblPr>
              <a:tblGrid>
                <a:gridCol w="1281953">
                  <a:extLst>
                    <a:ext uri="{9D8B030D-6E8A-4147-A177-3AD203B41FA5}">
                      <a16:colId xmlns:a16="http://schemas.microsoft.com/office/drawing/2014/main" val="3932517877"/>
                    </a:ext>
                  </a:extLst>
                </a:gridCol>
                <a:gridCol w="1828800">
                  <a:extLst>
                    <a:ext uri="{9D8B030D-6E8A-4147-A177-3AD203B41FA5}">
                      <a16:colId xmlns:a16="http://schemas.microsoft.com/office/drawing/2014/main" val="789787837"/>
                    </a:ext>
                  </a:extLst>
                </a:gridCol>
                <a:gridCol w="1434353">
                  <a:extLst>
                    <a:ext uri="{9D8B030D-6E8A-4147-A177-3AD203B41FA5}">
                      <a16:colId xmlns:a16="http://schemas.microsoft.com/office/drawing/2014/main" val="1496937694"/>
                    </a:ext>
                  </a:extLst>
                </a:gridCol>
                <a:gridCol w="1255059">
                  <a:extLst>
                    <a:ext uri="{9D8B030D-6E8A-4147-A177-3AD203B41FA5}">
                      <a16:colId xmlns:a16="http://schemas.microsoft.com/office/drawing/2014/main" val="1215288683"/>
                    </a:ext>
                  </a:extLst>
                </a:gridCol>
                <a:gridCol w="1506070">
                  <a:extLst>
                    <a:ext uri="{9D8B030D-6E8A-4147-A177-3AD203B41FA5}">
                      <a16:colId xmlns:a16="http://schemas.microsoft.com/office/drawing/2014/main" val="3219870776"/>
                    </a:ext>
                  </a:extLst>
                </a:gridCol>
                <a:gridCol w="1792941">
                  <a:extLst>
                    <a:ext uri="{9D8B030D-6E8A-4147-A177-3AD203B41FA5}">
                      <a16:colId xmlns:a16="http://schemas.microsoft.com/office/drawing/2014/main" val="1803013819"/>
                    </a:ext>
                  </a:extLst>
                </a:gridCol>
                <a:gridCol w="1299882">
                  <a:extLst>
                    <a:ext uri="{9D8B030D-6E8A-4147-A177-3AD203B41FA5}">
                      <a16:colId xmlns:a16="http://schemas.microsoft.com/office/drawing/2014/main" val="3708053528"/>
                    </a:ext>
                  </a:extLst>
                </a:gridCol>
              </a:tblGrid>
              <a:tr h="764257">
                <a:tc>
                  <a:txBody>
                    <a:bodyPr/>
                    <a:lstStyle/>
                    <a:p>
                      <a:pPr marL="0" marR="0" algn="ctr">
                        <a:spcBef>
                          <a:spcPts val="0"/>
                        </a:spcBef>
                        <a:spcAft>
                          <a:spcPts val="0"/>
                        </a:spcAft>
                      </a:pPr>
                      <a:r>
                        <a:rPr lang="en-MY" sz="1600" dirty="0">
                          <a:solidFill>
                            <a:schemeClr val="bg1"/>
                          </a:solidFill>
                          <a:effectLst/>
                          <a:latin typeface="+mn-lt"/>
                        </a:rPr>
                        <a:t>Parameters</a:t>
                      </a:r>
                      <a:endParaRPr lang="en-MY" sz="1600" b="1" dirty="0">
                        <a:solidFill>
                          <a:schemeClr val="bg1"/>
                        </a:solidFill>
                        <a:effectLst/>
                        <a:latin typeface="+mn-lt"/>
                        <a:ea typeface="SimSun" panose="02010600030101010101" pitchFamily="2" charset="-122"/>
                      </a:endParaRPr>
                    </a:p>
                  </a:txBody>
                  <a:tcPr marL="68580" marR="68580">
                    <a:solidFill>
                      <a:srgbClr val="0FBAB2"/>
                    </a:solidFill>
                  </a:tcPr>
                </a:tc>
                <a:tc>
                  <a:txBody>
                    <a:bodyPr/>
                    <a:lstStyle/>
                    <a:p>
                      <a:pPr marL="0" marR="0" algn="ctr">
                        <a:spcBef>
                          <a:spcPts val="0"/>
                        </a:spcBef>
                        <a:spcAft>
                          <a:spcPts val="0"/>
                        </a:spcAft>
                      </a:pPr>
                      <a:r>
                        <a:rPr lang="es-ES" sz="1600" dirty="0">
                          <a:solidFill>
                            <a:schemeClr val="bg1"/>
                          </a:solidFill>
                          <a:effectLst/>
                          <a:latin typeface="+mn-lt"/>
                        </a:rPr>
                        <a:t>Llama Instruct 3 8b  No FT (CPU)</a:t>
                      </a:r>
                      <a:endParaRPr lang="es-ES" sz="1600" b="1" dirty="0">
                        <a:solidFill>
                          <a:schemeClr val="bg1"/>
                        </a:solidFill>
                        <a:effectLst/>
                        <a:latin typeface="+mn-lt"/>
                        <a:ea typeface="SimSun" panose="02010600030101010101" pitchFamily="2" charset="-122"/>
                      </a:endParaRPr>
                    </a:p>
                  </a:txBody>
                  <a:tcPr marL="68580" marR="68580">
                    <a:solidFill>
                      <a:srgbClr val="0FBAB2"/>
                    </a:solidFill>
                  </a:tcPr>
                </a:tc>
                <a:tc>
                  <a:txBody>
                    <a:bodyPr/>
                    <a:lstStyle/>
                    <a:p>
                      <a:pPr marL="0" marR="0" algn="ctr">
                        <a:spcBef>
                          <a:spcPts val="0"/>
                        </a:spcBef>
                        <a:spcAft>
                          <a:spcPts val="0"/>
                        </a:spcAft>
                      </a:pPr>
                      <a:r>
                        <a:rPr lang="en-MY" sz="1600" dirty="0">
                          <a:solidFill>
                            <a:schemeClr val="bg1"/>
                          </a:solidFill>
                          <a:effectLst/>
                          <a:latin typeface="+mn-lt"/>
                        </a:rPr>
                        <a:t>GPT 3.5 turbo (0613)</a:t>
                      </a:r>
                      <a:endParaRPr lang="en-MY" sz="1600" b="1" dirty="0">
                        <a:solidFill>
                          <a:schemeClr val="bg1"/>
                        </a:solidFill>
                        <a:effectLst/>
                        <a:latin typeface="+mn-lt"/>
                        <a:ea typeface="SimSun" panose="02010600030101010101" pitchFamily="2" charset="-122"/>
                      </a:endParaRPr>
                    </a:p>
                  </a:txBody>
                  <a:tcPr marL="68580" marR="68580">
                    <a:solidFill>
                      <a:srgbClr val="0FBAB2"/>
                    </a:solidFill>
                  </a:tcPr>
                </a:tc>
                <a:tc>
                  <a:txBody>
                    <a:bodyPr/>
                    <a:lstStyle/>
                    <a:p>
                      <a:pPr marL="0" marR="0" algn="ctr">
                        <a:spcBef>
                          <a:spcPts val="0"/>
                        </a:spcBef>
                        <a:spcAft>
                          <a:spcPts val="0"/>
                        </a:spcAft>
                      </a:pPr>
                      <a:r>
                        <a:rPr lang="en-MY" sz="1600" dirty="0" err="1">
                          <a:solidFill>
                            <a:schemeClr val="bg1"/>
                          </a:solidFill>
                          <a:effectLst/>
                          <a:latin typeface="+mn-lt"/>
                        </a:rPr>
                        <a:t>Ipex-llm</a:t>
                      </a:r>
                      <a:endParaRPr lang="en-MY" sz="1600" dirty="0">
                        <a:solidFill>
                          <a:schemeClr val="bg1"/>
                        </a:solidFill>
                        <a:effectLst/>
                        <a:latin typeface="+mn-lt"/>
                      </a:endParaRPr>
                    </a:p>
                    <a:p>
                      <a:pPr marL="0" marR="0" algn="ctr">
                        <a:spcBef>
                          <a:spcPts val="0"/>
                        </a:spcBef>
                        <a:spcAft>
                          <a:spcPts val="0"/>
                        </a:spcAft>
                      </a:pPr>
                      <a:r>
                        <a:rPr lang="en-MY" sz="1600" dirty="0">
                          <a:solidFill>
                            <a:schemeClr val="bg1"/>
                          </a:solidFill>
                          <a:effectLst/>
                          <a:latin typeface="+mn-lt"/>
                        </a:rPr>
                        <a:t>(CPU)</a:t>
                      </a:r>
                      <a:endParaRPr lang="en-MY" sz="1600" b="1" dirty="0">
                        <a:solidFill>
                          <a:schemeClr val="bg1"/>
                        </a:solidFill>
                        <a:effectLst/>
                        <a:latin typeface="+mn-lt"/>
                        <a:ea typeface="SimSun" panose="02010600030101010101" pitchFamily="2" charset="-122"/>
                      </a:endParaRPr>
                    </a:p>
                  </a:txBody>
                  <a:tcPr marL="68580" marR="68580">
                    <a:solidFill>
                      <a:srgbClr val="0FBAB2"/>
                    </a:solidFill>
                  </a:tcPr>
                </a:tc>
                <a:tc>
                  <a:txBody>
                    <a:bodyPr/>
                    <a:lstStyle/>
                    <a:p>
                      <a:pPr marL="0" marR="0" algn="ctr">
                        <a:spcBef>
                          <a:spcPts val="0"/>
                        </a:spcBef>
                        <a:spcAft>
                          <a:spcPts val="0"/>
                        </a:spcAft>
                      </a:pPr>
                      <a:r>
                        <a:rPr lang="en-MY" sz="1600" b="1" dirty="0" err="1">
                          <a:solidFill>
                            <a:schemeClr val="bg1"/>
                          </a:solidFill>
                          <a:effectLst/>
                          <a:latin typeface="+mn-lt"/>
                          <a:ea typeface="SimSun" panose="02010600030101010101" pitchFamily="2" charset="-122"/>
                        </a:rPr>
                        <a:t>Ipex-llm</a:t>
                      </a:r>
                      <a:r>
                        <a:rPr lang="en-MY" sz="1600" b="1" dirty="0">
                          <a:solidFill>
                            <a:schemeClr val="bg1"/>
                          </a:solidFill>
                          <a:effectLst/>
                          <a:latin typeface="+mn-lt"/>
                          <a:ea typeface="SimSun" panose="02010600030101010101" pitchFamily="2" charset="-122"/>
                        </a:rPr>
                        <a:t> + </a:t>
                      </a:r>
                      <a:r>
                        <a:rPr lang="en-MY" sz="1600" b="1" dirty="0" err="1">
                          <a:solidFill>
                            <a:schemeClr val="bg1"/>
                          </a:solidFill>
                          <a:effectLst/>
                          <a:latin typeface="+mn-lt"/>
                          <a:ea typeface="SimSun" panose="02010600030101010101" pitchFamily="2" charset="-122"/>
                        </a:rPr>
                        <a:t>tcmalloc</a:t>
                      </a:r>
                      <a:r>
                        <a:rPr lang="en-MY" sz="1600" b="1" dirty="0">
                          <a:solidFill>
                            <a:schemeClr val="bg1"/>
                          </a:solidFill>
                          <a:effectLst/>
                          <a:latin typeface="+mn-lt"/>
                          <a:ea typeface="SimSun" panose="02010600030101010101" pitchFamily="2" charset="-122"/>
                        </a:rPr>
                        <a:t> (CPU)</a:t>
                      </a:r>
                    </a:p>
                  </a:txBody>
                  <a:tcPr marL="68580" marR="68580">
                    <a:solidFill>
                      <a:srgbClr val="0FBAB2"/>
                    </a:solidFill>
                  </a:tcPr>
                </a:tc>
                <a:tc>
                  <a:txBody>
                    <a:bodyPr/>
                    <a:lstStyle/>
                    <a:p>
                      <a:pPr marL="0" marR="0" algn="ctr">
                        <a:spcBef>
                          <a:spcPts val="0"/>
                        </a:spcBef>
                        <a:spcAft>
                          <a:spcPts val="0"/>
                        </a:spcAft>
                      </a:pPr>
                      <a:r>
                        <a:rPr lang="en-MY" sz="1600" b="1" dirty="0" err="1">
                          <a:solidFill>
                            <a:schemeClr val="bg1"/>
                          </a:solidFill>
                          <a:effectLst/>
                          <a:latin typeface="+mn-lt"/>
                          <a:ea typeface="SimSun" panose="02010600030101010101" pitchFamily="2" charset="-122"/>
                        </a:rPr>
                        <a:t>Ipex-llm</a:t>
                      </a:r>
                      <a:r>
                        <a:rPr lang="en-MY" sz="1600" b="1" dirty="0">
                          <a:solidFill>
                            <a:schemeClr val="bg1"/>
                          </a:solidFill>
                          <a:effectLst/>
                          <a:latin typeface="+mn-lt"/>
                          <a:ea typeface="SimSun" panose="02010600030101010101" pitchFamily="2" charset="-122"/>
                        </a:rPr>
                        <a:t> + </a:t>
                      </a:r>
                      <a:r>
                        <a:rPr lang="en-MY" sz="1600" b="1" dirty="0" err="1">
                          <a:solidFill>
                            <a:schemeClr val="bg1"/>
                          </a:solidFill>
                          <a:effectLst/>
                          <a:latin typeface="+mn-lt"/>
                          <a:ea typeface="SimSun" panose="02010600030101010101" pitchFamily="2" charset="-122"/>
                        </a:rPr>
                        <a:t>tcmalloc</a:t>
                      </a:r>
                      <a:r>
                        <a:rPr lang="en-MY" sz="1600" b="1" dirty="0">
                          <a:solidFill>
                            <a:schemeClr val="bg1"/>
                          </a:solidFill>
                          <a:effectLst/>
                          <a:latin typeface="+mn-lt"/>
                          <a:ea typeface="SimSun" panose="02010600030101010101" pitchFamily="2" charset="-122"/>
                        </a:rPr>
                        <a:t> +AMX (CPU)</a:t>
                      </a:r>
                    </a:p>
                  </a:txBody>
                  <a:tcPr marL="68580" marR="68580">
                    <a:solidFill>
                      <a:srgbClr val="0FBAB2"/>
                    </a:solidFill>
                  </a:tcPr>
                </a:tc>
                <a:tc>
                  <a:txBody>
                    <a:bodyPr/>
                    <a:lstStyle/>
                    <a:p>
                      <a:pPr marL="0" marR="0" algn="ctr">
                        <a:spcBef>
                          <a:spcPts val="0"/>
                        </a:spcBef>
                        <a:spcAft>
                          <a:spcPts val="0"/>
                        </a:spcAft>
                      </a:pPr>
                      <a:r>
                        <a:rPr lang="en-MY" sz="1600" dirty="0">
                          <a:solidFill>
                            <a:schemeClr val="bg1"/>
                          </a:solidFill>
                          <a:effectLst/>
                          <a:latin typeface="+mn-lt"/>
                        </a:rPr>
                        <a:t>Transformers</a:t>
                      </a:r>
                    </a:p>
                    <a:p>
                      <a:pPr marL="0" marR="0" algn="ctr">
                        <a:spcBef>
                          <a:spcPts val="0"/>
                        </a:spcBef>
                        <a:spcAft>
                          <a:spcPts val="0"/>
                        </a:spcAft>
                      </a:pPr>
                      <a:r>
                        <a:rPr lang="en-MY" sz="1600" dirty="0">
                          <a:solidFill>
                            <a:schemeClr val="bg1"/>
                          </a:solidFill>
                          <a:effectLst/>
                          <a:latin typeface="+mn-lt"/>
                        </a:rPr>
                        <a:t>(GPU)</a:t>
                      </a:r>
                      <a:endParaRPr lang="en-MY" sz="1600" b="1" dirty="0">
                        <a:solidFill>
                          <a:schemeClr val="bg1"/>
                        </a:solidFill>
                        <a:effectLst/>
                        <a:latin typeface="+mn-lt"/>
                        <a:ea typeface="SimSun" panose="02010600030101010101" pitchFamily="2" charset="-122"/>
                      </a:endParaRPr>
                    </a:p>
                  </a:txBody>
                  <a:tcPr marL="68580" marR="68580">
                    <a:solidFill>
                      <a:srgbClr val="0FBAB2"/>
                    </a:solidFill>
                  </a:tcPr>
                </a:tc>
                <a:extLst>
                  <a:ext uri="{0D108BD9-81ED-4DB2-BD59-A6C34878D82A}">
                    <a16:rowId xmlns:a16="http://schemas.microsoft.com/office/drawing/2014/main" val="3675814605"/>
                  </a:ext>
                </a:extLst>
              </a:tr>
              <a:tr h="692338">
                <a:tc>
                  <a:txBody>
                    <a:bodyPr/>
                    <a:lstStyle/>
                    <a:p>
                      <a:pPr marL="0" marR="0" algn="just">
                        <a:spcBef>
                          <a:spcPts val="0"/>
                        </a:spcBef>
                        <a:spcAft>
                          <a:spcPts val="0"/>
                        </a:spcAft>
                      </a:pPr>
                      <a:r>
                        <a:rPr lang="en-MY" sz="1600">
                          <a:effectLst/>
                          <a:latin typeface="+mn-lt"/>
                        </a:rPr>
                        <a:t>Mean</a:t>
                      </a:r>
                      <a:endParaRPr lang="en-MY" sz="1600">
                        <a:effectLst/>
                        <a:latin typeface="+mn-lt"/>
                        <a:ea typeface="SimSun" panose="02010600030101010101" pitchFamily="2" charset="-122"/>
                      </a:endParaRPr>
                    </a:p>
                  </a:txBody>
                  <a:tcPr marL="68580" marR="68580" anchor="ctr"/>
                </a:tc>
                <a:tc>
                  <a:txBody>
                    <a:bodyPr/>
                    <a:lstStyle/>
                    <a:p>
                      <a:pPr marL="0" marR="0" algn="ctr">
                        <a:spcBef>
                          <a:spcPts val="0"/>
                        </a:spcBef>
                        <a:spcAft>
                          <a:spcPts val="0"/>
                        </a:spcAft>
                      </a:pPr>
                      <a:r>
                        <a:rPr lang="en-MY" sz="1600" dirty="0">
                          <a:effectLst/>
                          <a:latin typeface="+mn-lt"/>
                        </a:rPr>
                        <a:t>0.5178</a:t>
                      </a:r>
                      <a:endParaRPr lang="en-MY" sz="1600" dirty="0">
                        <a:effectLst/>
                        <a:latin typeface="+mn-lt"/>
                        <a:ea typeface="SimSun" panose="02010600030101010101" pitchFamily="2" charset="-122"/>
                      </a:endParaRPr>
                    </a:p>
                  </a:txBody>
                  <a:tcPr marL="68580" marR="68580" anchor="ctr"/>
                </a:tc>
                <a:tc>
                  <a:txBody>
                    <a:bodyPr/>
                    <a:lstStyle/>
                    <a:p>
                      <a:pPr marL="0" marR="0" algn="ctr">
                        <a:spcBef>
                          <a:spcPts val="0"/>
                        </a:spcBef>
                        <a:spcAft>
                          <a:spcPts val="0"/>
                        </a:spcAft>
                      </a:pPr>
                      <a:r>
                        <a:rPr lang="en-MY" sz="1600" dirty="0">
                          <a:effectLst/>
                          <a:latin typeface="+mn-lt"/>
                        </a:rPr>
                        <a:t>0.6466</a:t>
                      </a:r>
                      <a:endParaRPr lang="en-MY" sz="1600" dirty="0">
                        <a:effectLst/>
                        <a:latin typeface="+mn-lt"/>
                        <a:ea typeface="SimSun" panose="02010600030101010101" pitchFamily="2" charset="-122"/>
                      </a:endParaRPr>
                    </a:p>
                  </a:txBody>
                  <a:tcPr marL="68580" marR="68580" anchor="ctr"/>
                </a:tc>
                <a:tc>
                  <a:txBody>
                    <a:bodyPr/>
                    <a:lstStyle/>
                    <a:p>
                      <a:pPr marL="0" marR="0" algn="ctr">
                        <a:spcBef>
                          <a:spcPts val="0"/>
                        </a:spcBef>
                        <a:spcAft>
                          <a:spcPts val="0"/>
                        </a:spcAft>
                      </a:pPr>
                      <a:r>
                        <a:rPr lang="en-MY" sz="1600" dirty="0">
                          <a:effectLst/>
                          <a:latin typeface="+mn-lt"/>
                        </a:rPr>
                        <a:t>0.6834</a:t>
                      </a:r>
                      <a:endParaRPr lang="en-MY" sz="1600" dirty="0">
                        <a:effectLst/>
                        <a:latin typeface="+mn-lt"/>
                        <a:ea typeface="SimSun" panose="02010600030101010101" pitchFamily="2" charset="-122"/>
                      </a:endParaRPr>
                    </a:p>
                  </a:txBody>
                  <a:tcPr marL="68580" marR="68580" anchor="ctr"/>
                </a:tc>
                <a:tc>
                  <a:txBody>
                    <a:bodyPr/>
                    <a:lstStyle/>
                    <a:p>
                      <a:pPr marL="0" marR="0" algn="ctr">
                        <a:spcBef>
                          <a:spcPts val="0"/>
                        </a:spcBef>
                        <a:spcAft>
                          <a:spcPts val="0"/>
                        </a:spcAft>
                      </a:pPr>
                      <a:r>
                        <a:rPr lang="en-MY" sz="1600" dirty="0">
                          <a:effectLst/>
                          <a:latin typeface="+mn-lt"/>
                          <a:ea typeface="SimSun" panose="02010600030101010101" pitchFamily="2" charset="-122"/>
                        </a:rPr>
                        <a:t>0.7186</a:t>
                      </a:r>
                    </a:p>
                  </a:txBody>
                  <a:tcPr marL="68580" marR="68580" anchor="ctr"/>
                </a:tc>
                <a:tc>
                  <a:txBody>
                    <a:bodyPr/>
                    <a:lstStyle/>
                    <a:p>
                      <a:pPr marL="0" marR="0" algn="ctr">
                        <a:spcBef>
                          <a:spcPts val="0"/>
                        </a:spcBef>
                        <a:spcAft>
                          <a:spcPts val="0"/>
                        </a:spcAft>
                      </a:pPr>
                      <a:r>
                        <a:rPr lang="en-MY" sz="1600" dirty="0">
                          <a:effectLst/>
                          <a:latin typeface="+mn-lt"/>
                          <a:ea typeface="SimSun" panose="02010600030101010101" pitchFamily="2" charset="-122"/>
                        </a:rPr>
                        <a:t>0.7144</a:t>
                      </a:r>
                    </a:p>
                  </a:txBody>
                  <a:tcPr marL="68580" marR="68580" anchor="ctr"/>
                </a:tc>
                <a:tc>
                  <a:txBody>
                    <a:bodyPr/>
                    <a:lstStyle/>
                    <a:p>
                      <a:pPr marL="0" marR="0" algn="ctr">
                        <a:spcBef>
                          <a:spcPts val="0"/>
                        </a:spcBef>
                        <a:spcAft>
                          <a:spcPts val="0"/>
                        </a:spcAft>
                      </a:pPr>
                      <a:r>
                        <a:rPr lang="en-MY" sz="1600" dirty="0">
                          <a:effectLst/>
                          <a:latin typeface="+mn-lt"/>
                        </a:rPr>
                        <a:t>0.7155</a:t>
                      </a:r>
                      <a:endParaRPr lang="en-MY" sz="1600" dirty="0">
                        <a:effectLst/>
                        <a:latin typeface="+mn-lt"/>
                        <a:ea typeface="SimSun" panose="02010600030101010101" pitchFamily="2" charset="-122"/>
                      </a:endParaRPr>
                    </a:p>
                  </a:txBody>
                  <a:tcPr marL="68580" marR="68580" anchor="ctr"/>
                </a:tc>
                <a:extLst>
                  <a:ext uri="{0D108BD9-81ED-4DB2-BD59-A6C34878D82A}">
                    <a16:rowId xmlns:a16="http://schemas.microsoft.com/office/drawing/2014/main" val="3586959714"/>
                  </a:ext>
                </a:extLst>
              </a:tr>
              <a:tr h="518686">
                <a:tc>
                  <a:txBody>
                    <a:bodyPr/>
                    <a:lstStyle/>
                    <a:p>
                      <a:pPr marL="0" marR="0" algn="just">
                        <a:spcBef>
                          <a:spcPts val="0"/>
                        </a:spcBef>
                        <a:spcAft>
                          <a:spcPts val="0"/>
                        </a:spcAft>
                      </a:pPr>
                      <a:r>
                        <a:rPr lang="en-MY" sz="1600">
                          <a:effectLst/>
                          <a:latin typeface="+mn-lt"/>
                        </a:rPr>
                        <a:t>Median</a:t>
                      </a:r>
                      <a:endParaRPr lang="en-MY" sz="1600">
                        <a:effectLst/>
                        <a:latin typeface="+mn-lt"/>
                        <a:ea typeface="SimSun" panose="02010600030101010101" pitchFamily="2" charset="-122"/>
                      </a:endParaRPr>
                    </a:p>
                  </a:txBody>
                  <a:tcPr marL="68580" marR="68580" anchor="ctr"/>
                </a:tc>
                <a:tc>
                  <a:txBody>
                    <a:bodyPr/>
                    <a:lstStyle/>
                    <a:p>
                      <a:pPr marL="0" marR="0" algn="ctr">
                        <a:spcBef>
                          <a:spcPts val="0"/>
                        </a:spcBef>
                        <a:spcAft>
                          <a:spcPts val="0"/>
                        </a:spcAft>
                      </a:pPr>
                      <a:r>
                        <a:rPr lang="en-MY" sz="1600" dirty="0">
                          <a:effectLst/>
                          <a:latin typeface="+mn-lt"/>
                        </a:rPr>
                        <a:t>0.6</a:t>
                      </a:r>
                      <a:endParaRPr lang="en-MY" sz="1600" dirty="0">
                        <a:effectLst/>
                        <a:latin typeface="+mn-lt"/>
                        <a:ea typeface="SimSun" panose="02010600030101010101" pitchFamily="2" charset="-122"/>
                      </a:endParaRPr>
                    </a:p>
                  </a:txBody>
                  <a:tcPr marL="68580" marR="68580" anchor="ctr"/>
                </a:tc>
                <a:tc>
                  <a:txBody>
                    <a:bodyPr/>
                    <a:lstStyle/>
                    <a:p>
                      <a:pPr marL="0" marR="0" algn="ctr">
                        <a:spcBef>
                          <a:spcPts val="0"/>
                        </a:spcBef>
                        <a:spcAft>
                          <a:spcPts val="0"/>
                        </a:spcAft>
                      </a:pPr>
                      <a:r>
                        <a:rPr lang="en-MY" sz="1600">
                          <a:effectLst/>
                          <a:latin typeface="+mn-lt"/>
                        </a:rPr>
                        <a:t>0.6</a:t>
                      </a:r>
                      <a:endParaRPr lang="en-MY" sz="1600">
                        <a:effectLst/>
                        <a:latin typeface="+mn-lt"/>
                        <a:ea typeface="SimSun" panose="02010600030101010101" pitchFamily="2" charset="-122"/>
                      </a:endParaRPr>
                    </a:p>
                  </a:txBody>
                  <a:tcPr marL="68580" marR="68580" anchor="ctr"/>
                </a:tc>
                <a:tc>
                  <a:txBody>
                    <a:bodyPr/>
                    <a:lstStyle/>
                    <a:p>
                      <a:pPr marL="0" marR="0" algn="ctr">
                        <a:spcBef>
                          <a:spcPts val="0"/>
                        </a:spcBef>
                        <a:spcAft>
                          <a:spcPts val="0"/>
                        </a:spcAft>
                      </a:pPr>
                      <a:r>
                        <a:rPr lang="en-MY" sz="1600">
                          <a:effectLst/>
                          <a:latin typeface="+mn-lt"/>
                        </a:rPr>
                        <a:t>0.6</a:t>
                      </a:r>
                      <a:endParaRPr lang="en-MY" sz="1600">
                        <a:effectLst/>
                        <a:latin typeface="+mn-lt"/>
                        <a:ea typeface="SimSun" panose="02010600030101010101" pitchFamily="2" charset="-122"/>
                      </a:endParaRPr>
                    </a:p>
                  </a:txBody>
                  <a:tcPr marL="68580" marR="68580" anchor="ctr"/>
                </a:tc>
                <a:tc>
                  <a:txBody>
                    <a:bodyPr/>
                    <a:lstStyle/>
                    <a:p>
                      <a:pPr marL="0" marR="0" algn="ctr">
                        <a:spcBef>
                          <a:spcPts val="0"/>
                        </a:spcBef>
                        <a:spcAft>
                          <a:spcPts val="0"/>
                        </a:spcAft>
                      </a:pPr>
                      <a:r>
                        <a:rPr lang="en-MY" sz="1600">
                          <a:effectLst/>
                          <a:latin typeface="+mn-lt"/>
                          <a:ea typeface="SimSun" panose="02010600030101010101" pitchFamily="2" charset="-122"/>
                        </a:rPr>
                        <a:t>0.75</a:t>
                      </a:r>
                    </a:p>
                  </a:txBody>
                  <a:tcPr marL="68580" marR="68580" anchor="ctr"/>
                </a:tc>
                <a:tc>
                  <a:txBody>
                    <a:bodyPr/>
                    <a:lstStyle/>
                    <a:p>
                      <a:pPr marL="0" marR="0" algn="ctr">
                        <a:spcBef>
                          <a:spcPts val="0"/>
                        </a:spcBef>
                        <a:spcAft>
                          <a:spcPts val="0"/>
                        </a:spcAft>
                      </a:pPr>
                      <a:r>
                        <a:rPr lang="en-MY" sz="1600" dirty="0">
                          <a:effectLst/>
                          <a:latin typeface="+mn-lt"/>
                          <a:ea typeface="SimSun" panose="02010600030101010101" pitchFamily="2" charset="-122"/>
                        </a:rPr>
                        <a:t>0.75</a:t>
                      </a:r>
                    </a:p>
                  </a:txBody>
                  <a:tcPr marL="68580" marR="68580" anchor="ctr"/>
                </a:tc>
                <a:tc>
                  <a:txBody>
                    <a:bodyPr/>
                    <a:lstStyle/>
                    <a:p>
                      <a:pPr marL="0" marR="0" algn="ctr">
                        <a:spcBef>
                          <a:spcPts val="0"/>
                        </a:spcBef>
                        <a:spcAft>
                          <a:spcPts val="0"/>
                        </a:spcAft>
                      </a:pPr>
                      <a:r>
                        <a:rPr lang="en-MY" sz="1600" dirty="0">
                          <a:effectLst/>
                          <a:latin typeface="+mn-lt"/>
                        </a:rPr>
                        <a:t>0.75</a:t>
                      </a:r>
                      <a:endParaRPr lang="en-MY" sz="1600" dirty="0">
                        <a:effectLst/>
                        <a:latin typeface="+mn-lt"/>
                        <a:ea typeface="SimSun" panose="02010600030101010101" pitchFamily="2" charset="-122"/>
                      </a:endParaRPr>
                    </a:p>
                  </a:txBody>
                  <a:tcPr marL="68580" marR="68580" anchor="ctr"/>
                </a:tc>
                <a:extLst>
                  <a:ext uri="{0D108BD9-81ED-4DB2-BD59-A6C34878D82A}">
                    <a16:rowId xmlns:a16="http://schemas.microsoft.com/office/drawing/2014/main" val="3459749567"/>
                  </a:ext>
                </a:extLst>
              </a:tr>
              <a:tr h="983849">
                <a:tc>
                  <a:txBody>
                    <a:bodyPr/>
                    <a:lstStyle/>
                    <a:p>
                      <a:pPr marL="0" marR="0" algn="just">
                        <a:spcBef>
                          <a:spcPts val="0"/>
                        </a:spcBef>
                        <a:spcAft>
                          <a:spcPts val="0"/>
                        </a:spcAft>
                      </a:pPr>
                      <a:r>
                        <a:rPr lang="en-MY" sz="1600">
                          <a:effectLst/>
                          <a:latin typeface="+mn-lt"/>
                        </a:rPr>
                        <a:t>Conformance Test</a:t>
                      </a:r>
                      <a:endParaRPr lang="en-MY" sz="1600">
                        <a:effectLst/>
                        <a:latin typeface="+mn-lt"/>
                        <a:ea typeface="SimSun" panose="02010600030101010101" pitchFamily="2" charset="-122"/>
                      </a:endParaRPr>
                    </a:p>
                  </a:txBody>
                  <a:tcPr marL="68580" marR="68580" anchor="ctr"/>
                </a:tc>
                <a:tc>
                  <a:txBody>
                    <a:bodyPr/>
                    <a:lstStyle/>
                    <a:p>
                      <a:pPr marL="0" marR="0" algn="ctr">
                        <a:spcBef>
                          <a:spcPts val="0"/>
                        </a:spcBef>
                        <a:spcAft>
                          <a:spcPts val="0"/>
                        </a:spcAft>
                      </a:pPr>
                      <a:r>
                        <a:rPr lang="en-MY" sz="1600" dirty="0">
                          <a:effectLst/>
                          <a:latin typeface="+mn-lt"/>
                        </a:rPr>
                        <a:t>0.64</a:t>
                      </a:r>
                    </a:p>
                    <a:p>
                      <a:pPr marL="0" marR="0" algn="ctr">
                        <a:spcBef>
                          <a:spcPts val="0"/>
                        </a:spcBef>
                        <a:spcAft>
                          <a:spcPts val="0"/>
                        </a:spcAft>
                      </a:pPr>
                      <a:r>
                        <a:rPr lang="en-MY" sz="1600" dirty="0">
                          <a:effectLst/>
                          <a:latin typeface="+mn-lt"/>
                        </a:rPr>
                        <a:t>(32/50)</a:t>
                      </a:r>
                      <a:endParaRPr lang="en-MY" sz="1600" dirty="0">
                        <a:effectLst/>
                        <a:latin typeface="+mn-lt"/>
                        <a:ea typeface="SimSun" panose="02010600030101010101" pitchFamily="2" charset="-122"/>
                      </a:endParaRPr>
                    </a:p>
                  </a:txBody>
                  <a:tcPr marL="68580" marR="68580" anchor="ctr"/>
                </a:tc>
                <a:tc>
                  <a:txBody>
                    <a:bodyPr/>
                    <a:lstStyle/>
                    <a:p>
                      <a:pPr marL="0" marR="0" algn="ctr">
                        <a:spcBef>
                          <a:spcPts val="0"/>
                        </a:spcBef>
                        <a:spcAft>
                          <a:spcPts val="0"/>
                        </a:spcAft>
                      </a:pPr>
                      <a:r>
                        <a:rPr lang="en-MY" sz="1600" dirty="0">
                          <a:effectLst/>
                          <a:latin typeface="+mn-lt"/>
                        </a:rPr>
                        <a:t>0.88</a:t>
                      </a:r>
                    </a:p>
                    <a:p>
                      <a:pPr marL="0" marR="0" algn="ctr">
                        <a:spcBef>
                          <a:spcPts val="0"/>
                        </a:spcBef>
                        <a:spcAft>
                          <a:spcPts val="0"/>
                        </a:spcAft>
                      </a:pPr>
                      <a:r>
                        <a:rPr lang="en-MY" sz="1600" dirty="0">
                          <a:effectLst/>
                          <a:latin typeface="+mn-lt"/>
                        </a:rPr>
                        <a:t>(44/50)</a:t>
                      </a:r>
                      <a:endParaRPr lang="en-MY" sz="1600" dirty="0">
                        <a:effectLst/>
                        <a:latin typeface="+mn-lt"/>
                        <a:ea typeface="SimSun" panose="02010600030101010101" pitchFamily="2" charset="-122"/>
                      </a:endParaRPr>
                    </a:p>
                  </a:txBody>
                  <a:tcPr marL="68580" marR="68580" anchor="ctr"/>
                </a:tc>
                <a:tc>
                  <a:txBody>
                    <a:bodyPr/>
                    <a:lstStyle/>
                    <a:p>
                      <a:pPr marL="0" marR="0" algn="ctr">
                        <a:spcBef>
                          <a:spcPts val="0"/>
                        </a:spcBef>
                        <a:spcAft>
                          <a:spcPts val="0"/>
                        </a:spcAft>
                      </a:pPr>
                      <a:r>
                        <a:rPr lang="en-MY" sz="1600" dirty="0">
                          <a:effectLst/>
                          <a:latin typeface="+mn-lt"/>
                        </a:rPr>
                        <a:t>1.00</a:t>
                      </a:r>
                    </a:p>
                    <a:p>
                      <a:pPr marL="0" marR="0" algn="ctr">
                        <a:spcBef>
                          <a:spcPts val="0"/>
                        </a:spcBef>
                        <a:spcAft>
                          <a:spcPts val="0"/>
                        </a:spcAft>
                      </a:pPr>
                      <a:r>
                        <a:rPr lang="en-MY" sz="1600" dirty="0">
                          <a:effectLst/>
                          <a:latin typeface="+mn-lt"/>
                        </a:rPr>
                        <a:t>(50/50)</a:t>
                      </a:r>
                      <a:endParaRPr lang="en-MY" sz="1600" dirty="0">
                        <a:effectLst/>
                        <a:latin typeface="+mn-lt"/>
                        <a:ea typeface="SimSun" panose="02010600030101010101" pitchFamily="2" charset="-122"/>
                      </a:endParaRPr>
                    </a:p>
                  </a:txBody>
                  <a:tcPr marL="68580" marR="68580" anchor="ctr"/>
                </a:tc>
                <a:tc>
                  <a:txBody>
                    <a:bodyPr/>
                    <a:lstStyle/>
                    <a:p>
                      <a:pPr marL="0" marR="0" algn="ctr">
                        <a:spcBef>
                          <a:spcPts val="0"/>
                        </a:spcBef>
                        <a:spcAft>
                          <a:spcPts val="0"/>
                        </a:spcAft>
                      </a:pPr>
                      <a:r>
                        <a:rPr lang="en-MY" sz="1600">
                          <a:effectLst/>
                          <a:latin typeface="+mn-lt"/>
                          <a:ea typeface="SimSun" panose="02010600030101010101" pitchFamily="2" charset="-122"/>
                        </a:rPr>
                        <a:t>1.00</a:t>
                      </a:r>
                    </a:p>
                    <a:p>
                      <a:pPr marL="0" marR="0" algn="ctr">
                        <a:spcBef>
                          <a:spcPts val="0"/>
                        </a:spcBef>
                        <a:spcAft>
                          <a:spcPts val="0"/>
                        </a:spcAft>
                      </a:pPr>
                      <a:r>
                        <a:rPr lang="en-MY" sz="1600">
                          <a:effectLst/>
                          <a:latin typeface="+mn-lt"/>
                          <a:ea typeface="SimSun" panose="02010600030101010101" pitchFamily="2" charset="-122"/>
                        </a:rPr>
                        <a:t>(50/50)</a:t>
                      </a:r>
                    </a:p>
                  </a:txBody>
                  <a:tcPr marL="68580" marR="68580" anchor="ctr"/>
                </a:tc>
                <a:tc>
                  <a:txBody>
                    <a:bodyPr/>
                    <a:lstStyle/>
                    <a:p>
                      <a:pPr marL="0" marR="0" algn="ctr">
                        <a:spcBef>
                          <a:spcPts val="0"/>
                        </a:spcBef>
                        <a:spcAft>
                          <a:spcPts val="0"/>
                        </a:spcAft>
                      </a:pPr>
                      <a:r>
                        <a:rPr lang="en-MY" sz="1600" dirty="0">
                          <a:effectLst/>
                          <a:latin typeface="+mn-lt"/>
                          <a:ea typeface="SimSun" panose="02010600030101010101" pitchFamily="2" charset="-122"/>
                        </a:rPr>
                        <a:t>1.00</a:t>
                      </a:r>
                    </a:p>
                    <a:p>
                      <a:pPr marL="0" marR="0" algn="ctr">
                        <a:spcBef>
                          <a:spcPts val="0"/>
                        </a:spcBef>
                        <a:spcAft>
                          <a:spcPts val="0"/>
                        </a:spcAft>
                      </a:pPr>
                      <a:r>
                        <a:rPr lang="en-MY" sz="1600" dirty="0">
                          <a:effectLst/>
                          <a:latin typeface="+mn-lt"/>
                          <a:ea typeface="SimSun" panose="02010600030101010101" pitchFamily="2" charset="-122"/>
                        </a:rPr>
                        <a:t>(50/50)</a:t>
                      </a:r>
                    </a:p>
                  </a:txBody>
                  <a:tcPr marL="68580" marR="68580" anchor="ctr"/>
                </a:tc>
                <a:tc>
                  <a:txBody>
                    <a:bodyPr/>
                    <a:lstStyle/>
                    <a:p>
                      <a:pPr marL="0" marR="0" algn="ctr">
                        <a:spcBef>
                          <a:spcPts val="0"/>
                        </a:spcBef>
                        <a:spcAft>
                          <a:spcPts val="0"/>
                        </a:spcAft>
                      </a:pPr>
                      <a:r>
                        <a:rPr lang="en-MY" sz="1600" dirty="0">
                          <a:effectLst/>
                          <a:latin typeface="+mn-lt"/>
                        </a:rPr>
                        <a:t>0.98</a:t>
                      </a:r>
                    </a:p>
                    <a:p>
                      <a:pPr marL="0" marR="0" algn="ctr">
                        <a:spcBef>
                          <a:spcPts val="0"/>
                        </a:spcBef>
                        <a:spcAft>
                          <a:spcPts val="0"/>
                        </a:spcAft>
                      </a:pPr>
                      <a:r>
                        <a:rPr lang="en-MY" sz="1600" dirty="0">
                          <a:effectLst/>
                          <a:latin typeface="+mn-lt"/>
                        </a:rPr>
                        <a:t>(49/50)</a:t>
                      </a:r>
                      <a:endParaRPr lang="en-MY" sz="1600" dirty="0">
                        <a:effectLst/>
                        <a:latin typeface="+mn-lt"/>
                        <a:ea typeface="SimSun" panose="02010600030101010101" pitchFamily="2" charset="-122"/>
                      </a:endParaRPr>
                    </a:p>
                  </a:txBody>
                  <a:tcPr marL="68580" marR="68580" anchor="ctr"/>
                </a:tc>
                <a:extLst>
                  <a:ext uri="{0D108BD9-81ED-4DB2-BD59-A6C34878D82A}">
                    <a16:rowId xmlns:a16="http://schemas.microsoft.com/office/drawing/2014/main" val="65330854"/>
                  </a:ext>
                </a:extLst>
              </a:tr>
            </a:tbl>
          </a:graphicData>
        </a:graphic>
      </p:graphicFrame>
    </p:spTree>
    <p:extLst>
      <p:ext uri="{BB962C8B-B14F-4D97-AF65-F5344CB8AC3E}">
        <p14:creationId xmlns:p14="http://schemas.microsoft.com/office/powerpoint/2010/main" val="1161361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652D54E9-D58D-4C3D-9B23-C60A1765384A}"/>
              </a:ext>
            </a:extLst>
          </p:cNvPr>
          <p:cNvGrpSpPr/>
          <p:nvPr/>
        </p:nvGrpSpPr>
        <p:grpSpPr>
          <a:xfrm>
            <a:off x="2" y="-10887"/>
            <a:ext cx="12192000" cy="6877058"/>
            <a:chOff x="2" y="-10887"/>
            <a:chExt cx="12192000" cy="6877058"/>
          </a:xfrm>
        </p:grpSpPr>
        <p:grpSp>
          <p:nvGrpSpPr>
            <p:cNvPr id="5" name="Group 4">
              <a:extLst>
                <a:ext uri="{FF2B5EF4-FFF2-40B4-BE49-F238E27FC236}">
                  <a16:creationId xmlns:a16="http://schemas.microsoft.com/office/drawing/2014/main" id="{2F26648D-150A-425A-A4CD-EF00CF0E875D}"/>
                </a:ext>
              </a:extLst>
            </p:cNvPr>
            <p:cNvGrpSpPr/>
            <p:nvPr/>
          </p:nvGrpSpPr>
          <p:grpSpPr>
            <a:xfrm>
              <a:off x="2" y="6237510"/>
              <a:ext cx="12191998" cy="628661"/>
              <a:chOff x="2" y="6237510"/>
              <a:chExt cx="12191998" cy="628661"/>
            </a:xfrm>
          </p:grpSpPr>
          <p:sp>
            <p:nvSpPr>
              <p:cNvPr id="9" name="Rectangle 8">
                <a:extLst>
                  <a:ext uri="{FF2B5EF4-FFF2-40B4-BE49-F238E27FC236}">
                    <a16:creationId xmlns:a16="http://schemas.microsoft.com/office/drawing/2014/main" id="{62328637-A393-4272-9558-C0A31CE88FDE}"/>
                  </a:ext>
                </a:extLst>
              </p:cNvPr>
              <p:cNvSpPr/>
              <p:nvPr/>
            </p:nvSpPr>
            <p:spPr>
              <a:xfrm rot="16200000">
                <a:off x="7445830" y="2120000"/>
                <a:ext cx="620486" cy="8871855"/>
              </a:xfrm>
              <a:prstGeom prst="rect">
                <a:avLst/>
              </a:prstGeom>
              <a:solidFill>
                <a:srgbClr val="EF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0" name="Rectangle 9">
                <a:extLst>
                  <a:ext uri="{FF2B5EF4-FFF2-40B4-BE49-F238E27FC236}">
                    <a16:creationId xmlns:a16="http://schemas.microsoft.com/office/drawing/2014/main" id="{491029DE-3C12-459A-8D3A-CD564E8191CB}"/>
                  </a:ext>
                </a:extLst>
              </p:cNvPr>
              <p:cNvSpPr/>
              <p:nvPr/>
            </p:nvSpPr>
            <p:spPr>
              <a:xfrm rot="16200000">
                <a:off x="2735514" y="6246750"/>
                <a:ext cx="304583" cy="286104"/>
              </a:xfrm>
              <a:prstGeom prst="rect">
                <a:avLst/>
              </a:prstGeom>
              <a:solidFill>
                <a:srgbClr val="FFB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1" name="TextBox 10">
                <a:extLst>
                  <a:ext uri="{FF2B5EF4-FFF2-40B4-BE49-F238E27FC236}">
                    <a16:creationId xmlns:a16="http://schemas.microsoft.com/office/drawing/2014/main" id="{7878FB4C-E25B-41F0-BDE2-0A1CD5F31934}"/>
                  </a:ext>
                </a:extLst>
              </p:cNvPr>
              <p:cNvSpPr txBox="1"/>
              <p:nvPr/>
            </p:nvSpPr>
            <p:spPr>
              <a:xfrm>
                <a:off x="9632977" y="6418271"/>
                <a:ext cx="2222083" cy="261610"/>
              </a:xfrm>
              <a:prstGeom prst="rect">
                <a:avLst/>
              </a:prstGeom>
              <a:noFill/>
            </p:spPr>
            <p:txBody>
              <a:bodyPr wrap="none" rtlCol="0">
                <a:spAutoFit/>
              </a:bodyPr>
              <a:lstStyle/>
              <a:p>
                <a:pPr algn="r"/>
                <a:r>
                  <a:rPr lang="en-MY" sz="1100" i="1" dirty="0">
                    <a:solidFill>
                      <a:srgbClr val="0FBAB2"/>
                    </a:solidFill>
                    <a:latin typeface="Gotham Black" pitchFamily="50" charset="0"/>
                  </a:rPr>
                  <a:t>Passionate</a:t>
                </a:r>
                <a:r>
                  <a:rPr lang="en-MY" sz="1100" dirty="0">
                    <a:solidFill>
                      <a:srgbClr val="0FBAB2"/>
                    </a:solidFill>
                    <a:latin typeface="Gotham Ultra" pitchFamily="50" charset="0"/>
                  </a:rPr>
                  <a:t> </a:t>
                </a:r>
                <a:r>
                  <a:rPr lang="en-MY" sz="1100" i="1" dirty="0">
                    <a:solidFill>
                      <a:srgbClr val="0FBAB2"/>
                    </a:solidFill>
                    <a:latin typeface="Gotham" panose="02000504050000020004" pitchFamily="2" charset="0"/>
                  </a:rPr>
                  <a:t>about</a:t>
                </a:r>
                <a:r>
                  <a:rPr lang="en-MY" sz="1100" dirty="0">
                    <a:solidFill>
                      <a:srgbClr val="0FBAB2"/>
                    </a:solidFill>
                    <a:latin typeface="Gotham Ultra" pitchFamily="50" charset="0"/>
                  </a:rPr>
                  <a:t> </a:t>
                </a:r>
                <a:r>
                  <a:rPr lang="en-MY" sz="1100" i="1" dirty="0">
                    <a:solidFill>
                      <a:srgbClr val="0FBAB2"/>
                    </a:solidFill>
                    <a:latin typeface="Gotham Black" pitchFamily="50" charset="0"/>
                  </a:rPr>
                  <a:t>Healthcare</a:t>
                </a:r>
              </a:p>
            </p:txBody>
          </p:sp>
          <p:sp>
            <p:nvSpPr>
              <p:cNvPr id="12" name="TextBox 11">
                <a:extLst>
                  <a:ext uri="{FF2B5EF4-FFF2-40B4-BE49-F238E27FC236}">
                    <a16:creationId xmlns:a16="http://schemas.microsoft.com/office/drawing/2014/main" id="{6B2CCB16-C59E-4C07-96B7-0E3BFA7228F6}"/>
                  </a:ext>
                </a:extLst>
              </p:cNvPr>
              <p:cNvSpPr txBox="1"/>
              <p:nvPr/>
            </p:nvSpPr>
            <p:spPr>
              <a:xfrm>
                <a:off x="3242931" y="6418271"/>
                <a:ext cx="6102350" cy="261610"/>
              </a:xfrm>
              <a:prstGeom prst="rect">
                <a:avLst/>
              </a:prstGeom>
              <a:noFill/>
            </p:spPr>
            <p:txBody>
              <a:bodyPr wrap="square" anchor="ctr">
                <a:spAutoFit/>
              </a:bodyPr>
              <a:lstStyle/>
              <a:p>
                <a:pPr algn="ctr"/>
                <a:r>
                  <a:rPr lang="en-MY" sz="1050" b="0" i="0" dirty="0">
                    <a:solidFill>
                      <a:schemeClr val="bg1">
                        <a:lumMod val="75000"/>
                      </a:schemeClr>
                    </a:solidFill>
                    <a:effectLst/>
                    <a:latin typeface="Google Sans"/>
                  </a:rPr>
                  <a:t>©</a:t>
                </a:r>
                <a:r>
                  <a:rPr lang="en-MY" sz="1050" b="0" i="0" dirty="0">
                    <a:solidFill>
                      <a:srgbClr val="040C28"/>
                    </a:solidFill>
                    <a:effectLst/>
                    <a:latin typeface="Google Sans"/>
                  </a:rPr>
                  <a:t> </a:t>
                </a:r>
                <a:r>
                  <a:rPr lang="en-MY" sz="1050" dirty="0">
                    <a:solidFill>
                      <a:schemeClr val="bg1">
                        <a:lumMod val="75000"/>
                      </a:schemeClr>
                    </a:solidFill>
                    <a:latin typeface="GOTHAM-BOOK" panose="02000504050000020004" pitchFamily="2" charset="0"/>
                  </a:rPr>
                  <a:t>Copyright reserved. Private and Confidential to QueueMed Healthtech Sdn Bhd</a:t>
                </a:r>
              </a:p>
            </p:txBody>
          </p:sp>
          <p:sp>
            <p:nvSpPr>
              <p:cNvPr id="13" name="Rectangle 12">
                <a:extLst>
                  <a:ext uri="{FF2B5EF4-FFF2-40B4-BE49-F238E27FC236}">
                    <a16:creationId xmlns:a16="http://schemas.microsoft.com/office/drawing/2014/main" id="{CCF0D293-DE1A-44C7-9FBD-429D3AB7A5A6}"/>
                  </a:ext>
                </a:extLst>
              </p:cNvPr>
              <p:cNvSpPr/>
              <p:nvPr/>
            </p:nvSpPr>
            <p:spPr>
              <a:xfrm rot="16200000">
                <a:off x="908958" y="5328557"/>
                <a:ext cx="620486" cy="2438398"/>
              </a:xfrm>
              <a:prstGeom prst="rect">
                <a:avLst/>
              </a:prstGeom>
              <a:solidFill>
                <a:srgbClr val="0FBA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4" name="Rectangle 13">
                <a:extLst>
                  <a:ext uri="{FF2B5EF4-FFF2-40B4-BE49-F238E27FC236}">
                    <a16:creationId xmlns:a16="http://schemas.microsoft.com/office/drawing/2014/main" id="{7FB38503-87F8-45E8-82E2-14CACA6674FD}"/>
                  </a:ext>
                </a:extLst>
              </p:cNvPr>
              <p:cNvSpPr/>
              <p:nvPr/>
            </p:nvSpPr>
            <p:spPr>
              <a:xfrm rot="16200000">
                <a:off x="2433624" y="6546871"/>
                <a:ext cx="315905" cy="306352"/>
              </a:xfrm>
              <a:prstGeom prst="rect">
                <a:avLst/>
              </a:prstGeom>
              <a:solidFill>
                <a:srgbClr val="764B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15" name="Picture 14">
                <a:extLst>
                  <a:ext uri="{FF2B5EF4-FFF2-40B4-BE49-F238E27FC236}">
                    <a16:creationId xmlns:a16="http://schemas.microsoft.com/office/drawing/2014/main" id="{3D469221-3407-4BFA-91D4-3CA05E5DB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410" y="6370888"/>
                <a:ext cx="1654762" cy="342993"/>
              </a:xfrm>
              <a:prstGeom prst="rect">
                <a:avLst/>
              </a:prstGeom>
            </p:spPr>
          </p:pic>
          <p:sp>
            <p:nvSpPr>
              <p:cNvPr id="16" name="Rectangle 15">
                <a:extLst>
                  <a:ext uri="{FF2B5EF4-FFF2-40B4-BE49-F238E27FC236}">
                    <a16:creationId xmlns:a16="http://schemas.microsoft.com/office/drawing/2014/main" id="{94A1BB05-7FF5-4302-B23D-524590348739}"/>
                  </a:ext>
                </a:extLst>
              </p:cNvPr>
              <p:cNvSpPr/>
              <p:nvPr/>
            </p:nvSpPr>
            <p:spPr>
              <a:xfrm rot="16200000">
                <a:off x="3080592" y="6492360"/>
                <a:ext cx="324077" cy="423544"/>
              </a:xfrm>
              <a:prstGeom prst="rect">
                <a:avLst/>
              </a:prstGeom>
              <a:solidFill>
                <a:srgbClr val="EF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grpSp>
          <p:nvGrpSpPr>
            <p:cNvPr id="6" name="Group 5">
              <a:extLst>
                <a:ext uri="{FF2B5EF4-FFF2-40B4-BE49-F238E27FC236}">
                  <a16:creationId xmlns:a16="http://schemas.microsoft.com/office/drawing/2014/main" id="{50825719-52BB-4695-8730-1E2C9187765C}"/>
                </a:ext>
              </a:extLst>
            </p:cNvPr>
            <p:cNvGrpSpPr/>
            <p:nvPr/>
          </p:nvGrpSpPr>
          <p:grpSpPr>
            <a:xfrm>
              <a:off x="2" y="-10887"/>
              <a:ext cx="12192000" cy="155006"/>
              <a:chOff x="2" y="-10887"/>
              <a:chExt cx="12192000" cy="155006"/>
            </a:xfrm>
          </p:grpSpPr>
          <p:sp>
            <p:nvSpPr>
              <p:cNvPr id="7" name="Rectangle 6">
                <a:extLst>
                  <a:ext uri="{FF2B5EF4-FFF2-40B4-BE49-F238E27FC236}">
                    <a16:creationId xmlns:a16="http://schemas.microsoft.com/office/drawing/2014/main" id="{3EC44C49-7CB1-46BA-AB84-22B1C5940626}"/>
                  </a:ext>
                </a:extLst>
              </p:cNvPr>
              <p:cNvSpPr/>
              <p:nvPr/>
            </p:nvSpPr>
            <p:spPr>
              <a:xfrm rot="16200000">
                <a:off x="1141698" y="-1152583"/>
                <a:ext cx="155006" cy="2438398"/>
              </a:xfrm>
              <a:prstGeom prst="rect">
                <a:avLst/>
              </a:prstGeom>
              <a:solidFill>
                <a:srgbClr val="0FBA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8" name="Rectangle 7">
                <a:extLst>
                  <a:ext uri="{FF2B5EF4-FFF2-40B4-BE49-F238E27FC236}">
                    <a16:creationId xmlns:a16="http://schemas.microsoft.com/office/drawing/2014/main" id="{480DA7A7-3802-4896-AFEF-601147550856}"/>
                  </a:ext>
                </a:extLst>
              </p:cNvPr>
              <p:cNvSpPr/>
              <p:nvPr/>
            </p:nvSpPr>
            <p:spPr>
              <a:xfrm rot="16200000">
                <a:off x="7282149" y="-4765734"/>
                <a:ext cx="155006" cy="9664700"/>
              </a:xfrm>
              <a:prstGeom prst="rect">
                <a:avLst/>
              </a:prstGeom>
              <a:solidFill>
                <a:srgbClr val="EF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grpSp>
      <p:sp>
        <p:nvSpPr>
          <p:cNvPr id="17" name="TextBox 16">
            <a:extLst>
              <a:ext uri="{FF2B5EF4-FFF2-40B4-BE49-F238E27FC236}">
                <a16:creationId xmlns:a16="http://schemas.microsoft.com/office/drawing/2014/main" id="{1230251D-A093-49B9-AC42-245403C4E342}"/>
              </a:ext>
            </a:extLst>
          </p:cNvPr>
          <p:cNvSpPr txBox="1"/>
          <p:nvPr/>
        </p:nvSpPr>
        <p:spPr>
          <a:xfrm>
            <a:off x="781054" y="529028"/>
            <a:ext cx="2040943" cy="584775"/>
          </a:xfrm>
          <a:prstGeom prst="rect">
            <a:avLst/>
          </a:prstGeom>
          <a:noFill/>
        </p:spPr>
        <p:txBody>
          <a:bodyPr wrap="none" rtlCol="0">
            <a:spAutoFit/>
          </a:bodyPr>
          <a:lstStyle/>
          <a:p>
            <a:r>
              <a:rPr lang="en-US" sz="32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Conclusion</a:t>
            </a:r>
            <a:endParaRPr lang="en-MY" sz="3200" dirty="0"/>
          </a:p>
        </p:txBody>
      </p:sp>
      <p:sp>
        <p:nvSpPr>
          <p:cNvPr id="2" name="TextBox 1">
            <a:extLst>
              <a:ext uri="{FF2B5EF4-FFF2-40B4-BE49-F238E27FC236}">
                <a16:creationId xmlns:a16="http://schemas.microsoft.com/office/drawing/2014/main" id="{9AC1BA2E-2704-4770-B135-D9C5D1C7844A}"/>
              </a:ext>
            </a:extLst>
          </p:cNvPr>
          <p:cNvSpPr txBox="1"/>
          <p:nvPr/>
        </p:nvSpPr>
        <p:spPr>
          <a:xfrm>
            <a:off x="781054" y="1233097"/>
            <a:ext cx="10241414" cy="369332"/>
          </a:xfrm>
          <a:prstGeom prst="rect">
            <a:avLst/>
          </a:prstGeom>
          <a:noFill/>
        </p:spPr>
        <p:txBody>
          <a:bodyPr wrap="square" rtlCol="0">
            <a:spAutoFit/>
          </a:bodyPr>
          <a:lstStyle/>
          <a:p>
            <a:pPr marL="285750" indent="-285750">
              <a:buFont typeface="Arial" panose="020B0604020202020204" pitchFamily="34" charset="0"/>
              <a:buChar char="•"/>
            </a:pPr>
            <a:r>
              <a:rPr lang="en-US" dirty="0" err="1"/>
              <a:t>TCMalloc</a:t>
            </a:r>
            <a:r>
              <a:rPr lang="en-US" dirty="0"/>
              <a:t> significantly stabilized CPU and memory usage.</a:t>
            </a:r>
          </a:p>
        </p:txBody>
      </p:sp>
      <p:pic>
        <p:nvPicPr>
          <p:cNvPr id="18" name="Content Placeholder 3" descr="A graph of a graph&#10;&#10;Description automatically generated with medium confidence">
            <a:extLst>
              <a:ext uri="{FF2B5EF4-FFF2-40B4-BE49-F238E27FC236}">
                <a16:creationId xmlns:a16="http://schemas.microsoft.com/office/drawing/2014/main" id="{A3A32270-B1D0-4B3F-ABC4-61A28C072B5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65662" y="1827398"/>
            <a:ext cx="5860675" cy="4170363"/>
          </a:xfrm>
          <a:prstGeom prst="rect">
            <a:avLst/>
          </a:prstGeom>
        </p:spPr>
      </p:pic>
    </p:spTree>
    <p:extLst>
      <p:ext uri="{BB962C8B-B14F-4D97-AF65-F5344CB8AC3E}">
        <p14:creationId xmlns:p14="http://schemas.microsoft.com/office/powerpoint/2010/main" val="4206757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652D54E9-D58D-4C3D-9B23-C60A1765384A}"/>
              </a:ext>
            </a:extLst>
          </p:cNvPr>
          <p:cNvGrpSpPr/>
          <p:nvPr/>
        </p:nvGrpSpPr>
        <p:grpSpPr>
          <a:xfrm>
            <a:off x="2" y="-10887"/>
            <a:ext cx="12192000" cy="6877058"/>
            <a:chOff x="2" y="-10887"/>
            <a:chExt cx="12192000" cy="6877058"/>
          </a:xfrm>
        </p:grpSpPr>
        <p:grpSp>
          <p:nvGrpSpPr>
            <p:cNvPr id="5" name="Group 4">
              <a:extLst>
                <a:ext uri="{FF2B5EF4-FFF2-40B4-BE49-F238E27FC236}">
                  <a16:creationId xmlns:a16="http://schemas.microsoft.com/office/drawing/2014/main" id="{2F26648D-150A-425A-A4CD-EF00CF0E875D}"/>
                </a:ext>
              </a:extLst>
            </p:cNvPr>
            <p:cNvGrpSpPr/>
            <p:nvPr/>
          </p:nvGrpSpPr>
          <p:grpSpPr>
            <a:xfrm>
              <a:off x="2" y="6237510"/>
              <a:ext cx="12191998" cy="628661"/>
              <a:chOff x="2" y="6237510"/>
              <a:chExt cx="12191998" cy="628661"/>
            </a:xfrm>
          </p:grpSpPr>
          <p:sp>
            <p:nvSpPr>
              <p:cNvPr id="9" name="Rectangle 8">
                <a:extLst>
                  <a:ext uri="{FF2B5EF4-FFF2-40B4-BE49-F238E27FC236}">
                    <a16:creationId xmlns:a16="http://schemas.microsoft.com/office/drawing/2014/main" id="{62328637-A393-4272-9558-C0A31CE88FDE}"/>
                  </a:ext>
                </a:extLst>
              </p:cNvPr>
              <p:cNvSpPr/>
              <p:nvPr/>
            </p:nvSpPr>
            <p:spPr>
              <a:xfrm rot="16200000">
                <a:off x="7445830" y="2120000"/>
                <a:ext cx="620486" cy="8871855"/>
              </a:xfrm>
              <a:prstGeom prst="rect">
                <a:avLst/>
              </a:prstGeom>
              <a:solidFill>
                <a:srgbClr val="EF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0" name="Rectangle 9">
                <a:extLst>
                  <a:ext uri="{FF2B5EF4-FFF2-40B4-BE49-F238E27FC236}">
                    <a16:creationId xmlns:a16="http://schemas.microsoft.com/office/drawing/2014/main" id="{491029DE-3C12-459A-8D3A-CD564E8191CB}"/>
                  </a:ext>
                </a:extLst>
              </p:cNvPr>
              <p:cNvSpPr/>
              <p:nvPr/>
            </p:nvSpPr>
            <p:spPr>
              <a:xfrm rot="16200000">
                <a:off x="2735514" y="6246750"/>
                <a:ext cx="304583" cy="286104"/>
              </a:xfrm>
              <a:prstGeom prst="rect">
                <a:avLst/>
              </a:prstGeom>
              <a:solidFill>
                <a:srgbClr val="FFB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1" name="TextBox 10">
                <a:extLst>
                  <a:ext uri="{FF2B5EF4-FFF2-40B4-BE49-F238E27FC236}">
                    <a16:creationId xmlns:a16="http://schemas.microsoft.com/office/drawing/2014/main" id="{7878FB4C-E25B-41F0-BDE2-0A1CD5F31934}"/>
                  </a:ext>
                </a:extLst>
              </p:cNvPr>
              <p:cNvSpPr txBox="1"/>
              <p:nvPr/>
            </p:nvSpPr>
            <p:spPr>
              <a:xfrm>
                <a:off x="9632977" y="6418271"/>
                <a:ext cx="2222083" cy="261610"/>
              </a:xfrm>
              <a:prstGeom prst="rect">
                <a:avLst/>
              </a:prstGeom>
              <a:noFill/>
            </p:spPr>
            <p:txBody>
              <a:bodyPr wrap="none" rtlCol="0">
                <a:spAutoFit/>
              </a:bodyPr>
              <a:lstStyle/>
              <a:p>
                <a:pPr algn="r"/>
                <a:r>
                  <a:rPr lang="en-MY" sz="1100" i="1" dirty="0">
                    <a:solidFill>
                      <a:srgbClr val="0FBAB2"/>
                    </a:solidFill>
                    <a:latin typeface="Gotham Black" pitchFamily="50" charset="0"/>
                  </a:rPr>
                  <a:t>Passionate</a:t>
                </a:r>
                <a:r>
                  <a:rPr lang="en-MY" sz="1100" dirty="0">
                    <a:solidFill>
                      <a:srgbClr val="0FBAB2"/>
                    </a:solidFill>
                    <a:latin typeface="Gotham Ultra" pitchFamily="50" charset="0"/>
                  </a:rPr>
                  <a:t> </a:t>
                </a:r>
                <a:r>
                  <a:rPr lang="en-MY" sz="1100" i="1" dirty="0">
                    <a:solidFill>
                      <a:srgbClr val="0FBAB2"/>
                    </a:solidFill>
                    <a:latin typeface="Gotham" panose="02000504050000020004" pitchFamily="2" charset="0"/>
                  </a:rPr>
                  <a:t>about</a:t>
                </a:r>
                <a:r>
                  <a:rPr lang="en-MY" sz="1100" dirty="0">
                    <a:solidFill>
                      <a:srgbClr val="0FBAB2"/>
                    </a:solidFill>
                    <a:latin typeface="Gotham Ultra" pitchFamily="50" charset="0"/>
                  </a:rPr>
                  <a:t> </a:t>
                </a:r>
                <a:r>
                  <a:rPr lang="en-MY" sz="1100" i="1" dirty="0">
                    <a:solidFill>
                      <a:srgbClr val="0FBAB2"/>
                    </a:solidFill>
                    <a:latin typeface="Gotham Black" pitchFamily="50" charset="0"/>
                  </a:rPr>
                  <a:t>Healthcare</a:t>
                </a:r>
              </a:p>
            </p:txBody>
          </p:sp>
          <p:sp>
            <p:nvSpPr>
              <p:cNvPr id="12" name="TextBox 11">
                <a:extLst>
                  <a:ext uri="{FF2B5EF4-FFF2-40B4-BE49-F238E27FC236}">
                    <a16:creationId xmlns:a16="http://schemas.microsoft.com/office/drawing/2014/main" id="{6B2CCB16-C59E-4C07-96B7-0E3BFA7228F6}"/>
                  </a:ext>
                </a:extLst>
              </p:cNvPr>
              <p:cNvSpPr txBox="1"/>
              <p:nvPr/>
            </p:nvSpPr>
            <p:spPr>
              <a:xfrm>
                <a:off x="3242931" y="6418271"/>
                <a:ext cx="6102350" cy="261610"/>
              </a:xfrm>
              <a:prstGeom prst="rect">
                <a:avLst/>
              </a:prstGeom>
              <a:noFill/>
            </p:spPr>
            <p:txBody>
              <a:bodyPr wrap="square" anchor="ctr">
                <a:spAutoFit/>
              </a:bodyPr>
              <a:lstStyle/>
              <a:p>
                <a:pPr algn="ctr"/>
                <a:r>
                  <a:rPr lang="en-MY" sz="1050" b="0" i="0" dirty="0">
                    <a:solidFill>
                      <a:schemeClr val="bg1">
                        <a:lumMod val="75000"/>
                      </a:schemeClr>
                    </a:solidFill>
                    <a:effectLst/>
                    <a:latin typeface="Google Sans"/>
                  </a:rPr>
                  <a:t>©</a:t>
                </a:r>
                <a:r>
                  <a:rPr lang="en-MY" sz="1050" b="0" i="0" dirty="0">
                    <a:solidFill>
                      <a:srgbClr val="040C28"/>
                    </a:solidFill>
                    <a:effectLst/>
                    <a:latin typeface="Google Sans"/>
                  </a:rPr>
                  <a:t> </a:t>
                </a:r>
                <a:r>
                  <a:rPr lang="en-MY" sz="1050" dirty="0">
                    <a:solidFill>
                      <a:schemeClr val="bg1">
                        <a:lumMod val="75000"/>
                      </a:schemeClr>
                    </a:solidFill>
                    <a:latin typeface="GOTHAM-BOOK" panose="02000504050000020004" pitchFamily="2" charset="0"/>
                  </a:rPr>
                  <a:t>Copyright reserved. Private and Confidential to QueueMed Healthtech Sdn Bhd</a:t>
                </a:r>
              </a:p>
            </p:txBody>
          </p:sp>
          <p:sp>
            <p:nvSpPr>
              <p:cNvPr id="13" name="Rectangle 12">
                <a:extLst>
                  <a:ext uri="{FF2B5EF4-FFF2-40B4-BE49-F238E27FC236}">
                    <a16:creationId xmlns:a16="http://schemas.microsoft.com/office/drawing/2014/main" id="{CCF0D293-DE1A-44C7-9FBD-429D3AB7A5A6}"/>
                  </a:ext>
                </a:extLst>
              </p:cNvPr>
              <p:cNvSpPr/>
              <p:nvPr/>
            </p:nvSpPr>
            <p:spPr>
              <a:xfrm rot="16200000">
                <a:off x="908958" y="5328557"/>
                <a:ext cx="620486" cy="2438398"/>
              </a:xfrm>
              <a:prstGeom prst="rect">
                <a:avLst/>
              </a:prstGeom>
              <a:solidFill>
                <a:srgbClr val="0FBA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4" name="Rectangle 13">
                <a:extLst>
                  <a:ext uri="{FF2B5EF4-FFF2-40B4-BE49-F238E27FC236}">
                    <a16:creationId xmlns:a16="http://schemas.microsoft.com/office/drawing/2014/main" id="{7FB38503-87F8-45E8-82E2-14CACA6674FD}"/>
                  </a:ext>
                </a:extLst>
              </p:cNvPr>
              <p:cNvSpPr/>
              <p:nvPr/>
            </p:nvSpPr>
            <p:spPr>
              <a:xfrm rot="16200000">
                <a:off x="2433624" y="6546871"/>
                <a:ext cx="315905" cy="306352"/>
              </a:xfrm>
              <a:prstGeom prst="rect">
                <a:avLst/>
              </a:prstGeom>
              <a:solidFill>
                <a:srgbClr val="764B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15" name="Picture 14">
                <a:extLst>
                  <a:ext uri="{FF2B5EF4-FFF2-40B4-BE49-F238E27FC236}">
                    <a16:creationId xmlns:a16="http://schemas.microsoft.com/office/drawing/2014/main" id="{3D469221-3407-4BFA-91D4-3CA05E5DB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410" y="6370888"/>
                <a:ext cx="1654762" cy="342993"/>
              </a:xfrm>
              <a:prstGeom prst="rect">
                <a:avLst/>
              </a:prstGeom>
            </p:spPr>
          </p:pic>
          <p:sp>
            <p:nvSpPr>
              <p:cNvPr id="16" name="Rectangle 15">
                <a:extLst>
                  <a:ext uri="{FF2B5EF4-FFF2-40B4-BE49-F238E27FC236}">
                    <a16:creationId xmlns:a16="http://schemas.microsoft.com/office/drawing/2014/main" id="{94A1BB05-7FF5-4302-B23D-524590348739}"/>
                  </a:ext>
                </a:extLst>
              </p:cNvPr>
              <p:cNvSpPr/>
              <p:nvPr/>
            </p:nvSpPr>
            <p:spPr>
              <a:xfrm rot="16200000">
                <a:off x="3080592" y="6492360"/>
                <a:ext cx="324077" cy="423544"/>
              </a:xfrm>
              <a:prstGeom prst="rect">
                <a:avLst/>
              </a:prstGeom>
              <a:solidFill>
                <a:srgbClr val="EF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grpSp>
          <p:nvGrpSpPr>
            <p:cNvPr id="6" name="Group 5">
              <a:extLst>
                <a:ext uri="{FF2B5EF4-FFF2-40B4-BE49-F238E27FC236}">
                  <a16:creationId xmlns:a16="http://schemas.microsoft.com/office/drawing/2014/main" id="{50825719-52BB-4695-8730-1E2C9187765C}"/>
                </a:ext>
              </a:extLst>
            </p:cNvPr>
            <p:cNvGrpSpPr/>
            <p:nvPr/>
          </p:nvGrpSpPr>
          <p:grpSpPr>
            <a:xfrm>
              <a:off x="2" y="-10887"/>
              <a:ext cx="12192000" cy="155006"/>
              <a:chOff x="2" y="-10887"/>
              <a:chExt cx="12192000" cy="155006"/>
            </a:xfrm>
          </p:grpSpPr>
          <p:sp>
            <p:nvSpPr>
              <p:cNvPr id="7" name="Rectangle 6">
                <a:extLst>
                  <a:ext uri="{FF2B5EF4-FFF2-40B4-BE49-F238E27FC236}">
                    <a16:creationId xmlns:a16="http://schemas.microsoft.com/office/drawing/2014/main" id="{3EC44C49-7CB1-46BA-AB84-22B1C5940626}"/>
                  </a:ext>
                </a:extLst>
              </p:cNvPr>
              <p:cNvSpPr/>
              <p:nvPr/>
            </p:nvSpPr>
            <p:spPr>
              <a:xfrm rot="16200000">
                <a:off x="1141698" y="-1152583"/>
                <a:ext cx="155006" cy="2438398"/>
              </a:xfrm>
              <a:prstGeom prst="rect">
                <a:avLst/>
              </a:prstGeom>
              <a:solidFill>
                <a:srgbClr val="0FBA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8" name="Rectangle 7">
                <a:extLst>
                  <a:ext uri="{FF2B5EF4-FFF2-40B4-BE49-F238E27FC236}">
                    <a16:creationId xmlns:a16="http://schemas.microsoft.com/office/drawing/2014/main" id="{480DA7A7-3802-4896-AFEF-601147550856}"/>
                  </a:ext>
                </a:extLst>
              </p:cNvPr>
              <p:cNvSpPr/>
              <p:nvPr/>
            </p:nvSpPr>
            <p:spPr>
              <a:xfrm rot="16200000">
                <a:off x="7282149" y="-4765734"/>
                <a:ext cx="155006" cy="9664700"/>
              </a:xfrm>
              <a:prstGeom prst="rect">
                <a:avLst/>
              </a:prstGeom>
              <a:solidFill>
                <a:srgbClr val="EF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grpSp>
      <p:sp>
        <p:nvSpPr>
          <p:cNvPr id="17" name="TextBox 16">
            <a:extLst>
              <a:ext uri="{FF2B5EF4-FFF2-40B4-BE49-F238E27FC236}">
                <a16:creationId xmlns:a16="http://schemas.microsoft.com/office/drawing/2014/main" id="{1230251D-A093-49B9-AC42-245403C4E342}"/>
              </a:ext>
            </a:extLst>
          </p:cNvPr>
          <p:cNvSpPr txBox="1"/>
          <p:nvPr/>
        </p:nvSpPr>
        <p:spPr>
          <a:xfrm>
            <a:off x="781054" y="529028"/>
            <a:ext cx="8230651" cy="584775"/>
          </a:xfrm>
          <a:prstGeom prst="rect">
            <a:avLst/>
          </a:prstGeom>
          <a:noFill/>
        </p:spPr>
        <p:txBody>
          <a:bodyPr wrap="none" rtlCol="0">
            <a:spAutoFit/>
          </a:bodyPr>
          <a:lstStyle/>
          <a:p>
            <a:r>
              <a:rPr lang="en-US" sz="32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Why can’t we directly use an open source LLM?</a:t>
            </a:r>
            <a:endParaRPr lang="en-MY" sz="3200" dirty="0"/>
          </a:p>
        </p:txBody>
      </p:sp>
      <p:sp>
        <p:nvSpPr>
          <p:cNvPr id="18" name="TextBox 17">
            <a:extLst>
              <a:ext uri="{FF2B5EF4-FFF2-40B4-BE49-F238E27FC236}">
                <a16:creationId xmlns:a16="http://schemas.microsoft.com/office/drawing/2014/main" id="{602E7C55-3197-4280-855B-8DA35134DF65}"/>
              </a:ext>
            </a:extLst>
          </p:cNvPr>
          <p:cNvSpPr txBox="1"/>
          <p:nvPr/>
        </p:nvSpPr>
        <p:spPr>
          <a:xfrm>
            <a:off x="781054" y="1194056"/>
            <a:ext cx="10334625" cy="369332"/>
          </a:xfrm>
          <a:prstGeom prst="rect">
            <a:avLst/>
          </a:prstGeom>
          <a:noFill/>
        </p:spPr>
        <p:txBody>
          <a:bodyPr wrap="square" rtlCol="0">
            <a:spAutoFit/>
          </a:bodyPr>
          <a:lstStyle/>
          <a:p>
            <a:pPr marL="0" indent="0">
              <a:buNone/>
            </a:pPr>
            <a:r>
              <a:rPr lang="en-US"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Problem 1: Inconsistent, Undesired Format</a:t>
            </a:r>
            <a:endParaRPr lang="en-US" b="1"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7C0ECF5C-8753-4962-AF2B-AA96C5BBEFE9}"/>
              </a:ext>
            </a:extLst>
          </p:cNvPr>
          <p:cNvSpPr txBox="1"/>
          <p:nvPr/>
        </p:nvSpPr>
        <p:spPr>
          <a:xfrm>
            <a:off x="767967" y="1722965"/>
            <a:ext cx="9423786" cy="3539430"/>
          </a:xfrm>
          <a:prstGeom prst="rect">
            <a:avLst/>
          </a:prstGeom>
          <a:noFill/>
        </p:spPr>
        <p:txBody>
          <a:bodyPr wrap="square" rtlCol="0">
            <a:spAutoFit/>
          </a:bodyPr>
          <a:lstStyle/>
          <a:p>
            <a:pPr marL="0" indent="0">
              <a:buNone/>
            </a:pPr>
            <a:r>
              <a:rPr lang="en-US" sz="1400" b="0" i="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t>Patient is an 18-year-old female. She does not smoke. </a:t>
            </a:r>
          </a:p>
          <a:p>
            <a:pPr marL="0" indent="0">
              <a:buNone/>
            </a:pPr>
            <a:endParaRPr lang="en-US" sz="1400" dirty="0">
              <a:solidFill>
                <a:srgbClr val="1F1F1F"/>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400" i="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t>Chief Complaint: </a:t>
            </a:r>
            <a:r>
              <a:rPr lang="en-US" sz="1400" b="0" i="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t>Cough, which is productive (bringing up phlegm or mucus), worsens at night or in the morning, and has been present for 1 day. </a:t>
            </a:r>
          </a:p>
          <a:p>
            <a:endParaRPr lang="en-US" sz="1400" dirty="0">
              <a:solidFill>
                <a:srgbClr val="1F1F1F"/>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400" i="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t>History of Presenting Illness: </a:t>
            </a:r>
            <a:r>
              <a:rPr lang="en-US" sz="1400" b="0" i="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t>The patient describes her cough as productive, with clear phlegm. She also experiences heart palpitation, with an irregular heartbeat, and chest pain. The symptoms are exacerbated when lying down. </a:t>
            </a:r>
          </a:p>
          <a:p>
            <a:endParaRPr lang="en-US" sz="1400" b="1" dirty="0">
              <a:solidFill>
                <a:srgbClr val="1F1F1F"/>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400" i="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t>Past Medical and Surgical History: </a:t>
            </a:r>
            <a:r>
              <a:rPr lang="en-US" sz="1400" b="0" i="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t>The patient has no past medical or surgical history. </a:t>
            </a:r>
          </a:p>
          <a:p>
            <a:endParaRPr lang="en-US" sz="1400" dirty="0">
              <a:solidFill>
                <a:srgbClr val="1F1F1F"/>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400" i="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t>Drug and Allergy History: </a:t>
            </a:r>
            <a:r>
              <a:rPr lang="en-US" sz="1400" b="0" i="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t>The patient has no active medication and no medication allergies. </a:t>
            </a:r>
          </a:p>
          <a:p>
            <a:endParaRPr lang="en-US" sz="1400" dirty="0">
              <a:solidFill>
                <a:srgbClr val="1F1F1F"/>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400" i="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t>Family and Social History: </a:t>
            </a:r>
            <a:r>
              <a:rPr lang="en-US" sz="1400" b="0" i="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t>The patient has no family history of medical conditions and has never smoked or consumed alcohol. </a:t>
            </a:r>
          </a:p>
          <a:p>
            <a:endParaRPr lang="en-US" sz="1400" dirty="0">
              <a:solidFill>
                <a:srgbClr val="1F1F1F"/>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400" b="0" i="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t>Note: The patient's symptoms started 1 day ago. The patient does not smoke. </a:t>
            </a:r>
          </a:p>
          <a:p>
            <a:endParaRPr lang="en-MY" sz="1400" dirty="0"/>
          </a:p>
        </p:txBody>
      </p:sp>
      <p:sp>
        <p:nvSpPr>
          <p:cNvPr id="19" name="TextBox 18">
            <a:extLst>
              <a:ext uri="{FF2B5EF4-FFF2-40B4-BE49-F238E27FC236}">
                <a16:creationId xmlns:a16="http://schemas.microsoft.com/office/drawing/2014/main" id="{2D269646-D7F4-416A-82DB-3FF9D8EF35F6}"/>
              </a:ext>
            </a:extLst>
          </p:cNvPr>
          <p:cNvSpPr txBox="1"/>
          <p:nvPr/>
        </p:nvSpPr>
        <p:spPr>
          <a:xfrm>
            <a:off x="767966" y="5214142"/>
            <a:ext cx="10776333" cy="738664"/>
          </a:xfrm>
          <a:prstGeom prst="rect">
            <a:avLst/>
          </a:prstGeom>
          <a:noFill/>
        </p:spPr>
        <p:txBody>
          <a:bodyPr wrap="square" rtlCol="0">
            <a:spAutoFit/>
          </a:bodyPr>
          <a:lstStyle/>
          <a:p>
            <a:pPr marL="0" indent="0">
              <a:buNone/>
            </a:pPr>
            <a:r>
              <a:rPr lang="en-US" sz="1400" b="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t>Please note that this summary does not include any medical diagnoses or recommendations. It is a concise summary of the patient's self-assessment form. If you need any further assistance, please let me know. Please let me know if you need any further assistance. I am here to help. Please let me know if you need any further assistance. I am here to help. Please let me</a:t>
            </a:r>
            <a:endParaRPr lang="en-US" sz="1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465323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652D54E9-D58D-4C3D-9B23-C60A1765384A}"/>
              </a:ext>
            </a:extLst>
          </p:cNvPr>
          <p:cNvGrpSpPr/>
          <p:nvPr/>
        </p:nvGrpSpPr>
        <p:grpSpPr>
          <a:xfrm>
            <a:off x="2" y="-10887"/>
            <a:ext cx="12192000" cy="6877058"/>
            <a:chOff x="2" y="-10887"/>
            <a:chExt cx="12192000" cy="6877058"/>
          </a:xfrm>
        </p:grpSpPr>
        <p:grpSp>
          <p:nvGrpSpPr>
            <p:cNvPr id="5" name="Group 4">
              <a:extLst>
                <a:ext uri="{FF2B5EF4-FFF2-40B4-BE49-F238E27FC236}">
                  <a16:creationId xmlns:a16="http://schemas.microsoft.com/office/drawing/2014/main" id="{2F26648D-150A-425A-A4CD-EF00CF0E875D}"/>
                </a:ext>
              </a:extLst>
            </p:cNvPr>
            <p:cNvGrpSpPr/>
            <p:nvPr/>
          </p:nvGrpSpPr>
          <p:grpSpPr>
            <a:xfrm>
              <a:off x="2" y="6237510"/>
              <a:ext cx="12191998" cy="628661"/>
              <a:chOff x="2" y="6237510"/>
              <a:chExt cx="12191998" cy="628661"/>
            </a:xfrm>
          </p:grpSpPr>
          <p:sp>
            <p:nvSpPr>
              <p:cNvPr id="9" name="Rectangle 8">
                <a:extLst>
                  <a:ext uri="{FF2B5EF4-FFF2-40B4-BE49-F238E27FC236}">
                    <a16:creationId xmlns:a16="http://schemas.microsoft.com/office/drawing/2014/main" id="{62328637-A393-4272-9558-C0A31CE88FDE}"/>
                  </a:ext>
                </a:extLst>
              </p:cNvPr>
              <p:cNvSpPr/>
              <p:nvPr/>
            </p:nvSpPr>
            <p:spPr>
              <a:xfrm rot="16200000">
                <a:off x="7445830" y="2120000"/>
                <a:ext cx="620486" cy="8871855"/>
              </a:xfrm>
              <a:prstGeom prst="rect">
                <a:avLst/>
              </a:prstGeom>
              <a:solidFill>
                <a:srgbClr val="EF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0" name="Rectangle 9">
                <a:extLst>
                  <a:ext uri="{FF2B5EF4-FFF2-40B4-BE49-F238E27FC236}">
                    <a16:creationId xmlns:a16="http://schemas.microsoft.com/office/drawing/2014/main" id="{491029DE-3C12-459A-8D3A-CD564E8191CB}"/>
                  </a:ext>
                </a:extLst>
              </p:cNvPr>
              <p:cNvSpPr/>
              <p:nvPr/>
            </p:nvSpPr>
            <p:spPr>
              <a:xfrm rot="16200000">
                <a:off x="2735514" y="6246750"/>
                <a:ext cx="304583" cy="286104"/>
              </a:xfrm>
              <a:prstGeom prst="rect">
                <a:avLst/>
              </a:prstGeom>
              <a:solidFill>
                <a:srgbClr val="FFB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1" name="TextBox 10">
                <a:extLst>
                  <a:ext uri="{FF2B5EF4-FFF2-40B4-BE49-F238E27FC236}">
                    <a16:creationId xmlns:a16="http://schemas.microsoft.com/office/drawing/2014/main" id="{7878FB4C-E25B-41F0-BDE2-0A1CD5F31934}"/>
                  </a:ext>
                </a:extLst>
              </p:cNvPr>
              <p:cNvSpPr txBox="1"/>
              <p:nvPr/>
            </p:nvSpPr>
            <p:spPr>
              <a:xfrm>
                <a:off x="9632977" y="6418271"/>
                <a:ext cx="2222083" cy="261610"/>
              </a:xfrm>
              <a:prstGeom prst="rect">
                <a:avLst/>
              </a:prstGeom>
              <a:noFill/>
            </p:spPr>
            <p:txBody>
              <a:bodyPr wrap="none" rtlCol="0">
                <a:spAutoFit/>
              </a:bodyPr>
              <a:lstStyle/>
              <a:p>
                <a:pPr algn="r"/>
                <a:r>
                  <a:rPr lang="en-MY" sz="1100" i="1" dirty="0">
                    <a:solidFill>
                      <a:srgbClr val="0FBAB2"/>
                    </a:solidFill>
                    <a:latin typeface="Gotham Black" pitchFamily="50" charset="0"/>
                  </a:rPr>
                  <a:t>Passionate</a:t>
                </a:r>
                <a:r>
                  <a:rPr lang="en-MY" sz="1100" dirty="0">
                    <a:solidFill>
                      <a:srgbClr val="0FBAB2"/>
                    </a:solidFill>
                    <a:latin typeface="Gotham Ultra" pitchFamily="50" charset="0"/>
                  </a:rPr>
                  <a:t> </a:t>
                </a:r>
                <a:r>
                  <a:rPr lang="en-MY" sz="1100" i="1" dirty="0">
                    <a:solidFill>
                      <a:srgbClr val="0FBAB2"/>
                    </a:solidFill>
                    <a:latin typeface="Gotham" panose="02000504050000020004" pitchFamily="2" charset="0"/>
                  </a:rPr>
                  <a:t>about</a:t>
                </a:r>
                <a:r>
                  <a:rPr lang="en-MY" sz="1100" dirty="0">
                    <a:solidFill>
                      <a:srgbClr val="0FBAB2"/>
                    </a:solidFill>
                    <a:latin typeface="Gotham Ultra" pitchFamily="50" charset="0"/>
                  </a:rPr>
                  <a:t> </a:t>
                </a:r>
                <a:r>
                  <a:rPr lang="en-MY" sz="1100" i="1" dirty="0">
                    <a:solidFill>
                      <a:srgbClr val="0FBAB2"/>
                    </a:solidFill>
                    <a:latin typeface="Gotham Black" pitchFamily="50" charset="0"/>
                  </a:rPr>
                  <a:t>Healthcare</a:t>
                </a:r>
              </a:p>
            </p:txBody>
          </p:sp>
          <p:sp>
            <p:nvSpPr>
              <p:cNvPr id="12" name="TextBox 11">
                <a:extLst>
                  <a:ext uri="{FF2B5EF4-FFF2-40B4-BE49-F238E27FC236}">
                    <a16:creationId xmlns:a16="http://schemas.microsoft.com/office/drawing/2014/main" id="{6B2CCB16-C59E-4C07-96B7-0E3BFA7228F6}"/>
                  </a:ext>
                </a:extLst>
              </p:cNvPr>
              <p:cNvSpPr txBox="1"/>
              <p:nvPr/>
            </p:nvSpPr>
            <p:spPr>
              <a:xfrm>
                <a:off x="3242931" y="6418271"/>
                <a:ext cx="6102350" cy="261610"/>
              </a:xfrm>
              <a:prstGeom prst="rect">
                <a:avLst/>
              </a:prstGeom>
              <a:noFill/>
            </p:spPr>
            <p:txBody>
              <a:bodyPr wrap="square" anchor="ctr">
                <a:spAutoFit/>
              </a:bodyPr>
              <a:lstStyle/>
              <a:p>
                <a:pPr algn="ctr"/>
                <a:r>
                  <a:rPr lang="en-MY" sz="1050" b="0" i="0" dirty="0">
                    <a:solidFill>
                      <a:schemeClr val="bg1">
                        <a:lumMod val="75000"/>
                      </a:schemeClr>
                    </a:solidFill>
                    <a:effectLst/>
                    <a:latin typeface="Google Sans"/>
                  </a:rPr>
                  <a:t>©</a:t>
                </a:r>
                <a:r>
                  <a:rPr lang="en-MY" sz="1050" b="0" i="0" dirty="0">
                    <a:solidFill>
                      <a:srgbClr val="040C28"/>
                    </a:solidFill>
                    <a:effectLst/>
                    <a:latin typeface="Google Sans"/>
                  </a:rPr>
                  <a:t> </a:t>
                </a:r>
                <a:r>
                  <a:rPr lang="en-MY" sz="1050" dirty="0">
                    <a:solidFill>
                      <a:schemeClr val="bg1">
                        <a:lumMod val="75000"/>
                      </a:schemeClr>
                    </a:solidFill>
                    <a:latin typeface="GOTHAM-BOOK" panose="02000504050000020004" pitchFamily="2" charset="0"/>
                  </a:rPr>
                  <a:t>Copyright reserved. Private and Confidential to QueueMed Healthtech Sdn Bhd</a:t>
                </a:r>
              </a:p>
            </p:txBody>
          </p:sp>
          <p:sp>
            <p:nvSpPr>
              <p:cNvPr id="13" name="Rectangle 12">
                <a:extLst>
                  <a:ext uri="{FF2B5EF4-FFF2-40B4-BE49-F238E27FC236}">
                    <a16:creationId xmlns:a16="http://schemas.microsoft.com/office/drawing/2014/main" id="{CCF0D293-DE1A-44C7-9FBD-429D3AB7A5A6}"/>
                  </a:ext>
                </a:extLst>
              </p:cNvPr>
              <p:cNvSpPr/>
              <p:nvPr/>
            </p:nvSpPr>
            <p:spPr>
              <a:xfrm rot="16200000">
                <a:off x="908958" y="5328557"/>
                <a:ext cx="620486" cy="2438398"/>
              </a:xfrm>
              <a:prstGeom prst="rect">
                <a:avLst/>
              </a:prstGeom>
              <a:solidFill>
                <a:srgbClr val="0FBA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4" name="Rectangle 13">
                <a:extLst>
                  <a:ext uri="{FF2B5EF4-FFF2-40B4-BE49-F238E27FC236}">
                    <a16:creationId xmlns:a16="http://schemas.microsoft.com/office/drawing/2014/main" id="{7FB38503-87F8-45E8-82E2-14CACA6674FD}"/>
                  </a:ext>
                </a:extLst>
              </p:cNvPr>
              <p:cNvSpPr/>
              <p:nvPr/>
            </p:nvSpPr>
            <p:spPr>
              <a:xfrm rot="16200000">
                <a:off x="2433624" y="6546871"/>
                <a:ext cx="315905" cy="306352"/>
              </a:xfrm>
              <a:prstGeom prst="rect">
                <a:avLst/>
              </a:prstGeom>
              <a:solidFill>
                <a:srgbClr val="764B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15" name="Picture 14">
                <a:extLst>
                  <a:ext uri="{FF2B5EF4-FFF2-40B4-BE49-F238E27FC236}">
                    <a16:creationId xmlns:a16="http://schemas.microsoft.com/office/drawing/2014/main" id="{3D469221-3407-4BFA-91D4-3CA05E5DB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410" y="6370888"/>
                <a:ext cx="1654762" cy="342993"/>
              </a:xfrm>
              <a:prstGeom prst="rect">
                <a:avLst/>
              </a:prstGeom>
            </p:spPr>
          </p:pic>
          <p:sp>
            <p:nvSpPr>
              <p:cNvPr id="16" name="Rectangle 15">
                <a:extLst>
                  <a:ext uri="{FF2B5EF4-FFF2-40B4-BE49-F238E27FC236}">
                    <a16:creationId xmlns:a16="http://schemas.microsoft.com/office/drawing/2014/main" id="{94A1BB05-7FF5-4302-B23D-524590348739}"/>
                  </a:ext>
                </a:extLst>
              </p:cNvPr>
              <p:cNvSpPr/>
              <p:nvPr/>
            </p:nvSpPr>
            <p:spPr>
              <a:xfrm rot="16200000">
                <a:off x="3080592" y="6492360"/>
                <a:ext cx="324077" cy="423544"/>
              </a:xfrm>
              <a:prstGeom prst="rect">
                <a:avLst/>
              </a:prstGeom>
              <a:solidFill>
                <a:srgbClr val="EF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grpSp>
          <p:nvGrpSpPr>
            <p:cNvPr id="6" name="Group 5">
              <a:extLst>
                <a:ext uri="{FF2B5EF4-FFF2-40B4-BE49-F238E27FC236}">
                  <a16:creationId xmlns:a16="http://schemas.microsoft.com/office/drawing/2014/main" id="{50825719-52BB-4695-8730-1E2C9187765C}"/>
                </a:ext>
              </a:extLst>
            </p:cNvPr>
            <p:cNvGrpSpPr/>
            <p:nvPr/>
          </p:nvGrpSpPr>
          <p:grpSpPr>
            <a:xfrm>
              <a:off x="2" y="-10887"/>
              <a:ext cx="12192000" cy="155006"/>
              <a:chOff x="2" y="-10887"/>
              <a:chExt cx="12192000" cy="155006"/>
            </a:xfrm>
          </p:grpSpPr>
          <p:sp>
            <p:nvSpPr>
              <p:cNvPr id="7" name="Rectangle 6">
                <a:extLst>
                  <a:ext uri="{FF2B5EF4-FFF2-40B4-BE49-F238E27FC236}">
                    <a16:creationId xmlns:a16="http://schemas.microsoft.com/office/drawing/2014/main" id="{3EC44C49-7CB1-46BA-AB84-22B1C5940626}"/>
                  </a:ext>
                </a:extLst>
              </p:cNvPr>
              <p:cNvSpPr/>
              <p:nvPr/>
            </p:nvSpPr>
            <p:spPr>
              <a:xfrm rot="16200000">
                <a:off x="1141698" y="-1152583"/>
                <a:ext cx="155006" cy="2438398"/>
              </a:xfrm>
              <a:prstGeom prst="rect">
                <a:avLst/>
              </a:prstGeom>
              <a:solidFill>
                <a:srgbClr val="0FBA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8" name="Rectangle 7">
                <a:extLst>
                  <a:ext uri="{FF2B5EF4-FFF2-40B4-BE49-F238E27FC236}">
                    <a16:creationId xmlns:a16="http://schemas.microsoft.com/office/drawing/2014/main" id="{480DA7A7-3802-4896-AFEF-601147550856}"/>
                  </a:ext>
                </a:extLst>
              </p:cNvPr>
              <p:cNvSpPr/>
              <p:nvPr/>
            </p:nvSpPr>
            <p:spPr>
              <a:xfrm rot="16200000">
                <a:off x="7282149" y="-4765734"/>
                <a:ext cx="155006" cy="9664700"/>
              </a:xfrm>
              <a:prstGeom prst="rect">
                <a:avLst/>
              </a:prstGeom>
              <a:solidFill>
                <a:srgbClr val="EF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grpSp>
      <p:sp>
        <p:nvSpPr>
          <p:cNvPr id="17" name="TextBox 16">
            <a:extLst>
              <a:ext uri="{FF2B5EF4-FFF2-40B4-BE49-F238E27FC236}">
                <a16:creationId xmlns:a16="http://schemas.microsoft.com/office/drawing/2014/main" id="{1230251D-A093-49B9-AC42-245403C4E342}"/>
              </a:ext>
            </a:extLst>
          </p:cNvPr>
          <p:cNvSpPr txBox="1"/>
          <p:nvPr/>
        </p:nvSpPr>
        <p:spPr>
          <a:xfrm>
            <a:off x="781054" y="529028"/>
            <a:ext cx="2040943" cy="584775"/>
          </a:xfrm>
          <a:prstGeom prst="rect">
            <a:avLst/>
          </a:prstGeom>
          <a:noFill/>
        </p:spPr>
        <p:txBody>
          <a:bodyPr wrap="none" rtlCol="0">
            <a:spAutoFit/>
          </a:bodyPr>
          <a:lstStyle/>
          <a:p>
            <a:r>
              <a:rPr lang="en-US" sz="32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Conclusion</a:t>
            </a:r>
            <a:endParaRPr lang="en-MY" sz="3200" dirty="0"/>
          </a:p>
        </p:txBody>
      </p:sp>
      <p:sp>
        <p:nvSpPr>
          <p:cNvPr id="2" name="TextBox 1">
            <a:extLst>
              <a:ext uri="{FF2B5EF4-FFF2-40B4-BE49-F238E27FC236}">
                <a16:creationId xmlns:a16="http://schemas.microsoft.com/office/drawing/2014/main" id="{9AC1BA2E-2704-4770-B135-D9C5D1C7844A}"/>
              </a:ext>
            </a:extLst>
          </p:cNvPr>
          <p:cNvSpPr txBox="1"/>
          <p:nvPr/>
        </p:nvSpPr>
        <p:spPr>
          <a:xfrm>
            <a:off x="781054" y="1233097"/>
            <a:ext cx="10241414" cy="369332"/>
          </a:xfrm>
          <a:prstGeom prst="rect">
            <a:avLst/>
          </a:prstGeom>
          <a:noFill/>
        </p:spPr>
        <p:txBody>
          <a:bodyPr wrap="square" rtlCol="0">
            <a:spAutoFit/>
          </a:bodyPr>
          <a:lstStyle/>
          <a:p>
            <a:pPr marL="285750" indent="-285750">
              <a:buFont typeface="Arial" panose="020B0604020202020204" pitchFamily="34" charset="0"/>
              <a:buChar char="•"/>
            </a:pPr>
            <a:r>
              <a:rPr lang="en-US" dirty="0" err="1"/>
              <a:t>TCMalloc</a:t>
            </a:r>
            <a:r>
              <a:rPr lang="en-US" dirty="0"/>
              <a:t> significantly stabilized CPU and memory usage.</a:t>
            </a:r>
          </a:p>
        </p:txBody>
      </p:sp>
      <p:pic>
        <p:nvPicPr>
          <p:cNvPr id="19" name="Content Placeholder 3" descr="A graph of a memory&#10;&#10;Description automatically generated with medium confidence">
            <a:extLst>
              <a:ext uri="{FF2B5EF4-FFF2-40B4-BE49-F238E27FC236}">
                <a16:creationId xmlns:a16="http://schemas.microsoft.com/office/drawing/2014/main" id="{F4DE041A-FD22-4ACF-99F5-E352932D6F8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87805" y="1799879"/>
            <a:ext cx="6115002" cy="4351338"/>
          </a:xfrm>
          <a:prstGeom prst="rect">
            <a:avLst/>
          </a:prstGeom>
        </p:spPr>
      </p:pic>
    </p:spTree>
    <p:extLst>
      <p:ext uri="{BB962C8B-B14F-4D97-AF65-F5344CB8AC3E}">
        <p14:creationId xmlns:p14="http://schemas.microsoft.com/office/powerpoint/2010/main" val="2291474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652D54E9-D58D-4C3D-9B23-C60A1765384A}"/>
              </a:ext>
            </a:extLst>
          </p:cNvPr>
          <p:cNvGrpSpPr/>
          <p:nvPr/>
        </p:nvGrpSpPr>
        <p:grpSpPr>
          <a:xfrm>
            <a:off x="2" y="-10887"/>
            <a:ext cx="12192000" cy="6877058"/>
            <a:chOff x="2" y="-10887"/>
            <a:chExt cx="12192000" cy="6877058"/>
          </a:xfrm>
        </p:grpSpPr>
        <p:grpSp>
          <p:nvGrpSpPr>
            <p:cNvPr id="5" name="Group 4">
              <a:extLst>
                <a:ext uri="{FF2B5EF4-FFF2-40B4-BE49-F238E27FC236}">
                  <a16:creationId xmlns:a16="http://schemas.microsoft.com/office/drawing/2014/main" id="{2F26648D-150A-425A-A4CD-EF00CF0E875D}"/>
                </a:ext>
              </a:extLst>
            </p:cNvPr>
            <p:cNvGrpSpPr/>
            <p:nvPr/>
          </p:nvGrpSpPr>
          <p:grpSpPr>
            <a:xfrm>
              <a:off x="2" y="6237510"/>
              <a:ext cx="12191998" cy="628661"/>
              <a:chOff x="2" y="6237510"/>
              <a:chExt cx="12191998" cy="628661"/>
            </a:xfrm>
          </p:grpSpPr>
          <p:sp>
            <p:nvSpPr>
              <p:cNvPr id="9" name="Rectangle 8">
                <a:extLst>
                  <a:ext uri="{FF2B5EF4-FFF2-40B4-BE49-F238E27FC236}">
                    <a16:creationId xmlns:a16="http://schemas.microsoft.com/office/drawing/2014/main" id="{62328637-A393-4272-9558-C0A31CE88FDE}"/>
                  </a:ext>
                </a:extLst>
              </p:cNvPr>
              <p:cNvSpPr/>
              <p:nvPr/>
            </p:nvSpPr>
            <p:spPr>
              <a:xfrm rot="16200000">
                <a:off x="7445830" y="2120000"/>
                <a:ext cx="620486" cy="8871855"/>
              </a:xfrm>
              <a:prstGeom prst="rect">
                <a:avLst/>
              </a:prstGeom>
              <a:solidFill>
                <a:srgbClr val="EF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0" name="Rectangle 9">
                <a:extLst>
                  <a:ext uri="{FF2B5EF4-FFF2-40B4-BE49-F238E27FC236}">
                    <a16:creationId xmlns:a16="http://schemas.microsoft.com/office/drawing/2014/main" id="{491029DE-3C12-459A-8D3A-CD564E8191CB}"/>
                  </a:ext>
                </a:extLst>
              </p:cNvPr>
              <p:cNvSpPr/>
              <p:nvPr/>
            </p:nvSpPr>
            <p:spPr>
              <a:xfrm rot="16200000">
                <a:off x="2735514" y="6246750"/>
                <a:ext cx="304583" cy="286104"/>
              </a:xfrm>
              <a:prstGeom prst="rect">
                <a:avLst/>
              </a:prstGeom>
              <a:solidFill>
                <a:srgbClr val="FFB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1" name="TextBox 10">
                <a:extLst>
                  <a:ext uri="{FF2B5EF4-FFF2-40B4-BE49-F238E27FC236}">
                    <a16:creationId xmlns:a16="http://schemas.microsoft.com/office/drawing/2014/main" id="{7878FB4C-E25B-41F0-BDE2-0A1CD5F31934}"/>
                  </a:ext>
                </a:extLst>
              </p:cNvPr>
              <p:cNvSpPr txBox="1"/>
              <p:nvPr/>
            </p:nvSpPr>
            <p:spPr>
              <a:xfrm>
                <a:off x="9632977" y="6418271"/>
                <a:ext cx="2222083" cy="261610"/>
              </a:xfrm>
              <a:prstGeom prst="rect">
                <a:avLst/>
              </a:prstGeom>
              <a:noFill/>
            </p:spPr>
            <p:txBody>
              <a:bodyPr wrap="none" rtlCol="0">
                <a:spAutoFit/>
              </a:bodyPr>
              <a:lstStyle/>
              <a:p>
                <a:pPr algn="r"/>
                <a:r>
                  <a:rPr lang="en-MY" sz="1100" i="1" dirty="0">
                    <a:solidFill>
                      <a:srgbClr val="0FBAB2"/>
                    </a:solidFill>
                    <a:latin typeface="Gotham Black" pitchFamily="50" charset="0"/>
                  </a:rPr>
                  <a:t>Passionate</a:t>
                </a:r>
                <a:r>
                  <a:rPr lang="en-MY" sz="1100" dirty="0">
                    <a:solidFill>
                      <a:srgbClr val="0FBAB2"/>
                    </a:solidFill>
                    <a:latin typeface="Gotham Ultra" pitchFamily="50" charset="0"/>
                  </a:rPr>
                  <a:t> </a:t>
                </a:r>
                <a:r>
                  <a:rPr lang="en-MY" sz="1100" i="1" dirty="0">
                    <a:solidFill>
                      <a:srgbClr val="0FBAB2"/>
                    </a:solidFill>
                    <a:latin typeface="Gotham" panose="02000504050000020004" pitchFamily="2" charset="0"/>
                  </a:rPr>
                  <a:t>about</a:t>
                </a:r>
                <a:r>
                  <a:rPr lang="en-MY" sz="1100" dirty="0">
                    <a:solidFill>
                      <a:srgbClr val="0FBAB2"/>
                    </a:solidFill>
                    <a:latin typeface="Gotham Ultra" pitchFamily="50" charset="0"/>
                  </a:rPr>
                  <a:t> </a:t>
                </a:r>
                <a:r>
                  <a:rPr lang="en-MY" sz="1100" i="1" dirty="0">
                    <a:solidFill>
                      <a:srgbClr val="0FBAB2"/>
                    </a:solidFill>
                    <a:latin typeface="Gotham Black" pitchFamily="50" charset="0"/>
                  </a:rPr>
                  <a:t>Healthcare</a:t>
                </a:r>
              </a:p>
            </p:txBody>
          </p:sp>
          <p:sp>
            <p:nvSpPr>
              <p:cNvPr id="12" name="TextBox 11">
                <a:extLst>
                  <a:ext uri="{FF2B5EF4-FFF2-40B4-BE49-F238E27FC236}">
                    <a16:creationId xmlns:a16="http://schemas.microsoft.com/office/drawing/2014/main" id="{6B2CCB16-C59E-4C07-96B7-0E3BFA7228F6}"/>
                  </a:ext>
                </a:extLst>
              </p:cNvPr>
              <p:cNvSpPr txBox="1"/>
              <p:nvPr/>
            </p:nvSpPr>
            <p:spPr>
              <a:xfrm>
                <a:off x="3242931" y="6418271"/>
                <a:ext cx="6102350" cy="261610"/>
              </a:xfrm>
              <a:prstGeom prst="rect">
                <a:avLst/>
              </a:prstGeom>
              <a:noFill/>
            </p:spPr>
            <p:txBody>
              <a:bodyPr wrap="square" anchor="ctr">
                <a:spAutoFit/>
              </a:bodyPr>
              <a:lstStyle/>
              <a:p>
                <a:pPr algn="ctr"/>
                <a:r>
                  <a:rPr lang="en-MY" sz="1050" b="0" i="0" dirty="0">
                    <a:solidFill>
                      <a:schemeClr val="bg1">
                        <a:lumMod val="75000"/>
                      </a:schemeClr>
                    </a:solidFill>
                    <a:effectLst/>
                    <a:latin typeface="Google Sans"/>
                  </a:rPr>
                  <a:t>©</a:t>
                </a:r>
                <a:r>
                  <a:rPr lang="en-MY" sz="1050" b="0" i="0" dirty="0">
                    <a:solidFill>
                      <a:srgbClr val="040C28"/>
                    </a:solidFill>
                    <a:effectLst/>
                    <a:latin typeface="Google Sans"/>
                  </a:rPr>
                  <a:t> </a:t>
                </a:r>
                <a:r>
                  <a:rPr lang="en-MY" sz="1050" dirty="0">
                    <a:solidFill>
                      <a:schemeClr val="bg1">
                        <a:lumMod val="75000"/>
                      </a:schemeClr>
                    </a:solidFill>
                    <a:latin typeface="GOTHAM-BOOK" panose="02000504050000020004" pitchFamily="2" charset="0"/>
                  </a:rPr>
                  <a:t>Copyright reserved. Private and Confidential to QueueMed Healthtech Sdn Bhd</a:t>
                </a:r>
              </a:p>
            </p:txBody>
          </p:sp>
          <p:sp>
            <p:nvSpPr>
              <p:cNvPr id="13" name="Rectangle 12">
                <a:extLst>
                  <a:ext uri="{FF2B5EF4-FFF2-40B4-BE49-F238E27FC236}">
                    <a16:creationId xmlns:a16="http://schemas.microsoft.com/office/drawing/2014/main" id="{CCF0D293-DE1A-44C7-9FBD-429D3AB7A5A6}"/>
                  </a:ext>
                </a:extLst>
              </p:cNvPr>
              <p:cNvSpPr/>
              <p:nvPr/>
            </p:nvSpPr>
            <p:spPr>
              <a:xfrm rot="16200000">
                <a:off x="908958" y="5328557"/>
                <a:ext cx="620486" cy="2438398"/>
              </a:xfrm>
              <a:prstGeom prst="rect">
                <a:avLst/>
              </a:prstGeom>
              <a:solidFill>
                <a:srgbClr val="0FBA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4" name="Rectangle 13">
                <a:extLst>
                  <a:ext uri="{FF2B5EF4-FFF2-40B4-BE49-F238E27FC236}">
                    <a16:creationId xmlns:a16="http://schemas.microsoft.com/office/drawing/2014/main" id="{7FB38503-87F8-45E8-82E2-14CACA6674FD}"/>
                  </a:ext>
                </a:extLst>
              </p:cNvPr>
              <p:cNvSpPr/>
              <p:nvPr/>
            </p:nvSpPr>
            <p:spPr>
              <a:xfrm rot="16200000">
                <a:off x="2433624" y="6546871"/>
                <a:ext cx="315905" cy="306352"/>
              </a:xfrm>
              <a:prstGeom prst="rect">
                <a:avLst/>
              </a:prstGeom>
              <a:solidFill>
                <a:srgbClr val="764B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15" name="Picture 14">
                <a:extLst>
                  <a:ext uri="{FF2B5EF4-FFF2-40B4-BE49-F238E27FC236}">
                    <a16:creationId xmlns:a16="http://schemas.microsoft.com/office/drawing/2014/main" id="{3D469221-3407-4BFA-91D4-3CA05E5DB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410" y="6370888"/>
                <a:ext cx="1654762" cy="342993"/>
              </a:xfrm>
              <a:prstGeom prst="rect">
                <a:avLst/>
              </a:prstGeom>
            </p:spPr>
          </p:pic>
          <p:sp>
            <p:nvSpPr>
              <p:cNvPr id="16" name="Rectangle 15">
                <a:extLst>
                  <a:ext uri="{FF2B5EF4-FFF2-40B4-BE49-F238E27FC236}">
                    <a16:creationId xmlns:a16="http://schemas.microsoft.com/office/drawing/2014/main" id="{94A1BB05-7FF5-4302-B23D-524590348739}"/>
                  </a:ext>
                </a:extLst>
              </p:cNvPr>
              <p:cNvSpPr/>
              <p:nvPr/>
            </p:nvSpPr>
            <p:spPr>
              <a:xfrm rot="16200000">
                <a:off x="3080592" y="6492360"/>
                <a:ext cx="324077" cy="423544"/>
              </a:xfrm>
              <a:prstGeom prst="rect">
                <a:avLst/>
              </a:prstGeom>
              <a:solidFill>
                <a:srgbClr val="EF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grpSp>
          <p:nvGrpSpPr>
            <p:cNvPr id="6" name="Group 5">
              <a:extLst>
                <a:ext uri="{FF2B5EF4-FFF2-40B4-BE49-F238E27FC236}">
                  <a16:creationId xmlns:a16="http://schemas.microsoft.com/office/drawing/2014/main" id="{50825719-52BB-4695-8730-1E2C9187765C}"/>
                </a:ext>
              </a:extLst>
            </p:cNvPr>
            <p:cNvGrpSpPr/>
            <p:nvPr/>
          </p:nvGrpSpPr>
          <p:grpSpPr>
            <a:xfrm>
              <a:off x="2" y="-10887"/>
              <a:ext cx="12192000" cy="155006"/>
              <a:chOff x="2" y="-10887"/>
              <a:chExt cx="12192000" cy="155006"/>
            </a:xfrm>
          </p:grpSpPr>
          <p:sp>
            <p:nvSpPr>
              <p:cNvPr id="7" name="Rectangle 6">
                <a:extLst>
                  <a:ext uri="{FF2B5EF4-FFF2-40B4-BE49-F238E27FC236}">
                    <a16:creationId xmlns:a16="http://schemas.microsoft.com/office/drawing/2014/main" id="{3EC44C49-7CB1-46BA-AB84-22B1C5940626}"/>
                  </a:ext>
                </a:extLst>
              </p:cNvPr>
              <p:cNvSpPr/>
              <p:nvPr/>
            </p:nvSpPr>
            <p:spPr>
              <a:xfrm rot="16200000">
                <a:off x="1141698" y="-1152583"/>
                <a:ext cx="155006" cy="2438398"/>
              </a:xfrm>
              <a:prstGeom prst="rect">
                <a:avLst/>
              </a:prstGeom>
              <a:solidFill>
                <a:srgbClr val="0FBA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8" name="Rectangle 7">
                <a:extLst>
                  <a:ext uri="{FF2B5EF4-FFF2-40B4-BE49-F238E27FC236}">
                    <a16:creationId xmlns:a16="http://schemas.microsoft.com/office/drawing/2014/main" id="{480DA7A7-3802-4896-AFEF-601147550856}"/>
                  </a:ext>
                </a:extLst>
              </p:cNvPr>
              <p:cNvSpPr/>
              <p:nvPr/>
            </p:nvSpPr>
            <p:spPr>
              <a:xfrm rot="16200000">
                <a:off x="7282149" y="-4765734"/>
                <a:ext cx="155006" cy="9664700"/>
              </a:xfrm>
              <a:prstGeom prst="rect">
                <a:avLst/>
              </a:prstGeom>
              <a:solidFill>
                <a:srgbClr val="EF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grpSp>
      <p:sp>
        <p:nvSpPr>
          <p:cNvPr id="17" name="TextBox 16">
            <a:extLst>
              <a:ext uri="{FF2B5EF4-FFF2-40B4-BE49-F238E27FC236}">
                <a16:creationId xmlns:a16="http://schemas.microsoft.com/office/drawing/2014/main" id="{1230251D-A093-49B9-AC42-245403C4E342}"/>
              </a:ext>
            </a:extLst>
          </p:cNvPr>
          <p:cNvSpPr txBox="1"/>
          <p:nvPr/>
        </p:nvSpPr>
        <p:spPr>
          <a:xfrm>
            <a:off x="781054" y="529028"/>
            <a:ext cx="2040943" cy="584775"/>
          </a:xfrm>
          <a:prstGeom prst="rect">
            <a:avLst/>
          </a:prstGeom>
          <a:noFill/>
        </p:spPr>
        <p:txBody>
          <a:bodyPr wrap="none" rtlCol="0">
            <a:spAutoFit/>
          </a:bodyPr>
          <a:lstStyle/>
          <a:p>
            <a:r>
              <a:rPr lang="en-US" sz="32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Conclusion</a:t>
            </a:r>
            <a:endParaRPr lang="en-MY" sz="3200" dirty="0"/>
          </a:p>
        </p:txBody>
      </p:sp>
      <p:sp>
        <p:nvSpPr>
          <p:cNvPr id="2" name="TextBox 1">
            <a:extLst>
              <a:ext uri="{FF2B5EF4-FFF2-40B4-BE49-F238E27FC236}">
                <a16:creationId xmlns:a16="http://schemas.microsoft.com/office/drawing/2014/main" id="{9AC1BA2E-2704-4770-B135-D9C5D1C7844A}"/>
              </a:ext>
            </a:extLst>
          </p:cNvPr>
          <p:cNvSpPr txBox="1"/>
          <p:nvPr/>
        </p:nvSpPr>
        <p:spPr>
          <a:xfrm>
            <a:off x="781054" y="4476333"/>
            <a:ext cx="10241414" cy="1477328"/>
          </a:xfrm>
          <a:prstGeom prst="rect">
            <a:avLst/>
          </a:prstGeom>
          <a:noFill/>
        </p:spPr>
        <p:txBody>
          <a:bodyPr wrap="square" rtlCol="0">
            <a:spAutoFit/>
          </a:bodyPr>
          <a:lstStyle/>
          <a:p>
            <a:pPr marL="285750" indent="-285750">
              <a:buFont typeface="Arial" panose="020B0604020202020204" pitchFamily="34" charset="0"/>
              <a:buChar char="•"/>
            </a:pPr>
            <a:r>
              <a:rPr lang="en-US" dirty="0"/>
              <a:t>Using AMX and </a:t>
            </a:r>
            <a:r>
              <a:rPr lang="en-US" dirty="0" err="1"/>
              <a:t>TCMalloc</a:t>
            </a:r>
            <a:r>
              <a:rPr lang="en-US" dirty="0"/>
              <a:t> resulted in a 6-7x training speedup over CPU(Intel Xeon 6443) runs without AMX.</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Total training time for </a:t>
            </a:r>
            <a:r>
              <a:rPr lang="en-US" dirty="0" err="1"/>
              <a:t>Ipex-llm</a:t>
            </a:r>
            <a:r>
              <a:rPr lang="en-US" dirty="0"/>
              <a:t> + </a:t>
            </a:r>
            <a:r>
              <a:rPr lang="en-US" dirty="0" err="1"/>
              <a:t>tcmalloc</a:t>
            </a:r>
            <a:r>
              <a:rPr lang="en-US" dirty="0"/>
              <a:t> + AMX is 93 minutes versus 60 minutes for the NVIDIA A100 GPU.</a:t>
            </a:r>
          </a:p>
        </p:txBody>
      </p:sp>
      <p:pic>
        <p:nvPicPr>
          <p:cNvPr id="18" name="Content Placeholder 3" descr="WhatsApp Image 2024-10-02 at 12.09.54 PM">
            <a:extLst>
              <a:ext uri="{FF2B5EF4-FFF2-40B4-BE49-F238E27FC236}">
                <a16:creationId xmlns:a16="http://schemas.microsoft.com/office/drawing/2014/main" id="{73A7DF55-3283-4CF8-A7C9-ED137E47F94A}"/>
              </a:ext>
            </a:extLst>
          </p:cNvPr>
          <p:cNvPicPr>
            <a:picLocks noChangeAspect="1"/>
          </p:cNvPicPr>
          <p:nvPr/>
        </p:nvPicPr>
        <p:blipFill>
          <a:blip r:embed="rId3"/>
          <a:stretch>
            <a:fillRect/>
          </a:stretch>
        </p:blipFill>
        <p:spPr>
          <a:xfrm>
            <a:off x="781053" y="1498711"/>
            <a:ext cx="5563681" cy="2644786"/>
          </a:xfrm>
          <a:prstGeom prst="rect">
            <a:avLst/>
          </a:prstGeom>
        </p:spPr>
      </p:pic>
    </p:spTree>
    <p:extLst>
      <p:ext uri="{BB962C8B-B14F-4D97-AF65-F5344CB8AC3E}">
        <p14:creationId xmlns:p14="http://schemas.microsoft.com/office/powerpoint/2010/main" val="2814800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652D54E9-D58D-4C3D-9B23-C60A1765384A}"/>
              </a:ext>
            </a:extLst>
          </p:cNvPr>
          <p:cNvGrpSpPr/>
          <p:nvPr/>
        </p:nvGrpSpPr>
        <p:grpSpPr>
          <a:xfrm>
            <a:off x="2" y="-10887"/>
            <a:ext cx="12192000" cy="6877058"/>
            <a:chOff x="2" y="-10887"/>
            <a:chExt cx="12192000" cy="6877058"/>
          </a:xfrm>
        </p:grpSpPr>
        <p:grpSp>
          <p:nvGrpSpPr>
            <p:cNvPr id="5" name="Group 4">
              <a:extLst>
                <a:ext uri="{FF2B5EF4-FFF2-40B4-BE49-F238E27FC236}">
                  <a16:creationId xmlns:a16="http://schemas.microsoft.com/office/drawing/2014/main" id="{2F26648D-150A-425A-A4CD-EF00CF0E875D}"/>
                </a:ext>
              </a:extLst>
            </p:cNvPr>
            <p:cNvGrpSpPr/>
            <p:nvPr/>
          </p:nvGrpSpPr>
          <p:grpSpPr>
            <a:xfrm>
              <a:off x="2" y="6237510"/>
              <a:ext cx="12191998" cy="628661"/>
              <a:chOff x="2" y="6237510"/>
              <a:chExt cx="12191998" cy="628661"/>
            </a:xfrm>
          </p:grpSpPr>
          <p:sp>
            <p:nvSpPr>
              <p:cNvPr id="9" name="Rectangle 8">
                <a:extLst>
                  <a:ext uri="{FF2B5EF4-FFF2-40B4-BE49-F238E27FC236}">
                    <a16:creationId xmlns:a16="http://schemas.microsoft.com/office/drawing/2014/main" id="{62328637-A393-4272-9558-C0A31CE88FDE}"/>
                  </a:ext>
                </a:extLst>
              </p:cNvPr>
              <p:cNvSpPr/>
              <p:nvPr/>
            </p:nvSpPr>
            <p:spPr>
              <a:xfrm rot="16200000">
                <a:off x="7445830" y="2120000"/>
                <a:ext cx="620486" cy="8871855"/>
              </a:xfrm>
              <a:prstGeom prst="rect">
                <a:avLst/>
              </a:prstGeom>
              <a:solidFill>
                <a:srgbClr val="EF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0" name="Rectangle 9">
                <a:extLst>
                  <a:ext uri="{FF2B5EF4-FFF2-40B4-BE49-F238E27FC236}">
                    <a16:creationId xmlns:a16="http://schemas.microsoft.com/office/drawing/2014/main" id="{491029DE-3C12-459A-8D3A-CD564E8191CB}"/>
                  </a:ext>
                </a:extLst>
              </p:cNvPr>
              <p:cNvSpPr/>
              <p:nvPr/>
            </p:nvSpPr>
            <p:spPr>
              <a:xfrm rot="16200000">
                <a:off x="2735514" y="6246750"/>
                <a:ext cx="304583" cy="286104"/>
              </a:xfrm>
              <a:prstGeom prst="rect">
                <a:avLst/>
              </a:prstGeom>
              <a:solidFill>
                <a:srgbClr val="FFB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1" name="TextBox 10">
                <a:extLst>
                  <a:ext uri="{FF2B5EF4-FFF2-40B4-BE49-F238E27FC236}">
                    <a16:creationId xmlns:a16="http://schemas.microsoft.com/office/drawing/2014/main" id="{7878FB4C-E25B-41F0-BDE2-0A1CD5F31934}"/>
                  </a:ext>
                </a:extLst>
              </p:cNvPr>
              <p:cNvSpPr txBox="1"/>
              <p:nvPr/>
            </p:nvSpPr>
            <p:spPr>
              <a:xfrm>
                <a:off x="9632977" y="6418271"/>
                <a:ext cx="2222083" cy="261610"/>
              </a:xfrm>
              <a:prstGeom prst="rect">
                <a:avLst/>
              </a:prstGeom>
              <a:noFill/>
            </p:spPr>
            <p:txBody>
              <a:bodyPr wrap="none" rtlCol="0">
                <a:spAutoFit/>
              </a:bodyPr>
              <a:lstStyle/>
              <a:p>
                <a:pPr algn="r"/>
                <a:r>
                  <a:rPr lang="en-MY" sz="1100" i="1" dirty="0">
                    <a:solidFill>
                      <a:srgbClr val="0FBAB2"/>
                    </a:solidFill>
                    <a:latin typeface="Gotham Black" pitchFamily="50" charset="0"/>
                  </a:rPr>
                  <a:t>Passionate</a:t>
                </a:r>
                <a:r>
                  <a:rPr lang="en-MY" sz="1100" dirty="0">
                    <a:solidFill>
                      <a:srgbClr val="0FBAB2"/>
                    </a:solidFill>
                    <a:latin typeface="Gotham Ultra" pitchFamily="50" charset="0"/>
                  </a:rPr>
                  <a:t> </a:t>
                </a:r>
                <a:r>
                  <a:rPr lang="en-MY" sz="1100" i="1" dirty="0">
                    <a:solidFill>
                      <a:srgbClr val="0FBAB2"/>
                    </a:solidFill>
                    <a:latin typeface="Gotham" panose="02000504050000020004" pitchFamily="2" charset="0"/>
                  </a:rPr>
                  <a:t>about</a:t>
                </a:r>
                <a:r>
                  <a:rPr lang="en-MY" sz="1100" dirty="0">
                    <a:solidFill>
                      <a:srgbClr val="0FBAB2"/>
                    </a:solidFill>
                    <a:latin typeface="Gotham Ultra" pitchFamily="50" charset="0"/>
                  </a:rPr>
                  <a:t> </a:t>
                </a:r>
                <a:r>
                  <a:rPr lang="en-MY" sz="1100" i="1" dirty="0">
                    <a:solidFill>
                      <a:srgbClr val="0FBAB2"/>
                    </a:solidFill>
                    <a:latin typeface="Gotham Black" pitchFamily="50" charset="0"/>
                  </a:rPr>
                  <a:t>Healthcare</a:t>
                </a:r>
              </a:p>
            </p:txBody>
          </p:sp>
          <p:sp>
            <p:nvSpPr>
              <p:cNvPr id="12" name="TextBox 11">
                <a:extLst>
                  <a:ext uri="{FF2B5EF4-FFF2-40B4-BE49-F238E27FC236}">
                    <a16:creationId xmlns:a16="http://schemas.microsoft.com/office/drawing/2014/main" id="{6B2CCB16-C59E-4C07-96B7-0E3BFA7228F6}"/>
                  </a:ext>
                </a:extLst>
              </p:cNvPr>
              <p:cNvSpPr txBox="1"/>
              <p:nvPr/>
            </p:nvSpPr>
            <p:spPr>
              <a:xfrm>
                <a:off x="3242931" y="6418271"/>
                <a:ext cx="6102350" cy="261610"/>
              </a:xfrm>
              <a:prstGeom prst="rect">
                <a:avLst/>
              </a:prstGeom>
              <a:noFill/>
            </p:spPr>
            <p:txBody>
              <a:bodyPr wrap="square" anchor="ctr">
                <a:spAutoFit/>
              </a:bodyPr>
              <a:lstStyle/>
              <a:p>
                <a:pPr algn="ctr"/>
                <a:r>
                  <a:rPr lang="en-MY" sz="1050" b="0" i="0" dirty="0">
                    <a:solidFill>
                      <a:schemeClr val="bg1">
                        <a:lumMod val="75000"/>
                      </a:schemeClr>
                    </a:solidFill>
                    <a:effectLst/>
                    <a:latin typeface="Google Sans"/>
                  </a:rPr>
                  <a:t>©</a:t>
                </a:r>
                <a:r>
                  <a:rPr lang="en-MY" sz="1050" b="0" i="0" dirty="0">
                    <a:solidFill>
                      <a:srgbClr val="040C28"/>
                    </a:solidFill>
                    <a:effectLst/>
                    <a:latin typeface="Google Sans"/>
                  </a:rPr>
                  <a:t> </a:t>
                </a:r>
                <a:r>
                  <a:rPr lang="en-MY" sz="1050" dirty="0">
                    <a:solidFill>
                      <a:schemeClr val="bg1">
                        <a:lumMod val="75000"/>
                      </a:schemeClr>
                    </a:solidFill>
                    <a:latin typeface="GOTHAM-BOOK" panose="02000504050000020004" pitchFamily="2" charset="0"/>
                  </a:rPr>
                  <a:t>Copyright reserved. Private and Confidential to QueueMed Healthtech Sdn Bhd</a:t>
                </a:r>
              </a:p>
            </p:txBody>
          </p:sp>
          <p:sp>
            <p:nvSpPr>
              <p:cNvPr id="13" name="Rectangle 12">
                <a:extLst>
                  <a:ext uri="{FF2B5EF4-FFF2-40B4-BE49-F238E27FC236}">
                    <a16:creationId xmlns:a16="http://schemas.microsoft.com/office/drawing/2014/main" id="{CCF0D293-DE1A-44C7-9FBD-429D3AB7A5A6}"/>
                  </a:ext>
                </a:extLst>
              </p:cNvPr>
              <p:cNvSpPr/>
              <p:nvPr/>
            </p:nvSpPr>
            <p:spPr>
              <a:xfrm rot="16200000">
                <a:off x="908958" y="5328557"/>
                <a:ext cx="620486" cy="2438398"/>
              </a:xfrm>
              <a:prstGeom prst="rect">
                <a:avLst/>
              </a:prstGeom>
              <a:solidFill>
                <a:srgbClr val="0FBA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4" name="Rectangle 13">
                <a:extLst>
                  <a:ext uri="{FF2B5EF4-FFF2-40B4-BE49-F238E27FC236}">
                    <a16:creationId xmlns:a16="http://schemas.microsoft.com/office/drawing/2014/main" id="{7FB38503-87F8-45E8-82E2-14CACA6674FD}"/>
                  </a:ext>
                </a:extLst>
              </p:cNvPr>
              <p:cNvSpPr/>
              <p:nvPr/>
            </p:nvSpPr>
            <p:spPr>
              <a:xfrm rot="16200000">
                <a:off x="2433624" y="6546871"/>
                <a:ext cx="315905" cy="306352"/>
              </a:xfrm>
              <a:prstGeom prst="rect">
                <a:avLst/>
              </a:prstGeom>
              <a:solidFill>
                <a:srgbClr val="764B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15" name="Picture 14">
                <a:extLst>
                  <a:ext uri="{FF2B5EF4-FFF2-40B4-BE49-F238E27FC236}">
                    <a16:creationId xmlns:a16="http://schemas.microsoft.com/office/drawing/2014/main" id="{3D469221-3407-4BFA-91D4-3CA05E5DB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410" y="6370888"/>
                <a:ext cx="1654762" cy="342993"/>
              </a:xfrm>
              <a:prstGeom prst="rect">
                <a:avLst/>
              </a:prstGeom>
            </p:spPr>
          </p:pic>
          <p:sp>
            <p:nvSpPr>
              <p:cNvPr id="16" name="Rectangle 15">
                <a:extLst>
                  <a:ext uri="{FF2B5EF4-FFF2-40B4-BE49-F238E27FC236}">
                    <a16:creationId xmlns:a16="http://schemas.microsoft.com/office/drawing/2014/main" id="{94A1BB05-7FF5-4302-B23D-524590348739}"/>
                  </a:ext>
                </a:extLst>
              </p:cNvPr>
              <p:cNvSpPr/>
              <p:nvPr/>
            </p:nvSpPr>
            <p:spPr>
              <a:xfrm rot="16200000">
                <a:off x="3080592" y="6492360"/>
                <a:ext cx="324077" cy="423544"/>
              </a:xfrm>
              <a:prstGeom prst="rect">
                <a:avLst/>
              </a:prstGeom>
              <a:solidFill>
                <a:srgbClr val="EF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grpSp>
          <p:nvGrpSpPr>
            <p:cNvPr id="6" name="Group 5">
              <a:extLst>
                <a:ext uri="{FF2B5EF4-FFF2-40B4-BE49-F238E27FC236}">
                  <a16:creationId xmlns:a16="http://schemas.microsoft.com/office/drawing/2014/main" id="{50825719-52BB-4695-8730-1E2C9187765C}"/>
                </a:ext>
              </a:extLst>
            </p:cNvPr>
            <p:cNvGrpSpPr/>
            <p:nvPr/>
          </p:nvGrpSpPr>
          <p:grpSpPr>
            <a:xfrm>
              <a:off x="2" y="-10887"/>
              <a:ext cx="12192000" cy="155006"/>
              <a:chOff x="2" y="-10887"/>
              <a:chExt cx="12192000" cy="155006"/>
            </a:xfrm>
          </p:grpSpPr>
          <p:sp>
            <p:nvSpPr>
              <p:cNvPr id="7" name="Rectangle 6">
                <a:extLst>
                  <a:ext uri="{FF2B5EF4-FFF2-40B4-BE49-F238E27FC236}">
                    <a16:creationId xmlns:a16="http://schemas.microsoft.com/office/drawing/2014/main" id="{3EC44C49-7CB1-46BA-AB84-22B1C5940626}"/>
                  </a:ext>
                </a:extLst>
              </p:cNvPr>
              <p:cNvSpPr/>
              <p:nvPr/>
            </p:nvSpPr>
            <p:spPr>
              <a:xfrm rot="16200000">
                <a:off x="1141698" y="-1152583"/>
                <a:ext cx="155006" cy="2438398"/>
              </a:xfrm>
              <a:prstGeom prst="rect">
                <a:avLst/>
              </a:prstGeom>
              <a:solidFill>
                <a:srgbClr val="0FBA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8" name="Rectangle 7">
                <a:extLst>
                  <a:ext uri="{FF2B5EF4-FFF2-40B4-BE49-F238E27FC236}">
                    <a16:creationId xmlns:a16="http://schemas.microsoft.com/office/drawing/2014/main" id="{480DA7A7-3802-4896-AFEF-601147550856}"/>
                  </a:ext>
                </a:extLst>
              </p:cNvPr>
              <p:cNvSpPr/>
              <p:nvPr/>
            </p:nvSpPr>
            <p:spPr>
              <a:xfrm rot="16200000">
                <a:off x="7282149" y="-4765734"/>
                <a:ext cx="155006" cy="9664700"/>
              </a:xfrm>
              <a:prstGeom prst="rect">
                <a:avLst/>
              </a:prstGeom>
              <a:solidFill>
                <a:srgbClr val="EF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grpSp>
      <p:sp>
        <p:nvSpPr>
          <p:cNvPr id="17" name="TextBox 16">
            <a:extLst>
              <a:ext uri="{FF2B5EF4-FFF2-40B4-BE49-F238E27FC236}">
                <a16:creationId xmlns:a16="http://schemas.microsoft.com/office/drawing/2014/main" id="{1230251D-A093-49B9-AC42-245403C4E342}"/>
              </a:ext>
            </a:extLst>
          </p:cNvPr>
          <p:cNvSpPr txBox="1"/>
          <p:nvPr/>
        </p:nvSpPr>
        <p:spPr>
          <a:xfrm>
            <a:off x="781054" y="529028"/>
            <a:ext cx="8230651" cy="584775"/>
          </a:xfrm>
          <a:prstGeom prst="rect">
            <a:avLst/>
          </a:prstGeom>
          <a:noFill/>
        </p:spPr>
        <p:txBody>
          <a:bodyPr wrap="none" rtlCol="0">
            <a:spAutoFit/>
          </a:bodyPr>
          <a:lstStyle/>
          <a:p>
            <a:r>
              <a:rPr lang="en-US" sz="32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Why can’t we directly use an open source LLM?</a:t>
            </a:r>
            <a:endParaRPr lang="en-MY" sz="3200" dirty="0"/>
          </a:p>
        </p:txBody>
      </p:sp>
      <p:sp>
        <p:nvSpPr>
          <p:cNvPr id="3" name="TextBox 2">
            <a:extLst>
              <a:ext uri="{FF2B5EF4-FFF2-40B4-BE49-F238E27FC236}">
                <a16:creationId xmlns:a16="http://schemas.microsoft.com/office/drawing/2014/main" id="{BBE5D0CD-AC7E-4105-885F-97D965F90C9A}"/>
              </a:ext>
            </a:extLst>
          </p:cNvPr>
          <p:cNvSpPr txBox="1"/>
          <p:nvPr/>
        </p:nvSpPr>
        <p:spPr>
          <a:xfrm>
            <a:off x="781054" y="1333789"/>
            <a:ext cx="2913811" cy="923330"/>
          </a:xfrm>
          <a:prstGeom prst="rect">
            <a:avLst/>
          </a:prstGeom>
          <a:noFill/>
        </p:spPr>
        <p:txBody>
          <a:bodyPr wrap="none" rtlCol="0">
            <a:spAutoFit/>
          </a:bodyPr>
          <a:lstStyle/>
          <a:p>
            <a:pPr marL="0" indent="0">
              <a:buNone/>
            </a:pPr>
            <a:r>
              <a:rPr lang="en-US" b="1" i="0" dirty="0">
                <a:solidFill>
                  <a:srgbClr val="000000"/>
                </a:solidFill>
                <a:effectLst/>
              </a:rPr>
              <a:t>Problem 2: </a:t>
            </a:r>
            <a:r>
              <a:rPr lang="en-US" b="0" i="0" dirty="0">
                <a:solidFill>
                  <a:srgbClr val="000000"/>
                </a:solidFill>
                <a:effectLst/>
              </a:rPr>
              <a:t>Early Stopping </a:t>
            </a:r>
          </a:p>
          <a:p>
            <a:pPr marL="0" indent="0">
              <a:buNone/>
            </a:pPr>
            <a:endParaRPr lang="en-US" dirty="0">
              <a:solidFill>
                <a:srgbClr val="000000"/>
              </a:solidFill>
            </a:endParaRPr>
          </a:p>
          <a:p>
            <a:pPr marL="0" indent="0">
              <a:buNone/>
            </a:pPr>
            <a:r>
              <a:rPr lang="en-US" b="0" i="0" dirty="0">
                <a:solidFill>
                  <a:srgbClr val="000000"/>
                </a:solidFill>
                <a:effectLst/>
              </a:rPr>
              <a:t>Patient is a 21-year-old male.</a:t>
            </a:r>
            <a:endParaRPr lang="en-MY" dirty="0"/>
          </a:p>
        </p:txBody>
      </p:sp>
    </p:spTree>
    <p:extLst>
      <p:ext uri="{BB962C8B-B14F-4D97-AF65-F5344CB8AC3E}">
        <p14:creationId xmlns:p14="http://schemas.microsoft.com/office/powerpoint/2010/main" val="1632164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652D54E9-D58D-4C3D-9B23-C60A1765384A}"/>
              </a:ext>
            </a:extLst>
          </p:cNvPr>
          <p:cNvGrpSpPr/>
          <p:nvPr/>
        </p:nvGrpSpPr>
        <p:grpSpPr>
          <a:xfrm>
            <a:off x="2" y="-10887"/>
            <a:ext cx="12192000" cy="6877058"/>
            <a:chOff x="2" y="-10887"/>
            <a:chExt cx="12192000" cy="6877058"/>
          </a:xfrm>
        </p:grpSpPr>
        <p:grpSp>
          <p:nvGrpSpPr>
            <p:cNvPr id="5" name="Group 4">
              <a:extLst>
                <a:ext uri="{FF2B5EF4-FFF2-40B4-BE49-F238E27FC236}">
                  <a16:creationId xmlns:a16="http://schemas.microsoft.com/office/drawing/2014/main" id="{2F26648D-150A-425A-A4CD-EF00CF0E875D}"/>
                </a:ext>
              </a:extLst>
            </p:cNvPr>
            <p:cNvGrpSpPr/>
            <p:nvPr/>
          </p:nvGrpSpPr>
          <p:grpSpPr>
            <a:xfrm>
              <a:off x="2" y="6237510"/>
              <a:ext cx="12191998" cy="628661"/>
              <a:chOff x="2" y="6237510"/>
              <a:chExt cx="12191998" cy="628661"/>
            </a:xfrm>
          </p:grpSpPr>
          <p:sp>
            <p:nvSpPr>
              <p:cNvPr id="9" name="Rectangle 8">
                <a:extLst>
                  <a:ext uri="{FF2B5EF4-FFF2-40B4-BE49-F238E27FC236}">
                    <a16:creationId xmlns:a16="http://schemas.microsoft.com/office/drawing/2014/main" id="{62328637-A393-4272-9558-C0A31CE88FDE}"/>
                  </a:ext>
                </a:extLst>
              </p:cNvPr>
              <p:cNvSpPr/>
              <p:nvPr/>
            </p:nvSpPr>
            <p:spPr>
              <a:xfrm rot="16200000">
                <a:off x="7445830" y="2120000"/>
                <a:ext cx="620486" cy="8871855"/>
              </a:xfrm>
              <a:prstGeom prst="rect">
                <a:avLst/>
              </a:prstGeom>
              <a:solidFill>
                <a:srgbClr val="EF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0" name="Rectangle 9">
                <a:extLst>
                  <a:ext uri="{FF2B5EF4-FFF2-40B4-BE49-F238E27FC236}">
                    <a16:creationId xmlns:a16="http://schemas.microsoft.com/office/drawing/2014/main" id="{491029DE-3C12-459A-8D3A-CD564E8191CB}"/>
                  </a:ext>
                </a:extLst>
              </p:cNvPr>
              <p:cNvSpPr/>
              <p:nvPr/>
            </p:nvSpPr>
            <p:spPr>
              <a:xfrm rot="16200000">
                <a:off x="2735514" y="6246750"/>
                <a:ext cx="304583" cy="286104"/>
              </a:xfrm>
              <a:prstGeom prst="rect">
                <a:avLst/>
              </a:prstGeom>
              <a:solidFill>
                <a:srgbClr val="FFB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1" name="TextBox 10">
                <a:extLst>
                  <a:ext uri="{FF2B5EF4-FFF2-40B4-BE49-F238E27FC236}">
                    <a16:creationId xmlns:a16="http://schemas.microsoft.com/office/drawing/2014/main" id="{7878FB4C-E25B-41F0-BDE2-0A1CD5F31934}"/>
                  </a:ext>
                </a:extLst>
              </p:cNvPr>
              <p:cNvSpPr txBox="1"/>
              <p:nvPr/>
            </p:nvSpPr>
            <p:spPr>
              <a:xfrm>
                <a:off x="9632977" y="6418271"/>
                <a:ext cx="2222083" cy="261610"/>
              </a:xfrm>
              <a:prstGeom prst="rect">
                <a:avLst/>
              </a:prstGeom>
              <a:noFill/>
            </p:spPr>
            <p:txBody>
              <a:bodyPr wrap="none" rtlCol="0">
                <a:spAutoFit/>
              </a:bodyPr>
              <a:lstStyle/>
              <a:p>
                <a:pPr algn="r"/>
                <a:r>
                  <a:rPr lang="en-MY" sz="1100" i="1" dirty="0">
                    <a:solidFill>
                      <a:srgbClr val="0FBAB2"/>
                    </a:solidFill>
                    <a:latin typeface="Gotham Black" pitchFamily="50" charset="0"/>
                  </a:rPr>
                  <a:t>Passionate</a:t>
                </a:r>
                <a:r>
                  <a:rPr lang="en-MY" sz="1100" dirty="0">
                    <a:solidFill>
                      <a:srgbClr val="0FBAB2"/>
                    </a:solidFill>
                    <a:latin typeface="Gotham Ultra" pitchFamily="50" charset="0"/>
                  </a:rPr>
                  <a:t> </a:t>
                </a:r>
                <a:r>
                  <a:rPr lang="en-MY" sz="1100" i="1" dirty="0">
                    <a:solidFill>
                      <a:srgbClr val="0FBAB2"/>
                    </a:solidFill>
                    <a:latin typeface="Gotham" panose="02000504050000020004" pitchFamily="2" charset="0"/>
                  </a:rPr>
                  <a:t>about</a:t>
                </a:r>
                <a:r>
                  <a:rPr lang="en-MY" sz="1100" dirty="0">
                    <a:solidFill>
                      <a:srgbClr val="0FBAB2"/>
                    </a:solidFill>
                    <a:latin typeface="Gotham Ultra" pitchFamily="50" charset="0"/>
                  </a:rPr>
                  <a:t> </a:t>
                </a:r>
                <a:r>
                  <a:rPr lang="en-MY" sz="1100" i="1" dirty="0">
                    <a:solidFill>
                      <a:srgbClr val="0FBAB2"/>
                    </a:solidFill>
                    <a:latin typeface="Gotham Black" pitchFamily="50" charset="0"/>
                  </a:rPr>
                  <a:t>Healthcare</a:t>
                </a:r>
              </a:p>
            </p:txBody>
          </p:sp>
          <p:sp>
            <p:nvSpPr>
              <p:cNvPr id="12" name="TextBox 11">
                <a:extLst>
                  <a:ext uri="{FF2B5EF4-FFF2-40B4-BE49-F238E27FC236}">
                    <a16:creationId xmlns:a16="http://schemas.microsoft.com/office/drawing/2014/main" id="{6B2CCB16-C59E-4C07-96B7-0E3BFA7228F6}"/>
                  </a:ext>
                </a:extLst>
              </p:cNvPr>
              <p:cNvSpPr txBox="1"/>
              <p:nvPr/>
            </p:nvSpPr>
            <p:spPr>
              <a:xfrm>
                <a:off x="3242931" y="6418271"/>
                <a:ext cx="6102350" cy="261610"/>
              </a:xfrm>
              <a:prstGeom prst="rect">
                <a:avLst/>
              </a:prstGeom>
              <a:noFill/>
            </p:spPr>
            <p:txBody>
              <a:bodyPr wrap="square" anchor="ctr">
                <a:spAutoFit/>
              </a:bodyPr>
              <a:lstStyle/>
              <a:p>
                <a:pPr algn="ctr"/>
                <a:r>
                  <a:rPr lang="en-MY" sz="1050" b="0" i="0" dirty="0">
                    <a:solidFill>
                      <a:schemeClr val="bg1">
                        <a:lumMod val="75000"/>
                      </a:schemeClr>
                    </a:solidFill>
                    <a:effectLst/>
                    <a:latin typeface="Google Sans"/>
                  </a:rPr>
                  <a:t>©</a:t>
                </a:r>
                <a:r>
                  <a:rPr lang="en-MY" sz="1050" b="0" i="0" dirty="0">
                    <a:solidFill>
                      <a:srgbClr val="040C28"/>
                    </a:solidFill>
                    <a:effectLst/>
                    <a:latin typeface="Google Sans"/>
                  </a:rPr>
                  <a:t> </a:t>
                </a:r>
                <a:r>
                  <a:rPr lang="en-MY" sz="1050" dirty="0">
                    <a:solidFill>
                      <a:schemeClr val="bg1">
                        <a:lumMod val="75000"/>
                      </a:schemeClr>
                    </a:solidFill>
                    <a:latin typeface="GOTHAM-BOOK" panose="02000504050000020004" pitchFamily="2" charset="0"/>
                  </a:rPr>
                  <a:t>Copyright reserved. Private and Confidential to QueueMed Healthtech Sdn Bhd</a:t>
                </a:r>
              </a:p>
            </p:txBody>
          </p:sp>
          <p:sp>
            <p:nvSpPr>
              <p:cNvPr id="13" name="Rectangle 12">
                <a:extLst>
                  <a:ext uri="{FF2B5EF4-FFF2-40B4-BE49-F238E27FC236}">
                    <a16:creationId xmlns:a16="http://schemas.microsoft.com/office/drawing/2014/main" id="{CCF0D293-DE1A-44C7-9FBD-429D3AB7A5A6}"/>
                  </a:ext>
                </a:extLst>
              </p:cNvPr>
              <p:cNvSpPr/>
              <p:nvPr/>
            </p:nvSpPr>
            <p:spPr>
              <a:xfrm rot="16200000">
                <a:off x="908958" y="5328557"/>
                <a:ext cx="620486" cy="2438398"/>
              </a:xfrm>
              <a:prstGeom prst="rect">
                <a:avLst/>
              </a:prstGeom>
              <a:solidFill>
                <a:srgbClr val="0FBA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4" name="Rectangle 13">
                <a:extLst>
                  <a:ext uri="{FF2B5EF4-FFF2-40B4-BE49-F238E27FC236}">
                    <a16:creationId xmlns:a16="http://schemas.microsoft.com/office/drawing/2014/main" id="{7FB38503-87F8-45E8-82E2-14CACA6674FD}"/>
                  </a:ext>
                </a:extLst>
              </p:cNvPr>
              <p:cNvSpPr/>
              <p:nvPr/>
            </p:nvSpPr>
            <p:spPr>
              <a:xfrm rot="16200000">
                <a:off x="2433624" y="6546871"/>
                <a:ext cx="315905" cy="306352"/>
              </a:xfrm>
              <a:prstGeom prst="rect">
                <a:avLst/>
              </a:prstGeom>
              <a:solidFill>
                <a:srgbClr val="764B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15" name="Picture 14">
                <a:extLst>
                  <a:ext uri="{FF2B5EF4-FFF2-40B4-BE49-F238E27FC236}">
                    <a16:creationId xmlns:a16="http://schemas.microsoft.com/office/drawing/2014/main" id="{3D469221-3407-4BFA-91D4-3CA05E5DB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410" y="6370888"/>
                <a:ext cx="1654762" cy="342993"/>
              </a:xfrm>
              <a:prstGeom prst="rect">
                <a:avLst/>
              </a:prstGeom>
            </p:spPr>
          </p:pic>
          <p:sp>
            <p:nvSpPr>
              <p:cNvPr id="16" name="Rectangle 15">
                <a:extLst>
                  <a:ext uri="{FF2B5EF4-FFF2-40B4-BE49-F238E27FC236}">
                    <a16:creationId xmlns:a16="http://schemas.microsoft.com/office/drawing/2014/main" id="{94A1BB05-7FF5-4302-B23D-524590348739}"/>
                  </a:ext>
                </a:extLst>
              </p:cNvPr>
              <p:cNvSpPr/>
              <p:nvPr/>
            </p:nvSpPr>
            <p:spPr>
              <a:xfrm rot="16200000">
                <a:off x="3080592" y="6492360"/>
                <a:ext cx="324077" cy="423544"/>
              </a:xfrm>
              <a:prstGeom prst="rect">
                <a:avLst/>
              </a:prstGeom>
              <a:solidFill>
                <a:srgbClr val="EF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grpSp>
          <p:nvGrpSpPr>
            <p:cNvPr id="6" name="Group 5">
              <a:extLst>
                <a:ext uri="{FF2B5EF4-FFF2-40B4-BE49-F238E27FC236}">
                  <a16:creationId xmlns:a16="http://schemas.microsoft.com/office/drawing/2014/main" id="{50825719-52BB-4695-8730-1E2C9187765C}"/>
                </a:ext>
              </a:extLst>
            </p:cNvPr>
            <p:cNvGrpSpPr/>
            <p:nvPr/>
          </p:nvGrpSpPr>
          <p:grpSpPr>
            <a:xfrm>
              <a:off x="2" y="-10887"/>
              <a:ext cx="12192000" cy="155006"/>
              <a:chOff x="2" y="-10887"/>
              <a:chExt cx="12192000" cy="155006"/>
            </a:xfrm>
          </p:grpSpPr>
          <p:sp>
            <p:nvSpPr>
              <p:cNvPr id="7" name="Rectangle 6">
                <a:extLst>
                  <a:ext uri="{FF2B5EF4-FFF2-40B4-BE49-F238E27FC236}">
                    <a16:creationId xmlns:a16="http://schemas.microsoft.com/office/drawing/2014/main" id="{3EC44C49-7CB1-46BA-AB84-22B1C5940626}"/>
                  </a:ext>
                </a:extLst>
              </p:cNvPr>
              <p:cNvSpPr/>
              <p:nvPr/>
            </p:nvSpPr>
            <p:spPr>
              <a:xfrm rot="16200000">
                <a:off x="1141698" y="-1152583"/>
                <a:ext cx="155006" cy="2438398"/>
              </a:xfrm>
              <a:prstGeom prst="rect">
                <a:avLst/>
              </a:prstGeom>
              <a:solidFill>
                <a:srgbClr val="0FBA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8" name="Rectangle 7">
                <a:extLst>
                  <a:ext uri="{FF2B5EF4-FFF2-40B4-BE49-F238E27FC236}">
                    <a16:creationId xmlns:a16="http://schemas.microsoft.com/office/drawing/2014/main" id="{480DA7A7-3802-4896-AFEF-601147550856}"/>
                  </a:ext>
                </a:extLst>
              </p:cNvPr>
              <p:cNvSpPr/>
              <p:nvPr/>
            </p:nvSpPr>
            <p:spPr>
              <a:xfrm rot="16200000">
                <a:off x="7282149" y="-4765734"/>
                <a:ext cx="155006" cy="9664700"/>
              </a:xfrm>
              <a:prstGeom prst="rect">
                <a:avLst/>
              </a:prstGeom>
              <a:solidFill>
                <a:srgbClr val="EF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grpSp>
      <p:sp>
        <p:nvSpPr>
          <p:cNvPr id="17" name="TextBox 16">
            <a:extLst>
              <a:ext uri="{FF2B5EF4-FFF2-40B4-BE49-F238E27FC236}">
                <a16:creationId xmlns:a16="http://schemas.microsoft.com/office/drawing/2014/main" id="{1230251D-A093-49B9-AC42-245403C4E342}"/>
              </a:ext>
            </a:extLst>
          </p:cNvPr>
          <p:cNvSpPr txBox="1"/>
          <p:nvPr/>
        </p:nvSpPr>
        <p:spPr>
          <a:xfrm>
            <a:off x="781054" y="529028"/>
            <a:ext cx="8230651" cy="584775"/>
          </a:xfrm>
          <a:prstGeom prst="rect">
            <a:avLst/>
          </a:prstGeom>
          <a:noFill/>
        </p:spPr>
        <p:txBody>
          <a:bodyPr wrap="none" rtlCol="0">
            <a:spAutoFit/>
          </a:bodyPr>
          <a:lstStyle/>
          <a:p>
            <a:r>
              <a:rPr lang="en-US" sz="32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Why can’t we directly use an open source LLM?</a:t>
            </a:r>
            <a:endParaRPr lang="en-MY" sz="3200" dirty="0"/>
          </a:p>
        </p:txBody>
      </p:sp>
      <p:sp>
        <p:nvSpPr>
          <p:cNvPr id="3" name="TextBox 2">
            <a:extLst>
              <a:ext uri="{FF2B5EF4-FFF2-40B4-BE49-F238E27FC236}">
                <a16:creationId xmlns:a16="http://schemas.microsoft.com/office/drawing/2014/main" id="{BBE5D0CD-AC7E-4105-885F-97D965F90C9A}"/>
              </a:ext>
            </a:extLst>
          </p:cNvPr>
          <p:cNvSpPr txBox="1"/>
          <p:nvPr/>
        </p:nvSpPr>
        <p:spPr>
          <a:xfrm>
            <a:off x="781054" y="1314045"/>
            <a:ext cx="3837589" cy="369332"/>
          </a:xfrm>
          <a:prstGeom prst="rect">
            <a:avLst/>
          </a:prstGeom>
          <a:noFill/>
        </p:spPr>
        <p:txBody>
          <a:bodyPr wrap="none" rtlCol="0">
            <a:spAutoFit/>
          </a:bodyPr>
          <a:lstStyle/>
          <a:p>
            <a:r>
              <a:rPr lang="en-US" b="1" i="0" dirty="0">
                <a:solidFill>
                  <a:srgbClr val="000000"/>
                </a:solidFill>
                <a:effectLst/>
              </a:rPr>
              <a:t>Problem 3: </a:t>
            </a:r>
            <a:r>
              <a:rPr lang="en-US" b="0" i="0" dirty="0">
                <a:solidFill>
                  <a:srgbClr val="000000"/>
                </a:solidFill>
                <a:effectLst/>
              </a:rPr>
              <a:t>Low Summarization Quality</a:t>
            </a:r>
          </a:p>
        </p:txBody>
      </p:sp>
      <p:graphicFrame>
        <p:nvGraphicFramePr>
          <p:cNvPr id="18" name="Table 17">
            <a:extLst>
              <a:ext uri="{FF2B5EF4-FFF2-40B4-BE49-F238E27FC236}">
                <a16:creationId xmlns:a16="http://schemas.microsoft.com/office/drawing/2014/main" id="{9B0FDF77-0943-42EB-BB9E-6C4C8D7972DD}"/>
              </a:ext>
            </a:extLst>
          </p:cNvPr>
          <p:cNvGraphicFramePr>
            <a:graphicFrameLocks noGrp="1"/>
          </p:cNvGraphicFramePr>
          <p:nvPr>
            <p:extLst>
              <p:ext uri="{D42A27DB-BD31-4B8C-83A1-F6EECF244321}">
                <p14:modId xmlns:p14="http://schemas.microsoft.com/office/powerpoint/2010/main" val="4250932131"/>
              </p:ext>
            </p:extLst>
          </p:nvPr>
        </p:nvGraphicFramePr>
        <p:xfrm>
          <a:off x="2887805" y="2369563"/>
          <a:ext cx="5877294" cy="1830792"/>
        </p:xfrm>
        <a:graphic>
          <a:graphicData uri="http://schemas.openxmlformats.org/drawingml/2006/table">
            <a:tbl>
              <a:tblPr>
                <a:tableStyleId>{5C22544A-7EE6-4342-B048-85BDC9FD1C3A}</a:tableStyleId>
              </a:tblPr>
              <a:tblGrid>
                <a:gridCol w="2313012">
                  <a:extLst>
                    <a:ext uri="{9D8B030D-6E8A-4147-A177-3AD203B41FA5}">
                      <a16:colId xmlns:a16="http://schemas.microsoft.com/office/drawing/2014/main" val="1820617167"/>
                    </a:ext>
                  </a:extLst>
                </a:gridCol>
                <a:gridCol w="1781221">
                  <a:extLst>
                    <a:ext uri="{9D8B030D-6E8A-4147-A177-3AD203B41FA5}">
                      <a16:colId xmlns:a16="http://schemas.microsoft.com/office/drawing/2014/main" val="1694518361"/>
                    </a:ext>
                  </a:extLst>
                </a:gridCol>
                <a:gridCol w="1783061">
                  <a:extLst>
                    <a:ext uri="{9D8B030D-6E8A-4147-A177-3AD203B41FA5}">
                      <a16:colId xmlns:a16="http://schemas.microsoft.com/office/drawing/2014/main" val="3121237877"/>
                    </a:ext>
                  </a:extLst>
                </a:gridCol>
              </a:tblGrid>
              <a:tr h="615685">
                <a:tc>
                  <a:txBody>
                    <a:bodyPr/>
                    <a:lstStyle/>
                    <a:p>
                      <a:pPr marL="0" marR="0" algn="ctr">
                        <a:spcBef>
                          <a:spcPts val="0"/>
                        </a:spcBef>
                        <a:spcAft>
                          <a:spcPts val="0"/>
                        </a:spcAft>
                      </a:pPr>
                      <a:r>
                        <a:rPr lang="en-MY" sz="1800" dirty="0">
                          <a:solidFill>
                            <a:schemeClr val="bg1"/>
                          </a:solidFill>
                          <a:effectLst/>
                        </a:rPr>
                        <a:t>Parameters</a:t>
                      </a:r>
                      <a:endParaRPr lang="en-MY" sz="1800" b="1" dirty="0">
                        <a:solidFill>
                          <a:schemeClr val="bg1"/>
                        </a:solidFill>
                        <a:effectLst/>
                        <a:latin typeface="Times New Roman" panose="02020603050405020304" pitchFamily="18" charset="0"/>
                        <a:ea typeface="SimSun" panose="02010600030101010101" pitchFamily="2" charset="-122"/>
                      </a:endParaRPr>
                    </a:p>
                  </a:txBody>
                  <a:tcPr marL="90676" marR="90676" marT="60451" marB="60451">
                    <a:solidFill>
                      <a:srgbClr val="0FBAB2"/>
                    </a:solidFill>
                  </a:tcPr>
                </a:tc>
                <a:tc>
                  <a:txBody>
                    <a:bodyPr/>
                    <a:lstStyle/>
                    <a:p>
                      <a:pPr marL="0" marR="0" algn="ctr">
                        <a:spcBef>
                          <a:spcPts val="0"/>
                        </a:spcBef>
                        <a:spcAft>
                          <a:spcPts val="0"/>
                        </a:spcAft>
                      </a:pPr>
                      <a:r>
                        <a:rPr lang="es-ES" sz="1800" dirty="0">
                          <a:solidFill>
                            <a:schemeClr val="bg1"/>
                          </a:solidFill>
                          <a:effectLst/>
                        </a:rPr>
                        <a:t>Meta’s Llama Instruct 3 8b</a:t>
                      </a:r>
                    </a:p>
                  </a:txBody>
                  <a:tcPr marL="90676" marR="90676" marT="60451" marB="60451">
                    <a:solidFill>
                      <a:srgbClr val="0FBAB2"/>
                    </a:solidFill>
                  </a:tcPr>
                </a:tc>
                <a:tc>
                  <a:txBody>
                    <a:bodyPr/>
                    <a:lstStyle/>
                    <a:p>
                      <a:pPr marL="0" marR="0" algn="ctr">
                        <a:spcBef>
                          <a:spcPts val="0"/>
                        </a:spcBef>
                        <a:spcAft>
                          <a:spcPts val="0"/>
                        </a:spcAft>
                      </a:pPr>
                      <a:r>
                        <a:rPr lang="en-MY" sz="1800" dirty="0">
                          <a:solidFill>
                            <a:schemeClr val="bg1"/>
                          </a:solidFill>
                          <a:effectLst/>
                        </a:rPr>
                        <a:t>OpenAI’s GPT 3.5 turbo (0613)</a:t>
                      </a:r>
                      <a:endParaRPr lang="en-MY" sz="1800" b="1" dirty="0">
                        <a:solidFill>
                          <a:schemeClr val="bg1"/>
                        </a:solidFill>
                        <a:effectLst/>
                        <a:latin typeface="Times New Roman" panose="02020603050405020304" pitchFamily="18" charset="0"/>
                        <a:ea typeface="SimSun" panose="02010600030101010101" pitchFamily="2" charset="-122"/>
                      </a:endParaRPr>
                    </a:p>
                  </a:txBody>
                  <a:tcPr marL="90676" marR="90676" marT="60451" marB="60451">
                    <a:solidFill>
                      <a:srgbClr val="0FBAB2"/>
                    </a:solidFill>
                  </a:tcPr>
                </a:tc>
                <a:extLst>
                  <a:ext uri="{0D108BD9-81ED-4DB2-BD59-A6C34878D82A}">
                    <a16:rowId xmlns:a16="http://schemas.microsoft.com/office/drawing/2014/main" val="1287345150"/>
                  </a:ext>
                </a:extLst>
              </a:tr>
              <a:tr h="580625">
                <a:tc>
                  <a:txBody>
                    <a:bodyPr/>
                    <a:lstStyle/>
                    <a:p>
                      <a:pPr marL="0" marR="0" algn="just">
                        <a:spcBef>
                          <a:spcPts val="0"/>
                        </a:spcBef>
                        <a:spcAft>
                          <a:spcPts val="0"/>
                        </a:spcAft>
                      </a:pPr>
                      <a:r>
                        <a:rPr lang="en-MY" sz="1800">
                          <a:effectLst/>
                        </a:rPr>
                        <a:t>Mean</a:t>
                      </a:r>
                      <a:endParaRPr lang="en-MY" sz="1800">
                        <a:effectLst/>
                        <a:latin typeface="Times New Roman" panose="02020603050405020304" pitchFamily="18" charset="0"/>
                        <a:ea typeface="SimSun" panose="02010600030101010101" pitchFamily="2" charset="-122"/>
                      </a:endParaRPr>
                    </a:p>
                  </a:txBody>
                  <a:tcPr marL="90676" marR="90676" marT="60451" marB="60451" anchor="ctr"/>
                </a:tc>
                <a:tc>
                  <a:txBody>
                    <a:bodyPr/>
                    <a:lstStyle/>
                    <a:p>
                      <a:pPr marL="0" marR="0" algn="ctr">
                        <a:spcBef>
                          <a:spcPts val="0"/>
                        </a:spcBef>
                        <a:spcAft>
                          <a:spcPts val="0"/>
                        </a:spcAft>
                      </a:pPr>
                      <a:r>
                        <a:rPr lang="en-MY" sz="1800" dirty="0">
                          <a:effectLst/>
                        </a:rPr>
                        <a:t>0.5178</a:t>
                      </a:r>
                      <a:endParaRPr lang="en-MY" sz="1800" dirty="0">
                        <a:effectLst/>
                        <a:latin typeface="Times New Roman" panose="02020603050405020304" pitchFamily="18" charset="0"/>
                        <a:ea typeface="SimSun" panose="02010600030101010101" pitchFamily="2" charset="-122"/>
                      </a:endParaRPr>
                    </a:p>
                  </a:txBody>
                  <a:tcPr marL="90676" marR="90676" marT="60451" marB="60451" anchor="ctr"/>
                </a:tc>
                <a:tc>
                  <a:txBody>
                    <a:bodyPr/>
                    <a:lstStyle/>
                    <a:p>
                      <a:pPr marL="0" marR="0" algn="ctr">
                        <a:spcBef>
                          <a:spcPts val="0"/>
                        </a:spcBef>
                        <a:spcAft>
                          <a:spcPts val="0"/>
                        </a:spcAft>
                      </a:pPr>
                      <a:r>
                        <a:rPr lang="en-MY" sz="1800" dirty="0">
                          <a:effectLst/>
                        </a:rPr>
                        <a:t>0.6466</a:t>
                      </a:r>
                      <a:endParaRPr lang="en-MY" sz="1800" dirty="0">
                        <a:effectLst/>
                        <a:latin typeface="Times New Roman" panose="02020603050405020304" pitchFamily="18" charset="0"/>
                        <a:ea typeface="SimSun" panose="02010600030101010101" pitchFamily="2" charset="-122"/>
                      </a:endParaRPr>
                    </a:p>
                  </a:txBody>
                  <a:tcPr marL="90676" marR="90676" marT="60451" marB="60451" anchor="ctr"/>
                </a:tc>
                <a:extLst>
                  <a:ext uri="{0D108BD9-81ED-4DB2-BD59-A6C34878D82A}">
                    <a16:rowId xmlns:a16="http://schemas.microsoft.com/office/drawing/2014/main" val="1954882133"/>
                  </a:ext>
                </a:extLst>
              </a:tr>
              <a:tr h="580625">
                <a:tc>
                  <a:txBody>
                    <a:bodyPr/>
                    <a:lstStyle/>
                    <a:p>
                      <a:pPr marL="0" marR="0" algn="just">
                        <a:spcBef>
                          <a:spcPts val="0"/>
                        </a:spcBef>
                        <a:spcAft>
                          <a:spcPts val="0"/>
                        </a:spcAft>
                      </a:pPr>
                      <a:r>
                        <a:rPr lang="en-MY" sz="1800">
                          <a:effectLst/>
                        </a:rPr>
                        <a:t>Median</a:t>
                      </a:r>
                      <a:endParaRPr lang="en-MY" sz="1800">
                        <a:effectLst/>
                        <a:latin typeface="Times New Roman" panose="02020603050405020304" pitchFamily="18" charset="0"/>
                        <a:ea typeface="SimSun" panose="02010600030101010101" pitchFamily="2" charset="-122"/>
                      </a:endParaRPr>
                    </a:p>
                  </a:txBody>
                  <a:tcPr marL="90676" marR="90676" marT="60451" marB="60451" anchor="ctr"/>
                </a:tc>
                <a:tc>
                  <a:txBody>
                    <a:bodyPr/>
                    <a:lstStyle/>
                    <a:p>
                      <a:pPr marL="0" marR="0" algn="ctr">
                        <a:spcBef>
                          <a:spcPts val="0"/>
                        </a:spcBef>
                        <a:spcAft>
                          <a:spcPts val="0"/>
                        </a:spcAft>
                      </a:pPr>
                      <a:r>
                        <a:rPr lang="en-MY" sz="1800">
                          <a:effectLst/>
                        </a:rPr>
                        <a:t>0.6</a:t>
                      </a:r>
                      <a:endParaRPr lang="en-MY" sz="1800">
                        <a:effectLst/>
                        <a:latin typeface="Times New Roman" panose="02020603050405020304" pitchFamily="18" charset="0"/>
                        <a:ea typeface="SimSun" panose="02010600030101010101" pitchFamily="2" charset="-122"/>
                      </a:endParaRPr>
                    </a:p>
                  </a:txBody>
                  <a:tcPr marL="90676" marR="90676" marT="60451" marB="60451" anchor="ctr"/>
                </a:tc>
                <a:tc>
                  <a:txBody>
                    <a:bodyPr/>
                    <a:lstStyle/>
                    <a:p>
                      <a:pPr marL="0" marR="0" algn="ctr">
                        <a:spcBef>
                          <a:spcPts val="0"/>
                        </a:spcBef>
                        <a:spcAft>
                          <a:spcPts val="0"/>
                        </a:spcAft>
                      </a:pPr>
                      <a:r>
                        <a:rPr lang="en-MY" sz="1800" dirty="0">
                          <a:effectLst/>
                        </a:rPr>
                        <a:t>0.6</a:t>
                      </a:r>
                      <a:endParaRPr lang="en-MY" sz="1800" dirty="0">
                        <a:effectLst/>
                        <a:latin typeface="Times New Roman" panose="02020603050405020304" pitchFamily="18" charset="0"/>
                        <a:ea typeface="SimSun" panose="02010600030101010101" pitchFamily="2" charset="-122"/>
                      </a:endParaRPr>
                    </a:p>
                  </a:txBody>
                  <a:tcPr marL="90676" marR="90676" marT="60451" marB="60451" anchor="ctr"/>
                </a:tc>
                <a:extLst>
                  <a:ext uri="{0D108BD9-81ED-4DB2-BD59-A6C34878D82A}">
                    <a16:rowId xmlns:a16="http://schemas.microsoft.com/office/drawing/2014/main" val="2152643402"/>
                  </a:ext>
                </a:extLst>
              </a:tr>
            </a:tbl>
          </a:graphicData>
        </a:graphic>
      </p:graphicFrame>
    </p:spTree>
    <p:extLst>
      <p:ext uri="{BB962C8B-B14F-4D97-AF65-F5344CB8AC3E}">
        <p14:creationId xmlns:p14="http://schemas.microsoft.com/office/powerpoint/2010/main" val="1440401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652D54E9-D58D-4C3D-9B23-C60A1765384A}"/>
              </a:ext>
            </a:extLst>
          </p:cNvPr>
          <p:cNvGrpSpPr/>
          <p:nvPr/>
        </p:nvGrpSpPr>
        <p:grpSpPr>
          <a:xfrm>
            <a:off x="2" y="-10887"/>
            <a:ext cx="12192000" cy="6877058"/>
            <a:chOff x="2" y="-10887"/>
            <a:chExt cx="12192000" cy="6877058"/>
          </a:xfrm>
        </p:grpSpPr>
        <p:grpSp>
          <p:nvGrpSpPr>
            <p:cNvPr id="5" name="Group 4">
              <a:extLst>
                <a:ext uri="{FF2B5EF4-FFF2-40B4-BE49-F238E27FC236}">
                  <a16:creationId xmlns:a16="http://schemas.microsoft.com/office/drawing/2014/main" id="{2F26648D-150A-425A-A4CD-EF00CF0E875D}"/>
                </a:ext>
              </a:extLst>
            </p:cNvPr>
            <p:cNvGrpSpPr/>
            <p:nvPr/>
          </p:nvGrpSpPr>
          <p:grpSpPr>
            <a:xfrm>
              <a:off x="2" y="6237510"/>
              <a:ext cx="12191998" cy="628661"/>
              <a:chOff x="2" y="6237510"/>
              <a:chExt cx="12191998" cy="628661"/>
            </a:xfrm>
          </p:grpSpPr>
          <p:sp>
            <p:nvSpPr>
              <p:cNvPr id="9" name="Rectangle 8">
                <a:extLst>
                  <a:ext uri="{FF2B5EF4-FFF2-40B4-BE49-F238E27FC236}">
                    <a16:creationId xmlns:a16="http://schemas.microsoft.com/office/drawing/2014/main" id="{62328637-A393-4272-9558-C0A31CE88FDE}"/>
                  </a:ext>
                </a:extLst>
              </p:cNvPr>
              <p:cNvSpPr/>
              <p:nvPr/>
            </p:nvSpPr>
            <p:spPr>
              <a:xfrm rot="16200000">
                <a:off x="7445830" y="2120000"/>
                <a:ext cx="620486" cy="8871855"/>
              </a:xfrm>
              <a:prstGeom prst="rect">
                <a:avLst/>
              </a:prstGeom>
              <a:solidFill>
                <a:srgbClr val="EF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0" name="Rectangle 9">
                <a:extLst>
                  <a:ext uri="{FF2B5EF4-FFF2-40B4-BE49-F238E27FC236}">
                    <a16:creationId xmlns:a16="http://schemas.microsoft.com/office/drawing/2014/main" id="{491029DE-3C12-459A-8D3A-CD564E8191CB}"/>
                  </a:ext>
                </a:extLst>
              </p:cNvPr>
              <p:cNvSpPr/>
              <p:nvPr/>
            </p:nvSpPr>
            <p:spPr>
              <a:xfrm rot="16200000">
                <a:off x="2735514" y="6246750"/>
                <a:ext cx="304583" cy="286104"/>
              </a:xfrm>
              <a:prstGeom prst="rect">
                <a:avLst/>
              </a:prstGeom>
              <a:solidFill>
                <a:srgbClr val="FFB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1" name="TextBox 10">
                <a:extLst>
                  <a:ext uri="{FF2B5EF4-FFF2-40B4-BE49-F238E27FC236}">
                    <a16:creationId xmlns:a16="http://schemas.microsoft.com/office/drawing/2014/main" id="{7878FB4C-E25B-41F0-BDE2-0A1CD5F31934}"/>
                  </a:ext>
                </a:extLst>
              </p:cNvPr>
              <p:cNvSpPr txBox="1"/>
              <p:nvPr/>
            </p:nvSpPr>
            <p:spPr>
              <a:xfrm>
                <a:off x="9632977" y="6418271"/>
                <a:ext cx="2222083" cy="261610"/>
              </a:xfrm>
              <a:prstGeom prst="rect">
                <a:avLst/>
              </a:prstGeom>
              <a:noFill/>
            </p:spPr>
            <p:txBody>
              <a:bodyPr wrap="none" rtlCol="0">
                <a:spAutoFit/>
              </a:bodyPr>
              <a:lstStyle/>
              <a:p>
                <a:pPr algn="r"/>
                <a:r>
                  <a:rPr lang="en-MY" sz="1100" i="1" dirty="0">
                    <a:solidFill>
                      <a:srgbClr val="0FBAB2"/>
                    </a:solidFill>
                    <a:latin typeface="Gotham Black" pitchFamily="50" charset="0"/>
                  </a:rPr>
                  <a:t>Passionate</a:t>
                </a:r>
                <a:r>
                  <a:rPr lang="en-MY" sz="1100" dirty="0">
                    <a:solidFill>
                      <a:srgbClr val="0FBAB2"/>
                    </a:solidFill>
                    <a:latin typeface="Gotham Ultra" pitchFamily="50" charset="0"/>
                  </a:rPr>
                  <a:t> </a:t>
                </a:r>
                <a:r>
                  <a:rPr lang="en-MY" sz="1100" i="1" dirty="0">
                    <a:solidFill>
                      <a:srgbClr val="0FBAB2"/>
                    </a:solidFill>
                    <a:latin typeface="Gotham" panose="02000504050000020004" pitchFamily="2" charset="0"/>
                  </a:rPr>
                  <a:t>about</a:t>
                </a:r>
                <a:r>
                  <a:rPr lang="en-MY" sz="1100" dirty="0">
                    <a:solidFill>
                      <a:srgbClr val="0FBAB2"/>
                    </a:solidFill>
                    <a:latin typeface="Gotham Ultra" pitchFamily="50" charset="0"/>
                  </a:rPr>
                  <a:t> </a:t>
                </a:r>
                <a:r>
                  <a:rPr lang="en-MY" sz="1100" i="1" dirty="0">
                    <a:solidFill>
                      <a:srgbClr val="0FBAB2"/>
                    </a:solidFill>
                    <a:latin typeface="Gotham Black" pitchFamily="50" charset="0"/>
                  </a:rPr>
                  <a:t>Healthcare</a:t>
                </a:r>
              </a:p>
            </p:txBody>
          </p:sp>
          <p:sp>
            <p:nvSpPr>
              <p:cNvPr id="12" name="TextBox 11">
                <a:extLst>
                  <a:ext uri="{FF2B5EF4-FFF2-40B4-BE49-F238E27FC236}">
                    <a16:creationId xmlns:a16="http://schemas.microsoft.com/office/drawing/2014/main" id="{6B2CCB16-C59E-4C07-96B7-0E3BFA7228F6}"/>
                  </a:ext>
                </a:extLst>
              </p:cNvPr>
              <p:cNvSpPr txBox="1"/>
              <p:nvPr/>
            </p:nvSpPr>
            <p:spPr>
              <a:xfrm>
                <a:off x="3242931" y="6418271"/>
                <a:ext cx="6102350" cy="261610"/>
              </a:xfrm>
              <a:prstGeom prst="rect">
                <a:avLst/>
              </a:prstGeom>
              <a:noFill/>
            </p:spPr>
            <p:txBody>
              <a:bodyPr wrap="square" anchor="ctr">
                <a:spAutoFit/>
              </a:bodyPr>
              <a:lstStyle/>
              <a:p>
                <a:pPr algn="ctr"/>
                <a:r>
                  <a:rPr lang="en-MY" sz="1050" b="0" i="0" dirty="0">
                    <a:solidFill>
                      <a:schemeClr val="bg1">
                        <a:lumMod val="75000"/>
                      </a:schemeClr>
                    </a:solidFill>
                    <a:effectLst/>
                    <a:latin typeface="Google Sans"/>
                  </a:rPr>
                  <a:t>©</a:t>
                </a:r>
                <a:r>
                  <a:rPr lang="en-MY" sz="1050" b="0" i="0" dirty="0">
                    <a:solidFill>
                      <a:srgbClr val="040C28"/>
                    </a:solidFill>
                    <a:effectLst/>
                    <a:latin typeface="Google Sans"/>
                  </a:rPr>
                  <a:t> </a:t>
                </a:r>
                <a:r>
                  <a:rPr lang="en-MY" sz="1050" dirty="0">
                    <a:solidFill>
                      <a:schemeClr val="bg1">
                        <a:lumMod val="75000"/>
                      </a:schemeClr>
                    </a:solidFill>
                    <a:latin typeface="GOTHAM-BOOK" panose="02000504050000020004" pitchFamily="2" charset="0"/>
                  </a:rPr>
                  <a:t>Copyright reserved. Private and Confidential to QueueMed Healthtech Sdn Bhd</a:t>
                </a:r>
              </a:p>
            </p:txBody>
          </p:sp>
          <p:sp>
            <p:nvSpPr>
              <p:cNvPr id="13" name="Rectangle 12">
                <a:extLst>
                  <a:ext uri="{FF2B5EF4-FFF2-40B4-BE49-F238E27FC236}">
                    <a16:creationId xmlns:a16="http://schemas.microsoft.com/office/drawing/2014/main" id="{CCF0D293-DE1A-44C7-9FBD-429D3AB7A5A6}"/>
                  </a:ext>
                </a:extLst>
              </p:cNvPr>
              <p:cNvSpPr/>
              <p:nvPr/>
            </p:nvSpPr>
            <p:spPr>
              <a:xfrm rot="16200000">
                <a:off x="908958" y="5328557"/>
                <a:ext cx="620486" cy="2438398"/>
              </a:xfrm>
              <a:prstGeom prst="rect">
                <a:avLst/>
              </a:prstGeom>
              <a:solidFill>
                <a:srgbClr val="0FBA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4" name="Rectangle 13">
                <a:extLst>
                  <a:ext uri="{FF2B5EF4-FFF2-40B4-BE49-F238E27FC236}">
                    <a16:creationId xmlns:a16="http://schemas.microsoft.com/office/drawing/2014/main" id="{7FB38503-87F8-45E8-82E2-14CACA6674FD}"/>
                  </a:ext>
                </a:extLst>
              </p:cNvPr>
              <p:cNvSpPr/>
              <p:nvPr/>
            </p:nvSpPr>
            <p:spPr>
              <a:xfrm rot="16200000">
                <a:off x="2433624" y="6546871"/>
                <a:ext cx="315905" cy="306352"/>
              </a:xfrm>
              <a:prstGeom prst="rect">
                <a:avLst/>
              </a:prstGeom>
              <a:solidFill>
                <a:srgbClr val="764B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15" name="Picture 14">
                <a:extLst>
                  <a:ext uri="{FF2B5EF4-FFF2-40B4-BE49-F238E27FC236}">
                    <a16:creationId xmlns:a16="http://schemas.microsoft.com/office/drawing/2014/main" id="{3D469221-3407-4BFA-91D4-3CA05E5DB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410" y="6370888"/>
                <a:ext cx="1654762" cy="342993"/>
              </a:xfrm>
              <a:prstGeom prst="rect">
                <a:avLst/>
              </a:prstGeom>
            </p:spPr>
          </p:pic>
          <p:sp>
            <p:nvSpPr>
              <p:cNvPr id="16" name="Rectangle 15">
                <a:extLst>
                  <a:ext uri="{FF2B5EF4-FFF2-40B4-BE49-F238E27FC236}">
                    <a16:creationId xmlns:a16="http://schemas.microsoft.com/office/drawing/2014/main" id="{94A1BB05-7FF5-4302-B23D-524590348739}"/>
                  </a:ext>
                </a:extLst>
              </p:cNvPr>
              <p:cNvSpPr/>
              <p:nvPr/>
            </p:nvSpPr>
            <p:spPr>
              <a:xfrm rot="16200000">
                <a:off x="3080592" y="6492360"/>
                <a:ext cx="324077" cy="423544"/>
              </a:xfrm>
              <a:prstGeom prst="rect">
                <a:avLst/>
              </a:prstGeom>
              <a:solidFill>
                <a:srgbClr val="EF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grpSp>
          <p:nvGrpSpPr>
            <p:cNvPr id="6" name="Group 5">
              <a:extLst>
                <a:ext uri="{FF2B5EF4-FFF2-40B4-BE49-F238E27FC236}">
                  <a16:creationId xmlns:a16="http://schemas.microsoft.com/office/drawing/2014/main" id="{50825719-52BB-4695-8730-1E2C9187765C}"/>
                </a:ext>
              </a:extLst>
            </p:cNvPr>
            <p:cNvGrpSpPr/>
            <p:nvPr/>
          </p:nvGrpSpPr>
          <p:grpSpPr>
            <a:xfrm>
              <a:off x="2" y="-10887"/>
              <a:ext cx="12192000" cy="155006"/>
              <a:chOff x="2" y="-10887"/>
              <a:chExt cx="12192000" cy="155006"/>
            </a:xfrm>
          </p:grpSpPr>
          <p:sp>
            <p:nvSpPr>
              <p:cNvPr id="7" name="Rectangle 6">
                <a:extLst>
                  <a:ext uri="{FF2B5EF4-FFF2-40B4-BE49-F238E27FC236}">
                    <a16:creationId xmlns:a16="http://schemas.microsoft.com/office/drawing/2014/main" id="{3EC44C49-7CB1-46BA-AB84-22B1C5940626}"/>
                  </a:ext>
                </a:extLst>
              </p:cNvPr>
              <p:cNvSpPr/>
              <p:nvPr/>
            </p:nvSpPr>
            <p:spPr>
              <a:xfrm rot="16200000">
                <a:off x="1141698" y="-1152583"/>
                <a:ext cx="155006" cy="2438398"/>
              </a:xfrm>
              <a:prstGeom prst="rect">
                <a:avLst/>
              </a:prstGeom>
              <a:solidFill>
                <a:srgbClr val="0FBA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8" name="Rectangle 7">
                <a:extLst>
                  <a:ext uri="{FF2B5EF4-FFF2-40B4-BE49-F238E27FC236}">
                    <a16:creationId xmlns:a16="http://schemas.microsoft.com/office/drawing/2014/main" id="{480DA7A7-3802-4896-AFEF-601147550856}"/>
                  </a:ext>
                </a:extLst>
              </p:cNvPr>
              <p:cNvSpPr/>
              <p:nvPr/>
            </p:nvSpPr>
            <p:spPr>
              <a:xfrm rot="16200000">
                <a:off x="7282149" y="-4765734"/>
                <a:ext cx="155006" cy="9664700"/>
              </a:xfrm>
              <a:prstGeom prst="rect">
                <a:avLst/>
              </a:prstGeom>
              <a:solidFill>
                <a:srgbClr val="EF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grpSp>
      <p:sp>
        <p:nvSpPr>
          <p:cNvPr id="17" name="TextBox 16">
            <a:extLst>
              <a:ext uri="{FF2B5EF4-FFF2-40B4-BE49-F238E27FC236}">
                <a16:creationId xmlns:a16="http://schemas.microsoft.com/office/drawing/2014/main" id="{1230251D-A093-49B9-AC42-245403C4E342}"/>
              </a:ext>
            </a:extLst>
          </p:cNvPr>
          <p:cNvSpPr txBox="1"/>
          <p:nvPr/>
        </p:nvSpPr>
        <p:spPr>
          <a:xfrm>
            <a:off x="781054" y="529028"/>
            <a:ext cx="4270143" cy="584775"/>
          </a:xfrm>
          <a:prstGeom prst="rect">
            <a:avLst/>
          </a:prstGeom>
          <a:noFill/>
        </p:spPr>
        <p:txBody>
          <a:bodyPr wrap="none" rtlCol="0">
            <a:spAutoFit/>
          </a:bodyPr>
          <a:lstStyle/>
          <a:p>
            <a:r>
              <a:rPr lang="en-US" sz="32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Fine-tuning is Expensive</a:t>
            </a:r>
            <a:endParaRPr lang="en-MY" sz="3200" dirty="0"/>
          </a:p>
        </p:txBody>
      </p:sp>
      <p:pic>
        <p:nvPicPr>
          <p:cNvPr id="19" name="Picture 18">
            <a:extLst>
              <a:ext uri="{FF2B5EF4-FFF2-40B4-BE49-F238E27FC236}">
                <a16:creationId xmlns:a16="http://schemas.microsoft.com/office/drawing/2014/main" id="{85737766-E097-42ED-BA53-2F20C5BE8B36}"/>
              </a:ext>
            </a:extLst>
          </p:cNvPr>
          <p:cNvPicPr>
            <a:picLocks noChangeAspect="1"/>
          </p:cNvPicPr>
          <p:nvPr/>
        </p:nvPicPr>
        <p:blipFill>
          <a:blip r:embed="rId3"/>
          <a:srcRect l="25864" t="23426" r="42874" b="13125"/>
          <a:stretch/>
        </p:blipFill>
        <p:spPr>
          <a:xfrm>
            <a:off x="7197282" y="1327487"/>
            <a:ext cx="3681514" cy="4203026"/>
          </a:xfrm>
          <a:prstGeom prst="rect">
            <a:avLst/>
          </a:prstGeom>
        </p:spPr>
      </p:pic>
      <p:sp>
        <p:nvSpPr>
          <p:cNvPr id="3" name="TextBox 2">
            <a:extLst>
              <a:ext uri="{FF2B5EF4-FFF2-40B4-BE49-F238E27FC236}">
                <a16:creationId xmlns:a16="http://schemas.microsoft.com/office/drawing/2014/main" id="{D5F8CE83-FD8D-2EDE-6D3A-377A780C711E}"/>
              </a:ext>
            </a:extLst>
          </p:cNvPr>
          <p:cNvSpPr txBox="1"/>
          <p:nvPr/>
        </p:nvSpPr>
        <p:spPr>
          <a:xfrm>
            <a:off x="878081" y="1828913"/>
            <a:ext cx="6097424" cy="3170099"/>
          </a:xfrm>
          <a:prstGeom prst="rect">
            <a:avLst/>
          </a:prstGeom>
          <a:noFill/>
        </p:spPr>
        <p:txBody>
          <a:bodyPr wrap="square">
            <a:spAutoFit/>
          </a:bodyPr>
          <a:lstStyle/>
          <a:p>
            <a:r>
              <a:rPr lang="en-US" sz="2000" dirty="0"/>
              <a:t>Full parameter fine-tuning</a:t>
            </a:r>
          </a:p>
          <a:p>
            <a:endParaRPr lang="en-US" sz="2000" dirty="0"/>
          </a:p>
          <a:p>
            <a:pPr marL="285750" indent="-285750">
              <a:buFont typeface="Arial" panose="020B0604020202020204" pitchFamily="34" charset="0"/>
              <a:buChar char="•"/>
            </a:pPr>
            <a:r>
              <a:rPr lang="en-US" sz="2000" dirty="0"/>
              <a:t>Updates all model weights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Weight matrices are very large</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All weights are updated repeatedly for multiple ‘epochs’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Storing these weights requires a ton of memory</a:t>
            </a:r>
          </a:p>
        </p:txBody>
      </p:sp>
    </p:spTree>
    <p:extLst>
      <p:ext uri="{BB962C8B-B14F-4D97-AF65-F5344CB8AC3E}">
        <p14:creationId xmlns:p14="http://schemas.microsoft.com/office/powerpoint/2010/main" val="3325762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652D54E9-D58D-4C3D-9B23-C60A1765384A}"/>
              </a:ext>
            </a:extLst>
          </p:cNvPr>
          <p:cNvGrpSpPr/>
          <p:nvPr/>
        </p:nvGrpSpPr>
        <p:grpSpPr>
          <a:xfrm>
            <a:off x="2" y="-10887"/>
            <a:ext cx="12192000" cy="6877058"/>
            <a:chOff x="2" y="-10887"/>
            <a:chExt cx="12192000" cy="6877058"/>
          </a:xfrm>
        </p:grpSpPr>
        <p:grpSp>
          <p:nvGrpSpPr>
            <p:cNvPr id="5" name="Group 4">
              <a:extLst>
                <a:ext uri="{FF2B5EF4-FFF2-40B4-BE49-F238E27FC236}">
                  <a16:creationId xmlns:a16="http://schemas.microsoft.com/office/drawing/2014/main" id="{2F26648D-150A-425A-A4CD-EF00CF0E875D}"/>
                </a:ext>
              </a:extLst>
            </p:cNvPr>
            <p:cNvGrpSpPr/>
            <p:nvPr/>
          </p:nvGrpSpPr>
          <p:grpSpPr>
            <a:xfrm>
              <a:off x="2" y="6237510"/>
              <a:ext cx="12191998" cy="628661"/>
              <a:chOff x="2" y="6237510"/>
              <a:chExt cx="12191998" cy="628661"/>
            </a:xfrm>
          </p:grpSpPr>
          <p:sp>
            <p:nvSpPr>
              <p:cNvPr id="9" name="Rectangle 8">
                <a:extLst>
                  <a:ext uri="{FF2B5EF4-FFF2-40B4-BE49-F238E27FC236}">
                    <a16:creationId xmlns:a16="http://schemas.microsoft.com/office/drawing/2014/main" id="{62328637-A393-4272-9558-C0A31CE88FDE}"/>
                  </a:ext>
                </a:extLst>
              </p:cNvPr>
              <p:cNvSpPr/>
              <p:nvPr/>
            </p:nvSpPr>
            <p:spPr>
              <a:xfrm rot="16200000">
                <a:off x="7445830" y="2120000"/>
                <a:ext cx="620486" cy="8871855"/>
              </a:xfrm>
              <a:prstGeom prst="rect">
                <a:avLst/>
              </a:prstGeom>
              <a:solidFill>
                <a:srgbClr val="EF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0" name="Rectangle 9">
                <a:extLst>
                  <a:ext uri="{FF2B5EF4-FFF2-40B4-BE49-F238E27FC236}">
                    <a16:creationId xmlns:a16="http://schemas.microsoft.com/office/drawing/2014/main" id="{491029DE-3C12-459A-8D3A-CD564E8191CB}"/>
                  </a:ext>
                </a:extLst>
              </p:cNvPr>
              <p:cNvSpPr/>
              <p:nvPr/>
            </p:nvSpPr>
            <p:spPr>
              <a:xfrm rot="16200000">
                <a:off x="2735514" y="6246750"/>
                <a:ext cx="304583" cy="286104"/>
              </a:xfrm>
              <a:prstGeom prst="rect">
                <a:avLst/>
              </a:prstGeom>
              <a:solidFill>
                <a:srgbClr val="FFB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1" name="TextBox 10">
                <a:extLst>
                  <a:ext uri="{FF2B5EF4-FFF2-40B4-BE49-F238E27FC236}">
                    <a16:creationId xmlns:a16="http://schemas.microsoft.com/office/drawing/2014/main" id="{7878FB4C-E25B-41F0-BDE2-0A1CD5F31934}"/>
                  </a:ext>
                </a:extLst>
              </p:cNvPr>
              <p:cNvSpPr txBox="1"/>
              <p:nvPr/>
            </p:nvSpPr>
            <p:spPr>
              <a:xfrm>
                <a:off x="9632977" y="6418271"/>
                <a:ext cx="2222083" cy="261610"/>
              </a:xfrm>
              <a:prstGeom prst="rect">
                <a:avLst/>
              </a:prstGeom>
              <a:noFill/>
            </p:spPr>
            <p:txBody>
              <a:bodyPr wrap="none" rtlCol="0">
                <a:spAutoFit/>
              </a:bodyPr>
              <a:lstStyle/>
              <a:p>
                <a:pPr algn="r"/>
                <a:r>
                  <a:rPr lang="en-MY" sz="1100" i="1" dirty="0">
                    <a:solidFill>
                      <a:srgbClr val="0FBAB2"/>
                    </a:solidFill>
                    <a:latin typeface="Gotham Black" pitchFamily="50" charset="0"/>
                  </a:rPr>
                  <a:t>Passionate</a:t>
                </a:r>
                <a:r>
                  <a:rPr lang="en-MY" sz="1100" dirty="0">
                    <a:solidFill>
                      <a:srgbClr val="0FBAB2"/>
                    </a:solidFill>
                    <a:latin typeface="Gotham Ultra" pitchFamily="50" charset="0"/>
                  </a:rPr>
                  <a:t> </a:t>
                </a:r>
                <a:r>
                  <a:rPr lang="en-MY" sz="1100" i="1" dirty="0">
                    <a:solidFill>
                      <a:srgbClr val="0FBAB2"/>
                    </a:solidFill>
                    <a:latin typeface="Gotham" panose="02000504050000020004" pitchFamily="2" charset="0"/>
                  </a:rPr>
                  <a:t>about</a:t>
                </a:r>
                <a:r>
                  <a:rPr lang="en-MY" sz="1100" dirty="0">
                    <a:solidFill>
                      <a:srgbClr val="0FBAB2"/>
                    </a:solidFill>
                    <a:latin typeface="Gotham Ultra" pitchFamily="50" charset="0"/>
                  </a:rPr>
                  <a:t> </a:t>
                </a:r>
                <a:r>
                  <a:rPr lang="en-MY" sz="1100" i="1" dirty="0">
                    <a:solidFill>
                      <a:srgbClr val="0FBAB2"/>
                    </a:solidFill>
                    <a:latin typeface="Gotham Black" pitchFamily="50" charset="0"/>
                  </a:rPr>
                  <a:t>Healthcare</a:t>
                </a:r>
              </a:p>
            </p:txBody>
          </p:sp>
          <p:sp>
            <p:nvSpPr>
              <p:cNvPr id="12" name="TextBox 11">
                <a:extLst>
                  <a:ext uri="{FF2B5EF4-FFF2-40B4-BE49-F238E27FC236}">
                    <a16:creationId xmlns:a16="http://schemas.microsoft.com/office/drawing/2014/main" id="{6B2CCB16-C59E-4C07-96B7-0E3BFA7228F6}"/>
                  </a:ext>
                </a:extLst>
              </p:cNvPr>
              <p:cNvSpPr txBox="1"/>
              <p:nvPr/>
            </p:nvSpPr>
            <p:spPr>
              <a:xfrm>
                <a:off x="3242931" y="6418271"/>
                <a:ext cx="6102350" cy="261610"/>
              </a:xfrm>
              <a:prstGeom prst="rect">
                <a:avLst/>
              </a:prstGeom>
              <a:noFill/>
            </p:spPr>
            <p:txBody>
              <a:bodyPr wrap="square" anchor="ctr">
                <a:spAutoFit/>
              </a:bodyPr>
              <a:lstStyle/>
              <a:p>
                <a:pPr algn="ctr"/>
                <a:r>
                  <a:rPr lang="en-MY" sz="1050" b="0" i="0" dirty="0">
                    <a:solidFill>
                      <a:schemeClr val="bg1">
                        <a:lumMod val="75000"/>
                      </a:schemeClr>
                    </a:solidFill>
                    <a:effectLst/>
                    <a:latin typeface="Google Sans"/>
                  </a:rPr>
                  <a:t>©</a:t>
                </a:r>
                <a:r>
                  <a:rPr lang="en-MY" sz="1050" b="0" i="0" dirty="0">
                    <a:solidFill>
                      <a:srgbClr val="040C28"/>
                    </a:solidFill>
                    <a:effectLst/>
                    <a:latin typeface="Google Sans"/>
                  </a:rPr>
                  <a:t> </a:t>
                </a:r>
                <a:r>
                  <a:rPr lang="en-MY" sz="1050" dirty="0">
                    <a:solidFill>
                      <a:schemeClr val="bg1">
                        <a:lumMod val="75000"/>
                      </a:schemeClr>
                    </a:solidFill>
                    <a:latin typeface="GOTHAM-BOOK" panose="02000504050000020004" pitchFamily="2" charset="0"/>
                  </a:rPr>
                  <a:t>Copyright reserved. Private and Confidential to QueueMed Healthtech Sdn Bhd</a:t>
                </a:r>
              </a:p>
            </p:txBody>
          </p:sp>
          <p:sp>
            <p:nvSpPr>
              <p:cNvPr id="13" name="Rectangle 12">
                <a:extLst>
                  <a:ext uri="{FF2B5EF4-FFF2-40B4-BE49-F238E27FC236}">
                    <a16:creationId xmlns:a16="http://schemas.microsoft.com/office/drawing/2014/main" id="{CCF0D293-DE1A-44C7-9FBD-429D3AB7A5A6}"/>
                  </a:ext>
                </a:extLst>
              </p:cNvPr>
              <p:cNvSpPr/>
              <p:nvPr/>
            </p:nvSpPr>
            <p:spPr>
              <a:xfrm rot="16200000">
                <a:off x="908958" y="5328557"/>
                <a:ext cx="620486" cy="2438398"/>
              </a:xfrm>
              <a:prstGeom prst="rect">
                <a:avLst/>
              </a:prstGeom>
              <a:solidFill>
                <a:srgbClr val="0FBA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4" name="Rectangle 13">
                <a:extLst>
                  <a:ext uri="{FF2B5EF4-FFF2-40B4-BE49-F238E27FC236}">
                    <a16:creationId xmlns:a16="http://schemas.microsoft.com/office/drawing/2014/main" id="{7FB38503-87F8-45E8-82E2-14CACA6674FD}"/>
                  </a:ext>
                </a:extLst>
              </p:cNvPr>
              <p:cNvSpPr/>
              <p:nvPr/>
            </p:nvSpPr>
            <p:spPr>
              <a:xfrm rot="16200000">
                <a:off x="2433624" y="6546871"/>
                <a:ext cx="315905" cy="306352"/>
              </a:xfrm>
              <a:prstGeom prst="rect">
                <a:avLst/>
              </a:prstGeom>
              <a:solidFill>
                <a:srgbClr val="764B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15" name="Picture 14">
                <a:extLst>
                  <a:ext uri="{FF2B5EF4-FFF2-40B4-BE49-F238E27FC236}">
                    <a16:creationId xmlns:a16="http://schemas.microsoft.com/office/drawing/2014/main" id="{3D469221-3407-4BFA-91D4-3CA05E5DB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410" y="6370888"/>
                <a:ext cx="1654762" cy="342993"/>
              </a:xfrm>
              <a:prstGeom prst="rect">
                <a:avLst/>
              </a:prstGeom>
            </p:spPr>
          </p:pic>
          <p:sp>
            <p:nvSpPr>
              <p:cNvPr id="16" name="Rectangle 15">
                <a:extLst>
                  <a:ext uri="{FF2B5EF4-FFF2-40B4-BE49-F238E27FC236}">
                    <a16:creationId xmlns:a16="http://schemas.microsoft.com/office/drawing/2014/main" id="{94A1BB05-7FF5-4302-B23D-524590348739}"/>
                  </a:ext>
                </a:extLst>
              </p:cNvPr>
              <p:cNvSpPr/>
              <p:nvPr/>
            </p:nvSpPr>
            <p:spPr>
              <a:xfrm rot="16200000">
                <a:off x="3080592" y="6492360"/>
                <a:ext cx="324077" cy="423544"/>
              </a:xfrm>
              <a:prstGeom prst="rect">
                <a:avLst/>
              </a:prstGeom>
              <a:solidFill>
                <a:srgbClr val="EF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grpSp>
          <p:nvGrpSpPr>
            <p:cNvPr id="6" name="Group 5">
              <a:extLst>
                <a:ext uri="{FF2B5EF4-FFF2-40B4-BE49-F238E27FC236}">
                  <a16:creationId xmlns:a16="http://schemas.microsoft.com/office/drawing/2014/main" id="{50825719-52BB-4695-8730-1E2C9187765C}"/>
                </a:ext>
              </a:extLst>
            </p:cNvPr>
            <p:cNvGrpSpPr/>
            <p:nvPr/>
          </p:nvGrpSpPr>
          <p:grpSpPr>
            <a:xfrm>
              <a:off x="2" y="-10887"/>
              <a:ext cx="12192000" cy="155006"/>
              <a:chOff x="2" y="-10887"/>
              <a:chExt cx="12192000" cy="155006"/>
            </a:xfrm>
          </p:grpSpPr>
          <p:sp>
            <p:nvSpPr>
              <p:cNvPr id="7" name="Rectangle 6">
                <a:extLst>
                  <a:ext uri="{FF2B5EF4-FFF2-40B4-BE49-F238E27FC236}">
                    <a16:creationId xmlns:a16="http://schemas.microsoft.com/office/drawing/2014/main" id="{3EC44C49-7CB1-46BA-AB84-22B1C5940626}"/>
                  </a:ext>
                </a:extLst>
              </p:cNvPr>
              <p:cNvSpPr/>
              <p:nvPr/>
            </p:nvSpPr>
            <p:spPr>
              <a:xfrm rot="16200000">
                <a:off x="1141698" y="-1152583"/>
                <a:ext cx="155006" cy="2438398"/>
              </a:xfrm>
              <a:prstGeom prst="rect">
                <a:avLst/>
              </a:prstGeom>
              <a:solidFill>
                <a:srgbClr val="0FBA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8" name="Rectangle 7">
                <a:extLst>
                  <a:ext uri="{FF2B5EF4-FFF2-40B4-BE49-F238E27FC236}">
                    <a16:creationId xmlns:a16="http://schemas.microsoft.com/office/drawing/2014/main" id="{480DA7A7-3802-4896-AFEF-601147550856}"/>
                  </a:ext>
                </a:extLst>
              </p:cNvPr>
              <p:cNvSpPr/>
              <p:nvPr/>
            </p:nvSpPr>
            <p:spPr>
              <a:xfrm rot="16200000">
                <a:off x="7282149" y="-4765734"/>
                <a:ext cx="155006" cy="9664700"/>
              </a:xfrm>
              <a:prstGeom prst="rect">
                <a:avLst/>
              </a:prstGeom>
              <a:solidFill>
                <a:srgbClr val="EF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grpSp>
      <p:sp>
        <p:nvSpPr>
          <p:cNvPr id="17" name="TextBox 16">
            <a:extLst>
              <a:ext uri="{FF2B5EF4-FFF2-40B4-BE49-F238E27FC236}">
                <a16:creationId xmlns:a16="http://schemas.microsoft.com/office/drawing/2014/main" id="{1230251D-A093-49B9-AC42-245403C4E342}"/>
              </a:ext>
            </a:extLst>
          </p:cNvPr>
          <p:cNvSpPr txBox="1"/>
          <p:nvPr/>
        </p:nvSpPr>
        <p:spPr>
          <a:xfrm>
            <a:off x="781054" y="529028"/>
            <a:ext cx="6716903" cy="584775"/>
          </a:xfrm>
          <a:prstGeom prst="rect">
            <a:avLst/>
          </a:prstGeom>
          <a:noFill/>
        </p:spPr>
        <p:txBody>
          <a:bodyPr wrap="none" rtlCol="0">
            <a:spAutoFit/>
          </a:bodyPr>
          <a:lstStyle/>
          <a:p>
            <a:r>
              <a:rPr lang="en-US" sz="3200" b="1" i="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LoRA</a:t>
            </a:r>
            <a:r>
              <a:rPr lang="en-US" sz="32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makes fine-tuning much cheaper</a:t>
            </a:r>
            <a:endParaRPr lang="en-MY" sz="3200" dirty="0"/>
          </a:p>
        </p:txBody>
      </p:sp>
      <p:pic>
        <p:nvPicPr>
          <p:cNvPr id="2" name="Picture 2" descr="Matrix Multiplication for LoRA Weight Changes">
            <a:extLst>
              <a:ext uri="{FF2B5EF4-FFF2-40B4-BE49-F238E27FC236}">
                <a16:creationId xmlns:a16="http://schemas.microsoft.com/office/drawing/2014/main" id="{ECFA13F0-2A43-DC38-F25F-AE5A801B0D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2008" y="1815221"/>
            <a:ext cx="6075106" cy="307552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BDE4501-EE9B-8BBD-37D9-67F92BCC603B}"/>
              </a:ext>
            </a:extLst>
          </p:cNvPr>
          <p:cNvSpPr txBox="1"/>
          <p:nvPr/>
        </p:nvSpPr>
        <p:spPr>
          <a:xfrm>
            <a:off x="826103" y="1815221"/>
            <a:ext cx="3720260" cy="3139321"/>
          </a:xfrm>
          <a:prstGeom prst="rect">
            <a:avLst/>
          </a:prstGeom>
          <a:noFill/>
        </p:spPr>
        <p:txBody>
          <a:bodyPr wrap="square" rtlCol="0">
            <a:spAutoFit/>
          </a:bodyPr>
          <a:lstStyle/>
          <a:p>
            <a:pPr marL="285750" indent="-285750">
              <a:buFont typeface="Arial" panose="020B0604020202020204" pitchFamily="34" charset="0"/>
              <a:buChar char="•"/>
            </a:pPr>
            <a:r>
              <a:rPr lang="en-US" sz="2000" dirty="0"/>
              <a:t>Only train a small number of parameters, known as adapters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Weight changes are tracked in two separate, smaller matrices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Matrix multiplication of these weights give us our model’s weight matrix</a:t>
            </a:r>
          </a:p>
          <a:p>
            <a:endParaRPr lang="en-MY" dirty="0"/>
          </a:p>
        </p:txBody>
      </p:sp>
    </p:spTree>
    <p:extLst>
      <p:ext uri="{BB962C8B-B14F-4D97-AF65-F5344CB8AC3E}">
        <p14:creationId xmlns:p14="http://schemas.microsoft.com/office/powerpoint/2010/main" val="3572446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652D54E9-D58D-4C3D-9B23-C60A1765384A}"/>
              </a:ext>
            </a:extLst>
          </p:cNvPr>
          <p:cNvGrpSpPr/>
          <p:nvPr/>
        </p:nvGrpSpPr>
        <p:grpSpPr>
          <a:xfrm>
            <a:off x="2" y="-10887"/>
            <a:ext cx="12192000" cy="6877058"/>
            <a:chOff x="2" y="-10887"/>
            <a:chExt cx="12192000" cy="6877058"/>
          </a:xfrm>
        </p:grpSpPr>
        <p:grpSp>
          <p:nvGrpSpPr>
            <p:cNvPr id="5" name="Group 4">
              <a:extLst>
                <a:ext uri="{FF2B5EF4-FFF2-40B4-BE49-F238E27FC236}">
                  <a16:creationId xmlns:a16="http://schemas.microsoft.com/office/drawing/2014/main" id="{2F26648D-150A-425A-A4CD-EF00CF0E875D}"/>
                </a:ext>
              </a:extLst>
            </p:cNvPr>
            <p:cNvGrpSpPr/>
            <p:nvPr/>
          </p:nvGrpSpPr>
          <p:grpSpPr>
            <a:xfrm>
              <a:off x="2" y="6237510"/>
              <a:ext cx="12191998" cy="628661"/>
              <a:chOff x="2" y="6237510"/>
              <a:chExt cx="12191998" cy="628661"/>
            </a:xfrm>
          </p:grpSpPr>
          <p:sp>
            <p:nvSpPr>
              <p:cNvPr id="9" name="Rectangle 8">
                <a:extLst>
                  <a:ext uri="{FF2B5EF4-FFF2-40B4-BE49-F238E27FC236}">
                    <a16:creationId xmlns:a16="http://schemas.microsoft.com/office/drawing/2014/main" id="{62328637-A393-4272-9558-C0A31CE88FDE}"/>
                  </a:ext>
                </a:extLst>
              </p:cNvPr>
              <p:cNvSpPr/>
              <p:nvPr/>
            </p:nvSpPr>
            <p:spPr>
              <a:xfrm rot="16200000">
                <a:off x="7445830" y="2120000"/>
                <a:ext cx="620486" cy="8871855"/>
              </a:xfrm>
              <a:prstGeom prst="rect">
                <a:avLst/>
              </a:prstGeom>
              <a:solidFill>
                <a:srgbClr val="EF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0" name="Rectangle 9">
                <a:extLst>
                  <a:ext uri="{FF2B5EF4-FFF2-40B4-BE49-F238E27FC236}">
                    <a16:creationId xmlns:a16="http://schemas.microsoft.com/office/drawing/2014/main" id="{491029DE-3C12-459A-8D3A-CD564E8191CB}"/>
                  </a:ext>
                </a:extLst>
              </p:cNvPr>
              <p:cNvSpPr/>
              <p:nvPr/>
            </p:nvSpPr>
            <p:spPr>
              <a:xfrm rot="16200000">
                <a:off x="2735514" y="6246750"/>
                <a:ext cx="304583" cy="286104"/>
              </a:xfrm>
              <a:prstGeom prst="rect">
                <a:avLst/>
              </a:prstGeom>
              <a:solidFill>
                <a:srgbClr val="FFB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1" name="TextBox 10">
                <a:extLst>
                  <a:ext uri="{FF2B5EF4-FFF2-40B4-BE49-F238E27FC236}">
                    <a16:creationId xmlns:a16="http://schemas.microsoft.com/office/drawing/2014/main" id="{7878FB4C-E25B-41F0-BDE2-0A1CD5F31934}"/>
                  </a:ext>
                </a:extLst>
              </p:cNvPr>
              <p:cNvSpPr txBox="1"/>
              <p:nvPr/>
            </p:nvSpPr>
            <p:spPr>
              <a:xfrm>
                <a:off x="9632977" y="6418271"/>
                <a:ext cx="2222083" cy="261610"/>
              </a:xfrm>
              <a:prstGeom prst="rect">
                <a:avLst/>
              </a:prstGeom>
              <a:noFill/>
            </p:spPr>
            <p:txBody>
              <a:bodyPr wrap="none" rtlCol="0">
                <a:spAutoFit/>
              </a:bodyPr>
              <a:lstStyle/>
              <a:p>
                <a:pPr algn="r"/>
                <a:r>
                  <a:rPr lang="en-MY" sz="1100" i="1" dirty="0">
                    <a:solidFill>
                      <a:srgbClr val="0FBAB2"/>
                    </a:solidFill>
                    <a:latin typeface="Gotham Black" pitchFamily="50" charset="0"/>
                  </a:rPr>
                  <a:t>Passionate</a:t>
                </a:r>
                <a:r>
                  <a:rPr lang="en-MY" sz="1100" dirty="0">
                    <a:solidFill>
                      <a:srgbClr val="0FBAB2"/>
                    </a:solidFill>
                    <a:latin typeface="Gotham Ultra" pitchFamily="50" charset="0"/>
                  </a:rPr>
                  <a:t> </a:t>
                </a:r>
                <a:r>
                  <a:rPr lang="en-MY" sz="1100" i="1" dirty="0">
                    <a:solidFill>
                      <a:srgbClr val="0FBAB2"/>
                    </a:solidFill>
                    <a:latin typeface="Gotham" panose="02000504050000020004" pitchFamily="2" charset="0"/>
                  </a:rPr>
                  <a:t>about</a:t>
                </a:r>
                <a:r>
                  <a:rPr lang="en-MY" sz="1100" dirty="0">
                    <a:solidFill>
                      <a:srgbClr val="0FBAB2"/>
                    </a:solidFill>
                    <a:latin typeface="Gotham Ultra" pitchFamily="50" charset="0"/>
                  </a:rPr>
                  <a:t> </a:t>
                </a:r>
                <a:r>
                  <a:rPr lang="en-MY" sz="1100" i="1" dirty="0">
                    <a:solidFill>
                      <a:srgbClr val="0FBAB2"/>
                    </a:solidFill>
                    <a:latin typeface="Gotham Black" pitchFamily="50" charset="0"/>
                  </a:rPr>
                  <a:t>Healthcare</a:t>
                </a:r>
              </a:p>
            </p:txBody>
          </p:sp>
          <p:sp>
            <p:nvSpPr>
              <p:cNvPr id="12" name="TextBox 11">
                <a:extLst>
                  <a:ext uri="{FF2B5EF4-FFF2-40B4-BE49-F238E27FC236}">
                    <a16:creationId xmlns:a16="http://schemas.microsoft.com/office/drawing/2014/main" id="{6B2CCB16-C59E-4C07-96B7-0E3BFA7228F6}"/>
                  </a:ext>
                </a:extLst>
              </p:cNvPr>
              <p:cNvSpPr txBox="1"/>
              <p:nvPr/>
            </p:nvSpPr>
            <p:spPr>
              <a:xfrm>
                <a:off x="3242931" y="6418271"/>
                <a:ext cx="6102350" cy="261610"/>
              </a:xfrm>
              <a:prstGeom prst="rect">
                <a:avLst/>
              </a:prstGeom>
              <a:noFill/>
            </p:spPr>
            <p:txBody>
              <a:bodyPr wrap="square" anchor="ctr">
                <a:spAutoFit/>
              </a:bodyPr>
              <a:lstStyle/>
              <a:p>
                <a:pPr algn="ctr"/>
                <a:r>
                  <a:rPr lang="en-MY" sz="1050" b="0" i="0" dirty="0">
                    <a:solidFill>
                      <a:schemeClr val="bg1">
                        <a:lumMod val="75000"/>
                      </a:schemeClr>
                    </a:solidFill>
                    <a:effectLst/>
                    <a:latin typeface="Google Sans"/>
                  </a:rPr>
                  <a:t>©</a:t>
                </a:r>
                <a:r>
                  <a:rPr lang="en-MY" sz="1050" b="0" i="0" dirty="0">
                    <a:solidFill>
                      <a:srgbClr val="040C28"/>
                    </a:solidFill>
                    <a:effectLst/>
                    <a:latin typeface="Google Sans"/>
                  </a:rPr>
                  <a:t> </a:t>
                </a:r>
                <a:r>
                  <a:rPr lang="en-MY" sz="1050" dirty="0">
                    <a:solidFill>
                      <a:schemeClr val="bg1">
                        <a:lumMod val="75000"/>
                      </a:schemeClr>
                    </a:solidFill>
                    <a:latin typeface="GOTHAM-BOOK" panose="02000504050000020004" pitchFamily="2" charset="0"/>
                  </a:rPr>
                  <a:t>Copyright reserved. Private and Confidential to QueueMed Healthtech Sdn Bhd</a:t>
                </a:r>
              </a:p>
            </p:txBody>
          </p:sp>
          <p:sp>
            <p:nvSpPr>
              <p:cNvPr id="13" name="Rectangle 12">
                <a:extLst>
                  <a:ext uri="{FF2B5EF4-FFF2-40B4-BE49-F238E27FC236}">
                    <a16:creationId xmlns:a16="http://schemas.microsoft.com/office/drawing/2014/main" id="{CCF0D293-DE1A-44C7-9FBD-429D3AB7A5A6}"/>
                  </a:ext>
                </a:extLst>
              </p:cNvPr>
              <p:cNvSpPr/>
              <p:nvPr/>
            </p:nvSpPr>
            <p:spPr>
              <a:xfrm rot="16200000">
                <a:off x="908958" y="5328557"/>
                <a:ext cx="620486" cy="2438398"/>
              </a:xfrm>
              <a:prstGeom prst="rect">
                <a:avLst/>
              </a:prstGeom>
              <a:solidFill>
                <a:srgbClr val="0FBA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4" name="Rectangle 13">
                <a:extLst>
                  <a:ext uri="{FF2B5EF4-FFF2-40B4-BE49-F238E27FC236}">
                    <a16:creationId xmlns:a16="http://schemas.microsoft.com/office/drawing/2014/main" id="{7FB38503-87F8-45E8-82E2-14CACA6674FD}"/>
                  </a:ext>
                </a:extLst>
              </p:cNvPr>
              <p:cNvSpPr/>
              <p:nvPr/>
            </p:nvSpPr>
            <p:spPr>
              <a:xfrm rot="16200000">
                <a:off x="2433624" y="6546871"/>
                <a:ext cx="315905" cy="306352"/>
              </a:xfrm>
              <a:prstGeom prst="rect">
                <a:avLst/>
              </a:prstGeom>
              <a:solidFill>
                <a:srgbClr val="764B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15" name="Picture 14">
                <a:extLst>
                  <a:ext uri="{FF2B5EF4-FFF2-40B4-BE49-F238E27FC236}">
                    <a16:creationId xmlns:a16="http://schemas.microsoft.com/office/drawing/2014/main" id="{3D469221-3407-4BFA-91D4-3CA05E5DB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410" y="6370888"/>
                <a:ext cx="1654762" cy="342993"/>
              </a:xfrm>
              <a:prstGeom prst="rect">
                <a:avLst/>
              </a:prstGeom>
            </p:spPr>
          </p:pic>
          <p:sp>
            <p:nvSpPr>
              <p:cNvPr id="16" name="Rectangle 15">
                <a:extLst>
                  <a:ext uri="{FF2B5EF4-FFF2-40B4-BE49-F238E27FC236}">
                    <a16:creationId xmlns:a16="http://schemas.microsoft.com/office/drawing/2014/main" id="{94A1BB05-7FF5-4302-B23D-524590348739}"/>
                  </a:ext>
                </a:extLst>
              </p:cNvPr>
              <p:cNvSpPr/>
              <p:nvPr/>
            </p:nvSpPr>
            <p:spPr>
              <a:xfrm rot="16200000">
                <a:off x="3080592" y="6492360"/>
                <a:ext cx="324077" cy="423544"/>
              </a:xfrm>
              <a:prstGeom prst="rect">
                <a:avLst/>
              </a:prstGeom>
              <a:solidFill>
                <a:srgbClr val="EF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grpSp>
          <p:nvGrpSpPr>
            <p:cNvPr id="6" name="Group 5">
              <a:extLst>
                <a:ext uri="{FF2B5EF4-FFF2-40B4-BE49-F238E27FC236}">
                  <a16:creationId xmlns:a16="http://schemas.microsoft.com/office/drawing/2014/main" id="{50825719-52BB-4695-8730-1E2C9187765C}"/>
                </a:ext>
              </a:extLst>
            </p:cNvPr>
            <p:cNvGrpSpPr/>
            <p:nvPr/>
          </p:nvGrpSpPr>
          <p:grpSpPr>
            <a:xfrm>
              <a:off x="2" y="-10887"/>
              <a:ext cx="12192000" cy="155006"/>
              <a:chOff x="2" y="-10887"/>
              <a:chExt cx="12192000" cy="155006"/>
            </a:xfrm>
          </p:grpSpPr>
          <p:sp>
            <p:nvSpPr>
              <p:cNvPr id="7" name="Rectangle 6">
                <a:extLst>
                  <a:ext uri="{FF2B5EF4-FFF2-40B4-BE49-F238E27FC236}">
                    <a16:creationId xmlns:a16="http://schemas.microsoft.com/office/drawing/2014/main" id="{3EC44C49-7CB1-46BA-AB84-22B1C5940626}"/>
                  </a:ext>
                </a:extLst>
              </p:cNvPr>
              <p:cNvSpPr/>
              <p:nvPr/>
            </p:nvSpPr>
            <p:spPr>
              <a:xfrm rot="16200000">
                <a:off x="1141698" y="-1152583"/>
                <a:ext cx="155006" cy="2438398"/>
              </a:xfrm>
              <a:prstGeom prst="rect">
                <a:avLst/>
              </a:prstGeom>
              <a:solidFill>
                <a:srgbClr val="0FBA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8" name="Rectangle 7">
                <a:extLst>
                  <a:ext uri="{FF2B5EF4-FFF2-40B4-BE49-F238E27FC236}">
                    <a16:creationId xmlns:a16="http://schemas.microsoft.com/office/drawing/2014/main" id="{480DA7A7-3802-4896-AFEF-601147550856}"/>
                  </a:ext>
                </a:extLst>
              </p:cNvPr>
              <p:cNvSpPr/>
              <p:nvPr/>
            </p:nvSpPr>
            <p:spPr>
              <a:xfrm rot="16200000">
                <a:off x="7282149" y="-4765734"/>
                <a:ext cx="155006" cy="9664700"/>
              </a:xfrm>
              <a:prstGeom prst="rect">
                <a:avLst/>
              </a:prstGeom>
              <a:solidFill>
                <a:srgbClr val="EF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grpSp>
      <p:sp>
        <p:nvSpPr>
          <p:cNvPr id="17" name="TextBox 16">
            <a:extLst>
              <a:ext uri="{FF2B5EF4-FFF2-40B4-BE49-F238E27FC236}">
                <a16:creationId xmlns:a16="http://schemas.microsoft.com/office/drawing/2014/main" id="{1230251D-A093-49B9-AC42-245403C4E342}"/>
              </a:ext>
            </a:extLst>
          </p:cNvPr>
          <p:cNvSpPr txBox="1"/>
          <p:nvPr/>
        </p:nvSpPr>
        <p:spPr>
          <a:xfrm>
            <a:off x="781054" y="529028"/>
            <a:ext cx="6876241" cy="584775"/>
          </a:xfrm>
          <a:prstGeom prst="rect">
            <a:avLst/>
          </a:prstGeom>
          <a:noFill/>
        </p:spPr>
        <p:txBody>
          <a:bodyPr wrap="none" rtlCol="0">
            <a:spAutoFit/>
          </a:bodyPr>
          <a:lstStyle/>
          <a:p>
            <a:r>
              <a:rPr lang="en-US" sz="3200" b="1" i="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QLoRA</a:t>
            </a:r>
            <a:r>
              <a:rPr lang="en-US" sz="32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makes fine-tuning even cheaper</a:t>
            </a:r>
            <a:endParaRPr lang="en-MY" sz="3200" dirty="0"/>
          </a:p>
        </p:txBody>
      </p:sp>
      <p:pic>
        <p:nvPicPr>
          <p:cNvPr id="18" name="Content Placeholder 4">
            <a:extLst>
              <a:ext uri="{FF2B5EF4-FFF2-40B4-BE49-F238E27FC236}">
                <a16:creationId xmlns:a16="http://schemas.microsoft.com/office/drawing/2014/main" id="{AB766DC9-8DE9-4404-8886-361E42EDC9A9}"/>
              </a:ext>
            </a:extLst>
          </p:cNvPr>
          <p:cNvPicPr>
            <a:picLocks noChangeAspect="1"/>
          </p:cNvPicPr>
          <p:nvPr/>
        </p:nvPicPr>
        <p:blipFill>
          <a:blip r:embed="rId3"/>
          <a:srcRect l="20246" t="10677" r="10709" b="7818"/>
          <a:stretch/>
        </p:blipFill>
        <p:spPr>
          <a:xfrm>
            <a:off x="5651887" y="1613987"/>
            <a:ext cx="5859278" cy="3890560"/>
          </a:xfrm>
          <a:prstGeom prst="rect">
            <a:avLst/>
          </a:prstGeom>
        </p:spPr>
      </p:pic>
      <p:sp>
        <p:nvSpPr>
          <p:cNvPr id="2" name="TextBox 1">
            <a:extLst>
              <a:ext uri="{FF2B5EF4-FFF2-40B4-BE49-F238E27FC236}">
                <a16:creationId xmlns:a16="http://schemas.microsoft.com/office/drawing/2014/main" id="{F7A1D4D5-127B-1DEA-EC24-88AF45F144C1}"/>
              </a:ext>
            </a:extLst>
          </p:cNvPr>
          <p:cNvSpPr txBox="1"/>
          <p:nvPr/>
        </p:nvSpPr>
        <p:spPr>
          <a:xfrm>
            <a:off x="904377" y="1842432"/>
            <a:ext cx="3245849"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t>Uses even less memory with quantization</a:t>
            </a:r>
            <a:endParaRPr lang="en-MY" sz="2000" dirty="0"/>
          </a:p>
        </p:txBody>
      </p:sp>
    </p:spTree>
    <p:extLst>
      <p:ext uri="{BB962C8B-B14F-4D97-AF65-F5344CB8AC3E}">
        <p14:creationId xmlns:p14="http://schemas.microsoft.com/office/powerpoint/2010/main" val="4029659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652D54E9-D58D-4C3D-9B23-C60A1765384A}"/>
              </a:ext>
            </a:extLst>
          </p:cNvPr>
          <p:cNvGrpSpPr/>
          <p:nvPr/>
        </p:nvGrpSpPr>
        <p:grpSpPr>
          <a:xfrm>
            <a:off x="2" y="-10887"/>
            <a:ext cx="12192000" cy="6877058"/>
            <a:chOff x="2" y="-10887"/>
            <a:chExt cx="12192000" cy="6877058"/>
          </a:xfrm>
        </p:grpSpPr>
        <p:grpSp>
          <p:nvGrpSpPr>
            <p:cNvPr id="5" name="Group 4">
              <a:extLst>
                <a:ext uri="{FF2B5EF4-FFF2-40B4-BE49-F238E27FC236}">
                  <a16:creationId xmlns:a16="http://schemas.microsoft.com/office/drawing/2014/main" id="{2F26648D-150A-425A-A4CD-EF00CF0E875D}"/>
                </a:ext>
              </a:extLst>
            </p:cNvPr>
            <p:cNvGrpSpPr/>
            <p:nvPr/>
          </p:nvGrpSpPr>
          <p:grpSpPr>
            <a:xfrm>
              <a:off x="2" y="6237510"/>
              <a:ext cx="12191998" cy="628661"/>
              <a:chOff x="2" y="6237510"/>
              <a:chExt cx="12191998" cy="628661"/>
            </a:xfrm>
          </p:grpSpPr>
          <p:sp>
            <p:nvSpPr>
              <p:cNvPr id="9" name="Rectangle 8">
                <a:extLst>
                  <a:ext uri="{FF2B5EF4-FFF2-40B4-BE49-F238E27FC236}">
                    <a16:creationId xmlns:a16="http://schemas.microsoft.com/office/drawing/2014/main" id="{62328637-A393-4272-9558-C0A31CE88FDE}"/>
                  </a:ext>
                </a:extLst>
              </p:cNvPr>
              <p:cNvSpPr/>
              <p:nvPr/>
            </p:nvSpPr>
            <p:spPr>
              <a:xfrm rot="16200000">
                <a:off x="7445830" y="2120000"/>
                <a:ext cx="620486" cy="8871855"/>
              </a:xfrm>
              <a:prstGeom prst="rect">
                <a:avLst/>
              </a:prstGeom>
              <a:solidFill>
                <a:srgbClr val="EF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0" name="Rectangle 9">
                <a:extLst>
                  <a:ext uri="{FF2B5EF4-FFF2-40B4-BE49-F238E27FC236}">
                    <a16:creationId xmlns:a16="http://schemas.microsoft.com/office/drawing/2014/main" id="{491029DE-3C12-459A-8D3A-CD564E8191CB}"/>
                  </a:ext>
                </a:extLst>
              </p:cNvPr>
              <p:cNvSpPr/>
              <p:nvPr/>
            </p:nvSpPr>
            <p:spPr>
              <a:xfrm rot="16200000">
                <a:off x="2735514" y="6246750"/>
                <a:ext cx="304583" cy="286104"/>
              </a:xfrm>
              <a:prstGeom prst="rect">
                <a:avLst/>
              </a:prstGeom>
              <a:solidFill>
                <a:srgbClr val="FFB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1" name="TextBox 10">
                <a:extLst>
                  <a:ext uri="{FF2B5EF4-FFF2-40B4-BE49-F238E27FC236}">
                    <a16:creationId xmlns:a16="http://schemas.microsoft.com/office/drawing/2014/main" id="{7878FB4C-E25B-41F0-BDE2-0A1CD5F31934}"/>
                  </a:ext>
                </a:extLst>
              </p:cNvPr>
              <p:cNvSpPr txBox="1"/>
              <p:nvPr/>
            </p:nvSpPr>
            <p:spPr>
              <a:xfrm>
                <a:off x="9632977" y="6418271"/>
                <a:ext cx="2222083" cy="261610"/>
              </a:xfrm>
              <a:prstGeom prst="rect">
                <a:avLst/>
              </a:prstGeom>
              <a:noFill/>
            </p:spPr>
            <p:txBody>
              <a:bodyPr wrap="none" rtlCol="0">
                <a:spAutoFit/>
              </a:bodyPr>
              <a:lstStyle/>
              <a:p>
                <a:pPr algn="r"/>
                <a:r>
                  <a:rPr lang="en-MY" sz="1100" i="1" dirty="0">
                    <a:solidFill>
                      <a:srgbClr val="0FBAB2"/>
                    </a:solidFill>
                    <a:latin typeface="Gotham Black" pitchFamily="50" charset="0"/>
                  </a:rPr>
                  <a:t>Passionate</a:t>
                </a:r>
                <a:r>
                  <a:rPr lang="en-MY" sz="1100" dirty="0">
                    <a:solidFill>
                      <a:srgbClr val="0FBAB2"/>
                    </a:solidFill>
                    <a:latin typeface="Gotham Ultra" pitchFamily="50" charset="0"/>
                  </a:rPr>
                  <a:t> </a:t>
                </a:r>
                <a:r>
                  <a:rPr lang="en-MY" sz="1100" i="1" dirty="0">
                    <a:solidFill>
                      <a:srgbClr val="0FBAB2"/>
                    </a:solidFill>
                    <a:latin typeface="Gotham" panose="02000504050000020004" pitchFamily="2" charset="0"/>
                  </a:rPr>
                  <a:t>about</a:t>
                </a:r>
                <a:r>
                  <a:rPr lang="en-MY" sz="1100" dirty="0">
                    <a:solidFill>
                      <a:srgbClr val="0FBAB2"/>
                    </a:solidFill>
                    <a:latin typeface="Gotham Ultra" pitchFamily="50" charset="0"/>
                  </a:rPr>
                  <a:t> </a:t>
                </a:r>
                <a:r>
                  <a:rPr lang="en-MY" sz="1100" i="1" dirty="0">
                    <a:solidFill>
                      <a:srgbClr val="0FBAB2"/>
                    </a:solidFill>
                    <a:latin typeface="Gotham Black" pitchFamily="50" charset="0"/>
                  </a:rPr>
                  <a:t>Healthcare</a:t>
                </a:r>
              </a:p>
            </p:txBody>
          </p:sp>
          <p:sp>
            <p:nvSpPr>
              <p:cNvPr id="12" name="TextBox 11">
                <a:extLst>
                  <a:ext uri="{FF2B5EF4-FFF2-40B4-BE49-F238E27FC236}">
                    <a16:creationId xmlns:a16="http://schemas.microsoft.com/office/drawing/2014/main" id="{6B2CCB16-C59E-4C07-96B7-0E3BFA7228F6}"/>
                  </a:ext>
                </a:extLst>
              </p:cNvPr>
              <p:cNvSpPr txBox="1"/>
              <p:nvPr/>
            </p:nvSpPr>
            <p:spPr>
              <a:xfrm>
                <a:off x="3242931" y="6418271"/>
                <a:ext cx="6102350" cy="261610"/>
              </a:xfrm>
              <a:prstGeom prst="rect">
                <a:avLst/>
              </a:prstGeom>
              <a:noFill/>
            </p:spPr>
            <p:txBody>
              <a:bodyPr wrap="square" anchor="ctr">
                <a:spAutoFit/>
              </a:bodyPr>
              <a:lstStyle/>
              <a:p>
                <a:pPr algn="ctr"/>
                <a:r>
                  <a:rPr lang="en-MY" sz="1050" b="0" i="0" dirty="0">
                    <a:solidFill>
                      <a:schemeClr val="bg1">
                        <a:lumMod val="75000"/>
                      </a:schemeClr>
                    </a:solidFill>
                    <a:effectLst/>
                    <a:latin typeface="Google Sans"/>
                  </a:rPr>
                  <a:t>©</a:t>
                </a:r>
                <a:r>
                  <a:rPr lang="en-MY" sz="1050" b="0" i="0" dirty="0">
                    <a:solidFill>
                      <a:srgbClr val="040C28"/>
                    </a:solidFill>
                    <a:effectLst/>
                    <a:latin typeface="Google Sans"/>
                  </a:rPr>
                  <a:t> </a:t>
                </a:r>
                <a:r>
                  <a:rPr lang="en-MY" sz="1050" dirty="0">
                    <a:solidFill>
                      <a:schemeClr val="bg1">
                        <a:lumMod val="75000"/>
                      </a:schemeClr>
                    </a:solidFill>
                    <a:latin typeface="GOTHAM-BOOK" panose="02000504050000020004" pitchFamily="2" charset="0"/>
                  </a:rPr>
                  <a:t>Copyright reserved. Private and Confidential to QueueMed Healthtech Sdn Bhd</a:t>
                </a:r>
              </a:p>
            </p:txBody>
          </p:sp>
          <p:sp>
            <p:nvSpPr>
              <p:cNvPr id="13" name="Rectangle 12">
                <a:extLst>
                  <a:ext uri="{FF2B5EF4-FFF2-40B4-BE49-F238E27FC236}">
                    <a16:creationId xmlns:a16="http://schemas.microsoft.com/office/drawing/2014/main" id="{CCF0D293-DE1A-44C7-9FBD-429D3AB7A5A6}"/>
                  </a:ext>
                </a:extLst>
              </p:cNvPr>
              <p:cNvSpPr/>
              <p:nvPr/>
            </p:nvSpPr>
            <p:spPr>
              <a:xfrm rot="16200000">
                <a:off x="908958" y="5328557"/>
                <a:ext cx="620486" cy="2438398"/>
              </a:xfrm>
              <a:prstGeom prst="rect">
                <a:avLst/>
              </a:prstGeom>
              <a:solidFill>
                <a:srgbClr val="0FBA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4" name="Rectangle 13">
                <a:extLst>
                  <a:ext uri="{FF2B5EF4-FFF2-40B4-BE49-F238E27FC236}">
                    <a16:creationId xmlns:a16="http://schemas.microsoft.com/office/drawing/2014/main" id="{7FB38503-87F8-45E8-82E2-14CACA6674FD}"/>
                  </a:ext>
                </a:extLst>
              </p:cNvPr>
              <p:cNvSpPr/>
              <p:nvPr/>
            </p:nvSpPr>
            <p:spPr>
              <a:xfrm rot="16200000">
                <a:off x="2433624" y="6546871"/>
                <a:ext cx="315905" cy="306352"/>
              </a:xfrm>
              <a:prstGeom prst="rect">
                <a:avLst/>
              </a:prstGeom>
              <a:solidFill>
                <a:srgbClr val="764B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15" name="Picture 14">
                <a:extLst>
                  <a:ext uri="{FF2B5EF4-FFF2-40B4-BE49-F238E27FC236}">
                    <a16:creationId xmlns:a16="http://schemas.microsoft.com/office/drawing/2014/main" id="{3D469221-3407-4BFA-91D4-3CA05E5DB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410" y="6370888"/>
                <a:ext cx="1654762" cy="342993"/>
              </a:xfrm>
              <a:prstGeom prst="rect">
                <a:avLst/>
              </a:prstGeom>
            </p:spPr>
          </p:pic>
          <p:sp>
            <p:nvSpPr>
              <p:cNvPr id="16" name="Rectangle 15">
                <a:extLst>
                  <a:ext uri="{FF2B5EF4-FFF2-40B4-BE49-F238E27FC236}">
                    <a16:creationId xmlns:a16="http://schemas.microsoft.com/office/drawing/2014/main" id="{94A1BB05-7FF5-4302-B23D-524590348739}"/>
                  </a:ext>
                </a:extLst>
              </p:cNvPr>
              <p:cNvSpPr/>
              <p:nvPr/>
            </p:nvSpPr>
            <p:spPr>
              <a:xfrm rot="16200000">
                <a:off x="3080592" y="6492360"/>
                <a:ext cx="324077" cy="423544"/>
              </a:xfrm>
              <a:prstGeom prst="rect">
                <a:avLst/>
              </a:prstGeom>
              <a:solidFill>
                <a:srgbClr val="EF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grpSp>
          <p:nvGrpSpPr>
            <p:cNvPr id="6" name="Group 5">
              <a:extLst>
                <a:ext uri="{FF2B5EF4-FFF2-40B4-BE49-F238E27FC236}">
                  <a16:creationId xmlns:a16="http://schemas.microsoft.com/office/drawing/2014/main" id="{50825719-52BB-4695-8730-1E2C9187765C}"/>
                </a:ext>
              </a:extLst>
            </p:cNvPr>
            <p:cNvGrpSpPr/>
            <p:nvPr/>
          </p:nvGrpSpPr>
          <p:grpSpPr>
            <a:xfrm>
              <a:off x="2" y="-10887"/>
              <a:ext cx="12192000" cy="155006"/>
              <a:chOff x="2" y="-10887"/>
              <a:chExt cx="12192000" cy="155006"/>
            </a:xfrm>
          </p:grpSpPr>
          <p:sp>
            <p:nvSpPr>
              <p:cNvPr id="7" name="Rectangle 6">
                <a:extLst>
                  <a:ext uri="{FF2B5EF4-FFF2-40B4-BE49-F238E27FC236}">
                    <a16:creationId xmlns:a16="http://schemas.microsoft.com/office/drawing/2014/main" id="{3EC44C49-7CB1-46BA-AB84-22B1C5940626}"/>
                  </a:ext>
                </a:extLst>
              </p:cNvPr>
              <p:cNvSpPr/>
              <p:nvPr/>
            </p:nvSpPr>
            <p:spPr>
              <a:xfrm rot="16200000">
                <a:off x="1141698" y="-1152583"/>
                <a:ext cx="155006" cy="2438398"/>
              </a:xfrm>
              <a:prstGeom prst="rect">
                <a:avLst/>
              </a:prstGeom>
              <a:solidFill>
                <a:srgbClr val="0FBA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8" name="Rectangle 7">
                <a:extLst>
                  <a:ext uri="{FF2B5EF4-FFF2-40B4-BE49-F238E27FC236}">
                    <a16:creationId xmlns:a16="http://schemas.microsoft.com/office/drawing/2014/main" id="{480DA7A7-3802-4896-AFEF-601147550856}"/>
                  </a:ext>
                </a:extLst>
              </p:cNvPr>
              <p:cNvSpPr/>
              <p:nvPr/>
            </p:nvSpPr>
            <p:spPr>
              <a:xfrm rot="16200000">
                <a:off x="7282149" y="-4765734"/>
                <a:ext cx="155006" cy="9664700"/>
              </a:xfrm>
              <a:prstGeom prst="rect">
                <a:avLst/>
              </a:prstGeom>
              <a:solidFill>
                <a:srgbClr val="EFF6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grpSp>
      <p:sp>
        <p:nvSpPr>
          <p:cNvPr id="17" name="TextBox 16">
            <a:extLst>
              <a:ext uri="{FF2B5EF4-FFF2-40B4-BE49-F238E27FC236}">
                <a16:creationId xmlns:a16="http://schemas.microsoft.com/office/drawing/2014/main" id="{1230251D-A093-49B9-AC42-245403C4E342}"/>
              </a:ext>
            </a:extLst>
          </p:cNvPr>
          <p:cNvSpPr txBox="1"/>
          <p:nvPr/>
        </p:nvSpPr>
        <p:spPr>
          <a:xfrm>
            <a:off x="781054" y="529028"/>
            <a:ext cx="6876241" cy="584775"/>
          </a:xfrm>
          <a:prstGeom prst="rect">
            <a:avLst/>
          </a:prstGeom>
          <a:noFill/>
        </p:spPr>
        <p:txBody>
          <a:bodyPr wrap="none" rtlCol="0">
            <a:spAutoFit/>
          </a:bodyPr>
          <a:lstStyle/>
          <a:p>
            <a:r>
              <a:rPr lang="en-US" sz="3200" b="1" i="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QLoRA</a:t>
            </a:r>
            <a:r>
              <a:rPr lang="en-US" sz="32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makes fine-tuning even cheaper</a:t>
            </a:r>
            <a:endParaRPr lang="en-MY" sz="3200" dirty="0"/>
          </a:p>
        </p:txBody>
      </p:sp>
      <p:sp>
        <p:nvSpPr>
          <p:cNvPr id="3" name="TextBox 2">
            <a:extLst>
              <a:ext uri="{FF2B5EF4-FFF2-40B4-BE49-F238E27FC236}">
                <a16:creationId xmlns:a16="http://schemas.microsoft.com/office/drawing/2014/main" id="{4DB2E05F-23E8-A890-6529-35BA4B0F4919}"/>
              </a:ext>
            </a:extLst>
          </p:cNvPr>
          <p:cNvSpPr txBox="1"/>
          <p:nvPr/>
        </p:nvSpPr>
        <p:spPr>
          <a:xfrm>
            <a:off x="903005" y="1553595"/>
            <a:ext cx="8871855" cy="3631763"/>
          </a:xfrm>
          <a:prstGeom prst="rect">
            <a:avLst/>
          </a:prstGeom>
          <a:noFill/>
        </p:spPr>
        <p:txBody>
          <a:bodyPr wrap="square">
            <a:spAutoFit/>
          </a:bodyPr>
          <a:lstStyle/>
          <a:p>
            <a:pPr marL="0" indent="0">
              <a:buNone/>
            </a:pPr>
            <a:r>
              <a:rPr lang="en-US" sz="2000" b="1" dirty="0" err="1"/>
              <a:t>QLoRA</a:t>
            </a:r>
            <a:r>
              <a:rPr lang="en-US" sz="2000" b="1" dirty="0"/>
              <a:t> Process</a:t>
            </a:r>
          </a:p>
          <a:p>
            <a:pPr marL="0" indent="0">
              <a:buNone/>
            </a:pPr>
            <a:r>
              <a:rPr lang="en-US" sz="2000" b="1" dirty="0"/>
              <a:t>Step 1: </a:t>
            </a:r>
            <a:r>
              <a:rPr lang="en-US" sz="2000" dirty="0"/>
              <a:t>Quantize and freeze original model weights of the base model</a:t>
            </a:r>
          </a:p>
          <a:p>
            <a:pPr marL="0" indent="0">
              <a:buNone/>
            </a:pPr>
            <a:endParaRPr lang="en-US" sz="2000" dirty="0"/>
          </a:p>
          <a:p>
            <a:pPr marL="800100" lvl="1" indent="-342900">
              <a:buFont typeface="Arial" panose="020B0604020202020204" pitchFamily="34" charset="0"/>
              <a:buChar char="•"/>
            </a:pPr>
            <a:r>
              <a:rPr lang="en-US" sz="2000" b="0" i="0" u="none" strike="noStrike" dirty="0">
                <a:solidFill>
                  <a:srgbClr val="000000"/>
                </a:solidFill>
                <a:effectLst/>
              </a:rPr>
              <a:t>NF4, 4-bit format for GPU</a:t>
            </a:r>
          </a:p>
          <a:p>
            <a:pPr marL="800100" lvl="1" indent="-342900">
              <a:buFont typeface="Arial" panose="020B0604020202020204" pitchFamily="34" charset="0"/>
              <a:buChar char="•"/>
            </a:pPr>
            <a:r>
              <a:rPr lang="en-US" sz="2000" dirty="0">
                <a:solidFill>
                  <a:srgbClr val="000000"/>
                </a:solidFill>
              </a:rPr>
              <a:t>Int4</a:t>
            </a:r>
            <a:r>
              <a:rPr lang="en-US" sz="2000" b="0" i="0" u="none" strike="noStrike" dirty="0">
                <a:solidFill>
                  <a:srgbClr val="000000"/>
                </a:solidFill>
                <a:effectLst/>
              </a:rPr>
              <a:t>, 4-bit format for CPU</a:t>
            </a:r>
            <a:endParaRPr lang="en-US" sz="2000" dirty="0">
              <a:solidFill>
                <a:srgbClr val="000000"/>
              </a:solidFill>
            </a:endParaRPr>
          </a:p>
          <a:p>
            <a:pPr lvl="1"/>
            <a:endParaRPr lang="en-US" sz="2000" dirty="0">
              <a:solidFill>
                <a:srgbClr val="000000"/>
              </a:solidFill>
            </a:endParaRPr>
          </a:p>
          <a:p>
            <a:pPr marL="457200" lvl="1" indent="0">
              <a:buNone/>
            </a:pPr>
            <a:endParaRPr lang="en-US" dirty="0"/>
          </a:p>
          <a:p>
            <a:pPr marL="0" indent="0">
              <a:buNone/>
            </a:pPr>
            <a:r>
              <a:rPr lang="en-US" sz="1800" b="1" i="0" u="none" strike="noStrike" dirty="0">
                <a:solidFill>
                  <a:srgbClr val="000000"/>
                </a:solidFill>
                <a:effectLst/>
                <a:latin typeface="Arial" panose="020B0604020202020204" pitchFamily="34" charset="0"/>
              </a:rPr>
              <a:t>Step 2: </a:t>
            </a:r>
            <a:r>
              <a:rPr lang="en-US" sz="1800" b="0" i="0" u="none" strike="noStrike" dirty="0">
                <a:solidFill>
                  <a:srgbClr val="000000"/>
                </a:solidFill>
                <a:effectLst/>
                <a:latin typeface="Arial" panose="020B0604020202020204" pitchFamily="34" charset="0"/>
              </a:rPr>
              <a:t>Only the adapters are fine-tuned</a:t>
            </a:r>
          </a:p>
          <a:p>
            <a:pPr marL="0" indent="0">
              <a:buNone/>
            </a:pPr>
            <a:endParaRPr lang="en-US" sz="1800" b="0" i="0" u="none" strike="noStrike" dirty="0">
              <a:solidFill>
                <a:srgbClr val="000000"/>
              </a:solidFill>
              <a:effectLst/>
              <a:latin typeface="Arial" panose="020B0604020202020204" pitchFamily="34" charset="0"/>
            </a:endParaRPr>
          </a:p>
          <a:p>
            <a:pPr marL="742950" lvl="1" indent="-285750">
              <a:buFont typeface="Arial" panose="020B0604020202020204" pitchFamily="34" charset="0"/>
              <a:buChar char="•"/>
            </a:pPr>
            <a:r>
              <a:rPr lang="en-US" dirty="0">
                <a:solidFill>
                  <a:srgbClr val="000000"/>
                </a:solidFill>
                <a:latin typeface="Arial" panose="020B0604020202020204" pitchFamily="34" charset="0"/>
              </a:rPr>
              <a:t>Adapters are a small number of parameters inserted into the base model</a:t>
            </a:r>
          </a:p>
          <a:p>
            <a:pPr marL="742950" lvl="1" indent="-285750">
              <a:buFont typeface="Arial" panose="020B0604020202020204" pitchFamily="34" charset="0"/>
              <a:buChar char="•"/>
            </a:pPr>
            <a:r>
              <a:rPr lang="en-US" dirty="0">
                <a:solidFill>
                  <a:srgbClr val="000000"/>
                </a:solidFill>
                <a:latin typeface="Arial" panose="020B0604020202020204" pitchFamily="34" charset="0"/>
              </a:rPr>
              <a:t>B</a:t>
            </a:r>
            <a:r>
              <a:rPr lang="en-US" b="0" i="0" u="none" strike="noStrike" dirty="0">
                <a:solidFill>
                  <a:srgbClr val="000000"/>
                </a:solidFill>
                <a:effectLst/>
                <a:latin typeface="Arial" panose="020B0604020202020204" pitchFamily="34" charset="0"/>
              </a:rPr>
              <a:t>ackpropagation adjusts the low-rank matrices</a:t>
            </a:r>
          </a:p>
          <a:p>
            <a:pPr lvl="1"/>
            <a:endParaRPr lang="en-US" sz="2000" dirty="0">
              <a:solidFill>
                <a:srgbClr val="000000"/>
              </a:solidFill>
            </a:endParaRPr>
          </a:p>
        </p:txBody>
      </p:sp>
    </p:spTree>
    <p:extLst>
      <p:ext uri="{BB962C8B-B14F-4D97-AF65-F5344CB8AC3E}">
        <p14:creationId xmlns:p14="http://schemas.microsoft.com/office/powerpoint/2010/main" val="4219957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734</TotalTime>
  <Words>1948</Words>
  <Application>Microsoft Office PowerPoint</Application>
  <PresentationFormat>Widescreen</PresentationFormat>
  <Paragraphs>321</Paragraphs>
  <Slides>31</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31</vt:i4>
      </vt:variant>
    </vt:vector>
  </HeadingPairs>
  <TitlesOfParts>
    <vt:vector size="43" baseType="lpstr">
      <vt:lpstr>SimSun</vt:lpstr>
      <vt:lpstr>Arial</vt:lpstr>
      <vt:lpstr>Calibri</vt:lpstr>
      <vt:lpstr>Calibri Light</vt:lpstr>
      <vt:lpstr>Google Sans</vt:lpstr>
      <vt:lpstr>Gotham</vt:lpstr>
      <vt:lpstr>Gotham Black</vt:lpstr>
      <vt:lpstr>Gotham Ultra</vt:lpstr>
      <vt:lpstr>GOTHAM-BOOK</vt:lpstr>
      <vt:lpstr>intel-clear</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Zues CL Ben Toh</dc:creator>
  <cp:lastModifiedBy>shamus sim</cp:lastModifiedBy>
  <cp:revision>11</cp:revision>
  <dcterms:created xsi:type="dcterms:W3CDTF">2024-10-23T05:02:02Z</dcterms:created>
  <dcterms:modified xsi:type="dcterms:W3CDTF">2024-10-25T08:21:09Z</dcterms:modified>
</cp:coreProperties>
</file>