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9" r:id="rId22"/>
    <p:sldId id="280" r:id="rId23"/>
    <p:sldId id="27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04"/>
  </p:normalViewPr>
  <p:slideViewPr>
    <p:cSldViewPr snapToGrid="0" snapToObjects="1">
      <p:cViewPr varScale="1">
        <p:scale>
          <a:sx n="108" d="100"/>
          <a:sy n="108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08789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37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9" name="Shape 16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44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49" name="Shape 18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84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Shape 20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8" name="Shape 20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44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Shape 2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68" name="Shape 2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098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Shape 24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90" name="Shape 24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54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Shape 27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9" name="Shape 27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716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Shape 29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2" name="Shape 29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366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Shape 3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0" name="Shape 3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08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Shape 3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42" name="Shape 33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52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Shape 35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8" name="Shape 35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63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79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Shape 35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8" name="Shape 35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611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Shape 35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8" name="Shape 35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561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Shape 37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7" name="Shape 37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03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43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63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10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6" name="Shape 1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27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3" name="Shape 1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53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Shape 1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0" name="Shape 12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16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60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Shape 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68575" tIns="68575" rIns="68575" bIns="6857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1270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8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100"/>
              <a:buNone/>
              <a:defRPr sz="1400"/>
            </a:lvl2pPr>
            <a:lvl3pPr lvl="2" indent="0">
              <a:spcBef>
                <a:spcPts val="0"/>
              </a:spcBef>
              <a:buSzPts val="1100"/>
              <a:buNone/>
              <a:defRPr sz="1400"/>
            </a:lvl3pPr>
            <a:lvl4pPr lvl="3" indent="0">
              <a:spcBef>
                <a:spcPts val="0"/>
              </a:spcBef>
              <a:buSzPts val="1100"/>
              <a:buNone/>
              <a:defRPr sz="1400"/>
            </a:lvl4pPr>
            <a:lvl5pPr lvl="4" indent="0">
              <a:spcBef>
                <a:spcPts val="0"/>
              </a:spcBef>
              <a:buSzPts val="1100"/>
              <a:buNone/>
              <a:defRPr sz="1400"/>
            </a:lvl5pPr>
            <a:lvl6pPr lvl="5" indent="0">
              <a:spcBef>
                <a:spcPts val="0"/>
              </a:spcBef>
              <a:buSzPts val="1100"/>
              <a:buNone/>
              <a:defRPr sz="1400"/>
            </a:lvl6pPr>
            <a:lvl7pPr lvl="6" indent="0">
              <a:spcBef>
                <a:spcPts val="0"/>
              </a:spcBef>
              <a:buSzPts val="1100"/>
              <a:buNone/>
              <a:defRPr sz="1400"/>
            </a:lvl7pPr>
            <a:lvl8pPr lvl="7" indent="0">
              <a:spcBef>
                <a:spcPts val="0"/>
              </a:spcBef>
              <a:buSzPts val="1100"/>
              <a:buNone/>
              <a:defRPr sz="1400"/>
            </a:lvl8pPr>
            <a:lvl9pPr lvl="8" indent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3.jpg"/><Relationship Id="rId8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kkbox-music-recommendation-challenge" TargetMode="External"/><Relationship Id="rId4" Type="http://schemas.openxmlformats.org/officeDocument/2006/relationships/hyperlink" Target="https://www.kaggle.com/kamilkk/simple-fast-lgbm-0-6685" TargetMode="External"/><Relationship Id="rId5" Type="http://schemas.openxmlformats.org/officeDocument/2006/relationships/hyperlink" Target="https://github.com/Microsoft/LightGB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-24712" y="0"/>
            <a:ext cx="3934712" cy="4859700"/>
            <a:chOff x="-57137" y="0"/>
            <a:chExt cx="5246283" cy="6479600"/>
          </a:xfrm>
        </p:grpSpPr>
        <p:grpSp>
          <p:nvGrpSpPr>
            <p:cNvPr id="146" name="Shape 146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147" name="Shape 147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148" name="Shape 148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5"/>
                </a:xfrm>
              </p:grpSpPr>
              <p:grpSp>
                <p:nvGrpSpPr>
                  <p:cNvPr id="149" name="Shape 149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150" name="Shape 150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" name="Shape 151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2" name="Shape 152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" name="Shape 153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4" name="Shape 154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5" name="Shape 155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6" name="Shape 156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57" name="Shape 157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58" name="Shape 158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59" name="Shape 159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60" name="Shape 160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1" name="Shape 161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2" name="Shape 162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3" name="Shape 163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4" name="Shape 164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5" name="Shape 165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66" name="Shape 166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7" name="Shape 167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68" name="Shape 168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69" name="Shape 169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70" name="Shape 170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1" name="Shape 171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2" name="Shape 172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3" name="Shape 173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4" name="Shape 174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5" name="Shape 175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76" name="Shape 176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7" name="Shape 177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" name="Shape 178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79" name="Shape 179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80" name="Shape 180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1" name="Shape 181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2" name="Shape 182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3" name="Shape 183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4" name="Shape 184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5" name="Shape 185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86" name="Shape 186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87" name="Shape 187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88" name="Shape 188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89" name="Shape 189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90" name="Shape 190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1" name="Shape 191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2" name="Shape 192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3" name="Shape 193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4" name="Shape 194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5" name="Shape 195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96" name="Shape 196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7" name="Shape 197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8" name="Shape 198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99" name="Shape 199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00" name="Shape 200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1" name="Shape 201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2" name="Shape 202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3" name="Shape 203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4" name="Shape 204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5" name="Shape 205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06" name="Shape 206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7" name="Shape 207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08" name="Shape 208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09" name="Shape 209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10" name="Shape 210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1" name="Shape 211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2" name="Shape 212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3" name="Shape 213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4" name="Shape 214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5" name="Shape 215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6" name="Shape 216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7" name="Shape 217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18" name="Shape 218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19" name="Shape 219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20" name="Shape 220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" name="Shape 221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2" name="Shape 222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3" name="Shape 223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4" name="Shape 224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5" name="Shape 225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26" name="Shape 226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" name="Shape 227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28" name="Shape 228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29" name="Shape 229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30" name="Shape 230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31" name="Shape 231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32" name="Shape 232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3" name="Shape 233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4" name="Shape 234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5" name="Shape 235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6" name="Shape 236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7" name="Shape 237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38" name="Shape 238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9" name="Shape 239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40" name="Shape 240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41" name="Shape 241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42" name="Shape 242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3" name="Shape 243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4" name="Shape 244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5" name="Shape 245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6" name="Shape 246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7" name="Shape 247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48" name="Shape 248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9" name="Shape 249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0" name="Shape 250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51" name="Shape 251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52" name="Shape 252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3" name="Shape 253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4" name="Shape 254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5" name="Shape 255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6" name="Shape 256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7" name="Shape 257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58" name="Shape 258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9" name="Shape 259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60" name="Shape 260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61" name="Shape 261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62" name="Shape 262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63" name="Shape 263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64" name="Shape 264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5" name="Shape 265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6" name="Shape 266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7" name="Shape 267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8" name="Shape 268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9" name="Shape 269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70" name="Shape 270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1" name="Shape 271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72" name="Shape 272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73" name="Shape 273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74" name="Shape 274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5" name="Shape 275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6" name="Shape 276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7" name="Shape 277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8" name="Shape 278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9" name="Shape 279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80" name="Shape 280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1" name="Shape 281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2" name="Shape 282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83" name="Shape 283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84" name="Shape 284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5" name="Shape 285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6" name="Shape 286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7" name="Shape 287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8" name="Shape 288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9" name="Shape 289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90" name="Shape 290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1" name="Shape 291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92" name="Shape 292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93" name="Shape 293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94" name="Shape 294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5" name="Shape 295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6" name="Shape 296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7" name="Shape 297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8" name="Shape 298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9" name="Shape 299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00" name="Shape 300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1" name="Shape 301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02" name="Shape 302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303" name="Shape 303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4" name="Shape 304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5" name="Shape 305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6" name="Shape 306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07" name="Shape 307"/>
                  <p:cNvGrpSpPr/>
                  <p:nvPr/>
                </p:nvGrpSpPr>
                <p:grpSpPr>
                  <a:xfrm>
                    <a:off x="969535" y="5030083"/>
                    <a:ext cx="972642" cy="1265371"/>
                    <a:chOff x="5331353" y="2666444"/>
                    <a:chExt cx="972642" cy="1265371"/>
                  </a:xfrm>
                </p:grpSpPr>
                <p:sp>
                  <p:nvSpPr>
                    <p:cNvPr id="308" name="Shape 308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9" name="Shape 309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0" name="Shape 310"/>
                    <p:cNvSpPr/>
                    <p:nvPr/>
                  </p:nvSpPr>
                  <p:spPr>
                    <a:xfrm rot="10800000">
                      <a:off x="5331353" y="3299296"/>
                      <a:ext cx="648072" cy="632519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1" name="Shape 311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12" name="Shape 312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Shape 313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Shape 314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15" name="Shape 315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316" name="Shape 316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7" name="Shape 317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8" name="Shape 318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19" name="Shape 319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0" name="Shape 340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Shape 341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Shape 342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Shape 343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4" name="Shape 344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1096050" y="1552079"/>
            <a:ext cx="7948200" cy="1239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6035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" sz="4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 WSDM - KKBOX music recommendation challenge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ubTitle" idx="1"/>
          </p:nvPr>
        </p:nvSpPr>
        <p:spPr>
          <a:xfrm>
            <a:off x="4494785" y="3097684"/>
            <a:ext cx="4064265" cy="155409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3335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12 - NCTUEE</a:t>
            </a:r>
          </a:p>
          <a:p>
            <a:pPr marL="0" marR="0" lvl="0" indent="-889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0310109 曾上恩</a:t>
            </a:r>
          </a:p>
          <a:p>
            <a:pPr marL="0" marR="0" lvl="0" indent="-889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0310122 黃彥嘉</a:t>
            </a:r>
          </a:p>
          <a:p>
            <a:pPr marL="0" marR="0" lvl="0" indent="-889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0310120 陳家煒</a:t>
            </a:r>
          </a:p>
          <a:p>
            <a:pPr marL="0" marR="0" lvl="0" indent="-889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0310139 曾敏原</a:t>
            </a:r>
          </a:p>
          <a:p>
            <a:pPr marL="0" marR="0" lvl="0" indent="-88900" algn="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4034691" y="3167037"/>
            <a:ext cx="4091001" cy="6437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2860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663" y="2905128"/>
            <a:ext cx="1876031" cy="187603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-76200" y="150400"/>
            <a:ext cx="9144000" cy="64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 Data Mining Final Project Proposal</a:t>
            </a:r>
            <a:r>
              <a:rPr lang="en" sz="4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4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" name="Shape 1641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1642" name="Shape 1642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1643" name="Shape 1643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1644" name="Shape 1644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1645" name="Shape 1645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1646" name="Shape 1646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7" name="Shape 1647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8" name="Shape 1648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49" name="Shape 1649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50" name="Shape 1650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51" name="Shape 1651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652" name="Shape 1652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653" name="Shape 1653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654" name="Shape 1654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655" name="Shape 1655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656" name="Shape 1656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57" name="Shape 1657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58" name="Shape 1658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59" name="Shape 1659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60" name="Shape 1660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61" name="Shape 1661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662" name="Shape 1662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63" name="Shape 1663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664" name="Shape 1664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665" name="Shape 1665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666" name="Shape 1666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67" name="Shape 1667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68" name="Shape 1668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69" name="Shape 1669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70" name="Shape 1670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671" name="Shape 1671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672" name="Shape 1672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73" name="Shape 1673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4" name="Shape 1674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675" name="Shape 1675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676" name="Shape 1676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77" name="Shape 1677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78" name="Shape 1678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79" name="Shape 1679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80" name="Shape 1680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681" name="Shape 1681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682" name="Shape 1682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83" name="Shape 1683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684" name="Shape 1684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685" name="Shape 168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686" name="Shape 168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87" name="Shape 168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88" name="Shape 168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89" name="Shape 168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90" name="Shape 169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91" name="Shape 1691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92" name="Shape 169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93" name="Shape 169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694" name="Shape 1694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695" name="Shape 169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696" name="Shape 169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97" name="Shape 169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98" name="Shape 169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99" name="Shape 169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00" name="Shape 170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01" name="Shape 1701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02" name="Shape 170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03" name="Shape 170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704" name="Shape 1704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705" name="Shape 170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706" name="Shape 170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07" name="Shape 170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08" name="Shape 170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09" name="Shape 170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10" name="Shape 171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11" name="Shape 1711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12" name="Shape 171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13" name="Shape 171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714" name="Shape 1714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715" name="Shape 171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716" name="Shape 171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17" name="Shape 171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18" name="Shape 171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19" name="Shape 171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20" name="Shape 172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21" name="Shape 1721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22" name="Shape 172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23" name="Shape 172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724" name="Shape 1724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725" name="Shape 1725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726" name="Shape 1726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727" name="Shape 1727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728" name="Shape 1728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29" name="Shape 1729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30" name="Shape 1730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31" name="Shape 1731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32" name="Shape 1732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33" name="Shape 1733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734" name="Shape 1734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35" name="Shape 1735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736" name="Shape 1736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737" name="Shape 1737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738" name="Shape 1738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39" name="Shape 1739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40" name="Shape 1740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41" name="Shape 1741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42" name="Shape 1742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43" name="Shape 1743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744" name="Shape 1744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45" name="Shape 1745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46" name="Shape 1746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747" name="Shape 1747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748" name="Shape 1748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49" name="Shape 1749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50" name="Shape 1750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51" name="Shape 1751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52" name="Shape 1752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53" name="Shape 1753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754" name="Shape 1754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55" name="Shape 1755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756" name="Shape 1756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757" name="Shape 1757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758" name="Shape 1758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759" name="Shape 1759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760" name="Shape 1760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61" name="Shape 1761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62" name="Shape 1762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63" name="Shape 1763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64" name="Shape 1764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65" name="Shape 1765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766" name="Shape 1766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67" name="Shape 1767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768" name="Shape 1768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769" name="Shape 1769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770" name="Shape 1770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71" name="Shape 1771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72" name="Shape 1772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73" name="Shape 1773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74" name="Shape 1774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775" name="Shape 1775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776" name="Shape 1776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77" name="Shape 1777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78" name="Shape 1778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779" name="Shape 1779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780" name="Shape 1780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81" name="Shape 1781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82" name="Shape 1782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83" name="Shape 1783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84" name="Shape 1784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785" name="Shape 1785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786" name="Shape 1786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87" name="Shape 1787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788" name="Shape 1788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789" name="Shape 1789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790" name="Shape 1790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91" name="Shape 1791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92" name="Shape 1792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93" name="Shape 1793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94" name="Shape 1794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795" name="Shape 1795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796" name="Shape 1796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97" name="Shape 1797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798" name="Shape 1798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799" name="Shape 1799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00" name="Shape 1800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01" name="Shape 1801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02" name="Shape 1802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803" name="Shape 1803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804" name="Shape 1804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05" name="Shape 1805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06" name="Shape 1806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07" name="Shape 1807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808" name="Shape 1808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9" name="Shape 1809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0" name="Shape 1810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811" name="Shape 1811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812" name="Shape 1812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13" name="Shape 1813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14" name="Shape 1814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815" name="Shape 1815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6" name="Shape 1816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7" name="Shape 1817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8" name="Shape 1818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Shape 1819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Shape 1820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Shape 1821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Shape 1822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Shape 1823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Shape 1824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Shape 1825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Shape 1826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Shape 1827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Shape 1828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Shape 1829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Shape 1830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Shape 1831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Shape 1832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Shape 1833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Shape 1834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Shape 1835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36" name="Shape 1836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Shape 1837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Shape 1838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Shape 1839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0" name="Shape 1840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1" name="Shape 1841"/>
          <p:cNvSpPr/>
          <p:nvPr/>
        </p:nvSpPr>
        <p:spPr>
          <a:xfrm>
            <a:off x="-7691" y="1563"/>
            <a:ext cx="9144787" cy="5148864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Shape 1842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Shape 1843"/>
          <p:cNvSpPr txBox="1"/>
          <p:nvPr/>
        </p:nvSpPr>
        <p:spPr>
          <a:xfrm>
            <a:off x="239935" y="348323"/>
            <a:ext cx="5756181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</a:p>
        </p:txBody>
      </p:sp>
      <p:sp>
        <p:nvSpPr>
          <p:cNvPr id="1844" name="Shape 1844"/>
          <p:cNvSpPr/>
          <p:nvPr/>
        </p:nvSpPr>
        <p:spPr>
          <a:xfrm>
            <a:off x="5192027" y="1333799"/>
            <a:ext cx="3477158" cy="214674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liked the song so much to include in their local playlist that positively affects repeatability.</a:t>
            </a:r>
          </a:p>
        </p:txBody>
      </p:sp>
      <p:sp>
        <p:nvSpPr>
          <p:cNvPr id="1845" name="Shape 1845"/>
          <p:cNvSpPr/>
          <p:nvPr/>
        </p:nvSpPr>
        <p:spPr>
          <a:xfrm>
            <a:off x="235585" y="4549515"/>
            <a:ext cx="4654868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column count vs target</a:t>
            </a:r>
          </a:p>
        </p:txBody>
      </p:sp>
      <p:pic>
        <p:nvPicPr>
          <p:cNvPr id="1846" name="Shape 18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24" y="1251710"/>
            <a:ext cx="4543570" cy="32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1" name="Shape 1851"/>
          <p:cNvGrpSpPr/>
          <p:nvPr/>
        </p:nvGrpSpPr>
        <p:grpSpPr>
          <a:xfrm>
            <a:off x="33" y="64"/>
            <a:ext cx="3934786" cy="4859627"/>
            <a:chOff x="-57092" y="85"/>
            <a:chExt cx="5246382" cy="6479503"/>
          </a:xfrm>
        </p:grpSpPr>
        <p:grpSp>
          <p:nvGrpSpPr>
            <p:cNvPr id="1852" name="Shape 1852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1853" name="Shape 1853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1854" name="Shape 1854"/>
                <p:cNvGrpSpPr/>
                <p:nvPr/>
              </p:nvGrpSpPr>
              <p:grpSpPr>
                <a:xfrm>
                  <a:off x="-57092" y="85"/>
                  <a:ext cx="5246382" cy="4479761"/>
                  <a:chOff x="-324601" y="119"/>
                  <a:chExt cx="7372656" cy="6295336"/>
                </a:xfrm>
              </p:grpSpPr>
              <p:grpSp>
                <p:nvGrpSpPr>
                  <p:cNvPr id="1855" name="Shape 1855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1856" name="Shape 1856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57" name="Shape 1857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58" name="Shape 1858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59" name="Shape 1859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60" name="Shape 1860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861" name="Shape 1861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862" name="Shape 1862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1863" name="Shape 1863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1864" name="Shape 1864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865" name="Shape 1865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866" name="Shape 1866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67" name="Shape 1867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68" name="Shape 1868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69" name="Shape 1869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70" name="Shape 1870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71" name="Shape 1871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872" name="Shape 1872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73" name="Shape 1873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874" name="Shape 1874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875" name="Shape 1875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876" name="Shape 1876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77" name="Shape 1877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78" name="Shape 1878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79" name="Shape 1879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80" name="Shape 1880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881" name="Shape 1881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882" name="Shape 1882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83" name="Shape 1883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4" name="Shape 1884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1885" name="Shape 1885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1886" name="Shape 1886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87" name="Shape 1887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88" name="Shape 1888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89" name="Shape 1889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90" name="Shape 1890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891" name="Shape 1891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892" name="Shape 1892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893" name="Shape 1893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894" name="Shape 1894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895" name="Shape 189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896" name="Shape 189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897" name="Shape 189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898" name="Shape 189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899" name="Shape 189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00" name="Shape 190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01" name="Shape 1901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902" name="Shape 190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03" name="Shape 190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04" name="Shape 1904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905" name="Shape 190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906" name="Shape 190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07" name="Shape 190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08" name="Shape 190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09" name="Shape 190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10" name="Shape 191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11" name="Shape 1911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912" name="Shape 191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13" name="Shape 191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14" name="Shape 1914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915" name="Shape 191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916" name="Shape 191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17" name="Shape 191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18" name="Shape 191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19" name="Shape 191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20" name="Shape 192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21" name="Shape 1921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922" name="Shape 192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23" name="Shape 192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24" name="Shape 1924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925" name="Shape 192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926" name="Shape 192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27" name="Shape 192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28" name="Shape 192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29" name="Shape 192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30" name="Shape 193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31" name="Shape 1931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932" name="Shape 193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33" name="Shape 193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934" name="Shape 1934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1935" name="Shape 1935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1936" name="Shape 1936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937" name="Shape 1937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938" name="Shape 1938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39" name="Shape 1939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40" name="Shape 1940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41" name="Shape 1941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42" name="Shape 1942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43" name="Shape 1943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944" name="Shape 1944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45" name="Shape 1945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946" name="Shape 1946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947" name="Shape 1947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948" name="Shape 1948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49" name="Shape 1949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50" name="Shape 1950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51" name="Shape 1951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52" name="Shape 1952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53" name="Shape 1953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954" name="Shape 1954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55" name="Shape 1955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6" name="Shape 1956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1957" name="Shape 1957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1958" name="Shape 1958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59" name="Shape 1959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60" name="Shape 1960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61" name="Shape 1961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62" name="Shape 1962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63" name="Shape 1963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964" name="Shape 1964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65" name="Shape 1965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966" name="Shape 1966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1967" name="Shape 1967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1968" name="Shape 1968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969" name="Shape 1969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970" name="Shape 1970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71" name="Shape 1971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72" name="Shape 1972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73" name="Shape 1973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74" name="Shape 1974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75" name="Shape 1975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976" name="Shape 1976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77" name="Shape 1977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978" name="Shape 1978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979" name="Shape 1979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980" name="Shape 1980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81" name="Shape 1981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82" name="Shape 1982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83" name="Shape 1983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84" name="Shape 1984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985" name="Shape 1985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986" name="Shape 1986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87" name="Shape 1987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8" name="Shape 1988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1989" name="Shape 1989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1990" name="Shape 1990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91" name="Shape 1991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92" name="Shape 1992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93" name="Shape 1993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94" name="Shape 1994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995" name="Shape 1995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996" name="Shape 1996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997" name="Shape 1997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998" name="Shape 1998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999" name="Shape 1999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2000" name="Shape 2000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01" name="Shape 2001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02" name="Shape 2002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03" name="Shape 2003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04" name="Shape 2004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05" name="Shape 2005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006" name="Shape 2006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07" name="Shape 2007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008" name="Shape 2008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2009" name="Shape 2009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10" name="Shape 2010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11" name="Shape 2011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12" name="Shape 2012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013" name="Shape 2013"/>
                  <p:cNvGrpSpPr/>
                  <p:nvPr/>
                </p:nvGrpSpPr>
                <p:grpSpPr>
                  <a:xfrm>
                    <a:off x="969607" y="5030203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2014" name="Shape 2014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15" name="Shape 2015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16" name="Shape 2016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17" name="Shape 2017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018" name="Shape 2018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9" name="Shape 2019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0" name="Shape 2020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021" name="Shape 2021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2022" name="Shape 2022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23" name="Shape 2023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24" name="Shape 2024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025" name="Shape 2025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Shape 2026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Shape 2027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Shape 2028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Shape 2029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Shape 2030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Shape 2031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Shape 2032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Shape 2033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Shape 2034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5" name="Shape 2035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6" name="Shape 2036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Shape 2037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Shape 2038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Shape 2039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Shape 2040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Shape 2041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Shape 2042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Shape 2043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Shape 2044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Shape 2045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46" name="Shape 2046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Shape 2047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Shape 2048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Shape 2049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0" name="Shape 2050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1" name="Shape 2051"/>
          <p:cNvSpPr/>
          <p:nvPr/>
        </p:nvSpPr>
        <p:spPr>
          <a:xfrm>
            <a:off x="-787" y="0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Shape 2052"/>
          <p:cNvSpPr/>
          <p:nvPr/>
        </p:nvSpPr>
        <p:spPr>
          <a:xfrm>
            <a:off x="-6506" y="345957"/>
            <a:ext cx="107700" cy="4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Shape 2053"/>
          <p:cNvSpPr txBox="1"/>
          <p:nvPr/>
        </p:nvSpPr>
        <p:spPr>
          <a:xfrm>
            <a:off x="239935" y="348323"/>
            <a:ext cx="5756100" cy="48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lvl="0" indent="-127000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Members’ Age vs City vs Gender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700" b="1">
              <a:solidFill>
                <a:schemeClr val="dk1"/>
              </a:solidFill>
            </a:endParaRPr>
          </a:p>
        </p:txBody>
      </p:sp>
      <p:pic>
        <p:nvPicPr>
          <p:cNvPr id="2054" name="Shape 20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" y="1614151"/>
            <a:ext cx="4543768" cy="324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Shape 20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3798" y="1532226"/>
            <a:ext cx="4543778" cy="32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Shape 2060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2061" name="Shape 2061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2062" name="Shape 2062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2063" name="Shape 2063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2064" name="Shape 2064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2065" name="Shape 2065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66" name="Shape 2066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67" name="Shape 2067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68" name="Shape 2068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69" name="Shape 2069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070" name="Shape 2070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071" name="Shape 2071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072" name="Shape 2072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073" name="Shape 2073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074" name="Shape 2074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075" name="Shape 2075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76" name="Shape 2076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77" name="Shape 2077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78" name="Shape 2078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79" name="Shape 2079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80" name="Shape 2080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081" name="Shape 2081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082" name="Shape 2082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083" name="Shape 2083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084" name="Shape 2084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085" name="Shape 2085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86" name="Shape 2086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87" name="Shape 2087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88" name="Shape 2088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89" name="Shape 2089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090" name="Shape 2090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091" name="Shape 2091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092" name="Shape 2092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3" name="Shape 2093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094" name="Shape 2094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095" name="Shape 2095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096" name="Shape 2096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097" name="Shape 2097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098" name="Shape 2098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099" name="Shape 2099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00" name="Shape 2100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101" name="Shape 2101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02" name="Shape 2102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103" name="Shape 2103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104" name="Shape 210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105" name="Shape 210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06" name="Shape 210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07" name="Shape 210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08" name="Shape 210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09" name="Shape 210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10" name="Shape 2110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11" name="Shape 211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12" name="Shape 211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113" name="Shape 2113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114" name="Shape 211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115" name="Shape 211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16" name="Shape 211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17" name="Shape 211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18" name="Shape 211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19" name="Shape 211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20" name="Shape 2120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21" name="Shape 212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22" name="Shape 212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123" name="Shape 2123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124" name="Shape 212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125" name="Shape 212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26" name="Shape 212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27" name="Shape 212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28" name="Shape 212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29" name="Shape 212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30" name="Shape 2130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31" name="Shape 213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32" name="Shape 213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133" name="Shape 2133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134" name="Shape 213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135" name="Shape 213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36" name="Shape 213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37" name="Shape 213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38" name="Shape 213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39" name="Shape 213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40" name="Shape 2140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41" name="Shape 214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42" name="Shape 214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143" name="Shape 2143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144" name="Shape 2144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145" name="Shape 2145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146" name="Shape 214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147" name="Shape 214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48" name="Shape 214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49" name="Shape 214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50" name="Shape 215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51" name="Shape 215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52" name="Shape 215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153" name="Shape 215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54" name="Shape 215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155" name="Shape 2155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156" name="Shape 215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157" name="Shape 215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58" name="Shape 215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59" name="Shape 215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60" name="Shape 216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61" name="Shape 216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62" name="Shape 216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163" name="Shape 216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64" name="Shape 216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Shape 2165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166" name="Shape 2166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167" name="Shape 2167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68" name="Shape 2168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69" name="Shape 2169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70" name="Shape 2170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71" name="Shape 2171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72" name="Shape 2172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173" name="Shape 2173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174" name="Shape 2174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175" name="Shape 2175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176" name="Shape 2176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177" name="Shape 2177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178" name="Shape 217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179" name="Shape 217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80" name="Shape 218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81" name="Shape 218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82" name="Shape 218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83" name="Shape 218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84" name="Shape 218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185" name="Shape 218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86" name="Shape 218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187" name="Shape 2187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188" name="Shape 218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189" name="Shape 218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90" name="Shape 219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91" name="Shape 219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92" name="Shape 219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93" name="Shape 219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194" name="Shape 219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195" name="Shape 219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196" name="Shape 219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7" name="Shape 2197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198" name="Shape 2198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199" name="Shape 2199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200" name="Shape 2200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201" name="Shape 2201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202" name="Shape 2202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203" name="Shape 2203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204" name="Shape 2204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205" name="Shape 2205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06" name="Shape 2206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207" name="Shape 2207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208" name="Shape 220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209" name="Shape 220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0" name="Shape 221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1" name="Shape 221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2" name="Shape 221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3" name="Shape 221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214" name="Shape 2214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215" name="Shape 221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16" name="Shape 221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217" name="Shape 2217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218" name="Shape 2218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19" name="Shape 2219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20" name="Shape 2220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21" name="Shape 2221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222" name="Shape 2222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223" name="Shape 2223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24" name="Shape 2224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25" name="Shape 2225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26" name="Shape 2226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227" name="Shape 2227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8" name="Shape 2228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9" name="Shape 2229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30" name="Shape 2230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231" name="Shape 2231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32" name="Shape 2232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33" name="Shape 2233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234" name="Shape 2234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5" name="Shape 2235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6" name="Shape 2236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7" name="Shape 2237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8" name="Shape 2238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9" name="Shape 2239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0" name="Shape 2240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1" name="Shape 2241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2" name="Shape 2242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3" name="Shape 2243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4" name="Shape 2244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5" name="Shape 2245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6" name="Shape 2246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7" name="Shape 2247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8" name="Shape 2248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9" name="Shape 2249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0" name="Shape 2250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1" name="Shape 2251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2" name="Shape 2252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3" name="Shape 2253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4" name="Shape 2254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55" name="Shape 2255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Shape 2256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Shape 2257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Shape 2258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9" name="Shape 2259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0" name="Shape 2260"/>
          <p:cNvSpPr/>
          <p:nvPr/>
        </p:nvSpPr>
        <p:spPr>
          <a:xfrm>
            <a:off x="31925" y="-54000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Shape 2261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Shape 2262"/>
          <p:cNvSpPr txBox="1"/>
          <p:nvPr/>
        </p:nvSpPr>
        <p:spPr>
          <a:xfrm>
            <a:off x="239935" y="348323"/>
            <a:ext cx="524646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Solution(s)</a:t>
            </a:r>
          </a:p>
        </p:txBody>
      </p:sp>
      <p:sp>
        <p:nvSpPr>
          <p:cNvPr id="2263" name="Shape 2263"/>
          <p:cNvSpPr txBox="1"/>
          <p:nvPr/>
        </p:nvSpPr>
        <p:spPr>
          <a:xfrm>
            <a:off x="3667250" y="956150"/>
            <a:ext cx="5061300" cy="339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558800" marR="0" lvl="0" indent="-552450" algn="l" rtl="0">
              <a:spcBef>
                <a:spcPts val="0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Factorization and Word Embedding (KKBOX method</a:t>
            </a:r>
            <a:r>
              <a:rPr lang="en" sz="2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8800" marR="0" lvl="0" indent="-552450" algn="l" rtl="0">
              <a:spcBef>
                <a:spcPts val="0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endParaRPr lang="en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8800" marR="0" lvl="0" indent="-552450" algn="l" rtl="0">
              <a:spcBef>
                <a:spcPts val="0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Microsoft-</a:t>
            </a:r>
            <a:r>
              <a:rPr lang="en" sz="27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endParaRPr lang="en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■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lang="e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8800" marR="0" lvl="0" indent="-552450" algn="l" rtl="0">
              <a:spcBef>
                <a:spcPts val="0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endParaRPr lang="en-US" sz="270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8800" marR="0" lvl="0" indent="-552450" algn="l" rtl="0">
              <a:spcBef>
                <a:spcPts val="0"/>
              </a:spcBef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" sz="27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</a:t>
            </a:r>
            <a:r>
              <a:rPr lang="en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Method</a:t>
            </a:r>
          </a:p>
          <a:p>
            <a:pPr marL="1371600" marR="0" lvl="2" indent="-3429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/ Wide &amp; Deep</a:t>
            </a:r>
          </a:p>
        </p:txBody>
      </p:sp>
      <p:pic>
        <p:nvPicPr>
          <p:cNvPr id="2264" name="Shape 2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401" y="1043095"/>
            <a:ext cx="2670067" cy="131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Shape 2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1211" y="2880486"/>
            <a:ext cx="2140643" cy="163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" name="Shape 2270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2271" name="Shape 2271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2272" name="Shape 2272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2273" name="Shape 2273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2274" name="Shape 2274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2275" name="Shape 2275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6" name="Shape 2276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7" name="Shape 2277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8" name="Shape 2278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9" name="Shape 2279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80" name="Shape 2280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281" name="Shape 2281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282" name="Shape 2282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283" name="Shape 2283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284" name="Shape 2284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285" name="Shape 2285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86" name="Shape 2286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87" name="Shape 2287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88" name="Shape 2288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89" name="Shape 2289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90" name="Shape 2290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291" name="Shape 2291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292" name="Shape 2292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293" name="Shape 2293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294" name="Shape 2294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295" name="Shape 2295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96" name="Shape 2296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97" name="Shape 2297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98" name="Shape 2298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299" name="Shape 2299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00" name="Shape 2300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301" name="Shape 2301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02" name="Shape 2302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3" name="Shape 2303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304" name="Shape 2304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305" name="Shape 2305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06" name="Shape 2306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07" name="Shape 2307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08" name="Shape 2308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09" name="Shape 2309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10" name="Shape 2310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311" name="Shape 2311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12" name="Shape 2312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313" name="Shape 2313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314" name="Shape 231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315" name="Shape 231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16" name="Shape 231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17" name="Shape 231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18" name="Shape 231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19" name="Shape 231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20" name="Shape 2320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321" name="Shape 232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22" name="Shape 232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23" name="Shape 2323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324" name="Shape 232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325" name="Shape 232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26" name="Shape 232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27" name="Shape 232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28" name="Shape 232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29" name="Shape 232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0" name="Shape 2330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331" name="Shape 233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32" name="Shape 233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33" name="Shape 2333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334" name="Shape 233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335" name="Shape 233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6" name="Shape 233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7" name="Shape 233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8" name="Shape 233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39" name="Shape 233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40" name="Shape 2340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341" name="Shape 234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42" name="Shape 234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43" name="Shape 2343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344" name="Shape 2344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345" name="Shape 2345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46" name="Shape 2346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47" name="Shape 2347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48" name="Shape 2348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49" name="Shape 2349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50" name="Shape 2350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351" name="Shape 2351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352" name="Shape 2352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53" name="Shape 2353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354" name="Shape 2354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355" name="Shape 2355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356" name="Shape 235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357" name="Shape 235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58" name="Shape 235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59" name="Shape 235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60" name="Shape 236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61" name="Shape 236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62" name="Shape 236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363" name="Shape 236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64" name="Shape 236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365" name="Shape 2365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366" name="Shape 236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367" name="Shape 236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68" name="Shape 236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69" name="Shape 236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70" name="Shape 237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71" name="Shape 237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72" name="Shape 237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373" name="Shape 237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74" name="Shape 237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5" name="Shape 2375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376" name="Shape 2376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377" name="Shape 2377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78" name="Shape 2378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79" name="Shape 2379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80" name="Shape 2380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81" name="Shape 2381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82" name="Shape 2382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383" name="Shape 2383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384" name="Shape 2384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385" name="Shape 2385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386" name="Shape 2386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387" name="Shape 2387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388" name="Shape 238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389" name="Shape 238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90" name="Shape 239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91" name="Shape 239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92" name="Shape 239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93" name="Shape 239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394" name="Shape 239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395" name="Shape 239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396" name="Shape 239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397" name="Shape 2397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398" name="Shape 239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399" name="Shape 239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00" name="Shape 240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01" name="Shape 240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02" name="Shape 240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03" name="Shape 240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404" name="Shape 240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405" name="Shape 240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06" name="Shape 240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Shape 2407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408" name="Shape 2408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409" name="Shape 2409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10" name="Shape 2410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11" name="Shape 2411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12" name="Shape 2412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13" name="Shape 2413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414" name="Shape 2414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415" name="Shape 2415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16" name="Shape 2416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417" name="Shape 2417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418" name="Shape 241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419" name="Shape 241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20" name="Shape 242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21" name="Shape 242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22" name="Shape 242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23" name="Shape 242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424" name="Shape 2424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425" name="Shape 242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26" name="Shape 242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27" name="Shape 2427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428" name="Shape 2428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29" name="Shape 2429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30" name="Shape 2430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31" name="Shape 2431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32" name="Shape 2432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433" name="Shape 2433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34" name="Shape 2434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35" name="Shape 2435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36" name="Shape 2436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437" name="Shape 2437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8" name="Shape 2438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9" name="Shape 2439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440" name="Shape 2440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441" name="Shape 2441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42" name="Shape 2442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43" name="Shape 2443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444" name="Shape 2444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5" name="Shape 2445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6" name="Shape 2446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7" name="Shape 2447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8" name="Shape 2448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9" name="Shape 2449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Shape 2450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Shape 2451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2" name="Shape 2452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Shape 2453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Shape 2454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Shape 2455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Shape 2456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Shape 2457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Shape 2458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Shape 2459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Shape 2460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Shape 2461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Shape 2462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Shape 2463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Shape 2464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65" name="Shape 2465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Shape 2466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Shape 2467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Shape 2468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9" name="Shape 2469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0" name="Shape 2470"/>
          <p:cNvSpPr/>
          <p:nvPr/>
        </p:nvSpPr>
        <p:spPr>
          <a:xfrm>
            <a:off x="-787" y="1832"/>
            <a:ext cx="9144787" cy="5148864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Shape 2471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Shape 2472"/>
          <p:cNvSpPr txBox="1"/>
          <p:nvPr/>
        </p:nvSpPr>
        <p:spPr>
          <a:xfrm>
            <a:off x="239935" y="348323"/>
            <a:ext cx="7511683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– single decomposition</a:t>
            </a:r>
          </a:p>
        </p:txBody>
      </p:sp>
      <p:pic>
        <p:nvPicPr>
          <p:cNvPr id="2473" name="Shape 24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578" y="1931080"/>
            <a:ext cx="6575004" cy="3151828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Shape 2474"/>
          <p:cNvSpPr/>
          <p:nvPr/>
        </p:nvSpPr>
        <p:spPr>
          <a:xfrm>
            <a:off x="592630" y="3530210"/>
            <a:ext cx="519085" cy="17353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5" name="Shape 2475"/>
          <p:cNvSpPr/>
          <p:nvPr/>
        </p:nvSpPr>
        <p:spPr>
          <a:xfrm>
            <a:off x="571786" y="2509402"/>
            <a:ext cx="519085" cy="17353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Shape 2476"/>
          <p:cNvSpPr/>
          <p:nvPr/>
        </p:nvSpPr>
        <p:spPr>
          <a:xfrm>
            <a:off x="603525" y="3017472"/>
            <a:ext cx="519085" cy="17353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Shape 2477"/>
          <p:cNvSpPr/>
          <p:nvPr/>
        </p:nvSpPr>
        <p:spPr>
          <a:xfrm>
            <a:off x="591986" y="3268823"/>
            <a:ext cx="519085" cy="17353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8" name="Shape 2478"/>
          <p:cNvCxnSpPr>
            <a:stCxn id="2475" idx="7"/>
          </p:cNvCxnSpPr>
          <p:nvPr/>
        </p:nvCxnSpPr>
        <p:spPr>
          <a:xfrm rot="10800000" flipH="1">
            <a:off x="1014852" y="1902715"/>
            <a:ext cx="553200" cy="63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79" name="Shape 24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7719" y="769343"/>
            <a:ext cx="730365" cy="189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0" name="Shape 24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24723" y="1038991"/>
            <a:ext cx="1520972" cy="16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1" name="Shape 24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8591" y="2731798"/>
            <a:ext cx="10953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2" name="Shape 24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75396" y="3452123"/>
            <a:ext cx="9525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3" name="Shape 2483"/>
          <p:cNvCxnSpPr/>
          <p:nvPr/>
        </p:nvCxnSpPr>
        <p:spPr>
          <a:xfrm rot="10800000" flipH="1">
            <a:off x="1206901" y="2620390"/>
            <a:ext cx="1826572" cy="4409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484" name="Shape 2484"/>
          <p:cNvCxnSpPr/>
          <p:nvPr/>
        </p:nvCxnSpPr>
        <p:spPr>
          <a:xfrm>
            <a:off x="1155119" y="3341974"/>
            <a:ext cx="3236354" cy="27490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485" name="Shape 2485"/>
          <p:cNvCxnSpPr/>
          <p:nvPr/>
        </p:nvCxnSpPr>
        <p:spPr>
          <a:xfrm>
            <a:off x="1060596" y="3653048"/>
            <a:ext cx="678027" cy="21175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86" name="Shape 248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12001" y="1521071"/>
            <a:ext cx="70580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7" name="Shape 2487"/>
          <p:cNvSpPr txBox="1"/>
          <p:nvPr/>
        </p:nvSpPr>
        <p:spPr>
          <a:xfrm>
            <a:off x="4198339" y="1037598"/>
            <a:ext cx="4459679" cy="39241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from </a:t>
            </a:r>
            <a:r>
              <a:rPr lang="en" sz="2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0.66363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to </a:t>
            </a:r>
            <a:r>
              <a:rPr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0.68341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2" name="Shape 2492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2493" name="Shape 2493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2494" name="Shape 2494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2495" name="Shape 2495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2496" name="Shape 2496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2497" name="Shape 2497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98" name="Shape 2498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99" name="Shape 2499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00" name="Shape 2500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01" name="Shape 2501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02" name="Shape 2502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503" name="Shape 2503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504" name="Shape 2504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505" name="Shape 2505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506" name="Shape 250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507" name="Shape 250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08" name="Shape 250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09" name="Shape 250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10" name="Shape 251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11" name="Shape 251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12" name="Shape 251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513" name="Shape 251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14" name="Shape 251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515" name="Shape 2515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516" name="Shape 251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517" name="Shape 251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18" name="Shape 251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19" name="Shape 251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20" name="Shape 252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21" name="Shape 252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22" name="Shape 252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523" name="Shape 252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24" name="Shape 252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25" name="Shape 2525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526" name="Shape 2526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527" name="Shape 2527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28" name="Shape 2528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29" name="Shape 2529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30" name="Shape 2530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31" name="Shape 2531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32" name="Shape 2532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533" name="Shape 2533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34" name="Shape 2534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535" name="Shape 2535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536" name="Shape 253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537" name="Shape 253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38" name="Shape 253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39" name="Shape 253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40" name="Shape 254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41" name="Shape 254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42" name="Shape 2542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543" name="Shape 254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44" name="Shape 254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545" name="Shape 2545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546" name="Shape 254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547" name="Shape 254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48" name="Shape 254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49" name="Shape 254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50" name="Shape 255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51" name="Shape 255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52" name="Shape 2552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553" name="Shape 255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54" name="Shape 255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555" name="Shape 2555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556" name="Shape 255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557" name="Shape 255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58" name="Shape 255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59" name="Shape 255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60" name="Shape 256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61" name="Shape 256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62" name="Shape 2562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563" name="Shape 256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64" name="Shape 256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565" name="Shape 2565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566" name="Shape 256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567" name="Shape 256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68" name="Shape 256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69" name="Shape 256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70" name="Shape 257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71" name="Shape 257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572" name="Shape 2572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573" name="Shape 257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574" name="Shape 257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575" name="Shape 2575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576" name="Shape 2576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577" name="Shape 2577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578" name="Shape 257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579" name="Shape 257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80" name="Shape 258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81" name="Shape 258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82" name="Shape 258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83" name="Shape 258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84" name="Shape 258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585" name="Shape 258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86" name="Shape 258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587" name="Shape 2587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588" name="Shape 258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589" name="Shape 258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90" name="Shape 259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91" name="Shape 259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92" name="Shape 259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93" name="Shape 259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594" name="Shape 259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595" name="Shape 259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596" name="Shape 259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97" name="Shape 2597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598" name="Shape 2598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599" name="Shape 2599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00" name="Shape 2600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01" name="Shape 2601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02" name="Shape 2602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03" name="Shape 2603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04" name="Shape 2604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605" name="Shape 2605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06" name="Shape 2606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607" name="Shape 2607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608" name="Shape 2608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609" name="Shape 2609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610" name="Shape 261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611" name="Shape 261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12" name="Shape 261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13" name="Shape 261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14" name="Shape 261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15" name="Shape 261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16" name="Shape 261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617" name="Shape 261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18" name="Shape 261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619" name="Shape 2619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620" name="Shape 262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621" name="Shape 262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22" name="Shape 262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23" name="Shape 262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24" name="Shape 262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25" name="Shape 262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26" name="Shape 262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627" name="Shape 262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28" name="Shape 262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9" name="Shape 2629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630" name="Shape 2630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631" name="Shape 2631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32" name="Shape 2632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33" name="Shape 2633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34" name="Shape 2634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35" name="Shape 2635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636" name="Shape 2636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637" name="Shape 2637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38" name="Shape 2638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639" name="Shape 2639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640" name="Shape 2640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641" name="Shape 2641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2" name="Shape 2642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3" name="Shape 2643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4" name="Shape 2644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5" name="Shape 2645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46" name="Shape 2646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647" name="Shape 2647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48" name="Shape 2648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649" name="Shape 2649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650" name="Shape 2650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51" name="Shape 2651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52" name="Shape 2652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53" name="Shape 2653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654" name="Shape 2654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655" name="Shape 2655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56" name="Shape 2656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57" name="Shape 2657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58" name="Shape 2658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659" name="Shape 2659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0" name="Shape 2660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1" name="Shape 2661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662" name="Shape 2662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2663" name="Shape 2663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64" name="Shape 2664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65" name="Shape 2665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666" name="Shape 2666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7" name="Shape 2667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8" name="Shape 2668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9" name="Shape 2669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0" name="Shape 2670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1" name="Shape 2671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2" name="Shape 2672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3" name="Shape 2673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4" name="Shape 2674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5" name="Shape 2675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6" name="Shape 2676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7" name="Shape 2677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8" name="Shape 2678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9" name="Shape 2679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0" name="Shape 2680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1" name="Shape 2681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2" name="Shape 2682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3" name="Shape 2683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4" name="Shape 2684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5" name="Shape 2685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6" name="Shape 2686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87" name="Shape 2687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Shape 2688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Shape 2689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Shape 2690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1" name="Shape 2691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2" name="Shape 2692"/>
          <p:cNvSpPr/>
          <p:nvPr/>
        </p:nvSpPr>
        <p:spPr>
          <a:xfrm>
            <a:off x="0" y="-176"/>
            <a:ext cx="9144787" cy="505875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4" name="Shape 2694"/>
          <p:cNvSpPr txBox="1"/>
          <p:nvPr/>
        </p:nvSpPr>
        <p:spPr>
          <a:xfrm>
            <a:off x="239935" y="348323"/>
            <a:ext cx="716915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– other approach</a:t>
            </a:r>
          </a:p>
        </p:txBody>
      </p:sp>
      <p:pic>
        <p:nvPicPr>
          <p:cNvPr id="2695" name="Shape 2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748" y="851518"/>
            <a:ext cx="4171891" cy="423287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Shape 2696"/>
          <p:cNvSpPr/>
          <p:nvPr/>
        </p:nvSpPr>
        <p:spPr>
          <a:xfrm>
            <a:off x="4170977" y="867967"/>
            <a:ext cx="305830" cy="287294"/>
          </a:xfrm>
          <a:prstGeom prst="ellipse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Shape 2697"/>
          <p:cNvSpPr/>
          <p:nvPr/>
        </p:nvSpPr>
        <p:spPr>
          <a:xfrm>
            <a:off x="3083277" y="859268"/>
            <a:ext cx="305830" cy="287294"/>
          </a:xfrm>
          <a:prstGeom prst="ellipse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8" name="Shape 2698"/>
          <p:cNvSpPr/>
          <p:nvPr/>
        </p:nvSpPr>
        <p:spPr>
          <a:xfrm>
            <a:off x="3083276" y="4507365"/>
            <a:ext cx="305830" cy="557751"/>
          </a:xfrm>
          <a:prstGeom prst="ellipse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9" name="Shape 2699"/>
          <p:cNvSpPr/>
          <p:nvPr/>
        </p:nvSpPr>
        <p:spPr>
          <a:xfrm>
            <a:off x="4164118" y="4512545"/>
            <a:ext cx="305830" cy="557751"/>
          </a:xfrm>
          <a:prstGeom prst="ellipse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0" name="Shape 2700"/>
          <p:cNvSpPr txBox="1"/>
          <p:nvPr/>
        </p:nvSpPr>
        <p:spPr>
          <a:xfrm>
            <a:off x="5155265" y="1050470"/>
            <a:ext cx="2253825" cy="276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Expiration_year vs Song_year</a:t>
            </a:r>
          </a:p>
        </p:txBody>
      </p:sp>
      <p:pic>
        <p:nvPicPr>
          <p:cNvPr id="2701" name="Shape 27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5938" y="662460"/>
            <a:ext cx="6652887" cy="41918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2" name="Shape 2702"/>
          <p:cNvSpPr/>
          <p:nvPr/>
        </p:nvSpPr>
        <p:spPr>
          <a:xfrm>
            <a:off x="5109951" y="3694211"/>
            <a:ext cx="332149" cy="1004446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3" name="Shape 27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506" y="921969"/>
            <a:ext cx="6172066" cy="3880540"/>
          </a:xfrm>
          <a:prstGeom prst="rect">
            <a:avLst/>
          </a:prstGeom>
          <a:noFill/>
          <a:ln>
            <a:noFill/>
          </a:ln>
        </p:spPr>
      </p:pic>
      <p:sp>
        <p:nvSpPr>
          <p:cNvPr id="2704" name="Shape 2704"/>
          <p:cNvSpPr/>
          <p:nvPr/>
        </p:nvSpPr>
        <p:spPr>
          <a:xfrm>
            <a:off x="1977576" y="3594267"/>
            <a:ext cx="278669" cy="86137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5" name="Shape 2705"/>
          <p:cNvSpPr/>
          <p:nvPr/>
        </p:nvSpPr>
        <p:spPr>
          <a:xfrm>
            <a:off x="2419037" y="3700071"/>
            <a:ext cx="278669" cy="86137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Shape 2706"/>
          <p:cNvSpPr/>
          <p:nvPr/>
        </p:nvSpPr>
        <p:spPr>
          <a:xfrm>
            <a:off x="1512000" y="1093500"/>
            <a:ext cx="1019400" cy="1165200"/>
          </a:xfrm>
          <a:prstGeom prst="ellipse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1" name="Shape 2711"/>
          <p:cNvGrpSpPr/>
          <p:nvPr/>
        </p:nvGrpSpPr>
        <p:grpSpPr>
          <a:xfrm>
            <a:off x="33" y="64"/>
            <a:ext cx="3934786" cy="4859627"/>
            <a:chOff x="-57092" y="85"/>
            <a:chExt cx="5246382" cy="6479503"/>
          </a:xfrm>
        </p:grpSpPr>
        <p:grpSp>
          <p:nvGrpSpPr>
            <p:cNvPr id="2712" name="Shape 2712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2713" name="Shape 2713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2714" name="Shape 2714"/>
                <p:cNvGrpSpPr/>
                <p:nvPr/>
              </p:nvGrpSpPr>
              <p:grpSpPr>
                <a:xfrm>
                  <a:off x="-57092" y="85"/>
                  <a:ext cx="5246382" cy="4479761"/>
                  <a:chOff x="-324601" y="119"/>
                  <a:chExt cx="7372656" cy="6295336"/>
                </a:xfrm>
              </p:grpSpPr>
              <p:grpSp>
                <p:nvGrpSpPr>
                  <p:cNvPr id="2715" name="Shape 2715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2716" name="Shape 2716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17" name="Shape 2717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18" name="Shape 2718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19" name="Shape 2719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20" name="Shape 2720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21" name="Shape 2721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722" name="Shape 2722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2723" name="Shape 2723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2724" name="Shape 2724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2725" name="Shape 2725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2726" name="Shape 2726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27" name="Shape 2727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28" name="Shape 2728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29" name="Shape 2729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30" name="Shape 2730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31" name="Shape 2731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732" name="Shape 2732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33" name="Shape 2733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734" name="Shape 2734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2735" name="Shape 2735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2736" name="Shape 2736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37" name="Shape 2737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38" name="Shape 2738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39" name="Shape 2739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40" name="Shape 2740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41" name="Shape 2741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742" name="Shape 2742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43" name="Shape 2743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4" name="Shape 2744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2745" name="Shape 2745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2746" name="Shape 2746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47" name="Shape 2747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48" name="Shape 2748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49" name="Shape 2749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50" name="Shape 2750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751" name="Shape 2751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752" name="Shape 2752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53" name="Shape 2753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754" name="Shape 2754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2755" name="Shape 275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2756" name="Shape 275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57" name="Shape 275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58" name="Shape 275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59" name="Shape 275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60" name="Shape 276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61" name="Shape 2761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762" name="Shape 276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63" name="Shape 276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764" name="Shape 2764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2765" name="Shape 276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2766" name="Shape 276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67" name="Shape 276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68" name="Shape 276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69" name="Shape 276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70" name="Shape 277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71" name="Shape 2771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772" name="Shape 277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73" name="Shape 277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774" name="Shape 2774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2775" name="Shape 277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2776" name="Shape 277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77" name="Shape 277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78" name="Shape 277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79" name="Shape 277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80" name="Shape 278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81" name="Shape 2781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782" name="Shape 278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83" name="Shape 278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784" name="Shape 2784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2785" name="Shape 2785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2786" name="Shape 2786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87" name="Shape 2787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88" name="Shape 2788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89" name="Shape 2789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90" name="Shape 2790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91" name="Shape 2791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792" name="Shape 2792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93" name="Shape 2793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794" name="Shape 2794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2795" name="Shape 2795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2796" name="Shape 2796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2797" name="Shape 2797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2798" name="Shape 2798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99" name="Shape 2799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00" name="Shape 2800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01" name="Shape 2801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02" name="Shape 2802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03" name="Shape 2803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804" name="Shape 2804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05" name="Shape 2805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806" name="Shape 2806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2807" name="Shape 2807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2808" name="Shape 2808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09" name="Shape 2809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10" name="Shape 2810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11" name="Shape 2811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12" name="Shape 2812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13" name="Shape 2813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814" name="Shape 2814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15" name="Shape 2815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6" name="Shape 2816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2817" name="Shape 2817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2818" name="Shape 2818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19" name="Shape 2819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20" name="Shape 2820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21" name="Shape 2821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22" name="Shape 2822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23" name="Shape 2823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824" name="Shape 2824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25" name="Shape 2825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826" name="Shape 2826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2827" name="Shape 2827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2828" name="Shape 2828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2829" name="Shape 2829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2830" name="Shape 2830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31" name="Shape 2831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32" name="Shape 2832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33" name="Shape 2833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34" name="Shape 2834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35" name="Shape 2835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836" name="Shape 2836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37" name="Shape 2837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838" name="Shape 2838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2839" name="Shape 2839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2840" name="Shape 2840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41" name="Shape 2841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42" name="Shape 2842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43" name="Shape 2843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44" name="Shape 2844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45" name="Shape 2845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846" name="Shape 2846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47" name="Shape 2847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48" name="Shape 2848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2849" name="Shape 2849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2850" name="Shape 2850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51" name="Shape 2851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52" name="Shape 2852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53" name="Shape 2853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54" name="Shape 2854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55" name="Shape 2855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856" name="Shape 2856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57" name="Shape 2857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858" name="Shape 2858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2859" name="Shape 2859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2860" name="Shape 2860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61" name="Shape 2861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62" name="Shape 2862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63" name="Shape 2863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64" name="Shape 2864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65" name="Shape 2865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866" name="Shape 2866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67" name="Shape 2867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868" name="Shape 2868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2869" name="Shape 2869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70" name="Shape 2870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71" name="Shape 2871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72" name="Shape 2872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873" name="Shape 2873"/>
                  <p:cNvGrpSpPr/>
                  <p:nvPr/>
                </p:nvGrpSpPr>
                <p:grpSpPr>
                  <a:xfrm>
                    <a:off x="969607" y="5030203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2874" name="Shape 2874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75" name="Shape 2875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76" name="Shape 2876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77" name="Shape 2877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878" name="Shape 2878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9" name="Shape 2879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0" name="Shape 2880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881" name="Shape 2881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2882" name="Shape 2882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83" name="Shape 2883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84" name="Shape 2884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885" name="Shape 2885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6" name="Shape 2886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7" name="Shape 2887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8" name="Shape 2888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9" name="Shape 2889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0" name="Shape 2890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1" name="Shape 2891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2" name="Shape 2892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3" name="Shape 2893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4" name="Shape 2894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5" name="Shape 2895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6" name="Shape 2896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7" name="Shape 2897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8" name="Shape 2898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9" name="Shape 2899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0" name="Shape 2900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1" name="Shape 2901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2" name="Shape 2902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3" name="Shape 2903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4" name="Shape 2904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5" name="Shape 2905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06" name="Shape 2906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Shape 2907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Shape 2908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Shape 2909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0" name="Shape 2910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1" name="Shape 2911"/>
          <p:cNvSpPr/>
          <p:nvPr/>
        </p:nvSpPr>
        <p:spPr>
          <a:xfrm>
            <a:off x="-787" y="0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Shape 2912"/>
          <p:cNvSpPr/>
          <p:nvPr/>
        </p:nvSpPr>
        <p:spPr>
          <a:xfrm>
            <a:off x="-6506" y="345957"/>
            <a:ext cx="107700" cy="4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Shape 2913"/>
          <p:cNvSpPr txBox="1"/>
          <p:nvPr/>
        </p:nvSpPr>
        <p:spPr>
          <a:xfrm>
            <a:off x="239924" y="348325"/>
            <a:ext cx="65442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sz="2700" b="1">
                <a:solidFill>
                  <a:schemeClr val="dk1"/>
                </a:solidFill>
              </a:rPr>
              <a:t>Feature Engineering – other approach</a:t>
            </a:r>
          </a:p>
        </p:txBody>
      </p:sp>
      <p:pic>
        <p:nvPicPr>
          <p:cNvPr id="2914" name="Shape 2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6" y="1115175"/>
            <a:ext cx="4439901" cy="34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5" name="Shape 29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350" y="1115163"/>
            <a:ext cx="48387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6" name="Shape 29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900" y="348328"/>
            <a:ext cx="5141299" cy="42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7" name="Shape 29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1897" y="1227075"/>
            <a:ext cx="5052876" cy="30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8" name="Shape 2918"/>
          <p:cNvSpPr/>
          <p:nvPr/>
        </p:nvSpPr>
        <p:spPr>
          <a:xfrm>
            <a:off x="1297875" y="4113675"/>
            <a:ext cx="495300" cy="4143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19" name="Shape 2919"/>
          <p:cNvSpPr/>
          <p:nvPr/>
        </p:nvSpPr>
        <p:spPr>
          <a:xfrm>
            <a:off x="1827075" y="3150225"/>
            <a:ext cx="1557300" cy="885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4" name="Shape 2924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2925" name="Shape 2925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2926" name="Shape 2926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2927" name="Shape 2927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2928" name="Shape 2928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2929" name="Shape 2929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30" name="Shape 2930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31" name="Shape 2931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32" name="Shape 2932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33" name="Shape 2933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34" name="Shape 2934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935" name="Shape 2935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2936" name="Shape 2936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2937" name="Shape 2937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938" name="Shape 293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939" name="Shape 293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40" name="Shape 294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41" name="Shape 294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42" name="Shape 294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43" name="Shape 294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44" name="Shape 294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945" name="Shape 294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46" name="Shape 294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2947" name="Shape 2947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2948" name="Shape 294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2949" name="Shape 294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50" name="Shape 295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51" name="Shape 295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52" name="Shape 295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53" name="Shape 295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954" name="Shape 295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2955" name="Shape 295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56" name="Shape 295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7" name="Shape 2957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2958" name="Shape 2958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2959" name="Shape 2959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60" name="Shape 2960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61" name="Shape 2961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62" name="Shape 2962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63" name="Shape 2963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964" name="Shape 2964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965" name="Shape 2965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66" name="Shape 2966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2967" name="Shape 2967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968" name="Shape 296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969" name="Shape 296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70" name="Shape 297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71" name="Shape 297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72" name="Shape 297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73" name="Shape 297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74" name="Shape 2974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975" name="Shape 297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76" name="Shape 297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977" name="Shape 2977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978" name="Shape 297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979" name="Shape 297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80" name="Shape 298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81" name="Shape 298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82" name="Shape 298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83" name="Shape 298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84" name="Shape 2984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985" name="Shape 298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86" name="Shape 298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987" name="Shape 2987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988" name="Shape 298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989" name="Shape 298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90" name="Shape 299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91" name="Shape 299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92" name="Shape 299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93" name="Shape 299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94" name="Shape 2994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995" name="Shape 299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96" name="Shape 299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997" name="Shape 2997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2998" name="Shape 299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2999" name="Shape 299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00" name="Shape 300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01" name="Shape 300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02" name="Shape 300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03" name="Shape 300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04" name="Shape 3004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005" name="Shape 300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06" name="Shape 300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007" name="Shape 3007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3008" name="Shape 3008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3009" name="Shape 3009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3010" name="Shape 301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3011" name="Shape 301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12" name="Shape 301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13" name="Shape 301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14" name="Shape 301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15" name="Shape 301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16" name="Shape 301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017" name="Shape 301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18" name="Shape 301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019" name="Shape 3019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3020" name="Shape 302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3021" name="Shape 302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22" name="Shape 302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23" name="Shape 302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24" name="Shape 302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25" name="Shape 302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26" name="Shape 302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027" name="Shape 302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28" name="Shape 302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Shape 3029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3030" name="Shape 3030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3031" name="Shape 3031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32" name="Shape 3032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33" name="Shape 3033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34" name="Shape 3034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35" name="Shape 3035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36" name="Shape 3036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037" name="Shape 3037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38" name="Shape 3038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039" name="Shape 3039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3040" name="Shape 3040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3041" name="Shape 3041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3042" name="Shape 3042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3043" name="Shape 3043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44" name="Shape 3044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45" name="Shape 3045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46" name="Shape 3046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47" name="Shape 3047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48" name="Shape 3048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049" name="Shape 3049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50" name="Shape 3050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051" name="Shape 3051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3052" name="Shape 3052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3053" name="Shape 3053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54" name="Shape 3054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55" name="Shape 3055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56" name="Shape 3056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57" name="Shape 3057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058" name="Shape 3058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059" name="Shape 3059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60" name="Shape 3060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1" name="Shape 3061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3062" name="Shape 3062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3063" name="Shape 3063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64" name="Shape 3064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65" name="Shape 3065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66" name="Shape 3066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67" name="Shape 3067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068" name="Shape 3068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069" name="Shape 3069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0" name="Shape 3070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071" name="Shape 3071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3072" name="Shape 3072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3073" name="Shape 3073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4" name="Shape 3074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5" name="Shape 3075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6" name="Shape 3076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7" name="Shape 3077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078" name="Shape 3078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079" name="Shape 3079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0" name="Shape 3080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081" name="Shape 3081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3082" name="Shape 3082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3" name="Shape 3083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4" name="Shape 3084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5" name="Shape 3085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086" name="Shape 3086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3087" name="Shape 3087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8" name="Shape 3088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9" name="Shape 3089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90" name="Shape 3090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091" name="Shape 3091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2" name="Shape 3092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3" name="Shape 3093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094" name="Shape 3094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3095" name="Shape 3095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96" name="Shape 3096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97" name="Shape 3097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098" name="Shape 3098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9" name="Shape 3099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0" name="Shape 3100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1" name="Shape 3101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2" name="Shape 3102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3" name="Shape 3103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4" name="Shape 3104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5" name="Shape 3105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6" name="Shape 3106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7" name="Shape 3107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8" name="Shape 3108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9" name="Shape 3109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0" name="Shape 3110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1" name="Shape 3111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2" name="Shape 3112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3" name="Shape 3113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4" name="Shape 3114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5" name="Shape 3115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6" name="Shape 3116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7" name="Shape 3117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8" name="Shape 3118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19" name="Shape 3119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0" name="Shape 3120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Shape 3121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Shape 3122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23" name="Shape 3123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4" name="Shape 3124"/>
          <p:cNvSpPr/>
          <p:nvPr/>
        </p:nvSpPr>
        <p:spPr>
          <a:xfrm>
            <a:off x="-787" y="0"/>
            <a:ext cx="9144787" cy="5148864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5" name="Shape 3125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6" name="Shape 3126"/>
          <p:cNvSpPr txBox="1"/>
          <p:nvPr/>
        </p:nvSpPr>
        <p:spPr>
          <a:xfrm>
            <a:off x="239935" y="348323"/>
            <a:ext cx="5756181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- Summary</a:t>
            </a:r>
          </a:p>
        </p:txBody>
      </p:sp>
      <p:sp>
        <p:nvSpPr>
          <p:cNvPr id="3127" name="Shape 3127"/>
          <p:cNvSpPr/>
          <p:nvPr/>
        </p:nvSpPr>
        <p:spPr>
          <a:xfrm>
            <a:off x="101125" y="1968075"/>
            <a:ext cx="8548200" cy="145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431800" marR="0" lvl="0" indent="-43180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feature </a:t>
            </a:r>
            <a:r>
              <a:rPr lang="en" sz="30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after Feature Engineering </a:t>
            </a:r>
            <a:r>
              <a:rPr lang="en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</a:p>
          <a:p>
            <a:pPr marL="431800" marR="0" lvl="0" indent="-43180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feature with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0.65249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after Feature Engineering </a:t>
            </a:r>
            <a:r>
              <a:rPr lang="en" sz="3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r>
              <a:rPr lang="en-US" sz="3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9167</a:t>
            </a: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43180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Rank: </a:t>
            </a: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081</a:t>
            </a: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" y="3862500"/>
            <a:ext cx="9144000" cy="411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2" name="Shape 3132"/>
          <p:cNvGrpSpPr/>
          <p:nvPr/>
        </p:nvGrpSpPr>
        <p:grpSpPr>
          <a:xfrm>
            <a:off x="33" y="64"/>
            <a:ext cx="3934786" cy="4859627"/>
            <a:chOff x="-57092" y="85"/>
            <a:chExt cx="5246382" cy="6479503"/>
          </a:xfrm>
        </p:grpSpPr>
        <p:grpSp>
          <p:nvGrpSpPr>
            <p:cNvPr id="3133" name="Shape 3133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3134" name="Shape 3134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3135" name="Shape 3135"/>
                <p:cNvGrpSpPr/>
                <p:nvPr/>
              </p:nvGrpSpPr>
              <p:grpSpPr>
                <a:xfrm>
                  <a:off x="-57092" y="85"/>
                  <a:ext cx="5246382" cy="4479761"/>
                  <a:chOff x="-324601" y="119"/>
                  <a:chExt cx="7372656" cy="6295336"/>
                </a:xfrm>
              </p:grpSpPr>
              <p:grpSp>
                <p:nvGrpSpPr>
                  <p:cNvPr id="3136" name="Shape 3136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3137" name="Shape 3137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38" name="Shape 3138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39" name="Shape 3139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40" name="Shape 3140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41" name="Shape 3141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42" name="Shape 3142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143" name="Shape 3143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144" name="Shape 3144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145" name="Shape 3145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146" name="Shape 314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147" name="Shape 314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48" name="Shape 314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49" name="Shape 314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50" name="Shape 315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51" name="Shape 315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52" name="Shape 315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153" name="Shape 315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54" name="Shape 315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155" name="Shape 3155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156" name="Shape 315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157" name="Shape 315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58" name="Shape 315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59" name="Shape 315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60" name="Shape 316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61" name="Shape 316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162" name="Shape 316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163" name="Shape 316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64" name="Shape 316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5" name="Shape 3165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166" name="Shape 3166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167" name="Shape 3167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68" name="Shape 3168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69" name="Shape 3169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70" name="Shape 3170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71" name="Shape 3171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72" name="Shape 3172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173" name="Shape 3173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74" name="Shape 3174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175" name="Shape 3175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176" name="Shape 3176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177" name="Shape 3177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78" name="Shape 3178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79" name="Shape 3179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80" name="Shape 3180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81" name="Shape 3181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82" name="Shape 3182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183" name="Shape 3183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84" name="Shape 3184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185" name="Shape 3185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186" name="Shape 3186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187" name="Shape 3187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88" name="Shape 3188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89" name="Shape 3189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90" name="Shape 3190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91" name="Shape 3191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92" name="Shape 3192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193" name="Shape 3193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94" name="Shape 3194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195" name="Shape 3195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196" name="Shape 3196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197" name="Shape 3197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98" name="Shape 3198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199" name="Shape 3199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00" name="Shape 3200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01" name="Shape 3201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02" name="Shape 3202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203" name="Shape 3203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04" name="Shape 3204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205" name="Shape 3205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206" name="Shape 3206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207" name="Shape 3207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08" name="Shape 3208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09" name="Shape 3209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10" name="Shape 3210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11" name="Shape 3211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12" name="Shape 3212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213" name="Shape 3213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14" name="Shape 3214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215" name="Shape 3215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216" name="Shape 3216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217" name="Shape 3217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218" name="Shape 321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219" name="Shape 321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20" name="Shape 322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21" name="Shape 322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22" name="Shape 322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23" name="Shape 322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24" name="Shape 322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225" name="Shape 322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26" name="Shape 322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227" name="Shape 3227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228" name="Shape 322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229" name="Shape 322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30" name="Shape 323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31" name="Shape 323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32" name="Shape 323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33" name="Shape 323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34" name="Shape 323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235" name="Shape 323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36" name="Shape 323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Shape 3237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238" name="Shape 3238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239" name="Shape 3239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40" name="Shape 3240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41" name="Shape 3241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42" name="Shape 3242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43" name="Shape 3243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44" name="Shape 3244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245" name="Shape 3245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46" name="Shape 3246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247" name="Shape 3247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248" name="Shape 3248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249" name="Shape 3249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250" name="Shape 325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251" name="Shape 325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52" name="Shape 325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53" name="Shape 325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54" name="Shape 325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55" name="Shape 325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56" name="Shape 325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257" name="Shape 325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58" name="Shape 325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259" name="Shape 3259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260" name="Shape 326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261" name="Shape 326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62" name="Shape 326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63" name="Shape 326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64" name="Shape 326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65" name="Shape 326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266" name="Shape 326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267" name="Shape 326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68" name="Shape 326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69" name="Shape 3269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270" name="Shape 3270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271" name="Shape 3271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72" name="Shape 3272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73" name="Shape 3273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74" name="Shape 3274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75" name="Shape 3275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276" name="Shape 3276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277" name="Shape 3277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78" name="Shape 3278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279" name="Shape 3279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280" name="Shape 3280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281" name="Shape 3281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82" name="Shape 3282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83" name="Shape 3283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84" name="Shape 3284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85" name="Shape 3285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286" name="Shape 3286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287" name="Shape 3287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88" name="Shape 3288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289" name="Shape 3289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290" name="Shape 3290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91" name="Shape 3291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92" name="Shape 3292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93" name="Shape 3293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294" name="Shape 3294"/>
                  <p:cNvGrpSpPr/>
                  <p:nvPr/>
                </p:nvGrpSpPr>
                <p:grpSpPr>
                  <a:xfrm>
                    <a:off x="969607" y="5030203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295" name="Shape 3295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96" name="Shape 3296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97" name="Shape 3297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98" name="Shape 3298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299" name="Shape 3299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0" name="Shape 3300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1" name="Shape 3301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302" name="Shape 3302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303" name="Shape 3303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04" name="Shape 3304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05" name="Shape 3305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306" name="Shape 3306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7" name="Shape 3307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8" name="Shape 3308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9" name="Shape 3309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0" name="Shape 3310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1" name="Shape 3311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2" name="Shape 3312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3" name="Shape 3313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4" name="Shape 3314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5" name="Shape 3315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6" name="Shape 3316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7" name="Shape 3317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8" name="Shape 3318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9" name="Shape 3319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0" name="Shape 3320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1" name="Shape 3321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2" name="Shape 3322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3" name="Shape 3323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4" name="Shape 3324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5" name="Shape 3325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6" name="Shape 3326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27" name="Shape 3327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8" name="Shape 3328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9" name="Shape 3329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0" name="Shape 3330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31" name="Shape 3331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2" name="Shape 3332"/>
          <p:cNvSpPr/>
          <p:nvPr/>
        </p:nvSpPr>
        <p:spPr>
          <a:xfrm>
            <a:off x="-6506" y="345957"/>
            <a:ext cx="107700" cy="4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3" name="Shape 3333"/>
          <p:cNvSpPr/>
          <p:nvPr/>
        </p:nvSpPr>
        <p:spPr>
          <a:xfrm>
            <a:off x="-58725" y="-144587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  <a:effectLst>
            <a:outerShdw blurRad="57150" dist="19050" dir="5400000" algn="bl" rotWithShape="0">
              <a:srgbClr val="FFFFFF">
                <a:alpha val="90000"/>
              </a:srgbClr>
            </a:outerShdw>
            <a:reflection endPos="30000" dist="38100" dir="5400000" fadeDir="5400012" sy="-100000" algn="bl" rotWithShape="0"/>
          </a:effectLst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4" name="Shape 3334"/>
          <p:cNvSpPr txBox="1"/>
          <p:nvPr/>
        </p:nvSpPr>
        <p:spPr>
          <a:xfrm>
            <a:off x="239935" y="348323"/>
            <a:ext cx="61527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– </a:t>
            </a:r>
            <a:r>
              <a:rPr lang="en" sz="2700" b="1">
                <a:solidFill>
                  <a:schemeClr val="dk1"/>
                </a:solidFill>
              </a:rPr>
              <a:t>Feature engineering</a:t>
            </a:r>
          </a:p>
        </p:txBody>
      </p:sp>
      <p:sp>
        <p:nvSpPr>
          <p:cNvPr id="3335" name="Shape 3335"/>
          <p:cNvSpPr txBox="1"/>
          <p:nvPr/>
        </p:nvSpPr>
        <p:spPr>
          <a:xfrm>
            <a:off x="4459323" y="1655056"/>
            <a:ext cx="4433700" cy="191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3336" name="Shape 3336"/>
          <p:cNvSpPr txBox="1"/>
          <p:nvPr/>
        </p:nvSpPr>
        <p:spPr>
          <a:xfrm>
            <a:off x="328000" y="1043300"/>
            <a:ext cx="2818500" cy="293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msno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source_system_tab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source_screen_name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source_type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target        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          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bd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gender     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registered_via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membership_days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registration_year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registration_month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registration_day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expiration_year</a:t>
            </a: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int64</a:t>
            </a:r>
          </a:p>
        </p:txBody>
      </p:sp>
      <p:sp>
        <p:nvSpPr>
          <p:cNvPr id="3337" name="Shape 3337"/>
          <p:cNvSpPr txBox="1"/>
          <p:nvPr/>
        </p:nvSpPr>
        <p:spPr>
          <a:xfrm>
            <a:off x="3172613" y="1043300"/>
            <a:ext cx="2873400" cy="322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expiration_month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expiration_day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song_length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float64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genre_ids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artist_name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composer   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lyricist   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language               float64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                   category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song_year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float64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genre_ids_count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lyricists_count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composer_count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is_featured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artist_count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artist_composer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count_song_played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int32</a:t>
            </a:r>
          </a:p>
        </p:txBody>
      </p:sp>
      <p:sp>
        <p:nvSpPr>
          <p:cNvPr id="3338" name="Shape 3338"/>
          <p:cNvSpPr txBox="1"/>
          <p:nvPr/>
        </p:nvSpPr>
        <p:spPr>
          <a:xfrm>
            <a:off x="6286425" y="1043300"/>
            <a:ext cx="2707800" cy="359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lyricists_1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lyricists_2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lyricists_3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artist_name_1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artist_name_2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artist_name_3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composer_1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composer_2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composer_3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int32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chinese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popular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quant_age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int64</a:t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Chinese_artist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Chinese_composer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Chinese_lyricist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city_age_gender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msno_dup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local_source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 dirty="0" err="1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local_source_screen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lang="en" sz="11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9" name="Shape 3339"/>
          <p:cNvSpPr txBox="1"/>
          <p:nvPr/>
        </p:nvSpPr>
        <p:spPr>
          <a:xfrm>
            <a:off x="279375" y="4183575"/>
            <a:ext cx="2707800" cy="78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Note: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Black features are raw features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Red features are new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4" name="Shape 3344"/>
          <p:cNvGrpSpPr/>
          <p:nvPr/>
        </p:nvGrpSpPr>
        <p:grpSpPr>
          <a:xfrm>
            <a:off x="33" y="64"/>
            <a:ext cx="3934786" cy="4859627"/>
            <a:chOff x="-57092" y="85"/>
            <a:chExt cx="5246382" cy="6479503"/>
          </a:xfrm>
        </p:grpSpPr>
        <p:grpSp>
          <p:nvGrpSpPr>
            <p:cNvPr id="3345" name="Shape 3345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3346" name="Shape 3346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3347" name="Shape 3347"/>
                <p:cNvGrpSpPr/>
                <p:nvPr/>
              </p:nvGrpSpPr>
              <p:grpSpPr>
                <a:xfrm>
                  <a:off x="-57092" y="85"/>
                  <a:ext cx="5246382" cy="4479761"/>
                  <a:chOff x="-324601" y="119"/>
                  <a:chExt cx="7372656" cy="6295336"/>
                </a:xfrm>
              </p:grpSpPr>
              <p:grpSp>
                <p:nvGrpSpPr>
                  <p:cNvPr id="3348" name="Shape 3348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3349" name="Shape 3349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50" name="Shape 3350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51" name="Shape 3351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52" name="Shape 3352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53" name="Shape 3353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54" name="Shape 3354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355" name="Shape 3355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356" name="Shape 3356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357" name="Shape 3357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358" name="Shape 335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359" name="Shape 335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60" name="Shape 336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61" name="Shape 336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62" name="Shape 336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63" name="Shape 336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64" name="Shape 336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365" name="Shape 336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66" name="Shape 336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367" name="Shape 3367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368" name="Shape 336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369" name="Shape 336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70" name="Shape 337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71" name="Shape 337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72" name="Shape 337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73" name="Shape 337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374" name="Shape 337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375" name="Shape 337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76" name="Shape 337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77" name="Shape 3377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378" name="Shape 3378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379" name="Shape 3379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80" name="Shape 3380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81" name="Shape 3381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82" name="Shape 3382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83" name="Shape 3383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384" name="Shape 3384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385" name="Shape 3385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386" name="Shape 3386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387" name="Shape 3387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388" name="Shape 338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389" name="Shape 338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390" name="Shape 339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391" name="Shape 339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392" name="Shape 339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393" name="Shape 339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394" name="Shape 339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395" name="Shape 339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96" name="Shape 339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397" name="Shape 3397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398" name="Shape 339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399" name="Shape 339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00" name="Shape 340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01" name="Shape 340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02" name="Shape 340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03" name="Shape 340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04" name="Shape 3404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405" name="Shape 340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06" name="Shape 340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407" name="Shape 3407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408" name="Shape 340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409" name="Shape 340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10" name="Shape 341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11" name="Shape 341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12" name="Shape 341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13" name="Shape 341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14" name="Shape 3414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415" name="Shape 341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16" name="Shape 341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417" name="Shape 3417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418" name="Shape 341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419" name="Shape 341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20" name="Shape 342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21" name="Shape 342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22" name="Shape 342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23" name="Shape 342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24" name="Shape 342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425" name="Shape 342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26" name="Shape 342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427" name="Shape 3427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428" name="Shape 3428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429" name="Shape 3429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430" name="Shape 343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431" name="Shape 343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32" name="Shape 343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33" name="Shape 343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34" name="Shape 343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35" name="Shape 343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36" name="Shape 343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437" name="Shape 343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38" name="Shape 343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439" name="Shape 3439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440" name="Shape 344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441" name="Shape 344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42" name="Shape 344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43" name="Shape 344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44" name="Shape 344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45" name="Shape 344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46" name="Shape 344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447" name="Shape 344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48" name="Shape 344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49" name="Shape 3449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450" name="Shape 3450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451" name="Shape 3451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52" name="Shape 3452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53" name="Shape 3453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54" name="Shape 3454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55" name="Shape 3455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56" name="Shape 3456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457" name="Shape 3457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58" name="Shape 3458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459" name="Shape 3459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460" name="Shape 3460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461" name="Shape 3461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462" name="Shape 3462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463" name="Shape 3463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64" name="Shape 3464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65" name="Shape 3465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66" name="Shape 3466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67" name="Shape 3467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68" name="Shape 3468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469" name="Shape 3469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70" name="Shape 3470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471" name="Shape 3471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472" name="Shape 3472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473" name="Shape 3473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74" name="Shape 3474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75" name="Shape 3475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76" name="Shape 3476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77" name="Shape 3477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478" name="Shape 3478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479" name="Shape 3479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80" name="Shape 3480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81" name="Shape 3481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482" name="Shape 3482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483" name="Shape 3483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84" name="Shape 3484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85" name="Shape 3485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86" name="Shape 3486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87" name="Shape 3487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488" name="Shape 3488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489" name="Shape 3489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90" name="Shape 3490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491" name="Shape 3491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492" name="Shape 3492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493" name="Shape 3493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94" name="Shape 3494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95" name="Shape 3495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96" name="Shape 3496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97" name="Shape 3497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98" name="Shape 3498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499" name="Shape 3499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0" name="Shape 3500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501" name="Shape 3501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502" name="Shape 3502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3" name="Shape 3503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4" name="Shape 3504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5" name="Shape 3505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506" name="Shape 3506"/>
                  <p:cNvGrpSpPr/>
                  <p:nvPr/>
                </p:nvGrpSpPr>
                <p:grpSpPr>
                  <a:xfrm>
                    <a:off x="969607" y="5030203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507" name="Shape 3507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8" name="Shape 3508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9" name="Shape 3509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10" name="Shape 3510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511" name="Shape 3511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2" name="Shape 3512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3" name="Shape 3513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514" name="Shape 3514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515" name="Shape 3515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16" name="Shape 3516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17" name="Shape 3517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518" name="Shape 3518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9" name="Shape 3519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0" name="Shape 3520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1" name="Shape 3521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2" name="Shape 3522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3" name="Shape 3523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4" name="Shape 3524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5" name="Shape 3525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6" name="Shape 3526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7" name="Shape 3527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8" name="Shape 3528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9" name="Shape 3529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0" name="Shape 3530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1" name="Shape 3531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2" name="Shape 3532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3" name="Shape 3533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4" name="Shape 3534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5" name="Shape 3535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6" name="Shape 3536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7" name="Shape 3537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8" name="Shape 3538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39" name="Shape 3539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0" name="Shape 3540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1" name="Shape 3541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2" name="Shape 3542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43" name="Shape 3543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4" name="Shape 3544"/>
          <p:cNvSpPr/>
          <p:nvPr/>
        </p:nvSpPr>
        <p:spPr>
          <a:xfrm>
            <a:off x="-58725" y="-144587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5" name="Shape 3545"/>
          <p:cNvSpPr/>
          <p:nvPr/>
        </p:nvSpPr>
        <p:spPr>
          <a:xfrm>
            <a:off x="-6506" y="345957"/>
            <a:ext cx="107700" cy="4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Shape 3546"/>
          <p:cNvSpPr txBox="1"/>
          <p:nvPr/>
        </p:nvSpPr>
        <p:spPr>
          <a:xfrm>
            <a:off x="239935" y="348323"/>
            <a:ext cx="61527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</a:rPr>
              <a:t>Tools</a:t>
            </a:r>
          </a:p>
        </p:txBody>
      </p:sp>
      <p:pic>
        <p:nvPicPr>
          <p:cNvPr id="3547" name="Shape 3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00" y="963225"/>
            <a:ext cx="1653200" cy="16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8" name="Shape 35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347" y="1005972"/>
            <a:ext cx="2828625" cy="1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9" name="Shape 35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075" y="3692134"/>
            <a:ext cx="2731175" cy="11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Shape 35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9450" y="783000"/>
            <a:ext cx="1913373" cy="19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1" name="Shape 35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1838" y="3663350"/>
            <a:ext cx="1225100" cy="12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2" name="Shape 35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025" y="3214888"/>
            <a:ext cx="2099600" cy="17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3" name="Shape 35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9150" y="2481583"/>
            <a:ext cx="3511800" cy="101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4" name="Shape 35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650" y="2518611"/>
            <a:ext cx="3934800" cy="94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5" name="Shape 35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46951" y="4014426"/>
            <a:ext cx="1913375" cy="52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0" name="Shape 3560"/>
          <p:cNvGrpSpPr/>
          <p:nvPr/>
        </p:nvGrpSpPr>
        <p:grpSpPr>
          <a:xfrm>
            <a:off x="33" y="64"/>
            <a:ext cx="3934786" cy="4859627"/>
            <a:chOff x="-57092" y="85"/>
            <a:chExt cx="5246382" cy="6479503"/>
          </a:xfrm>
        </p:grpSpPr>
        <p:grpSp>
          <p:nvGrpSpPr>
            <p:cNvPr id="3561" name="Shape 3561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3562" name="Shape 3562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3563" name="Shape 3563"/>
                <p:cNvGrpSpPr/>
                <p:nvPr/>
              </p:nvGrpSpPr>
              <p:grpSpPr>
                <a:xfrm>
                  <a:off x="-57092" y="85"/>
                  <a:ext cx="5246382" cy="4479761"/>
                  <a:chOff x="-324601" y="119"/>
                  <a:chExt cx="7372656" cy="6295336"/>
                </a:xfrm>
              </p:grpSpPr>
              <p:grpSp>
                <p:nvGrpSpPr>
                  <p:cNvPr id="3564" name="Shape 3564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3565" name="Shape 3565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6" name="Shape 3566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7" name="Shape 3567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8" name="Shape 3568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9" name="Shape 3569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70" name="Shape 3570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571" name="Shape 3571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572" name="Shape 3572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573" name="Shape 3573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574" name="Shape 3574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575" name="Shape 3575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6" name="Shape 3576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7" name="Shape 3577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8" name="Shape 3578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9" name="Shape 3579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0" name="Shape 3580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581" name="Shape 3581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82" name="Shape 3582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583" name="Shape 3583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584" name="Shape 3584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585" name="Shape 3585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6" name="Shape 3586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7" name="Shape 3587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8" name="Shape 3588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9" name="Shape 3589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90" name="Shape 3590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591" name="Shape 3591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2" name="Shape 3592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93" name="Shape 3593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594" name="Shape 3594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595" name="Shape 3595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6" name="Shape 3596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7" name="Shape 3597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8" name="Shape 3598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9" name="Shape 3599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00" name="Shape 3600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601" name="Shape 3601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2" name="Shape 3602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603" name="Shape 3603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04" name="Shape 360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05" name="Shape 360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6" name="Shape 360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7" name="Shape 360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8" name="Shape 360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9" name="Shape 360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0" name="Shape 3610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11" name="Shape 361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12" name="Shape 361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13" name="Shape 3613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14" name="Shape 361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15" name="Shape 361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6" name="Shape 361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7" name="Shape 361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8" name="Shape 361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9" name="Shape 361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0" name="Shape 3620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21" name="Shape 362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2" name="Shape 362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23" name="Shape 3623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24" name="Shape 362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25" name="Shape 362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6" name="Shape 362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7" name="Shape 362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8" name="Shape 362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9" name="Shape 362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0" name="Shape 3630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31" name="Shape 363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2" name="Shape 363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33" name="Shape 3633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34" name="Shape 363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35" name="Shape 363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6" name="Shape 363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7" name="Shape 363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8" name="Shape 363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9" name="Shape 363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40" name="Shape 3640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41" name="Shape 364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42" name="Shape 364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43" name="Shape 3643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644" name="Shape 3644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645" name="Shape 3645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46" name="Shape 364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47" name="Shape 364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48" name="Shape 364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49" name="Shape 364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0" name="Shape 365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1" name="Shape 365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2" name="Shape 365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53" name="Shape 365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54" name="Shape 365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655" name="Shape 3655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56" name="Shape 365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57" name="Shape 365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8" name="Shape 365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9" name="Shape 365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0" name="Shape 366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1" name="Shape 366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2" name="Shape 366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63" name="Shape 366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4" name="Shape 366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65" name="Shape 3665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666" name="Shape 3666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667" name="Shape 3667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8" name="Shape 3668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9" name="Shape 3669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0" name="Shape 3670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1" name="Shape 3671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2" name="Shape 3672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673" name="Shape 3673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74" name="Shape 3674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675" name="Shape 3675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676" name="Shape 3676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677" name="Shape 3677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78" name="Shape 367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79" name="Shape 367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0" name="Shape 368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1" name="Shape 368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2" name="Shape 368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3" name="Shape 368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4" name="Shape 368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85" name="Shape 368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86" name="Shape 368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687" name="Shape 3687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88" name="Shape 368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89" name="Shape 368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0" name="Shape 369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1" name="Shape 369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2" name="Shape 369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3" name="Shape 369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4" name="Shape 369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95" name="Shape 369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96" name="Shape 369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97" name="Shape 3697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698" name="Shape 3698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699" name="Shape 3699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0" name="Shape 3700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1" name="Shape 3701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2" name="Shape 3702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3" name="Shape 3703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4" name="Shape 3704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705" name="Shape 3705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06" name="Shape 3706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707" name="Shape 3707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708" name="Shape 370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709" name="Shape 370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0" name="Shape 371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1" name="Shape 371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2" name="Shape 371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3" name="Shape 371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4" name="Shape 371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715" name="Shape 371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6" name="Shape 371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17" name="Shape 3717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18" name="Shape 3718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9" name="Shape 3719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0" name="Shape 3720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1" name="Shape 3721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22" name="Shape 3722"/>
                  <p:cNvGrpSpPr/>
                  <p:nvPr/>
                </p:nvGrpSpPr>
                <p:grpSpPr>
                  <a:xfrm>
                    <a:off x="969607" y="5030203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23" name="Shape 3723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4" name="Shape 3724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5" name="Shape 3725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6" name="Shape 3726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27" name="Shape 3727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8" name="Shape 3728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9" name="Shape 3729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730" name="Shape 3730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31" name="Shape 3731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2" name="Shape 3732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3" name="Shape 3733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734" name="Shape 3734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5" name="Shape 3735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6" name="Shape 3736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7" name="Shape 3737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8" name="Shape 3738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9" name="Shape 3739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0" name="Shape 3740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1" name="Shape 3741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2" name="Shape 3742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3" name="Shape 3743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4" name="Shape 3744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5" name="Shape 3745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6" name="Shape 3746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7" name="Shape 3747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8" name="Shape 3748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9" name="Shape 3749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0" name="Shape 3750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1" name="Shape 3751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2" name="Shape 3752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3" name="Shape 3753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4" name="Shape 3754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5" name="Shape 3755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6" name="Shape 3756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7" name="Shape 3757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8" name="Shape 3758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59" name="Shape 3759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0" name="Shape 3760"/>
          <p:cNvSpPr/>
          <p:nvPr/>
        </p:nvSpPr>
        <p:spPr>
          <a:xfrm>
            <a:off x="-58725" y="-144587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1" name="Shape 3761"/>
          <p:cNvSpPr/>
          <p:nvPr/>
        </p:nvSpPr>
        <p:spPr>
          <a:xfrm>
            <a:off x="-6506" y="345957"/>
            <a:ext cx="107700" cy="4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2" name="Shape 3762"/>
          <p:cNvSpPr txBox="1"/>
          <p:nvPr/>
        </p:nvSpPr>
        <p:spPr>
          <a:xfrm>
            <a:off x="239935" y="348323"/>
            <a:ext cx="61527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chemeClr val="dk1"/>
                </a:solidFill>
              </a:rPr>
              <a:t>SVD – user/song pair</a:t>
            </a:r>
            <a:endParaRPr lang="en" sz="2700" b="1" dirty="0">
              <a:solidFill>
                <a:schemeClr val="dk1"/>
              </a:solidFill>
            </a:endParaRPr>
          </a:p>
        </p:txBody>
      </p:sp>
      <p:sp>
        <p:nvSpPr>
          <p:cNvPr id="3763" name="Shape 3763"/>
          <p:cNvSpPr txBox="1"/>
          <p:nvPr/>
        </p:nvSpPr>
        <p:spPr>
          <a:xfrm>
            <a:off x="4459323" y="1655056"/>
            <a:ext cx="4433700" cy="191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3764" name="Shape 3764"/>
          <p:cNvSpPr txBox="1"/>
          <p:nvPr/>
        </p:nvSpPr>
        <p:spPr>
          <a:xfrm>
            <a:off x="587250" y="1107000"/>
            <a:ext cx="7276500" cy="35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63" y="954074"/>
            <a:ext cx="5784753" cy="35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Shape 354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355" name="Shape 355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356" name="Shape 356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357" name="Shape 357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358" name="Shape 358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359" name="Shape 359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0" name="Shape 360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1" name="Shape 361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Shape 362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Shape 363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4" name="Shape 364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5" name="Shape 365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366" name="Shape 366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367" name="Shape 367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368" name="Shape 36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369" name="Shape 36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70" name="Shape 37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71" name="Shape 37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72" name="Shape 37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73" name="Shape 37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74" name="Shape 37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75" name="Shape 37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6" name="Shape 37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77" name="Shape 377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378" name="Shape 37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379" name="Shape 37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0" name="Shape 38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1" name="Shape 38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2" name="Shape 38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3" name="Shape 38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84" name="Shape 38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85" name="Shape 38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86" name="Shape 38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7" name="Shape 387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388" name="Shape 388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389" name="Shape 389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90" name="Shape 390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91" name="Shape 391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92" name="Shape 392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93" name="Shape 393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94" name="Shape 394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95" name="Shape 395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96" name="Shape 396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97" name="Shape 397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398" name="Shape 39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399" name="Shape 39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00" name="Shape 40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01" name="Shape 40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02" name="Shape 40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03" name="Shape 40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04" name="Shape 404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405" name="Shape 40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6" name="Shape 40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07" name="Shape 407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408" name="Shape 40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409" name="Shape 40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10" name="Shape 41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11" name="Shape 41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12" name="Shape 41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13" name="Shape 41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14" name="Shape 414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415" name="Shape 41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6" name="Shape 41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17" name="Shape 417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418" name="Shape 41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419" name="Shape 41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0" name="Shape 42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1" name="Shape 42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2" name="Shape 42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3" name="Shape 42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4" name="Shape 424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425" name="Shape 42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26" name="Shape 42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27" name="Shape 427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428" name="Shape 428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429" name="Shape 429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30" name="Shape 430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31" name="Shape 431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32" name="Shape 432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33" name="Shape 433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34" name="Shape 434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435" name="Shape 435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6" name="Shape 436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37" name="Shape 437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438" name="Shape 438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439" name="Shape 439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440" name="Shape 44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441" name="Shape 44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42" name="Shape 44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43" name="Shape 44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44" name="Shape 44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45" name="Shape 44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46" name="Shape 44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447" name="Shape 44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48" name="Shape 44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449" name="Shape 449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450" name="Shape 45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451" name="Shape 45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52" name="Shape 45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53" name="Shape 45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54" name="Shape 45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55" name="Shape 45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56" name="Shape 45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457" name="Shape 45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58" name="Shape 45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59" name="Shape 459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460" name="Shape 460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461" name="Shape 461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62" name="Shape 462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63" name="Shape 463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64" name="Shape 464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65" name="Shape 465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66" name="Shape 466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467" name="Shape 467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68" name="Shape 468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469" name="Shape 469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470" name="Shape 470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471" name="Shape 471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472" name="Shape 472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473" name="Shape 473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74" name="Shape 474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75" name="Shape 475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76" name="Shape 476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77" name="Shape 477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78" name="Shape 478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479" name="Shape 479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80" name="Shape 480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481" name="Shape 481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482" name="Shape 482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483" name="Shape 483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84" name="Shape 484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85" name="Shape 485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86" name="Shape 486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87" name="Shape 487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488" name="Shape 488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489" name="Shape 489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90" name="Shape 490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91" name="Shape 491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492" name="Shape 492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493" name="Shape 493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94" name="Shape 494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95" name="Shape 495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96" name="Shape 496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97" name="Shape 497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498" name="Shape 498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499" name="Shape 499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00" name="Shape 500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501" name="Shape 501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502" name="Shape 502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503" name="Shape 503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04" name="Shape 504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05" name="Shape 505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06" name="Shape 506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07" name="Shape 507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08" name="Shape 508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509" name="Shape 509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0" name="Shape 510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11" name="Shape 511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512" name="Shape 512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Shape 513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Shape 514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5" name="Shape 515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16" name="Shape 516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517" name="Shape 517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8" name="Shape 518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9" name="Shape 519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0" name="Shape 520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1" name="Shape 521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Shape 522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Shape 523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24" name="Shape 524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525" name="Shape 525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Shape 526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Shape 527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528" name="Shape 528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Shape 537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9" name="Shape 549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Shape 550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Shape 551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Shape 552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Shape 553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Shape 554"/>
          <p:cNvSpPr/>
          <p:nvPr/>
        </p:nvSpPr>
        <p:spPr>
          <a:xfrm>
            <a:off x="-8575" y="0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239935" y="348323"/>
            <a:ext cx="524646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4340973" y="673037"/>
            <a:ext cx="4418563" cy="367023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WSDM has challenged the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ML community to help solve these problems and build a better music </a:t>
            </a:r>
            <a:r>
              <a:rPr lang="en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recommendation system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dataset from KKBOX holds the world’s most comprehensive Asia-Pop music library with over 30 million tracks, based on a collaborative filtering  algorithm with matrix factorization and word embedding in their recommendation system. However, new techniques are believed to have better results.</a:t>
            </a: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84993">
            <a:off x="815196" y="1234937"/>
            <a:ext cx="2930569" cy="9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37136">
            <a:off x="953506" y="2321459"/>
            <a:ext cx="2148260" cy="202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0" name="Shape 3560"/>
          <p:cNvGrpSpPr/>
          <p:nvPr/>
        </p:nvGrpSpPr>
        <p:grpSpPr>
          <a:xfrm>
            <a:off x="33" y="64"/>
            <a:ext cx="3934786" cy="4859627"/>
            <a:chOff x="-57092" y="85"/>
            <a:chExt cx="5246382" cy="6479503"/>
          </a:xfrm>
        </p:grpSpPr>
        <p:grpSp>
          <p:nvGrpSpPr>
            <p:cNvPr id="3561" name="Shape 3561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3562" name="Shape 3562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3563" name="Shape 3563"/>
                <p:cNvGrpSpPr/>
                <p:nvPr/>
              </p:nvGrpSpPr>
              <p:grpSpPr>
                <a:xfrm>
                  <a:off x="-57092" y="85"/>
                  <a:ext cx="5246382" cy="4479761"/>
                  <a:chOff x="-324601" y="119"/>
                  <a:chExt cx="7372656" cy="6295336"/>
                </a:xfrm>
              </p:grpSpPr>
              <p:grpSp>
                <p:nvGrpSpPr>
                  <p:cNvPr id="3564" name="Shape 3564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3565" name="Shape 3565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6" name="Shape 3566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7" name="Shape 3567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8" name="Shape 3568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9" name="Shape 3569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70" name="Shape 3570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571" name="Shape 3571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572" name="Shape 3572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573" name="Shape 3573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574" name="Shape 3574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575" name="Shape 3575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6" name="Shape 3576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7" name="Shape 3577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8" name="Shape 3578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9" name="Shape 3579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0" name="Shape 3580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581" name="Shape 3581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82" name="Shape 3582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583" name="Shape 3583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584" name="Shape 3584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585" name="Shape 3585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6" name="Shape 3586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7" name="Shape 3587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8" name="Shape 3588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9" name="Shape 3589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90" name="Shape 3590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591" name="Shape 3591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2" name="Shape 3592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93" name="Shape 3593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594" name="Shape 3594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595" name="Shape 3595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6" name="Shape 3596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7" name="Shape 3597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8" name="Shape 3598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9" name="Shape 3599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00" name="Shape 3600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601" name="Shape 3601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2" name="Shape 3602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603" name="Shape 3603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04" name="Shape 360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05" name="Shape 360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6" name="Shape 360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7" name="Shape 360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8" name="Shape 360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9" name="Shape 360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0" name="Shape 3610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11" name="Shape 361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12" name="Shape 361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13" name="Shape 3613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14" name="Shape 361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15" name="Shape 361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6" name="Shape 361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7" name="Shape 361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8" name="Shape 361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9" name="Shape 361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0" name="Shape 3620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21" name="Shape 362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2" name="Shape 362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23" name="Shape 3623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24" name="Shape 362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25" name="Shape 362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6" name="Shape 362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7" name="Shape 362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8" name="Shape 362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9" name="Shape 362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0" name="Shape 3630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31" name="Shape 363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2" name="Shape 363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33" name="Shape 3633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34" name="Shape 363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35" name="Shape 363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6" name="Shape 363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7" name="Shape 363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8" name="Shape 363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9" name="Shape 363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40" name="Shape 3640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41" name="Shape 364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42" name="Shape 364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43" name="Shape 3643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644" name="Shape 3644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645" name="Shape 3645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46" name="Shape 364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47" name="Shape 364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48" name="Shape 364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49" name="Shape 364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0" name="Shape 365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1" name="Shape 365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2" name="Shape 365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53" name="Shape 365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54" name="Shape 365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655" name="Shape 3655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56" name="Shape 365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57" name="Shape 365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8" name="Shape 365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9" name="Shape 365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0" name="Shape 366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1" name="Shape 366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2" name="Shape 366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63" name="Shape 366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4" name="Shape 366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65" name="Shape 3665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666" name="Shape 3666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667" name="Shape 3667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8" name="Shape 3668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9" name="Shape 3669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0" name="Shape 3670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1" name="Shape 3671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2" name="Shape 3672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673" name="Shape 3673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74" name="Shape 3674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675" name="Shape 3675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676" name="Shape 3676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677" name="Shape 3677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78" name="Shape 367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79" name="Shape 367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0" name="Shape 368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1" name="Shape 368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2" name="Shape 368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3" name="Shape 368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4" name="Shape 368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85" name="Shape 368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86" name="Shape 368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687" name="Shape 3687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88" name="Shape 368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89" name="Shape 368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0" name="Shape 369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1" name="Shape 369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2" name="Shape 369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3" name="Shape 369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4" name="Shape 369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95" name="Shape 369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96" name="Shape 369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97" name="Shape 3697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698" name="Shape 3698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699" name="Shape 3699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0" name="Shape 3700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1" name="Shape 3701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2" name="Shape 3702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3" name="Shape 3703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4" name="Shape 3704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705" name="Shape 3705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06" name="Shape 3706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707" name="Shape 3707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708" name="Shape 370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709" name="Shape 370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0" name="Shape 371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1" name="Shape 371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2" name="Shape 371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3" name="Shape 371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4" name="Shape 371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715" name="Shape 371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6" name="Shape 371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17" name="Shape 3717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18" name="Shape 3718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9" name="Shape 3719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0" name="Shape 3720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1" name="Shape 3721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22" name="Shape 3722"/>
                  <p:cNvGrpSpPr/>
                  <p:nvPr/>
                </p:nvGrpSpPr>
                <p:grpSpPr>
                  <a:xfrm>
                    <a:off x="969607" y="5030203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23" name="Shape 3723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4" name="Shape 3724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5" name="Shape 3725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6" name="Shape 3726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27" name="Shape 3727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8" name="Shape 3728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9" name="Shape 3729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730" name="Shape 3730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31" name="Shape 3731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2" name="Shape 3732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3" name="Shape 3733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734" name="Shape 3734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5" name="Shape 3735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6" name="Shape 3736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7" name="Shape 3737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8" name="Shape 3738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9" name="Shape 3739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0" name="Shape 3740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1" name="Shape 3741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2" name="Shape 3742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3" name="Shape 3743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4" name="Shape 3744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5" name="Shape 3745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6" name="Shape 3746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7" name="Shape 3747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8" name="Shape 3748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9" name="Shape 3749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0" name="Shape 3750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1" name="Shape 3751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2" name="Shape 3752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3" name="Shape 3753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4" name="Shape 3754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5" name="Shape 3755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6" name="Shape 3756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7" name="Shape 3757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8" name="Shape 3758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59" name="Shape 3759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0" name="Shape 3760"/>
          <p:cNvSpPr/>
          <p:nvPr/>
        </p:nvSpPr>
        <p:spPr>
          <a:xfrm>
            <a:off x="-58725" y="-144587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1" name="Shape 3761"/>
          <p:cNvSpPr/>
          <p:nvPr/>
        </p:nvSpPr>
        <p:spPr>
          <a:xfrm>
            <a:off x="-6506" y="345957"/>
            <a:ext cx="107700" cy="4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2" name="Shape 3762"/>
          <p:cNvSpPr txBox="1"/>
          <p:nvPr/>
        </p:nvSpPr>
        <p:spPr>
          <a:xfrm>
            <a:off x="239935" y="348323"/>
            <a:ext cx="61527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chemeClr val="dk1"/>
                </a:solidFill>
              </a:rPr>
              <a:t>SVD – user/song pair</a:t>
            </a:r>
            <a:endParaRPr lang="en" sz="2700" b="1" dirty="0">
              <a:solidFill>
                <a:schemeClr val="dk1"/>
              </a:solidFill>
            </a:endParaRPr>
          </a:p>
        </p:txBody>
      </p:sp>
      <p:sp>
        <p:nvSpPr>
          <p:cNvPr id="3763" name="Shape 3763"/>
          <p:cNvSpPr txBox="1"/>
          <p:nvPr/>
        </p:nvSpPr>
        <p:spPr>
          <a:xfrm>
            <a:off x="4459323" y="1655056"/>
            <a:ext cx="4433700" cy="191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3764" name="Shape 3764"/>
          <p:cNvSpPr txBox="1"/>
          <p:nvPr/>
        </p:nvSpPr>
        <p:spPr>
          <a:xfrm>
            <a:off x="587250" y="1107000"/>
            <a:ext cx="7276500" cy="35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7" y="1214167"/>
            <a:ext cx="9144000" cy="15611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83074" y="2627478"/>
            <a:ext cx="31407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Leader board f</a:t>
            </a:r>
            <a:r>
              <a:rPr lang="en-US" dirty="0" smtClean="0"/>
              <a:t>rom </a:t>
            </a:r>
            <a:r>
              <a:rPr lang="en-US" b="1" dirty="0" smtClean="0">
                <a:solidFill>
                  <a:srgbClr val="FF0000"/>
                </a:solidFill>
              </a:rPr>
              <a:t>No.113 to No.45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" y="3156530"/>
            <a:ext cx="9144000" cy="4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0" name="Shape 3560"/>
          <p:cNvGrpSpPr/>
          <p:nvPr/>
        </p:nvGrpSpPr>
        <p:grpSpPr>
          <a:xfrm>
            <a:off x="33" y="64"/>
            <a:ext cx="3934786" cy="4859627"/>
            <a:chOff x="-57092" y="85"/>
            <a:chExt cx="5246382" cy="6479503"/>
          </a:xfrm>
        </p:grpSpPr>
        <p:grpSp>
          <p:nvGrpSpPr>
            <p:cNvPr id="3561" name="Shape 3561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3562" name="Shape 3562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3563" name="Shape 3563"/>
                <p:cNvGrpSpPr/>
                <p:nvPr/>
              </p:nvGrpSpPr>
              <p:grpSpPr>
                <a:xfrm>
                  <a:off x="-57092" y="85"/>
                  <a:ext cx="5246382" cy="4479761"/>
                  <a:chOff x="-324601" y="119"/>
                  <a:chExt cx="7372656" cy="6295336"/>
                </a:xfrm>
              </p:grpSpPr>
              <p:grpSp>
                <p:nvGrpSpPr>
                  <p:cNvPr id="3564" name="Shape 3564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3565" name="Shape 3565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6" name="Shape 3566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7" name="Shape 3567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8" name="Shape 3568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69" name="Shape 3569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70" name="Shape 3570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571" name="Shape 3571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572" name="Shape 3572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573" name="Shape 3573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574" name="Shape 3574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575" name="Shape 3575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6" name="Shape 3576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7" name="Shape 3577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8" name="Shape 3578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79" name="Shape 3579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0" name="Shape 3580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581" name="Shape 3581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82" name="Shape 3582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583" name="Shape 3583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584" name="Shape 3584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585" name="Shape 3585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6" name="Shape 3586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7" name="Shape 3587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8" name="Shape 3588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89" name="Shape 3589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590" name="Shape 3590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591" name="Shape 3591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2" name="Shape 3592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93" name="Shape 3593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594" name="Shape 3594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595" name="Shape 3595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6" name="Shape 3596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7" name="Shape 3597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8" name="Shape 3598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599" name="Shape 3599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00" name="Shape 3600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601" name="Shape 3601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2" name="Shape 3602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603" name="Shape 3603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04" name="Shape 360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05" name="Shape 360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6" name="Shape 360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7" name="Shape 360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8" name="Shape 360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09" name="Shape 360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0" name="Shape 3610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11" name="Shape 361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12" name="Shape 361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13" name="Shape 3613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14" name="Shape 361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15" name="Shape 361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6" name="Shape 361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7" name="Shape 361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8" name="Shape 361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19" name="Shape 361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0" name="Shape 3620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21" name="Shape 362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2" name="Shape 362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23" name="Shape 3623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24" name="Shape 362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25" name="Shape 362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6" name="Shape 362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7" name="Shape 362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8" name="Shape 362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29" name="Shape 362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0" name="Shape 3630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31" name="Shape 363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2" name="Shape 363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33" name="Shape 3633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634" name="Shape 3634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635" name="Shape 3635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6" name="Shape 3636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7" name="Shape 3637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8" name="Shape 3638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39" name="Shape 3639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40" name="Shape 3640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641" name="Shape 3641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42" name="Shape 3642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643" name="Shape 3643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644" name="Shape 3644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645" name="Shape 3645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46" name="Shape 364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47" name="Shape 364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48" name="Shape 364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49" name="Shape 364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0" name="Shape 365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1" name="Shape 365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2" name="Shape 365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53" name="Shape 365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54" name="Shape 365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655" name="Shape 3655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56" name="Shape 3656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57" name="Shape 3657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8" name="Shape 3658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59" name="Shape 3659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0" name="Shape 3660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1" name="Shape 3661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62" name="Shape 3662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63" name="Shape 3663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4" name="Shape 3664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65" name="Shape 3665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666" name="Shape 3666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667" name="Shape 3667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8" name="Shape 3668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69" name="Shape 3669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0" name="Shape 3670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1" name="Shape 3671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72" name="Shape 3672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673" name="Shape 3673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674" name="Shape 3674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675" name="Shape 3675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3676" name="Shape 3676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3677" name="Shape 3677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78" name="Shape 367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79" name="Shape 367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0" name="Shape 368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1" name="Shape 368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2" name="Shape 368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3" name="Shape 368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84" name="Shape 368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85" name="Shape 368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86" name="Shape 368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3687" name="Shape 3687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3688" name="Shape 368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3689" name="Shape 368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0" name="Shape 369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1" name="Shape 369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2" name="Shape 369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3" name="Shape 369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3694" name="Shape 369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3695" name="Shape 369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696" name="Shape 369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97" name="Shape 3697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3698" name="Shape 3698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3699" name="Shape 3699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0" name="Shape 3700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1" name="Shape 3701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2" name="Shape 3702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3" name="Shape 3703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704" name="Shape 3704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3705" name="Shape 3705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06" name="Shape 3706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707" name="Shape 3707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3708" name="Shape 370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3709" name="Shape 370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0" name="Shape 371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1" name="Shape 371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2" name="Shape 371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3" name="Shape 371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714" name="Shape 371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3715" name="Shape 371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6" name="Shape 371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17" name="Shape 3717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18" name="Shape 3718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9" name="Shape 3719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0" name="Shape 3720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1" name="Shape 3721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22" name="Shape 3722"/>
                  <p:cNvGrpSpPr/>
                  <p:nvPr/>
                </p:nvGrpSpPr>
                <p:grpSpPr>
                  <a:xfrm>
                    <a:off x="969607" y="5030203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23" name="Shape 3723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4" name="Shape 3724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5" name="Shape 3725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6" name="Shape 3726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27" name="Shape 3727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8" name="Shape 3728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9" name="Shape 3729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730" name="Shape 3730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3731" name="Shape 3731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2" name="Shape 3732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3" name="Shape 3733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3734" name="Shape 3734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5" name="Shape 3735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6" name="Shape 3736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7" name="Shape 3737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8" name="Shape 3738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9" name="Shape 3739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0" name="Shape 3740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1" name="Shape 3741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2" name="Shape 3742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3" name="Shape 3743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4" name="Shape 3744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5" name="Shape 3745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6" name="Shape 3746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7" name="Shape 3747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8" name="Shape 3748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9" name="Shape 3749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0" name="Shape 3750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1" name="Shape 3751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2" name="Shape 3752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3" name="Shape 3753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4" name="Shape 3754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5" name="Shape 3755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6" name="Shape 3756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7" name="Shape 3757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8" name="Shape 3758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59" name="Shape 3759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0" name="Shape 3760"/>
          <p:cNvSpPr/>
          <p:nvPr/>
        </p:nvSpPr>
        <p:spPr>
          <a:xfrm>
            <a:off x="-58725" y="-144587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1" name="Shape 3761"/>
          <p:cNvSpPr/>
          <p:nvPr/>
        </p:nvSpPr>
        <p:spPr>
          <a:xfrm>
            <a:off x="-6506" y="345957"/>
            <a:ext cx="107700" cy="48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2" name="Shape 3762"/>
          <p:cNvSpPr txBox="1"/>
          <p:nvPr/>
        </p:nvSpPr>
        <p:spPr>
          <a:xfrm>
            <a:off x="239935" y="348323"/>
            <a:ext cx="61527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chemeClr val="dk1"/>
                </a:solidFill>
              </a:rPr>
              <a:t>Result</a:t>
            </a:r>
            <a:endParaRPr lang="en" sz="2700" b="1" dirty="0">
              <a:solidFill>
                <a:schemeClr val="dk1"/>
              </a:solidFill>
            </a:endParaRPr>
          </a:p>
        </p:txBody>
      </p:sp>
      <p:sp>
        <p:nvSpPr>
          <p:cNvPr id="3763" name="Shape 3763"/>
          <p:cNvSpPr txBox="1"/>
          <p:nvPr/>
        </p:nvSpPr>
        <p:spPr>
          <a:xfrm>
            <a:off x="4459323" y="1655056"/>
            <a:ext cx="4433700" cy="191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3764" name="Shape 3764"/>
          <p:cNvSpPr txBox="1"/>
          <p:nvPr/>
        </p:nvSpPr>
        <p:spPr>
          <a:xfrm>
            <a:off x="587250" y="1107000"/>
            <a:ext cx="7276500" cy="352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Before </a:t>
            </a:r>
            <a:r>
              <a:rPr lang="en-US" sz="1800" dirty="0" smtClean="0"/>
              <a:t>Deadline</a:t>
            </a:r>
          </a:p>
          <a:p>
            <a:pPr lvl="0"/>
            <a:r>
              <a:rPr lang="en-US" sz="1800" dirty="0" smtClean="0"/>
              <a:t>0.66343 </a:t>
            </a:r>
            <a:r>
              <a:rPr lang="en-US" sz="1800" dirty="0" err="1"/>
              <a:t>lightgbm</a:t>
            </a:r>
            <a:r>
              <a:rPr lang="en-US" sz="1800" dirty="0"/>
              <a:t> with raw-feature </a:t>
            </a:r>
            <a:endParaRPr lang="en-US" sz="1800" dirty="0" smtClean="0"/>
          </a:p>
          <a:p>
            <a:pPr lvl="0"/>
            <a:r>
              <a:rPr lang="en-US" sz="1800" dirty="0" smtClean="0"/>
              <a:t>0.67732 </a:t>
            </a:r>
            <a:r>
              <a:rPr lang="en-US" sz="1800" dirty="0" err="1"/>
              <a:t>lightgbm</a:t>
            </a:r>
            <a:r>
              <a:rPr lang="en-US" sz="1800" dirty="0"/>
              <a:t> with 10 most important features </a:t>
            </a:r>
            <a:endParaRPr lang="en-US" sz="1800" dirty="0" smtClean="0"/>
          </a:p>
          <a:p>
            <a:pPr lvl="0"/>
            <a:r>
              <a:rPr lang="en-US" sz="1800" dirty="0" smtClean="0"/>
              <a:t>0.68154 </a:t>
            </a:r>
            <a:r>
              <a:rPr lang="en-US" sz="1800" dirty="0" err="1"/>
              <a:t>lightgbm</a:t>
            </a:r>
            <a:r>
              <a:rPr lang="en-US" sz="1800" dirty="0"/>
              <a:t> with 20 most important features </a:t>
            </a:r>
            <a:endParaRPr lang="en-US" sz="1800" dirty="0" smtClean="0"/>
          </a:p>
          <a:p>
            <a:pPr lvl="0"/>
            <a:r>
              <a:rPr lang="en-US" sz="1800" dirty="0" smtClean="0"/>
              <a:t>0.68823 </a:t>
            </a:r>
            <a:r>
              <a:rPr lang="en-US" sz="1800" dirty="0" err="1"/>
              <a:t>lightgbm</a:t>
            </a:r>
            <a:r>
              <a:rPr lang="en-US" sz="1800" dirty="0"/>
              <a:t> with 30 most important features </a:t>
            </a:r>
            <a:endParaRPr lang="en-US" sz="1800" dirty="0" smtClean="0"/>
          </a:p>
          <a:p>
            <a:pPr lvl="0"/>
            <a:r>
              <a:rPr lang="en-US" sz="1800" dirty="0" smtClean="0"/>
              <a:t>0.68907 </a:t>
            </a:r>
            <a:r>
              <a:rPr lang="en-US" sz="1800" dirty="0" err="1"/>
              <a:t>lightgbm</a:t>
            </a:r>
            <a:r>
              <a:rPr lang="en-US" sz="1800" dirty="0"/>
              <a:t> with all features (</a:t>
            </a:r>
            <a:r>
              <a:rPr lang="en-US" sz="1800" dirty="0" err="1"/>
              <a:t>appro</a:t>
            </a:r>
            <a:r>
              <a:rPr lang="en-US" sz="1800" dirty="0"/>
              <a:t>. 50) </a:t>
            </a:r>
            <a:endParaRPr lang="en-US" sz="1800" dirty="0" smtClean="0"/>
          </a:p>
          <a:p>
            <a:pPr lvl="0"/>
            <a:r>
              <a:rPr lang="en-US" sz="1800" dirty="0" smtClean="0"/>
              <a:t>0.68930 </a:t>
            </a:r>
            <a:r>
              <a:rPr lang="en-US" sz="1800" dirty="0" err="1"/>
              <a:t>lightgbm</a:t>
            </a:r>
            <a:r>
              <a:rPr lang="en-US" sz="1800" dirty="0"/>
              <a:t> with all features (</a:t>
            </a:r>
            <a:r>
              <a:rPr lang="en-US" sz="1800" dirty="0" err="1"/>
              <a:t>appro</a:t>
            </a:r>
            <a:r>
              <a:rPr lang="en-US" sz="1800" dirty="0"/>
              <a:t>. 50) with </a:t>
            </a:r>
            <a:r>
              <a:rPr lang="en-US" sz="1800" dirty="0" err="1"/>
              <a:t>msno</a:t>
            </a:r>
            <a:r>
              <a:rPr lang="en-US" sz="1800" dirty="0"/>
              <a:t> processing </a:t>
            </a:r>
            <a:r>
              <a:rPr lang="en-US" sz="1800" dirty="0" smtClean="0"/>
              <a:t>0.69024 </a:t>
            </a:r>
            <a:r>
              <a:rPr lang="en-US" sz="1800" dirty="0" err="1"/>
              <a:t>lightgbm</a:t>
            </a:r>
            <a:r>
              <a:rPr lang="en-US" sz="1800" dirty="0"/>
              <a:t> with all features (</a:t>
            </a:r>
            <a:r>
              <a:rPr lang="en-US" sz="1800" dirty="0" err="1"/>
              <a:t>appro</a:t>
            </a:r>
            <a:r>
              <a:rPr lang="en-US" sz="1800" dirty="0"/>
              <a:t>. 50) with </a:t>
            </a:r>
            <a:r>
              <a:rPr lang="en-US" sz="1800" dirty="0" err="1"/>
              <a:t>msno</a:t>
            </a:r>
            <a:r>
              <a:rPr lang="en-US" sz="1800" dirty="0"/>
              <a:t> processing plus model </a:t>
            </a:r>
            <a:r>
              <a:rPr lang="en-US" sz="1800" dirty="0" err="1"/>
              <a:t>ensembling</a:t>
            </a:r>
            <a:r>
              <a:rPr lang="en-US" sz="1800" dirty="0"/>
              <a:t> </a:t>
            </a:r>
            <a:endParaRPr lang="en-US" sz="1800" dirty="0" smtClean="0"/>
          </a:p>
          <a:p>
            <a:pPr lvl="0"/>
            <a:endParaRPr lang="en-US" sz="1800" dirty="0"/>
          </a:p>
          <a:p>
            <a:pPr lvl="0"/>
            <a:r>
              <a:rPr lang="en-US" sz="1800" dirty="0" smtClean="0"/>
              <a:t>After Deadline</a:t>
            </a:r>
          </a:p>
          <a:p>
            <a:pPr lvl="0"/>
            <a:r>
              <a:rPr lang="en-US" sz="2000" dirty="0" smtClean="0">
                <a:solidFill>
                  <a:srgbClr val="FF0000"/>
                </a:solidFill>
              </a:rPr>
              <a:t>0.70136</a:t>
            </a:r>
            <a:r>
              <a:rPr lang="en-US" sz="2000" dirty="0" smtClean="0"/>
              <a:t> </a:t>
            </a:r>
            <a:r>
              <a:rPr lang="en-US" sz="2000" dirty="0" err="1" smtClean="0"/>
              <a:t>lightgbm</a:t>
            </a:r>
            <a:r>
              <a:rPr lang="en-US" sz="2000" dirty="0" smtClean="0"/>
              <a:t> with old + new (SVD) features</a:t>
            </a:r>
          </a:p>
          <a:p>
            <a:pPr lvl="0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846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9" name="Shape 3769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0" name="Shape 3770"/>
          <p:cNvSpPr txBox="1"/>
          <p:nvPr/>
        </p:nvSpPr>
        <p:spPr>
          <a:xfrm>
            <a:off x="239935" y="348323"/>
            <a:ext cx="524646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</a:p>
        </p:txBody>
      </p:sp>
      <p:sp>
        <p:nvSpPr>
          <p:cNvPr id="3771" name="Shape 3771"/>
          <p:cNvSpPr/>
          <p:nvPr/>
        </p:nvSpPr>
        <p:spPr>
          <a:xfrm>
            <a:off x="290690" y="1061185"/>
            <a:ext cx="8278347" cy="408573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H.-T. Cheng, L. Koc, J. Harmsen, T. Shaked, T. Chandra, H. Aradhye, G. Anderson, G. Corrado, W. Chai, M. Ispir, et al. Wide &amp; deep learning for recommender systems. arXiv preprint arXiv:1606.07792, 2016.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Tomas Mikolov, Kai Chen, Greg Corrado, and Jeffrey Dean. 2013a. Efficient Estimation of Word Representations in Vector Space. In ICLR Workshop Papers.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Competition website: </a:t>
            </a:r>
          </a:p>
          <a:p>
            <a:pPr marL="596900" marR="0" lvl="1" indent="-254000" algn="l" rtl="0">
              <a:lnSpc>
                <a:spcPct val="150000"/>
              </a:lnSpc>
              <a:spcBef>
                <a:spcPts val="0"/>
              </a:spcBef>
              <a:buClr>
                <a:srgbClr val="337AB7"/>
              </a:buClr>
              <a:buSzPts val="1800"/>
              <a:buFont typeface="Arial"/>
              <a:buChar char="•"/>
            </a:pPr>
            <a:r>
              <a:rPr lang="en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https://www.kaggle.com/c/kkbox-music-recommendation-challenge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LGBM: </a:t>
            </a:r>
          </a:p>
          <a:p>
            <a:pPr marL="596900" marR="0" lvl="1" indent="-254000" algn="l" rtl="0">
              <a:lnSpc>
                <a:spcPct val="150000"/>
              </a:lnSpc>
              <a:spcBef>
                <a:spcPts val="0"/>
              </a:spcBef>
              <a:buClr>
                <a:srgbClr val="337AB7"/>
              </a:buClr>
              <a:buSzPts val="1800"/>
              <a:buFont typeface="Arial"/>
              <a:buChar char="•"/>
            </a:pPr>
            <a:r>
              <a:rPr lang="en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https://www.kaggle.com/kamilkk/simple-fast-lgbm-0-6685</a:t>
            </a:r>
          </a:p>
          <a:p>
            <a:pPr marL="596900" marR="0" lvl="1" indent="-254000" algn="l" rtl="0">
              <a:lnSpc>
                <a:spcPct val="150000"/>
              </a:lnSpc>
              <a:spcBef>
                <a:spcPts val="0"/>
              </a:spcBef>
              <a:buClr>
                <a:srgbClr val="337AB7"/>
              </a:buClr>
              <a:buSzPts val="1800"/>
              <a:buFont typeface="Arial"/>
              <a:buChar char="•"/>
            </a:pPr>
            <a:r>
              <a:rPr lang="en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https://github.com/Microsoft/LightGBM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>
              <a:solidFill>
                <a:srgbClr val="337A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-24679" y="64"/>
            <a:ext cx="3934786" cy="4859627"/>
            <a:chOff x="-57092" y="85"/>
            <a:chExt cx="5246382" cy="6479503"/>
          </a:xfrm>
        </p:grpSpPr>
        <p:grpSp>
          <p:nvGrpSpPr>
            <p:cNvPr id="565" name="Shape 565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566" name="Shape 566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567" name="Shape 567"/>
                <p:cNvGrpSpPr/>
                <p:nvPr/>
              </p:nvGrpSpPr>
              <p:grpSpPr>
                <a:xfrm>
                  <a:off x="-57092" y="85"/>
                  <a:ext cx="5246382" cy="4479760"/>
                  <a:chOff x="-324601" y="119"/>
                  <a:chExt cx="7372656" cy="6295335"/>
                </a:xfrm>
              </p:grpSpPr>
              <p:grpSp>
                <p:nvGrpSpPr>
                  <p:cNvPr id="568" name="Shape 568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569" name="Shape 569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0" name="Shape 570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1" name="Shape 571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2" name="Shape 572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3" name="Shape 573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4" name="Shape 574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75" name="Shape 575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576" name="Shape 576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577" name="Shape 577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578" name="Shape 57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579" name="Shape 57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80" name="Shape 58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81" name="Shape 58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82" name="Shape 58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83" name="Shape 58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84" name="Shape 58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585" name="Shape 58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586" name="Shape 58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587" name="Shape 587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588" name="Shape 58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589" name="Shape 58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90" name="Shape 59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91" name="Shape 59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92" name="Shape 59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93" name="Shape 59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594" name="Shape 59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595" name="Shape 59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596" name="Shape 59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7" name="Shape 597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598" name="Shape 598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599" name="Shape 599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00" name="Shape 600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01" name="Shape 601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02" name="Shape 602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03" name="Shape 603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04" name="Shape 604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605" name="Shape 605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06" name="Shape 606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07" name="Shape 607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608" name="Shape 60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609" name="Shape 60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10" name="Shape 61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11" name="Shape 61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12" name="Shape 61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13" name="Shape 61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14" name="Shape 61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615" name="Shape 61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6" name="Shape 61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17" name="Shape 617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618" name="Shape 61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619" name="Shape 61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20" name="Shape 62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21" name="Shape 62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22" name="Shape 62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23" name="Shape 62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24" name="Shape 624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625" name="Shape 62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6" name="Shape 62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27" name="Shape 627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628" name="Shape 62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629" name="Shape 62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0" name="Shape 63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1" name="Shape 63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2" name="Shape 63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3" name="Shape 63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34" name="Shape 634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635" name="Shape 63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6" name="Shape 63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37" name="Shape 637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638" name="Shape 63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639" name="Shape 63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0" name="Shape 64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1" name="Shape 64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2" name="Shape 64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3" name="Shape 64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44" name="Shape 64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645" name="Shape 64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6" name="Shape 64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47" name="Shape 647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648" name="Shape 648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649" name="Shape 649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650" name="Shape 65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651" name="Shape 65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52" name="Shape 65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53" name="Shape 65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54" name="Shape 65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55" name="Shape 65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56" name="Shape 65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657" name="Shape 65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58" name="Shape 65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659" name="Shape 659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660" name="Shape 66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661" name="Shape 66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62" name="Shape 66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63" name="Shape 66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64" name="Shape 66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65" name="Shape 66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66" name="Shape 66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667" name="Shape 66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68" name="Shape 66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69" name="Shape 669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670" name="Shape 670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671" name="Shape 671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72" name="Shape 672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73" name="Shape 673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74" name="Shape 674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75" name="Shape 675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76" name="Shape 676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677" name="Shape 677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8" name="Shape 678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79" name="Shape 679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680" name="Shape 680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681" name="Shape 681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682" name="Shape 682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683" name="Shape 683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84" name="Shape 684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85" name="Shape 685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86" name="Shape 686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87" name="Shape 687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88" name="Shape 688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Shape 689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690" name="Shape 690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691" name="Shape 691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692" name="Shape 692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693" name="Shape 693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94" name="Shape 694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95" name="Shape 695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96" name="Shape 696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97" name="Shape 697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98" name="Shape 698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699" name="Shape 699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700" name="Shape 700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01" name="Shape 701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702" name="Shape 702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703" name="Shape 703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704" name="Shape 704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705" name="Shape 705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706" name="Shape 706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707" name="Shape 707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708" name="Shape 708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709" name="Shape 709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10" name="Shape 710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11" name="Shape 711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712" name="Shape 712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713" name="Shape 713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14" name="Shape 714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15" name="Shape 715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16" name="Shape 716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17" name="Shape 717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18" name="Shape 718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719" name="Shape 719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0" name="Shape 720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21" name="Shape 721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722" name="Shape 722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3" name="Shape 723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4" name="Shape 724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5" name="Shape 725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26" name="Shape 726"/>
                  <p:cNvGrpSpPr/>
                  <p:nvPr/>
                </p:nvGrpSpPr>
                <p:grpSpPr>
                  <a:xfrm>
                    <a:off x="969607" y="5030203"/>
                    <a:ext cx="972570" cy="1265251"/>
                    <a:chOff x="5331425" y="2666564"/>
                    <a:chExt cx="972570" cy="1265251"/>
                  </a:xfrm>
                </p:grpSpPr>
                <p:sp>
                  <p:nvSpPr>
                    <p:cNvPr id="727" name="Shape 727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8" name="Shape 728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9" name="Shape 729"/>
                    <p:cNvSpPr/>
                    <p:nvPr/>
                  </p:nvSpPr>
                  <p:spPr>
                    <a:xfrm rot="10800000">
                      <a:off x="5331425" y="3299415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30" name="Shape 730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31" name="Shape 731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Shape 732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Shape 733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734" name="Shape 734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735" name="Shape 735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36" name="Shape 736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37" name="Shape 737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738" name="Shape 738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Shape 746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Shape 747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Shape 748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Shape 752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Shape 753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Shape 754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Shape 756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Shape 757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9" name="Shape 759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Shape 760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Shape 761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Shape 762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3" name="Shape 763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4" name="Shape 764"/>
          <p:cNvSpPr/>
          <p:nvPr/>
        </p:nvSpPr>
        <p:spPr>
          <a:xfrm>
            <a:off x="-8575" y="0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5" name="Shape 7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919336"/>
            <a:ext cx="5912854" cy="123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Shape 7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0" y="2198078"/>
            <a:ext cx="6840418" cy="128567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Shape 767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239935" y="348323"/>
            <a:ext cx="524646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6740236" y="1399904"/>
            <a:ext cx="1371770" cy="34624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members.csv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7569578" y="2660264"/>
            <a:ext cx="1016240" cy="34624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songs.csv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7663258" y="3986368"/>
            <a:ext cx="922560" cy="34624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train.csv</a:t>
            </a:r>
          </a:p>
        </p:txBody>
      </p:sp>
      <p:pic>
        <p:nvPicPr>
          <p:cNvPr id="772" name="Shape 7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875" y="3659750"/>
            <a:ext cx="7202336" cy="12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Shape 773"/>
          <p:cNvSpPr/>
          <p:nvPr/>
        </p:nvSpPr>
        <p:spPr>
          <a:xfrm>
            <a:off x="7199475" y="3696450"/>
            <a:ext cx="370200" cy="123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2214000" y="3659750"/>
            <a:ext cx="425100" cy="2160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2825400" y="983900"/>
            <a:ext cx="425100" cy="2160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2650613" y="2198075"/>
            <a:ext cx="425100" cy="216000"/>
          </a:xfrm>
          <a:prstGeom prst="ellipse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4409513" y="3659750"/>
            <a:ext cx="425100" cy="216000"/>
          </a:xfrm>
          <a:prstGeom prst="ellipse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78" name="Shape 778"/>
          <p:cNvCxnSpPr>
            <a:endCxn id="775" idx="2"/>
          </p:cNvCxnSpPr>
          <p:nvPr/>
        </p:nvCxnSpPr>
        <p:spPr>
          <a:xfrm rot="-5400000">
            <a:off x="1251150" y="2117150"/>
            <a:ext cx="2599500" cy="549000"/>
          </a:xfrm>
          <a:prstGeom prst="curvedConnector2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9" name="Shape 779"/>
          <p:cNvCxnSpPr>
            <a:stCxn id="776" idx="6"/>
            <a:endCxn id="777" idx="2"/>
          </p:cNvCxnSpPr>
          <p:nvPr/>
        </p:nvCxnSpPr>
        <p:spPr>
          <a:xfrm>
            <a:off x="3075713" y="2306075"/>
            <a:ext cx="1333800" cy="146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Shape 784"/>
          <p:cNvGrpSpPr/>
          <p:nvPr/>
        </p:nvGrpSpPr>
        <p:grpSpPr>
          <a:xfrm>
            <a:off x="-24679" y="64"/>
            <a:ext cx="3934786" cy="4859627"/>
            <a:chOff x="-57092" y="85"/>
            <a:chExt cx="5246382" cy="6479503"/>
          </a:xfrm>
        </p:grpSpPr>
        <p:grpSp>
          <p:nvGrpSpPr>
            <p:cNvPr id="785" name="Shape 785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786" name="Shape 786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787" name="Shape 787"/>
                <p:cNvGrpSpPr/>
                <p:nvPr/>
              </p:nvGrpSpPr>
              <p:grpSpPr>
                <a:xfrm>
                  <a:off x="-57092" y="85"/>
                  <a:ext cx="5246382" cy="4479760"/>
                  <a:chOff x="-324601" y="119"/>
                  <a:chExt cx="7372656" cy="6295335"/>
                </a:xfrm>
              </p:grpSpPr>
              <p:grpSp>
                <p:nvGrpSpPr>
                  <p:cNvPr id="788" name="Shape 788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789" name="Shape 789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0" name="Shape 790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1" name="Shape 791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Shape 792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Shape 793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Shape 794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95" name="Shape 795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796" name="Shape 796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797" name="Shape 797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798" name="Shape 79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799" name="Shape 79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00" name="Shape 80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01" name="Shape 80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02" name="Shape 80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03" name="Shape 80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04" name="Shape 80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805" name="Shape 80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06" name="Shape 80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807" name="Shape 807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808" name="Shape 808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809" name="Shape 809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10" name="Shape 810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11" name="Shape 811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12" name="Shape 812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13" name="Shape 813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14" name="Shape 814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815" name="Shape 815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16" name="Shape 816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17" name="Shape 817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818" name="Shape 818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819" name="Shape 819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20" name="Shape 820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21" name="Shape 821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22" name="Shape 822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23" name="Shape 823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24" name="Shape 824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825" name="Shape 825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26" name="Shape 826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827" name="Shape 827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828" name="Shape 82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829" name="Shape 82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30" name="Shape 83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31" name="Shape 83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32" name="Shape 83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33" name="Shape 83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34" name="Shape 83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835" name="Shape 83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36" name="Shape 83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37" name="Shape 837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838" name="Shape 83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839" name="Shape 83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40" name="Shape 84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41" name="Shape 84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42" name="Shape 84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43" name="Shape 84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44" name="Shape 844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845" name="Shape 84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46" name="Shape 84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47" name="Shape 847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848" name="Shape 84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849" name="Shape 84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50" name="Shape 85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51" name="Shape 85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52" name="Shape 85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53" name="Shape 85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54" name="Shape 854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855" name="Shape 85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56" name="Shape 85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57" name="Shape 857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858" name="Shape 858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859" name="Shape 859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60" name="Shape 860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61" name="Shape 861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62" name="Shape 862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63" name="Shape 863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64" name="Shape 864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865" name="Shape 865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Shape 866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7" name="Shape 867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868" name="Shape 868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869" name="Shape 869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870" name="Shape 87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871" name="Shape 87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72" name="Shape 87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73" name="Shape 87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74" name="Shape 87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75" name="Shape 87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76" name="Shape 87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877" name="Shape 87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78" name="Shape 87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879" name="Shape 879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880" name="Shape 880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881" name="Shape 881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82" name="Shape 882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83" name="Shape 883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84" name="Shape 884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85" name="Shape 885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886" name="Shape 886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887" name="Shape 887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88" name="Shape 888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Shape 889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890" name="Shape 890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891" name="Shape 891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92" name="Shape 892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93" name="Shape 893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94" name="Shape 894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95" name="Shape 895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96" name="Shape 896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897" name="Shape 897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98" name="Shape 898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899" name="Shape 899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900" name="Shape 900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901" name="Shape 901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902" name="Shape 902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903" name="Shape 903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04" name="Shape 904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05" name="Shape 905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06" name="Shape 906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07" name="Shape 907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08" name="Shape 908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909" name="Shape 909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10" name="Shape 910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911" name="Shape 911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912" name="Shape 912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913" name="Shape 913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14" name="Shape 914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15" name="Shape 915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16" name="Shape 916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17" name="Shape 917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918" name="Shape 918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919" name="Shape 919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20" name="Shape 920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1" name="Shape 921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922" name="Shape 922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923" name="Shape 923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24" name="Shape 924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25" name="Shape 925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26" name="Shape 926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27" name="Shape 927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928" name="Shape 928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929" name="Shape 929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30" name="Shape 930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931" name="Shape 931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932" name="Shape 932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933" name="Shape 933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34" name="Shape 934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35" name="Shape 935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36" name="Shape 936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37" name="Shape 937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938" name="Shape 938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939" name="Shape 939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40" name="Shape 940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941" name="Shape 941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942" name="Shape 942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43" name="Shape 943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44" name="Shape 944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45" name="Shape 945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946" name="Shape 946"/>
                  <p:cNvGrpSpPr/>
                  <p:nvPr/>
                </p:nvGrpSpPr>
                <p:grpSpPr>
                  <a:xfrm>
                    <a:off x="969607" y="5030203"/>
                    <a:ext cx="972570" cy="1265251"/>
                    <a:chOff x="5331425" y="2666564"/>
                    <a:chExt cx="972570" cy="1265251"/>
                  </a:xfrm>
                </p:grpSpPr>
                <p:sp>
                  <p:nvSpPr>
                    <p:cNvPr id="947" name="Shape 947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48" name="Shape 948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49" name="Shape 949"/>
                    <p:cNvSpPr/>
                    <p:nvPr/>
                  </p:nvSpPr>
                  <p:spPr>
                    <a:xfrm rot="10800000">
                      <a:off x="5331425" y="3299415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50" name="Shape 950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51" name="Shape 951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Shape 952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Shape 953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54" name="Shape 954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955" name="Shape 955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56" name="Shape 956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57" name="Shape 957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958" name="Shape 958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79" name="Shape 979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Shape 980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Shape 981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Shape 982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3" name="Shape 983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4" name="Shape 984"/>
          <p:cNvSpPr/>
          <p:nvPr/>
        </p:nvSpPr>
        <p:spPr>
          <a:xfrm>
            <a:off x="-6505" y="106105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Shape 986"/>
          <p:cNvSpPr txBox="1"/>
          <p:nvPr/>
        </p:nvSpPr>
        <p:spPr>
          <a:xfrm>
            <a:off x="239935" y="348323"/>
            <a:ext cx="524646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</a:p>
        </p:txBody>
      </p:sp>
      <p:sp>
        <p:nvSpPr>
          <p:cNvPr id="987" name="Shape 987"/>
          <p:cNvSpPr/>
          <p:nvPr/>
        </p:nvSpPr>
        <p:spPr>
          <a:xfrm>
            <a:off x="343537" y="1129927"/>
            <a:ext cx="7926573" cy="3082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problem is to predict the chances of a user listening to a song repetitively after the first observable listening event within a time window was triggered.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training data set is given, consisting of information of the first observable listening event for each unique user-song pair within a specific time duration. Metadata of each unique user and song pair is also provided.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8" name="Shape 9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37" y="970626"/>
            <a:ext cx="3732054" cy="3810333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/>
          <p:nvPr/>
        </p:nvSpPr>
        <p:spPr>
          <a:xfrm>
            <a:off x="4256241" y="991370"/>
            <a:ext cx="3993340" cy="298571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evaluate the result, area under the </a:t>
            </a:r>
            <a:r>
              <a:rPr lang="e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ROC curve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the predicted probability and the observed target is considered. </a:t>
            </a:r>
          </a:p>
        </p:txBody>
      </p:sp>
      <p:sp>
        <p:nvSpPr>
          <p:cNvPr id="990" name="Shape 990"/>
          <p:cNvSpPr/>
          <p:nvPr/>
        </p:nvSpPr>
        <p:spPr>
          <a:xfrm>
            <a:off x="1199508" y="1318765"/>
            <a:ext cx="6254981" cy="173313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short, given training feature X and target y, train a model fed with testing feature, and predict the probability of chance (</a:t>
            </a:r>
            <a:r>
              <a:rPr lang="en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Binary classification</a:t>
            </a:r>
            <a:r>
              <a:rPr lang="e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Shape 995"/>
          <p:cNvGrpSpPr/>
          <p:nvPr/>
        </p:nvGrpSpPr>
        <p:grpSpPr>
          <a:xfrm>
            <a:off x="-24679" y="64"/>
            <a:ext cx="3934786" cy="4859627"/>
            <a:chOff x="-57092" y="85"/>
            <a:chExt cx="5246382" cy="6479503"/>
          </a:xfrm>
        </p:grpSpPr>
        <p:grpSp>
          <p:nvGrpSpPr>
            <p:cNvPr id="996" name="Shape 996"/>
            <p:cNvGrpSpPr/>
            <p:nvPr/>
          </p:nvGrpSpPr>
          <p:grpSpPr>
            <a:xfrm>
              <a:off x="-57092" y="85"/>
              <a:ext cx="5246382" cy="6147148"/>
              <a:chOff x="-57092" y="85"/>
              <a:chExt cx="5246382" cy="6147148"/>
            </a:xfrm>
          </p:grpSpPr>
          <p:grpSp>
            <p:nvGrpSpPr>
              <p:cNvPr id="997" name="Shape 997"/>
              <p:cNvGrpSpPr/>
              <p:nvPr/>
            </p:nvGrpSpPr>
            <p:grpSpPr>
              <a:xfrm>
                <a:off x="-57092" y="85"/>
                <a:ext cx="5246382" cy="5750443"/>
                <a:chOff x="-57092" y="85"/>
                <a:chExt cx="5246382" cy="5750443"/>
              </a:xfrm>
            </p:grpSpPr>
            <p:grpSp>
              <p:nvGrpSpPr>
                <p:cNvPr id="998" name="Shape 998"/>
                <p:cNvGrpSpPr/>
                <p:nvPr/>
              </p:nvGrpSpPr>
              <p:grpSpPr>
                <a:xfrm>
                  <a:off x="-57092" y="85"/>
                  <a:ext cx="5246382" cy="4479760"/>
                  <a:chOff x="-324601" y="119"/>
                  <a:chExt cx="7372656" cy="6295335"/>
                </a:xfrm>
              </p:grpSpPr>
              <p:grpSp>
                <p:nvGrpSpPr>
                  <p:cNvPr id="999" name="Shape 999"/>
                  <p:cNvGrpSpPr/>
                  <p:nvPr/>
                </p:nvGrpSpPr>
                <p:grpSpPr>
                  <a:xfrm>
                    <a:off x="1296264" y="119"/>
                    <a:ext cx="1296074" cy="1260994"/>
                    <a:chOff x="1124814" y="119"/>
                    <a:chExt cx="1296074" cy="1260994"/>
                  </a:xfrm>
                </p:grpSpPr>
                <p:sp>
                  <p:nvSpPr>
                    <p:cNvPr id="1000" name="Shape 1000"/>
                    <p:cNvSpPr/>
                    <p:nvPr/>
                  </p:nvSpPr>
                  <p:spPr>
                    <a:xfrm rot="10800000">
                      <a:off x="1124816" y="120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01" name="Shape 1001"/>
                    <p:cNvSpPr/>
                    <p:nvPr/>
                  </p:nvSpPr>
                  <p:spPr>
                    <a:xfrm rot="10800000">
                      <a:off x="1772888" y="119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02" name="Shape 1002"/>
                    <p:cNvSpPr/>
                    <p:nvPr/>
                  </p:nvSpPr>
                  <p:spPr>
                    <a:xfrm flipH="1">
                      <a:off x="1124814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03" name="Shape 1003"/>
                    <p:cNvSpPr/>
                    <p:nvPr/>
                  </p:nvSpPr>
                  <p:spPr>
                    <a:xfrm flipH="1">
                      <a:off x="1771856" y="62859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04" name="Shape 1004"/>
                    <p:cNvSpPr/>
                    <p:nvPr/>
                  </p:nvSpPr>
                  <p:spPr>
                    <a:xfrm rot="10800000" flipH="1">
                      <a:off x="1448644" y="6287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05" name="Shape 1005"/>
                    <p:cNvSpPr/>
                    <p:nvPr/>
                  </p:nvSpPr>
                  <p:spPr>
                    <a:xfrm flipH="1">
                      <a:off x="1448318" y="331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006" name="Shape 1006"/>
                  <p:cNvGrpSpPr/>
                  <p:nvPr/>
                </p:nvGrpSpPr>
                <p:grpSpPr>
                  <a:xfrm>
                    <a:off x="-324601" y="1259270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1007" name="Shape 1007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1008" name="Shape 1008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009" name="Shape 1009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010" name="Shape 1010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11" name="Shape 1011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12" name="Shape 1012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13" name="Shape 1013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14" name="Shape 1014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15" name="Shape 1015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016" name="Shape 1016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17" name="Shape 1017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018" name="Shape 1018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019" name="Shape 1019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020" name="Shape 1020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21" name="Shape 1021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22" name="Shape 1022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23" name="Shape 1023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24" name="Shape 1024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25" name="Shape 1025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026" name="Shape 1026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27" name="Shape 1027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28" name="Shape 1028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1029" name="Shape 1029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1030" name="Shape 1030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31" name="Shape 1031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32" name="Shape 1032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33" name="Shape 1033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34" name="Shape 1034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35" name="Shape 1035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036" name="Shape 1036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37" name="Shape 1037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038" name="Shape 1038"/>
                  <p:cNvGrpSpPr/>
                  <p:nvPr/>
                </p:nvGrpSpPr>
                <p:grpSpPr>
                  <a:xfrm>
                    <a:off x="3517229" y="1255011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039" name="Shape 1039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040" name="Shape 1040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41" name="Shape 1041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42" name="Shape 1042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43" name="Shape 1043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44" name="Shape 1044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45" name="Shape 1045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046" name="Shape 1046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47" name="Shape 1047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048" name="Shape 1048"/>
                  <p:cNvGrpSpPr/>
                  <p:nvPr/>
                </p:nvGrpSpPr>
                <p:grpSpPr>
                  <a:xfrm>
                    <a:off x="2256765" y="2414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049" name="Shape 1049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050" name="Shape 1050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51" name="Shape 1051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52" name="Shape 1052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53" name="Shape 1053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54" name="Shape 1054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55" name="Shape 1055"/>
                      <p:cNvSpPr/>
                      <p:nvPr/>
                    </p:nvSpPr>
                    <p:spPr>
                      <a:xfrm flipH="1">
                        <a:off x="1448318" y="33588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056" name="Shape 1056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57" name="Shape 1057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058" name="Shape 1058"/>
                  <p:cNvGrpSpPr/>
                  <p:nvPr/>
                </p:nvGrpSpPr>
                <p:grpSpPr>
                  <a:xfrm>
                    <a:off x="4802557" y="12507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059" name="Shape 1059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060" name="Shape 1060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61" name="Shape 1061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62" name="Shape 1062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63" name="Shape 1063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64" name="Shape 1064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65" name="Shape 1065"/>
                      <p:cNvSpPr/>
                      <p:nvPr/>
                    </p:nvSpPr>
                    <p:spPr>
                      <a:xfrm flipH="1">
                        <a:off x="1437301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066" name="Shape 1066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67" name="Shape 1067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068" name="Shape 1068"/>
                  <p:cNvGrpSpPr/>
                  <p:nvPr/>
                </p:nvGrpSpPr>
                <p:grpSpPr>
                  <a:xfrm>
                    <a:off x="-319453" y="2510952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069" name="Shape 1069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070" name="Shape 1070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71" name="Shape 1071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72" name="Shape 1072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73" name="Shape 1073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74" name="Shape 1074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75" name="Shape 1075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076" name="Shape 1076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077" name="Shape 1077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078" name="Shape 1078"/>
                  <p:cNvGrpSpPr/>
                  <p:nvPr/>
                </p:nvGrpSpPr>
                <p:grpSpPr>
                  <a:xfrm>
                    <a:off x="967700" y="2515595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1079" name="Shape 1079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1080" name="Shape 1080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081" name="Shape 1081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082" name="Shape 1082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83" name="Shape 1083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84" name="Shape 1084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85" name="Shape 1085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86" name="Shape 1086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87" name="Shape 1087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088" name="Shape 1088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89" name="Shape 1089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090" name="Shape 1090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091" name="Shape 1091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092" name="Shape 1092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93" name="Shape 1093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94" name="Shape 1094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95" name="Shape 1095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96" name="Shape 1096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097" name="Shape 1097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098" name="Shape 1098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099" name="Shape 1099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00" name="Shape 1100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1101" name="Shape 1101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1102" name="Shape 1102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03" name="Shape 1103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04" name="Shape 1104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05" name="Shape 1105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06" name="Shape 1106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07" name="Shape 1107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108" name="Shape 1108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09" name="Shape 1109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110" name="Shape 1110"/>
                  <p:cNvGrpSpPr/>
                  <p:nvPr/>
                </p:nvGrpSpPr>
                <p:grpSpPr>
                  <a:xfrm>
                    <a:off x="-308469" y="3768628"/>
                    <a:ext cx="4184844" cy="1265253"/>
                    <a:chOff x="-324601" y="1259270"/>
                    <a:chExt cx="4184844" cy="1265253"/>
                  </a:xfrm>
                </p:grpSpPr>
                <p:grpSp>
                  <p:nvGrpSpPr>
                    <p:cNvPr id="1111" name="Shape 1111"/>
                    <p:cNvGrpSpPr/>
                    <p:nvPr/>
                  </p:nvGrpSpPr>
                  <p:grpSpPr>
                    <a:xfrm>
                      <a:off x="-324601" y="1259270"/>
                      <a:ext cx="2907795" cy="1265253"/>
                      <a:chOff x="-324601" y="1259270"/>
                      <a:chExt cx="2907795" cy="1265253"/>
                    </a:xfrm>
                  </p:grpSpPr>
                  <p:grpSp>
                    <p:nvGrpSpPr>
                      <p:cNvPr id="1112" name="Shape 1112"/>
                      <p:cNvGrpSpPr/>
                      <p:nvPr/>
                    </p:nvGrpSpPr>
                    <p:grpSpPr>
                      <a:xfrm>
                        <a:off x="-324601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113" name="Shape 1113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114" name="Shape 1114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15" name="Shape 1115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16" name="Shape 1116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17" name="Shape 1117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18" name="Shape 1118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19" name="Shape 1119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120" name="Shape 1120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21" name="Shape 1121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122" name="Shape 1122"/>
                      <p:cNvGrpSpPr/>
                      <p:nvPr/>
                    </p:nvGrpSpPr>
                    <p:grpSpPr>
                      <a:xfrm>
                        <a:off x="962552" y="1259270"/>
                        <a:ext cx="1620642" cy="1265253"/>
                        <a:chOff x="-324601" y="1259270"/>
                        <a:chExt cx="1620642" cy="1265253"/>
                      </a:xfrm>
                    </p:grpSpPr>
                    <p:grpSp>
                      <p:nvGrpSpPr>
                        <p:cNvPr id="1123" name="Shape 1123"/>
                        <p:cNvGrpSpPr/>
                        <p:nvPr/>
                      </p:nvGrpSpPr>
                      <p:grpSpPr>
                        <a:xfrm>
                          <a:off x="-33" y="1259270"/>
                          <a:ext cx="1296074" cy="1260994"/>
                          <a:chOff x="1124814" y="119"/>
                          <a:chExt cx="1296074" cy="1260994"/>
                        </a:xfrm>
                      </p:grpSpPr>
                      <p:sp>
                        <p:nvSpPr>
                          <p:cNvPr id="1124" name="Shape 1124"/>
                          <p:cNvSpPr/>
                          <p:nvPr/>
                        </p:nvSpPr>
                        <p:spPr>
                          <a:xfrm rot="10800000">
                            <a:off x="1124816" y="120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25" name="Shape 1125"/>
                          <p:cNvSpPr/>
                          <p:nvPr/>
                        </p:nvSpPr>
                        <p:spPr>
                          <a:xfrm rot="10800000">
                            <a:off x="1772888" y="119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26" name="Shape 1126"/>
                          <p:cNvSpPr/>
                          <p:nvPr/>
                        </p:nvSpPr>
                        <p:spPr>
                          <a:xfrm flipH="1">
                            <a:off x="1124814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27" name="Shape 1127"/>
                          <p:cNvSpPr/>
                          <p:nvPr/>
                        </p:nvSpPr>
                        <p:spPr>
                          <a:xfrm flipH="1">
                            <a:off x="1771856" y="62859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28" name="Shape 1128"/>
                          <p:cNvSpPr/>
                          <p:nvPr/>
                        </p:nvSpPr>
                        <p:spPr>
                          <a:xfrm rot="10800000" flipH="1">
                            <a:off x="1448644" y="628713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129" name="Shape 1129"/>
                          <p:cNvSpPr/>
                          <p:nvPr/>
                        </p:nvSpPr>
                        <p:spPr>
                          <a:xfrm flipH="1">
                            <a:off x="1448318" y="331"/>
                            <a:ext cx="648000" cy="63240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130" name="Shape 1130"/>
                        <p:cNvSpPr/>
                        <p:nvPr/>
                      </p:nvSpPr>
                      <p:spPr>
                        <a:xfrm rot="10800000">
                          <a:off x="-324601" y="189212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31" name="Shape 1131"/>
                        <p:cNvSpPr/>
                        <p:nvPr/>
                      </p:nvSpPr>
                      <p:spPr>
                        <a:xfrm flipH="1">
                          <a:off x="-319453" y="12611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32" name="Shape 1132"/>
                    <p:cNvGrpSpPr/>
                    <p:nvPr/>
                  </p:nvGrpSpPr>
                  <p:grpSpPr>
                    <a:xfrm>
                      <a:off x="2239601" y="1259270"/>
                      <a:ext cx="1620642" cy="1265253"/>
                      <a:chOff x="-324601" y="1259270"/>
                      <a:chExt cx="1620642" cy="1265253"/>
                    </a:xfrm>
                  </p:grpSpPr>
                  <p:grpSp>
                    <p:nvGrpSpPr>
                      <p:cNvPr id="1133" name="Shape 1133"/>
                      <p:cNvGrpSpPr/>
                      <p:nvPr/>
                    </p:nvGrpSpPr>
                    <p:grpSpPr>
                      <a:xfrm>
                        <a:off x="-33" y="1259270"/>
                        <a:ext cx="1296074" cy="1260994"/>
                        <a:chOff x="1124814" y="119"/>
                        <a:chExt cx="1296074" cy="1260994"/>
                      </a:xfrm>
                    </p:grpSpPr>
                    <p:sp>
                      <p:nvSpPr>
                        <p:cNvPr id="1134" name="Shape 1134"/>
                        <p:cNvSpPr/>
                        <p:nvPr/>
                      </p:nvSpPr>
                      <p:spPr>
                        <a:xfrm rot="10800000">
                          <a:off x="1124816" y="120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35" name="Shape 1135"/>
                        <p:cNvSpPr/>
                        <p:nvPr/>
                      </p:nvSpPr>
                      <p:spPr>
                        <a:xfrm rot="10800000">
                          <a:off x="1772888" y="119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36" name="Shape 1136"/>
                        <p:cNvSpPr/>
                        <p:nvPr/>
                      </p:nvSpPr>
                      <p:spPr>
                        <a:xfrm flipH="1">
                          <a:off x="1124814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37" name="Shape 1137"/>
                        <p:cNvSpPr/>
                        <p:nvPr/>
                      </p:nvSpPr>
                      <p:spPr>
                        <a:xfrm flipH="1">
                          <a:off x="1771856" y="62859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38" name="Shape 1138"/>
                        <p:cNvSpPr/>
                        <p:nvPr/>
                      </p:nvSpPr>
                      <p:spPr>
                        <a:xfrm rot="10800000" flipH="1">
                          <a:off x="1448644" y="628713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139" name="Shape 1139"/>
                        <p:cNvSpPr/>
                        <p:nvPr/>
                      </p:nvSpPr>
                      <p:spPr>
                        <a:xfrm flipH="1">
                          <a:off x="1448318" y="331"/>
                          <a:ext cx="648000" cy="63240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140" name="Shape 1140"/>
                      <p:cNvSpPr/>
                      <p:nvPr/>
                    </p:nvSpPr>
                    <p:spPr>
                      <a:xfrm rot="10800000">
                        <a:off x="-324601" y="189212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41" name="Shape 1141"/>
                      <p:cNvSpPr/>
                      <p:nvPr/>
                    </p:nvSpPr>
                    <p:spPr>
                      <a:xfrm flipH="1">
                        <a:off x="-319453" y="12611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142" name="Shape 1142"/>
                  <p:cNvGrpSpPr/>
                  <p:nvPr/>
                </p:nvGrpSpPr>
                <p:grpSpPr>
                  <a:xfrm>
                    <a:off x="-303321" y="5022587"/>
                    <a:ext cx="1620642" cy="1265253"/>
                    <a:chOff x="-324601" y="1259270"/>
                    <a:chExt cx="1620642" cy="1265253"/>
                  </a:xfrm>
                </p:grpSpPr>
                <p:grpSp>
                  <p:nvGrpSpPr>
                    <p:cNvPr id="1143" name="Shape 1143"/>
                    <p:cNvGrpSpPr/>
                    <p:nvPr/>
                  </p:nvGrpSpPr>
                  <p:grpSpPr>
                    <a:xfrm>
                      <a:off x="-33" y="1259270"/>
                      <a:ext cx="1296074" cy="1260994"/>
                      <a:chOff x="1124814" y="119"/>
                      <a:chExt cx="1296074" cy="1260994"/>
                    </a:xfrm>
                  </p:grpSpPr>
                  <p:sp>
                    <p:nvSpPr>
                      <p:cNvPr id="1144" name="Shape 1144"/>
                      <p:cNvSpPr/>
                      <p:nvPr/>
                    </p:nvSpPr>
                    <p:spPr>
                      <a:xfrm rot="10800000">
                        <a:off x="1124816" y="120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45" name="Shape 1145"/>
                      <p:cNvSpPr/>
                      <p:nvPr/>
                    </p:nvSpPr>
                    <p:spPr>
                      <a:xfrm rot="10800000">
                        <a:off x="1772888" y="119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46" name="Shape 1146"/>
                      <p:cNvSpPr/>
                      <p:nvPr/>
                    </p:nvSpPr>
                    <p:spPr>
                      <a:xfrm flipH="1">
                        <a:off x="1124814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47" name="Shape 1147"/>
                      <p:cNvSpPr/>
                      <p:nvPr/>
                    </p:nvSpPr>
                    <p:spPr>
                      <a:xfrm flipH="1">
                        <a:off x="1771856" y="62859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48" name="Shape 1148"/>
                      <p:cNvSpPr/>
                      <p:nvPr/>
                    </p:nvSpPr>
                    <p:spPr>
                      <a:xfrm rot="10800000" flipH="1">
                        <a:off x="1448644" y="628713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49" name="Shape 1149"/>
                      <p:cNvSpPr/>
                      <p:nvPr/>
                    </p:nvSpPr>
                    <p:spPr>
                      <a:xfrm flipH="1">
                        <a:off x="1448318" y="331"/>
                        <a:ext cx="648000" cy="6324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150" name="Shape 1150"/>
                    <p:cNvSpPr/>
                    <p:nvPr/>
                  </p:nvSpPr>
                  <p:spPr>
                    <a:xfrm rot="10800000">
                      <a:off x="-324601" y="189212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1" name="Shape 1151"/>
                    <p:cNvSpPr/>
                    <p:nvPr/>
                  </p:nvSpPr>
                  <p:spPr>
                    <a:xfrm flipH="1">
                      <a:off x="-319453" y="1261113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152" name="Shape 1152"/>
                  <p:cNvGrpSpPr/>
                  <p:nvPr/>
                </p:nvGrpSpPr>
                <p:grpSpPr>
                  <a:xfrm>
                    <a:off x="6075485" y="1257455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1153" name="Shape 1153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4" name="Shape 1154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5" name="Shape 1155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6" name="Shape 1156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157" name="Shape 1157"/>
                  <p:cNvGrpSpPr/>
                  <p:nvPr/>
                </p:nvGrpSpPr>
                <p:grpSpPr>
                  <a:xfrm>
                    <a:off x="969607" y="5030203"/>
                    <a:ext cx="972570" cy="1265251"/>
                    <a:chOff x="5331425" y="2666564"/>
                    <a:chExt cx="972570" cy="1265251"/>
                  </a:xfrm>
                </p:grpSpPr>
                <p:sp>
                  <p:nvSpPr>
                    <p:cNvPr id="1158" name="Shape 1158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9" name="Shape 1159"/>
                    <p:cNvSpPr/>
                    <p:nvPr/>
                  </p:nvSpPr>
                  <p:spPr>
                    <a:xfrm flipH="1">
                      <a:off x="5655993" y="3295037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0" name="Shape 1160"/>
                    <p:cNvSpPr/>
                    <p:nvPr/>
                  </p:nvSpPr>
                  <p:spPr>
                    <a:xfrm rot="10800000">
                      <a:off x="5331425" y="3299415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1" name="Shape 1161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2" name="Shape 1162"/>
                  <p:cNvSpPr/>
                  <p:nvPr/>
                </p:nvSpPr>
                <p:spPr>
                  <a:xfrm flipH="1">
                    <a:off x="5101467" y="61811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3" name="Shape 1163"/>
                  <p:cNvSpPr/>
                  <p:nvPr/>
                </p:nvSpPr>
                <p:spPr>
                  <a:xfrm rot="10800000">
                    <a:off x="5136911" y="2507026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4" name="Shape 1164"/>
                  <p:cNvSpPr/>
                  <p:nvPr/>
                </p:nvSpPr>
                <p:spPr>
                  <a:xfrm>
                    <a:off x="4828508" y="2530101"/>
                    <a:ext cx="648000" cy="632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65" name="Shape 1165"/>
                  <p:cNvGrpSpPr/>
                  <p:nvPr/>
                </p:nvGrpSpPr>
                <p:grpSpPr>
                  <a:xfrm>
                    <a:off x="1618214" y="5029290"/>
                    <a:ext cx="972570" cy="1265252"/>
                    <a:chOff x="5331425" y="2666564"/>
                    <a:chExt cx="972570" cy="1265252"/>
                  </a:xfrm>
                </p:grpSpPr>
                <p:sp>
                  <p:nvSpPr>
                    <p:cNvPr id="1166" name="Shape 1166"/>
                    <p:cNvSpPr/>
                    <p:nvPr/>
                  </p:nvSpPr>
                  <p:spPr>
                    <a:xfrm rot="10800000">
                      <a:off x="5655995" y="2666564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7" name="Shape 1167"/>
                    <p:cNvSpPr/>
                    <p:nvPr/>
                  </p:nvSpPr>
                  <p:spPr>
                    <a:xfrm rot="10800000">
                      <a:off x="5331425" y="329941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8" name="Shape 1168"/>
                    <p:cNvSpPr/>
                    <p:nvPr/>
                  </p:nvSpPr>
                  <p:spPr>
                    <a:xfrm flipH="1">
                      <a:off x="5336573" y="2668406"/>
                      <a:ext cx="648000" cy="63240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169" name="Shape 1169"/>
                <p:cNvSpPr/>
                <p:nvPr/>
              </p:nvSpPr>
              <p:spPr>
                <a:xfrm rot="10800000" flipH="1">
                  <a:off x="188582" y="44676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Shape 1170"/>
                <p:cNvSpPr/>
                <p:nvPr/>
              </p:nvSpPr>
              <p:spPr>
                <a:xfrm rot="10800000">
                  <a:off x="650172" y="4467973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Shape 1171"/>
                <p:cNvSpPr/>
                <p:nvPr/>
              </p:nvSpPr>
              <p:spPr>
                <a:xfrm flipH="1">
                  <a:off x="-42323" y="4460354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Shape 1172"/>
                <p:cNvSpPr/>
                <p:nvPr/>
              </p:nvSpPr>
              <p:spPr>
                <a:xfrm flipH="1">
                  <a:off x="425439" y="4467566"/>
                  <a:ext cx="461100" cy="450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Shape 1173"/>
                <p:cNvSpPr/>
                <p:nvPr/>
              </p:nvSpPr>
              <p:spPr>
                <a:xfrm rot="2488236" flipH="1">
                  <a:off x="1427261" y="5072302"/>
                  <a:ext cx="516885" cy="19509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Shape 1174"/>
                <p:cNvSpPr/>
                <p:nvPr/>
              </p:nvSpPr>
              <p:spPr>
                <a:xfrm rot="-1115291" flipH="1">
                  <a:off x="2032637" y="4979213"/>
                  <a:ext cx="461157" cy="1819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Shape 1175"/>
                <p:cNvSpPr/>
                <p:nvPr/>
              </p:nvSpPr>
              <p:spPr>
                <a:xfrm rot="6962251" flipH="1">
                  <a:off x="1635563" y="4459966"/>
                  <a:ext cx="408010" cy="27115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Shape 1176"/>
                <p:cNvSpPr/>
                <p:nvPr/>
              </p:nvSpPr>
              <p:spPr>
                <a:xfrm rot="-2697433" flipH="1">
                  <a:off x="2228903" y="5487687"/>
                  <a:ext cx="284045" cy="19028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Shape 1177"/>
                <p:cNvSpPr/>
                <p:nvPr/>
              </p:nvSpPr>
              <p:spPr>
                <a:xfrm rot="4432411" flipH="1">
                  <a:off x="2187686" y="4454724"/>
                  <a:ext cx="365065" cy="45003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Shape 1178"/>
                <p:cNvSpPr/>
                <p:nvPr/>
              </p:nvSpPr>
              <p:spPr>
                <a:xfrm rot="-5400000">
                  <a:off x="2141174" y="4028233"/>
                  <a:ext cx="207000" cy="222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Shape 1179"/>
                <p:cNvSpPr/>
                <p:nvPr/>
              </p:nvSpPr>
              <p:spPr>
                <a:xfrm rot="-1486766" flipH="1">
                  <a:off x="2575996" y="4302589"/>
                  <a:ext cx="279868" cy="3816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Shape 1180"/>
                <p:cNvSpPr/>
                <p:nvPr/>
              </p:nvSpPr>
              <p:spPr>
                <a:xfrm rot="6344281" flipH="1">
                  <a:off x="2713624" y="3946199"/>
                  <a:ext cx="387112" cy="341907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 rot="4621085">
                  <a:off x="3207919" y="4135793"/>
                  <a:ext cx="304482" cy="25121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Shape 1182"/>
                <p:cNvSpPr/>
                <p:nvPr/>
              </p:nvSpPr>
              <p:spPr>
                <a:xfrm rot="6992903" flipH="1">
                  <a:off x="2997369" y="3508659"/>
                  <a:ext cx="461122" cy="21909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Shape 1183"/>
                <p:cNvSpPr/>
                <p:nvPr/>
              </p:nvSpPr>
              <p:spPr>
                <a:xfrm rot="3803364" flipH="1">
                  <a:off x="2909797" y="3156725"/>
                  <a:ext cx="337557" cy="12383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Shape 1184"/>
                <p:cNvSpPr/>
                <p:nvPr/>
              </p:nvSpPr>
              <p:spPr>
                <a:xfrm rot="8232368" flipH="1">
                  <a:off x="3465792" y="3007658"/>
                  <a:ext cx="529025" cy="2031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Shape 1185"/>
                <p:cNvSpPr/>
                <p:nvPr/>
              </p:nvSpPr>
              <p:spPr>
                <a:xfrm rot="-2002822">
                  <a:off x="4015618" y="3400589"/>
                  <a:ext cx="400222" cy="2644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Shape 1186"/>
                <p:cNvSpPr/>
                <p:nvPr/>
              </p:nvSpPr>
              <p:spPr>
                <a:xfrm rot="2161642" flipH="1">
                  <a:off x="4030007" y="2664578"/>
                  <a:ext cx="346837" cy="25706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Shape 1187"/>
                <p:cNvSpPr/>
                <p:nvPr/>
              </p:nvSpPr>
              <p:spPr>
                <a:xfrm rot="-5844631" flipH="1">
                  <a:off x="4527418" y="2872094"/>
                  <a:ext cx="425655" cy="336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 rot="-532963" flipH="1">
                  <a:off x="4268667" y="2336417"/>
                  <a:ext cx="516798" cy="2001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Shape 1189"/>
                <p:cNvSpPr/>
                <p:nvPr/>
              </p:nvSpPr>
              <p:spPr>
                <a:xfrm rot="5400000">
                  <a:off x="4753871" y="1881674"/>
                  <a:ext cx="387600" cy="350100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90" name="Shape 1190"/>
              <p:cNvSpPr/>
              <p:nvPr/>
            </p:nvSpPr>
            <p:spPr>
              <a:xfrm rot="6610068">
                <a:off x="41757" y="5307768"/>
                <a:ext cx="461176" cy="228832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Shape 1191"/>
              <p:cNvSpPr/>
              <p:nvPr/>
            </p:nvSpPr>
            <p:spPr>
              <a:xfrm rot="-8894612">
                <a:off x="316140" y="5750704"/>
                <a:ext cx="461135" cy="297459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Shape 1192"/>
              <p:cNvSpPr/>
              <p:nvPr/>
            </p:nvSpPr>
            <p:spPr>
              <a:xfrm flipH="1">
                <a:off x="625702" y="5243063"/>
                <a:ext cx="288000" cy="264600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Shape 1193"/>
              <p:cNvSpPr/>
              <p:nvPr/>
            </p:nvSpPr>
            <p:spPr>
              <a:xfrm rot="-9540003">
                <a:off x="1137851" y="5713141"/>
                <a:ext cx="394288" cy="294952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4" name="Shape 1194"/>
            <p:cNvSpPr/>
            <p:nvPr/>
          </p:nvSpPr>
          <p:spPr>
            <a:xfrm rot="4432411" flipH="1">
              <a:off x="779304" y="6016670"/>
              <a:ext cx="365065" cy="450037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5" name="Shape 1195"/>
          <p:cNvSpPr/>
          <p:nvPr/>
        </p:nvSpPr>
        <p:spPr>
          <a:xfrm>
            <a:off x="-8575" y="0"/>
            <a:ext cx="9144900" cy="5148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Shape 1197"/>
          <p:cNvSpPr txBox="1"/>
          <p:nvPr/>
        </p:nvSpPr>
        <p:spPr>
          <a:xfrm>
            <a:off x="239935" y="348323"/>
            <a:ext cx="8481501" cy="900247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Works - Wide &amp; Deep Learning for Recommendation Systems</a:t>
            </a:r>
          </a:p>
        </p:txBody>
      </p:sp>
      <p:grpSp>
        <p:nvGrpSpPr>
          <p:cNvPr id="1198" name="Shape 1198"/>
          <p:cNvGrpSpPr/>
          <p:nvPr/>
        </p:nvGrpSpPr>
        <p:grpSpPr>
          <a:xfrm>
            <a:off x="313814" y="1120442"/>
            <a:ext cx="8114728" cy="2731325"/>
            <a:chOff x="418418" y="1484686"/>
            <a:chExt cx="10819637" cy="3641767"/>
          </a:xfrm>
        </p:grpSpPr>
        <p:sp>
          <p:nvSpPr>
            <p:cNvPr id="1199" name="Shape 1199"/>
            <p:cNvSpPr txBox="1"/>
            <p:nvPr/>
          </p:nvSpPr>
          <p:spPr>
            <a:xfrm>
              <a:off x="418418" y="1861901"/>
              <a:ext cx="10251600" cy="18603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marR="0" lvl="0" indent="-133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Wide Model</a:t>
              </a:r>
            </a:p>
            <a:p>
              <a:pPr marL="431800" marR="0" lvl="0" indent="-431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Logistic Regression with ALL data</a:t>
              </a:r>
            </a:p>
            <a:p>
              <a:pPr marL="431800" marR="0" lvl="0" indent="-431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Good for memorization</a:t>
              </a:r>
            </a:p>
            <a:p>
              <a:pPr marL="431800" marR="0" lvl="0" indent="-431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general</a:t>
              </a:r>
            </a:p>
            <a:p>
              <a:pPr marL="431800" marR="0" lvl="0" indent="-425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-133350" algn="l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ts val="2100"/>
                <a:buFont typeface="Calibri"/>
                <a:buNone/>
              </a:pP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0" name="Shape 1200"/>
            <p:cNvPicPr preferRelativeResize="0"/>
            <p:nvPr/>
          </p:nvPicPr>
          <p:blipFill rotWithShape="1">
            <a:blip r:embed="rId3">
              <a:alphaModFix/>
            </a:blip>
            <a:srcRect t="9935" b="9026"/>
            <a:stretch/>
          </p:blipFill>
          <p:spPr>
            <a:xfrm>
              <a:off x="6735722" y="1484686"/>
              <a:ext cx="4502333" cy="3641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1" name="Shape 1201"/>
          <p:cNvGrpSpPr/>
          <p:nvPr/>
        </p:nvGrpSpPr>
        <p:grpSpPr>
          <a:xfrm>
            <a:off x="313813" y="1698693"/>
            <a:ext cx="8540756" cy="3125525"/>
            <a:chOff x="418417" y="2264924"/>
            <a:chExt cx="11387675" cy="4167367"/>
          </a:xfrm>
        </p:grpSpPr>
        <p:pic>
          <p:nvPicPr>
            <p:cNvPr id="1202" name="Shape 1202"/>
            <p:cNvPicPr preferRelativeResize="0"/>
            <p:nvPr/>
          </p:nvPicPr>
          <p:blipFill rotWithShape="1">
            <a:blip r:embed="rId4">
              <a:alphaModFix/>
            </a:blip>
            <a:srcRect t="1565"/>
            <a:stretch/>
          </p:blipFill>
          <p:spPr>
            <a:xfrm>
              <a:off x="7002725" y="2264924"/>
              <a:ext cx="4803367" cy="4167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3" name="Shape 1203"/>
            <p:cNvSpPr/>
            <p:nvPr/>
          </p:nvSpPr>
          <p:spPr>
            <a:xfrm>
              <a:off x="418417" y="3919396"/>
              <a:ext cx="7737291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Deep Model</a:t>
              </a:r>
            </a:p>
            <a:p>
              <a:pPr marL="342900" marR="0" lvl="0" indent="-3429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Deep Learning with CATEGORICAL data</a:t>
              </a:r>
            </a:p>
            <a:p>
              <a:pPr marL="342900" marR="0" lvl="0" indent="-3429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Good for generalization</a:t>
              </a:r>
            </a:p>
            <a:p>
              <a:pPr marL="342900" marR="0" lvl="0" indent="-3429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Convert sparse features to embedding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Calibri"/>
              <a:buNone/>
            </a:pPr>
            <a:r>
              <a:rPr lang="en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General?</a:t>
            </a:r>
          </a:p>
        </p:txBody>
      </p:sp>
      <p:sp>
        <p:nvSpPr>
          <p:cNvPr id="1209" name="Shape 1209"/>
          <p:cNvSpPr txBox="1">
            <a:spLocks noGrp="1"/>
          </p:cNvSpPr>
          <p:nvPr>
            <p:ph type="body" idx="1"/>
          </p:nvPr>
        </p:nvSpPr>
        <p:spPr>
          <a:xfrm>
            <a:off x="123290" y="1931542"/>
            <a:ext cx="3799960" cy="24084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two close features are similar</a:t>
            </a: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King : Man = Queen : Woman</a:t>
            </a:r>
          </a:p>
        </p:txBody>
      </p:sp>
      <p:pic>
        <p:nvPicPr>
          <p:cNvPr id="1210" name="Shape 1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775" y="1318650"/>
            <a:ext cx="5045925" cy="34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2000"/>
              <a:buFont typeface="Calibri"/>
              <a:buNone/>
            </a:pPr>
            <a:r>
              <a:rPr lang="en"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Wide &amp; Deep Model</a:t>
            </a:r>
          </a:p>
        </p:txBody>
      </p:sp>
      <p:sp>
        <p:nvSpPr>
          <p:cNvPr id="1216" name="Shape 12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525300" cy="226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two models</a:t>
            </a: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memorization &amp; generalization</a:t>
            </a:r>
          </a:p>
        </p:txBody>
      </p:sp>
      <p:pic>
        <p:nvPicPr>
          <p:cNvPr id="1217" name="Shape 1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4700" y="1853850"/>
            <a:ext cx="4459799" cy="26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Shape 1222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1223" name="Shape 1223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1224" name="Shape 1224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1225" name="Shape 1225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1226" name="Shape 1226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1227" name="Shape 1227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28" name="Shape 1228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29" name="Shape 1229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0" name="Shape 1230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1" name="Shape 1231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2" name="Shape 1232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" name="Shape 1233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234" name="Shape 1234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235" name="Shape 1235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236" name="Shape 123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237" name="Shape 123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38" name="Shape 123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39" name="Shape 123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40" name="Shape 124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41" name="Shape 124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42" name="Shape 124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243" name="Shape 124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44" name="Shape 124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245" name="Shape 1245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246" name="Shape 1246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247" name="Shape 1247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48" name="Shape 1248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49" name="Shape 1249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50" name="Shape 1250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51" name="Shape 1251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252" name="Shape 1252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253" name="Shape 1253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54" name="Shape 1254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55" name="Shape 1255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256" name="Shape 1256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257" name="Shape 1257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58" name="Shape 1258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59" name="Shape 1259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60" name="Shape 1260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61" name="Shape 1261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262" name="Shape 1262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263" name="Shape 1263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4" name="Shape 1264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265" name="Shape 1265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266" name="Shape 126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267" name="Shape 126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8" name="Shape 126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69" name="Shape 126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0" name="Shape 127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1" name="Shape 127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2" name="Shape 1272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73" name="Shape 127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4" name="Shape 127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75" name="Shape 1275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276" name="Shape 127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277" name="Shape 127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8" name="Shape 127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79" name="Shape 127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0" name="Shape 128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1" name="Shape 128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2" name="Shape 1282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83" name="Shape 128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4" name="Shape 128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85" name="Shape 1285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286" name="Shape 128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287" name="Shape 128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8" name="Shape 128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9" name="Shape 128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90" name="Shape 129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91" name="Shape 129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92" name="Shape 1292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93" name="Shape 129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4" name="Shape 129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95" name="Shape 1295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296" name="Shape 1296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297" name="Shape 1297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98" name="Shape 1298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99" name="Shape 1299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0" name="Shape 1300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1" name="Shape 1301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02" name="Shape 1302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303" name="Shape 1303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4" name="Shape 1304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305" name="Shape 1305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306" name="Shape 1306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307" name="Shape 1307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308" name="Shape 130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309" name="Shape 130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10" name="Shape 131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11" name="Shape 131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12" name="Shape 131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13" name="Shape 131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14" name="Shape 131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315" name="Shape 131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16" name="Shape 131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317" name="Shape 1317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318" name="Shape 1318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319" name="Shape 1319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20" name="Shape 1320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21" name="Shape 1321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22" name="Shape 1322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23" name="Shape 1323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24" name="Shape 1324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325" name="Shape 1325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26" name="Shape 1326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27" name="Shape 1327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328" name="Shape 1328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329" name="Shape 1329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30" name="Shape 1330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31" name="Shape 1331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32" name="Shape 1332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33" name="Shape 1333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34" name="Shape 1334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335" name="Shape 1335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36" name="Shape 1336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Shape 1337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338" name="Shape 1338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339" name="Shape 1339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340" name="Shape 134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341" name="Shape 134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42" name="Shape 134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43" name="Shape 134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44" name="Shape 134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45" name="Shape 134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46" name="Shape 134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347" name="Shape 134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48" name="Shape 134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349" name="Shape 1349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350" name="Shape 1350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351" name="Shape 1351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52" name="Shape 1352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53" name="Shape 1353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54" name="Shape 1354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55" name="Shape 1355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356" name="Shape 1356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357" name="Shape 1357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58" name="Shape 1358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Shape 1359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360" name="Shape 1360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361" name="Shape 1361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62" name="Shape 1362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63" name="Shape 1363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64" name="Shape 1364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65" name="Shape 1365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366" name="Shape 1366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367" name="Shape 1367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68" name="Shape 1368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369" name="Shape 1369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370" name="Shape 1370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371" name="Shape 1371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72" name="Shape 1372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73" name="Shape 1373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74" name="Shape 1374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75" name="Shape 1375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376" name="Shape 1376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377" name="Shape 1377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78" name="Shape 1378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379" name="Shape 1379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380" name="Shape 1380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81" name="Shape 1381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82" name="Shape 1382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83" name="Shape 1383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384" name="Shape 1384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385" name="Shape 1385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86" name="Shape 1386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87" name="Shape 1387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88" name="Shape 1388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389" name="Shape 1389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0" name="Shape 1390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1" name="Shape 1391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392" name="Shape 1392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393" name="Shape 1393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94" name="Shape 1394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95" name="Shape 1395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396" name="Shape 1396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Shape 1397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Shape 1398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Shape 1399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Shape 1400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Shape 1401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Shape 1402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Shape 1403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Shape 1404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Shape 1405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Shape 1406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Shape 1407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Shape 1408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Shape 1409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Shape 1410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Shape 1411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Shape 1412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Shape 1413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Shape 1414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Shape 1415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Shape 1416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17" name="Shape 1417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Shape 1418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Shape 1419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Shape 1420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1" name="Shape 1421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2" name="Shape 1422"/>
          <p:cNvSpPr/>
          <p:nvPr/>
        </p:nvSpPr>
        <p:spPr>
          <a:xfrm>
            <a:off x="-1180" y="-4143"/>
            <a:ext cx="9144787" cy="5148864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Shape 1423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Shape 1424"/>
          <p:cNvSpPr txBox="1"/>
          <p:nvPr/>
        </p:nvSpPr>
        <p:spPr>
          <a:xfrm>
            <a:off x="239935" y="348323"/>
            <a:ext cx="5756181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</a:p>
        </p:txBody>
      </p:sp>
      <p:sp>
        <p:nvSpPr>
          <p:cNvPr id="1425" name="Shape 1425"/>
          <p:cNvSpPr/>
          <p:nvPr/>
        </p:nvSpPr>
        <p:spPr>
          <a:xfrm>
            <a:off x="4246677" y="1254421"/>
            <a:ext cx="4304009" cy="297773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Chronology in Train / Test data</a:t>
            </a:r>
          </a:p>
          <a:p>
            <a:pPr marL="431800" marR="0" lvl="0" indent="-425450" algn="l" rtl="0">
              <a:spcBef>
                <a:spcPts val="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training and testing data are chronologically.</a:t>
            </a:r>
          </a:p>
          <a:p>
            <a:pPr marL="431800" marR="0" lvl="0" indent="-425450" algn="l" rtl="0">
              <a:spcBef>
                <a:spcPts val="0"/>
              </a:spcBef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 is followed by testing data in time domain.</a:t>
            </a:r>
          </a:p>
          <a:p>
            <a:pPr marL="431800" marR="0" lvl="0" indent="-425450" algn="l" rtl="0">
              <a:spcBef>
                <a:spcPts val="0"/>
              </a:spcBef>
              <a:buClr>
                <a:schemeClr val="dk1"/>
              </a:buClr>
              <a:buSzPts val="2700"/>
              <a:buFont typeface="Arial"/>
              <a:buNone/>
            </a:pP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6" name="Shape 14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073" y="1271166"/>
            <a:ext cx="36385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Shape 1431"/>
          <p:cNvGrpSpPr/>
          <p:nvPr/>
        </p:nvGrpSpPr>
        <p:grpSpPr>
          <a:xfrm>
            <a:off x="0" y="0"/>
            <a:ext cx="3934712" cy="4859700"/>
            <a:chOff x="-57137" y="0"/>
            <a:chExt cx="5246283" cy="6479600"/>
          </a:xfrm>
        </p:grpSpPr>
        <p:grpSp>
          <p:nvGrpSpPr>
            <p:cNvPr id="1432" name="Shape 1432"/>
            <p:cNvGrpSpPr/>
            <p:nvPr/>
          </p:nvGrpSpPr>
          <p:grpSpPr>
            <a:xfrm>
              <a:off x="-57137" y="0"/>
              <a:ext cx="5246283" cy="6147233"/>
              <a:chOff x="-57137" y="0"/>
              <a:chExt cx="5246283" cy="6147233"/>
            </a:xfrm>
          </p:grpSpPr>
          <p:grpSp>
            <p:nvGrpSpPr>
              <p:cNvPr id="1433" name="Shape 1433"/>
              <p:cNvGrpSpPr/>
              <p:nvPr/>
            </p:nvGrpSpPr>
            <p:grpSpPr>
              <a:xfrm>
                <a:off x="-57137" y="0"/>
                <a:ext cx="5246283" cy="5750318"/>
                <a:chOff x="-57137" y="0"/>
                <a:chExt cx="5246283" cy="5750318"/>
              </a:xfrm>
            </p:grpSpPr>
            <p:grpSp>
              <p:nvGrpSpPr>
                <p:cNvPr id="1434" name="Shape 1434"/>
                <p:cNvGrpSpPr/>
                <p:nvPr/>
              </p:nvGrpSpPr>
              <p:grpSpPr>
                <a:xfrm>
                  <a:off x="-57137" y="0"/>
                  <a:ext cx="5246283" cy="4479718"/>
                  <a:chOff x="-324673" y="-1"/>
                  <a:chExt cx="7372728" cy="6295456"/>
                </a:xfrm>
              </p:grpSpPr>
              <p:grpSp>
                <p:nvGrpSpPr>
                  <p:cNvPr id="1435" name="Shape 1435"/>
                  <p:cNvGrpSpPr/>
                  <p:nvPr/>
                </p:nvGrpSpPr>
                <p:grpSpPr>
                  <a:xfrm>
                    <a:off x="1296192" y="-1"/>
                    <a:ext cx="1296146" cy="1261114"/>
                    <a:chOff x="1124742" y="-1"/>
                    <a:chExt cx="1296146" cy="1261114"/>
                  </a:xfrm>
                </p:grpSpPr>
                <p:sp>
                  <p:nvSpPr>
                    <p:cNvPr id="1436" name="Shape 1436"/>
                    <p:cNvSpPr/>
                    <p:nvPr/>
                  </p:nvSpPr>
                  <p:spPr>
                    <a:xfrm rot="10800000">
                      <a:off x="1124744" y="0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37" name="Shape 1437"/>
                    <p:cNvSpPr/>
                    <p:nvPr/>
                  </p:nvSpPr>
                  <p:spPr>
                    <a:xfrm rot="10800000">
                      <a:off x="1772816" y="-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38" name="Shape 1438"/>
                    <p:cNvSpPr/>
                    <p:nvPr/>
                  </p:nvSpPr>
                  <p:spPr>
                    <a:xfrm flipH="1">
                      <a:off x="1124742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39" name="Shape 1439"/>
                    <p:cNvSpPr/>
                    <p:nvPr/>
                  </p:nvSpPr>
                  <p:spPr>
                    <a:xfrm flipH="1">
                      <a:off x="177178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40" name="Shape 1440"/>
                    <p:cNvSpPr/>
                    <p:nvPr/>
                  </p:nvSpPr>
                  <p:spPr>
                    <a:xfrm rot="10800000" flipH="1">
                      <a:off x="1448644" y="62859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41" name="Shape 1441"/>
                    <p:cNvSpPr/>
                    <p:nvPr/>
                  </p:nvSpPr>
                  <p:spPr>
                    <a:xfrm flipH="1">
                      <a:off x="1448246" y="331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42" name="Shape 1442"/>
                  <p:cNvGrpSpPr/>
                  <p:nvPr/>
                </p:nvGrpSpPr>
                <p:grpSpPr>
                  <a:xfrm>
                    <a:off x="-324673" y="1259150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443" name="Shape 1443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444" name="Shape 1444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445" name="Shape 1445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446" name="Shape 1446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DEEFF4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47" name="Shape 1447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48" name="Shape 1448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49" name="Shape 1449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50" name="Shape 1450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51" name="Shape 1451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452" name="Shape 1452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453" name="Shape 1453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EEFF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454" name="Shape 1454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455" name="Shape 1455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456" name="Shape 1456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57" name="Shape 1457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58" name="Shape 1458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59" name="Shape 1459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12C7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60" name="Shape 1460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461" name="Shape 1461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462" name="Shape 1462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463" name="Shape 1463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4" name="Shape 1464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465" name="Shape 1465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466" name="Shape 1466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467" name="Shape 1467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BEDC2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468" name="Shape 1468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469" name="Shape 1469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2F613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470" name="Shape 1470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A5D3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471" name="Shape 1471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472" name="Shape 1472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73" name="Shape 1473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474" name="Shape 1474"/>
                  <p:cNvGrpSpPr/>
                  <p:nvPr/>
                </p:nvGrpSpPr>
                <p:grpSpPr>
                  <a:xfrm>
                    <a:off x="3517157" y="1254891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475" name="Shape 147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476" name="Shape 147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77" name="Shape 147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CE22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78" name="Shape 147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9E773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79" name="Shape 147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AEB3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80" name="Shape 148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BB7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81" name="Shape 1481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82" name="Shape 148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83" name="Shape 148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59D996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84" name="Shape 1484"/>
                  <p:cNvGrpSpPr/>
                  <p:nvPr/>
                </p:nvGrpSpPr>
                <p:grpSpPr>
                  <a:xfrm>
                    <a:off x="2256693" y="2294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485" name="Shape 148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486" name="Shape 148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87" name="Shape 148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0F0E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88" name="Shape 148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BEDC2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89" name="Shape 148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7AE0AB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90" name="Shape 149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91" name="Shape 1491"/>
                      <p:cNvSpPr/>
                      <p:nvPr/>
                    </p:nvSpPr>
                    <p:spPr>
                      <a:xfrm flipH="1">
                        <a:off x="1448246" y="33588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0ECB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492" name="Shape 149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65D2D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93" name="Shape 149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94" name="Shape 1494"/>
                  <p:cNvGrpSpPr/>
                  <p:nvPr/>
                </p:nvGrpSpPr>
                <p:grpSpPr>
                  <a:xfrm>
                    <a:off x="4802485" y="12506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495" name="Shape 149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496" name="Shape 149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D05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97" name="Shape 149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98" name="Shape 149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6D92E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499" name="Shape 149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00" name="Shape 150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EDED8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01" name="Shape 1501"/>
                      <p:cNvSpPr/>
                      <p:nvPr/>
                    </p:nvSpPr>
                    <p:spPr>
                      <a:xfrm flipH="1">
                        <a:off x="1437229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6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02" name="Shape 150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03" name="Shape 150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6F078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04" name="Shape 1504"/>
                  <p:cNvGrpSpPr/>
                  <p:nvPr/>
                </p:nvGrpSpPr>
                <p:grpSpPr>
                  <a:xfrm>
                    <a:off x="-319525" y="2510832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505" name="Shape 1505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506" name="Shape 1506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7DDE7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07" name="Shape 1507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08" name="Shape 1508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09" name="Shape 1509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246171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10" name="Shape 1510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11" name="Shape 1511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5D2DD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12" name="Shape 1512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3" name="Shape 1513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" name="Shape 1514"/>
                  <p:cNvGrpSpPr/>
                  <p:nvPr/>
                </p:nvGrpSpPr>
                <p:grpSpPr>
                  <a:xfrm>
                    <a:off x="967628" y="2515475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515" name="Shape 1515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516" name="Shape 1516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517" name="Shape 1517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518" name="Shape 1518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19" name="Shape 1519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20" name="Shape 1520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21" name="Shape 1521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22" name="Shape 1522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23" name="Shape 1523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524" name="Shape 1524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3D7E5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25" name="Shape 1525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B7DDE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526" name="Shape 1526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527" name="Shape 1527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528" name="Shape 1528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29" name="Shape 1529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59D99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30" name="Shape 1530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0ECB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31" name="Shape 1531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A5D3A6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32" name="Shape 1532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33" name="Shape 1533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479249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534" name="Shape 1534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12C7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35" name="Shape 1535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6" name="Shape 1536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537" name="Shape 1537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538" name="Shape 1538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39" name="Shape 1539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FE8A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40" name="Shape 1540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41" name="Shape 1541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DAEB3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42" name="Shape 1542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FEEFC9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43" name="Shape 1543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EDED87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544" name="Shape 1544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479249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45" name="Shape 1545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546" name="Shape 1546"/>
                  <p:cNvGrpSpPr/>
                  <p:nvPr/>
                </p:nvGrpSpPr>
                <p:grpSpPr>
                  <a:xfrm>
                    <a:off x="-308541" y="3768508"/>
                    <a:ext cx="4184916" cy="1265373"/>
                    <a:chOff x="-324673" y="1259150"/>
                    <a:chExt cx="4184916" cy="1265373"/>
                  </a:xfrm>
                </p:grpSpPr>
                <p:grpSp>
                  <p:nvGrpSpPr>
                    <p:cNvPr id="1547" name="Shape 1547"/>
                    <p:cNvGrpSpPr/>
                    <p:nvPr/>
                  </p:nvGrpSpPr>
                  <p:grpSpPr>
                    <a:xfrm>
                      <a:off x="-324673" y="1259150"/>
                      <a:ext cx="2907867" cy="1265373"/>
                      <a:chOff x="-324673" y="1259150"/>
                      <a:chExt cx="2907867" cy="1265373"/>
                    </a:xfrm>
                  </p:grpSpPr>
                  <p:grpSp>
                    <p:nvGrpSpPr>
                      <p:cNvPr id="1548" name="Shape 1548"/>
                      <p:cNvGrpSpPr/>
                      <p:nvPr/>
                    </p:nvGrpSpPr>
                    <p:grpSpPr>
                      <a:xfrm>
                        <a:off x="-324673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549" name="Shape 1549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550" name="Shape 1550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ED2E0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51" name="Shape 1551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3691A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52" name="Shape 1552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53" name="Shape 1553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EE1EA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54" name="Shape 1554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55" name="Shape 1555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B7DDE7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556" name="Shape 1556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57" name="Shape 1557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3691AA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1558" name="Shape 1558"/>
                      <p:cNvGrpSpPr/>
                      <p:nvPr/>
                    </p:nvGrpSpPr>
                    <p:grpSpPr>
                      <a:xfrm>
                        <a:off x="962480" y="1259150"/>
                        <a:ext cx="1620714" cy="1265373"/>
                        <a:chOff x="-324673" y="1259150"/>
                        <a:chExt cx="1620714" cy="1265373"/>
                      </a:xfrm>
                    </p:grpSpPr>
                    <p:grpSp>
                      <p:nvGrpSpPr>
                        <p:cNvPr id="1559" name="Shape 1559"/>
                        <p:cNvGrpSpPr/>
                        <p:nvPr/>
                      </p:nvGrpSpPr>
                      <p:grpSpPr>
                        <a:xfrm>
                          <a:off x="-105" y="1259150"/>
                          <a:ext cx="1296146" cy="1261114"/>
                          <a:chOff x="1124742" y="-1"/>
                          <a:chExt cx="1296146" cy="1261114"/>
                        </a:xfrm>
                      </p:grpSpPr>
                      <p:sp>
                        <p:nvSpPr>
                          <p:cNvPr id="1560" name="Shape 1560"/>
                          <p:cNvSpPr/>
                          <p:nvPr/>
                        </p:nvSpPr>
                        <p:spPr>
                          <a:xfrm rot="10800000">
                            <a:off x="1124744" y="0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246171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61" name="Shape 1561"/>
                          <p:cNvSpPr/>
                          <p:nvPr/>
                        </p:nvSpPr>
                        <p:spPr>
                          <a:xfrm rot="10800000">
                            <a:off x="1772816" y="-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7BEDC2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62" name="Shape 1562"/>
                          <p:cNvSpPr/>
                          <p:nvPr/>
                        </p:nvSpPr>
                        <p:spPr>
                          <a:xfrm flipH="1">
                            <a:off x="1124742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5D2DD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63" name="Shape 1563"/>
                          <p:cNvSpPr/>
                          <p:nvPr/>
                        </p:nvSpPr>
                        <p:spPr>
                          <a:xfrm flipH="1">
                            <a:off x="177178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89E773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64" name="Shape 1564"/>
                          <p:cNvSpPr/>
                          <p:nvPr/>
                        </p:nvSpPr>
                        <p:spPr>
                          <a:xfrm rot="10800000" flipH="1">
                            <a:off x="1448644" y="628593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60B5CC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1565" name="Shape 1565"/>
                          <p:cNvSpPr/>
                          <p:nvPr/>
                        </p:nvSpPr>
                        <p:spPr>
                          <a:xfrm flipH="1">
                            <a:off x="1448246" y="331"/>
                            <a:ext cx="648072" cy="632520"/>
                          </a:xfrm>
                          <a:prstGeom prst="triangle">
                            <a:avLst>
                              <a:gd name="adj" fmla="val 50000"/>
                            </a:avLst>
                          </a:prstGeom>
                          <a:solidFill>
                            <a:srgbClr val="93D7E5"/>
                          </a:solidFill>
                          <a:ln>
                            <a:noFill/>
                          </a:ln>
                        </p:spPr>
                        <p:txBody>
                          <a:bodyPr wrap="square" lIns="68575" tIns="34275" rIns="68575" bIns="34275" anchor="ctr" anchorCtr="0">
                            <a:noAutofit/>
                          </a:bodyPr>
                          <a:lstStyle/>
                          <a:p>
                            <a:pPr marL="0" marR="0" lvl="0" indent="-88900" algn="ctr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400"/>
                              <a:buFont typeface="Calibri"/>
                              <a:buNone/>
                            </a:pPr>
                            <a:endParaRPr sz="1400" b="0" i="0" u="none" strike="noStrike" cap="none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1566" name="Shape 1566"/>
                        <p:cNvSpPr/>
                        <p:nvPr/>
                      </p:nvSpPr>
                      <p:spPr>
                        <a:xfrm rot="10800000">
                          <a:off x="-324673" y="189200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ED2E0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67" name="Shape 1567"/>
                        <p:cNvSpPr/>
                        <p:nvPr/>
                      </p:nvSpPr>
                      <p:spPr>
                        <a:xfrm flipH="1">
                          <a:off x="-319525" y="126111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65D2DD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68" name="Shape 1568"/>
                    <p:cNvGrpSpPr/>
                    <p:nvPr/>
                  </p:nvGrpSpPr>
                  <p:grpSpPr>
                    <a:xfrm>
                      <a:off x="2239529" y="1259150"/>
                      <a:ext cx="1620714" cy="1265373"/>
                      <a:chOff x="-324673" y="1259150"/>
                      <a:chExt cx="1620714" cy="1265373"/>
                    </a:xfrm>
                  </p:grpSpPr>
                  <p:grpSp>
                    <p:nvGrpSpPr>
                      <p:cNvPr id="1569" name="Shape 1569"/>
                      <p:cNvGrpSpPr/>
                      <p:nvPr/>
                    </p:nvGrpSpPr>
                    <p:grpSpPr>
                      <a:xfrm>
                        <a:off x="-105" y="1259150"/>
                        <a:ext cx="1296146" cy="1261114"/>
                        <a:chOff x="1124742" y="-1"/>
                        <a:chExt cx="1296146" cy="1261114"/>
                      </a:xfrm>
                    </p:grpSpPr>
                    <p:sp>
                      <p:nvSpPr>
                        <p:cNvPr id="1570" name="Shape 1570"/>
                        <p:cNvSpPr/>
                        <p:nvPr/>
                      </p:nvSpPr>
                      <p:spPr>
                        <a:xfrm rot="10800000">
                          <a:off x="1124744" y="0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7AE0AB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71" name="Shape 1571"/>
                        <p:cNvSpPr/>
                        <p:nvPr/>
                      </p:nvSpPr>
                      <p:spPr>
                        <a:xfrm rot="10800000">
                          <a:off x="1772816" y="-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72" name="Shape 1572"/>
                        <p:cNvSpPr/>
                        <p:nvPr/>
                      </p:nvSpPr>
                      <p:spPr>
                        <a:xfrm flipH="1">
                          <a:off x="1124742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90ECBC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73" name="Shape 1573"/>
                        <p:cNvSpPr/>
                        <p:nvPr/>
                      </p:nvSpPr>
                      <p:spPr>
                        <a:xfrm flipH="1">
                          <a:off x="177178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59D996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74" name="Shape 1574"/>
                        <p:cNvSpPr/>
                        <p:nvPr/>
                      </p:nvSpPr>
                      <p:spPr>
                        <a:xfrm rot="10800000" flipH="1">
                          <a:off x="1448644" y="628593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C2E2C4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1575" name="Shape 1575"/>
                        <p:cNvSpPr/>
                        <p:nvPr/>
                      </p:nvSpPr>
                      <p:spPr>
                        <a:xfrm flipH="1">
                          <a:off x="1448246" y="331"/>
                          <a:ext cx="648072" cy="632520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89E773"/>
                        </a:solidFill>
                        <a:ln>
                          <a:noFill/>
                        </a:ln>
                      </p:spPr>
                      <p:txBody>
                        <a:bodyPr wrap="square" lIns="68575" tIns="34275" rIns="68575" bIns="34275" anchor="ctr" anchorCtr="0">
                          <a:noAutofit/>
                        </a:bodyPr>
                        <a:lstStyle/>
                        <a:p>
                          <a:pPr marL="0" marR="0" lvl="0" indent="-8890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400"/>
                            <a:buFont typeface="Calibri"/>
                            <a:buNone/>
                          </a:pPr>
                          <a:endParaRPr sz="1400" b="0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1576" name="Shape 1576"/>
                      <p:cNvSpPr/>
                      <p:nvPr/>
                    </p:nvSpPr>
                    <p:spPr>
                      <a:xfrm rot="10800000">
                        <a:off x="-324673" y="189200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A5D3A6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77" name="Shape 1577"/>
                      <p:cNvSpPr/>
                      <p:nvPr/>
                    </p:nvSpPr>
                    <p:spPr>
                      <a:xfrm flipH="1">
                        <a:off x="-319525" y="126111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C2E2C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578" name="Shape 1578"/>
                  <p:cNvGrpSpPr/>
                  <p:nvPr/>
                </p:nvGrpSpPr>
                <p:grpSpPr>
                  <a:xfrm>
                    <a:off x="-303393" y="5022467"/>
                    <a:ext cx="1620714" cy="1265373"/>
                    <a:chOff x="-324673" y="1259150"/>
                    <a:chExt cx="1620714" cy="1265373"/>
                  </a:xfrm>
                </p:grpSpPr>
                <p:grpSp>
                  <p:nvGrpSpPr>
                    <p:cNvPr id="1579" name="Shape 1579"/>
                    <p:cNvGrpSpPr/>
                    <p:nvPr/>
                  </p:nvGrpSpPr>
                  <p:grpSpPr>
                    <a:xfrm>
                      <a:off x="-105" y="1259150"/>
                      <a:ext cx="1296146" cy="1261114"/>
                      <a:chOff x="1124742" y="-1"/>
                      <a:chExt cx="1296146" cy="1261114"/>
                    </a:xfrm>
                  </p:grpSpPr>
                  <p:sp>
                    <p:nvSpPr>
                      <p:cNvPr id="1580" name="Shape 1580"/>
                      <p:cNvSpPr/>
                      <p:nvPr/>
                    </p:nvSpPr>
                    <p:spPr>
                      <a:xfrm rot="10800000">
                        <a:off x="1124744" y="0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3D7E5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81" name="Shape 1581"/>
                      <p:cNvSpPr/>
                      <p:nvPr/>
                    </p:nvSpPr>
                    <p:spPr>
                      <a:xfrm rot="10800000">
                        <a:off x="1772816" y="-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9ED2E0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82" name="Shape 1582"/>
                      <p:cNvSpPr/>
                      <p:nvPr/>
                    </p:nvSpPr>
                    <p:spPr>
                      <a:xfrm flipH="1">
                        <a:off x="1124742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3691A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83" name="Shape 1583"/>
                      <p:cNvSpPr/>
                      <p:nvPr/>
                    </p:nvSpPr>
                    <p:spPr>
                      <a:xfrm flipH="1">
                        <a:off x="177178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BEE1EA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84" name="Shape 1584"/>
                      <p:cNvSpPr/>
                      <p:nvPr/>
                    </p:nvSpPr>
                    <p:spPr>
                      <a:xfrm rot="10800000" flipH="1">
                        <a:off x="1448644" y="628593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60B5CC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85" name="Shape 1585"/>
                      <p:cNvSpPr/>
                      <p:nvPr/>
                    </p:nvSpPr>
                    <p:spPr>
                      <a:xfrm flipH="1">
                        <a:off x="1448246" y="331"/>
                        <a:ext cx="648072" cy="63252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DEEFF4"/>
                      </a:solidFill>
                      <a:ln>
                        <a:noFill/>
                      </a:ln>
                    </p:spPr>
                    <p:txBody>
                      <a:bodyPr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-8890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400"/>
                          <a:buFont typeface="Calibri"/>
                          <a:buNone/>
                        </a:pPr>
                        <a:endParaRPr sz="1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86" name="Shape 1586"/>
                    <p:cNvSpPr/>
                    <p:nvPr/>
                  </p:nvSpPr>
                  <p:spPr>
                    <a:xfrm rot="10800000">
                      <a:off x="-324673" y="189200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87" name="Shape 1587"/>
                    <p:cNvSpPr/>
                    <p:nvPr/>
                  </p:nvSpPr>
                  <p:spPr>
                    <a:xfrm flipH="1">
                      <a:off x="-319525" y="1261113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7DDE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88" name="Shape 1588"/>
                  <p:cNvGrpSpPr/>
                  <p:nvPr/>
                </p:nvGrpSpPr>
                <p:grpSpPr>
                  <a:xfrm>
                    <a:off x="6075413" y="1257335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589" name="Shape 1589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EDED87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90" name="Shape 1590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EEFC9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91" name="Shape 1591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D05D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92" name="Shape 1592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93" name="Shape 1593"/>
                  <p:cNvGrpSpPr/>
                  <p:nvPr/>
                </p:nvGrpSpPr>
                <p:grpSpPr>
                  <a:xfrm>
                    <a:off x="969535" y="5030083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594" name="Shape 1594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DEEFF4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95" name="Shape 1595"/>
                    <p:cNvSpPr/>
                    <p:nvPr/>
                  </p:nvSpPr>
                  <p:spPr>
                    <a:xfrm flipH="1">
                      <a:off x="5655921" y="3295037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3D7E5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96" name="Shape 1596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97" name="Shape 1597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98" name="Shape 1598"/>
                  <p:cNvSpPr/>
                  <p:nvPr/>
                </p:nvSpPr>
                <p:spPr>
                  <a:xfrm flipH="1">
                    <a:off x="5101395" y="61811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3F59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9" name="Shape 1599"/>
                  <p:cNvSpPr/>
                  <p:nvPr/>
                </p:nvSpPr>
                <p:spPr>
                  <a:xfrm rot="10800000">
                    <a:off x="5136839" y="2506906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D05D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0" name="Shape 1600"/>
                  <p:cNvSpPr/>
                  <p:nvPr/>
                </p:nvSpPr>
                <p:spPr>
                  <a:xfrm>
                    <a:off x="4828508" y="2530101"/>
                    <a:ext cx="648072" cy="63252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txBody>
                  <a:bodyPr wrap="square" lIns="68575" tIns="34275" rIns="68575" bIns="34275" anchor="ctr" anchorCtr="0">
                    <a:noAutofit/>
                  </a:bodyPr>
                  <a:lstStyle/>
                  <a:p>
                    <a:pPr marL="0" marR="0" lvl="0" indent="-8890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601" name="Shape 1601"/>
                  <p:cNvGrpSpPr/>
                  <p:nvPr/>
                </p:nvGrpSpPr>
                <p:grpSpPr>
                  <a:xfrm>
                    <a:off x="1618142" y="5029170"/>
                    <a:ext cx="972642" cy="1265372"/>
                    <a:chOff x="5331353" y="2666444"/>
                    <a:chExt cx="972642" cy="1265372"/>
                  </a:xfrm>
                </p:grpSpPr>
                <p:sp>
                  <p:nvSpPr>
                    <p:cNvPr id="1602" name="Shape 1602"/>
                    <p:cNvSpPr/>
                    <p:nvPr/>
                  </p:nvSpPr>
                  <p:spPr>
                    <a:xfrm rot="10800000">
                      <a:off x="5655923" y="2666444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12C7BC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03" name="Shape 1603"/>
                    <p:cNvSpPr/>
                    <p:nvPr/>
                  </p:nvSpPr>
                  <p:spPr>
                    <a:xfrm rot="10800000">
                      <a:off x="5331353" y="329929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BEE1EA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04" name="Shape 1604"/>
                    <p:cNvSpPr/>
                    <p:nvPr/>
                  </p:nvSpPr>
                  <p:spPr>
                    <a:xfrm flipH="1">
                      <a:off x="5336501" y="2668406"/>
                      <a:ext cx="648072" cy="63252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9ED2E0"/>
                    </a:solidFill>
                    <a:ln>
                      <a:noFill/>
                    </a:ln>
                  </p:spPr>
                  <p:txBody>
                    <a:bodyPr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605" name="Shape 1605"/>
                <p:cNvSpPr/>
                <p:nvPr/>
              </p:nvSpPr>
              <p:spPr>
                <a:xfrm rot="10800000" flipH="1">
                  <a:off x="188582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Shape 1606"/>
                <p:cNvSpPr/>
                <p:nvPr/>
              </p:nvSpPr>
              <p:spPr>
                <a:xfrm rot="10800000">
                  <a:off x="650117" y="4467885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Shape 1607"/>
                <p:cNvSpPr/>
                <p:nvPr/>
              </p:nvSpPr>
              <p:spPr>
                <a:xfrm flipH="1">
                  <a:off x="-42378" y="4460354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Shape 1608"/>
                <p:cNvSpPr/>
                <p:nvPr/>
              </p:nvSpPr>
              <p:spPr>
                <a:xfrm flipH="1">
                  <a:off x="425384" y="4467566"/>
                  <a:ext cx="461155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246171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Shape 1609"/>
                <p:cNvSpPr/>
                <p:nvPr/>
              </p:nvSpPr>
              <p:spPr>
                <a:xfrm rot="2488219" flipH="1">
                  <a:off x="1427251" y="5072324"/>
                  <a:ext cx="516942" cy="19512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691AA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Shape 1610"/>
                <p:cNvSpPr/>
                <p:nvPr/>
              </p:nvSpPr>
              <p:spPr>
                <a:xfrm rot="-1115018" flipH="1">
                  <a:off x="2032680" y="4979180"/>
                  <a:ext cx="461155" cy="1819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Shape 1611"/>
                <p:cNvSpPr/>
                <p:nvPr/>
              </p:nvSpPr>
              <p:spPr>
                <a:xfrm rot="6962604" flipH="1">
                  <a:off x="1635629" y="4460094"/>
                  <a:ext cx="407903" cy="2710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3D7E5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Shape 1612"/>
                <p:cNvSpPr/>
                <p:nvPr/>
              </p:nvSpPr>
              <p:spPr>
                <a:xfrm rot="-2696144" flipH="1">
                  <a:off x="2228804" y="5487675"/>
                  <a:ext cx="284039" cy="1900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5D2D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Shape 1613"/>
                <p:cNvSpPr/>
                <p:nvPr/>
              </p:nvSpPr>
              <p:spPr>
                <a:xfrm rot="4431651" flipH="1">
                  <a:off x="2187678" y="4454757"/>
                  <a:ext cx="364978" cy="4500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EEFF4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Shape 1614"/>
                <p:cNvSpPr/>
                <p:nvPr/>
              </p:nvSpPr>
              <p:spPr>
                <a:xfrm rot="-5400000">
                  <a:off x="2141271" y="4028220"/>
                  <a:ext cx="206916" cy="22211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2C7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Shape 1615"/>
                <p:cNvSpPr/>
                <p:nvPr/>
              </p:nvSpPr>
              <p:spPr>
                <a:xfrm rot="-1487450" flipH="1">
                  <a:off x="2576077" y="4302585"/>
                  <a:ext cx="279838" cy="38153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0ECBC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Shape 1616"/>
                <p:cNvSpPr/>
                <p:nvPr/>
              </p:nvSpPr>
              <p:spPr>
                <a:xfrm rot="6344437" flipH="1">
                  <a:off x="2713614" y="3946141"/>
                  <a:ext cx="387189" cy="341902"/>
                </a:xfrm>
                <a:prstGeom prst="triangle">
                  <a:avLst>
                    <a:gd name="adj" fmla="val 18816"/>
                  </a:avLst>
                </a:prstGeom>
                <a:solidFill>
                  <a:srgbClr val="59D996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Shape 1617"/>
                <p:cNvSpPr/>
                <p:nvPr/>
              </p:nvSpPr>
              <p:spPr>
                <a:xfrm rot="4620000">
                  <a:off x="3207930" y="4135881"/>
                  <a:ext cx="304586" cy="2512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Shape 1618"/>
                <p:cNvSpPr/>
                <p:nvPr/>
              </p:nvSpPr>
              <p:spPr>
                <a:xfrm rot="6993980" flipH="1">
                  <a:off x="2997388" y="3508722"/>
                  <a:ext cx="461155" cy="21910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9E773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Shape 1619"/>
                <p:cNvSpPr/>
                <p:nvPr/>
              </p:nvSpPr>
              <p:spPr>
                <a:xfrm rot="3801378" flipH="1">
                  <a:off x="2909789" y="3156829"/>
                  <a:ext cx="337491" cy="1237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47924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Shape 1620"/>
                <p:cNvSpPr/>
                <p:nvPr/>
              </p:nvSpPr>
              <p:spPr>
                <a:xfrm rot="8233417" flipH="1">
                  <a:off x="3465901" y="3007812"/>
                  <a:ext cx="529053" cy="203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AEB3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Shape 1621"/>
                <p:cNvSpPr/>
                <p:nvPr/>
              </p:nvSpPr>
              <p:spPr>
                <a:xfrm rot="-2003711">
                  <a:off x="4015602" y="3400522"/>
                  <a:ext cx="400261" cy="26440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Shape 1622"/>
                <p:cNvSpPr/>
                <p:nvPr/>
              </p:nvSpPr>
              <p:spPr>
                <a:xfrm rot="2162132" flipH="1">
                  <a:off x="4029877" y="2664505"/>
                  <a:ext cx="347015" cy="25696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ED87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Shape 1623"/>
                <p:cNvSpPr/>
                <p:nvPr/>
              </p:nvSpPr>
              <p:spPr>
                <a:xfrm rot="-5844202" flipH="1">
                  <a:off x="4527288" y="2872155"/>
                  <a:ext cx="425740" cy="33596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EEFC9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Shape 1624"/>
                <p:cNvSpPr/>
                <p:nvPr/>
              </p:nvSpPr>
              <p:spPr>
                <a:xfrm rot="-531953" flipH="1">
                  <a:off x="4268543" y="2336353"/>
                  <a:ext cx="516870" cy="19995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Shape 1625"/>
                <p:cNvSpPr/>
                <p:nvPr/>
              </p:nvSpPr>
              <p:spPr>
                <a:xfrm rot="5400000">
                  <a:off x="4753943" y="1881679"/>
                  <a:ext cx="387533" cy="350024"/>
                </a:xfrm>
                <a:prstGeom prst="triangle">
                  <a:avLst>
                    <a:gd name="adj" fmla="val 25649"/>
                  </a:avLst>
                </a:prstGeom>
                <a:solidFill>
                  <a:srgbClr val="FFD05D"/>
                </a:solidFill>
                <a:ln>
                  <a:noFill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-889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6" name="Shape 1626"/>
              <p:cNvSpPr/>
              <p:nvPr/>
            </p:nvSpPr>
            <p:spPr>
              <a:xfrm rot="6609736">
                <a:off x="41784" y="5307774"/>
                <a:ext cx="461155" cy="228839"/>
              </a:xfrm>
              <a:prstGeom prst="triangle">
                <a:avLst>
                  <a:gd name="adj" fmla="val 50000"/>
                </a:avLst>
              </a:prstGeom>
              <a:solidFill>
                <a:srgbClr val="12C7BC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Shape 1627"/>
              <p:cNvSpPr/>
              <p:nvPr/>
            </p:nvSpPr>
            <p:spPr>
              <a:xfrm rot="-8894327">
                <a:off x="316074" y="5750839"/>
                <a:ext cx="461155" cy="297282"/>
              </a:xfrm>
              <a:prstGeom prst="triangle">
                <a:avLst>
                  <a:gd name="adj" fmla="val 50000"/>
                </a:avLst>
              </a:prstGeom>
              <a:solidFill>
                <a:srgbClr val="93D7E5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Shape 1628"/>
              <p:cNvSpPr/>
              <p:nvPr/>
            </p:nvSpPr>
            <p:spPr>
              <a:xfrm flipH="1">
                <a:off x="625728" y="5243063"/>
                <a:ext cx="287974" cy="264612"/>
              </a:xfrm>
              <a:prstGeom prst="triangle">
                <a:avLst>
                  <a:gd name="adj" fmla="val 50000"/>
                </a:avLst>
              </a:prstGeom>
              <a:solidFill>
                <a:srgbClr val="65D2DD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Shape 1629"/>
              <p:cNvSpPr/>
              <p:nvPr/>
            </p:nvSpPr>
            <p:spPr>
              <a:xfrm rot="-9540702">
                <a:off x="1138006" y="5713248"/>
                <a:ext cx="394130" cy="294918"/>
              </a:xfrm>
              <a:prstGeom prst="triangle">
                <a:avLst>
                  <a:gd name="adj" fmla="val 50000"/>
                </a:avLst>
              </a:prstGeom>
              <a:solidFill>
                <a:srgbClr val="3691AA"/>
              </a:solidFill>
              <a:ln>
                <a:noFill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-88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0" name="Shape 1630"/>
            <p:cNvSpPr/>
            <p:nvPr/>
          </p:nvSpPr>
          <p:spPr>
            <a:xfrm rot="4431651" flipH="1">
              <a:off x="779296" y="6016703"/>
              <a:ext cx="364978" cy="450088"/>
            </a:xfrm>
            <a:prstGeom prst="triangle">
              <a:avLst>
                <a:gd name="adj" fmla="val 50000"/>
              </a:avLst>
            </a:prstGeom>
            <a:solidFill>
              <a:srgbClr val="DEEFF4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-88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1" name="Shape 1631"/>
          <p:cNvSpPr/>
          <p:nvPr/>
        </p:nvSpPr>
        <p:spPr>
          <a:xfrm>
            <a:off x="-7691" y="1563"/>
            <a:ext cx="9144787" cy="5148864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-6505" y="345957"/>
            <a:ext cx="107631" cy="4871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Shape 1633"/>
          <p:cNvSpPr txBox="1"/>
          <p:nvPr/>
        </p:nvSpPr>
        <p:spPr>
          <a:xfrm>
            <a:off x="239935" y="348323"/>
            <a:ext cx="5756181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</a:p>
        </p:txBody>
      </p:sp>
      <p:sp>
        <p:nvSpPr>
          <p:cNvPr id="1634" name="Shape 1634"/>
          <p:cNvSpPr/>
          <p:nvPr/>
        </p:nvSpPr>
        <p:spPr>
          <a:xfrm>
            <a:off x="4795555" y="1333799"/>
            <a:ext cx="3873630" cy="13157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tend to skip filling age, city, and gender simultaneously.</a:t>
            </a:r>
          </a:p>
        </p:txBody>
      </p:sp>
      <p:pic>
        <p:nvPicPr>
          <p:cNvPr id="1635" name="Shape 16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02" y="1217113"/>
            <a:ext cx="4732636" cy="331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Shape 1636"/>
          <p:cNvSpPr/>
          <p:nvPr/>
        </p:nvSpPr>
        <p:spPr>
          <a:xfrm>
            <a:off x="251599" y="4454150"/>
            <a:ext cx="52188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Members’ Age vs City vs Gender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608</Words>
  <Application>Microsoft Macintosh PowerPoint</Application>
  <PresentationFormat>On-screen Show (16:9)</PresentationFormat>
  <Paragraphs>94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Roboto Mono</vt:lpstr>
      <vt:lpstr>Arial</vt:lpstr>
      <vt:lpstr>Simple Light</vt:lpstr>
      <vt:lpstr>Office 佈景主題</vt:lpstr>
      <vt:lpstr>   2018 WSDM - KKBOX music recommendation challenge</vt:lpstr>
      <vt:lpstr>PowerPoint Presentation</vt:lpstr>
      <vt:lpstr>PowerPoint Presentation</vt:lpstr>
      <vt:lpstr>PowerPoint Presentation</vt:lpstr>
      <vt:lpstr>PowerPoint Presentation</vt:lpstr>
      <vt:lpstr>Why General?</vt:lpstr>
      <vt:lpstr>Wide &amp; Deep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2018 WSDM - KKBOX music recommendation challenge</dc:title>
  <cp:lastModifiedBy>Microsoft Office User</cp:lastModifiedBy>
  <cp:revision>5</cp:revision>
  <dcterms:modified xsi:type="dcterms:W3CDTF">2018-01-01T11:08:25Z</dcterms:modified>
</cp:coreProperties>
</file>