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8" r:id="rId4"/>
    <p:sldId id="273" r:id="rId5"/>
    <p:sldId id="272" r:id="rId6"/>
    <p:sldId id="267" r:id="rId7"/>
    <p:sldId id="266" r:id="rId8"/>
    <p:sldId id="271" r:id="rId9"/>
    <p:sldId id="269" r:id="rId10"/>
    <p:sldId id="270" r:id="rId11"/>
    <p:sldId id="261" r:id="rId12"/>
    <p:sldId id="26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96"/>
  </p:normalViewPr>
  <p:slideViewPr>
    <p:cSldViewPr>
      <p:cViewPr varScale="1">
        <p:scale>
          <a:sx n="109" d="100"/>
          <a:sy n="109" d="100"/>
        </p:scale>
        <p:origin x="1673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70D5D-5EDF-2745-92A8-73409AE69EEA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DAA774-94F0-ED43-9014-469C600AFB99}">
      <dgm:prSet phldrT="[Text]"/>
      <dgm:spPr/>
      <dgm:t>
        <a:bodyPr/>
        <a:lstStyle/>
        <a:p>
          <a:r>
            <a:rPr lang="en-US"/>
            <a:t>Extract first 20 dynamic moving data of </a:t>
          </a:r>
        </a:p>
        <a:p>
          <a:r>
            <a:rPr lang="en-US"/>
            <a:t>(AccX, AccY, AccZ, GyoX, GyoY, GyoZ)</a:t>
          </a:r>
        </a:p>
      </dgm:t>
    </dgm:pt>
    <dgm:pt modelId="{6B2E926E-EDCA-8C4B-A427-E2DC3BB5F8B9}" type="parTrans" cxnId="{7A821A1E-CAE0-AD48-81B6-9284CDD3EEEA}">
      <dgm:prSet/>
      <dgm:spPr/>
      <dgm:t>
        <a:bodyPr/>
        <a:lstStyle/>
        <a:p>
          <a:endParaRPr lang="en-US"/>
        </a:p>
      </dgm:t>
    </dgm:pt>
    <dgm:pt modelId="{346B195D-33B6-B346-824D-D64EBEFF325B}" type="sibTrans" cxnId="{7A821A1E-CAE0-AD48-81B6-9284CDD3EEEA}">
      <dgm:prSet/>
      <dgm:spPr/>
      <dgm:t>
        <a:bodyPr/>
        <a:lstStyle/>
        <a:p>
          <a:endParaRPr lang="en-US"/>
        </a:p>
      </dgm:t>
    </dgm:pt>
    <dgm:pt modelId="{912F7607-1CAD-A247-913B-2AE2A2BA0124}">
      <dgm:prSet phldrT="[Text]"/>
      <dgm:spPr/>
      <dgm:t>
        <a:bodyPr/>
        <a:lstStyle/>
        <a:p>
          <a:r>
            <a:rPr lang="en-US"/>
            <a:t>Apply PCA dimension reduction from 120-d to 5-d</a:t>
          </a:r>
        </a:p>
      </dgm:t>
    </dgm:pt>
    <dgm:pt modelId="{664FB524-46FF-BE48-911B-5822BD4286A7}" type="parTrans" cxnId="{CB74E14B-E7A9-C946-BCA5-D91E269C2B72}">
      <dgm:prSet/>
      <dgm:spPr/>
      <dgm:t>
        <a:bodyPr/>
        <a:lstStyle/>
        <a:p>
          <a:endParaRPr lang="en-US"/>
        </a:p>
      </dgm:t>
    </dgm:pt>
    <dgm:pt modelId="{334AF6A6-3FC1-EB43-9595-328BE58C5B31}" type="sibTrans" cxnId="{CB74E14B-E7A9-C946-BCA5-D91E269C2B72}">
      <dgm:prSet/>
      <dgm:spPr/>
      <dgm:t>
        <a:bodyPr/>
        <a:lstStyle/>
        <a:p>
          <a:endParaRPr lang="en-US"/>
        </a:p>
      </dgm:t>
    </dgm:pt>
    <dgm:pt modelId="{F3F6AB33-22DB-6043-A8AF-80A5D8CCEEDC}">
      <dgm:prSet phldrT="[Text]"/>
      <dgm:spPr/>
      <dgm:t>
        <a:bodyPr/>
        <a:lstStyle/>
        <a:p>
          <a:r>
            <a:rPr lang="en-US"/>
            <a:t>Training with SVM (RBF kernel)</a:t>
          </a:r>
        </a:p>
      </dgm:t>
    </dgm:pt>
    <dgm:pt modelId="{EDD3C840-5FB6-EE41-A2DF-8C27EDA68DB8}" type="parTrans" cxnId="{FA5281B7-0951-114D-8095-E616A3DDA01A}">
      <dgm:prSet/>
      <dgm:spPr/>
      <dgm:t>
        <a:bodyPr/>
        <a:lstStyle/>
        <a:p>
          <a:endParaRPr lang="en-US"/>
        </a:p>
      </dgm:t>
    </dgm:pt>
    <dgm:pt modelId="{188BA8B1-B0F8-F24A-830F-07504CEE1170}" type="sibTrans" cxnId="{FA5281B7-0951-114D-8095-E616A3DDA01A}">
      <dgm:prSet/>
      <dgm:spPr/>
      <dgm:t>
        <a:bodyPr/>
        <a:lstStyle/>
        <a:p>
          <a:endParaRPr lang="en-US"/>
        </a:p>
      </dgm:t>
    </dgm:pt>
    <dgm:pt modelId="{51658949-3A5F-2546-9534-1D67F7B72638}" type="pres">
      <dgm:prSet presAssocID="{77770D5D-5EDF-2745-92A8-73409AE69EE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4EAA1B3-6E27-A84A-94E5-5C09C60B1B9C}" type="pres">
      <dgm:prSet presAssocID="{77770D5D-5EDF-2745-92A8-73409AE69EEA}" presName="dummyMaxCanvas" presStyleCnt="0">
        <dgm:presLayoutVars/>
      </dgm:prSet>
      <dgm:spPr/>
    </dgm:pt>
    <dgm:pt modelId="{B4136901-99A4-5940-8543-8D82228664BA}" type="pres">
      <dgm:prSet presAssocID="{77770D5D-5EDF-2745-92A8-73409AE69EE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A1087-49AB-F041-93E6-2E236B07D6E0}" type="pres">
      <dgm:prSet presAssocID="{77770D5D-5EDF-2745-92A8-73409AE69EE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86F46-61B4-904C-9886-8297E9080594}" type="pres">
      <dgm:prSet presAssocID="{77770D5D-5EDF-2745-92A8-73409AE69EE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9AB60-627A-7C4D-B418-A5393CAE7E0C}" type="pres">
      <dgm:prSet presAssocID="{77770D5D-5EDF-2745-92A8-73409AE69EE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CA1F62-CB60-A547-9D30-33C11418A93D}" type="pres">
      <dgm:prSet presAssocID="{77770D5D-5EDF-2745-92A8-73409AE69EE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130470-04DE-E44A-93E9-AB8235D4FC23}" type="pres">
      <dgm:prSet presAssocID="{77770D5D-5EDF-2745-92A8-73409AE69EE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CEB59-1379-DE43-93EC-9A224C628013}" type="pres">
      <dgm:prSet presAssocID="{77770D5D-5EDF-2745-92A8-73409AE69EE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E8740-2AD2-BA4C-A5AB-B80CD28D0866}" type="pres">
      <dgm:prSet presAssocID="{77770D5D-5EDF-2745-92A8-73409AE69EE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26E00E-2761-5F4E-818E-C5ADEE180972}" type="presOf" srcId="{346B195D-33B6-B346-824D-D64EBEFF325B}" destId="{8009AB60-627A-7C4D-B418-A5393CAE7E0C}" srcOrd="0" destOrd="0" presId="urn:microsoft.com/office/officeart/2005/8/layout/vProcess5"/>
    <dgm:cxn modelId="{C4A867FE-78AC-F64D-91CF-E8843D43F1A8}" type="presOf" srcId="{F3F6AB33-22DB-6043-A8AF-80A5D8CCEEDC}" destId="{C3A86F46-61B4-904C-9886-8297E9080594}" srcOrd="0" destOrd="0" presId="urn:microsoft.com/office/officeart/2005/8/layout/vProcess5"/>
    <dgm:cxn modelId="{FA5281B7-0951-114D-8095-E616A3DDA01A}" srcId="{77770D5D-5EDF-2745-92A8-73409AE69EEA}" destId="{F3F6AB33-22DB-6043-A8AF-80A5D8CCEEDC}" srcOrd="2" destOrd="0" parTransId="{EDD3C840-5FB6-EE41-A2DF-8C27EDA68DB8}" sibTransId="{188BA8B1-B0F8-F24A-830F-07504CEE1170}"/>
    <dgm:cxn modelId="{CB74E14B-E7A9-C946-BCA5-D91E269C2B72}" srcId="{77770D5D-5EDF-2745-92A8-73409AE69EEA}" destId="{912F7607-1CAD-A247-913B-2AE2A2BA0124}" srcOrd="1" destOrd="0" parTransId="{664FB524-46FF-BE48-911B-5822BD4286A7}" sibTransId="{334AF6A6-3FC1-EB43-9595-328BE58C5B31}"/>
    <dgm:cxn modelId="{275D380B-4AC1-BC4F-B257-377FFB5DCD9A}" type="presOf" srcId="{F3F6AB33-22DB-6043-A8AF-80A5D8CCEEDC}" destId="{692E8740-2AD2-BA4C-A5AB-B80CD28D0866}" srcOrd="1" destOrd="0" presId="urn:microsoft.com/office/officeart/2005/8/layout/vProcess5"/>
    <dgm:cxn modelId="{2A3B46D3-1692-8D4E-B71C-912550788BD2}" type="presOf" srcId="{92DAA774-94F0-ED43-9014-469C600AFB99}" destId="{B4136901-99A4-5940-8543-8D82228664BA}" srcOrd="0" destOrd="0" presId="urn:microsoft.com/office/officeart/2005/8/layout/vProcess5"/>
    <dgm:cxn modelId="{F7A76817-6CE8-FD4F-9FCA-1005C69542EE}" type="presOf" srcId="{912F7607-1CAD-A247-913B-2AE2A2BA0124}" destId="{8A1CEB59-1379-DE43-93EC-9A224C628013}" srcOrd="1" destOrd="0" presId="urn:microsoft.com/office/officeart/2005/8/layout/vProcess5"/>
    <dgm:cxn modelId="{013575AD-593C-264A-892C-74C83644C987}" type="presOf" srcId="{334AF6A6-3FC1-EB43-9595-328BE58C5B31}" destId="{DBCA1F62-CB60-A547-9D30-33C11418A93D}" srcOrd="0" destOrd="0" presId="urn:microsoft.com/office/officeart/2005/8/layout/vProcess5"/>
    <dgm:cxn modelId="{68B761A0-BE66-704D-B5F1-A8E9FFC365A1}" type="presOf" srcId="{77770D5D-5EDF-2745-92A8-73409AE69EEA}" destId="{51658949-3A5F-2546-9534-1D67F7B72638}" srcOrd="0" destOrd="0" presId="urn:microsoft.com/office/officeart/2005/8/layout/vProcess5"/>
    <dgm:cxn modelId="{7A821A1E-CAE0-AD48-81B6-9284CDD3EEEA}" srcId="{77770D5D-5EDF-2745-92A8-73409AE69EEA}" destId="{92DAA774-94F0-ED43-9014-469C600AFB99}" srcOrd="0" destOrd="0" parTransId="{6B2E926E-EDCA-8C4B-A427-E2DC3BB5F8B9}" sibTransId="{346B195D-33B6-B346-824D-D64EBEFF325B}"/>
    <dgm:cxn modelId="{BDDDDFC4-64AD-2C45-980B-058A2B1C487F}" type="presOf" srcId="{912F7607-1CAD-A247-913B-2AE2A2BA0124}" destId="{9C7A1087-49AB-F041-93E6-2E236B07D6E0}" srcOrd="0" destOrd="0" presId="urn:microsoft.com/office/officeart/2005/8/layout/vProcess5"/>
    <dgm:cxn modelId="{33E5241E-4C83-AD4D-9B74-91A2CE49224C}" type="presOf" srcId="{92DAA774-94F0-ED43-9014-469C600AFB99}" destId="{DD130470-04DE-E44A-93E9-AB8235D4FC23}" srcOrd="1" destOrd="0" presId="urn:microsoft.com/office/officeart/2005/8/layout/vProcess5"/>
    <dgm:cxn modelId="{24184CF1-A4BF-EE44-BF65-577AD7A145FB}" type="presParOf" srcId="{51658949-3A5F-2546-9534-1D67F7B72638}" destId="{04EAA1B3-6E27-A84A-94E5-5C09C60B1B9C}" srcOrd="0" destOrd="0" presId="urn:microsoft.com/office/officeart/2005/8/layout/vProcess5"/>
    <dgm:cxn modelId="{756DE797-0509-D041-AFED-C57AB96AF092}" type="presParOf" srcId="{51658949-3A5F-2546-9534-1D67F7B72638}" destId="{B4136901-99A4-5940-8543-8D82228664BA}" srcOrd="1" destOrd="0" presId="urn:microsoft.com/office/officeart/2005/8/layout/vProcess5"/>
    <dgm:cxn modelId="{D1ADA357-F0E3-CC46-B9B1-DE2A8560A033}" type="presParOf" srcId="{51658949-3A5F-2546-9534-1D67F7B72638}" destId="{9C7A1087-49AB-F041-93E6-2E236B07D6E0}" srcOrd="2" destOrd="0" presId="urn:microsoft.com/office/officeart/2005/8/layout/vProcess5"/>
    <dgm:cxn modelId="{34BD5554-6A78-0A4F-B026-2CC073D274B9}" type="presParOf" srcId="{51658949-3A5F-2546-9534-1D67F7B72638}" destId="{C3A86F46-61B4-904C-9886-8297E9080594}" srcOrd="3" destOrd="0" presId="urn:microsoft.com/office/officeart/2005/8/layout/vProcess5"/>
    <dgm:cxn modelId="{EFDA6C6F-3F44-3342-8037-1B1CDC4C1B32}" type="presParOf" srcId="{51658949-3A5F-2546-9534-1D67F7B72638}" destId="{8009AB60-627A-7C4D-B418-A5393CAE7E0C}" srcOrd="4" destOrd="0" presId="urn:microsoft.com/office/officeart/2005/8/layout/vProcess5"/>
    <dgm:cxn modelId="{8BA9D488-5033-BC48-97EC-E7AB80E7397C}" type="presParOf" srcId="{51658949-3A5F-2546-9534-1D67F7B72638}" destId="{DBCA1F62-CB60-A547-9D30-33C11418A93D}" srcOrd="5" destOrd="0" presId="urn:microsoft.com/office/officeart/2005/8/layout/vProcess5"/>
    <dgm:cxn modelId="{F8C922EF-0B3D-684C-B4C8-2938EFD654FE}" type="presParOf" srcId="{51658949-3A5F-2546-9534-1D67F7B72638}" destId="{DD130470-04DE-E44A-93E9-AB8235D4FC23}" srcOrd="6" destOrd="0" presId="urn:microsoft.com/office/officeart/2005/8/layout/vProcess5"/>
    <dgm:cxn modelId="{155435FC-3C9E-F14A-A056-98D7A168D947}" type="presParOf" srcId="{51658949-3A5F-2546-9534-1D67F7B72638}" destId="{8A1CEB59-1379-DE43-93EC-9A224C628013}" srcOrd="7" destOrd="0" presId="urn:microsoft.com/office/officeart/2005/8/layout/vProcess5"/>
    <dgm:cxn modelId="{5C620448-2A8B-DC43-A63A-23D3CB8D1AD8}" type="presParOf" srcId="{51658949-3A5F-2546-9534-1D67F7B72638}" destId="{692E8740-2AD2-BA4C-A5AB-B80CD28D08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36901-99A4-5940-8543-8D82228664BA}">
      <dsp:nvSpPr>
        <dsp:cNvPr id="0" name=""/>
        <dsp:cNvSpPr/>
      </dsp:nvSpPr>
      <dsp:spPr>
        <a:xfrm>
          <a:off x="0" y="0"/>
          <a:ext cx="5998266" cy="1339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Extract first 20 dynamic moving data of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(AccX, AccY, AccZ, GyoX, GyoY, GyoZ)</a:t>
          </a:r>
        </a:p>
      </dsp:txBody>
      <dsp:txXfrm>
        <a:off x="39228" y="39228"/>
        <a:ext cx="4553004" cy="1260892"/>
      </dsp:txXfrm>
    </dsp:sp>
    <dsp:sp modelId="{9C7A1087-49AB-F041-93E6-2E236B07D6E0}">
      <dsp:nvSpPr>
        <dsp:cNvPr id="0" name=""/>
        <dsp:cNvSpPr/>
      </dsp:nvSpPr>
      <dsp:spPr>
        <a:xfrm>
          <a:off x="529258" y="1562573"/>
          <a:ext cx="5998266" cy="1339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Apply PCA dimension reduction from 120-d to 5-d</a:t>
          </a:r>
        </a:p>
      </dsp:txBody>
      <dsp:txXfrm>
        <a:off x="568486" y="1601801"/>
        <a:ext cx="4519974" cy="1260892"/>
      </dsp:txXfrm>
    </dsp:sp>
    <dsp:sp modelId="{C3A86F46-61B4-904C-9886-8297E9080594}">
      <dsp:nvSpPr>
        <dsp:cNvPr id="0" name=""/>
        <dsp:cNvSpPr/>
      </dsp:nvSpPr>
      <dsp:spPr>
        <a:xfrm>
          <a:off x="1058517" y="3125147"/>
          <a:ext cx="5998266" cy="1339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Training with SVM (RBF kernel)</a:t>
          </a:r>
        </a:p>
      </dsp:txBody>
      <dsp:txXfrm>
        <a:off x="1097745" y="3164375"/>
        <a:ext cx="4519974" cy="1260892"/>
      </dsp:txXfrm>
    </dsp:sp>
    <dsp:sp modelId="{8009AB60-627A-7C4D-B418-A5393CAE7E0C}">
      <dsp:nvSpPr>
        <dsp:cNvPr id="0" name=""/>
        <dsp:cNvSpPr/>
      </dsp:nvSpPr>
      <dsp:spPr>
        <a:xfrm>
          <a:off x="5127689" y="1015672"/>
          <a:ext cx="870576" cy="8705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323569" y="1015672"/>
        <a:ext cx="478816" cy="655108"/>
      </dsp:txXfrm>
    </dsp:sp>
    <dsp:sp modelId="{DBCA1F62-CB60-A547-9D30-33C11418A93D}">
      <dsp:nvSpPr>
        <dsp:cNvPr id="0" name=""/>
        <dsp:cNvSpPr/>
      </dsp:nvSpPr>
      <dsp:spPr>
        <a:xfrm>
          <a:off x="5656948" y="2569317"/>
          <a:ext cx="870576" cy="8705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852828" y="2569317"/>
        <a:ext cx="478816" cy="655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499F3-EC2E-41AA-A9EF-E998B4C2A919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1E853-599F-4AEF-97A4-DA626C0C6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3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E853-599F-4AEF-97A4-DA626C0C63F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80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E853-599F-4AEF-97A4-DA626C0C63F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2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E853-599F-4AEF-97A4-DA626C0C63F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18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E853-599F-4AEF-97A4-DA626C0C63F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01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E853-599F-4AEF-97A4-DA626C0C63F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471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E853-599F-4AEF-97A4-DA626C0C63F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546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E853-599F-4AEF-97A4-DA626C0C63F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64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E853-599F-4AEF-97A4-DA626C0C63F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22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7" name="Picture 3" descr="D:\CIC\【MorSensor】\【MorSensor設計競賽】\2017\簡報底圖\2017 MorSensor設計競賽_簡報底圖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6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00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D:\CIC\【MorSensor】\【MorSensor設計競賽】\2017\簡報底圖\2017 MorSensor設計競賽_簡報底圖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68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51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84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89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7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51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37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4F84-F11A-48E4-AF40-E8216881EC81}" type="datetimeFigureOut">
              <a:rPr lang="zh-TW" altLang="en-US" smtClean="0"/>
              <a:t>2017/11/11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F556-AEC3-439E-926E-A094B869F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43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4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      </a:t>
            </a:r>
            <a:r>
              <a:rPr lang="en-US" altLang="zh-TW" sz="5600" dirty="0" smtClean="0">
                <a:latin typeface="Garamond" panose="02020404030301010803" pitchFamily="18" charset="0"/>
              </a:rPr>
              <a:t>Model (4/4)</a:t>
            </a:r>
            <a:endParaRPr lang="zh-TW" altLang="en-US" sz="5600" dirty="0">
              <a:latin typeface="Garamond" panose="02020404030301010803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6" name="Picture 1" descr="/Users/DiawChen/Desktop/26155106_OfX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52575"/>
            <a:ext cx="5040560" cy="3600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72414"/>
              </p:ext>
            </p:extLst>
          </p:nvPr>
        </p:nvGraphicFramePr>
        <p:xfrm>
          <a:off x="971598" y="5373216"/>
          <a:ext cx="7128792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6">
                  <a:extLst>
                    <a:ext uri="{9D8B030D-6E8A-4147-A177-3AD203B41FA5}">
                      <a16:colId xmlns:a16="http://schemas.microsoft.com/office/drawing/2014/main" val="1517950478"/>
                    </a:ext>
                  </a:extLst>
                </a:gridCol>
                <a:gridCol w="1080118">
                  <a:extLst>
                    <a:ext uri="{9D8B030D-6E8A-4147-A177-3AD203B41FA5}">
                      <a16:colId xmlns:a16="http://schemas.microsoft.com/office/drawing/2014/main" val="111941585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37021257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37011123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1722160613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017477417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6772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Accuracy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0.88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0.89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0.83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0.89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5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2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 smtClean="0">
                <a:latin typeface="Garamond" panose="02020404030301010803" pitchFamily="18" charset="0"/>
                <a:ea typeface="Adobe Arabic" charset="0"/>
                <a:cs typeface="Adobe Arabic" charset="0"/>
              </a:rPr>
              <a:t>Conclusion</a:t>
            </a:r>
            <a:endParaRPr lang="en-US" sz="5600" dirty="0">
              <a:latin typeface="Garamond" panose="02020404030301010803" pitchFamily="18" charset="0"/>
              <a:ea typeface="Adobe Arabic" charset="0"/>
              <a:cs typeface="Adobe Arab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不受天氣、距離影響，隨時隨地都能投籃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，人人都可練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互動式操作，增加大眾對於籃球的興趣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協助使用者找出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最符合自己出手姿勢的力道及出手角度。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科學的角度追蹤投籃動作，讓出手不再是「感覺來了」，而是精準的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673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Arabic" charset="0"/>
                <a:ea typeface="Adobe Arabic" charset="0"/>
                <a:cs typeface="Adobe Arabic" charset="0"/>
              </a:rPr>
              <a:t>  </a:t>
            </a:r>
            <a:r>
              <a:rPr lang="en-US" sz="5400" dirty="0" smtClean="0">
                <a:latin typeface="Garamond" panose="02020404030301010803" pitchFamily="18" charset="0"/>
                <a:ea typeface="Adobe Arabic" charset="0"/>
                <a:cs typeface="Adobe Arabic" charset="0"/>
              </a:rPr>
              <a:t>Reference</a:t>
            </a:r>
            <a:endParaRPr lang="en-US" sz="6600" dirty="0">
              <a:latin typeface="Garamond" panose="02020404030301010803" pitchFamily="18" charset="0"/>
              <a:ea typeface="Adobe Arabic" charset="0"/>
              <a:cs typeface="Adobe Arab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  <a:ea typeface="微軟正黑體" panose="020B0604030504040204" pitchFamily="34" charset="-120"/>
                <a:cs typeface="Adobe Arabic" charset="0"/>
              </a:rPr>
              <a:t>Bishop, C. M. (2006). Pattern recognition and machine learning. New York: Springer</a:t>
            </a:r>
            <a:r>
              <a:rPr lang="en-US" sz="2800" dirty="0" smtClean="0">
                <a:latin typeface="Garamond" panose="02020404030301010803" pitchFamily="18" charset="0"/>
                <a:ea typeface="微軟正黑體" panose="020B0604030504040204" pitchFamily="34" charset="-120"/>
                <a:cs typeface="Adobe Arabic" charset="0"/>
              </a:rPr>
              <a:t>.</a:t>
            </a:r>
          </a:p>
          <a:p>
            <a:r>
              <a:rPr lang="en-US" sz="2800" dirty="0" smtClean="0">
                <a:latin typeface="Garamond" panose="02020404030301010803" pitchFamily="18" charset="0"/>
                <a:ea typeface="微軟正黑體" panose="020B0604030504040204" pitchFamily="34" charset="-120"/>
                <a:cs typeface="Adobe Arabic" charset="0"/>
              </a:rPr>
              <a:t>CIC </a:t>
            </a:r>
            <a:r>
              <a:rPr lang="en-US" sz="2800" dirty="0" err="1" smtClean="0">
                <a:latin typeface="Garamond" panose="02020404030301010803" pitchFamily="18" charset="0"/>
                <a:ea typeface="微軟正黑體" panose="020B0604030504040204" pitchFamily="34" charset="-120"/>
                <a:cs typeface="Adobe Arabic" charset="0"/>
              </a:rPr>
              <a:t>MorSensor</a:t>
            </a:r>
            <a:r>
              <a:rPr lang="en-US" sz="2800" dirty="0" smtClean="0">
                <a:latin typeface="Garamond" panose="02020404030301010803" pitchFamily="18" charset="0"/>
                <a:ea typeface="微軟正黑體" panose="020B0604030504040204" pitchFamily="34" charset="-120"/>
                <a:cs typeface="Adobe Arabic" charset="0"/>
              </a:rPr>
              <a:t> tutorial pdf, </a:t>
            </a:r>
            <a:r>
              <a:rPr lang="en-US" sz="2800" dirty="0" err="1" smtClean="0">
                <a:latin typeface="Garamond" panose="02020404030301010803" pitchFamily="18" charset="0"/>
                <a:ea typeface="微軟正黑體" panose="020B0604030504040204" pitchFamily="34" charset="-120"/>
                <a:cs typeface="Adobe Arabic" charset="0"/>
              </a:rPr>
              <a:t>ppt</a:t>
            </a:r>
            <a:endParaRPr lang="en-US" sz="2800" dirty="0">
              <a:latin typeface="Garamond" panose="02020404030301010803" pitchFamily="18" charset="0"/>
              <a:ea typeface="微軟正黑體" panose="020B0604030504040204" pitchFamily="34" charset="-120"/>
              <a:cs typeface="Adobe Arab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5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        </a:t>
            </a:r>
            <a:r>
              <a:rPr lang="en-US" altLang="zh-TW" sz="6000" dirty="0" smtClean="0">
                <a:latin typeface="Garamond" panose="02020404030301010803" pitchFamily="18" charset="0"/>
              </a:rPr>
              <a:t>Outline</a:t>
            </a:r>
            <a:endParaRPr lang="zh-TW" altLang="en-US" sz="5400" dirty="0">
              <a:latin typeface="Garamond" panose="02020404030301010803" pitchFamily="18" charset="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Introduction</a:t>
            </a:r>
          </a:p>
          <a:p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Algorithm</a:t>
            </a:r>
          </a:p>
          <a:p>
            <a:pPr lvl="1"/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Data Augmentation</a:t>
            </a:r>
          </a:p>
          <a:p>
            <a:pPr lvl="1"/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PCA</a:t>
            </a:r>
          </a:p>
          <a:p>
            <a:pPr lvl="1"/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Model: SVM</a:t>
            </a:r>
          </a:p>
          <a:p>
            <a:pPr lvl="1"/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Validation</a:t>
            </a:r>
          </a:p>
          <a:p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Conclusion</a:t>
            </a:r>
          </a:p>
          <a:p>
            <a:endParaRPr lang="zh-TW" altLang="en-US" dirty="0"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24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42268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600" dirty="0" smtClean="0">
                <a:latin typeface="Garamond" panose="02020404030301010803" pitchFamily="18" charset="0"/>
              </a:rPr>
              <a:t>Introduction</a:t>
            </a:r>
            <a:endParaRPr lang="zh-TW" altLang="en-US" sz="5600" dirty="0">
              <a:latin typeface="Garamond" panose="02020404030301010803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4525963"/>
          </a:xfrm>
        </p:spPr>
        <p:txBody>
          <a:bodyPr/>
          <a:lstStyle/>
          <a:p>
            <a:r>
              <a:rPr lang="zh-TW" altLang="en-US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揪Ｉ打球</a:t>
            </a:r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穿戴式裝置</a:t>
            </a:r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搭配</a:t>
            </a:r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App</a:t>
            </a:r>
            <a:r>
              <a:rPr lang="zh-TW" altLang="en-US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使用</a:t>
            </a:r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scontent-tpe1-1.xx.fbcdn.net/v/t34.0-12/23476574_1559047400837666_937826246_n.jpg?oh=72d4aced5abdb6f4b3a42ffa41cff069&amp;oe=5A086CB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" t="30288" r="594" b="24281"/>
          <a:stretch/>
        </p:blipFill>
        <p:spPr bwMode="auto">
          <a:xfrm>
            <a:off x="4427984" y="2132856"/>
            <a:ext cx="399182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0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      </a:t>
            </a:r>
            <a:r>
              <a:rPr lang="en-US" altLang="zh-TW" sz="5600" dirty="0" smtClean="0">
                <a:latin typeface="Garamond" panose="02020404030301010803" pitchFamily="18" charset="0"/>
              </a:rPr>
              <a:t>Algorithm</a:t>
            </a:r>
            <a:endParaRPr lang="zh-TW" altLang="en-US" sz="5600" dirty="0">
              <a:latin typeface="Garamond" panose="02020404030301010803" pitchFamily="18" charset="0"/>
            </a:endParaRPr>
          </a:p>
        </p:txBody>
      </p:sp>
      <p:graphicFrame>
        <p:nvGraphicFramePr>
          <p:cNvPr id="7" name="Diagram 3"/>
          <p:cNvGraphicFramePr/>
          <p:nvPr>
            <p:extLst>
              <p:ext uri="{D42A27DB-BD31-4B8C-83A1-F6EECF244321}">
                <p14:modId xmlns:p14="http://schemas.microsoft.com/office/powerpoint/2010/main" val="2651762287"/>
              </p:ext>
            </p:extLst>
          </p:nvPr>
        </p:nvGraphicFramePr>
        <p:xfrm>
          <a:off x="1259632" y="1916832"/>
          <a:ext cx="705678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70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3381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      </a:t>
            </a:r>
            <a:r>
              <a:rPr lang="en-US" altLang="zh-TW" sz="5600" dirty="0" smtClean="0">
                <a:latin typeface="Garamond" panose="02020404030301010803" pitchFamily="18" charset="0"/>
              </a:rPr>
              <a:t>PCA (1/2)</a:t>
            </a:r>
            <a:endParaRPr lang="zh-TW" altLang="en-US" sz="5600" dirty="0">
              <a:latin typeface="Garamond" panose="02020404030301010803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Dimension Reduction</a:t>
            </a:r>
          </a:p>
          <a:p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Coordinate Transformation</a:t>
            </a:r>
          </a:p>
          <a:p>
            <a:pPr marL="0" indent="0">
              <a:buNone/>
            </a:pPr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8182" r="-305"/>
          <a:stretch/>
        </p:blipFill>
        <p:spPr>
          <a:xfrm>
            <a:off x="611560" y="3850507"/>
            <a:ext cx="7571184" cy="24482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155182"/>
            <a:ext cx="152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3381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      </a:t>
            </a:r>
            <a:r>
              <a:rPr lang="en-US" altLang="zh-TW" sz="5600" dirty="0" smtClean="0">
                <a:latin typeface="Garamond" panose="02020404030301010803" pitchFamily="18" charset="0"/>
              </a:rPr>
              <a:t>PCA (2/2)</a:t>
            </a:r>
            <a:endParaRPr lang="zh-TW" altLang="en-US" sz="5600" dirty="0">
              <a:latin typeface="Garamond" panose="02020404030301010803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scontent-tpe1-1.xx.fbcdn.net/v/t35.0-12/23483280_2131731606852853_1807185773_o.png?oh=9e69ca6c5c503bb8bf00dba7f3b3565d&amp;oe=5A0984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" y="1844824"/>
            <a:ext cx="9105274" cy="468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1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      </a:t>
            </a:r>
            <a:r>
              <a:rPr lang="en-US" altLang="zh-TW" sz="5600" dirty="0" smtClean="0">
                <a:latin typeface="Garamond" panose="02020404030301010803" pitchFamily="18" charset="0"/>
              </a:rPr>
              <a:t>Model (1/4)</a:t>
            </a:r>
            <a:endParaRPr lang="zh-TW" altLang="en-US" sz="5600" dirty="0">
              <a:latin typeface="Garamond" panose="02020404030301010803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Label the Data</a:t>
            </a:r>
          </a:p>
          <a:p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There’re 5 kinds of data:</a:t>
            </a:r>
          </a:p>
          <a:p>
            <a:pPr lvl="1"/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Air Ball</a:t>
            </a:r>
          </a:p>
          <a:p>
            <a:pPr lvl="1"/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Bank shot</a:t>
            </a:r>
          </a:p>
          <a:p>
            <a:pPr lvl="1"/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Swish</a:t>
            </a:r>
          </a:p>
          <a:p>
            <a:pPr lvl="1"/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Left</a:t>
            </a:r>
          </a:p>
          <a:p>
            <a:pPr lvl="1"/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Right</a:t>
            </a:r>
          </a:p>
          <a:p>
            <a:pPr lvl="1"/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3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      </a:t>
            </a:r>
            <a:r>
              <a:rPr lang="en-US" altLang="zh-TW" sz="5600" dirty="0" smtClean="0">
                <a:latin typeface="Garamond" panose="02020404030301010803" pitchFamily="18" charset="0"/>
              </a:rPr>
              <a:t>Model (2/4)</a:t>
            </a:r>
            <a:endParaRPr lang="zh-TW" altLang="en-US" sz="5600" dirty="0">
              <a:latin typeface="Garamond" panose="02020404030301010803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Using SVM</a:t>
            </a:r>
          </a:p>
          <a:p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Kernel: Radial Basis Function</a:t>
            </a:r>
          </a:p>
          <a:p>
            <a:pPr marL="0" indent="0">
              <a:buNone/>
            </a:pPr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0" y="3140968"/>
            <a:ext cx="7810128" cy="31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      </a:t>
            </a:r>
            <a:r>
              <a:rPr lang="en-US" altLang="zh-TW" sz="5600" dirty="0" smtClean="0">
                <a:latin typeface="Garamond" panose="02020404030301010803" pitchFamily="18" charset="0"/>
              </a:rPr>
              <a:t>Model (3/4)</a:t>
            </a:r>
            <a:endParaRPr lang="zh-TW" altLang="en-US" sz="5600" dirty="0">
              <a:latin typeface="Garamond" panose="02020404030301010803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n-US" altLang="zh-TW" dirty="0">
                <a:latin typeface="Garamond" panose="02020404030301010803" pitchFamily="18" charset="0"/>
                <a:ea typeface="微軟正黑體" panose="020B0604030504040204" pitchFamily="34" charset="-120"/>
              </a:rPr>
              <a:t>C-SVM:</a:t>
            </a:r>
          </a:p>
          <a:p>
            <a:pPr lvl="1"/>
            <a:r>
              <a:rPr lang="en-US" altLang="zh-TW" dirty="0">
                <a:latin typeface="Garamond" panose="02020404030301010803" pitchFamily="18" charset="0"/>
                <a:ea typeface="微軟正黑體" panose="020B0604030504040204" pitchFamily="34" charset="-120"/>
              </a:rPr>
              <a:t>C </a:t>
            </a:r>
            <a:r>
              <a:rPr lang="zh-TW" altLang="en-US" dirty="0">
                <a:latin typeface="Garamond" panose="02020404030301010803" pitchFamily="18" charset="0"/>
                <a:ea typeface="微軟正黑體" panose="020B0604030504040204" pitchFamily="34" charset="-120"/>
              </a:rPr>
              <a:t>↑</a:t>
            </a:r>
            <a:r>
              <a:rPr lang="en-US" altLang="zh-TW" dirty="0">
                <a:latin typeface="Garamond" panose="02020404030301010803" pitchFamily="18" charset="0"/>
                <a:ea typeface="微軟正黑體" panose="020B0604030504040204" pitchFamily="34" charset="-120"/>
              </a:rPr>
              <a:t>: Smaller Margin (Lower Cost)</a:t>
            </a:r>
          </a:p>
          <a:p>
            <a:pPr lvl="1"/>
            <a:r>
              <a:rPr lang="en-US" altLang="zh-TW" dirty="0">
                <a:latin typeface="Garamond" panose="02020404030301010803" pitchFamily="18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Garamond" panose="02020404030301010803" pitchFamily="18" charset="0"/>
                <a:ea typeface="微軟正黑體" panose="020B0604030504040204" pitchFamily="34" charset="-120"/>
              </a:rPr>
              <a:t> ↓</a:t>
            </a:r>
            <a:r>
              <a:rPr lang="en-US" altLang="zh-TW" dirty="0">
                <a:latin typeface="Garamond" panose="02020404030301010803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Garamond" panose="02020404030301010803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Garamond" panose="02020404030301010803" pitchFamily="18" charset="0"/>
                <a:ea typeface="微軟正黑體" panose="020B0604030504040204" pitchFamily="34" charset="-120"/>
              </a:rPr>
              <a:t>Larger Margin (Higher Cost</a:t>
            </a:r>
            <a:r>
              <a:rPr lang="en-US" altLang="zh-TW" dirty="0" smtClean="0">
                <a:latin typeface="Garamond" panose="02020404030301010803" pitchFamily="18" charset="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buNone/>
            </a:pPr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Garamond" panose="02020404030301010803" pitchFamily="18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720205"/>
            <a:ext cx="5042545" cy="27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251</Words>
  <Application>Microsoft Office PowerPoint</Application>
  <PresentationFormat>如螢幕大小 (4:3)</PresentationFormat>
  <Paragraphs>72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Adobe Arabic</vt:lpstr>
      <vt:lpstr>微軟正黑體</vt:lpstr>
      <vt:lpstr>新細明體</vt:lpstr>
      <vt:lpstr>Arial</vt:lpstr>
      <vt:lpstr>Calibri</vt:lpstr>
      <vt:lpstr>Garamond</vt:lpstr>
      <vt:lpstr>Office 佈景主題</vt:lpstr>
      <vt:lpstr>PowerPoint 簡報</vt:lpstr>
      <vt:lpstr>        Outline</vt:lpstr>
      <vt:lpstr>Introduction</vt:lpstr>
      <vt:lpstr>      Algorithm</vt:lpstr>
      <vt:lpstr>      PCA (1/2)</vt:lpstr>
      <vt:lpstr>      PCA (2/2)</vt:lpstr>
      <vt:lpstr>      Model (1/4)</vt:lpstr>
      <vt:lpstr>      Model (2/4)</vt:lpstr>
      <vt:lpstr>      Model (3/4)</vt:lpstr>
      <vt:lpstr>      Model (4/4)</vt:lpstr>
      <vt:lpstr>Conclusion</vt:lpstr>
      <vt:lpstr>  Reference</vt:lpstr>
    </vt:vector>
  </TitlesOfParts>
  <Company>cic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張育嘉</dc:creator>
  <cp:lastModifiedBy>I-Le Wu</cp:lastModifiedBy>
  <cp:revision>12</cp:revision>
  <dcterms:created xsi:type="dcterms:W3CDTF">2017-10-17T05:34:14Z</dcterms:created>
  <dcterms:modified xsi:type="dcterms:W3CDTF">2017-11-11T00:39:51Z</dcterms:modified>
</cp:coreProperties>
</file>