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19" r:id="rId3"/>
    <p:sldId id="257" r:id="rId4"/>
    <p:sldId id="318" r:id="rId5"/>
    <p:sldId id="289" r:id="rId6"/>
    <p:sldId id="288" r:id="rId7"/>
    <p:sldId id="290" r:id="rId8"/>
    <p:sldId id="259" r:id="rId9"/>
    <p:sldId id="258" r:id="rId10"/>
    <p:sldId id="260" r:id="rId11"/>
    <p:sldId id="261" r:id="rId12"/>
    <p:sldId id="262" r:id="rId13"/>
    <p:sldId id="263" r:id="rId14"/>
    <p:sldId id="265" r:id="rId15"/>
    <p:sldId id="266" r:id="rId16"/>
    <p:sldId id="264" r:id="rId17"/>
    <p:sldId id="268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6" r:id="rId26"/>
    <p:sldId id="280" r:id="rId27"/>
    <p:sldId id="277" r:id="rId28"/>
    <p:sldId id="278" r:id="rId29"/>
    <p:sldId id="279" r:id="rId30"/>
    <p:sldId id="275" r:id="rId31"/>
    <p:sldId id="282" r:id="rId32"/>
    <p:sldId id="283" r:id="rId33"/>
    <p:sldId id="284" r:id="rId34"/>
    <p:sldId id="286" r:id="rId35"/>
    <p:sldId id="287" r:id="rId36"/>
    <p:sldId id="291" r:id="rId37"/>
    <p:sldId id="292" r:id="rId38"/>
    <p:sldId id="293" r:id="rId39"/>
    <p:sldId id="294" r:id="rId40"/>
    <p:sldId id="295" r:id="rId41"/>
    <p:sldId id="300" r:id="rId42"/>
    <p:sldId id="296" r:id="rId43"/>
    <p:sldId id="298" r:id="rId44"/>
    <p:sldId id="299" r:id="rId45"/>
    <p:sldId id="297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82" autoAdjust="0"/>
  </p:normalViewPr>
  <p:slideViewPr>
    <p:cSldViewPr>
      <p:cViewPr varScale="1">
        <p:scale>
          <a:sx n="105" d="100"/>
          <a:sy n="105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F1D4F-7A98-4BCB-BFEE-D6FCC419D4F2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34E-0F72-4451-951C-5256E65F83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7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7634E-0F72-4451-951C-5256E65F831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00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7634E-0F72-4451-951C-5256E65F831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00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6" name="Picture 2" descr="http://www.hellotw.com/gate/big5/himg2.huanqiu.com/attachment2010/2013/0830/2013083003071795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797152"/>
            <a:ext cx="2747795" cy="206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5940152" y="548680"/>
            <a:ext cx="3209660" cy="5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5868144" y="21012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sheep’s programming class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5868144" y="600943"/>
            <a:ext cx="2912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itchFamily="34" charset="0"/>
              </a:rPr>
              <a:t>資訊學院程式設計學習家族資傳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itchFamily="34" charset="0"/>
              </a:rPr>
              <a:t>B2</a:t>
            </a:r>
            <a:endParaRPr lang="zh-TW" altLang="en-US" sz="14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5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40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13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群組 10"/>
          <p:cNvGrpSpPr/>
          <p:nvPr userDrawn="1"/>
        </p:nvGrpSpPr>
        <p:grpSpPr>
          <a:xfrm>
            <a:off x="7704187" y="5324728"/>
            <a:ext cx="1476686" cy="1035114"/>
            <a:chOff x="7631818" y="5324728"/>
            <a:chExt cx="1476686" cy="1035114"/>
          </a:xfrm>
        </p:grpSpPr>
        <p:pic>
          <p:nvPicPr>
            <p:cNvPr id="3074" name="Picture 2" descr="http://friendoprod.blob.core.windows.net/missionpics/images/3172/member/5ac26516-8972-41ea-8123-59d1b55d8ae6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691" y="5324728"/>
              <a:ext cx="1007765" cy="768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群組 9"/>
            <p:cNvGrpSpPr/>
            <p:nvPr userDrawn="1"/>
          </p:nvGrpSpPr>
          <p:grpSpPr>
            <a:xfrm>
              <a:off x="7631818" y="6021288"/>
              <a:ext cx="1476686" cy="338554"/>
              <a:chOff x="7703826" y="5826750"/>
              <a:chExt cx="1476686" cy="33855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" name="矩形 6"/>
              <p:cNvSpPr/>
              <p:nvPr userDrawn="1"/>
            </p:nvSpPr>
            <p:spPr>
              <a:xfrm>
                <a:off x="7703826" y="5877272"/>
                <a:ext cx="1476686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/>
              <p:cNvSpPr txBox="1"/>
              <p:nvPr userDrawn="1"/>
            </p:nvSpPr>
            <p:spPr>
              <a:xfrm>
                <a:off x="7703826" y="5826750"/>
                <a:ext cx="1476686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bg1"/>
                    </a:solidFill>
                    <a:latin typeface="Segoe UI Black" pitchFamily="34" charset="0"/>
                    <a:ea typeface="Segoe UI Black" pitchFamily="34" charset="0"/>
                    <a:cs typeface="Segoe UI Black" pitchFamily="34" charset="0"/>
                  </a:rPr>
                  <a:t>sheep’s class</a:t>
                </a:r>
                <a:endParaRPr lang="zh-TW" altLang="en-US" sz="1600" dirty="0">
                  <a:solidFill>
                    <a:schemeClr val="bg1"/>
                  </a:solidFill>
                  <a:latin typeface="Segoe UI Black" pitchFamily="34" charset="0"/>
                  <a:cs typeface="Segoe UI Black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30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1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7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11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04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5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9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1740B8CC-8591-4BC1-B62A-A281D71C625B}" type="datetimeFigureOut">
              <a:rPr lang="zh-TW" altLang="en-US" smtClean="0"/>
              <a:pPr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CBED09F-39DA-4D7C-B448-7C9788C16E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48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一起來上手　　吧</a:t>
            </a:r>
            <a:r>
              <a:rPr lang="en-US" altLang="zh-TW" b="1" dirty="0" smtClean="0"/>
              <a:t>~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CSIE105A		</a:t>
            </a:r>
            <a:r>
              <a:rPr lang="en-US" altLang="zh-TW" dirty="0" smtClean="0"/>
              <a:t>sheep</a:t>
            </a:r>
            <a:r>
              <a:rPr lang="en-US" altLang="zh-TW" dirty="0" smtClean="0"/>
              <a:t>	TA/SA</a:t>
            </a:r>
            <a:endParaRPr lang="zh-TW" altLang="en-US" dirty="0"/>
          </a:p>
        </p:txBody>
      </p:sp>
      <p:pic>
        <p:nvPicPr>
          <p:cNvPr id="3074" name="Picture 2" descr="http://agileek.github.io/images/categories/java_ban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20" y="1881336"/>
            <a:ext cx="1547664" cy="15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6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程式組成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23528" y="2636912"/>
            <a:ext cx="2304256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資料結構</a:t>
            </a:r>
            <a:endParaRPr lang="en-US" altLang="zh-TW" sz="24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Data Structures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491880" y="2636912"/>
            <a:ext cx="2304256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演算法</a:t>
            </a:r>
            <a:endParaRPr lang="en-US" altLang="zh-TW" sz="24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Algorithms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43807" y="30593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＋</a:t>
            </a:r>
            <a:endParaRPr lang="zh-TW" altLang="en-US" sz="2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84168" y="30593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＝</a:t>
            </a:r>
            <a:endParaRPr lang="zh-TW" altLang="en-US" sz="2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摺角紙張 9"/>
          <p:cNvSpPr/>
          <p:nvPr/>
        </p:nvSpPr>
        <p:spPr>
          <a:xfrm>
            <a:off x="6804248" y="2564904"/>
            <a:ext cx="1872208" cy="1512168"/>
          </a:xfrm>
          <a:prstGeom prst="foldedCorne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程式</a:t>
            </a:r>
            <a:endParaRPr lang="en-US" altLang="zh-TW" sz="24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Program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0369" y="4521894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內部提供的函式庫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或是自己撰寫的函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式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搭配自己本身基本的程式能力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707904" y="45218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解決問題的方法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15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程式組成例子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題目：給你任一個整數，求質因數有哪些？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1 </a:t>
            </a:r>
            <a:r>
              <a:rPr lang="zh-TW" altLang="en-US" dirty="0" smtClean="0"/>
              <a:t>先思考演算法：</a:t>
            </a:r>
            <a:endParaRPr lang="en-US" altLang="zh-TW" dirty="0" smtClean="0"/>
          </a:p>
          <a:p>
            <a:r>
              <a:rPr lang="zh-TW" altLang="en-US" dirty="0" smtClean="0"/>
              <a:t>　第一步→先求出該數的因數</a:t>
            </a:r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zh-TW" altLang="en-US" dirty="0" smtClean="0"/>
              <a:t>第二步→再判斷求出的因數是否是質數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 </a:t>
            </a:r>
            <a:r>
              <a:rPr lang="zh-TW" altLang="en-US" dirty="0" smtClean="0"/>
              <a:t>再思考程式需要用到什麼：</a:t>
            </a:r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zh-TW" altLang="en-US" dirty="0" smtClean="0"/>
              <a:t>判斷、迴圈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3 </a:t>
            </a:r>
            <a:r>
              <a:rPr lang="zh-TW" altLang="en-US" dirty="0" smtClean="0"/>
              <a:t>然後開始撰寫～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36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撰寫程式請注意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１　少用空白鍵，多用</a:t>
            </a:r>
            <a:r>
              <a:rPr lang="en-US" altLang="zh-TW" dirty="0" smtClean="0"/>
              <a:t>Tab</a:t>
            </a:r>
            <a:r>
              <a:rPr lang="zh-TW" altLang="en-US" dirty="0" smtClean="0"/>
              <a:t>鍵縮排</a:t>
            </a:r>
            <a:endParaRPr lang="en-US" altLang="zh-TW" dirty="0" smtClean="0"/>
          </a:p>
          <a:p>
            <a:r>
              <a:rPr lang="zh-TW" altLang="en-US" dirty="0" smtClean="0"/>
              <a:t>２　大括弧盡量使用以下２種任一種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第</a:t>
            </a:r>
            <a:r>
              <a:rPr lang="zh-TW" altLang="en-US" b="1" dirty="0" smtClean="0">
                <a:solidFill>
                  <a:srgbClr val="FF0000"/>
                </a:solidFill>
              </a:rPr>
              <a:t>一種：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If( …… 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……</a:t>
            </a:r>
          </a:p>
          <a:p>
            <a:r>
              <a:rPr lang="en-US" altLang="zh-TW" dirty="0" smtClean="0"/>
              <a:t>}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第二</a:t>
            </a:r>
            <a:r>
              <a:rPr lang="zh-TW" altLang="en-US" b="1" dirty="0" smtClean="0">
                <a:solidFill>
                  <a:srgbClr val="FF0000"/>
                </a:solidFill>
              </a:rPr>
              <a:t>種：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If( …… ){</a:t>
            </a:r>
            <a:endParaRPr lang="en-US" altLang="zh-TW" dirty="0"/>
          </a:p>
          <a:p>
            <a:r>
              <a:rPr lang="en-US" altLang="zh-TW" dirty="0" smtClean="0"/>
              <a:t>	……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248472" y="2420888"/>
            <a:ext cx="6372200" cy="3717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solidFill>
                  <a:srgbClr val="FF0000"/>
                </a:solidFill>
              </a:rPr>
              <a:t>最好不要：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If( …… ){……}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If( …… )</a:t>
            </a:r>
          </a:p>
          <a:p>
            <a:r>
              <a:rPr lang="en-US" altLang="zh-TW" dirty="0" smtClean="0"/>
              <a:t>{……}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808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命名原則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變數命名最好以題目為主</a:t>
            </a:r>
            <a:endParaRPr lang="en-US" altLang="zh-TW" dirty="0" smtClean="0"/>
          </a:p>
          <a:p>
            <a:r>
              <a:rPr lang="zh-TW" altLang="en-US" dirty="0" smtClean="0"/>
              <a:t>不得已才用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b……</a:t>
            </a:r>
          </a:p>
          <a:p>
            <a:r>
              <a:rPr lang="zh-TW" altLang="en-US" dirty="0" smtClean="0"/>
              <a:t>一般變數會用</a:t>
            </a:r>
            <a:r>
              <a:rPr lang="en-US" altLang="zh-TW" dirty="0" smtClean="0"/>
              <a:t>n</a:t>
            </a:r>
            <a:r>
              <a:rPr lang="zh-TW" altLang="en-US" dirty="0" smtClean="0"/>
              <a:t>當作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的縮寫使用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507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加速除錯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程式最討厭的就是有錯誤卻找不到錯誤</a:t>
            </a:r>
            <a:endParaRPr lang="en-US" altLang="zh-TW" dirty="0" smtClean="0"/>
          </a:p>
          <a:p>
            <a:r>
              <a:rPr lang="zh-TW" altLang="en-US" dirty="0" smtClean="0"/>
              <a:t>平時打程式盡量養成打出自己看的懂的程式</a:t>
            </a:r>
            <a:endParaRPr lang="en-US" altLang="zh-TW" dirty="0" smtClean="0"/>
          </a:p>
          <a:p>
            <a:r>
              <a:rPr lang="zh-TW" altLang="en-US" dirty="0" smtClean="0"/>
              <a:t>如果自己打出來的程式自己也看不懂</a:t>
            </a:r>
            <a:endParaRPr lang="en-US" altLang="zh-TW" dirty="0" smtClean="0"/>
          </a:p>
          <a:p>
            <a:r>
              <a:rPr lang="zh-TW" altLang="en-US" dirty="0"/>
              <a:t>就</a:t>
            </a:r>
            <a:r>
              <a:rPr lang="zh-TW" altLang="en-US" dirty="0" smtClean="0"/>
              <a:t>表示自己對程式的撰寫還不了解</a:t>
            </a:r>
            <a:endParaRPr lang="en-US" altLang="zh-TW" dirty="0" smtClean="0"/>
          </a:p>
          <a:p>
            <a:r>
              <a:rPr lang="zh-TW" altLang="en-US" dirty="0"/>
              <a:t>更</a:t>
            </a:r>
            <a:r>
              <a:rPr lang="zh-TW" altLang="en-US" dirty="0" smtClean="0"/>
              <a:t>不用說想要拿自己寫的程式給</a:t>
            </a:r>
            <a:r>
              <a:rPr lang="zh-TW" altLang="en-US" dirty="0"/>
              <a:t>別人看懂了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249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看出錯誤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程式編譯失敗的時候都會有錯誤訊息</a:t>
            </a:r>
            <a:endParaRPr lang="en-US" altLang="zh-TW" dirty="0" smtClean="0"/>
          </a:p>
          <a:p>
            <a:r>
              <a:rPr lang="zh-TW" altLang="en-US" dirty="0"/>
              <a:t>你可以由錯誤訊息</a:t>
            </a:r>
            <a:r>
              <a:rPr lang="zh-TW" altLang="en-US" dirty="0" smtClean="0"/>
              <a:t>中看出錯誤在第幾行</a:t>
            </a:r>
            <a:endParaRPr lang="en-US" altLang="zh-TW" dirty="0" smtClean="0"/>
          </a:p>
          <a:p>
            <a:r>
              <a:rPr lang="zh-TW" altLang="en-US" dirty="0"/>
              <a:t>還有究竟</a:t>
            </a:r>
            <a:r>
              <a:rPr lang="zh-TW" altLang="en-US" dirty="0" smtClean="0"/>
              <a:t>是哪裡發生了錯誤</a:t>
            </a:r>
            <a:endParaRPr lang="en-US" altLang="zh-TW" dirty="0" smtClean="0"/>
          </a:p>
          <a:p>
            <a:r>
              <a:rPr lang="zh-TW" altLang="en-US" dirty="0" smtClean="0"/>
              <a:t>如：</a:t>
            </a:r>
            <a:endParaRPr lang="en-US" altLang="zh-TW" dirty="0" smtClean="0"/>
          </a:p>
          <a:p>
            <a:r>
              <a:rPr lang="en-US" altLang="zh-TW" dirty="0" err="1" smtClean="0"/>
              <a:t>NoInitialContextException</a:t>
            </a: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未初始化</a:t>
            </a:r>
            <a:endParaRPr lang="en-US" altLang="zh-TW" dirty="0" smtClean="0"/>
          </a:p>
          <a:p>
            <a:r>
              <a:rPr lang="en-US" altLang="zh-TW" dirty="0" err="1" smtClean="0"/>
              <a:t>ArithmeticException</a:t>
            </a:r>
            <a:r>
              <a:rPr lang="en-US" altLang="zh-TW" dirty="0" smtClean="0"/>
              <a:t>				</a:t>
            </a:r>
            <a:r>
              <a:rPr lang="zh-TW" altLang="en-US" dirty="0" smtClean="0"/>
              <a:t>運算錯誤</a:t>
            </a:r>
            <a:endParaRPr lang="en-US" altLang="zh-TW" dirty="0" smtClean="0"/>
          </a:p>
          <a:p>
            <a:r>
              <a:rPr lang="en-US" altLang="zh-TW" dirty="0" err="1" smtClean="0"/>
              <a:t>ArrayIndexOutOfBoundException</a:t>
            </a:r>
            <a:r>
              <a:rPr lang="en-US" altLang="zh-TW" dirty="0" smtClean="0"/>
              <a:t>		</a:t>
            </a:r>
            <a:r>
              <a:rPr lang="zh-TW" altLang="en-US" dirty="0" smtClean="0"/>
              <a:t>陣列溢位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327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打掉重練不可恥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程式越打越不對勁或是越補越大洞時</a:t>
            </a:r>
            <a:endParaRPr lang="en-US" altLang="zh-TW" dirty="0" smtClean="0"/>
          </a:p>
          <a:p>
            <a:r>
              <a:rPr lang="zh-TW" altLang="en-US" dirty="0" smtClean="0"/>
              <a:t>表示你該重新打你的程式了</a:t>
            </a:r>
            <a:endParaRPr lang="en-US" altLang="zh-TW" dirty="0" smtClean="0"/>
          </a:p>
          <a:p>
            <a:r>
              <a:rPr lang="zh-TW" altLang="en-US" dirty="0"/>
              <a:t>程式重新</a:t>
            </a:r>
            <a:r>
              <a:rPr lang="zh-TW" altLang="en-US" dirty="0" smtClean="0"/>
              <a:t>打能打出比原版更好的程式</a:t>
            </a:r>
            <a:endParaRPr lang="en-US" altLang="zh-TW" dirty="0" smtClean="0"/>
          </a:p>
          <a:p>
            <a:r>
              <a:rPr lang="zh-TW" altLang="en-US" dirty="0"/>
              <a:t>也能更了解程式在做</a:t>
            </a:r>
            <a:r>
              <a:rPr lang="zh-TW" altLang="en-US" dirty="0" smtClean="0"/>
              <a:t>什麼</a:t>
            </a:r>
            <a:endParaRPr lang="en-US" altLang="zh-TW" dirty="0" smtClean="0"/>
          </a:p>
          <a:p>
            <a:r>
              <a:rPr lang="zh-TW" altLang="en-US" dirty="0" smtClean="0"/>
              <a:t>重新撰寫程式是程式設計師的必經之路</a:t>
            </a:r>
            <a:endParaRPr lang="en-US" altLang="zh-TW" dirty="0" smtClean="0"/>
          </a:p>
          <a:p>
            <a:r>
              <a:rPr lang="zh-TW" altLang="en-US" dirty="0"/>
              <a:t>所以並不代表自己的實力</a:t>
            </a:r>
            <a:r>
              <a:rPr lang="zh-TW" altLang="en-US" dirty="0" smtClean="0"/>
              <a:t>不好</a:t>
            </a:r>
            <a:endParaRPr lang="en-US" altLang="zh-TW" dirty="0" smtClean="0"/>
          </a:p>
          <a:p>
            <a:r>
              <a:rPr lang="zh-TW" altLang="en-US" dirty="0"/>
              <a:t>而是自己正在進步</a:t>
            </a:r>
            <a:r>
              <a:rPr lang="zh-TW" altLang="en-US" dirty="0" smtClean="0"/>
              <a:t>的前兆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334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Chap.2</a:t>
            </a:r>
            <a:r>
              <a:rPr lang="zh-TW" altLang="en-US" dirty="0" smtClean="0"/>
              <a:t>　基本概念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23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是一種物件導向的高階語言</a:t>
            </a:r>
            <a:endParaRPr lang="en-US" altLang="zh-TW" dirty="0" smtClean="0"/>
          </a:p>
          <a:p>
            <a:r>
              <a:rPr lang="zh-TW" altLang="en-US" dirty="0" smtClean="0"/>
              <a:t>所以在撰寫程式的時候，往往都要宣告類別</a:t>
            </a:r>
            <a:endParaRPr lang="en-US" altLang="zh-TW" dirty="0" smtClean="0"/>
          </a:p>
          <a:p>
            <a:r>
              <a:rPr lang="zh-TW" altLang="en-US" dirty="0" smtClean="0"/>
              <a:t>而類別內部可以撰寫函式進行想要的工作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/>
              <a:t>類別</a:t>
            </a:r>
            <a:endParaRPr lang="en-US" altLang="zh-TW" b="1" dirty="0"/>
          </a:p>
          <a:p>
            <a:r>
              <a:rPr lang="zh-TW" altLang="en-US" b="1" dirty="0" smtClean="0"/>
              <a:t>函式</a:t>
            </a:r>
            <a:endParaRPr lang="en-US" altLang="zh-TW" b="1" dirty="0" smtClean="0"/>
          </a:p>
          <a:p>
            <a:r>
              <a:rPr lang="zh-TW" altLang="en-US" b="1" dirty="0" smtClean="0"/>
              <a:t>變數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42734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中，要撰寫主程式需要擁有主要類別與函式</a:t>
            </a:r>
            <a:endParaRPr lang="en-US" altLang="zh-TW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主要類別</a:t>
            </a:r>
            <a:endParaRPr lang="en-US" altLang="zh-TW" b="1" dirty="0" smtClean="0"/>
          </a:p>
          <a:p>
            <a:r>
              <a:rPr lang="en-US" altLang="zh-TW" b="1" dirty="0"/>
              <a:t>{</a:t>
            </a:r>
            <a:endParaRPr lang="en-US" altLang="zh-TW" b="1" dirty="0" smtClean="0"/>
          </a:p>
          <a:p>
            <a:r>
              <a:rPr lang="en-US" altLang="zh-TW" b="1" dirty="0" smtClean="0"/>
              <a:t>	</a:t>
            </a:r>
            <a:r>
              <a:rPr lang="zh-TW" altLang="en-US" b="1" dirty="0" smtClean="0"/>
              <a:t>主要</a:t>
            </a:r>
            <a:r>
              <a:rPr lang="zh-TW" altLang="en-US" b="1" dirty="0"/>
              <a:t>函</a:t>
            </a:r>
            <a:r>
              <a:rPr lang="zh-TW" altLang="en-US" b="1" dirty="0" smtClean="0"/>
              <a:t>式</a:t>
            </a:r>
            <a:r>
              <a:rPr lang="en-US" altLang="zh-TW" b="1" dirty="0" smtClean="0"/>
              <a:t>(……)</a:t>
            </a:r>
          </a:p>
          <a:p>
            <a:r>
              <a:rPr lang="en-US" altLang="zh-TW" b="1" dirty="0" smtClean="0"/>
              <a:t>	{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……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}</a:t>
            </a:r>
          </a:p>
          <a:p>
            <a:r>
              <a:rPr lang="en-US" altLang="zh-TW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779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資傳學習家族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大家好，我們是資傳</a:t>
            </a:r>
            <a:r>
              <a:rPr lang="en-US" altLang="zh-TW" dirty="0" smtClean="0"/>
              <a:t>B2</a:t>
            </a:r>
            <a:r>
              <a:rPr lang="zh-TW" altLang="en-US" dirty="0" smtClean="0"/>
              <a:t>學習家族，２１位</a:t>
            </a:r>
            <a:endParaRPr lang="en-US" altLang="zh-TW" dirty="0" smtClean="0"/>
          </a:p>
          <a:p>
            <a:r>
              <a:rPr lang="zh-TW" altLang="en-US" dirty="0" smtClean="0"/>
              <a:t>家族老師是資傳的吳老師</a:t>
            </a:r>
            <a:endParaRPr lang="en-US" altLang="zh-TW" dirty="0" smtClean="0"/>
          </a:p>
          <a:p>
            <a:r>
              <a:rPr lang="zh-TW" altLang="en-US" dirty="0" smtClean="0"/>
              <a:t>每週皆有為家族小朋友們安排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定期聚會：指導同學們未來的方向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諮詢時間：解惑同學們的問題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學習時間：以讀書會的形式引導學習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歡迎其他有興趣的同學共勉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574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這個意思表示　公開的主要類別名稱為</a:t>
            </a:r>
            <a:r>
              <a:rPr lang="en-US" altLang="zh-TW" dirty="0" smtClean="0"/>
              <a:t>Main</a:t>
            </a:r>
          </a:p>
          <a:p>
            <a:endParaRPr lang="en-US" altLang="zh-TW" b="1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p</a:t>
            </a:r>
            <a:r>
              <a:rPr lang="en-US" altLang="zh-TW" b="1" dirty="0" smtClean="0">
                <a:solidFill>
                  <a:srgbClr val="FF0000"/>
                </a:solidFill>
              </a:rPr>
              <a:t>ublic class Main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……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38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Static</a:t>
            </a:r>
            <a:r>
              <a:rPr lang="zh-TW" altLang="en-US" dirty="0" smtClean="0"/>
              <a:t>表示靜態，如果執行其他函式並不會影響主程式執行的順序，會先存在記憶體當中之後繼續執行。</a:t>
            </a:r>
            <a:endParaRPr lang="en-US" altLang="zh-TW" dirty="0" smtClean="0"/>
          </a:p>
          <a:p>
            <a:r>
              <a:rPr lang="en-US" altLang="zh-TW" b="1" dirty="0" smtClean="0"/>
              <a:t>public class Main</a:t>
            </a:r>
          </a:p>
          <a:p>
            <a:r>
              <a:rPr lang="en-US" altLang="zh-TW" b="1" dirty="0" smtClean="0"/>
              <a:t>{</a:t>
            </a:r>
          </a:p>
          <a:p>
            <a:r>
              <a:rPr lang="en-US" altLang="zh-TW" b="1" dirty="0"/>
              <a:t>	</a:t>
            </a:r>
            <a:r>
              <a:rPr lang="zh-TW" altLang="en-US" b="1" dirty="0" smtClean="0"/>
              <a:t>公開　 靜態　沒有回傳值的主程式　　　　　　　　　</a:t>
            </a:r>
            <a:endParaRPr lang="en-US" altLang="zh-TW" b="1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public static void main(String[]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args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	……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TW" b="1" dirty="0" smtClean="0"/>
              <a:t>}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50980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String[] </a:t>
            </a:r>
            <a:r>
              <a:rPr lang="en-US" altLang="zh-TW" dirty="0" err="1" smtClean="0"/>
              <a:t>args</a:t>
            </a:r>
            <a:r>
              <a:rPr lang="zh-TW" altLang="en-US" dirty="0" smtClean="0"/>
              <a:t>　表示引數可以輸入很多個字串</a:t>
            </a:r>
            <a:endParaRPr lang="en-US" altLang="zh-TW" dirty="0" smtClean="0"/>
          </a:p>
          <a:p>
            <a:r>
              <a:rPr lang="zh-TW" altLang="en-US" dirty="0"/>
              <a:t>也可以寫</a:t>
            </a:r>
            <a:r>
              <a:rPr lang="zh-TW" altLang="en-US" dirty="0" smtClean="0"/>
              <a:t>成</a:t>
            </a:r>
            <a:r>
              <a:rPr lang="en-US" altLang="zh-TW" dirty="0" smtClean="0"/>
              <a:t>String… </a:t>
            </a:r>
            <a:r>
              <a:rPr lang="en-US" altLang="zh-TW" dirty="0" err="1" smtClean="0"/>
              <a:t>args</a:t>
            </a:r>
            <a:r>
              <a:rPr lang="zh-TW" altLang="en-US" dirty="0" smtClean="0"/>
              <a:t>（</a:t>
            </a:r>
            <a:r>
              <a:rPr lang="en-US" altLang="zh-TW" dirty="0" err="1" smtClean="0"/>
              <a:t>args</a:t>
            </a:r>
            <a:r>
              <a:rPr lang="zh-TW" altLang="en-US" dirty="0" smtClean="0"/>
              <a:t>可以自行取名）</a:t>
            </a:r>
            <a:endParaRPr lang="en-US" altLang="zh-TW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public class Main</a:t>
            </a:r>
          </a:p>
          <a:p>
            <a:r>
              <a:rPr lang="en-US" altLang="zh-TW" b="1" dirty="0" smtClean="0"/>
              <a:t>{</a:t>
            </a:r>
          </a:p>
          <a:p>
            <a:r>
              <a:rPr lang="en-US" altLang="zh-TW" b="1" dirty="0"/>
              <a:t>	</a:t>
            </a:r>
            <a:r>
              <a:rPr lang="zh-TW" altLang="en-US" b="1" dirty="0" smtClean="0"/>
              <a:t>　 　　　　　　　　　　　　　　引數</a:t>
            </a:r>
            <a:endParaRPr lang="en-US" altLang="zh-TW" b="1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public static void main(String[]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args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	……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TW" b="1" dirty="0" smtClean="0"/>
              <a:t>}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20229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String[] </a:t>
            </a:r>
            <a:r>
              <a:rPr lang="en-US" altLang="zh-TW" dirty="0" err="1" smtClean="0"/>
              <a:t>args</a:t>
            </a:r>
            <a:r>
              <a:rPr lang="zh-TW" altLang="en-US" dirty="0" smtClean="0"/>
              <a:t>　表示引數可以輸入很多個字串</a:t>
            </a:r>
            <a:endParaRPr lang="en-US" altLang="zh-TW" dirty="0" smtClean="0"/>
          </a:p>
          <a:p>
            <a:r>
              <a:rPr lang="zh-TW" altLang="en-US" dirty="0"/>
              <a:t>也可以寫</a:t>
            </a:r>
            <a:r>
              <a:rPr lang="zh-TW" altLang="en-US" dirty="0" smtClean="0"/>
              <a:t>成</a:t>
            </a:r>
            <a:r>
              <a:rPr lang="en-US" altLang="zh-TW" dirty="0" smtClean="0"/>
              <a:t>String… </a:t>
            </a:r>
            <a:r>
              <a:rPr lang="en-US" altLang="zh-TW" dirty="0" err="1" smtClean="0"/>
              <a:t>args</a:t>
            </a:r>
            <a:r>
              <a:rPr lang="zh-TW" altLang="en-US" dirty="0" smtClean="0"/>
              <a:t>（</a:t>
            </a:r>
            <a:r>
              <a:rPr lang="en-US" altLang="zh-TW" dirty="0" err="1" smtClean="0"/>
              <a:t>args</a:t>
            </a:r>
            <a:r>
              <a:rPr lang="zh-TW" altLang="en-US" dirty="0" smtClean="0"/>
              <a:t>可以自行取名）</a:t>
            </a:r>
            <a:endParaRPr lang="en-US" altLang="zh-TW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public class Main</a:t>
            </a:r>
          </a:p>
          <a:p>
            <a:r>
              <a:rPr lang="en-US" altLang="zh-TW" b="1" dirty="0" smtClean="0"/>
              <a:t>{</a:t>
            </a:r>
          </a:p>
          <a:p>
            <a:r>
              <a:rPr lang="en-US" altLang="zh-TW" b="1" dirty="0"/>
              <a:t>	</a:t>
            </a:r>
            <a:r>
              <a:rPr lang="zh-TW" altLang="en-US" b="1" dirty="0" smtClean="0"/>
              <a:t>　 　　　　　　　　　　　　　　引數</a:t>
            </a:r>
            <a:endParaRPr lang="en-US" altLang="zh-TW" b="1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public static void main(String[]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args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	……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TW" b="1" dirty="0" smtClean="0"/>
              <a:t>}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09594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中，要輸入數值的話，可以透過：</a:t>
            </a:r>
            <a:endParaRPr lang="en-US" altLang="zh-TW" dirty="0" smtClean="0"/>
          </a:p>
          <a:p>
            <a:r>
              <a:rPr lang="zh-TW" altLang="en-US" dirty="0" smtClean="0"/>
              <a:t>１　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　　　　　　</a:t>
            </a:r>
            <a:r>
              <a:rPr lang="en-US" altLang="zh-TW" dirty="0" smtClean="0"/>
              <a:t>	Java 5</a:t>
            </a:r>
            <a:r>
              <a:rPr lang="zh-TW" altLang="en-US" dirty="0" smtClean="0"/>
              <a:t>　　速度慢</a:t>
            </a:r>
            <a:endParaRPr lang="en-US" altLang="zh-TW" dirty="0" smtClean="0"/>
          </a:p>
          <a:p>
            <a:r>
              <a:rPr lang="zh-TW" altLang="en-US" dirty="0" smtClean="0"/>
              <a:t>２　</a:t>
            </a:r>
            <a:r>
              <a:rPr lang="en-US" altLang="zh-TW" dirty="0" err="1" smtClean="0"/>
              <a:t>BufferedReader</a:t>
            </a:r>
            <a:r>
              <a:rPr lang="en-US" altLang="zh-TW" dirty="0" smtClean="0"/>
              <a:t>	</a:t>
            </a:r>
            <a:r>
              <a:rPr lang="en-US" altLang="zh-TW" dirty="0"/>
              <a:t>	</a:t>
            </a:r>
            <a:r>
              <a:rPr lang="en-US" altLang="zh-TW" dirty="0" smtClean="0"/>
              <a:t>Java 2</a:t>
            </a:r>
            <a:r>
              <a:rPr lang="zh-TW" altLang="en-US" dirty="0" smtClean="0"/>
              <a:t>　　速度快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目前最廣為使用，但是耗費時間較多，優點是使用上很方便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3408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Scanner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整數</a:t>
            </a:r>
            <a:r>
              <a:rPr lang="en-US" altLang="zh-TW" dirty="0" smtClean="0"/>
              <a:t>	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的補數）</a:t>
            </a:r>
            <a:r>
              <a:rPr lang="en-US" altLang="zh-TW" dirty="0" smtClean="0"/>
              <a:t>		</a:t>
            </a:r>
            <a:r>
              <a:rPr lang="zh-TW" altLang="en-US" dirty="0" smtClean="0"/>
              <a:t>　　</a:t>
            </a:r>
            <a:r>
              <a:rPr lang="zh-TW" altLang="en-US" b="1" dirty="0" smtClean="0"/>
              <a:t>說明</a:t>
            </a:r>
            <a:endParaRPr lang="en-US" altLang="zh-TW" b="1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		</a:t>
            </a:r>
            <a:r>
              <a:rPr lang="zh-TW" altLang="en-US" dirty="0" smtClean="0"/>
              <a:t>　　讀下一個整數</a:t>
            </a:r>
            <a:endParaRPr lang="en-US" altLang="zh-TW" dirty="0" smtClean="0"/>
          </a:p>
          <a:p>
            <a:r>
              <a:rPr lang="en-US" altLang="zh-TW" dirty="0" smtClean="0"/>
              <a:t>Long	</a:t>
            </a:r>
            <a:r>
              <a:rPr lang="en-US" altLang="zh-TW" dirty="0" err="1" smtClean="0"/>
              <a:t>nextLong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IEEE754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標準）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 smtClean="0"/>
              <a:t>Float	</a:t>
            </a:r>
            <a:r>
              <a:rPr lang="en-US" altLang="zh-TW" dirty="0" err="1" smtClean="0"/>
              <a:t>nextFloat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　</a:t>
            </a:r>
            <a:r>
              <a:rPr lang="en-US" altLang="zh-TW" dirty="0" smtClean="0"/>
              <a:t>	</a:t>
            </a:r>
            <a:r>
              <a:rPr lang="zh-TW" altLang="en-US" dirty="0" smtClean="0"/>
              <a:t>　　不推薦使用</a:t>
            </a:r>
            <a:endParaRPr lang="en-US" altLang="zh-TW" dirty="0" smtClean="0"/>
          </a:p>
          <a:p>
            <a:r>
              <a:rPr lang="en-US" altLang="zh-TW" dirty="0" smtClean="0"/>
              <a:t>Double	</a:t>
            </a:r>
            <a:r>
              <a:rPr lang="en-US" altLang="zh-TW" dirty="0" err="1" smtClean="0"/>
              <a:t>nextDouble</a:t>
            </a:r>
            <a:r>
              <a:rPr lang="en-US" altLang="zh-TW" dirty="0" smtClean="0"/>
              <a:t>()	</a:t>
            </a:r>
            <a:r>
              <a:rPr lang="zh-TW" altLang="en-US" dirty="0" smtClean="0"/>
              <a:t>　　讀下一個浮點數</a:t>
            </a:r>
            <a:endParaRPr lang="en-US" altLang="zh-TW" dirty="0" smtClean="0"/>
          </a:p>
          <a:p>
            <a:r>
              <a:rPr lang="zh-TW" altLang="en-US" dirty="0" smtClean="0"/>
              <a:t>字串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（由多個字元串接在一起）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 smtClean="0"/>
              <a:t>String	next()</a:t>
            </a:r>
            <a:r>
              <a:rPr lang="zh-TW" altLang="en-US" dirty="0" smtClean="0"/>
              <a:t>　　　　　　讀下一個字串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	</a:t>
            </a:r>
            <a:r>
              <a:rPr lang="zh-TW" altLang="en-US" dirty="0" smtClean="0"/>
              <a:t>　　讀整行字串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5121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Scanner</a:t>
            </a:r>
            <a:r>
              <a:rPr lang="zh-TW" altLang="en-US" dirty="0" smtClean="0"/>
              <a:t>介紹補充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請記住，字串不是基本資料型態，而是類別</a:t>
            </a:r>
            <a:endParaRPr lang="en-US" altLang="zh-TW" dirty="0" smtClean="0"/>
          </a:p>
          <a:p>
            <a:r>
              <a:rPr lang="en-US" altLang="zh-TW" b="1" dirty="0" smtClean="0"/>
              <a:t>primitive data types</a:t>
            </a:r>
          </a:p>
          <a:p>
            <a:r>
              <a:rPr lang="en-US" altLang="zh-TW" b="1" dirty="0" smtClean="0"/>
              <a:t>	</a:t>
            </a:r>
            <a:r>
              <a:rPr lang="en-US" altLang="zh-TW" dirty="0" err="1" smtClean="0"/>
              <a:t>int</a:t>
            </a:r>
            <a:endParaRPr lang="en-US" altLang="zh-TW" dirty="0" smtClean="0"/>
          </a:p>
          <a:p>
            <a:r>
              <a:rPr lang="en-US" altLang="zh-TW" dirty="0" smtClean="0"/>
              <a:t>	double</a:t>
            </a:r>
          </a:p>
          <a:p>
            <a:r>
              <a:rPr lang="en-US" altLang="zh-TW" dirty="0" smtClean="0"/>
              <a:t>	……</a:t>
            </a:r>
            <a:endParaRPr lang="en-US" altLang="zh-TW" dirty="0"/>
          </a:p>
          <a:p>
            <a:r>
              <a:rPr lang="en-US" altLang="zh-TW" b="1" dirty="0" err="1" smtClean="0"/>
              <a:t>Refrence</a:t>
            </a:r>
            <a:r>
              <a:rPr lang="zh-TW" altLang="en-US" b="1" dirty="0" smtClean="0"/>
              <a:t>（</a:t>
            </a:r>
            <a:r>
              <a:rPr lang="en-US" altLang="zh-TW" b="1" dirty="0" smtClean="0"/>
              <a:t>object data types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dirty="0" smtClean="0"/>
              <a:t>String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BigInteger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87454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Scanner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</a:t>
            </a:r>
            <a:r>
              <a:rPr lang="zh-TW" altLang="en-US" dirty="0" smtClean="0"/>
              <a:t>時，請注意！！以下執行會有問題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n = 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String s = 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();</a:t>
            </a:r>
          </a:p>
          <a:p>
            <a:endParaRPr lang="en-US" altLang="zh-TW" dirty="0"/>
          </a:p>
          <a:p>
            <a:r>
              <a:rPr lang="en-US" altLang="zh-TW" dirty="0" smtClean="0"/>
              <a:t>Why</a:t>
            </a:r>
            <a:r>
              <a:rPr lang="zh-TW" altLang="en-US" dirty="0" smtClean="0"/>
              <a:t>？因為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是跨平台的高階語言</a:t>
            </a:r>
            <a:endParaRPr lang="en-US" altLang="zh-TW" dirty="0" smtClean="0"/>
          </a:p>
          <a:p>
            <a:r>
              <a:rPr lang="en-US" altLang="zh-TW" dirty="0" smtClean="0"/>
              <a:t>Windows</a:t>
            </a:r>
            <a:r>
              <a:rPr lang="zh-TW" altLang="en-US" dirty="0" smtClean="0"/>
              <a:t>　</a:t>
            </a:r>
            <a:r>
              <a:rPr lang="en-US" altLang="zh-TW" dirty="0" smtClean="0"/>
              <a:t>	</a:t>
            </a:r>
            <a:r>
              <a:rPr lang="zh-TW" altLang="en-US" dirty="0" smtClean="0"/>
              <a:t>換</a:t>
            </a:r>
            <a:r>
              <a:rPr lang="zh-TW" altLang="en-US" dirty="0"/>
              <a:t>行</a:t>
            </a:r>
            <a:r>
              <a:rPr lang="zh-TW" altLang="en-US" dirty="0" smtClean="0"/>
              <a:t>是</a:t>
            </a:r>
            <a:r>
              <a:rPr lang="en-US" altLang="zh-TW" dirty="0" smtClean="0"/>
              <a:t>\r\n</a:t>
            </a:r>
          </a:p>
          <a:p>
            <a:r>
              <a:rPr lang="en-US" altLang="zh-TW" dirty="0" smtClean="0"/>
              <a:t>Linux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換行是</a:t>
            </a:r>
            <a:r>
              <a:rPr lang="en-US" altLang="zh-TW" dirty="0" smtClean="0"/>
              <a:t>\n</a:t>
            </a:r>
          </a:p>
          <a:p>
            <a:endParaRPr lang="en-US" altLang="zh-TW" dirty="0"/>
          </a:p>
          <a:p>
            <a:r>
              <a:rPr lang="zh-TW" altLang="en-US" dirty="0" smtClean="0"/>
              <a:t>所以跳行字元會吃不乾淨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29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Scanner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所以改成這樣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n = 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();		//</a:t>
            </a:r>
            <a:r>
              <a:rPr lang="zh-TW" altLang="en-US" dirty="0" smtClean="0"/>
              <a:t>吃整數</a:t>
            </a:r>
            <a:endParaRPr lang="en-US" altLang="zh-TW" dirty="0" smtClean="0"/>
          </a:p>
          <a:p>
            <a:r>
              <a:rPr lang="en-US" altLang="zh-TW" dirty="0" smtClean="0"/>
              <a:t>String eat = 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();	//</a:t>
            </a:r>
            <a:r>
              <a:rPr lang="zh-TW" altLang="en-US" dirty="0" smtClean="0"/>
              <a:t>吃</a:t>
            </a:r>
            <a:r>
              <a:rPr lang="zh-TW" altLang="en-US" dirty="0"/>
              <a:t>跳行</a:t>
            </a:r>
            <a:endParaRPr lang="en-US" altLang="zh-TW" dirty="0" smtClean="0"/>
          </a:p>
          <a:p>
            <a:r>
              <a:rPr lang="en-US" altLang="zh-TW" dirty="0" smtClean="0"/>
              <a:t>String s = 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();	//</a:t>
            </a:r>
            <a:r>
              <a:rPr lang="zh-TW" altLang="en-US" dirty="0" smtClean="0"/>
              <a:t>吃字串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4549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變數介紹</a:t>
            </a:r>
            <a:endParaRPr lang="zh-TW" altLang="en-US" dirty="0"/>
          </a:p>
        </p:txBody>
      </p:sp>
      <p:pic>
        <p:nvPicPr>
          <p:cNvPr id="2050" name="Picture 2" descr="https://scontent.xx.fbcdn.net/hphotos-xap1/v/t1.0-9/10433698_1073254692693672_1330996831086064294_n.jpg?oh=7442c056b2dde029312d443be016c2ac&amp;oe=56886F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21314" cy="542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0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Chap.0</a:t>
            </a:r>
            <a:r>
              <a:rPr lang="zh-TW" altLang="en-US" dirty="0"/>
              <a:t>　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en-US" altLang="zh-TW" dirty="0" smtClean="0"/>
              <a:t>Chap.1</a:t>
            </a:r>
            <a:r>
              <a:rPr lang="zh-TW" altLang="en-US" dirty="0" smtClean="0"/>
              <a:t>　如何寫一手好程式</a:t>
            </a:r>
            <a:endParaRPr lang="en-US" altLang="zh-TW" dirty="0" smtClean="0"/>
          </a:p>
          <a:p>
            <a:r>
              <a:rPr lang="en-US" altLang="zh-TW" dirty="0" smtClean="0"/>
              <a:t>Chap.2</a:t>
            </a:r>
            <a:r>
              <a:rPr lang="zh-TW" altLang="en-US" dirty="0" smtClean="0"/>
              <a:t>　基本概念</a:t>
            </a:r>
            <a:endParaRPr lang="en-US" altLang="zh-TW" dirty="0" smtClean="0"/>
          </a:p>
          <a:p>
            <a:r>
              <a:rPr lang="en-US" altLang="zh-TW" dirty="0" smtClean="0"/>
              <a:t>Chap.3</a:t>
            </a:r>
            <a:r>
              <a:rPr lang="zh-TW" altLang="en-US" dirty="0" smtClean="0"/>
              <a:t>　開始撰寫</a:t>
            </a:r>
            <a:endParaRPr lang="en-US" altLang="zh-TW" dirty="0" smtClean="0"/>
          </a:p>
          <a:p>
            <a:r>
              <a:rPr lang="en-US" altLang="zh-TW" dirty="0" smtClean="0"/>
              <a:t>Chap.4</a:t>
            </a:r>
            <a:r>
              <a:rPr lang="zh-TW" altLang="en-US" dirty="0"/>
              <a:t>　</a:t>
            </a:r>
            <a:r>
              <a:rPr lang="zh-TW" altLang="en-US" dirty="0" smtClean="0"/>
              <a:t>運算子</a:t>
            </a:r>
            <a:endParaRPr lang="en-US" altLang="zh-TW" dirty="0" smtClean="0"/>
          </a:p>
          <a:p>
            <a:r>
              <a:rPr lang="en-US" altLang="zh-TW" dirty="0" smtClean="0"/>
              <a:t>Chap.5</a:t>
            </a:r>
            <a:r>
              <a:rPr lang="zh-TW" altLang="en-US" dirty="0"/>
              <a:t>　</a:t>
            </a:r>
            <a:r>
              <a:rPr lang="zh-TW" altLang="en-US" dirty="0" smtClean="0"/>
              <a:t>判斷</a:t>
            </a:r>
            <a:endParaRPr lang="en-US" altLang="zh-TW" dirty="0" smtClean="0"/>
          </a:p>
          <a:p>
            <a:r>
              <a:rPr lang="en-US" altLang="zh-TW" dirty="0" smtClean="0"/>
              <a:t>Chap.6</a:t>
            </a:r>
            <a:r>
              <a:rPr lang="zh-TW" altLang="en-US" dirty="0"/>
              <a:t>　迴圈</a:t>
            </a:r>
            <a:endParaRPr lang="en-US" altLang="zh-TW" dirty="0"/>
          </a:p>
          <a:p>
            <a:r>
              <a:rPr lang="en-US" altLang="zh-TW" dirty="0" smtClean="0"/>
              <a:t>Chap.7</a:t>
            </a:r>
            <a:r>
              <a:rPr lang="zh-TW" altLang="en-US" dirty="0"/>
              <a:t>　條件式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40915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主要提供這三種輸出方式：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輸出後不換行　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();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輸出後換行　　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();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Ｃ語言式輸出　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();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4457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Ｃ語言式輸出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整數　</a:t>
            </a:r>
            <a:r>
              <a:rPr lang="en-US" altLang="zh-TW" dirty="0" smtClean="0"/>
              <a:t>		%d</a:t>
            </a:r>
          </a:p>
          <a:p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		%f</a:t>
            </a:r>
          </a:p>
          <a:p>
            <a:r>
              <a:rPr lang="zh-TW" altLang="en-US" dirty="0" smtClean="0"/>
              <a:t>科學記號</a:t>
            </a:r>
            <a:r>
              <a:rPr lang="en-US" altLang="zh-TW" dirty="0" smtClean="0"/>
              <a:t>		%e</a:t>
            </a:r>
          </a:p>
          <a:p>
            <a:r>
              <a:rPr lang="zh-TW" altLang="en-US" dirty="0" smtClean="0"/>
              <a:t>字串</a:t>
            </a:r>
            <a:r>
              <a:rPr lang="en-US" altLang="zh-TW" dirty="0" smtClean="0"/>
              <a:t>			%s</a:t>
            </a:r>
          </a:p>
          <a:p>
            <a:r>
              <a:rPr lang="zh-TW" altLang="en-US" dirty="0" smtClean="0"/>
              <a:t>字元</a:t>
            </a:r>
            <a:r>
              <a:rPr lang="en-US" altLang="zh-TW" dirty="0" smtClean="0"/>
              <a:t>			%c</a:t>
            </a:r>
          </a:p>
          <a:p>
            <a:r>
              <a:rPr lang="zh-TW" altLang="en-US" dirty="0" smtClean="0"/>
              <a:t>布林</a:t>
            </a:r>
            <a:r>
              <a:rPr lang="en-US" altLang="zh-TW" dirty="0" smtClean="0"/>
              <a:t>			%b</a:t>
            </a:r>
          </a:p>
          <a:p>
            <a:r>
              <a:rPr lang="zh-TW" altLang="en-US" dirty="0" smtClean="0"/>
              <a:t>八進位</a:t>
            </a:r>
            <a:r>
              <a:rPr lang="en-US" altLang="zh-TW" dirty="0" smtClean="0"/>
              <a:t>		%o</a:t>
            </a:r>
          </a:p>
          <a:p>
            <a:r>
              <a:rPr lang="zh-TW" altLang="en-US" dirty="0" smtClean="0"/>
              <a:t>十六進位</a:t>
            </a:r>
            <a:r>
              <a:rPr lang="en-US" altLang="zh-TW" dirty="0" smtClean="0"/>
              <a:t>		%x</a:t>
            </a:r>
          </a:p>
          <a:p>
            <a:r>
              <a:rPr lang="zh-TW" altLang="en-US" dirty="0" smtClean="0"/>
              <a:t>換行</a:t>
            </a:r>
            <a:r>
              <a:rPr lang="en-US" altLang="zh-TW" dirty="0"/>
              <a:t>	</a:t>
            </a:r>
            <a:r>
              <a:rPr lang="en-US" altLang="zh-TW" dirty="0" smtClean="0"/>
              <a:t>		%n</a:t>
            </a:r>
            <a:r>
              <a:rPr lang="zh-TW" altLang="en-US" dirty="0" smtClean="0"/>
              <a:t>（</a:t>
            </a:r>
            <a:r>
              <a:rPr lang="en-US" altLang="zh-TW" dirty="0" smtClean="0"/>
              <a:t>only in java</a:t>
            </a:r>
            <a:r>
              <a:rPr lang="zh-TW" altLang="en-US" dirty="0" smtClean="0"/>
              <a:t>）自動偵測</a:t>
            </a:r>
            <a:r>
              <a:rPr lang="en-US" altLang="zh-TW" dirty="0" smtClean="0"/>
              <a:t>OS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304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Ｃ語言式輸出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以下兩者用法皆相同　</a:t>
            </a:r>
            <a:r>
              <a:rPr lang="en-US" altLang="zh-TW" dirty="0" smtClean="0"/>
              <a:t>f</a:t>
            </a:r>
            <a:r>
              <a:rPr lang="zh-TW" altLang="en-US" dirty="0" smtClean="0"/>
              <a:t>是</a:t>
            </a:r>
            <a:r>
              <a:rPr lang="en-US" altLang="zh-TW" dirty="0" smtClean="0"/>
              <a:t>format</a:t>
            </a:r>
            <a:r>
              <a:rPr lang="zh-TW" altLang="en-US" dirty="0" smtClean="0"/>
              <a:t>的縮寫</a:t>
            </a:r>
            <a:endParaRPr lang="en-US" altLang="zh-TW" dirty="0" smtClean="0"/>
          </a:p>
          <a:p>
            <a:r>
              <a:rPr lang="en-US" altLang="zh-TW" dirty="0" err="1" smtClean="0"/>
              <a:t>System.out.printf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System.out.format</a:t>
            </a:r>
            <a:r>
              <a:rPr lang="en-US" altLang="zh-TW" dirty="0" smtClean="0"/>
              <a:t>();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格式都是　</a:t>
            </a:r>
            <a:r>
              <a:rPr lang="en-US" altLang="zh-TW" dirty="0" smtClean="0"/>
              <a:t>(</a:t>
            </a:r>
            <a:r>
              <a:rPr lang="zh-TW" altLang="en-US" dirty="0" smtClean="0"/>
              <a:t>　放字串　</a:t>
            </a:r>
            <a:r>
              <a:rPr lang="en-US" altLang="zh-TW" dirty="0" smtClean="0"/>
              <a:t>,</a:t>
            </a:r>
            <a:r>
              <a:rPr lang="zh-TW" altLang="en-US" dirty="0" smtClean="0"/>
              <a:t>　放變數　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4869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通常題目有輸入就會有輸出</a:t>
            </a:r>
            <a:endParaRPr lang="en-US" altLang="zh-TW" dirty="0" smtClean="0"/>
          </a:p>
          <a:p>
            <a:r>
              <a:rPr lang="zh-TW" altLang="en-US" dirty="0" smtClean="0"/>
              <a:t>題目：輸入兩個數字，請問總和是多少？</a:t>
            </a:r>
            <a:endParaRPr lang="en-US" altLang="zh-TW" dirty="0" smtClean="0"/>
          </a:p>
          <a:p>
            <a:r>
              <a:rPr lang="en-US" altLang="zh-TW" dirty="0" smtClean="0"/>
              <a:t>Input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1 2</a:t>
            </a:r>
          </a:p>
          <a:p>
            <a:r>
              <a:rPr lang="en-US" altLang="zh-TW" dirty="0" smtClean="0"/>
              <a:t>5 3</a:t>
            </a:r>
          </a:p>
          <a:p>
            <a:r>
              <a:rPr lang="en-US" altLang="zh-TW" dirty="0" smtClean="0"/>
              <a:t>Output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29011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說明：請仔細看輸入輸出，題目是輸入兩個數字</a:t>
            </a:r>
            <a:endParaRPr lang="en-US" altLang="zh-TW" dirty="0" smtClean="0"/>
          </a:p>
          <a:p>
            <a:r>
              <a:rPr lang="zh-TW" altLang="en-US" dirty="0"/>
              <a:t>所以請</a:t>
            </a:r>
            <a:r>
              <a:rPr lang="zh-TW" altLang="en-US" dirty="0" smtClean="0"/>
              <a:t>對照２個數字和輸出的１個數字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從中可得知，我需要用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輸入２個整數</a:t>
            </a:r>
            <a:endParaRPr lang="en-US" altLang="zh-TW" dirty="0" smtClean="0"/>
          </a:p>
          <a:p>
            <a:r>
              <a:rPr lang="zh-TW" altLang="en-US" dirty="0" smtClean="0"/>
              <a:t>再輸出１個數值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了解題目意思和輸入輸出之後</a:t>
            </a:r>
            <a:endParaRPr lang="en-US" altLang="zh-TW" dirty="0"/>
          </a:p>
          <a:p>
            <a:r>
              <a:rPr lang="zh-TW" altLang="en-US" dirty="0" smtClean="0"/>
              <a:t>就能開始打程式了！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3508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Chap.3</a:t>
            </a:r>
            <a:r>
              <a:rPr lang="zh-TW" altLang="en-US" dirty="0" smtClean="0"/>
              <a:t>　</a:t>
            </a:r>
            <a:r>
              <a:rPr lang="zh-TW" altLang="en-US" dirty="0"/>
              <a:t>開始撰寫</a:t>
            </a:r>
          </a:p>
        </p:txBody>
      </p:sp>
    </p:spTree>
    <p:extLst>
      <p:ext uri="{BB962C8B-B14F-4D97-AF65-F5344CB8AC3E}">
        <p14:creationId xmlns:p14="http://schemas.microsoft.com/office/powerpoint/2010/main" val="2359859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通常題目有輸入就會有輸出</a:t>
            </a:r>
            <a:endParaRPr lang="en-US" altLang="zh-TW" dirty="0" smtClean="0"/>
          </a:p>
          <a:p>
            <a:r>
              <a:rPr lang="zh-TW" altLang="en-US" dirty="0" smtClean="0"/>
              <a:t>題目：輸入兩個數字，請問總和是多少？</a:t>
            </a:r>
            <a:endParaRPr lang="en-US" altLang="zh-TW" dirty="0" smtClean="0"/>
          </a:p>
          <a:p>
            <a:r>
              <a:rPr lang="en-US" altLang="zh-TW" dirty="0" smtClean="0"/>
              <a:t>Input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1 2</a:t>
            </a:r>
          </a:p>
          <a:p>
            <a:r>
              <a:rPr lang="en-US" altLang="zh-TW" dirty="0" smtClean="0"/>
              <a:t>5 3</a:t>
            </a:r>
          </a:p>
          <a:p>
            <a:r>
              <a:rPr lang="en-US" altLang="zh-TW" dirty="0" smtClean="0"/>
              <a:t>Output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36078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因為題目需要輸入，所以需要用到</a:t>
            </a:r>
            <a:r>
              <a:rPr lang="en-US" altLang="zh-TW" dirty="0" smtClean="0"/>
              <a:t>Scanner</a:t>
            </a:r>
          </a:p>
          <a:p>
            <a:endParaRPr lang="en-US" altLang="zh-TW" dirty="0"/>
          </a:p>
          <a:p>
            <a:r>
              <a:rPr lang="zh-TW" altLang="en-US" dirty="0"/>
              <a:t>第一</a:t>
            </a:r>
            <a:r>
              <a:rPr lang="zh-TW" altLang="en-US" dirty="0" smtClean="0"/>
              <a:t>步　匯入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的類別（類函式庫）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endParaRPr lang="en-US" altLang="zh-TW" dirty="0"/>
          </a:p>
          <a:p>
            <a:r>
              <a:rPr lang="zh-TW" altLang="en-US" dirty="0" smtClean="0"/>
              <a:t>第二步　類別產生物件，建構值放系統輸入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Scanner </a:t>
            </a:r>
            <a:r>
              <a:rPr lang="en-US" altLang="zh-TW" dirty="0" err="1" smtClean="0"/>
              <a:t>sc</a:t>
            </a:r>
            <a:r>
              <a:rPr lang="en-US" altLang="zh-TW" dirty="0" smtClean="0"/>
              <a:t> = new Scanner(System.in);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6690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第三步　思考要輸入什麼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整數</a:t>
            </a:r>
            <a:r>
              <a:rPr lang="zh-TW" altLang="en-US" dirty="0"/>
              <a:t>　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();</a:t>
            </a:r>
          </a:p>
          <a:p>
            <a:r>
              <a:rPr lang="en-US" altLang="zh-TW" dirty="0"/>
              <a:t>	</a:t>
            </a:r>
            <a:r>
              <a:rPr lang="zh-TW" altLang="en-US" dirty="0" smtClean="0"/>
              <a:t>浮點數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nextDouble</a:t>
            </a:r>
            <a:r>
              <a:rPr lang="en-US" altLang="zh-TW" dirty="0" smtClean="0"/>
              <a:t>();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6871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所以以例題來說，會打成這樣</a:t>
            </a:r>
            <a:endParaRPr lang="en-US" altLang="zh-TW" dirty="0" smtClean="0"/>
          </a:p>
          <a:p>
            <a:r>
              <a:rPr lang="en-US" altLang="zh-TW" dirty="0" smtClean="0"/>
              <a:t>Scanner </a:t>
            </a:r>
            <a:r>
              <a:rPr lang="en-US" altLang="zh-TW" dirty="0" err="1" smtClean="0"/>
              <a:t>sc</a:t>
            </a:r>
            <a:r>
              <a:rPr lang="en-US" altLang="zh-TW" dirty="0" smtClean="0"/>
              <a:t> = new Scanner(System.in);</a:t>
            </a:r>
            <a:endParaRPr lang="en-US" altLang="zh-TW" dirty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a = </a:t>
            </a:r>
            <a:r>
              <a:rPr lang="en-US" altLang="zh-TW" dirty="0" err="1" smtClean="0"/>
              <a:t>sc.nextInt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smtClean="0"/>
              <a:t>b </a:t>
            </a:r>
            <a:r>
              <a:rPr lang="en-US" altLang="zh-TW" dirty="0"/>
              <a:t>= </a:t>
            </a:r>
            <a:r>
              <a:rPr lang="en-US" altLang="zh-TW" dirty="0" err="1"/>
              <a:t>sc.nextInt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sum =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576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</a:t>
            </a:r>
            <a:r>
              <a:rPr lang="en-US" altLang="zh-TW" dirty="0"/>
              <a:t>0</a:t>
            </a:r>
            <a:r>
              <a:rPr lang="zh-TW" altLang="en-US" dirty="0" smtClean="0"/>
              <a:t>　</a:t>
            </a:r>
            <a:r>
              <a:rPr lang="en-US" altLang="zh-TW" dirty="0" smtClean="0"/>
              <a:t>Java</a:t>
            </a:r>
            <a:r>
              <a:rPr lang="zh-TW" altLang="en-US" dirty="0"/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3693132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最後</a:t>
            </a:r>
            <a:r>
              <a:rPr lang="zh-TW" altLang="en-US" dirty="0" smtClean="0"/>
              <a:t>則就呼叫系統輸出答案　就完成了！</a:t>
            </a:r>
            <a:endParaRPr lang="en-US" altLang="zh-TW" dirty="0" smtClean="0"/>
          </a:p>
          <a:p>
            <a:r>
              <a:rPr lang="en-US" altLang="zh-TW" dirty="0" err="1" smtClean="0"/>
              <a:t>System.out.println</a:t>
            </a:r>
            <a:r>
              <a:rPr lang="en-US" altLang="zh-TW" dirty="0" smtClean="0"/>
              <a:t>(sum);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dirty="0" smtClean="0"/>
              <a:t>襪～第一支程式打出來了耶</a:t>
            </a:r>
            <a:endParaRPr lang="en-US" altLang="zh-TW" dirty="0"/>
          </a:p>
        </p:txBody>
      </p:sp>
      <p:pic>
        <p:nvPicPr>
          <p:cNvPr id="2050" name="Picture 2" descr="「lin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47" y="4365104"/>
            <a:ext cx="19716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224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Chap.4</a:t>
            </a:r>
            <a:r>
              <a:rPr lang="zh-TW" altLang="en-US" dirty="0" smtClean="0"/>
              <a:t>　運算子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93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運算子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運算子有很多種</a:t>
            </a:r>
            <a:endParaRPr lang="en-US" altLang="zh-TW" dirty="0" smtClean="0"/>
          </a:p>
          <a:p>
            <a:r>
              <a:rPr lang="zh-TW" altLang="en-US" dirty="0" smtClean="0"/>
              <a:t>基本運算子：＋　－　＊　／　％</a:t>
            </a:r>
            <a:endParaRPr lang="en-US" altLang="zh-TW" dirty="0" smtClean="0"/>
          </a:p>
          <a:p>
            <a:r>
              <a:rPr lang="zh-TW" altLang="en-US" dirty="0" smtClean="0"/>
              <a:t>指定運算子：＝</a:t>
            </a:r>
            <a:endParaRPr lang="en-US" altLang="zh-TW" dirty="0" smtClean="0"/>
          </a:p>
          <a:p>
            <a:r>
              <a:rPr lang="zh-TW" altLang="en-US" dirty="0" smtClean="0"/>
              <a:t>比較運算子：＞　＜　＝＝　！＝</a:t>
            </a:r>
            <a:endParaRPr lang="en-US" altLang="zh-TW" dirty="0" smtClean="0"/>
          </a:p>
          <a:p>
            <a:r>
              <a:rPr lang="zh-TW" altLang="en-US" dirty="0" smtClean="0"/>
              <a:t>邏輯運算子：</a:t>
            </a:r>
            <a:r>
              <a:rPr lang="en-US" altLang="zh-TW" dirty="0" smtClean="0"/>
              <a:t>&amp;&amp; </a:t>
            </a:r>
            <a:r>
              <a:rPr lang="zh-TW" altLang="en-US" dirty="0"/>
              <a:t>　</a:t>
            </a:r>
            <a:r>
              <a:rPr lang="en-US" altLang="zh-TW" dirty="0" smtClean="0"/>
              <a:t>||</a:t>
            </a:r>
            <a:r>
              <a:rPr lang="zh-TW" altLang="en-US" dirty="0"/>
              <a:t>　</a:t>
            </a:r>
            <a:endParaRPr lang="en-US" altLang="zh-TW" dirty="0" smtClean="0"/>
          </a:p>
          <a:p>
            <a:r>
              <a:rPr lang="zh-TW" altLang="en-US" dirty="0"/>
              <a:t>位元</a:t>
            </a:r>
            <a:r>
              <a:rPr lang="zh-TW" altLang="en-US" dirty="0" smtClean="0"/>
              <a:t>運算子：</a:t>
            </a:r>
            <a:r>
              <a:rPr lang="en-US" altLang="zh-TW" dirty="0" smtClean="0"/>
              <a:t>&amp;</a:t>
            </a:r>
            <a:r>
              <a:rPr lang="zh-TW" altLang="en-US" dirty="0"/>
              <a:t>　</a:t>
            </a:r>
            <a:r>
              <a:rPr lang="en-US" altLang="zh-TW" dirty="0" smtClean="0"/>
              <a:t>|</a:t>
            </a:r>
            <a:r>
              <a:rPr lang="zh-TW" altLang="en-US" dirty="0"/>
              <a:t>　</a:t>
            </a:r>
            <a:r>
              <a:rPr lang="en-US" altLang="zh-TW" dirty="0" smtClean="0"/>
              <a:t>^</a:t>
            </a:r>
            <a:r>
              <a:rPr lang="zh-TW" altLang="en-US" dirty="0"/>
              <a:t>　</a:t>
            </a:r>
            <a:r>
              <a:rPr lang="en-US" altLang="zh-TW" dirty="0" smtClean="0"/>
              <a:t>~</a:t>
            </a:r>
          </a:p>
          <a:p>
            <a:r>
              <a:rPr lang="zh-TW" altLang="en-US" dirty="0"/>
              <a:t>三</a:t>
            </a:r>
            <a:r>
              <a:rPr lang="zh-TW" altLang="en-US" dirty="0" smtClean="0"/>
              <a:t>元運算子</a:t>
            </a:r>
            <a:r>
              <a:rPr lang="zh-TW" altLang="en-US" dirty="0" smtClean="0">
                <a:sym typeface="Wingdings" pitchFamily="2" charset="2"/>
              </a:rPr>
              <a:t>：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	(</a:t>
            </a:r>
            <a:r>
              <a:rPr lang="en-US" altLang="zh-TW" dirty="0" err="1" smtClean="0">
                <a:sym typeface="Wingdings" pitchFamily="2" charset="2"/>
              </a:rPr>
              <a:t>boolean</a:t>
            </a:r>
            <a:r>
              <a:rPr lang="en-US" altLang="zh-TW" dirty="0" smtClean="0">
                <a:sym typeface="Wingdings" pitchFamily="2" charset="2"/>
              </a:rPr>
              <a:t>)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(if  true  do…)</a:t>
            </a:r>
            <a:r>
              <a:rPr lang="zh-TW" altLang="en-US" dirty="0" smtClean="0"/>
              <a:t>：</a:t>
            </a:r>
            <a:r>
              <a:rPr lang="en-US" altLang="zh-TW" dirty="0"/>
              <a:t> (if  </a:t>
            </a:r>
            <a:r>
              <a:rPr lang="en-US" altLang="zh-TW" dirty="0" smtClean="0"/>
              <a:t>false  </a:t>
            </a:r>
            <a:r>
              <a:rPr lang="en-US" altLang="zh-TW" dirty="0"/>
              <a:t>do…)</a:t>
            </a:r>
          </a:p>
        </p:txBody>
      </p:sp>
    </p:spTree>
    <p:extLst>
      <p:ext uri="{BB962C8B-B14F-4D97-AF65-F5344CB8AC3E}">
        <p14:creationId xmlns:p14="http://schemas.microsoft.com/office/powerpoint/2010/main" val="1037626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指定運算子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除了等號之外，還有其他是指定運算子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範例</a:t>
            </a:r>
            <a:r>
              <a:rPr lang="en-US" altLang="zh-TW" b="1" dirty="0" smtClean="0">
                <a:solidFill>
                  <a:srgbClr val="FF0000"/>
                </a:solidFill>
              </a:rPr>
              <a:t>						</a:t>
            </a:r>
            <a:r>
              <a:rPr lang="zh-TW" altLang="en-US" b="1" dirty="0" smtClean="0">
                <a:solidFill>
                  <a:srgbClr val="FF0000"/>
                </a:solidFill>
              </a:rPr>
              <a:t>縮寫過後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a=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					a+=b</a:t>
            </a:r>
          </a:p>
          <a:p>
            <a:r>
              <a:rPr lang="en-US" altLang="zh-TW" dirty="0" smtClean="0"/>
              <a:t>a=a – b					a-=b</a:t>
            </a:r>
            <a:endParaRPr lang="en-US" altLang="zh-TW" dirty="0"/>
          </a:p>
          <a:p>
            <a:r>
              <a:rPr lang="en-US" altLang="zh-TW" dirty="0" smtClean="0"/>
              <a:t>a=a * b</a:t>
            </a:r>
            <a:r>
              <a:rPr lang="en-US" altLang="zh-TW" dirty="0"/>
              <a:t> </a:t>
            </a:r>
            <a:r>
              <a:rPr lang="en-US" altLang="zh-TW" dirty="0" smtClean="0"/>
              <a:t>					a*=b</a:t>
            </a:r>
            <a:endParaRPr lang="en-US" altLang="zh-TW" dirty="0"/>
          </a:p>
          <a:p>
            <a:r>
              <a:rPr lang="en-US" altLang="zh-TW" dirty="0" smtClean="0"/>
              <a:t>a=a / b					a</a:t>
            </a:r>
            <a:r>
              <a:rPr lang="en-US" altLang="zh-TW" dirty="0"/>
              <a:t>/</a:t>
            </a:r>
            <a:r>
              <a:rPr lang="en-US" altLang="zh-TW" dirty="0" smtClean="0"/>
              <a:t>=b</a:t>
            </a:r>
            <a:endParaRPr lang="en-US" altLang="zh-TW" dirty="0"/>
          </a:p>
          <a:p>
            <a:r>
              <a:rPr lang="en-US" altLang="zh-TW" dirty="0" smtClean="0"/>
              <a:t>a=</a:t>
            </a:r>
            <a:r>
              <a:rPr lang="en-US" altLang="zh-TW" dirty="0" err="1" smtClean="0"/>
              <a:t>a%b</a:t>
            </a:r>
            <a:r>
              <a:rPr lang="en-US" altLang="zh-TW" dirty="0" smtClean="0"/>
              <a:t>					a%=b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298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三元運算子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三元運算子的作用相當於</a:t>
            </a:r>
            <a:r>
              <a:rPr lang="en-US" altLang="zh-TW" dirty="0" smtClean="0"/>
              <a:t>if(…){…}else{…}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i</a:t>
            </a:r>
            <a:r>
              <a:rPr lang="en-US" altLang="zh-TW" dirty="0" smtClean="0"/>
              <a:t>f(a&gt;=b)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t = a;</a:t>
            </a:r>
          </a:p>
          <a:p>
            <a:r>
              <a:rPr lang="en-US" altLang="zh-TW" dirty="0"/>
              <a:t>e</a:t>
            </a:r>
            <a:r>
              <a:rPr lang="en-US" altLang="zh-TW" dirty="0" smtClean="0"/>
              <a:t>lse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t = b;</a:t>
            </a:r>
          </a:p>
          <a:p>
            <a:endParaRPr lang="en-US" altLang="zh-TW" dirty="0"/>
          </a:p>
          <a:p>
            <a:r>
              <a:rPr lang="en-US" altLang="zh-TW" dirty="0"/>
              <a:t>t</a:t>
            </a:r>
            <a:r>
              <a:rPr lang="en-US" altLang="zh-TW" dirty="0" smtClean="0"/>
              <a:t> = (a&gt;=b)?</a:t>
            </a:r>
            <a:r>
              <a:rPr lang="en-US" altLang="zh-TW" dirty="0" err="1" smtClean="0"/>
              <a:t>a:b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8925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運算子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 7</a:t>
            </a:r>
            <a:r>
              <a:rPr lang="zh-TW" altLang="en-US" dirty="0" smtClean="0"/>
              <a:t>開始提供開發者常值宣告時，可底線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a = 1234_5678;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b = 3.141_592_653;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6027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Chap.5</a:t>
            </a:r>
            <a:r>
              <a:rPr lang="zh-TW" altLang="en-US" dirty="0" smtClean="0"/>
              <a:t>　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017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判斷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生活中時常會需要判斷一些事情</a:t>
            </a:r>
            <a:endParaRPr lang="en-US" altLang="zh-TW" dirty="0"/>
          </a:p>
          <a:p>
            <a:r>
              <a:rPr lang="zh-TW" altLang="en-US" dirty="0" smtClean="0"/>
              <a:t>例如：肚子餓了是否要買午餐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程式也是需要判斷事情的</a:t>
            </a:r>
            <a:endParaRPr lang="en-US" altLang="zh-TW" dirty="0"/>
          </a:p>
          <a:p>
            <a:r>
              <a:rPr lang="zh-TW" altLang="en-US" dirty="0" smtClean="0"/>
              <a:t>所以你必須幫程式加入邏輯去判斷一些事情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3233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前提摘要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判斷需要用到</a:t>
            </a:r>
            <a:r>
              <a:rPr lang="en-US" altLang="zh-TW" dirty="0" smtClean="0"/>
              <a:t>if(……)</a:t>
            </a:r>
          </a:p>
          <a:p>
            <a:endParaRPr lang="en-US" altLang="zh-TW" dirty="0"/>
          </a:p>
          <a:p>
            <a:r>
              <a:rPr lang="zh-TW" altLang="en-US" dirty="0" smtClean="0"/>
              <a:t>裡面則是放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布林值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資料型態</a:t>
            </a:r>
            <a:r>
              <a:rPr lang="en-US" altLang="zh-TW" dirty="0" smtClean="0"/>
              <a:t>		</a:t>
            </a:r>
            <a:r>
              <a:rPr lang="zh-TW" altLang="en-US" dirty="0" smtClean="0"/>
              <a:t>大小</a:t>
            </a:r>
            <a:r>
              <a:rPr lang="en-US" altLang="zh-TW" dirty="0" smtClean="0"/>
              <a:t>		</a:t>
            </a:r>
            <a:r>
              <a:rPr lang="zh-TW" altLang="en-US" dirty="0" smtClean="0"/>
              <a:t>儲存資料</a:t>
            </a:r>
            <a:endParaRPr lang="en-US" altLang="zh-TW" dirty="0"/>
          </a:p>
          <a:p>
            <a:r>
              <a:rPr lang="en-US" altLang="zh-TW" dirty="0" smtClean="0"/>
              <a:t>Boolean		1bit		true/false</a:t>
            </a:r>
          </a:p>
        </p:txBody>
      </p:sp>
    </p:spTree>
    <p:extLst>
      <p:ext uri="{BB962C8B-B14F-4D97-AF65-F5344CB8AC3E}">
        <p14:creationId xmlns:p14="http://schemas.microsoft.com/office/powerpoint/2010/main" val="2040322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布林值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其他程式</a:t>
            </a:r>
            <a:r>
              <a:rPr lang="zh-TW" altLang="en-US" dirty="0" smtClean="0"/>
              <a:t>語言，如：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語言，可以接受很多例外情況的值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 smtClean="0"/>
              <a:t>例如在Ｃ語言中：</a:t>
            </a:r>
            <a:endParaRPr lang="en-US" altLang="zh-TW" dirty="0" smtClean="0"/>
          </a:p>
          <a:p>
            <a:r>
              <a:rPr lang="zh-TW" altLang="en-US" dirty="0" smtClean="0"/>
              <a:t>０是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　</a:t>
            </a:r>
            <a:r>
              <a:rPr lang="zh-TW" altLang="en-US" b="1" dirty="0" smtClean="0">
                <a:solidFill>
                  <a:srgbClr val="FF0000"/>
                </a:solidFill>
              </a:rPr>
              <a:t>非０</a:t>
            </a:r>
            <a:r>
              <a:rPr lang="zh-TW" altLang="en-US" dirty="0" smtClean="0"/>
              <a:t>則是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（負數也是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則是嚴謹的規定必須是真假值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074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odedata.com.tw/book/java-basic/images/1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492896"/>
            <a:ext cx="913873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是一種跨平台的語言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編譯成</a:t>
            </a:r>
            <a:r>
              <a:rPr lang="en-US" altLang="zh-TW" dirty="0" smtClean="0"/>
              <a:t>byte code</a:t>
            </a:r>
            <a:r>
              <a:rPr lang="en-US" altLang="zh-TW" dirty="0"/>
              <a:t>(</a:t>
            </a:r>
            <a:r>
              <a:rPr lang="zh-TW" altLang="en-US" dirty="0" smtClean="0"/>
              <a:t>假機器碼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再透過</a:t>
            </a:r>
            <a:r>
              <a:rPr lang="en-US" altLang="zh-TW" dirty="0" smtClean="0"/>
              <a:t>JVM</a:t>
            </a:r>
            <a:r>
              <a:rPr lang="zh-TW" altLang="en-US" dirty="0" smtClean="0"/>
              <a:t>執行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84483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判斷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你可以更改布林值來決定判斷</a:t>
            </a:r>
            <a:endParaRPr lang="en-US" altLang="zh-TW" dirty="0" smtClean="0"/>
          </a:p>
          <a:p>
            <a:r>
              <a:rPr lang="en-US" altLang="zh-TW" dirty="0" err="1" smtClean="0"/>
              <a:t>boolean</a:t>
            </a:r>
            <a:r>
              <a:rPr lang="en-US" altLang="zh-TW" dirty="0" smtClean="0"/>
              <a:t> </a:t>
            </a:r>
            <a:r>
              <a:rPr lang="zh-TW" altLang="en-US" dirty="0" smtClean="0"/>
              <a:t>要買早餐了嗎 </a:t>
            </a:r>
            <a:r>
              <a:rPr lang="en-US" altLang="zh-TW" dirty="0" smtClean="0"/>
              <a:t>= false;</a:t>
            </a:r>
            <a:endParaRPr lang="en-US" altLang="zh-TW" dirty="0"/>
          </a:p>
          <a:p>
            <a:r>
              <a:rPr lang="en-US" altLang="zh-TW" dirty="0"/>
              <a:t>i</a:t>
            </a:r>
            <a:r>
              <a:rPr lang="en-US" altLang="zh-TW" dirty="0" smtClean="0"/>
              <a:t>f(</a:t>
            </a:r>
            <a:r>
              <a:rPr lang="zh-TW" altLang="en-US" dirty="0"/>
              <a:t>要買早餐了嗎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……//</a:t>
            </a:r>
            <a:r>
              <a:rPr lang="zh-TW" altLang="en-US" dirty="0" smtClean="0"/>
              <a:t>買吧！</a:t>
            </a:r>
            <a:r>
              <a:rPr lang="en-US" altLang="zh-TW" dirty="0" smtClean="0"/>
              <a:t>	</a:t>
            </a:r>
            <a:endParaRPr lang="en-US" altLang="zh-TW" dirty="0"/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/>
              <a:t>e</a:t>
            </a:r>
            <a:r>
              <a:rPr lang="en-US" altLang="zh-TW" dirty="0" smtClean="0"/>
              <a:t>lse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……//</a:t>
            </a:r>
            <a:r>
              <a:rPr lang="zh-TW" altLang="en-US" dirty="0" smtClean="0"/>
              <a:t>省省吧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0902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判斷奇偶數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判斷奇偶數會用到</a:t>
            </a:r>
            <a:r>
              <a:rPr lang="en-US" altLang="zh-TW" dirty="0" smtClean="0"/>
              <a:t>%</a:t>
            </a:r>
            <a:r>
              <a:rPr lang="zh-TW" altLang="en-US" dirty="0" smtClean="0"/>
              <a:t>來取出餘數</a:t>
            </a:r>
            <a:endParaRPr lang="en-US" altLang="zh-TW" dirty="0" smtClean="0"/>
          </a:p>
          <a:p>
            <a:r>
              <a:rPr lang="zh-TW" altLang="en-US" dirty="0" smtClean="0"/>
              <a:t>判斷偶數：</a:t>
            </a:r>
            <a:endParaRPr lang="en-US" altLang="zh-TW" dirty="0"/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n = ??????;</a:t>
            </a:r>
          </a:p>
          <a:p>
            <a:r>
              <a:rPr lang="en-US" altLang="zh-TW" dirty="0" smtClean="0"/>
              <a:t>if(n%2==0)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//</a:t>
            </a:r>
            <a:r>
              <a:rPr lang="zh-TW" altLang="en-US" dirty="0" smtClean="0"/>
              <a:t>做你要做的事情</a:t>
            </a:r>
            <a:endParaRPr lang="en-US" altLang="zh-TW" dirty="0"/>
          </a:p>
          <a:p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zh-TW" altLang="en-US" dirty="0" smtClean="0"/>
              <a:t>奇數則是</a:t>
            </a:r>
            <a:r>
              <a:rPr lang="en-US" altLang="zh-TW" dirty="0" smtClean="0"/>
              <a:t>n%2==1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8020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Chap.6</a:t>
            </a:r>
            <a:r>
              <a:rPr lang="zh-TW" altLang="en-US" dirty="0" smtClean="0"/>
              <a:t>　迴圈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97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很多事情你可能每天都在做</a:t>
            </a:r>
            <a:endParaRPr lang="en-US" altLang="zh-TW" dirty="0" smtClean="0"/>
          </a:p>
          <a:p>
            <a:r>
              <a:rPr lang="zh-TW" altLang="en-US" dirty="0" smtClean="0"/>
              <a:t>像是你每天都必須判斷你到底該不該買午餐</a:t>
            </a:r>
            <a:endParaRPr lang="en-US" altLang="zh-TW" dirty="0" smtClean="0"/>
          </a:p>
          <a:p>
            <a:r>
              <a:rPr lang="zh-TW" altLang="en-US" dirty="0"/>
              <a:t>也許昨天</a:t>
            </a:r>
            <a:r>
              <a:rPr lang="zh-TW" altLang="en-US" dirty="0" smtClean="0"/>
              <a:t>買，今天不買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3357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zh-TW" altLang="en-US" dirty="0"/>
              <a:t>第一天</a:t>
            </a:r>
            <a:r>
              <a:rPr lang="zh-TW" altLang="en-US" dirty="0" smtClean="0"/>
              <a:t>要</a:t>
            </a:r>
            <a:r>
              <a:rPr lang="zh-TW" altLang="en-US" dirty="0"/>
              <a:t>買早餐了嗎 </a:t>
            </a:r>
            <a:r>
              <a:rPr lang="en-US" altLang="zh-TW" dirty="0"/>
              <a:t>= false;</a:t>
            </a:r>
          </a:p>
          <a:p>
            <a:r>
              <a:rPr lang="en-US" altLang="zh-TW" dirty="0"/>
              <a:t>if(</a:t>
            </a:r>
            <a:r>
              <a:rPr lang="zh-TW" altLang="en-US" dirty="0"/>
              <a:t>要買早餐了嗎</a:t>
            </a:r>
            <a:r>
              <a:rPr lang="en-US" altLang="zh-TW" dirty="0" smtClean="0"/>
              <a:t>){……}else{……}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zh-TW" altLang="en-US" dirty="0" smtClean="0"/>
              <a:t>第二天</a:t>
            </a:r>
            <a:r>
              <a:rPr lang="zh-TW" altLang="en-US" dirty="0"/>
              <a:t>要買早餐了嗎 </a:t>
            </a:r>
            <a:r>
              <a:rPr lang="en-US" altLang="zh-TW" dirty="0"/>
              <a:t>= </a:t>
            </a:r>
            <a:r>
              <a:rPr lang="en-US" altLang="zh-TW" dirty="0" smtClean="0"/>
              <a:t>true;</a:t>
            </a:r>
            <a:endParaRPr lang="en-US" altLang="zh-TW" dirty="0"/>
          </a:p>
          <a:p>
            <a:r>
              <a:rPr lang="en-US" altLang="zh-TW" dirty="0"/>
              <a:t>if(</a:t>
            </a:r>
            <a:r>
              <a:rPr lang="zh-TW" altLang="en-US" dirty="0"/>
              <a:t>要買早餐了嗎</a:t>
            </a:r>
            <a:r>
              <a:rPr lang="en-US" altLang="zh-TW" dirty="0"/>
              <a:t>){……}else{……}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zh-TW" altLang="en-US" dirty="0" smtClean="0"/>
              <a:t>第三天</a:t>
            </a:r>
            <a:r>
              <a:rPr lang="zh-TW" altLang="en-US" dirty="0"/>
              <a:t>要買早餐了嗎 </a:t>
            </a:r>
            <a:r>
              <a:rPr lang="en-US" altLang="zh-TW" dirty="0"/>
              <a:t>= false;</a:t>
            </a:r>
          </a:p>
          <a:p>
            <a:r>
              <a:rPr lang="en-US" altLang="zh-TW" dirty="0"/>
              <a:t>if(</a:t>
            </a:r>
            <a:r>
              <a:rPr lang="zh-TW" altLang="en-US" dirty="0"/>
              <a:t>要買早餐了嗎</a:t>
            </a:r>
            <a:r>
              <a:rPr lang="en-US" altLang="zh-TW" dirty="0"/>
              <a:t>){……}else{……}</a:t>
            </a:r>
          </a:p>
          <a:p>
            <a:r>
              <a:rPr lang="en-US" altLang="zh-TW" dirty="0" smtClean="0"/>
              <a:t>……</a:t>
            </a:r>
            <a:endParaRPr lang="en-US" altLang="zh-TW" dirty="0"/>
          </a:p>
          <a:p>
            <a:r>
              <a:rPr lang="zh-TW" altLang="en-US" dirty="0" smtClean="0"/>
              <a:t>判斷那麼多次是否覺得程式碼很長？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18932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所以你需要迴圈來縮減它！！</a:t>
            </a:r>
            <a:endParaRPr lang="en-US" altLang="zh-TW" dirty="0" smtClean="0"/>
          </a:p>
          <a:p>
            <a:r>
              <a:rPr lang="zh-TW" altLang="en-US" dirty="0" smtClean="0"/>
              <a:t>迴圈總共有這三種：</a:t>
            </a:r>
            <a:endParaRPr lang="en-US" altLang="zh-TW" dirty="0" smtClean="0"/>
          </a:p>
          <a:p>
            <a:r>
              <a:rPr lang="en-US" altLang="zh-TW" dirty="0" smtClean="0"/>
              <a:t>for loop			</a:t>
            </a:r>
            <a:r>
              <a:rPr lang="zh-TW" altLang="en-US" dirty="0" smtClean="0"/>
              <a:t>標準迴圈</a:t>
            </a:r>
            <a:endParaRPr lang="en-US" altLang="zh-TW" dirty="0" smtClean="0"/>
          </a:p>
          <a:p>
            <a:r>
              <a:rPr lang="en-US" altLang="zh-TW" dirty="0"/>
              <a:t>w</a:t>
            </a:r>
            <a:r>
              <a:rPr lang="en-US" altLang="zh-TW" dirty="0" smtClean="0"/>
              <a:t>hile……do</a:t>
            </a:r>
            <a:r>
              <a:rPr lang="zh-TW" altLang="en-US" dirty="0" smtClean="0"/>
              <a:t>　　</a:t>
            </a:r>
            <a:r>
              <a:rPr lang="en-US" altLang="zh-TW" dirty="0" smtClean="0"/>
              <a:t>	</a:t>
            </a:r>
            <a:r>
              <a:rPr lang="zh-TW" altLang="en-US" dirty="0" smtClean="0"/>
              <a:t>先判斷再做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o……while		</a:t>
            </a:r>
            <a:r>
              <a:rPr lang="zh-TW" altLang="en-US" dirty="0" smtClean="0"/>
              <a:t>先做一次再判斷</a:t>
            </a:r>
            <a:r>
              <a:rPr lang="en-US" altLang="zh-TW" dirty="0" smtClean="0"/>
              <a:t>	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76581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推薦大家用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en-US" altLang="zh-TW" dirty="0" smtClean="0"/>
          </a:p>
          <a:p>
            <a:r>
              <a:rPr lang="zh-TW" altLang="en-US" dirty="0" smtClean="0"/>
              <a:t>格式</a:t>
            </a:r>
            <a:r>
              <a:rPr lang="zh-TW" altLang="en-US" dirty="0"/>
              <a:t>是</a:t>
            </a:r>
            <a:r>
              <a:rPr lang="en-US" altLang="zh-TW" dirty="0" smtClean="0"/>
              <a:t>for(</a:t>
            </a:r>
            <a:r>
              <a:rPr lang="zh-TW" altLang="en-US" dirty="0" smtClean="0"/>
              <a:t>起始宣告</a:t>
            </a:r>
            <a:r>
              <a:rPr lang="en-US" altLang="zh-TW" dirty="0" smtClean="0"/>
              <a:t>;</a:t>
            </a:r>
            <a:r>
              <a:rPr lang="zh-TW" altLang="en-US" dirty="0"/>
              <a:t>範圍宣告</a:t>
            </a:r>
            <a:r>
              <a:rPr lang="en-US" altLang="zh-TW" dirty="0" smtClean="0"/>
              <a:t>;</a:t>
            </a:r>
            <a:r>
              <a:rPr lang="zh-TW" altLang="en-US" dirty="0"/>
              <a:t>增加的值</a:t>
            </a:r>
            <a:r>
              <a:rPr lang="en-US" altLang="zh-TW" dirty="0" smtClean="0"/>
              <a:t>){……}</a:t>
            </a:r>
            <a:endParaRPr lang="en-US" altLang="zh-TW" dirty="0"/>
          </a:p>
          <a:p>
            <a:r>
              <a:rPr lang="zh-TW" altLang="en-US" dirty="0" smtClean="0"/>
              <a:t>例如：１跑到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則寫成</a:t>
            </a:r>
            <a:endParaRPr lang="en-US" altLang="zh-TW" dirty="0" smtClean="0"/>
          </a:p>
          <a:p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i=1;i&lt;=100;i++){……}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5548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迴圈搭配判斷奇偶數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如果題目給你兩個數字，問你範圍內有幾個奇數</a:t>
            </a:r>
            <a:endParaRPr lang="en-US" altLang="zh-TW" dirty="0" smtClean="0"/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sum = 0;</a:t>
            </a:r>
          </a:p>
          <a:p>
            <a:r>
              <a:rPr lang="en-US" altLang="zh-TW" dirty="0"/>
              <a:t>f</a:t>
            </a:r>
            <a:r>
              <a:rPr lang="en-US" altLang="zh-TW" dirty="0" smtClean="0"/>
              <a:t>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i=</a:t>
            </a:r>
            <a:r>
              <a:rPr lang="en-US" altLang="zh-TW" dirty="0" err="1" smtClean="0"/>
              <a:t>a;i</a:t>
            </a:r>
            <a:r>
              <a:rPr lang="en-US" altLang="zh-TW" dirty="0" smtClean="0"/>
              <a:t>&lt;=</a:t>
            </a:r>
            <a:r>
              <a:rPr lang="en-US" altLang="zh-TW" dirty="0" err="1" smtClean="0"/>
              <a:t>b;i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if(i%2==1)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sum++;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04388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Chap.7</a:t>
            </a:r>
            <a:r>
              <a:rPr lang="zh-TW" altLang="en-US" dirty="0" smtClean="0"/>
              <a:t>　條件式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75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有時候你可能會</a:t>
            </a:r>
            <a:r>
              <a:rPr lang="zh-TW" altLang="en-US" dirty="0" smtClean="0"/>
              <a:t>遇到做一件事情要一次判斷很多事</a:t>
            </a:r>
            <a:endParaRPr lang="en-US" altLang="zh-TW" dirty="0" smtClean="0"/>
          </a:p>
          <a:p>
            <a:r>
              <a:rPr lang="zh-TW" altLang="en-US" dirty="0" smtClean="0"/>
              <a:t>像是你要買午餐時，有好多種選擇，不知道要吃哪家，這個時候你可以將判斷式簡化寫成條件式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828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1"/>
          <p:cNvSpPr txBox="1"/>
          <p:nvPr/>
        </p:nvSpPr>
        <p:spPr>
          <a:xfrm>
            <a:off x="5730516" y="26064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Ｊａｖａ的執行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85"/>
          <p:cNvSpPr txBox="1"/>
          <p:nvPr/>
        </p:nvSpPr>
        <p:spPr>
          <a:xfrm>
            <a:off x="4283944" y="1196752"/>
            <a:ext cx="5472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將程式碼編譯過後產生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Byte Code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再交由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Virtual Machine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編譯成相對應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的機器碼即可達成跨平台的效果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42"/>
          <p:cNvSpPr txBox="1"/>
          <p:nvPr/>
        </p:nvSpPr>
        <p:spPr>
          <a:xfrm>
            <a:off x="1607355" y="3683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Ｊａｖａ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2303216" y="1052736"/>
            <a:ext cx="0" cy="4233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44"/>
          <p:cNvSpPr txBox="1"/>
          <p:nvPr/>
        </p:nvSpPr>
        <p:spPr>
          <a:xfrm>
            <a:off x="1024490" y="15567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Ｃｏｍｐｉｌｅｒ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2303216" y="2132856"/>
            <a:ext cx="0" cy="4233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53"/>
          <p:cNvSpPr txBox="1"/>
          <p:nvPr/>
        </p:nvSpPr>
        <p:spPr>
          <a:xfrm>
            <a:off x="441455" y="270892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Ｍａｃｈｉｎｅ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Ｃｏｄｅ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2087192" y="3501008"/>
            <a:ext cx="432048" cy="1620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087192" y="3663027"/>
            <a:ext cx="432048" cy="270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2159200" y="3933056"/>
            <a:ext cx="36004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159200" y="4149080"/>
            <a:ext cx="144016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61"/>
          <p:cNvSpPr txBox="1"/>
          <p:nvPr/>
        </p:nvSpPr>
        <p:spPr>
          <a:xfrm>
            <a:off x="741403" y="3090446"/>
            <a:ext cx="3217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Byte  Code : </a:t>
            </a:r>
            <a:r>
              <a:rPr lang="zh-TW" altLang="en-US" sz="16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不存在的機器碼）</a:t>
            </a:r>
            <a:endParaRPr lang="en-US" altLang="zh-TW" sz="1600" b="1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299683" y="5703639"/>
            <a:ext cx="0" cy="4233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67"/>
          <p:cNvSpPr txBox="1"/>
          <p:nvPr/>
        </p:nvSpPr>
        <p:spPr>
          <a:xfrm>
            <a:off x="1899573" y="63517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35496" y="4725144"/>
            <a:ext cx="4788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73"/>
          <p:cNvSpPr txBox="1"/>
          <p:nvPr/>
        </p:nvSpPr>
        <p:spPr>
          <a:xfrm>
            <a:off x="4357717" y="5075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硬體</a:t>
            </a:r>
            <a:endParaRPr lang="en-US" altLang="zh-TW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24405" y="5090649"/>
            <a:ext cx="1019403" cy="3545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b="1" dirty="0" smtClean="0">
                <a:solidFill>
                  <a:srgbClr val="00206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J</a:t>
            </a:r>
            <a:r>
              <a:rPr lang="zh-TW" altLang="en-US" b="1" dirty="0" smtClean="0">
                <a:solidFill>
                  <a:srgbClr val="002060"/>
                </a:solidFill>
                <a:latin typeface="Segoe UI Black" pitchFamily="34" charset="0"/>
                <a:ea typeface="微軟正黑體" panose="020B0604030504040204" pitchFamily="34" charset="-120"/>
                <a:cs typeface="Segoe UI Black" pitchFamily="34" charset="0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</a:t>
            </a:r>
            <a:r>
              <a:rPr lang="zh-TW" altLang="en-US" b="1" dirty="0" smtClean="0">
                <a:solidFill>
                  <a:srgbClr val="002060"/>
                </a:solidFill>
                <a:latin typeface="Segoe UI Black" pitchFamily="34" charset="0"/>
                <a:ea typeface="微軟正黑體" panose="020B0604030504040204" pitchFamily="34" charset="-120"/>
                <a:cs typeface="Segoe UI Black" pitchFamily="34" charset="0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M</a:t>
            </a:r>
            <a:endParaRPr lang="zh-TW" altLang="en-US" b="1" dirty="0">
              <a:solidFill>
                <a:srgbClr val="002060"/>
              </a:solidFill>
              <a:latin typeface="Segoe UI Black" pitchFamily="34" charset="0"/>
              <a:ea typeface="微軟正黑體" panose="020B0604030504040204" pitchFamily="34" charset="-120"/>
              <a:cs typeface="Segoe UI Black" pitchFamily="34" charset="0"/>
            </a:endParaRPr>
          </a:p>
        </p:txBody>
      </p:sp>
      <p:sp>
        <p:nvSpPr>
          <p:cNvPr id="21" name="文字方塊 75"/>
          <p:cNvSpPr txBox="1"/>
          <p:nvPr/>
        </p:nvSpPr>
        <p:spPr>
          <a:xfrm>
            <a:off x="2519240" y="3748244"/>
            <a:ext cx="109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ea typeface="微軟正黑體" panose="020B0604030504040204" pitchFamily="34" charset="-120"/>
              </a:rPr>
              <a:t>Internet</a:t>
            </a:r>
          </a:p>
        </p:txBody>
      </p:sp>
      <p:sp>
        <p:nvSpPr>
          <p:cNvPr id="22" name="文字方塊 77"/>
          <p:cNvSpPr txBox="1"/>
          <p:nvPr/>
        </p:nvSpPr>
        <p:spPr>
          <a:xfrm>
            <a:off x="2941101" y="5085184"/>
            <a:ext cx="1414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ea typeface="微軟正黑體" panose="020B0604030504040204" pitchFamily="34" charset="-120"/>
              </a:rPr>
              <a:t>Interpreter</a:t>
            </a:r>
          </a:p>
        </p:txBody>
      </p:sp>
      <p:sp>
        <p:nvSpPr>
          <p:cNvPr id="25" name="文字方塊 73"/>
          <p:cNvSpPr txBox="1"/>
          <p:nvPr/>
        </p:nvSpPr>
        <p:spPr>
          <a:xfrm>
            <a:off x="1187624" y="4715852"/>
            <a:ext cx="217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766912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????; //</a:t>
            </a:r>
            <a:r>
              <a:rPr lang="zh-TW" altLang="en-US" dirty="0"/>
              <a:t>店的編號</a:t>
            </a:r>
            <a:endParaRPr lang="en-US" altLang="zh-TW" dirty="0" smtClean="0"/>
          </a:p>
          <a:p>
            <a:r>
              <a:rPr lang="en-US" altLang="zh-TW" dirty="0" smtClean="0"/>
              <a:t>if(n==1)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//</a:t>
            </a:r>
            <a:r>
              <a:rPr lang="zh-TW" altLang="en-US" dirty="0" smtClean="0"/>
              <a:t>吃飯糰</a:t>
            </a:r>
            <a:endParaRPr lang="en-US" altLang="zh-TW" dirty="0" smtClean="0"/>
          </a:p>
          <a:p>
            <a:r>
              <a:rPr lang="en-US" altLang="zh-TW" dirty="0"/>
              <a:t>e</a:t>
            </a:r>
            <a:r>
              <a:rPr lang="en-US" altLang="zh-TW" dirty="0" smtClean="0"/>
              <a:t>lse if(n==2)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//</a:t>
            </a:r>
            <a:r>
              <a:rPr lang="zh-TW" altLang="en-US" dirty="0" smtClean="0"/>
              <a:t>吃關東煮</a:t>
            </a:r>
            <a:endParaRPr lang="en-US" altLang="zh-TW" dirty="0" smtClean="0"/>
          </a:p>
          <a:p>
            <a:r>
              <a:rPr lang="en-US" altLang="zh-TW" dirty="0"/>
              <a:t>e</a:t>
            </a:r>
            <a:r>
              <a:rPr lang="en-US" altLang="zh-TW" dirty="0" smtClean="0"/>
              <a:t>lse </a:t>
            </a:r>
            <a:r>
              <a:rPr lang="en-US" altLang="zh-TW" dirty="0"/>
              <a:t>if(n</a:t>
            </a:r>
            <a:r>
              <a:rPr lang="en-US" altLang="zh-TW" dirty="0" smtClean="0"/>
              <a:t>==12)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//</a:t>
            </a:r>
            <a:r>
              <a:rPr lang="zh-TW" altLang="en-US" dirty="0" smtClean="0"/>
              <a:t>吃義大利麵</a:t>
            </a:r>
            <a:endParaRPr lang="en-US" altLang="zh-TW" dirty="0" smtClean="0"/>
          </a:p>
          <a:p>
            <a:r>
              <a:rPr lang="en-US" altLang="zh-TW" dirty="0"/>
              <a:t>e</a:t>
            </a:r>
            <a:r>
              <a:rPr lang="en-US" altLang="zh-TW" dirty="0" smtClean="0"/>
              <a:t>lse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//</a:t>
            </a:r>
            <a:r>
              <a:rPr lang="zh-TW" altLang="en-US" dirty="0" smtClean="0"/>
              <a:t>腳好痠不吃了啦！！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65391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改成條件式（注意一定要有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！）：</a:t>
            </a:r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witch(n)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case 1:	//</a:t>
            </a:r>
            <a:r>
              <a:rPr lang="zh-TW" altLang="en-US" dirty="0" smtClean="0"/>
              <a:t>吃飯糰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break;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case </a:t>
            </a:r>
            <a:r>
              <a:rPr lang="en-US" altLang="zh-TW" dirty="0" smtClean="0"/>
              <a:t>2:</a:t>
            </a:r>
            <a:r>
              <a:rPr lang="en-US" altLang="zh-TW" dirty="0"/>
              <a:t>	//</a:t>
            </a:r>
            <a:r>
              <a:rPr lang="zh-TW" altLang="en-US" dirty="0" smtClean="0"/>
              <a:t>吃關東煮</a:t>
            </a: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break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dirty="0" smtClean="0"/>
              <a:t>	case 12:</a:t>
            </a:r>
            <a:r>
              <a:rPr lang="en-US" altLang="zh-TW" dirty="0"/>
              <a:t>	//</a:t>
            </a:r>
            <a:r>
              <a:rPr lang="zh-TW" altLang="en-US" dirty="0" smtClean="0"/>
              <a:t>吃義大利麵</a:t>
            </a: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break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smtClean="0"/>
              <a:t>default:	//</a:t>
            </a:r>
            <a:r>
              <a:rPr lang="zh-TW" altLang="en-US" dirty="0" smtClean="0"/>
              <a:t>不吃了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91385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給你一位同學的成績，請問他的等級是多少？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n = </a:t>
            </a:r>
            <a:r>
              <a:rPr lang="en-US" altLang="zh-TW" dirty="0" err="1" smtClean="0"/>
              <a:t>sc.nextInt</a:t>
            </a:r>
            <a:r>
              <a:rPr lang="en-US" altLang="zh-TW" dirty="0" smtClean="0"/>
              <a:t>() / 10; //</a:t>
            </a:r>
            <a:r>
              <a:rPr lang="zh-TW" altLang="en-US" dirty="0" smtClean="0"/>
              <a:t>分數除以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altLang="zh-TW" dirty="0" smtClean="0"/>
              <a:t>switch(n)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case 10:  //100</a:t>
            </a:r>
            <a:r>
              <a:rPr lang="zh-TW" altLang="en-US" dirty="0" smtClean="0"/>
              <a:t>分太神啦</a:t>
            </a:r>
            <a:r>
              <a:rPr lang="en-US" altLang="zh-TW" dirty="0"/>
              <a:t>	</a:t>
            </a:r>
            <a:r>
              <a:rPr lang="en-US" altLang="zh-TW" dirty="0" smtClean="0"/>
              <a:t>	break;</a:t>
            </a:r>
          </a:p>
          <a:p>
            <a:r>
              <a:rPr lang="en-US" altLang="zh-TW" dirty="0" smtClean="0"/>
              <a:t>	</a:t>
            </a:r>
            <a:r>
              <a:rPr lang="en-US" altLang="zh-TW" dirty="0"/>
              <a:t>case 9</a:t>
            </a:r>
            <a:r>
              <a:rPr lang="en-US" altLang="zh-TW" dirty="0" smtClean="0"/>
              <a:t>:  //</a:t>
            </a:r>
            <a:r>
              <a:rPr lang="en-US" altLang="zh-TW" dirty="0"/>
              <a:t>9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分以上好棒</a:t>
            </a:r>
            <a:r>
              <a:rPr lang="en-US" altLang="zh-TW" dirty="0" smtClean="0"/>
              <a:t>		break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	</a:t>
            </a:r>
            <a:r>
              <a:rPr lang="en-US" altLang="zh-TW" dirty="0"/>
              <a:t>case 8</a:t>
            </a:r>
            <a:r>
              <a:rPr lang="en-US" altLang="zh-TW" dirty="0" smtClean="0"/>
              <a:t>:  //</a:t>
            </a:r>
            <a:r>
              <a:rPr lang="en-US" altLang="zh-TW" dirty="0"/>
              <a:t>8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分女子口屋</a:t>
            </a:r>
            <a:r>
              <a:rPr lang="en-US" altLang="zh-TW" dirty="0" smtClean="0"/>
              <a:t>		break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	case 7:</a:t>
            </a:r>
            <a:r>
              <a:rPr lang="en-US" altLang="zh-TW" dirty="0"/>
              <a:t> </a:t>
            </a:r>
            <a:r>
              <a:rPr lang="en-US" altLang="zh-TW" dirty="0" smtClean="0"/>
              <a:t>//70</a:t>
            </a:r>
            <a:r>
              <a:rPr lang="zh-TW" altLang="en-US" dirty="0" smtClean="0"/>
              <a:t>分還可以啦</a:t>
            </a:r>
            <a:r>
              <a:rPr lang="en-US" altLang="zh-TW" dirty="0" smtClean="0"/>
              <a:t>		break;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case 6:</a:t>
            </a:r>
            <a:r>
              <a:rPr lang="en-US" altLang="zh-TW" dirty="0"/>
              <a:t> </a:t>
            </a:r>
            <a:r>
              <a:rPr lang="en-US" altLang="zh-TW" dirty="0" smtClean="0"/>
              <a:t>//60</a:t>
            </a:r>
            <a:r>
              <a:rPr lang="zh-TW" altLang="en-US" dirty="0" smtClean="0"/>
              <a:t>分放推型考生</a:t>
            </a:r>
            <a:r>
              <a:rPr lang="en-US" altLang="zh-TW" dirty="0" smtClean="0"/>
              <a:t>		break;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default://</a:t>
            </a:r>
            <a:r>
              <a:rPr lang="zh-TW" altLang="en-US" dirty="0" smtClean="0"/>
              <a:t>以下銅牌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905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1"/>
          <p:cNvSpPr txBox="1"/>
          <p:nvPr/>
        </p:nvSpPr>
        <p:spPr>
          <a:xfrm>
            <a:off x="5868144" y="21365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其他語言的執行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9839" y="1080918"/>
            <a:ext cx="1569586" cy="5459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High - Level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Language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文字方塊 4"/>
          <p:cNvSpPr txBox="1"/>
          <p:nvPr/>
        </p:nvSpPr>
        <p:spPr>
          <a:xfrm>
            <a:off x="1881956" y="2136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2205923" y="648870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1441314" y="2089030"/>
            <a:ext cx="1592701" cy="50892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Compiler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2205922" y="1728990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53695" y="1221772"/>
            <a:ext cx="1121713" cy="39016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</a:t>
            </a:r>
          </a:p>
        </p:txBody>
      </p:sp>
      <p:sp>
        <p:nvSpPr>
          <p:cNvPr id="31" name="矩形 30"/>
          <p:cNvSpPr/>
          <p:nvPr/>
        </p:nvSpPr>
        <p:spPr>
          <a:xfrm>
            <a:off x="153694" y="2343779"/>
            <a:ext cx="1121713" cy="39016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Assembler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2205922" y="2665094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696221" y="3030599"/>
            <a:ext cx="1019403" cy="3545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Object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2205922" y="3457182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1413323" y="3812350"/>
            <a:ext cx="1592701" cy="50892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Linker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2205922" y="4390124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5"/>
          <p:cNvSpPr txBox="1"/>
          <p:nvPr/>
        </p:nvSpPr>
        <p:spPr>
          <a:xfrm>
            <a:off x="1318353" y="467815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Code</a:t>
            </a: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2205921" y="5038196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1409570" y="5393364"/>
            <a:ext cx="1592701" cy="50892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Loader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2205920" y="5974300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39"/>
          <p:cNvSpPr txBox="1"/>
          <p:nvPr/>
        </p:nvSpPr>
        <p:spPr>
          <a:xfrm>
            <a:off x="1637986" y="63343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載入執行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153694" y="1728990"/>
            <a:ext cx="4788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53694" y="3454020"/>
            <a:ext cx="4788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153694" y="5038196"/>
            <a:ext cx="4788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8"/>
          <p:cNvSpPr txBox="1"/>
          <p:nvPr/>
        </p:nvSpPr>
        <p:spPr>
          <a:xfrm>
            <a:off x="3640624" y="15432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１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dit</a:t>
            </a:r>
          </a:p>
        </p:txBody>
      </p:sp>
      <p:sp>
        <p:nvSpPr>
          <p:cNvPr id="46" name="文字方塊 49"/>
          <p:cNvSpPr txBox="1"/>
          <p:nvPr/>
        </p:nvSpPr>
        <p:spPr>
          <a:xfrm>
            <a:off x="3640624" y="1797836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</a:t>
            </a:r>
          </a:p>
        </p:txBody>
      </p:sp>
      <p:sp>
        <p:nvSpPr>
          <p:cNvPr id="47" name="文字方塊 50"/>
          <p:cNvSpPr txBox="1"/>
          <p:nvPr/>
        </p:nvSpPr>
        <p:spPr>
          <a:xfrm>
            <a:off x="3640624" y="356054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</a:t>
            </a:r>
          </a:p>
        </p:txBody>
      </p:sp>
      <p:sp>
        <p:nvSpPr>
          <p:cNvPr id="48" name="文字方塊 51"/>
          <p:cNvSpPr txBox="1"/>
          <p:nvPr/>
        </p:nvSpPr>
        <p:spPr>
          <a:xfrm>
            <a:off x="3640624" y="5156742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</a:t>
            </a:r>
          </a:p>
        </p:txBody>
      </p:sp>
      <p:sp>
        <p:nvSpPr>
          <p:cNvPr id="49" name="矩形 48"/>
          <p:cNvSpPr/>
          <p:nvPr/>
        </p:nvSpPr>
        <p:spPr>
          <a:xfrm>
            <a:off x="3106022" y="2781973"/>
            <a:ext cx="984131" cy="3423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Library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接點 49"/>
          <p:cNvCxnSpPr>
            <a:stCxn id="49" idx="2"/>
          </p:cNvCxnSpPr>
          <p:nvPr/>
        </p:nvCxnSpPr>
        <p:spPr>
          <a:xfrm flipH="1">
            <a:off x="3598087" y="3124279"/>
            <a:ext cx="1" cy="9425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3106022" y="4066814"/>
            <a:ext cx="49206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3091433" y="1353889"/>
            <a:ext cx="2030813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64"/>
          <p:cNvSpPr txBox="1"/>
          <p:nvPr/>
        </p:nvSpPr>
        <p:spPr>
          <a:xfrm>
            <a:off x="5144260" y="121248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Interpreter</a:t>
            </a:r>
          </a:p>
        </p:txBody>
      </p:sp>
      <p:cxnSp>
        <p:nvCxnSpPr>
          <p:cNvPr id="54" name="直線接點 53"/>
          <p:cNvCxnSpPr/>
          <p:nvPr/>
        </p:nvCxnSpPr>
        <p:spPr>
          <a:xfrm>
            <a:off x="5745321" y="1728990"/>
            <a:ext cx="0" cy="4790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2889998" y="6519006"/>
            <a:ext cx="285532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70"/>
          <p:cNvSpPr txBox="1"/>
          <p:nvPr/>
        </p:nvSpPr>
        <p:spPr>
          <a:xfrm>
            <a:off x="2962006" y="4750164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可執行檔（存</a:t>
            </a:r>
            <a:r>
              <a:rPr lang="en-US" altLang="zh-TW" sz="1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Disk</a:t>
            </a:r>
            <a:r>
              <a:rPr lang="zh-TW" altLang="en-US" sz="1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檔）</a:t>
            </a:r>
            <a:endParaRPr lang="en-US" altLang="zh-TW" sz="1400" b="1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文字方塊 71"/>
          <p:cNvSpPr txBox="1"/>
          <p:nvPr/>
        </p:nvSpPr>
        <p:spPr>
          <a:xfrm>
            <a:off x="6346382" y="1243838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（直譯）</a:t>
            </a:r>
            <a:endParaRPr lang="en-US" altLang="zh-TW" sz="1400" b="1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一邊</a:t>
            </a:r>
            <a:r>
              <a:rPr lang="zh-TW" altLang="en-US" sz="1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翻譯　一邊執行</a:t>
            </a:r>
            <a:r>
              <a:rPr lang="zh-TW" altLang="en-US" sz="1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1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不存檔</a:t>
            </a:r>
            <a:endParaRPr lang="en-US" altLang="zh-TW" sz="1400" b="1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72"/>
          <p:cNvSpPr txBox="1"/>
          <p:nvPr/>
        </p:nvSpPr>
        <p:spPr>
          <a:xfrm>
            <a:off x="2996266" y="251791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館藏、副程式</a:t>
            </a:r>
            <a:endParaRPr lang="en-US" altLang="zh-TW" sz="1400" b="1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V="1">
            <a:off x="4258150" y="1767058"/>
            <a:ext cx="1152128" cy="11860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710542" y="1797836"/>
            <a:ext cx="0" cy="4381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873774" y="582992"/>
            <a:ext cx="822447" cy="4979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710542" y="2825693"/>
            <a:ext cx="811304" cy="3821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85"/>
          <p:cNvSpPr txBox="1"/>
          <p:nvPr/>
        </p:nvSpPr>
        <p:spPr>
          <a:xfrm>
            <a:off x="5868144" y="2456361"/>
            <a:ext cx="31854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直譯與編譯視程式語言而進行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一般來說高階語言的執行方式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是中間的方式執行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（除了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左邊則是組合語言的執行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87"/>
          <p:cNvSpPr txBox="1"/>
          <p:nvPr/>
        </p:nvSpPr>
        <p:spPr>
          <a:xfrm>
            <a:off x="186019" y="9139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組合</a:t>
            </a:r>
            <a:endParaRPr lang="en-US" altLang="zh-TW" sz="1400" b="1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文字方塊 88"/>
          <p:cNvSpPr txBox="1"/>
          <p:nvPr/>
        </p:nvSpPr>
        <p:spPr>
          <a:xfrm>
            <a:off x="186019" y="20170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組譯</a:t>
            </a:r>
            <a:endParaRPr lang="en-US" altLang="zh-TW" sz="1400" b="1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89"/>
          <p:cNvSpPr txBox="1"/>
          <p:nvPr/>
        </p:nvSpPr>
        <p:spPr>
          <a:xfrm>
            <a:off x="3516672" y="1077756"/>
            <a:ext cx="117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  call</a:t>
            </a:r>
          </a:p>
        </p:txBody>
      </p:sp>
    </p:spTree>
    <p:extLst>
      <p:ext uri="{BB962C8B-B14F-4D97-AF65-F5344CB8AC3E}">
        <p14:creationId xmlns:p14="http://schemas.microsoft.com/office/powerpoint/2010/main" val="72609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Chap.1</a:t>
            </a:r>
            <a:r>
              <a:rPr lang="zh-TW" altLang="en-US" dirty="0" smtClean="0"/>
              <a:t>　如何寫一手好程式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827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打程式的原則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</a:t>
            </a:r>
            <a:r>
              <a:rPr lang="zh-TW" altLang="en-US" dirty="0" smtClean="0"/>
              <a:t>步　先有</a:t>
            </a:r>
            <a:r>
              <a:rPr lang="en-US" altLang="zh-TW" b="1" dirty="0"/>
              <a:t>I</a:t>
            </a:r>
            <a:r>
              <a:rPr lang="en-US" altLang="zh-TW" b="1" dirty="0" smtClean="0"/>
              <a:t>dea</a:t>
            </a:r>
          </a:p>
          <a:p>
            <a:endParaRPr lang="en-US" altLang="zh-TW" dirty="0"/>
          </a:p>
          <a:p>
            <a:r>
              <a:rPr lang="zh-TW" altLang="en-US" dirty="0" smtClean="0"/>
              <a:t>第二步　</a:t>
            </a:r>
            <a:r>
              <a:rPr lang="en-US" altLang="zh-TW" b="1" dirty="0" smtClean="0"/>
              <a:t>Think</a:t>
            </a:r>
            <a:r>
              <a:rPr lang="zh-TW" altLang="en-US" dirty="0" smtClean="0"/>
              <a:t>解決問題的方法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第三步　</a:t>
            </a:r>
            <a:r>
              <a:rPr lang="en-US" altLang="zh-TW" b="1" dirty="0" smtClean="0"/>
              <a:t>Write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058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1346</Words>
  <Application>Microsoft Office PowerPoint</Application>
  <PresentationFormat>如螢幕大小 (4:3)</PresentationFormat>
  <Paragraphs>476</Paragraphs>
  <Slides>62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0" baseType="lpstr">
      <vt:lpstr>Segoe UI Black</vt:lpstr>
      <vt:lpstr>微軟正黑體</vt:lpstr>
      <vt:lpstr>新細明體</vt:lpstr>
      <vt:lpstr>Arial</vt:lpstr>
      <vt:lpstr>Arial Black</vt:lpstr>
      <vt:lpstr>Calibri</vt:lpstr>
      <vt:lpstr>Wingdings</vt:lpstr>
      <vt:lpstr>Office 佈景主題</vt:lpstr>
      <vt:lpstr>一起來上手　　吧~</vt:lpstr>
      <vt:lpstr>資傳學習家族</vt:lpstr>
      <vt:lpstr>目錄</vt:lpstr>
      <vt:lpstr>Chap.0　Java簡介</vt:lpstr>
      <vt:lpstr>Java是一種跨平台的語言</vt:lpstr>
      <vt:lpstr>PowerPoint 簡報</vt:lpstr>
      <vt:lpstr>PowerPoint 簡報</vt:lpstr>
      <vt:lpstr>Chap.1　如何寫一手好程式</vt:lpstr>
      <vt:lpstr>打程式的原則</vt:lpstr>
      <vt:lpstr>程式組成</vt:lpstr>
      <vt:lpstr>程式組成例子</vt:lpstr>
      <vt:lpstr>撰寫程式請注意</vt:lpstr>
      <vt:lpstr>命名原則</vt:lpstr>
      <vt:lpstr>加速除錯</vt:lpstr>
      <vt:lpstr>看出錯誤</vt:lpstr>
      <vt:lpstr>打掉重練不可恥</vt:lpstr>
      <vt:lpstr>Chap.2　基本概念</vt:lpstr>
      <vt:lpstr>Java程式介紹</vt:lpstr>
      <vt:lpstr>Java程式介紹</vt:lpstr>
      <vt:lpstr>Java程式介紹</vt:lpstr>
      <vt:lpstr>Java程式介紹</vt:lpstr>
      <vt:lpstr>Java程式介紹</vt:lpstr>
      <vt:lpstr>Java程式介紹</vt:lpstr>
      <vt:lpstr>系統輸入</vt:lpstr>
      <vt:lpstr>Scanner介紹</vt:lpstr>
      <vt:lpstr>Scanner介紹補充</vt:lpstr>
      <vt:lpstr>Scanner介紹</vt:lpstr>
      <vt:lpstr>Scanner介紹</vt:lpstr>
      <vt:lpstr>變數介紹</vt:lpstr>
      <vt:lpstr>系統輸出</vt:lpstr>
      <vt:lpstr>Ｃ語言式輸出</vt:lpstr>
      <vt:lpstr>Ｃ語言式輸出</vt:lpstr>
      <vt:lpstr>題目樣式</vt:lpstr>
      <vt:lpstr>題目樣式</vt:lpstr>
      <vt:lpstr>Chap.3　開始撰寫</vt:lpstr>
      <vt:lpstr>題目樣式</vt:lpstr>
      <vt:lpstr>題目樣式</vt:lpstr>
      <vt:lpstr>題目樣式</vt:lpstr>
      <vt:lpstr>題目樣式</vt:lpstr>
      <vt:lpstr>題目樣式</vt:lpstr>
      <vt:lpstr>Chap.4　運算子</vt:lpstr>
      <vt:lpstr>運算子</vt:lpstr>
      <vt:lpstr>指定運算子</vt:lpstr>
      <vt:lpstr>三元運算子</vt:lpstr>
      <vt:lpstr>運算子</vt:lpstr>
      <vt:lpstr>Chap.5　判斷</vt:lpstr>
      <vt:lpstr>判斷</vt:lpstr>
      <vt:lpstr>前提摘要</vt:lpstr>
      <vt:lpstr>布林值</vt:lpstr>
      <vt:lpstr>判斷</vt:lpstr>
      <vt:lpstr>判斷奇偶數</vt:lpstr>
      <vt:lpstr>Chap.6　迴圈</vt:lpstr>
      <vt:lpstr>迴圈</vt:lpstr>
      <vt:lpstr>迴圈</vt:lpstr>
      <vt:lpstr>迴圈種類</vt:lpstr>
      <vt:lpstr>迴圈</vt:lpstr>
      <vt:lpstr>迴圈搭配判斷奇偶數</vt:lpstr>
      <vt:lpstr>Chap.7　條件式</vt:lpstr>
      <vt:lpstr>條件式</vt:lpstr>
      <vt:lpstr>條件式</vt:lpstr>
      <vt:lpstr>條件式</vt:lpstr>
      <vt:lpstr>條件式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一起來喜歡Java吧~</dc:title>
  <dc:creator>林羊羊</dc:creator>
  <cp:lastModifiedBy>student--</cp:lastModifiedBy>
  <cp:revision>73</cp:revision>
  <dcterms:created xsi:type="dcterms:W3CDTF">2015-10-26T10:57:23Z</dcterms:created>
  <dcterms:modified xsi:type="dcterms:W3CDTF">2016-05-16T12:04:58Z</dcterms:modified>
</cp:coreProperties>
</file>